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4" r:id="rId2"/>
    <p:sldId id="305" r:id="rId3"/>
    <p:sldId id="307" r:id="rId4"/>
    <p:sldId id="344" r:id="rId5"/>
    <p:sldId id="309" r:id="rId6"/>
    <p:sldId id="333" r:id="rId7"/>
    <p:sldId id="334" r:id="rId8"/>
    <p:sldId id="335" r:id="rId9"/>
    <p:sldId id="336" r:id="rId10"/>
    <p:sldId id="345" r:id="rId11"/>
    <p:sldId id="338" r:id="rId12"/>
    <p:sldId id="340" r:id="rId13"/>
    <p:sldId id="339" r:id="rId14"/>
    <p:sldId id="341" r:id="rId15"/>
    <p:sldId id="346" r:id="rId16"/>
    <p:sldId id="343" r:id="rId17"/>
    <p:sldId id="347" r:id="rId18"/>
    <p:sldId id="348" r:id="rId19"/>
    <p:sldId id="349" r:id="rId20"/>
    <p:sldId id="329" r:id="rId21"/>
    <p:sldId id="27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第二次汇报" id="{FFBF1898-C3C4-4C3A-B5B0-C0D8EF04C426}">
          <p14:sldIdLst>
            <p14:sldId id="304"/>
            <p14:sldId id="305"/>
            <p14:sldId id="307"/>
            <p14:sldId id="344"/>
            <p14:sldId id="309"/>
            <p14:sldId id="333"/>
            <p14:sldId id="334"/>
            <p14:sldId id="335"/>
            <p14:sldId id="336"/>
            <p14:sldId id="345"/>
            <p14:sldId id="338"/>
            <p14:sldId id="340"/>
            <p14:sldId id="339"/>
            <p14:sldId id="341"/>
            <p14:sldId id="346"/>
            <p14:sldId id="343"/>
            <p14:sldId id="347"/>
            <p14:sldId id="348"/>
            <p14:sldId id="349"/>
            <p14:sldId id="329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8" autoAdjust="0"/>
    <p:restoredTop sz="77770" autoAdjust="0"/>
  </p:normalViewPr>
  <p:slideViewPr>
    <p:cSldViewPr snapToGrid="0">
      <p:cViewPr varScale="1">
        <p:scale>
          <a:sx n="75" d="100"/>
          <a:sy n="75" d="100"/>
        </p:scale>
        <p:origin x="1005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9354A-D484-4694-841C-F374B2806EEF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027BE-2C0A-4DDD-AE2C-AC23C4987B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FD3C4-5776-7F04-26DF-52506C028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E81E50-9AD8-4424-AD93-4FB0ABF45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780DF6-4CFB-2613-CAA7-919408B87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E1B436-3278-9F7F-C2F8-E2FDFB8B9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10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19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12A1-B339-C6C4-963D-31B5BDE4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02D5C4-1CEC-3754-8F46-568C150D78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A9AE60-7874-3BB6-E5AD-B3A4EF1C340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79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62A6E-BB17-DEF3-F258-8FD9B326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55CE67-0488-1082-D5A1-7EDC1BFF5E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50F8-2613-E3E0-F4F1-4AEDB37F976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16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D4C15-A2EC-CA0F-9B52-20C53BC4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088AE6-8E75-BFAA-28D9-6D34E259C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8E35BF-B3F1-2AEE-0E93-4A90EBA20F1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17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3F9B-51B1-1DFA-8A17-38D2F141C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2DD27D-E061-A2D0-B829-BF0DD4DFC0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8223DE-98A6-6B3C-27E8-E3F4611CDB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59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27963-7A54-9663-6DB5-279B6928C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975790E-37DA-E649-C7B3-1D29AECD5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55586AE-5B21-C17F-A53A-9D6E7A5BC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3CAF3-7721-1B19-6638-F2195B420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15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341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76F8-2C2A-4FEF-5A46-E2554B37A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EFBF28-D2A0-B4FF-23DB-92293F42C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E170B5-FEF6-C0B8-75F2-6A5652FE6E1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1824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629A-A7DA-8626-0530-5B1DA0861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B81C2B-7682-0508-8516-F6B7230FBD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6A99F-68FB-EE83-D487-1130DC5991D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739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409B0-034C-EF1A-0A08-1B3941E1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475C09-E549-D2DA-E703-6D0A738ED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F26048-FA8E-342C-BE37-E56993DBF65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046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B241B-C76B-686E-78EC-A7D81602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024D41-D29F-83B6-EFB7-D9666F3295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6C259-CBBC-13E5-D235-6C7A2597433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130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21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745F-C73A-6520-FA79-E3E93ABD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DA8F42-53F8-1068-218F-FECDBF473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8BFC116-7ACF-B541-1917-B18CD64C6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A85F03-DD07-AE85-2CB8-643172D84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4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1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BF40-0B5F-4AEF-C809-740A3774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867608-0438-6F1A-4AD0-D1FF31FD3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EEC1F-B880-25CE-817C-57E935F6EED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72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94E13-519E-AD37-48D2-39BCE8EFD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BB9403-8728-937C-BAF9-3761BA5CCF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A741C9-5A9F-39AA-5A90-2B0FEB6DBEC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03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29A83-5461-88CC-58EE-3AD85540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00B10F-2241-3DE1-BFCC-72849C9F0C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CC51DA-50E5-F581-936E-0809244D07C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70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3DD6-6ED5-BB55-3305-472BF403A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D80090-F1AE-E4F0-AD6E-961D175CAA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6C1949-1E82-6735-9330-8108DB30A81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32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DAE1-EB67-42CF-B593-56AA292DA8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2026/6/12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056-67A1-460C-8D55-8E079809267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2.jpe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.jpe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2.jpeg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.jpe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80927" y="2009140"/>
            <a:ext cx="11230146" cy="141986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ctr">
              <a:defRPr/>
            </a:pPr>
            <a:r>
              <a:rPr lang="en-US" altLang="zh-CN" sz="400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The Trouble with Higher Spin: </a:t>
            </a:r>
          </a:p>
          <a:p>
            <a:pPr algn="ctr">
              <a:defRPr/>
            </a:pPr>
            <a:r>
              <a:rPr lang="en-US" altLang="zh-CN" sz="4000" b="1" spc="225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Rarita</a:t>
            </a:r>
            <a:r>
              <a:rPr lang="en-US" altLang="zh-CN" sz="400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-Schwinger Fields and Acausality</a:t>
            </a:r>
            <a:endParaRPr lang="zh-CN" sz="4000" b="1" spc="225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21751" y="3503466"/>
            <a:ext cx="3581595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汇报人</a:t>
            </a:r>
            <a:r>
              <a:rPr lang="en-US" altLang="zh-CN" sz="2400" b="1" spc="225" dirty="0">
                <a:latin typeface="+mn-ea"/>
                <a:cs typeface="+mn-ea"/>
                <a:sym typeface="+mn-lt"/>
              </a:rPr>
              <a:t>/</a:t>
            </a: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组员：曹淇竣</a:t>
            </a:r>
            <a:endParaRPr lang="en-US" altLang="zh-CN" sz="2400" b="1" spc="225" dirty="0">
              <a:latin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时间：</a:t>
            </a:r>
            <a:r>
              <a:rPr lang="en-US" altLang="zh-CN" sz="2400" b="1" spc="225" dirty="0">
                <a:latin typeface="+mn-ea"/>
                <a:cs typeface="+mn-ea"/>
                <a:sym typeface="+mn-lt"/>
              </a:rPr>
              <a:t>2026/6/12</a:t>
            </a:r>
            <a:r>
              <a:rPr lang="zh-CN" altLang="en-US" sz="2400" b="1" spc="225" dirty="0">
                <a:latin typeface="+mn-ea"/>
                <a:cs typeface="+mn-ea"/>
                <a:sym typeface="+mn-lt"/>
              </a:rPr>
              <a:t>   </a:t>
            </a:r>
            <a:r>
              <a:rPr lang="en-US" altLang="zh-CN" sz="2400" b="1" spc="225" dirty="0">
                <a:latin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11525250" y="6494029"/>
            <a:ext cx="57110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E768F-4DB4-3FF4-7276-E18EF524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038FA6E4-6A6C-165B-EE64-3E4410BBA0E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1005344"/>
            <a:ext cx="3155351" cy="707886"/>
            <a:chOff x="1374112" y="1995890"/>
            <a:chExt cx="3155351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3AE6C666-13C4-A478-8F61-FD2EE7FA02B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中期报告回顾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0C8A317-A44B-2D80-0AB4-FDB56D94439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DA6FDDE-F328-1B12-59F2-93FEE26F369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223189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20458D3-66BB-6161-5B89-5CE1259C4A8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最小耦合与</a:t>
              </a:r>
              <a:r>
                <a:rPr lang="en-US" altLang="zh-CN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场拉氏量构建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7922E3F-ADC6-E8CC-8AD8-D0F5805C56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7719796-50F4-617A-C64A-11364ACFD0D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487869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1E74CDB-FA0B-1DAA-B27D-0A2CF41482A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场特征面与传播速度分析</a:t>
              </a:r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2CB0124-6008-3C13-E0AF-658C6282CB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1FE88AC-DCE5-E2E3-9AC2-2F69A48B093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794640"/>
            <a:ext cx="2796278" cy="707886"/>
            <a:chOff x="1374112" y="1995890"/>
            <a:chExt cx="2796278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59EE387-CEAC-4006-DF43-561DE68F6E2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展望与总结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1457F58-EDC1-9C6A-87DD-2E455E88961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3DA38B3-8275-74C8-EF25-E5F4AE588831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A71D759-17DF-4422-C0B1-059F75C19BD8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4A945EC4-3E29-961D-3E3F-8155C9B95F21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4A0D8B27-1FAA-C23D-AE42-C7C36E39B61D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666EE982-2402-7E64-5CD4-DE7A8086DE6D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AE001A2A-DBF7-ED8D-41F7-8C4620CA5F4D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2E5B7E7-5AF0-2C0E-E3F6-9878646BBC1B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878C0699-46D3-2920-E64C-1018223949ED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6C191FA-8E19-9819-496B-FDC0F75640D5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DB86B9B-F4B3-2303-8A8E-2FDCA4D9D045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DB3E4CF-1CFF-0EB5-0CC5-8520821584DD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52E7FD9-1D75-256B-3BCC-420E110AEBAD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D126DA0D-546F-159A-9B8F-4AEF4A39829E}"/>
              </a:ext>
            </a:extLst>
          </p:cNvPr>
          <p:cNvSpPr txBox="1"/>
          <p:nvPr/>
        </p:nvSpPr>
        <p:spPr>
          <a:xfrm>
            <a:off x="11493500" y="6494029"/>
            <a:ext cx="6028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6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B3BC3-D5EF-8E26-6D80-B42C800B5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3465F787-A798-9AA8-818B-55A3A598882D}"/>
              </a:ext>
            </a:extLst>
          </p:cNvPr>
          <p:cNvSpPr txBox="1"/>
          <p:nvPr/>
        </p:nvSpPr>
        <p:spPr>
          <a:xfrm>
            <a:off x="11569700" y="6494030"/>
            <a:ext cx="5266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AE7E05-D64B-B3C4-73BB-8FD548461C3D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场特征面与传播速度分析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B53D27-8DD3-BA51-62A9-1183E31BC7D4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特征面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DF93A8-76C6-EA39-D232-8E52CC11B5A1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F2C4BF2-B47D-8D88-D432-E549A688D452}"/>
              </a:ext>
            </a:extLst>
          </p:cNvPr>
          <p:cNvSpPr txBox="1"/>
          <p:nvPr/>
        </p:nvSpPr>
        <p:spPr>
          <a:xfrm>
            <a:off x="0" y="972111"/>
            <a:ext cx="712233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特征面：无穷短波长、无穷高频率下的波前（由最高阶导数决定）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95ED34-9AE7-10A9-9035-B0FCA2D05991}"/>
                  </a:ext>
                </a:extLst>
              </p:cNvPr>
              <p:cNvSpPr txBox="1"/>
              <p:nvPr/>
            </p:nvSpPr>
            <p:spPr>
              <a:xfrm>
                <a:off x="-16227" y="1699046"/>
                <a:ext cx="5556332" cy="8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一阶线性系统：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,[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为特征面附近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上的跃变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95ED34-9AE7-10A9-9035-B0FCA2D0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27" y="1699046"/>
                <a:ext cx="5556332" cy="890500"/>
              </a:xfrm>
              <a:prstGeom prst="rect">
                <a:avLst/>
              </a:prstGeom>
              <a:blipFill>
                <a:blip r:embed="rId4"/>
                <a:stretch>
                  <a:fillRect l="-1645" t="-4110" r="-1535" b="-130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右 4">
            <a:extLst>
              <a:ext uri="{FF2B5EF4-FFF2-40B4-BE49-F238E27FC236}">
                <a16:creationId xmlns:a16="http://schemas.microsoft.com/office/drawing/2014/main" id="{EE367B7A-299F-2CA7-978A-BC6C7B8F1EE5}"/>
              </a:ext>
            </a:extLst>
          </p:cNvPr>
          <p:cNvSpPr/>
          <p:nvPr/>
        </p:nvSpPr>
        <p:spPr>
          <a:xfrm rot="5400000">
            <a:off x="998514" y="3125903"/>
            <a:ext cx="1402156" cy="41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E17C5BD-34DF-E5E9-AE80-04DAB3C872C8}"/>
                  </a:ext>
                </a:extLst>
              </p:cNvPr>
              <p:cNvSpPr txBox="1"/>
              <p:nvPr/>
            </p:nvSpPr>
            <p:spPr>
              <a:xfrm>
                <a:off x="2168210" y="2651643"/>
                <a:ext cx="10023790" cy="1311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类比一维绳波：认为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连续但导数不连续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导数跃变：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，即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沿特征面法向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跃变，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为跃变幅度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E17C5BD-34DF-E5E9-AE80-04DAB3C87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10" y="2651643"/>
                <a:ext cx="10023790" cy="1311065"/>
              </a:xfrm>
              <a:prstGeom prst="rect">
                <a:avLst/>
              </a:prstGeom>
              <a:blipFill>
                <a:blip r:embed="rId5"/>
                <a:stretch>
                  <a:fillRect l="-911" t="-2765"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A17831-2886-F13E-7C3D-7A0D17FEB04F}"/>
                  </a:ext>
                </a:extLst>
              </p:cNvPr>
              <p:cNvSpPr txBox="1"/>
              <p:nvPr/>
            </p:nvSpPr>
            <p:spPr>
              <a:xfrm>
                <a:off x="148729" y="4078878"/>
                <a:ext cx="5655723" cy="980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zh-CN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 </m:t>
                      </m:r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det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)=0</m:t>
                      </m:r>
                    </m:oMath>
                  </m:oMathPara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色散关系：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A17831-2886-F13E-7C3D-7A0D17FE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9" y="4078878"/>
                <a:ext cx="5655723" cy="980461"/>
              </a:xfrm>
              <a:prstGeom prst="rect">
                <a:avLst/>
              </a:prstGeom>
              <a:blipFill>
                <a:blip r:embed="rId6"/>
                <a:stretch>
                  <a:fillRect l="-1616" b="-118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9F32D0-7AD1-3AF0-A9C6-F222EE0E9E3E}"/>
              </a:ext>
            </a:extLst>
          </p:cNvPr>
          <p:cNvGrpSpPr/>
          <p:nvPr/>
        </p:nvGrpSpPr>
        <p:grpSpPr>
          <a:xfrm>
            <a:off x="8694901" y="200055"/>
            <a:ext cx="3613403" cy="2451588"/>
            <a:chOff x="8337092" y="127162"/>
            <a:chExt cx="3613403" cy="245158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E3BEA24-6A67-2853-9E48-0BE32D7D3901}"/>
                </a:ext>
              </a:extLst>
            </p:cNvPr>
            <p:cNvGrpSpPr/>
            <p:nvPr/>
          </p:nvGrpSpPr>
          <p:grpSpPr>
            <a:xfrm>
              <a:off x="8337092" y="127162"/>
              <a:ext cx="3178881" cy="2316524"/>
              <a:chOff x="6387548" y="784485"/>
              <a:chExt cx="3178881" cy="2316524"/>
            </a:xfrm>
          </p:grpSpPr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id="{C1991A7E-F03D-0076-AFE2-2A3E98970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87548" y="2040810"/>
                <a:ext cx="2855843" cy="996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0DD6FB6F-2E10-5EF0-CEC7-5611D08AEC9B}"/>
                      </a:ext>
                    </a:extLst>
                  </p:cNvPr>
                  <p:cNvSpPr txBox="1"/>
                  <p:nvPr/>
                </p:nvSpPr>
                <p:spPr>
                  <a:xfrm>
                    <a:off x="9181644" y="1912151"/>
                    <a:ext cx="38478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0DD6FB6F-2E10-5EF0-CEC7-5611D08AEC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1644" y="1912151"/>
                    <a:ext cx="384785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7576" r="-22222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12082BC2-14EB-2513-C619-8E8F8063906E}"/>
                  </a:ext>
                </a:extLst>
              </p:cNvPr>
              <p:cNvSpPr/>
              <p:nvPr/>
            </p:nvSpPr>
            <p:spPr>
              <a:xfrm flipH="1">
                <a:off x="6387548" y="1248971"/>
                <a:ext cx="2040835" cy="1583679"/>
              </a:xfrm>
              <a:custGeom>
                <a:avLst/>
                <a:gdLst>
                  <a:gd name="csX0" fmla="*/ 0 w 2153478"/>
                  <a:gd name="csY0" fmla="*/ 801758 h 1590263"/>
                  <a:gd name="csX1" fmla="*/ 655983 w 2153478"/>
                  <a:gd name="csY1" fmla="*/ 1 h 1590263"/>
                  <a:gd name="csX2" fmla="*/ 1166191 w 2153478"/>
                  <a:gd name="csY2" fmla="*/ 795132 h 1590263"/>
                  <a:gd name="csX3" fmla="*/ 1702904 w 2153478"/>
                  <a:gd name="csY3" fmla="*/ 1590262 h 1590263"/>
                  <a:gd name="csX4" fmla="*/ 2153478 w 2153478"/>
                  <a:gd name="csY4" fmla="*/ 801758 h 1590263"/>
                  <a:gd name="csX0" fmla="*/ 0 w 2153478"/>
                  <a:gd name="csY0" fmla="*/ 801758 h 1590263"/>
                  <a:gd name="csX1" fmla="*/ 655983 w 2153478"/>
                  <a:gd name="csY1" fmla="*/ 1 h 1590263"/>
                  <a:gd name="csX2" fmla="*/ 1166191 w 2153478"/>
                  <a:gd name="csY2" fmla="*/ 795132 h 1590263"/>
                  <a:gd name="csX3" fmla="*/ 1702904 w 2153478"/>
                  <a:gd name="csY3" fmla="*/ 1590262 h 1590263"/>
                  <a:gd name="csX4" fmla="*/ 2153478 w 2153478"/>
                  <a:gd name="csY4" fmla="*/ 801758 h 1590263"/>
                  <a:gd name="csX0" fmla="*/ 0 w 2153478"/>
                  <a:gd name="csY0" fmla="*/ 801801 h 1590306"/>
                  <a:gd name="csX1" fmla="*/ 655983 w 2153478"/>
                  <a:gd name="csY1" fmla="*/ 44 h 1590306"/>
                  <a:gd name="csX2" fmla="*/ 1110257 w 2153478"/>
                  <a:gd name="csY2" fmla="*/ 768671 h 1590306"/>
                  <a:gd name="csX3" fmla="*/ 1702904 w 2153478"/>
                  <a:gd name="csY3" fmla="*/ 1590305 h 1590306"/>
                  <a:gd name="csX4" fmla="*/ 2153478 w 2153478"/>
                  <a:gd name="csY4" fmla="*/ 801801 h 1590306"/>
                  <a:gd name="csX0" fmla="*/ 0 w 2153478"/>
                  <a:gd name="csY0" fmla="*/ 808427 h 1596932"/>
                  <a:gd name="csX1" fmla="*/ 537121 w 2153478"/>
                  <a:gd name="csY1" fmla="*/ 44 h 1596932"/>
                  <a:gd name="csX2" fmla="*/ 1110257 w 2153478"/>
                  <a:gd name="csY2" fmla="*/ 775297 h 1596932"/>
                  <a:gd name="csX3" fmla="*/ 1702904 w 2153478"/>
                  <a:gd name="csY3" fmla="*/ 1596931 h 1596932"/>
                  <a:gd name="csX4" fmla="*/ 2153478 w 2153478"/>
                  <a:gd name="csY4" fmla="*/ 808427 h 1596932"/>
                  <a:gd name="csX0" fmla="*/ 0 w 2153478"/>
                  <a:gd name="csY0" fmla="*/ 808427 h 1596932"/>
                  <a:gd name="csX1" fmla="*/ 586065 w 2153478"/>
                  <a:gd name="csY1" fmla="*/ 44 h 1596932"/>
                  <a:gd name="csX2" fmla="*/ 1110257 w 2153478"/>
                  <a:gd name="csY2" fmla="*/ 775297 h 1596932"/>
                  <a:gd name="csX3" fmla="*/ 1702904 w 2153478"/>
                  <a:gd name="csY3" fmla="*/ 1596931 h 1596932"/>
                  <a:gd name="csX4" fmla="*/ 2153478 w 2153478"/>
                  <a:gd name="csY4" fmla="*/ 808427 h 1596932"/>
                  <a:gd name="csX0" fmla="*/ 0 w 2153478"/>
                  <a:gd name="csY0" fmla="*/ 808427 h 1583679"/>
                  <a:gd name="csX1" fmla="*/ 586065 w 2153478"/>
                  <a:gd name="csY1" fmla="*/ 44 h 1583679"/>
                  <a:gd name="csX2" fmla="*/ 1110257 w 2153478"/>
                  <a:gd name="csY2" fmla="*/ 775297 h 1583679"/>
                  <a:gd name="csX3" fmla="*/ 1625994 w 2153478"/>
                  <a:gd name="csY3" fmla="*/ 1583678 h 1583679"/>
                  <a:gd name="csX4" fmla="*/ 2153478 w 2153478"/>
                  <a:gd name="csY4" fmla="*/ 808427 h 1583679"/>
                  <a:gd name="csX0" fmla="*/ 0 w 2153478"/>
                  <a:gd name="csY0" fmla="*/ 808427 h 1583679"/>
                  <a:gd name="csX1" fmla="*/ 586065 w 2153478"/>
                  <a:gd name="csY1" fmla="*/ 44 h 1583679"/>
                  <a:gd name="csX2" fmla="*/ 1110257 w 2153478"/>
                  <a:gd name="csY2" fmla="*/ 775297 h 1583679"/>
                  <a:gd name="csX3" fmla="*/ 1625994 w 2153478"/>
                  <a:gd name="csY3" fmla="*/ 1583678 h 1583679"/>
                  <a:gd name="csX4" fmla="*/ 2153478 w 2153478"/>
                  <a:gd name="csY4" fmla="*/ 808427 h 1583679"/>
                  <a:gd name="csX0" fmla="*/ 0 w 2153478"/>
                  <a:gd name="csY0" fmla="*/ 808427 h 1583679"/>
                  <a:gd name="csX1" fmla="*/ 586065 w 2153478"/>
                  <a:gd name="csY1" fmla="*/ 44 h 1583679"/>
                  <a:gd name="csX2" fmla="*/ 1110257 w 2153478"/>
                  <a:gd name="csY2" fmla="*/ 775297 h 1583679"/>
                  <a:gd name="csX3" fmla="*/ 1625994 w 2153478"/>
                  <a:gd name="csY3" fmla="*/ 1583678 h 1583679"/>
                  <a:gd name="csX4" fmla="*/ 2153478 w 2153478"/>
                  <a:gd name="csY4" fmla="*/ 808427 h 15836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153478" h="1583679">
                    <a:moveTo>
                      <a:pt x="0" y="808427"/>
                    </a:moveTo>
                    <a:cubicBezTo>
                      <a:pt x="230809" y="408100"/>
                      <a:pt x="401022" y="5566"/>
                      <a:pt x="586065" y="44"/>
                    </a:cubicBezTo>
                    <a:cubicBezTo>
                      <a:pt x="771108" y="-5478"/>
                      <a:pt x="964903" y="511358"/>
                      <a:pt x="1110257" y="775297"/>
                    </a:cubicBezTo>
                    <a:cubicBezTo>
                      <a:pt x="1262578" y="1051887"/>
                      <a:pt x="1461446" y="1582574"/>
                      <a:pt x="1625994" y="1583678"/>
                    </a:cubicBezTo>
                    <a:cubicBezTo>
                      <a:pt x="1790542" y="1584782"/>
                      <a:pt x="2067339" y="954201"/>
                      <a:pt x="2153478" y="80842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ECEE939A-8DE6-A6FD-864A-69428F4DCC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87548" y="958536"/>
                <a:ext cx="0" cy="214247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3C0B0503-00BB-8A94-C677-C78CC1386AE0}"/>
                      </a:ext>
                    </a:extLst>
                  </p:cNvPr>
                  <p:cNvSpPr txBox="1"/>
                  <p:nvPr/>
                </p:nvSpPr>
                <p:spPr>
                  <a:xfrm>
                    <a:off x="6445071" y="784485"/>
                    <a:ext cx="38478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y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3C0B0503-00BB-8A94-C677-C78CC1386A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071" y="784485"/>
                    <a:ext cx="384785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576" r="-20635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935EC95-1394-CC2D-03DC-27099B792982}"/>
                    </a:ext>
                  </a:extLst>
                </p:cNvPr>
                <p:cNvSpPr txBox="1"/>
                <p:nvPr/>
              </p:nvSpPr>
              <p:spPr>
                <a:xfrm>
                  <a:off x="8983160" y="1870864"/>
                  <a:ext cx="296733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一维绳波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特征面上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zh-CN" altLang="en-US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本身连续，但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zh-CN" altLang="en-US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的导数不连续</a:t>
                  </a:r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935EC95-1394-CC2D-03DC-27099B792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3160" y="1870864"/>
                  <a:ext cx="2967335" cy="707886"/>
                </a:xfrm>
                <a:prstGeom prst="rect">
                  <a:avLst/>
                </a:prstGeom>
                <a:blipFill>
                  <a:blip r:embed="rId9"/>
                  <a:stretch>
                    <a:fillRect l="-2053" t="-6034" r="-1643" b="-146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02F3089-DA8B-0546-AD87-F026C34F4AD7}"/>
              </a:ext>
            </a:extLst>
          </p:cNvPr>
          <p:cNvCxnSpPr/>
          <p:nvPr/>
        </p:nvCxnSpPr>
        <p:spPr>
          <a:xfrm>
            <a:off x="10758564" y="499167"/>
            <a:ext cx="0" cy="8884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4699238-A265-8AA6-4B3E-C07E7596D5F3}"/>
              </a:ext>
            </a:extLst>
          </p:cNvPr>
          <p:cNvSpPr txBox="1"/>
          <p:nvPr/>
        </p:nvSpPr>
        <p:spPr>
          <a:xfrm>
            <a:off x="10267832" y="64672"/>
            <a:ext cx="981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特征面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651079D-8766-2CD0-4B08-91DE3790BFCA}"/>
                  </a:ext>
                </a:extLst>
              </p:cNvPr>
              <p:cNvSpPr txBox="1"/>
              <p:nvPr/>
            </p:nvSpPr>
            <p:spPr>
              <a:xfrm>
                <a:off x="148729" y="5102927"/>
                <a:ext cx="11100566" cy="15996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但这要求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是非退化的！即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𝚪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sup>
                    </m:sSup>
                    <m:sSub>
                      <m:sSub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𝝏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zh-CN" alt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需先分离出不传播的约束部分</a:t>
                </a:r>
                <a:endPara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约束方程：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，不含时间导数项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对约束方程进行上述分析，可以看到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的表达式中不含时间项，即未对传播速度进行限制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651079D-8766-2CD0-4B08-91DE3790B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9" y="5102927"/>
                <a:ext cx="11100566" cy="1599605"/>
              </a:xfrm>
              <a:prstGeom prst="rect">
                <a:avLst/>
              </a:prstGeom>
              <a:blipFill>
                <a:blip r:embed="rId10"/>
                <a:stretch>
                  <a:fillRect l="-768" t="-1894" b="-79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16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E2A06-096C-F9BF-22BE-F8547D7A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B0926066-6A6B-062B-34FA-769334BA819C}"/>
              </a:ext>
            </a:extLst>
          </p:cNvPr>
          <p:cNvSpPr txBox="1"/>
          <p:nvPr/>
        </p:nvSpPr>
        <p:spPr>
          <a:xfrm>
            <a:off x="11569700" y="6494030"/>
            <a:ext cx="5266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947F94-59E9-B0B9-334E-81D79E59C982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场特征面与传播速度分析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9BB9B1-68FE-B0F5-D3D8-647F995DBB42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最小耦合下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RS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场的约束分析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698268-9C2F-0680-027E-E634D87F3A59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9C75310-4307-017A-DDA8-EF077CAB315A}"/>
                  </a:ext>
                </a:extLst>
              </p:cNvPr>
              <p:cNvSpPr txBox="1"/>
              <p:nvPr/>
            </p:nvSpPr>
            <p:spPr>
              <a:xfrm>
                <a:off x="195015" y="2592216"/>
                <a:ext cx="12192000" cy="2518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RS</a:t>
                </a:r>
                <a:r>
                  <a:rPr lang="zh-CN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方程：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000" b="0" dirty="0"/>
                  <a:t>，其中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𝜇𝜆</m:t>
                        </m:r>
                      </m:sup>
                    </m:sSub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solidFill>
                      <a:srgbClr val="C00000"/>
                    </a:solidFill>
                  </a:rPr>
                  <a:t>主约束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b="1" dirty="0">
                    <a:solidFill>
                      <a:srgbClr val="C00000"/>
                    </a:solidFill>
                  </a:rPr>
                  <a:t>次级约束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𝑖𝑒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altLang="zh-CN" sz="2400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辅助关系：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f>
                      <m:f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𝑖𝑒</m:t>
                    </m:r>
                    <m:sSup>
                      <m:sSup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altLang="zh-CN" sz="2400" b="0" dirty="0"/>
              </a:p>
              <a:p>
                <a:r>
                  <a:rPr lang="zh-CN" altLang="en-US" sz="2400" b="0" dirty="0"/>
                  <a:t>分离约束后的</a:t>
                </a:r>
                <a:r>
                  <a:rPr lang="en-US" altLang="zh-CN" sz="2400" b="0" dirty="0"/>
                  <a:t>RS</a:t>
                </a:r>
                <a:r>
                  <a:rPr lang="zh-CN" altLang="en-US" sz="2400" b="0" dirty="0"/>
                  <a:t>方程：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sSub>
                      <m:sSubPr>
                        <m:ctrlP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𝑖𝑒</m:t>
                    </m:r>
                    <m:sSup>
                      <m:sSup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zh-CN" alt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400" b="0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9C75310-4307-017A-DDA8-EF077CAB3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15" y="2592216"/>
                <a:ext cx="12192000" cy="2518125"/>
              </a:xfrm>
              <a:prstGeom prst="rect">
                <a:avLst/>
              </a:prstGeom>
              <a:blipFill>
                <a:blip r:embed="rId4"/>
                <a:stretch>
                  <a:fillRect l="-800" t="-242" b="-14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1D51179-ECC6-FB26-0CF4-64E3AE336456}"/>
                  </a:ext>
                </a:extLst>
              </p:cNvPr>
              <p:cNvSpPr txBox="1"/>
              <p:nvPr/>
            </p:nvSpPr>
            <p:spPr>
              <a:xfrm>
                <a:off x="8056315" y="246245"/>
                <a:ext cx="4330700" cy="1001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/>
                  <a:t>电磁场强：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zh-CN" altLang="en-US" sz="2000" i="1"/>
                            <m:t> 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𝜈𝜅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800" b="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1D51179-ECC6-FB26-0CF4-64E3AE33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15" y="246245"/>
                <a:ext cx="4330700" cy="1001172"/>
              </a:xfrm>
              <a:prstGeom prst="rect">
                <a:avLst/>
              </a:prstGeom>
              <a:blipFill>
                <a:blip r:embed="rId5"/>
                <a:stretch>
                  <a:fillRect l="-1549" t="-2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9CD3398-3B48-941E-369F-43CA24B24973}"/>
                  </a:ext>
                </a:extLst>
              </p:cNvPr>
              <p:cNvSpPr txBox="1"/>
              <p:nvPr/>
            </p:nvSpPr>
            <p:spPr>
              <a:xfrm>
                <a:off x="148729" y="5367707"/>
                <a:ext cx="5655171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原</a:t>
                </a:r>
                <a:r>
                  <a:rPr lang="en-US" altLang="zh-CN" sz="2400" dirty="0"/>
                  <a:t>RS</a:t>
                </a:r>
                <a:r>
                  <a:rPr lang="zh-CN" altLang="en-US" sz="2400" dirty="0"/>
                  <a:t>方程：各方程中仅出现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b="0" dirty="0"/>
                  <a:t>的一个分量</a:t>
                </a:r>
                <a:endParaRPr lang="en-US" altLang="zh-CN" sz="2400" b="0" dirty="0"/>
              </a:p>
              <a:p>
                <a:r>
                  <a:rPr lang="zh-CN" altLang="en-US" sz="2400" b="0" dirty="0"/>
                  <a:t>分离约束后：方程中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/>
                  <a:t>的各个分量混合！</a:t>
                </a:r>
                <a:endParaRPr lang="en-US" altLang="zh-CN" sz="2400" b="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9CD3398-3B48-941E-369F-43CA24B24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9" y="5367707"/>
                <a:ext cx="5655171" cy="830997"/>
              </a:xfrm>
              <a:prstGeom prst="rect">
                <a:avLst/>
              </a:prstGeom>
              <a:blipFill>
                <a:blip r:embed="rId6"/>
                <a:stretch>
                  <a:fillRect l="-1505" t="-4348" r="-860" b="-15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1479A379-FC91-A7BF-BE79-243AF300F065}"/>
              </a:ext>
            </a:extLst>
          </p:cNvPr>
          <p:cNvSpPr/>
          <p:nvPr/>
        </p:nvSpPr>
        <p:spPr>
          <a:xfrm>
            <a:off x="5865566" y="5574896"/>
            <a:ext cx="673100" cy="41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DED03E-D07F-204B-E060-93033C505C0E}"/>
              </a:ext>
            </a:extLst>
          </p:cNvPr>
          <p:cNvSpPr txBox="1"/>
          <p:nvPr/>
        </p:nvSpPr>
        <p:spPr>
          <a:xfrm>
            <a:off x="6613030" y="5367707"/>
            <a:ext cx="50691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分离约束的过程虽不改变时间导数项，但却改变了每个方程中出现的变量！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6AD870-9226-FEAA-659F-02680E8B0759}"/>
                  </a:ext>
                </a:extLst>
              </p:cNvPr>
              <p:cNvSpPr txBox="1"/>
              <p:nvPr/>
            </p:nvSpPr>
            <p:spPr>
              <a:xfrm>
                <a:off x="1525658" y="1002798"/>
                <a:ext cx="2901311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自由</a:t>
                </a:r>
                <a:r>
                  <a:rPr lang="en-US" altLang="zh-CN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sz="240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⋅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−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𝛾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b="0" i="1" spc="22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𝑝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6AD870-9226-FEAA-659F-02680E8B0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58" y="1002798"/>
                <a:ext cx="2901311" cy="1569660"/>
              </a:xfrm>
              <a:prstGeom prst="rect">
                <a:avLst/>
              </a:prstGeom>
              <a:blipFill>
                <a:blip r:embed="rId7"/>
                <a:stretch>
                  <a:fillRect t="-3089" b="-42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13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A9B8-8DCE-F92A-A33D-CB84E6B8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C3071005-B22B-4F46-7975-87CDA8A245DC}"/>
              </a:ext>
            </a:extLst>
          </p:cNvPr>
          <p:cNvSpPr txBox="1"/>
          <p:nvPr/>
        </p:nvSpPr>
        <p:spPr>
          <a:xfrm>
            <a:off x="11569700" y="6494030"/>
            <a:ext cx="5266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B74233-AB0E-BBBC-DF40-91A30F792BBC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场特征面与传播速度分析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F7852B1-C8CC-25E3-AAC8-AD39820D8D39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RS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场特征面与传播速度分析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9A1B3F-D5EA-446D-4D4F-7DC4341E580A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011822-AC02-7F7A-79D5-AE48119D3508}"/>
                  </a:ext>
                </a:extLst>
              </p:cNvPr>
              <p:cNvSpPr txBox="1"/>
              <p:nvPr/>
            </p:nvSpPr>
            <p:spPr>
              <a:xfrm>
                <a:off x="148728" y="1004702"/>
                <a:ext cx="5947271" cy="23752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目标：分析是否存在超光速传播现象。</a:t>
                </a:r>
                <a:endParaRPr lang="en-US" altLang="zh-CN" sz="2400" dirty="0"/>
              </a:p>
              <a:p>
                <a:r>
                  <a:rPr lang="zh-CN" altLang="en-US" sz="2000" dirty="0"/>
                  <a:t>取度规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{+1,−1,−1,−1}</m:t>
                    </m:r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b="0" dirty="0">
                    <a:solidFill>
                      <a:srgbClr val="C00000"/>
                    </a:solidFill>
                  </a:rPr>
                  <a:t>：光速传播 </a:t>
                </a:r>
                <a:endParaRPr lang="en-US" altLang="zh-CN" sz="24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：超光速传播</a:t>
                </a: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：亚光速传播</a:t>
                </a:r>
                <a:endParaRPr lang="en-US" altLang="zh-CN" sz="2400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011822-AC02-7F7A-79D5-AE48119D3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8" y="1004702"/>
                <a:ext cx="5947271" cy="2375266"/>
              </a:xfrm>
              <a:prstGeom prst="rect">
                <a:avLst/>
              </a:prstGeom>
              <a:blipFill>
                <a:blip r:embed="rId4"/>
                <a:stretch>
                  <a:fillRect l="-1431" t="-1535" b="-23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15CD781-A3E7-D941-54FA-BED1E77DA67E}"/>
                  </a:ext>
                </a:extLst>
              </p:cNvPr>
              <p:cNvSpPr txBox="1"/>
              <p:nvPr/>
            </p:nvSpPr>
            <p:spPr>
              <a:xfrm>
                <a:off x="148727" y="3806822"/>
                <a:ext cx="6299163" cy="11305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num>
                                        <m:den>
                                          <m: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zh-CN" alt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p>
                                              <m:r>
                                                <a:rPr lang="zh-CN" alt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  <m:r>
                                        <a:rPr lang="zh-CN" altLang="en-US" sz="240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zh-CN" altLang="en-US" sz="24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15CD781-A3E7-D941-54FA-BED1E77D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7" y="3806822"/>
                <a:ext cx="6299163" cy="1130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右 4">
            <a:extLst>
              <a:ext uri="{FF2B5EF4-FFF2-40B4-BE49-F238E27FC236}">
                <a16:creationId xmlns:a16="http://schemas.microsoft.com/office/drawing/2014/main" id="{B884DA5C-C298-B0FF-4181-2F3F83782022}"/>
              </a:ext>
            </a:extLst>
          </p:cNvPr>
          <p:cNvSpPr/>
          <p:nvPr/>
        </p:nvSpPr>
        <p:spPr>
          <a:xfrm rot="5400000">
            <a:off x="2957263" y="3377853"/>
            <a:ext cx="330197" cy="41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B60595-BCDB-FE9A-CD67-7C3F93AC2C40}"/>
                  </a:ext>
                </a:extLst>
              </p:cNvPr>
              <p:cNvSpPr txBox="1"/>
              <p:nvPr/>
            </p:nvSpPr>
            <p:spPr>
              <a:xfrm>
                <a:off x="6578600" y="589204"/>
                <a:ext cx="4965701" cy="1603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反常传播：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dirty="0">
                    <a:solidFill>
                      <a:schemeClr val="tx1"/>
                    </a:solidFill>
                  </a:rPr>
                  <a:t>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acc>
                      <m:accPr>
                        <m:chr m:val="⃗"/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̂"/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⃗"/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lit/>
                          </m:r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//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，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dirty="0">
                    <a:solidFill>
                      <a:schemeClr val="tx1"/>
                    </a:solidFill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zh-CN" alt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zh-CN" alt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zh-CN" alt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zh-CN" alt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zh-CN" alt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zh-CN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B60595-BCDB-FE9A-CD67-7C3F93AC2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00" y="589204"/>
                <a:ext cx="4965701" cy="1603131"/>
              </a:xfrm>
              <a:prstGeom prst="rect">
                <a:avLst/>
              </a:prstGeom>
              <a:blipFill>
                <a:blip r:embed="rId6"/>
                <a:stretch>
                  <a:fillRect l="-1840" t="-26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358128-6BA7-BA65-4AAF-C5191774DC14}"/>
                  </a:ext>
                </a:extLst>
              </p:cNvPr>
              <p:cNvSpPr txBox="1"/>
              <p:nvPr/>
            </p:nvSpPr>
            <p:spPr>
              <a:xfrm>
                <a:off x="148727" y="5048510"/>
                <a:ext cx="5947271" cy="1826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</a:rPr>
                  <a:t>类似双折射的现象：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与之前讲到的约束条件的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失效相呼应！</a:t>
                </a: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r>
                  <a:rPr lang="zh-CN" altLang="en-US" sz="2400" dirty="0"/>
                  <a:t>正常传播：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r>
                  <a:rPr lang="zh-CN" altLang="en-US" sz="2400" dirty="0"/>
                  <a:t>反常传播：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358128-6BA7-BA65-4AAF-C5191774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7" y="5048510"/>
                <a:ext cx="5947271" cy="1826013"/>
              </a:xfrm>
              <a:prstGeom prst="rect">
                <a:avLst/>
              </a:prstGeom>
              <a:blipFill>
                <a:blip r:embed="rId7"/>
                <a:stretch>
                  <a:fillRect l="-1537" t="-2333" b="-2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79B49E-9773-F26E-D5E9-54E76AB1E7AC}"/>
                  </a:ext>
                </a:extLst>
              </p:cNvPr>
              <p:cNvSpPr txBox="1"/>
              <p:nvPr/>
            </p:nvSpPr>
            <p:spPr>
              <a:xfrm>
                <a:off x="6578600" y="2420372"/>
                <a:ext cx="5662623" cy="3446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solidFill>
                      <a:schemeClr val="tx1"/>
                    </a:solidFill>
                  </a:rPr>
                  <a:t>弱场：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，超光速传播！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solidFill>
                      <a:schemeClr val="tx1"/>
                    </a:solidFill>
                  </a:rPr>
                  <a:t>临界</a:t>
                </a:r>
                <a:r>
                  <a:rPr lang="zh-CN" altLang="en-US" sz="2400" dirty="0"/>
                  <a:t>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无限制，方程结构退化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强场：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400" dirty="0"/>
                  <a:t>可能取虚数方程失去双曲性，无法正常传播！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79B49E-9773-F26E-D5E9-54E76AB1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00" y="2420372"/>
                <a:ext cx="5662623" cy="3446713"/>
              </a:xfrm>
              <a:prstGeom prst="rect">
                <a:avLst/>
              </a:prstGeom>
              <a:blipFill>
                <a:blip r:embed="rId8"/>
                <a:stretch>
                  <a:fillRect l="-1615" r="-431" b="-33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C75DFEA-1C67-B4DF-2C21-9095425EFC78}"/>
              </a:ext>
            </a:extLst>
          </p:cNvPr>
          <p:cNvSpPr txBox="1"/>
          <p:nvPr/>
        </p:nvSpPr>
        <p:spPr>
          <a:xfrm>
            <a:off x="6578600" y="5949725"/>
            <a:ext cx="323692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Velo-Zwanziger,1969</a:t>
            </a:r>
          </a:p>
        </p:txBody>
      </p:sp>
    </p:spTree>
    <p:extLst>
      <p:ext uri="{BB962C8B-B14F-4D97-AF65-F5344CB8AC3E}">
        <p14:creationId xmlns:p14="http://schemas.microsoft.com/office/powerpoint/2010/main" val="218873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0240-5884-A509-CB7E-FF409C28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42E67E38-1877-E322-7577-D909A7532FBC}"/>
              </a:ext>
            </a:extLst>
          </p:cNvPr>
          <p:cNvSpPr txBox="1"/>
          <p:nvPr/>
        </p:nvSpPr>
        <p:spPr>
          <a:xfrm>
            <a:off x="11487150" y="6494030"/>
            <a:ext cx="60920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93276B-5DD5-30CF-9FD6-3D2B1F894229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最小耦合与</a:t>
            </a:r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8B9A32E-3C54-C02C-651F-D43F7A6C2E90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场的概率解释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C6B5DF-8688-FE1D-5501-490D6DE738A2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2534765-484A-ABD7-5005-79DE7275FEA9}"/>
              </a:ext>
            </a:extLst>
          </p:cNvPr>
          <p:cNvSpPr txBox="1"/>
          <p:nvPr/>
        </p:nvSpPr>
        <p:spPr>
          <a:xfrm>
            <a:off x="148728" y="1079137"/>
            <a:ext cx="1042402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Times New Roman" panose="02020603050405020304" pitchFamily="18" charset="0"/>
              </a:rPr>
              <a:t>RS </a:t>
            </a:r>
            <a:r>
              <a:rPr lang="zh-CN" altLang="en-US" sz="2400" dirty="0">
                <a:cs typeface="Times New Roman" panose="02020603050405020304" pitchFamily="18" charset="0"/>
              </a:rPr>
              <a:t>场方程虽然可能有超光速特征面，但能不能至少定义一个</a:t>
            </a:r>
            <a:r>
              <a:rPr lang="zh-CN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守恒、正定</a:t>
            </a:r>
            <a:r>
              <a:rPr lang="zh-CN" altLang="en-US" sz="2400" dirty="0">
                <a:cs typeface="Times New Roman" panose="02020603050405020304" pitchFamily="18" charset="0"/>
              </a:rPr>
              <a:t>的内积，从而给波函数以</a:t>
            </a:r>
            <a:r>
              <a:rPr lang="zh-CN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概率解释</a:t>
            </a:r>
            <a:r>
              <a:rPr lang="zh-CN" altLang="en-US" sz="2400" dirty="0">
                <a:cs typeface="Times New Roman" panose="02020603050405020304" pitchFamily="18" charset="0"/>
              </a:rPr>
              <a:t>？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B75CDAD-D1E9-E1D9-7900-CB167E682E0C}"/>
                  </a:ext>
                </a:extLst>
              </p:cNvPr>
              <p:cNvSpPr txBox="1"/>
              <p:nvPr/>
            </p:nvSpPr>
            <p:spPr>
              <a:xfrm>
                <a:off x="148728" y="1933292"/>
                <a:ext cx="11789272" cy="2085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zh-CN" altLang="zh-CN" sz="2400" dirty="0"/>
                  <a:t>先构造一个双线性流：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i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𝜈𝜌</m:t>
                        </m:r>
                      </m:sub>
                    </m:sSub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bSup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/>
                  <a:t>，</a:t>
                </a:r>
                <a:r>
                  <a:rPr lang="zh-CN" altLang="zh-CN" sz="2400" dirty="0"/>
                  <a:t>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400" dirty="0"/>
                  <a:t>是两个 RS 方程解。</a:t>
                </a:r>
                <a:endParaRPr lang="en-US" altLang="zh-CN" sz="2400" dirty="0"/>
              </a:p>
              <a:p>
                <a:pPr>
                  <a:buNone/>
                </a:pPr>
                <a:r>
                  <a:rPr lang="zh-CN" altLang="zh-CN" sz="2400" dirty="0"/>
                  <a:t>利用场方程可以证明：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altLang="zh-CN" sz="2400" dirty="0"/>
              </a:p>
              <a:p>
                <a:pPr>
                  <a:buNone/>
                </a:pPr>
                <a:endParaRPr lang="en-US" altLang="zh-CN" sz="2400" dirty="0"/>
              </a:p>
              <a:p>
                <a:r>
                  <a:rPr lang="zh-CN" altLang="zh-CN" sz="2400" dirty="0"/>
                  <a:t>定义内积：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 b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zh-CN" altLang="en-US" sz="2400" b="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nary>
                    <m:r>
                      <a:rPr lang="zh-CN" altLang="en-US" sz="2400" b="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zh-CN" sz="2400" dirty="0"/>
                  <a:t>因为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zh-CN" altLang="en-US" sz="2400" b="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CN" altLang="zh-CN" sz="2400" dirty="0"/>
                  <a:t>守恒，所以内积不依赖于积分曲面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zh-CN" altLang="en-US" sz="2400" dirty="0"/>
                  <a:t>的选取</a:t>
                </a:r>
                <a:r>
                  <a:rPr lang="zh-CN" altLang="zh-CN" sz="2400" dirty="0"/>
                  <a:t>。</a:t>
                </a:r>
                <a:endParaRPr lang="en-US" altLang="zh-CN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zh-CN" sz="2400" dirty="0">
                    <a:solidFill>
                      <a:srgbClr val="C00000"/>
                    </a:solidFill>
                  </a:rPr>
                  <a:t>RS 方程至少形式上有一个守恒内积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B75CDAD-D1E9-E1D9-7900-CB167E682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8" y="1933292"/>
                <a:ext cx="11789272" cy="2085186"/>
              </a:xfrm>
              <a:prstGeom prst="rect">
                <a:avLst/>
              </a:prstGeom>
              <a:blipFill>
                <a:blip r:embed="rId4"/>
                <a:stretch>
                  <a:fillRect l="-723" t="-291" b="-31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BFDC2F6-2A93-2511-EE0E-A1885769907A}"/>
                  </a:ext>
                </a:extLst>
              </p:cNvPr>
              <p:cNvSpPr txBox="1"/>
              <p:nvPr/>
            </p:nvSpPr>
            <p:spPr>
              <a:xfrm>
                <a:off x="148728" y="4185207"/>
                <a:ext cx="11789272" cy="1739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/>
                  <a:t>若要给出概率解释，还需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正定性</a:t>
                </a:r>
                <a:r>
                  <a:rPr lang="zh-CN" altLang="zh-CN" sz="2400" dirty="0"/>
                  <a:t>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i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正定性在满足主约束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/>
                  <a:t>的子空间上成立即可，定义投影算符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</m:e>
                      <m:sup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400" dirty="0"/>
                  <a:t>，其中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/>
                  <a:t>不变的曲面，并用约束条件消去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/>
                  <a:t>，得子空间上的内积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nary>
                    <m:sSup>
                      <m:sSup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𝑄</m:t>
                    </m:r>
                    <m:sSub>
                      <m:sSub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BFDC2F6-2A93-2511-EE0E-A18857699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8" y="4185207"/>
                <a:ext cx="11789272" cy="1739259"/>
              </a:xfrm>
              <a:prstGeom prst="rect">
                <a:avLst/>
              </a:prstGeom>
              <a:blipFill>
                <a:blip r:embed="rId5"/>
                <a:stretch>
                  <a:fillRect l="-723" t="-2091" b="-45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20A00822-6B2D-9E85-DDDB-BD1D10719C35}"/>
              </a:ext>
            </a:extLst>
          </p:cNvPr>
          <p:cNvSpPr txBox="1"/>
          <p:nvPr/>
        </p:nvSpPr>
        <p:spPr>
          <a:xfrm>
            <a:off x="148728" y="5972736"/>
            <a:ext cx="931505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弱场条件下，内积正定。但其他情况下（如换个参考系）不正定。无法消除</a:t>
            </a:r>
            <a:r>
              <a:rPr lang="en-US" altLang="zh-CN" sz="2400" dirty="0"/>
              <a:t>Velo-</a:t>
            </a:r>
            <a:r>
              <a:rPr lang="en-US" altLang="zh-CN" sz="2400" dirty="0" err="1"/>
              <a:t>Zwanzinger</a:t>
            </a:r>
            <a:r>
              <a:rPr lang="zh-CN" altLang="en-US" sz="2400" dirty="0"/>
              <a:t>的反常传播问题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7023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0F0AD-FBEB-4306-84A7-4911E9174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A883E0E4-B89C-F2F3-C3E9-1533CDFACF9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1005344"/>
            <a:ext cx="3155351" cy="707886"/>
            <a:chOff x="1374112" y="1995890"/>
            <a:chExt cx="3155351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54248FF-32C6-7F8E-D5BB-B3B23CB181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中期报告回顾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8D3B43F-0930-B788-904D-75CCC1DEE1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E5B5268-9951-D923-7003-33A70D6928C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223189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9123472-8144-48D1-458E-834CB9CD05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最小耦合与</a:t>
              </a:r>
              <a:r>
                <a:rPr lang="en-US" altLang="zh-CN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场拉氏量构建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F3DC55B-3AF8-7567-564C-51EF5C7662E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4BCF9E3-49C3-1864-9667-1EF325F5BA7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487869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1557D18-2A63-3956-B47F-929E37601B4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场特征面与传播速度分析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C7E7BCE-BB36-E3BE-DAC5-871BD838CD3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96A80CB-9E05-BD39-8D94-E57E57D9BC4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794640"/>
            <a:ext cx="2796278" cy="707886"/>
            <a:chOff x="1374112" y="1995890"/>
            <a:chExt cx="2796278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ED7FBB8-EDB7-DF60-B00C-4D33C3C097F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展望与总结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5FF4E76-A74B-8120-06A1-3363AD1D883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F50A817-1522-9D68-8987-18999AAFB73B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913243F-C4EF-0768-5FD0-C2C5F40824AF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B060A51C-51F8-9DF5-E614-E080C842BFDE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6640F4D5-31CD-30B5-2406-D8089E8C5EDF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EB83B0FB-F177-5DD5-1664-A04C576AF276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BFA672A7-6C39-FA34-4CC6-60455493EADD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E49D1FD4-C2E5-5A1A-7084-921E427E6B96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433E5B4-A51C-A57F-CF72-B1FDD07238B7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6A0CA725-EACF-3190-F064-27BAF7E16F27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02FA8B8-CD46-AF2C-A413-3ADDBA3DEA7B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0E8806A-F854-B331-6CE4-3947F23C4004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E3EE515-3170-B2BE-DDFE-29B254748539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BEDDB604-CA92-B49F-406E-61D697FA24F3}"/>
              </a:ext>
            </a:extLst>
          </p:cNvPr>
          <p:cNvSpPr txBox="1"/>
          <p:nvPr/>
        </p:nvSpPr>
        <p:spPr>
          <a:xfrm>
            <a:off x="11493500" y="6494029"/>
            <a:ext cx="6028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50D61-E52B-D94C-6AB2-E8CB68B4A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AC64C01A-D5EC-3939-408C-AB155FE1C600}"/>
              </a:ext>
            </a:extLst>
          </p:cNvPr>
          <p:cNvSpPr txBox="1"/>
          <p:nvPr/>
        </p:nvSpPr>
        <p:spPr>
          <a:xfrm>
            <a:off x="11487150" y="6494030"/>
            <a:ext cx="60920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1B8086-7412-8F91-E138-23D759074C3C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展望与总结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B1FB2C-E6DE-3A7E-737B-BB860CE4FFC5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Velo-Zwanziger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问题的后续探索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01FD57-9270-0F28-D340-C78C8845BEB5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908B104-83C1-4E61-2C99-04587076E631}"/>
              </a:ext>
            </a:extLst>
          </p:cNvPr>
          <p:cNvSpPr txBox="1"/>
          <p:nvPr/>
        </p:nvSpPr>
        <p:spPr>
          <a:xfrm>
            <a:off x="148729" y="1442965"/>
            <a:ext cx="1090662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Times New Roman" panose="02020603050405020304" pitchFamily="18" charset="0"/>
              </a:rPr>
              <a:t>继</a:t>
            </a:r>
            <a:r>
              <a:rPr lang="en-US" altLang="zh-CN" sz="2400" dirty="0">
                <a:cs typeface="Times New Roman" panose="02020603050405020304" pitchFamily="18" charset="0"/>
              </a:rPr>
              <a:t>Velo</a:t>
            </a:r>
            <a:r>
              <a:rPr lang="zh-CN" altLang="en-US" sz="2400" dirty="0">
                <a:cs typeface="Times New Roman" panose="02020603050405020304" pitchFamily="18" charset="0"/>
              </a:rPr>
              <a:t>与</a:t>
            </a:r>
            <a:r>
              <a:rPr lang="en-US" altLang="zh-CN" sz="2400" dirty="0">
                <a:cs typeface="Times New Roman" panose="02020603050405020304" pitchFamily="18" charset="0"/>
              </a:rPr>
              <a:t>Zwanziger</a:t>
            </a:r>
            <a:r>
              <a:rPr lang="zh-CN" altLang="en-US" sz="2400" dirty="0">
                <a:cs typeface="Times New Roman" panose="02020603050405020304" pitchFamily="18" charset="0"/>
              </a:rPr>
              <a:t>于</a:t>
            </a:r>
            <a:r>
              <a:rPr lang="en-US" altLang="zh-CN" sz="2400" dirty="0">
                <a:cs typeface="Times New Roman" panose="02020603050405020304" pitchFamily="18" charset="0"/>
              </a:rPr>
              <a:t>1969</a:t>
            </a:r>
            <a:r>
              <a:rPr lang="zh-CN" altLang="en-US" sz="2400" dirty="0">
                <a:cs typeface="Times New Roman" panose="02020603050405020304" pitchFamily="18" charset="0"/>
              </a:rPr>
              <a:t>年发现</a:t>
            </a:r>
            <a:r>
              <a:rPr lang="en-US" altLang="zh-CN" sz="2400" dirty="0">
                <a:cs typeface="Times New Roman" panose="02020603050405020304" pitchFamily="18" charset="0"/>
              </a:rPr>
              <a:t>RS</a:t>
            </a:r>
            <a:r>
              <a:rPr lang="zh-CN" altLang="en-US" sz="2400" dirty="0">
                <a:cs typeface="Times New Roman" panose="02020603050405020304" pitchFamily="18" charset="0"/>
              </a:rPr>
              <a:t>方程与电磁场最小耦合导致反常传播问题后，同年，二人进一步发现</a:t>
            </a:r>
            <a:r>
              <a:rPr lang="zh-CN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其余自旋场也可能出现类似的问题</a:t>
            </a:r>
            <a:endParaRPr lang="en-US" altLang="zh-CN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cs typeface="Times New Roman" panose="02020603050405020304" pitchFamily="18" charset="0"/>
              </a:rPr>
              <a:t>自旋为</a:t>
            </a:r>
            <a:r>
              <a:rPr lang="en-US" altLang="zh-CN" sz="2400" dirty="0"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cs typeface="Times New Roman" panose="02020603050405020304" pitchFamily="18" charset="0"/>
              </a:rPr>
              <a:t>的粒子进行电四极矩耦合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cs typeface="Times New Roman" panose="02020603050405020304" pitchFamily="18" charset="0"/>
              </a:rPr>
              <a:t>自旋为</a:t>
            </a:r>
            <a:r>
              <a:rPr lang="en-US" altLang="zh-CN" sz="2400" dirty="0"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cs typeface="Times New Roman" panose="02020603050405020304" pitchFamily="18" charset="0"/>
              </a:rPr>
              <a:t>的粒子进行最小耦合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r>
              <a:rPr lang="zh-CN" altLang="en-US" sz="2400" dirty="0">
                <a:cs typeface="Times New Roman" panose="02020603050405020304" pitchFamily="18" charset="0"/>
              </a:rPr>
              <a:t>高自旋场与外场相互作用时，很可能出现超光速传播或约束结构失效。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80AEB5-63D4-7847-C392-5E4E3011B999}"/>
              </a:ext>
            </a:extLst>
          </p:cNvPr>
          <p:cNvSpPr txBox="1"/>
          <p:nvPr/>
        </p:nvSpPr>
        <p:spPr>
          <a:xfrm>
            <a:off x="148729" y="4214706"/>
            <a:ext cx="1090662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cs typeface="Times New Roman" panose="02020603050405020304" pitchFamily="18" charset="0"/>
              </a:rPr>
              <a:t>RS</a:t>
            </a:r>
            <a:r>
              <a:rPr lang="zh-CN" altLang="en-US" sz="2400" dirty="0">
                <a:cs typeface="Times New Roman" panose="02020603050405020304" pitchFamily="18" charset="0"/>
              </a:rPr>
              <a:t>场最小耦合：问题可能出在哪？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cs typeface="Times New Roman" panose="02020603050405020304" pitchFamily="18" charset="0"/>
              </a:rPr>
              <a:t>最小耦合不正确？加入</a:t>
            </a:r>
            <a:r>
              <a:rPr lang="en-US" altLang="zh-CN" sz="2400" dirty="0">
                <a:cs typeface="Times New Roman" panose="02020603050405020304" pitchFamily="18" charset="0"/>
              </a:rPr>
              <a:t>Pauli</a:t>
            </a:r>
            <a:r>
              <a:rPr lang="zh-CN" altLang="en-US" sz="2400" dirty="0">
                <a:cs typeface="Times New Roman" panose="02020603050405020304" pitchFamily="18" charset="0"/>
              </a:rPr>
              <a:t>项等修正</a:t>
            </a:r>
            <a:r>
              <a:rPr lang="en-US" altLang="zh-CN" sz="2400" dirty="0">
                <a:cs typeface="Times New Roman" panose="02020603050405020304" pitchFamily="18" charset="0"/>
              </a:rPr>
              <a:t>——</a:t>
            </a:r>
            <a:r>
              <a:rPr lang="zh-CN" altLang="en-US" sz="2400" dirty="0">
                <a:cs typeface="Times New Roman" panose="02020603050405020304" pitchFamily="18" charset="0"/>
              </a:rPr>
              <a:t>结果依然不对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r>
              <a:rPr lang="zh-CN" altLang="en-US" sz="2400" dirty="0">
                <a:cs typeface="Times New Roman" panose="02020603050405020304" pitchFamily="18" charset="0"/>
              </a:rPr>
              <a:t>不仅仅是最小耦合的问题！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8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5C1EA-3B44-0241-705C-2432CA54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27AE30D8-2689-840F-2CA9-E005AE1A59C7}"/>
              </a:ext>
            </a:extLst>
          </p:cNvPr>
          <p:cNvSpPr txBox="1"/>
          <p:nvPr/>
        </p:nvSpPr>
        <p:spPr>
          <a:xfrm>
            <a:off x="11487150" y="6494030"/>
            <a:ext cx="60920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4F427C-2AC7-C161-7478-18F53590DD32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展望与总结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46C772-EEA4-F56F-A639-F0957F2320C5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总结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相对论量子力学的探索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E9CA6A-FA0B-B6D7-AFDE-2CBA1897EA5C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475E53-198D-9DBE-A089-1D4D9A170945}"/>
              </a:ext>
            </a:extLst>
          </p:cNvPr>
          <p:cNvSpPr txBox="1"/>
          <p:nvPr/>
        </p:nvSpPr>
        <p:spPr>
          <a:xfrm>
            <a:off x="197669" y="1100172"/>
            <a:ext cx="1792714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薛定谔方程方程和相对论不兼容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0ABDCB-82D2-337C-3CA3-C5575EF53513}"/>
                  </a:ext>
                </a:extLst>
              </p:cNvPr>
              <p:cNvSpPr txBox="1"/>
              <p:nvPr/>
            </p:nvSpPr>
            <p:spPr>
              <a:xfrm>
                <a:off x="2956314" y="1113687"/>
                <a:ext cx="2672225" cy="120032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将能动量关系替换为相对论形式</a:t>
                </a:r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30ABDCB-82D2-337C-3CA3-C5575EF53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14" y="1113687"/>
                <a:ext cx="2672225" cy="1200329"/>
              </a:xfrm>
              <a:prstGeom prst="rect">
                <a:avLst/>
              </a:prstGeom>
              <a:blipFill>
                <a:blip r:embed="rId4"/>
                <a:stretch>
                  <a:fillRect l="-2733" t="-3535" r="-227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右 6">
            <a:extLst>
              <a:ext uri="{FF2B5EF4-FFF2-40B4-BE49-F238E27FC236}">
                <a16:creationId xmlns:a16="http://schemas.microsoft.com/office/drawing/2014/main" id="{481E71D0-EBE1-F879-24D6-C2EDA9076158}"/>
              </a:ext>
            </a:extLst>
          </p:cNvPr>
          <p:cNvSpPr/>
          <p:nvPr/>
        </p:nvSpPr>
        <p:spPr>
          <a:xfrm>
            <a:off x="2115511" y="1485473"/>
            <a:ext cx="776258" cy="369332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5B23846D-E8FB-62B3-B445-C70E14CDCAF2}"/>
              </a:ext>
            </a:extLst>
          </p:cNvPr>
          <p:cNvSpPr/>
          <p:nvPr/>
        </p:nvSpPr>
        <p:spPr>
          <a:xfrm>
            <a:off x="5884117" y="1485473"/>
            <a:ext cx="776258" cy="369332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BE5408-D89A-BF17-C2DA-F84995FA7325}"/>
                  </a:ext>
                </a:extLst>
              </p:cNvPr>
              <p:cNvSpPr txBox="1"/>
              <p:nvPr/>
            </p:nvSpPr>
            <p:spPr>
              <a:xfrm>
                <a:off x="6814994" y="1022453"/>
                <a:ext cx="4865462" cy="12990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7BE5408-D89A-BF17-C2DA-F84995FA7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94" y="1022453"/>
                <a:ext cx="4865462" cy="1299010"/>
              </a:xfrm>
              <a:prstGeom prst="rect">
                <a:avLst/>
              </a:prstGeom>
              <a:blipFill>
                <a:blip r:embed="rId5"/>
                <a:stretch>
                  <a:fillRect t="-4206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1107EE6-D21C-E7D8-319E-E07820EA21A8}"/>
              </a:ext>
            </a:extLst>
          </p:cNvPr>
          <p:cNvSpPr txBox="1"/>
          <p:nvPr/>
        </p:nvSpPr>
        <p:spPr>
          <a:xfrm>
            <a:off x="82469" y="2854743"/>
            <a:ext cx="179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方程为二阶，能否变为一阶？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4E1090-CBD7-4646-AD5B-F8EDDB8974A2}"/>
              </a:ext>
            </a:extLst>
          </p:cNvPr>
          <p:cNvSpPr txBox="1"/>
          <p:nvPr/>
        </p:nvSpPr>
        <p:spPr>
          <a:xfrm>
            <a:off x="1668656" y="2708867"/>
            <a:ext cx="145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线性化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A32F034-9CC3-8003-BAE5-71A82A8F5D73}"/>
                  </a:ext>
                </a:extLst>
              </p:cNvPr>
              <p:cNvSpPr txBox="1"/>
              <p:nvPr/>
            </p:nvSpPr>
            <p:spPr>
              <a:xfrm>
                <a:off x="2862022" y="3205931"/>
                <a:ext cx="29363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A32F034-9CC3-8003-BAE5-71A82A8F5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22" y="3205931"/>
                <a:ext cx="2936312" cy="470000"/>
              </a:xfrm>
              <a:prstGeom prst="rect">
                <a:avLst/>
              </a:prstGeom>
              <a:blipFill>
                <a:blip r:embed="rId6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8CB67C3-8212-98FE-6826-86DBE7AB09D0}"/>
                  </a:ext>
                </a:extLst>
              </p:cNvPr>
              <p:cNvSpPr txBox="1"/>
              <p:nvPr/>
            </p:nvSpPr>
            <p:spPr>
              <a:xfrm>
                <a:off x="6785173" y="2802445"/>
                <a:ext cx="4810148" cy="265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必须引入新的自由度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——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自旋！</a:t>
                </a:r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⋅⋅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为旋量</m:t>
                      </m:r>
                      <m:r>
                        <m:rPr>
                          <m:nor/>
                        </m:rP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Spinor</m:t>
                      </m:r>
                      <m:r>
                        <m:rPr>
                          <m:nor/>
                        </m:rP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Dirac</a:t>
                </a:r>
                <a:r>
                  <a:rPr lang="zh-CN" altLang="en-US" sz="2400" dirty="0">
                    <a:cs typeface="Times New Roman" panose="02020603050405020304" pitchFamily="18" charset="0"/>
                  </a:rPr>
                  <a:t>方程</a:t>
                </a:r>
                <a:endParaRPr lang="en-US" altLang="zh-CN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8CB67C3-8212-98FE-6826-86DBE7AB0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173" y="2802445"/>
                <a:ext cx="4810148" cy="2650854"/>
              </a:xfrm>
              <a:prstGeom prst="rect">
                <a:avLst/>
              </a:prstGeom>
              <a:blipFill>
                <a:blip r:embed="rId7"/>
                <a:stretch>
                  <a:fillRect l="-1648" t="-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右 16">
            <a:extLst>
              <a:ext uri="{FF2B5EF4-FFF2-40B4-BE49-F238E27FC236}">
                <a16:creationId xmlns:a16="http://schemas.microsoft.com/office/drawing/2014/main" id="{B8C645C5-C34D-FB9A-5A09-981B604A9AC6}"/>
              </a:ext>
            </a:extLst>
          </p:cNvPr>
          <p:cNvSpPr/>
          <p:nvPr/>
        </p:nvSpPr>
        <p:spPr>
          <a:xfrm>
            <a:off x="5707871" y="3292407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E27FB011-7209-8984-D0A8-B4ED3E79285F}"/>
              </a:ext>
            </a:extLst>
          </p:cNvPr>
          <p:cNvSpPr/>
          <p:nvPr/>
        </p:nvSpPr>
        <p:spPr>
          <a:xfrm>
            <a:off x="2005860" y="3270241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6224BD-2589-A0EA-8000-F5B23BB6EEF1}"/>
              </a:ext>
            </a:extLst>
          </p:cNvPr>
          <p:cNvSpPr txBox="1"/>
          <p:nvPr/>
        </p:nvSpPr>
        <p:spPr>
          <a:xfrm>
            <a:off x="148729" y="4568759"/>
            <a:ext cx="3571461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线性化后的能动量关系也应满足相对论能量关系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箭头: 圆角右 20">
            <a:extLst>
              <a:ext uri="{FF2B5EF4-FFF2-40B4-BE49-F238E27FC236}">
                <a16:creationId xmlns:a16="http://schemas.microsoft.com/office/drawing/2014/main" id="{CE018C3E-C8D4-E4EE-D62C-4AC6AD766E60}"/>
              </a:ext>
            </a:extLst>
          </p:cNvPr>
          <p:cNvSpPr/>
          <p:nvPr/>
        </p:nvSpPr>
        <p:spPr>
          <a:xfrm rot="10800000" flipH="1">
            <a:off x="697226" y="5453299"/>
            <a:ext cx="776150" cy="864055"/>
          </a:xfrm>
          <a:prstGeom prst="bentArrow">
            <a:avLst>
              <a:gd name="adj1" fmla="val 19718"/>
              <a:gd name="adj2" fmla="val 25000"/>
              <a:gd name="adj3" fmla="val 25000"/>
              <a:gd name="adj4" fmla="val 43750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1B63DD-7EF4-D6A6-9A9B-DDB2ED213CBF}"/>
                  </a:ext>
                </a:extLst>
              </p:cNvPr>
              <p:cNvSpPr txBox="1"/>
              <p:nvPr/>
            </p:nvSpPr>
            <p:spPr>
              <a:xfrm>
                <a:off x="1516990" y="5453299"/>
                <a:ext cx="2502262" cy="138499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𝑘𝑙</m:t>
                          </m:r>
                        </m:sub>
                      </m:sSub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 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1B63DD-7EF4-D6A6-9A9B-DDB2ED21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90" y="5453299"/>
                <a:ext cx="2502262" cy="13849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头: 右 22">
            <a:extLst>
              <a:ext uri="{FF2B5EF4-FFF2-40B4-BE49-F238E27FC236}">
                <a16:creationId xmlns:a16="http://schemas.microsoft.com/office/drawing/2014/main" id="{15795470-63D5-C1F2-40A0-EC265A880D88}"/>
              </a:ext>
            </a:extLst>
          </p:cNvPr>
          <p:cNvSpPr/>
          <p:nvPr/>
        </p:nvSpPr>
        <p:spPr>
          <a:xfrm>
            <a:off x="4085139" y="5898836"/>
            <a:ext cx="776258" cy="369332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07D9668-A45D-EA5D-0B1C-244526721D75}"/>
              </a:ext>
            </a:extLst>
          </p:cNvPr>
          <p:cNvSpPr txBox="1"/>
          <p:nvPr/>
        </p:nvSpPr>
        <p:spPr>
          <a:xfrm>
            <a:off x="4893189" y="5855689"/>
            <a:ext cx="1792714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狄拉克代数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1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A4524-D2D7-EBC4-7FD5-2EB6E4EA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A909AFD0-1019-CA3D-C8C6-8EB2A23C00A0}"/>
              </a:ext>
            </a:extLst>
          </p:cNvPr>
          <p:cNvSpPr txBox="1"/>
          <p:nvPr/>
        </p:nvSpPr>
        <p:spPr>
          <a:xfrm>
            <a:off x="11487150" y="6494030"/>
            <a:ext cx="60920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1567A2-F0D8-DC0B-BF73-37875CC3380D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展望与总结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F8D775-71F3-AD40-9086-4467D1F1E9DE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总结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场的构建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312015-88F5-8374-61E5-711E3691D0EC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EB5BC0-5344-77BF-70F4-A3F7E431405C}"/>
                  </a:ext>
                </a:extLst>
              </p:cNvPr>
              <p:cNvSpPr txBox="1"/>
              <p:nvPr/>
            </p:nvSpPr>
            <p:spPr>
              <a:xfrm>
                <a:off x="324624" y="1012494"/>
                <a:ext cx="395752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狄拉克方程：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旋量场，</a:t>
                </a:r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𝜓</m:t>
                    </m:r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为四分量旋量</a:t>
                </a:r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FEB5BC0-5344-77BF-70F4-A3F7E4314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24" y="1012494"/>
                <a:ext cx="3957520" cy="830997"/>
              </a:xfrm>
              <a:prstGeom prst="rect">
                <a:avLst/>
              </a:prstGeom>
              <a:blipFill>
                <a:blip r:embed="rId4"/>
                <a:stretch>
                  <a:fillRect l="-154" t="-5147" r="-308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AB522AC6-E3BB-A34D-404C-95DF4F9ADFDE}"/>
              </a:ext>
            </a:extLst>
          </p:cNvPr>
          <p:cNvSpPr/>
          <p:nvPr/>
        </p:nvSpPr>
        <p:spPr>
          <a:xfrm>
            <a:off x="4415849" y="1243326"/>
            <a:ext cx="77625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E7B19E1-B8F3-D032-CB9D-64B88BE4BB23}"/>
                  </a:ext>
                </a:extLst>
              </p:cNvPr>
              <p:cNvSpPr txBox="1"/>
              <p:nvPr/>
            </p:nvSpPr>
            <p:spPr>
              <a:xfrm>
                <a:off x="5192106" y="1012494"/>
                <a:ext cx="2805695" cy="86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方程：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矢量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-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旋量场，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𝛼</m:t>
                        </m:r>
                      </m:sup>
                    </m:sSubSup>
                  </m:oMath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E7B19E1-B8F3-D032-CB9D-64B88BE4B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06" y="1012494"/>
                <a:ext cx="2805695" cy="860941"/>
              </a:xfrm>
              <a:prstGeom prst="rect">
                <a:avLst/>
              </a:prstGeom>
              <a:blipFill>
                <a:blip r:embed="rId5"/>
                <a:stretch>
                  <a:fillRect l="-3043" t="-6383" b="-13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3C79D475-6D41-D661-1390-9A6D75705260}"/>
              </a:ext>
            </a:extLst>
          </p:cNvPr>
          <p:cNvSpPr txBox="1"/>
          <p:nvPr/>
        </p:nvSpPr>
        <p:spPr>
          <a:xfrm>
            <a:off x="9296198" y="636163"/>
            <a:ext cx="2238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四个时空分量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4556BD22-76F1-5D7D-A766-21CEAAFB6F9F}"/>
              </a:ext>
            </a:extLst>
          </p:cNvPr>
          <p:cNvSpPr/>
          <p:nvPr/>
        </p:nvSpPr>
        <p:spPr>
          <a:xfrm>
            <a:off x="8353085" y="800802"/>
            <a:ext cx="587829" cy="1415065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F473789-0801-2BE3-7C14-FDFC72E8E3DE}"/>
                  </a:ext>
                </a:extLst>
              </p:cNvPr>
              <p:cNvSpPr txBox="1"/>
              <p:nvPr/>
            </p:nvSpPr>
            <p:spPr>
              <a:xfrm>
                <a:off x="324624" y="2687842"/>
                <a:ext cx="3638205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方程：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共</a:t>
                </a:r>
                <a14:m>
                  <m:oMath xmlns:m="http://schemas.openxmlformats.org/officeDocument/2006/math"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4×4=16</m:t>
                    </m:r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个自由度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F473789-0801-2BE3-7C14-FDFC72E8E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24" y="2687842"/>
                <a:ext cx="3638205" cy="830997"/>
              </a:xfrm>
              <a:prstGeom prst="rect">
                <a:avLst/>
              </a:prstGeom>
              <a:blipFill>
                <a:blip r:embed="rId6"/>
                <a:stretch>
                  <a:fillRect t="-5797" b="-159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93A1384-32E5-3B1B-5623-521303473300}"/>
                  </a:ext>
                </a:extLst>
              </p:cNvPr>
              <p:cNvSpPr txBox="1"/>
              <p:nvPr/>
            </p:nvSpPr>
            <p:spPr>
              <a:xfrm>
                <a:off x="5284723" y="2621577"/>
                <a:ext cx="5502017" cy="9934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自旋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粒子：</a:t>
                </a:r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2×</m:t>
                    </m:r>
                    <m:f>
                      <m:f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den>
                    </m:f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+1=4</m:t>
                    </m:r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个自由度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考虑反粒子，共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8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个自由度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93A1384-32E5-3B1B-5623-52130347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723" y="2621577"/>
                <a:ext cx="5502017" cy="993413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左右 29">
            <a:extLst>
              <a:ext uri="{FF2B5EF4-FFF2-40B4-BE49-F238E27FC236}">
                <a16:creationId xmlns:a16="http://schemas.microsoft.com/office/drawing/2014/main" id="{06A83E1C-6449-FEF0-39ED-00C6047FC426}"/>
              </a:ext>
            </a:extLst>
          </p:cNvPr>
          <p:cNvSpPr/>
          <p:nvPr/>
        </p:nvSpPr>
        <p:spPr>
          <a:xfrm>
            <a:off x="4064001" y="2918916"/>
            <a:ext cx="1103086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7FE40FCB-FAA2-FA52-4CC2-616B9009AC55}"/>
              </a:ext>
            </a:extLst>
          </p:cNvPr>
          <p:cNvSpPr/>
          <p:nvPr/>
        </p:nvSpPr>
        <p:spPr>
          <a:xfrm rot="5400000">
            <a:off x="4267299" y="3451827"/>
            <a:ext cx="69649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6D23423-F4BC-50E8-A780-70971021DC3A}"/>
                  </a:ext>
                </a:extLst>
              </p:cNvPr>
              <p:cNvSpPr txBox="1"/>
              <p:nvPr/>
            </p:nvSpPr>
            <p:spPr>
              <a:xfrm>
                <a:off x="792672" y="4030748"/>
                <a:ext cx="9222186" cy="890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𝛾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迹约束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：提取出自旋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的部分</a:t>
                </a: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zh-CN" altLang="en-US" sz="2400" dirty="0">
                    <a:solidFill>
                      <a:srgbClr val="C00000"/>
                    </a:solidFill>
                  </a:rPr>
                  <a:t>横场约束条件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与四动量正交，去掉纵向传播的成分</a:t>
                </a:r>
                <a:endParaRPr lang="en-US" altLang="zh-CN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6D23423-F4BC-50E8-A780-70971021D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72" y="4030748"/>
                <a:ext cx="9222186" cy="890500"/>
              </a:xfrm>
              <a:prstGeom prst="rect">
                <a:avLst/>
              </a:prstGeom>
              <a:blipFill>
                <a:blip r:embed="rId8"/>
                <a:stretch>
                  <a:fillRect t="-4730" b="-114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4BCF34AD-D0B6-0F71-14A0-909DA91D6E74}"/>
              </a:ext>
            </a:extLst>
          </p:cNvPr>
          <p:cNvSpPr txBox="1"/>
          <p:nvPr/>
        </p:nvSpPr>
        <p:spPr>
          <a:xfrm>
            <a:off x="9124904" y="1747642"/>
            <a:ext cx="2918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spc="2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每个时空分量都是个四分量旋量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4616ECF-335A-FC9C-8A8E-0EC8F0CC193D}"/>
                  </a:ext>
                </a:extLst>
              </p:cNvPr>
              <p:cNvSpPr txBox="1"/>
              <p:nvPr/>
            </p:nvSpPr>
            <p:spPr>
              <a:xfrm>
                <a:off x="148730" y="5311054"/>
                <a:ext cx="11386382" cy="135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从庞加莱群的不可约表示切入，利用两个卡西米尔算符构建有质量情形的自由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场方程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利用投影算符方法，提取出自旋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的分量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4616ECF-335A-FC9C-8A8E-0EC8F0CC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0" y="5311054"/>
                <a:ext cx="11386382" cy="1353319"/>
              </a:xfrm>
              <a:prstGeom prst="rect">
                <a:avLst/>
              </a:prstGeom>
              <a:blipFill>
                <a:blip r:embed="rId9"/>
                <a:stretch>
                  <a:fillRect l="-696" t="-3153" b="-4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15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4B693-8D21-4F79-4E75-55530B26A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4E52B0E7-D19B-2C29-75BA-1301BDCF5D48}"/>
              </a:ext>
            </a:extLst>
          </p:cNvPr>
          <p:cNvSpPr txBox="1"/>
          <p:nvPr/>
        </p:nvSpPr>
        <p:spPr>
          <a:xfrm>
            <a:off x="11487150" y="6494030"/>
            <a:ext cx="60920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CB58FD-6F34-8BCE-F393-F4223813D90B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展望与总结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3CD1D0-495E-938B-7C9C-503C52BCE824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总结</a:t>
            </a:r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场与电磁场的耦合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EB104D-CDB7-8FD1-EBBD-922C1FA61148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9D11725-3353-5681-015F-122ACB6B41CB}"/>
                  </a:ext>
                </a:extLst>
              </p:cNvPr>
              <p:cNvSpPr txBox="1"/>
              <p:nvPr/>
            </p:nvSpPr>
            <p:spPr>
              <a:xfrm>
                <a:off x="0" y="1055274"/>
                <a:ext cx="12284571" cy="5440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场最小耦合的方式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推导了最小耦合的形式，并说明引入拉氏量进行最小耦合的必要性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构建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方程的拉式量，并推导说明耦合后对易关系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𝑖𝑞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导致原有的约束条件不成立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特征面与传播行为分析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阐述由特征面分析推导出传播速度的方法：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det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场方程中的约束条件分离，得到真实传播的部分。该部分第一项即为熟悉的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方程形式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zh-CN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zh-CN" altLang="en-US" sz="2400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sz="2400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2400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400" b="0" i="1">
                          <a:latin typeface="Cambria Math" panose="02040503050406030204" pitchFamily="18" charset="0"/>
                        </a:rPr>
                        <m:t>𝑖𝑒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zh-CN" altLang="en-US" sz="2400" b="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400" b="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sz="24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zh-CN" altLang="en-US" sz="2400" b="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4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zh-CN" altLang="en-US" sz="2400" b="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通过分析</a:t>
                </a:r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𝐷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(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𝑛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)</m:t>
                    </m:r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的零点，发现外场下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方程出现类似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“双折射”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的传播现象。其中反常传播部分可能超光速，甚至出现特征面结构变化等更严重的问题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分析发现仅在某些特定形式下，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方程才存在守恒、正定的内积。即在概率解释上也会遇到问题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9D11725-3353-5681-015F-122ACB6B4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5274"/>
                <a:ext cx="12284571" cy="5440079"/>
              </a:xfrm>
              <a:prstGeom prst="rect">
                <a:avLst/>
              </a:prstGeom>
              <a:blipFill>
                <a:blip r:embed="rId4"/>
                <a:stretch>
                  <a:fillRect l="-645" t="-1008" b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2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548402" y="1005344"/>
            <a:ext cx="3155351" cy="707886"/>
            <a:chOff x="1374112" y="1995890"/>
            <a:chExt cx="3155351" cy="707886"/>
          </a:xfrm>
        </p:grpSpPr>
        <p:sp>
          <p:nvSpPr>
            <p:cNvPr id="38" name="矩形 37"/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中期报告回顾</a:t>
              </a:r>
            </a:p>
          </p:txBody>
        </p:sp>
        <p:sp>
          <p:nvSpPr>
            <p:cNvPr id="39" name="矩形 38"/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548402" y="2231898"/>
            <a:ext cx="6043962" cy="707886"/>
            <a:chOff x="1374112" y="1995890"/>
            <a:chExt cx="6043962" cy="707886"/>
          </a:xfrm>
        </p:grpSpPr>
        <p:sp>
          <p:nvSpPr>
            <p:cNvPr id="42" name="矩形 41"/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最小耦合与</a:t>
              </a:r>
              <a:r>
                <a:rPr lang="en-US" altLang="zh-CN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场拉氏量构建</a:t>
              </a:r>
            </a:p>
          </p:txBody>
        </p:sp>
        <p:sp>
          <p:nvSpPr>
            <p:cNvPr id="43" name="矩形 42"/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548402" y="3487869"/>
            <a:ext cx="7434996" cy="707886"/>
            <a:chOff x="1374112" y="1995890"/>
            <a:chExt cx="7434996" cy="707886"/>
          </a:xfrm>
        </p:grpSpPr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场特征面与传播速度分析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4"/>
            </p:custDataLst>
          </p:nvPr>
        </p:nvGrpSpPr>
        <p:grpSpPr>
          <a:xfrm>
            <a:off x="548402" y="4794640"/>
            <a:ext cx="2796278" cy="707886"/>
            <a:chOff x="1374112" y="1995890"/>
            <a:chExt cx="2796278" cy="707886"/>
          </a:xfrm>
        </p:grpSpPr>
        <p:sp>
          <p:nvSpPr>
            <p:cNvPr id="48" name="矩形 47"/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展望与总结</a:t>
              </a:r>
            </a:p>
          </p:txBody>
        </p:sp>
        <p:sp>
          <p:nvSpPr>
            <p:cNvPr id="49" name="矩形 48"/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/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/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/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/>
          <p:cNvSpPr txBox="1"/>
          <p:nvPr/>
        </p:nvSpPr>
        <p:spPr>
          <a:xfrm>
            <a:off x="11493500" y="6494029"/>
            <a:ext cx="6028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19" name="object 6"/>
          <p:cNvSpPr txBox="1"/>
          <p:nvPr/>
        </p:nvSpPr>
        <p:spPr>
          <a:xfrm>
            <a:off x="11544300" y="6494030"/>
            <a:ext cx="5520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5550" y="589204"/>
            <a:ext cx="437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5550" y="65984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参考文献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3156" y="1360535"/>
            <a:ext cx="113955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[1] SAZDOVIC B. </a:t>
            </a:r>
            <a:r>
              <a:rPr lang="en-US" altLang="zh-CN" sz="2000" dirty="0" err="1"/>
              <a:t>Rarita</a:t>
            </a:r>
            <a:r>
              <a:rPr lang="en-US" altLang="zh-CN" sz="2000" dirty="0"/>
              <a:t>-Schwinger equation from principle equation for all spins[EB/OL]. arXiv:2412.20557, 2024-12-29. https://doi.org/10.48550/arXiv.2412.20557.</a:t>
            </a:r>
          </a:p>
          <a:p>
            <a:r>
              <a:rPr lang="en-US" altLang="zh-CN" sz="2000" dirty="0"/>
              <a:t>[2] SREDNICKI M. Quantum field theory[M]. Cambridge: Cambridge University Press, 2007.</a:t>
            </a:r>
          </a:p>
          <a:p>
            <a:r>
              <a:rPr lang="en-US" altLang="zh-CN" sz="2000" dirty="0"/>
              <a:t>[3] RARITA W, SCHWINGER J. On a theory of particles with half-integral spin[J]. Physical Review, 1941, 60(1): 61-61. https://doi.org/10.1103/PhysRev.60.61.</a:t>
            </a:r>
          </a:p>
          <a:p>
            <a:r>
              <a:rPr lang="en-US" altLang="zh-CN" sz="2000" dirty="0"/>
              <a:t>[4] PESKIN M E, SCHROEDER D V. An introduction to quantum field theory[M]. Boulder, CO: Westview Press, 1995.</a:t>
            </a:r>
          </a:p>
          <a:p>
            <a:r>
              <a:rPr lang="en-US" altLang="zh-CN" sz="2000" dirty="0"/>
              <a:t>[5] LITTLEJOHN R G. Introduction to the Dirac equation[EB/OL]. Physics 221B, Notes 45, Spring 2020[2026-04-05]. https://bohr.physics.berkeley.edu/classes/221/1112/notes/dirac.pdf.</a:t>
            </a:r>
          </a:p>
          <a:p>
            <a:endParaRPr lang="en-US" altLang="zh-CN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1404" y="1524883"/>
            <a:ext cx="3711134" cy="3948363"/>
            <a:chOff x="997598" y="883075"/>
            <a:chExt cx="4764613" cy="5116279"/>
          </a:xfrm>
        </p:grpSpPr>
        <p:sp>
          <p:nvSpPr>
            <p:cNvPr id="5" name="椭圆 4"/>
            <p:cNvSpPr/>
            <p:nvPr/>
          </p:nvSpPr>
          <p:spPr>
            <a:xfrm>
              <a:off x="997598" y="883075"/>
              <a:ext cx="465221" cy="465221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645663" y="2283900"/>
              <a:ext cx="2221834" cy="222183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330221" y="5441339"/>
              <a:ext cx="558015" cy="558015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01564" y="1348296"/>
              <a:ext cx="4093043" cy="4093043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537623" y="2742080"/>
              <a:ext cx="224588" cy="224588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69205" y="2386808"/>
            <a:ext cx="6638302" cy="1988226"/>
            <a:chOff x="5095075" y="3053558"/>
            <a:chExt cx="6638302" cy="1988226"/>
          </a:xfrm>
        </p:grpSpPr>
        <p:sp>
          <p:nvSpPr>
            <p:cNvPr id="17" name="矩形 16"/>
            <p:cNvSpPr/>
            <p:nvPr/>
          </p:nvSpPr>
          <p:spPr>
            <a:xfrm>
              <a:off x="5095075" y="3053558"/>
              <a:ext cx="6638302" cy="117724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7200" b="1" spc="22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THANK YOU</a:t>
              </a:r>
              <a:endParaRPr sz="7200" b="1" spc="2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528660" y="4234699"/>
              <a:ext cx="3581595" cy="80708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汇报人</a:t>
              </a:r>
              <a:r>
                <a:rPr lang="en-US" altLang="zh-CN" sz="2400" b="1" spc="225" dirty="0">
                  <a:latin typeface="+mn-ea"/>
                  <a:cs typeface="+mn-ea"/>
                  <a:sym typeface="+mn-lt"/>
                </a:rPr>
                <a:t>/</a:t>
              </a: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组员：曹淇竣</a:t>
              </a:r>
              <a:endParaRPr lang="en-US" altLang="zh-CN" sz="2400" b="1" spc="225" dirty="0">
                <a:latin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时间：</a:t>
              </a:r>
              <a:r>
                <a:rPr lang="en-US" altLang="zh-CN" sz="2400" b="1" spc="225" dirty="0">
                  <a:latin typeface="+mn-ea"/>
                  <a:cs typeface="+mn-ea"/>
                  <a:sym typeface="+mn-lt"/>
                </a:rPr>
                <a:t>2026/6/12</a:t>
              </a:r>
              <a:r>
                <a:rPr lang="zh-CN" altLang="en-US" sz="2400" b="1" spc="225" dirty="0">
                  <a:latin typeface="+mn-ea"/>
                  <a:cs typeface="+mn-ea"/>
                  <a:sym typeface="+mn-lt"/>
                </a:rPr>
                <a:t>   </a:t>
              </a:r>
              <a:r>
                <a:rPr lang="en-US" altLang="zh-CN" sz="2400" b="1" spc="225" dirty="0">
                  <a:latin typeface="+mn-ea"/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9" name="图片 8"/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/>
          <p:cNvSpPr txBox="1"/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中期报告回顾</a:t>
            </a:r>
          </a:p>
        </p:txBody>
      </p:sp>
      <p:sp>
        <p:nvSpPr>
          <p:cNvPr id="11" name="矩形 10"/>
          <p:cNvSpPr/>
          <p:nvPr/>
        </p:nvSpPr>
        <p:spPr>
          <a:xfrm>
            <a:off x="995550" y="104775"/>
            <a:ext cx="700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中期报告回顾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5F457FF-2588-8E3A-0678-2D9F542B42C1}"/>
                  </a:ext>
                </a:extLst>
              </p:cNvPr>
              <p:cNvSpPr txBox="1"/>
              <p:nvPr/>
            </p:nvSpPr>
            <p:spPr>
              <a:xfrm>
                <a:off x="398214" y="1382089"/>
                <a:ext cx="11395571" cy="4660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自由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场方程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有质量情形下粒子的质量和自旋可用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两个卡西米尔算符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𝑃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</m:t>
                    </m:r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𝑊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描述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𝑃</m:t>
                        </m:r>
                      </m:e>
                      <m:sup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的本征值方程即为</a:t>
                </a:r>
                <a:r>
                  <a:rPr lang="en-US" altLang="zh-CN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KG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，若场含有自旋指标，可以对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KG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进行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线性化</a:t>
                </a:r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确定粒子自旋本质上是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在静止系下求解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𝑊</m:t>
                        </m:r>
                      </m:e>
                      <m:sup>
                        <m:r>
                          <a:rPr lang="en-US" altLang="zh-CN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的本征值问题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为提取出期望的自旋分量，需要引入</a:t>
                </a: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投影算符及约束条件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Massive 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+mn-lt"/>
                  </a:rPr>
                  <a:t>主方程：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  <m:sSup>
                          <m:sSup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zh-CN" altLang="en-US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𝛾</m:t>
                            </m:r>
                          </m:e>
                          <m:sup>
                            <m:r>
                              <a:rPr lang="zh-CN" altLang="en-US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𝜈</m:t>
                            </m:r>
                          </m:sup>
                        </m:sSup>
                        <m:sSub>
                          <m:sSubPr>
                            <m:ctrlPr>
                              <a:rPr lang="zh-CN" altLang="en-US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𝜈</m:t>
                            </m:r>
                          </m:sub>
                        </m:sSub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zh-CN" altLang="en-US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</m:sSub>
                    <m:r>
                      <a:rPr lang="zh-CN" altLang="en-US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</m:t>
                    </m:r>
                  </m:oMath>
                </a14:m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约束条件：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𝛾</m:t>
                        </m:r>
                      </m:e>
                      <m:sup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</m:sSub>
                    <m:r>
                      <a:rPr lang="zh-CN" altLang="en-US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=0,  </m:t>
                    </m:r>
                    <m:sSup>
                      <m:sSup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𝜕</m:t>
                        </m:r>
                      </m:e>
                      <m:sup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zh-CN" altLang="en-US" sz="240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𝜓</m:t>
                        </m:r>
                      </m:e>
                      <m:sub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sub>
                    </m:sSub>
                    <m:r>
                      <a:rPr lang="zh-CN" altLang="en-US" sz="2400" b="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=0.</m:t>
                    </m:r>
                  </m:oMath>
                </a14:m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电磁场如何耦合到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方程中？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为什么最小耦合会导致超光速传播？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5F457FF-2588-8E3A-0678-2D9F542B4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4" y="1382089"/>
                <a:ext cx="11395571" cy="4660828"/>
              </a:xfrm>
              <a:prstGeom prst="rect">
                <a:avLst/>
              </a:prstGeom>
              <a:blipFill>
                <a:blip r:embed="rId4"/>
                <a:stretch>
                  <a:fillRect l="-695" t="-1178" b="-1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6B990-E3AA-52D5-35AD-84F80F30B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3E02B142-12F5-C213-A782-1097FDA49A1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8402" y="1005344"/>
            <a:ext cx="3155351" cy="707886"/>
            <a:chOff x="1374112" y="1995890"/>
            <a:chExt cx="3155351" cy="70788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8DB5C4B-34D9-CFD8-7670-6B3F8C7575B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90361" y="208822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中期报告回顾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F72C126-47F3-F5B6-1A84-4307EA49280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9C5EFF7-B06B-42EC-9E97-B4B11CB5E23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402" y="2231898"/>
            <a:ext cx="6043962" cy="707886"/>
            <a:chOff x="1374112" y="1995890"/>
            <a:chExt cx="6043962" cy="70788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F96A42E-5679-E8B8-51F6-2A3FFDC0A7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90361" y="2088223"/>
              <a:ext cx="5227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最小耦合与</a:t>
              </a:r>
              <a:r>
                <a:rPr lang="en-US" altLang="zh-CN" sz="2800" b="1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场拉氏量构建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1FDCC3EE-0902-F9AF-F810-8D4C5F8610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EC13B2A-8EBC-99A7-81E9-4AC09E1D55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48402" y="3487869"/>
            <a:ext cx="7434996" cy="707886"/>
            <a:chOff x="1374112" y="1995890"/>
            <a:chExt cx="7434996" cy="70788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A2B4340-D825-86D5-7903-0D370C15002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90087" y="2087965"/>
              <a:ext cx="66190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RS</a:t>
              </a:r>
              <a:r>
                <a:rPr lang="zh-CN" altLang="en-US" sz="2800" b="1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场特征面与传播速度分析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A7993E8-2B04-B0B2-63FD-A5C140F33BB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628225F-5AAB-AED4-81E6-7083687F2F6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8402" y="4794640"/>
            <a:ext cx="2796278" cy="707886"/>
            <a:chOff x="1374112" y="1995890"/>
            <a:chExt cx="2796278" cy="70788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F139AFD-1EE0-B73B-8086-B5F45019FA1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90361" y="2088223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展望与总结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D0721B3-2B2B-30A6-C4A4-420B01C550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74112" y="1995890"/>
              <a:ext cx="8162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A8D5CDA-09C8-9B55-84AF-AB47F425DB8B}"/>
              </a:ext>
            </a:extLst>
          </p:cNvPr>
          <p:cNvGrpSpPr/>
          <p:nvPr/>
        </p:nvGrpSpPr>
        <p:grpSpPr>
          <a:xfrm>
            <a:off x="7983398" y="1938334"/>
            <a:ext cx="3697058" cy="3779509"/>
            <a:chOff x="8129370" y="2128162"/>
            <a:chExt cx="3697058" cy="377950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B21B5F0-778A-5532-7CCE-FA3DDF6B7C99}"/>
                </a:ext>
              </a:extLst>
            </p:cNvPr>
            <p:cNvGrpSpPr/>
            <p:nvPr/>
          </p:nvGrpSpPr>
          <p:grpSpPr>
            <a:xfrm>
              <a:off x="8179956" y="2128162"/>
              <a:ext cx="3284115" cy="3284115"/>
              <a:chOff x="4198223" y="1984373"/>
              <a:chExt cx="3284115" cy="3284115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C995525A-123A-F22B-B0C3-C1D406137FF8}"/>
                  </a:ext>
                </a:extLst>
              </p:cNvPr>
              <p:cNvGrpSpPr/>
              <p:nvPr/>
            </p:nvGrpSpPr>
            <p:grpSpPr>
              <a:xfrm>
                <a:off x="4198223" y="1984373"/>
                <a:ext cx="3284115" cy="3284115"/>
                <a:chOff x="4121311" y="1975828"/>
                <a:chExt cx="3284115" cy="3284115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ED12E829-A8D1-0034-FEEF-A025219E5118}"/>
                    </a:ext>
                  </a:extLst>
                </p:cNvPr>
                <p:cNvSpPr/>
                <p:nvPr/>
              </p:nvSpPr>
              <p:spPr>
                <a:xfrm>
                  <a:off x="4652451" y="2506968"/>
                  <a:ext cx="2221834" cy="2221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18DC5F0A-B746-70F4-B238-E138A7BAA0A6}"/>
                    </a:ext>
                  </a:extLst>
                </p:cNvPr>
                <p:cNvSpPr/>
                <p:nvPr/>
              </p:nvSpPr>
              <p:spPr>
                <a:xfrm>
                  <a:off x="4121311" y="1975828"/>
                  <a:ext cx="3284115" cy="3284115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A889ADE-562A-90C4-1F97-91A64583F465}"/>
                  </a:ext>
                </a:extLst>
              </p:cNvPr>
              <p:cNvGrpSpPr/>
              <p:nvPr/>
            </p:nvGrpSpPr>
            <p:grpSpPr>
              <a:xfrm>
                <a:off x="5055450" y="3079275"/>
                <a:ext cx="1569660" cy="1094310"/>
                <a:chOff x="5055450" y="3056326"/>
                <a:chExt cx="1569660" cy="1094310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5E63F17-29C3-3D16-2FE3-535953B80CE9}"/>
                    </a:ext>
                  </a:extLst>
                </p:cNvPr>
                <p:cNvSpPr/>
                <p:nvPr/>
              </p:nvSpPr>
              <p:spPr>
                <a:xfrm>
                  <a:off x="5055450" y="3056326"/>
                  <a:ext cx="156966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zh-CN" sz="54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</a:t>
                  </a:r>
                  <a:endPara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03C334C-AB8B-2ED5-6EFD-FAD9E7AC8E77}"/>
                    </a:ext>
                  </a:extLst>
                </p:cNvPr>
                <p:cNvSpPr/>
                <p:nvPr/>
              </p:nvSpPr>
              <p:spPr>
                <a:xfrm>
                  <a:off x="5055450" y="3842859"/>
                  <a:ext cx="149062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400" b="1" i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Content</a:t>
                  </a:r>
                  <a:endPara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6DD9C03-1C75-54CD-05AC-D71D7A6A5FA9}"/>
                </a:ext>
              </a:extLst>
            </p:cNvPr>
            <p:cNvSpPr/>
            <p:nvPr/>
          </p:nvSpPr>
          <p:spPr>
            <a:xfrm>
              <a:off x="11464070" y="2570750"/>
              <a:ext cx="362358" cy="35902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B35BD13-E4AD-EEEB-E527-09A270E1489F}"/>
                </a:ext>
              </a:extLst>
            </p:cNvPr>
            <p:cNvSpPr/>
            <p:nvPr/>
          </p:nvSpPr>
          <p:spPr>
            <a:xfrm>
              <a:off x="9565179" y="5477037"/>
              <a:ext cx="434635" cy="430634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2B4456A-3343-4043-9739-51DBB89E9CCF}"/>
                </a:ext>
              </a:extLst>
            </p:cNvPr>
            <p:cNvSpPr/>
            <p:nvPr/>
          </p:nvSpPr>
          <p:spPr>
            <a:xfrm>
              <a:off x="8129370" y="2274480"/>
              <a:ext cx="174931" cy="173320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C99291F-23DC-EA14-F797-D9974E4DACA3}"/>
              </a:ext>
            </a:extLst>
          </p:cNvPr>
          <p:cNvPicPr/>
          <p:nvPr/>
        </p:nvPicPr>
        <p:blipFill>
          <a:blip r:embed="rId15"/>
          <a:srcRect l="6667" t="12219" r="6776" b="1333"/>
          <a:stretch>
            <a:fillRect/>
          </a:stretch>
        </p:blipFill>
        <p:spPr>
          <a:xfrm>
            <a:off x="10594975" y="104775"/>
            <a:ext cx="1421130" cy="1419860"/>
          </a:xfrm>
          <a:prstGeom prst="ellipse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40A6EBB-030C-9315-D841-F00EEBF8DCF7}"/>
              </a:ext>
            </a:extLst>
          </p:cNvPr>
          <p:cNvSpPr txBox="1"/>
          <p:nvPr/>
        </p:nvSpPr>
        <p:spPr>
          <a:xfrm>
            <a:off x="11493500" y="6494029"/>
            <a:ext cx="602855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3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/>
          <p:cNvSpPr txBox="1"/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最小耦合与</a:t>
            </a:r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</a:p>
        </p:txBody>
      </p:sp>
      <p:sp>
        <p:nvSpPr>
          <p:cNvPr id="11" name="矩形 10"/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EB9E20-47A5-9089-2C59-36CCF7549E19}"/>
                  </a:ext>
                </a:extLst>
              </p:cNvPr>
              <p:cNvSpPr txBox="1"/>
              <p:nvPr/>
            </p:nvSpPr>
            <p:spPr>
              <a:xfrm>
                <a:off x="222252" y="1174384"/>
                <a:ext cx="11874103" cy="36835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带电粒子在电磁场中的拉氏量：</a:t>
                </a:r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𝐿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den>
                    </m:f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𝑚</m:t>
                    </m:r>
                    <m:sSup>
                      <m:sSup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2</m:t>
                        </m:r>
                      </m:sup>
                    </m:sSup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𝑞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𝑣</m:t>
                        </m:r>
                      </m:e>
                    </m:acc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𝐴</m:t>
                        </m:r>
                      </m:e>
                    </m:acc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−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𝑞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𝜙</m:t>
                    </m:r>
                  </m:oMath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欧拉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-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拉格朗日方程：</a:t>
                </a:r>
                <a14:m>
                  <m:oMath xmlns:m="http://schemas.openxmlformats.org/officeDocument/2006/math"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𝑚</m:t>
                    </m:r>
                    <m:f>
                      <m:f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altLang="zh-CN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𝑑𝑡</m:t>
                        </m:r>
                      </m:den>
                    </m:f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zh-CN" altLang="en-US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𝑞</m:t>
                    </m:r>
                    <m:d>
                      <m:d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40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zh-CN" altLang="en-US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𝐸</m:t>
                            </m:r>
                          </m:e>
                        </m:acc>
                        <m:r>
                          <a:rPr lang="zh-CN" altLang="en-US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240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zh-CN" altLang="en-US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𝑣</m:t>
                            </m:r>
                          </m:e>
                        </m:acc>
                        <m:r>
                          <a:rPr lang="zh-CN" altLang="en-US" sz="2400" b="0" i="1" spc="225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altLang="zh-CN" sz="240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zh-CN" altLang="en-US" sz="2400" b="0" i="1" spc="225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，给出了洛伦兹力的表达式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正则动量：</a:t>
                </a:r>
                <a14:m>
                  <m:oMath xmlns:m="http://schemas.openxmlformats.org/officeDocument/2006/math"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𝜋</m:t>
                    </m:r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𝜕</m:t>
                        </m:r>
                        <m:r>
                          <a:rPr lang="en-US" altLang="zh-CN" sz="2400" b="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𝐿</m:t>
                        </m:r>
                      </m:num>
                      <m:den>
                        <m:r>
                          <a:rPr lang="en-US" altLang="zh-CN" sz="2400" b="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altLang="zh-CN" sz="2400" i="1" spc="225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sz="2400" b="0" i="1" spc="225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𝑣</m:t>
                            </m:r>
                          </m:e>
                        </m:acc>
                      </m:den>
                    </m:f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altLang="zh-CN" sz="240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𝑣</m:t>
                        </m:r>
                      </m:e>
                    </m:acc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+</m:t>
                    </m:r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altLang="zh-CN" sz="240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𝐴</m:t>
                        </m:r>
                      </m:e>
                    </m:acc>
                    <m:r>
                      <a:rPr lang="en-US" altLang="zh-CN" sz="2400" b="0" i="1" spc="2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 </m:t>
                    </m:r>
                  </m:oMath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坐标表象下的四动量（取度规为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𝜇𝜈</m:t>
                        </m:r>
                      </m:sub>
                    </m:sSub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𝑑𝑖𝑎𝑔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{1,−1,−1,−1}</m:t>
                    </m:r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）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p>
                      </m:sSup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𝑖</m:t>
                      </m:r>
                      <m:sSub>
                        <m:sSubPr>
                          <m:ctrlPr>
                            <a:rPr lang="en-US" altLang="zh-CN" sz="240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  →  </m:t>
                      </m:r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𝜋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𝑖</m:t>
                      </m:r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𝑞</m:t>
                      </m:r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对应地将原来的偏导数替换为协变导数：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∇</m:t>
                      </m:r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accPr>
                        <m:e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𝐷</m:t>
                          </m:r>
                        </m:e>
                      </m:acc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∇</m:t>
                      </m:r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−</m:t>
                      </m:r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𝑖𝑞</m:t>
                      </m:r>
                      <m:acc>
                        <m:accPr>
                          <m:chr m:val="⃗"/>
                          <m:ctrlP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accPr>
                        <m:e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𝐴</m:t>
                          </m:r>
                        </m:e>
                      </m:acc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,  </m:t>
                      </m:r>
                      <m:sSub>
                        <m:sSubPr>
                          <m:ctrlP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pc="225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𝑖𝑞</m:t>
                      </m:r>
                      <m:r>
                        <a:rPr lang="en-US" altLang="zh-CN" sz="2400" b="0" i="1" spc="225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𝜙</m:t>
                      </m:r>
                    </m:oMath>
                  </m:oMathPara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EB9E20-47A5-9089-2C59-36CCF7549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2" y="1174384"/>
                <a:ext cx="11874103" cy="3683572"/>
              </a:xfrm>
              <a:prstGeom prst="rect">
                <a:avLst/>
              </a:prstGeom>
              <a:blipFill>
                <a:blip r:embed="rId4"/>
                <a:stretch>
                  <a:fillRect l="-7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C8BDD6B-FDF5-2328-8BB7-E4213E625052}"/>
                  </a:ext>
                </a:extLst>
              </p:cNvPr>
              <p:cNvSpPr txBox="1"/>
              <p:nvPr/>
            </p:nvSpPr>
            <p:spPr>
              <a:xfrm>
                <a:off x="45592" y="5014074"/>
                <a:ext cx="12227421" cy="1676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最小耦合：</a:t>
                </a:r>
                <a:r>
                  <a:rPr lang="zh-CN" altLang="zh-CN" sz="2400" dirty="0"/>
                  <a:t>用最少、最必要的方式把电磁</a:t>
                </a:r>
                <a:r>
                  <a:rPr lang="zh-CN" altLang="en-US" sz="2400" dirty="0"/>
                  <a:t>场耦合进去</a:t>
                </a: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描述点粒子与电磁场的相互作用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lvl="1"/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磁偶极耦合：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240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𝐻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2400" i="0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mag</m:t>
                        </m:r>
                      </m:sub>
                    </m:sSub>
                    <m:r>
                      <a:rPr lang="zh-CN" altLang="en-US" sz="240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𝜇</m:t>
                        </m:r>
                      </m:e>
                    </m:acc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，电偶极耦合：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𝑒𝑙𝑒𝑐</m:t>
                        </m:r>
                      </m:sub>
                    </m:sSub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𝑑</m:t>
                        </m:r>
                      </m:e>
                    </m:acc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，自旋：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Pauli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项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也不包含诸如辐射修正、外场导致的粒子极化等项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C8BDD6B-FDF5-2328-8BB7-E4213E625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" y="5014074"/>
                <a:ext cx="12227421" cy="1676100"/>
              </a:xfrm>
              <a:prstGeom prst="rect">
                <a:avLst/>
              </a:prstGeom>
              <a:blipFill>
                <a:blip r:embed="rId5"/>
                <a:stretch>
                  <a:fillRect l="-748" t="-2555"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46A35-1BE4-345B-3757-01A34BD7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B4F793A4-73D8-42F6-6481-42A626E505BF}"/>
              </a:ext>
            </a:extLst>
          </p:cNvPr>
          <p:cNvSpPr txBox="1"/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0D7C1F-35EC-CE15-0124-CA3793AA4B0A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最小耦合与</a:t>
            </a:r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411FBC-85A0-4CE9-FDF2-B13C7138E2EB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场与电场耦合的形式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A2E249-1069-3F9C-2195-00F46338D219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5BDF8D9-8C9E-9397-3C0A-12EF8B817E47}"/>
                  </a:ext>
                </a:extLst>
              </p:cNvPr>
              <p:cNvSpPr txBox="1"/>
              <p:nvPr/>
            </p:nvSpPr>
            <p:spPr>
              <a:xfrm>
                <a:off x="387707" y="1257267"/>
                <a:ext cx="2967297" cy="16589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自由</a:t>
                </a:r>
                <a:r>
                  <a:rPr lang="en-US" altLang="zh-CN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sz="240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⋅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−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𝛾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b="0" i="1" spc="22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𝑝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5BDF8D9-8C9E-9397-3C0A-12EF8B817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7" y="1257267"/>
                <a:ext cx="2967297" cy="1658916"/>
              </a:xfrm>
              <a:prstGeom prst="rect">
                <a:avLst/>
              </a:prstGeom>
              <a:blipFill>
                <a:blip r:embed="rId4"/>
                <a:stretch>
                  <a:fillRect t="-2920" b="-7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88BE2A15-6E27-030B-2822-FC170EBD4B19}"/>
              </a:ext>
            </a:extLst>
          </p:cNvPr>
          <p:cNvSpPr/>
          <p:nvPr/>
        </p:nvSpPr>
        <p:spPr>
          <a:xfrm>
            <a:off x="4197350" y="1846283"/>
            <a:ext cx="2228850" cy="6529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最小耦合？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6EA8DF-6B3F-E75E-90C9-7D96380E9C24}"/>
                  </a:ext>
                </a:extLst>
              </p:cNvPr>
              <p:cNvSpPr txBox="1"/>
              <p:nvPr/>
            </p:nvSpPr>
            <p:spPr>
              <a:xfrm>
                <a:off x="3460750" y="1343314"/>
                <a:ext cx="3467100" cy="4914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p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→</m:t>
                      </m:r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𝜋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𝑖</m:t>
                      </m:r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a:rPr lang="en-US" altLang="zh-CN" sz="2400" b="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𝑞</m:t>
                      </m:r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6EA8DF-6B3F-E75E-90C9-7D96380E9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50" y="1343314"/>
                <a:ext cx="3467100" cy="491417"/>
              </a:xfrm>
              <a:prstGeom prst="rect">
                <a:avLst/>
              </a:prstGeom>
              <a:blipFill>
                <a:blip r:embed="rId5"/>
                <a:stretch>
                  <a:fillRect b="-48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2156D02-8065-E535-AF07-1FADB1C3692A}"/>
                  </a:ext>
                </a:extLst>
              </p:cNvPr>
              <p:cNvSpPr txBox="1"/>
              <p:nvPr/>
            </p:nvSpPr>
            <p:spPr>
              <a:xfrm>
                <a:off x="7268546" y="1342276"/>
                <a:ext cx="4033036" cy="15994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电磁场耦合的</a:t>
                </a:r>
                <a:r>
                  <a:rPr lang="en-US" altLang="zh-CN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方程？？？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sz="240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⋅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𝜋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−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𝜇</m:t>
                          </m:r>
                        </m:sub>
                      </m:sSub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𝛾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b="0" i="1" spc="22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𝜋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2156D02-8065-E535-AF07-1FADB1C36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546" y="1342276"/>
                <a:ext cx="4033036" cy="1599412"/>
              </a:xfrm>
              <a:prstGeom prst="rect">
                <a:avLst/>
              </a:prstGeom>
              <a:blipFill>
                <a:blip r:embed="rId6"/>
                <a:stretch>
                  <a:fillRect l="-2108" t="-3019" r="-8283" b="-41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十字形 14">
            <a:extLst>
              <a:ext uri="{FF2B5EF4-FFF2-40B4-BE49-F238E27FC236}">
                <a16:creationId xmlns:a16="http://schemas.microsoft.com/office/drawing/2014/main" id="{32B21B4F-AFD7-BD86-9E68-DB9DC621C348}"/>
              </a:ext>
            </a:extLst>
          </p:cNvPr>
          <p:cNvSpPr/>
          <p:nvPr/>
        </p:nvSpPr>
        <p:spPr>
          <a:xfrm rot="2708034">
            <a:off x="7881750" y="817037"/>
            <a:ext cx="2552700" cy="2552700"/>
          </a:xfrm>
          <a:prstGeom prst="plus">
            <a:avLst>
              <a:gd name="adj" fmla="val 42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CCB39DE-B5BC-D76C-1982-139A17735460}"/>
                  </a:ext>
                </a:extLst>
              </p:cNvPr>
              <p:cNvSpPr txBox="1"/>
              <p:nvPr/>
            </p:nvSpPr>
            <p:spPr>
              <a:xfrm>
                <a:off x="0" y="3202497"/>
                <a:ext cx="5656153" cy="1742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利用两个卡西米尔算符构建基本场方程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𝛹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(−</m:t>
                          </m:r>
                          <m:f>
                            <m:f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𝛹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+ 1)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𝛹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CCB39DE-B5BC-D76C-1982-139A1773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2497"/>
                <a:ext cx="5656153" cy="1742913"/>
              </a:xfrm>
              <a:prstGeom prst="rect">
                <a:avLst/>
              </a:prstGeom>
              <a:blipFill>
                <a:blip r:embed="rId7"/>
                <a:stretch>
                  <a:fillRect t="-2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右 29">
            <a:extLst>
              <a:ext uri="{FF2B5EF4-FFF2-40B4-BE49-F238E27FC236}">
                <a16:creationId xmlns:a16="http://schemas.microsoft.com/office/drawing/2014/main" id="{8F6FE1AA-3402-6B9E-DC3E-AAF6E1BDC7EC}"/>
              </a:ext>
            </a:extLst>
          </p:cNvPr>
          <p:cNvSpPr/>
          <p:nvPr/>
        </p:nvSpPr>
        <p:spPr>
          <a:xfrm>
            <a:off x="5699310" y="3705762"/>
            <a:ext cx="1231900" cy="6529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784D5E9-90AC-A248-11C4-053CAE0367C0}"/>
              </a:ext>
            </a:extLst>
          </p:cNvPr>
          <p:cNvSpPr txBox="1"/>
          <p:nvPr/>
        </p:nvSpPr>
        <p:spPr>
          <a:xfrm>
            <a:off x="7036955" y="3599093"/>
            <a:ext cx="4908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在静止系下求解自旋算符对应方程的本征值问题，再把解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投影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到对应自旋的空间上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9CE1520-3671-3954-78D3-FA5CFCCD36B9}"/>
                  </a:ext>
                </a:extLst>
              </p:cNvPr>
              <p:cNvSpPr txBox="1"/>
              <p:nvPr/>
            </p:nvSpPr>
            <p:spPr>
              <a:xfrm>
                <a:off x="387707" y="5340973"/>
                <a:ext cx="490854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当电磁场耦合时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Onshell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不再满足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投影算符不一定是原来的形式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9CE1520-3671-3954-78D3-FA5CFCCD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7" y="5340973"/>
                <a:ext cx="4908548" cy="1200329"/>
              </a:xfrm>
              <a:prstGeom prst="rect">
                <a:avLst/>
              </a:prstGeom>
              <a:blipFill>
                <a:blip r:embed="rId8"/>
                <a:stretch>
                  <a:fillRect l="-1988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776E45B9-6E8F-3780-0016-096AC5CD9DA7}"/>
              </a:ext>
            </a:extLst>
          </p:cNvPr>
          <p:cNvSpPr txBox="1"/>
          <p:nvPr/>
        </p:nvSpPr>
        <p:spPr>
          <a:xfrm>
            <a:off x="5656153" y="5510674"/>
            <a:ext cx="4118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不能直接对该形式的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方程做动量替换进行最小耦合！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/>
      <p:bldP spid="30" grpId="0" animBg="1"/>
      <p:bldP spid="31" grpId="0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AF9A-495A-744B-8D95-DD061B39F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AE5BB34C-09DB-9903-529B-8DD71BA3F674}"/>
              </a:ext>
            </a:extLst>
          </p:cNvPr>
          <p:cNvSpPr txBox="1"/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1398EC-7B1A-D139-6DF5-B4C34C1D87EC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最小耦合与</a:t>
            </a:r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5C7431-48C3-0D0F-DD55-8895CE3EE5B2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借助拉氏量进行最小耦合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5B9FF5-5612-2440-FCBF-AAB6BE3F3F63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p:sp>
        <p:nvSpPr>
          <p:cNvPr id="5" name="箭头: 左右 4">
            <a:extLst>
              <a:ext uri="{FF2B5EF4-FFF2-40B4-BE49-F238E27FC236}">
                <a16:creationId xmlns:a16="http://schemas.microsoft.com/office/drawing/2014/main" id="{FA1633D5-E352-815D-FFFB-8BA0F69DB451}"/>
              </a:ext>
            </a:extLst>
          </p:cNvPr>
          <p:cNvSpPr/>
          <p:nvPr/>
        </p:nvSpPr>
        <p:spPr>
          <a:xfrm>
            <a:off x="1962150" y="1374547"/>
            <a:ext cx="901700" cy="3693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862671-AC93-732C-DB1A-B14A6437956C}"/>
              </a:ext>
            </a:extLst>
          </p:cNvPr>
          <p:cNvSpPr txBox="1"/>
          <p:nvPr/>
        </p:nvSpPr>
        <p:spPr>
          <a:xfrm>
            <a:off x="2863851" y="1328381"/>
            <a:ext cx="1225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拉式量</a:t>
            </a:r>
            <a:endParaRPr lang="en-US" altLang="zh-CN" sz="2400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9A4CDF-CF5E-EEF0-D94B-DAD667AB13F0}"/>
              </a:ext>
            </a:extLst>
          </p:cNvPr>
          <p:cNvSpPr txBox="1"/>
          <p:nvPr/>
        </p:nvSpPr>
        <p:spPr>
          <a:xfrm>
            <a:off x="484022" y="1328381"/>
            <a:ext cx="1529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最小耦合</a:t>
            </a:r>
            <a:endParaRPr lang="en-US" altLang="zh-CN" sz="2400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CF5FCA4-81F1-EB14-1596-49B5C0DEE5C8}"/>
              </a:ext>
            </a:extLst>
          </p:cNvPr>
          <p:cNvGrpSpPr/>
          <p:nvPr/>
        </p:nvGrpSpPr>
        <p:grpSpPr>
          <a:xfrm>
            <a:off x="166149" y="2006600"/>
            <a:ext cx="5116470" cy="2330450"/>
            <a:chOff x="483840" y="2076450"/>
            <a:chExt cx="5172380" cy="233045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0C574BF-5B92-E9AC-BE09-2AD42CE434EE}"/>
                </a:ext>
              </a:extLst>
            </p:cNvPr>
            <p:cNvSpPr txBox="1"/>
            <p:nvPr/>
          </p:nvSpPr>
          <p:spPr>
            <a:xfrm>
              <a:off x="569789" y="2229741"/>
              <a:ext cx="9694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耦合</a:t>
              </a:r>
              <a:endParaRPr lang="en-US" altLang="zh-CN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  <a:p>
              <a:r>
                <a:rPr lang="zh-CN" altLang="en-US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方式：</a:t>
              </a:r>
              <a:endParaRPr lang="en-US" altLang="zh-CN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701FCCF-C474-23BF-AA06-B16510B874FB}"/>
                </a:ext>
              </a:extLst>
            </p:cNvPr>
            <p:cNvSpPr txBox="1"/>
            <p:nvPr/>
          </p:nvSpPr>
          <p:spPr>
            <a:xfrm>
              <a:off x="1519987" y="2263093"/>
              <a:ext cx="401960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构建自由</a:t>
              </a:r>
              <a:r>
                <a: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RS</a:t>
              </a:r>
              <a:r>
                <a:rPr lang="zh-CN" altLang="en-US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方程的拉氏量</a:t>
              </a:r>
              <a:endParaRPr lang="en-US" altLang="zh-CN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308CDE2D-2B5B-696F-6034-033A29B4B384}"/>
                </a:ext>
              </a:extLst>
            </p:cNvPr>
            <p:cNvSpPr/>
            <p:nvPr/>
          </p:nvSpPr>
          <p:spPr>
            <a:xfrm rot="5400000">
              <a:off x="3244596" y="2781559"/>
              <a:ext cx="563550" cy="5232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4F01EEC-5C4A-3B39-8A7B-8A83C7A476DC}"/>
                </a:ext>
              </a:extLst>
            </p:cNvPr>
            <p:cNvSpPr txBox="1"/>
            <p:nvPr/>
          </p:nvSpPr>
          <p:spPr>
            <a:xfrm>
              <a:off x="1539245" y="3374166"/>
              <a:ext cx="39742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把拉氏量中的动量替换为最小耦合后的正则动量</a:t>
              </a:r>
              <a:endParaRPr lang="en-US" altLang="zh-CN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A463B779-01D6-269F-697B-F071F50D06F9}"/>
                </a:ext>
              </a:extLst>
            </p:cNvPr>
            <p:cNvSpPr/>
            <p:nvPr/>
          </p:nvSpPr>
          <p:spPr>
            <a:xfrm>
              <a:off x="483840" y="2076450"/>
              <a:ext cx="5172380" cy="233045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DA007BA-37D3-01DF-157B-F0C796DDA191}"/>
                  </a:ext>
                </a:extLst>
              </p:cNvPr>
              <p:cNvSpPr txBox="1"/>
              <p:nvPr/>
            </p:nvSpPr>
            <p:spPr>
              <a:xfrm>
                <a:off x="356167" y="5173101"/>
                <a:ext cx="212565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构建拉氏量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DA007BA-37D3-01DF-157B-F0C796DDA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67" y="5173101"/>
                <a:ext cx="2125652" cy="461665"/>
              </a:xfrm>
              <a:prstGeom prst="rect">
                <a:avLst/>
              </a:prstGeom>
              <a:blipFill>
                <a:blip r:embed="rId4"/>
                <a:stretch>
                  <a:fillRect l="-3989" t="-7792" b="-298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EF53A4E1-3953-A661-D1BF-21408EFE682C}"/>
              </a:ext>
            </a:extLst>
          </p:cNvPr>
          <p:cNvSpPr txBox="1"/>
          <p:nvPr/>
        </p:nvSpPr>
        <p:spPr>
          <a:xfrm>
            <a:off x="484022" y="4599771"/>
            <a:ext cx="1997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一致性验证：</a:t>
            </a:r>
            <a:endParaRPr lang="en-US" altLang="zh-CN" sz="2400" spc="22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370B7190-8CB8-CD83-7B6E-21B6EDF3F95B}"/>
              </a:ext>
            </a:extLst>
          </p:cNvPr>
          <p:cNvSpPr/>
          <p:nvPr/>
        </p:nvSpPr>
        <p:spPr>
          <a:xfrm>
            <a:off x="2574400" y="5145151"/>
            <a:ext cx="563550" cy="5175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0BD618B-145C-D69A-67FD-14EA42338E55}"/>
                  </a:ext>
                </a:extLst>
              </p:cNvPr>
              <p:cNvSpPr txBox="1"/>
              <p:nvPr/>
            </p:nvSpPr>
            <p:spPr>
              <a:xfrm>
                <a:off x="3219256" y="5173101"/>
                <a:ext cx="538922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通过欧拉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-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拉格朗日方程导出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</m:t>
                    </m:r>
                  </m:oMath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0BD618B-145C-D69A-67FD-14EA42338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56" y="5173101"/>
                <a:ext cx="5389227" cy="461665"/>
              </a:xfrm>
              <a:prstGeom prst="rect">
                <a:avLst/>
              </a:prstGeom>
              <a:blipFill>
                <a:blip r:embed="rId5"/>
                <a:stretch>
                  <a:fillRect l="-1580" t="-10390" b="-298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箭头: 右 42">
            <a:extLst>
              <a:ext uri="{FF2B5EF4-FFF2-40B4-BE49-F238E27FC236}">
                <a16:creationId xmlns:a16="http://schemas.microsoft.com/office/drawing/2014/main" id="{6DE23E17-49A5-589E-E38D-4792CBFA43DE}"/>
              </a:ext>
            </a:extLst>
          </p:cNvPr>
          <p:cNvSpPr/>
          <p:nvPr/>
        </p:nvSpPr>
        <p:spPr>
          <a:xfrm>
            <a:off x="8689789" y="5145151"/>
            <a:ext cx="563550" cy="5175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8758DEE-0060-294C-6A6C-027D9BB8F2D6}"/>
                  </a:ext>
                </a:extLst>
              </p:cNvPr>
              <p:cNvSpPr txBox="1"/>
              <p:nvPr/>
            </p:nvSpPr>
            <p:spPr>
              <a:xfrm>
                <a:off x="9424068" y="4825503"/>
                <a:ext cx="1701164" cy="12134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取收缩</a:t>
                </a:r>
                <a:endParaRPr lang="en-US" altLang="zh-CN" sz="2400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i="1" spc="225" dirty="0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8758DEE-0060-294C-6A6C-027D9BB8F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068" y="4825503"/>
                <a:ext cx="1701164" cy="1213409"/>
              </a:xfrm>
              <a:prstGeom prst="rect">
                <a:avLst/>
              </a:prstGeom>
              <a:blipFill>
                <a:blip r:embed="rId6"/>
                <a:stretch>
                  <a:fillRect l="-712" t="-2985" b="-24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头: 圆角右 44">
            <a:extLst>
              <a:ext uri="{FF2B5EF4-FFF2-40B4-BE49-F238E27FC236}">
                <a16:creationId xmlns:a16="http://schemas.microsoft.com/office/drawing/2014/main" id="{7AB70536-36CE-0422-59A8-4E6095332F6A}"/>
              </a:ext>
            </a:extLst>
          </p:cNvPr>
          <p:cNvSpPr/>
          <p:nvPr/>
        </p:nvSpPr>
        <p:spPr>
          <a:xfrm rot="10800000">
            <a:off x="9186891" y="6117373"/>
            <a:ext cx="1271557" cy="517564"/>
          </a:xfrm>
          <a:prstGeom prst="bentArrow">
            <a:avLst>
              <a:gd name="adj1" fmla="val 3094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983727C-06BB-9803-10B3-42147DCC6280}"/>
              </a:ext>
            </a:extLst>
          </p:cNvPr>
          <p:cNvSpPr txBox="1"/>
          <p:nvPr/>
        </p:nvSpPr>
        <p:spPr>
          <a:xfrm>
            <a:off x="3896877" y="6268796"/>
            <a:ext cx="5130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令外场为</a:t>
            </a:r>
            <a:r>
              <a:rPr lang="en-US" altLang="zh-CN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</a:t>
            </a:r>
            <a:r>
              <a:rPr lang="zh-CN" altLang="en-US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，得到原形式的</a:t>
            </a:r>
            <a:r>
              <a:rPr lang="en-US" altLang="zh-CN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RS</a:t>
            </a:r>
            <a:r>
              <a:rPr lang="zh-CN" altLang="en-US" sz="2400" spc="225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方程</a:t>
            </a:r>
            <a:endParaRPr lang="en-US" altLang="zh-CN" sz="2400" b="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7498FB7-7126-EDBC-9EF9-EF368F1D96FA}"/>
              </a:ext>
            </a:extLst>
          </p:cNvPr>
          <p:cNvGrpSpPr/>
          <p:nvPr/>
        </p:nvGrpSpPr>
        <p:grpSpPr>
          <a:xfrm>
            <a:off x="5767086" y="496136"/>
            <a:ext cx="6158359" cy="3879851"/>
            <a:chOff x="5867491" y="457200"/>
            <a:chExt cx="6158359" cy="387985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8091C77-D552-8C7F-D70E-A86A0325393E}"/>
                </a:ext>
              </a:extLst>
            </p:cNvPr>
            <p:cNvGrpSpPr/>
            <p:nvPr/>
          </p:nvGrpSpPr>
          <p:grpSpPr>
            <a:xfrm>
              <a:off x="5867491" y="457200"/>
              <a:ext cx="6158359" cy="3879851"/>
              <a:chOff x="5684957" y="50799"/>
              <a:chExt cx="6158359" cy="3879851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7AD069-E7C3-FD24-FFF2-2FEA5FDD98DE}"/>
                  </a:ext>
                </a:extLst>
              </p:cNvPr>
              <p:cNvSpPr txBox="1"/>
              <p:nvPr/>
            </p:nvSpPr>
            <p:spPr>
              <a:xfrm>
                <a:off x="5983388" y="353598"/>
                <a:ext cx="302096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拉氏量是不唯一的！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D506888-0055-436B-4384-AC954116F32D}"/>
                  </a:ext>
                </a:extLst>
              </p:cNvPr>
              <p:cNvSpPr txBox="1"/>
              <p:nvPr/>
            </p:nvSpPr>
            <p:spPr>
              <a:xfrm>
                <a:off x="5919198" y="2005088"/>
                <a:ext cx="958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要求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8" name="左大括号 17">
                <a:extLst>
                  <a:ext uri="{FF2B5EF4-FFF2-40B4-BE49-F238E27FC236}">
                    <a16:creationId xmlns:a16="http://schemas.microsoft.com/office/drawing/2014/main" id="{76B6D117-9AF7-A56B-EA4E-61995A88A00B}"/>
                  </a:ext>
                </a:extLst>
              </p:cNvPr>
              <p:cNvSpPr/>
              <p:nvPr/>
            </p:nvSpPr>
            <p:spPr>
              <a:xfrm>
                <a:off x="6788315" y="1276349"/>
                <a:ext cx="405164" cy="2012950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569FE4C-E0ED-4CC1-AC7B-41FE0E87901B}"/>
                  </a:ext>
                </a:extLst>
              </p:cNvPr>
              <p:cNvSpPr txBox="1"/>
              <p:nvPr/>
            </p:nvSpPr>
            <p:spPr>
              <a:xfrm>
                <a:off x="7334659" y="987314"/>
                <a:ext cx="302096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拉氏量形式要简单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4F6D1E3-CAEE-9968-3BD1-EB108A01F2CF}"/>
                  </a:ext>
                </a:extLst>
              </p:cNvPr>
              <p:cNvSpPr txBox="1"/>
              <p:nvPr/>
            </p:nvSpPr>
            <p:spPr>
              <a:xfrm>
                <a:off x="7334659" y="2519485"/>
                <a:ext cx="3993590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不需要额外的约束条件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，由拉格朗日方程即可导出原来</a:t>
                </a:r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方程的三部分</a:t>
                </a:r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8648F279-62A4-4EB6-2EEA-F11D647249FB}"/>
                  </a:ext>
                </a:extLst>
              </p:cNvPr>
              <p:cNvSpPr/>
              <p:nvPr/>
            </p:nvSpPr>
            <p:spPr>
              <a:xfrm>
                <a:off x="5684957" y="50799"/>
                <a:ext cx="6158359" cy="387985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E720ADEF-37B7-B552-BFDD-B6BF249B2DBC}"/>
                    </a:ext>
                  </a:extLst>
                </p:cNvPr>
                <p:cNvSpPr txBox="1"/>
                <p:nvPr/>
              </p:nvSpPr>
              <p:spPr>
                <a:xfrm>
                  <a:off x="7517193" y="1933124"/>
                  <a:ext cx="4412663" cy="8881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spc="225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拉氏量要是</a:t>
                  </a:r>
                  <a:r>
                    <a:rPr lang="zh-CN" altLang="en-US" sz="2400" b="1" spc="225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洛伦兹标量</a:t>
                  </a:r>
                  <a:r>
                    <a:rPr lang="zh-CN" altLang="en-US" sz="2400" spc="225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（</a:t>
                  </a:r>
                  <a14:m>
                    <m:oMath xmlns:m="http://schemas.openxmlformats.org/officeDocument/2006/math"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𝑆</m:t>
                      </m:r>
                      <m:r>
                        <a:rPr lang="en-US" altLang="zh-CN" sz="2400" b="0" i="1" spc="225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400" b="0" i="1" spc="225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400" b="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pc="225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+mn-lt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zh-CN" altLang="en-US" sz="2400" spc="225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得是洛伦兹标量）</a:t>
                  </a:r>
                  <a:endPara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E720ADEF-37B7-B552-BFDD-B6BF249B2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7193" y="1933124"/>
                  <a:ext cx="4412663" cy="888128"/>
                </a:xfrm>
                <a:prstGeom prst="rect">
                  <a:avLst/>
                </a:prstGeom>
                <a:blipFill>
                  <a:blip r:embed="rId7"/>
                  <a:stretch>
                    <a:fillRect l="-12810" t="-40816" b="-11632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340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385C-3927-670C-3F3A-B888DC51D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76E722D6-77CD-562E-2A0E-ACEA1C0624C0}"/>
              </a:ext>
            </a:extLst>
          </p:cNvPr>
          <p:cNvSpPr txBox="1"/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05110A-2EEF-8AA0-4E7B-19D45A0511F8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最小耦合与</a:t>
            </a:r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69FA9F-809A-39E7-0351-AA9BAF1070A8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39C332-89DD-4824-3FD4-611509536BE8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0B4FD2F-6EC0-9790-6084-C443FC9291F9}"/>
                  </a:ext>
                </a:extLst>
              </p:cNvPr>
              <p:cNvSpPr txBox="1"/>
              <p:nvPr/>
            </p:nvSpPr>
            <p:spPr>
              <a:xfrm>
                <a:off x="148728" y="1112424"/>
                <a:ext cx="5643089" cy="28596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	</a:t>
                </a:r>
                <a:r>
                  <a:rPr lang="en-US" altLang="zh-CN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Dirac</a:t>
                </a:r>
                <a:r>
                  <a:rPr lang="zh-CN" altLang="en-US" sz="2400" b="1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方程的拉氏量</a:t>
                </a:r>
                <a:endParaRPr lang="en-US" altLang="zh-CN" sz="2400" b="1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en-US" altLang="zh-CN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Dirac</a:t>
                </a:r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  <m:sSup>
                          <m:sSupPr>
                            <m:ctrlP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b="0" i="1" spc="225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r>
                          <a:rPr lang="en-US" altLang="zh-CN" sz="2400" b="0" i="1" spc="22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</m:d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𝜓</m:t>
                    </m:r>
                    <m:r>
                      <a:rPr lang="en-US" altLang="zh-CN" sz="2400" b="0" i="1" spc="225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=0</m:t>
                    </m:r>
                  </m:oMath>
                </a14:m>
                <a:endParaRPr lang="en-US" altLang="zh-CN" sz="24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spc="225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拉氏量：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ctrlPr>
                          <a:rPr lang="en-US" altLang="zh-CN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  <m:sSup>
                          <m:sSupPr>
                            <m:ctrlPr>
                              <a:rPr lang="en-US" altLang="zh-CN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i="1" spc="225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r>
                          <a:rPr lang="en-US" altLang="zh-CN" sz="2400" i="1" spc="225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</m:d>
                    <m:r>
                      <a:rPr lang="en-US" altLang="zh-CN" sz="2400" i="1" spc="225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𝜓</m:t>
                    </m:r>
                  </m:oMath>
                </a14:m>
                <a:r>
                  <a:rPr lang="zh-CN" altLang="en-US" sz="2400" dirty="0"/>
                  <a:t>？</a:t>
                </a:r>
                <a:endParaRPr lang="en-US" altLang="zh-CN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solidFill>
                      <a:srgbClr val="C00000"/>
                    </a:solidFill>
                  </a:rPr>
                  <a:t>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</a:rPr>
                  <a:t>不是洛伦兹标量！</a:t>
                </a:r>
                <a:endParaRPr lang="en-US" altLang="zh-CN" sz="2400" dirty="0"/>
              </a:p>
              <a:p>
                <a:r>
                  <a:rPr lang="zh-CN" altLang="en-US" sz="2400" dirty="0"/>
                  <a:t>令：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altLang="zh-CN" sz="2400" b="0" i="1" spc="225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+mn-lt"/>
                      </a:rPr>
                      <m:t>=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/>
                  <a:t>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en-US" altLang="zh-CN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𝑖</m:t>
                        </m:r>
                        <m:sSup>
                          <m:sSupPr>
                            <m:ctrlPr>
                              <a:rPr lang="en-US" altLang="zh-CN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pPr>
                          <m:e>
                            <m:r>
                              <a:rPr lang="en-US" altLang="zh-CN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en-US" altLang="zh-CN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400" i="1" spc="225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−</m:t>
                        </m:r>
                        <m:r>
                          <a:rPr lang="en-US" altLang="zh-CN" sz="2400" i="1" spc="225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𝑚</m:t>
                        </m:r>
                      </m:e>
                    </m:d>
                    <m:r>
                      <a:rPr lang="en-US" altLang="zh-CN" sz="2400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𝜓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zh-CN" altLang="en-US" sz="2400" dirty="0"/>
                  <a:t>对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zh-CN" altLang="en-US" sz="2400" dirty="0"/>
                  <a:t>进行变分，由欧拉</a:t>
                </a:r>
                <a:r>
                  <a:rPr lang="en-US" altLang="zh-CN" sz="2400" dirty="0"/>
                  <a:t>-</a:t>
                </a:r>
                <a:r>
                  <a:rPr lang="zh-CN" altLang="en-US" sz="2400" dirty="0"/>
                  <a:t>拉格朗日方程即得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Dirac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0B4FD2F-6EC0-9790-6084-C443FC929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8" y="1112424"/>
                <a:ext cx="5643089" cy="2859629"/>
              </a:xfrm>
              <a:prstGeom prst="rect">
                <a:avLst/>
              </a:prstGeom>
              <a:blipFill>
                <a:blip r:embed="rId5"/>
                <a:stretch>
                  <a:fillRect l="-1509" t="-1695" r="-1185" b="-38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5CB4E4-54E5-89EF-67AB-3185B54E7BE0}"/>
                  </a:ext>
                </a:extLst>
              </p:cNvPr>
              <p:cNvSpPr txBox="1"/>
              <p:nvPr/>
            </p:nvSpPr>
            <p:spPr>
              <a:xfrm>
                <a:off x="6037367" y="1563210"/>
                <a:ext cx="5643089" cy="24298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/>
                  <a:t>类比</a:t>
                </a:r>
                <a:r>
                  <a:rPr lang="en-US" altLang="zh-CN" sz="2400" dirty="0"/>
                  <a:t>Dirac</a:t>
                </a:r>
                <a:r>
                  <a:rPr lang="zh-CN" altLang="en-US" sz="2400" dirty="0"/>
                  <a:t>方程的形式</a:t>
                </a:r>
                <a:endParaRPr lang="en-US" altLang="zh-CN" sz="2400" dirty="0"/>
              </a:p>
              <a:p>
                <a:r>
                  <a:rPr lang="en-US" altLang="zh-CN" sz="2400" dirty="0"/>
                  <a:t>RS</a:t>
                </a:r>
                <a:r>
                  <a:rPr lang="zh-CN" altLang="en-US" sz="2400" dirty="0"/>
                  <a:t>场拉氏量：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altLang="zh-CN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altLang="zh-CN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zh-CN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取变分，得到运动方程：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en-US" altLang="zh-CN" sz="24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zh-CN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85CB4E4-54E5-89EF-67AB-3185B54E7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367" y="1563210"/>
                <a:ext cx="5643089" cy="2429896"/>
              </a:xfrm>
              <a:prstGeom prst="rect">
                <a:avLst/>
              </a:prstGeom>
              <a:blipFill>
                <a:blip r:embed="rId6"/>
                <a:stretch>
                  <a:fillRect l="-1620" t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3A5F7524-353C-C7E1-1706-BA42AFCAFE37}"/>
              </a:ext>
            </a:extLst>
          </p:cNvPr>
          <p:cNvSpPr/>
          <p:nvPr/>
        </p:nvSpPr>
        <p:spPr>
          <a:xfrm>
            <a:off x="9063639" y="1965193"/>
            <a:ext cx="1168400" cy="539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00D4D9-77B2-047B-3494-27A921EA974B}"/>
              </a:ext>
            </a:extLst>
          </p:cNvPr>
          <p:cNvSpPr/>
          <p:nvPr/>
        </p:nvSpPr>
        <p:spPr>
          <a:xfrm>
            <a:off x="10540970" y="1965193"/>
            <a:ext cx="548319" cy="539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007E5A16-90F5-B797-94C5-9BA28656DA65}"/>
              </a:ext>
            </a:extLst>
          </p:cNvPr>
          <p:cNvSpPr/>
          <p:nvPr/>
        </p:nvSpPr>
        <p:spPr>
          <a:xfrm rot="5400000" flipH="1">
            <a:off x="9243118" y="1319073"/>
            <a:ext cx="666639" cy="5175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DF6520A-93B7-ED78-794D-8A084DD879A4}"/>
              </a:ext>
            </a:extLst>
          </p:cNvPr>
          <p:cNvSpPr/>
          <p:nvPr/>
        </p:nvSpPr>
        <p:spPr>
          <a:xfrm rot="5400000" flipH="1">
            <a:off x="10497187" y="1319073"/>
            <a:ext cx="666640" cy="5175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6020946-0A93-E294-C638-5FB59B2AB61B}"/>
              </a:ext>
            </a:extLst>
          </p:cNvPr>
          <p:cNvSpPr txBox="1"/>
          <p:nvPr/>
        </p:nvSpPr>
        <p:spPr>
          <a:xfrm>
            <a:off x="8551396" y="780953"/>
            <a:ext cx="171698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/>
              <a:t>一阶动量项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3CE53EF-F923-C40A-73D9-3E62B2DEA361}"/>
              </a:ext>
            </a:extLst>
          </p:cNvPr>
          <p:cNvSpPr txBox="1"/>
          <p:nvPr/>
        </p:nvSpPr>
        <p:spPr>
          <a:xfrm>
            <a:off x="10268376" y="782869"/>
            <a:ext cx="112426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/>
              <a:t>质量项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B51ED0-184A-6C38-5E36-38C3F5CAFA48}"/>
                  </a:ext>
                </a:extLst>
              </p:cNvPr>
              <p:cNvSpPr txBox="1"/>
              <p:nvPr/>
            </p:nvSpPr>
            <p:spPr>
              <a:xfrm>
                <a:off x="131375" y="4171136"/>
                <a:ext cx="2901311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自由</a:t>
                </a:r>
                <a:r>
                  <a:rPr lang="en-US" altLang="zh-CN" sz="20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RS</a:t>
                </a:r>
                <a:r>
                  <a:rPr lang="zh-CN" altLang="en-US" sz="20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方程</a:t>
                </a:r>
                <a:endParaRPr lang="en-US" altLang="zh-CN" sz="2000" spc="225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sz="200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  <m:r>
                            <a:rPr lang="en-US" altLang="zh-CN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⋅</m:t>
                          </m:r>
                          <m:r>
                            <a:rPr lang="en-US" altLang="zh-CN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  <m:r>
                            <a:rPr lang="zh-CN" altLang="en-US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−</m:t>
                          </m:r>
                          <m:r>
                            <a:rPr lang="zh-CN" altLang="en-US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zh-CN" altLang="en-US" sz="20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zh-CN" altLang="en-US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0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𝛾</m:t>
                      </m:r>
                      <m:r>
                        <a:rPr lang="en-US" altLang="zh-CN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000" b="0" i="1" spc="22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𝑝</m:t>
                      </m:r>
                      <m:r>
                        <a:rPr lang="en-US" altLang="zh-CN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0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0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B51ED0-184A-6C38-5E36-38C3F5CA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5" y="4171136"/>
                <a:ext cx="2901311" cy="1323439"/>
              </a:xfrm>
              <a:prstGeom prst="rect">
                <a:avLst/>
              </a:prstGeom>
              <a:blipFill>
                <a:blip r:embed="rId7"/>
                <a:stretch>
                  <a:fillRect t="-2283" b="-3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右 14">
            <a:extLst>
              <a:ext uri="{FF2B5EF4-FFF2-40B4-BE49-F238E27FC236}">
                <a16:creationId xmlns:a16="http://schemas.microsoft.com/office/drawing/2014/main" id="{94068BB5-E71D-CA05-6ECC-EE1123B843AE}"/>
              </a:ext>
            </a:extLst>
          </p:cNvPr>
          <p:cNvSpPr/>
          <p:nvPr/>
        </p:nvSpPr>
        <p:spPr>
          <a:xfrm>
            <a:off x="3103021" y="4374036"/>
            <a:ext cx="2554344" cy="890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拉格朗日乘子法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F9B09A1-0C28-4AAE-F955-2FA16620ED01}"/>
                  </a:ext>
                </a:extLst>
              </p:cNvPr>
              <p:cNvSpPr txBox="1"/>
              <p:nvPr/>
            </p:nvSpPr>
            <p:spPr>
              <a:xfrm>
                <a:off x="5727700" y="4588453"/>
                <a:ext cx="636865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d>
                        <m:dPr>
                          <m:ctrlPr>
                            <a:rPr lang="zh-CN" altLang="en-US" sz="240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⋅</m:t>
                          </m:r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−</m:t>
                          </m:r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zh-CN" altLang="en-US" sz="2400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𝑎</m:t>
                      </m:r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𝛾</m:t>
                      </m:r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𝑏𝑝</m:t>
                      </m:r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⋅</m:t>
                      </m:r>
                      <m:r>
                        <a:rPr lang="en-US" altLang="zh-CN" sz="2400" i="1" spc="22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𝜓</m:t>
                      </m:r>
                      <m:r>
                        <a:rPr lang="zh-CN" altLang="en-US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=0</m:t>
                      </m:r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F9B09A1-0C28-4AAE-F955-2FA16620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4588453"/>
                <a:ext cx="6368655" cy="461665"/>
              </a:xfrm>
              <a:prstGeom prst="rect">
                <a:avLst/>
              </a:prstGeom>
              <a:blipFill>
                <a:blip r:embed="rId8"/>
                <a:stretch>
                  <a:fillRect b="-168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F469E9A-DF6E-2B83-934F-68A1FD95E022}"/>
                  </a:ext>
                </a:extLst>
              </p:cNvPr>
              <p:cNvSpPr txBox="1"/>
              <p:nvPr/>
            </p:nvSpPr>
            <p:spPr>
              <a:xfrm>
                <a:off x="68270" y="5758731"/>
                <a:ext cx="38496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拉氏量是</a:t>
                </a:r>
                <a14:m>
                  <m:oMath xmlns:m="http://schemas.openxmlformats.org/officeDocument/2006/math">
                    <m:r>
                      <a:rPr lang="en-US" altLang="zh-CN" sz="2400" b="1" i="1" spc="225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𝒑</m:t>
                    </m:r>
                  </m:oMath>
                </a14:m>
                <a:r>
                  <a:rPr lang="zh-CN" altLang="en-US" sz="2400" b="1" spc="225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的一阶多项式</a:t>
                </a:r>
                <a:endParaRPr lang="en-US" altLang="zh-CN" sz="2400" b="1" spc="22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F469E9A-DF6E-2B83-934F-68A1FD95E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0" y="5758731"/>
                <a:ext cx="3849680" cy="461665"/>
              </a:xfrm>
              <a:prstGeom prst="rect">
                <a:avLst/>
              </a:prstGeom>
              <a:blipFill>
                <a:blip r:embed="rId9"/>
                <a:stretch>
                  <a:fillRect l="-1266" t="-9333" r="-1108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头: 右 27">
            <a:extLst>
              <a:ext uri="{FF2B5EF4-FFF2-40B4-BE49-F238E27FC236}">
                <a16:creationId xmlns:a16="http://schemas.microsoft.com/office/drawing/2014/main" id="{46E17907-7312-7A53-FD09-7AEDA66E4B7A}"/>
              </a:ext>
            </a:extLst>
          </p:cNvPr>
          <p:cNvSpPr/>
          <p:nvPr/>
        </p:nvSpPr>
        <p:spPr>
          <a:xfrm>
            <a:off x="3917950" y="5783268"/>
            <a:ext cx="983183" cy="41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0867455-4B9F-3B3E-CD43-A0CB2D063EF1}"/>
                  </a:ext>
                </a:extLst>
              </p:cNvPr>
              <p:cNvSpPr txBox="1"/>
              <p:nvPr/>
            </p:nvSpPr>
            <p:spPr>
              <a:xfrm>
                <a:off x="5263083" y="5458555"/>
                <a:ext cx="5544617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𝑎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d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⋅</m:t>
                          </m:r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CN" sz="2400" b="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𝑏</m:t>
                      </m:r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pc="22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+mn-lt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𝛾</m:t>
                    </m:r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⋅</m:t>
                    </m:r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𝛾</m:t>
                    </m:r>
                    <m:r>
                      <a:rPr lang="en-US" altLang="zh-CN" sz="2400" b="0" i="1" spc="22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=4</m:t>
                    </m:r>
                  </m:oMath>
                </a14:m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，故</a:t>
                </a:r>
                <a14:m>
                  <m:oMath xmlns:m="http://schemas.openxmlformats.org/officeDocument/2006/math">
                    <m:r>
                      <a:rPr lang="en-US" altLang="zh-CN" sz="2400" i="1" spc="2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𝑎</m:t>
                    </m:r>
                    <m:r>
                      <a:rPr lang="en-US" altLang="zh-CN" sz="2400" b="0" i="1" spc="2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</m:t>
                    </m:r>
                    <m:r>
                      <a:rPr lang="en-US" altLang="zh-CN" sz="2400" b="0" i="1" spc="2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𝑏</m:t>
                    </m:r>
                  </m:oMath>
                </a14:m>
                <a:r>
                  <a:rPr lang="zh-CN" altLang="en-US" sz="2400" spc="22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不含更高次项</a:t>
                </a:r>
                <a:endParaRPr lang="en-US" altLang="zh-CN" sz="2400" spc="22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0867455-4B9F-3B3E-CD43-A0CB2D06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83" y="5458555"/>
                <a:ext cx="5544617" cy="1200329"/>
              </a:xfrm>
              <a:prstGeom prst="rect">
                <a:avLst/>
              </a:prstGeom>
              <a:blipFill>
                <a:blip r:embed="rId10"/>
                <a:stretch>
                  <a:fillRect l="-1648" b="-11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07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C67F1-8CD9-E496-EE03-D27770435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F28925E3-1078-E9D7-D41A-72BB29306DFD}"/>
              </a:ext>
            </a:extLst>
          </p:cNvPr>
          <p:cNvSpPr txBox="1"/>
          <p:nvPr/>
        </p:nvSpPr>
        <p:spPr>
          <a:xfrm>
            <a:off x="11680456" y="6494030"/>
            <a:ext cx="415899" cy="19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">
              <a:lnSpc>
                <a:spcPts val="860"/>
              </a:lnSpc>
            </a:pPr>
            <a:fld id="{81D60167-4931-47E6-BA6A-407CBD079E47}" type="slidenum">
              <a:rPr lang="en-US" altLang="zh-CN" sz="3200" b="1" spc="-2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zh-CN" altLang="en-US" sz="3200" b="1" spc="-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2114D7-D377-1671-AB21-1B1E7211CAC5}"/>
              </a:ext>
            </a:extLst>
          </p:cNvPr>
          <p:cNvSpPr/>
          <p:nvPr/>
        </p:nvSpPr>
        <p:spPr>
          <a:xfrm>
            <a:off x="995550" y="589204"/>
            <a:ext cx="7003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最小耦合与</a:t>
            </a:r>
            <a:r>
              <a:rPr lang="en-US" altLang="zh-CN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4DD7AB-1C96-D5A3-2625-13857AE02AAF}"/>
              </a:ext>
            </a:extLst>
          </p:cNvPr>
          <p:cNvSpPr/>
          <p:nvPr/>
        </p:nvSpPr>
        <p:spPr>
          <a:xfrm>
            <a:off x="995550" y="104775"/>
            <a:ext cx="731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RS</a:t>
            </a:r>
            <a:r>
              <a:rPr lang="zh-CN" altLang="en-US" sz="2800" b="1" spc="22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场拉氏量构建与一致性验证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66890F-F9B6-B95D-E6C4-DFDD31E90D90}"/>
              </a:ext>
            </a:extLst>
          </p:cNvPr>
          <p:cNvPicPr/>
          <p:nvPr/>
        </p:nvPicPr>
        <p:blipFill>
          <a:blip r:embed="rId3"/>
          <a:srcRect l="6667" t="12219" r="6776" b="1333"/>
          <a:stretch>
            <a:fillRect/>
          </a:stretch>
        </p:blipFill>
        <p:spPr>
          <a:xfrm>
            <a:off x="148729" y="101721"/>
            <a:ext cx="846821" cy="846064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2E643C-A2C6-72AF-F24B-344BB15F9985}"/>
                  </a:ext>
                </a:extLst>
              </p:cNvPr>
              <p:cNvSpPr txBox="1"/>
              <p:nvPr/>
            </p:nvSpPr>
            <p:spPr>
              <a:xfrm>
                <a:off x="148729" y="1036160"/>
                <a:ext cx="9846171" cy="1810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拉氏量：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CN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altLang="zh-CN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altLang="zh-CN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e>
                        <m:sup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𝜇𝜆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  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𝜅𝜈𝜇𝜆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为四阶完全反对称张量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2E643C-A2C6-72AF-F24B-344BB15F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9" y="1036160"/>
                <a:ext cx="9846171" cy="1810111"/>
              </a:xfrm>
              <a:prstGeom prst="rect">
                <a:avLst/>
              </a:prstGeom>
              <a:blipFill>
                <a:blip r:embed="rId4"/>
                <a:stretch>
                  <a:fillRect l="-928" t="-337"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280FE7-1190-4B55-63A3-8AB2018CCEFC}"/>
                  </a:ext>
                </a:extLst>
              </p:cNvPr>
              <p:cNvSpPr txBox="1"/>
              <p:nvPr/>
            </p:nvSpPr>
            <p:spPr>
              <a:xfrm>
                <a:off x="148728" y="3192275"/>
                <a:ext cx="9846171" cy="1638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一致性验证（自由情况）：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收缩：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动量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收缩：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zh-CN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在动量收缩过程中，用到关键对易关系：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4280FE7-1190-4B55-63A3-8AB2018CC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8" y="3192275"/>
                <a:ext cx="9846171" cy="1638910"/>
              </a:xfrm>
              <a:prstGeom prst="rect">
                <a:avLst/>
              </a:prstGeom>
              <a:blipFill>
                <a:blip r:embed="rId5"/>
                <a:stretch>
                  <a:fillRect l="-928" t="-2602" b="-63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28C5FC-272A-329B-E1DF-D2A25E4FD08E}"/>
                  </a:ext>
                </a:extLst>
              </p:cNvPr>
              <p:cNvSpPr txBox="1"/>
              <p:nvPr/>
            </p:nvSpPr>
            <p:spPr>
              <a:xfrm>
                <a:off x="248492" y="5090761"/>
                <a:ext cx="4823321" cy="887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   </m:t>
                      </m:r>
                    </m:oMath>
                  </m:oMathPara>
                </a14:m>
                <a:endParaRPr lang="en-US" altLang="zh-CN" sz="2400" b="0" i="1" dirty="0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𝑖𝑞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m:oMathPara>
                </a14:m>
                <a:endParaRPr lang="en-US" altLang="zh-CN" sz="2400" b="0" i="1" dirty="0">
                  <a:solidFill>
                    <a:srgbClr val="C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B28C5FC-272A-329B-E1DF-D2A25E4FD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2" y="5090761"/>
                <a:ext cx="4823321" cy="8871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右 4">
            <a:extLst>
              <a:ext uri="{FF2B5EF4-FFF2-40B4-BE49-F238E27FC236}">
                <a16:creationId xmlns:a16="http://schemas.microsoft.com/office/drawing/2014/main" id="{77108F93-0511-6FC1-E4E3-D7CC5590BDE6}"/>
              </a:ext>
            </a:extLst>
          </p:cNvPr>
          <p:cNvSpPr/>
          <p:nvPr/>
        </p:nvSpPr>
        <p:spPr>
          <a:xfrm>
            <a:off x="5212209" y="5326034"/>
            <a:ext cx="983183" cy="4166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DE79A23-275F-F579-AB32-6EA324AF3B9E}"/>
                  </a:ext>
                </a:extLst>
              </p:cNvPr>
              <p:cNvSpPr txBox="1"/>
              <p:nvPr/>
            </p:nvSpPr>
            <p:spPr>
              <a:xfrm>
                <a:off x="6557534" y="5118845"/>
                <a:ext cx="506462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没法导出约束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没法删去自旋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1/2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的成分！是出现反常传播的根本原因！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DE79A23-275F-F579-AB32-6EA324AF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34" y="5118845"/>
                <a:ext cx="5064621" cy="1200329"/>
              </a:xfrm>
              <a:prstGeom prst="rect">
                <a:avLst/>
              </a:prstGeom>
              <a:blipFill>
                <a:blip r:embed="rId7"/>
                <a:stretch>
                  <a:fillRect l="-1925" t="-3553" b="-11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703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68878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1129133858268,&quot;left&quot;:51.33125984251967,&quot;top&quot;:102.11094488188975,&quot;width&quot;:513.0114173228346}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2700</Words>
  <Application>Microsoft Office PowerPoint</Application>
  <PresentationFormat>宽屏</PresentationFormat>
  <Paragraphs>309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微软雅黑</vt:lpstr>
      <vt:lpstr>字魂58号-创中黑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 木子</dc:creator>
  <cp:lastModifiedBy>1808134840@qq.com</cp:lastModifiedBy>
  <cp:revision>289</cp:revision>
  <dcterms:created xsi:type="dcterms:W3CDTF">2019-12-02T06:42:00Z</dcterms:created>
  <dcterms:modified xsi:type="dcterms:W3CDTF">2026-06-12T07:03:42Z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KSOTemplateUUID">
    <vt:lpwstr>v1.0_mb_0wuL9QSxZ4B6nFu4fWGouw==</vt:lpwstr>
  </property>
  <property fmtid="{D5CDD505-2E9C-101B-9397-08002B2CF9AE}" pid="4" name="ICV">
    <vt:lpwstr>C6825DD902304496B925C166AE7263F5_11</vt:lpwstr>
  </property>
</Properties>
</file>