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 id="2147483660" r:id="rId2"/>
  </p:sldMasterIdLst>
  <p:notesMasterIdLst>
    <p:notesMasterId r:id="rId13"/>
  </p:notesMasterIdLst>
  <p:sldIdLst>
    <p:sldId id="256" r:id="rId3"/>
    <p:sldId id="257" r:id="rId4"/>
    <p:sldId id="258" r:id="rId5"/>
    <p:sldId id="259" r:id="rId6"/>
    <p:sldId id="260" r:id="rId7"/>
    <p:sldId id="268" r:id="rId8"/>
    <p:sldId id="261" r:id="rId9"/>
    <p:sldId id="262" r:id="rId10"/>
    <p:sldId id="270" r:id="rId11"/>
    <p:sldId id="267" r:id="rId12"/>
  </p:sldIdLst>
  <p:sldSz cx="12192000" cy="6858000"/>
  <p:notesSz cx="6858000" cy="9144000"/>
  <p:defaultTextStyle>
    <a:defPPr marR="0" lvl="0" algn="l" rtl="0">
      <a:lnSpc>
        <a:spcPct val="100000"/>
      </a:lnSpc>
      <a:spcBef>
        <a:spcPts val="0"/>
      </a:spcBef>
      <a:spcAft>
        <a:spcPts val="0"/>
      </a:spcAft>
    </a:defPPr>
    <a:lvl1pPr marL="0"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457200"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914400"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371600"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1828800"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286000"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2743200"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200400"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3657600"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userDrawn="1">
          <p15:clr>
            <a:srgbClr val="747775"/>
          </p15:clr>
        </p15:guide>
        <p15:guide id="2" pos="2880"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87" d="100"/>
          <a:sy n="87" d="100"/>
        </p:scale>
        <p:origin x="66" y="249"/>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12.06.2026</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200" b="0" i="0" u="none" strike="noStrike">
                <a:solidFill>
                  <a:srgbClr val="000000"/>
                </a:solidFill>
                <a:latin typeface="等线"/>
                <a:ea typeface="等线"/>
                <a:cs typeface="等线"/>
                <a:sym typeface="等线"/>
              </a:rPr>
              <a:t>各位老师、同学，大家好。今天我们汇报的课题是关于温伯格-威腾定理的推广。我们知道，在四维时空里，这个定理对基本粒子的自旋给出了严格的限制。我们的工作就是将这一思想推广到任意高维时空，并进一步探讨由更一般的p阶张量流所荷化的粒子，其自旋上限会是怎样的。这不仅是对一个经典定理的深化，也可能为构建更高阶规范对称性的理论模型提供重要的约束。</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200" b="0" i="0" u="none" strike="noStrike">
                <a:solidFill>
                  <a:srgbClr val="000000"/>
                </a:solidFill>
                <a:latin typeface="等线"/>
                <a:ea typeface="等线"/>
                <a:cs typeface="等线"/>
                <a:sym typeface="等线"/>
              </a:rPr>
              <a:t>我的汇报到此结束，感谢大家的聆听。欢迎各位老师和同学提问。</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latin typeface="Songti SC"/>
                <a:ea typeface="Songti SC"/>
                <a:cs typeface="Songti SC"/>
                <a:sym typeface="Songti SC"/>
              </a:rPr>
              <a:t>本次汇报将分为四个部分。首先，我将介绍课题的背景和我们的研究路线。接着，会简要回顾我们期中汇报时完成的前期工作。第三部分是本次汇报的重点，将详细阐述我们对p阶流推广的核心工作。最后，对整个课题进行总结并对未来研究方向进行展望。</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latin typeface="Songti SC"/>
                <a:ea typeface="Songti SC"/>
                <a:cs typeface="Songti SC"/>
                <a:sym typeface="Songti SC"/>
              </a:rPr>
              <a:t>我们研究的核心目标，是探索量子场论中基本粒子自旋的普适上限。我们的研究遵循一个清晰的路线图：从大家熟知的四维时空基础出发，回顾温伯格-威腾定理对矢量流和对称张量流的自旋限制；接着将定理推广到任意d≥4的高维时空；最终也是最重要的一步，是深化到由更一般的p阶反对称张量流所荷化的粒子。这引出了我们本次汇报要回答的核心问题：这个普适的自旋上限究竟是什么？</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latin typeface="Songti SC"/>
                <a:ea typeface="Songti SC"/>
                <a:cs typeface="Songti SC"/>
                <a:sym typeface="Songti SC"/>
              </a:rPr>
              <a:t>首先，我们简要回顾一下原始的温伯格-威腾定理。它的核心非常巧妙，通过对比两个方面：一是流算符本身作为张量的变换性质，二是无质量粒子态在小群（这里是二维旋转群）下的变换性质。当粒子自旋超过某个临界值时，这两种变换性质无法协调，导致矩阵元必须为零，从而证明了这样的粒子无法被该流所荷化。</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latin typeface="Songti SC"/>
                <a:ea typeface="Songti SC"/>
                <a:cs typeface="Songti SC"/>
                <a:sym typeface="Songti SC"/>
              </a:rPr>
              <a:t>我们将这个定理推广到d维时空。关键在于无质量粒子的小群结构。在四维及以上，小群是SO(d-2)，是一个非平凡的紧致李群，这保证了定理的逻辑依然成立。但在三维或二维，小群结构变得非常简单，甚至是平凡的，这使得定理的核心论证失效了。这告诉我们，自旋禁区是高维时空中特有的现象。</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200" b="0" i="0" u="none" strike="noStrike">
                <a:solidFill>
                  <a:srgbClr val="000000"/>
                </a:solidFill>
                <a:latin typeface="等线"/>
                <a:ea typeface="等线"/>
                <a:cs typeface="等线"/>
                <a:sym typeface="等线"/>
              </a:rPr>
              <a:t>现在进入我们工作的核心部分：将定理推广到更一般的p阶反对称张量流。这类流在弦论和高维场论中非常普遍。首先，从数学定义上看，它是完全反对称的洛伦兹张量算符，满足严格的反对称性条件。其次，其核心的物理性质体现为协变散度为零，这直接导出了(p+1)阶守恒荷的存在，是守恒律在高维张量场中的自然推广。最后，我们可以看到它涵盖了丰富的物理实例，从基础的电荷、电流，到弦论中的二形式场强，再到拓扑物理中的瞬子数流，充分展示了这一概念的普适性与重要性。</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200" b="0" i="0" u="none" strike="noStrike">
                <a:solidFill>
                  <a:srgbClr val="000000"/>
                </a:solidFill>
                <a:latin typeface="等线"/>
                <a:ea typeface="等线"/>
                <a:cs typeface="等线"/>
                <a:sym typeface="等线"/>
              </a:rPr>
              <a:t>现在进入我们工作的核心部分：将定理推广到更一般的p阶反对称张量流。这类流在弦论和高维场论中非常普遍。首先，从数学定义上看，它是完全反对称的洛伦兹张量算符，满足严格的反对称性条件。其次，其核心的物理性质体现为协变散度为零，这直接导出了(p+1)阶守恒荷的存在，是守恒律在高维张量场中的自然推广。最后，我们可以看到它涵盖了丰富的物理实例，从基础的电荷、电流，到弦论中的二形式场强，再到拓扑物理中的瞬子数流，充分展示了这一概念的普适性与重要性。</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latin typeface="Songti SC"/>
                <a:ea typeface="Songti SC"/>
                <a:cs typeface="Songti SC"/>
                <a:sym typeface="Songti SC"/>
              </a:rPr>
              <a:t>我们考虑流算符在两个无质量粒子态之间的矩阵元。为了利用小群的性质，我们选择光锥坐标系。在这个坐标系下，动量只有能量和z分量。矩阵元本身必须是一个p阶反对称张量。为了聚焦于自旋的影响，我们可以考虑一个重要的简化，即软极限，让初末态动量趋于相等。</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marL="0" indent="0" algn="l">
              <a:lnSpc>
                <a:spcPct val="100000"/>
              </a:lnSpc>
            </a:pPr>
            <a:r>
              <a:rPr lang="en-US" sz="1400" b="0" i="0" u="none" strike="noStrike">
                <a:solidFill>
                  <a:srgbClr val="000000"/>
                </a:solidFill>
                <a:latin typeface="Songti SC"/>
                <a:ea typeface="Songti SC"/>
                <a:cs typeface="Songti SC"/>
                <a:sym typeface="Songti SC"/>
              </a:rPr>
              <a:t>总结一下，我们的工作将温伯格-威腾定理从四维矢量流推广到了任意高维时空的任意p阶对称张量流，并得出了一个普适的自旋上限公式：s ≤ p/2。这个结论不仅统一了已知的特例，更重要的是，它为我们构建新的物理理论，特别是那些包含高阶规范场的理论，提供了一个重要的指导原则。未来，我们希望能将这一分析推广到弯曲时空等更复杂的背景中。</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1"/>
        <p:cNvGrpSpPr/>
        <p:nvPr/>
      </p:nvGrpSpPr>
      <p:grpSpPr>
        <a:xfrm>
          <a:off x="0" y="0"/>
          <a:ext cx="0" cy="0"/>
          <a:chOff x="0" y="0"/>
          <a:chExt cx="0" cy="0"/>
        </a:xfrm>
      </p:grpSpPr>
      <p:sp>
        <p:nvSpPr>
          <p:cNvPr id="12" name="Shape 30"/>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Arial" panose="020B0604020202020204"/>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3" name="Shape 31"/>
          <p:cNvSpPr txBox="1">
            <a:spLocks noGrp="1"/>
          </p:cNvSpPr>
          <p:nvPr>
            <p:ph type="subTitle" idx="1"/>
          </p:nvPr>
        </p:nvSpPr>
        <p:spPr>
          <a:xfrm>
            <a:off x="1143000" y="2701528"/>
            <a:ext cx="6858000" cy="124182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14" name="Shape 3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5" name="Shape 3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6" name="Shape 3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68"/>
        <p:cNvGrpSpPr/>
        <p:nvPr/>
      </p:nvGrpSpPr>
      <p:grpSpPr>
        <a:xfrm>
          <a:off x="0" y="0"/>
          <a:ext cx="0" cy="0"/>
          <a:chOff x="0" y="0"/>
          <a:chExt cx="0" cy="0"/>
        </a:xfrm>
      </p:grpSpPr>
      <p:sp>
        <p:nvSpPr>
          <p:cNvPr id="69" name="Shape 49"/>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0" name="Shape 50"/>
          <p:cNvSpPr txBox="1">
            <a:spLocks noGrp="1"/>
          </p:cNvSpPr>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1" name="Shape 5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2" name="Shape 5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3" name="Shape 5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竖排标题与文本" type="vertTitleAndTx">
  <p:cSld name="VERTICAL_TITLE_AND_VERTICAL_TEXT">
    <p:spTree>
      <p:nvGrpSpPr>
        <p:cNvPr id="1" name="Shape 74"/>
        <p:cNvGrpSpPr/>
        <p:nvPr/>
      </p:nvGrpSpPr>
      <p:grpSpPr>
        <a:xfrm>
          <a:off x="0" y="0"/>
          <a:ext cx="0" cy="0"/>
          <a:chOff x="0" y="0"/>
          <a:chExt cx="0" cy="0"/>
        </a:xfrm>
      </p:grpSpPr>
      <p:sp>
        <p:nvSpPr>
          <p:cNvPr id="75" name="Shape 15"/>
          <p:cNvSpPr txBox="1">
            <a:spLocks noGrp="1"/>
          </p:cNvSpPr>
          <p:nvPr>
            <p:ph type="title"/>
          </p:nvPr>
        </p:nvSpPr>
        <p:spPr>
          <a:xfrm rot="5400000">
            <a:off x="5350073" y="1467445"/>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6" name="Shape 16"/>
          <p:cNvSpPr txBox="1">
            <a:spLocks noGrp="1"/>
          </p:cNvSpPr>
          <p:nvPr>
            <p:ph type="body" idx="1"/>
          </p:nvPr>
        </p:nvSpPr>
        <p:spPr>
          <a:xfrm rot="5400000">
            <a:off x="1349573" y="-447080"/>
            <a:ext cx="4358879" cy="5800725"/>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7" name="Shape 1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8" name="Shape 1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9" name="Shape 1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17"/>
        <p:cNvGrpSpPr/>
        <p:nvPr/>
      </p:nvGrpSpPr>
      <p:grpSpPr>
        <a:xfrm>
          <a:off x="0" y="0"/>
          <a:ext cx="0" cy="0"/>
          <a:chOff x="0" y="0"/>
          <a:chExt cx="0" cy="0"/>
        </a:xfrm>
      </p:grpSpPr>
      <p:sp>
        <p:nvSpPr>
          <p:cNvPr id="18" name="Shape 54"/>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9" name="Shape 55"/>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0" name="Shape 5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1" name="Shape 5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2" name="Shape 5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3"/>
        <p:cNvGrpSpPr/>
        <p:nvPr/>
      </p:nvGrpSpPr>
      <p:grpSpPr>
        <a:xfrm>
          <a:off x="0" y="0"/>
          <a:ext cx="0" cy="0"/>
          <a:chOff x="0" y="0"/>
          <a:chExt cx="0" cy="0"/>
        </a:xfrm>
      </p:grpSpPr>
      <p:sp>
        <p:nvSpPr>
          <p:cNvPr id="24" name="Shape 59"/>
          <p:cNvSpPr txBox="1">
            <a:spLocks noGrp="1"/>
          </p:cNvSpPr>
          <p:nvPr>
            <p:ph type="title"/>
          </p:nvPr>
        </p:nvSpPr>
        <p:spPr>
          <a:xfrm>
            <a:off x="623888" y="1282304"/>
            <a:ext cx="7886700" cy="213955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Arial" panose="020B0604020202020204"/>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5" name="Shape 60"/>
          <p:cNvSpPr txBox="1">
            <a:spLocks noGrp="1"/>
          </p:cNvSpPr>
          <p:nvPr>
            <p:ph type="body" idx="1"/>
          </p:nvPr>
        </p:nvSpPr>
        <p:spPr>
          <a:xfrm>
            <a:off x="623888" y="3442097"/>
            <a:ext cx="7886700" cy="112514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26" name="Shape 6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7" name="Shape 6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8" name="Shape 6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29"/>
        <p:cNvGrpSpPr/>
        <p:nvPr/>
      </p:nvGrpSpPr>
      <p:grpSpPr>
        <a:xfrm>
          <a:off x="0" y="0"/>
          <a:ext cx="0" cy="0"/>
          <a:chOff x="0" y="0"/>
          <a:chExt cx="0" cy="0"/>
        </a:xfrm>
      </p:grpSpPr>
      <p:sp>
        <p:nvSpPr>
          <p:cNvPr id="30" name="Shape 9"/>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31" name="Shape 10"/>
          <p:cNvSpPr txBox="1">
            <a:spLocks noGrp="1"/>
          </p:cNvSpPr>
          <p:nvPr>
            <p:ph type="body" idx="1"/>
          </p:nvPr>
        </p:nvSpPr>
        <p:spPr>
          <a:xfrm>
            <a:off x="6286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2" name="Shape 11"/>
          <p:cNvSpPr txBox="1">
            <a:spLocks noGrp="1"/>
          </p:cNvSpPr>
          <p:nvPr>
            <p:ph type="body" idx="2"/>
          </p:nvPr>
        </p:nvSpPr>
        <p:spPr>
          <a:xfrm>
            <a:off x="46291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3" name="Shape 1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4" name="Shape 1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5" name="Shape 1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36"/>
        <p:cNvGrpSpPr/>
        <p:nvPr/>
      </p:nvGrpSpPr>
      <p:grpSpPr>
        <a:xfrm>
          <a:off x="0" y="0"/>
          <a:ext cx="0" cy="0"/>
          <a:chOff x="0" y="0"/>
          <a:chExt cx="0" cy="0"/>
        </a:xfrm>
      </p:grpSpPr>
      <p:sp>
        <p:nvSpPr>
          <p:cNvPr id="37" name="Shape 35"/>
          <p:cNvSpPr txBox="1">
            <a:spLocks noGrp="1"/>
          </p:cNvSpPr>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38" name="Shape 36"/>
          <p:cNvSpPr txBox="1">
            <a:spLocks noGrp="1"/>
          </p:cNvSpPr>
          <p:nvPr>
            <p:ph type="body" idx="1"/>
          </p:nvPr>
        </p:nvSpPr>
        <p:spPr>
          <a:xfrm>
            <a:off x="629841"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39" name="Shape 37"/>
          <p:cNvSpPr txBox="1">
            <a:spLocks noGrp="1"/>
          </p:cNvSpPr>
          <p:nvPr>
            <p:ph type="body" idx="2"/>
          </p:nvPr>
        </p:nvSpPr>
        <p:spPr>
          <a:xfrm>
            <a:off x="629841" y="1878806"/>
            <a:ext cx="3868340"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0" name="Shape 38"/>
          <p:cNvSpPr txBox="1">
            <a:spLocks noGrp="1"/>
          </p:cNvSpPr>
          <p:nvPr>
            <p:ph type="body" idx="3"/>
          </p:nvPr>
        </p:nvSpPr>
        <p:spPr>
          <a:xfrm>
            <a:off x="4629150"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41" name="Shape 39"/>
          <p:cNvSpPr txBox="1">
            <a:spLocks noGrp="1"/>
          </p:cNvSpPr>
          <p:nvPr>
            <p:ph type="body" idx="4"/>
          </p:nvPr>
        </p:nvSpPr>
        <p:spPr>
          <a:xfrm>
            <a:off x="4629150" y="1878806"/>
            <a:ext cx="3887391"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2" name="Shape 40"/>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3" name="Shape 41"/>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4" name="Shape 42"/>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5"/>
        <p:cNvGrpSpPr/>
        <p:nvPr/>
      </p:nvGrpSpPr>
      <p:grpSpPr>
        <a:xfrm>
          <a:off x="0" y="0"/>
          <a:ext cx="0" cy="0"/>
          <a:chOff x="0" y="0"/>
          <a:chExt cx="0" cy="0"/>
        </a:xfrm>
      </p:grpSpPr>
      <p:sp>
        <p:nvSpPr>
          <p:cNvPr id="46" name="Shape 20"/>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47" name="Shape 2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8" name="Shape 2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9" name="Shape 2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0"/>
        <p:cNvGrpSpPr/>
        <p:nvPr/>
      </p:nvGrpSpPr>
      <p:grpSpPr>
        <a:xfrm>
          <a:off x="0" y="0"/>
          <a:ext cx="0" cy="0"/>
          <a:chOff x="0" y="0"/>
          <a:chExt cx="0" cy="0"/>
        </a:xfrm>
      </p:grpSpPr>
      <p:sp>
        <p:nvSpPr>
          <p:cNvPr id="51" name="Shape 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2" name="Shape 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3" name="Shape 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4"/>
        <p:cNvGrpSpPr/>
        <p:nvPr/>
      </p:nvGrpSpPr>
      <p:grpSpPr>
        <a:xfrm>
          <a:off x="0" y="0"/>
          <a:ext cx="0" cy="0"/>
          <a:chOff x="0" y="0"/>
          <a:chExt cx="0" cy="0"/>
        </a:xfrm>
      </p:grpSpPr>
      <p:sp>
        <p:nvSpPr>
          <p:cNvPr id="55" name="Shape 43"/>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panose="020B0604020202020204"/>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56" name="Shape 44"/>
          <p:cNvSpPr txBox="1">
            <a:spLocks noGrp="1"/>
          </p:cNvSpPr>
          <p:nvPr>
            <p:ph type="body" idx="1"/>
          </p:nvPr>
        </p:nvSpPr>
        <p:spPr>
          <a:xfrm>
            <a:off x="3887391" y="740569"/>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57" name="Shape 45"/>
          <p:cNvSpPr txBox="1">
            <a:spLocks noGrp="1"/>
          </p:cNvSpPr>
          <p:nvPr>
            <p:ph type="body" idx="2"/>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58" name="Shape 4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9" name="Shape 4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0" name="Shape 4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1"/>
        <p:cNvGrpSpPr/>
        <p:nvPr/>
      </p:nvGrpSpPr>
      <p:grpSpPr>
        <a:xfrm>
          <a:off x="0" y="0"/>
          <a:ext cx="0" cy="0"/>
          <a:chOff x="0" y="0"/>
          <a:chExt cx="0" cy="0"/>
        </a:xfrm>
      </p:grpSpPr>
      <p:sp>
        <p:nvSpPr>
          <p:cNvPr id="62" name="Shape 24"/>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panose="020B0604020202020204"/>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3" name="Shape 25"/>
          <p:cNvSpPr>
            <a:spLocks noGrp="1"/>
          </p:cNvSpPr>
          <p:nvPr>
            <p:ph type="pic" idx="2"/>
          </p:nvPr>
        </p:nvSpPr>
        <p:spPr>
          <a:xfrm>
            <a:off x="3887391" y="740569"/>
            <a:ext cx="4629150" cy="3655219"/>
          </a:xfrm>
          <a:prstGeom prst="rect">
            <a:avLst/>
          </a:prstGeom>
          <a:noFill/>
          <a:ln>
            <a:noFill/>
          </a:ln>
        </p:spPr>
      </p:sp>
      <p:sp>
        <p:nvSpPr>
          <p:cNvPr id="64" name="Shape 26"/>
          <p:cNvSpPr txBox="1">
            <a:spLocks noGrp="1"/>
          </p:cNvSpPr>
          <p:nvPr>
            <p:ph type="body" idx="1"/>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65" name="Shape 2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6" name="Shape 2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7" name="Shape 2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1"/>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Arial" panose="020B0604020202020204"/>
              <a:buNone/>
              <a:defRPr sz="33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7" name="Shape 2"/>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panose="020B0604020202020204"/>
              <a:buChar char="•"/>
              <a:defRPr sz="21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42900" algn="l" rtl="0">
              <a:lnSpc>
                <a:spcPct val="90000"/>
              </a:lnSpc>
              <a:spcBef>
                <a:spcPts val="4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23850" algn="l" rtl="0">
              <a:lnSpc>
                <a:spcPct val="90000"/>
              </a:lnSpc>
              <a:spcBef>
                <a:spcPts val="400"/>
              </a:spcBef>
              <a:spcAft>
                <a:spcPts val="0"/>
              </a:spcAft>
              <a:buClr>
                <a:schemeClr val="dk1"/>
              </a:buClr>
              <a:buSzPts val="1500"/>
              <a:buFont typeface="Arial" panose="020B0604020202020204"/>
              <a:buChar char="•"/>
              <a:defRPr sz="15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Shape 3"/>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9" name="Shape 4"/>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10" name="Shape 5"/>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L="0" marR="0" lvl="1"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2pPr>
            <a:lvl3pPr marL="0" marR="0" lvl="2"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3pPr>
            <a:lvl4pPr marL="0" marR="0" lvl="3"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4pPr>
            <a:lvl5pPr marL="0" marR="0" lvl="4"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5pPr>
            <a:lvl6pPr marL="0" marR="0" lvl="5"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6pPr>
            <a:lvl7pPr marL="0" marR="0" lvl="6"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7pPr>
            <a:lvl8pPr marL="0" marR="0" lvl="7"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8pPr>
            <a:lvl9pPr marL="0" marR="0" lvl="8"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US" altLang="zh-CN"/>
              <a:t>‹#›</a:t>
            </a:fld>
            <a:endParaRPr lang="zh-CN"/>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9.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0" y="0"/>
            <a:ext cx="12192000" cy="6883400"/>
          </a:xfrm>
          <a:prstGeom prst="roundRect">
            <a:avLst>
              <a:gd name="adj" fmla="val 0"/>
            </a:avLst>
          </a:prstGeom>
          <a:solidFill>
            <a:srgbClr val="104BA4">
              <a:alpha val="100000"/>
            </a:srgbClr>
          </a:solidFill>
          <a:ln w="25400" cap="flat" cmpd="sng">
            <a:noFill/>
            <a:prstDash val="solid"/>
            <a:round/>
          </a:ln>
          <a:effectLst>
            <a:outerShdw blurRad="508000" algn="ctr" rotWithShape="0">
              <a:srgbClr val="000000">
                <a:alpha val="20000"/>
              </a:srgbClr>
            </a:outerShdw>
          </a:effectLst>
        </p:spPr>
        <p:txBody>
          <a:bodyPr vert="horz" wrap="square" lIns="63500" tIns="63500" rIns="63500" bIns="63500" rtlCol="0" anchor="ctr"/>
          <a:lstStyle/>
          <a:p>
            <a:pPr algn="ctr">
              <a:defRPr/>
            </a:pPr>
            <a:endParaRPr/>
          </a:p>
        </p:txBody>
      </p:sp>
      <p:sp>
        <p:nvSpPr>
          <p:cNvPr id="3" name="AutoShape 3"/>
          <p:cNvSpPr/>
          <p:nvPr/>
        </p:nvSpPr>
        <p:spPr>
          <a:xfrm>
            <a:off x="0" y="1409700"/>
            <a:ext cx="12192000" cy="4495800"/>
          </a:xfrm>
          <a:prstGeom prst="roundRect">
            <a:avLst>
              <a:gd name="adj" fmla="val 0"/>
            </a:avLst>
          </a:prstGeom>
          <a:solidFill>
            <a:srgbClr val="FFFFFF">
              <a:alpha val="100000"/>
            </a:srgbClr>
          </a:solidFill>
          <a:ln w="25400" cap="flat" cmpd="sng">
            <a:noFill/>
            <a:prstDash val="solid"/>
            <a:round/>
          </a:ln>
          <a:effectLst>
            <a:outerShdw blurRad="457200" algn="ctr" rotWithShape="0">
              <a:srgbClr val="000000">
                <a:alpha val="18000"/>
              </a:srgbClr>
            </a:outerShdw>
          </a:effectLst>
        </p:spPr>
        <p:txBody>
          <a:bodyPr vert="horz" wrap="square" lIns="63500" tIns="63500" rIns="63500" bIns="63500" rtlCol="0" anchor="ctr"/>
          <a:lstStyle/>
          <a:p>
            <a:pPr algn="ctr">
              <a:defRPr/>
            </a:pPr>
            <a:endParaRPr/>
          </a:p>
        </p:txBody>
      </p:sp>
      <p:sp>
        <p:nvSpPr>
          <p:cNvPr id="4" name="AutoShape 4"/>
          <p:cNvSpPr/>
          <p:nvPr/>
        </p:nvSpPr>
        <p:spPr>
          <a:xfrm>
            <a:off x="508000" y="1955800"/>
            <a:ext cx="11176000" cy="20701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ctr">
              <a:lnSpc>
                <a:spcPct val="125000"/>
              </a:lnSpc>
              <a:defRPr/>
            </a:pPr>
            <a:r>
              <a:rPr lang="en-US" sz="4200" b="1" i="0" u="none" strike="noStrike">
                <a:solidFill>
                  <a:srgbClr val="000000"/>
                </a:solidFill>
                <a:latin typeface="微软雅黑"/>
                <a:ea typeface="微软雅黑"/>
                <a:cs typeface="微软雅黑"/>
                <a:sym typeface="微软雅黑"/>
              </a:rPr>
              <a:t>温伯格-威腾定理的高维推广及其在p阶流中的自旋限制分析</a:t>
            </a:r>
            <a:endParaRPr lang="en-US" sz="1100"/>
          </a:p>
        </p:txBody>
      </p:sp>
      <p:sp>
        <p:nvSpPr>
          <p:cNvPr id="5" name="AutoShape 5"/>
          <p:cNvSpPr/>
          <p:nvPr/>
        </p:nvSpPr>
        <p:spPr>
          <a:xfrm>
            <a:off x="939800" y="4991100"/>
            <a:ext cx="2844800" cy="381000"/>
          </a:xfrm>
          <a:prstGeom prst="roundRect">
            <a:avLst>
              <a:gd name="adj" fmla="val 50000"/>
            </a:avLst>
          </a:prstGeom>
          <a:solidFill>
            <a:srgbClr val="104BA4">
              <a:alpha val="100000"/>
            </a:srgbClr>
          </a:solidFill>
          <a:ln w="25400" cap="flat" cmpd="sng">
            <a:noFill/>
            <a:prstDash val="solid"/>
            <a:round/>
          </a:ln>
          <a:effectLst>
            <a:outerShdw blurRad="457200" algn="ctr" rotWithShape="0">
              <a:srgbClr val="000000">
                <a:alpha val="20000"/>
              </a:srgbClr>
            </a:outerShdw>
          </a:effectLst>
        </p:spPr>
        <p:txBody>
          <a:bodyPr vert="horz" wrap="square" lIns="88900" tIns="50800" rIns="88900" bIns="50800" rtlCol="0" anchor="ctr" anchorCtr="0"/>
          <a:lstStyle/>
          <a:p>
            <a:pPr marL="0" indent="0" algn="ctr">
              <a:lnSpc>
                <a:spcPct val="100000"/>
              </a:lnSpc>
              <a:defRPr/>
            </a:pPr>
            <a:r>
              <a:rPr lang="zh-CN" altLang="en-US" sz="1600" b="1" dirty="0">
                <a:solidFill>
                  <a:srgbClr val="FFFFFF"/>
                </a:solidFill>
                <a:latin typeface="微软雅黑"/>
                <a:ea typeface="微软雅黑"/>
                <a:cs typeface="微软雅黑"/>
                <a:sym typeface="微软雅黑"/>
              </a:rPr>
              <a:t>报告人</a:t>
            </a:r>
            <a:r>
              <a:rPr lang="en-US" sz="1600" b="1" i="0" u="none" strike="noStrike" dirty="0">
                <a:solidFill>
                  <a:srgbClr val="FFFFFF"/>
                </a:solidFill>
                <a:latin typeface="微软雅黑"/>
                <a:ea typeface="微软雅黑"/>
                <a:cs typeface="微软雅黑"/>
                <a:sym typeface="微软雅黑"/>
              </a:rPr>
              <a:t>：</a:t>
            </a:r>
            <a:r>
              <a:rPr lang="en-US" sz="1600" b="1" i="0" u="none" strike="noStrike" dirty="0" err="1">
                <a:solidFill>
                  <a:srgbClr val="FFFFFF"/>
                </a:solidFill>
                <a:latin typeface="微软雅黑"/>
                <a:ea typeface="微软雅黑"/>
                <a:cs typeface="微软雅黑"/>
                <a:sym typeface="微软雅黑"/>
              </a:rPr>
              <a:t>李承洋</a:t>
            </a:r>
            <a:endParaRPr lang="en-US" sz="1100" dirty="0"/>
          </a:p>
        </p:txBody>
      </p:sp>
      <p:pic>
        <p:nvPicPr>
          <p:cNvPr id="6" name="Picture 6"/>
          <p:cNvPicPr>
            <a:picLocks noChangeAspect="1"/>
          </p:cNvPicPr>
          <p:nvPr/>
        </p:nvPicPr>
        <p:blipFill>
          <a:blip r:embed="rId3"/>
          <a:srcRect/>
          <a:stretch>
            <a:fillRect/>
          </a:stretch>
        </p:blipFill>
        <p:spPr>
          <a:xfrm>
            <a:off x="8864600" y="152400"/>
            <a:ext cx="1066800" cy="1066800"/>
          </a:xfrm>
          <a:prstGeom prst="rect">
            <a:avLst/>
          </a:prstGeom>
          <a:noFill/>
          <a:ln w="25400" cap="flat" cmpd="sng">
            <a:noFill/>
            <a:prstDash val="solid"/>
            <a:round/>
          </a:ln>
        </p:spPr>
      </p:pic>
      <p:pic>
        <p:nvPicPr>
          <p:cNvPr id="7" name="Picture 7"/>
          <p:cNvPicPr>
            <a:picLocks noChangeAspect="1"/>
          </p:cNvPicPr>
          <p:nvPr/>
        </p:nvPicPr>
        <p:blipFill>
          <a:blip r:embed="rId4"/>
          <a:srcRect/>
          <a:stretch>
            <a:fillRect/>
          </a:stretch>
        </p:blipFill>
        <p:spPr>
          <a:xfrm>
            <a:off x="9944100" y="177800"/>
            <a:ext cx="1841500" cy="762000"/>
          </a:xfrm>
          <a:prstGeom prst="rect">
            <a:avLst/>
          </a:prstGeom>
          <a:noFill/>
          <a:ln w="25400" cap="flat" cmpd="sng">
            <a:noFill/>
            <a:prstDash val="solid"/>
            <a:round/>
          </a:ln>
        </p:spPr>
      </p:pic>
      <p:sp>
        <p:nvSpPr>
          <p:cNvPr id="8" name="AutoShape 8"/>
          <p:cNvSpPr/>
          <p:nvPr/>
        </p:nvSpPr>
        <p:spPr>
          <a:xfrm>
            <a:off x="9994900" y="952500"/>
            <a:ext cx="1689100" cy="241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dist">
              <a:lnSpc>
                <a:spcPct val="100000"/>
              </a:lnSpc>
              <a:defRPr/>
            </a:pPr>
            <a:r>
              <a:rPr lang="en-US" sz="1000" b="1" i="0" u="none" strike="noStrike">
                <a:solidFill>
                  <a:srgbClr val="FFFFFF"/>
                </a:solidFill>
                <a:latin typeface="Calibri"/>
                <a:ea typeface="Calibri"/>
                <a:cs typeface="Calibri"/>
                <a:sym typeface="Calibri"/>
              </a:rPr>
              <a:t>FUDAN UNIVERSITY</a:t>
            </a:r>
            <a:endParaRPr lang="en-US" sz="1100"/>
          </a:p>
        </p:txBody>
      </p:sp>
      <p:sp>
        <p:nvSpPr>
          <p:cNvPr id="9" name="AutoShape 9"/>
          <p:cNvSpPr/>
          <p:nvPr/>
        </p:nvSpPr>
        <p:spPr>
          <a:xfrm>
            <a:off x="3873500" y="4991100"/>
            <a:ext cx="4368800" cy="381000"/>
          </a:xfrm>
          <a:prstGeom prst="roundRect">
            <a:avLst>
              <a:gd name="adj" fmla="val 50000"/>
            </a:avLst>
          </a:prstGeom>
          <a:solidFill>
            <a:srgbClr val="104BA4">
              <a:alpha val="100000"/>
            </a:srgbClr>
          </a:solidFill>
          <a:ln w="25400" cap="flat" cmpd="sng">
            <a:noFill/>
            <a:prstDash val="solid"/>
            <a:round/>
          </a:ln>
          <a:effectLst>
            <a:outerShdw blurRad="457200" algn="ctr" rotWithShape="0">
              <a:srgbClr val="000000">
                <a:alpha val="20000"/>
              </a:srgbClr>
            </a:outerShdw>
          </a:effectLst>
        </p:spPr>
        <p:txBody>
          <a:bodyPr vert="horz" wrap="square" lIns="88900" tIns="50800" rIns="88900" bIns="50800" rtlCol="0" anchor="ctr" anchorCtr="0"/>
          <a:lstStyle/>
          <a:p>
            <a:pPr marL="0" indent="0" algn="ctr">
              <a:lnSpc>
                <a:spcPct val="100000"/>
              </a:lnSpc>
              <a:defRPr/>
            </a:pPr>
            <a:r>
              <a:rPr lang="en-US" sz="1600" b="1" i="0" u="none" strike="noStrike">
                <a:solidFill>
                  <a:srgbClr val="FFFFFF"/>
                </a:solidFill>
                <a:latin typeface="微软雅黑"/>
                <a:ea typeface="微软雅黑"/>
                <a:cs typeface="微软雅黑"/>
                <a:sym typeface="微软雅黑"/>
              </a:rPr>
              <a:t>小组成员：陈若愚、李承洋、周羿达</a:t>
            </a:r>
            <a:endParaRPr lang="en-US" sz="1100"/>
          </a:p>
        </p:txBody>
      </p:sp>
      <p:sp>
        <p:nvSpPr>
          <p:cNvPr id="10" name="AutoShape 10"/>
          <p:cNvSpPr/>
          <p:nvPr/>
        </p:nvSpPr>
        <p:spPr>
          <a:xfrm>
            <a:off x="8331200" y="4991100"/>
            <a:ext cx="2997200" cy="381000"/>
          </a:xfrm>
          <a:prstGeom prst="roundRect">
            <a:avLst>
              <a:gd name="adj" fmla="val 50000"/>
            </a:avLst>
          </a:prstGeom>
          <a:solidFill>
            <a:srgbClr val="104BA4">
              <a:alpha val="100000"/>
            </a:srgbClr>
          </a:solidFill>
          <a:ln w="25400" cap="flat" cmpd="sng">
            <a:noFill/>
            <a:prstDash val="solid"/>
            <a:round/>
          </a:ln>
          <a:effectLst>
            <a:outerShdw blurRad="457200" algn="ctr" rotWithShape="0">
              <a:srgbClr val="000000">
                <a:alpha val="20000"/>
              </a:srgbClr>
            </a:outerShdw>
          </a:effectLst>
        </p:spPr>
        <p:txBody>
          <a:bodyPr vert="horz" wrap="square" lIns="88900" tIns="50800" rIns="88900" bIns="50800" rtlCol="0" anchor="ctr" anchorCtr="0"/>
          <a:lstStyle/>
          <a:p>
            <a:pPr marL="0" indent="0" algn="ctr">
              <a:lnSpc>
                <a:spcPct val="100000"/>
              </a:lnSpc>
              <a:defRPr/>
            </a:pPr>
            <a:r>
              <a:rPr lang="en-US" sz="1600" b="1" i="0" u="none" strike="noStrike" dirty="0">
                <a:solidFill>
                  <a:srgbClr val="FFFFFF"/>
                </a:solidFill>
                <a:latin typeface="微软雅黑"/>
                <a:ea typeface="微软雅黑"/>
                <a:cs typeface="微软雅黑"/>
                <a:sym typeface="微软雅黑"/>
              </a:rPr>
              <a:t>日期：2026-06-12</a:t>
            </a:r>
            <a:endParaRPr lang="en-US" sz="1100" dirty="0"/>
          </a:p>
        </p:txBody>
      </p:sp>
      <p:cxnSp>
        <p:nvCxnSpPr>
          <p:cNvPr id="11" name="Connector 11"/>
          <p:cNvCxnSpPr/>
          <p:nvPr/>
        </p:nvCxnSpPr>
        <p:spPr>
          <a:xfrm>
            <a:off x="6794500" y="4406900"/>
            <a:ext cx="4064020" cy="12700"/>
          </a:xfrm>
          <a:prstGeom prst="line">
            <a:avLst/>
          </a:prstGeom>
          <a:solidFill>
            <a:srgbClr val="DEE0E3">
              <a:alpha val="100000"/>
            </a:srgbClr>
          </a:solidFill>
          <a:ln w="25400" cap="flat" cmpd="sng">
            <a:gradFill rotWithShape="1">
              <a:gsLst>
                <a:gs pos="0">
                  <a:srgbClr val="104BA4">
                    <a:alpha val="100000"/>
                  </a:srgbClr>
                </a:gs>
                <a:gs pos="100000">
                  <a:srgbClr val="FFFFFF">
                    <a:alpha val="100000"/>
                  </a:srgbClr>
                </a:gs>
              </a:gsLst>
              <a:lin ang="0"/>
            </a:gradFill>
            <a:prstDash val="solid"/>
            <a:miter lim="100000000"/>
            <a:headEnd type="none" w="med" len="med"/>
            <a:tailEnd type="none" w="med" len="med"/>
          </a:ln>
        </p:spPr>
      </p:cxnSp>
      <p:cxnSp>
        <p:nvCxnSpPr>
          <p:cNvPr id="12" name="Connector 12"/>
          <p:cNvCxnSpPr/>
          <p:nvPr/>
        </p:nvCxnSpPr>
        <p:spPr>
          <a:xfrm>
            <a:off x="1651000" y="4394200"/>
            <a:ext cx="5219715" cy="12700"/>
          </a:xfrm>
          <a:prstGeom prst="line">
            <a:avLst/>
          </a:prstGeom>
          <a:solidFill>
            <a:srgbClr val="DEE0E3">
              <a:alpha val="100000"/>
            </a:srgbClr>
          </a:solidFill>
          <a:ln w="25400" cap="flat" cmpd="sng">
            <a:gradFill rotWithShape="1">
              <a:gsLst>
                <a:gs pos="0">
                  <a:srgbClr val="FFFFFF">
                    <a:alpha val="100000"/>
                  </a:srgbClr>
                </a:gs>
                <a:gs pos="96000">
                  <a:srgbClr val="104BA4">
                    <a:alpha val="100000"/>
                  </a:srgbClr>
                </a:gs>
              </a:gsLst>
              <a:lin ang="0"/>
            </a:gradFill>
            <a:prstDash val="solid"/>
            <a:miter lim="100000000"/>
            <a:headEnd type="none" w="med" len="med"/>
            <a:tailEnd type="none" w="med" len="med"/>
          </a:ln>
        </p:spPr>
      </p:cxnSp>
      <p:pic>
        <p:nvPicPr>
          <p:cNvPr id="13" name="Picture 13"/>
          <p:cNvPicPr>
            <a:picLocks noChangeAspect="1"/>
          </p:cNvPicPr>
          <p:nvPr/>
        </p:nvPicPr>
        <p:blipFill>
          <a:blip r:embed="rId5"/>
          <a:srcRect l="666" r="666"/>
          <a:stretch>
            <a:fillRect/>
          </a:stretch>
        </p:blipFill>
        <p:spPr>
          <a:xfrm>
            <a:off x="8064500" y="6273800"/>
            <a:ext cx="3759200" cy="508000"/>
          </a:xfrm>
          <a:prstGeom prst="rect">
            <a:avLst/>
          </a:prstGeom>
          <a:noFill/>
          <a:ln w="25400" cap="flat" cmpd="sng">
            <a:noFill/>
            <a:prstDash val="solid"/>
            <a:round/>
          </a:ln>
        </p:spPr>
      </p:pic>
      <p:sp>
        <p:nvSpPr>
          <p:cNvPr id="14" name="AutoShape 14"/>
          <p:cNvSpPr/>
          <p:nvPr/>
        </p:nvSpPr>
        <p:spPr>
          <a:xfrm>
            <a:off x="4343400" y="4368800"/>
            <a:ext cx="3492500" cy="495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ctr">
              <a:lnSpc>
                <a:spcPct val="150000"/>
              </a:lnSpc>
              <a:defRPr/>
            </a:pPr>
            <a:r>
              <a:rPr lang="zh-CN" altLang="en-US" sz="2400" b="1" dirty="0">
                <a:solidFill>
                  <a:schemeClr val="accent1">
                    <a:lumMod val="75000"/>
                  </a:schemeClr>
                </a:solidFill>
                <a:latin typeface="华文中宋" panose="02010600040101010101" pitchFamily="2" charset="-122"/>
                <a:ea typeface="华文中宋" panose="02010600040101010101" pitchFamily="2" charset="-122"/>
              </a:rPr>
              <a:t>终期汇报</a:t>
            </a:r>
            <a:endParaRPr lang="en-US" sz="2400" b="1" dirty="0">
              <a:solidFill>
                <a:schemeClr val="accent1">
                  <a:lumMod val="75000"/>
                </a:schemeClr>
              </a:solidFill>
              <a:latin typeface="华文中宋" panose="02010600040101010101" pitchFamily="2" charset="-122"/>
              <a:ea typeface="华文中宋" panose="02010600040101010101" pitchFamily="2" charset="-122"/>
            </a:endParaRPr>
          </a:p>
        </p:txBody>
      </p:sp>
      <p:sp>
        <p:nvSpPr>
          <p:cNvPr id="15" name="AutoShape 15"/>
          <p:cNvSpPr/>
          <p:nvPr/>
        </p:nvSpPr>
        <p:spPr>
          <a:xfrm>
            <a:off x="9448800" y="6527800"/>
            <a:ext cx="2743200" cy="368300"/>
          </a:xfrm>
          <a:prstGeom prst="roundRect">
            <a:avLst>
              <a:gd name="adj" fmla="val 0"/>
            </a:avLst>
          </a:prstGeom>
          <a:noFill/>
          <a:ln w="25400" cap="flat" cmpd="sng">
            <a:noFill/>
            <a:prstDash val="solid"/>
            <a:round/>
          </a:ln>
        </p:spPr>
        <p:txBody>
          <a:bodyPr vert="horz" wrap="square" lIns="63500" tIns="63500" rIns="63500" bIns="63500" rtlCol="0" anchor="ctr"/>
          <a:lstStyle/>
          <a:p>
            <a:pPr algn="ctr">
              <a:defRPr/>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0" y="0"/>
            <a:ext cx="12192000" cy="6883400"/>
          </a:xfrm>
          <a:prstGeom prst="roundRect">
            <a:avLst>
              <a:gd name="adj" fmla="val 0"/>
            </a:avLst>
          </a:prstGeom>
          <a:solidFill>
            <a:srgbClr val="104BA4">
              <a:alpha val="100000"/>
            </a:srgbClr>
          </a:solidFill>
          <a:ln w="25400" cap="flat" cmpd="sng">
            <a:noFill/>
            <a:prstDash val="solid"/>
            <a:round/>
          </a:ln>
          <a:effectLst>
            <a:outerShdw blurRad="508000" algn="ctr" rotWithShape="0">
              <a:srgbClr val="000000">
                <a:alpha val="20000"/>
              </a:srgbClr>
            </a:outerShdw>
          </a:effectLst>
        </p:spPr>
        <p:txBody>
          <a:bodyPr vert="horz" wrap="square" lIns="63500" tIns="63500" rIns="63500" bIns="63500" rtlCol="0" anchor="ctr"/>
          <a:lstStyle/>
          <a:p>
            <a:pPr algn="ctr">
              <a:defRPr/>
            </a:pPr>
            <a:endParaRPr/>
          </a:p>
        </p:txBody>
      </p:sp>
      <p:sp>
        <p:nvSpPr>
          <p:cNvPr id="3" name="AutoShape 3"/>
          <p:cNvSpPr/>
          <p:nvPr/>
        </p:nvSpPr>
        <p:spPr>
          <a:xfrm>
            <a:off x="0" y="1409700"/>
            <a:ext cx="12192000" cy="4495800"/>
          </a:xfrm>
          <a:prstGeom prst="roundRect">
            <a:avLst>
              <a:gd name="adj" fmla="val 0"/>
            </a:avLst>
          </a:prstGeom>
          <a:solidFill>
            <a:srgbClr val="FFFFFF">
              <a:alpha val="100000"/>
            </a:srgbClr>
          </a:solidFill>
          <a:ln w="25400" cap="flat" cmpd="sng">
            <a:noFill/>
            <a:prstDash val="solid"/>
            <a:round/>
          </a:ln>
          <a:effectLst>
            <a:outerShdw blurRad="457200" algn="ctr" rotWithShape="0">
              <a:srgbClr val="000000">
                <a:alpha val="18000"/>
              </a:srgbClr>
            </a:outerShdw>
          </a:effectLst>
        </p:spPr>
        <p:txBody>
          <a:bodyPr vert="horz" wrap="square" lIns="63500" tIns="63500" rIns="63500" bIns="63500" rtlCol="0" anchor="ctr"/>
          <a:lstStyle/>
          <a:p>
            <a:pPr algn="ctr">
              <a:defRPr/>
            </a:pPr>
            <a:endParaRPr/>
          </a:p>
        </p:txBody>
      </p:sp>
      <p:sp>
        <p:nvSpPr>
          <p:cNvPr id="4" name="AutoShape 4"/>
          <p:cNvSpPr/>
          <p:nvPr/>
        </p:nvSpPr>
        <p:spPr>
          <a:xfrm>
            <a:off x="228600" y="2489200"/>
            <a:ext cx="11734800" cy="12700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ctr">
              <a:lnSpc>
                <a:spcPct val="125000"/>
              </a:lnSpc>
              <a:defRPr/>
            </a:pPr>
            <a:r>
              <a:rPr lang="en-US" sz="6600" b="1" i="0" u="none" strike="noStrike" dirty="0" err="1">
                <a:solidFill>
                  <a:srgbClr val="404040"/>
                </a:solidFill>
                <a:latin typeface="微软雅黑"/>
                <a:ea typeface="微软雅黑"/>
                <a:cs typeface="微软雅黑"/>
                <a:sym typeface="微软雅黑"/>
              </a:rPr>
              <a:t>感谢</a:t>
            </a:r>
            <a:r>
              <a:rPr lang="zh-CN" altLang="en-US" sz="6600" b="1" i="0" u="none" strike="noStrike" dirty="0">
                <a:solidFill>
                  <a:srgbClr val="404040"/>
                </a:solidFill>
                <a:latin typeface="微软雅黑"/>
                <a:ea typeface="微软雅黑"/>
                <a:cs typeface="Arial" panose="020B0604020202020204" pitchFamily="34" charset="0"/>
                <a:sym typeface="微软雅黑"/>
              </a:rPr>
              <a:t>大家</a:t>
            </a:r>
            <a:endParaRPr lang="en-US" sz="1100" dirty="0"/>
          </a:p>
        </p:txBody>
      </p:sp>
      <p:pic>
        <p:nvPicPr>
          <p:cNvPr id="5" name="Picture 5"/>
          <p:cNvPicPr>
            <a:picLocks noChangeAspect="1"/>
          </p:cNvPicPr>
          <p:nvPr/>
        </p:nvPicPr>
        <p:blipFill>
          <a:blip r:embed="rId3"/>
          <a:srcRect/>
          <a:stretch>
            <a:fillRect/>
          </a:stretch>
        </p:blipFill>
        <p:spPr>
          <a:xfrm>
            <a:off x="8864600" y="152400"/>
            <a:ext cx="1066800" cy="1066800"/>
          </a:xfrm>
          <a:prstGeom prst="rect">
            <a:avLst/>
          </a:prstGeom>
          <a:noFill/>
          <a:ln w="25400" cap="flat" cmpd="sng">
            <a:noFill/>
            <a:prstDash val="solid"/>
            <a:round/>
          </a:ln>
        </p:spPr>
      </p:pic>
      <p:pic>
        <p:nvPicPr>
          <p:cNvPr id="6" name="Picture 6"/>
          <p:cNvPicPr>
            <a:picLocks noChangeAspect="1"/>
          </p:cNvPicPr>
          <p:nvPr/>
        </p:nvPicPr>
        <p:blipFill>
          <a:blip r:embed="rId4"/>
          <a:srcRect/>
          <a:stretch>
            <a:fillRect/>
          </a:stretch>
        </p:blipFill>
        <p:spPr>
          <a:xfrm>
            <a:off x="9944100" y="177800"/>
            <a:ext cx="1841500" cy="762000"/>
          </a:xfrm>
          <a:prstGeom prst="rect">
            <a:avLst/>
          </a:prstGeom>
          <a:noFill/>
          <a:ln w="25400" cap="flat" cmpd="sng">
            <a:noFill/>
            <a:prstDash val="solid"/>
            <a:round/>
          </a:ln>
        </p:spPr>
      </p:pic>
      <p:sp>
        <p:nvSpPr>
          <p:cNvPr id="7" name="AutoShape 7"/>
          <p:cNvSpPr/>
          <p:nvPr/>
        </p:nvSpPr>
        <p:spPr>
          <a:xfrm>
            <a:off x="9994900" y="952500"/>
            <a:ext cx="1689100" cy="241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dist">
              <a:lnSpc>
                <a:spcPct val="100000"/>
              </a:lnSpc>
              <a:defRPr/>
            </a:pPr>
            <a:r>
              <a:rPr lang="en-US" sz="1000" b="1" i="0" u="none" strike="noStrike">
                <a:solidFill>
                  <a:srgbClr val="FFFFFF"/>
                </a:solidFill>
                <a:latin typeface="Calibri"/>
                <a:ea typeface="Calibri"/>
                <a:cs typeface="Calibri"/>
                <a:sym typeface="Calibri"/>
              </a:rPr>
              <a:t>FUDAN UNIVERSITY</a:t>
            </a:r>
            <a:endParaRPr lang="en-US" sz="1100"/>
          </a:p>
        </p:txBody>
      </p:sp>
      <p:cxnSp>
        <p:nvCxnSpPr>
          <p:cNvPr id="8" name="Connector 8"/>
          <p:cNvCxnSpPr/>
          <p:nvPr/>
        </p:nvCxnSpPr>
        <p:spPr>
          <a:xfrm>
            <a:off x="6654800" y="4533900"/>
            <a:ext cx="4076720" cy="12700"/>
          </a:xfrm>
          <a:prstGeom prst="line">
            <a:avLst/>
          </a:prstGeom>
          <a:solidFill>
            <a:srgbClr val="DEE0E3">
              <a:alpha val="100000"/>
            </a:srgbClr>
          </a:solidFill>
          <a:ln w="25400" cap="flat" cmpd="sng">
            <a:gradFill rotWithShape="1">
              <a:gsLst>
                <a:gs pos="0">
                  <a:srgbClr val="104BA4">
                    <a:alpha val="100000"/>
                  </a:srgbClr>
                </a:gs>
                <a:gs pos="100000">
                  <a:srgbClr val="FFFFFF">
                    <a:alpha val="100000"/>
                  </a:srgbClr>
                </a:gs>
              </a:gsLst>
              <a:lin ang="0"/>
            </a:gradFill>
            <a:prstDash val="solid"/>
            <a:miter lim="100000000"/>
            <a:headEnd type="none" w="med" len="med"/>
            <a:tailEnd type="none" w="med" len="med"/>
          </a:ln>
        </p:spPr>
      </p:cxnSp>
      <p:cxnSp>
        <p:nvCxnSpPr>
          <p:cNvPr id="9" name="Connector 9"/>
          <p:cNvCxnSpPr/>
          <p:nvPr/>
        </p:nvCxnSpPr>
        <p:spPr>
          <a:xfrm>
            <a:off x="1676400" y="4521200"/>
            <a:ext cx="5219715" cy="12700"/>
          </a:xfrm>
          <a:prstGeom prst="line">
            <a:avLst/>
          </a:prstGeom>
          <a:solidFill>
            <a:srgbClr val="DEE0E3">
              <a:alpha val="100000"/>
            </a:srgbClr>
          </a:solidFill>
          <a:ln w="25400" cap="flat" cmpd="sng">
            <a:gradFill rotWithShape="1">
              <a:gsLst>
                <a:gs pos="0">
                  <a:srgbClr val="FFFFFF">
                    <a:alpha val="100000"/>
                  </a:srgbClr>
                </a:gs>
                <a:gs pos="96000">
                  <a:srgbClr val="104BA4">
                    <a:alpha val="100000"/>
                  </a:srgbClr>
                </a:gs>
              </a:gsLst>
              <a:lin ang="0"/>
            </a:gradFill>
            <a:prstDash val="solid"/>
            <a:miter lim="100000000"/>
            <a:headEnd type="none" w="med" len="med"/>
            <a:tailEnd type="none" w="med" len="med"/>
          </a:ln>
        </p:spPr>
      </p:cxnSp>
      <p:pic>
        <p:nvPicPr>
          <p:cNvPr id="10" name="Picture 10"/>
          <p:cNvPicPr>
            <a:picLocks noChangeAspect="1"/>
          </p:cNvPicPr>
          <p:nvPr/>
        </p:nvPicPr>
        <p:blipFill>
          <a:blip r:embed="rId5"/>
          <a:srcRect l="666" r="666"/>
          <a:stretch>
            <a:fillRect/>
          </a:stretch>
        </p:blipFill>
        <p:spPr>
          <a:xfrm>
            <a:off x="8064500" y="6273800"/>
            <a:ext cx="3759200" cy="508000"/>
          </a:xfrm>
          <a:prstGeom prst="rect">
            <a:avLst/>
          </a:prstGeom>
          <a:noFill/>
          <a:ln w="25400" cap="flat" cmpd="sng">
            <a:noFill/>
            <a:prstDash val="solid"/>
            <a:round/>
          </a:ln>
        </p:spPr>
      </p:pic>
      <p:sp>
        <p:nvSpPr>
          <p:cNvPr id="11" name="AutoShape 11"/>
          <p:cNvSpPr/>
          <p:nvPr/>
        </p:nvSpPr>
        <p:spPr>
          <a:xfrm>
            <a:off x="901700" y="4953000"/>
            <a:ext cx="2844800" cy="381000"/>
          </a:xfrm>
          <a:prstGeom prst="roundRect">
            <a:avLst>
              <a:gd name="adj" fmla="val 50000"/>
            </a:avLst>
          </a:prstGeom>
          <a:solidFill>
            <a:srgbClr val="104BA4">
              <a:alpha val="100000"/>
            </a:srgbClr>
          </a:solidFill>
          <a:ln w="25400" cap="flat" cmpd="sng">
            <a:noFill/>
            <a:prstDash val="solid"/>
            <a:round/>
          </a:ln>
          <a:effectLst>
            <a:outerShdw blurRad="457200" algn="ctr" rotWithShape="0">
              <a:srgbClr val="000000">
                <a:alpha val="20000"/>
              </a:srgbClr>
            </a:outerShdw>
          </a:effectLst>
        </p:spPr>
        <p:txBody>
          <a:bodyPr vert="horz" wrap="square" lIns="88900" tIns="50800" rIns="88900" bIns="50800" rtlCol="0" anchor="ctr" anchorCtr="0"/>
          <a:lstStyle/>
          <a:p>
            <a:pPr marL="0" indent="0" algn="ctr">
              <a:lnSpc>
                <a:spcPct val="100000"/>
              </a:lnSpc>
              <a:defRPr/>
            </a:pPr>
            <a:r>
              <a:rPr lang="zh-CN" altLang="en-US" sz="1800" b="0" i="0" u="none" strike="noStrike" spc="100">
                <a:solidFill>
                  <a:srgbClr val="FFFFFF"/>
                </a:solidFill>
                <a:latin typeface="微软雅黑"/>
                <a:ea typeface="微软雅黑"/>
                <a:cs typeface="微软雅黑"/>
                <a:sym typeface="微软雅黑"/>
              </a:rPr>
              <a:t>报告人</a:t>
            </a:r>
            <a:r>
              <a:rPr lang="en-US" sz="1800" b="0" i="0" u="none" strike="noStrike" spc="100">
                <a:solidFill>
                  <a:srgbClr val="FFFFFF"/>
                </a:solidFill>
                <a:latin typeface="微软雅黑"/>
                <a:ea typeface="微软雅黑"/>
                <a:cs typeface="微软雅黑"/>
                <a:sym typeface="微软雅黑"/>
              </a:rPr>
              <a:t>：李承洋</a:t>
            </a:r>
            <a:endParaRPr lang="en-US" sz="1100"/>
          </a:p>
        </p:txBody>
      </p:sp>
      <p:sp>
        <p:nvSpPr>
          <p:cNvPr id="12" name="AutoShape 12"/>
          <p:cNvSpPr/>
          <p:nvPr/>
        </p:nvSpPr>
        <p:spPr>
          <a:xfrm>
            <a:off x="3873500" y="4991100"/>
            <a:ext cx="4368800" cy="381000"/>
          </a:xfrm>
          <a:prstGeom prst="roundRect">
            <a:avLst>
              <a:gd name="adj" fmla="val 50000"/>
            </a:avLst>
          </a:prstGeom>
          <a:solidFill>
            <a:srgbClr val="E6F0FF">
              <a:alpha val="100000"/>
            </a:srgbClr>
          </a:solidFill>
          <a:ln w="25400" cap="flat" cmpd="sng">
            <a:noFill/>
            <a:prstDash val="solid"/>
            <a:round/>
          </a:ln>
          <a:effectLst>
            <a:outerShdw blurRad="457200" algn="ctr" rotWithShape="0">
              <a:srgbClr val="000000">
                <a:alpha val="10000"/>
              </a:srgbClr>
            </a:outerShdw>
          </a:effectLst>
        </p:spPr>
        <p:txBody>
          <a:bodyPr vert="horz" wrap="square" lIns="88900" tIns="50800" rIns="88900" bIns="50800" rtlCol="0" anchor="ctr" anchorCtr="0"/>
          <a:lstStyle/>
          <a:p>
            <a:pPr marL="0" indent="0" algn="ctr">
              <a:lnSpc>
                <a:spcPct val="100000"/>
              </a:lnSpc>
              <a:defRPr/>
            </a:pPr>
            <a:r>
              <a:rPr lang="en-US" sz="1800" b="1" i="0" u="none" strike="noStrike" spc="100" dirty="0">
                <a:solidFill>
                  <a:srgbClr val="104BA4"/>
                </a:solidFill>
                <a:latin typeface="微软雅黑"/>
                <a:ea typeface="微软雅黑"/>
                <a:cs typeface="微软雅黑"/>
                <a:sym typeface="微软雅黑"/>
              </a:rPr>
              <a:t>THANKS</a:t>
            </a:r>
            <a:endParaRPr lang="en-US" sz="1100" dirty="0"/>
          </a:p>
        </p:txBody>
      </p:sp>
      <p:sp>
        <p:nvSpPr>
          <p:cNvPr id="13" name="AutoShape 13"/>
          <p:cNvSpPr/>
          <p:nvPr/>
        </p:nvSpPr>
        <p:spPr>
          <a:xfrm>
            <a:off x="8331200" y="4991100"/>
            <a:ext cx="3454386" cy="487783"/>
          </a:xfrm>
          <a:prstGeom prst="roundRect">
            <a:avLst>
              <a:gd name="adj" fmla="val 50000"/>
            </a:avLst>
          </a:prstGeom>
          <a:solidFill>
            <a:srgbClr val="104BA4">
              <a:alpha val="100000"/>
            </a:srgbClr>
          </a:solidFill>
          <a:ln w="25400" cap="flat" cmpd="sng">
            <a:noFill/>
            <a:prstDash val="solid"/>
            <a:round/>
          </a:ln>
          <a:effectLst>
            <a:outerShdw blurRad="457200" algn="ctr" rotWithShape="0">
              <a:srgbClr val="000000">
                <a:alpha val="20000"/>
              </a:srgbClr>
            </a:outerShdw>
          </a:effectLst>
        </p:spPr>
        <p:txBody>
          <a:bodyPr vert="horz" wrap="square" lIns="88900" tIns="50800" rIns="88900" bIns="50800" rtlCol="0" anchor="ctr" anchorCtr="0"/>
          <a:lstStyle/>
          <a:p>
            <a:pPr marL="0" indent="0" algn="ctr">
              <a:lnSpc>
                <a:spcPct val="100000"/>
              </a:lnSpc>
              <a:defRPr/>
            </a:pPr>
            <a:r>
              <a:rPr lang="en-US" sz="1600" b="0" i="0" u="none" strike="noStrike" spc="100">
                <a:solidFill>
                  <a:srgbClr val="FFFFFF"/>
                </a:solidFill>
                <a:latin typeface="微软雅黑"/>
                <a:ea typeface="微软雅黑"/>
                <a:cs typeface="微软雅黑"/>
                <a:sym typeface="微软雅黑"/>
              </a:rPr>
              <a:t>成员：陈若愚、李承洋、周羿达</a:t>
            </a:r>
            <a:endParaRPr lang="en-US" sz="1100"/>
          </a:p>
        </p:txBody>
      </p:sp>
      <p:sp>
        <p:nvSpPr>
          <p:cNvPr id="14" name="AutoShape 14"/>
          <p:cNvSpPr/>
          <p:nvPr/>
        </p:nvSpPr>
        <p:spPr>
          <a:xfrm>
            <a:off x="9448800" y="6527800"/>
            <a:ext cx="2743200" cy="368300"/>
          </a:xfrm>
          <a:prstGeom prst="roundRect">
            <a:avLst>
              <a:gd name="adj" fmla="val 0"/>
            </a:avLst>
          </a:prstGeom>
          <a:noFill/>
          <a:ln w="25400" cap="flat" cmpd="sng">
            <a:noFill/>
            <a:prstDash val="solid"/>
            <a:round/>
          </a:ln>
        </p:spPr>
        <p:txBody>
          <a:bodyPr vert="horz" wrap="square" lIns="63500" tIns="63500" rIns="63500" bIns="63500" rtlCol="0" anchor="ctr"/>
          <a:lstStyle/>
          <a:p>
            <a:pPr algn="ctr">
              <a:defRPr/>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330200" y="0"/>
            <a:ext cx="901700" cy="1130300"/>
          </a:xfrm>
          <a:prstGeom prst="roundRect">
            <a:avLst>
              <a:gd name="adj" fmla="val 0"/>
            </a:avLst>
          </a:prstGeom>
          <a:solidFill>
            <a:srgbClr val="104BA4">
              <a:alpha val="100000"/>
            </a:srgbClr>
          </a:solidFill>
          <a:ln w="25400" cap="flat" cmpd="sng">
            <a:noFill/>
            <a:prstDash val="solid"/>
            <a:round/>
          </a:ln>
          <a:effectLst>
            <a:outerShdw blurRad="330200" algn="ctr" rotWithShape="0">
              <a:srgbClr val="000000">
                <a:alpha val="30000"/>
              </a:srgbClr>
            </a:outerShdw>
          </a:effectLst>
        </p:spPr>
        <p:txBody>
          <a:bodyPr vert="horz" wrap="square" lIns="63500" tIns="63500" rIns="63500" bIns="63500" rtlCol="0" anchor="ctr"/>
          <a:lstStyle/>
          <a:p>
            <a:pPr algn="ctr">
              <a:defRPr/>
            </a:pPr>
            <a:endParaRPr/>
          </a:p>
        </p:txBody>
      </p:sp>
      <p:sp>
        <p:nvSpPr>
          <p:cNvPr id="3" name="AutoShape 3"/>
          <p:cNvSpPr/>
          <p:nvPr/>
        </p:nvSpPr>
        <p:spPr>
          <a:xfrm>
            <a:off x="292100" y="279400"/>
            <a:ext cx="977900" cy="6477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ctr">
              <a:lnSpc>
                <a:spcPct val="100000"/>
              </a:lnSpc>
              <a:defRPr/>
            </a:pPr>
            <a:endParaRPr lang="en-US" sz="1100" dirty="0"/>
          </a:p>
        </p:txBody>
      </p:sp>
      <p:sp>
        <p:nvSpPr>
          <p:cNvPr id="4" name="AutoShape 4"/>
          <p:cNvSpPr/>
          <p:nvPr/>
        </p:nvSpPr>
        <p:spPr>
          <a:xfrm>
            <a:off x="1384300" y="215900"/>
            <a:ext cx="6565900" cy="5842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l">
              <a:lnSpc>
                <a:spcPct val="100000"/>
              </a:lnSpc>
              <a:defRPr/>
            </a:pPr>
            <a:r>
              <a:rPr lang="en-US" sz="3200" b="1" i="0" u="none" strike="noStrike">
                <a:solidFill>
                  <a:srgbClr val="104BA4"/>
                </a:solidFill>
                <a:latin typeface="微软雅黑"/>
                <a:ea typeface="微软雅黑"/>
                <a:cs typeface="微软雅黑"/>
                <a:sym typeface="微软雅黑"/>
              </a:rPr>
              <a:t>汇报目录</a:t>
            </a:r>
            <a:endParaRPr lang="en-US" sz="1100"/>
          </a:p>
        </p:txBody>
      </p:sp>
      <p:sp>
        <p:nvSpPr>
          <p:cNvPr id="5" name="AutoShape 5"/>
          <p:cNvSpPr/>
          <p:nvPr/>
        </p:nvSpPr>
        <p:spPr>
          <a:xfrm>
            <a:off x="1447800" y="762000"/>
            <a:ext cx="4254500" cy="368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l">
              <a:lnSpc>
                <a:spcPct val="100000"/>
              </a:lnSpc>
              <a:defRPr/>
            </a:pPr>
            <a:r>
              <a:rPr lang="en-US" sz="1800" b="0" i="0" u="none" strike="noStrike">
                <a:solidFill>
                  <a:srgbClr val="808080"/>
                </a:solidFill>
                <a:latin typeface="微软雅黑"/>
                <a:ea typeface="微软雅黑"/>
                <a:cs typeface="微软雅黑"/>
                <a:sym typeface="微软雅黑"/>
              </a:rPr>
              <a:t>CONTENTS</a:t>
            </a:r>
            <a:endParaRPr lang="en-US" sz="1100"/>
          </a:p>
        </p:txBody>
      </p:sp>
      <p:pic>
        <p:nvPicPr>
          <p:cNvPr id="6" name="Picture 6"/>
          <p:cNvPicPr>
            <a:picLocks noChangeAspect="1"/>
          </p:cNvPicPr>
          <p:nvPr/>
        </p:nvPicPr>
        <p:blipFill>
          <a:blip r:embed="rId3"/>
          <a:srcRect/>
          <a:stretch>
            <a:fillRect/>
          </a:stretch>
        </p:blipFill>
        <p:spPr>
          <a:xfrm>
            <a:off x="9791700" y="254000"/>
            <a:ext cx="685800" cy="685800"/>
          </a:xfrm>
          <a:prstGeom prst="rect">
            <a:avLst/>
          </a:prstGeom>
          <a:noFill/>
          <a:ln w="25400" cap="flat" cmpd="sng">
            <a:noFill/>
            <a:prstDash val="solid"/>
            <a:round/>
          </a:ln>
        </p:spPr>
      </p:pic>
      <p:pic>
        <p:nvPicPr>
          <p:cNvPr id="7" name="Picture 7"/>
          <p:cNvPicPr>
            <a:picLocks noChangeAspect="1"/>
          </p:cNvPicPr>
          <p:nvPr/>
        </p:nvPicPr>
        <p:blipFill>
          <a:blip r:embed="rId4"/>
          <a:srcRect t="4651" b="4651"/>
          <a:stretch>
            <a:fillRect/>
          </a:stretch>
        </p:blipFill>
        <p:spPr>
          <a:xfrm>
            <a:off x="10464800" y="241300"/>
            <a:ext cx="1295400" cy="495300"/>
          </a:xfrm>
          <a:prstGeom prst="rect">
            <a:avLst/>
          </a:prstGeom>
          <a:noFill/>
          <a:ln w="25400" cap="flat" cmpd="sng">
            <a:noFill/>
            <a:prstDash val="solid"/>
            <a:round/>
          </a:ln>
        </p:spPr>
      </p:pic>
      <p:sp>
        <p:nvSpPr>
          <p:cNvPr id="8" name="AutoShape 8"/>
          <p:cNvSpPr/>
          <p:nvPr/>
        </p:nvSpPr>
        <p:spPr>
          <a:xfrm>
            <a:off x="10477500" y="698500"/>
            <a:ext cx="1282700" cy="241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dist">
              <a:lnSpc>
                <a:spcPct val="100000"/>
              </a:lnSpc>
              <a:defRPr/>
            </a:pPr>
            <a:r>
              <a:rPr lang="en-US" sz="1000" b="1" i="0" u="none" strike="noStrike">
                <a:solidFill>
                  <a:srgbClr val="000000"/>
                </a:solidFill>
                <a:latin typeface="Calibri"/>
                <a:ea typeface="Calibri"/>
                <a:cs typeface="Calibri"/>
                <a:sym typeface="Calibri"/>
              </a:rPr>
              <a:t>FUDAN UNIVERSITY</a:t>
            </a:r>
            <a:endParaRPr lang="en-US" sz="1100"/>
          </a:p>
        </p:txBody>
      </p:sp>
      <p:sp>
        <p:nvSpPr>
          <p:cNvPr id="9" name="AutoShape 9"/>
          <p:cNvSpPr/>
          <p:nvPr/>
        </p:nvSpPr>
        <p:spPr>
          <a:xfrm>
            <a:off x="1295400" y="1460500"/>
            <a:ext cx="2552700" cy="37973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ctr">
              <a:lnSpc>
                <a:spcPct val="108000"/>
              </a:lnSpc>
              <a:defRPr/>
            </a:pPr>
            <a:r>
              <a:rPr lang="en-US" sz="5600" b="1" i="0" u="none" strike="noStrike">
                <a:solidFill>
                  <a:srgbClr val="000000"/>
                </a:solidFill>
                <a:latin typeface="微软雅黑"/>
                <a:ea typeface="微软雅黑"/>
                <a:cs typeface="微软雅黑"/>
                <a:sym typeface="微软雅黑"/>
              </a:rPr>
              <a:t>汇</a:t>
            </a:r>
            <a:endParaRPr lang="en-US" sz="1100"/>
          </a:p>
          <a:p>
            <a:pPr marL="0" indent="0" algn="ctr">
              <a:lnSpc>
                <a:spcPct val="108000"/>
              </a:lnSpc>
            </a:pPr>
            <a:r>
              <a:rPr lang="en-US" sz="5600" b="1" i="0" u="none" strike="noStrike">
                <a:solidFill>
                  <a:srgbClr val="000000"/>
                </a:solidFill>
                <a:latin typeface="微软雅黑"/>
                <a:ea typeface="微软雅黑"/>
                <a:cs typeface="微软雅黑"/>
                <a:sym typeface="微软雅黑"/>
              </a:rPr>
              <a:t>报</a:t>
            </a:r>
            <a:br>
              <a:rPr lang="en-US" sz="5600" b="1" i="0" u="none" strike="noStrike">
                <a:solidFill>
                  <a:srgbClr val="000000"/>
                </a:solidFill>
                <a:latin typeface="微软雅黑"/>
                <a:ea typeface="微软雅黑"/>
                <a:cs typeface="微软雅黑"/>
                <a:sym typeface="微软雅黑"/>
              </a:rPr>
            </a:br>
            <a:r>
              <a:rPr lang="en-US" sz="5600" b="1" i="0" u="none" strike="noStrike">
                <a:solidFill>
                  <a:srgbClr val="000000"/>
                </a:solidFill>
                <a:latin typeface="微软雅黑"/>
                <a:ea typeface="微软雅黑"/>
                <a:cs typeface="微软雅黑"/>
                <a:sym typeface="微软雅黑"/>
              </a:rPr>
              <a:t>目</a:t>
            </a:r>
          </a:p>
          <a:p>
            <a:pPr marL="0" indent="0" algn="ctr">
              <a:lnSpc>
                <a:spcPct val="108000"/>
              </a:lnSpc>
            </a:pPr>
            <a:r>
              <a:rPr lang="en-US" sz="5600" b="1" i="0" u="none" strike="noStrike">
                <a:solidFill>
                  <a:srgbClr val="000000"/>
                </a:solidFill>
                <a:latin typeface="微软雅黑"/>
                <a:ea typeface="微软雅黑"/>
                <a:cs typeface="微软雅黑"/>
                <a:sym typeface="微软雅黑"/>
              </a:rPr>
              <a:t>录</a:t>
            </a:r>
          </a:p>
        </p:txBody>
      </p:sp>
      <p:sp>
        <p:nvSpPr>
          <p:cNvPr id="10" name="AutoShape 10"/>
          <p:cNvSpPr/>
          <p:nvPr/>
        </p:nvSpPr>
        <p:spPr>
          <a:xfrm>
            <a:off x="4064000" y="1524000"/>
            <a:ext cx="939800" cy="939800"/>
          </a:xfrm>
          <a:prstGeom prst="donut">
            <a:avLst>
              <a:gd name="adj" fmla="val 4879"/>
            </a:avLst>
          </a:prstGeom>
          <a:gradFill rotWithShape="0">
            <a:gsLst>
              <a:gs pos="0">
                <a:srgbClr val="EBF2FF">
                  <a:alpha val="100000"/>
                </a:srgbClr>
              </a:gs>
              <a:gs pos="100000">
                <a:srgbClr val="104BA4">
                  <a:alpha val="80000"/>
                </a:srgbClr>
              </a:gs>
            </a:gsLst>
            <a:lin ang="8100000"/>
          </a:gradFill>
          <a:ln w="25400" cap="flat" cmpd="sng">
            <a:noFill/>
            <a:prstDash val="solid"/>
            <a:round/>
          </a:ln>
          <a:effectLst>
            <a:outerShdw blurRad="190500" dist="190500" dir="8100000" algn="tr" rotWithShape="0">
              <a:srgbClr val="000000">
                <a:alpha val="20000"/>
              </a:srgbClr>
            </a:outerShdw>
          </a:effectLst>
        </p:spPr>
        <p:txBody>
          <a:bodyPr vert="horz" wrap="square" lIns="63500" tIns="63500" rIns="63500" bIns="63500" rtlCol="0" anchor="ctr"/>
          <a:lstStyle/>
          <a:p>
            <a:pPr algn="ctr">
              <a:defRPr/>
            </a:pPr>
            <a:endParaRPr/>
          </a:p>
        </p:txBody>
      </p:sp>
      <p:sp>
        <p:nvSpPr>
          <p:cNvPr id="11" name="AutoShape 11"/>
          <p:cNvSpPr/>
          <p:nvPr/>
        </p:nvSpPr>
        <p:spPr>
          <a:xfrm>
            <a:off x="4076700" y="1536700"/>
            <a:ext cx="901700" cy="901700"/>
          </a:xfrm>
          <a:prstGeom prst="ellipse">
            <a:avLst/>
          </a:prstGeom>
          <a:solidFill>
            <a:srgbClr val="FFFFFF">
              <a:alpha val="100000"/>
            </a:srgbClr>
          </a:solidFill>
          <a:ln w="25400" cap="flat" cmpd="sng">
            <a:noFill/>
            <a:prstDash val="solid"/>
            <a:round/>
          </a:ln>
        </p:spPr>
        <p:txBody>
          <a:bodyPr vert="horz" wrap="square" lIns="0" tIns="0" rIns="0" bIns="0" rtlCol="0" anchor="ctr" anchorCtr="0"/>
          <a:lstStyle/>
          <a:p>
            <a:pPr marL="0" indent="0" algn="ctr">
              <a:lnSpc>
                <a:spcPct val="83000"/>
              </a:lnSpc>
              <a:defRPr/>
            </a:pPr>
            <a:r>
              <a:rPr lang="en-US" sz="3200" b="1" i="0" u="none" strike="noStrike">
                <a:solidFill>
                  <a:srgbClr val="104BA4"/>
                </a:solidFill>
                <a:latin typeface="Calibri"/>
                <a:ea typeface="Calibri"/>
                <a:cs typeface="Calibri"/>
                <a:sym typeface="Calibri"/>
              </a:rPr>
              <a:t>01</a:t>
            </a:r>
            <a:endParaRPr lang="en-US" sz="1100"/>
          </a:p>
        </p:txBody>
      </p:sp>
      <p:sp>
        <p:nvSpPr>
          <p:cNvPr id="12" name="AutoShape 12"/>
          <p:cNvSpPr/>
          <p:nvPr/>
        </p:nvSpPr>
        <p:spPr>
          <a:xfrm>
            <a:off x="5194300" y="1422400"/>
            <a:ext cx="5588000" cy="1143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00000"/>
              </a:lnSpc>
              <a:defRPr/>
            </a:pPr>
            <a:r>
              <a:rPr lang="en-US" sz="2400" b="1" i="0" u="none" strike="noStrike" dirty="0" err="1">
                <a:solidFill>
                  <a:srgbClr val="104BA4"/>
                </a:solidFill>
                <a:latin typeface="微软雅黑"/>
                <a:ea typeface="微软雅黑"/>
                <a:cs typeface="微软雅黑"/>
                <a:sym typeface="微软雅黑"/>
              </a:rPr>
              <a:t>背景</a:t>
            </a:r>
            <a:r>
              <a:rPr lang="zh-CN" altLang="en-US" sz="2400" b="1" i="0" u="none" strike="noStrike" dirty="0">
                <a:solidFill>
                  <a:srgbClr val="104BA4"/>
                </a:solidFill>
                <a:latin typeface="微软雅黑"/>
                <a:ea typeface="微软雅黑"/>
                <a:cs typeface="微软雅黑"/>
                <a:sym typeface="微软雅黑"/>
              </a:rPr>
              <a:t>介绍</a:t>
            </a:r>
            <a:endParaRPr lang="en-US" sz="1100" dirty="0"/>
          </a:p>
          <a:p>
            <a:pPr marL="0" indent="0" algn="l">
              <a:lnSpc>
                <a:spcPct val="108000"/>
              </a:lnSpc>
            </a:pPr>
            <a:r>
              <a:rPr lang="en-US" sz="1600" b="0" i="0" u="none" strike="noStrike" dirty="0" err="1">
                <a:solidFill>
                  <a:srgbClr val="505050"/>
                </a:solidFill>
                <a:latin typeface="Noto Sans SC"/>
                <a:ea typeface="Noto Sans SC"/>
                <a:cs typeface="Noto Sans SC"/>
                <a:sym typeface="Noto Sans SC"/>
              </a:rPr>
              <a:t>简述课题的研究目标，梳理整体研究路线图，明确研究的出发点与方向</a:t>
            </a:r>
            <a:r>
              <a:rPr lang="en-US" sz="1600" b="0" i="0" u="none" strike="noStrike" dirty="0">
                <a:solidFill>
                  <a:srgbClr val="505050"/>
                </a:solidFill>
                <a:latin typeface="Noto Sans SC"/>
                <a:ea typeface="Noto Sans SC"/>
                <a:cs typeface="Noto Sans SC"/>
                <a:sym typeface="Noto Sans SC"/>
              </a:rPr>
              <a:t>。</a:t>
            </a:r>
          </a:p>
        </p:txBody>
      </p:sp>
      <p:sp>
        <p:nvSpPr>
          <p:cNvPr id="13" name="AutoShape 13"/>
          <p:cNvSpPr/>
          <p:nvPr/>
        </p:nvSpPr>
        <p:spPr>
          <a:xfrm>
            <a:off x="4064000" y="2921000"/>
            <a:ext cx="939800" cy="939800"/>
          </a:xfrm>
          <a:prstGeom prst="donut">
            <a:avLst>
              <a:gd name="adj" fmla="val 4879"/>
            </a:avLst>
          </a:prstGeom>
          <a:gradFill rotWithShape="0">
            <a:gsLst>
              <a:gs pos="0">
                <a:srgbClr val="EBF2FF">
                  <a:alpha val="100000"/>
                </a:srgbClr>
              </a:gs>
              <a:gs pos="100000">
                <a:srgbClr val="104BA4">
                  <a:alpha val="80000"/>
                </a:srgbClr>
              </a:gs>
            </a:gsLst>
            <a:lin ang="8100000"/>
          </a:gradFill>
          <a:ln w="25400" cap="flat" cmpd="sng">
            <a:noFill/>
            <a:prstDash val="solid"/>
            <a:round/>
          </a:ln>
          <a:effectLst>
            <a:outerShdw blurRad="190500" dist="190500" dir="8100000" algn="tr" rotWithShape="0">
              <a:srgbClr val="000000">
                <a:alpha val="20000"/>
              </a:srgbClr>
            </a:outerShdw>
          </a:effectLst>
        </p:spPr>
        <p:txBody>
          <a:bodyPr vert="horz" wrap="square" lIns="63500" tIns="63500" rIns="63500" bIns="63500" rtlCol="0" anchor="ctr"/>
          <a:lstStyle/>
          <a:p>
            <a:pPr algn="ctr">
              <a:defRPr/>
            </a:pPr>
            <a:endParaRPr/>
          </a:p>
        </p:txBody>
      </p:sp>
      <p:sp>
        <p:nvSpPr>
          <p:cNvPr id="14" name="AutoShape 14"/>
          <p:cNvSpPr/>
          <p:nvPr/>
        </p:nvSpPr>
        <p:spPr>
          <a:xfrm>
            <a:off x="4076700" y="2933700"/>
            <a:ext cx="901700" cy="901700"/>
          </a:xfrm>
          <a:prstGeom prst="ellipse">
            <a:avLst/>
          </a:prstGeom>
          <a:solidFill>
            <a:srgbClr val="FFFFFF">
              <a:alpha val="100000"/>
            </a:srgbClr>
          </a:solidFill>
          <a:ln w="25400" cap="flat" cmpd="sng">
            <a:noFill/>
            <a:prstDash val="solid"/>
            <a:round/>
          </a:ln>
        </p:spPr>
        <p:txBody>
          <a:bodyPr vert="horz" wrap="square" lIns="0" tIns="0" rIns="0" bIns="0" rtlCol="0" anchor="ctr" anchorCtr="0"/>
          <a:lstStyle/>
          <a:p>
            <a:pPr marL="0" indent="0" algn="ctr">
              <a:lnSpc>
                <a:spcPct val="83000"/>
              </a:lnSpc>
              <a:defRPr/>
            </a:pPr>
            <a:r>
              <a:rPr lang="en-US" sz="3200" b="1" i="0" u="none" strike="noStrike">
                <a:solidFill>
                  <a:srgbClr val="104BA4"/>
                </a:solidFill>
                <a:latin typeface="Calibri"/>
                <a:ea typeface="Calibri"/>
                <a:cs typeface="Calibri"/>
                <a:sym typeface="Calibri"/>
              </a:rPr>
              <a:t>02</a:t>
            </a:r>
            <a:endParaRPr lang="en-US" sz="1100"/>
          </a:p>
        </p:txBody>
      </p:sp>
      <p:sp>
        <p:nvSpPr>
          <p:cNvPr id="15" name="AutoShape 15"/>
          <p:cNvSpPr/>
          <p:nvPr/>
        </p:nvSpPr>
        <p:spPr>
          <a:xfrm>
            <a:off x="5207000" y="2857500"/>
            <a:ext cx="5588000" cy="1143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00000"/>
              </a:lnSpc>
              <a:defRPr/>
            </a:pPr>
            <a:r>
              <a:rPr lang="en-US" sz="2400" b="1" i="0" u="none" strike="noStrike">
                <a:solidFill>
                  <a:srgbClr val="104BA4"/>
                </a:solidFill>
                <a:latin typeface="微软雅黑"/>
                <a:ea typeface="微软雅黑"/>
                <a:cs typeface="微软雅黑"/>
                <a:sym typeface="微软雅黑"/>
              </a:rPr>
              <a:t>前期工作回顾</a:t>
            </a:r>
            <a:endParaRPr lang="en-US" sz="1100"/>
          </a:p>
          <a:p>
            <a:pPr marL="0" indent="0" algn="l">
              <a:lnSpc>
                <a:spcPct val="108000"/>
              </a:lnSpc>
            </a:pPr>
            <a:r>
              <a:rPr lang="en-US" sz="1600" b="0" i="0" u="none" strike="noStrike">
                <a:solidFill>
                  <a:srgbClr val="505050"/>
                </a:solidFill>
                <a:latin typeface="Noto Sans SC"/>
                <a:ea typeface="Noto Sans SC"/>
                <a:cs typeface="Noto Sans SC"/>
                <a:sym typeface="Noto Sans SC"/>
              </a:rPr>
              <a:t>系统回顾四维定理的核心逻辑架构，以及向高维时空推广的前期探索成果与关键进展。</a:t>
            </a:r>
          </a:p>
        </p:txBody>
      </p:sp>
      <p:sp>
        <p:nvSpPr>
          <p:cNvPr id="16" name="AutoShape 16"/>
          <p:cNvSpPr/>
          <p:nvPr/>
        </p:nvSpPr>
        <p:spPr>
          <a:xfrm>
            <a:off x="4064000" y="4318000"/>
            <a:ext cx="939800" cy="939800"/>
          </a:xfrm>
          <a:prstGeom prst="donut">
            <a:avLst>
              <a:gd name="adj" fmla="val 4879"/>
            </a:avLst>
          </a:prstGeom>
          <a:gradFill rotWithShape="0">
            <a:gsLst>
              <a:gs pos="0">
                <a:srgbClr val="EBF2FF">
                  <a:alpha val="100000"/>
                </a:srgbClr>
              </a:gs>
              <a:gs pos="100000">
                <a:srgbClr val="104BA4">
                  <a:alpha val="80000"/>
                </a:srgbClr>
              </a:gs>
            </a:gsLst>
            <a:lin ang="8100000"/>
          </a:gradFill>
          <a:ln w="25400" cap="flat" cmpd="sng">
            <a:noFill/>
            <a:prstDash val="solid"/>
            <a:round/>
          </a:ln>
          <a:effectLst>
            <a:outerShdw blurRad="190500" dist="190500" dir="8100000" algn="tr" rotWithShape="0">
              <a:srgbClr val="000000">
                <a:alpha val="20000"/>
              </a:srgbClr>
            </a:outerShdw>
          </a:effectLst>
        </p:spPr>
        <p:txBody>
          <a:bodyPr vert="horz" wrap="square" lIns="63500" tIns="63500" rIns="63500" bIns="63500" rtlCol="0" anchor="ctr"/>
          <a:lstStyle/>
          <a:p>
            <a:pPr algn="ctr">
              <a:defRPr/>
            </a:pPr>
            <a:endParaRPr/>
          </a:p>
        </p:txBody>
      </p:sp>
      <p:sp>
        <p:nvSpPr>
          <p:cNvPr id="17" name="AutoShape 17"/>
          <p:cNvSpPr/>
          <p:nvPr/>
        </p:nvSpPr>
        <p:spPr>
          <a:xfrm>
            <a:off x="4102123" y="4337110"/>
            <a:ext cx="901700" cy="901700"/>
          </a:xfrm>
          <a:prstGeom prst="ellipse">
            <a:avLst/>
          </a:prstGeom>
          <a:solidFill>
            <a:srgbClr val="FFFFFF">
              <a:alpha val="100000"/>
            </a:srgbClr>
          </a:solidFill>
          <a:ln w="25400" cap="flat" cmpd="sng">
            <a:noFill/>
            <a:prstDash val="solid"/>
            <a:round/>
          </a:ln>
        </p:spPr>
        <p:txBody>
          <a:bodyPr vert="horz" wrap="square" lIns="0" tIns="0" rIns="0" bIns="0" rtlCol="0" anchor="ctr" anchorCtr="0"/>
          <a:lstStyle/>
          <a:p>
            <a:pPr marL="0" indent="0" algn="ctr">
              <a:lnSpc>
                <a:spcPct val="83000"/>
              </a:lnSpc>
              <a:defRPr/>
            </a:pPr>
            <a:r>
              <a:rPr lang="en-US" sz="3200" b="1" i="0" u="none" strike="noStrike">
                <a:solidFill>
                  <a:srgbClr val="104BA4"/>
                </a:solidFill>
                <a:latin typeface="Calibri"/>
                <a:ea typeface="Calibri"/>
                <a:cs typeface="Calibri"/>
                <a:sym typeface="Calibri"/>
              </a:rPr>
              <a:t>03</a:t>
            </a:r>
            <a:endParaRPr lang="en-US" sz="1100"/>
          </a:p>
        </p:txBody>
      </p:sp>
      <p:sp>
        <p:nvSpPr>
          <p:cNvPr id="18" name="AutoShape 18"/>
          <p:cNvSpPr/>
          <p:nvPr/>
        </p:nvSpPr>
        <p:spPr>
          <a:xfrm>
            <a:off x="5207000" y="4254500"/>
            <a:ext cx="2857500" cy="1143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00000"/>
              </a:lnSpc>
              <a:defRPr/>
            </a:pPr>
            <a:r>
              <a:rPr lang="en-US" sz="2400" b="1">
                <a:solidFill>
                  <a:srgbClr val="104BA4"/>
                </a:solidFill>
                <a:latin typeface="微软雅黑" charset="0"/>
                <a:ea typeface="微软雅黑" charset="0"/>
                <a:cs typeface="微软雅黑" charset="0"/>
                <a:sym typeface="微软雅黑"/>
              </a:rPr>
              <a:t>后期核心工作</a:t>
            </a:r>
            <a:endParaRPr lang="en-US" sz="1100"/>
          </a:p>
          <a:p>
            <a:pPr marL="0" indent="0" algn="l">
              <a:lnSpc>
                <a:spcPct val="108000"/>
              </a:lnSpc>
            </a:pPr>
            <a:r>
              <a:rPr lang="en-US" sz="1600" b="0" i="0" u="none" strike="noStrike">
                <a:solidFill>
                  <a:srgbClr val="505050"/>
                </a:solidFill>
                <a:latin typeface="Noto Sans SC"/>
                <a:ea typeface="Noto Sans SC"/>
                <a:cs typeface="Noto Sans SC"/>
                <a:sym typeface="Noto Sans SC"/>
              </a:rPr>
              <a:t>深入剖析p阶流的数学性质，重点分析其自旋限制条件与物理约束机制。</a:t>
            </a:r>
          </a:p>
        </p:txBody>
      </p:sp>
      <p:sp>
        <p:nvSpPr>
          <p:cNvPr id="20" name="AutoShape 20"/>
          <p:cNvSpPr/>
          <p:nvPr/>
        </p:nvSpPr>
        <p:spPr>
          <a:xfrm>
            <a:off x="8137973" y="4356115"/>
            <a:ext cx="901700" cy="901700"/>
          </a:xfrm>
          <a:prstGeom prst="ellipse">
            <a:avLst/>
          </a:prstGeom>
          <a:solidFill>
            <a:srgbClr val="FFFFFF">
              <a:alpha val="100000"/>
            </a:srgbClr>
          </a:solidFill>
          <a:ln w="25400" cap="flat" cmpd="sng">
            <a:noFill/>
            <a:prstDash val="solid"/>
            <a:round/>
          </a:ln>
        </p:spPr>
        <p:txBody>
          <a:bodyPr vert="horz" wrap="square" lIns="0" tIns="0" rIns="0" bIns="0" rtlCol="0" anchor="ctr" anchorCtr="0"/>
          <a:lstStyle/>
          <a:p>
            <a:pPr marL="0" indent="0" algn="ctr">
              <a:lnSpc>
                <a:spcPct val="83000"/>
              </a:lnSpc>
              <a:defRPr/>
            </a:pPr>
            <a:r>
              <a:rPr lang="en-US" sz="3200" b="1" i="0" u="none" strike="noStrike" dirty="0">
                <a:solidFill>
                  <a:srgbClr val="104BA4"/>
                </a:solidFill>
                <a:latin typeface="Calibri"/>
                <a:ea typeface="Calibri"/>
                <a:cs typeface="Calibri"/>
                <a:sym typeface="Calibri"/>
              </a:rPr>
              <a:t>04</a:t>
            </a:r>
            <a:endParaRPr lang="en-US" sz="1100" dirty="0">
              <a:solidFill>
                <a:srgbClr val="104BA4"/>
              </a:solidFill>
            </a:endParaRPr>
          </a:p>
        </p:txBody>
      </p:sp>
      <p:sp>
        <p:nvSpPr>
          <p:cNvPr id="21" name="AutoShape 21"/>
          <p:cNvSpPr/>
          <p:nvPr/>
        </p:nvSpPr>
        <p:spPr>
          <a:xfrm>
            <a:off x="9283700" y="4254500"/>
            <a:ext cx="2717800" cy="1143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00000"/>
              </a:lnSpc>
              <a:defRPr/>
            </a:pPr>
            <a:r>
              <a:rPr lang="zh-CN" altLang="en-US" sz="2400" b="1">
                <a:solidFill>
                  <a:srgbClr val="104BA4"/>
                </a:solidFill>
              </a:rPr>
              <a:t>课题</a:t>
            </a:r>
            <a:r>
              <a:rPr lang="zh-CN" altLang="en-US" sz="2400" b="1">
                <a:solidFill>
                  <a:srgbClr val="104BA4"/>
                </a:solidFill>
                <a:cs typeface="Arial" panose="020B0604020202020204" pitchFamily="34" charset="0"/>
              </a:rPr>
              <a:t>总结</a:t>
            </a:r>
            <a:endParaRPr lang="en-US" sz="1100">
              <a:solidFill>
                <a:srgbClr val="104BA4"/>
              </a:solidFill>
            </a:endParaRPr>
          </a:p>
          <a:p>
            <a:pPr marL="0" indent="0" algn="l">
              <a:lnSpc>
                <a:spcPct val="108000"/>
              </a:lnSpc>
            </a:pPr>
            <a:r>
              <a:rPr lang="en-US" sz="1600" b="0" i="0" u="none" strike="noStrike">
                <a:solidFill>
                  <a:srgbClr val="505050"/>
                </a:solidFill>
                <a:latin typeface="Noto Sans SC"/>
                <a:ea typeface="Noto Sans SC"/>
                <a:cs typeface="Noto Sans SC"/>
                <a:sym typeface="Noto Sans SC"/>
              </a:rPr>
              <a:t>凝练课题核心结论，探讨研究成果的物理意义。</a:t>
            </a:r>
          </a:p>
        </p:txBody>
      </p:sp>
      <p:pic>
        <p:nvPicPr>
          <p:cNvPr id="22" name="Picture 22"/>
          <p:cNvPicPr>
            <a:picLocks noChangeAspect="1"/>
          </p:cNvPicPr>
          <p:nvPr/>
        </p:nvPicPr>
        <p:blipFill>
          <a:blip r:embed="rId5"/>
          <a:srcRect l="257" r="257"/>
          <a:stretch>
            <a:fillRect/>
          </a:stretch>
        </p:blipFill>
        <p:spPr>
          <a:xfrm>
            <a:off x="330200" y="5969000"/>
            <a:ext cx="2743200" cy="368300"/>
          </a:xfrm>
          <a:prstGeom prst="rect">
            <a:avLst/>
          </a:prstGeom>
          <a:noFill/>
          <a:ln w="25400" cap="flat" cmpd="sng">
            <a:noFill/>
            <a:prstDash val="solid"/>
            <a:round/>
          </a:ln>
        </p:spPr>
      </p:pic>
      <p:sp>
        <p:nvSpPr>
          <p:cNvPr id="23" name="AutoShape 16"/>
          <p:cNvSpPr/>
          <p:nvPr/>
        </p:nvSpPr>
        <p:spPr>
          <a:xfrm>
            <a:off x="8137924" y="4317984"/>
            <a:ext cx="939800" cy="939800"/>
          </a:xfrm>
          <a:prstGeom prst="donut">
            <a:avLst>
              <a:gd name="adj" fmla="val 4879"/>
            </a:avLst>
          </a:prstGeom>
          <a:gradFill rotWithShape="0">
            <a:gsLst>
              <a:gs pos="0">
                <a:srgbClr val="EBF2FF">
                  <a:alpha val="100000"/>
                </a:srgbClr>
              </a:gs>
              <a:gs pos="100000">
                <a:srgbClr val="104BA4">
                  <a:alpha val="80000"/>
                </a:srgbClr>
              </a:gs>
            </a:gsLst>
            <a:lin ang="8100000"/>
          </a:gradFill>
          <a:ln w="25400" cap="flat" cmpd="sng">
            <a:noFill/>
            <a:prstDash val="solid"/>
            <a:round/>
          </a:ln>
          <a:effectLst>
            <a:outerShdw blurRad="190500" dist="190500" dir="8100000" algn="tr" rotWithShape="0">
              <a:srgbClr val="000000">
                <a:alpha val="20000"/>
              </a:srgbClr>
            </a:outerShdw>
          </a:effectLst>
        </p:spPr>
        <p:txBody>
          <a:bodyPr vert="horz" wrap="square" lIns="63500" tIns="63500" rIns="63500" bIns="63500" rtlCol="0" anchor="ctr"/>
          <a:lstStyle/>
          <a:p>
            <a:pPr algn="ctr">
              <a:defRPr/>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330200" y="1612900"/>
            <a:ext cx="10934700" cy="4622800"/>
          </a:xfrm>
          <a:prstGeom prst="roundRect">
            <a:avLst>
              <a:gd name="adj" fmla="val 0"/>
            </a:avLst>
          </a:prstGeom>
          <a:solidFill>
            <a:srgbClr val="F1F5FF">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3" name="AutoShape 3"/>
          <p:cNvSpPr/>
          <p:nvPr/>
        </p:nvSpPr>
        <p:spPr>
          <a:xfrm>
            <a:off x="330200" y="0"/>
            <a:ext cx="901700" cy="1130300"/>
          </a:xfrm>
          <a:prstGeom prst="roundRect">
            <a:avLst>
              <a:gd name="adj" fmla="val 0"/>
            </a:avLst>
          </a:prstGeom>
          <a:solidFill>
            <a:srgbClr val="104BA4">
              <a:alpha val="100000"/>
            </a:srgbClr>
          </a:solidFill>
          <a:ln w="25400" cap="flat" cmpd="sng">
            <a:noFill/>
            <a:prstDash val="solid"/>
            <a:round/>
          </a:ln>
          <a:effectLst>
            <a:outerShdw blurRad="330200" algn="ctr" rotWithShape="0">
              <a:srgbClr val="000000">
                <a:alpha val="30000"/>
              </a:srgbClr>
            </a:outerShdw>
          </a:effectLst>
        </p:spPr>
        <p:txBody>
          <a:bodyPr vert="horz" wrap="square" lIns="63500" tIns="63500" rIns="63500" bIns="63500" rtlCol="0" anchor="ctr"/>
          <a:lstStyle/>
          <a:p>
            <a:pPr algn="ctr">
              <a:defRPr/>
            </a:pPr>
            <a:endParaRPr/>
          </a:p>
        </p:txBody>
      </p:sp>
      <p:sp>
        <p:nvSpPr>
          <p:cNvPr id="4" name="AutoShape 4"/>
          <p:cNvSpPr/>
          <p:nvPr/>
        </p:nvSpPr>
        <p:spPr>
          <a:xfrm>
            <a:off x="292100" y="279400"/>
            <a:ext cx="977900" cy="6477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ctr">
              <a:lnSpc>
                <a:spcPct val="100000"/>
              </a:lnSpc>
              <a:defRPr/>
            </a:pPr>
            <a:r>
              <a:rPr lang="en-US" sz="3600" b="1" i="0" u="none" strike="noStrike">
                <a:solidFill>
                  <a:srgbClr val="FFFFFF"/>
                </a:solidFill>
                <a:latin typeface="微软雅黑"/>
                <a:ea typeface="微软雅黑"/>
                <a:cs typeface="微软雅黑"/>
                <a:sym typeface="微软雅黑"/>
              </a:rPr>
              <a:t>01</a:t>
            </a:r>
            <a:endParaRPr lang="en-US" sz="1100"/>
          </a:p>
        </p:txBody>
      </p:sp>
      <p:sp>
        <p:nvSpPr>
          <p:cNvPr id="5" name="AutoShape 5"/>
          <p:cNvSpPr/>
          <p:nvPr/>
        </p:nvSpPr>
        <p:spPr>
          <a:xfrm>
            <a:off x="1384300" y="215900"/>
            <a:ext cx="6350000" cy="5842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l">
              <a:lnSpc>
                <a:spcPct val="100000"/>
              </a:lnSpc>
              <a:defRPr/>
            </a:pPr>
            <a:r>
              <a:rPr lang="en-US" sz="3200" b="1" i="0" u="none" strike="noStrike" dirty="0" err="1">
                <a:solidFill>
                  <a:srgbClr val="104BA4"/>
                </a:solidFill>
                <a:latin typeface="微软雅黑"/>
                <a:ea typeface="微软雅黑"/>
                <a:cs typeface="微软雅黑"/>
                <a:sym typeface="微软雅黑"/>
              </a:rPr>
              <a:t>背景</a:t>
            </a:r>
            <a:r>
              <a:rPr lang="zh-CN" altLang="en-US" sz="3200" b="1" i="0" u="none" strike="noStrike" dirty="0">
                <a:solidFill>
                  <a:srgbClr val="104BA4"/>
                </a:solidFill>
                <a:latin typeface="微软雅黑"/>
                <a:ea typeface="微软雅黑"/>
                <a:cs typeface="微软雅黑"/>
                <a:sym typeface="微软雅黑"/>
              </a:rPr>
              <a:t>介绍</a:t>
            </a:r>
            <a:r>
              <a:rPr lang="en-US" sz="3200" b="1" i="0" u="none" strike="noStrike" dirty="0">
                <a:solidFill>
                  <a:srgbClr val="104BA4"/>
                </a:solidFill>
                <a:latin typeface="微软雅黑"/>
                <a:ea typeface="微软雅黑"/>
                <a:cs typeface="微软雅黑"/>
                <a:sym typeface="微软雅黑"/>
              </a:rPr>
              <a:t>：</a:t>
            </a:r>
            <a:r>
              <a:rPr lang="en-US" sz="3200" b="1" i="0" u="none" strike="noStrike" dirty="0" err="1">
                <a:solidFill>
                  <a:srgbClr val="104BA4"/>
                </a:solidFill>
                <a:latin typeface="微软雅黑"/>
                <a:ea typeface="微软雅黑"/>
                <a:cs typeface="微软雅黑"/>
                <a:sym typeface="微软雅黑"/>
              </a:rPr>
              <a:t>探索自旋的普适上限</a:t>
            </a:r>
            <a:endParaRPr lang="en-US" sz="1100" dirty="0"/>
          </a:p>
        </p:txBody>
      </p:sp>
      <p:sp>
        <p:nvSpPr>
          <p:cNvPr id="6" name="AutoShape 6"/>
          <p:cNvSpPr/>
          <p:nvPr/>
        </p:nvSpPr>
        <p:spPr>
          <a:xfrm>
            <a:off x="1435100" y="927100"/>
            <a:ext cx="5381834" cy="368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l">
              <a:lnSpc>
                <a:spcPct val="100000"/>
              </a:lnSpc>
              <a:defRPr/>
            </a:pPr>
            <a:r>
              <a:rPr lang="en-US" sz="1800" b="0" i="0" u="none" strike="noStrike" dirty="0" err="1">
                <a:solidFill>
                  <a:srgbClr val="555555"/>
                </a:solidFill>
                <a:latin typeface="微软雅黑"/>
                <a:ea typeface="微软雅黑"/>
                <a:cs typeface="微软雅黑"/>
                <a:sym typeface="微软雅黑"/>
              </a:rPr>
              <a:t>核心目标与研究路径：从四维时空到高维p阶流推广</a:t>
            </a:r>
            <a:endParaRPr lang="en-US" sz="1100" dirty="0"/>
          </a:p>
        </p:txBody>
      </p:sp>
      <p:pic>
        <p:nvPicPr>
          <p:cNvPr id="7" name="Picture 7"/>
          <p:cNvPicPr>
            <a:picLocks noChangeAspect="1"/>
          </p:cNvPicPr>
          <p:nvPr/>
        </p:nvPicPr>
        <p:blipFill>
          <a:blip r:embed="rId3"/>
          <a:srcRect/>
          <a:stretch>
            <a:fillRect/>
          </a:stretch>
        </p:blipFill>
        <p:spPr>
          <a:xfrm>
            <a:off x="9791700" y="254000"/>
            <a:ext cx="685800" cy="685800"/>
          </a:xfrm>
          <a:prstGeom prst="rect">
            <a:avLst/>
          </a:prstGeom>
          <a:noFill/>
          <a:ln w="25400" cap="flat" cmpd="sng">
            <a:noFill/>
            <a:prstDash val="solid"/>
            <a:round/>
          </a:ln>
        </p:spPr>
      </p:pic>
      <p:pic>
        <p:nvPicPr>
          <p:cNvPr id="8" name="Picture 8"/>
          <p:cNvPicPr>
            <a:picLocks noChangeAspect="1"/>
          </p:cNvPicPr>
          <p:nvPr/>
        </p:nvPicPr>
        <p:blipFill>
          <a:blip r:embed="rId4"/>
          <a:srcRect t="4651" b="4651"/>
          <a:stretch>
            <a:fillRect/>
          </a:stretch>
        </p:blipFill>
        <p:spPr>
          <a:xfrm>
            <a:off x="10464800" y="241300"/>
            <a:ext cx="1295400" cy="495300"/>
          </a:xfrm>
          <a:prstGeom prst="rect">
            <a:avLst/>
          </a:prstGeom>
          <a:noFill/>
          <a:ln w="25400" cap="flat" cmpd="sng">
            <a:noFill/>
            <a:prstDash val="solid"/>
            <a:round/>
          </a:ln>
        </p:spPr>
      </p:pic>
      <p:sp>
        <p:nvSpPr>
          <p:cNvPr id="9" name="AutoShape 9"/>
          <p:cNvSpPr/>
          <p:nvPr/>
        </p:nvSpPr>
        <p:spPr>
          <a:xfrm>
            <a:off x="10477500" y="762000"/>
            <a:ext cx="1282700" cy="241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ctr">
              <a:lnSpc>
                <a:spcPct val="100000"/>
              </a:lnSpc>
              <a:defRPr/>
            </a:pPr>
            <a:r>
              <a:rPr lang="en-US" sz="1000" b="1" i="0" u="none" strike="noStrike">
                <a:solidFill>
                  <a:srgbClr val="646464"/>
                </a:solidFill>
                <a:latin typeface="Calibri"/>
                <a:ea typeface="Calibri"/>
                <a:cs typeface="Calibri"/>
                <a:sym typeface="Calibri"/>
              </a:rPr>
              <a:t>FUDAN UNIVERSITY</a:t>
            </a:r>
            <a:endParaRPr lang="en-US" sz="1100"/>
          </a:p>
        </p:txBody>
      </p:sp>
      <p:sp>
        <p:nvSpPr>
          <p:cNvPr id="10" name="AutoShape 10"/>
          <p:cNvSpPr/>
          <p:nvPr/>
        </p:nvSpPr>
        <p:spPr>
          <a:xfrm>
            <a:off x="533400" y="1841500"/>
            <a:ext cx="10312400" cy="1244600"/>
          </a:xfrm>
          <a:prstGeom prst="roundRect">
            <a:avLst>
              <a:gd name="adj" fmla="val 0"/>
            </a:avLst>
          </a:prstGeom>
          <a:noFill/>
          <a:ln w="25400" cap="flat" cmpd="sng">
            <a:noFill/>
            <a:prstDash val="solid"/>
            <a:round/>
          </a:ln>
        </p:spPr>
        <p:txBody>
          <a:bodyPr vert="horz" wrap="square" lIns="127000" tIns="101600" rIns="127000" bIns="101600" rtlCol="0" anchor="t" anchorCtr="0"/>
          <a:lstStyle/>
          <a:p>
            <a:pPr marL="0" indent="0" algn="l">
              <a:lnSpc>
                <a:spcPct val="108000"/>
              </a:lnSpc>
              <a:defRPr/>
            </a:pPr>
            <a:r>
              <a:rPr lang="en-US" sz="2800" b="1" i="0" u="none" strike="noStrike">
                <a:solidFill>
                  <a:srgbClr val="104BA4"/>
                </a:solidFill>
                <a:latin typeface="Noto Sans SC"/>
                <a:ea typeface="Noto Sans SC"/>
                <a:cs typeface="Noto Sans SC"/>
                <a:sym typeface="Noto Sans SC"/>
              </a:rPr>
              <a:t>▍基础回顾：四维时空的温伯格-威腾定理</a:t>
            </a:r>
            <a:endParaRPr lang="en-US" sz="1100"/>
          </a:p>
          <a:p>
            <a:pPr marL="0" indent="0" algn="l">
              <a:lnSpc>
                <a:spcPct val="108000"/>
              </a:lnSpc>
            </a:pPr>
            <a:r>
              <a:rPr lang="en-US" sz="2000" b="0" i="0" u="none" strike="noStrike">
                <a:solidFill>
                  <a:srgbClr val="000000"/>
                </a:solidFill>
                <a:latin typeface="Noto Sans SC"/>
                <a:ea typeface="Noto Sans SC"/>
                <a:cs typeface="Noto Sans SC"/>
                <a:sym typeface="Noto Sans SC"/>
              </a:rPr>
              <a:t>该定理为四维时空无质量粒子的自旋设定了严格限制：矢量流(p=1)荷化粒子自旋s≤1/2，对称张量流(p=2)荷化粒子自旋s≤1，确立了低维下自旋与流的对应关系。</a:t>
            </a:r>
          </a:p>
        </p:txBody>
      </p:sp>
      <p:sp>
        <p:nvSpPr>
          <p:cNvPr id="11" name="AutoShape 11"/>
          <p:cNvSpPr/>
          <p:nvPr/>
        </p:nvSpPr>
        <p:spPr>
          <a:xfrm>
            <a:off x="533400" y="3162300"/>
            <a:ext cx="10172700" cy="1371600"/>
          </a:xfrm>
          <a:prstGeom prst="roundRect">
            <a:avLst>
              <a:gd name="adj" fmla="val 0"/>
            </a:avLst>
          </a:prstGeom>
          <a:noFill/>
          <a:ln w="25400" cap="flat" cmpd="sng">
            <a:noFill/>
            <a:prstDash val="solid"/>
            <a:round/>
          </a:ln>
        </p:spPr>
        <p:txBody>
          <a:bodyPr vert="horz" wrap="square" lIns="127000" tIns="101600" rIns="127000" bIns="101600" rtlCol="0" anchor="t" anchorCtr="0"/>
          <a:lstStyle/>
          <a:p>
            <a:pPr marL="0" indent="0" algn="l">
              <a:lnSpc>
                <a:spcPct val="108000"/>
              </a:lnSpc>
              <a:defRPr/>
            </a:pPr>
            <a:r>
              <a:rPr lang="en-US" sz="2800" b="1" i="0" u="none" strike="noStrike">
                <a:solidFill>
                  <a:srgbClr val="104BA4"/>
                </a:solidFill>
                <a:latin typeface="Noto Sans SC"/>
                <a:ea typeface="Noto Sans SC"/>
                <a:cs typeface="Noto Sans SC"/>
                <a:sym typeface="Noto Sans SC"/>
              </a:rPr>
              <a:t>▍维度推广：拓展至任意d≥4的高维时空</a:t>
            </a:r>
            <a:endParaRPr lang="en-US" sz="1100"/>
          </a:p>
          <a:p>
            <a:pPr marL="0" indent="0" algn="l">
              <a:lnSpc>
                <a:spcPct val="108000"/>
              </a:lnSpc>
            </a:pPr>
            <a:r>
              <a:rPr lang="en-US" sz="2000" b="0" i="0" u="none" strike="noStrike">
                <a:solidFill>
                  <a:srgbClr val="000000"/>
                </a:solidFill>
                <a:latin typeface="Noto Sans SC"/>
                <a:ea typeface="Noto Sans SC"/>
                <a:cs typeface="Noto Sans SC"/>
                <a:sym typeface="Noto Sans SC"/>
              </a:rPr>
              <a:t>突破四维限制，将定理框架延伸至d≥4的任意时空维度，分析时空维度数对自旋上限的影响，构建高维量子场论中自旋与守恒流的初步关联体系。</a:t>
            </a:r>
          </a:p>
        </p:txBody>
      </p:sp>
      <p:sp>
        <p:nvSpPr>
          <p:cNvPr id="12" name="AutoShape 12"/>
          <p:cNvSpPr/>
          <p:nvPr/>
        </p:nvSpPr>
        <p:spPr>
          <a:xfrm>
            <a:off x="533400" y="4533900"/>
            <a:ext cx="10312400" cy="1473200"/>
          </a:xfrm>
          <a:prstGeom prst="roundRect">
            <a:avLst>
              <a:gd name="adj" fmla="val 0"/>
            </a:avLst>
          </a:prstGeom>
          <a:noFill/>
          <a:ln w="25400" cap="flat" cmpd="sng">
            <a:noFill/>
            <a:prstDash val="solid"/>
            <a:round/>
          </a:ln>
        </p:spPr>
        <p:txBody>
          <a:bodyPr vert="horz" wrap="square" lIns="127000" tIns="101600" rIns="127000" bIns="101600" rtlCol="0" anchor="t" anchorCtr="0"/>
          <a:lstStyle/>
          <a:p>
            <a:pPr marL="0" indent="0" algn="l">
              <a:lnSpc>
                <a:spcPct val="108000"/>
              </a:lnSpc>
              <a:defRPr/>
            </a:pPr>
            <a:r>
              <a:rPr lang="en-US" sz="2800" b="1" i="0" u="none" strike="noStrike">
                <a:solidFill>
                  <a:srgbClr val="104BA4"/>
                </a:solidFill>
                <a:latin typeface="Noto Sans SC"/>
                <a:ea typeface="Noto Sans SC"/>
                <a:cs typeface="Noto Sans SC"/>
                <a:sym typeface="Noto Sans SC"/>
              </a:rPr>
              <a:t>▍核心深化：p阶反对称张量流与普适自旋上限</a:t>
            </a:r>
            <a:endParaRPr lang="en-US" sz="1100"/>
          </a:p>
          <a:p>
            <a:pPr marL="0" indent="0" algn="l">
              <a:lnSpc>
                <a:spcPct val="108000"/>
              </a:lnSpc>
            </a:pPr>
            <a:r>
              <a:rPr lang="en-US" sz="2000" b="0" i="0" u="none" strike="noStrike">
                <a:solidFill>
                  <a:srgbClr val="000000"/>
                </a:solidFill>
                <a:latin typeface="Noto Sans SC"/>
                <a:ea typeface="Noto Sans SC"/>
                <a:cs typeface="Noto Sans SC"/>
                <a:sym typeface="Noto Sans SC"/>
              </a:rPr>
              <a:t>进一步推广至由任意p阶反对称张量流荷化的无质量粒子，核心问题由此聚焦：携带p阶反对称张量流守恒荷的无质量粒子，其自旋s究竟存在怎样的普适数学上限？</a:t>
            </a:r>
          </a:p>
        </p:txBody>
      </p:sp>
      <p:pic>
        <p:nvPicPr>
          <p:cNvPr id="13" name="Picture 13"/>
          <p:cNvPicPr>
            <a:picLocks noChangeAspect="1"/>
          </p:cNvPicPr>
          <p:nvPr/>
        </p:nvPicPr>
        <p:blipFill>
          <a:blip r:embed="rId5"/>
          <a:srcRect l="257" r="257"/>
          <a:stretch>
            <a:fillRect/>
          </a:stretch>
        </p:blipFill>
        <p:spPr>
          <a:xfrm>
            <a:off x="330200" y="6286500"/>
            <a:ext cx="2743200" cy="368300"/>
          </a:xfrm>
          <a:prstGeom prst="rect">
            <a:avLst/>
          </a:prstGeom>
          <a:noFill/>
          <a:ln w="25400" cap="flat" cmpd="sng">
            <a:noFill/>
            <a:prstDash val="solid"/>
            <a:rou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203200" y="1422400"/>
            <a:ext cx="6248400" cy="4724400"/>
          </a:xfrm>
          <a:prstGeom prst="roundRect">
            <a:avLst>
              <a:gd name="adj" fmla="val 0"/>
            </a:avLst>
          </a:prstGeom>
          <a:solidFill>
            <a:srgbClr val="F1F5FF">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3" name="AutoShape 3"/>
          <p:cNvSpPr/>
          <p:nvPr/>
        </p:nvSpPr>
        <p:spPr>
          <a:xfrm>
            <a:off x="330200" y="0"/>
            <a:ext cx="901700" cy="1130300"/>
          </a:xfrm>
          <a:prstGeom prst="roundRect">
            <a:avLst>
              <a:gd name="adj" fmla="val 0"/>
            </a:avLst>
          </a:prstGeom>
          <a:solidFill>
            <a:srgbClr val="104BA4">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endParaRPr/>
          </a:p>
        </p:txBody>
      </p:sp>
      <p:sp>
        <p:nvSpPr>
          <p:cNvPr id="4" name="AutoShape 4"/>
          <p:cNvSpPr/>
          <p:nvPr/>
        </p:nvSpPr>
        <p:spPr>
          <a:xfrm>
            <a:off x="292100" y="279400"/>
            <a:ext cx="977900" cy="6477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ctr">
              <a:lnSpc>
                <a:spcPct val="125000"/>
              </a:lnSpc>
              <a:defRPr/>
            </a:pPr>
            <a:r>
              <a:rPr lang="en-US" sz="3600" b="1" i="0" u="none" strike="noStrike">
                <a:solidFill>
                  <a:srgbClr val="FFFFFF"/>
                </a:solidFill>
                <a:latin typeface="微软雅黑"/>
                <a:ea typeface="微软雅黑"/>
                <a:cs typeface="微软雅黑"/>
                <a:sym typeface="微软雅黑"/>
              </a:rPr>
              <a:t>02</a:t>
            </a:r>
            <a:endParaRPr lang="en-US" sz="1100"/>
          </a:p>
        </p:txBody>
      </p:sp>
      <p:pic>
        <p:nvPicPr>
          <p:cNvPr id="5" name="Picture 5"/>
          <p:cNvPicPr>
            <a:picLocks noChangeAspect="1"/>
          </p:cNvPicPr>
          <p:nvPr/>
        </p:nvPicPr>
        <p:blipFill>
          <a:blip r:embed="rId3"/>
          <a:srcRect/>
          <a:stretch>
            <a:fillRect/>
          </a:stretch>
        </p:blipFill>
        <p:spPr>
          <a:xfrm>
            <a:off x="9791700" y="254000"/>
            <a:ext cx="685800" cy="685800"/>
          </a:xfrm>
          <a:prstGeom prst="rect">
            <a:avLst/>
          </a:prstGeom>
          <a:noFill/>
          <a:ln w="25400" cap="flat" cmpd="sng">
            <a:noFill/>
            <a:prstDash val="solid"/>
            <a:round/>
          </a:ln>
        </p:spPr>
      </p:pic>
      <p:pic>
        <p:nvPicPr>
          <p:cNvPr id="6" name="Picture 6"/>
          <p:cNvPicPr>
            <a:picLocks noChangeAspect="1"/>
          </p:cNvPicPr>
          <p:nvPr/>
        </p:nvPicPr>
        <p:blipFill>
          <a:blip r:embed="rId4"/>
          <a:srcRect t="4651" b="4651"/>
          <a:stretch>
            <a:fillRect/>
          </a:stretch>
        </p:blipFill>
        <p:spPr>
          <a:xfrm>
            <a:off x="10464800" y="241300"/>
            <a:ext cx="1295400" cy="495300"/>
          </a:xfrm>
          <a:prstGeom prst="rect">
            <a:avLst/>
          </a:prstGeom>
          <a:noFill/>
          <a:ln w="25400" cap="flat" cmpd="sng">
            <a:noFill/>
            <a:prstDash val="solid"/>
            <a:round/>
          </a:ln>
        </p:spPr>
      </p:pic>
      <p:sp>
        <p:nvSpPr>
          <p:cNvPr id="7" name="AutoShape 7"/>
          <p:cNvSpPr/>
          <p:nvPr/>
        </p:nvSpPr>
        <p:spPr>
          <a:xfrm>
            <a:off x="10477500" y="762000"/>
            <a:ext cx="1524000" cy="254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ctr">
              <a:lnSpc>
                <a:spcPct val="125000"/>
              </a:lnSpc>
              <a:defRPr/>
            </a:pPr>
            <a:r>
              <a:rPr lang="en-US" sz="1000" b="1" i="0" u="none" strike="noStrike">
                <a:solidFill>
                  <a:srgbClr val="505050"/>
                </a:solidFill>
                <a:latin typeface="Calibri"/>
                <a:ea typeface="Calibri"/>
                <a:cs typeface="Calibri"/>
                <a:sym typeface="Calibri"/>
              </a:rPr>
              <a:t>FUDAN UNIVERSITY</a:t>
            </a:r>
            <a:endParaRPr lang="en-US" sz="1100"/>
          </a:p>
        </p:txBody>
      </p:sp>
      <p:sp>
        <p:nvSpPr>
          <p:cNvPr id="8" name="AutoShape 8"/>
          <p:cNvSpPr/>
          <p:nvPr/>
        </p:nvSpPr>
        <p:spPr>
          <a:xfrm>
            <a:off x="1384300" y="215900"/>
            <a:ext cx="7620000" cy="5842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25000"/>
              </a:lnSpc>
              <a:defRPr/>
            </a:pPr>
            <a:r>
              <a:rPr lang="en-US" sz="3200" b="1" i="0" u="none" strike="noStrike">
                <a:solidFill>
                  <a:srgbClr val="104BA4"/>
                </a:solidFill>
                <a:latin typeface="微软雅黑"/>
                <a:ea typeface="微软雅黑"/>
                <a:cs typeface="微软雅黑"/>
                <a:sym typeface="微软雅黑"/>
              </a:rPr>
              <a:t>前期工作回顾：温伯格-威腾定理核心逻辑</a:t>
            </a:r>
            <a:endParaRPr lang="en-US" sz="1100"/>
          </a:p>
        </p:txBody>
      </p:sp>
      <p:sp>
        <p:nvSpPr>
          <p:cNvPr id="9" name="AutoShape 9"/>
          <p:cNvSpPr/>
          <p:nvPr/>
        </p:nvSpPr>
        <p:spPr>
          <a:xfrm>
            <a:off x="1435100" y="800100"/>
            <a:ext cx="7620000" cy="4445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25000"/>
              </a:lnSpc>
              <a:defRPr/>
            </a:pPr>
            <a:r>
              <a:rPr lang="en-US" sz="1800" b="0" i="0" u="none" strike="noStrike">
                <a:solidFill>
                  <a:srgbClr val="555555"/>
                </a:solidFill>
                <a:latin typeface="微软雅黑"/>
                <a:ea typeface="微软雅黑"/>
                <a:cs typeface="微软雅黑"/>
                <a:sym typeface="微软雅黑"/>
              </a:rPr>
              <a:t>低维场论拓展的基石：四维时空下的原始定理框架</a:t>
            </a:r>
            <a:endParaRPr lang="en-US" sz="1100"/>
          </a:p>
        </p:txBody>
      </p:sp>
      <p:sp>
        <p:nvSpPr>
          <p:cNvPr id="10" name="AutoShape 10"/>
          <p:cNvSpPr/>
          <p:nvPr/>
        </p:nvSpPr>
        <p:spPr>
          <a:xfrm>
            <a:off x="444500" y="1816100"/>
            <a:ext cx="5715000" cy="4064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17000"/>
              </a:lnSpc>
              <a:defRPr/>
            </a:pPr>
            <a:r>
              <a:rPr lang="en-US" sz="2400" b="1" i="0" u="none" strike="noStrike">
                <a:solidFill>
                  <a:srgbClr val="104BA4"/>
                </a:solidFill>
                <a:latin typeface="Noto Sans SC"/>
                <a:ea typeface="Noto Sans SC"/>
                <a:cs typeface="Noto Sans SC"/>
                <a:sym typeface="Noto Sans SC"/>
              </a:rPr>
              <a:t>▍定理核心陈述 (d=4 时空维度)</a:t>
            </a:r>
            <a:endParaRPr lang="en-US" sz="1100"/>
          </a:p>
          <a:p>
            <a:pPr marL="0" indent="0" algn="l">
              <a:lnSpc>
                <a:spcPct val="108000"/>
              </a:lnSpc>
            </a:pPr>
            <a:r>
              <a:rPr lang="en-US" sz="1600" b="1" i="0" u="none" strike="noStrike">
                <a:solidFill>
                  <a:srgbClr val="000000"/>
                </a:solidFill>
                <a:latin typeface="Noto Sans SC"/>
                <a:ea typeface="Noto Sans SC"/>
                <a:cs typeface="Noto Sans SC"/>
                <a:sym typeface="Noto Sans SC"/>
              </a:rPr>
              <a:t>矢量流 (p=1) 限制：</a:t>
            </a:r>
            <a:r>
              <a:rPr lang="en-US" sz="1600" b="0" i="0" u="none" strike="noStrike">
                <a:solidFill>
                  <a:srgbClr val="323232"/>
                </a:solidFill>
                <a:latin typeface="Noto Sans SC"/>
                <a:ea typeface="Noto Sans SC"/>
                <a:cs typeface="Noto Sans SC"/>
                <a:sym typeface="Noto Sans SC"/>
              </a:rPr>
              <a:t>若存在守恒矢量流，无质量粒子的自旋上限为 s ≤ 1/2；</a:t>
            </a:r>
            <a:r>
              <a:rPr lang="en-US" sz="1600" b="1" i="0" u="none" strike="noStrike">
                <a:solidFill>
                  <a:srgbClr val="000000"/>
                </a:solidFill>
                <a:latin typeface="Noto Sans SC"/>
                <a:ea typeface="Noto Sans SC"/>
                <a:cs typeface="Noto Sans SC"/>
                <a:sym typeface="Noto Sans SC"/>
              </a:rPr>
              <a:t>对称张量流 (p=2) 限制：</a:t>
            </a:r>
            <a:r>
              <a:rPr lang="en-US" sz="1600" b="0" i="0" u="none" strike="noStrike">
                <a:solidFill>
                  <a:srgbClr val="323232"/>
                </a:solidFill>
                <a:latin typeface="Noto Sans SC"/>
                <a:ea typeface="Noto Sans SC"/>
                <a:cs typeface="Noto Sans SC"/>
                <a:sym typeface="Noto Sans SC"/>
              </a:rPr>
              <a:t>若存在守恒能动张量，无质量粒子自旋上限为 s ≤ 1。</a:t>
            </a:r>
          </a:p>
          <a:p>
            <a:pPr marL="0" indent="0" algn="l">
              <a:lnSpc>
                <a:spcPct val="117000"/>
              </a:lnSpc>
              <a:spcBef>
                <a:spcPts val="1500"/>
              </a:spcBef>
            </a:pPr>
            <a:r>
              <a:rPr lang="en-US" sz="2400" b="1" i="0" u="none" strike="noStrike">
                <a:solidFill>
                  <a:srgbClr val="104BA4"/>
                </a:solidFill>
                <a:latin typeface="Noto Sans SC"/>
                <a:ea typeface="Noto Sans SC"/>
                <a:cs typeface="Noto Sans SC"/>
                <a:sym typeface="Noto Sans SC"/>
              </a:rPr>
              <a:t>▍严谨的逻辑论证链条</a:t>
            </a:r>
          </a:p>
          <a:p>
            <a:pPr marL="0" indent="0" algn="l">
              <a:lnSpc>
                <a:spcPct val="108000"/>
              </a:lnSpc>
            </a:pPr>
            <a:r>
              <a:rPr lang="en-US" sz="1500" b="1" i="0" u="none" strike="noStrike">
                <a:solidFill>
                  <a:srgbClr val="000000"/>
                </a:solidFill>
                <a:latin typeface="Noto Sans SC"/>
                <a:ea typeface="Noto Sans SC"/>
                <a:cs typeface="Noto Sans SC"/>
                <a:sym typeface="Noto Sans SC"/>
              </a:rPr>
              <a:t>1. 矩阵元设定：</a:t>
            </a:r>
            <a:r>
              <a:rPr lang="en-US" sz="1500" b="0" i="0" u="none" strike="noStrike">
                <a:solidFill>
                  <a:srgbClr val="3C3C3C"/>
                </a:solidFill>
                <a:latin typeface="Noto Sans SC"/>
                <a:ea typeface="Noto Sans SC"/>
                <a:cs typeface="Noto Sans SC"/>
                <a:sym typeface="Noto Sans SC"/>
              </a:rPr>
              <a:t>聚焦守恒流算符 J^μ(x) 在两个无质量粒子态之间的矩阵元，这是物理效应的直接载体。</a:t>
            </a:r>
          </a:p>
          <a:p>
            <a:pPr marL="0" indent="0" algn="l">
              <a:lnSpc>
                <a:spcPct val="108000"/>
              </a:lnSpc>
            </a:pPr>
            <a:r>
              <a:rPr lang="en-US" sz="1500" b="1" i="0" u="none" strike="noStrike">
                <a:solidFill>
                  <a:srgbClr val="000000"/>
                </a:solidFill>
                <a:latin typeface="Noto Sans SC"/>
                <a:ea typeface="Noto Sans SC"/>
                <a:cs typeface="Noto Sans SC"/>
                <a:sym typeface="Noto Sans SC"/>
              </a:rPr>
              <a:t>2. 协变性约束：</a:t>
            </a:r>
            <a:r>
              <a:rPr lang="en-US" sz="1500" b="0" i="0" u="none" strike="noStrike">
                <a:solidFill>
                  <a:srgbClr val="3C3C3C"/>
                </a:solidFill>
                <a:latin typeface="Noto Sans SC"/>
                <a:ea typeface="Noto Sans SC"/>
                <a:cs typeface="Noto Sans SC"/>
                <a:sym typeface="Noto Sans SC"/>
              </a:rPr>
              <a:t>矩阵元必须构成洛伦兹群的张量表示，满足相对论协变性要求。</a:t>
            </a:r>
          </a:p>
          <a:p>
            <a:pPr marL="0" indent="0" algn="l">
              <a:lnSpc>
                <a:spcPct val="108000"/>
              </a:lnSpc>
            </a:pPr>
            <a:r>
              <a:rPr lang="en-US" sz="1500" b="1" i="0" u="none" strike="noStrike">
                <a:solidFill>
                  <a:srgbClr val="000000"/>
                </a:solidFill>
                <a:latin typeface="Noto Sans SC"/>
                <a:ea typeface="Noto Sans SC"/>
                <a:cs typeface="Noto Sans SC"/>
                <a:sym typeface="Noto Sans SC"/>
              </a:rPr>
              <a:t>3. 小群与相位矛盾：</a:t>
            </a:r>
            <a:r>
              <a:rPr lang="en-US" sz="1500" b="0" i="0" u="none" strike="noStrike">
                <a:solidFill>
                  <a:srgbClr val="3C3C3C"/>
                </a:solidFill>
                <a:latin typeface="Noto Sans SC"/>
                <a:ea typeface="Noto Sans SC"/>
                <a:cs typeface="Noto Sans SC"/>
                <a:sym typeface="Noto Sans SC"/>
              </a:rPr>
              <a:t>无质量粒子小群为 SO(2)，旋转赋予态相位因子 e^(-iθs)；当自旋超限，算符张量变换与态的相位变换无法兼容，迫使矩阵元为零。</a:t>
            </a:r>
          </a:p>
        </p:txBody>
      </p:sp>
      <p:sp>
        <p:nvSpPr>
          <p:cNvPr id="11" name="AutoShape 11"/>
          <p:cNvSpPr/>
          <p:nvPr/>
        </p:nvSpPr>
        <p:spPr>
          <a:xfrm>
            <a:off x="6718300" y="1422400"/>
            <a:ext cx="4965700" cy="4724400"/>
          </a:xfrm>
          <a:prstGeom prst="roundRect">
            <a:avLst>
              <a:gd name="adj" fmla="val 0"/>
            </a:avLst>
          </a:prstGeom>
          <a:solidFill>
            <a:srgbClr val="F8F9FA">
              <a:alpha val="100000"/>
            </a:srgbClr>
          </a:solidFill>
          <a:ln w="12700" cap="flat" cmpd="sng">
            <a:solidFill>
              <a:srgbClr val="DCDCDC">
                <a:alpha val="100000"/>
              </a:srgbClr>
            </a:solidFill>
            <a:prstDash val="solid"/>
            <a:round/>
          </a:ln>
        </p:spPr>
        <p:txBody>
          <a:bodyPr vert="horz" wrap="square" lIns="63500" tIns="63500" rIns="63500" bIns="63500" rtlCol="0" anchor="ctr"/>
          <a:lstStyle/>
          <a:p>
            <a:pPr algn="ctr">
              <a:defRPr/>
            </a:pPr>
            <a:endParaRPr/>
          </a:p>
        </p:txBody>
      </p:sp>
      <p:sp>
        <p:nvSpPr>
          <p:cNvPr id="12" name="AutoShape 12"/>
          <p:cNvSpPr/>
          <p:nvPr/>
        </p:nvSpPr>
        <p:spPr>
          <a:xfrm>
            <a:off x="6985000" y="2032000"/>
            <a:ext cx="4445000" cy="3556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ctr">
              <a:lnSpc>
                <a:spcPct val="133000"/>
              </a:lnSpc>
              <a:defRPr/>
            </a:pPr>
            <a:r>
              <a:rPr lang="en-US" sz="3600" b="1" i="0" u="none" strike="noStrike">
                <a:solidFill>
                  <a:srgbClr val="104BA4"/>
                </a:solidFill>
                <a:latin typeface="Noto Sans SC"/>
                <a:ea typeface="Noto Sans SC"/>
                <a:cs typeface="Noto Sans SC"/>
                <a:sym typeface="Noto Sans SC"/>
              </a:rPr>
              <a:t>关键思想内核</a:t>
            </a:r>
            <a:endParaRPr lang="en-US" sz="1100"/>
          </a:p>
          <a:p>
            <a:pPr marL="0" indent="0" algn="l">
              <a:lnSpc>
                <a:spcPct val="125000"/>
              </a:lnSpc>
              <a:spcBef>
                <a:spcPts val="2500"/>
              </a:spcBef>
            </a:pPr>
            <a:r>
              <a:rPr lang="en-US" sz="2000" b="1" i="0" u="none" strike="noStrike">
                <a:solidFill>
                  <a:srgbClr val="323232"/>
                </a:solidFill>
                <a:latin typeface="Noto Sans SC"/>
                <a:ea typeface="Noto Sans SC"/>
                <a:cs typeface="Noto Sans SC"/>
                <a:sym typeface="Noto Sans SC"/>
              </a:rPr>
              <a:t>“匹配”是理论自洽的关键</a:t>
            </a:r>
          </a:p>
          <a:p>
            <a:pPr marL="0" indent="0" algn="l">
              <a:lnSpc>
                <a:spcPct val="117000"/>
              </a:lnSpc>
            </a:pPr>
            <a:r>
              <a:rPr lang="en-US" sz="1600" b="0" i="0" u="none" strike="noStrike">
                <a:solidFill>
                  <a:srgbClr val="505050"/>
                </a:solidFill>
                <a:latin typeface="Noto Sans SC"/>
                <a:ea typeface="Noto Sans SC"/>
                <a:cs typeface="Noto Sans SC"/>
                <a:sym typeface="Noto Sans SC"/>
              </a:rPr>
              <a:t>流算符本身的张量变换性质，必须与无质量粒子态在小群（二维旋转群）下的表示性质严格一致。一旦自旋超过临界值，这种匹配关系必然破裂，导致物理上的非物理解（矩阵元为零），从而确立了自旋的禁区边界。</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286500" y="1231900"/>
            <a:ext cx="5638800" cy="5562600"/>
          </a:xfrm>
          <a:prstGeom prst="roundRect">
            <a:avLst>
              <a:gd name="adj" fmla="val 248"/>
            </a:avLst>
          </a:prstGeom>
          <a:solidFill>
            <a:srgbClr val="F1F5FF">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3" name="AutoShape 3"/>
          <p:cNvSpPr/>
          <p:nvPr/>
        </p:nvSpPr>
        <p:spPr>
          <a:xfrm>
            <a:off x="241300" y="1231900"/>
            <a:ext cx="5854700" cy="5105400"/>
          </a:xfrm>
          <a:prstGeom prst="roundRect">
            <a:avLst>
              <a:gd name="adj" fmla="val 0"/>
            </a:avLst>
          </a:prstGeom>
          <a:solidFill>
            <a:srgbClr val="F1F5FF">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4" name="AutoShape 4"/>
          <p:cNvSpPr/>
          <p:nvPr/>
        </p:nvSpPr>
        <p:spPr>
          <a:xfrm>
            <a:off x="330200" y="0"/>
            <a:ext cx="901700" cy="1130300"/>
          </a:xfrm>
          <a:prstGeom prst="roundRect">
            <a:avLst>
              <a:gd name="adj" fmla="val 0"/>
            </a:avLst>
          </a:prstGeom>
          <a:solidFill>
            <a:srgbClr val="104BA4">
              <a:alpha val="100000"/>
            </a:srgbClr>
          </a:solidFill>
          <a:ln w="25400" cap="flat" cmpd="sng">
            <a:noFill/>
            <a:prstDash val="solid"/>
            <a:round/>
          </a:ln>
          <a:effectLst>
            <a:outerShdw blurRad="330200" algn="ctr" rotWithShape="0">
              <a:srgbClr val="000000">
                <a:alpha val="30000"/>
              </a:srgbClr>
            </a:outerShdw>
          </a:effectLst>
        </p:spPr>
        <p:txBody>
          <a:bodyPr vert="horz" wrap="square" lIns="63500" tIns="63500" rIns="63500" bIns="63500" rtlCol="0" anchor="ctr"/>
          <a:lstStyle/>
          <a:p>
            <a:pPr algn="ctr">
              <a:defRPr/>
            </a:pPr>
            <a:endParaRPr/>
          </a:p>
        </p:txBody>
      </p:sp>
      <p:sp>
        <p:nvSpPr>
          <p:cNvPr id="5" name="AutoShape 5"/>
          <p:cNvSpPr/>
          <p:nvPr/>
        </p:nvSpPr>
        <p:spPr>
          <a:xfrm>
            <a:off x="292100" y="279400"/>
            <a:ext cx="977900" cy="6477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ctr">
              <a:lnSpc>
                <a:spcPct val="125000"/>
              </a:lnSpc>
              <a:defRPr/>
            </a:pPr>
            <a:r>
              <a:rPr lang="en-US" sz="3600" b="1" i="0" u="none" strike="noStrike">
                <a:solidFill>
                  <a:srgbClr val="FFFFFF"/>
                </a:solidFill>
                <a:latin typeface="微软雅黑"/>
                <a:ea typeface="微软雅黑"/>
                <a:cs typeface="微软雅黑"/>
                <a:sym typeface="微软雅黑"/>
              </a:rPr>
              <a:t>02</a:t>
            </a:r>
            <a:endParaRPr lang="en-US" sz="1100"/>
          </a:p>
        </p:txBody>
      </p:sp>
      <p:sp>
        <p:nvSpPr>
          <p:cNvPr id="6" name="AutoShape 6"/>
          <p:cNvSpPr/>
          <p:nvPr/>
        </p:nvSpPr>
        <p:spPr>
          <a:xfrm>
            <a:off x="1460500" y="215900"/>
            <a:ext cx="6985000" cy="5842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l">
              <a:lnSpc>
                <a:spcPct val="125000"/>
              </a:lnSpc>
              <a:defRPr/>
            </a:pPr>
            <a:r>
              <a:rPr lang="en-US" sz="3200" b="1" i="0" u="none" strike="noStrike">
                <a:solidFill>
                  <a:srgbClr val="104BA4"/>
                </a:solidFill>
                <a:latin typeface="微软雅黑"/>
                <a:ea typeface="微软雅黑"/>
                <a:cs typeface="微软雅黑"/>
                <a:sym typeface="微软雅黑"/>
              </a:rPr>
              <a:t>前期工作回顾：高维推广与低维失效</a:t>
            </a:r>
            <a:endParaRPr lang="en-US" sz="1100"/>
          </a:p>
        </p:txBody>
      </p:sp>
      <p:sp>
        <p:nvSpPr>
          <p:cNvPr id="7" name="AutoShape 7"/>
          <p:cNvSpPr/>
          <p:nvPr/>
        </p:nvSpPr>
        <p:spPr>
          <a:xfrm>
            <a:off x="1460500" y="850900"/>
            <a:ext cx="6985000" cy="381000"/>
          </a:xfrm>
          <a:prstGeom prst="roundRect">
            <a:avLst>
              <a:gd name="adj" fmla="val 0"/>
            </a:avLst>
          </a:prstGeom>
          <a:noFill/>
          <a:ln w="25400" cap="flat" cmpd="sng">
            <a:noFill/>
            <a:prstDash val="solid"/>
            <a:round/>
          </a:ln>
        </p:spPr>
        <p:txBody>
          <a:bodyPr vert="horz" wrap="square" lIns="0" tIns="0" rIns="0" bIns="0" rtlCol="0" anchor="t" anchorCtr="0"/>
          <a:lstStyle/>
          <a:p>
            <a:pPr marL="0" indent="0" algn="l">
              <a:lnSpc>
                <a:spcPct val="125000"/>
              </a:lnSpc>
              <a:defRPr/>
            </a:pPr>
            <a:r>
              <a:rPr lang="en-US" sz="1800" b="0" i="0" u="none" strike="noStrike">
                <a:solidFill>
                  <a:srgbClr val="646464"/>
                </a:solidFill>
                <a:latin typeface="微软雅黑"/>
                <a:ea typeface="微软雅黑"/>
                <a:cs typeface="微软雅黑"/>
                <a:sym typeface="微软雅黑"/>
              </a:rPr>
              <a:t>无质量粒子小群结构的时空维度依赖性分析</a:t>
            </a:r>
            <a:endParaRPr lang="en-US" sz="1100"/>
          </a:p>
        </p:txBody>
      </p:sp>
      <p:sp>
        <p:nvSpPr>
          <p:cNvPr id="8" name="AutoShape 8"/>
          <p:cNvSpPr/>
          <p:nvPr/>
        </p:nvSpPr>
        <p:spPr>
          <a:xfrm>
            <a:off x="9525000" y="381000"/>
            <a:ext cx="2286000" cy="762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r">
              <a:lnSpc>
                <a:spcPct val="125000"/>
              </a:lnSpc>
              <a:defRPr/>
            </a:pPr>
            <a:r>
              <a:rPr lang="en-US" sz="1600" b="1" i="0" u="none" strike="noStrike">
                <a:solidFill>
                  <a:srgbClr val="104BA4"/>
                </a:solidFill>
                <a:latin typeface="Calibri"/>
                <a:ea typeface="Calibri"/>
                <a:cs typeface="Calibri"/>
                <a:sym typeface="Calibri"/>
              </a:rPr>
              <a:t>PHYSICS</a:t>
            </a:r>
            <a:endParaRPr lang="en-US" sz="1100"/>
          </a:p>
          <a:p>
            <a:pPr marL="0" indent="0" algn="r">
              <a:lnSpc>
                <a:spcPct val="125000"/>
              </a:lnSpc>
            </a:pPr>
            <a:r>
              <a:rPr lang="en-US" sz="1000" b="0" i="0" u="none" strike="noStrike">
                <a:solidFill>
                  <a:srgbClr val="808080"/>
                </a:solidFill>
                <a:latin typeface="Calibri"/>
                <a:ea typeface="Calibri"/>
                <a:cs typeface="Calibri"/>
                <a:sym typeface="Calibri"/>
              </a:rPr>
              <a:t>QUANTUM FIELD THEORY</a:t>
            </a:r>
          </a:p>
        </p:txBody>
      </p:sp>
      <p:sp>
        <p:nvSpPr>
          <p:cNvPr id="9" name="AutoShape 9"/>
          <p:cNvSpPr/>
          <p:nvPr/>
        </p:nvSpPr>
        <p:spPr>
          <a:xfrm>
            <a:off x="495300" y="1397000"/>
            <a:ext cx="5410200" cy="4432300"/>
          </a:xfrm>
          <a:prstGeom prst="roundRect">
            <a:avLst>
              <a:gd name="adj" fmla="val 0"/>
            </a:avLst>
          </a:prstGeom>
          <a:noFill/>
          <a:ln w="25400" cap="flat" cmpd="sng">
            <a:noFill/>
            <a:prstDash val="solid"/>
            <a:round/>
          </a:ln>
        </p:spPr>
        <p:txBody>
          <a:bodyPr vert="horz" wrap="square" lIns="0" tIns="0" rIns="0" bIns="0" rtlCol="0" anchor="t" anchorCtr="0"/>
          <a:lstStyle/>
          <a:p>
            <a:pPr marL="0" indent="0" algn="l">
              <a:lnSpc>
                <a:spcPct val="108000"/>
              </a:lnSpc>
              <a:spcAft>
                <a:spcPts val="1200"/>
              </a:spcAft>
              <a:defRPr/>
            </a:pPr>
            <a:r>
              <a:rPr lang="en-US" sz="2000" b="1" i="0" u="none" strike="noStrike">
                <a:solidFill>
                  <a:srgbClr val="104BA4"/>
                </a:solidFill>
                <a:latin typeface="Noto Sans SC"/>
                <a:ea typeface="Noto Sans SC"/>
                <a:cs typeface="Noto Sans SC"/>
                <a:sym typeface="Noto Sans SC"/>
              </a:rPr>
              <a:t>▍高维推广 (d ≥ 4)：定理逻辑的延续</a:t>
            </a:r>
            <a:endParaRPr lang="en-US" sz="1100"/>
          </a:p>
          <a:p>
            <a:pPr marL="0" indent="0" algn="l">
              <a:lnSpc>
                <a:spcPct val="117000"/>
              </a:lnSpc>
              <a:spcAft>
                <a:spcPts val="2000"/>
              </a:spcAft>
            </a:pPr>
            <a:r>
              <a:rPr lang="en-US" sz="1600" b="0" i="0" u="none" strike="noStrike">
                <a:solidFill>
                  <a:srgbClr val="000000"/>
                </a:solidFill>
                <a:latin typeface="Noto Sans SC"/>
                <a:ea typeface="Noto Sans SC"/>
                <a:cs typeface="Noto Sans SC"/>
                <a:sym typeface="Noto Sans SC"/>
              </a:rPr>
              <a:t>在 d 维闵可夫斯基时空中，无质量粒子的小群结构为紧致李群 SO(d-2)。这一非平凡的群结构保证了算符矩阵元的张量性质必须与态在该小群下的表示性质严格匹配。</a:t>
            </a:r>
          </a:p>
          <a:p>
            <a:pPr marL="0" indent="0" algn="l">
              <a:lnSpc>
                <a:spcPct val="117000"/>
              </a:lnSpc>
              <a:spcAft>
                <a:spcPts val="2000"/>
              </a:spcAft>
            </a:pPr>
            <a:r>
              <a:rPr lang="en-US" sz="2000" b="1" i="0" u="none" strike="noStrike">
                <a:solidFill>
                  <a:srgbClr val="104BA4"/>
                </a:solidFill>
                <a:latin typeface="Noto Sans SC"/>
                <a:ea typeface="Noto Sans SC"/>
                <a:cs typeface="Noto Sans SC"/>
                <a:sym typeface="Noto Sans SC"/>
              </a:rPr>
              <a:t>▍关键逻辑：表示论的一致性要求</a:t>
            </a:r>
          </a:p>
          <a:p>
            <a:pPr marL="0" indent="0" algn="l">
              <a:lnSpc>
                <a:spcPct val="117000"/>
              </a:lnSpc>
              <a:spcAft>
                <a:spcPts val="2000"/>
              </a:spcAft>
            </a:pPr>
            <a:r>
              <a:rPr lang="en-US" sz="1600" b="0" i="0" u="none" strike="noStrike">
                <a:solidFill>
                  <a:srgbClr val="000000"/>
                </a:solidFill>
                <a:latin typeface="Noto Sans SC"/>
                <a:ea typeface="Noto Sans SC"/>
                <a:cs typeface="Noto Sans SC"/>
                <a:sym typeface="Noto Sans SC"/>
              </a:rPr>
              <a:t>原始定理的核心论证逻辑可直接平移至高维：利用小群 SO(d-2) 的表示理论，分析矩阵元在群变换下的变换行为，其张量结构的限制条件依然成立。</a:t>
            </a:r>
          </a:p>
          <a:p>
            <a:pPr marL="0" indent="0" algn="l">
              <a:lnSpc>
                <a:spcPct val="108000"/>
              </a:lnSpc>
            </a:pPr>
            <a:r>
              <a:rPr lang="en-US" sz="2000" b="1" i="0" u="none" strike="noStrike">
                <a:solidFill>
                  <a:srgbClr val="104BA4"/>
                </a:solidFill>
                <a:latin typeface="Noto Sans SC"/>
                <a:ea typeface="Noto Sans SC"/>
                <a:cs typeface="Noto Sans SC"/>
                <a:sym typeface="Noto Sans SC"/>
              </a:rPr>
              <a:t>▍结论：自旋禁区的普适性</a:t>
            </a:r>
          </a:p>
          <a:p>
            <a:pPr marL="0" indent="0" algn="l">
              <a:lnSpc>
                <a:spcPct val="117000"/>
              </a:lnSpc>
            </a:pPr>
            <a:r>
              <a:rPr lang="en-US" sz="1600" b="0" i="0" u="none" strike="noStrike">
                <a:solidFill>
                  <a:srgbClr val="000000"/>
                </a:solidFill>
                <a:latin typeface="Noto Sans SC"/>
                <a:ea typeface="Noto Sans SC"/>
                <a:cs typeface="Noto Sans SC"/>
                <a:sym typeface="Noto Sans SC"/>
              </a:rPr>
              <a:t>在任意四维及更高维 (d ≥ 4) 的时空背景下，温伯格-威腾型的自旋禁区依然存在，不存在同时携带自旋与能量流的无质量粒子场论模型。</a:t>
            </a:r>
          </a:p>
        </p:txBody>
      </p:sp>
      <p:sp>
        <p:nvSpPr>
          <p:cNvPr id="10" name="AutoShape 10"/>
          <p:cNvSpPr/>
          <p:nvPr/>
        </p:nvSpPr>
        <p:spPr>
          <a:xfrm>
            <a:off x="6451600" y="1397000"/>
            <a:ext cx="5359400" cy="5397500"/>
          </a:xfrm>
          <a:prstGeom prst="roundRect">
            <a:avLst>
              <a:gd name="adj" fmla="val 0"/>
            </a:avLst>
          </a:prstGeom>
          <a:noFill/>
          <a:ln w="25400" cap="flat" cmpd="sng">
            <a:noFill/>
            <a:prstDash val="solid"/>
            <a:round/>
          </a:ln>
        </p:spPr>
        <p:txBody>
          <a:bodyPr vert="horz" wrap="square" lIns="0" tIns="0" rIns="0" bIns="0" rtlCol="0" anchor="t" anchorCtr="0"/>
          <a:lstStyle/>
          <a:p>
            <a:pPr marL="0" indent="0" algn="l">
              <a:lnSpc>
                <a:spcPct val="108000"/>
              </a:lnSpc>
              <a:spcAft>
                <a:spcPts val="1200"/>
              </a:spcAft>
              <a:defRPr/>
            </a:pPr>
            <a:r>
              <a:rPr lang="en-US" sz="2400" b="1" i="0" u="none" strike="noStrike" dirty="0">
                <a:solidFill>
                  <a:srgbClr val="104BA4"/>
                </a:solidFill>
                <a:latin typeface="Noto Sans SC"/>
                <a:ea typeface="Noto Sans SC"/>
                <a:cs typeface="Noto Sans SC"/>
                <a:sym typeface="Noto Sans SC"/>
              </a:rPr>
              <a:t>▍</a:t>
            </a:r>
            <a:r>
              <a:rPr lang="en-US" sz="2400" b="1" i="0" u="none" strike="noStrike" dirty="0" err="1">
                <a:solidFill>
                  <a:srgbClr val="104BA4"/>
                </a:solidFill>
                <a:latin typeface="Noto Sans SC"/>
                <a:ea typeface="Noto Sans SC"/>
                <a:cs typeface="Noto Sans SC"/>
                <a:sym typeface="Noto Sans SC"/>
              </a:rPr>
              <a:t>低维失效</a:t>
            </a:r>
            <a:r>
              <a:rPr lang="en-US" sz="2400" b="1" i="0" u="none" strike="noStrike" dirty="0">
                <a:solidFill>
                  <a:srgbClr val="104BA4"/>
                </a:solidFill>
                <a:latin typeface="Noto Sans SC"/>
                <a:ea typeface="Noto Sans SC"/>
                <a:cs typeface="Noto Sans SC"/>
                <a:sym typeface="Noto Sans SC"/>
              </a:rPr>
              <a:t> (d ≤ 3)：</a:t>
            </a:r>
            <a:r>
              <a:rPr lang="en-US" sz="2400" b="1" i="0" u="none" strike="noStrike" dirty="0" err="1">
                <a:solidFill>
                  <a:srgbClr val="104BA4"/>
                </a:solidFill>
                <a:latin typeface="Noto Sans SC"/>
                <a:ea typeface="Noto Sans SC"/>
                <a:cs typeface="Noto Sans SC"/>
                <a:sym typeface="Noto Sans SC"/>
              </a:rPr>
              <a:t>小群结构的退化</a:t>
            </a:r>
            <a:endParaRPr lang="en-US" sz="1100" dirty="0"/>
          </a:p>
          <a:p>
            <a:pPr marL="0" indent="0" algn="l">
              <a:lnSpc>
                <a:spcPct val="125000"/>
              </a:lnSpc>
              <a:spcAft>
                <a:spcPts val="2000"/>
              </a:spcAft>
            </a:pPr>
            <a:r>
              <a:rPr lang="en-US" sz="1600" b="0" i="0" u="none" strike="noStrike" dirty="0" err="1">
                <a:solidFill>
                  <a:srgbClr val="374151"/>
                </a:solidFill>
                <a:latin typeface="Noto Sans SC"/>
                <a:ea typeface="Noto Sans SC"/>
                <a:cs typeface="Noto Sans SC"/>
                <a:sym typeface="Noto Sans SC"/>
              </a:rPr>
              <a:t>当时空维度降至三维及以下时，无质量粒子的小群结构发生根本性改变，导致定理的核心矛盾无法构造</a:t>
            </a:r>
            <a:r>
              <a:rPr lang="en-US" sz="1600" b="0" i="0" u="none" strike="noStrike" dirty="0">
                <a:solidFill>
                  <a:srgbClr val="374151"/>
                </a:solidFill>
                <a:latin typeface="Noto Sans SC"/>
                <a:ea typeface="Noto Sans SC"/>
                <a:cs typeface="Noto Sans SC"/>
                <a:sym typeface="Noto Sans SC"/>
              </a:rPr>
              <a:t>：</a:t>
            </a:r>
          </a:p>
          <a:p>
            <a:pPr marL="0" indent="0" algn="l">
              <a:lnSpc>
                <a:spcPct val="125000"/>
              </a:lnSpc>
              <a:spcAft>
                <a:spcPts val="1500"/>
              </a:spcAft>
            </a:pPr>
            <a:r>
              <a:rPr lang="en-US" sz="1600" b="1" i="0" u="none" strike="noStrike" dirty="0">
                <a:solidFill>
                  <a:srgbClr val="374151"/>
                </a:solidFill>
                <a:latin typeface="Noto Sans SC"/>
                <a:ea typeface="Noto Sans SC"/>
                <a:cs typeface="Noto Sans SC"/>
                <a:sym typeface="Noto Sans SC"/>
              </a:rPr>
              <a:t>1. d = 3 </a:t>
            </a:r>
            <a:r>
              <a:rPr lang="en-US" sz="1600" b="1" i="0" u="none" strike="noStrike" dirty="0" err="1">
                <a:solidFill>
                  <a:srgbClr val="374151"/>
                </a:solidFill>
                <a:latin typeface="Noto Sans SC"/>
                <a:ea typeface="Noto Sans SC"/>
                <a:cs typeface="Noto Sans SC"/>
                <a:sym typeface="Noto Sans SC"/>
              </a:rPr>
              <a:t>维时空：</a:t>
            </a:r>
            <a:r>
              <a:rPr lang="en-US" sz="1600" b="0" i="0" u="none" strike="noStrike" dirty="0" err="1">
                <a:solidFill>
                  <a:srgbClr val="374151"/>
                </a:solidFill>
                <a:latin typeface="Noto Sans SC"/>
                <a:ea typeface="Noto Sans SC"/>
                <a:cs typeface="Noto Sans SC"/>
                <a:sym typeface="Noto Sans SC"/>
              </a:rPr>
              <a:t>无质量粒子的小群为</a:t>
            </a:r>
            <a:r>
              <a:rPr lang="en-US" sz="1600" b="0" i="0" u="none" strike="noStrike" dirty="0">
                <a:solidFill>
                  <a:srgbClr val="374151"/>
                </a:solidFill>
                <a:latin typeface="Noto Sans SC"/>
                <a:ea typeface="Noto Sans SC"/>
                <a:cs typeface="Noto Sans SC"/>
                <a:sym typeface="Noto Sans SC"/>
              </a:rPr>
              <a:t> ISO(1)（</a:t>
            </a:r>
            <a:r>
              <a:rPr lang="en-US" sz="1600" b="0" i="0" u="none" strike="noStrike" dirty="0" err="1">
                <a:solidFill>
                  <a:srgbClr val="374151"/>
                </a:solidFill>
                <a:latin typeface="Noto Sans SC"/>
                <a:ea typeface="Noto Sans SC"/>
                <a:cs typeface="Noto Sans SC"/>
                <a:sym typeface="Noto Sans SC"/>
              </a:rPr>
              <a:t>一维欧氏群</a:t>
            </a:r>
            <a:r>
              <a:rPr lang="en-US" sz="1600" b="0" i="0" u="none" strike="noStrike" dirty="0">
                <a:solidFill>
                  <a:srgbClr val="374151"/>
                </a:solidFill>
                <a:latin typeface="Noto Sans SC"/>
                <a:ea typeface="Noto Sans SC"/>
                <a:cs typeface="Noto Sans SC"/>
                <a:sym typeface="Noto Sans SC"/>
              </a:rPr>
              <a:t>），</a:t>
            </a:r>
            <a:r>
              <a:rPr lang="en-US" sz="1600" b="0" i="0" u="none" strike="noStrike" dirty="0" err="1">
                <a:solidFill>
                  <a:srgbClr val="374151"/>
                </a:solidFill>
                <a:latin typeface="Noto Sans SC"/>
                <a:ea typeface="Noto Sans SC"/>
                <a:cs typeface="Noto Sans SC"/>
                <a:sym typeface="Noto Sans SC"/>
              </a:rPr>
              <a:t>其非平凡表示是非酉的，物理上可观测的酉表示仅为平凡表示</a:t>
            </a:r>
            <a:r>
              <a:rPr lang="en-US" sz="1600" b="0" i="0" u="none" strike="noStrike" dirty="0">
                <a:solidFill>
                  <a:srgbClr val="374151"/>
                </a:solidFill>
                <a:latin typeface="Noto Sans SC"/>
                <a:ea typeface="Noto Sans SC"/>
                <a:cs typeface="Noto Sans SC"/>
                <a:sym typeface="Noto Sans SC"/>
              </a:rPr>
              <a:t>。</a:t>
            </a:r>
          </a:p>
          <a:p>
            <a:pPr marL="0" indent="0" algn="l">
              <a:lnSpc>
                <a:spcPct val="125000"/>
              </a:lnSpc>
              <a:spcAft>
                <a:spcPts val="1500"/>
              </a:spcAft>
            </a:pPr>
            <a:r>
              <a:rPr lang="en-US" sz="1600" b="1" i="0" u="none" strike="noStrike" dirty="0">
                <a:solidFill>
                  <a:srgbClr val="374151"/>
                </a:solidFill>
                <a:latin typeface="Noto Sans SC"/>
                <a:ea typeface="Noto Sans SC"/>
                <a:cs typeface="Noto Sans SC"/>
                <a:sym typeface="Noto Sans SC"/>
              </a:rPr>
              <a:t>2. d = 2 </a:t>
            </a:r>
            <a:r>
              <a:rPr lang="en-US" sz="1600" b="1" i="0" u="none" strike="noStrike" dirty="0" err="1">
                <a:solidFill>
                  <a:srgbClr val="374151"/>
                </a:solidFill>
                <a:latin typeface="Noto Sans SC"/>
                <a:ea typeface="Noto Sans SC"/>
                <a:cs typeface="Noto Sans SC"/>
                <a:sym typeface="Noto Sans SC"/>
              </a:rPr>
              <a:t>维时空：</a:t>
            </a:r>
            <a:r>
              <a:rPr lang="en-US" sz="1600" b="0" i="0" u="none" strike="noStrike" dirty="0" err="1">
                <a:solidFill>
                  <a:srgbClr val="374151"/>
                </a:solidFill>
                <a:latin typeface="Noto Sans SC"/>
                <a:ea typeface="Noto Sans SC"/>
                <a:cs typeface="Noto Sans SC"/>
                <a:sym typeface="Noto Sans SC"/>
              </a:rPr>
              <a:t>小群退化为平凡群，不存在非平凡的群变换结构，无法通过群表示论对算符矩阵元施加非平凡的张量限制</a:t>
            </a:r>
            <a:r>
              <a:rPr lang="en-US" sz="1600" b="0" i="0" u="none" strike="noStrike" dirty="0">
                <a:solidFill>
                  <a:srgbClr val="374151"/>
                </a:solidFill>
                <a:latin typeface="Noto Sans SC"/>
                <a:ea typeface="Noto Sans SC"/>
                <a:cs typeface="Noto Sans SC"/>
                <a:sym typeface="Noto Sans SC"/>
              </a:rPr>
              <a:t>。</a:t>
            </a:r>
          </a:p>
          <a:p>
            <a:pPr marL="0" indent="0" algn="l">
              <a:lnSpc>
                <a:spcPct val="125000"/>
              </a:lnSpc>
              <a:spcAft>
                <a:spcPts val="1500"/>
              </a:spcAft>
            </a:pPr>
            <a:r>
              <a:rPr lang="en-US" sz="1800" b="1" i="0" u="none" strike="noStrike" dirty="0">
                <a:solidFill>
                  <a:srgbClr val="104BA4"/>
                </a:solidFill>
                <a:latin typeface="Noto Sans SC"/>
                <a:ea typeface="Noto Sans SC"/>
                <a:cs typeface="Noto Sans SC"/>
                <a:sym typeface="Noto Sans SC"/>
              </a:rPr>
              <a:t>▍</a:t>
            </a:r>
            <a:r>
              <a:rPr lang="en-US" sz="1800" b="1" i="0" u="none" strike="noStrike" dirty="0" err="1">
                <a:solidFill>
                  <a:srgbClr val="104BA4"/>
                </a:solidFill>
                <a:latin typeface="Noto Sans SC"/>
                <a:ea typeface="Noto Sans SC"/>
                <a:cs typeface="Noto Sans SC"/>
                <a:sym typeface="Noto Sans SC"/>
              </a:rPr>
              <a:t>物理本质与结论</a:t>
            </a:r>
            <a:endParaRPr lang="en-US" sz="1800" b="1" dirty="0">
              <a:solidFill>
                <a:srgbClr val="104BA4"/>
              </a:solidFill>
              <a:latin typeface="Noto Sans SC"/>
              <a:ea typeface="Noto Sans SC"/>
              <a:cs typeface="Noto Sans SC"/>
              <a:sym typeface="Noto Sans SC"/>
            </a:endParaRPr>
          </a:p>
          <a:p>
            <a:pPr marL="0" indent="0" algn="l">
              <a:lnSpc>
                <a:spcPct val="125000"/>
              </a:lnSpc>
              <a:spcAft>
                <a:spcPts val="1500"/>
              </a:spcAft>
            </a:pPr>
            <a:r>
              <a:rPr lang="en-US" sz="1600" b="0" i="0" u="none" strike="noStrike" dirty="0" err="1">
                <a:solidFill>
                  <a:srgbClr val="374151"/>
                </a:solidFill>
                <a:latin typeface="Noto Sans SC"/>
                <a:ea typeface="Noto Sans SC"/>
                <a:cs typeface="Noto Sans SC"/>
                <a:sym typeface="Noto Sans SC"/>
              </a:rPr>
              <a:t>由于低维下不存在非平凡的自旋相位因子，定理证明中依赖的“张量性质不匹配”矛盾被消解。因此在</a:t>
            </a:r>
            <a:r>
              <a:rPr lang="en-US" sz="1600" b="0" i="0" u="none" strike="noStrike" dirty="0">
                <a:solidFill>
                  <a:srgbClr val="374151"/>
                </a:solidFill>
                <a:latin typeface="Noto Sans SC"/>
                <a:ea typeface="Noto Sans SC"/>
                <a:cs typeface="Noto Sans SC"/>
                <a:sym typeface="Noto Sans SC"/>
              </a:rPr>
              <a:t> d ≤ 3 </a:t>
            </a:r>
            <a:r>
              <a:rPr lang="en-US" sz="1600" b="0" i="0" u="none" strike="noStrike" dirty="0" err="1">
                <a:solidFill>
                  <a:srgbClr val="374151"/>
                </a:solidFill>
                <a:latin typeface="Noto Sans SC"/>
                <a:ea typeface="Noto Sans SC"/>
                <a:cs typeface="Noto Sans SC"/>
                <a:sym typeface="Noto Sans SC"/>
              </a:rPr>
              <a:t>维时，温伯格-威腾定理失效，自旋禁区不再存在，理论上可以构造出违反高维禁区的无质量粒子模型</a:t>
            </a:r>
            <a:r>
              <a:rPr lang="en-US" sz="1600" b="0" i="0" u="none" strike="noStrike" dirty="0">
                <a:solidFill>
                  <a:srgbClr val="374151"/>
                </a:solidFill>
                <a:latin typeface="Noto Sans SC"/>
                <a:ea typeface="Noto Sans SC"/>
                <a:cs typeface="Noto Sans SC"/>
                <a:sym typeface="Noto Sans SC"/>
              </a:rPr>
              <a:t>。</a:t>
            </a:r>
          </a:p>
        </p:txBody>
      </p:sp>
      <p:pic>
        <p:nvPicPr>
          <p:cNvPr id="11" name="Picture 11"/>
          <p:cNvPicPr>
            <a:picLocks noChangeAspect="1"/>
          </p:cNvPicPr>
          <p:nvPr/>
        </p:nvPicPr>
        <p:blipFill>
          <a:blip r:embed="rId3"/>
          <a:srcRect l="256" r="256"/>
          <a:stretch>
            <a:fillRect/>
          </a:stretch>
        </p:blipFill>
        <p:spPr>
          <a:xfrm>
            <a:off x="330200" y="6426200"/>
            <a:ext cx="2755900" cy="368300"/>
          </a:xfrm>
          <a:prstGeom prst="rect">
            <a:avLst/>
          </a:prstGeom>
          <a:noFill/>
          <a:ln w="25400" cap="flat" cmpd="sng">
            <a:noFill/>
            <a:prstDash val="solid"/>
            <a:rou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292100" y="1295400"/>
            <a:ext cx="11353800" cy="4610100"/>
          </a:xfrm>
          <a:prstGeom prst="roundRect">
            <a:avLst>
              <a:gd name="adj" fmla="val 0"/>
            </a:avLst>
          </a:prstGeom>
          <a:solidFill>
            <a:srgbClr val="F1F5FF">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3" name="AutoShape 3"/>
          <p:cNvSpPr/>
          <p:nvPr/>
        </p:nvSpPr>
        <p:spPr>
          <a:xfrm>
            <a:off x="330200" y="0"/>
            <a:ext cx="901700" cy="1130300"/>
          </a:xfrm>
          <a:prstGeom prst="roundRect">
            <a:avLst>
              <a:gd name="adj" fmla="val 0"/>
            </a:avLst>
          </a:prstGeom>
          <a:solidFill>
            <a:srgbClr val="104BA4">
              <a:alpha val="100000"/>
            </a:srgbClr>
          </a:solidFill>
          <a:ln w="25400" cap="flat" cmpd="sng">
            <a:noFill/>
            <a:prstDash val="solid"/>
            <a:round/>
          </a:ln>
          <a:effectLst>
            <a:outerShdw blurRad="330200" algn="ctr" rotWithShape="0">
              <a:srgbClr val="000000">
                <a:alpha val="30000"/>
              </a:srgbClr>
            </a:outerShdw>
          </a:effectLst>
        </p:spPr>
        <p:txBody>
          <a:bodyPr vert="horz" wrap="square" lIns="63500" tIns="63500" rIns="63500" bIns="63500" rtlCol="0" anchor="ctr"/>
          <a:lstStyle/>
          <a:p>
            <a:pPr algn="ctr">
              <a:defRPr/>
            </a:pPr>
            <a:endParaRPr/>
          </a:p>
        </p:txBody>
      </p:sp>
      <p:sp>
        <p:nvSpPr>
          <p:cNvPr id="4" name="AutoShape 4"/>
          <p:cNvSpPr/>
          <p:nvPr/>
        </p:nvSpPr>
        <p:spPr>
          <a:xfrm>
            <a:off x="292100" y="279400"/>
            <a:ext cx="977900" cy="6477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ctr">
              <a:lnSpc>
                <a:spcPct val="100000"/>
              </a:lnSpc>
              <a:defRPr/>
            </a:pPr>
            <a:r>
              <a:rPr lang="en-US" sz="3600" b="1" i="0" u="none" strike="noStrike">
                <a:solidFill>
                  <a:srgbClr val="FFFFFF"/>
                </a:solidFill>
                <a:latin typeface="微软雅黑"/>
                <a:ea typeface="微软雅黑"/>
                <a:cs typeface="微软雅黑"/>
                <a:sym typeface="微软雅黑"/>
              </a:rPr>
              <a:t>03</a:t>
            </a:r>
            <a:endParaRPr lang="en-US" sz="1100"/>
          </a:p>
        </p:txBody>
      </p:sp>
      <p:sp>
        <p:nvSpPr>
          <p:cNvPr id="5" name="AutoShape 5"/>
          <p:cNvSpPr/>
          <p:nvPr/>
        </p:nvSpPr>
        <p:spPr>
          <a:xfrm>
            <a:off x="1384300" y="215900"/>
            <a:ext cx="7620000" cy="5842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l">
              <a:lnSpc>
                <a:spcPct val="100000"/>
              </a:lnSpc>
              <a:defRPr/>
            </a:pPr>
            <a:r>
              <a:rPr lang="en-US" sz="3000" b="1" i="0" u="none" strike="noStrike">
                <a:solidFill>
                  <a:srgbClr val="104BA4"/>
                </a:solidFill>
                <a:latin typeface="微软雅黑"/>
                <a:ea typeface="微软雅黑"/>
                <a:cs typeface="微软雅黑"/>
                <a:sym typeface="微软雅黑"/>
              </a:rPr>
              <a:t>核心工作：概念引入 - p阶对称张量流</a:t>
            </a:r>
            <a:endParaRPr lang="en-US" sz="1100"/>
          </a:p>
        </p:txBody>
      </p:sp>
      <p:sp>
        <p:nvSpPr>
          <p:cNvPr id="6" name="AutoShape 6"/>
          <p:cNvSpPr/>
          <p:nvPr/>
        </p:nvSpPr>
        <p:spPr>
          <a:xfrm>
            <a:off x="1435100" y="762000"/>
            <a:ext cx="6350000" cy="368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l">
              <a:lnSpc>
                <a:spcPct val="100000"/>
              </a:lnSpc>
              <a:defRPr/>
            </a:pPr>
            <a:r>
              <a:rPr lang="en-US" sz="1600" b="0" i="0" u="none" strike="noStrike">
                <a:solidFill>
                  <a:srgbClr val="808080"/>
                </a:solidFill>
                <a:latin typeface="微软雅黑"/>
                <a:ea typeface="微软雅黑"/>
                <a:cs typeface="微软雅黑"/>
                <a:sym typeface="微软雅黑"/>
              </a:rPr>
              <a:t>高阶对称张量流的数学定义与物理守恒律</a:t>
            </a:r>
            <a:endParaRPr lang="en-US" sz="1100"/>
          </a:p>
        </p:txBody>
      </p:sp>
      <p:pic>
        <p:nvPicPr>
          <p:cNvPr id="7" name="Picture 7"/>
          <p:cNvPicPr>
            <a:picLocks noChangeAspect="1"/>
          </p:cNvPicPr>
          <p:nvPr/>
        </p:nvPicPr>
        <p:blipFill>
          <a:blip r:embed="rId3"/>
          <a:srcRect/>
          <a:stretch>
            <a:fillRect/>
          </a:stretch>
        </p:blipFill>
        <p:spPr>
          <a:xfrm>
            <a:off x="9791700" y="254000"/>
            <a:ext cx="685800" cy="685800"/>
          </a:xfrm>
          <a:prstGeom prst="rect">
            <a:avLst/>
          </a:prstGeom>
          <a:noFill/>
          <a:ln w="25400" cap="flat" cmpd="sng">
            <a:noFill/>
            <a:prstDash val="solid"/>
            <a:round/>
          </a:ln>
        </p:spPr>
      </p:pic>
      <p:pic>
        <p:nvPicPr>
          <p:cNvPr id="8" name="Picture 8"/>
          <p:cNvPicPr>
            <a:picLocks noChangeAspect="1"/>
          </p:cNvPicPr>
          <p:nvPr/>
        </p:nvPicPr>
        <p:blipFill>
          <a:blip r:embed="rId4"/>
          <a:srcRect t="4651" b="4651"/>
          <a:stretch>
            <a:fillRect/>
          </a:stretch>
        </p:blipFill>
        <p:spPr>
          <a:xfrm>
            <a:off x="10464800" y="241300"/>
            <a:ext cx="1295400" cy="495300"/>
          </a:xfrm>
          <a:prstGeom prst="rect">
            <a:avLst/>
          </a:prstGeom>
          <a:noFill/>
          <a:ln w="25400" cap="flat" cmpd="sng">
            <a:noFill/>
            <a:prstDash val="solid"/>
            <a:round/>
          </a:ln>
        </p:spPr>
      </p:pic>
      <p:sp>
        <p:nvSpPr>
          <p:cNvPr id="9" name="AutoShape 9"/>
          <p:cNvSpPr/>
          <p:nvPr/>
        </p:nvSpPr>
        <p:spPr>
          <a:xfrm>
            <a:off x="10477500" y="698500"/>
            <a:ext cx="1282700" cy="241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dist">
              <a:lnSpc>
                <a:spcPct val="100000"/>
              </a:lnSpc>
              <a:defRPr/>
            </a:pPr>
            <a:r>
              <a:rPr lang="en-US" sz="1000" b="1" i="0" u="none" strike="noStrike">
                <a:solidFill>
                  <a:srgbClr val="000000"/>
                </a:solidFill>
                <a:latin typeface="Calibri"/>
                <a:ea typeface="Calibri"/>
                <a:cs typeface="Calibri"/>
                <a:sym typeface="Calibri"/>
              </a:rPr>
              <a:t>FUDAN UNIVERSITY</a:t>
            </a:r>
            <a:endParaRPr lang="en-US" sz="1100"/>
          </a:p>
        </p:txBody>
      </p:sp>
      <p:pic>
        <p:nvPicPr>
          <p:cNvPr id="10" name="Picture 10"/>
          <p:cNvPicPr>
            <a:picLocks noChangeAspect="1"/>
          </p:cNvPicPr>
          <p:nvPr/>
        </p:nvPicPr>
        <p:blipFill>
          <a:blip r:embed="rId5"/>
          <a:srcRect l="257" r="257"/>
          <a:stretch>
            <a:fillRect/>
          </a:stretch>
        </p:blipFill>
        <p:spPr>
          <a:xfrm>
            <a:off x="330200" y="6388100"/>
            <a:ext cx="2743200" cy="368300"/>
          </a:xfrm>
          <a:prstGeom prst="rect">
            <a:avLst/>
          </a:prstGeom>
          <a:noFill/>
          <a:ln w="25400" cap="flat" cmpd="sng">
            <a:noFill/>
            <a:prstDash val="solid"/>
            <a:round/>
          </a:ln>
        </p:spPr>
      </p:pic>
      <mc:AlternateContent xmlns:mc="http://schemas.openxmlformats.org/markup-compatibility/2006" xmlns:a14="http://schemas.microsoft.com/office/drawing/2010/main">
        <mc:Choice Requires="a14">
          <p:sp>
            <p:nvSpPr>
              <p:cNvPr id="11" name="AutoShape 11"/>
              <p:cNvSpPr/>
              <p:nvPr/>
            </p:nvSpPr>
            <p:spPr>
              <a:xfrm>
                <a:off x="292100" y="1536700"/>
                <a:ext cx="11468100" cy="3568700"/>
              </a:xfrm>
              <a:prstGeom prst="roundRect">
                <a:avLst>
                  <a:gd name="adj" fmla="val 0"/>
                </a:avLst>
              </a:prstGeom>
              <a:noFill/>
              <a:ln w="25400" cap="flat" cmpd="sng">
                <a:noFill/>
                <a:prstDash val="solid"/>
                <a:round/>
              </a:ln>
            </p:spPr>
            <p:txBody>
              <a:bodyPr vert="horz" wrap="square" lIns="254000" tIns="190500" rIns="254000" bIns="190500" rtlCol="0" anchor="t" anchorCtr="0"/>
              <a:lstStyle/>
              <a:p>
                <a:pPr>
                  <a:lnSpc>
                    <a:spcPct val="116666"/>
                  </a:lnSpc>
                  <a:defRPr/>
                </a:pPr>
                <a:r>
                  <a:rPr lang="en-US" sz="2200" b="1" i="0" u="none" strike="noStrike" dirty="0">
                    <a:solidFill>
                      <a:srgbClr val="104BA4"/>
                    </a:solidFill>
                    <a:latin typeface="微软雅黑"/>
                    <a:ea typeface="微软雅黑"/>
                    <a:cs typeface="微软雅黑"/>
                    <a:sym typeface="微软雅黑"/>
                  </a:rPr>
                  <a:t>▍</a:t>
                </a:r>
                <a:r>
                  <a:rPr lang="en-US" sz="2200" b="1" i="0" u="none" strike="noStrike" dirty="0" err="1">
                    <a:solidFill>
                      <a:srgbClr val="104BA4"/>
                    </a:solidFill>
                    <a:latin typeface="微软雅黑"/>
                    <a:ea typeface="微软雅黑"/>
                    <a:cs typeface="微软雅黑"/>
                    <a:sym typeface="微软雅黑"/>
                  </a:rPr>
                  <a:t>数学定义：</a:t>
                </a:r>
                <a:r>
                  <a:rPr lang="en-US" sz="2000" b="0" i="0" u="none" strike="noStrike" dirty="0" err="1">
                    <a:solidFill>
                      <a:srgbClr val="000000"/>
                    </a:solidFill>
                    <a:latin typeface="微软雅黑"/>
                    <a:ea typeface="微软雅黑"/>
                    <a:cs typeface="微软雅黑"/>
                    <a:sym typeface="微软雅黑"/>
                  </a:rPr>
                  <a:t>p阶对称张量流是对称的洛伦兹张量算符</a:t>
                </a:r>
                <a:r>
                  <a:rPr lang="en-US" sz="2000" b="0" i="0" u="none" strike="noStrike" dirty="0">
                    <a:solidFill>
                      <a:srgbClr val="000000"/>
                    </a:solidFill>
                    <a:latin typeface="微软雅黑"/>
                    <a:ea typeface="微软雅黑"/>
                    <a:cs typeface="微软雅黑"/>
                    <a:sym typeface="微软雅黑"/>
                  </a:rPr>
                  <a:t> </a:t>
                </a:r>
                <a14:m>
                  <m:oMath xmlns:m="http://schemas.openxmlformats.org/officeDocument/2006/math">
                    <m:sSup>
                      <m:sSupPr>
                        <m:ctrlPr>
                          <a:rPr lang="en-US" sz="2000" b="0" i="1" u="none" strike="noStrike" dirty="0" smtClean="0">
                            <a:solidFill>
                              <a:srgbClr val="000000"/>
                            </a:solidFill>
                            <a:latin typeface="Cambria Math" panose="02040503050406030204" pitchFamily="18" charset="0"/>
                            <a:ea typeface="微软雅黑"/>
                            <a:cs typeface="微软雅黑"/>
                            <a:sym typeface="微软雅黑"/>
                          </a:rPr>
                        </m:ctrlPr>
                      </m:sSupPr>
                      <m:e>
                        <m:r>
                          <a:rPr lang="en-US" sz="2000" b="0" i="1" u="none" strike="noStrike" dirty="0" smtClean="0">
                            <a:solidFill>
                              <a:srgbClr val="000000"/>
                            </a:solidFill>
                            <a:latin typeface="Cambria Math" panose="02040503050406030204" pitchFamily="18" charset="0"/>
                            <a:ea typeface="微软雅黑"/>
                            <a:cs typeface="微软雅黑"/>
                            <a:sym typeface="微软雅黑"/>
                          </a:rPr>
                          <m:t>𝐽</m:t>
                        </m:r>
                      </m:e>
                      <m:sup>
                        <m:sSup>
                          <m:sSupPr>
                            <m:ctrlPr>
                              <a:rPr lang="en-US" sz="2000" b="0" i="1" u="none" strike="noStrike" dirty="0" smtClean="0">
                                <a:solidFill>
                                  <a:srgbClr val="000000"/>
                                </a:solidFill>
                                <a:latin typeface="Cambria Math" panose="02040503050406030204" pitchFamily="18" charset="0"/>
                                <a:ea typeface="微软雅黑"/>
                                <a:cs typeface="微软雅黑"/>
                                <a:sym typeface="微软雅黑"/>
                              </a:rPr>
                            </m:ctrlPr>
                          </m:sSupPr>
                          <m:e>
                            <m:r>
                              <a:rPr lang="en-US" sz="2000" b="0" i="1" u="none" strike="noStrike" dirty="0" smtClean="0">
                                <a:solidFill>
                                  <a:srgbClr val="000000"/>
                                </a:solidFill>
                                <a:latin typeface="Cambria Math" panose="02040503050406030204" pitchFamily="18" charset="0"/>
                                <a:ea typeface="微软雅黑"/>
                                <a:cs typeface="微软雅黑"/>
                                <a:sym typeface="微软雅黑"/>
                              </a:rPr>
                              <m:t>𝜇</m:t>
                            </m:r>
                          </m:e>
                          <m:sup>
                            <m:r>
                              <a:rPr lang="en-US" sz="2000" b="0" i="1" u="none" strike="noStrike" dirty="0" smtClean="0">
                                <a:solidFill>
                                  <a:srgbClr val="000000"/>
                                </a:solidFill>
                                <a:latin typeface="Cambria Math" panose="02040503050406030204" pitchFamily="18" charset="0"/>
                                <a:ea typeface="微软雅黑"/>
                                <a:cs typeface="微软雅黑"/>
                                <a:sym typeface="微软雅黑"/>
                              </a:rPr>
                              <m:t>1</m:t>
                            </m:r>
                          </m:sup>
                        </m:sSup>
                        <m:sSup>
                          <m:sSupPr>
                            <m:ctrlPr>
                              <a:rPr lang="en-US" sz="2000" b="0" i="1" u="none" strike="noStrike" dirty="0">
                                <a:solidFill>
                                  <a:srgbClr val="000000"/>
                                </a:solidFill>
                                <a:latin typeface="Cambria Math" panose="02040503050406030204" pitchFamily="18" charset="0"/>
                                <a:ea typeface="微软雅黑"/>
                                <a:cs typeface="微软雅黑"/>
                                <a:sym typeface="微软雅黑"/>
                              </a:rPr>
                            </m:ctrlPr>
                          </m:sSupPr>
                          <m:e>
                            <m:r>
                              <a:rPr lang="en-US" sz="2000" b="0" i="1" u="none" strike="noStrike" dirty="0" smtClean="0">
                                <a:solidFill>
                                  <a:srgbClr val="000000"/>
                                </a:solidFill>
                                <a:latin typeface="Cambria Math" panose="02040503050406030204" pitchFamily="18" charset="0"/>
                                <a:ea typeface="微软雅黑"/>
                                <a:cs typeface="微软雅黑"/>
                                <a:sym typeface="微软雅黑"/>
                              </a:rPr>
                              <m:t>𝜇</m:t>
                            </m:r>
                          </m:e>
                          <m:sup>
                            <m:r>
                              <a:rPr lang="en-US" sz="2000" b="0" i="1" u="none" strike="noStrike" dirty="0">
                                <a:solidFill>
                                  <a:srgbClr val="000000"/>
                                </a:solidFill>
                                <a:latin typeface="Cambria Math" panose="02040503050406030204" pitchFamily="18" charset="0"/>
                                <a:ea typeface="微软雅黑"/>
                                <a:cs typeface="微软雅黑"/>
                                <a:sym typeface="微软雅黑"/>
                              </a:rPr>
                              <m:t>2</m:t>
                            </m:r>
                          </m:sup>
                        </m:sSup>
                        <m:r>
                          <a:rPr lang="en-US" altLang="zh-CN" sz="2000" i="1" dirty="0">
                            <a:latin typeface="Cambria Math" panose="02040503050406030204" pitchFamily="18" charset="0"/>
                            <a:ea typeface="微软雅黑"/>
                            <a:cs typeface="微软雅黑"/>
                            <a:sym typeface="微软雅黑"/>
                          </a:rPr>
                          <m:t>⋯</m:t>
                        </m:r>
                        <m:r>
                          <a:rPr lang="en-US" altLang="zh-CN" sz="2000" i="1" dirty="0">
                            <a:latin typeface="Cambria Math" panose="02040503050406030204" pitchFamily="18" charset="0"/>
                            <a:ea typeface="微软雅黑"/>
                            <a:cs typeface="微软雅黑"/>
                            <a:sym typeface="微软雅黑"/>
                          </a:rPr>
                          <m:t>𝜇</m:t>
                        </m:r>
                        <m:r>
                          <a:rPr lang="en-US" altLang="zh-CN" sz="2000" i="1" dirty="0">
                            <a:latin typeface="Cambria Math" panose="02040503050406030204" pitchFamily="18" charset="0"/>
                            <a:ea typeface="微软雅黑"/>
                            <a:cs typeface="微软雅黑"/>
                            <a:sym typeface="微软雅黑"/>
                          </a:rPr>
                          <m:t>ₚ</m:t>
                        </m:r>
                      </m:sup>
                    </m:sSup>
                    <m:d>
                      <m:dPr>
                        <m:ctrlPr>
                          <a:rPr lang="en-US" sz="2000" b="0" i="1" u="none" strike="noStrike" dirty="0">
                            <a:solidFill>
                              <a:srgbClr val="000000"/>
                            </a:solidFill>
                            <a:latin typeface="Cambria Math" panose="02040503050406030204" pitchFamily="18" charset="0"/>
                            <a:ea typeface="微软雅黑"/>
                            <a:cs typeface="微软雅黑"/>
                            <a:sym typeface="微软雅黑"/>
                          </a:rPr>
                        </m:ctrlPr>
                      </m:dPr>
                      <m:e>
                        <m:r>
                          <a:rPr lang="en-US" sz="2000" b="0" i="1" u="none" strike="noStrike" dirty="0">
                            <a:solidFill>
                              <a:srgbClr val="000000"/>
                            </a:solidFill>
                            <a:latin typeface="Cambria Math" panose="02040503050406030204" pitchFamily="18" charset="0"/>
                            <a:ea typeface="微软雅黑"/>
                            <a:cs typeface="微软雅黑"/>
                            <a:sym typeface="微软雅黑"/>
                          </a:rPr>
                          <m:t>𝑥</m:t>
                        </m:r>
                      </m:e>
                    </m:d>
                    <m:r>
                      <a:rPr lang="en-US" sz="2000" b="0" i="1" u="none" strike="noStrike" dirty="0">
                        <a:solidFill>
                          <a:srgbClr val="000000"/>
                        </a:solidFill>
                        <a:latin typeface="Cambria Math" panose="02040503050406030204" pitchFamily="18" charset="0"/>
                        <a:ea typeface="微软雅黑"/>
                        <a:cs typeface="微软雅黑"/>
                        <a:sym typeface="微软雅黑"/>
                      </a:rPr>
                      <m:t>，</m:t>
                    </m:r>
                  </m:oMath>
                </a14:m>
                <a:r>
                  <a:rPr lang="en-US" sz="2000" b="0" i="0" u="none" strike="noStrike" dirty="0" err="1">
                    <a:solidFill>
                      <a:srgbClr val="000000"/>
                    </a:solidFill>
                    <a:latin typeface="微软雅黑"/>
                    <a:ea typeface="微软雅黑"/>
                    <a:cs typeface="微软雅黑"/>
                    <a:sym typeface="微软雅黑"/>
                  </a:rPr>
                  <a:t>其核心特征为任意指标交换对称性：</a:t>
                </a:r>
                <a14:m>
                  <m:oMath xmlns:m="http://schemas.openxmlformats.org/officeDocument/2006/math">
                    <m:sSup>
                      <m:sSupPr>
                        <m:ctrlPr>
                          <a:rPr lang="en-US" sz="2000" b="0" i="1" u="none" strike="noStrike" dirty="0" smtClean="0">
                            <a:solidFill>
                              <a:srgbClr val="000000"/>
                            </a:solidFill>
                            <a:latin typeface="Cambria Math" panose="02040503050406030204" pitchFamily="18" charset="0"/>
                            <a:ea typeface="微软雅黑"/>
                            <a:cs typeface="微软雅黑"/>
                            <a:sym typeface="微软雅黑"/>
                          </a:rPr>
                        </m:ctrlPr>
                      </m:sSupPr>
                      <m:e>
                        <m:r>
                          <a:rPr lang="en-US" sz="2000" b="0" i="1" u="none" strike="noStrike" dirty="0" smtClean="0">
                            <a:solidFill>
                              <a:srgbClr val="000000"/>
                            </a:solidFill>
                            <a:latin typeface="Cambria Math" panose="02040503050406030204" pitchFamily="18" charset="0"/>
                            <a:ea typeface="微软雅黑"/>
                            <a:cs typeface="微软雅黑"/>
                            <a:sym typeface="微软雅黑"/>
                          </a:rPr>
                          <m:t>𝐽</m:t>
                        </m:r>
                      </m:e>
                      <m:sup>
                        <m:d>
                          <m:dPr>
                            <m:begChr m:val="["/>
                            <m:endChr m:val="]"/>
                            <m:ctrlPr>
                              <a:rPr lang="en-US" sz="2000" b="0" i="1" u="none" strike="noStrike" dirty="0">
                                <a:solidFill>
                                  <a:srgbClr val="000000"/>
                                </a:solidFill>
                                <a:latin typeface="Cambria Math" panose="02040503050406030204" pitchFamily="18" charset="0"/>
                                <a:ea typeface="微软雅黑"/>
                                <a:cs typeface="微软雅黑"/>
                                <a:sym typeface="微软雅黑"/>
                              </a:rPr>
                            </m:ctrlPr>
                          </m:dPr>
                          <m:e>
                            <m:sSup>
                              <m:sSupPr>
                                <m:ctrlPr>
                                  <a:rPr lang="en-US" sz="2000" b="0" i="1" u="none" strike="noStrike" dirty="0" err="1">
                                    <a:solidFill>
                                      <a:srgbClr val="000000"/>
                                    </a:solidFill>
                                    <a:latin typeface="Cambria Math" panose="02040503050406030204" pitchFamily="18" charset="0"/>
                                    <a:ea typeface="微软雅黑"/>
                                    <a:cs typeface="微软雅黑"/>
                                    <a:sym typeface="微软雅黑"/>
                                  </a:rPr>
                                </m:ctrlPr>
                              </m:sSupPr>
                              <m:e>
                                <m:r>
                                  <a:rPr lang="en-US" sz="2000" b="0" i="1" u="none" strike="noStrike" dirty="0" err="1">
                                    <a:solidFill>
                                      <a:srgbClr val="000000"/>
                                    </a:solidFill>
                                    <a:latin typeface="Cambria Math" panose="02040503050406030204" pitchFamily="18" charset="0"/>
                                    <a:ea typeface="微软雅黑"/>
                                    <a:cs typeface="微软雅黑"/>
                                    <a:sym typeface="微软雅黑"/>
                                  </a:rPr>
                                  <m:t>𝜇</m:t>
                                </m:r>
                              </m:e>
                              <m:sup>
                                <m:r>
                                  <a:rPr lang="en-US" sz="2000" b="0" i="1" u="none" strike="noStrike" dirty="0" smtClean="0">
                                    <a:solidFill>
                                      <a:srgbClr val="000000"/>
                                    </a:solidFill>
                                    <a:latin typeface="Cambria Math" panose="02040503050406030204" pitchFamily="18" charset="0"/>
                                    <a:ea typeface="微软雅黑"/>
                                    <a:cs typeface="微软雅黑"/>
                                    <a:sym typeface="微软雅黑"/>
                                  </a:rPr>
                                  <m:t>2</m:t>
                                </m:r>
                              </m:sup>
                            </m:sSup>
                            <m:sSup>
                              <m:sSupPr>
                                <m:ctrlPr>
                                  <a:rPr lang="en-US" sz="2000" b="0" i="1" u="none" strike="noStrike" dirty="0">
                                    <a:solidFill>
                                      <a:srgbClr val="000000"/>
                                    </a:solidFill>
                                    <a:latin typeface="Cambria Math" panose="02040503050406030204" pitchFamily="18" charset="0"/>
                                    <a:ea typeface="微软雅黑"/>
                                    <a:cs typeface="微软雅黑"/>
                                    <a:sym typeface="微软雅黑"/>
                                  </a:rPr>
                                </m:ctrlPr>
                              </m:sSupPr>
                              <m:e>
                                <m:r>
                                  <a:rPr lang="en-US" sz="2000" b="0" i="1" u="none" strike="noStrike" dirty="0" err="1">
                                    <a:solidFill>
                                      <a:srgbClr val="000000"/>
                                    </a:solidFill>
                                    <a:latin typeface="Cambria Math" panose="02040503050406030204" pitchFamily="18" charset="0"/>
                                    <a:ea typeface="微软雅黑"/>
                                    <a:cs typeface="微软雅黑"/>
                                    <a:sym typeface="微软雅黑"/>
                                  </a:rPr>
                                  <m:t>𝜇</m:t>
                                </m:r>
                              </m:e>
                              <m:sup>
                                <m:r>
                                  <a:rPr lang="en-US" sz="2000" b="0" i="1" u="none" strike="noStrike" dirty="0" smtClean="0">
                                    <a:solidFill>
                                      <a:srgbClr val="000000"/>
                                    </a:solidFill>
                                    <a:latin typeface="Cambria Math" panose="02040503050406030204" pitchFamily="18" charset="0"/>
                                    <a:ea typeface="微软雅黑"/>
                                    <a:cs typeface="微软雅黑"/>
                                    <a:sym typeface="微软雅黑"/>
                                  </a:rPr>
                                  <m:t>1</m:t>
                                </m:r>
                              </m:sup>
                            </m:sSup>
                            <m:r>
                              <a:rPr lang="en-US" sz="2000" b="0" i="1" u="none" strike="noStrike" dirty="0">
                                <a:solidFill>
                                  <a:srgbClr val="000000"/>
                                </a:solidFill>
                                <a:latin typeface="Cambria Math" panose="02040503050406030204" pitchFamily="18" charset="0"/>
                                <a:ea typeface="微软雅黑"/>
                                <a:cs typeface="微软雅黑"/>
                                <a:sym typeface="微软雅黑"/>
                              </a:rPr>
                              <m:t>⋯</m:t>
                            </m:r>
                            <m:r>
                              <a:rPr lang="en-US" sz="2000" b="0" i="1" u="none" strike="noStrike" dirty="0">
                                <a:solidFill>
                                  <a:srgbClr val="000000"/>
                                </a:solidFill>
                                <a:latin typeface="Cambria Math" panose="02040503050406030204" pitchFamily="18" charset="0"/>
                                <a:ea typeface="微软雅黑"/>
                                <a:cs typeface="微软雅黑"/>
                                <a:sym typeface="微软雅黑"/>
                              </a:rPr>
                              <m:t>𝜇</m:t>
                            </m:r>
                            <m:r>
                              <a:rPr lang="en-US" sz="2000" b="0" i="1" u="none" strike="noStrike" dirty="0">
                                <a:solidFill>
                                  <a:srgbClr val="000000"/>
                                </a:solidFill>
                                <a:latin typeface="Cambria Math" panose="02040503050406030204" pitchFamily="18" charset="0"/>
                                <a:ea typeface="微软雅黑"/>
                                <a:cs typeface="微软雅黑"/>
                                <a:sym typeface="微软雅黑"/>
                              </a:rPr>
                              <m:t>ₚ</m:t>
                            </m:r>
                          </m:e>
                        </m:d>
                      </m:sup>
                    </m:sSup>
                    <m:d>
                      <m:dPr>
                        <m:ctrlPr>
                          <a:rPr lang="en-US" sz="2000" b="0" i="1" u="none" strike="noStrike" dirty="0">
                            <a:solidFill>
                              <a:srgbClr val="000000"/>
                            </a:solidFill>
                            <a:latin typeface="Cambria Math" panose="02040503050406030204" pitchFamily="18" charset="0"/>
                            <a:ea typeface="微软雅黑"/>
                            <a:cs typeface="微软雅黑"/>
                            <a:sym typeface="微软雅黑"/>
                          </a:rPr>
                        </m:ctrlPr>
                      </m:dPr>
                      <m:e>
                        <m:r>
                          <a:rPr lang="en-US" sz="2000" b="0" i="1" u="none" strike="noStrike" dirty="0">
                            <a:solidFill>
                              <a:srgbClr val="000000"/>
                            </a:solidFill>
                            <a:latin typeface="Cambria Math" panose="02040503050406030204" pitchFamily="18" charset="0"/>
                            <a:ea typeface="微软雅黑"/>
                            <a:cs typeface="微软雅黑"/>
                            <a:sym typeface="微软雅黑"/>
                          </a:rPr>
                          <m:t>𝑥</m:t>
                        </m:r>
                      </m:e>
                    </m:d>
                  </m:oMath>
                </a14:m>
                <a:r>
                  <a:rPr lang="en-US" sz="2000" b="0" i="0" u="none" strike="noStrike" dirty="0">
                    <a:solidFill>
                      <a:srgbClr val="000000"/>
                    </a:solidFill>
                    <a:latin typeface="微软雅黑"/>
                    <a:ea typeface="微软雅黑"/>
                    <a:cs typeface="微软雅黑"/>
                    <a:sym typeface="微软雅黑"/>
                  </a:rPr>
                  <a:t>= </a:t>
                </a:r>
                <a14:m>
                  <m:oMath xmlns:m="http://schemas.openxmlformats.org/officeDocument/2006/math">
                    <m:sSup>
                      <m:sSupPr>
                        <m:ctrlPr>
                          <a:rPr lang="en-US" sz="2000" b="0" i="1" u="none" strike="noStrike" dirty="0" smtClean="0">
                            <a:solidFill>
                              <a:srgbClr val="000000"/>
                            </a:solidFill>
                            <a:latin typeface="Cambria Math" panose="02040503050406030204" pitchFamily="18" charset="0"/>
                            <a:ea typeface="微软雅黑"/>
                            <a:cs typeface="微软雅黑"/>
                            <a:sym typeface="微软雅黑"/>
                          </a:rPr>
                        </m:ctrlPr>
                      </m:sSupPr>
                      <m:e>
                        <m:r>
                          <a:rPr lang="en-US" sz="2000" b="0" i="1" u="none" strike="noStrike" dirty="0" smtClean="0">
                            <a:solidFill>
                              <a:srgbClr val="000000"/>
                            </a:solidFill>
                            <a:latin typeface="Cambria Math" panose="02040503050406030204" pitchFamily="18" charset="0"/>
                            <a:ea typeface="微软雅黑"/>
                            <a:cs typeface="微软雅黑"/>
                            <a:sym typeface="微软雅黑"/>
                          </a:rPr>
                          <m:t>𝐽</m:t>
                        </m:r>
                      </m:e>
                      <m:sup>
                        <m:sSup>
                          <m:sSupPr>
                            <m:ctrlPr>
                              <a:rPr lang="en-US" sz="2000" b="0" i="1" u="none" strike="noStrike" dirty="0" smtClean="0">
                                <a:solidFill>
                                  <a:srgbClr val="000000"/>
                                </a:solidFill>
                                <a:latin typeface="Cambria Math" panose="02040503050406030204" pitchFamily="18" charset="0"/>
                                <a:ea typeface="微软雅黑"/>
                                <a:cs typeface="微软雅黑"/>
                                <a:sym typeface="微软雅黑"/>
                              </a:rPr>
                            </m:ctrlPr>
                          </m:sSupPr>
                          <m:e>
                            <m:r>
                              <a:rPr lang="en-US" sz="2000" b="0" i="1" u="none" strike="noStrike" dirty="0" smtClean="0">
                                <a:solidFill>
                                  <a:srgbClr val="000000"/>
                                </a:solidFill>
                                <a:latin typeface="Cambria Math" panose="02040503050406030204" pitchFamily="18" charset="0"/>
                                <a:ea typeface="微软雅黑"/>
                                <a:cs typeface="微软雅黑"/>
                                <a:sym typeface="微软雅黑"/>
                              </a:rPr>
                              <m:t>𝜇</m:t>
                            </m:r>
                          </m:e>
                          <m:sup>
                            <m:r>
                              <a:rPr lang="en-US" sz="2000" b="0" i="1" u="none" strike="noStrike" dirty="0" smtClean="0">
                                <a:solidFill>
                                  <a:srgbClr val="000000"/>
                                </a:solidFill>
                                <a:latin typeface="Cambria Math" panose="02040503050406030204" pitchFamily="18" charset="0"/>
                                <a:ea typeface="微软雅黑"/>
                                <a:cs typeface="微软雅黑"/>
                                <a:sym typeface="微软雅黑"/>
                              </a:rPr>
                              <m:t>1</m:t>
                            </m:r>
                          </m:sup>
                        </m:sSup>
                        <m:sSup>
                          <m:sSupPr>
                            <m:ctrlPr>
                              <a:rPr lang="en-US" sz="2000" b="0" i="1" u="none" strike="noStrike" dirty="0">
                                <a:solidFill>
                                  <a:srgbClr val="000000"/>
                                </a:solidFill>
                                <a:latin typeface="Cambria Math" panose="02040503050406030204" pitchFamily="18" charset="0"/>
                                <a:ea typeface="微软雅黑"/>
                                <a:cs typeface="微软雅黑"/>
                                <a:sym typeface="微软雅黑"/>
                              </a:rPr>
                            </m:ctrlPr>
                          </m:sSupPr>
                          <m:e>
                            <m:r>
                              <a:rPr lang="en-US" sz="2000" b="0" i="1" u="none" strike="noStrike" dirty="0" smtClean="0">
                                <a:solidFill>
                                  <a:srgbClr val="000000"/>
                                </a:solidFill>
                                <a:latin typeface="Cambria Math" panose="02040503050406030204" pitchFamily="18" charset="0"/>
                                <a:ea typeface="微软雅黑"/>
                                <a:cs typeface="微软雅黑"/>
                                <a:sym typeface="微软雅黑"/>
                              </a:rPr>
                              <m:t>𝜇</m:t>
                            </m:r>
                          </m:e>
                          <m:sup>
                            <m:r>
                              <a:rPr lang="en-US" sz="2000" b="0" i="1" u="none" strike="noStrike" dirty="0">
                                <a:solidFill>
                                  <a:srgbClr val="000000"/>
                                </a:solidFill>
                                <a:latin typeface="Cambria Math" panose="02040503050406030204" pitchFamily="18" charset="0"/>
                                <a:ea typeface="微软雅黑"/>
                                <a:cs typeface="微软雅黑"/>
                                <a:sym typeface="微软雅黑"/>
                              </a:rPr>
                              <m:t>2</m:t>
                            </m:r>
                          </m:sup>
                        </m:sSup>
                        <m:r>
                          <a:rPr lang="en-US" altLang="zh-CN" sz="2000" i="1" dirty="0">
                            <a:latin typeface="Cambria Math" panose="02040503050406030204" pitchFamily="18" charset="0"/>
                            <a:ea typeface="微软雅黑"/>
                            <a:cs typeface="微软雅黑"/>
                            <a:sym typeface="微软雅黑"/>
                          </a:rPr>
                          <m:t>⋯</m:t>
                        </m:r>
                        <m:r>
                          <a:rPr lang="en-US" altLang="zh-CN" sz="2000" i="1" dirty="0">
                            <a:latin typeface="Cambria Math" panose="02040503050406030204" pitchFamily="18" charset="0"/>
                            <a:ea typeface="微软雅黑"/>
                            <a:cs typeface="微软雅黑"/>
                            <a:sym typeface="微软雅黑"/>
                          </a:rPr>
                          <m:t>𝜇</m:t>
                        </m:r>
                        <m:r>
                          <a:rPr lang="en-US" altLang="zh-CN" sz="2000" i="1" dirty="0">
                            <a:latin typeface="Cambria Math" panose="02040503050406030204" pitchFamily="18" charset="0"/>
                            <a:ea typeface="微软雅黑"/>
                            <a:cs typeface="微软雅黑"/>
                            <a:sym typeface="微软雅黑"/>
                          </a:rPr>
                          <m:t>ₚ</m:t>
                        </m:r>
                      </m:sup>
                    </m:sSup>
                    <m:d>
                      <m:dPr>
                        <m:ctrlPr>
                          <a:rPr lang="en-US" sz="2000" b="0" i="1" u="none" strike="noStrike" dirty="0">
                            <a:solidFill>
                              <a:srgbClr val="000000"/>
                            </a:solidFill>
                            <a:latin typeface="Cambria Math" panose="02040503050406030204" pitchFamily="18" charset="0"/>
                            <a:ea typeface="微软雅黑"/>
                            <a:cs typeface="微软雅黑"/>
                            <a:sym typeface="微软雅黑"/>
                          </a:rPr>
                        </m:ctrlPr>
                      </m:dPr>
                      <m:e>
                        <m:r>
                          <a:rPr lang="en-US" sz="2000" b="0" i="1" u="none" strike="noStrike" dirty="0">
                            <a:solidFill>
                              <a:srgbClr val="000000"/>
                            </a:solidFill>
                            <a:latin typeface="Cambria Math" panose="02040503050406030204" pitchFamily="18" charset="0"/>
                            <a:ea typeface="微软雅黑"/>
                            <a:cs typeface="微软雅黑"/>
                            <a:sym typeface="微软雅黑"/>
                          </a:rPr>
                          <m:t>𝑥</m:t>
                        </m:r>
                      </m:e>
                    </m:d>
                    <m:r>
                      <a:rPr lang="en-US" sz="2000" b="0" i="1" u="none" strike="noStrike" dirty="0">
                        <a:solidFill>
                          <a:srgbClr val="000000"/>
                        </a:solidFill>
                        <a:latin typeface="Cambria Math" panose="02040503050406030204" pitchFamily="18" charset="0"/>
                        <a:ea typeface="微软雅黑"/>
                        <a:cs typeface="微软雅黑"/>
                        <a:sym typeface="微软雅黑"/>
                      </a:rPr>
                      <m:t>，</m:t>
                    </m:r>
                  </m:oMath>
                </a14:m>
                <a:r>
                  <a:rPr lang="en-US" sz="2000" b="0" i="0" u="none" strike="noStrike" dirty="0" err="1">
                    <a:solidFill>
                      <a:srgbClr val="000000"/>
                    </a:solidFill>
                    <a:latin typeface="微软雅黑"/>
                    <a:ea typeface="微软雅黑"/>
                    <a:cs typeface="微软雅黑"/>
                    <a:sym typeface="微软雅黑"/>
                  </a:rPr>
                  <a:t>是描述高维时空中的流场分布的基础</a:t>
                </a:r>
                <a:r>
                  <a:rPr lang="en-US" sz="2000" b="0" i="0" u="none" strike="noStrike" dirty="0">
                    <a:solidFill>
                      <a:srgbClr val="000000"/>
                    </a:solidFill>
                    <a:latin typeface="微软雅黑"/>
                    <a:ea typeface="微软雅黑"/>
                    <a:cs typeface="微软雅黑"/>
                    <a:sym typeface="微软雅黑"/>
                  </a:rPr>
                  <a:t>。</a:t>
                </a:r>
                <a:endParaRPr lang="en-US" sz="1100" dirty="0"/>
              </a:p>
              <a:p>
                <a:pPr marL="0" indent="0" algn="l">
                  <a:lnSpc>
                    <a:spcPct val="116666"/>
                  </a:lnSpc>
                </a:pPr>
                <a:endParaRPr lang="en-US" sz="1100" dirty="0"/>
              </a:p>
              <a:p>
                <a:pPr>
                  <a:lnSpc>
                    <a:spcPct val="116666"/>
                  </a:lnSpc>
                </a:pPr>
                <a:r>
                  <a:rPr lang="en-US" sz="2200" b="1" i="0" u="none" strike="noStrike" dirty="0">
                    <a:solidFill>
                      <a:srgbClr val="104BA4"/>
                    </a:solidFill>
                    <a:latin typeface="微软雅黑"/>
                    <a:ea typeface="微软雅黑"/>
                    <a:cs typeface="微软雅黑"/>
                    <a:sym typeface="微软雅黑"/>
                  </a:rPr>
                  <a:t>▍</a:t>
                </a:r>
                <a:r>
                  <a:rPr lang="en-US" sz="2200" b="1" i="0" u="none" strike="noStrike" dirty="0" err="1">
                    <a:solidFill>
                      <a:srgbClr val="104BA4"/>
                    </a:solidFill>
                    <a:latin typeface="微软雅黑"/>
                    <a:ea typeface="微软雅黑"/>
                    <a:cs typeface="微软雅黑"/>
                    <a:sym typeface="微软雅黑"/>
                  </a:rPr>
                  <a:t>守恒方程：</a:t>
                </a:r>
                <a:r>
                  <a:rPr lang="en-US" sz="2000" b="0" i="0" u="none" strike="noStrike" dirty="0" err="1">
                    <a:solidFill>
                      <a:srgbClr val="000000"/>
                    </a:solidFill>
                    <a:latin typeface="微软雅黑"/>
                    <a:ea typeface="微软雅黑"/>
                    <a:cs typeface="微软雅黑"/>
                    <a:sym typeface="微软雅黑"/>
                  </a:rPr>
                  <a:t>该张量流满足协变散度为零的条件</a:t>
                </a:r>
                <a:r>
                  <a:rPr lang="en-US" sz="2000" b="0" i="0" u="none" strike="noStrike" dirty="0">
                    <a:solidFill>
                      <a:srgbClr val="000000"/>
                    </a:solidFill>
                    <a:latin typeface="微软雅黑"/>
                    <a:ea typeface="微软雅黑"/>
                    <a:cs typeface="微软雅黑"/>
                    <a:sym typeface="微软雅黑"/>
                  </a:rPr>
                  <a:t>：</a:t>
                </a:r>
                <a14:m>
                  <m:oMath xmlns:m="http://schemas.openxmlformats.org/officeDocument/2006/math">
                    <m:sSubSup>
                      <m:sSubSupPr>
                        <m:ctrlPr>
                          <a:rPr lang="en-US" sz="2000" b="0" i="1" u="none" strike="noStrike" dirty="0" smtClean="0">
                            <a:solidFill>
                              <a:srgbClr val="000000"/>
                            </a:solidFill>
                            <a:latin typeface="Cambria Math" panose="02040503050406030204" pitchFamily="18" charset="0"/>
                            <a:ea typeface="微软雅黑"/>
                            <a:cs typeface="微软雅黑"/>
                            <a:sym typeface="微软雅黑"/>
                          </a:rPr>
                        </m:ctrlPr>
                      </m:sSubSupPr>
                      <m:e>
                        <m:r>
                          <a:rPr lang="en-US" sz="2000" b="0" i="1" u="none" strike="noStrike" dirty="0" smtClean="0">
                            <a:solidFill>
                              <a:srgbClr val="000000"/>
                            </a:solidFill>
                            <a:latin typeface="Cambria Math" panose="02040503050406030204" pitchFamily="18" charset="0"/>
                            <a:ea typeface="微软雅黑"/>
                            <a:cs typeface="微软雅黑"/>
                            <a:sym typeface="微软雅黑"/>
                          </a:rPr>
                          <m:t>𝜕</m:t>
                        </m:r>
                      </m:e>
                      <m:sub>
                        <m:r>
                          <a:rPr lang="en-US" sz="2000" b="0" i="1" u="none" strike="noStrike" dirty="0" smtClean="0">
                            <a:solidFill>
                              <a:srgbClr val="000000"/>
                            </a:solidFill>
                            <a:latin typeface="Cambria Math" panose="02040503050406030204" pitchFamily="18" charset="0"/>
                            <a:ea typeface="微软雅黑"/>
                            <a:cs typeface="微软雅黑"/>
                            <a:sym typeface="微软雅黑"/>
                          </a:rPr>
                          <m:t>𝜇</m:t>
                        </m:r>
                      </m:sub>
                      <m:sup/>
                    </m:sSubSup>
                    <m:sSup>
                      <m:sSupPr>
                        <m:ctrlPr>
                          <a:rPr lang="en-US" sz="2000" b="0" i="1" u="none" strike="noStrike" dirty="0" err="1">
                            <a:solidFill>
                              <a:srgbClr val="000000"/>
                            </a:solidFill>
                            <a:latin typeface="Cambria Math" panose="02040503050406030204" pitchFamily="18" charset="0"/>
                            <a:ea typeface="微软雅黑"/>
                            <a:cs typeface="微软雅黑"/>
                            <a:sym typeface="微软雅黑"/>
                          </a:rPr>
                        </m:ctrlPr>
                      </m:sSupPr>
                      <m:e>
                        <m:r>
                          <a:rPr lang="en-US" sz="2000" b="0" i="1" u="none" strike="noStrike" dirty="0" err="1">
                            <a:solidFill>
                              <a:srgbClr val="000000"/>
                            </a:solidFill>
                            <a:latin typeface="Cambria Math" panose="02040503050406030204" pitchFamily="18" charset="0"/>
                            <a:ea typeface="微软雅黑"/>
                            <a:cs typeface="微软雅黑"/>
                            <a:sym typeface="微软雅黑"/>
                          </a:rPr>
                          <m:t>𝐽</m:t>
                        </m:r>
                      </m:e>
                      <m:sup>
                        <m:sSup>
                          <m:sSupPr>
                            <m:ctrlPr>
                              <a:rPr lang="en-US" sz="2000" b="0" i="1" u="none" strike="noStrike" dirty="0" err="1">
                                <a:solidFill>
                                  <a:srgbClr val="000000"/>
                                </a:solidFill>
                                <a:latin typeface="Cambria Math" panose="02040503050406030204" pitchFamily="18" charset="0"/>
                                <a:ea typeface="微软雅黑"/>
                                <a:cs typeface="微软雅黑"/>
                                <a:sym typeface="微软雅黑"/>
                              </a:rPr>
                            </m:ctrlPr>
                          </m:sSupPr>
                          <m:e>
                            <m:r>
                              <a:rPr lang="en-US" sz="2000" b="0" i="1" u="none" strike="noStrike" dirty="0" err="1">
                                <a:solidFill>
                                  <a:srgbClr val="000000"/>
                                </a:solidFill>
                                <a:latin typeface="Cambria Math" panose="02040503050406030204" pitchFamily="18" charset="0"/>
                                <a:ea typeface="微软雅黑"/>
                                <a:cs typeface="微软雅黑"/>
                                <a:sym typeface="微软雅黑"/>
                              </a:rPr>
                              <m:t>𝜇</m:t>
                            </m:r>
                          </m:e>
                          <m:sup>
                            <m:r>
                              <a:rPr lang="en-US" sz="2000" b="0" i="1" u="none" strike="noStrike" dirty="0" err="1">
                                <a:solidFill>
                                  <a:srgbClr val="000000"/>
                                </a:solidFill>
                                <a:latin typeface="Cambria Math" panose="02040503050406030204" pitchFamily="18" charset="0"/>
                                <a:ea typeface="微软雅黑"/>
                                <a:cs typeface="微软雅黑"/>
                                <a:sym typeface="微软雅黑"/>
                              </a:rPr>
                              <m:t>1</m:t>
                            </m:r>
                          </m:sup>
                        </m:sSup>
                        <m:sSup>
                          <m:sSupPr>
                            <m:ctrlPr>
                              <a:rPr lang="en-US" sz="2000" b="0" i="1" u="none" strike="noStrike" dirty="0">
                                <a:solidFill>
                                  <a:srgbClr val="000000"/>
                                </a:solidFill>
                                <a:latin typeface="Cambria Math" panose="02040503050406030204" pitchFamily="18" charset="0"/>
                                <a:ea typeface="微软雅黑"/>
                                <a:cs typeface="微软雅黑"/>
                                <a:sym typeface="微软雅黑"/>
                              </a:rPr>
                            </m:ctrlPr>
                          </m:sSupPr>
                          <m:e>
                            <m:r>
                              <a:rPr lang="en-US" sz="2000" b="0" i="1" u="none" strike="noStrike" dirty="0" err="1">
                                <a:solidFill>
                                  <a:srgbClr val="000000"/>
                                </a:solidFill>
                                <a:latin typeface="Cambria Math" panose="02040503050406030204" pitchFamily="18" charset="0"/>
                                <a:ea typeface="微软雅黑"/>
                                <a:cs typeface="微软雅黑"/>
                                <a:sym typeface="微软雅黑"/>
                              </a:rPr>
                              <m:t>𝜇</m:t>
                            </m:r>
                          </m:e>
                          <m:sup>
                            <m:r>
                              <a:rPr lang="en-US" sz="2000" b="0" i="1" u="none" strike="noStrike" dirty="0">
                                <a:solidFill>
                                  <a:srgbClr val="000000"/>
                                </a:solidFill>
                                <a:latin typeface="Cambria Math" panose="02040503050406030204" pitchFamily="18" charset="0"/>
                                <a:ea typeface="微软雅黑"/>
                                <a:cs typeface="微软雅黑"/>
                                <a:sym typeface="微软雅黑"/>
                              </a:rPr>
                              <m:t>2</m:t>
                            </m:r>
                          </m:sup>
                        </m:sSup>
                        <m:r>
                          <a:rPr lang="en-US" altLang="zh-CN" sz="2000" i="1" dirty="0">
                            <a:latin typeface="Cambria Math" panose="02040503050406030204" pitchFamily="18" charset="0"/>
                            <a:ea typeface="微软雅黑"/>
                            <a:cs typeface="微软雅黑"/>
                            <a:sym typeface="微软雅黑"/>
                          </a:rPr>
                          <m:t>⋯</m:t>
                        </m:r>
                        <m:r>
                          <a:rPr lang="en-US" altLang="zh-CN" sz="2000" i="1" dirty="0">
                            <a:latin typeface="Cambria Math" panose="02040503050406030204" pitchFamily="18" charset="0"/>
                            <a:ea typeface="微软雅黑"/>
                            <a:cs typeface="微软雅黑"/>
                            <a:sym typeface="微软雅黑"/>
                          </a:rPr>
                          <m:t>𝜇</m:t>
                        </m:r>
                        <m:r>
                          <a:rPr lang="en-US" altLang="zh-CN" sz="2000" i="1" dirty="0">
                            <a:latin typeface="Cambria Math" panose="02040503050406030204" pitchFamily="18" charset="0"/>
                            <a:ea typeface="微软雅黑"/>
                            <a:cs typeface="微软雅黑"/>
                            <a:sym typeface="微软雅黑"/>
                          </a:rPr>
                          <m:t>ₚ</m:t>
                        </m:r>
                      </m:sup>
                    </m:sSup>
                    <m:d>
                      <m:dPr>
                        <m:ctrlPr>
                          <a:rPr lang="en-US" sz="2000" b="0" i="1" u="none" strike="noStrike" dirty="0">
                            <a:solidFill>
                              <a:srgbClr val="000000"/>
                            </a:solidFill>
                            <a:latin typeface="Cambria Math" panose="02040503050406030204" pitchFamily="18" charset="0"/>
                            <a:ea typeface="微软雅黑"/>
                            <a:cs typeface="微软雅黑"/>
                            <a:sym typeface="微软雅黑"/>
                          </a:rPr>
                        </m:ctrlPr>
                      </m:dPr>
                      <m:e>
                        <m:r>
                          <a:rPr lang="en-US" sz="2000" b="0" i="1" u="none" strike="noStrike" dirty="0">
                            <a:solidFill>
                              <a:srgbClr val="000000"/>
                            </a:solidFill>
                            <a:latin typeface="Cambria Math" panose="02040503050406030204" pitchFamily="18" charset="0"/>
                            <a:ea typeface="微软雅黑"/>
                            <a:cs typeface="微软雅黑"/>
                            <a:sym typeface="微软雅黑"/>
                          </a:rPr>
                          <m:t>𝑥</m:t>
                        </m:r>
                      </m:e>
                    </m:d>
                    <m:r>
                      <a:rPr lang="en-US" sz="2000" b="0" i="1" u="none" strike="noStrike" dirty="0">
                        <a:solidFill>
                          <a:srgbClr val="000000"/>
                        </a:solidFill>
                        <a:latin typeface="Cambria Math" panose="02040503050406030204" pitchFamily="18" charset="0"/>
                        <a:ea typeface="微软雅黑"/>
                        <a:cs typeface="微软雅黑"/>
                        <a:sym typeface="微软雅黑"/>
                      </a:rPr>
                      <m:t>= 0</m:t>
                    </m:r>
                  </m:oMath>
                </a14:m>
                <a:r>
                  <a:rPr lang="en-US" sz="2000" b="0" i="0" u="none" strike="noStrike" dirty="0">
                    <a:solidFill>
                      <a:srgbClr val="000000"/>
                    </a:solidFill>
                    <a:latin typeface="微软雅黑"/>
                    <a:ea typeface="微软雅黑"/>
                    <a:cs typeface="微软雅黑"/>
                    <a:sym typeface="微软雅黑"/>
                  </a:rPr>
                  <a:t>。 这代表了空间中存在(p </a:t>
                </a:r>
                <a:r>
                  <a:rPr lang="en-US" sz="2000" dirty="0">
                    <a:latin typeface="微软雅黑"/>
                    <a:ea typeface="微软雅黑"/>
                    <a:cs typeface="微软雅黑"/>
                    <a:sym typeface="微软雅黑"/>
                  </a:rPr>
                  <a:t>- </a:t>
                </a:r>
                <a:r>
                  <a:rPr lang="en-US" sz="2000" b="0" i="0" u="none" strike="noStrike" dirty="0">
                    <a:solidFill>
                      <a:srgbClr val="000000"/>
                    </a:solidFill>
                    <a:latin typeface="微软雅黑"/>
                    <a:ea typeface="微软雅黑"/>
                    <a:cs typeface="微软雅黑"/>
                    <a:sym typeface="微软雅黑"/>
                  </a:rPr>
                  <a:t>1)</a:t>
                </a:r>
                <a:r>
                  <a:rPr lang="en-US" sz="2000" b="0" i="0" u="none" strike="noStrike" dirty="0" err="1">
                    <a:solidFill>
                      <a:srgbClr val="000000"/>
                    </a:solidFill>
                    <a:latin typeface="微软雅黑"/>
                    <a:ea typeface="微软雅黑"/>
                    <a:cs typeface="微软雅黑"/>
                    <a:sym typeface="微软雅黑"/>
                  </a:rPr>
                  <a:t>阶的守恒荷（拓扑荷）的存在，是传统电荷（标量）和动量（矢量）守恒的数学推广</a:t>
                </a:r>
                <a:r>
                  <a:rPr lang="en-US" sz="2000" b="0" i="0" u="none" strike="noStrike" dirty="0">
                    <a:solidFill>
                      <a:srgbClr val="000000"/>
                    </a:solidFill>
                    <a:latin typeface="微软雅黑"/>
                    <a:ea typeface="微软雅黑"/>
                    <a:cs typeface="微软雅黑"/>
                    <a:sym typeface="微软雅黑"/>
                  </a:rPr>
                  <a:t>。</a:t>
                </a:r>
              </a:p>
              <a:p>
                <a:pPr marL="0" indent="0" algn="l">
                  <a:lnSpc>
                    <a:spcPct val="116666"/>
                  </a:lnSpc>
                </a:pPr>
                <a:endParaRPr lang="en-US" sz="2000" b="0" i="0" u="none" strike="noStrike" dirty="0">
                  <a:solidFill>
                    <a:srgbClr val="000000"/>
                  </a:solidFill>
                  <a:latin typeface="微软雅黑"/>
                  <a:ea typeface="微软雅黑"/>
                  <a:cs typeface="微软雅黑"/>
                  <a:sym typeface="微软雅黑"/>
                </a:endParaRPr>
              </a:p>
              <a:p>
                <a:pPr marL="0" indent="0" algn="l">
                  <a:lnSpc>
                    <a:spcPct val="116666"/>
                  </a:lnSpc>
                </a:pPr>
                <a:r>
                  <a:rPr lang="en-US" sz="2200" b="1" i="0" u="none" strike="noStrike" dirty="0">
                    <a:solidFill>
                      <a:srgbClr val="104BA4"/>
                    </a:solidFill>
                    <a:latin typeface="微软雅黑"/>
                    <a:ea typeface="微软雅黑"/>
                    <a:cs typeface="微软雅黑"/>
                    <a:sym typeface="微软雅黑"/>
                  </a:rPr>
                  <a:t>▍</a:t>
                </a:r>
                <a:r>
                  <a:rPr lang="en-US" sz="2200" b="1" i="0" u="none" strike="noStrike" dirty="0" err="1">
                    <a:solidFill>
                      <a:srgbClr val="104BA4"/>
                    </a:solidFill>
                    <a:latin typeface="微软雅黑"/>
                    <a:ea typeface="微软雅黑"/>
                    <a:cs typeface="微软雅黑"/>
                    <a:sym typeface="微软雅黑"/>
                  </a:rPr>
                  <a:t>物理实例：</a:t>
                </a:r>
                <a:r>
                  <a:rPr lang="en-US" sz="2000" b="0" i="0" u="none" strike="noStrike" dirty="0" err="1">
                    <a:solidFill>
                      <a:srgbClr val="000000"/>
                    </a:solidFill>
                    <a:latin typeface="微软雅黑"/>
                    <a:ea typeface="微软雅黑"/>
                    <a:cs typeface="微软雅黑"/>
                    <a:sym typeface="微软雅黑"/>
                  </a:rPr>
                  <a:t>p</a:t>
                </a:r>
                <a:r>
                  <a:rPr lang="en-US" sz="2000" b="0" i="0" u="none" strike="noStrike" dirty="0">
                    <a:solidFill>
                      <a:srgbClr val="000000"/>
                    </a:solidFill>
                    <a:latin typeface="微软雅黑"/>
                    <a:ea typeface="微软雅黑"/>
                    <a:cs typeface="微软雅黑"/>
                    <a:sym typeface="微软雅黑"/>
                  </a:rPr>
                  <a:t>=</a:t>
                </a:r>
                <a:r>
                  <a:rPr lang="en-US" sz="2000" dirty="0">
                    <a:latin typeface="微软雅黑"/>
                    <a:ea typeface="微软雅黑"/>
                    <a:cs typeface="微软雅黑"/>
                    <a:sym typeface="微软雅黑"/>
                  </a:rPr>
                  <a:t>1</a:t>
                </a:r>
                <a:r>
                  <a:rPr lang="en-US" sz="2000" b="0" i="0" u="none" strike="noStrike" dirty="0">
                    <a:solidFill>
                      <a:srgbClr val="000000"/>
                    </a:solidFill>
                    <a:latin typeface="微软雅黑"/>
                    <a:ea typeface="微软雅黑"/>
                    <a:cs typeface="微软雅黑"/>
                    <a:sym typeface="微软雅黑"/>
                  </a:rPr>
                  <a:t> </a:t>
                </a:r>
                <a:r>
                  <a:rPr lang="en-US" sz="2000" b="0" i="0" u="none" strike="noStrike" dirty="0" err="1">
                    <a:solidFill>
                      <a:srgbClr val="000000"/>
                    </a:solidFill>
                    <a:latin typeface="微软雅黑"/>
                    <a:ea typeface="微软雅黑"/>
                    <a:cs typeface="微软雅黑"/>
                    <a:sym typeface="微软雅黑"/>
                  </a:rPr>
                  <a:t>对应矢量流，p</a:t>
                </a:r>
                <a:r>
                  <a:rPr lang="en-US" sz="2000" b="0" i="0" u="none" strike="noStrike" dirty="0">
                    <a:solidFill>
                      <a:srgbClr val="000000"/>
                    </a:solidFill>
                    <a:latin typeface="微软雅黑"/>
                    <a:ea typeface="微软雅黑"/>
                    <a:cs typeface="微软雅黑"/>
                    <a:sym typeface="微软雅黑"/>
                  </a:rPr>
                  <a:t>=</a:t>
                </a:r>
                <a:r>
                  <a:rPr lang="en-US" sz="2000" dirty="0">
                    <a:latin typeface="微软雅黑"/>
                    <a:ea typeface="微软雅黑"/>
                    <a:cs typeface="微软雅黑"/>
                    <a:sym typeface="微软雅黑"/>
                  </a:rPr>
                  <a:t>2</a:t>
                </a:r>
                <a:r>
                  <a:rPr lang="en-US" sz="2000" b="0" i="0" u="none" strike="noStrike" dirty="0">
                    <a:solidFill>
                      <a:srgbClr val="000000"/>
                    </a:solidFill>
                    <a:latin typeface="微软雅黑"/>
                    <a:ea typeface="微软雅黑"/>
                    <a:cs typeface="微软雅黑"/>
                    <a:sym typeface="微软雅黑"/>
                  </a:rPr>
                  <a:t> </a:t>
                </a:r>
                <a:r>
                  <a:rPr lang="en-US" sz="2000" b="0" i="0" u="none" strike="noStrike" dirty="0" err="1">
                    <a:solidFill>
                      <a:srgbClr val="000000"/>
                    </a:solidFill>
                    <a:latin typeface="微软雅黑"/>
                    <a:ea typeface="微软雅黑"/>
                    <a:cs typeface="微软雅黑"/>
                    <a:sym typeface="微软雅黑"/>
                  </a:rPr>
                  <a:t>对应对称张量流</a:t>
                </a:r>
                <a:r>
                  <a:rPr lang="en-US" sz="2000" dirty="0">
                    <a:latin typeface="微软雅黑"/>
                    <a:ea typeface="微软雅黑"/>
                    <a:cs typeface="微软雅黑"/>
                    <a:sym typeface="微软雅黑"/>
                  </a:rPr>
                  <a:t>.</a:t>
                </a:r>
                <a:endParaRPr lang="en-US" sz="2000" b="0" i="0" u="none" strike="noStrike" dirty="0">
                  <a:solidFill>
                    <a:srgbClr val="000000"/>
                  </a:solidFill>
                  <a:latin typeface="微软雅黑"/>
                  <a:ea typeface="微软雅黑"/>
                  <a:cs typeface="微软雅黑"/>
                  <a:sym typeface="微软雅黑"/>
                </a:endParaRPr>
              </a:p>
            </p:txBody>
          </p:sp>
        </mc:Choice>
        <mc:Fallback xmlns="">
          <p:sp>
            <p:nvSpPr>
              <p:cNvPr id="11" name="AutoShape 11"/>
              <p:cNvSpPr>
                <a:spLocks noRot="1" noChangeAspect="1" noMove="1" noResize="1" noEditPoints="1" noAdjustHandles="1" noChangeArrowheads="1" noChangeShapeType="1" noTextEdit="1"/>
              </p:cNvSpPr>
              <p:nvPr/>
            </p:nvSpPr>
            <p:spPr>
              <a:xfrm>
                <a:off x="292100" y="1536700"/>
                <a:ext cx="11468100" cy="3568700"/>
              </a:xfrm>
              <a:prstGeom prst="roundRect">
                <a:avLst>
                  <a:gd name="adj" fmla="val 0"/>
                </a:avLst>
              </a:prstGeom>
              <a:blipFill>
                <a:blip r:embed="rId6"/>
                <a:stretch>
                  <a:fillRect/>
                </a:stretch>
              </a:blipFill>
              <a:ln w="25400" cap="flat" cmpd="sng">
                <a:noFill/>
                <a:prstDash val="solid"/>
                <a:round/>
              </a:ln>
            </p:spPr>
            <p:txBody>
              <a:bodyPr/>
              <a:lstStyle/>
              <a:p>
                <a:r>
                  <a:rPr lang="zh-CN" altLang="en-US">
                    <a:noFill/>
                  </a:rPr>
                  <a:t> </a:t>
                </a:r>
              </a:p>
            </p:txBody>
          </p:sp>
        </mc:Fallback>
      </mc:AlternateContent>
      <p:sp>
        <p:nvSpPr>
          <p:cNvPr id="12" name="AutoShape 12"/>
          <p:cNvSpPr/>
          <p:nvPr/>
        </p:nvSpPr>
        <p:spPr>
          <a:xfrm>
            <a:off x="9448800" y="6527800"/>
            <a:ext cx="2743200" cy="368300"/>
          </a:xfrm>
          <a:prstGeom prst="roundRect">
            <a:avLst>
              <a:gd name="adj" fmla="val 0"/>
            </a:avLst>
          </a:prstGeom>
          <a:noFill/>
          <a:ln w="25400" cap="flat" cmpd="sng">
            <a:noFill/>
            <a:prstDash val="solid"/>
            <a:round/>
          </a:ln>
        </p:spPr>
        <p:txBody>
          <a:bodyPr vert="horz" wrap="square" lIns="63500" tIns="63500" rIns="63500" bIns="63500" rtlCol="0" anchor="ctr"/>
          <a:lstStyle/>
          <a:p>
            <a:pPr algn="ctr">
              <a:defRPr/>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3" name="AutoShape 3"/>
          <p:cNvSpPr/>
          <p:nvPr/>
        </p:nvSpPr>
        <p:spPr>
          <a:xfrm>
            <a:off x="330200" y="0"/>
            <a:ext cx="901700" cy="1130300"/>
          </a:xfrm>
          <a:prstGeom prst="roundRect">
            <a:avLst>
              <a:gd name="adj" fmla="val 0"/>
            </a:avLst>
          </a:prstGeom>
          <a:solidFill>
            <a:srgbClr val="104BA4">
              <a:alpha val="100000"/>
            </a:srgbClr>
          </a:solidFill>
          <a:ln w="25400" cap="flat" cmpd="sng">
            <a:noFill/>
            <a:prstDash val="solid"/>
            <a:round/>
          </a:ln>
          <a:effectLst>
            <a:outerShdw blurRad="330200" algn="ctr" rotWithShape="0">
              <a:srgbClr val="000000">
                <a:alpha val="30000"/>
              </a:srgbClr>
            </a:outerShdw>
          </a:effectLst>
        </p:spPr>
        <p:txBody>
          <a:bodyPr vert="horz" wrap="square" lIns="63500" tIns="63500" rIns="63500" bIns="63500" rtlCol="0" anchor="ctr"/>
          <a:lstStyle/>
          <a:p>
            <a:pPr algn="ctr">
              <a:defRPr/>
            </a:pPr>
            <a:endParaRPr/>
          </a:p>
        </p:txBody>
      </p:sp>
      <p:sp>
        <p:nvSpPr>
          <p:cNvPr id="4" name="AutoShape 4"/>
          <p:cNvSpPr/>
          <p:nvPr/>
        </p:nvSpPr>
        <p:spPr>
          <a:xfrm>
            <a:off x="292100" y="279400"/>
            <a:ext cx="977900" cy="6477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ctr">
              <a:lnSpc>
                <a:spcPct val="100000"/>
              </a:lnSpc>
              <a:defRPr/>
            </a:pPr>
            <a:r>
              <a:rPr lang="en-US" sz="3600" b="1" i="0" u="none" strike="noStrike">
                <a:solidFill>
                  <a:srgbClr val="FFFFFF"/>
                </a:solidFill>
                <a:latin typeface="微软雅黑"/>
                <a:ea typeface="微软雅黑"/>
                <a:cs typeface="微软雅黑"/>
                <a:sym typeface="微软雅黑"/>
              </a:rPr>
              <a:t>03</a:t>
            </a:r>
            <a:endParaRPr lang="en-US" sz="1100"/>
          </a:p>
        </p:txBody>
      </p:sp>
      <p:sp>
        <p:nvSpPr>
          <p:cNvPr id="5" name="AutoShape 5"/>
          <p:cNvSpPr/>
          <p:nvPr/>
        </p:nvSpPr>
        <p:spPr>
          <a:xfrm>
            <a:off x="1384300" y="215900"/>
            <a:ext cx="7620000" cy="5842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l">
              <a:lnSpc>
                <a:spcPct val="100000"/>
              </a:lnSpc>
              <a:defRPr/>
            </a:pPr>
            <a:r>
              <a:rPr lang="en-US" sz="3200" b="1" i="0" u="none" strike="noStrike" dirty="0" err="1">
                <a:solidFill>
                  <a:srgbClr val="104BA4"/>
                </a:solidFill>
                <a:latin typeface="微软雅黑"/>
                <a:ea typeface="微软雅黑"/>
                <a:cs typeface="微软雅黑"/>
                <a:sym typeface="微软雅黑"/>
              </a:rPr>
              <a:t>核心工作</a:t>
            </a:r>
            <a:r>
              <a:rPr lang="en-US" sz="3200" b="1" i="0" u="none" strike="noStrike" dirty="0">
                <a:solidFill>
                  <a:srgbClr val="104BA4"/>
                </a:solidFill>
                <a:latin typeface="微软雅黑"/>
                <a:ea typeface="微软雅黑"/>
                <a:cs typeface="微软雅黑"/>
                <a:sym typeface="微软雅黑"/>
              </a:rPr>
              <a:t>：</a:t>
            </a:r>
            <a:r>
              <a:rPr lang="zh-CN" altLang="en-US" sz="3200" b="1" i="0" u="none" strike="noStrike" dirty="0">
                <a:solidFill>
                  <a:srgbClr val="104BA4"/>
                </a:solidFill>
                <a:latin typeface="微软雅黑"/>
                <a:ea typeface="微软雅黑"/>
                <a:cs typeface="微软雅黑"/>
                <a:sym typeface="微软雅黑"/>
              </a:rPr>
              <a:t>推导</a:t>
            </a:r>
            <a:r>
              <a:rPr lang="en-US" altLang="zh-CN" sz="3200" b="1" i="0" u="none" strike="noStrike" dirty="0">
                <a:solidFill>
                  <a:srgbClr val="104BA4"/>
                </a:solidFill>
                <a:latin typeface="微软雅黑"/>
                <a:ea typeface="微软雅黑"/>
                <a:cs typeface="微软雅黑"/>
                <a:sym typeface="微软雅黑"/>
              </a:rPr>
              <a:t>p</a:t>
            </a:r>
            <a:r>
              <a:rPr lang="zh-CN" altLang="en-US" sz="3200" b="1" i="0" u="none" strike="noStrike" dirty="0">
                <a:solidFill>
                  <a:srgbClr val="104BA4"/>
                </a:solidFill>
                <a:latin typeface="微软雅黑"/>
                <a:ea typeface="微软雅黑"/>
                <a:cs typeface="微软雅黑"/>
                <a:sym typeface="微软雅黑"/>
              </a:rPr>
              <a:t>阶守恒流下的定理</a:t>
            </a:r>
            <a:endParaRPr lang="en-US" sz="1100" dirty="0"/>
          </a:p>
        </p:txBody>
      </p:sp>
      <p:pic>
        <p:nvPicPr>
          <p:cNvPr id="7" name="Picture 7"/>
          <p:cNvPicPr>
            <a:picLocks noChangeAspect="1"/>
          </p:cNvPicPr>
          <p:nvPr/>
        </p:nvPicPr>
        <p:blipFill>
          <a:blip r:embed="rId3"/>
          <a:srcRect/>
          <a:stretch>
            <a:fillRect/>
          </a:stretch>
        </p:blipFill>
        <p:spPr>
          <a:xfrm>
            <a:off x="9791700" y="254000"/>
            <a:ext cx="685800" cy="685800"/>
          </a:xfrm>
          <a:prstGeom prst="rect">
            <a:avLst/>
          </a:prstGeom>
          <a:noFill/>
          <a:ln w="25400" cap="flat" cmpd="sng">
            <a:noFill/>
            <a:prstDash val="solid"/>
            <a:round/>
          </a:ln>
        </p:spPr>
      </p:pic>
      <p:pic>
        <p:nvPicPr>
          <p:cNvPr id="8" name="Picture 8"/>
          <p:cNvPicPr>
            <a:picLocks noChangeAspect="1"/>
          </p:cNvPicPr>
          <p:nvPr/>
        </p:nvPicPr>
        <p:blipFill>
          <a:blip r:embed="rId4"/>
          <a:srcRect t="4651" b="4651"/>
          <a:stretch>
            <a:fillRect/>
          </a:stretch>
        </p:blipFill>
        <p:spPr>
          <a:xfrm>
            <a:off x="10464800" y="241300"/>
            <a:ext cx="1295400" cy="495300"/>
          </a:xfrm>
          <a:prstGeom prst="rect">
            <a:avLst/>
          </a:prstGeom>
          <a:noFill/>
          <a:ln w="25400" cap="flat" cmpd="sng">
            <a:noFill/>
            <a:prstDash val="solid"/>
            <a:round/>
          </a:ln>
        </p:spPr>
      </p:pic>
      <p:sp>
        <p:nvSpPr>
          <p:cNvPr id="9" name="AutoShape 9"/>
          <p:cNvSpPr/>
          <p:nvPr/>
        </p:nvSpPr>
        <p:spPr>
          <a:xfrm>
            <a:off x="10477500" y="698500"/>
            <a:ext cx="1282700" cy="241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dist">
              <a:lnSpc>
                <a:spcPct val="100000"/>
              </a:lnSpc>
              <a:defRPr/>
            </a:pPr>
            <a:r>
              <a:rPr lang="en-US" sz="1000" b="1" i="0" u="none" strike="noStrike">
                <a:solidFill>
                  <a:srgbClr val="000000"/>
                </a:solidFill>
                <a:latin typeface="Calibri"/>
                <a:ea typeface="Calibri"/>
                <a:cs typeface="Calibri"/>
                <a:sym typeface="Calibri"/>
              </a:rPr>
              <a:t>FUDAN UNIVERSITY</a:t>
            </a:r>
            <a:endParaRPr lang="en-US" sz="1100"/>
          </a:p>
        </p:txBody>
      </p:sp>
      <p:pic>
        <p:nvPicPr>
          <p:cNvPr id="10" name="Picture 10"/>
          <p:cNvPicPr>
            <a:picLocks noChangeAspect="1"/>
          </p:cNvPicPr>
          <p:nvPr/>
        </p:nvPicPr>
        <p:blipFill>
          <a:blip r:embed="rId5"/>
          <a:srcRect l="257" r="257"/>
          <a:stretch>
            <a:fillRect/>
          </a:stretch>
        </p:blipFill>
        <p:spPr>
          <a:xfrm>
            <a:off x="330200" y="6388100"/>
            <a:ext cx="2743200" cy="368300"/>
          </a:xfrm>
          <a:prstGeom prst="rect">
            <a:avLst/>
          </a:prstGeom>
          <a:noFill/>
          <a:ln w="25400" cap="flat" cmpd="sng">
            <a:noFill/>
            <a:prstDash val="solid"/>
            <a:round/>
          </a:ln>
        </p:spPr>
      </p:pic>
      <p:sp>
        <p:nvSpPr>
          <p:cNvPr id="12" name="AutoShape 12"/>
          <p:cNvSpPr/>
          <p:nvPr/>
        </p:nvSpPr>
        <p:spPr>
          <a:xfrm>
            <a:off x="9448800" y="6527800"/>
            <a:ext cx="2743200" cy="368300"/>
          </a:xfrm>
          <a:prstGeom prst="roundRect">
            <a:avLst>
              <a:gd name="adj" fmla="val 0"/>
            </a:avLst>
          </a:prstGeom>
          <a:noFill/>
          <a:ln w="25400" cap="flat" cmpd="sng">
            <a:noFill/>
            <a:prstDash val="solid"/>
            <a:round/>
          </a:ln>
        </p:spPr>
        <p:txBody>
          <a:bodyPr vert="horz" wrap="square" lIns="63500" tIns="63500" rIns="63500" bIns="63500" rtlCol="0" anchor="ctr"/>
          <a:lstStyle/>
          <a:p>
            <a:pPr algn="ctr">
              <a:defRPr/>
            </a:pPr>
            <a:endParaRPr/>
          </a:p>
        </p:txBody>
      </p:sp>
      <p:pic>
        <p:nvPicPr>
          <p:cNvPr id="14" name="图片 13"/>
          <p:cNvPicPr>
            <a:picLocks noChangeAspect="1"/>
          </p:cNvPicPr>
          <p:nvPr/>
        </p:nvPicPr>
        <p:blipFill>
          <a:blip r:embed="rId6"/>
          <a:stretch>
            <a:fillRect/>
          </a:stretch>
        </p:blipFill>
        <p:spPr>
          <a:xfrm>
            <a:off x="988851" y="1524107"/>
            <a:ext cx="9359748" cy="480038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5" name="AutoShape 5"/>
          <p:cNvSpPr/>
          <p:nvPr/>
        </p:nvSpPr>
        <p:spPr>
          <a:xfrm>
            <a:off x="330200" y="0"/>
            <a:ext cx="901700" cy="1130300"/>
          </a:xfrm>
          <a:prstGeom prst="roundRect">
            <a:avLst>
              <a:gd name="adj" fmla="val 0"/>
            </a:avLst>
          </a:prstGeom>
          <a:solidFill>
            <a:srgbClr val="104BA4">
              <a:alpha val="100000"/>
            </a:srgbClr>
          </a:solidFill>
          <a:ln w="25400" cap="flat" cmpd="sng">
            <a:noFill/>
            <a:prstDash val="solid"/>
            <a:round/>
          </a:ln>
          <a:effectLst>
            <a:outerShdw blurRad="330200" algn="ctr" rotWithShape="0">
              <a:srgbClr val="000000">
                <a:alpha val="30000"/>
              </a:srgbClr>
            </a:outerShdw>
          </a:effectLst>
        </p:spPr>
        <p:txBody>
          <a:bodyPr vert="horz" wrap="square" lIns="63500" tIns="63500" rIns="63500" bIns="63500" rtlCol="0" anchor="ctr"/>
          <a:lstStyle/>
          <a:p>
            <a:pPr algn="ctr">
              <a:defRPr/>
            </a:pPr>
            <a:endParaRPr/>
          </a:p>
        </p:txBody>
      </p:sp>
      <p:sp>
        <p:nvSpPr>
          <p:cNvPr id="6" name="AutoShape 6"/>
          <p:cNvSpPr/>
          <p:nvPr/>
        </p:nvSpPr>
        <p:spPr>
          <a:xfrm>
            <a:off x="292100" y="279400"/>
            <a:ext cx="977900" cy="6477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ctr">
              <a:lnSpc>
                <a:spcPct val="100000"/>
              </a:lnSpc>
              <a:defRPr/>
            </a:pPr>
            <a:r>
              <a:rPr lang="en-US" sz="3600" b="1" i="0" u="none" strike="noStrike">
                <a:solidFill>
                  <a:srgbClr val="FFFFFF"/>
                </a:solidFill>
                <a:latin typeface="微软雅黑"/>
                <a:ea typeface="微软雅黑"/>
                <a:cs typeface="微软雅黑"/>
                <a:sym typeface="微软雅黑"/>
              </a:rPr>
              <a:t>03</a:t>
            </a:r>
            <a:endParaRPr lang="en-US" sz="1100"/>
          </a:p>
        </p:txBody>
      </p:sp>
      <p:pic>
        <p:nvPicPr>
          <p:cNvPr id="7" name="Picture 7"/>
          <p:cNvPicPr>
            <a:picLocks noChangeAspect="1"/>
          </p:cNvPicPr>
          <p:nvPr/>
        </p:nvPicPr>
        <p:blipFill>
          <a:blip r:embed="rId3"/>
          <a:srcRect/>
          <a:stretch>
            <a:fillRect/>
          </a:stretch>
        </p:blipFill>
        <p:spPr>
          <a:xfrm>
            <a:off x="9791700" y="254000"/>
            <a:ext cx="685800" cy="685800"/>
          </a:xfrm>
          <a:prstGeom prst="rect">
            <a:avLst/>
          </a:prstGeom>
          <a:noFill/>
          <a:ln w="25400" cap="flat" cmpd="sng">
            <a:noFill/>
            <a:prstDash val="solid"/>
            <a:round/>
          </a:ln>
        </p:spPr>
      </p:pic>
      <p:pic>
        <p:nvPicPr>
          <p:cNvPr id="8" name="Picture 8"/>
          <p:cNvPicPr>
            <a:picLocks noChangeAspect="1"/>
          </p:cNvPicPr>
          <p:nvPr/>
        </p:nvPicPr>
        <p:blipFill>
          <a:blip r:embed="rId4"/>
          <a:srcRect t="4651" b="4651"/>
          <a:stretch>
            <a:fillRect/>
          </a:stretch>
        </p:blipFill>
        <p:spPr>
          <a:xfrm>
            <a:off x="10464800" y="241300"/>
            <a:ext cx="1295400" cy="495300"/>
          </a:xfrm>
          <a:prstGeom prst="rect">
            <a:avLst/>
          </a:prstGeom>
          <a:noFill/>
          <a:ln w="25400" cap="flat" cmpd="sng">
            <a:noFill/>
            <a:prstDash val="solid"/>
            <a:round/>
          </a:ln>
        </p:spPr>
      </p:pic>
      <p:sp>
        <p:nvSpPr>
          <p:cNvPr id="9" name="AutoShape 9"/>
          <p:cNvSpPr/>
          <p:nvPr/>
        </p:nvSpPr>
        <p:spPr>
          <a:xfrm>
            <a:off x="10477500" y="698500"/>
            <a:ext cx="1282700" cy="241300"/>
          </a:xfrm>
          <a:prstGeom prst="roundRect">
            <a:avLst>
              <a:gd name="adj" fmla="val 0"/>
            </a:avLst>
          </a:prstGeom>
          <a:noFill/>
          <a:ln w="25400" cap="flat" cmpd="sng">
            <a:noFill/>
            <a:prstDash val="solid"/>
            <a:round/>
          </a:ln>
        </p:spPr>
        <p:txBody>
          <a:bodyPr vert="horz" wrap="square" lIns="88900" tIns="50800" rIns="88900" bIns="50800" rtlCol="0" anchor="t" anchorCtr="0"/>
          <a:lstStyle/>
          <a:p>
            <a:pPr marL="0" indent="0" algn="dist">
              <a:lnSpc>
                <a:spcPct val="100000"/>
              </a:lnSpc>
              <a:defRPr/>
            </a:pPr>
            <a:r>
              <a:rPr lang="en-US" sz="1000" b="1" i="0" u="none" strike="noStrike">
                <a:solidFill>
                  <a:srgbClr val="000000"/>
                </a:solidFill>
                <a:latin typeface="Calibri"/>
                <a:ea typeface="Calibri"/>
                <a:cs typeface="Calibri"/>
                <a:sym typeface="Calibri"/>
              </a:rPr>
              <a:t>FUDAN UNIVERSITY</a:t>
            </a:r>
            <a:endParaRPr lang="en-US" sz="1100"/>
          </a:p>
        </p:txBody>
      </p:sp>
      <p:pic>
        <p:nvPicPr>
          <p:cNvPr id="10" name="Picture 10"/>
          <p:cNvPicPr>
            <a:picLocks noChangeAspect="1"/>
          </p:cNvPicPr>
          <p:nvPr/>
        </p:nvPicPr>
        <p:blipFill>
          <a:blip r:embed="rId5"/>
          <a:srcRect l="257" r="257"/>
          <a:stretch>
            <a:fillRect/>
          </a:stretch>
        </p:blipFill>
        <p:spPr>
          <a:xfrm>
            <a:off x="330200" y="6388100"/>
            <a:ext cx="2743200" cy="368300"/>
          </a:xfrm>
          <a:prstGeom prst="rect">
            <a:avLst/>
          </a:prstGeom>
          <a:noFill/>
          <a:ln w="25400" cap="flat" cmpd="sng">
            <a:noFill/>
            <a:prstDash val="solid"/>
            <a:round/>
          </a:ln>
        </p:spPr>
      </p:pic>
      <p:sp>
        <p:nvSpPr>
          <p:cNvPr id="12" name="AutoShape 12"/>
          <p:cNvSpPr/>
          <p:nvPr/>
        </p:nvSpPr>
        <p:spPr>
          <a:xfrm>
            <a:off x="1396999" y="190500"/>
            <a:ext cx="7418473" cy="635000"/>
          </a:xfrm>
          <a:prstGeom prst="roundRect">
            <a:avLst>
              <a:gd name="adj" fmla="val 0"/>
            </a:avLst>
          </a:prstGeom>
          <a:noFill/>
          <a:ln w="25400" cap="flat" cmpd="sng">
            <a:noFill/>
            <a:prstDash val="solid"/>
            <a:round/>
          </a:ln>
        </p:spPr>
        <p:txBody>
          <a:bodyPr vert="horz" wrap="square" lIns="88900" tIns="50800" rIns="88900" bIns="50800" rtlCol="0" anchor="ctr" anchorCtr="0"/>
          <a:lstStyle/>
          <a:p>
            <a:pPr marL="0" indent="0" algn="l">
              <a:lnSpc>
                <a:spcPct val="100000"/>
              </a:lnSpc>
              <a:defRPr/>
            </a:pPr>
            <a:r>
              <a:rPr lang="en-US" sz="3200" b="1" i="0" u="none" strike="noStrike" dirty="0" err="1">
                <a:solidFill>
                  <a:srgbClr val="104BA4"/>
                </a:solidFill>
                <a:latin typeface="微软雅黑"/>
                <a:ea typeface="微软雅黑"/>
                <a:cs typeface="微软雅黑"/>
                <a:sym typeface="微软雅黑"/>
              </a:rPr>
              <a:t>核心工作</a:t>
            </a:r>
            <a:r>
              <a:rPr lang="en-US" sz="3200" b="1" i="0" u="none" strike="noStrike" dirty="0">
                <a:solidFill>
                  <a:srgbClr val="104BA4"/>
                </a:solidFill>
                <a:latin typeface="微软雅黑"/>
                <a:ea typeface="微软雅黑"/>
                <a:cs typeface="微软雅黑"/>
                <a:sym typeface="微软雅黑"/>
              </a:rPr>
              <a:t>：</a:t>
            </a:r>
            <a:r>
              <a:rPr lang="zh-CN" altLang="en-US" sz="3200" b="1" i="0" u="none" strike="noStrike" dirty="0">
                <a:solidFill>
                  <a:srgbClr val="104BA4"/>
                </a:solidFill>
                <a:latin typeface="微软雅黑"/>
                <a:ea typeface="微软雅黑"/>
                <a:cs typeface="微软雅黑"/>
                <a:sym typeface="微软雅黑"/>
              </a:rPr>
              <a:t>推导</a:t>
            </a:r>
            <a:r>
              <a:rPr lang="en-US" altLang="zh-CN" sz="3200" b="1" i="0" u="none" strike="noStrike" dirty="0">
                <a:solidFill>
                  <a:srgbClr val="104BA4"/>
                </a:solidFill>
                <a:latin typeface="微软雅黑"/>
                <a:ea typeface="微软雅黑"/>
                <a:cs typeface="微软雅黑"/>
                <a:sym typeface="微软雅黑"/>
              </a:rPr>
              <a:t>p</a:t>
            </a:r>
            <a:r>
              <a:rPr lang="zh-CN" altLang="en-US" sz="3200" b="1" i="0" u="none" strike="noStrike" dirty="0">
                <a:solidFill>
                  <a:srgbClr val="104BA4"/>
                </a:solidFill>
                <a:latin typeface="微软雅黑"/>
                <a:ea typeface="微软雅黑"/>
                <a:cs typeface="微软雅黑"/>
                <a:sym typeface="微软雅黑"/>
              </a:rPr>
              <a:t>阶守恒流下的定理</a:t>
            </a:r>
            <a:endParaRPr lang="en-US" sz="3200" dirty="0"/>
          </a:p>
        </p:txBody>
      </p:sp>
      <p:pic>
        <p:nvPicPr>
          <p:cNvPr id="17" name="图片 16"/>
          <p:cNvPicPr>
            <a:picLocks noChangeAspect="1"/>
          </p:cNvPicPr>
          <p:nvPr/>
        </p:nvPicPr>
        <p:blipFill>
          <a:blip r:embed="rId6"/>
          <a:stretch>
            <a:fillRect/>
          </a:stretch>
        </p:blipFill>
        <p:spPr>
          <a:xfrm>
            <a:off x="1401069" y="1273337"/>
            <a:ext cx="9389861" cy="511476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330200" y="0"/>
            <a:ext cx="901700" cy="1130300"/>
          </a:xfrm>
          <a:prstGeom prst="roundRect">
            <a:avLst>
              <a:gd name="adj" fmla="val 0"/>
            </a:avLst>
          </a:prstGeom>
          <a:solidFill>
            <a:srgbClr val="104BA4">
              <a:alpha val="100000"/>
            </a:srgbClr>
          </a:solidFill>
          <a:ln w="25400" cap="flat" cmpd="sng">
            <a:noFill/>
            <a:prstDash val="solid"/>
            <a:round/>
          </a:ln>
          <a:effectLst>
            <a:outerShdw blurRad="444500" dist="190500" dir="2700000" algn="tl" rotWithShape="0">
              <a:srgbClr val="000000">
                <a:alpha val="25000"/>
              </a:srgbClr>
            </a:outerShdw>
          </a:effectLst>
        </p:spPr>
        <p:txBody>
          <a:bodyPr vert="horz" wrap="square" lIns="63500" tIns="63500" rIns="63500" bIns="63500" rtlCol="0" anchor="ctr"/>
          <a:lstStyle/>
          <a:p>
            <a:pPr algn="ctr">
              <a:defRPr/>
            </a:pPr>
            <a:endParaRPr/>
          </a:p>
        </p:txBody>
      </p:sp>
      <p:sp>
        <p:nvSpPr>
          <p:cNvPr id="3" name="AutoShape 3"/>
          <p:cNvSpPr/>
          <p:nvPr/>
        </p:nvSpPr>
        <p:spPr>
          <a:xfrm>
            <a:off x="292100" y="279400"/>
            <a:ext cx="977900" cy="6477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ctr">
              <a:lnSpc>
                <a:spcPct val="125000"/>
              </a:lnSpc>
              <a:defRPr/>
            </a:pPr>
            <a:r>
              <a:rPr lang="en-US" sz="3600" b="1" i="0" u="none" strike="noStrike">
                <a:solidFill>
                  <a:srgbClr val="FFFFFF"/>
                </a:solidFill>
                <a:latin typeface="微软雅黑"/>
                <a:ea typeface="微软雅黑"/>
                <a:cs typeface="微软雅黑"/>
                <a:sym typeface="微软雅黑"/>
              </a:rPr>
              <a:t>04</a:t>
            </a:r>
            <a:endParaRPr lang="en-US" sz="1100"/>
          </a:p>
        </p:txBody>
      </p:sp>
      <p:pic>
        <p:nvPicPr>
          <p:cNvPr id="4" name="Picture 4"/>
          <p:cNvPicPr>
            <a:picLocks noChangeAspect="1"/>
          </p:cNvPicPr>
          <p:nvPr/>
        </p:nvPicPr>
        <p:blipFill>
          <a:blip r:embed="rId3"/>
          <a:srcRect/>
          <a:stretch>
            <a:fillRect/>
          </a:stretch>
        </p:blipFill>
        <p:spPr>
          <a:xfrm>
            <a:off x="9791700" y="254000"/>
            <a:ext cx="685800" cy="685800"/>
          </a:xfrm>
          <a:prstGeom prst="rect">
            <a:avLst/>
          </a:prstGeom>
          <a:noFill/>
          <a:ln w="25400" cap="flat" cmpd="sng">
            <a:noFill/>
            <a:prstDash val="solid"/>
            <a:round/>
          </a:ln>
        </p:spPr>
      </p:pic>
      <p:pic>
        <p:nvPicPr>
          <p:cNvPr id="5" name="Picture 5"/>
          <p:cNvPicPr>
            <a:picLocks noChangeAspect="1"/>
          </p:cNvPicPr>
          <p:nvPr/>
        </p:nvPicPr>
        <p:blipFill>
          <a:blip r:embed="rId4"/>
          <a:srcRect t="4651" b="4651"/>
          <a:stretch>
            <a:fillRect/>
          </a:stretch>
        </p:blipFill>
        <p:spPr>
          <a:xfrm>
            <a:off x="10464800" y="241300"/>
            <a:ext cx="1295400" cy="495300"/>
          </a:xfrm>
          <a:prstGeom prst="rect">
            <a:avLst/>
          </a:prstGeom>
          <a:noFill/>
          <a:ln w="25400" cap="flat" cmpd="sng">
            <a:noFill/>
            <a:prstDash val="solid"/>
            <a:round/>
          </a:ln>
        </p:spPr>
      </p:pic>
      <p:sp>
        <p:nvSpPr>
          <p:cNvPr id="6" name="AutoShape 6"/>
          <p:cNvSpPr/>
          <p:nvPr/>
        </p:nvSpPr>
        <p:spPr>
          <a:xfrm>
            <a:off x="10477500" y="762000"/>
            <a:ext cx="1397000" cy="254000"/>
          </a:xfrm>
          <a:prstGeom prst="roundRect">
            <a:avLst>
              <a:gd name="adj" fmla="val 0"/>
            </a:avLst>
          </a:prstGeom>
          <a:noFill/>
          <a:ln w="25400" cap="flat" cmpd="sng">
            <a:noFill/>
            <a:prstDash val="solid"/>
            <a:round/>
          </a:ln>
        </p:spPr>
        <p:txBody>
          <a:bodyPr vert="horz" wrap="square" lIns="0" tIns="0" rIns="0" bIns="0" rtlCol="0" anchor="ctr" anchorCtr="0"/>
          <a:lstStyle/>
          <a:p>
            <a:pPr marL="0" indent="0" algn="ctr">
              <a:lnSpc>
                <a:spcPct val="125000"/>
              </a:lnSpc>
              <a:defRPr/>
            </a:pPr>
            <a:r>
              <a:rPr lang="en-US" sz="1100" b="1" i="0" u="none" strike="noStrike">
                <a:solidFill>
                  <a:srgbClr val="646464"/>
                </a:solidFill>
                <a:latin typeface="Calibri"/>
                <a:ea typeface="Calibri"/>
                <a:cs typeface="Calibri"/>
                <a:sym typeface="Calibri"/>
              </a:rPr>
              <a:t>FUDAN UNIVERSITY</a:t>
            </a:r>
            <a:endParaRPr lang="en-US" sz="1100"/>
          </a:p>
        </p:txBody>
      </p:sp>
      <p:sp>
        <p:nvSpPr>
          <p:cNvPr id="7" name="AutoShape 7"/>
          <p:cNvSpPr/>
          <p:nvPr/>
        </p:nvSpPr>
        <p:spPr>
          <a:xfrm>
            <a:off x="1574800" y="744433"/>
            <a:ext cx="8890000" cy="635000"/>
          </a:xfrm>
          <a:prstGeom prst="roundRect">
            <a:avLst>
              <a:gd name="adj" fmla="val 0"/>
            </a:avLst>
          </a:prstGeom>
          <a:noFill/>
          <a:ln w="25400" cap="flat" cmpd="sng">
            <a:noFill/>
            <a:prstDash val="solid"/>
            <a:round/>
          </a:ln>
        </p:spPr>
        <p:txBody>
          <a:bodyPr vert="horz" wrap="square" lIns="0" tIns="63500" rIns="0" bIns="63500" rtlCol="0" anchor="ctr" anchorCtr="0"/>
          <a:lstStyle/>
          <a:p>
            <a:pPr marL="0" indent="0" algn="ctr">
              <a:lnSpc>
                <a:spcPct val="125000"/>
              </a:lnSpc>
              <a:defRPr/>
            </a:pPr>
            <a:r>
              <a:rPr lang="zh-CN" altLang="en-US" sz="2800" b="1" i="0" u="none" strike="noStrike" dirty="0">
                <a:solidFill>
                  <a:srgbClr val="104BA4"/>
                </a:solidFill>
                <a:latin typeface="微软雅黑"/>
                <a:ea typeface="微软雅黑"/>
                <a:cs typeface="微软雅黑"/>
                <a:sym typeface="微软雅黑"/>
              </a:rPr>
              <a:t>课题</a:t>
            </a:r>
            <a:r>
              <a:rPr lang="en-US" sz="2800" b="1" i="0" u="none" strike="noStrike" dirty="0" err="1">
                <a:solidFill>
                  <a:srgbClr val="104BA4"/>
                </a:solidFill>
                <a:latin typeface="微软雅黑"/>
                <a:ea typeface="微软雅黑"/>
                <a:cs typeface="微软雅黑"/>
                <a:sym typeface="微软雅黑"/>
              </a:rPr>
              <a:t>总结：从维度边界到高阶拓展</a:t>
            </a:r>
            <a:endParaRPr lang="en-US" sz="1100" dirty="0"/>
          </a:p>
        </p:txBody>
      </p:sp>
      <p:sp>
        <p:nvSpPr>
          <p:cNvPr id="9" name="AutoShape 9"/>
          <p:cNvSpPr/>
          <p:nvPr/>
        </p:nvSpPr>
        <p:spPr>
          <a:xfrm>
            <a:off x="873638" y="1724158"/>
            <a:ext cx="10160000" cy="3810000"/>
          </a:xfrm>
          <a:prstGeom prst="roundRect">
            <a:avLst>
              <a:gd name="adj" fmla="val 0"/>
            </a:avLst>
          </a:prstGeom>
          <a:noFill/>
          <a:ln w="25400" cap="flat" cmpd="sng">
            <a:noFill/>
            <a:prstDash val="solid"/>
            <a:round/>
          </a:ln>
        </p:spPr>
        <p:txBody>
          <a:bodyPr vert="horz" wrap="square" lIns="254000" tIns="127000" rIns="254000" bIns="127000" rtlCol="0" anchor="ctr" anchorCtr="0"/>
          <a:lstStyle/>
          <a:p>
            <a:pPr marL="0" indent="0" algn="l">
              <a:lnSpc>
                <a:spcPct val="108333"/>
              </a:lnSpc>
              <a:spcBef>
                <a:spcPts val="800"/>
              </a:spcBef>
              <a:defRPr/>
            </a:pPr>
            <a:r>
              <a:rPr lang="en-US" sz="2000" b="1" i="0" u="none" strike="noStrike" dirty="0">
                <a:solidFill>
                  <a:srgbClr val="104BA4"/>
                </a:solidFill>
                <a:latin typeface="微软雅黑"/>
                <a:ea typeface="微软雅黑"/>
                <a:cs typeface="微软雅黑"/>
                <a:sym typeface="微软雅黑"/>
              </a:rPr>
              <a:t>▍ 1. </a:t>
            </a:r>
            <a:r>
              <a:rPr lang="en-US" sz="2000" b="1" i="0" u="none" strike="noStrike" dirty="0" err="1">
                <a:solidFill>
                  <a:srgbClr val="104BA4"/>
                </a:solidFill>
                <a:latin typeface="微软雅黑"/>
                <a:ea typeface="微软雅黑"/>
                <a:cs typeface="微软雅黑"/>
                <a:sym typeface="微软雅黑"/>
              </a:rPr>
              <a:t>维度边界的厘清</a:t>
            </a:r>
            <a:r>
              <a:rPr lang="en-US" sz="2000" b="1" i="0" u="none" strike="noStrike" dirty="0">
                <a:solidFill>
                  <a:srgbClr val="104BA4"/>
                </a:solidFill>
                <a:latin typeface="微软雅黑"/>
                <a:ea typeface="微软雅黑"/>
                <a:cs typeface="微软雅黑"/>
                <a:sym typeface="微软雅黑"/>
              </a:rPr>
              <a:t> (Dimensional Bounds)</a:t>
            </a:r>
            <a:br>
              <a:rPr lang="en-US" sz="2000" b="0" i="0" u="none" strike="noStrike" dirty="0">
                <a:solidFill>
                  <a:srgbClr val="1F2937"/>
                </a:solidFill>
                <a:latin typeface="Noto Sans SC"/>
                <a:ea typeface="Noto Sans SC"/>
                <a:cs typeface="Noto Sans SC"/>
                <a:sym typeface="Noto Sans SC"/>
              </a:rPr>
            </a:b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经典复现</a:t>
            </a: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系统梳理了</a:t>
            </a:r>
            <a:r>
              <a:rPr lang="en-US" sz="1600" b="0" i="0" u="none" strike="noStrike" dirty="0">
                <a:solidFill>
                  <a:srgbClr val="374151"/>
                </a:solidFill>
                <a:latin typeface="Noto Sans SC"/>
                <a:ea typeface="Noto Sans SC"/>
                <a:cs typeface="Noto Sans SC"/>
                <a:sym typeface="Noto Sans SC"/>
              </a:rPr>
              <a:t> Weinberg-Witten </a:t>
            </a:r>
            <a:r>
              <a:rPr lang="en-US" sz="1600" b="0" i="0" u="none" strike="noStrike" dirty="0" err="1">
                <a:solidFill>
                  <a:srgbClr val="374151"/>
                </a:solidFill>
                <a:latin typeface="Noto Sans SC"/>
                <a:ea typeface="Noto Sans SC"/>
                <a:cs typeface="Noto Sans SC"/>
                <a:sym typeface="Noto Sans SC"/>
              </a:rPr>
              <a:t>定理在四维时空下的经典运动学证明逻辑</a:t>
            </a:r>
            <a:r>
              <a:rPr lang="en-US" sz="1600" b="0" i="0" u="none" strike="noStrike" dirty="0">
                <a:solidFill>
                  <a:srgbClr val="374151"/>
                </a:solidFill>
                <a:latin typeface="Noto Sans SC"/>
                <a:ea typeface="Noto Sans SC"/>
                <a:cs typeface="Noto Sans SC"/>
                <a:sym typeface="Noto Sans SC"/>
              </a:rPr>
              <a:t>。</a:t>
            </a:r>
            <a:br>
              <a:rPr lang="en-US" sz="1600" b="0" i="0" u="none" strike="noStrike" dirty="0">
                <a:solidFill>
                  <a:srgbClr val="1F2937"/>
                </a:solidFill>
                <a:latin typeface="Noto Sans SC"/>
                <a:ea typeface="Noto Sans SC"/>
                <a:cs typeface="Noto Sans SC"/>
                <a:sym typeface="Noto Sans SC"/>
              </a:rPr>
            </a:b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低维失效机制</a:t>
            </a: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明确指出在</a:t>
            </a:r>
            <a:r>
              <a:rPr lang="en-US" sz="1600" b="0" i="0" u="none" strike="noStrike" dirty="0">
                <a:solidFill>
                  <a:srgbClr val="374151"/>
                </a:solidFill>
                <a:latin typeface="Noto Sans SC"/>
                <a:ea typeface="Noto Sans SC"/>
                <a:cs typeface="Noto Sans SC"/>
                <a:sym typeface="Noto Sans SC"/>
              </a:rPr>
              <a:t> d ≤ 3 </a:t>
            </a:r>
            <a:r>
              <a:rPr lang="en-US" sz="1600" b="0" i="0" u="none" strike="noStrike" dirty="0" err="1">
                <a:solidFill>
                  <a:srgbClr val="374151"/>
                </a:solidFill>
                <a:latin typeface="Noto Sans SC"/>
                <a:ea typeface="Noto Sans SC"/>
                <a:cs typeface="Noto Sans SC"/>
                <a:sym typeface="Noto Sans SC"/>
              </a:rPr>
              <a:t>时空中，由于无质量粒子的小群退化为平凡群，旋转相位约束消失，导致定理及自旋禁区完全失效</a:t>
            </a:r>
            <a:r>
              <a:rPr lang="en-US" sz="1600" b="0" i="0" u="none" strike="noStrike" dirty="0">
                <a:solidFill>
                  <a:srgbClr val="374151"/>
                </a:solidFill>
                <a:latin typeface="Noto Sans SC"/>
                <a:ea typeface="Noto Sans SC"/>
                <a:cs typeface="Noto Sans SC"/>
                <a:sym typeface="Noto Sans SC"/>
              </a:rPr>
              <a:t>。</a:t>
            </a:r>
            <a:endParaRPr lang="en-US" sz="1600" dirty="0"/>
          </a:p>
          <a:p>
            <a:pPr marL="0" indent="0" algn="l">
              <a:lnSpc>
                <a:spcPct val="108333"/>
              </a:lnSpc>
              <a:spcBef>
                <a:spcPts val="1200"/>
              </a:spcBef>
            </a:pPr>
            <a:r>
              <a:rPr lang="en-US" sz="2000" b="1" i="0" u="none" strike="noStrike" dirty="0">
                <a:solidFill>
                  <a:srgbClr val="104BA4"/>
                </a:solidFill>
                <a:latin typeface="微软雅黑"/>
                <a:ea typeface="微软雅黑"/>
                <a:cs typeface="微软雅黑"/>
                <a:sym typeface="微软雅黑"/>
              </a:rPr>
              <a:t>▍ 2. </a:t>
            </a:r>
            <a:r>
              <a:rPr lang="en-US" sz="2000" b="1" i="0" u="none" strike="noStrike" dirty="0" err="1">
                <a:solidFill>
                  <a:srgbClr val="104BA4"/>
                </a:solidFill>
                <a:latin typeface="微软雅黑"/>
                <a:ea typeface="微软雅黑"/>
                <a:cs typeface="微软雅黑"/>
                <a:sym typeface="微软雅黑"/>
              </a:rPr>
              <a:t>高维框架的普适化</a:t>
            </a:r>
            <a:r>
              <a:rPr lang="en-US" sz="2000" b="1" i="0" u="none" strike="noStrike" dirty="0">
                <a:solidFill>
                  <a:srgbClr val="104BA4"/>
                </a:solidFill>
                <a:latin typeface="微软雅黑"/>
                <a:ea typeface="微软雅黑"/>
                <a:cs typeface="微软雅黑"/>
                <a:sym typeface="微软雅黑"/>
              </a:rPr>
              <a:t> (High-Dimensional Universality)</a:t>
            </a:r>
            <a:br>
              <a:rPr lang="en-US" sz="2000" b="0" i="0" u="none" strike="noStrike" dirty="0">
                <a:solidFill>
                  <a:srgbClr val="1F2937"/>
                </a:solidFill>
                <a:latin typeface="Noto Sans SC"/>
                <a:ea typeface="Noto Sans SC"/>
                <a:cs typeface="Noto Sans SC"/>
                <a:sym typeface="Noto Sans SC"/>
              </a:rPr>
            </a:b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运用庞加莱小群</a:t>
            </a:r>
            <a:r>
              <a:rPr lang="en-US" sz="1600" b="0" i="0" u="none" strike="noStrike" dirty="0">
                <a:solidFill>
                  <a:srgbClr val="374151"/>
                </a:solidFill>
                <a:latin typeface="Noto Sans SC"/>
                <a:ea typeface="Noto Sans SC"/>
                <a:cs typeface="Noto Sans SC"/>
                <a:sym typeface="Noto Sans SC"/>
              </a:rPr>
              <a:t> SO(d-2) </a:t>
            </a:r>
            <a:r>
              <a:rPr lang="en-US" sz="1600" b="0" i="0" u="none" strike="noStrike" dirty="0" err="1">
                <a:solidFill>
                  <a:srgbClr val="374151"/>
                </a:solidFill>
                <a:latin typeface="Noto Sans SC"/>
                <a:ea typeface="Noto Sans SC"/>
                <a:cs typeface="Noto Sans SC"/>
                <a:sym typeface="Noto Sans SC"/>
              </a:rPr>
              <a:t>的张量表示论，严格论证了</a:t>
            </a:r>
            <a:r>
              <a:rPr lang="en-US" sz="1600" b="0" i="0" u="none" strike="noStrike" dirty="0">
                <a:solidFill>
                  <a:srgbClr val="374151"/>
                </a:solidFill>
                <a:latin typeface="Noto Sans SC"/>
                <a:ea typeface="Noto Sans SC"/>
                <a:cs typeface="Noto Sans SC"/>
                <a:sym typeface="Noto Sans SC"/>
              </a:rPr>
              <a:t> WW </a:t>
            </a:r>
            <a:r>
              <a:rPr lang="en-US" sz="1600" b="0" i="0" u="none" strike="noStrike" dirty="0" err="1">
                <a:solidFill>
                  <a:srgbClr val="374151"/>
                </a:solidFill>
                <a:latin typeface="Noto Sans SC"/>
                <a:ea typeface="Noto Sans SC"/>
                <a:cs typeface="Noto Sans SC"/>
                <a:sym typeface="Noto Sans SC"/>
              </a:rPr>
              <a:t>定理在任意</a:t>
            </a:r>
            <a:r>
              <a:rPr lang="en-US" sz="1600" b="0" i="0" u="none" strike="noStrike" dirty="0">
                <a:solidFill>
                  <a:srgbClr val="374151"/>
                </a:solidFill>
                <a:latin typeface="Noto Sans SC"/>
                <a:ea typeface="Noto Sans SC"/>
                <a:cs typeface="Noto Sans SC"/>
                <a:sym typeface="Noto Sans SC"/>
              </a:rPr>
              <a:t> d ≥ 4 </a:t>
            </a:r>
            <a:r>
              <a:rPr lang="en-US" sz="1600" b="0" i="0" u="none" strike="noStrike" dirty="0" err="1">
                <a:solidFill>
                  <a:srgbClr val="374151"/>
                </a:solidFill>
                <a:latin typeface="Noto Sans SC"/>
                <a:ea typeface="Noto Sans SC"/>
                <a:cs typeface="Noto Sans SC"/>
                <a:sym typeface="Noto Sans SC"/>
              </a:rPr>
              <a:t>平直时空中具有极强的普适性，经典自旋上限（s</a:t>
            </a:r>
            <a:r>
              <a:rPr lang="en-US" sz="1600" b="0" i="0" u="none" strike="noStrike" dirty="0">
                <a:solidFill>
                  <a:srgbClr val="374151"/>
                </a:solidFill>
                <a:latin typeface="Noto Sans SC"/>
                <a:ea typeface="Noto Sans SC"/>
                <a:cs typeface="Noto Sans SC"/>
                <a:sym typeface="Noto Sans SC"/>
              </a:rPr>
              <a:t> ≤ 1/2 与 s ≤ 1）维持不变。</a:t>
            </a:r>
          </a:p>
          <a:p>
            <a:pPr marL="0" indent="0" algn="l">
              <a:lnSpc>
                <a:spcPct val="108333"/>
              </a:lnSpc>
              <a:spcBef>
                <a:spcPts val="1200"/>
              </a:spcBef>
            </a:pPr>
            <a:r>
              <a:rPr lang="en-US" sz="2000" b="1" i="0" u="none" strike="noStrike" dirty="0">
                <a:solidFill>
                  <a:srgbClr val="104BA4"/>
                </a:solidFill>
                <a:latin typeface="微软雅黑"/>
                <a:ea typeface="微软雅黑"/>
                <a:cs typeface="微软雅黑"/>
                <a:sym typeface="微软雅黑"/>
              </a:rPr>
              <a:t>▍ 3. </a:t>
            </a:r>
            <a:r>
              <a:rPr lang="en-US" sz="2000" b="1" i="0" u="none" strike="noStrike" dirty="0" err="1">
                <a:solidFill>
                  <a:srgbClr val="104BA4"/>
                </a:solidFill>
                <a:latin typeface="微软雅黑"/>
                <a:ea typeface="微软雅黑"/>
                <a:cs typeface="微软雅黑"/>
                <a:sym typeface="微软雅黑"/>
              </a:rPr>
              <a:t>核心推演：p</a:t>
            </a:r>
            <a:r>
              <a:rPr lang="en-US" sz="2000" b="1" i="0" u="none" strike="noStrike" dirty="0">
                <a:solidFill>
                  <a:srgbClr val="104BA4"/>
                </a:solidFill>
                <a:latin typeface="微软雅黑"/>
                <a:ea typeface="微软雅黑"/>
                <a:cs typeface="微软雅黑"/>
                <a:sym typeface="微软雅黑"/>
              </a:rPr>
              <a:t> </a:t>
            </a:r>
            <a:r>
              <a:rPr lang="en-US" sz="2000" b="1" i="0" u="none" strike="noStrike" dirty="0" err="1">
                <a:solidFill>
                  <a:srgbClr val="104BA4"/>
                </a:solidFill>
                <a:latin typeface="微软雅黑"/>
                <a:ea typeface="微软雅黑"/>
                <a:cs typeface="微软雅黑"/>
                <a:sym typeface="微软雅黑"/>
              </a:rPr>
              <a:t>阶对称流推广</a:t>
            </a:r>
            <a:r>
              <a:rPr lang="en-US" sz="2000" b="1" i="0" u="none" strike="noStrike" dirty="0">
                <a:solidFill>
                  <a:srgbClr val="104BA4"/>
                </a:solidFill>
                <a:latin typeface="微软雅黑"/>
                <a:ea typeface="微软雅黑"/>
                <a:cs typeface="微软雅黑"/>
                <a:sym typeface="微软雅黑"/>
              </a:rPr>
              <a:t> (p-</a:t>
            </a:r>
            <a:r>
              <a:rPr lang="en-US" sz="2000" b="1" i="0" u="none" strike="noStrike" dirty="0" err="1">
                <a:solidFill>
                  <a:srgbClr val="104BA4"/>
                </a:solidFill>
                <a:latin typeface="微软雅黑"/>
                <a:ea typeface="微软雅黑"/>
                <a:cs typeface="微软雅黑"/>
                <a:sym typeface="微软雅黑"/>
              </a:rPr>
              <a:t>th</a:t>
            </a:r>
            <a:r>
              <a:rPr lang="en-US" sz="2000" b="1" i="0" u="none" strike="noStrike" dirty="0">
                <a:solidFill>
                  <a:srgbClr val="104BA4"/>
                </a:solidFill>
                <a:latin typeface="微软雅黑"/>
                <a:ea typeface="微软雅黑"/>
                <a:cs typeface="微软雅黑"/>
                <a:sym typeface="微软雅黑"/>
              </a:rPr>
              <a:t> Order Extension)</a:t>
            </a:r>
            <a:br>
              <a:rPr lang="en-US" sz="1500" b="0" i="0" u="none" strike="noStrike" dirty="0">
                <a:solidFill>
                  <a:srgbClr val="1F2937"/>
                </a:solidFill>
                <a:latin typeface="Noto Sans SC"/>
                <a:ea typeface="Noto Sans SC"/>
                <a:cs typeface="Noto Sans SC"/>
                <a:sym typeface="Noto Sans SC"/>
              </a:rPr>
            </a:b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数学拓展</a:t>
            </a: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突破了传统矢量流和能动张量的局限，将定理严格推广至</a:t>
            </a:r>
            <a:r>
              <a:rPr lang="en-US" sz="1600" b="0" i="0" u="none" strike="noStrike" dirty="0">
                <a:solidFill>
                  <a:srgbClr val="374151"/>
                </a:solidFill>
                <a:latin typeface="Noto Sans SC"/>
                <a:ea typeface="Noto Sans SC"/>
                <a:cs typeface="Noto Sans SC"/>
                <a:sym typeface="Noto Sans SC"/>
              </a:rPr>
              <a:t> p </a:t>
            </a:r>
            <a:r>
              <a:rPr lang="en-US" sz="1600" b="0" i="0" u="none" strike="noStrike" dirty="0" err="1">
                <a:solidFill>
                  <a:srgbClr val="374151"/>
                </a:solidFill>
                <a:latin typeface="Noto Sans SC"/>
                <a:ea typeface="Noto Sans SC"/>
                <a:cs typeface="Noto Sans SC"/>
                <a:sym typeface="Noto Sans SC"/>
              </a:rPr>
              <a:t>阶完全对称协变守恒流</a:t>
            </a:r>
            <a:r>
              <a:rPr lang="en-US" sz="1600" b="0" i="0" u="none" strike="noStrike" dirty="0">
                <a:solidFill>
                  <a:srgbClr val="374151"/>
                </a:solidFill>
                <a:latin typeface="Noto Sans SC"/>
                <a:ea typeface="Noto Sans SC"/>
                <a:cs typeface="Noto Sans SC"/>
                <a:sym typeface="Noto Sans SC"/>
              </a:rPr>
              <a:t>。</a:t>
            </a:r>
            <a:br>
              <a:rPr lang="en-US" sz="1600" b="0" i="0" u="none" strike="noStrike" dirty="0">
                <a:solidFill>
                  <a:srgbClr val="1F2937"/>
                </a:solidFill>
                <a:latin typeface="Noto Sans SC"/>
                <a:ea typeface="Noto Sans SC"/>
                <a:cs typeface="Noto Sans SC"/>
                <a:sym typeface="Noto Sans SC"/>
              </a:rPr>
            </a:b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自旋上限重构</a:t>
            </a: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导出了无质量粒子广义自旋与算符阶数之间的线性相界极值约束公式：s</a:t>
            </a:r>
            <a:r>
              <a:rPr lang="en-US" sz="1600" b="0" i="0" u="none" strike="noStrike" dirty="0">
                <a:solidFill>
                  <a:srgbClr val="374151"/>
                </a:solidFill>
                <a:latin typeface="Noto Sans SC"/>
                <a:ea typeface="Noto Sans SC"/>
                <a:cs typeface="Noto Sans SC"/>
                <a:sym typeface="Noto Sans SC"/>
              </a:rPr>
              <a:t> ≤ p/2。</a:t>
            </a:r>
          </a:p>
          <a:p>
            <a:pPr marL="0" indent="0" algn="l">
              <a:lnSpc>
                <a:spcPct val="108333"/>
              </a:lnSpc>
              <a:spcBef>
                <a:spcPts val="1200"/>
              </a:spcBef>
            </a:pPr>
            <a:r>
              <a:rPr lang="en-US" sz="2000" b="1" i="0" u="none" strike="noStrike" dirty="0">
                <a:solidFill>
                  <a:srgbClr val="104BA4"/>
                </a:solidFill>
                <a:latin typeface="微软雅黑"/>
                <a:ea typeface="微软雅黑"/>
                <a:cs typeface="微软雅黑"/>
                <a:sym typeface="微软雅黑"/>
              </a:rPr>
              <a:t>▍ 4. </a:t>
            </a:r>
            <a:r>
              <a:rPr lang="en-US" sz="2000" b="1" i="0" u="none" strike="noStrike" dirty="0" err="1">
                <a:solidFill>
                  <a:srgbClr val="104BA4"/>
                </a:solidFill>
                <a:latin typeface="微软雅黑"/>
                <a:ea typeface="微软雅黑"/>
                <a:cs typeface="微软雅黑"/>
                <a:sym typeface="微软雅黑"/>
              </a:rPr>
              <a:t>深远物理启示</a:t>
            </a:r>
            <a:r>
              <a:rPr lang="en-US" sz="2000" b="1" i="0" u="none" strike="noStrike" dirty="0">
                <a:solidFill>
                  <a:srgbClr val="104BA4"/>
                </a:solidFill>
                <a:latin typeface="微软雅黑"/>
                <a:ea typeface="微软雅黑"/>
                <a:cs typeface="微软雅黑"/>
                <a:sym typeface="微软雅黑"/>
              </a:rPr>
              <a:t> (Physical Implications)</a:t>
            </a:r>
            <a:br>
              <a:rPr lang="en-US" sz="1500" b="0" i="0" u="none" strike="noStrike" dirty="0">
                <a:solidFill>
                  <a:srgbClr val="1F2937"/>
                </a:solidFill>
                <a:latin typeface="Noto Sans SC"/>
                <a:ea typeface="Noto Sans SC"/>
                <a:cs typeface="Noto Sans SC"/>
                <a:sym typeface="Noto Sans SC"/>
              </a:rPr>
            </a:br>
            <a:r>
              <a:rPr lang="en-US" sz="1600" b="0" i="0" u="none" strike="noStrike" dirty="0">
                <a:solidFill>
                  <a:srgbClr val="374151"/>
                </a:solidFill>
                <a:latin typeface="Noto Sans SC"/>
                <a:ea typeface="Noto Sans SC"/>
                <a:cs typeface="Noto Sans SC"/>
                <a:sym typeface="Noto Sans SC"/>
              </a:rPr>
              <a:t>• </a:t>
            </a:r>
            <a:r>
              <a:rPr lang="en-US" sz="1600" b="0" i="0" u="none" strike="noStrike" dirty="0" err="1">
                <a:solidFill>
                  <a:srgbClr val="374151"/>
                </a:solidFill>
                <a:latin typeface="Noto Sans SC"/>
                <a:ea typeface="Noto Sans SC"/>
                <a:cs typeface="Noto Sans SC"/>
                <a:sym typeface="Noto Sans SC"/>
              </a:rPr>
              <a:t>本项目从第一性原理和群论几何出发，为高自旋场论的相互作用构建设定了明确的理论禁区</a:t>
            </a:r>
            <a:r>
              <a:rPr lang="en-US" sz="1600" b="0" i="0" u="none" strike="noStrike" dirty="0">
                <a:solidFill>
                  <a:srgbClr val="374151"/>
                </a:solidFill>
                <a:latin typeface="Noto Sans SC"/>
                <a:ea typeface="Noto Sans SC"/>
                <a:cs typeface="Noto Sans SC"/>
                <a:sym typeface="Noto Sans SC"/>
              </a:rPr>
              <a:t>。</a:t>
            </a:r>
          </a:p>
        </p:txBody>
      </p:sp>
    </p:spTree>
  </p:cSld>
  <p:clrMapOvr>
    <a:masterClrMapping/>
  </p:clrMapOvr>
</p:sld>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930</Words>
  <Application>Microsoft Office PowerPoint</Application>
  <PresentationFormat>宽屏</PresentationFormat>
  <Paragraphs>121</Paragraphs>
  <Slides>10</Slides>
  <Notes>10</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10</vt:i4>
      </vt:variant>
    </vt:vector>
  </HeadingPairs>
  <TitlesOfParts>
    <vt:vector size="20" baseType="lpstr">
      <vt:lpstr>Noto Sans SC</vt:lpstr>
      <vt:lpstr>Songti SC</vt:lpstr>
      <vt:lpstr>等线</vt:lpstr>
      <vt:lpstr>华文中宋</vt:lpstr>
      <vt:lpstr>微软雅黑</vt:lpstr>
      <vt:lpstr>Arial</vt:lpstr>
      <vt:lpstr>Calibri</vt:lpstr>
      <vt:lpstr>Cambria Math</vt:lpstr>
      <vt:lpstr>Office 主题​​</vt:lpstr>
      <vt:lpstr>默认主题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Lenovo</dc:creator>
  <cp:lastModifiedBy>承洋 李</cp:lastModifiedBy>
  <cp:revision>10</cp:revision>
  <dcterms:created xsi:type="dcterms:W3CDTF">2026-06-12T03:47:10Z</dcterms:created>
  <dcterms:modified xsi:type="dcterms:W3CDTF">2026-06-12T07:09:04Z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{"Label":"1","ContentProducer":"001191110102MACQD9K64010000","ProduceID":"7649990977868172264","ReservedCode1":"","ContentPropagator":"","PropagateID":"","ReservedCode2":""}</vt:lpwstr>
  </property>
  <property fmtid="{D5CDD505-2E9C-101B-9397-08002B2CF9AE}" pid="3" name="ICV">
    <vt:lpwstr>05F272B3D6836EF3A57F2B6A23E99E15_42</vt:lpwstr>
  </property>
  <property fmtid="{D5CDD505-2E9C-101B-9397-08002B2CF9AE}" pid="4" name="KSOProductBuildVer">
    <vt:lpwstr>2052-12.9.0.26953</vt:lpwstr>
  </property>
</Properties>
</file>