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55"/>
  </p:notesMasterIdLst>
  <p:sldIdLst>
    <p:sldId id="256" r:id="rId3"/>
    <p:sldId id="264" r:id="rId4"/>
    <p:sldId id="420" r:id="rId5"/>
    <p:sldId id="3786" r:id="rId6"/>
    <p:sldId id="309" r:id="rId7"/>
    <p:sldId id="1083" r:id="rId8"/>
    <p:sldId id="3897" r:id="rId9"/>
    <p:sldId id="1101" r:id="rId10"/>
    <p:sldId id="13555" r:id="rId11"/>
    <p:sldId id="13541" r:id="rId12"/>
    <p:sldId id="3791" r:id="rId13"/>
    <p:sldId id="504" r:id="rId14"/>
    <p:sldId id="505" r:id="rId15"/>
    <p:sldId id="457" r:id="rId16"/>
    <p:sldId id="298" r:id="rId17"/>
    <p:sldId id="494" r:id="rId18"/>
    <p:sldId id="336" r:id="rId19"/>
    <p:sldId id="349" r:id="rId20"/>
    <p:sldId id="1059" r:id="rId21"/>
    <p:sldId id="13552" r:id="rId22"/>
    <p:sldId id="509" r:id="rId23"/>
    <p:sldId id="482" r:id="rId24"/>
    <p:sldId id="422" r:id="rId25"/>
    <p:sldId id="13542" r:id="rId26"/>
    <p:sldId id="3752" r:id="rId27"/>
    <p:sldId id="484" r:id="rId28"/>
    <p:sldId id="463" r:id="rId29"/>
    <p:sldId id="495" r:id="rId30"/>
    <p:sldId id="13539" r:id="rId31"/>
    <p:sldId id="13540" r:id="rId32"/>
    <p:sldId id="467" r:id="rId33"/>
    <p:sldId id="466" r:id="rId34"/>
    <p:sldId id="510" r:id="rId35"/>
    <p:sldId id="13553" r:id="rId36"/>
    <p:sldId id="13554" r:id="rId37"/>
    <p:sldId id="477" r:id="rId38"/>
    <p:sldId id="511" r:id="rId39"/>
    <p:sldId id="516" r:id="rId40"/>
    <p:sldId id="514" r:id="rId41"/>
    <p:sldId id="488" r:id="rId42"/>
    <p:sldId id="515" r:id="rId43"/>
    <p:sldId id="13538" r:id="rId44"/>
    <p:sldId id="13527" r:id="rId45"/>
    <p:sldId id="13529" r:id="rId46"/>
    <p:sldId id="314" r:id="rId47"/>
    <p:sldId id="276" r:id="rId48"/>
    <p:sldId id="439" r:id="rId49"/>
    <p:sldId id="13556" r:id="rId50"/>
    <p:sldId id="480" r:id="rId51"/>
    <p:sldId id="506" r:id="rId52"/>
    <p:sldId id="508" r:id="rId53"/>
    <p:sldId id="475" r:id="rId5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>
          <p15:clr>
            <a:srgbClr val="A4A3A4"/>
          </p15:clr>
        </p15:guide>
        <p15:guide id="2" pos="381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沈 宏飞" initials="沈" lastIdx="2" clrIdx="0">
    <p:extLst>
      <p:ext uri="{19B8F6BF-5375-455C-9EA6-DF929625EA0E}">
        <p15:presenceInfo xmlns:p15="http://schemas.microsoft.com/office/powerpoint/2012/main" userId="a04d814664eb10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2C5AA8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98" autoAdjust="0"/>
    <p:restoredTop sz="96181" autoAdjust="0"/>
  </p:normalViewPr>
  <p:slideViewPr>
    <p:cSldViewPr snapToGrid="0" showGuides="1">
      <p:cViewPr varScale="1">
        <p:scale>
          <a:sx n="107" d="100"/>
          <a:sy n="107" d="100"/>
        </p:scale>
        <p:origin x="184" y="408"/>
      </p:cViewPr>
      <p:guideLst>
        <p:guide orient="horz" pos="2152"/>
        <p:guide pos="38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953025506967567E-2"/>
          <c:y val="1.9109593266601898E-2"/>
          <c:w val="0.91978319956409815"/>
          <c:h val="0.7889335392421266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1</c:v>
                </c:pt>
                <c:pt idx="1">
                  <c:v>4</c:v>
                </c:pt>
                <c:pt idx="2">
                  <c:v>5</c:v>
                </c:pt>
                <c:pt idx="3">
                  <c:v>3</c:v>
                </c:pt>
                <c:pt idx="4">
                  <c:v>5</c:v>
                </c:pt>
                <c:pt idx="5">
                  <c:v>7</c:v>
                </c:pt>
                <c:pt idx="6">
                  <c:v>6</c:v>
                </c:pt>
                <c:pt idx="7">
                  <c:v>6</c:v>
                </c:pt>
                <c:pt idx="8">
                  <c:v>7</c:v>
                </c:pt>
                <c:pt idx="9">
                  <c:v>13</c:v>
                </c:pt>
                <c:pt idx="10">
                  <c:v>9</c:v>
                </c:pt>
                <c:pt idx="11">
                  <c:v>7</c:v>
                </c:pt>
                <c:pt idx="12">
                  <c:v>13</c:v>
                </c:pt>
                <c:pt idx="13">
                  <c:v>14</c:v>
                </c:pt>
                <c:pt idx="14">
                  <c:v>20</c:v>
                </c:pt>
                <c:pt idx="15">
                  <c:v>20</c:v>
                </c:pt>
                <c:pt idx="1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DB-CE40-A4AD-B1C0517511E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</c:numCache>
            </c:numRef>
          </c:cat>
          <c:val>
            <c:numRef>
              <c:f>Sheet1!$C$2:$C$18</c:f>
              <c:numCache>
                <c:formatCode>General</c:formatCode>
                <c:ptCount val="17"/>
                <c:pt idx="0">
                  <c:v>2</c:v>
                </c:pt>
                <c:pt idx="1">
                  <c:v>7</c:v>
                </c:pt>
                <c:pt idx="2">
                  <c:v>13</c:v>
                </c:pt>
                <c:pt idx="3">
                  <c:v>23</c:v>
                </c:pt>
                <c:pt idx="4">
                  <c:v>14</c:v>
                </c:pt>
                <c:pt idx="5">
                  <c:v>27</c:v>
                </c:pt>
                <c:pt idx="6">
                  <c:v>17</c:v>
                </c:pt>
                <c:pt idx="7">
                  <c:v>32</c:v>
                </c:pt>
                <c:pt idx="8">
                  <c:v>29</c:v>
                </c:pt>
                <c:pt idx="9">
                  <c:v>48</c:v>
                </c:pt>
                <c:pt idx="10">
                  <c:v>29</c:v>
                </c:pt>
                <c:pt idx="11">
                  <c:v>55</c:v>
                </c:pt>
                <c:pt idx="12">
                  <c:v>58</c:v>
                </c:pt>
                <c:pt idx="13">
                  <c:v>65</c:v>
                </c:pt>
                <c:pt idx="14">
                  <c:v>90</c:v>
                </c:pt>
                <c:pt idx="15">
                  <c:v>79</c:v>
                </c:pt>
                <c:pt idx="16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DB-CE40-A4AD-B1C0517511E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Accepted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</c:numCache>
            </c:numRef>
          </c:cat>
          <c:val>
            <c:numRef>
              <c:f>Sheet1!$D$2:$D$18</c:f>
              <c:numCache>
                <c:formatCode>General</c:formatCode>
                <c:ptCount val="17"/>
                <c:pt idx="1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DB-CE40-A4AD-B1C0517511E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Submitted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</c:numCache>
            </c:numRef>
          </c:cat>
          <c:val>
            <c:numRef>
              <c:f>Sheet1!$E$2:$E$18</c:f>
              <c:numCache>
                <c:formatCode>General</c:formatCode>
                <c:ptCount val="17"/>
                <c:pt idx="16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DB-CE40-A4AD-B1C0517511E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62366000"/>
        <c:axId val="262366560"/>
      </c:barChart>
      <c:catAx>
        <c:axId val="26236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62366560"/>
        <c:crosses val="autoZero"/>
        <c:auto val="1"/>
        <c:lblAlgn val="ctr"/>
        <c:lblOffset val="100"/>
        <c:noMultiLvlLbl val="0"/>
      </c:catAx>
      <c:valAx>
        <c:axId val="262366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6236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ayout>
        <c:manualLayout>
          <c:xMode val="edge"/>
          <c:yMode val="edge"/>
          <c:x val="6.6619015672949825E-2"/>
          <c:y val="7.5881550536080252E-3"/>
          <c:w val="0.93338098432705019"/>
          <c:h val="0.107298423500106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2026/4/17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各位老师大家下午好，很高兴有机会给大家汇报一下</a:t>
            </a:r>
            <a:r>
              <a:rPr lang="en-US" altLang="zh-CN" dirty="0"/>
              <a:t>BESIII</a:t>
            </a:r>
            <a:r>
              <a:rPr lang="zh-CN" altLang="en-US" dirty="0"/>
              <a:t>上利用处在自旋纠缠态的正反超子对寻找</a:t>
            </a:r>
            <a:r>
              <a:rPr lang="en-US" altLang="zh-CN" dirty="0"/>
              <a:t>CP</a:t>
            </a:r>
            <a:r>
              <a:rPr lang="zh-CN" altLang="en-US" dirty="0"/>
              <a:t>破坏的研究进展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579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49D1A-F4A8-CC4C-991A-720D5BBF2D04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67853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According to parity conservation,</a:t>
            </a:r>
            <a:r>
              <a:rPr kumimoji="1" lang="en-US" altLang="zh-CN" baseline="0" dirty="0"/>
              <a:t> 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49D1A-F4A8-CC4C-991A-720D5BBF2D04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joint angular distribution is [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49D1A-F4A8-CC4C-991A-720D5BBF2D04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这一页我们的测量结果。</a:t>
            </a:r>
            <a:r>
              <a:rPr kumimoji="1" lang="en-US" altLang="zh-CN" dirty="0"/>
              <a:t>Lambda</a:t>
            </a:r>
            <a:r>
              <a:rPr kumimoji="1" lang="zh-CN" altLang="en-US" dirty="0"/>
              <a:t>衰变中的</a:t>
            </a:r>
            <a:r>
              <a:rPr kumimoji="1" lang="en-US" altLang="zh-CN" dirty="0"/>
              <a:t>CP</a:t>
            </a:r>
            <a:r>
              <a:rPr kumimoji="1" lang="zh-CN" altLang="en-US" dirty="0"/>
              <a:t>破坏我们一共发表了两个工作，一个是用的部分</a:t>
            </a:r>
            <a:r>
              <a:rPr kumimoji="1" lang="en-US" altLang="zh-CN" dirty="0" err="1"/>
              <a:t>jpsi</a:t>
            </a:r>
            <a:r>
              <a:rPr kumimoji="1" lang="zh-CN" altLang="en-US" dirty="0"/>
              <a:t>数据，一个是全数据的更新。右上角图中我们观测到了显著的</a:t>
            </a:r>
            <a:r>
              <a:rPr kumimoji="1" lang="en-US" altLang="zh-CN" dirty="0"/>
              <a:t>Lambda</a:t>
            </a:r>
            <a:r>
              <a:rPr kumimoji="1" lang="zh-CN" altLang="en-US" dirty="0"/>
              <a:t>横向极化现象，通过分析这些极化的</a:t>
            </a:r>
            <a:r>
              <a:rPr kumimoji="1" lang="en-US" altLang="zh-CN" dirty="0"/>
              <a:t>Lambda</a:t>
            </a:r>
            <a:r>
              <a:rPr kumimoji="1" lang="zh-CN" altLang="en-US" dirty="0"/>
              <a:t>超子，我们给出了世界上最精确的</a:t>
            </a:r>
            <a:r>
              <a:rPr kumimoji="1" lang="en-US" altLang="zh-CN" dirty="0"/>
              <a:t>Lambda</a:t>
            </a:r>
            <a:r>
              <a:rPr kumimoji="1" lang="zh-CN" altLang="en-US" dirty="0"/>
              <a:t>衰变参数测量。在我们测量之前，</a:t>
            </a:r>
            <a:r>
              <a:rPr kumimoji="1" lang="en-US" altLang="zh-CN" dirty="0"/>
              <a:t>PDG</a:t>
            </a:r>
            <a:r>
              <a:rPr kumimoji="1" lang="zh-CN" altLang="en-US" dirty="0"/>
              <a:t>给出的</a:t>
            </a:r>
            <a:r>
              <a:rPr kumimoji="1" lang="en-US" altLang="zh-CN" dirty="0"/>
              <a:t>Lambda</a:t>
            </a:r>
            <a:r>
              <a:rPr kumimoji="1" lang="zh-CN" altLang="en-US" dirty="0"/>
              <a:t>衰变参数值在</a:t>
            </a:r>
            <a:r>
              <a:rPr kumimoji="1" lang="en-US" altLang="zh-CN" dirty="0"/>
              <a:t>0.64</a:t>
            </a:r>
            <a:r>
              <a:rPr kumimoji="1" lang="zh-CN" altLang="en-US" dirty="0"/>
              <a:t>，我们</a:t>
            </a:r>
            <a:r>
              <a:rPr kumimoji="1" lang="en-US" altLang="zh-CN" dirty="0"/>
              <a:t>2019</a:t>
            </a:r>
            <a:r>
              <a:rPr kumimoji="1" lang="zh-CN" altLang="en-US" dirty="0"/>
              <a:t>年发表的结果比</a:t>
            </a:r>
            <a:r>
              <a:rPr kumimoji="1" lang="en-US" altLang="zh-CN" dirty="0"/>
              <a:t>PDG</a:t>
            </a:r>
            <a:r>
              <a:rPr kumimoji="1" lang="zh-CN" altLang="en-US" dirty="0"/>
              <a:t>值高了</a:t>
            </a:r>
            <a:r>
              <a:rPr kumimoji="1" lang="en-US" altLang="zh-CN" dirty="0"/>
              <a:t>17%</a:t>
            </a:r>
            <a:r>
              <a:rPr kumimoji="1" lang="zh-CN" altLang="en-US" dirty="0"/>
              <a:t>，推翻了之前的测量，在那之后</a:t>
            </a:r>
            <a:r>
              <a:rPr kumimoji="1" lang="en-US" altLang="zh-CN" dirty="0"/>
              <a:t>PDG</a:t>
            </a:r>
            <a:r>
              <a:rPr kumimoji="1" lang="zh-CN" altLang="en-US" dirty="0"/>
              <a:t>也不在采用此前的所有测量。我们利用测量到的衰变参数给出了世界上最精确的</a:t>
            </a:r>
            <a:r>
              <a:rPr kumimoji="1" lang="en-US" altLang="zh-CN" dirty="0"/>
              <a:t>Lambda</a:t>
            </a:r>
            <a:r>
              <a:rPr kumimoji="1" lang="zh-CN" altLang="en-US" dirty="0"/>
              <a:t>超子</a:t>
            </a:r>
            <a:r>
              <a:rPr kumimoji="1" lang="en-US" altLang="zh-CN" dirty="0"/>
              <a:t>CP</a:t>
            </a:r>
            <a:r>
              <a:rPr kumimoji="1" lang="zh-CN" altLang="en-US" dirty="0"/>
              <a:t>破坏观测量</a:t>
            </a:r>
            <a:r>
              <a:rPr kumimoji="1" lang="en-US" altLang="zh-CN" dirty="0"/>
              <a:t>A_CP</a:t>
            </a:r>
            <a:r>
              <a:rPr kumimoji="1" lang="zh-CN" altLang="en-US" dirty="0"/>
              <a:t>的值，证明在千分之</a:t>
            </a:r>
            <a:r>
              <a:rPr kumimoji="1" lang="en-US" altLang="zh-CN" dirty="0"/>
              <a:t>5</a:t>
            </a:r>
            <a:r>
              <a:rPr kumimoji="1" lang="zh-CN" altLang="en-US" dirty="0"/>
              <a:t>的量级上，</a:t>
            </a:r>
            <a:r>
              <a:rPr kumimoji="1" lang="en-US" altLang="zh-CN" dirty="0"/>
              <a:t>CP</a:t>
            </a:r>
            <a:r>
              <a:rPr kumimoji="1" lang="zh-CN" altLang="en-US" dirty="0"/>
              <a:t>守恒。</a:t>
            </a:r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824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559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接下来是在双</a:t>
            </a:r>
            <a:r>
              <a:rPr kumimoji="1" lang="en-US" altLang="zh-CN" dirty="0"/>
              <a:t>s</a:t>
            </a:r>
            <a:r>
              <a:rPr kumimoji="1" lang="zh-CN" altLang="en-US" dirty="0"/>
              <a:t>夸克超子</a:t>
            </a:r>
            <a:r>
              <a:rPr kumimoji="1" lang="en-US" altLang="zh-CN" dirty="0"/>
              <a:t>Xi</a:t>
            </a:r>
            <a:r>
              <a:rPr kumimoji="1" lang="zh-CN" altLang="en-US" dirty="0"/>
              <a:t>的衰变中寻找</a:t>
            </a:r>
            <a:r>
              <a:rPr kumimoji="1" lang="en-US" altLang="zh-CN" dirty="0"/>
              <a:t>CP</a:t>
            </a:r>
            <a:r>
              <a:rPr kumimoji="1" lang="zh-CN" altLang="en-US" dirty="0"/>
              <a:t>破坏。</a:t>
            </a:r>
            <a:r>
              <a:rPr kumimoji="1" lang="en-US" altLang="zh-CN" dirty="0"/>
              <a:t>BESIII</a:t>
            </a:r>
            <a:r>
              <a:rPr kumimoji="1" lang="zh-CN" altLang="en-US" dirty="0"/>
              <a:t>上我们利用</a:t>
            </a:r>
            <a:r>
              <a:rPr kumimoji="1" lang="en-US" altLang="zh-CN" dirty="0" err="1"/>
              <a:t>e+e</a:t>
            </a:r>
            <a:r>
              <a:rPr kumimoji="1" lang="en-US" altLang="zh-CN" dirty="0"/>
              <a:t>- -&gt; </a:t>
            </a:r>
            <a:r>
              <a:rPr kumimoji="1" lang="en-US" altLang="zh-CN" dirty="0" err="1"/>
              <a:t>jpsi</a:t>
            </a:r>
            <a:r>
              <a:rPr kumimoji="1" lang="en-US" altLang="zh-CN" dirty="0"/>
              <a:t> -&gt; </a:t>
            </a:r>
            <a:r>
              <a:rPr kumimoji="1" lang="en-US" altLang="zh-CN" dirty="0" err="1"/>
              <a:t>XiXibar</a:t>
            </a:r>
            <a:r>
              <a:rPr kumimoji="1" lang="en-US" altLang="zh-CN" dirty="0"/>
              <a:t>, Xi-&gt; Lambda pi, Lambda -&gt; </a:t>
            </a:r>
            <a:r>
              <a:rPr kumimoji="1" lang="en-US" altLang="zh-CN" dirty="0" err="1"/>
              <a:t>ppi</a:t>
            </a:r>
            <a:r>
              <a:rPr kumimoji="1" lang="zh-CN" altLang="en-US" dirty="0"/>
              <a:t>这个过程，这个过程的级联角分布公式由这个式子给出，其中包含</a:t>
            </a:r>
            <a:r>
              <a:rPr kumimoji="1" lang="en-US" altLang="zh-CN" dirty="0"/>
              <a:t>9</a:t>
            </a:r>
            <a:r>
              <a:rPr kumimoji="1" lang="zh-CN" altLang="en-US" dirty="0"/>
              <a:t>个维度的角度信息，和</a:t>
            </a:r>
            <a:r>
              <a:rPr kumimoji="1" lang="en-US" altLang="zh-CN" dirty="0"/>
              <a:t>8</a:t>
            </a:r>
            <a:r>
              <a:rPr kumimoji="1" lang="zh-CN" altLang="en-US" dirty="0"/>
              <a:t>个待定参数。在前面提到过，通过</a:t>
            </a:r>
            <a:r>
              <a:rPr kumimoji="1" lang="en-US" altLang="zh-CN" dirty="0"/>
              <a:t>Xi</a:t>
            </a:r>
            <a:r>
              <a:rPr kumimoji="1" lang="zh-CN" altLang="en-US" dirty="0"/>
              <a:t>的级联衰变，我们可以直接去测量</a:t>
            </a:r>
            <a:r>
              <a:rPr kumimoji="1" lang="en-US" altLang="zh-CN" dirty="0"/>
              <a:t>B_CP</a:t>
            </a:r>
            <a:r>
              <a:rPr kumimoji="1" lang="zh-CN" altLang="en-US" dirty="0"/>
              <a:t>和</a:t>
            </a:r>
            <a:r>
              <a:rPr kumimoji="1" lang="en-US" altLang="zh-CN" dirty="0" err="1"/>
              <a:t>Delta_phi_CP</a:t>
            </a:r>
            <a:r>
              <a:rPr kumimoji="1" lang="zh-CN" altLang="en-US" dirty="0"/>
              <a:t>，并且这个过程有相对较大的分支比，因此这个过程可以说是寻找超子</a:t>
            </a:r>
            <a:r>
              <a:rPr kumimoji="1" lang="en-US" altLang="zh-CN" dirty="0"/>
              <a:t>CP</a:t>
            </a:r>
            <a:r>
              <a:rPr kumimoji="1" lang="zh-CN" altLang="en-US" dirty="0"/>
              <a:t>破坏的完美反应。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651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CN" altLang="en-US" dirty="0"/>
                  <a:t>这里我们比较</a:t>
                </a:r>
                <a:r>
                  <a:rPr kumimoji="1" lang="en-US" altLang="zh-CN" dirty="0" err="1"/>
                  <a:t>HyperonCP</a:t>
                </a:r>
                <a:r>
                  <a:rPr kumimoji="1" lang="zh-CN" altLang="en-US" dirty="0"/>
                  <a:t>和</a:t>
                </a:r>
                <a:r>
                  <a:rPr kumimoji="1" lang="en-US" altLang="zh-CN" dirty="0"/>
                  <a:t>BESIII</a:t>
                </a:r>
                <a:r>
                  <a:rPr kumimoji="1" lang="zh-CN" altLang="en-US" dirty="0"/>
                  <a:t>测量的</a:t>
                </a:r>
                <a:r>
                  <a:rPr kumimoji="1" lang="en-US" altLang="zh-CN" dirty="0" err="1"/>
                  <a:t>phi_Xi</a:t>
                </a:r>
                <a:r>
                  <a:rPr kumimoji="1" lang="zh-CN" altLang="en-US" dirty="0"/>
                  <a:t>参数。</a:t>
                </a:r>
                <a:r>
                  <a:rPr kumimoji="1" lang="en-US" altLang="zh-CN" dirty="0" err="1"/>
                  <a:t>HyperCP</a:t>
                </a:r>
                <a:r>
                  <a:rPr kumimoji="1" lang="zh-CN" altLang="en-US" dirty="0"/>
                  <a:t>实验一共重建了</a:t>
                </a:r>
                <a:r>
                  <a:rPr kumimoji="1" lang="en-US" altLang="zh-CN" dirty="0"/>
                  <a:t>1.44</a:t>
                </a:r>
                <a:r>
                  <a:rPr kumimoji="1" lang="zh-CN" altLang="en-US" dirty="0"/>
                  <a:t>亿个</a:t>
                </a:r>
                <a:r>
                  <a:rPr kumimoji="1" lang="en-US" altLang="zh-CN" dirty="0"/>
                  <a:t>Xi-</a:t>
                </a:r>
                <a:r>
                  <a:rPr kumimoji="1" lang="zh-CN" altLang="en-US" dirty="0"/>
                  <a:t>超子，而我们</a:t>
                </a:r>
                <a:r>
                  <a:rPr kumimoji="1" lang="en-US" altLang="zh-CN" dirty="0"/>
                  <a:t>BESIII</a:t>
                </a:r>
                <a:r>
                  <a:rPr kumimoji="1" lang="zh-CN" altLang="en-US" dirty="0"/>
                  <a:t>是</a:t>
                </a:r>
                <a:r>
                  <a:rPr kumimoji="1" lang="en-US" altLang="zh-CN" dirty="0"/>
                  <a:t>7.3</a:t>
                </a:r>
                <a:r>
                  <a:rPr kumimoji="1" lang="zh-CN" altLang="en-US" dirty="0"/>
                  <a:t>万对正反</a:t>
                </a:r>
                <a:r>
                  <a:rPr kumimoji="1" lang="en-US" altLang="zh-CN" dirty="0"/>
                  <a:t>Xi-</a:t>
                </a:r>
                <a:r>
                  <a:rPr kumimoji="1" lang="en-US" altLang="zh-CN" dirty="0" err="1"/>
                  <a:t>Xibar</a:t>
                </a:r>
                <a:r>
                  <a:rPr kumimoji="1" lang="en-US" altLang="zh-CN" dirty="0"/>
                  <a:t>+</a:t>
                </a:r>
                <a:r>
                  <a:rPr kumimoji="1" lang="zh-CN" altLang="en-US" dirty="0"/>
                  <a:t>超子，我们测量得到的</a:t>
                </a:r>
                <a:r>
                  <a:rPr kumimoji="1" lang="en-US" altLang="zh-CN" dirty="0" err="1"/>
                  <a:t>phi_Xi</a:t>
                </a:r>
                <a:r>
                  <a:rPr kumimoji="1" lang="zh-CN" altLang="en-US" dirty="0"/>
                  <a:t>精度与</a:t>
                </a:r>
                <a:r>
                  <a:rPr kumimoji="1" lang="en-US" altLang="zh-CN" dirty="0" err="1"/>
                  <a:t>HyperCP</a:t>
                </a:r>
                <a:r>
                  <a:rPr kumimoji="1" lang="zh-CN" altLang="en-US" dirty="0"/>
                  <a:t>的精度相仿，说明处在自旋纠缠态的正反超子对极大的提高了对衰变参数</a:t>
                </a:r>
                <a:r>
                  <a:rPr kumimoji="1" lang="en-US" altLang="zh-CN" dirty="0"/>
                  <a:t>phi</a:t>
                </a:r>
                <a:r>
                  <a:rPr kumimoji="1" lang="zh-CN" altLang="en-US" dirty="0"/>
                  <a:t>的测量精度，我们的单事例灵敏度是</a:t>
                </a:r>
                <a:r>
                  <a:rPr kumimoji="1" lang="en-US" altLang="zh-CN" dirty="0" err="1"/>
                  <a:t>hyperCP</a:t>
                </a:r>
                <a:r>
                  <a:rPr kumimoji="1" lang="zh-CN" altLang="en-US" dirty="0"/>
                  <a:t>的</a:t>
                </a:r>
                <a:r>
                  <a:rPr kumimoji="1" lang="en-US" altLang="zh-CN" dirty="0"/>
                  <a:t>1000</a:t>
                </a:r>
                <a:r>
                  <a:rPr kumimoji="1" lang="zh-CN" altLang="en-US" dirty="0"/>
                  <a:t>倍。</a:t>
                </a:r>
                <a:endParaRPr kumimoji="1" lang="en-US" altLang="zh-CN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Here, we give a comparison of the </a:t>
                </a:r>
                <a:r>
                  <a:rPr kumimoji="1" lang="en-US" altLang="zh-CN" dirty="0" err="1"/>
                  <a:t>phi_Xi</a:t>
                </a:r>
                <a:r>
                  <a:rPr kumimoji="1" lang="en-US" altLang="zh-CN" dirty="0"/>
                  <a:t> measurements between the </a:t>
                </a:r>
                <a:r>
                  <a:rPr kumimoji="1" lang="en-US" altLang="zh-CN" dirty="0" err="1"/>
                  <a:t>hyperCP</a:t>
                </a:r>
                <a:r>
                  <a:rPr kumimoji="1" lang="en-US" altLang="zh-CN" dirty="0"/>
                  <a:t> and the BESIII experiments.</a:t>
                </a:r>
              </a:p>
              <a:p>
                <a:r>
                  <a:rPr kumimoji="1" lang="en-US" altLang="zh-CN" dirty="0"/>
                  <a:t>On the left side, </a:t>
                </a:r>
                <a:r>
                  <a:rPr kumimoji="1" lang="en-US" altLang="zh-CN" dirty="0" err="1"/>
                  <a:t>hyperCP</a:t>
                </a:r>
                <a:r>
                  <a:rPr kumimoji="1" lang="en-US" altLang="zh-CN" dirty="0"/>
                  <a:t> analyzed more than 140 M Xi- hyperons, and in the BESIII paper, we reconstructed about 73 K Xi-</a:t>
                </a:r>
                <a:r>
                  <a:rPr kumimoji="1" lang="en-US" altLang="zh-CN" dirty="0" err="1"/>
                  <a:t>Xibar</a:t>
                </a:r>
                <a:r>
                  <a:rPr kumimoji="1" lang="en-US" altLang="zh-CN" dirty="0"/>
                  <a:t>+ pairs, and we can see that the precision of these two measurements is comparable. Which means the 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spin correlation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 the </a:t>
                </a:r>
                <a:r>
                  <a:rPr kumimoji="1" lang="en-US" altLang="zh-CN" sz="12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Ξ^−</a:t>
                </a: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kumimoji="1" lang="en-US" altLang="zh-CN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Ξ ̅^+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significantly improved the precision of the decay parameter </a:t>
                </a:r>
                <a:r>
                  <a:rPr lang="en-US" altLang="zh-CN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measurements; the single-event sensitivity of BESIII is 1000 times that of </a:t>
                </a:r>
                <a:r>
                  <a:rPr lang="en-US" altLang="zh-CN" dirty="0" err="1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HyperCP</a:t>
                </a:r>
                <a:r>
                  <a:rPr lang="en-US" altLang="zh-CN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kumimoji="1" lang="en-US" altLang="zh-CN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Which is unbelievably good.</a:t>
                </a:r>
                <a:endParaRPr kumimoji="1" lang="en-US" altLang="zh-CN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073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-term is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The </a:t>
                </a:r>
                <a:r>
                  <a:rPr lang="en-US" altLang="zh-CN" b="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-term is </a:t>
                </a:r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306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这里展示了</a:t>
                </a:r>
                <a:r>
                  <a:rPr lang="en-US" altLang="zh-CN" dirty="0"/>
                  <a:t>BESIII</a:t>
                </a:r>
                <a:r>
                  <a:rPr lang="zh-CN" altLang="en-US" dirty="0"/>
                  <a:t>上观测到的各个超子的极化现象。</a:t>
                </a:r>
                <a:endParaRPr lang="en-US" altLang="zh-CN" dirty="0"/>
              </a:p>
              <a:p>
                <a:r>
                  <a:rPr lang="zh-CN" altLang="en-US" dirty="0"/>
                  <a:t>我们可以看到，对于</a:t>
                </a:r>
                <a:r>
                  <a:rPr lang="en-US" altLang="zh-CN" dirty="0"/>
                  <a:t>Lambda</a:t>
                </a:r>
                <a:r>
                  <a:rPr lang="zh-CN" altLang="en-US" dirty="0"/>
                  <a:t>和</a:t>
                </a:r>
                <a:r>
                  <a:rPr lang="en-US" altLang="zh-CN" dirty="0"/>
                  <a:t>Xi</a:t>
                </a:r>
                <a:r>
                  <a:rPr lang="zh-CN" altLang="en-US" dirty="0"/>
                  <a:t>超子，在</a:t>
                </a:r>
                <a:r>
                  <a:rPr lang="en-US" altLang="zh-CN" dirty="0" err="1"/>
                  <a:t>jpsi</a:t>
                </a:r>
                <a:r>
                  <a:rPr lang="zh-CN" altLang="en-US" dirty="0"/>
                  <a:t>和</a:t>
                </a:r>
                <a:r>
                  <a:rPr lang="en-US" altLang="zh-CN" dirty="0" err="1"/>
                  <a:t>pisp</a:t>
                </a:r>
                <a:r>
                  <a:rPr lang="zh-CN" altLang="en-US" dirty="0"/>
                  <a:t>衰变中，他们的极化方向是一致的，而</a:t>
                </a:r>
                <a:r>
                  <a:rPr lang="en-US" altLang="zh-CN" dirty="0"/>
                  <a:t>Sigma0</a:t>
                </a:r>
                <a:r>
                  <a:rPr lang="zh-CN" altLang="en-US" dirty="0"/>
                  <a:t>和</a:t>
                </a:r>
                <a:r>
                  <a:rPr lang="en-US" altLang="zh-CN" dirty="0"/>
                  <a:t>Sigma+</a:t>
                </a:r>
                <a:r>
                  <a:rPr lang="zh-CN" altLang="en-US" dirty="0"/>
                  <a:t>在</a:t>
                </a:r>
                <a:r>
                  <a:rPr lang="en-US" altLang="zh-CN" dirty="0" err="1"/>
                  <a:t>jpsi</a:t>
                </a:r>
                <a:r>
                  <a:rPr lang="zh-CN" altLang="en-US" dirty="0"/>
                  <a:t>和</a:t>
                </a:r>
                <a:r>
                  <a:rPr lang="en-US" altLang="zh-CN" dirty="0" err="1"/>
                  <a:t>psip</a:t>
                </a:r>
                <a:r>
                  <a:rPr lang="zh-CN" altLang="en-US" dirty="0"/>
                  <a:t>衰变中的极化方向是相反的，这些极化的研究将有助于理解</a:t>
                </a:r>
                <a:r>
                  <a:rPr lang="en-US" altLang="zh-CN" dirty="0" err="1"/>
                  <a:t>jpsi</a:t>
                </a:r>
                <a:r>
                  <a:rPr lang="zh-CN" altLang="en-US" dirty="0"/>
                  <a:t>和</a:t>
                </a:r>
                <a:r>
                  <a:rPr lang="en-US" altLang="zh-CN" dirty="0" err="1"/>
                  <a:t>psip</a:t>
                </a:r>
                <a:r>
                  <a:rPr lang="zh-CN" altLang="en-US" dirty="0"/>
                  <a:t>的衰变性质。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The </a:t>
                </a:r>
                <a:r>
                  <a:rPr lang="en-US" altLang="zh-CN" b="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-term is </a:t>
                </a:r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98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CA40A-B466-BE01-DF5B-412872744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7759B48-1868-6FCE-D5B0-F3DE6E9A3A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F7E1D62-CF85-7638-0B11-56D604D69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Spinning hyperons reveals their inner secrets - new measurement by the</a:t>
            </a:r>
          </a:p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BESIII collaboration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surprising result is that while R is fairly constant,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phase </a:t>
            </a:r>
            <a:r>
              <a:rPr lang="el-GR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ΔΦ 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increases by about 90o between 2.396 GeV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2.645 GeV.</a:t>
            </a:r>
          </a:p>
          <a:p>
            <a:endParaRPr lang="en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Exploring the interior of a particle that only lives a fraction of a</a:t>
            </a:r>
          </a:p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nanosecond may seem like an impossible task, but a new experimental</a:t>
            </a:r>
          </a:p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 from the BESIII collaboration shows the way. The aim is to</a:t>
            </a:r>
          </a:p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 the heavy and short-lived siblings of protons and neutrons,</a:t>
            </a:r>
          </a:p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namely the hyperons. In electron-positron collisions at high energies,</a:t>
            </a:r>
          </a:p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pairs of a Lambda hyperon and its antimatter equivalent, the</a:t>
            </a:r>
          </a:p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anti-Lambda, can form. This is a complicated process involving strongly</a:t>
            </a:r>
          </a:p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interacting quarks, antiquarks and gluons, all carrying so-called </a:t>
            </a:r>
            <a:r>
              <a:rPr lang="en" altLang="zh-C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</a:t>
            </a:r>
            <a:endParaRPr lang="en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charge. The result is a blue-green-red quark-triplet forming a</a:t>
            </a:r>
          </a:p>
          <a:p>
            <a:r>
              <a:rPr lang="en" altLang="zh-C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</a:t>
            </a:r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-neutral Lambda, and a yellow-magenta-cyan triplet forming an</a:t>
            </a:r>
          </a:p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anti-Lambda. BESIII has extracted a sequence of ¡°snapshots¡± of the</a:t>
            </a:r>
          </a:p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evolution of this process. These ¡°snapshots¡± are encoded as form</a:t>
            </a:r>
          </a:p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factors, describing the location and motion of quarks inside the</a:t>
            </a:r>
          </a:p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hyperons. The BESIII measurements exploit a unique feature of hyperons:</a:t>
            </a:r>
          </a:p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they decay, they reveal the direction of their inner magnet - the</a:t>
            </a:r>
          </a:p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 - through the emission angles of their daughter particles. This is</a:t>
            </a:r>
          </a:p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particularly interesting since it can be </a:t>
            </a:r>
            <a:r>
              <a:rPr lang="en" altLang="zh-C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utilised</a:t>
            </a:r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calculations of the</a:t>
            </a:r>
          </a:p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hyperon charge radius. The BESIII results indicate that negatively</a:t>
            </a:r>
          </a:p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charged quarks reside close to the </a:t>
            </a:r>
            <a:r>
              <a:rPr lang="en" altLang="zh-C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</a:t>
            </a:r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hyperon, shedding new</a:t>
            </a:r>
          </a:p>
          <a:p>
            <a:r>
              <a:rPr lang="en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 on how quarks form the matter we are made of.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BED5F09-6144-E355-5AE4-B36DE5EDBF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49D1A-F4A8-CC4C-991A-720D5BBF2D04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5214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674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494FC-2508-9220-065D-B3291FE90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3A060DE-90CA-206A-F63A-121681ECF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6CC159-8865-9F5B-C222-CC0BB111F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C65640-4027-7140-B586-A2F1487C4D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49D1A-F4A8-CC4C-991A-720D5BBF2D04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320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It is noteworthy that our result of the BF has a 4.2sigma deviation from the previous measurements.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11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前面提到的都是在超子的衰变中去寻找</a:t>
            </a:r>
            <a:r>
              <a:rPr lang="en-US" altLang="zh-CN" dirty="0"/>
              <a:t>CP</a:t>
            </a:r>
            <a:r>
              <a:rPr lang="zh-CN" altLang="en-US" dirty="0"/>
              <a:t>破坏，同时我们也可以通过超子的产生机制来寻找</a:t>
            </a:r>
            <a:r>
              <a:rPr lang="en-US" altLang="zh-CN" dirty="0"/>
              <a:t>CP</a:t>
            </a:r>
            <a:r>
              <a:rPr lang="zh-CN" altLang="en-US" dirty="0"/>
              <a:t>破坏，也就通过</a:t>
            </a:r>
            <a:r>
              <a:rPr lang="en-US" altLang="zh-CN" dirty="0" err="1"/>
              <a:t>jpsi</a:t>
            </a:r>
            <a:r>
              <a:rPr lang="en-US" altLang="zh-CN" dirty="0"/>
              <a:t>-&gt;</a:t>
            </a:r>
            <a:r>
              <a:rPr lang="zh-CN" altLang="en-US" dirty="0"/>
              <a:t>正反超子对来测量超子的</a:t>
            </a:r>
            <a:r>
              <a:rPr lang="en-US" altLang="zh-CN" dirty="0"/>
              <a:t>EDM</a:t>
            </a:r>
            <a:r>
              <a:rPr lang="zh-CN" altLang="en-US" dirty="0"/>
              <a:t>。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521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传统上，通常利用粒子在磁场中的自旋进动来测量粒子的</a:t>
            </a:r>
            <a:r>
              <a:rPr lang="en-US" altLang="zh-CN" dirty="0"/>
              <a:t>EDM</a:t>
            </a:r>
            <a:r>
              <a:rPr lang="zh-CN" altLang="en-US" dirty="0"/>
              <a:t>。当粒子同时处在电场和磁场中时，哈密顿量可以写作：。一个非零的电偶极矩会影响自旋进动的频率和进动平面，通过改变电场的方向可以测量出</a:t>
            </a:r>
            <a:r>
              <a:rPr lang="en-US" altLang="zh-CN" dirty="0"/>
              <a:t>EDM</a:t>
            </a:r>
            <a:r>
              <a:rPr lang="zh-CN" altLang="en-US" dirty="0"/>
              <a:t>对自旋进动的影响，进而测出粒子的</a:t>
            </a:r>
            <a:r>
              <a:rPr lang="en-US" altLang="zh-CN" dirty="0"/>
              <a:t>EDM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这个方法在电子，质子，中子这些长寿命粒子的</a:t>
            </a:r>
            <a:r>
              <a:rPr lang="en-US" altLang="zh-CN" dirty="0"/>
              <a:t>EDM</a:t>
            </a:r>
            <a:r>
              <a:rPr lang="zh-CN" altLang="en-US" dirty="0"/>
              <a:t>测量中取得了很大的成功。但是对于超子来说，利用这个方法来高精度测量超子的</a:t>
            </a:r>
            <a:r>
              <a:rPr lang="en-US" altLang="zh-CN" dirty="0"/>
              <a:t>EDM</a:t>
            </a:r>
            <a:r>
              <a:rPr lang="zh-CN" altLang="en-US" dirty="0"/>
              <a:t>是很有挑战性的，因为超子的寿命比较短，很快就衰变掉了，很难维持自旋进动状态。第二个是很难制造高极化度的超子束流。</a:t>
            </a:r>
            <a:endParaRPr lang="en-US" altLang="zh-CN" dirty="0"/>
          </a:p>
          <a:p>
            <a:r>
              <a:rPr lang="zh-CN" altLang="en-US" dirty="0"/>
              <a:t>正是因为有这样的难点，所以在超子家族中，只有最轻的</a:t>
            </a:r>
            <a:r>
              <a:rPr lang="en-US" altLang="zh-CN" dirty="0"/>
              <a:t>Lambda</a:t>
            </a:r>
            <a:r>
              <a:rPr lang="zh-CN" altLang="en-US" dirty="0"/>
              <a:t>超子有过</a:t>
            </a:r>
            <a:r>
              <a:rPr lang="en-US" altLang="zh-CN" dirty="0"/>
              <a:t>EDM</a:t>
            </a:r>
            <a:r>
              <a:rPr lang="zh-CN" altLang="en-US" dirty="0"/>
              <a:t>的测量，精度也比电子中子这些差很多，在</a:t>
            </a:r>
            <a:r>
              <a:rPr lang="en-US" altLang="zh-CN" dirty="0"/>
              <a:t>10^-16.</a:t>
            </a:r>
          </a:p>
          <a:p>
            <a:r>
              <a:rPr lang="zh-CN" altLang="en-US" dirty="0"/>
              <a:t>所以，如果想要在超子</a:t>
            </a:r>
            <a:r>
              <a:rPr lang="en-US" altLang="zh-CN" dirty="0"/>
              <a:t>EDM</a:t>
            </a:r>
            <a:r>
              <a:rPr lang="zh-CN" altLang="en-US" dirty="0"/>
              <a:t>测量上有突破的话，必须要有新的研究方法。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5649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那么利用这个新方法可以达到什么样的测量精度呢？这个文章里给出了详细的预研究，在</a:t>
            </a:r>
            <a:r>
              <a:rPr lang="en-US" altLang="zh-CN" dirty="0"/>
              <a:t>BESIII</a:t>
            </a:r>
            <a:r>
              <a:rPr lang="zh-CN" altLang="en-US" dirty="0"/>
              <a:t>上对于</a:t>
            </a:r>
            <a:r>
              <a:rPr lang="en-US" altLang="zh-CN" dirty="0"/>
              <a:t>Lambda</a:t>
            </a:r>
            <a:r>
              <a:rPr lang="zh-CN" altLang="en-US" dirty="0"/>
              <a:t>的</a:t>
            </a:r>
            <a:r>
              <a:rPr lang="en-US" altLang="zh-CN" dirty="0"/>
              <a:t>EDM</a:t>
            </a:r>
            <a:r>
              <a:rPr lang="zh-CN" altLang="en-US" dirty="0"/>
              <a:t>测量精度可以达到</a:t>
            </a:r>
            <a:r>
              <a:rPr lang="en-US" altLang="zh-CN" dirty="0"/>
              <a:t>10^-19</a:t>
            </a:r>
            <a:r>
              <a:rPr lang="zh-CN" altLang="en-US" dirty="0"/>
              <a:t>，比之前</a:t>
            </a:r>
            <a:r>
              <a:rPr lang="en-US" altLang="zh-CN" dirty="0"/>
              <a:t>Fermi</a:t>
            </a:r>
            <a:r>
              <a:rPr lang="zh-CN" altLang="en-US" dirty="0"/>
              <a:t>实验室的测量结果可以提高三个量级，对于其他的</a:t>
            </a:r>
            <a:r>
              <a:rPr lang="en-US" altLang="zh-CN" dirty="0" err="1"/>
              <a:t>Sigma,Xi</a:t>
            </a:r>
            <a:r>
              <a:rPr lang="zh-CN" altLang="en-US" dirty="0"/>
              <a:t>超子，预期的精度也可以达到</a:t>
            </a:r>
            <a:r>
              <a:rPr lang="en-US" altLang="zh-CN" dirty="0"/>
              <a:t>10^-18-10^-19</a:t>
            </a:r>
            <a:r>
              <a:rPr lang="zh-CN" altLang="en-US" dirty="0"/>
              <a:t>之间。</a:t>
            </a:r>
            <a:endParaRPr lang="en-US" altLang="zh-CN" dirty="0"/>
          </a:p>
          <a:p>
            <a:r>
              <a:rPr lang="zh-CN" altLang="en-US" dirty="0"/>
              <a:t>在将来的超级陶粲工厂可以在提升</a:t>
            </a:r>
            <a:r>
              <a:rPr lang="en-US" altLang="zh-CN" dirty="0"/>
              <a:t>1️⃣</a:t>
            </a:r>
            <a:r>
              <a:rPr lang="zh-CN" altLang="en-US" dirty="0"/>
              <a:t>个量级以上。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Polar</a:t>
            </a:r>
            <a:r>
              <a:rPr lang="zh-CN" altLang="en-US" dirty="0"/>
              <a:t>：</a:t>
            </a:r>
            <a:r>
              <a:rPr lang="en-US" altLang="zh-CN" dirty="0"/>
              <a:t>80%</a:t>
            </a:r>
            <a:r>
              <a:rPr lang="zh-CN" altLang="en-US" dirty="0"/>
              <a:t>的束流极化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120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利用这个新方法，我们已经完成了对</a:t>
            </a:r>
            <a:r>
              <a:rPr lang="en-US" altLang="zh-CN" dirty="0"/>
              <a:t>Lambda EDM</a:t>
            </a:r>
            <a:r>
              <a:rPr lang="zh-CN" altLang="en-US" dirty="0"/>
              <a:t>的测量，用到的反应过程是：。在</a:t>
            </a:r>
            <a:r>
              <a:rPr lang="en-US" altLang="zh-CN" dirty="0"/>
              <a:t>95</a:t>
            </a:r>
            <a:r>
              <a:rPr lang="zh-CN" altLang="en-US" dirty="0"/>
              <a:t>置信度下，给出了上限为</a:t>
            </a:r>
            <a:r>
              <a:rPr lang="en-US" altLang="zh-CN" dirty="0"/>
              <a:t>6.5</a:t>
            </a:r>
            <a:r>
              <a:rPr lang="zh-CN" altLang="en-US" dirty="0"/>
              <a:t>✖️</a:t>
            </a:r>
            <a:r>
              <a:rPr lang="en-US" altLang="zh-CN" dirty="0"/>
              <a:t>10^19</a:t>
            </a:r>
            <a:r>
              <a:rPr lang="zh-CN" altLang="en-US" dirty="0"/>
              <a:t>，比之前的测量提高了近三个量级。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830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实验文章中用到的是基于</a:t>
            </a:r>
            <a:r>
              <a:rPr lang="en-US" altLang="zh-CN" dirty="0" err="1"/>
              <a:t>edm</a:t>
            </a:r>
            <a:r>
              <a:rPr lang="zh-CN" altLang="en-US" dirty="0"/>
              <a:t>来源于</a:t>
            </a:r>
            <a:r>
              <a:rPr lang="en-US" altLang="zh-CN" dirty="0"/>
              <a:t>theta</a:t>
            </a:r>
            <a:r>
              <a:rPr lang="zh-CN" altLang="en-US" dirty="0"/>
              <a:t>项和</a:t>
            </a:r>
            <a:r>
              <a:rPr lang="en-US" altLang="zh-CN" dirty="0"/>
              <a:t>SU3</a:t>
            </a:r>
            <a:r>
              <a:rPr lang="zh-CN" altLang="en-US" dirty="0"/>
              <a:t>中的夸克</a:t>
            </a:r>
            <a:r>
              <a:rPr lang="en-US" altLang="zh-CN" dirty="0" err="1"/>
              <a:t>edm</a:t>
            </a:r>
            <a:r>
              <a:rPr lang="zh-CN" altLang="en-US" dirty="0"/>
              <a:t>。而何老师文章中是忽略了</a:t>
            </a:r>
            <a:r>
              <a:rPr lang="en-US" altLang="zh-CN" dirty="0"/>
              <a:t>theta</a:t>
            </a:r>
            <a:r>
              <a:rPr lang="zh-CN" altLang="en-US" dirty="0"/>
              <a:t>项的贡献。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基于我们的测量结果，何老师他们进行了一个微扰</a:t>
            </a:r>
            <a:r>
              <a:rPr lang="en-US" altLang="zh-CN" dirty="0"/>
              <a:t>QCD</a:t>
            </a:r>
            <a:r>
              <a:rPr lang="zh-CN" altLang="en-US" dirty="0"/>
              <a:t>计算，并且考虑了夸克的色</a:t>
            </a:r>
            <a:r>
              <a:rPr lang="en-US" altLang="zh-CN" dirty="0"/>
              <a:t>EDM</a:t>
            </a:r>
            <a:r>
              <a:rPr lang="zh-CN" altLang="en-US" dirty="0"/>
              <a:t>，我们可以看到中子的</a:t>
            </a:r>
            <a:r>
              <a:rPr lang="en-US" altLang="zh-CN" dirty="0"/>
              <a:t>EDM</a:t>
            </a:r>
            <a:r>
              <a:rPr lang="zh-CN" altLang="en-US" dirty="0"/>
              <a:t>对上下夸克的</a:t>
            </a:r>
            <a:r>
              <a:rPr lang="en-US" altLang="zh-CN" dirty="0"/>
              <a:t>EDM</a:t>
            </a:r>
            <a:r>
              <a:rPr lang="zh-CN" altLang="en-US" dirty="0"/>
              <a:t>比较敏感，但对于</a:t>
            </a:r>
            <a:r>
              <a:rPr lang="en-US" altLang="zh-CN" dirty="0"/>
              <a:t>s</a:t>
            </a:r>
            <a:r>
              <a:rPr lang="zh-CN" altLang="en-US" dirty="0"/>
              <a:t>夸克的</a:t>
            </a:r>
            <a:r>
              <a:rPr lang="en-US" altLang="zh-CN" dirty="0"/>
              <a:t>EDM</a:t>
            </a:r>
            <a:r>
              <a:rPr lang="zh-CN" altLang="en-US" dirty="0"/>
              <a:t>敏感对比较低，并且</a:t>
            </a:r>
            <a:r>
              <a:rPr lang="en-US" altLang="zh-CN" dirty="0"/>
              <a:t>s</a:t>
            </a:r>
            <a:r>
              <a:rPr lang="zh-CN" altLang="en-US" dirty="0"/>
              <a:t>夸克的色</a:t>
            </a:r>
            <a:r>
              <a:rPr lang="en-US" altLang="zh-CN" dirty="0"/>
              <a:t>EDM</a:t>
            </a:r>
            <a:r>
              <a:rPr lang="zh-CN" altLang="en-US" dirty="0"/>
              <a:t>对中子</a:t>
            </a:r>
            <a:r>
              <a:rPr lang="en-US" altLang="zh-CN" dirty="0"/>
              <a:t>EDM</a:t>
            </a:r>
            <a:r>
              <a:rPr lang="zh-CN" altLang="en-US" dirty="0"/>
              <a:t>没有贡献。</a:t>
            </a:r>
            <a:endParaRPr lang="en-US" altLang="zh-CN" dirty="0"/>
          </a:p>
          <a:p>
            <a:r>
              <a:rPr lang="zh-CN" altLang="en-US" dirty="0"/>
              <a:t>而</a:t>
            </a:r>
            <a:r>
              <a:rPr lang="en-US" altLang="zh-CN" dirty="0"/>
              <a:t>Lambda</a:t>
            </a:r>
            <a:r>
              <a:rPr lang="zh-CN" altLang="en-US" dirty="0"/>
              <a:t>的</a:t>
            </a:r>
            <a:r>
              <a:rPr lang="en-US" altLang="zh-CN" dirty="0"/>
              <a:t>EDM</a:t>
            </a:r>
            <a:r>
              <a:rPr lang="zh-CN" altLang="en-US" dirty="0"/>
              <a:t>对</a:t>
            </a:r>
            <a:r>
              <a:rPr lang="en-US" altLang="zh-CN" dirty="0"/>
              <a:t>s</a:t>
            </a:r>
            <a:r>
              <a:rPr lang="zh-CN" altLang="en-US" dirty="0"/>
              <a:t>夸克的</a:t>
            </a:r>
            <a:r>
              <a:rPr lang="en-US" altLang="zh-CN" dirty="0"/>
              <a:t>EDM</a:t>
            </a:r>
            <a:r>
              <a:rPr lang="zh-CN" altLang="en-US" dirty="0"/>
              <a:t>和色</a:t>
            </a:r>
            <a:r>
              <a:rPr lang="en-US" altLang="zh-CN" dirty="0"/>
              <a:t>EDM</a:t>
            </a:r>
            <a:r>
              <a:rPr lang="zh-CN" altLang="en-US" dirty="0"/>
              <a:t>尤其敏感，可以跟中子</a:t>
            </a:r>
            <a:r>
              <a:rPr lang="en-US" altLang="zh-CN" dirty="0"/>
              <a:t>EDM</a:t>
            </a:r>
            <a:r>
              <a:rPr lang="zh-CN" altLang="en-US" dirty="0"/>
              <a:t>形成互补。因此结合</a:t>
            </a:r>
            <a:r>
              <a:rPr lang="en-US" altLang="zh-CN" dirty="0"/>
              <a:t>Lambda</a:t>
            </a:r>
            <a:r>
              <a:rPr lang="zh-CN" altLang="en-US" dirty="0"/>
              <a:t>和中子的</a:t>
            </a:r>
            <a:r>
              <a:rPr lang="en-US" altLang="zh-CN" dirty="0"/>
              <a:t>EDM</a:t>
            </a:r>
            <a:r>
              <a:rPr lang="zh-CN" altLang="en-US" dirty="0"/>
              <a:t>，可以对</a:t>
            </a:r>
            <a:r>
              <a:rPr lang="en-US" altLang="zh-CN" dirty="0"/>
              <a:t>s</a:t>
            </a:r>
            <a:r>
              <a:rPr lang="zh-CN" altLang="en-US" dirty="0"/>
              <a:t>夸克的</a:t>
            </a:r>
            <a:r>
              <a:rPr lang="en-US" altLang="zh-CN" dirty="0"/>
              <a:t>EDM</a:t>
            </a:r>
            <a:r>
              <a:rPr lang="zh-CN" altLang="en-US" dirty="0"/>
              <a:t>和</a:t>
            </a:r>
            <a:r>
              <a:rPr lang="en-US" altLang="zh-CN" dirty="0" err="1"/>
              <a:t>cEDM</a:t>
            </a:r>
            <a:r>
              <a:rPr lang="zh-CN" altLang="en-US" dirty="0"/>
              <a:t>给出更严格的限制，这两张图分别给出了</a:t>
            </a:r>
            <a:r>
              <a:rPr lang="en-US" altLang="zh-CN" dirty="0"/>
              <a:t>Lambda</a:t>
            </a:r>
            <a:r>
              <a:rPr lang="zh-CN" altLang="en-US" dirty="0"/>
              <a:t>和中子</a:t>
            </a:r>
            <a:r>
              <a:rPr lang="en-US" altLang="zh-CN" dirty="0"/>
              <a:t>EDM</a:t>
            </a:r>
            <a:r>
              <a:rPr lang="zh-CN" altLang="en-US" dirty="0"/>
              <a:t>在</a:t>
            </a:r>
            <a:r>
              <a:rPr lang="en-US" altLang="zh-CN" dirty="0"/>
              <a:t>SU3</a:t>
            </a:r>
            <a:r>
              <a:rPr lang="zh-CN" altLang="en-US" dirty="0"/>
              <a:t>对称和非对称的情况下，对</a:t>
            </a:r>
            <a:r>
              <a:rPr lang="en-US" altLang="zh-CN" dirty="0"/>
              <a:t>s</a:t>
            </a:r>
            <a:r>
              <a:rPr lang="zh-CN" altLang="en-US" dirty="0"/>
              <a:t>夸克</a:t>
            </a:r>
            <a:r>
              <a:rPr lang="en-US" altLang="zh-CN" dirty="0"/>
              <a:t>EDM</a:t>
            </a:r>
            <a:r>
              <a:rPr lang="zh-CN" altLang="en-US" dirty="0"/>
              <a:t>和</a:t>
            </a:r>
            <a:r>
              <a:rPr lang="en-US" altLang="zh-CN" dirty="0" err="1"/>
              <a:t>cEDM</a:t>
            </a:r>
            <a:r>
              <a:rPr lang="zh-CN" altLang="en-US" dirty="0"/>
              <a:t>的限制。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3672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The number density for finding a hadron h produced from a transversely polarized quark q is defined.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Semi-Inclusive Deep Inelastic </a:t>
            </a:r>
            <a:r>
              <a:rPr dirty="0" err="1"/>
              <a:t>Scatttering</a:t>
            </a:r>
            <a:endParaRPr dirty="0"/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The transverse quark spin distributions (the so-called </a:t>
            </a:r>
            <a:r>
              <a:rPr dirty="0" err="1"/>
              <a:t>transversity</a:t>
            </a:r>
            <a:r>
              <a:rPr dirty="0"/>
              <a:t>)</a:t>
            </a:r>
            <a:endParaRPr lang="en-US" dirty="0"/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lang="en-US" dirty="0"/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measurement of the Collins FF provides an important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 in understanding strong interaction dynamics and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 is of fundamental interest in understanding QCD, the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underlying theory of the strong interaction. Because of its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chiral-odd nature, it needs to couple to another chiral-odd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function, for instance, the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transversity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distribution [2–4] in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semi-inclusive deep inelastic scattering (SIDIS) or another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Collins FF in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e.e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− annihilations, to form accessible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observables. The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transversity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distribution, which contributes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the nucleon transverse spin, corresponds to the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tensor charge of the nucleon and is the least known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leadingtwist</a:t>
            </a:r>
            <a:endParaRPr lang="e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quark distribution function.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t">
              <a:buFont typeface="Arial" panose="020B0604020202020204" pitchFamily="34" charset="0"/>
              <a:buChar char="•"/>
            </a:pPr>
            <a:r>
              <a:rPr lang="en" altLang="zh-CN" b="0" i="0" u="none" strike="noStrike" dirty="0">
                <a:effectLst/>
                <a:latin typeface="Inter"/>
              </a:rPr>
              <a:t>Combine with SIDIS to extract the nucleon transverse spin distribution, </a:t>
            </a:r>
            <a:r>
              <a:rPr lang="en" altLang="zh-CN" b="0" i="0" u="none" strike="noStrike" dirty="0" err="1">
                <a:effectLst/>
                <a:latin typeface="Inter"/>
              </a:rPr>
              <a:t>Transversity</a:t>
            </a:r>
            <a:r>
              <a:rPr lang="en" altLang="zh-CN" b="0" i="0" u="none" strike="noStrike" dirty="0">
                <a:effectLst/>
                <a:latin typeface="Inter"/>
              </a:rPr>
              <a:t>. BESIII and SIDIS share a similar energy region, avoiding the as-yet unclear Q2</a:t>
            </a:r>
            <a:r>
              <a:rPr lang="en" altLang="zh-CN" b="0" i="1" u="none" strike="noStrike" dirty="0">
                <a:effectLst/>
                <a:latin typeface="KaTeX_Math"/>
              </a:rPr>
              <a:t>Q</a:t>
            </a:r>
            <a:r>
              <a:rPr lang="en" altLang="zh-CN" b="0" i="0" u="none" strike="noStrike" dirty="0">
                <a:effectLst/>
                <a:latin typeface="Inter"/>
              </a:rPr>
              <a:t>2 evolution.</a:t>
            </a:r>
          </a:p>
          <a:p>
            <a:pPr algn="l" fontAlgn="t">
              <a:buFont typeface="Arial" panose="020B0604020202020204" pitchFamily="34" charset="0"/>
              <a:buChar char="•"/>
            </a:pPr>
            <a:r>
              <a:rPr lang="en" altLang="zh-CN" b="0" i="0" u="none" strike="noStrike" dirty="0">
                <a:effectLst/>
                <a:latin typeface="Inter"/>
              </a:rPr>
              <a:t>Compare with Belle/</a:t>
            </a:r>
            <a:r>
              <a:rPr lang="en" altLang="zh-CN" b="0" i="0" u="none" strike="noStrike" dirty="0" err="1">
                <a:effectLst/>
                <a:latin typeface="Inter"/>
              </a:rPr>
              <a:t>BaBar</a:t>
            </a:r>
            <a:r>
              <a:rPr lang="en" altLang="zh-CN" b="0" i="0" u="none" strike="noStrike" dirty="0">
                <a:effectLst/>
                <a:latin typeface="Inter"/>
              </a:rPr>
              <a:t> to understand Q2</a:t>
            </a:r>
            <a:r>
              <a:rPr lang="en" altLang="zh-CN" b="0" i="1" u="none" strike="noStrike" dirty="0">
                <a:effectLst/>
                <a:latin typeface="KaTeX_Math"/>
              </a:rPr>
              <a:t>Q</a:t>
            </a:r>
            <a:r>
              <a:rPr lang="en" altLang="zh-CN" b="0" i="0" u="none" strike="noStrike" dirty="0">
                <a:effectLst/>
                <a:latin typeface="Inter"/>
              </a:rPr>
              <a:t>2 evolution effects and test QCD. Existing theoretical predictions: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energy evolution of the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Collins FF at different Q2 is a key factor to evaluate the</a:t>
            </a:r>
          </a:p>
          <a:p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transversity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[17]. Recently, the treatment of the evolution is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 in Refs. [18–22], which predict about a factor of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change in the observed asymmetries between BESIII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 and Belle and BABAR energy but is not directly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validated by experimental data.</a:t>
            </a:r>
          </a:p>
          <a:p>
            <a:pPr algn="l" fontAlgn="t">
              <a:buFont typeface="Arial" panose="020B0604020202020204" pitchFamily="34" charset="0"/>
              <a:buChar char="•"/>
            </a:pPr>
            <a:endParaRPr lang="en" altLang="zh-CN" b="0" i="0" u="none" strike="noStrike" dirty="0">
              <a:effectLst/>
              <a:latin typeface="Inter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49D1A-F4A8-CC4C-991A-720D5BBF2D04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74043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除了寻找</a:t>
            </a:r>
            <a:r>
              <a:rPr lang="en-US" altLang="zh-CN" dirty="0"/>
              <a:t>CP</a:t>
            </a:r>
            <a:r>
              <a:rPr lang="zh-CN" altLang="en-US" dirty="0"/>
              <a:t>破坏之外，我们还可以在超子的弱衰变中检验</a:t>
            </a:r>
            <a:r>
              <a:rPr lang="en-US" altLang="zh-CN" dirty="0"/>
              <a:t>Delta I=1/2</a:t>
            </a:r>
            <a:r>
              <a:rPr lang="zh-CN" altLang="en-US" dirty="0"/>
              <a:t>规则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865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Circumference :</a:t>
            </a:r>
            <a:r>
              <a:rPr kumimoji="1" lang="en-US" altLang="zh-CN" baseline="0" dirty="0"/>
              <a:t> 240 meters,  </a:t>
            </a:r>
            <a:r>
              <a:rPr kumimoji="1" lang="en-US" altLang="zh-CN" baseline="0" dirty="0" err="1"/>
              <a:t>Linac</a:t>
            </a:r>
            <a:r>
              <a:rPr kumimoji="1" lang="en-US" altLang="zh-CN" baseline="0" dirty="0"/>
              <a:t> part: 200 meters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49D1A-F4A8-CC4C-991A-720D5BBF2D04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422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5371B-BA20-2F4F-A1E6-B41F97B1D11A}" type="slidenum">
              <a:rPr lang="en-US" smtClean="0"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正反物质不对称是当前物理学界一大未解之谜，根据大爆炸宇宙论，在宇宙诞生之初产生了等量的正物质和反物质，但是目前天文学观测的结果是宇宙是由正物质组成的，几乎不存在反物质。那么为什么反物质在宇宙演化过程中消失了呢？为了回答这一问题，前苏联物理学家萨哈罗夫提出了他的著名的三个必要条件，第一是必须存在重子数破坏的过程，二是必须有破坏</a:t>
            </a:r>
            <a:r>
              <a:rPr lang="en-US" altLang="zh-CN" dirty="0"/>
              <a:t>C</a:t>
            </a:r>
            <a:r>
              <a:rPr lang="zh-CN" altLang="en-US" dirty="0"/>
              <a:t>和</a:t>
            </a:r>
            <a:r>
              <a:rPr lang="en-US" altLang="zh-CN" dirty="0"/>
              <a:t>CP</a:t>
            </a:r>
            <a:r>
              <a:rPr lang="zh-CN" altLang="en-US" dirty="0"/>
              <a:t>对称性的过程，第三点是必须存在热平衡太破坏的过程。我们报告主要是与第二点相关，寻找超子衰变中的</a:t>
            </a:r>
            <a:r>
              <a:rPr lang="en-US" altLang="zh-CN" dirty="0"/>
              <a:t>CP</a:t>
            </a:r>
            <a:r>
              <a:rPr lang="zh-CN" altLang="en-US" dirty="0"/>
              <a:t>破坏。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074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这一页展示的是实验上对</a:t>
            </a:r>
            <a:r>
              <a:rPr lang="en-US" altLang="zh-CN" dirty="0"/>
              <a:t>CP</a:t>
            </a:r>
            <a:r>
              <a:rPr lang="zh-CN" altLang="en-US" dirty="0"/>
              <a:t>破坏的研究进程，上个世纪六十年代，人们首次在</a:t>
            </a:r>
            <a:r>
              <a:rPr lang="en-US" altLang="zh-CN" dirty="0"/>
              <a:t>K</a:t>
            </a:r>
            <a:r>
              <a:rPr lang="zh-CN" altLang="en-US" dirty="0"/>
              <a:t>介子的衰变中发现了</a:t>
            </a:r>
            <a:r>
              <a:rPr lang="en-US" altLang="zh-CN" dirty="0"/>
              <a:t>CP</a:t>
            </a:r>
            <a:r>
              <a:rPr lang="zh-CN" altLang="en-US" dirty="0"/>
              <a:t>破坏效应，然后在本世纪相继在</a:t>
            </a:r>
            <a:r>
              <a:rPr lang="en-US" altLang="zh-CN" dirty="0"/>
              <a:t>B</a:t>
            </a:r>
            <a:r>
              <a:rPr lang="zh-CN" altLang="en-US" dirty="0"/>
              <a:t>介子和粲介子的衰变中发现了</a:t>
            </a:r>
            <a:r>
              <a:rPr lang="en-US" altLang="zh-CN" dirty="0"/>
              <a:t>CP</a:t>
            </a:r>
            <a:r>
              <a:rPr lang="zh-CN" altLang="en-US" dirty="0"/>
              <a:t>破坏，最近在</a:t>
            </a:r>
            <a:r>
              <a:rPr lang="en-US" altLang="zh-CN" dirty="0"/>
              <a:t>25</a:t>
            </a:r>
            <a:r>
              <a:rPr lang="zh-CN" altLang="en-US" dirty="0"/>
              <a:t>年的三月份，</a:t>
            </a:r>
            <a:r>
              <a:rPr lang="en-US" altLang="zh-CN" dirty="0" err="1"/>
              <a:t>LHCb</a:t>
            </a:r>
            <a:r>
              <a:rPr lang="zh-CN" altLang="en-US" dirty="0"/>
              <a:t>实验首次在重子的衰变中也发现了</a:t>
            </a:r>
            <a:r>
              <a:rPr lang="en-US" altLang="zh-CN" dirty="0"/>
              <a:t>CP</a:t>
            </a:r>
            <a:r>
              <a:rPr lang="zh-CN" altLang="en-US" dirty="0"/>
              <a:t>破坏效应，在</a:t>
            </a:r>
            <a:r>
              <a:rPr lang="en-US" altLang="zh-CN" dirty="0" err="1"/>
              <a:t>Lambda_b</a:t>
            </a:r>
            <a:r>
              <a:rPr lang="en-US" altLang="zh-CN" dirty="0"/>
              <a:t>-&gt;</a:t>
            </a:r>
            <a:r>
              <a:rPr lang="en-US" altLang="zh-CN" dirty="0" err="1"/>
              <a:t>ppi+pi-K</a:t>
            </a:r>
            <a:r>
              <a:rPr lang="en-US" altLang="zh-CN" dirty="0"/>
              <a:t>-</a:t>
            </a:r>
            <a:r>
              <a:rPr lang="zh-CN" altLang="en-US" dirty="0"/>
              <a:t>过程。这些已发现的</a:t>
            </a:r>
            <a:r>
              <a:rPr lang="en-US" altLang="zh-CN" dirty="0"/>
              <a:t>CP</a:t>
            </a:r>
            <a:r>
              <a:rPr lang="zh-CN" altLang="en-US" dirty="0"/>
              <a:t>破坏程度都与标准模型的预期相一致，都不足以解释当前观测到的正反物质不对称。因此一定还存在其他的</a:t>
            </a:r>
            <a:r>
              <a:rPr lang="en-US" altLang="zh-CN" dirty="0"/>
              <a:t>CP</a:t>
            </a:r>
            <a:r>
              <a:rPr lang="zh-CN" altLang="en-US" dirty="0"/>
              <a:t>破坏来源。目前在超子和粲重子的衰变中还未发现</a:t>
            </a:r>
            <a:r>
              <a:rPr lang="en-US" altLang="zh-CN" dirty="0"/>
              <a:t>CP</a:t>
            </a:r>
            <a:r>
              <a:rPr lang="zh-CN" altLang="en-US" dirty="0"/>
              <a:t>破坏的迹象，是值得深入研究的方向。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458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要想在实验上观测到</a:t>
            </a:r>
            <a:r>
              <a:rPr lang="en-US" altLang="zh-CN" dirty="0"/>
              <a:t>CP</a:t>
            </a:r>
            <a:r>
              <a:rPr lang="zh-CN" altLang="en-US" dirty="0"/>
              <a:t>破坏效应，必须满足两个条件，一个是衰变振幅中必须存在</a:t>
            </a:r>
            <a:r>
              <a:rPr lang="en-US" altLang="zh-CN" dirty="0"/>
              <a:t>CP</a:t>
            </a:r>
            <a:r>
              <a:rPr lang="zh-CN" altLang="en-US" dirty="0"/>
              <a:t>破坏的相角，在</a:t>
            </a:r>
            <a:r>
              <a:rPr lang="en-US" altLang="zh-CN" dirty="0"/>
              <a:t>CP</a:t>
            </a:r>
            <a:r>
              <a:rPr lang="zh-CN" altLang="en-US" dirty="0"/>
              <a:t>变换下会出一个负号。第二个是对于一个反应过程，必须存在两个或者两个以上的分波振幅，否则的话即使存在</a:t>
            </a:r>
            <a:r>
              <a:rPr lang="en-US" altLang="zh-CN" dirty="0"/>
              <a:t>CP</a:t>
            </a:r>
            <a:r>
              <a:rPr lang="zh-CN" altLang="en-US" dirty="0"/>
              <a:t>破坏相角，振幅一模方就被消掉了，实验上就没有办法去测量它。而超子的非轻子弱衰变存在</a:t>
            </a:r>
            <a:r>
              <a:rPr lang="en-US" altLang="zh-CN" dirty="0"/>
              <a:t>S</a:t>
            </a:r>
            <a:r>
              <a:rPr lang="zh-CN" altLang="en-US" dirty="0"/>
              <a:t>波和</a:t>
            </a:r>
            <a:r>
              <a:rPr lang="en-US" altLang="zh-CN" dirty="0"/>
              <a:t>P</a:t>
            </a:r>
            <a:r>
              <a:rPr lang="zh-CN" altLang="en-US" dirty="0"/>
              <a:t>波两个分波振幅，并且</a:t>
            </a:r>
            <a:r>
              <a:rPr lang="en-US" altLang="zh-CN" dirty="0"/>
              <a:t>S</a:t>
            </a:r>
            <a:r>
              <a:rPr lang="zh-CN" altLang="en-US" dirty="0"/>
              <a:t>波</a:t>
            </a:r>
            <a:r>
              <a:rPr lang="en-US" altLang="zh-CN" dirty="0"/>
              <a:t>P</a:t>
            </a:r>
            <a:r>
              <a:rPr lang="zh-CN" altLang="en-US" dirty="0"/>
              <a:t>波在同一个量级，因此非常适合研究</a:t>
            </a:r>
            <a:r>
              <a:rPr lang="en-US" altLang="zh-CN" dirty="0"/>
              <a:t>CP</a:t>
            </a:r>
            <a:r>
              <a:rPr lang="zh-CN" altLang="en-US" dirty="0"/>
              <a:t>破坏。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D81027-5266-5840-A635-779E025E69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388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在上个世纪五十年代，杨先生和李先生提出，一个自选为</a:t>
            </a:r>
            <a:r>
              <a:rPr lang="en-US" altLang="zh-CN" dirty="0"/>
              <a:t>1/2</a:t>
            </a:r>
            <a:r>
              <a:rPr lang="zh-CN" altLang="en-US" dirty="0"/>
              <a:t>的超子衰变到一个自选为</a:t>
            </a:r>
            <a:r>
              <a:rPr lang="en-US" altLang="zh-CN" dirty="0"/>
              <a:t>1/2</a:t>
            </a:r>
            <a:r>
              <a:rPr lang="zh-CN" altLang="en-US" dirty="0"/>
              <a:t>的重子加一个</a:t>
            </a:r>
            <a:r>
              <a:rPr lang="en-US" altLang="zh-CN" dirty="0"/>
              <a:t>pi</a:t>
            </a:r>
            <a:r>
              <a:rPr lang="zh-CN" altLang="en-US" dirty="0"/>
              <a:t>介子的过程，可以提供过三个衰变参数来描述，</a:t>
            </a:r>
            <a:r>
              <a:rPr lang="en-US" altLang="zh-CN" dirty="0"/>
              <a:t>alpha beta gamma</a:t>
            </a:r>
            <a:r>
              <a:rPr lang="zh-CN" altLang="en-US" dirty="0"/>
              <a:t>，他们通过</a:t>
            </a:r>
            <a:r>
              <a:rPr lang="en-US" altLang="zh-CN" dirty="0"/>
              <a:t>S</a:t>
            </a:r>
            <a:r>
              <a:rPr lang="zh-CN" altLang="en-US" dirty="0"/>
              <a:t>波</a:t>
            </a:r>
            <a:r>
              <a:rPr lang="en-US" altLang="zh-CN" dirty="0"/>
              <a:t>P</a:t>
            </a:r>
            <a:r>
              <a:rPr lang="zh-CN" altLang="en-US" dirty="0"/>
              <a:t>波振幅来定义。这三个参数的平方和等于</a:t>
            </a:r>
            <a:r>
              <a:rPr lang="en-US" altLang="zh-CN" dirty="0"/>
              <a:t>1</a:t>
            </a:r>
            <a:r>
              <a:rPr lang="zh-CN" altLang="en-US" dirty="0"/>
              <a:t>，因此它们并非相互独立。所以通常我们会引入一个额外的参数</a:t>
            </a:r>
            <a:r>
              <a:rPr lang="en-US" altLang="zh-CN" dirty="0"/>
              <a:t>phi</a:t>
            </a:r>
            <a:r>
              <a:rPr lang="zh-CN" altLang="en-US" dirty="0"/>
              <a:t>，然后通过</a:t>
            </a:r>
            <a:r>
              <a:rPr lang="en-US" altLang="zh-CN" dirty="0"/>
              <a:t>alpha</a:t>
            </a:r>
            <a:r>
              <a:rPr lang="zh-CN" altLang="en-US" dirty="0"/>
              <a:t>和</a:t>
            </a:r>
            <a:r>
              <a:rPr lang="en-US" altLang="zh-CN" dirty="0"/>
              <a:t>phi</a:t>
            </a:r>
            <a:r>
              <a:rPr lang="zh-CN" altLang="en-US" dirty="0"/>
              <a:t>两个参数来描述超子的非轻子衰变。在</a:t>
            </a:r>
            <a:r>
              <a:rPr lang="en-US" altLang="zh-CN" dirty="0"/>
              <a:t>CP</a:t>
            </a:r>
            <a:r>
              <a:rPr lang="zh-CN" altLang="en-US" dirty="0"/>
              <a:t>对称性守恒的情况下，超子的衰变参数等于反超子衰变参数的相反数，因此我们可以通过这些衰变参数来定义</a:t>
            </a:r>
            <a:r>
              <a:rPr lang="en-US" altLang="zh-CN" dirty="0"/>
              <a:t>CP</a:t>
            </a:r>
            <a:r>
              <a:rPr lang="zh-CN" altLang="en-US" dirty="0"/>
              <a:t>破坏的观测量。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574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这里展示了一些常见的</a:t>
            </a:r>
            <a:r>
              <a:rPr lang="en-US" altLang="zh-CN" dirty="0"/>
              <a:t>CP</a:t>
            </a:r>
            <a:r>
              <a:rPr lang="zh-CN" altLang="en-US" dirty="0"/>
              <a:t>破坏观测量的定义。第一个</a:t>
            </a:r>
            <a:r>
              <a:rPr lang="en-US" altLang="zh-CN" dirty="0" err="1"/>
              <a:t>Delta_CP</a:t>
            </a:r>
            <a:r>
              <a:rPr lang="zh-CN" altLang="en-US" dirty="0"/>
              <a:t>是通过正反超子的衰变分宽度的差别定义的，这在标准模型中被严重压低，因此对</a:t>
            </a:r>
            <a:r>
              <a:rPr lang="en-US" altLang="zh-CN" dirty="0"/>
              <a:t>CP</a:t>
            </a:r>
            <a:r>
              <a:rPr lang="zh-CN" altLang="en-US" dirty="0"/>
              <a:t>破坏不敏感。</a:t>
            </a:r>
            <a:r>
              <a:rPr lang="en-US" altLang="zh-CN" dirty="0" err="1"/>
              <a:t>Acp</a:t>
            </a:r>
            <a:r>
              <a:rPr lang="en-US" altLang="zh-CN" dirty="0"/>
              <a:t> </a:t>
            </a:r>
            <a:r>
              <a:rPr lang="en-US" altLang="zh-CN" dirty="0" err="1"/>
              <a:t>Bcp</a:t>
            </a:r>
            <a:r>
              <a:rPr lang="zh-CN" altLang="en-US" dirty="0"/>
              <a:t>和</a:t>
            </a:r>
            <a:r>
              <a:rPr lang="en-US" altLang="zh-CN" dirty="0" err="1"/>
              <a:t>Delta_phi_cp</a:t>
            </a:r>
            <a:r>
              <a:rPr lang="zh-CN" altLang="en-US" dirty="0"/>
              <a:t>都是通过衰变参数定义，通过这些定义式，我们可以发现</a:t>
            </a:r>
            <a:r>
              <a:rPr lang="en-US" altLang="zh-CN" dirty="0" err="1"/>
              <a:t>A_cp</a:t>
            </a:r>
            <a:r>
              <a:rPr lang="zh-CN" altLang="en-US" dirty="0"/>
              <a:t>会受到小的强相角压低，而</a:t>
            </a:r>
            <a:r>
              <a:rPr lang="en-US" altLang="zh-CN" dirty="0" err="1"/>
              <a:t>B_cp</a:t>
            </a:r>
            <a:r>
              <a:rPr lang="en-US" altLang="zh-CN" dirty="0"/>
              <a:t> </a:t>
            </a:r>
            <a:r>
              <a:rPr lang="zh-CN" altLang="en-US" dirty="0"/>
              <a:t>和</a:t>
            </a:r>
            <a:r>
              <a:rPr lang="en-US" altLang="zh-CN" dirty="0" err="1"/>
              <a:t>phi_CP</a:t>
            </a:r>
            <a:r>
              <a:rPr lang="zh-CN" altLang="en-US" dirty="0"/>
              <a:t>不会，因此</a:t>
            </a:r>
            <a:r>
              <a:rPr lang="en-US" altLang="zh-CN" dirty="0" err="1"/>
              <a:t>B_cp</a:t>
            </a:r>
            <a:r>
              <a:rPr lang="zh-CN" altLang="en-US" dirty="0"/>
              <a:t>和</a:t>
            </a:r>
            <a:r>
              <a:rPr lang="en-US" altLang="zh-CN" dirty="0" err="1"/>
              <a:t>phi_cp</a:t>
            </a:r>
            <a:r>
              <a:rPr lang="zh-CN" altLang="en-US" dirty="0"/>
              <a:t>要比</a:t>
            </a:r>
            <a:r>
              <a:rPr lang="en-US" altLang="zh-CN" dirty="0" err="1"/>
              <a:t>A_cp</a:t>
            </a:r>
            <a:r>
              <a:rPr lang="zh-CN" altLang="en-US" dirty="0"/>
              <a:t>对</a:t>
            </a:r>
            <a:r>
              <a:rPr lang="en-US" altLang="zh-CN" dirty="0"/>
              <a:t>CP</a:t>
            </a:r>
            <a:r>
              <a:rPr lang="zh-CN" altLang="en-US" dirty="0"/>
              <a:t>破坏更敏感。但是这两个</a:t>
            </a:r>
            <a:r>
              <a:rPr lang="en-US" altLang="zh-CN" dirty="0"/>
              <a:t>CP</a:t>
            </a:r>
            <a:r>
              <a:rPr lang="zh-CN" altLang="en-US" dirty="0"/>
              <a:t>破坏观测量只有在末态重子极化可以被测量时才可以被直接测量。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284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HYP2025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HYP2025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HYP2025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 flipV="1">
            <a:off x="7645399" y="0"/>
            <a:ext cx="3825455" cy="591202"/>
            <a:chOff x="3925085" y="5691846"/>
            <a:chExt cx="7545770" cy="1166156"/>
          </a:xfrm>
        </p:grpSpPr>
        <p:sp>
          <p:nvSpPr>
            <p:cNvPr id="3" name="任意多边形: 形状 2"/>
            <p:cNvSpPr/>
            <p:nvPr userDrawn="1"/>
          </p:nvSpPr>
          <p:spPr>
            <a:xfrm>
              <a:off x="7400675" y="5691846"/>
              <a:ext cx="4070180" cy="1166154"/>
            </a:xfrm>
            <a:custGeom>
              <a:avLst/>
              <a:gdLst>
                <a:gd name="connsiteX0" fmla="*/ 2035090 w 4070180"/>
                <a:gd name="connsiteY0" fmla="*/ 0 h 1166154"/>
                <a:gd name="connsiteX1" fmla="*/ 3994705 w 4070180"/>
                <a:gd name="connsiteY1" fmla="*/ 1041919 h 1166154"/>
                <a:gd name="connsiteX2" fmla="*/ 4070180 w 4070180"/>
                <a:gd name="connsiteY2" fmla="*/ 1166154 h 1166154"/>
                <a:gd name="connsiteX3" fmla="*/ 0 w 4070180"/>
                <a:gd name="connsiteY3" fmla="*/ 1166154 h 1166154"/>
                <a:gd name="connsiteX4" fmla="*/ 75475 w 4070180"/>
                <a:gd name="connsiteY4" fmla="*/ 1041919 h 1166154"/>
                <a:gd name="connsiteX5" fmla="*/ 2035090 w 4070180"/>
                <a:gd name="connsiteY5" fmla="*/ 0 h 1166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0180" h="1166154">
                  <a:moveTo>
                    <a:pt x="2035090" y="0"/>
                  </a:moveTo>
                  <a:cubicBezTo>
                    <a:pt x="2850820" y="0"/>
                    <a:pt x="3570018" y="413300"/>
                    <a:pt x="3994705" y="1041919"/>
                  </a:cubicBezTo>
                  <a:lnTo>
                    <a:pt x="4070180" y="1166154"/>
                  </a:lnTo>
                  <a:lnTo>
                    <a:pt x="0" y="1166154"/>
                  </a:lnTo>
                  <a:lnTo>
                    <a:pt x="75475" y="1041919"/>
                  </a:lnTo>
                  <a:cubicBezTo>
                    <a:pt x="500162" y="413300"/>
                    <a:pt x="1219360" y="0"/>
                    <a:pt x="2035090" y="0"/>
                  </a:cubicBezTo>
                  <a:close/>
                </a:path>
              </a:pathLst>
            </a:custGeom>
            <a:solidFill>
              <a:srgbClr val="92AC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/>
            <p:cNvSpPr/>
            <p:nvPr userDrawn="1"/>
          </p:nvSpPr>
          <p:spPr>
            <a:xfrm>
              <a:off x="3925085" y="6007101"/>
              <a:ext cx="4697431" cy="850901"/>
            </a:xfrm>
            <a:custGeom>
              <a:avLst/>
              <a:gdLst>
                <a:gd name="connsiteX0" fmla="*/ 2348715 w 4697431"/>
                <a:gd name="connsiteY0" fmla="*/ 0 h 850901"/>
                <a:gd name="connsiteX1" fmla="*/ 4683367 w 4697431"/>
                <a:gd name="connsiteY1" fmla="*/ 838118 h 850901"/>
                <a:gd name="connsiteX2" fmla="*/ 4697431 w 4697431"/>
                <a:gd name="connsiteY2" fmla="*/ 850901 h 850901"/>
                <a:gd name="connsiteX3" fmla="*/ 0 w 4697431"/>
                <a:gd name="connsiteY3" fmla="*/ 850901 h 850901"/>
                <a:gd name="connsiteX4" fmla="*/ 14064 w 4697431"/>
                <a:gd name="connsiteY4" fmla="*/ 838118 h 850901"/>
                <a:gd name="connsiteX5" fmla="*/ 2348715 w 4697431"/>
                <a:gd name="connsiteY5" fmla="*/ 0 h 85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7431" h="850901">
                  <a:moveTo>
                    <a:pt x="2348715" y="0"/>
                  </a:moveTo>
                  <a:cubicBezTo>
                    <a:pt x="3235550" y="0"/>
                    <a:pt x="4048923" y="314529"/>
                    <a:pt x="4683367" y="838118"/>
                  </a:cubicBezTo>
                  <a:lnTo>
                    <a:pt x="4697431" y="850901"/>
                  </a:lnTo>
                  <a:lnTo>
                    <a:pt x="0" y="850901"/>
                  </a:lnTo>
                  <a:lnTo>
                    <a:pt x="14064" y="838118"/>
                  </a:lnTo>
                  <a:cubicBezTo>
                    <a:pt x="648508" y="314529"/>
                    <a:pt x="1461880" y="0"/>
                    <a:pt x="2348715" y="0"/>
                  </a:cubicBezTo>
                  <a:close/>
                </a:path>
              </a:pathLst>
            </a:custGeom>
            <a:solidFill>
              <a:srgbClr val="EC95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任意多边形: 形状 7"/>
          <p:cNvSpPr/>
          <p:nvPr userDrawn="1"/>
        </p:nvSpPr>
        <p:spPr>
          <a:xfrm flipV="1">
            <a:off x="10998200" y="-1"/>
            <a:ext cx="1193800" cy="469371"/>
          </a:xfrm>
          <a:custGeom>
            <a:avLst/>
            <a:gdLst>
              <a:gd name="connsiteX0" fmla="*/ 2035090 w 2966000"/>
              <a:gd name="connsiteY0" fmla="*/ 0 h 1166155"/>
              <a:gd name="connsiteX1" fmla="*/ 2954960 w 2966000"/>
              <a:gd name="connsiteY1" fmla="*/ 185713 h 1166155"/>
              <a:gd name="connsiteX2" fmla="*/ 2966000 w 2966000"/>
              <a:gd name="connsiteY2" fmla="*/ 191032 h 1166155"/>
              <a:gd name="connsiteX3" fmla="*/ 2966000 w 2966000"/>
              <a:gd name="connsiteY3" fmla="*/ 1166155 h 1166155"/>
              <a:gd name="connsiteX4" fmla="*/ 0 w 2966000"/>
              <a:gd name="connsiteY4" fmla="*/ 1166155 h 1166155"/>
              <a:gd name="connsiteX5" fmla="*/ 75475 w 2966000"/>
              <a:gd name="connsiteY5" fmla="*/ 1041919 h 1166155"/>
              <a:gd name="connsiteX6" fmla="*/ 2035090 w 2966000"/>
              <a:gd name="connsiteY6" fmla="*/ 0 h 116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6000" h="1166155">
                <a:moveTo>
                  <a:pt x="2035090" y="0"/>
                </a:moveTo>
                <a:cubicBezTo>
                  <a:pt x="2361382" y="0"/>
                  <a:pt x="2672229" y="66128"/>
                  <a:pt x="2954960" y="185713"/>
                </a:cubicBezTo>
                <a:lnTo>
                  <a:pt x="2966000" y="191032"/>
                </a:lnTo>
                <a:lnTo>
                  <a:pt x="2966000" y="1166155"/>
                </a:lnTo>
                <a:lnTo>
                  <a:pt x="0" y="1166155"/>
                </a:lnTo>
                <a:lnTo>
                  <a:pt x="75475" y="1041919"/>
                </a:lnTo>
                <a:cubicBezTo>
                  <a:pt x="500162" y="413300"/>
                  <a:pt x="1219360" y="0"/>
                  <a:pt x="2035090" y="0"/>
                </a:cubicBezTo>
                <a:close/>
              </a:path>
            </a:pathLst>
          </a:custGeom>
          <a:solidFill>
            <a:srgbClr val="FEE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DEAA1-EE1E-AEEA-4712-BA91CA5E2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41C997-B8DB-FB62-DE48-4DCBB0E47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D83E3-CC6A-4336-578A-D76DA3C7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B0F92-26B9-60F5-2830-1D2EF2CCF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HYP2025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D678F-3BAE-B5AA-6E56-CFA9FFDA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4DF0-FA16-2948-805C-21A76CCAB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16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EBE6E-845E-6A29-2572-002764628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E5680-46E5-1A90-9A21-10ECF12B6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C95EB-610E-AC7F-DFAA-7892E802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92DD7-7AA2-A8BA-4533-6BBE1811A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HYP2025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3E0A4-9816-006D-FAED-A826EA52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4DF0-FA16-2948-805C-21A76CCAB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92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05278-81FD-787E-0A48-0261F94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08295-078D-FA0E-2AC1-990D7307E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DF055-82EB-8259-0AB2-4526C3AE5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6F1FD-5B07-C26F-32F2-9C8BB2C8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HYP2025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E08DD-1247-A998-8C39-BD2DF588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4DF0-FA16-2948-805C-21A76CCAB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96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088A1-69AE-7F23-BBB8-4D1B1C0C6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9B55D-A322-543C-6072-EF17A6ED1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3B34FD-5BF2-200D-FDC8-87A936225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0EA87-E04A-284C-72E4-5C490F49C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56830-7CE5-AEFD-1600-B6FCA3CA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HYP2025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46B5F-E615-7891-4E8A-279954C5C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4DF0-FA16-2948-805C-21A76CCAB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28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EF93C-BC3F-59C4-1F44-059B96087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8E011-23B9-72F0-8C68-DF5750975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95FFF7-DB88-31A4-306A-FFF603D2B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CB3413-B797-DBC0-52E8-2F0244400F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DAEC33-7D2D-582D-9E26-DCEE9F6C13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1E476D-9968-0169-A2B1-E23D53FF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2AFAC2-2316-F3C9-315C-E1553449C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HYP2025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03424F-5248-5937-A412-247EA0DDA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4DF0-FA16-2948-805C-21A76CCAB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09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7F746-EF82-109C-9413-CC5E333A9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960B21-CA60-B39B-D8F5-F3F6B08B7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64B2E9-BF39-0358-B511-718A895B1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HYP2025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226FFA-22CF-FB83-508E-86D6EE891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4DF0-FA16-2948-805C-21A76CCAB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38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B3D2F-6917-F0A3-57A7-5967B552A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1D3677-17E9-1004-E1F2-FD5252D5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HYP2025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044F0-2AB6-3435-1538-7DC12EE53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4DF0-FA16-2948-805C-21A76CCAB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3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HYP2025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E8AE7-4F14-205C-0036-D9228488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73EBE-DA8A-B155-3D39-965A1D960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EC4A4-C053-3A0B-F83F-9FB85DE0B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D7BE33-8E1C-4268-4105-0A417C3A1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DC4F3A-2425-B788-D981-725FD8266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HYP2025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06429-98C4-2370-A7A9-36899011C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4DF0-FA16-2948-805C-21A76CCAB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90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83FA5-63F3-0199-A894-1E9AD20B5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824772-253B-02DF-1871-E2475C8753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E7A60-6734-8C7A-C00C-3E0F3B7D9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AA7981-E535-C4F2-B39E-5D4902427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3FE51-652E-99EC-B7AB-E174CB4E5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HYP2025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916D6-0284-A3EC-7CC7-20268434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4DF0-FA16-2948-805C-21A76CCAB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0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D53B-A2AE-4602-CF61-BBCBDB46B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C903A6-9EC3-C5EE-F749-88ABD0A99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37D24-049B-B42D-0DF5-24E6F4428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DBE15-CD95-3889-2CF0-D35014DE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HYP2025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E0468-75F8-083D-3A6B-B91DC4CBC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4DF0-FA16-2948-805C-21A76CCAB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12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ACFE3E-1EB2-81EE-A4BD-C6005DABA5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F9BFA7-1468-6328-E251-86A00E755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A92DD-EEC0-BB14-7006-D632B346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6E87F-91E5-8188-DD36-EB758B4F1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HYP2025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052B8-D504-FF4D-86C9-68B924024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4DF0-FA16-2948-805C-21A76CCAB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16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HYP2025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HYP2025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HYP2025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HYP2025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HYP2025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HYP2025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March 10-15, 2026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HYP2025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March 10-15, 2026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HYP2025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C8228-C610-4C58-BFCD-50F67D7E2A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59068B-FD46-F630-2CA2-0DDB7A78F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2DCC1-BE08-0377-6973-A73DE3BC1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ECAA-A628-4539-6572-3F82FF2828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zh-CN"/>
              <a:t>March 10-15, 2026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95AB1-1DF2-37FF-C3FE-363C8F62E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HYP2025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D974C-F738-9352-2BBB-4E7699E95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EB4DF0-FA16-2948-805C-21A76CCAB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7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png"/><Relationship Id="rId7" Type="http://schemas.openxmlformats.org/officeDocument/2006/relationships/image" Target="../media/image22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11" Type="http://schemas.openxmlformats.org/officeDocument/2006/relationships/image" Target="../media/image26.emf"/><Relationship Id="rId5" Type="http://schemas.openxmlformats.org/officeDocument/2006/relationships/image" Target="../media/image26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1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0.png"/><Relationship Id="rId11" Type="http://schemas.openxmlformats.org/officeDocument/2006/relationships/image" Target="../media/image140.png"/><Relationship Id="rId5" Type="http://schemas.openxmlformats.org/officeDocument/2006/relationships/image" Target="../media/image810.png"/><Relationship Id="rId10" Type="http://schemas.openxmlformats.org/officeDocument/2006/relationships/image" Target="../media/image32.png"/><Relationship Id="rId4" Type="http://schemas.openxmlformats.org/officeDocument/2006/relationships/image" Target="../media/image712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50.png"/><Relationship Id="rId3" Type="http://schemas.openxmlformats.org/officeDocument/2006/relationships/image" Target="../media/image150.png"/><Relationship Id="rId7" Type="http://schemas.openxmlformats.org/officeDocument/2006/relationships/image" Target="../media/image190.png"/><Relationship Id="rId12" Type="http://schemas.openxmlformats.org/officeDocument/2006/relationships/image" Target="../media/image2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0.png"/><Relationship Id="rId11" Type="http://schemas.openxmlformats.org/officeDocument/2006/relationships/image" Target="../media/image231.png"/><Relationship Id="rId5" Type="http://schemas.openxmlformats.org/officeDocument/2006/relationships/image" Target="../media/image170.png"/><Relationship Id="rId10" Type="http://schemas.openxmlformats.org/officeDocument/2006/relationships/image" Target="../media/image221.png"/><Relationship Id="rId4" Type="http://schemas.openxmlformats.org/officeDocument/2006/relationships/image" Target="../media/image160.png"/><Relationship Id="rId9" Type="http://schemas.openxmlformats.org/officeDocument/2006/relationships/image" Target="../media/image2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33.emf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280.png"/><Relationship Id="rId4" Type="http://schemas.openxmlformats.org/officeDocument/2006/relationships/image" Target="../media/image34.emf"/><Relationship Id="rId9" Type="http://schemas.openxmlformats.org/officeDocument/2006/relationships/image" Target="../media/image2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290.png"/><Relationship Id="rId3" Type="http://schemas.openxmlformats.org/officeDocument/2006/relationships/image" Target="../media/image36.png"/><Relationship Id="rId7" Type="http://schemas.openxmlformats.org/officeDocument/2006/relationships/image" Target="../media/image210.png"/><Relationship Id="rId12" Type="http://schemas.openxmlformats.org/officeDocument/2006/relationships/image" Target="../media/image27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251.png"/><Relationship Id="rId5" Type="http://schemas.openxmlformats.org/officeDocument/2006/relationships/image" Target="../media/image38.png"/><Relationship Id="rId15" Type="http://schemas.openxmlformats.org/officeDocument/2006/relationships/image" Target="../media/image310.png"/><Relationship Id="rId10" Type="http://schemas.openxmlformats.org/officeDocument/2006/relationships/image" Target="../media/image242.png"/><Relationship Id="rId4" Type="http://schemas.openxmlformats.org/officeDocument/2006/relationships/image" Target="../media/image37.png"/><Relationship Id="rId9" Type="http://schemas.openxmlformats.org/officeDocument/2006/relationships/image" Target="../media/image230.png"/><Relationship Id="rId14" Type="http://schemas.openxmlformats.org/officeDocument/2006/relationships/image" Target="../media/image3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abs/arXiv:1908.03102" TargetMode="External"/><Relationship Id="rId3" Type="http://schemas.openxmlformats.org/officeDocument/2006/relationships/image" Target="../media/image22.tiff"/><Relationship Id="rId7" Type="http://schemas.openxmlformats.org/officeDocument/2006/relationships/hyperlink" Target="http://arxiv.org/abs/arXiv:1612.0177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11" Type="http://schemas.openxmlformats.org/officeDocument/2006/relationships/image" Target="../media/image21.tiff"/><Relationship Id="rId10" Type="http://schemas.openxmlformats.org/officeDocument/2006/relationships/image" Target="../media/image261.png"/><Relationship Id="rId4" Type="http://schemas.openxmlformats.org/officeDocument/2006/relationships/image" Target="../media/image40.tiff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tiff"/><Relationship Id="rId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4.tif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tiff"/><Relationship Id="rId4" Type="http://schemas.openxmlformats.org/officeDocument/2006/relationships/image" Target="../media/image87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hyperlink" Target="https://arxiv.org/abs/2510.24333" TargetMode="External"/><Relationship Id="rId3" Type="http://schemas.openxmlformats.org/officeDocument/2006/relationships/image" Target="../media/image462.png"/><Relationship Id="rId7" Type="http://schemas.openxmlformats.org/officeDocument/2006/relationships/image" Target="../media/image470.png"/><Relationship Id="rId12" Type="http://schemas.openxmlformats.org/officeDocument/2006/relationships/image" Target="../media/image4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11.png"/><Relationship Id="rId5" Type="http://schemas.openxmlformats.org/officeDocument/2006/relationships/image" Target="../media/image57.png"/><Relationship Id="rId15" Type="http://schemas.openxmlformats.org/officeDocument/2006/relationships/image" Target="../media/image521.png"/><Relationship Id="rId10" Type="http://schemas.openxmlformats.org/officeDocument/2006/relationships/image" Target="../media/image500.png"/><Relationship Id="rId4" Type="http://schemas.openxmlformats.org/officeDocument/2006/relationships/image" Target="../media/image56.png"/><Relationship Id="rId9" Type="http://schemas.openxmlformats.org/officeDocument/2006/relationships/image" Target="../media/image491.png"/><Relationship Id="rId14" Type="http://schemas.openxmlformats.org/officeDocument/2006/relationships/hyperlink" Target="https://journals.aps.org/prl/abstract/10.1103/PhysRevLett.132.101801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2.png"/><Relationship Id="rId13" Type="http://schemas.openxmlformats.org/officeDocument/2006/relationships/image" Target="../media/image602.png"/><Relationship Id="rId18" Type="http://schemas.openxmlformats.org/officeDocument/2006/relationships/hyperlink" Target="https://journals.aps.org/prl/abstract/10.1103/ysd5-s2gn" TargetMode="External"/><Relationship Id="rId7" Type="http://schemas.openxmlformats.org/officeDocument/2006/relationships/image" Target="../media/image540.png"/><Relationship Id="rId12" Type="http://schemas.openxmlformats.org/officeDocument/2006/relationships/image" Target="../media/image60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2.png"/><Relationship Id="rId11" Type="http://schemas.openxmlformats.org/officeDocument/2006/relationships/image" Target="../media/image59.png"/><Relationship Id="rId5" Type="http://schemas.openxmlformats.org/officeDocument/2006/relationships/image" Target="NULL"/><Relationship Id="rId15" Type="http://schemas.openxmlformats.org/officeDocument/2006/relationships/image" Target="../media/image62.png"/><Relationship Id="rId10" Type="http://schemas.openxmlformats.org/officeDocument/2006/relationships/image" Target="../media/image572.png"/><Relationship Id="rId19" Type="http://schemas.openxmlformats.org/officeDocument/2006/relationships/hyperlink" Target="https://journals.aps.org/prl/abstract/10.1103/PhysRevLett.131.191802" TargetMode="External"/><Relationship Id="rId9" Type="http://schemas.openxmlformats.org/officeDocument/2006/relationships/image" Target="../media/image563.png"/><Relationship Id="rId1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8" Type="http://schemas.openxmlformats.org/officeDocument/2006/relationships/image" Target="../media/image67.png"/><Relationship Id="rId3" Type="http://schemas.openxmlformats.org/officeDocument/2006/relationships/image" Target="../media/image65.png"/><Relationship Id="rId21" Type="http://schemas.openxmlformats.org/officeDocument/2006/relationships/image" Target="../media/image70.png"/><Relationship Id="rId7" Type="http://schemas.openxmlformats.org/officeDocument/2006/relationships/image" Target="../media/image520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30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10" Type="http://schemas.openxmlformats.org/officeDocument/2006/relationships/image" Target="../media/image580.png"/><Relationship Id="rId19" Type="http://schemas.openxmlformats.org/officeDocument/2006/relationships/image" Target="../media/image68.png"/><Relationship Id="rId9" Type="http://schemas.openxmlformats.org/officeDocument/2006/relationships/image" Target="../media/image5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hyperlink" Target="%20https:/arxiv.org/abs/2602.20524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880.png"/><Relationship Id="rId2" Type="http://schemas.openxmlformats.org/officeDocument/2006/relationships/image" Target="../media/image10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1.png"/><Relationship Id="rId11" Type="http://schemas.openxmlformats.org/officeDocument/2006/relationships/image" Target="../media/image1080.png"/><Relationship Id="rId5" Type="http://schemas.openxmlformats.org/officeDocument/2006/relationships/image" Target="../media/image1070.png"/><Relationship Id="rId10" Type="http://schemas.openxmlformats.org/officeDocument/2006/relationships/image" Target="../media/image78.png"/><Relationship Id="rId4" Type="http://schemas.openxmlformats.org/officeDocument/2006/relationships/image" Target="../media/image76.png"/><Relationship Id="rId9" Type="http://schemas.openxmlformats.org/officeDocument/2006/relationships/image" Target="../media/image10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hyperlink" Target="%20https:/arxiv.org/abs/2602.20524" TargetMode="External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12" Type="http://schemas.openxmlformats.org/officeDocument/2006/relationships/image" Target="../media/image5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10.png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1.png"/><Relationship Id="rId13" Type="http://schemas.openxmlformats.org/officeDocument/2006/relationships/image" Target="../media/image581.png"/><Relationship Id="rId3" Type="http://schemas.openxmlformats.org/officeDocument/2006/relationships/image" Target="../media/image86.png"/><Relationship Id="rId7" Type="http://schemas.openxmlformats.org/officeDocument/2006/relationships/image" Target="../media/image582.png"/><Relationship Id="rId12" Type="http://schemas.openxmlformats.org/officeDocument/2006/relationships/image" Target="../media/image57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1.png"/><Relationship Id="rId11" Type="http://schemas.openxmlformats.org/officeDocument/2006/relationships/image" Target="../media/image561.png"/><Relationship Id="rId15" Type="http://schemas.openxmlformats.org/officeDocument/2006/relationships/image" Target="../media/image510.png"/><Relationship Id="rId10" Type="http://schemas.openxmlformats.org/officeDocument/2006/relationships/image" Target="../media/image600.png"/><Relationship Id="rId9" Type="http://schemas.openxmlformats.org/officeDocument/2006/relationships/image" Target="../media/image88.png"/><Relationship Id="rId14" Type="http://schemas.openxmlformats.org/officeDocument/2006/relationships/image" Target="../media/image5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3.png"/><Relationship Id="rId13" Type="http://schemas.openxmlformats.org/officeDocument/2006/relationships/image" Target="../media/image620.png"/><Relationship Id="rId18" Type="http://schemas.openxmlformats.org/officeDocument/2006/relationships/image" Target="../media/image690.png"/><Relationship Id="rId26" Type="http://schemas.openxmlformats.org/officeDocument/2006/relationships/image" Target="../media/image780.png"/><Relationship Id="rId3" Type="http://schemas.openxmlformats.org/officeDocument/2006/relationships/image" Target="../media/image86.png"/><Relationship Id="rId21" Type="http://schemas.openxmlformats.org/officeDocument/2006/relationships/image" Target="../media/image730.png"/><Relationship Id="rId7" Type="http://schemas.openxmlformats.org/officeDocument/2006/relationships/image" Target="../media/image50.png"/><Relationship Id="rId12" Type="http://schemas.openxmlformats.org/officeDocument/2006/relationships/image" Target="../media/image610.png"/><Relationship Id="rId17" Type="http://schemas.openxmlformats.org/officeDocument/2006/relationships/image" Target="../media/image680.png"/><Relationship Id="rId25" Type="http://schemas.openxmlformats.org/officeDocument/2006/relationships/image" Target="../media/image77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52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601.png"/><Relationship Id="rId24" Type="http://schemas.openxmlformats.org/officeDocument/2006/relationships/image" Target="../media/image760.png"/><Relationship Id="rId5" Type="http://schemas.openxmlformats.org/officeDocument/2006/relationships/image" Target="../media/image562.png"/><Relationship Id="rId15" Type="http://schemas.openxmlformats.org/officeDocument/2006/relationships/image" Target="../media/image650.png"/><Relationship Id="rId23" Type="http://schemas.openxmlformats.org/officeDocument/2006/relationships/image" Target="../media/image96.png"/><Relationship Id="rId10" Type="http://schemas.openxmlformats.org/officeDocument/2006/relationships/image" Target="../media/image590.png"/><Relationship Id="rId19" Type="http://schemas.openxmlformats.org/officeDocument/2006/relationships/image" Target="../media/image700.png"/><Relationship Id="rId4" Type="http://schemas.openxmlformats.org/officeDocument/2006/relationships/image" Target="../media/image91.png"/><Relationship Id="rId9" Type="http://schemas.openxmlformats.org/officeDocument/2006/relationships/image" Target="../media/image583.png"/><Relationship Id="rId14" Type="http://schemas.openxmlformats.org/officeDocument/2006/relationships/image" Target="../media/image93.png"/><Relationship Id="rId22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506.08072" TargetMode="External"/><Relationship Id="rId3" Type="http://schemas.openxmlformats.org/officeDocument/2006/relationships/image" Target="../media/image120.png"/><Relationship Id="rId7" Type="http://schemas.openxmlformats.org/officeDocument/2006/relationships/image" Target="../media/image4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15.png"/><Relationship Id="rId7" Type="http://schemas.openxmlformats.org/officeDocument/2006/relationships/image" Target="../media/image4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1.png"/><Relationship Id="rId13" Type="http://schemas.openxmlformats.org/officeDocument/2006/relationships/image" Target="../media/image861.png"/><Relationship Id="rId18" Type="http://schemas.openxmlformats.org/officeDocument/2006/relationships/image" Target="../media/image900.png"/><Relationship Id="rId3" Type="http://schemas.openxmlformats.org/officeDocument/2006/relationships/image" Target="../media/image105.png"/><Relationship Id="rId7" Type="http://schemas.openxmlformats.org/officeDocument/2006/relationships/image" Target="../media/image1010.png"/><Relationship Id="rId12" Type="http://schemas.openxmlformats.org/officeDocument/2006/relationships/image" Target="../media/image990.png"/><Relationship Id="rId17" Type="http://schemas.openxmlformats.org/officeDocument/2006/relationships/image" Target="../media/image1041.png"/><Relationship Id="rId2" Type="http://schemas.openxmlformats.org/officeDocument/2006/relationships/image" Target="../media/image104.png"/><Relationship Id="rId16" Type="http://schemas.openxmlformats.org/officeDocument/2006/relationships/image" Target="../media/image890.png"/><Relationship Id="rId20" Type="http://schemas.openxmlformats.org/officeDocument/2006/relationships/image" Target="../media/image8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0.png"/><Relationship Id="rId11" Type="http://schemas.openxmlformats.org/officeDocument/2006/relationships/image" Target="../media/image930.png"/><Relationship Id="rId5" Type="http://schemas.openxmlformats.org/officeDocument/2006/relationships/image" Target="../media/image107.png"/><Relationship Id="rId15" Type="http://schemas.openxmlformats.org/officeDocument/2006/relationships/image" Target="../media/image881.png"/><Relationship Id="rId10" Type="http://schemas.openxmlformats.org/officeDocument/2006/relationships/image" Target="../media/image10500.png"/><Relationship Id="rId19" Type="http://schemas.openxmlformats.org/officeDocument/2006/relationships/image" Target="../media/image1060.png"/><Relationship Id="rId4" Type="http://schemas.openxmlformats.org/officeDocument/2006/relationships/image" Target="../media/image106.png"/><Relationship Id="rId9" Type="http://schemas.openxmlformats.org/officeDocument/2006/relationships/image" Target="../media/image10400.png"/><Relationship Id="rId14" Type="http://schemas.openxmlformats.org/officeDocument/2006/relationships/image" Target="../media/image870.png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71.png"/><Relationship Id="rId18" Type="http://schemas.openxmlformats.org/officeDocument/2006/relationships/image" Target="../media/image1060.png"/><Relationship Id="rId3" Type="http://schemas.openxmlformats.org/officeDocument/2006/relationships/image" Target="../media/image108.png"/><Relationship Id="rId21" Type="http://schemas.openxmlformats.org/officeDocument/2006/relationships/image" Target="../media/image711.png"/><Relationship Id="rId25" Type="http://schemas.openxmlformats.org/officeDocument/2006/relationships/image" Target="../media/image96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41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950.png"/><Relationship Id="rId11" Type="http://schemas.openxmlformats.org/officeDocument/2006/relationships/image" Target="../media/image990.png"/><Relationship Id="rId5" Type="http://schemas.openxmlformats.org/officeDocument/2006/relationships/image" Target="../media/image920.png"/><Relationship Id="rId23" Type="http://schemas.openxmlformats.org/officeDocument/2006/relationships/image" Target="../media/image940.png"/><Relationship Id="rId28" Type="http://schemas.openxmlformats.org/officeDocument/2006/relationships/image" Target="../media/image900.png"/><Relationship Id="rId19" Type="http://schemas.openxmlformats.org/officeDocument/2006/relationships/image" Target="../media/image850.png"/><Relationship Id="rId4" Type="http://schemas.openxmlformats.org/officeDocument/2006/relationships/image" Target="../media/image740.png"/><Relationship Id="rId22" Type="http://schemas.openxmlformats.org/officeDocument/2006/relationships/image" Target="../media/image109.png"/><Relationship Id="rId14" Type="http://schemas.openxmlformats.org/officeDocument/2006/relationships/image" Target="../media/image1020.png"/><Relationship Id="rId27" Type="http://schemas.openxmlformats.org/officeDocument/2006/relationships/image" Target="../media/image980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2.png"/><Relationship Id="rId18" Type="http://schemas.openxmlformats.org/officeDocument/2006/relationships/image" Target="../media/image1060.png"/><Relationship Id="rId3" Type="http://schemas.openxmlformats.org/officeDocument/2006/relationships/image" Target="../media/image110.png"/><Relationship Id="rId7" Type="http://schemas.openxmlformats.org/officeDocument/2006/relationships/image" Target="../media/image1081.png"/><Relationship Id="rId12" Type="http://schemas.openxmlformats.org/officeDocument/2006/relationships/image" Target="../media/image10010.png"/><Relationship Id="rId17" Type="http://schemas.openxmlformats.org/officeDocument/2006/relationships/image" Target="../media/image1053.png"/><Relationship Id="rId2" Type="http://schemas.openxmlformats.org/officeDocument/2006/relationships/image" Target="../media/image1002.png"/><Relationship Id="rId16" Type="http://schemas.openxmlformats.org/officeDocument/2006/relationships/image" Target="../media/image1041.png"/><Relationship Id="rId20" Type="http://schemas.openxmlformats.org/officeDocument/2006/relationships/image" Target="../media/image10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1.png"/><Relationship Id="rId11" Type="http://schemas.openxmlformats.org/officeDocument/2006/relationships/image" Target="../media/image990.png"/><Relationship Id="rId5" Type="http://schemas.openxmlformats.org/officeDocument/2006/relationships/image" Target="../media/image112.png"/><Relationship Id="rId15" Type="http://schemas.openxmlformats.org/officeDocument/2006/relationships/image" Target="../media/image1032.png"/><Relationship Id="rId19" Type="http://schemas.openxmlformats.org/officeDocument/2006/relationships/image" Target="../media/image850.png"/><Relationship Id="rId4" Type="http://schemas.openxmlformats.org/officeDocument/2006/relationships/image" Target="../media/image111.png"/><Relationship Id="rId14" Type="http://schemas.openxmlformats.org/officeDocument/2006/relationships/image" Target="../media/image10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hyperlink" Target="%20https:/arxiv.org/abs/2509.09266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%20https:/arxiv.org/abs/2509.09266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3" Type="http://schemas.openxmlformats.org/officeDocument/2006/relationships/image" Target="../media/image124.png"/><Relationship Id="rId7" Type="http://schemas.openxmlformats.org/officeDocument/2006/relationships/image" Target="../media/image11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0.png"/><Relationship Id="rId5" Type="http://schemas.openxmlformats.org/officeDocument/2006/relationships/image" Target="../media/image125.png"/><Relationship Id="rId4" Type="http://schemas.openxmlformats.org/officeDocument/2006/relationships/image" Target="../media/image11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1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750.png"/><Relationship Id="rId7" Type="http://schemas.openxmlformats.org/officeDocument/2006/relationships/image" Target="../media/image128.png"/><Relationship Id="rId2" Type="http://schemas.openxmlformats.org/officeDocument/2006/relationships/image" Target="../media/image10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0.png"/><Relationship Id="rId5" Type="http://schemas.openxmlformats.org/officeDocument/2006/relationships/image" Target="../media/image1770.png"/><Relationship Id="rId4" Type="http://schemas.openxmlformats.org/officeDocument/2006/relationships/image" Target="../media/image1760.png"/><Relationship Id="rId9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20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0.png"/><Relationship Id="rId5" Type="http://schemas.openxmlformats.org/officeDocument/2006/relationships/image" Target="../media/image1240.png"/><Relationship Id="rId4" Type="http://schemas.openxmlformats.org/officeDocument/2006/relationships/image" Target="../media/image1230.png"/><Relationship Id="rId9" Type="http://schemas.openxmlformats.org/officeDocument/2006/relationships/image" Target="../media/image128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0.png"/><Relationship Id="rId3" Type="http://schemas.openxmlformats.org/officeDocument/2006/relationships/image" Target="../media/image135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11.png"/><Relationship Id="rId10" Type="http://schemas.openxmlformats.org/officeDocument/2006/relationships/image" Target="../media/image141.png"/><Relationship Id="rId4" Type="http://schemas.openxmlformats.org/officeDocument/2006/relationships/image" Target="../media/image136.png"/><Relationship Id="rId9" Type="http://schemas.openxmlformats.org/officeDocument/2006/relationships/image" Target="../media/image1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541.png"/><Relationship Id="rId5" Type="http://schemas.openxmlformats.org/officeDocument/2006/relationships/image" Target="../media/image145.png"/><Relationship Id="rId10" Type="http://schemas.openxmlformats.org/officeDocument/2006/relationships/image" Target="../media/image530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5.wmf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750.png"/><Relationship Id="rId7" Type="http://schemas.openxmlformats.org/officeDocument/2006/relationships/image" Target="../media/image128.png"/><Relationship Id="rId2" Type="http://schemas.openxmlformats.org/officeDocument/2006/relationships/image" Target="../media/image10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0.png"/><Relationship Id="rId5" Type="http://schemas.openxmlformats.org/officeDocument/2006/relationships/image" Target="../media/image1770.png"/><Relationship Id="rId4" Type="http://schemas.openxmlformats.org/officeDocument/2006/relationships/image" Target="../media/image1760.png"/><Relationship Id="rId9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F3B9E67-9578-4836-AFEA-90272CC1BB9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907E703-B563-4807-AC70-E3DE15274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49751" cy="11223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7649677-3B7C-4FAC-B31D-9B42B8056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782" y="0"/>
            <a:ext cx="2980217" cy="1122363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9995ECA4-1DE0-4729-9033-F2277F532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743581"/>
            <a:ext cx="10850217" cy="998495"/>
          </a:xfrm>
        </p:spPr>
        <p:txBody>
          <a:bodyPr>
            <a:normAutofit fontScale="90000"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Paradigm changing studies of spin entangled hyperons and antihyperons at BESIII</a:t>
            </a:r>
            <a:endParaRPr lang="zh-CN" altLang="en-US" sz="40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4F0EA522-3948-41A6-82F5-6AD023CA4EF4}"/>
              </a:ext>
            </a:extLst>
          </p:cNvPr>
          <p:cNvSpPr txBox="1">
            <a:spLocks/>
          </p:cNvSpPr>
          <p:nvPr/>
        </p:nvSpPr>
        <p:spPr>
          <a:xfrm>
            <a:off x="1523998" y="3115446"/>
            <a:ext cx="9144000" cy="151299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Hai-Bo Li</a:t>
            </a:r>
            <a:endParaRPr lang="en-US" altLang="zh-CN" sz="2600" dirty="0">
              <a:effectLst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On behalf of the BESIII collaboration)</a:t>
            </a:r>
          </a:p>
          <a:p>
            <a:endParaRPr lang="en-US" altLang="zh-CN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Institute of High Energy Physics</a:t>
            </a:r>
          </a:p>
          <a:p>
            <a:pPr>
              <a:lnSpc>
                <a:spcPct val="110000"/>
              </a:lnSpc>
            </a:pPr>
            <a:r>
              <a:rPr lang="en-US" altLang="zh-CN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lihb</a:t>
            </a:r>
            <a:r>
              <a:rPr lang="en-US" altLang="zh-CN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@ihep.ac.cn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BFB8742-AF19-C796-04D0-B714E19A7477}"/>
              </a:ext>
            </a:extLst>
          </p:cNvPr>
          <p:cNvSpPr txBox="1"/>
          <p:nvPr/>
        </p:nvSpPr>
        <p:spPr>
          <a:xfrm>
            <a:off x="3992446" y="5282369"/>
            <a:ext cx="4207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/>
              <a:t>第</a:t>
            </a:r>
            <a:r>
              <a:rPr lang="en-US" altLang="zh-CN" b="1" dirty="0"/>
              <a:t>6</a:t>
            </a:r>
            <a:r>
              <a:rPr lang="zh-CN" altLang="en-US" b="1" dirty="0"/>
              <a:t>届</a:t>
            </a:r>
            <a:r>
              <a:rPr lang="en-US" altLang="zh-CN" b="1" dirty="0"/>
              <a:t>LHCb</a:t>
            </a:r>
            <a:r>
              <a:rPr lang="zh-CN" altLang="en-US" b="1" dirty="0"/>
              <a:t>前沿研讨会</a:t>
            </a:r>
            <a:endParaRPr lang="en-US" altLang="zh-CN" b="1" dirty="0"/>
          </a:p>
          <a:p>
            <a:pPr algn="ctr"/>
            <a:r>
              <a:rPr lang="en-US" altLang="zh-CN" b="1" dirty="0"/>
              <a:t>22-26 May</a:t>
            </a:r>
            <a:r>
              <a:rPr lang="en" altLang="zh-CN" b="1" dirty="0"/>
              <a:t>,  2026, Guangzhou, China </a:t>
            </a:r>
            <a:endParaRPr lang="en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F5EE9A-0757-332B-4CEB-57411D6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33" y="1174683"/>
            <a:ext cx="10160000" cy="524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C48498E-D9D0-D648-3194-50B2E12D5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447"/>
            <a:ext cx="10515600" cy="1325563"/>
          </a:xfrm>
        </p:spPr>
        <p:txBody>
          <a:bodyPr/>
          <a:lstStyle/>
          <a:p>
            <a:pPr algn="ctr"/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hadrons discovered at BESIII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018466-6EE0-B7A0-3370-182E9E51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4C66F86-E12F-6B2C-FCCF-E3F9E6092B64}"/>
              </a:ext>
            </a:extLst>
          </p:cNvPr>
          <p:cNvSpPr txBox="1"/>
          <p:nvPr/>
        </p:nvSpPr>
        <p:spPr>
          <a:xfrm>
            <a:off x="5150922" y="1053450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https://english.ihep.cas.cn/bes/re/pu/NewParticles/</a:t>
            </a:r>
          </a:p>
        </p:txBody>
      </p:sp>
    </p:spTree>
    <p:extLst>
      <p:ext uri="{BB962C8B-B14F-4D97-AF65-F5344CB8AC3E}">
        <p14:creationId xmlns:p14="http://schemas.microsoft.com/office/powerpoint/2010/main" val="303487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C0DA89C9-7C67-FC4E-847E-F19DF2710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2948" y="3172749"/>
            <a:ext cx="3015275" cy="293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129091" y="827427"/>
                <a:ext cx="4418582" cy="2345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2000" b="1" dirty="0">
                    <a:solidFill>
                      <a:srgbClr val="181ACC"/>
                    </a:solidFill>
                    <a:ea typeface="Times New Roman" charset="0"/>
                    <a:cs typeface="Times New Roman" charset="0"/>
                  </a:rPr>
                  <a:t>Known initial 4-momentum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2000" b="1" dirty="0">
                    <a:solidFill>
                      <a:srgbClr val="181ACC"/>
                    </a:solidFill>
                    <a:ea typeface="Times New Roman" charset="0"/>
                    <a:cs typeface="Times New Roman" charset="0"/>
                  </a:rPr>
                  <a:t>Known beam energy: pair productions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2000" b="1" dirty="0">
                    <a:solidFill>
                      <a:srgbClr val="181ACC"/>
                    </a:solidFill>
                    <a:ea typeface="Times New Roman" charset="0"/>
                    <a:cs typeface="Times New Roman" charset="0"/>
                  </a:rPr>
                  <a:t>Decay with neutron &amp; </a:t>
                </a:r>
                <a14:m>
                  <m:oMath xmlns:m="http://schemas.openxmlformats.org/officeDocument/2006/math">
                    <m:r>
                      <a:rPr kumimoji="1" lang="en-US" altLang="zh-CN" sz="2000" b="1">
                        <a:solidFill>
                          <a:srgbClr val="181ACC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𝛑</m:t>
                    </m:r>
                  </m:oMath>
                </a14:m>
                <a:r>
                  <a:rPr kumimoji="1" lang="en-US" altLang="zh-CN" sz="2000" b="1" baseline="30000" dirty="0">
                    <a:solidFill>
                      <a:srgbClr val="181ACC"/>
                    </a:solidFill>
                    <a:ea typeface="Times New Roman" charset="0"/>
                    <a:cs typeface="Times New Roman" charset="0"/>
                  </a:rPr>
                  <a:t>0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2000" b="1" dirty="0">
                    <a:solidFill>
                      <a:srgbClr val="181ACC"/>
                    </a:solidFill>
                    <a:ea typeface="Times New Roman" charset="0"/>
                    <a:cs typeface="Times New Roman" charset="0"/>
                  </a:rPr>
                  <a:t>Decay with invisibles: neutrinos  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2000" b="1" dirty="0">
                    <a:solidFill>
                      <a:srgbClr val="181ACC"/>
                    </a:solidFill>
                    <a:ea typeface="Times New Roman" charset="0"/>
                    <a:cs typeface="Times New Roman" charset="0"/>
                  </a:rPr>
                  <a:t>Missing mass or missing energy  </a:t>
                </a: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91" y="827427"/>
                <a:ext cx="4418582" cy="2345322"/>
              </a:xfrm>
              <a:prstGeom prst="rect">
                <a:avLst/>
              </a:prstGeom>
              <a:blipFill>
                <a:blip r:embed="rId3"/>
                <a:stretch>
                  <a:fillRect l="-1433" b="-37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D32F4C61-E222-C5A4-DEA5-CA69E3CB7B28}"/>
              </a:ext>
            </a:extLst>
          </p:cNvPr>
          <p:cNvGrpSpPr/>
          <p:nvPr/>
        </p:nvGrpSpPr>
        <p:grpSpPr>
          <a:xfrm>
            <a:off x="4127749" y="1092734"/>
            <a:ext cx="3953469" cy="1980142"/>
            <a:chOff x="4622230" y="1609278"/>
            <a:chExt cx="3592020" cy="1429425"/>
          </a:xfrm>
        </p:grpSpPr>
        <p:pic>
          <p:nvPicPr>
            <p:cNvPr id="7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850" y="1689896"/>
              <a:ext cx="3200400" cy="1184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/>
                <p:cNvSpPr txBox="1"/>
                <p:nvPr/>
              </p:nvSpPr>
              <p:spPr>
                <a:xfrm>
                  <a:off x="5557292" y="2738621"/>
                  <a:ext cx="1061885" cy="300082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l-GR" altLang="zh-CN" sz="135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1" lang="el-GR" altLang="zh-CN" sz="135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Σ</m:t>
                            </m:r>
                          </m:e>
                          <m:sup>
                            <m:r>
                              <a:rPr kumimoji="1" lang="en-US" altLang="zh-CN" sz="135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is-IS" altLang="zh-CN" sz="135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→</m:t>
                        </m:r>
                        <m:r>
                          <a:rPr kumimoji="1" lang="en-US" altLang="zh-CN" sz="135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sSup>
                          <m:sSupPr>
                            <m:ctrlPr>
                              <a:rPr kumimoji="1" lang="en-US" altLang="zh-CN" sz="135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35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135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1350" dirty="0"/>
                </a:p>
              </p:txBody>
            </p:sp>
          </mc:Choice>
          <mc:Fallback xmlns="">
            <p:sp>
              <p:nvSpPr>
                <p:cNvPr id="8" name="文本框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7292" y="2738621"/>
                  <a:ext cx="1061885" cy="30008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04415" y="1609278"/>
              <a:ext cx="938284" cy="220091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4622230" y="2287336"/>
              <a:ext cx="1098378" cy="33855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Light" charset="-122"/>
                  <a:cs typeface="Times New Roman" panose="02020603050405020304" pitchFamily="18" charset="0"/>
                </a:rPr>
                <a:t>Single  tag</a:t>
              </a:r>
              <a:endParaRPr kumimoji="1"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Light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7" name="直线箭头连接符 16"/>
            <p:cNvCxnSpPr/>
            <p:nvPr/>
          </p:nvCxnSpPr>
          <p:spPr>
            <a:xfrm>
              <a:off x="5918311" y="2246311"/>
              <a:ext cx="79575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箭头连接符 18"/>
            <p:cNvCxnSpPr/>
            <p:nvPr/>
          </p:nvCxnSpPr>
          <p:spPr>
            <a:xfrm flipH="1">
              <a:off x="6841862" y="2268431"/>
              <a:ext cx="78601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/>
          </p:nvSpPr>
          <p:spPr>
            <a:xfrm>
              <a:off x="5553993" y="2074463"/>
              <a:ext cx="35779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350"/>
                <a:t>e+</a:t>
              </a:r>
              <a:endParaRPr kumimoji="1" lang="zh-CN" altLang="en-US" sz="1350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680119" y="2121682"/>
              <a:ext cx="32412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350" dirty="0"/>
                <a:t>e-</a:t>
              </a:r>
              <a:endParaRPr kumimoji="1" lang="zh-CN" altLang="en-US" sz="1350" dirty="0"/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5856" y="3615619"/>
            <a:ext cx="2340508" cy="2111283"/>
          </a:xfrm>
          <a:prstGeom prst="rect">
            <a:avLst/>
          </a:prstGeom>
        </p:spPr>
      </p:pic>
      <p:sp>
        <p:nvSpPr>
          <p:cNvPr id="25" name="标题 1">
            <a:extLst>
              <a:ext uri="{FF2B5EF4-FFF2-40B4-BE49-F238E27FC236}">
                <a16:creationId xmlns:a16="http://schemas.microsoft.com/office/drawing/2014/main" id="{0D70FDFF-10C6-8042-A242-4D60723B2E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16224" y="238047"/>
            <a:ext cx="10268403" cy="3119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2800" b="1" dirty="0">
                <a:solidFill>
                  <a:srgbClr val="181ACC"/>
                </a:solidFill>
                <a:latin typeface="+mn-lt"/>
                <a:cs typeface="Times New Roman" panose="02020603050405020304" pitchFamily="18" charset="0"/>
              </a:rPr>
              <a:t>BESIII advantage: unique data near to the thresholds </a:t>
            </a:r>
            <a:endParaRPr lang="zh-CN" altLang="en-US" sz="2800" b="1" dirty="0">
              <a:solidFill>
                <a:srgbClr val="181ACC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E19D5F3-0C31-F004-503A-9813A2847CC3}"/>
              </a:ext>
            </a:extLst>
          </p:cNvPr>
          <p:cNvGrpSpPr/>
          <p:nvPr/>
        </p:nvGrpSpPr>
        <p:grpSpPr>
          <a:xfrm>
            <a:off x="221452" y="3611981"/>
            <a:ext cx="2340509" cy="1965647"/>
            <a:chOff x="540352" y="3964447"/>
            <a:chExt cx="2340509" cy="196564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53A4C9E-CCD4-9345-8243-E2D231686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0352" y="4202575"/>
              <a:ext cx="2340509" cy="1727519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8F92FF2-F932-4748-9EF4-9B980815562E}"/>
                </a:ext>
              </a:extLst>
            </p:cNvPr>
            <p:cNvSpPr txBox="1"/>
            <p:nvPr/>
          </p:nvSpPr>
          <p:spPr>
            <a:xfrm>
              <a:off x="756318" y="3964447"/>
              <a:ext cx="1059906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Missing mass</a:t>
              </a:r>
              <a:endParaRPr kumimoji="1" lang="zh-CN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2FDE1708-4AC8-A1B1-7EB0-C9A9DAD9D8FA}"/>
              </a:ext>
            </a:extLst>
          </p:cNvPr>
          <p:cNvGrpSpPr/>
          <p:nvPr/>
        </p:nvGrpSpPr>
        <p:grpSpPr>
          <a:xfrm>
            <a:off x="8666588" y="1100014"/>
            <a:ext cx="3081518" cy="5117906"/>
            <a:chOff x="8813730" y="1197517"/>
            <a:chExt cx="2737456" cy="4706314"/>
          </a:xfrm>
        </p:grpSpPr>
        <p:grpSp>
          <p:nvGrpSpPr>
            <p:cNvPr id="28" name="组合 13">
              <a:extLst>
                <a:ext uri="{FF2B5EF4-FFF2-40B4-BE49-F238E27FC236}">
                  <a16:creationId xmlns:a16="http://schemas.microsoft.com/office/drawing/2014/main" id="{3F2E9B2F-7F75-2D46-A26D-176064F625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13730" y="3640734"/>
              <a:ext cx="2566081" cy="2263097"/>
              <a:chOff x="372673" y="1357301"/>
              <a:chExt cx="7342597" cy="5581747"/>
            </a:xfrm>
          </p:grpSpPr>
          <p:pic>
            <p:nvPicPr>
              <p:cNvPr id="29" name="Picture 4">
                <a:extLst>
                  <a:ext uri="{FF2B5EF4-FFF2-40B4-BE49-F238E27FC236}">
                    <a16:creationId xmlns:a16="http://schemas.microsoft.com/office/drawing/2014/main" id="{1F202C86-D3E7-F944-94A2-85D525D0C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537" y="1481816"/>
                <a:ext cx="6643733" cy="44359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Box 8">
                <a:extLst>
                  <a:ext uri="{FF2B5EF4-FFF2-40B4-BE49-F238E27FC236}">
                    <a16:creationId xmlns:a16="http://schemas.microsoft.com/office/drawing/2014/main" id="{4596116C-B845-2B4B-A83B-0A7C749225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9624" y="5751047"/>
                <a:ext cx="2567664" cy="1188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308032" eaLnBrk="1" hangingPunct="1"/>
                <a:r>
                  <a:rPr lang="en-US" altLang="zh-CN" sz="1265" b="1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Helvetica Light"/>
                  </a:rPr>
                  <a:t>U</a:t>
                </a:r>
                <a:r>
                  <a:rPr lang="en-US" altLang="zh-CN" sz="1265" b="1" kern="0" baseline="-25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Helvetica Light"/>
                  </a:rPr>
                  <a:t>miss</a:t>
                </a:r>
                <a:r>
                  <a:rPr lang="en-US" altLang="zh-CN" sz="1265" b="1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Helvetica Light"/>
                  </a:rPr>
                  <a:t> (GeV)</a:t>
                </a:r>
                <a:endParaRPr lang="zh-CN" altLang="en-US" sz="1265" b="1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Helvetica Light"/>
                </a:endParaRPr>
              </a:p>
            </p:txBody>
          </p:sp>
          <p:sp>
            <p:nvSpPr>
              <p:cNvPr id="31" name="TextBox 9">
                <a:extLst>
                  <a:ext uri="{FF2B5EF4-FFF2-40B4-BE49-F238E27FC236}">
                    <a16:creationId xmlns:a16="http://schemas.microsoft.com/office/drawing/2014/main" id="{E07F8D26-6FE2-A844-B3EE-5958B390FA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-1384744" y="3114718"/>
                <a:ext cx="4336063" cy="821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308032" eaLnBrk="1" hangingPunct="1"/>
                <a:r>
                  <a:rPr lang="en-US" altLang="zh-CN" sz="1265" b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Helvetica Light"/>
                  </a:rPr>
                  <a:t>Events /0.010  (</a:t>
                </a:r>
                <a:r>
                  <a:rPr lang="en-US" altLang="zh-CN" sz="1265" b="1" kern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Helvetica Light"/>
                  </a:rPr>
                  <a:t>GeV</a:t>
                </a:r>
                <a:r>
                  <a:rPr lang="en-US" altLang="zh-CN" sz="1265" b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Helvetica Light"/>
                  </a:rPr>
                  <a:t>)</a:t>
                </a:r>
                <a:endParaRPr lang="zh-CN" altLang="en-US" sz="1265" b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Helvetica Light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82532C4-5C51-604C-BE2C-46D683F56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30943" y="1737256"/>
              <a:ext cx="2347744" cy="1847762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DE8D7C19-FC9C-3C41-81A3-B3F8D0F76EEA}"/>
                </a:ext>
              </a:extLst>
            </p:cNvPr>
            <p:cNvSpPr txBox="1"/>
            <p:nvPr/>
          </p:nvSpPr>
          <p:spPr>
            <a:xfrm>
              <a:off x="9006202" y="1197517"/>
              <a:ext cx="2029723" cy="5078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13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Excellent resolution</a:t>
              </a:r>
            </a:p>
            <a:p>
              <a:r>
                <a:rPr kumimoji="1" lang="en-US" altLang="zh-CN" sz="13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Beam-constraint</a:t>
              </a:r>
              <a:r>
                <a:rPr lang="en-US" altLang="zh-CN" sz="13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350" b="1" dirty="0">
                  <a:latin typeface="Symbol" pitchFamily="18" charset="2"/>
                </a:rPr>
                <a:t>L</a:t>
              </a:r>
              <a:r>
                <a:rPr lang="en-US" altLang="zh-CN" sz="1350" b="1" baseline="-25000" dirty="0"/>
                <a:t>c</a:t>
              </a:r>
              <a:r>
                <a:rPr kumimoji="1" lang="en-US" altLang="zh-CN" sz="1350" b="1" dirty="0"/>
                <a:t> </a:t>
              </a:r>
              <a:r>
                <a:rPr kumimoji="1" lang="en-US" altLang="zh-CN" sz="13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mass</a:t>
              </a:r>
              <a:endParaRPr kumimoji="1" lang="zh-CN" alt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85A9B44-E51F-1640-A186-67CAAD7A3F13}"/>
                </a:ext>
              </a:extLst>
            </p:cNvPr>
            <p:cNvSpPr txBox="1"/>
            <p:nvPr/>
          </p:nvSpPr>
          <p:spPr>
            <a:xfrm>
              <a:off x="9542238" y="3685976"/>
              <a:ext cx="2008948" cy="30008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135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Neutrino reconstruction </a:t>
              </a:r>
            </a:p>
          </p:txBody>
        </p: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6E959E4D-7652-8D41-81DA-B3E40ABC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360235" y="4000368"/>
              <a:ext cx="1105263" cy="224335"/>
            </a:xfrm>
            <a:prstGeom prst="rect">
              <a:avLst/>
            </a:prstGeom>
            <a:solidFill>
              <a:srgbClr val="FFFF00"/>
            </a:solidFill>
          </p:spPr>
        </p:pic>
      </p:grpSp>
      <p:sp>
        <p:nvSpPr>
          <p:cNvPr id="26" name="幻灯片编号占位符 3">
            <a:extLst>
              <a:ext uri="{FF2B5EF4-FFF2-40B4-BE49-F238E27FC236}">
                <a16:creationId xmlns:a16="http://schemas.microsoft.com/office/drawing/2014/main" id="{717D731F-FFA8-C457-99DC-DB4BA96A9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18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557213" indent="-214313">
              <a:defRPr kumimoji="1" sz="1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857250" indent="-171450">
              <a:defRPr kumimoji="1" sz="18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200150" indent="-171450">
              <a:defRPr kumimoji="1" sz="18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1543050" indent="-171450">
              <a:defRPr kumimoji="1" sz="18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1885950" indent="-171450" fontAlgn="base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228850" indent="-171450" fontAlgn="base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2571750" indent="-171450" fontAlgn="base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2914650" indent="-171450" fontAlgn="base">
              <a:spcBef>
                <a:spcPct val="0"/>
              </a:spcBef>
              <a:spcAft>
                <a:spcPct val="0"/>
              </a:spcAft>
              <a:defRPr kumimoji="1" sz="18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F31D10D1-7BFE-6645-A2C5-7B3FC3354250}" type="slidenum">
              <a:rPr kumimoji="0" lang="en-US" altLang="zh-CN" sz="1500"/>
              <a:pPr/>
              <a:t>11</a:t>
            </a:fld>
            <a:endParaRPr kumimoji="0" lang="en-US" altLang="zh-CN" sz="15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A5ECF26-6700-E4DC-E8C9-B5B85FF8956E}"/>
              </a:ext>
            </a:extLst>
          </p:cNvPr>
          <p:cNvSpPr txBox="1"/>
          <p:nvPr/>
        </p:nvSpPr>
        <p:spPr>
          <a:xfrm>
            <a:off x="5153271" y="881602"/>
            <a:ext cx="1260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Double tag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20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4F37430D-8A47-40E8-BCE4-01204185DAE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3B52E2-81B8-42A9-9B2C-7D437E511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12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AE4C960-D4BA-4037-82C4-F90BDAB42543}"/>
              </a:ext>
            </a:extLst>
          </p:cNvPr>
          <p:cNvGrpSpPr/>
          <p:nvPr/>
        </p:nvGrpSpPr>
        <p:grpSpPr>
          <a:xfrm>
            <a:off x="544206" y="1696634"/>
            <a:ext cx="5258706" cy="3181053"/>
            <a:chOff x="6509229" y="1096952"/>
            <a:chExt cx="5048250" cy="284797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F16A1C9-E7A6-4232-B0DD-BD950ED853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229" y="1096952"/>
              <a:ext cx="5048250" cy="2847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1C500CC-6D28-40F8-BCCE-7A5D642BEF70}"/>
                </a:ext>
              </a:extLst>
            </p:cNvPr>
            <p:cNvSpPr txBox="1"/>
            <p:nvPr/>
          </p:nvSpPr>
          <p:spPr>
            <a:xfrm>
              <a:off x="7348733" y="3306730"/>
              <a:ext cx="858033" cy="330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Matter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6091237-9F45-4D25-A324-48111E26639A}"/>
                </a:ext>
              </a:extLst>
            </p:cNvPr>
            <p:cNvSpPr txBox="1"/>
            <p:nvPr/>
          </p:nvSpPr>
          <p:spPr>
            <a:xfrm>
              <a:off x="9643083" y="2790217"/>
              <a:ext cx="1354769" cy="330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Anti-matter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F1BB32F-72B6-4CC0-BFB7-3CF156213909}"/>
                  </a:ext>
                </a:extLst>
              </p:cNvPr>
              <p:cNvSpPr txBox="1"/>
              <p:nvPr/>
            </p:nvSpPr>
            <p:spPr>
              <a:xfrm>
                <a:off x="6343980" y="1197651"/>
                <a:ext cx="5486400" cy="4647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According to the Big Bang theory: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Matter and anti-matter have the same amount</a:t>
                </a:r>
                <a:endParaRPr lang="en-US" altLang="zh-CN" sz="20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The observed universe is matter dominant: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zh-CN" altLang="en-US" sz="2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zh-CN" alt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altLang="zh-CN" sz="20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0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en-US" altLang="zh-CN" sz="20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sz="20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en-US" altLang="zh-CN" sz="20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endParaRPr lang="en-US" altLang="zh-CN" sz="20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The standard model predicted value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：</a:t>
                </a:r>
                <a:endParaRPr lang="en-US" altLang="zh-CN" sz="20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zh-CN" altLang="en-US" sz="2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zh-CN" alt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altLang="zh-CN" sz="20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0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en-US" altLang="zh-CN" sz="20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sz="20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−18</m:t>
                          </m:r>
                        </m:sup>
                      </m:sSup>
                    </m:oMath>
                  </m:oMathPara>
                </a14:m>
                <a:endParaRPr lang="en-US" altLang="zh-CN" sz="20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0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Why has the anti-matter disappeared</a:t>
                </a:r>
                <a:r>
                  <a:rPr lang="zh-CN" altLang="en-US" sz="2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？</a:t>
                </a:r>
                <a:endParaRPr lang="en-US" altLang="zh-CN" sz="20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0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Sakharov’s three conditions</a:t>
                </a:r>
                <a:r>
                  <a:rPr lang="en-US" altLang="zh-CN" sz="2000" dirty="0"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 Baryon number violation </a:t>
                </a:r>
                <a:endParaRPr lang="en-US" altLang="zh-CN" sz="16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C</a:t>
                </a:r>
                <a:r>
                  <a:rPr lang="en-US" altLang="zh-CN" sz="1800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</a:rPr>
                  <a:t>and </a:t>
                </a:r>
                <a:r>
                  <a:rPr lang="en-US" altLang="zh-CN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CP</a:t>
                </a:r>
                <a:r>
                  <a:rPr lang="en-US" altLang="zh-CN" sz="1800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  <a:r>
                  <a:rPr lang="en-US" altLang="zh-CN" sz="1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</a:rPr>
                  <a:t>violation </a:t>
                </a:r>
                <a:endParaRPr lang="en-US" altLang="zh-CN" sz="16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Thermal non-equilibrium</a:t>
                </a:r>
                <a:endPara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0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F1BB32F-72B6-4CC0-BFB7-3CF156213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980" y="1197651"/>
                <a:ext cx="5486400" cy="4647298"/>
              </a:xfrm>
              <a:prstGeom prst="rect">
                <a:avLst/>
              </a:prstGeom>
              <a:blipFill>
                <a:blip r:embed="rId4"/>
                <a:stretch>
                  <a:fillRect l="-1000" t="-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B3870C89-1F0E-45B0-9F57-78B835784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4879" y="4068446"/>
            <a:ext cx="1285502" cy="10949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FD9A8CA-4197-46FC-9CC3-8E87C7180262}"/>
              </a:ext>
            </a:extLst>
          </p:cNvPr>
          <p:cNvSpPr/>
          <p:nvPr/>
        </p:nvSpPr>
        <p:spPr>
          <a:xfrm>
            <a:off x="9985959" y="5177624"/>
            <a:ext cx="1294422" cy="52046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Pisma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Eksp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Teor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Fiz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., 1967, 5: 32-35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52D0C8B-FD1F-44F2-B166-1F383E3F9025}"/>
              </a:ext>
            </a:extLst>
          </p:cNvPr>
          <p:cNvSpPr txBox="1"/>
          <p:nvPr/>
        </p:nvSpPr>
        <p:spPr>
          <a:xfrm>
            <a:off x="1122674" y="153499"/>
            <a:ext cx="1040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Mystery of matter-antimatter asymmetry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86819AB-2D2E-4633-B447-80A0D1B8B1A8}"/>
              </a:ext>
            </a:extLst>
          </p:cNvPr>
          <p:cNvGrpSpPr/>
          <p:nvPr/>
        </p:nvGrpSpPr>
        <p:grpSpPr>
          <a:xfrm>
            <a:off x="501136" y="356839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CB94B261-5CFD-4560-87BE-614C6CEE002D}"/>
                </a:ext>
              </a:extLst>
            </p:cNvPr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D81799C6-6790-47B3-84CA-A78D98F03907}"/>
                </a:ext>
              </a:extLst>
            </p:cNvPr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CC0FEAF-60F7-418E-87C5-F50C604CCCF3}"/>
                </a:ext>
              </a:extLst>
            </p:cNvPr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08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C65CABD5-A039-4EB7-82F4-5B50DCD0959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C617B3-61C0-464D-93DD-C5FC0C861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13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EF59973-80E9-4532-A73B-06DC6C7B08A4}"/>
              </a:ext>
            </a:extLst>
          </p:cNvPr>
          <p:cNvGrpSpPr/>
          <p:nvPr/>
        </p:nvGrpSpPr>
        <p:grpSpPr>
          <a:xfrm>
            <a:off x="501136" y="356839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1E2B4A82-3632-41FD-96AC-CDF7DD3E5732}"/>
                </a:ext>
              </a:extLst>
            </p:cNvPr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658909BA-E66E-4990-8A67-D17FB061B23D}"/>
                </a:ext>
              </a:extLst>
            </p:cNvPr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CEF6F8ED-345B-46DE-9225-5A8CC0D88108}"/>
                </a:ext>
              </a:extLst>
            </p:cNvPr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1B5E7110-4517-4055-98F6-D68919D0746C}"/>
              </a:ext>
            </a:extLst>
          </p:cNvPr>
          <p:cNvSpPr txBox="1"/>
          <p:nvPr/>
        </p:nvSpPr>
        <p:spPr>
          <a:xfrm>
            <a:off x="1122674" y="153499"/>
            <a:ext cx="1040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Roadmap of CP</a:t>
            </a:r>
            <a:r>
              <a:rPr kumimoji="1" lang="zh-C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violation in flavored hadrons 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E662C783-F07A-4800-A3A3-9BE7FF562851}"/>
              </a:ext>
            </a:extLst>
          </p:cNvPr>
          <p:cNvSpPr/>
          <p:nvPr/>
        </p:nvSpPr>
        <p:spPr>
          <a:xfrm>
            <a:off x="1082628" y="4122073"/>
            <a:ext cx="10945166" cy="2379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775FD636-F996-4753-9A21-E4CE6B1AFCA2}"/>
                  </a:ext>
                </a:extLst>
              </p:cNvPr>
              <p:cNvSpPr/>
              <p:nvPr/>
            </p:nvSpPr>
            <p:spPr>
              <a:xfrm>
                <a:off x="1070607" y="3750923"/>
                <a:ext cx="1715124" cy="300624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meson</a:t>
                </a: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𝐶𝑃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775FD636-F996-4753-9A21-E4CE6B1AFC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607" y="3750923"/>
                <a:ext cx="1715124" cy="300624"/>
              </a:xfrm>
              <a:prstGeom prst="roundRect">
                <a:avLst/>
              </a:prstGeom>
              <a:blipFill>
                <a:blip r:embed="rId3"/>
                <a:stretch>
                  <a:fillRect t="-19231" b="-38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: 圆角 13">
                <a:extLst>
                  <a:ext uri="{FF2B5EF4-FFF2-40B4-BE49-F238E27FC236}">
                    <a16:creationId xmlns:a16="http://schemas.microsoft.com/office/drawing/2014/main" id="{F452E14C-28C2-470D-A734-8AE3B8956836}"/>
                  </a:ext>
                </a:extLst>
              </p:cNvPr>
              <p:cNvSpPr/>
              <p:nvPr/>
            </p:nvSpPr>
            <p:spPr>
              <a:xfrm>
                <a:off x="3145344" y="3733995"/>
                <a:ext cx="1715124" cy="300624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meson</a:t>
                </a:r>
                <a:r>
                  <a:rPr lang="zh-CN" altLang="en-US" dirty="0">
                    <a:solidFill>
                      <a:schemeClr val="tx1"/>
                    </a:solidFill>
                    <a:latin typeface="KaiTi" panose="02010609060101010101" pitchFamily="49" charset="-122"/>
                    <a:ea typeface="KaiT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𝐶𝑃</m:t>
                    </m:r>
                    <m:r>
                      <a:rPr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zh-CN" altLang="en-US" dirty="0">
                  <a:solidFill>
                    <a:schemeClr val="tx1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: 圆角 13">
                <a:extLst>
                  <a:ext uri="{FF2B5EF4-FFF2-40B4-BE49-F238E27FC236}">
                    <a16:creationId xmlns:a16="http://schemas.microsoft.com/office/drawing/2014/main" id="{F452E14C-28C2-470D-A734-8AE3B8956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344" y="3733995"/>
                <a:ext cx="1715124" cy="300624"/>
              </a:xfrm>
              <a:prstGeom prst="roundRect">
                <a:avLst/>
              </a:prstGeom>
              <a:blipFill>
                <a:blip r:embed="rId4"/>
                <a:stretch>
                  <a:fillRect t="-17647" b="-41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: 圆角 14">
                <a:extLst>
                  <a:ext uri="{FF2B5EF4-FFF2-40B4-BE49-F238E27FC236}">
                    <a16:creationId xmlns:a16="http://schemas.microsoft.com/office/drawing/2014/main" id="{8CF17132-90A2-430F-A730-A27DD990A9BA}"/>
                  </a:ext>
                </a:extLst>
              </p:cNvPr>
              <p:cNvSpPr/>
              <p:nvPr/>
            </p:nvSpPr>
            <p:spPr>
              <a:xfrm>
                <a:off x="5100946" y="3739455"/>
                <a:ext cx="1715124" cy="300624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meson</a:t>
                </a:r>
                <a:r>
                  <a:rPr lang="zh-CN" altLang="en-US" dirty="0">
                    <a:solidFill>
                      <a:schemeClr val="tx1"/>
                    </a:solidFill>
                    <a:latin typeface="KaiTi" panose="02010609060101010101" pitchFamily="49" charset="-122"/>
                    <a:ea typeface="KaiTi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𝐶𝑃</m:t>
                    </m:r>
                    <m:r>
                      <a:rPr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矩形: 圆角 14">
                <a:extLst>
                  <a:ext uri="{FF2B5EF4-FFF2-40B4-BE49-F238E27FC236}">
                    <a16:creationId xmlns:a16="http://schemas.microsoft.com/office/drawing/2014/main" id="{8CF17132-90A2-430F-A730-A27DD990A9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946" y="3739455"/>
                <a:ext cx="1715124" cy="300624"/>
              </a:xfrm>
              <a:prstGeom prst="roundRect">
                <a:avLst/>
              </a:prstGeom>
              <a:blipFill>
                <a:blip r:embed="rId5"/>
                <a:stretch>
                  <a:fillRect t="-15385" b="-40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id="{1B99FE69-B617-49D7-8CB0-098933A22F0E}"/>
                  </a:ext>
                </a:extLst>
              </p:cNvPr>
              <p:cNvSpPr/>
              <p:nvPr/>
            </p:nvSpPr>
            <p:spPr>
              <a:xfrm>
                <a:off x="7364937" y="3738246"/>
                <a:ext cx="1164954" cy="300624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baryon</a:t>
                </a:r>
                <a:endPara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id="{1B99FE69-B617-49D7-8CB0-098933A22F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4937" y="3738246"/>
                <a:ext cx="1164954" cy="300624"/>
              </a:xfrm>
              <a:prstGeom prst="roundRect">
                <a:avLst/>
              </a:prstGeom>
              <a:blipFill>
                <a:blip r:embed="rId6"/>
                <a:stretch>
                  <a:fillRect t="-19231" r="-2073" b="-38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2008B126-F7B8-4931-982F-074CBB0C4982}"/>
              </a:ext>
            </a:extLst>
          </p:cNvPr>
          <p:cNvSpPr txBox="1"/>
          <p:nvPr/>
        </p:nvSpPr>
        <p:spPr>
          <a:xfrm>
            <a:off x="1626829" y="4296981"/>
            <a:ext cx="701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1964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3A7739D-085F-4CB0-A6F5-F5A280F4D15A}"/>
              </a:ext>
            </a:extLst>
          </p:cNvPr>
          <p:cNvSpPr txBox="1"/>
          <p:nvPr/>
        </p:nvSpPr>
        <p:spPr>
          <a:xfrm>
            <a:off x="3582713" y="4296981"/>
            <a:ext cx="701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3A195C3-3D39-4F6F-87C2-81012E97BEFE}"/>
              </a:ext>
            </a:extLst>
          </p:cNvPr>
          <p:cNvSpPr txBox="1"/>
          <p:nvPr/>
        </p:nvSpPr>
        <p:spPr>
          <a:xfrm>
            <a:off x="5530571" y="4293960"/>
            <a:ext cx="666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01C30B6-2010-4BC7-94A0-BE2915E6F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10" y="4632514"/>
            <a:ext cx="1594674" cy="1118178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26756A39-AA93-47AF-9EE6-08E8C7DF20C0}"/>
              </a:ext>
            </a:extLst>
          </p:cNvPr>
          <p:cNvSpPr txBox="1"/>
          <p:nvPr/>
        </p:nvSpPr>
        <p:spPr>
          <a:xfrm>
            <a:off x="0" y="4960770"/>
            <a:ext cx="1144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James Watson </a:t>
            </a:r>
          </a:p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Cronin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4FD099F-A781-45B0-9A84-3FC3C45C23F5}"/>
              </a:ext>
            </a:extLst>
          </p:cNvPr>
          <p:cNvSpPr txBox="1"/>
          <p:nvPr/>
        </p:nvSpPr>
        <p:spPr>
          <a:xfrm>
            <a:off x="2785731" y="4960770"/>
            <a:ext cx="1144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 Logsdon </a:t>
            </a:r>
          </a:p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Fitch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0B700BB-B168-4818-A5AD-70CFB81904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1731" y="4710179"/>
            <a:ext cx="1583918" cy="962846"/>
          </a:xfrm>
          <a:prstGeom prst="rect">
            <a:avLst/>
          </a:prstGeom>
        </p:spPr>
      </p:pic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01D10522-7864-4AA2-BEEB-C5295D90C3B7}"/>
              </a:ext>
            </a:extLst>
          </p:cNvPr>
          <p:cNvSpPr/>
          <p:nvPr/>
        </p:nvSpPr>
        <p:spPr>
          <a:xfrm>
            <a:off x="8968796" y="5065738"/>
            <a:ext cx="3106454" cy="1299481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[1] Phys. Rev. 104 (1956) 254-258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[2] Phys. Rev. 105 (1957) 1413-1414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[3] Phys. Rev. Lett., 1964, 13: 138-140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[4] Phys. Rev. Lett., 2001, 87: 091801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[5] Phys. Rev. Lett., 2001, 87: 091802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[6] Phys. Rev. Lett.,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211803 (2019)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[7] </a:t>
            </a:r>
            <a:r>
              <a:rPr lang="fr-FR" altLang="zh-CN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</a:t>
            </a:r>
            <a:r>
              <a:rPr lang="fr-FR" altLang="zh-CN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643</a:t>
            </a:r>
            <a:r>
              <a:rPr lang="fr-FR" altLang="zh-CN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(2025) 8074, 1223-1228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45A35D2-E8CA-4891-BE44-1832FC1817E0}"/>
              </a:ext>
            </a:extLst>
          </p:cNvPr>
          <p:cNvGrpSpPr/>
          <p:nvPr/>
        </p:nvGrpSpPr>
        <p:grpSpPr>
          <a:xfrm>
            <a:off x="3282292" y="2217992"/>
            <a:ext cx="1561579" cy="1451262"/>
            <a:chOff x="4689002" y="2816106"/>
            <a:chExt cx="1561579" cy="1451262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24F42312-2A50-4C72-AD7C-9A98A3DFE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89002" y="2816106"/>
              <a:ext cx="1561579" cy="569458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C0134B8-7E36-4486-A689-28A119E45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03045" y="3341043"/>
              <a:ext cx="1147536" cy="926325"/>
            </a:xfrm>
            <a:prstGeom prst="rect">
              <a:avLst/>
            </a:prstGeom>
          </p:spPr>
        </p:pic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1692E613-7434-4943-B185-ABD1EB1F548C}"/>
              </a:ext>
            </a:extLst>
          </p:cNvPr>
          <p:cNvSpPr txBox="1"/>
          <p:nvPr/>
        </p:nvSpPr>
        <p:spPr>
          <a:xfrm>
            <a:off x="470291" y="827849"/>
            <a:ext cx="8835887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All of them are consistent with CKM theory in the Standard Model, but too small to explain the matter-dominant world.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Before 21 Mar 2025, there is no observation of CPV in the baryon system.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9D28C47-8548-4116-8AFB-5438497B20E4}"/>
                  </a:ext>
                </a:extLst>
              </p:cNvPr>
              <p:cNvSpPr txBox="1"/>
              <p:nvPr/>
            </p:nvSpPr>
            <p:spPr>
              <a:xfrm>
                <a:off x="6725567" y="2578446"/>
                <a:ext cx="31064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.2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CPV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9D28C47-8548-4116-8AFB-5438497B2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567" y="2578446"/>
                <a:ext cx="3106454" cy="646331"/>
              </a:xfrm>
              <a:prstGeom prst="rect">
                <a:avLst/>
              </a:prstGeom>
              <a:blipFill>
                <a:blip r:embed="rId11"/>
                <a:stretch>
                  <a:fillRect t="-5660" b="-37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393C9DA1-0B34-4F00-82E7-2349FF5265D8}"/>
              </a:ext>
            </a:extLst>
          </p:cNvPr>
          <p:cNvSpPr txBox="1"/>
          <p:nvPr/>
        </p:nvSpPr>
        <p:spPr>
          <a:xfrm>
            <a:off x="7556103" y="4293960"/>
            <a:ext cx="666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D3386805-6874-4CB3-B32F-F0A576C8A2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5455" y="4710179"/>
            <a:ext cx="1583918" cy="962846"/>
          </a:xfrm>
          <a:prstGeom prst="rect">
            <a:avLst/>
          </a:prstGeom>
        </p:spPr>
      </p:pic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BF1D8BFC-A7BC-4806-9037-F5F5ED92237D}"/>
              </a:ext>
            </a:extLst>
          </p:cNvPr>
          <p:cNvSpPr/>
          <p:nvPr/>
        </p:nvSpPr>
        <p:spPr>
          <a:xfrm>
            <a:off x="9078758" y="3738246"/>
            <a:ext cx="2683751" cy="30062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Hyperon/charmed baryon?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B85E26F2-8824-47AB-A875-9C16957AC2E4}"/>
              </a:ext>
            </a:extLst>
          </p:cNvPr>
          <p:cNvCxnSpPr>
            <a:cxnSpLocks/>
          </p:cNvCxnSpPr>
          <p:nvPr/>
        </p:nvCxnSpPr>
        <p:spPr>
          <a:xfrm flipH="1">
            <a:off x="7947414" y="3185022"/>
            <a:ext cx="331380" cy="5134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5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76F26513-67B2-4228-9901-5C78CBE8336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9A4E371-6544-4E28-81B0-3FD8BDA3F05C}"/>
              </a:ext>
            </a:extLst>
          </p:cNvPr>
          <p:cNvGrpSpPr/>
          <p:nvPr/>
        </p:nvGrpSpPr>
        <p:grpSpPr>
          <a:xfrm>
            <a:off x="1624580" y="807908"/>
            <a:ext cx="7829104" cy="2262373"/>
            <a:chOff x="2004906" y="848789"/>
            <a:chExt cx="7829104" cy="226237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5DFA968-29BA-98B1-31F1-DC97C5262ECF}"/>
                </a:ext>
              </a:extLst>
            </p:cNvPr>
            <p:cNvSpPr txBox="1"/>
            <p:nvPr/>
          </p:nvSpPr>
          <p:spPr>
            <a:xfrm>
              <a:off x="4470786" y="848789"/>
              <a:ext cx="3820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otype Corsiva" panose="03010101010201010101" pitchFamily="66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1)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otype Corsiva" panose="03010101010201010101" pitchFamily="66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-violating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phase:   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7C18BC-CE45-EFDC-F407-39AD125241C5}"/>
                </a:ext>
              </a:extLst>
            </p:cNvPr>
            <p:cNvSpPr txBox="1"/>
            <p:nvPr/>
          </p:nvSpPr>
          <p:spPr>
            <a:xfrm>
              <a:off x="2068988" y="1406829"/>
              <a:ext cx="28787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97132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Ordinary phases in QM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EAD59F-9B1B-271D-17C5-978A2608183B}"/>
                </a:ext>
              </a:extLst>
            </p:cNvPr>
            <p:cNvSpPr txBox="1"/>
            <p:nvPr/>
          </p:nvSpPr>
          <p:spPr>
            <a:xfrm>
              <a:off x="2004906" y="1903807"/>
              <a:ext cx="2744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matter                antimatter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540B4F-F934-9235-F686-9AE7605C47AF}"/>
                </a:ext>
              </a:extLst>
            </p:cNvPr>
            <p:cNvSpPr txBox="1"/>
            <p:nvPr/>
          </p:nvSpPr>
          <p:spPr>
            <a:xfrm>
              <a:off x="7183926" y="1422552"/>
              <a:ext cx="265008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violating  phases 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865C7B-5E18-9411-F672-DBE329832916}"/>
                </a:ext>
              </a:extLst>
            </p:cNvPr>
            <p:cNvSpPr txBox="1"/>
            <p:nvPr/>
          </p:nvSpPr>
          <p:spPr>
            <a:xfrm>
              <a:off x="2219075" y="2273139"/>
              <a:ext cx="3690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97132">
                      <a:lumMod val="75000"/>
                    </a:srgbClr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B11FFF-4D17-2CD5-A9ED-A273975E9EC8}"/>
                </a:ext>
              </a:extLst>
            </p:cNvPr>
            <p:cNvSpPr txBox="1"/>
            <p:nvPr/>
          </p:nvSpPr>
          <p:spPr>
            <a:xfrm>
              <a:off x="3800062" y="2251639"/>
              <a:ext cx="3690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97132">
                      <a:lumMod val="75000"/>
                    </a:srgbClr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382F71-9250-E223-123F-47EA0820E68C}"/>
                </a:ext>
              </a:extLst>
            </p:cNvPr>
            <p:cNvSpPr txBox="1"/>
            <p:nvPr/>
          </p:nvSpPr>
          <p:spPr>
            <a:xfrm>
              <a:off x="2624341" y="2714414"/>
              <a:ext cx="11913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97132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same sign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C702155-5119-76CF-5ABD-5DD33B6ECD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0516" y="2667207"/>
              <a:ext cx="160867" cy="223588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0E6508B-0606-7023-CB5A-61209404E25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74280" y="2680727"/>
              <a:ext cx="230087" cy="115632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206162-5547-63C9-9DCA-724938693B39}"/>
                </a:ext>
              </a:extLst>
            </p:cNvPr>
            <p:cNvSpPr txBox="1"/>
            <p:nvPr/>
          </p:nvSpPr>
          <p:spPr>
            <a:xfrm>
              <a:off x="7010610" y="1871328"/>
              <a:ext cx="2744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matter                antimatter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C7EE17-42A0-1787-047E-4F5420955A14}"/>
                </a:ext>
              </a:extLst>
            </p:cNvPr>
            <p:cNvSpPr txBox="1"/>
            <p:nvPr/>
          </p:nvSpPr>
          <p:spPr>
            <a:xfrm>
              <a:off x="7224779" y="2240660"/>
              <a:ext cx="3690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C6BA85-0B95-8710-31EC-E8C0F2C31C7A}"/>
                </a:ext>
              </a:extLst>
            </p:cNvPr>
            <p:cNvSpPr txBox="1"/>
            <p:nvPr/>
          </p:nvSpPr>
          <p:spPr>
            <a:xfrm>
              <a:off x="8805766" y="2219160"/>
              <a:ext cx="5725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rPr>
                <a:t>-x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52E312F-314C-E0DC-393D-1E37A12CD871}"/>
                </a:ext>
              </a:extLst>
            </p:cNvPr>
            <p:cNvSpPr txBox="1"/>
            <p:nvPr/>
          </p:nvSpPr>
          <p:spPr>
            <a:xfrm>
              <a:off x="7626515" y="2741830"/>
              <a:ext cx="15124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opposite sign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A2471AC-B39E-9183-5079-29672E4E34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40924" y="2606119"/>
              <a:ext cx="160867" cy="223588"/>
            </a:xfrm>
            <a:prstGeom prst="straightConnector1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2C2F43E-49DA-8D25-7A68-67F4292453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79296" y="2706064"/>
              <a:ext cx="230087" cy="115632"/>
            </a:xfrm>
            <a:prstGeom prst="straightConnector1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C671438-C46F-5CE4-7D50-C415EFAD1392}"/>
              </a:ext>
            </a:extLst>
          </p:cNvPr>
          <p:cNvSpPr txBox="1"/>
          <p:nvPr/>
        </p:nvSpPr>
        <p:spPr>
          <a:xfrm>
            <a:off x="1624580" y="3366462"/>
            <a:ext cx="7845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2) two or more interfering paths to the same final state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79A0C33-895B-7762-881A-587ED35D9473}"/>
                  </a:ext>
                </a:extLst>
              </p:cNvPr>
              <p:cNvSpPr/>
              <p:nvPr/>
            </p:nvSpPr>
            <p:spPr>
              <a:xfrm>
                <a:off x="2460564" y="4266353"/>
                <a:ext cx="659187" cy="571500"/>
              </a:xfrm>
              <a:prstGeom prst="ellipse">
                <a:avLst/>
              </a:prstGeom>
              <a:solidFill>
                <a:schemeClr val="bg1"/>
              </a:solidFill>
              <a:ln w="412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𝑌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79A0C33-895B-7762-881A-587ED35D94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0564" y="4266353"/>
                <a:ext cx="659187" cy="5715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412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 39">
            <a:extLst>
              <a:ext uri="{FF2B5EF4-FFF2-40B4-BE49-F238E27FC236}">
                <a16:creationId xmlns:a16="http://schemas.microsoft.com/office/drawing/2014/main" id="{ACC44DCD-A1D8-A45D-5BC2-1341EBE7D9A1}"/>
              </a:ext>
            </a:extLst>
          </p:cNvPr>
          <p:cNvSpPr/>
          <p:nvPr/>
        </p:nvSpPr>
        <p:spPr>
          <a:xfrm>
            <a:off x="7695741" y="4084690"/>
            <a:ext cx="391875" cy="789471"/>
          </a:xfrm>
          <a:prstGeom prst="ellipse">
            <a:avLst/>
          </a:prstGeom>
          <a:solidFill>
            <a:schemeClr val="bg1"/>
          </a:solidFill>
          <a:ln w="22225"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6247A20-818B-8495-6CD7-DBC30EECAEAC}"/>
                  </a:ext>
                </a:extLst>
              </p:cNvPr>
              <p:cNvSpPr txBox="1"/>
              <p:nvPr/>
            </p:nvSpPr>
            <p:spPr>
              <a:xfrm>
                <a:off x="7564928" y="4028453"/>
                <a:ext cx="6591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9411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41100"/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6247A20-818B-8495-6CD7-DBC30EECA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4928" y="4028453"/>
                <a:ext cx="65918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Arc 44">
            <a:extLst>
              <a:ext uri="{FF2B5EF4-FFF2-40B4-BE49-F238E27FC236}">
                <a16:creationId xmlns:a16="http://schemas.microsoft.com/office/drawing/2014/main" id="{3730FA74-0D9E-9526-0230-9AAE19B54D4C}"/>
              </a:ext>
            </a:extLst>
          </p:cNvPr>
          <p:cNvSpPr/>
          <p:nvPr/>
        </p:nvSpPr>
        <p:spPr>
          <a:xfrm>
            <a:off x="2824314" y="3927201"/>
            <a:ext cx="5021622" cy="755666"/>
          </a:xfrm>
          <a:prstGeom prst="arc">
            <a:avLst>
              <a:gd name="adj1" fmla="val 10876517"/>
              <a:gd name="adj2" fmla="val 21450632"/>
            </a:avLst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6C642669-80F7-7E20-2693-04EC798144C7}"/>
              </a:ext>
            </a:extLst>
          </p:cNvPr>
          <p:cNvSpPr/>
          <p:nvPr/>
        </p:nvSpPr>
        <p:spPr>
          <a:xfrm rot="10800000">
            <a:off x="2765545" y="4348126"/>
            <a:ext cx="5021622" cy="755666"/>
          </a:xfrm>
          <a:prstGeom prst="arc">
            <a:avLst>
              <a:gd name="adj1" fmla="val 10876517"/>
              <a:gd name="adj2" fmla="val 21450632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BBDFA77-2824-1154-8ED8-CF20C200C271}"/>
                  </a:ext>
                </a:extLst>
              </p:cNvPr>
              <p:cNvSpPr/>
              <p:nvPr/>
            </p:nvSpPr>
            <p:spPr>
              <a:xfrm>
                <a:off x="2427191" y="5708629"/>
                <a:ext cx="659187" cy="571500"/>
              </a:xfrm>
              <a:prstGeom prst="ellipse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 w="412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altLang="zh-CN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32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BBDFA77-2824-1154-8ED8-CF20C200C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191" y="5708629"/>
                <a:ext cx="659187" cy="5715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412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val 50">
            <a:extLst>
              <a:ext uri="{FF2B5EF4-FFF2-40B4-BE49-F238E27FC236}">
                <a16:creationId xmlns:a16="http://schemas.microsoft.com/office/drawing/2014/main" id="{FAAD7651-2CD8-BC47-3368-A1E6FB3A6398}"/>
              </a:ext>
            </a:extLst>
          </p:cNvPr>
          <p:cNvSpPr/>
          <p:nvPr/>
        </p:nvSpPr>
        <p:spPr>
          <a:xfrm>
            <a:off x="7621548" y="5526966"/>
            <a:ext cx="391875" cy="789471"/>
          </a:xfrm>
          <a:prstGeom prst="ellipse">
            <a:avLst/>
          </a:prstGeom>
          <a:solidFill>
            <a:srgbClr val="C00000"/>
          </a:solidFill>
          <a:ln w="22225"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011FA150-D87D-A9C3-C141-80A66EB89192}"/>
              </a:ext>
            </a:extLst>
          </p:cNvPr>
          <p:cNvSpPr/>
          <p:nvPr/>
        </p:nvSpPr>
        <p:spPr>
          <a:xfrm>
            <a:off x="2815433" y="5361313"/>
            <a:ext cx="5021622" cy="755666"/>
          </a:xfrm>
          <a:prstGeom prst="arc">
            <a:avLst>
              <a:gd name="adj1" fmla="val 10876517"/>
              <a:gd name="adj2" fmla="val 21450632"/>
            </a:avLst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BCE851B1-9E32-1C84-D30A-D2A15AA91A54}"/>
              </a:ext>
            </a:extLst>
          </p:cNvPr>
          <p:cNvSpPr/>
          <p:nvPr/>
        </p:nvSpPr>
        <p:spPr>
          <a:xfrm rot="10800000">
            <a:off x="2707680" y="5790402"/>
            <a:ext cx="5021622" cy="755666"/>
          </a:xfrm>
          <a:prstGeom prst="arc">
            <a:avLst>
              <a:gd name="adj1" fmla="val 10876517"/>
              <a:gd name="adj2" fmla="val 21450632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D4A9B6-9488-306E-CAC6-C299187A96C5}"/>
              </a:ext>
            </a:extLst>
          </p:cNvPr>
          <p:cNvSpPr/>
          <p:nvPr/>
        </p:nvSpPr>
        <p:spPr>
          <a:xfrm>
            <a:off x="3418887" y="3938438"/>
            <a:ext cx="814503" cy="244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19D7DC-5616-098B-686C-FE782CCC6CC4}"/>
              </a:ext>
            </a:extLst>
          </p:cNvPr>
          <p:cNvSpPr/>
          <p:nvPr/>
        </p:nvSpPr>
        <p:spPr>
          <a:xfrm>
            <a:off x="3448145" y="4877602"/>
            <a:ext cx="809876" cy="244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8A2A35-D597-87B3-C856-468E618A56D1}"/>
              </a:ext>
            </a:extLst>
          </p:cNvPr>
          <p:cNvSpPr txBox="1"/>
          <p:nvPr/>
        </p:nvSpPr>
        <p:spPr>
          <a:xfrm>
            <a:off x="3367432" y="3813490"/>
            <a:ext cx="90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-wave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21A807-3837-613F-4AC9-B2C10735FED9}"/>
              </a:ext>
            </a:extLst>
          </p:cNvPr>
          <p:cNvSpPr txBox="1"/>
          <p:nvPr/>
        </p:nvSpPr>
        <p:spPr>
          <a:xfrm>
            <a:off x="3410918" y="4834650"/>
            <a:ext cx="90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-wave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100B31B-28C8-7967-2A4B-4CDD1CFD3C83}"/>
              </a:ext>
            </a:extLst>
          </p:cNvPr>
          <p:cNvSpPr/>
          <p:nvPr/>
        </p:nvSpPr>
        <p:spPr>
          <a:xfrm>
            <a:off x="3404415" y="5356974"/>
            <a:ext cx="853605" cy="244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1BEA53B-6F11-D004-0E5B-40A6022C3093}"/>
              </a:ext>
            </a:extLst>
          </p:cNvPr>
          <p:cNvSpPr/>
          <p:nvPr/>
        </p:nvSpPr>
        <p:spPr>
          <a:xfrm>
            <a:off x="3338970" y="6295935"/>
            <a:ext cx="839462" cy="244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259656-3EE1-913A-1725-776822D782D4}"/>
              </a:ext>
            </a:extLst>
          </p:cNvPr>
          <p:cNvSpPr txBox="1"/>
          <p:nvPr/>
        </p:nvSpPr>
        <p:spPr>
          <a:xfrm>
            <a:off x="3400106" y="5276836"/>
            <a:ext cx="90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-wave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0B0399D-5BC8-5C4B-4A99-5FDDCD4FD46D}"/>
              </a:ext>
            </a:extLst>
          </p:cNvPr>
          <p:cNvSpPr txBox="1"/>
          <p:nvPr/>
        </p:nvSpPr>
        <p:spPr>
          <a:xfrm>
            <a:off x="3301885" y="6269971"/>
            <a:ext cx="91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-wave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FF175D63-7A7A-4505-AEE7-2D797D5A071E}"/>
              </a:ext>
            </a:extLst>
          </p:cNvPr>
          <p:cNvSpPr txBox="1"/>
          <p:nvPr/>
        </p:nvSpPr>
        <p:spPr>
          <a:xfrm>
            <a:off x="1157265" y="188689"/>
            <a:ext cx="9224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Search for CP violation in hyperon decays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40">
                <a:extLst>
                  <a:ext uri="{FF2B5EF4-FFF2-40B4-BE49-F238E27FC236}">
                    <a16:creationId xmlns:a16="http://schemas.microsoft.com/office/drawing/2014/main" id="{18672C40-010B-459B-B661-3315BF66BF41}"/>
                  </a:ext>
                </a:extLst>
              </p:cNvPr>
              <p:cNvSpPr txBox="1"/>
              <p:nvPr/>
            </p:nvSpPr>
            <p:spPr>
              <a:xfrm>
                <a:off x="7540625" y="4396209"/>
                <a:ext cx="6591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411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41100"/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2" name="TextBox 40">
                <a:extLst>
                  <a:ext uri="{FF2B5EF4-FFF2-40B4-BE49-F238E27FC236}">
                    <a16:creationId xmlns:a16="http://schemas.microsoft.com/office/drawing/2014/main" id="{18672C40-010B-459B-B661-3315BF66B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0625" y="4396209"/>
                <a:ext cx="65918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AA93F302-47E1-4CB4-BF85-92C3C02F2C95}"/>
              </a:ext>
            </a:extLst>
          </p:cNvPr>
          <p:cNvSpPr txBox="1"/>
          <p:nvPr/>
        </p:nvSpPr>
        <p:spPr>
          <a:xfrm>
            <a:off x="392069" y="5091573"/>
            <a:ext cx="192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Spin-1/2 hyperon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811407A4-4EA9-448A-9F52-AA043D32EA07}"/>
              </a:ext>
            </a:extLst>
          </p:cNvPr>
          <p:cNvSpPr txBox="1"/>
          <p:nvPr/>
        </p:nvSpPr>
        <p:spPr>
          <a:xfrm>
            <a:off x="8394376" y="4844212"/>
            <a:ext cx="203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Spin-1/2 baryon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40">
                <a:extLst>
                  <a:ext uri="{FF2B5EF4-FFF2-40B4-BE49-F238E27FC236}">
                    <a16:creationId xmlns:a16="http://schemas.microsoft.com/office/drawing/2014/main" id="{0FAB3C64-2960-424E-97AC-0F2FAA16194D}"/>
                  </a:ext>
                </a:extLst>
              </p:cNvPr>
              <p:cNvSpPr txBox="1"/>
              <p:nvPr/>
            </p:nvSpPr>
            <p:spPr>
              <a:xfrm>
                <a:off x="7515944" y="5510089"/>
                <a:ext cx="6591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4" name="TextBox 40">
                <a:extLst>
                  <a:ext uri="{FF2B5EF4-FFF2-40B4-BE49-F238E27FC236}">
                    <a16:creationId xmlns:a16="http://schemas.microsoft.com/office/drawing/2014/main" id="{0FAB3C64-2960-424E-97AC-0F2FAA161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944" y="5510089"/>
                <a:ext cx="659187" cy="461665"/>
              </a:xfrm>
              <a:prstGeom prst="rect">
                <a:avLst/>
              </a:prstGeom>
              <a:blipFill>
                <a:blip r:embed="rId7"/>
                <a:stretch>
                  <a:fillRect r="-19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40">
                <a:extLst>
                  <a:ext uri="{FF2B5EF4-FFF2-40B4-BE49-F238E27FC236}">
                    <a16:creationId xmlns:a16="http://schemas.microsoft.com/office/drawing/2014/main" id="{DFAAB811-46D5-45FB-89E7-D2FA10470D6C}"/>
                  </a:ext>
                </a:extLst>
              </p:cNvPr>
              <p:cNvSpPr txBox="1"/>
              <p:nvPr/>
            </p:nvSpPr>
            <p:spPr>
              <a:xfrm>
                <a:off x="7491641" y="5877845"/>
                <a:ext cx="6591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5" name="TextBox 40">
                <a:extLst>
                  <a:ext uri="{FF2B5EF4-FFF2-40B4-BE49-F238E27FC236}">
                    <a16:creationId xmlns:a16="http://schemas.microsoft.com/office/drawing/2014/main" id="{DFAAB811-46D5-45FB-89E7-D2FA10470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641" y="5877845"/>
                <a:ext cx="65918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5B9AD0E2-4D19-482E-AA0F-5FD461200E5A}"/>
                  </a:ext>
                </a:extLst>
              </p:cNvPr>
              <p:cNvSpPr txBox="1"/>
              <p:nvPr/>
            </p:nvSpPr>
            <p:spPr>
              <a:xfrm>
                <a:off x="4584224" y="4672171"/>
                <a:ext cx="1582670" cy="417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𝑷</m:t>
                      </m:r>
                      <m:sSup>
                        <m:sSup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𝒊</m:t>
                          </m:r>
                          <m:r>
                            <a:rPr lang="en-US" altLang="zh-C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𝜹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𝑷</m:t>
                              </m:r>
                            </m:sub>
                          </m:s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𝝃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𝑷</m:t>
                              </m:r>
                            </m:sub>
                          </m:sSub>
                          <m:r>
                            <a:rPr lang="en-US" altLang="zh-C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5B9AD0E2-4D19-482E-AA0F-5FD461200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4224" y="4672171"/>
                <a:ext cx="1582670" cy="41735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D819AAA8-6A95-4080-B9B3-BA6C5E6EE342}"/>
                  </a:ext>
                </a:extLst>
              </p:cNvPr>
              <p:cNvSpPr txBox="1"/>
              <p:nvPr/>
            </p:nvSpPr>
            <p:spPr>
              <a:xfrm>
                <a:off x="4584224" y="3972361"/>
                <a:ext cx="1582670" cy="417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𝑺</m:t>
                      </m:r>
                      <m:sSup>
                        <m:sSup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𝒊</m:t>
                          </m:r>
                          <m:r>
                            <a:rPr lang="en-US" altLang="zh-C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𝜹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𝑺</m:t>
                              </m:r>
                            </m:sub>
                          </m:s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𝝃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𝑺</m:t>
                              </m:r>
                            </m:sub>
                          </m:sSub>
                          <m:r>
                            <a:rPr lang="en-US" altLang="zh-C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D819AAA8-6A95-4080-B9B3-BA6C5E6EE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4224" y="3972361"/>
                <a:ext cx="1582670" cy="41735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FD73976E-D403-48CC-B99F-4CE0D557EBE5}"/>
                  </a:ext>
                </a:extLst>
              </p:cNvPr>
              <p:cNvSpPr txBox="1"/>
              <p:nvPr/>
            </p:nvSpPr>
            <p:spPr>
              <a:xfrm>
                <a:off x="4584224" y="6096552"/>
                <a:ext cx="1582670" cy="417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𝑷</m:t>
                      </m:r>
                      <m:sSup>
                        <m:sSup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𝒊</m:t>
                          </m:r>
                          <m:r>
                            <a:rPr lang="en-US" altLang="zh-C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𝜹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𝑷</m:t>
                              </m:r>
                            </m:sub>
                          </m:sSub>
                          <m:r>
                            <a:rPr lang="en-US" altLang="zh-CN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𝝃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𝑷</m:t>
                              </m:r>
                            </m:sub>
                          </m:sSub>
                          <m:r>
                            <a:rPr lang="en-US" altLang="zh-C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FD73976E-D403-48CC-B99F-4CE0D557E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4224" y="6096552"/>
                <a:ext cx="1582670" cy="41735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D6619DAA-F3FC-49D7-A7DB-A96605D95952}"/>
                  </a:ext>
                </a:extLst>
              </p:cNvPr>
              <p:cNvSpPr txBox="1"/>
              <p:nvPr/>
            </p:nvSpPr>
            <p:spPr>
              <a:xfrm>
                <a:off x="4584224" y="5396742"/>
                <a:ext cx="1582670" cy="417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𝑺</m:t>
                      </m:r>
                      <m:sSup>
                        <m:sSup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𝒊</m:t>
                          </m:r>
                          <m:r>
                            <a:rPr lang="en-US" altLang="zh-C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𝜹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𝑺</m:t>
                              </m:r>
                            </m:sub>
                          </m:sSub>
                          <m:r>
                            <a:rPr lang="en-US" altLang="zh-CN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𝝃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𝑺</m:t>
                              </m:r>
                            </m:sub>
                          </m:sSub>
                          <m:r>
                            <a:rPr lang="en-US" altLang="zh-CN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D6619DAA-F3FC-49D7-A7DB-A96605D95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4224" y="5396742"/>
                <a:ext cx="1582670" cy="41735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本框 28">
            <a:extLst>
              <a:ext uri="{FF2B5EF4-FFF2-40B4-BE49-F238E27FC236}">
                <a16:creationId xmlns:a16="http://schemas.microsoft.com/office/drawing/2014/main" id="{C3BC0781-BC40-4E7C-933D-33EB2C7D9CB7}"/>
              </a:ext>
            </a:extLst>
          </p:cNvPr>
          <p:cNvSpPr txBox="1"/>
          <p:nvPr/>
        </p:nvSpPr>
        <p:spPr>
          <a:xfrm>
            <a:off x="8998033" y="5844124"/>
            <a:ext cx="264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Suitable for CPV searches!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2F4326-C9F6-410E-8325-F263C4B56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4DF0-FA16-2948-805C-21A76CCABE04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0C2C72B9-5C72-48FE-AE64-9F546EC4C18A}"/>
              </a:ext>
            </a:extLst>
          </p:cNvPr>
          <p:cNvGrpSpPr/>
          <p:nvPr/>
        </p:nvGrpSpPr>
        <p:grpSpPr>
          <a:xfrm>
            <a:off x="501136" y="356839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50" name="平行四边形 49">
              <a:extLst>
                <a:ext uri="{FF2B5EF4-FFF2-40B4-BE49-F238E27FC236}">
                  <a16:creationId xmlns:a16="http://schemas.microsoft.com/office/drawing/2014/main" id="{720717B1-1885-4973-B059-0BD619B74619}"/>
                </a:ext>
              </a:extLst>
            </p:cNvPr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C4C96A2C-BE0D-44E2-96C9-F6A5372E7850}"/>
                </a:ext>
              </a:extLst>
            </p:cNvPr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5E864024-8EBC-4184-ACC9-A5A037A50FB0}"/>
                </a:ext>
              </a:extLst>
            </p:cNvPr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169EE47-0EC8-40A0-AEBA-14F3A453F535}"/>
                  </a:ext>
                </a:extLst>
              </p:cNvPr>
              <p:cNvSpPr txBox="1"/>
              <p:nvPr/>
            </p:nvSpPr>
            <p:spPr>
              <a:xfrm>
                <a:off x="9502661" y="2755478"/>
                <a:ext cx="2495844" cy="741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only have one </a:t>
                </a:r>
                <a:r>
                  <a:rPr kumimoji="0" lang="en-US" altLang="zh-CN" sz="18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path: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sSup>
                              <m:sSup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d>
                                  <m:d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169EE47-0EC8-40A0-AEBA-14F3A453F5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661" y="2755478"/>
                <a:ext cx="2495844" cy="741870"/>
              </a:xfrm>
              <a:prstGeom prst="rect">
                <a:avLst/>
              </a:prstGeom>
              <a:blipFill>
                <a:blip r:embed="rId13"/>
                <a:stretch>
                  <a:fillRect t="-40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文本框 55">
            <a:extLst>
              <a:ext uri="{FF2B5EF4-FFF2-40B4-BE49-F238E27FC236}">
                <a16:creationId xmlns:a16="http://schemas.microsoft.com/office/drawing/2014/main" id="{97B3F98A-7C34-412A-B696-418AA13C5817}"/>
              </a:ext>
            </a:extLst>
          </p:cNvPr>
          <p:cNvSpPr txBox="1"/>
          <p:nvPr/>
        </p:nvSpPr>
        <p:spPr>
          <a:xfrm>
            <a:off x="9456661" y="3462015"/>
            <a:ext cx="25878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CPV phase vanishes in the probability</a:t>
            </a:r>
            <a:r>
              <a:rPr lang="en-US" altLang="zh-CN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density.</a:t>
            </a:r>
          </a:p>
        </p:txBody>
      </p:sp>
    </p:spTree>
    <p:extLst>
      <p:ext uri="{BB962C8B-B14F-4D97-AF65-F5344CB8AC3E}">
        <p14:creationId xmlns:p14="http://schemas.microsoft.com/office/powerpoint/2010/main" val="315999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40" grpId="0" animBg="1"/>
      <p:bldP spid="41" grpId="0"/>
      <p:bldP spid="45" grpId="0" animBg="1"/>
      <p:bldP spid="46" grpId="0" animBg="1"/>
      <p:bldP spid="49" grpId="0" animBg="1"/>
      <p:bldP spid="51" grpId="0" animBg="1"/>
      <p:bldP spid="54" grpId="0" animBg="1"/>
      <p:bldP spid="55" grpId="0" animBg="1"/>
      <p:bldP spid="17" grpId="0" animBg="1"/>
      <p:bldP spid="18" grpId="0" animBg="1"/>
      <p:bldP spid="19" grpId="0"/>
      <p:bldP spid="27" grpId="0"/>
      <p:bldP spid="35" grpId="0" animBg="1"/>
      <p:bldP spid="36" grpId="0" animBg="1"/>
      <p:bldP spid="43" grpId="0"/>
      <p:bldP spid="44" grpId="0"/>
      <p:bldP spid="62" grpId="0"/>
      <p:bldP spid="64" grpId="0"/>
      <p:bldP spid="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1A549EE-8D18-4429-A8D4-47E68CCBDDC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1151891" y="159586"/>
            <a:ext cx="6049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Non-leptonic hyperon decays</a:t>
            </a:r>
            <a:endParaRPr lang="zh-CN" altLang="en-US" sz="36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01136" y="336809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28" name="平行四边形 27"/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平行四边形 29"/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63FAD26-0CE6-458C-8CEF-0609C3AB7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302" y="1172083"/>
            <a:ext cx="2222117" cy="161986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261EF8B-CBEC-4D3C-BD79-EBF98EAC0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419" y="1167366"/>
            <a:ext cx="4184946" cy="13151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6CF244E-0118-47D6-AF2B-5B22325906E8}"/>
                  </a:ext>
                </a:extLst>
              </p:cNvPr>
              <p:cNvSpPr txBox="1"/>
              <p:nvPr/>
            </p:nvSpPr>
            <p:spPr>
              <a:xfrm>
                <a:off x="596798" y="3068272"/>
                <a:ext cx="5370164" cy="945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amplitude of spin-1/2 hyperon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 to a spin-1/2 baryon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a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can be completely described by three decay parameters:</a:t>
                </a: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6CF244E-0118-47D6-AF2B-5B2232590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98" y="3068272"/>
                <a:ext cx="5370164" cy="945580"/>
              </a:xfrm>
              <a:prstGeom prst="rect">
                <a:avLst/>
              </a:prstGeom>
              <a:blipFill>
                <a:blip r:embed="rId5"/>
                <a:stretch>
                  <a:fillRect l="-1022" t="-3226" b="-9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图片 37">
            <a:extLst>
              <a:ext uri="{FF2B5EF4-FFF2-40B4-BE49-F238E27FC236}">
                <a16:creationId xmlns:a16="http://schemas.microsoft.com/office/drawing/2014/main" id="{503204FE-671B-4FBB-8F51-632054FFE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892" y="4126353"/>
            <a:ext cx="5538939" cy="7956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1C1401C8-0942-4D7D-928F-F60F5C30DF66}"/>
                  </a:ext>
                </a:extLst>
              </p:cNvPr>
              <p:cNvSpPr txBox="1"/>
              <p:nvPr/>
            </p:nvSpPr>
            <p:spPr>
              <a:xfrm>
                <a:off x="8223338" y="3747516"/>
                <a:ext cx="2356727" cy="2808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1C1401C8-0942-4D7D-928F-F60F5C30D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3338" y="3747516"/>
                <a:ext cx="2356727" cy="280846"/>
              </a:xfrm>
              <a:prstGeom prst="rect">
                <a:avLst/>
              </a:prstGeom>
              <a:blipFill>
                <a:blip r:embed="rId7"/>
                <a:stretch>
                  <a:fillRect b="-369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59A4CE4C-B204-44B3-9719-B179895F1826}"/>
              </a:ext>
            </a:extLst>
          </p:cNvPr>
          <p:cNvCxnSpPr>
            <a:cxnSpLocks/>
          </p:cNvCxnSpPr>
          <p:nvPr/>
        </p:nvCxnSpPr>
        <p:spPr>
          <a:xfrm flipV="1">
            <a:off x="6501009" y="3887940"/>
            <a:ext cx="1904246" cy="636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52BC9761-11D6-44F8-A9EA-EF2F4C89FB01}"/>
                  </a:ext>
                </a:extLst>
              </p:cNvPr>
              <p:cNvSpPr txBox="1"/>
              <p:nvPr/>
            </p:nvSpPr>
            <p:spPr>
              <a:xfrm>
                <a:off x="2922046" y="5656289"/>
                <a:ext cx="6929569" cy="4699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𝐶𝑃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convervation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e>
                      <m:sub>
                        <m:r>
                          <a:rPr lang="en-US" altLang="zh-CN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altLang="zh-CN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CN" altLang="en-US" sz="2400" b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𝑌</m:t>
                        </m:r>
                      </m:sub>
                    </m:sSub>
                    <m:r>
                      <a:rPr lang="en-US" altLang="zh-CN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=−</m:t>
                    </m:r>
                    <m:sSub>
                      <m:sSubPr>
                        <m:ctrlPr>
                          <a:rPr lang="en-US" altLang="zh-CN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4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楷体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楷体" panose="02010609060101010101" pitchFamily="49" charset="-122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altLang="zh-CN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𝑌</m:t>
                        </m:r>
                      </m:sub>
                    </m:sSub>
                    <m:r>
                      <a:rPr lang="en-US" altLang="zh-CN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altLang="zh-CN" sz="2400" b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e>
                      <m:sub>
                        <m:r>
                          <a:rPr lang="en-US" altLang="zh-CN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endParaRPr lang="zh-CN" altLang="en-US" sz="24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52BC9761-11D6-44F8-A9EA-EF2F4C89F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046" y="5656289"/>
                <a:ext cx="6929569" cy="469937"/>
              </a:xfrm>
              <a:prstGeom prst="rect">
                <a:avLst/>
              </a:prstGeom>
              <a:blipFill>
                <a:blip r:embed="rId8"/>
                <a:stretch>
                  <a:fillRect l="-183" t="-13158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3156D0DE-07F7-4D95-841A-D284E2709D2F}"/>
              </a:ext>
            </a:extLst>
          </p:cNvPr>
          <p:cNvCxnSpPr/>
          <p:nvPr/>
        </p:nvCxnSpPr>
        <p:spPr>
          <a:xfrm>
            <a:off x="9319365" y="4143881"/>
            <a:ext cx="0" cy="460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1BF394D2-3986-44B8-95E7-F3D5D6F908B8}"/>
                  </a:ext>
                </a:extLst>
              </p:cNvPr>
              <p:cNvSpPr txBox="1"/>
              <p:nvPr/>
            </p:nvSpPr>
            <p:spPr>
              <a:xfrm>
                <a:off x="7201455" y="4668106"/>
                <a:ext cx="4557530" cy="401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Sup>
                                <m:sSub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zh-CN" altLang="en-US" i="1">
                          <a:latin typeface="Cambria Math" panose="02040503050406030204" pitchFamily="18" charset="0"/>
                        </a:rPr>
                        <m:t>，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Sup>
                                <m:sSub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1BF394D2-3986-44B8-95E7-F3D5D6F90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1455" y="4668106"/>
                <a:ext cx="4557530" cy="4012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A902C4F9-DA23-4DAC-B13C-5B764A55963A}"/>
              </a:ext>
            </a:extLst>
          </p:cNvPr>
          <p:cNvSpPr/>
          <p:nvPr/>
        </p:nvSpPr>
        <p:spPr>
          <a:xfrm>
            <a:off x="5815243" y="2517415"/>
            <a:ext cx="2823297" cy="36512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Phys. Rev. 108, 1645 (1957)</a:t>
            </a:r>
            <a:endParaRPr lang="zh-CN" altLang="en-US" sz="1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9491878-18B9-48B4-8044-2841AE1E1ED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1091657" y="92361"/>
            <a:ext cx="703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CP observables in hyperon decay 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440903" y="259150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28" name="平行四边形 27"/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平行四边形 29"/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4C2A4F50-A792-4B6B-B9E3-B4C472E2A1F9}"/>
              </a:ext>
            </a:extLst>
          </p:cNvPr>
          <p:cNvGrpSpPr/>
          <p:nvPr/>
        </p:nvGrpSpPr>
        <p:grpSpPr>
          <a:xfrm>
            <a:off x="2962604" y="3231948"/>
            <a:ext cx="7048136" cy="2529688"/>
            <a:chOff x="181112" y="562907"/>
            <a:chExt cx="3553743" cy="2277358"/>
          </a:xfr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52717236-19AB-4B2E-9C94-EA3EA26200AF}"/>
                </a:ext>
              </a:extLst>
            </p:cNvPr>
            <p:cNvSpPr/>
            <p:nvPr/>
          </p:nvSpPr>
          <p:spPr>
            <a:xfrm>
              <a:off x="181112" y="562907"/>
              <a:ext cx="3553743" cy="2277358"/>
            </a:xfrm>
            <a:custGeom>
              <a:avLst/>
              <a:gdLst/>
              <a:ahLst/>
              <a:cxnLst/>
              <a:rect l="l" t="t" r="r" b="b"/>
              <a:pathLst>
                <a:path w="3934455" h="2716530">
                  <a:moveTo>
                    <a:pt x="3669025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2451100"/>
                  </a:lnTo>
                  <a:cubicBezTo>
                    <a:pt x="146050" y="2451100"/>
                    <a:pt x="265430" y="2569210"/>
                    <a:pt x="265430" y="2716530"/>
                  </a:cubicBezTo>
                  <a:lnTo>
                    <a:pt x="3669025" y="2716530"/>
                  </a:lnTo>
                  <a:cubicBezTo>
                    <a:pt x="3669025" y="2570480"/>
                    <a:pt x="3787135" y="2451100"/>
                    <a:pt x="3934455" y="2451100"/>
                  </a:cubicBezTo>
                  <a:lnTo>
                    <a:pt x="3934455" y="265430"/>
                  </a:lnTo>
                  <a:cubicBezTo>
                    <a:pt x="3788405" y="265430"/>
                    <a:pt x="3669025" y="147320"/>
                    <a:pt x="3669025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3C7B3B3A-AD5D-4D53-A90D-43884667C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517" y="1161430"/>
            <a:ext cx="1094681" cy="110845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7FAC911-BB3C-489D-8C20-8A6B71334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199" y="1161430"/>
            <a:ext cx="1218110" cy="110845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9BB0B7E-3BA4-43C7-9B4F-270E01C2E5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309" y="1161430"/>
            <a:ext cx="1192030" cy="1096242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462FDC15-C2F0-4086-8BF6-58A15CE22EB7}"/>
              </a:ext>
            </a:extLst>
          </p:cNvPr>
          <p:cNvSpPr txBox="1"/>
          <p:nvPr/>
        </p:nvSpPr>
        <p:spPr>
          <a:xfrm>
            <a:off x="952257" y="2270569"/>
            <a:ext cx="1330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John 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Donoghue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3DC1CC7-4FAF-42C8-91D0-D0B8B90DA0AB}"/>
              </a:ext>
            </a:extLst>
          </p:cNvPr>
          <p:cNvSpPr txBox="1"/>
          <p:nvPr/>
        </p:nvSpPr>
        <p:spPr>
          <a:xfrm>
            <a:off x="2002828" y="2269881"/>
            <a:ext cx="133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Xiao-Gang He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471A196-DBC3-4FB7-A2C1-60C5660A5333}"/>
              </a:ext>
            </a:extLst>
          </p:cNvPr>
          <p:cNvSpPr txBox="1"/>
          <p:nvPr/>
        </p:nvSpPr>
        <p:spPr>
          <a:xfrm>
            <a:off x="3196876" y="2269880"/>
            <a:ext cx="133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Sandip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Pakvasa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267C255-584A-4F9F-A56D-729BBED6D773}"/>
              </a:ext>
            </a:extLst>
          </p:cNvPr>
          <p:cNvSpPr/>
          <p:nvPr/>
        </p:nvSpPr>
        <p:spPr>
          <a:xfrm>
            <a:off x="9354213" y="2202479"/>
            <a:ext cx="1293944" cy="2769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PRD 34,833 1986 </a:t>
            </a:r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5E209F6-000C-4D4F-AEF1-F0200B585517}"/>
              </a:ext>
            </a:extLst>
          </p:cNvPr>
          <p:cNvSpPr txBox="1"/>
          <p:nvPr/>
        </p:nvSpPr>
        <p:spPr>
          <a:xfrm>
            <a:off x="3523536" y="3727974"/>
            <a:ext cx="2492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Decay width difference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AE63101F-0165-4D8A-A0ED-620F4C0290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9516" y="1161431"/>
            <a:ext cx="4666308" cy="1520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BB2BD744-513B-4CF4-9544-1F3967F7751B}"/>
                  </a:ext>
                </a:extLst>
              </p:cNvPr>
              <p:cNvSpPr txBox="1"/>
              <p:nvPr/>
            </p:nvSpPr>
            <p:spPr>
              <a:xfrm>
                <a:off x="6016275" y="3586749"/>
                <a:ext cx="4010258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altLang="zh-CN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altLang="zh-CN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CP</m:t>
                        </m:r>
                      </m:sub>
                    </m:sSub>
                    <m:r>
                      <a:rPr kumimoji="0" lang="en-US" altLang="zh-CN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n-US" altLang="zh-CN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kumimoji="0" lang="en-US" altLang="zh-CN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kumimoji="0" lang="en-US" altLang="zh-CN" sz="16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</m:acc>
                      </m:num>
                      <m:den>
                        <m:r>
                          <m:rPr>
                            <m:sty m:val="p"/>
                          </m:rPr>
                          <a:rPr kumimoji="0" lang="en-US" altLang="zh-CN" sz="16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kumimoji="0" lang="en-US" altLang="zh-CN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kumimoji="0" lang="en-US" altLang="zh-CN" sz="16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</m:acc>
                      </m:den>
                    </m:f>
                    <m:r>
                      <a:rPr kumimoji="0" lang="en-US" altLang="zh-CN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ad>
                      <m:radPr>
                        <m:degHide m:val="on"/>
                        <m:ctrlP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  <m:f>
                      <m:fPr>
                        <m:ctrlP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altLang="zh-CN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zh-CN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f>
                              <m:fPr>
                                <m:ctrlPr>
                                  <a:rPr kumimoji="0" lang="en-US" altLang="zh-CN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0" lang="en-US" altLang="zh-CN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kumimoji="0" lang="en-US" altLang="zh-CN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en-US" altLang="zh-CN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zh-CN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f>
                              <m:fPr>
                                <m:ctrlPr>
                                  <a:rPr kumimoji="0" lang="en-US" altLang="zh-CN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0" lang="en-US" altLang="zh-CN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0" lang="en-US" altLang="zh-CN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den>
                    </m:f>
                    <m:func>
                      <m:funcPr>
                        <m:ctrlP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altLang="zh-CN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d>
                          <m:d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e>
                        </m:d>
                      </m:fName>
                      <m:e>
                        <m:func>
                          <m:funcPr>
                            <m:ctrlPr>
                              <a:rPr kumimoji="0" lang="en-US" altLang="zh-CN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altLang="zh-CN" sz="16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BB2BD744-513B-4CF4-9544-1F3967F77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275" y="3586749"/>
                <a:ext cx="4010258" cy="7045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本框 44">
            <a:extLst>
              <a:ext uri="{FF2B5EF4-FFF2-40B4-BE49-F238E27FC236}">
                <a16:creationId xmlns:a16="http://schemas.microsoft.com/office/drawing/2014/main" id="{624A17C7-1006-4FC1-B994-CE29240E5DD9}"/>
              </a:ext>
            </a:extLst>
          </p:cNvPr>
          <p:cNvSpPr txBox="1"/>
          <p:nvPr/>
        </p:nvSpPr>
        <p:spPr>
          <a:xfrm>
            <a:off x="3523536" y="4383353"/>
            <a:ext cx="3003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Decay parameter difference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93B9E1E1-C87D-4814-8B4C-AB4CE33C7C17}"/>
                  </a:ext>
                </a:extLst>
              </p:cNvPr>
              <p:cNvSpPr txBox="1"/>
              <p:nvPr/>
            </p:nvSpPr>
            <p:spPr>
              <a:xfrm>
                <a:off x="5866697" y="4257772"/>
                <a:ext cx="412861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  <m:r>
                        <a:rPr kumimoji="0" lang="en-US" altLang="zh-CN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kumimoji="0" lang="en-US" altLang="zh-CN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altLang="zh-CN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num>
                        <m:den>
                          <m:r>
                            <a:rPr kumimoji="0" lang="en-US" altLang="zh-CN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kumimoji="0" lang="en-US" altLang="zh-CN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altLang="zh-CN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den>
                      </m:f>
                      <m:r>
                        <a:rPr kumimoji="0" lang="en-US" altLang="zh-CN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kumimoji="0" lang="en-US" altLang="zh-CN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n-US" altLang="zh-CN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sub>
                              </m:sSub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93B9E1E1-C87D-4814-8B4C-AB4CE33C7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697" y="4257772"/>
                <a:ext cx="4128616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文本框 46">
            <a:extLst>
              <a:ext uri="{FF2B5EF4-FFF2-40B4-BE49-F238E27FC236}">
                <a16:creationId xmlns:a16="http://schemas.microsoft.com/office/drawing/2014/main" id="{57FF38DA-5D12-44DC-888D-4B06782943EF}"/>
              </a:ext>
            </a:extLst>
          </p:cNvPr>
          <p:cNvSpPr txBox="1"/>
          <p:nvPr/>
        </p:nvSpPr>
        <p:spPr>
          <a:xfrm>
            <a:off x="3523536" y="5049301"/>
            <a:ext cx="3041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Decay parameter difference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87DD9C1A-23DA-4F59-8945-4DAF2E7AF5B0}"/>
                  </a:ext>
                </a:extLst>
              </p:cNvPr>
              <p:cNvSpPr txBox="1"/>
              <p:nvPr/>
            </p:nvSpPr>
            <p:spPr>
              <a:xfrm>
                <a:off x="5870010" y="4910415"/>
                <a:ext cx="3016469" cy="599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  <m:r>
                        <a:rPr kumimoji="0" lang="en-US" altLang="zh-CN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kumimoji="0" lang="en-US" altLang="zh-CN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altLang="zh-CN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num>
                        <m:den>
                          <m: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kumimoji="0" lang="en-US" altLang="zh-CN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kumimoji="0" lang="en-US" altLang="zh-CN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altLang="zh-CN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den>
                      </m:f>
                      <m:r>
                        <a:rPr kumimoji="0" lang="en-US" altLang="zh-CN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altLang="zh-CN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87DD9C1A-23DA-4F59-8945-4DAF2E7AF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10" y="4910415"/>
                <a:ext cx="3016469" cy="5995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7869E8B8-3A77-4A11-9D8F-CB6ADFB7302B}"/>
                  </a:ext>
                </a:extLst>
              </p:cNvPr>
              <p:cNvSpPr txBox="1"/>
              <p:nvPr/>
            </p:nvSpPr>
            <p:spPr>
              <a:xfrm>
                <a:off x="10056288" y="2820177"/>
                <a:ext cx="16652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SM Prediction of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en-US" altLang="zh-CN" sz="1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/>
                      </a:rPr>
                      <m:t>𝚲</m:t>
                    </m:r>
                  </m:oMath>
                </a14:m>
                <a:r>
                  <a:rPr kumimoji="1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decay</a:t>
                </a:r>
                <a:endParaRPr kumimoji="1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7869E8B8-3A77-4A11-9D8F-CB6ADFB73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6288" y="2820177"/>
                <a:ext cx="1665260" cy="523220"/>
              </a:xfrm>
              <a:prstGeom prst="rect">
                <a:avLst/>
              </a:prstGeom>
              <a:blipFill>
                <a:blip r:embed="rId10"/>
                <a:stretch>
                  <a:fillRect l="-1099" t="-2353" b="-117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7C7548D2-3CFC-4467-B0E3-2E604B46FBA5}"/>
                  </a:ext>
                </a:extLst>
              </p:cNvPr>
              <p:cNvSpPr/>
              <p:nvPr/>
            </p:nvSpPr>
            <p:spPr>
              <a:xfrm>
                <a:off x="10080662" y="3692775"/>
                <a:ext cx="1244380" cy="311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1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0" lang="en-US" altLang="zh-CN" sz="1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kumimoji="0" lang="en-US" altLang="zh-CN" sz="1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0" lang="en-US" altLang="zh-CN" sz="1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kumimoji="0" lang="en-US" altLang="zh-CN" sz="1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0" lang="en-US" altLang="zh-CN" sz="1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altLang="zh-CN" sz="1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0" lang="en-US" altLang="zh-CN" sz="1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en-US" altLang="zh-CN" sz="1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𝟕</m:t>
                          </m:r>
                        </m:sup>
                      </m:sSup>
                    </m:oMath>
                  </m:oMathPara>
                </a14:m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7C7548D2-3CFC-4467-B0E3-2E604B46FB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0662" y="3692775"/>
                <a:ext cx="1244380" cy="3115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E4D6D044-7291-484B-BA84-C61CAA8D61BC}"/>
                  </a:ext>
                </a:extLst>
              </p:cNvPr>
              <p:cNvSpPr/>
              <p:nvPr/>
            </p:nvSpPr>
            <p:spPr>
              <a:xfrm>
                <a:off x="10099154" y="4420028"/>
                <a:ext cx="1244380" cy="3120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1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0" lang="en-US" altLang="zh-CN" sz="1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0" lang="en-US" altLang="zh-CN" sz="1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0" lang="en-US" altLang="zh-CN" sz="1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kumimoji="0" lang="en-US" altLang="zh-CN" sz="1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0" lang="en-US" altLang="zh-CN" sz="1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altLang="zh-CN" sz="1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0" lang="en-US" altLang="zh-CN" sz="1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en-US" altLang="zh-CN" sz="1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E4D6D044-7291-484B-BA84-C61CAA8D61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9154" y="4420028"/>
                <a:ext cx="1244380" cy="3120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68B450A9-ED03-4E0A-AFEC-BBBA90EB505A}"/>
                  </a:ext>
                </a:extLst>
              </p:cNvPr>
              <p:cNvSpPr/>
              <p:nvPr/>
            </p:nvSpPr>
            <p:spPr>
              <a:xfrm>
                <a:off x="10108835" y="5138302"/>
                <a:ext cx="1109726" cy="3125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1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0" lang="en-US" altLang="zh-CN" sz="1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0" lang="en-US" altLang="zh-CN" sz="1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0" lang="en-US" altLang="zh-CN" sz="1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0" lang="en-US" altLang="zh-CN" sz="1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altLang="zh-CN" sz="1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0" lang="en-US" altLang="zh-CN" sz="1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0" lang="en-US" altLang="zh-CN" sz="1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68B450A9-ED03-4E0A-AFEC-BBBA90EB50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8835" y="5138302"/>
                <a:ext cx="1109726" cy="3125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F41DC4FA-C14A-4909-80E4-9F9AEBCE80B5}"/>
                  </a:ext>
                </a:extLst>
              </p:cNvPr>
              <p:cNvSpPr txBox="1"/>
              <p:nvPr/>
            </p:nvSpPr>
            <p:spPr>
              <a:xfrm>
                <a:off x="645042" y="3737830"/>
                <a:ext cx="23280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Not sensitive to </a:t>
                </a:r>
                <a14:m>
                  <m:oMath xmlns:m="http://schemas.openxmlformats.org/officeDocument/2006/math">
                    <m:r>
                      <a:rPr kumimoji="1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/>
                      </a:rPr>
                      <m:t>𝐶𝑃𝑉</m:t>
                    </m:r>
                  </m:oMath>
                </a14:m>
                <a:endParaRPr kumimoji="1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F41DC4FA-C14A-4909-80E4-9F9AEBCE8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42" y="3737830"/>
                <a:ext cx="2328055" cy="307777"/>
              </a:xfrm>
              <a:prstGeom prst="rect">
                <a:avLst/>
              </a:prstGeom>
              <a:blipFill>
                <a:blip r:embed="rId14"/>
                <a:stretch>
                  <a:fillRect l="-785" t="-3922" b="-19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右箭头 16">
            <a:extLst>
              <a:ext uri="{FF2B5EF4-FFF2-40B4-BE49-F238E27FC236}">
                <a16:creationId xmlns:a16="http://schemas.microsoft.com/office/drawing/2014/main" id="{487F6A20-E748-4B39-B258-4524AD0D0391}"/>
              </a:ext>
            </a:extLst>
          </p:cNvPr>
          <p:cNvSpPr/>
          <p:nvPr/>
        </p:nvSpPr>
        <p:spPr>
          <a:xfrm>
            <a:off x="2991433" y="3809467"/>
            <a:ext cx="492760" cy="20635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12D504D7-B522-41A3-8109-DE7CA835C864}"/>
              </a:ext>
            </a:extLst>
          </p:cNvPr>
          <p:cNvSpPr txBox="1"/>
          <p:nvPr/>
        </p:nvSpPr>
        <p:spPr>
          <a:xfrm>
            <a:off x="697935" y="4373932"/>
            <a:ext cx="2264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Easiest to measure</a:t>
            </a:r>
            <a:endParaRPr kumimoji="1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p:sp>
        <p:nvSpPr>
          <p:cNvPr id="56" name="右箭头 27">
            <a:extLst>
              <a:ext uri="{FF2B5EF4-FFF2-40B4-BE49-F238E27FC236}">
                <a16:creationId xmlns:a16="http://schemas.microsoft.com/office/drawing/2014/main" id="{BA2F71F2-693C-4EA8-B40E-928A63F7E157}"/>
              </a:ext>
            </a:extLst>
          </p:cNvPr>
          <p:cNvSpPr/>
          <p:nvPr/>
        </p:nvSpPr>
        <p:spPr>
          <a:xfrm>
            <a:off x="2991433" y="4455421"/>
            <a:ext cx="492760" cy="20635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D945D2D1-3519-4541-B800-2E0B179FA97C}"/>
              </a:ext>
            </a:extLst>
          </p:cNvPr>
          <p:cNvSpPr txBox="1"/>
          <p:nvPr/>
        </p:nvSpPr>
        <p:spPr>
          <a:xfrm>
            <a:off x="191386" y="4948599"/>
            <a:ext cx="285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Polarization of decayed baryon needs to be measured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p:sp>
        <p:nvSpPr>
          <p:cNvPr id="58" name="右箭头 29">
            <a:extLst>
              <a:ext uri="{FF2B5EF4-FFF2-40B4-BE49-F238E27FC236}">
                <a16:creationId xmlns:a16="http://schemas.microsoft.com/office/drawing/2014/main" id="{1B7CA0E6-0E47-4CAE-B3B5-5DA60BA18B69}"/>
              </a:ext>
            </a:extLst>
          </p:cNvPr>
          <p:cNvSpPr/>
          <p:nvPr/>
        </p:nvSpPr>
        <p:spPr>
          <a:xfrm>
            <a:off x="2991433" y="5124957"/>
            <a:ext cx="492760" cy="20635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ECA27170-DBE2-40F8-A5E3-3E58CDAD9162}"/>
              </a:ext>
            </a:extLst>
          </p:cNvPr>
          <p:cNvSpPr/>
          <p:nvPr/>
        </p:nvSpPr>
        <p:spPr>
          <a:xfrm>
            <a:off x="485298" y="4230623"/>
            <a:ext cx="2053118" cy="6559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07DAACF0-4757-4052-A54B-CC65F1E44FB1}"/>
                  </a:ext>
                </a:extLst>
              </p:cNvPr>
              <p:cNvSpPr txBox="1"/>
              <p:nvPr/>
            </p:nvSpPr>
            <p:spPr>
              <a:xfrm>
                <a:off x="3484192" y="5752834"/>
                <a:ext cx="25320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</a:rPr>
                          <m:t>Ξ</m:t>
                        </m:r>
                      </m:e>
                      <m:sup>
                        <m:r>
                          <a:rPr kumimoji="1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</a:rPr>
                      <m:t>, </m:t>
                    </m:r>
                    <m:sSup>
                      <m:sSupPr>
                        <m:ctrlPr>
                          <a:rPr kumimoji="1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</a:rPr>
                          <m:t>Ξ</m:t>
                        </m:r>
                      </m:e>
                      <m:sup>
                        <m:r>
                          <a:rPr kumimoji="1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kumimoji="1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</a:rPr>
                      <m:t>, </m:t>
                    </m:r>
                    <m:sSup>
                      <m:sSupPr>
                        <m:ctrlPr>
                          <a:rPr kumimoji="1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</a:rPr>
                          <m:t>Ω</m:t>
                        </m:r>
                      </m:e>
                      <m:sup>
                        <m:r>
                          <a:rPr kumimoji="1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cascade decay</a:t>
                </a:r>
                <a:endParaRPr kumimoji="1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07DAACF0-4757-4052-A54B-CC65F1E44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192" y="5752834"/>
                <a:ext cx="2532083" cy="307777"/>
              </a:xfrm>
              <a:prstGeom prst="rect">
                <a:avLst/>
              </a:prstGeom>
              <a:blipFill>
                <a:blip r:embed="rId15"/>
                <a:stretch>
                  <a:fillRect t="-2000" b="-2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右箭头 32">
            <a:extLst>
              <a:ext uri="{FF2B5EF4-FFF2-40B4-BE49-F238E27FC236}">
                <a16:creationId xmlns:a16="http://schemas.microsoft.com/office/drawing/2014/main" id="{44D348DE-082C-49B4-9E43-0DB596E7C55A}"/>
              </a:ext>
            </a:extLst>
          </p:cNvPr>
          <p:cNvSpPr/>
          <p:nvPr/>
        </p:nvSpPr>
        <p:spPr>
          <a:xfrm rot="16200000">
            <a:off x="4211472" y="5448240"/>
            <a:ext cx="379380" cy="237993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/>
              <a:cs typeface="Calibri" panose="020F0502020204030204" pitchFamily="34" charset="0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C841AF85-34CF-460A-9412-40B2D34A6571}"/>
              </a:ext>
            </a:extLst>
          </p:cNvPr>
          <p:cNvSpPr txBox="1"/>
          <p:nvPr/>
        </p:nvSpPr>
        <p:spPr>
          <a:xfrm>
            <a:off x="7681414" y="3448250"/>
            <a:ext cx="116099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1" dirty="0">
                <a:solidFill>
                  <a:schemeClr val="accent2">
                    <a:lumMod val="75000"/>
                  </a:schemeClr>
                </a:solidFill>
              </a:rPr>
              <a:t>strong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27">
                <a:extLst>
                  <a:ext uri="{FF2B5EF4-FFF2-40B4-BE49-F238E27FC236}">
                    <a16:creationId xmlns:a16="http://schemas.microsoft.com/office/drawing/2014/main" id="{8632B63E-733B-4511-A6FF-B48949964B35}"/>
                  </a:ext>
                </a:extLst>
              </p:cNvPr>
              <p:cNvSpPr txBox="1"/>
              <p:nvPr/>
            </p:nvSpPr>
            <p:spPr>
              <a:xfrm>
                <a:off x="8809152" y="3448250"/>
                <a:ext cx="9733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200" b="1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𝑪𝑷</m:t>
                    </m:r>
                    <m:r>
                      <a:rPr lang="en-US" sz="1200" b="1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𝑽</m:t>
                    </m:r>
                  </m:oMath>
                </a14:m>
                <a:r>
                  <a:rPr lang="en-US" sz="1200" b="1" dirty="0">
                    <a:solidFill>
                      <a:schemeClr val="accent1">
                        <a:lumMod val="75000"/>
                      </a:schemeClr>
                    </a:solidFill>
                  </a:rPr>
                  <a:t> phase</a:t>
                </a:r>
              </a:p>
            </p:txBody>
          </p:sp>
        </mc:Choice>
        <mc:Fallback xmlns="">
          <p:sp>
            <p:nvSpPr>
              <p:cNvPr id="63" name="TextBox 27">
                <a:extLst>
                  <a:ext uri="{FF2B5EF4-FFF2-40B4-BE49-F238E27FC236}">
                    <a16:creationId xmlns:a16="http://schemas.microsoft.com/office/drawing/2014/main" id="{8632B63E-733B-4511-A6FF-B48949964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9152" y="3448250"/>
                <a:ext cx="973343" cy="276999"/>
              </a:xfrm>
              <a:prstGeom prst="rect">
                <a:avLst/>
              </a:prstGeom>
              <a:blipFill>
                <a:blip r:embed="rId16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717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08BA6E55-8014-1EC6-E943-E8FF89C4D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320" y="3675597"/>
            <a:ext cx="3522441" cy="31774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3860" y="40404"/>
            <a:ext cx="11384280" cy="58993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3000" b="1" dirty="0">
                <a:solidFill>
                  <a:srgbClr val="FF0000"/>
                </a:solidFill>
                <a:ea typeface="Heiti SC Light" charset="-122"/>
                <a:cs typeface="Heiti SC Light" charset="-122"/>
              </a:rPr>
              <a:t>BESIII</a:t>
            </a:r>
            <a:r>
              <a:rPr kumimoji="1" lang="zh-CN" altLang="en-US" sz="3000" b="1" dirty="0">
                <a:solidFill>
                  <a:srgbClr val="FF0000"/>
                </a:solidFill>
                <a:ea typeface="Heiti SC Light" charset="-122"/>
                <a:cs typeface="Heiti SC Light" charset="-122"/>
              </a:rPr>
              <a:t>：</a:t>
            </a:r>
            <a:r>
              <a:rPr lang="en-US" altLang="zh-CN" sz="3000" b="1" dirty="0">
                <a:solidFill>
                  <a:srgbClr val="C00000"/>
                </a:solidFill>
              </a:rPr>
              <a:t>A hyperon factory</a:t>
            </a:r>
            <a:endParaRPr kumimoji="1" lang="zh-CN" altLang="en-US" sz="3000" b="1" dirty="0">
              <a:solidFill>
                <a:srgbClr val="FF0000"/>
              </a:solidFill>
              <a:ea typeface="Heiti SC Light" charset="-122"/>
              <a:cs typeface="Heiti SC Light" charset="-122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D999-AB6E-D04A-B8ED-211468A87D9E}" type="slidenum">
              <a:rPr kumimoji="1" lang="zh-CN" altLang="en-US" smtClean="0"/>
              <a:t>17</a:t>
            </a:fld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78" y="2479546"/>
            <a:ext cx="6684967" cy="41925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444230" y="563528"/>
                <a:ext cx="5694957" cy="18912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2000" b="1" dirty="0">
                    <a:solidFill>
                      <a:srgbClr val="FF0000"/>
                    </a:solidFill>
                    <a:ea typeface="Heiti SC Light" charset="-122"/>
                    <a:cs typeface="Heiti SC Light" charset="-122"/>
                  </a:rPr>
                  <a:t>10 billion </a:t>
                </a:r>
                <a14:m>
                  <m:oMath xmlns:m="http://schemas.openxmlformats.org/officeDocument/2006/math">
                    <m:r>
                      <a:rPr lang="en-US" altLang="zh-CN" sz="2000" b="1" i="1" kern="1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Heiti SC Light" charset="-122"/>
                        <a:cs typeface="Heiti SC Light" charset="-122"/>
                      </a:rPr>
                      <m:t>𝑱</m:t>
                    </m:r>
                    <m:r>
                      <a:rPr lang="en-US" altLang="zh-CN" sz="2000" b="1" i="1" kern="1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Heiti SC Light" charset="-122"/>
                        <a:cs typeface="Heiti SC Light" charset="-122"/>
                      </a:rPr>
                      <m:t>/</m:t>
                    </m:r>
                    <m:r>
                      <a:rPr lang="en-US" altLang="zh-CN" sz="2000" b="1" i="1" kern="1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Heiti SC Light" charset="-122"/>
                        <a:cs typeface="Heiti SC Light" charset="-122"/>
                      </a:rPr>
                      <m:t>𝝍</m:t>
                    </m:r>
                  </m:oMath>
                </a14:m>
                <a:r>
                  <a:rPr kumimoji="1" lang="en-US" altLang="zh-CN" sz="2000" b="1" dirty="0">
                    <a:solidFill>
                      <a:srgbClr val="FF0000"/>
                    </a:solidFill>
                    <a:ea typeface="Heiti SC Light" charset="-122"/>
                    <a:cs typeface="Heiti SC Light" charset="-122"/>
                  </a:rPr>
                  <a:t> and 2.7 billion</a:t>
                </a:r>
                <a:r>
                  <a:rPr kumimoji="1" lang="zh-CN" altLang="en-US" sz="2000" b="1" dirty="0">
                    <a:solidFill>
                      <a:srgbClr val="FF0000"/>
                    </a:solidFill>
                    <a:ea typeface="Heiti SC Light" charset="-122"/>
                    <a:cs typeface="Heiti SC Light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1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Heiti SC Light" charset="-122"/>
                        <a:cs typeface="Heiti SC Light" charset="-122"/>
                      </a:rPr>
                      <m:t>𝝍</m:t>
                    </m:r>
                    <m:r>
                      <a:rPr lang="en-US" altLang="zh-CN" sz="2000" b="1" i="0" kern="1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Heiti SC Light" charset="-122"/>
                        <a:cs typeface="Heiti SC Light" charset="-122"/>
                      </a:rPr>
                      <m:t>(</m:t>
                    </m:r>
                  </m:oMath>
                </a14:m>
                <a:r>
                  <a:rPr kumimoji="1" lang="en-US" altLang="zh-CN" sz="2000" b="1" dirty="0">
                    <a:solidFill>
                      <a:srgbClr val="FF0000"/>
                    </a:solidFill>
                    <a:ea typeface="Heiti SC Light" charset="-122"/>
                    <a:cs typeface="Heiti SC Light" charset="-122"/>
                  </a:rPr>
                  <a:t>2S)events collected </a:t>
                </a:r>
                <a:endParaRPr kumimoji="1" lang="zh-CN" altLang="en-US" sz="2000" b="1" dirty="0">
                  <a:solidFill>
                    <a:srgbClr val="FF0000"/>
                  </a:solidFill>
                  <a:ea typeface="Heiti SC Light" charset="-122"/>
                  <a:cs typeface="Heiti SC Light" charset="-122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en-US" altLang="zh-CN" sz="2000" b="1" dirty="0">
                    <a:solidFill>
                      <a:srgbClr val="FF0000"/>
                    </a:solidFill>
                    <a:ea typeface="Heiti SC Light" charset="-122"/>
                    <a:cs typeface="Heiti SC Light" charset="-122"/>
                  </a:rPr>
                  <a:t>Large BRs in  </a:t>
                </a:r>
                <a14:m>
                  <m:oMath xmlns:m="http://schemas.openxmlformats.org/officeDocument/2006/math">
                    <m:r>
                      <a:rPr lang="en-US" altLang="zh-CN" sz="2000" b="1" i="1" kern="1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Heiti SC Light" charset="-122"/>
                        <a:cs typeface="Heiti SC Light" charset="-122"/>
                      </a:rPr>
                      <m:t>𝑱</m:t>
                    </m:r>
                    <m:r>
                      <a:rPr lang="en-US" altLang="zh-CN" sz="2000" b="1" i="1" kern="1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Heiti SC Light" charset="-122"/>
                        <a:cs typeface="Heiti SC Light" charset="-122"/>
                      </a:rPr>
                      <m:t>/</m:t>
                    </m:r>
                    <m:r>
                      <a:rPr lang="en-US" altLang="zh-CN" sz="2000" b="1" i="1" kern="1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Heiti SC Light" charset="-122"/>
                        <a:cs typeface="Heiti SC Light" charset="-122"/>
                      </a:rPr>
                      <m:t>𝝍</m:t>
                    </m:r>
                  </m:oMath>
                </a14:m>
                <a:r>
                  <a:rPr kumimoji="1" lang="en-US" altLang="zh-CN" sz="2000" b="1" dirty="0">
                    <a:solidFill>
                      <a:srgbClr val="FF0000"/>
                    </a:solidFill>
                    <a:ea typeface="Heiti SC Light" charset="-122"/>
                    <a:cs typeface="Heiti SC Light" charset="-122"/>
                  </a:rPr>
                  <a:t>  decays </a:t>
                </a:r>
                <a:endParaRPr kumimoji="1" lang="zh-CN" altLang="en-US" sz="2000" b="1" dirty="0">
                  <a:solidFill>
                    <a:srgbClr val="FF0000"/>
                  </a:solidFill>
                  <a:ea typeface="Heiti SC Light" charset="-122"/>
                  <a:cs typeface="Heiti SC Light" charset="-122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en-US" altLang="zh-CN" sz="2000" b="1" dirty="0">
                    <a:solidFill>
                      <a:srgbClr val="FF0000"/>
                    </a:solidFill>
                    <a:ea typeface="Heiti SC Light" charset="-122"/>
                    <a:cs typeface="Heiti SC Light" charset="-122"/>
                  </a:rPr>
                  <a:t>Quantum entangled pair productions </a:t>
                </a:r>
              </a:p>
              <a:p>
                <a:pPr marL="342900" indent="-342900">
                  <a:lnSpc>
                    <a:spcPct val="150000"/>
                  </a:lnSpc>
                  <a:buFont typeface="Wingdings" charset="2"/>
                  <a:buChar char="Ø"/>
                </a:pPr>
                <a:r>
                  <a:rPr kumimoji="1" lang="en-US" altLang="zh-CN" sz="2000" b="1" dirty="0">
                    <a:solidFill>
                      <a:srgbClr val="FF0000"/>
                    </a:solidFill>
                    <a:ea typeface="Heiti SC Light" charset="-122"/>
                    <a:cs typeface="Heiti SC Light" charset="-122"/>
                  </a:rPr>
                  <a:t>Background free </a:t>
                </a:r>
                <a:endParaRPr kumimoji="1" lang="zh-CN" altLang="en-US" sz="2000" b="1" dirty="0">
                  <a:solidFill>
                    <a:srgbClr val="FF0000"/>
                  </a:solidFill>
                  <a:ea typeface="Heiti SC Light" charset="-122"/>
                  <a:cs typeface="Heiti SC Light" charset="-122"/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30" y="563528"/>
                <a:ext cx="5694957" cy="1891287"/>
              </a:xfrm>
              <a:prstGeom prst="rect">
                <a:avLst/>
              </a:prstGeom>
              <a:blipFill>
                <a:blip r:embed="rId6"/>
                <a:stretch>
                  <a:fillRect l="-1336" r="-223" b="-4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7240621" y="705022"/>
            <a:ext cx="45071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altLang="zh-CN" sz="2000" b="1" u="sng" dirty="0">
                <a:solidFill>
                  <a:srgbClr val="094EC0"/>
                </a:solidFill>
                <a:hlinkClick r:id="rId7"/>
              </a:rPr>
              <a:t>Hai-Bo Li,  arXiv:1612.01775</a:t>
            </a:r>
            <a:endParaRPr lang="nb-NO" altLang="zh-CN" sz="2000" b="1" u="sng" dirty="0">
              <a:solidFill>
                <a:srgbClr val="094EC0"/>
              </a:solidFill>
            </a:endParaRPr>
          </a:p>
          <a:p>
            <a:r>
              <a:rPr lang="fi-FI" altLang="zh-CN" sz="2000" b="1" u="sng" dirty="0">
                <a:hlinkClick r:id="rId8"/>
              </a:rPr>
              <a:t>A. Adlarson, A. Kupsc, arXiv:1908.03102</a:t>
            </a:r>
            <a:endParaRPr lang="zh-CN" altLang="en-US" sz="2000" b="1" u="sng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E4B9C78-1A37-F661-6393-BFC4A5035718}"/>
              </a:ext>
            </a:extLst>
          </p:cNvPr>
          <p:cNvGrpSpPr/>
          <p:nvPr/>
        </p:nvGrpSpPr>
        <p:grpSpPr>
          <a:xfrm>
            <a:off x="7517460" y="1690072"/>
            <a:ext cx="3953469" cy="1980142"/>
            <a:chOff x="4622230" y="1609278"/>
            <a:chExt cx="3592020" cy="1429425"/>
          </a:xfrm>
        </p:grpSpPr>
        <p:pic>
          <p:nvPicPr>
            <p:cNvPr id="12" name="Picture 21">
              <a:extLst>
                <a:ext uri="{FF2B5EF4-FFF2-40B4-BE49-F238E27FC236}">
                  <a16:creationId xmlns:a16="http://schemas.microsoft.com/office/drawing/2014/main" id="{4ED6681D-62D0-46F3-AFBF-BE8693190B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850" y="1689896"/>
              <a:ext cx="3200400" cy="1184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37636677-4CC3-26EF-5823-C258ADB72363}"/>
                    </a:ext>
                  </a:extLst>
                </p:cNvPr>
                <p:cNvSpPr txBox="1"/>
                <p:nvPr/>
              </p:nvSpPr>
              <p:spPr>
                <a:xfrm>
                  <a:off x="5557292" y="2738621"/>
                  <a:ext cx="1061885" cy="300082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l-GR" altLang="zh-CN" sz="135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1" lang="el-GR" altLang="zh-CN" sz="135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Σ</m:t>
                            </m:r>
                          </m:e>
                          <m:sup>
                            <m:r>
                              <a:rPr kumimoji="1" lang="en-US" altLang="zh-CN" sz="135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is-IS" altLang="zh-CN" sz="135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→</m:t>
                        </m:r>
                        <m:r>
                          <a:rPr kumimoji="1" lang="en-US" altLang="zh-CN" sz="135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sSup>
                          <m:sSupPr>
                            <m:ctrlPr>
                              <a:rPr kumimoji="1" lang="en-US" altLang="zh-CN" sz="135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35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sz="135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1350" dirty="0"/>
                </a:p>
              </p:txBody>
            </p:sp>
          </mc:Choice>
          <mc:Fallback xmlns="">
            <p:sp>
              <p:nvSpPr>
                <p:cNvPr id="8" name="文本框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7292" y="2738621"/>
                  <a:ext cx="1061885" cy="30008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02EFAA7-4B88-92DC-D7A2-8CC99F8EF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04415" y="1609278"/>
              <a:ext cx="938284" cy="220091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2FE92E2-8EDE-A606-36AC-C2BFF63A676F}"/>
                </a:ext>
              </a:extLst>
            </p:cNvPr>
            <p:cNvSpPr txBox="1"/>
            <p:nvPr/>
          </p:nvSpPr>
          <p:spPr>
            <a:xfrm>
              <a:off x="4622230" y="2287336"/>
              <a:ext cx="1098378" cy="33855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eiti SC Light" charset="-122"/>
                  <a:cs typeface="Times New Roman" panose="02020603050405020304" pitchFamily="18" charset="0"/>
                </a:rPr>
                <a:t>Single  tag</a:t>
              </a:r>
              <a:endParaRPr kumimoji="1"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Light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6" name="直线箭头连接符 15">
              <a:extLst>
                <a:ext uri="{FF2B5EF4-FFF2-40B4-BE49-F238E27FC236}">
                  <a16:creationId xmlns:a16="http://schemas.microsoft.com/office/drawing/2014/main" id="{CD4414D3-56A3-1D45-BD74-41FDCEC0A06F}"/>
                </a:ext>
              </a:extLst>
            </p:cNvPr>
            <p:cNvCxnSpPr/>
            <p:nvPr/>
          </p:nvCxnSpPr>
          <p:spPr>
            <a:xfrm>
              <a:off x="5918311" y="2246311"/>
              <a:ext cx="79575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线箭头连接符 16">
              <a:extLst>
                <a:ext uri="{FF2B5EF4-FFF2-40B4-BE49-F238E27FC236}">
                  <a16:creationId xmlns:a16="http://schemas.microsoft.com/office/drawing/2014/main" id="{310F9EAA-7476-A517-648C-B4798363EC20}"/>
                </a:ext>
              </a:extLst>
            </p:cNvPr>
            <p:cNvCxnSpPr/>
            <p:nvPr/>
          </p:nvCxnSpPr>
          <p:spPr>
            <a:xfrm flipH="1">
              <a:off x="6841862" y="2268431"/>
              <a:ext cx="78601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040CD24-C428-6821-4FBD-7EFCC72A0278}"/>
                </a:ext>
              </a:extLst>
            </p:cNvPr>
            <p:cNvSpPr txBox="1"/>
            <p:nvPr/>
          </p:nvSpPr>
          <p:spPr>
            <a:xfrm>
              <a:off x="5553993" y="2074463"/>
              <a:ext cx="35779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350"/>
                <a:t>e+</a:t>
              </a:r>
              <a:endParaRPr kumimoji="1" lang="zh-CN" altLang="en-US" sz="1350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EE15BA5-CFDA-02FF-5CA5-0C43B43FE5C5}"/>
                </a:ext>
              </a:extLst>
            </p:cNvPr>
            <p:cNvSpPr txBox="1"/>
            <p:nvPr/>
          </p:nvSpPr>
          <p:spPr>
            <a:xfrm>
              <a:off x="7680119" y="2121682"/>
              <a:ext cx="32412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350" dirty="0"/>
                <a:t>e-</a:t>
              </a:r>
              <a:endParaRPr kumimoji="1" lang="zh-CN" alt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146643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88117" y="573674"/>
            <a:ext cx="10918349" cy="3918430"/>
            <a:chOff x="1048008" y="1095377"/>
            <a:chExt cx="10918349" cy="3918430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1048008" y="1376602"/>
              <a:ext cx="3784600" cy="1943100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ight Arrow 10"/>
            <p:cNvSpPr/>
            <p:nvPr/>
          </p:nvSpPr>
          <p:spPr>
            <a:xfrm rot="19908273">
              <a:off x="4005327" y="1491520"/>
              <a:ext cx="520700" cy="355600"/>
            </a:xfrm>
            <a:prstGeom prst="rightArrow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9291433">
              <a:off x="1596743" y="2740723"/>
              <a:ext cx="520700" cy="355600"/>
            </a:xfrm>
            <a:prstGeom prst="rightArrow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80273" y="1732111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m=±1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2212291" y="2432390"/>
              <a:ext cx="1557286" cy="42412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382825" y="2036686"/>
              <a:ext cx="5693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chemeClr val="accent2">
                      <a:lumMod val="75000"/>
                    </a:schemeClr>
                  </a:solidFill>
                </a:rPr>
                <a:t>θ,φ</a:t>
              </a:r>
              <a:endParaRPr lang="en-US" sz="2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99176">
              <a:off x="3734730" y="1269359"/>
              <a:ext cx="725654" cy="37263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6456">
              <a:off x="1441729" y="2407275"/>
              <a:ext cx="725654" cy="372633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2665433" y="2102205"/>
              <a:ext cx="493210" cy="3991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680460" y="2093082"/>
              <a:ext cx="519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J/</a:t>
              </a:r>
              <a:r>
                <a:rPr lang="en-US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ymbol" panose="05050102010706020507" charset="2"/>
                  <a:ea typeface="Symbol" panose="05050102010706020507" charset="2"/>
                  <a:cs typeface="Symbol" panose="05050102010706020507" charset="2"/>
                </a:rPr>
                <a:t>y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1266343" y="2631950"/>
              <a:ext cx="3784600" cy="1943100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ight Arrow 28"/>
            <p:cNvSpPr/>
            <p:nvPr/>
          </p:nvSpPr>
          <p:spPr>
            <a:xfrm rot="9142866">
              <a:off x="4223662" y="2746868"/>
              <a:ext cx="520700" cy="355600"/>
            </a:xfrm>
            <a:prstGeom prst="rightArrow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Arrow 29"/>
            <p:cNvSpPr/>
            <p:nvPr/>
          </p:nvSpPr>
          <p:spPr>
            <a:xfrm rot="19818351">
              <a:off x="1815078" y="3981557"/>
              <a:ext cx="520700" cy="355600"/>
            </a:xfrm>
            <a:prstGeom prst="rightArrow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798608" y="2987459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m=±1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2430626" y="3557112"/>
              <a:ext cx="1557286" cy="42412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774948" y="3148375"/>
              <a:ext cx="5693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chemeClr val="accent2">
                      <a:lumMod val="75000"/>
                    </a:schemeClr>
                  </a:solidFill>
                </a:rPr>
                <a:t>θ,φ</a:t>
              </a:r>
              <a:endParaRPr lang="en-US" sz="2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80672">
              <a:off x="9870690" y="1095377"/>
              <a:ext cx="725654" cy="372633"/>
            </a:xfrm>
            <a:prstGeom prst="rect">
              <a:avLst/>
            </a:prstGeom>
          </p:spPr>
        </p:pic>
        <p:sp>
          <p:nvSpPr>
            <p:cNvPr id="36" name="Oval 35"/>
            <p:cNvSpPr/>
            <p:nvPr/>
          </p:nvSpPr>
          <p:spPr>
            <a:xfrm>
              <a:off x="2883768" y="3357553"/>
              <a:ext cx="493210" cy="3991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98795" y="3348430"/>
              <a:ext cx="519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J/</a:t>
              </a:r>
              <a:r>
                <a:rPr lang="en-US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ymbol" panose="05050102010706020507" charset="2"/>
                  <a:ea typeface="Symbol" panose="05050102010706020507" charset="2"/>
                  <a:cs typeface="Symbol" panose="05050102010706020507" charset="2"/>
                </a:rPr>
                <a:t>y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66970">
              <a:off x="1479690" y="3693363"/>
              <a:ext cx="806541" cy="41417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66970">
              <a:off x="4026097" y="2291422"/>
              <a:ext cx="806541" cy="41417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942905" y="1925704"/>
              <a:ext cx="699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  <a:r>
                <a:rPr lang="en-US" sz="2400" b="1" baseline="-25000" dirty="0"/>
                <a:t>½ ½</a:t>
              </a:r>
              <a:endParaRPr lang="en-US" sz="2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114505" y="3082329"/>
              <a:ext cx="8205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  <a:r>
                <a:rPr lang="en-US" sz="2400" b="1" baseline="-25000" dirty="0"/>
                <a:t>-½ -½</a:t>
              </a:r>
              <a:endParaRPr lang="en-US" sz="2400" dirty="0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7110624" y="1224652"/>
              <a:ext cx="3784600" cy="1943100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ight Arrow 43"/>
            <p:cNvSpPr/>
            <p:nvPr/>
          </p:nvSpPr>
          <p:spPr>
            <a:xfrm rot="19908273">
              <a:off x="10067943" y="1339570"/>
              <a:ext cx="520700" cy="355600"/>
            </a:xfrm>
            <a:prstGeom prst="rightArrow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ight Arrow 44"/>
            <p:cNvSpPr/>
            <p:nvPr/>
          </p:nvSpPr>
          <p:spPr>
            <a:xfrm rot="19909902">
              <a:off x="7618632" y="2603515"/>
              <a:ext cx="520700" cy="355600"/>
            </a:xfrm>
            <a:prstGeom prst="rightArrow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642889" y="1580161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m=±1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V="1">
              <a:off x="8274907" y="2280440"/>
              <a:ext cx="1557286" cy="42412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9486109" y="1858249"/>
              <a:ext cx="5693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chemeClr val="accent2">
                      <a:lumMod val="75000"/>
                    </a:schemeClr>
                  </a:solidFill>
                </a:rPr>
                <a:t>θ,φ</a:t>
              </a:r>
              <a:endParaRPr lang="en-US" sz="2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8728049" y="1950255"/>
              <a:ext cx="493210" cy="3991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743076" y="1941132"/>
              <a:ext cx="519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J/</a:t>
              </a:r>
              <a:r>
                <a:rPr lang="en-US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ymbol" panose="05050102010706020507" charset="2"/>
                  <a:ea typeface="Symbol" panose="05050102010706020507" charset="2"/>
                  <a:cs typeface="Symbol" panose="05050102010706020507" charset="2"/>
                </a:rPr>
                <a:t>y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V="1">
              <a:off x="7328959" y="2480000"/>
              <a:ext cx="3784600" cy="1943100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ight Arrow 53"/>
            <p:cNvSpPr/>
            <p:nvPr/>
          </p:nvSpPr>
          <p:spPr>
            <a:xfrm rot="9142866">
              <a:off x="10286278" y="2594918"/>
              <a:ext cx="520700" cy="355600"/>
            </a:xfrm>
            <a:prstGeom prst="rightArrow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Arrow 54"/>
            <p:cNvSpPr/>
            <p:nvPr/>
          </p:nvSpPr>
          <p:spPr>
            <a:xfrm rot="9113449">
              <a:off x="7877694" y="3829607"/>
              <a:ext cx="520700" cy="355600"/>
            </a:xfrm>
            <a:prstGeom prst="rightArrow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861224" y="2835509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m=±1</a:t>
              </a: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flipV="1">
              <a:off x="8493242" y="3405162"/>
              <a:ext cx="1557286" cy="42412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9837564" y="2996425"/>
              <a:ext cx="5693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chemeClr val="accent2">
                      <a:lumMod val="75000"/>
                    </a:schemeClr>
                  </a:solidFill>
                </a:rPr>
                <a:t>θ,φ</a:t>
              </a:r>
              <a:endParaRPr lang="en-US" sz="2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8946384" y="3205603"/>
              <a:ext cx="493210" cy="3991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961411" y="3196480"/>
              <a:ext cx="519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J/</a:t>
              </a:r>
              <a:r>
                <a:rPr lang="en-US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ymbol" panose="05050102010706020507" charset="2"/>
                  <a:ea typeface="Symbol" panose="05050102010706020507" charset="2"/>
                  <a:cs typeface="Symbol" panose="05050102010706020507" charset="2"/>
                </a:rPr>
                <a:t>y</a:t>
              </a: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66970">
              <a:off x="7208402" y="2308780"/>
              <a:ext cx="806541" cy="41417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66970">
              <a:off x="10075863" y="2227348"/>
              <a:ext cx="806541" cy="414170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8005521" y="1773754"/>
              <a:ext cx="7617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  <a:r>
                <a:rPr lang="en-US" sz="2400" b="1" baseline="-25000" dirty="0"/>
                <a:t>½ -½</a:t>
              </a:r>
              <a:endParaRPr lang="en-US" sz="24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188356" y="2941930"/>
              <a:ext cx="7580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  <a:r>
                <a:rPr lang="en-US" sz="2400" b="1" baseline="-25000" dirty="0"/>
                <a:t>-½ ½</a:t>
              </a:r>
              <a:endParaRPr lang="en-US" sz="2400" dirty="0"/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00773">
              <a:off x="7650486" y="3564575"/>
              <a:ext cx="725654" cy="372633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2146030" y="4519391"/>
              <a:ext cx="4552315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Parity conservation : </a:t>
              </a:r>
              <a:r>
                <a:rPr lang="en-US" sz="2400" b="1" dirty="0"/>
                <a:t>A</a:t>
              </a:r>
              <a:r>
                <a:rPr lang="en-US" sz="2400" b="1" baseline="-25000" dirty="0"/>
                <a:t>½ ½</a:t>
              </a:r>
              <a:r>
                <a:rPr lang="en-US" sz="2400" b="1" dirty="0"/>
                <a:t> =A</a:t>
              </a:r>
              <a:r>
                <a:rPr lang="en-US" sz="2400" b="1" baseline="-25000" dirty="0"/>
                <a:t>-½ -½</a:t>
              </a:r>
              <a:endParaRPr lang="en-US" sz="2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414042" y="4552142"/>
              <a:ext cx="4552315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Parity</a:t>
              </a:r>
              <a:r>
                <a:rPr lang="en-US" altLang="zh-CN" sz="2000" b="1" dirty="0"/>
                <a:t> conservation </a:t>
              </a:r>
              <a:r>
                <a:rPr lang="en-US" sz="2000" b="1" dirty="0"/>
                <a:t>: </a:t>
              </a:r>
              <a:r>
                <a:rPr lang="en-US" sz="2400" b="1" dirty="0"/>
                <a:t>A</a:t>
              </a:r>
              <a:r>
                <a:rPr lang="en-US" sz="2400" b="1" baseline="-25000" dirty="0"/>
                <a:t>½</a:t>
              </a:r>
              <a:r>
                <a:rPr lang="en-US" sz="2400" b="1" dirty="0"/>
                <a:t> </a:t>
              </a:r>
              <a:r>
                <a:rPr lang="en-US" sz="2400" b="1" baseline="-25000" dirty="0"/>
                <a:t>-½</a:t>
              </a:r>
              <a:r>
                <a:rPr lang="en-US" sz="2400" b="1" dirty="0"/>
                <a:t> =A</a:t>
              </a:r>
              <a:r>
                <a:rPr lang="en-US" sz="2400" b="1" baseline="-25000" dirty="0"/>
                <a:t>-½ ½</a:t>
              </a:r>
              <a:endParaRPr lang="en-US" sz="2400" dirty="0"/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637" y="5286621"/>
            <a:ext cx="9091595" cy="9370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2305542" y="4657985"/>
                <a:ext cx="71517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 </a:t>
                </a:r>
                <a:r>
                  <a:rPr lang="en-US" sz="2400" b="1" dirty="0">
                    <a:latin typeface="Symbol" panose="05050102010706020507" charset="2"/>
                    <a:ea typeface="Symbol" panose="05050102010706020507" charset="2"/>
                    <a:cs typeface="Symbol" panose="05050102010706020507" charset="2"/>
                  </a:rPr>
                  <a:t> D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𝚽</m:t>
                    </m:r>
                  </m:oMath>
                </a14:m>
                <a:r>
                  <a:rPr lang="en-US" sz="2400" b="1" dirty="0"/>
                  <a:t>= complex phase between A</a:t>
                </a:r>
                <a:r>
                  <a:rPr lang="en-US" sz="2400" b="1" baseline="-25000" dirty="0"/>
                  <a:t>½</a:t>
                </a:r>
                <a:r>
                  <a:rPr lang="en-US" sz="2400" b="1" dirty="0"/>
                  <a:t> </a:t>
                </a:r>
                <a:r>
                  <a:rPr lang="en-US" sz="2400" b="1" baseline="-25000" dirty="0"/>
                  <a:t>½</a:t>
                </a:r>
                <a:r>
                  <a:rPr lang="en-US" sz="2400" b="1" dirty="0"/>
                  <a:t> and A</a:t>
                </a:r>
                <a:r>
                  <a:rPr lang="en-US" sz="2400" b="1" baseline="-25000" dirty="0"/>
                  <a:t>½ -½</a:t>
                </a:r>
                <a:endParaRPr lang="en-US" sz="2400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542" y="4657985"/>
                <a:ext cx="7151733" cy="461665"/>
              </a:xfrm>
              <a:prstGeom prst="rect">
                <a:avLst/>
              </a:prstGeom>
              <a:blipFill>
                <a:blip r:embed="rId6"/>
                <a:stretch>
                  <a:fillRect l="-177" t="-13158" b="-263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D999-AB6E-D04A-B8ED-211468A87D9E}" type="slidenum">
              <a:rPr kumimoji="1" lang="zh-CN" altLang="en-US" smtClean="0"/>
              <a:t>18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117987" y="26939"/>
                <a:ext cx="1263936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800" b="1" dirty="0">
                    <a:solidFill>
                      <a:srgbClr val="0070C0"/>
                    </a:solidFill>
                    <a:ea typeface="Heiti SC Light" charset="-122"/>
                    <a:cs typeface="Heiti SC Light" charset="-122"/>
                  </a:rPr>
                  <a:t>Entangled</a:t>
                </a:r>
                <a:r>
                  <a:rPr kumimoji="1" lang="zh-CN" altLang="en-US" sz="2800" b="1" dirty="0">
                    <a:solidFill>
                      <a:srgbClr val="0070C0"/>
                    </a:solidFill>
                    <a:ea typeface="Heiti SC Light" charset="-122"/>
                    <a:cs typeface="Heiti SC Light" charset="-122"/>
                  </a:rPr>
                  <a:t> </a:t>
                </a:r>
                <a:r>
                  <a:rPr kumimoji="1" lang="en-US" altLang="zh-CN" sz="2800" b="1" dirty="0">
                    <a:solidFill>
                      <a:srgbClr val="0070C0"/>
                    </a:solidFill>
                    <a:ea typeface="Heiti SC Light" charset="-122"/>
                    <a:cs typeface="Heiti SC Light" charset="-122"/>
                  </a:rPr>
                  <a:t>and </a:t>
                </a:r>
                <a:r>
                  <a:rPr lang="en-US" altLang="zh-CN" sz="2800" b="1" dirty="0">
                    <a:solidFill>
                      <a:srgbClr val="0070C0"/>
                    </a:solidFill>
                  </a:rPr>
                  <a:t>Polarized hyperon pairs produced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800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sz="2800" b="1" dirty="0">
                    <a:solidFill>
                      <a:srgbClr val="0070C0"/>
                    </a:solidFill>
                  </a:rPr>
                  <a:t>collisions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87" y="26939"/>
                <a:ext cx="12639367" cy="523220"/>
              </a:xfrm>
              <a:prstGeom prst="rect">
                <a:avLst/>
              </a:prstGeom>
              <a:blipFill>
                <a:blip r:embed="rId7"/>
                <a:stretch>
                  <a:fillRect l="-1004" t="-9302" b="-302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/>
          <p:cNvSpPr txBox="1"/>
          <p:nvPr/>
        </p:nvSpPr>
        <p:spPr>
          <a:xfrm>
            <a:off x="10047060" y="3077821"/>
            <a:ext cx="1850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From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Steve Olsen</a:t>
            </a:r>
            <a:endParaRPr kumimoji="1" lang="zh-CN" alt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308976" y="1814273"/>
            <a:ext cx="9588314" cy="2362606"/>
            <a:chOff x="2453462" y="1247776"/>
            <a:chExt cx="9588314" cy="236260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3462" y="1271424"/>
              <a:ext cx="8227983" cy="2338958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4363256" y="1247776"/>
              <a:ext cx="7678520" cy="2269189"/>
              <a:chOff x="4363256" y="1247776"/>
              <a:chExt cx="7678520" cy="2269189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4363256" y="2936351"/>
                <a:ext cx="5279412" cy="580614"/>
              </a:xfrm>
              <a:prstGeom prst="rect">
                <a:avLst/>
              </a:prstGeom>
              <a:solidFill>
                <a:srgbClr val="FFFF00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6476122" y="1276961"/>
                <a:ext cx="1812932" cy="36933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Unpolarized part </a:t>
                </a:r>
                <a:endParaRPr kumimoji="1" lang="zh-CN" altLang="en-US" dirty="0"/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9738538" y="3077444"/>
                <a:ext cx="219803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Spin Polarized part </a:t>
                </a:r>
                <a:endParaRPr kumimoji="1" lang="zh-CN" altLang="en-US" dirty="0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9943060" y="1341013"/>
                <a:ext cx="2098716" cy="369332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8100000" scaled="1"/>
                <a:tileRect/>
              </a:gra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FF0000"/>
                    </a:solidFill>
                  </a:rPr>
                  <a:t>Spin correlated part </a:t>
                </a:r>
                <a:endParaRPr kumimoji="1" lang="zh-CN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4363256" y="1785429"/>
                <a:ext cx="6318189" cy="1066371"/>
              </a:xfrm>
              <a:prstGeom prst="rect">
                <a:avLst/>
              </a:prstGeom>
              <a:solidFill>
                <a:srgbClr val="00B0F0">
                  <a:alpha val="19147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15"/>
              </a:p>
            </p:txBody>
          </p:sp>
          <p:sp>
            <p:nvSpPr>
              <p:cNvPr id="16" name="Rectangle 49"/>
              <p:cNvSpPr/>
              <p:nvPr/>
            </p:nvSpPr>
            <p:spPr>
              <a:xfrm>
                <a:off x="4700157" y="1247776"/>
                <a:ext cx="1446721" cy="404735"/>
              </a:xfrm>
              <a:prstGeom prst="rect">
                <a:avLst/>
              </a:prstGeom>
              <a:solidFill>
                <a:srgbClr val="FFC000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435" y="1091348"/>
            <a:ext cx="8818098" cy="7409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Correlated 5-dim. angular distribution in </a:t>
            </a:r>
            <a:r>
              <a:rPr kumimoji="1"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ifferential cross-section of this process:</a:t>
            </a:r>
            <a:b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</a:br>
            <a:endParaRPr lang="en-US" sz="2600" b="1" dirty="0">
              <a:solidFill>
                <a:srgbClr val="FF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4494891" y="4293289"/>
                <a:ext cx="6487593" cy="70788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C00000"/>
                    </a:solidFill>
                    <a:ea typeface="Comic Sans MS" panose="030F0702030302020204" charset="0"/>
                    <a:cs typeface="Comic Sans MS" panose="030F0702030302020204" charset="0"/>
                  </a:rPr>
                  <a:t>Spin correlated term and polarization term c</a:t>
                </a:r>
                <a:r>
                  <a:rPr lang="en-US" sz="2000" b="1" dirty="0">
                    <a:solidFill>
                      <a:srgbClr val="C00000"/>
                    </a:solidFill>
                    <a:ea typeface="Symbol" panose="05050102010706020507" charset="2"/>
                    <a:cs typeface="Symbol" panose="05050102010706020507" charset="2"/>
                  </a:rPr>
                  <a:t>an be used to 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ymbol" panose="05050102010706020507" charset="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ymbol" panose="05050102010706020507" charset="2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ymbol" panose="05050102010706020507" charset="2"/>
                            <a:cs typeface="Times New Roman" panose="020206030504050203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omic Sans MS" panose="030F070203030202020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solidFill>
                      <a:srgbClr val="C00000"/>
                    </a:solidFill>
                    <a:ea typeface="Comic Sans MS" panose="030F0702030302020204" charset="0"/>
                    <a:cs typeface="Comic Sans MS" panose="030F070203030202020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panose="030F0702030302020204" charset="0"/>
                            <a:cs typeface="Comic Sans MS" panose="030F0702030302020204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panose="030F0702030302020204" charset="0"/>
                            <a:cs typeface="Comic Sans MS" panose="030F0702030302020204" charset="0"/>
                          </a:rPr>
                          <m:t>𝜶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omic Sans MS" panose="030F0702030302020204" charset="0"/>
                            <a:cs typeface="Comic Sans MS" panose="030F0702030302020204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ea typeface="Symbol" panose="05050102010706020507" charset="2"/>
                    <a:cs typeface="Symbol" panose="05050102010706020507" charset="2"/>
                  </a:rPr>
                  <a:t> precisely</a:t>
                </a:r>
                <a:endParaRPr lang="en-US" sz="2000" b="1" dirty="0">
                  <a:solidFill>
                    <a:srgbClr val="C00000"/>
                  </a:solidFill>
                  <a:ea typeface="Comic Sans MS" panose="030F0702030302020204" charset="0"/>
                  <a:cs typeface="Comic Sans MS" panose="030F0702030302020204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891" y="4293289"/>
                <a:ext cx="6487593" cy="707886"/>
              </a:xfrm>
              <a:prstGeom prst="rect">
                <a:avLst/>
              </a:prstGeom>
              <a:blipFill>
                <a:blip r:embed="rId4"/>
                <a:stretch>
                  <a:fillRect l="-939" t="-4310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891" y="5161423"/>
            <a:ext cx="4519543" cy="113606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12651" y="2416549"/>
            <a:ext cx="3967419" cy="4397129"/>
            <a:chOff x="397540" y="2086568"/>
            <a:chExt cx="3967419" cy="4397129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540" y="2086568"/>
              <a:ext cx="3562416" cy="2218433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4087319" y="4393959"/>
              <a:ext cx="2776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Symbol" panose="05050102010706020507" charset="2"/>
                  <a:ea typeface="Symbol" panose="05050102010706020507" charset="2"/>
                  <a:cs typeface="Symbol" panose="05050102010706020507" charset="2"/>
                </a:rPr>
                <a:t>L</a:t>
              </a:r>
            </a:p>
          </p:txBody>
        </p:sp>
        <p:pic>
          <p:nvPicPr>
            <p:cNvPr id="9" name="Picture 12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993" y="4520917"/>
              <a:ext cx="3334963" cy="19627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D999-AB6E-D04A-B8ED-211468A87D9E}" type="slidenum">
              <a:rPr kumimoji="1" lang="zh-CN" altLang="en-US" smtClean="0"/>
              <a:t>19</a:t>
            </a:fld>
            <a:endParaRPr kumimoji="1"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4402" y="1317466"/>
            <a:ext cx="2253678" cy="3029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"/>
              <p:cNvSpPr txBox="1"/>
              <p:nvPr/>
            </p:nvSpPr>
            <p:spPr>
              <a:xfrm>
                <a:off x="599759" y="-58535"/>
                <a:ext cx="11280955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3800" b="1" dirty="0">
                    <a:latin typeface="+mn-lt"/>
                  </a:rPr>
                  <a:t>If </a:t>
                </a:r>
                <a:r>
                  <a:rPr lang="en-US" altLang="zh-CN" sz="3800" b="1" dirty="0">
                    <a:latin typeface="Symbol" panose="05050102010706020507" charset="2"/>
                    <a:ea typeface="Symbol" panose="05050102010706020507" charset="2"/>
                    <a:cs typeface="Symbol" panose="05050102010706020507" charset="2"/>
                  </a:rPr>
                  <a:t> D</a:t>
                </a:r>
                <a14:m>
                  <m:oMath xmlns:m="http://schemas.openxmlformats.org/officeDocument/2006/math">
                    <m:r>
                      <a:rPr lang="en-US" altLang="zh-CN" sz="3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𝚽</m:t>
                    </m:r>
                  </m:oMath>
                </a14:m>
                <a:r>
                  <a:rPr lang="en-US" sz="3800" b="1" dirty="0">
                    <a:latin typeface="+mn-lt"/>
                  </a:rPr>
                  <a:t> ≠ 0, </a:t>
                </a:r>
                <a:r>
                  <a:rPr lang="en-US" sz="3800" b="1" dirty="0">
                    <a:latin typeface="Symbol" panose="05050102010706020507" charset="2"/>
                    <a:ea typeface="Symbol" panose="05050102010706020507" charset="2"/>
                    <a:cs typeface="Symbol" panose="05050102010706020507" charset="2"/>
                  </a:rPr>
                  <a:t>L</a:t>
                </a:r>
                <a:r>
                  <a:rPr lang="en-US" sz="3800" b="1" dirty="0">
                    <a:latin typeface="+mn-lt"/>
                  </a:rPr>
                  <a:t> and </a:t>
                </a:r>
                <a:r>
                  <a:rPr lang="en-US" sz="3800" b="1" dirty="0">
                    <a:latin typeface="Symbol" panose="05050102010706020507" charset="2"/>
                    <a:ea typeface="Symbol" panose="05050102010706020507" charset="2"/>
                    <a:cs typeface="Symbol" panose="05050102010706020507" charset="2"/>
                  </a:rPr>
                  <a:t>L</a:t>
                </a:r>
                <a:r>
                  <a:rPr lang="en-US" sz="3800" b="1" dirty="0">
                    <a:latin typeface="+mn-lt"/>
                  </a:rPr>
                  <a:t> are transversely polarized</a:t>
                </a:r>
              </a:p>
            </p:txBody>
          </p:sp>
        </mc:Choice>
        <mc:Fallback xmlns="">
          <p:sp>
            <p:nvSpPr>
              <p:cNvPr id="12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59" y="-58535"/>
                <a:ext cx="11280955" cy="132556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线连接符 17"/>
          <p:cNvCxnSpPr/>
          <p:nvPr/>
        </p:nvCxnSpPr>
        <p:spPr>
          <a:xfrm>
            <a:off x="4929746" y="293914"/>
            <a:ext cx="3734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7">
            <a:extLst>
              <a:ext uri="{FF2B5EF4-FFF2-40B4-BE49-F238E27FC236}">
                <a16:creationId xmlns:a16="http://schemas.microsoft.com/office/drawing/2014/main" id="{955CCB8B-7378-0B3B-BB50-AF67FC549104}"/>
              </a:ext>
            </a:extLst>
          </p:cNvPr>
          <p:cNvSpPr/>
          <p:nvPr/>
        </p:nvSpPr>
        <p:spPr>
          <a:xfrm>
            <a:off x="9498182" y="5264972"/>
            <a:ext cx="2498148" cy="90439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Nuovo Cim. A 109, 241 (1996)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Rev.185 D 75, 074026 (2007)</a:t>
            </a:r>
          </a:p>
          <a:p>
            <a:r>
              <a:rPr lang="en-US" altLang="zh-CN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A190 771, 169 (2006)</a:t>
            </a:r>
          </a:p>
          <a:p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Lett. B 772, 16(2017)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997A7FAD-0E9A-450D-A5CD-90CE00F9D7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0" y="0"/>
            <a:ext cx="2870015" cy="6857999"/>
          </a:xfrm>
          <a:prstGeom prst="rect">
            <a:avLst/>
          </a:prstGeom>
          <a:solidFill>
            <a:srgbClr val="2C5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3" name="文本框 16"/>
          <p:cNvSpPr txBox="1"/>
          <p:nvPr/>
        </p:nvSpPr>
        <p:spPr>
          <a:xfrm>
            <a:off x="3090208" y="1099686"/>
            <a:ext cx="7818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Introduction</a:t>
            </a:r>
          </a:p>
        </p:txBody>
      </p:sp>
      <p:sp>
        <p:nvSpPr>
          <p:cNvPr id="39" name="文本框 32"/>
          <p:cNvSpPr txBox="1"/>
          <p:nvPr/>
        </p:nvSpPr>
        <p:spPr>
          <a:xfrm>
            <a:off x="681250" y="2290034"/>
            <a:ext cx="1507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CONTENTS</a:t>
            </a:r>
          </a:p>
        </p:txBody>
      </p:sp>
      <p:sp>
        <p:nvSpPr>
          <p:cNvPr id="40" name="PA_文本框 2"/>
          <p:cNvSpPr txBox="1"/>
          <p:nvPr/>
        </p:nvSpPr>
        <p:spPr>
          <a:xfrm>
            <a:off x="120160" y="1335927"/>
            <a:ext cx="2685889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Outline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fld>
            <a:endParaRPr lang="zh-CN" altLang="en-US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6">
            <a:extLst>
              <a:ext uri="{FF2B5EF4-FFF2-40B4-BE49-F238E27FC236}">
                <a16:creationId xmlns:a16="http://schemas.microsoft.com/office/drawing/2014/main" id="{2812365A-C743-4CD9-BEA7-BDF3F48B88AE}"/>
              </a:ext>
            </a:extLst>
          </p:cNvPr>
          <p:cNvSpPr txBox="1"/>
          <p:nvPr/>
        </p:nvSpPr>
        <p:spPr>
          <a:xfrm>
            <a:off x="3090208" y="2680109"/>
            <a:ext cx="8637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0" indent="-571500">
              <a:lnSpc>
                <a:spcPct val="100000"/>
              </a:lnSpc>
              <a:buFont typeface="Wingdings" panose="05000000000000000000" pitchFamily="2" charset="2"/>
              <a:buChar char="u"/>
              <a:defRPr/>
            </a:pP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Highlights of Hyperon CP Studies @BESIII </a:t>
            </a:r>
            <a:endParaRPr lang="en-US" altLang="zh-CN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16">
            <a:extLst>
              <a:ext uri="{FF2B5EF4-FFF2-40B4-BE49-F238E27FC236}">
                <a16:creationId xmlns:a16="http://schemas.microsoft.com/office/drawing/2014/main" id="{28606F88-21FC-498A-AE84-024D14DC5941}"/>
              </a:ext>
            </a:extLst>
          </p:cNvPr>
          <p:cNvSpPr txBox="1"/>
          <p:nvPr/>
        </p:nvSpPr>
        <p:spPr>
          <a:xfrm>
            <a:off x="3090208" y="4260532"/>
            <a:ext cx="7357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Summary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内容占位符 21">
            <a:extLst>
              <a:ext uri="{FF2B5EF4-FFF2-40B4-BE49-F238E27FC236}">
                <a16:creationId xmlns:a16="http://schemas.microsoft.com/office/drawing/2014/main" id="{9D2DAF10-7BE6-DCEE-6ECE-F43B8A138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2496" y="3743284"/>
            <a:ext cx="4081304" cy="2957548"/>
          </a:xfr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19B5C254-FD7E-F67D-A798-31138B77B5EA}"/>
              </a:ext>
            </a:extLst>
          </p:cNvPr>
          <p:cNvGrpSpPr/>
          <p:nvPr/>
        </p:nvGrpSpPr>
        <p:grpSpPr>
          <a:xfrm>
            <a:off x="7112178" y="735502"/>
            <a:ext cx="3876130" cy="2957548"/>
            <a:chOff x="7185597" y="672296"/>
            <a:chExt cx="4302573" cy="327336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445E019-AC2C-C96F-42D5-3692257AD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5597" y="672296"/>
              <a:ext cx="4302573" cy="3273360"/>
            </a:xfrm>
            <a:prstGeom prst="rect">
              <a:avLst/>
            </a:prstGeom>
          </p:spPr>
        </p:pic>
        <p:sp>
          <p:nvSpPr>
            <p:cNvPr id="14" name="矩形: 圆角 7">
              <a:extLst>
                <a:ext uri="{FF2B5EF4-FFF2-40B4-BE49-F238E27FC236}">
                  <a16:creationId xmlns:a16="http://schemas.microsoft.com/office/drawing/2014/main" id="{121CDC73-9B51-FCF4-69F4-DC2F9B1349A3}"/>
                </a:ext>
              </a:extLst>
            </p:cNvPr>
            <p:cNvSpPr/>
            <p:nvPr/>
          </p:nvSpPr>
          <p:spPr>
            <a:xfrm>
              <a:off x="8194683" y="1015022"/>
              <a:ext cx="1898244" cy="286272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Phys. Rev. Lett. </a:t>
              </a:r>
              <a:r>
                <a:rPr lang="en-US" altLang="zh-CN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129</a:t>
              </a:r>
              <a:r>
                <a:rPr lang="en-US" altLang="zh-CN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 131801</a:t>
              </a:r>
              <a:endParaRPr lang="zh-CN" alt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1B613FE-D43A-1EB6-BE8B-1FF76C64F45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"/>
                <a:ext cx="12192000" cy="914400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en-US" altLang="zh-CN" sz="3800" b="1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Search for CPV</a:t>
                </a:r>
                <a:r>
                  <a:rPr lang="zh-CN" altLang="en-US" sz="3800" b="1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800" b="1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3800" b="1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800" b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𝚲</m:t>
                    </m:r>
                    <m:r>
                      <a:rPr lang="en-US" altLang="zh-CN" sz="38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38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sSup>
                      <m:sSupPr>
                        <m:ctrlPr>
                          <a:rPr kumimoji="1" lang="en-US" altLang="zh-CN" sz="38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38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8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3800" b="1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3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3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38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38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</m:oMath>
                </a14:m>
                <a:r>
                  <a:rPr lang="en-US" altLang="zh-CN" sz="3800" b="1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r>
                      <a:rPr lang="en-US" altLang="zh-CN" sz="38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𝝍</m:t>
                    </m:r>
                    <m:r>
                      <a:rPr lang="en-US" altLang="zh-CN" sz="38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38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𝚲</m:t>
                    </m:r>
                    <m:acc>
                      <m:accPr>
                        <m:chr m:val="̅"/>
                        <m:ctrlPr>
                          <a:rPr lang="en-US" altLang="zh-CN" sz="3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3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</m:acc>
                  </m:oMath>
                </a14:m>
                <a:endParaRPr kumimoji="1" lang="zh-CN" altLang="en-US" sz="3800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1B613FE-D43A-1EB6-BE8B-1FF76C64F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"/>
                <a:ext cx="12192000" cy="914400"/>
              </a:xfrm>
              <a:blipFill>
                <a:blip r:embed="rId4"/>
                <a:stretch>
                  <a:fillRect t="-2778" b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00A08E-5270-C907-3459-76214768F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D999-AB6E-D04A-B8ED-211468A87D9E}" type="slidenum">
              <a:rPr kumimoji="1" lang="zh-CN" altLang="en-US" smtClean="0"/>
              <a:t>20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8600945-ECE3-B62D-35D6-DD77563104D2}"/>
              </a:ext>
            </a:extLst>
          </p:cNvPr>
          <p:cNvSpPr txBox="1"/>
          <p:nvPr/>
        </p:nvSpPr>
        <p:spPr>
          <a:xfrm>
            <a:off x="402380" y="914401"/>
            <a:ext cx="59936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Two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 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papers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have been published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1" indent="0">
              <a:buNone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1.3 billion: Nature Phys 15(2019)631</a:t>
            </a:r>
          </a:p>
          <a:p>
            <a:pPr marL="457200" lvl="1" indent="0">
              <a:buNone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10 billion: 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 129 (2022) 13, 131801</a:t>
            </a:r>
          </a:p>
          <a:p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709F4F-4988-26FB-7086-B4EA0B76F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777" y="2004658"/>
            <a:ext cx="5942607" cy="2252193"/>
          </a:xfrm>
          <a:prstGeom prst="rect">
            <a:avLst/>
          </a:prstGeom>
        </p:spPr>
      </p:pic>
      <p:cxnSp>
        <p:nvCxnSpPr>
          <p:cNvPr id="10" name="直接箭头连接符 12">
            <a:extLst>
              <a:ext uri="{FF2B5EF4-FFF2-40B4-BE49-F238E27FC236}">
                <a16:creationId xmlns:a16="http://schemas.microsoft.com/office/drawing/2014/main" id="{EC636F91-DC80-735A-EE7D-EEDD32E5B2DA}"/>
              </a:ext>
            </a:extLst>
          </p:cNvPr>
          <p:cNvCxnSpPr>
            <a:cxnSpLocks/>
          </p:cNvCxnSpPr>
          <p:nvPr/>
        </p:nvCxnSpPr>
        <p:spPr>
          <a:xfrm>
            <a:off x="6018705" y="3048161"/>
            <a:ext cx="4096845" cy="276181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圆角 9">
            <a:extLst>
              <a:ext uri="{FF2B5EF4-FFF2-40B4-BE49-F238E27FC236}">
                <a16:creationId xmlns:a16="http://schemas.microsoft.com/office/drawing/2014/main" id="{329D705D-0710-65D6-52AA-D72F7B3BD298}"/>
              </a:ext>
            </a:extLst>
          </p:cNvPr>
          <p:cNvSpPr/>
          <p:nvPr/>
        </p:nvSpPr>
        <p:spPr>
          <a:xfrm>
            <a:off x="3852721" y="2910659"/>
            <a:ext cx="2194560" cy="286247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76F5CF7B-3353-502A-A80B-C3F2CF6BE2DE}"/>
                  </a:ext>
                </a:extLst>
              </p:cNvPr>
              <p:cNvSpPr txBox="1"/>
              <p:nvPr/>
            </p:nvSpPr>
            <p:spPr>
              <a:xfrm>
                <a:off x="548489" y="4973000"/>
                <a:ext cx="6097112" cy="1504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Most precise 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kumimoji="1"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decay parameter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Most precise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kumimoji="1"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kumimoji="1"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measurement</a:t>
                </a:r>
                <a:r>
                  <a:rPr kumimoji="1"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in hyperon decay:</a:t>
                </a:r>
              </a:p>
              <a:p>
                <a:endParaRPr kumimoji="1"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  <m:r>
                        <a:rPr kumimoji="1" lang="en-US" altLang="zh-CN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altLang="zh-CN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den>
                      </m:f>
                      <m:r>
                        <a:rPr lang="en-US" altLang="zh-CN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−0.0025±0.0046±0.0011</m:t>
                      </m:r>
                    </m:oMath>
                  </m:oMathPara>
                </a14:m>
                <a:endParaRPr kumimoji="1"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76F5CF7B-3353-502A-A80B-C3F2CF6BE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89" y="4973000"/>
                <a:ext cx="6097112" cy="1504451"/>
              </a:xfrm>
              <a:prstGeom prst="rect">
                <a:avLst/>
              </a:prstGeom>
              <a:blipFill>
                <a:blip r:embed="rId6"/>
                <a:stretch>
                  <a:fillRect l="-832" t="-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C4F1EAD5-1083-19C7-E95F-155F81AD25E7}"/>
                  </a:ext>
                </a:extLst>
              </p:cNvPr>
              <p:cNvSpPr txBox="1"/>
              <p:nvPr/>
            </p:nvSpPr>
            <p:spPr>
              <a:xfrm>
                <a:off x="1633917" y="4231501"/>
                <a:ext cx="3512030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3.2 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pairs were reconstructed.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C4F1EAD5-1083-19C7-E95F-155F81AD2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3917" y="4231501"/>
                <a:ext cx="3512030" cy="369909"/>
              </a:xfrm>
              <a:prstGeom prst="rect">
                <a:avLst/>
              </a:prstGeom>
              <a:blipFill>
                <a:blip r:embed="rId7"/>
                <a:stretch>
                  <a:fillRect l="-1439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632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D68C3128-14CB-40D9-8D3E-C8B4DE53C6A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BBB40164-FE1C-47C7-84EB-D440AC41AC0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99549" y="119552"/>
                <a:ext cx="6506481" cy="450809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zh-CN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Search for CPV</a:t>
                </a:r>
                <a:r>
                  <a:rPr lang="zh-CN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60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Λ</m:t>
                    </m:r>
                    <m:r>
                      <a:rPr lang="en-US" altLang="zh-CN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→</m:t>
                    </m:r>
                    <m:r>
                      <a:rPr lang="en-US" altLang="zh-CN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𝑛</m:t>
                    </m:r>
                    <m:sSup>
                      <m:sSupPr>
                        <m:ctrlPr>
                          <a:rPr lang="en-US" altLang="zh-CN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𝜋</m:t>
                        </m:r>
                      </m:e>
                      <m:sup>
                        <m:r>
                          <a:rPr lang="en-US" altLang="zh-CN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0</m:t>
                        </m:r>
                      </m:sup>
                    </m:sSup>
                    <m:r>
                      <a:rPr lang="en-US" altLang="zh-CN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 </m:t>
                    </m:r>
                  </m:oMath>
                </a14:m>
                <a:r>
                  <a:rPr lang="en-US" altLang="zh-CN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decay</a:t>
                </a:r>
                <a:endParaRPr lang="zh-CN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BBB40164-FE1C-47C7-84EB-D440AC41AC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99549" y="119552"/>
                <a:ext cx="6506481" cy="450809"/>
              </a:xfrm>
              <a:blipFill>
                <a:blip r:embed="rId3"/>
                <a:stretch>
                  <a:fillRect l="-2339" t="-35135" b="-486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FCECFA-CADA-4636-AF4D-B33550537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8BC7A96-AF91-4B0B-914C-624C19D70CCE}"/>
              </a:ext>
            </a:extLst>
          </p:cNvPr>
          <p:cNvGrpSpPr/>
          <p:nvPr/>
        </p:nvGrpSpPr>
        <p:grpSpPr>
          <a:xfrm>
            <a:off x="292816" y="196412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19" name="平行四边形 18">
              <a:extLst>
                <a:ext uri="{FF2B5EF4-FFF2-40B4-BE49-F238E27FC236}">
                  <a16:creationId xmlns:a16="http://schemas.microsoft.com/office/drawing/2014/main" id="{5578FEA0-DCE9-40B5-BDEF-F0DE6B645104}"/>
                </a:ext>
              </a:extLst>
            </p:cNvPr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id="{7FDF5090-6248-46B2-B05A-5739D32F75A0}"/>
                </a:ext>
              </a:extLst>
            </p:cNvPr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平行四边形 20">
              <a:extLst>
                <a:ext uri="{FF2B5EF4-FFF2-40B4-BE49-F238E27FC236}">
                  <a16:creationId xmlns:a16="http://schemas.microsoft.com/office/drawing/2014/main" id="{A1BEDE10-2DB8-4FBB-9119-51DB72C32B72}"/>
                </a:ext>
              </a:extLst>
            </p:cNvPr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3CE51323-280D-4AA2-9406-9D018E322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89" y="2486124"/>
            <a:ext cx="6518355" cy="369006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7264B98-D1B7-4C2D-8F5A-2AC975C49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3340" y="1055782"/>
            <a:ext cx="4375618" cy="3143367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86D7D953-EDB2-45CF-AAC9-8FDE8297359B}"/>
              </a:ext>
            </a:extLst>
          </p:cNvPr>
          <p:cNvSpPr/>
          <p:nvPr/>
        </p:nvSpPr>
        <p:spPr>
          <a:xfrm>
            <a:off x="133589" y="3769081"/>
            <a:ext cx="6467296" cy="73843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43C6F92-089C-4186-B5E7-404856E52B33}"/>
                  </a:ext>
                </a:extLst>
              </p:cNvPr>
              <p:cNvSpPr txBox="1"/>
              <p:nvPr/>
            </p:nvSpPr>
            <p:spPr>
              <a:xfrm>
                <a:off x="7485205" y="4178831"/>
                <a:ext cx="4495071" cy="1091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The most precise results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Λ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neutral decay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43% and 27% improvement in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𝐽</m:t>
                    </m:r>
                    <m:r>
                      <m:rPr>
                        <m:lit/>
                      </m:rP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/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𝜓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Λ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Λ</m:t>
                        </m:r>
                      </m:e>
                    </m:acc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compared with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𝐽</m:t>
                    </m:r>
                    <m:r>
                      <m:rPr>
                        <m:lit/>
                      </m:rP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/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𝜓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Ξ</m:t>
                            </m:r>
                          </m:e>
                        </m:acc>
                      </m:e>
                      <m:sup>
                        <m: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43C6F92-089C-4186-B5E7-404856E52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5205" y="4178831"/>
                <a:ext cx="4495071" cy="1091389"/>
              </a:xfrm>
              <a:prstGeom prst="rect">
                <a:avLst/>
              </a:prstGeom>
              <a:blipFill>
                <a:blip r:embed="rId7"/>
                <a:stretch>
                  <a:fillRect l="-1221" t="-559" b="-55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B07C6A21-0974-4403-9EC5-2CCA91F0FEEB}"/>
              </a:ext>
            </a:extLst>
          </p:cNvPr>
          <p:cNvCxnSpPr>
            <a:cxnSpLocks/>
            <a:stCxn id="28" idx="3"/>
            <a:endCxn id="29" idx="1"/>
          </p:cNvCxnSpPr>
          <p:nvPr/>
        </p:nvCxnSpPr>
        <p:spPr>
          <a:xfrm>
            <a:off x="6600885" y="4138301"/>
            <a:ext cx="884320" cy="5862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FD576B58-2864-48DE-AF71-8EEE6BE68490}"/>
              </a:ext>
            </a:extLst>
          </p:cNvPr>
          <p:cNvSpPr/>
          <p:nvPr/>
        </p:nvSpPr>
        <p:spPr>
          <a:xfrm>
            <a:off x="133589" y="5325285"/>
            <a:ext cx="6467296" cy="729980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ED63E9BF-733C-4B38-9BE0-45CBC9AC1147}"/>
                  </a:ext>
                </a:extLst>
              </p:cNvPr>
              <p:cNvSpPr txBox="1"/>
              <p:nvPr/>
            </p:nvSpPr>
            <p:spPr>
              <a:xfrm>
                <a:off x="7485205" y="6022952"/>
                <a:ext cx="45978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Deviate from unity more than 5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𝜎</m:t>
                    </m:r>
                  </m:oMath>
                </a14:m>
                <a:r>
                  <a:rPr lang="en-US" altLang="zh-CN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, indicates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Δ</m:t>
                    </m:r>
                    <m:r>
                      <a:rPr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𝐼</m:t>
                    </m:r>
                    <m:r>
                      <a:rPr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=3</m:t>
                    </m:r>
                    <m:r>
                      <m:rPr>
                        <m:lit/>
                      </m:rPr>
                      <a:rPr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/</m:t>
                    </m:r>
                    <m:r>
                      <a:rPr lang="en-US" altLang="zh-CN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2</m:t>
                    </m:r>
                  </m:oMath>
                </a14:m>
                <a:r>
                  <a:rPr lang="zh-CN" alt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contributions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Λ</m:t>
                    </m:r>
                  </m:oMath>
                </a14:m>
                <a:r>
                  <a:rPr lang="zh-CN" alt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decay</a:t>
                </a:r>
                <a:endParaRPr lang="zh-CN" altLang="en-US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ED63E9BF-733C-4B38-9BE0-45CBC9A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5205" y="6022952"/>
                <a:ext cx="4597888" cy="646331"/>
              </a:xfrm>
              <a:prstGeom prst="rect">
                <a:avLst/>
              </a:prstGeom>
              <a:blipFill>
                <a:blip r:embed="rId8"/>
                <a:stretch>
                  <a:fillRect l="-1102" t="-3846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A4B2D05-2005-488E-B623-2346FA3BDBF5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>
          <a:xfrm>
            <a:off x="6600885" y="5690275"/>
            <a:ext cx="884320" cy="65584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1A2C9882-6FD7-4107-9350-9008E95C69CF}"/>
              </a:ext>
            </a:extLst>
          </p:cNvPr>
          <p:cNvSpPr/>
          <p:nvPr/>
        </p:nvSpPr>
        <p:spPr>
          <a:xfrm>
            <a:off x="133588" y="4938340"/>
            <a:ext cx="6467295" cy="328353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08CBD39E-9F4D-40C5-A560-DF3AAD0D90C2}"/>
                  </a:ext>
                </a:extLst>
              </p:cNvPr>
              <p:cNvSpPr txBox="1"/>
              <p:nvPr/>
            </p:nvSpPr>
            <p:spPr>
              <a:xfrm>
                <a:off x="7485205" y="5308501"/>
                <a:ext cx="4777916" cy="649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Most precise CP test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Λ</m:t>
                    </m:r>
                  </m:oMath>
                </a14:m>
                <a:r>
                  <a:rPr lang="zh-CN" alt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neutral decay </a:t>
                </a:r>
              </a:p>
              <a:p>
                <a:r>
                  <a:rPr lang="en-US" altLang="zh-CN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SM prediction: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𝐴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𝐶𝑃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~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16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(PRD 67, 056001(2003))</a:t>
                </a:r>
                <a:endParaRPr lang="zh-CN" altLang="en-US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08CBD39E-9F4D-40C5-A560-DF3AAD0D9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5205" y="5308501"/>
                <a:ext cx="4777916" cy="649409"/>
              </a:xfrm>
              <a:prstGeom prst="rect">
                <a:avLst/>
              </a:prstGeom>
              <a:blipFill>
                <a:blip r:embed="rId9"/>
                <a:stretch>
                  <a:fillRect l="-1148" t="-5660" b="-150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89F57D9B-659A-4DAA-92BE-517BDD4E6025}"/>
              </a:ext>
            </a:extLst>
          </p:cNvPr>
          <p:cNvCxnSpPr>
            <a:cxnSpLocks/>
            <a:stCxn id="34" idx="3"/>
            <a:endCxn id="35" idx="1"/>
          </p:cNvCxnSpPr>
          <p:nvPr/>
        </p:nvCxnSpPr>
        <p:spPr>
          <a:xfrm>
            <a:off x="6600883" y="5102517"/>
            <a:ext cx="884322" cy="53068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A76BB99D-68EF-4094-A209-8283C3CA9761}"/>
                  </a:ext>
                </a:extLst>
              </p:cNvPr>
              <p:cNvSpPr txBox="1"/>
              <p:nvPr/>
            </p:nvSpPr>
            <p:spPr>
              <a:xfrm>
                <a:off x="9571136" y="3011217"/>
                <a:ext cx="1011139" cy="2543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b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[1]  </a:t>
                </a:r>
                <a14:m>
                  <m:oMath xmlns:m="http://schemas.openxmlformats.org/officeDocument/2006/math">
                    <m:r>
                      <a:rPr lang="en-US" altLang="zh-CN" sz="105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105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/</m:t>
                    </m:r>
                    <m:r>
                      <a:rPr lang="en-US" altLang="zh-CN" sz="105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𝜓</m:t>
                    </m:r>
                    <m:r>
                      <a:rPr lang="en-US" altLang="zh-CN" sz="105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sz="1050" b="0" i="0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Λ</m:t>
                    </m:r>
                    <m:acc>
                      <m:accPr>
                        <m:chr m:val="̅"/>
                        <m:ctrlPr>
                          <a:rPr lang="en-US" altLang="zh-CN" sz="105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050" b="0" i="0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Λ</m:t>
                        </m:r>
                      </m:e>
                    </m:acc>
                  </m:oMath>
                </a14:m>
                <a:endParaRPr lang="zh-CN" altLang="en-US" sz="105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A76BB99D-68EF-4094-A209-8283C3CA9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1136" y="3011217"/>
                <a:ext cx="1011139" cy="254300"/>
              </a:xfrm>
              <a:prstGeom prst="rect">
                <a:avLst/>
              </a:prstGeom>
              <a:blipFill>
                <a:blip r:embed="rId10"/>
                <a:stretch>
                  <a:fillRect r="-12651" b="-119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969419B-A0F1-4CD2-BE44-1DD4887B1F97}"/>
                  </a:ext>
                </a:extLst>
              </p:cNvPr>
              <p:cNvSpPr txBox="1"/>
              <p:nvPr/>
            </p:nvSpPr>
            <p:spPr>
              <a:xfrm>
                <a:off x="9571136" y="3242115"/>
                <a:ext cx="1142902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b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[2]  </a:t>
                </a:r>
                <a14:m>
                  <m:oMath xmlns:m="http://schemas.openxmlformats.org/officeDocument/2006/math">
                    <m:r>
                      <a:rPr lang="en-US" altLang="zh-CN" sz="105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105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/</m:t>
                    </m:r>
                    <m:r>
                      <a:rPr lang="en-US" altLang="zh-CN" sz="105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𝜓</m:t>
                    </m:r>
                    <m:r>
                      <a:rPr lang="en-US" altLang="zh-CN" sz="105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sz="105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050" b="0" i="0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Ξ</m:t>
                        </m:r>
                      </m:e>
                      <m:sup>
                        <m:r>
                          <a:rPr lang="en-US" altLang="zh-CN" sz="105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05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05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050" b="0" i="0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Ξ</m:t>
                            </m:r>
                          </m:e>
                        </m:acc>
                      </m:e>
                      <m:sup>
                        <m:r>
                          <a:rPr lang="en-US" altLang="zh-CN" sz="105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sz="105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969419B-A0F1-4CD2-BE44-1DD4887B1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1136" y="3242115"/>
                <a:ext cx="1142902" cy="253916"/>
              </a:xfrm>
              <a:prstGeom prst="rect">
                <a:avLst/>
              </a:prstGeom>
              <a:blipFill>
                <a:blip r:embed="rId11"/>
                <a:stretch>
                  <a:fillRect r="-1064" b="-146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文本框 38">
            <a:extLst>
              <a:ext uri="{FF2B5EF4-FFF2-40B4-BE49-F238E27FC236}">
                <a16:creationId xmlns:a16="http://schemas.microsoft.com/office/drawing/2014/main" id="{AD439AB1-0C83-4BA2-8F31-7E24A1905DDF}"/>
              </a:ext>
            </a:extLst>
          </p:cNvPr>
          <p:cNvSpPr txBox="1"/>
          <p:nvPr/>
        </p:nvSpPr>
        <p:spPr>
          <a:xfrm>
            <a:off x="4560409" y="2581984"/>
            <a:ext cx="422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[2]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63C8932-6D38-4668-A706-9E7E9082FBAE}"/>
              </a:ext>
            </a:extLst>
          </p:cNvPr>
          <p:cNvSpPr txBox="1"/>
          <p:nvPr/>
        </p:nvSpPr>
        <p:spPr>
          <a:xfrm>
            <a:off x="2431238" y="2581984"/>
            <a:ext cx="422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[1]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000A5940-A31A-4C87-A504-17A8EF9B9867}"/>
                  </a:ext>
                </a:extLst>
              </p:cNvPr>
              <p:cNvSpPr txBox="1"/>
              <p:nvPr/>
            </p:nvSpPr>
            <p:spPr>
              <a:xfrm>
                <a:off x="122364" y="811604"/>
                <a:ext cx="7351617" cy="1433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Two channels used to study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Λ</m:t>
                    </m:r>
                    <m:r>
                      <a:rPr lang="en-US" altLang="zh-CN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→</m:t>
                    </m:r>
                    <m:r>
                      <a:rPr lang="en-US" altLang="zh-CN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𝑛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: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000" b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[1]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/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𝜓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Λ</m:t>
                    </m:r>
                    <m:acc>
                      <m:accPr>
                        <m:chr m:val="̅"/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Λ</m:t>
                        </m:r>
                      </m:e>
                    </m:acc>
                    <m:r>
                      <a:rPr lang="en-US" altLang="zh-CN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→</m:t>
                    </m:r>
                    <m:r>
                      <a:rPr lang="en-US" altLang="zh-CN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𝒏</m:t>
                    </m:r>
                    <m:sSup>
                      <m:sSupPr>
                        <m:ctrlPr>
                          <a:rPr lang="en-US" altLang="zh-CN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𝟎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accPr>
                      <m:e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+</m:t>
                    </m:r>
                    <m:r>
                      <a:rPr lang="en-US" altLang="zh-CN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𝑐</m:t>
                    </m:r>
                    <m:r>
                      <a:rPr lang="en-US" altLang="zh-CN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.</m:t>
                    </m:r>
                    <m:r>
                      <a:rPr lang="en-US" altLang="zh-CN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𝑐</m:t>
                    </m:r>
                  </m:oMath>
                </a14:m>
                <a:endParaRPr lang="en-US" altLang="zh-CN" sz="20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  <a:p>
                <a:pPr lvl="1">
                  <a:lnSpc>
                    <a:spcPct val="130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[2]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/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𝜓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Ξ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Ξ</m:t>
                            </m:r>
                          </m:e>
                        </m:acc>
                      </m:e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Λ</m:t>
                    </m:r>
                    <m:d>
                      <m:dPr>
                        <m:ctrlP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→</m:t>
                        </m:r>
                        <m:r>
                          <a:rPr lang="en-US" altLang="zh-CN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𝒏</m:t>
                        </m:r>
                        <m:sSup>
                          <m:sSupPr>
                            <m:ctrlPr>
                              <a:rPr lang="en-US" altLang="zh-CN" sz="20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20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20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𝟎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→</m:t>
                        </m:r>
                        <m:acc>
                          <m:accPr>
                            <m:chr m:val="̅"/>
                            <m:ctrlPr>
                              <a:rPr lang="en-US" altLang="zh-CN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𝑝</m:t>
                            </m:r>
                          </m:e>
                        </m:acc>
                        <m:sSup>
                          <m:sSupPr>
                            <m:ctrlPr>
                              <a:rPr lang="en-US" altLang="zh-CN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+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+</m:t>
                    </m:r>
                    <m:r>
                      <a:rPr lang="en-US" altLang="zh-CN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𝑐</m:t>
                    </m:r>
                    <m:r>
                      <a:rPr lang="en-US" altLang="zh-CN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.</m:t>
                    </m:r>
                    <m:r>
                      <a:rPr lang="en-US" altLang="zh-CN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𝑐</m:t>
                    </m:r>
                  </m:oMath>
                </a14:m>
                <a:endParaRPr lang="en-US" altLang="zh-CN" sz="20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000A5940-A31A-4C87-A504-17A8EF9B9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64" y="811604"/>
                <a:ext cx="7351617" cy="1433277"/>
              </a:xfrm>
              <a:prstGeom prst="rect">
                <a:avLst/>
              </a:prstGeom>
              <a:blipFill>
                <a:blip r:embed="rId12"/>
                <a:stretch>
                  <a:fillRect l="-1244" b="-34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文本框 43">
            <a:extLst>
              <a:ext uri="{FF2B5EF4-FFF2-40B4-BE49-F238E27FC236}">
                <a16:creationId xmlns:a16="http://schemas.microsoft.com/office/drawing/2014/main" id="{B0CD038E-21E5-4F68-A58F-15619FD3C1ED}"/>
              </a:ext>
            </a:extLst>
          </p:cNvPr>
          <p:cNvSpPr txBox="1"/>
          <p:nvPr/>
        </p:nvSpPr>
        <p:spPr>
          <a:xfrm>
            <a:off x="8173720" y="29451"/>
            <a:ext cx="2265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[1]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  <a:hlinkClick r:id="rId13"/>
              </a:rPr>
              <a:t>arXiv:2510.24333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D93E795-3F6F-4437-9BB3-0CAF94CA431B}"/>
              </a:ext>
            </a:extLst>
          </p:cNvPr>
          <p:cNvSpPr txBox="1"/>
          <p:nvPr/>
        </p:nvSpPr>
        <p:spPr>
          <a:xfrm>
            <a:off x="8173720" y="359718"/>
            <a:ext cx="4018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[2]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  <a:hlinkClick r:id="rId14"/>
              </a:rPr>
              <a:t>Phys.Rev.Lett. 132 (2024) 10, 101801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8896E129-8B57-450C-BB4A-78E975492513}"/>
                  </a:ext>
                </a:extLst>
              </p:cNvPr>
              <p:cNvSpPr txBox="1"/>
              <p:nvPr/>
            </p:nvSpPr>
            <p:spPr>
              <a:xfrm>
                <a:off x="3887051" y="6242671"/>
                <a:ext cx="3478610" cy="495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Δ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𝐼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=1/2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rule: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</m:den>
                    </m:f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8896E129-8B57-450C-BB4A-78E975492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051" y="6242671"/>
                <a:ext cx="3478610" cy="495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62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DF69D14-9E3B-4E65-B701-1DA0B7C874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FCECFA-CADA-4636-AF4D-B33550537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标题 1">
                <a:extLst>
                  <a:ext uri="{FF2B5EF4-FFF2-40B4-BE49-F238E27FC236}">
                    <a16:creationId xmlns:a16="http://schemas.microsoft.com/office/drawing/2014/main" id="{257D7C73-67CB-4305-B522-2FA0CACA5B8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99550" y="119552"/>
                <a:ext cx="5352698" cy="450809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zh-CN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Search for CPV</a:t>
                </a:r>
                <a:r>
                  <a:rPr lang="zh-CN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decay</a:t>
                </a:r>
                <a:endParaRPr lang="zh-CN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标题 1">
                <a:extLst>
                  <a:ext uri="{FF2B5EF4-FFF2-40B4-BE49-F238E27FC236}">
                    <a16:creationId xmlns:a16="http://schemas.microsoft.com/office/drawing/2014/main" id="{257D7C73-67CB-4305-B522-2FA0CACA5B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99550" y="119552"/>
                <a:ext cx="5352698" cy="450809"/>
              </a:xfrm>
              <a:blipFill>
                <a:blip r:embed="rId5"/>
                <a:stretch>
                  <a:fillRect l="-2961" t="-39189" b="-51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>
            <a:extLst>
              <a:ext uri="{FF2B5EF4-FFF2-40B4-BE49-F238E27FC236}">
                <a16:creationId xmlns:a16="http://schemas.microsoft.com/office/drawing/2014/main" id="{8A45A4FF-183A-4F86-A32A-C06FC8819CFC}"/>
              </a:ext>
            </a:extLst>
          </p:cNvPr>
          <p:cNvGrpSpPr/>
          <p:nvPr/>
        </p:nvGrpSpPr>
        <p:grpSpPr>
          <a:xfrm>
            <a:off x="292816" y="196412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AF4214F9-04CB-44C8-A56E-BB8955C16A46}"/>
                </a:ext>
              </a:extLst>
            </p:cNvPr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平行四边形 11">
              <a:extLst>
                <a:ext uri="{FF2B5EF4-FFF2-40B4-BE49-F238E27FC236}">
                  <a16:creationId xmlns:a16="http://schemas.microsoft.com/office/drawing/2014/main" id="{B5F99A63-EC7C-48C4-9F49-1C55822EC970}"/>
                </a:ext>
              </a:extLst>
            </p:cNvPr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1EE6504D-389F-4171-B156-C55FE21C5756}"/>
                </a:ext>
              </a:extLst>
            </p:cNvPr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表格 25">
                <a:extLst>
                  <a:ext uri="{FF2B5EF4-FFF2-40B4-BE49-F238E27FC236}">
                    <a16:creationId xmlns:a16="http://schemas.microsoft.com/office/drawing/2014/main" id="{FD1C0CFC-ECA5-4623-82BC-9BFD023322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8644185"/>
                  </p:ext>
                </p:extLst>
              </p:nvPr>
            </p:nvGraphicFramePr>
            <p:xfrm>
              <a:off x="119313" y="3449198"/>
              <a:ext cx="6747095" cy="296519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06574">
                      <a:extLst>
                        <a:ext uri="{9D8B030D-6E8A-4147-A177-3AD203B41FA5}">
                          <a16:colId xmlns:a16="http://schemas.microsoft.com/office/drawing/2014/main" val="2358260139"/>
                        </a:ext>
                      </a:extLst>
                    </a:gridCol>
                    <a:gridCol w="2640521">
                      <a:extLst>
                        <a:ext uri="{9D8B030D-6E8A-4147-A177-3AD203B41FA5}">
                          <a16:colId xmlns:a16="http://schemas.microsoft.com/office/drawing/2014/main" val="3561491151"/>
                        </a:ext>
                      </a:extLst>
                    </a:gridCol>
                    <a:gridCol w="2700000">
                      <a:extLst>
                        <a:ext uri="{9D8B030D-6E8A-4147-A177-3AD203B41FA5}">
                          <a16:colId xmlns:a16="http://schemas.microsoft.com/office/drawing/2014/main" val="786922136"/>
                        </a:ext>
                      </a:extLst>
                    </a:gridCol>
                  </a:tblGrid>
                  <a:tr h="303627">
                    <a:tc>
                      <a:txBody>
                        <a:bodyPr/>
                        <a:lstStyle/>
                        <a:p>
                          <a:r>
                            <a:rPr lang="en-US" altLang="zh-CN" sz="1500" dirty="0"/>
                            <a:t>Parameter</a:t>
                          </a:r>
                          <a:endParaRPr lang="zh-CN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0" dirty="0"/>
                            <a:t>[1]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5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5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500" b="0" i="0" smtClean="0">
                                          <a:latin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endParaRPr lang="zh-CN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0" dirty="0"/>
                            <a:t>[2]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5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5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500" b="0" i="0" smtClean="0">
                                          <a:latin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oMath>
                          </a14:m>
                          <a:endParaRPr lang="zh-CN" altLang="en-US" sz="15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84213008"/>
                      </a:ext>
                    </a:extLst>
                  </a:tr>
                  <a:tr h="323467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m:rPr>
                                      <m:lit/>
                                    </m:r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5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500" b="0" i="1" smtClean="0">
                                    <a:latin typeface="Cambria Math" panose="02040503050406030204" pitchFamily="18" charset="0"/>
                                  </a:rPr>
                                  <m:t>−0.5047±0.0018±0.0010</m:t>
                                </m:r>
                              </m:oMath>
                            </m:oMathPara>
                          </a14:m>
                          <a:endParaRPr lang="zh-CN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500" b="0" i="1" smtClean="0">
                                    <a:latin typeface="Cambria Math" panose="02040503050406030204" pitchFamily="18" charset="0"/>
                                  </a:rPr>
                                  <m:t>−0.5156±0.0030±0.0061</m:t>
                                </m:r>
                              </m:oMath>
                            </m:oMathPara>
                          </a14:m>
                          <a:endParaRPr lang="zh-CN" altLang="en-US" sz="15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2936193"/>
                      </a:ext>
                    </a:extLst>
                  </a:tr>
                  <a:tr h="323467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5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500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m:rPr>
                                      <m:lit/>
                                    </m:r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5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500" b="0" i="1" smtClean="0">
                                    <a:latin typeface="Cambria Math" panose="02040503050406030204" pitchFamily="18" charset="0"/>
                                  </a:rPr>
                                  <m:t>−0.2744±0.0033±0.0010</m:t>
                                </m:r>
                              </m:oMath>
                            </m:oMathPara>
                          </a14:m>
                          <a:endParaRPr lang="zh-CN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500" b="0" i="1" smtClean="0">
                                    <a:latin typeface="Cambria Math" panose="02040503050406030204" pitchFamily="18" charset="0"/>
                                  </a:rPr>
                                  <m:t>−0.2772±0.0044±0.0041</m:t>
                                </m:r>
                              </m:oMath>
                            </m:oMathPara>
                          </a14:m>
                          <a:endParaRPr lang="zh-CN" altLang="en-US" sz="15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8079587"/>
                      </a:ext>
                    </a:extLst>
                  </a:tr>
                  <a:tr h="324904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(3686)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5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500" b="0" i="1" smtClean="0">
                                    <a:latin typeface="Cambria Math" panose="02040503050406030204" pitchFamily="18" charset="0"/>
                                  </a:rPr>
                                  <m:t>0.7133±0.0094±0.0065</m:t>
                                </m:r>
                              </m:oMath>
                            </m:oMathPara>
                          </a14:m>
                          <a:endParaRPr lang="zh-CN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5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zh-CN" altLang="en-US" sz="15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9139798"/>
                      </a:ext>
                    </a:extLst>
                  </a:tr>
                  <a:tr h="324904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5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500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(3686)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5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500" b="0" i="1" smtClean="0">
                                    <a:latin typeface="Cambria Math" panose="02040503050406030204" pitchFamily="18" charset="0"/>
                                  </a:rPr>
                                  <m:t>0.427±0.022±0.003</m:t>
                                </m:r>
                              </m:oMath>
                            </m:oMathPara>
                          </a14:m>
                          <a:endParaRPr lang="zh-CN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5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zh-CN" altLang="en-US" sz="15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7283649"/>
                      </a:ext>
                    </a:extLst>
                  </a:tr>
                  <a:tr h="303627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5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p>
                                <m:sSup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zh-CN" altLang="en-US" sz="15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500" b="0" i="1" smtClean="0">
                                    <a:latin typeface="Cambria Math" panose="02040503050406030204" pitchFamily="18" charset="0"/>
                                  </a:rPr>
                                  <m:t>−0.975±0.011±0.002</m:t>
                                </m:r>
                              </m:oMath>
                            </m:oMathPara>
                          </a14:m>
                          <a:endParaRPr lang="zh-CN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5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zh-CN" altLang="en-US" sz="15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3868082"/>
                      </a:ext>
                    </a:extLst>
                  </a:tr>
                  <a:tr h="30362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5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5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5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500" b="0" i="0" smtClean="0">
                                          <a:latin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zh-CN" altLang="en-US" sz="15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500" b="0" i="1" smtClean="0">
                                    <a:latin typeface="Cambria Math" panose="02040503050406030204" pitchFamily="18" charset="0"/>
                                  </a:rPr>
                                  <m:t>0.999±0.011±0.004</m:t>
                                </m:r>
                              </m:oMath>
                            </m:oMathPara>
                          </a14:m>
                          <a:endParaRPr lang="zh-CN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5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zh-CN" altLang="en-US" sz="15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67411586"/>
                      </a:ext>
                    </a:extLst>
                  </a:tr>
                  <a:tr h="303627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5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zh-CN" altLang="en-US" sz="15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5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zh-CN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500" b="0" i="1" smtClean="0">
                                    <a:latin typeface="Cambria Math" panose="02040503050406030204" pitchFamily="18" charset="0"/>
                                  </a:rPr>
                                  <m:t>0.0481±0.0031±0.0019</m:t>
                                </m:r>
                              </m:oMath>
                            </m:oMathPara>
                          </a14:m>
                          <a:endParaRPr lang="zh-CN" altLang="en-US" sz="15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4468712"/>
                      </a:ext>
                    </a:extLst>
                  </a:tr>
                  <a:tr h="303627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5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1500" b="0" i="0" smtClean="0">
                                          <a:latin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5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sz="15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zh-CN" altLang="en-US" sz="15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5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zh-CN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500" b="0" i="1" smtClean="0">
                                    <a:latin typeface="Cambria Math" panose="02040503050406030204" pitchFamily="18" charset="0"/>
                                  </a:rPr>
                                  <m:t>−0.0565±0.0047±0.0022</m:t>
                                </m:r>
                              </m:oMath>
                            </m:oMathPara>
                          </a14:m>
                          <a:endParaRPr lang="zh-CN" altLang="en-US" sz="15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00695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表格 25">
                <a:extLst>
                  <a:ext uri="{FF2B5EF4-FFF2-40B4-BE49-F238E27FC236}">
                    <a16:creationId xmlns:a16="http://schemas.microsoft.com/office/drawing/2014/main" id="{FD1C0CFC-ECA5-4623-82BC-9BFD023322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8644185"/>
                  </p:ext>
                </p:extLst>
              </p:nvPr>
            </p:nvGraphicFramePr>
            <p:xfrm>
              <a:off x="119313" y="3449198"/>
              <a:ext cx="6747095" cy="296519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06574">
                      <a:extLst>
                        <a:ext uri="{9D8B030D-6E8A-4147-A177-3AD203B41FA5}">
                          <a16:colId xmlns:a16="http://schemas.microsoft.com/office/drawing/2014/main" val="2358260139"/>
                        </a:ext>
                      </a:extLst>
                    </a:gridCol>
                    <a:gridCol w="2640521">
                      <a:extLst>
                        <a:ext uri="{9D8B030D-6E8A-4147-A177-3AD203B41FA5}">
                          <a16:colId xmlns:a16="http://schemas.microsoft.com/office/drawing/2014/main" val="3561491151"/>
                        </a:ext>
                      </a:extLst>
                    </a:gridCol>
                    <a:gridCol w="2700000">
                      <a:extLst>
                        <a:ext uri="{9D8B030D-6E8A-4147-A177-3AD203B41FA5}">
                          <a16:colId xmlns:a16="http://schemas.microsoft.com/office/drawing/2014/main" val="786922136"/>
                        </a:ext>
                      </a:extLst>
                    </a:gridCol>
                  </a:tblGrid>
                  <a:tr h="320040">
                    <a:tc>
                      <a:txBody>
                        <a:bodyPr/>
                        <a:lstStyle/>
                        <a:p>
                          <a:r>
                            <a:rPr lang="en-US" altLang="zh-CN" sz="1500" dirty="0"/>
                            <a:t>Parameter</a:t>
                          </a:r>
                          <a:endParaRPr lang="zh-CN" altLang="en-US" sz="15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53456" t="-1887" r="-102535" b="-8320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50339" t="-1887" r="-451" b="-8320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4213008"/>
                      </a:ext>
                    </a:extLst>
                  </a:tr>
                  <a:tr h="34048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33" t="-96429" r="-380519" b="-6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53456" t="-96429" r="-102535" b="-6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50339" t="-96429" r="-451" b="-68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12936193"/>
                      </a:ext>
                    </a:extLst>
                  </a:tr>
                  <a:tr h="34048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33" t="-196429" r="-380519" b="-5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53456" t="-196429" r="-102535" b="-5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50339" t="-196429" r="-451" b="-58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28079587"/>
                      </a:ext>
                    </a:extLst>
                  </a:tr>
                  <a:tr h="34201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33" t="-296429" r="-380519" b="-4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53456" t="-296429" r="-102535" b="-4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50339" t="-296429" r="-451" b="-48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9139798"/>
                      </a:ext>
                    </a:extLst>
                  </a:tr>
                  <a:tr h="34201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33" t="-396429" r="-380519" b="-3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53456" t="-396429" r="-102535" b="-3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50339" t="-396429" r="-451" b="-38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7283649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33" t="-524528" r="-380519" b="-30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53456" t="-524528" r="-102535" b="-30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50339" t="-524528" r="-451" b="-3094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63868082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33" t="-624528" r="-380519" b="-20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53456" t="-624528" r="-102535" b="-20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50339" t="-624528" r="-451" b="-2094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7411586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33" t="-738462" r="-380519" b="-113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53456" t="-738462" r="-102535" b="-113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50339" t="-738462" r="-451" b="-1134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4468712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33" t="-822642" r="-380519" b="-113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53456" t="-822642" r="-102535" b="-113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50339" t="-822642" r="-451" b="-113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006956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B00E59C-FC27-46D6-B1DE-71D882768F2F}"/>
                  </a:ext>
                </a:extLst>
              </p:cNvPr>
              <p:cNvSpPr txBox="1"/>
              <p:nvPr/>
            </p:nvSpPr>
            <p:spPr>
              <a:xfrm>
                <a:off x="1672041" y="3128486"/>
                <a:ext cx="25286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10B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1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/</m:t>
                    </m:r>
                    <m:r>
                      <a:rPr lang="en-US" altLang="zh-CN" sz="1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𝜓</m:t>
                    </m:r>
                  </m:oMath>
                </a14:m>
                <a:r>
                  <a:rPr lang="zh-CN" altLang="en-US" sz="14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14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and 2.7B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𝜓</m:t>
                    </m:r>
                    <m:r>
                      <a:rPr lang="en-US" altLang="zh-CN" sz="1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(3686)</m:t>
                    </m:r>
                  </m:oMath>
                </a14:m>
                <a:endParaRPr lang="zh-CN" altLang="en-US" sz="14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B00E59C-FC27-46D6-B1DE-71D882768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041" y="3128486"/>
                <a:ext cx="2528684" cy="307777"/>
              </a:xfrm>
              <a:prstGeom prst="rect">
                <a:avLst/>
              </a:prstGeom>
              <a:blipFill>
                <a:blip r:embed="rId7"/>
                <a:stretch>
                  <a:fillRect l="-723" t="-3922" b="-19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4032A61-2FC7-428E-B28F-3EC1EDE2F8C5}"/>
                  </a:ext>
                </a:extLst>
              </p:cNvPr>
              <p:cNvSpPr txBox="1"/>
              <p:nvPr/>
            </p:nvSpPr>
            <p:spPr>
              <a:xfrm>
                <a:off x="4528224" y="3077781"/>
                <a:ext cx="22610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10B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1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/</m:t>
                    </m:r>
                    <m:r>
                      <a:rPr lang="en-US" altLang="zh-CN" sz="1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𝜓</m:t>
                    </m:r>
                  </m:oMath>
                </a14:m>
                <a:endParaRPr lang="zh-CN" altLang="en-US" sz="14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4032A61-2FC7-428E-B28F-3EC1EDE2F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224" y="3077781"/>
                <a:ext cx="2261096" cy="307777"/>
              </a:xfrm>
              <a:prstGeom prst="rect">
                <a:avLst/>
              </a:prstGeom>
              <a:blipFill>
                <a:blip r:embed="rId8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2E0D09A-AF5B-4EDF-8F25-CC405D21DA18}"/>
                  </a:ext>
                </a:extLst>
              </p:cNvPr>
              <p:cNvSpPr txBox="1"/>
              <p:nvPr/>
            </p:nvSpPr>
            <p:spPr>
              <a:xfrm>
                <a:off x="8132007" y="1358831"/>
                <a:ext cx="37675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006F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Polarization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800" b="1" i="0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𝚺</m:t>
                        </m:r>
                      </m:e>
                      <m:sup>
                        <m:r>
                          <a:rPr lang="en-US" altLang="zh-CN" sz="2800" b="1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sz="2800" b="1" dirty="0">
                  <a:solidFill>
                    <a:srgbClr val="006F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2E0D09A-AF5B-4EDF-8F25-CC405D21D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007" y="1358831"/>
                <a:ext cx="3767557" cy="523220"/>
              </a:xfrm>
              <a:prstGeom prst="rect">
                <a:avLst/>
              </a:prstGeom>
              <a:blipFill>
                <a:blip r:embed="rId9"/>
                <a:stretch>
                  <a:fillRect l="-3398" t="-12791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58AB5F70-4D02-4A63-B632-228274A99A91}"/>
                  </a:ext>
                </a:extLst>
              </p:cNvPr>
              <p:cNvSpPr txBox="1"/>
              <p:nvPr/>
            </p:nvSpPr>
            <p:spPr>
              <a:xfrm>
                <a:off x="7822721" y="1867647"/>
                <a:ext cx="4076843" cy="85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Opposite direction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Σ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polarization in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00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/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𝜓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𝜓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(3686)</m:t>
                    </m:r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58AB5F70-4D02-4A63-B632-228274A99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2721" y="1867647"/>
                <a:ext cx="4076843" cy="850939"/>
              </a:xfrm>
              <a:prstGeom prst="rect">
                <a:avLst/>
              </a:prstGeom>
              <a:blipFill>
                <a:blip r:embed="rId10"/>
                <a:stretch>
                  <a:fillRect l="-1495" b="-12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文本框 36">
            <a:extLst>
              <a:ext uri="{FF2B5EF4-FFF2-40B4-BE49-F238E27FC236}">
                <a16:creationId xmlns:a16="http://schemas.microsoft.com/office/drawing/2014/main" id="{3F34EB9D-C2C0-4DA6-BB63-D22AD1ECFA6E}"/>
              </a:ext>
            </a:extLst>
          </p:cNvPr>
          <p:cNvSpPr txBox="1"/>
          <p:nvPr/>
        </p:nvSpPr>
        <p:spPr>
          <a:xfrm>
            <a:off x="7585556" y="7236"/>
            <a:ext cx="385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[1] </a:t>
            </a:r>
            <a:endParaRPr lang="zh-CN" altLang="en-US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449768F-6C02-4B56-90FB-931F10170E37}"/>
              </a:ext>
            </a:extLst>
          </p:cNvPr>
          <p:cNvSpPr txBox="1"/>
          <p:nvPr/>
        </p:nvSpPr>
        <p:spPr>
          <a:xfrm>
            <a:off x="7585556" y="357752"/>
            <a:ext cx="385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[2] </a:t>
            </a:r>
            <a:endParaRPr lang="zh-CN" altLang="en-US" dirty="0"/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714DE59F-2C0B-4269-93AD-25998B69E3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132" y="1045087"/>
            <a:ext cx="2804251" cy="2075439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C00D339E-1193-4ED7-BD45-7C0074948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6014" y="1032701"/>
            <a:ext cx="3471322" cy="20782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26B48D74-80EF-4590-8936-7B36FEEF4B13}"/>
                  </a:ext>
                </a:extLst>
              </p:cNvPr>
              <p:cNvSpPr txBox="1"/>
              <p:nvPr/>
            </p:nvSpPr>
            <p:spPr>
              <a:xfrm>
                <a:off x="3839994" y="611773"/>
                <a:ext cx="41328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0" dirty="0"/>
                  <a:t>[2]</a:t>
                </a:r>
                <a:r>
                  <a:rPr lang="en-US" altLang="zh-CN" b="0" dirty="0">
                    <a:solidFill>
                      <a:srgbClr val="006F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6F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b="0" i="1" smtClean="0">
                        <a:solidFill>
                          <a:srgbClr val="006F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solidFill>
                          <a:srgbClr val="006FC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b="0" i="1" smtClean="0">
                        <a:solidFill>
                          <a:srgbClr val="006FC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rgbClr val="006F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006FC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006F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solidFill>
                                  <a:srgbClr val="006F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solidFill>
                                  <a:srgbClr val="006FC0"/>
                                </a:solidFill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solidFill>
                                  <a:srgbClr val="006F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solidFill>
                                  <a:srgbClr val="006FC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rgbClr val="006F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006FC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006FC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  <m:r>
                      <a:rPr lang="en-US" altLang="zh-CN" b="0" i="1" smtClean="0">
                        <a:solidFill>
                          <a:srgbClr val="006F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solidFill>
                          <a:srgbClr val="006FC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rgbClr val="006FC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rgbClr val="006FC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rgbClr val="006FC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zh-CN" altLang="en-US" dirty="0">
                  <a:solidFill>
                    <a:srgbClr val="006FC0"/>
                  </a:solidFill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26B48D74-80EF-4590-8936-7B36FEEF4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994" y="611773"/>
                <a:ext cx="4132877" cy="369332"/>
              </a:xfrm>
              <a:prstGeom prst="rect">
                <a:avLst/>
              </a:prstGeom>
              <a:blipFill>
                <a:blip r:embed="rId13"/>
                <a:stretch>
                  <a:fillRect l="-1327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08DCD804-60DF-4B03-9905-8583D2536521}"/>
                  </a:ext>
                </a:extLst>
              </p:cNvPr>
              <p:cNvSpPr txBox="1"/>
              <p:nvPr/>
            </p:nvSpPr>
            <p:spPr>
              <a:xfrm>
                <a:off x="141103" y="621003"/>
                <a:ext cx="41373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0" dirty="0"/>
                  <a:t>[1]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6F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b="0" i="1" smtClean="0">
                        <a:solidFill>
                          <a:srgbClr val="006F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solidFill>
                          <a:srgbClr val="006FC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006F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006FC0"/>
                                </a:solidFill>
                                <a:latin typeface="Cambria Math" panose="02040503050406030204" pitchFamily="18" charset="0"/>
                              </a:rPr>
                              <m:t>3686</m:t>
                            </m:r>
                          </m:e>
                        </m:d>
                      </m:e>
                    </m:d>
                    <m:r>
                      <a:rPr lang="en-US" altLang="zh-CN" b="0" i="1" smtClean="0">
                        <a:solidFill>
                          <a:srgbClr val="006FC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solidFill>
                                  <a:srgbClr val="006F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solidFill>
                                  <a:srgbClr val="006FC0"/>
                                </a:solidFill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006FC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rgbClr val="006FC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6F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zh-CN" altLang="en-US" dirty="0">
                  <a:solidFill>
                    <a:srgbClr val="006FC0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08DCD804-60DF-4B03-9905-8583D2536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03" y="621003"/>
                <a:ext cx="4137393" cy="369332"/>
              </a:xfrm>
              <a:prstGeom prst="rect">
                <a:avLst/>
              </a:prstGeom>
              <a:blipFill>
                <a:blip r:embed="rId14"/>
                <a:stretch>
                  <a:fillRect l="-1178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FEBD50FE-A674-4450-B5BD-57E3E1E37F22}"/>
                  </a:ext>
                </a:extLst>
              </p:cNvPr>
              <p:cNvSpPr txBox="1"/>
              <p:nvPr/>
            </p:nvSpPr>
            <p:spPr>
              <a:xfrm>
                <a:off x="7310618" y="4139414"/>
                <a:ext cx="471005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The most precise CP test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200" b="0" i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Σ</m:t>
                    </m:r>
                  </m:oMath>
                </a14:m>
                <a:r>
                  <a:rPr lang="zh-CN" altLang="en-US" sz="22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22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sector:</a:t>
                </a:r>
                <a:endParaRPr lang="zh-CN" altLang="en-US" sz="22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FEBD50FE-A674-4450-B5BD-57E3E1E37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618" y="4139414"/>
                <a:ext cx="4710057" cy="430887"/>
              </a:xfrm>
              <a:prstGeom prst="rect">
                <a:avLst/>
              </a:prstGeom>
              <a:blipFill>
                <a:blip r:embed="rId15"/>
                <a:stretch>
                  <a:fillRect l="-1682" t="-9859" b="-281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3A25A5C6-3CDF-48EA-A36F-9F6E802A9D83}"/>
                  </a:ext>
                </a:extLst>
              </p:cNvPr>
              <p:cNvSpPr txBox="1"/>
              <p:nvPr/>
            </p:nvSpPr>
            <p:spPr>
              <a:xfrm>
                <a:off x="6733230" y="4482411"/>
                <a:ext cx="5823593" cy="737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𝐶𝑃</m:t>
                          </m:r>
                        </m:sub>
                      </m:sSub>
                      <m:d>
                        <m:d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→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+mn-ea"/>
                                      <a:sym typeface="+mn-lt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+mn-ea"/>
                                      <a:sym typeface="+mn-lt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cs typeface="+mn-ea"/>
                                      <a:sym typeface="+mn-lt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cs typeface="+mn-ea"/>
                                      <a:sym typeface="+mn-lt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=−0.0118±0.0083±0.0028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3A25A5C6-3CDF-48EA-A36F-9F6E802A9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3230" y="4482411"/>
                <a:ext cx="5823593" cy="73795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35F4C11B-441B-4F28-8E6C-727A290E2E9C}"/>
                  </a:ext>
                </a:extLst>
              </p:cNvPr>
              <p:cNvSpPr txBox="1"/>
              <p:nvPr/>
            </p:nvSpPr>
            <p:spPr>
              <a:xfrm>
                <a:off x="6582469" y="5094876"/>
                <a:ext cx="5823593" cy="737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𝐶𝑃</m:t>
                          </m:r>
                        </m:sub>
                      </m:sSub>
                      <m:d>
                        <m:d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→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𝑛</m:t>
                          </m:r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+mn-ea"/>
                                      <a:sym typeface="+mn-lt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+mn-ea"/>
                                      <a:sym typeface="+mn-lt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cs typeface="+mn-ea"/>
                                      <a:sym typeface="+mn-lt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cs typeface="+mn-ea"/>
                                      <a:sym typeface="+mn-lt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−</m:t>
                              </m:r>
                            </m:sub>
                          </m:sSub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=−0.080±0.052±0.028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35F4C11B-441B-4F28-8E6C-727A290E2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469" y="5094876"/>
                <a:ext cx="5823593" cy="73795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文本框 48">
            <a:extLst>
              <a:ext uri="{FF2B5EF4-FFF2-40B4-BE49-F238E27FC236}">
                <a16:creationId xmlns:a16="http://schemas.microsoft.com/office/drawing/2014/main" id="{4F7EFE9D-A027-413B-BA92-F444B80277DA}"/>
              </a:ext>
            </a:extLst>
          </p:cNvPr>
          <p:cNvSpPr txBox="1"/>
          <p:nvPr/>
        </p:nvSpPr>
        <p:spPr>
          <a:xfrm>
            <a:off x="7934822" y="22074"/>
            <a:ext cx="4555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dirty="0">
                <a:effectLst/>
                <a:cs typeface="+mn-ea"/>
                <a:sym typeface="+mn-lt"/>
                <a:hlinkClick r:id="rId18"/>
              </a:rPr>
              <a:t>Phys.Rev.Lett. 135 (2025) 14, 141804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70C2BEF-938B-4668-B121-72A5F473246F}"/>
              </a:ext>
            </a:extLst>
          </p:cNvPr>
          <p:cNvSpPr txBox="1"/>
          <p:nvPr/>
        </p:nvSpPr>
        <p:spPr>
          <a:xfrm>
            <a:off x="7934823" y="359812"/>
            <a:ext cx="4161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hlinkClick r:id="rId19"/>
              </a:rPr>
              <a:t>Phys.Rev.Lett. 131 (2023) 19, 191802</a:t>
            </a:r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67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4EA9F92E-3A47-447C-8E3E-E7B0B54B4E3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34F9F2-C815-4B76-AB95-A04EF8CE6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30A0CCF3-0E0E-43DC-A522-35A0F9926D7B}"/>
                  </a:ext>
                </a:extLst>
              </p:cNvPr>
              <p:cNvSpPr/>
              <p:nvPr/>
            </p:nvSpPr>
            <p:spPr>
              <a:xfrm>
                <a:off x="2212887" y="6038447"/>
                <a:ext cx="7837595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altLang="zh-CN" sz="28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The </a:t>
                </a:r>
                <a:r>
                  <a:rPr lang="en-US" altLang="zh-CN" sz="2800" b="1" i="1" cap="none" spc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perfect</a:t>
                </a:r>
                <a:r>
                  <a:rPr lang="en-US" altLang="zh-CN" sz="28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reaction for hyperon </a:t>
                </a:r>
                <a14:m>
                  <m:oMath xmlns:m="http://schemas.openxmlformats.org/officeDocument/2006/math">
                    <m:r>
                      <a:rPr lang="en-US" altLang="zh-CN" sz="2800" b="0" i="1" cap="none" spc="0" dirty="0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𝐶𝑃𝑉</m:t>
                    </m:r>
                  </m:oMath>
                </a14:m>
                <a:r>
                  <a:rPr lang="en-US" altLang="zh-CN" sz="2800" b="0" cap="none" spc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searches!</a:t>
                </a:r>
              </a:p>
            </p:txBody>
          </p:sp>
        </mc:Choice>
        <mc:Fallback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30A0CCF3-0E0E-43DC-A522-35A0F9926D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887" y="6038447"/>
                <a:ext cx="7837595" cy="523220"/>
              </a:xfrm>
              <a:prstGeom prst="rect">
                <a:avLst/>
              </a:prstGeom>
              <a:blipFill>
                <a:blip r:embed="rId3"/>
                <a:stretch>
                  <a:fillRect l="-1456" t="-14286" r="-1456" b="-380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09A13A5E-334F-4E15-BA01-031277DA650D}"/>
              </a:ext>
            </a:extLst>
          </p:cNvPr>
          <p:cNvGrpSpPr/>
          <p:nvPr/>
        </p:nvGrpSpPr>
        <p:grpSpPr>
          <a:xfrm>
            <a:off x="420538" y="945743"/>
            <a:ext cx="5473270" cy="2223800"/>
            <a:chOff x="296896" y="2171815"/>
            <a:chExt cx="5473270" cy="2223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13">
                  <a:extLst>
                    <a:ext uri="{FF2B5EF4-FFF2-40B4-BE49-F238E27FC236}">
                      <a16:creationId xmlns:a16="http://schemas.microsoft.com/office/drawing/2014/main" id="{E48892CD-CFED-41F3-B59B-1626E53B59D2}"/>
                    </a:ext>
                  </a:extLst>
                </p:cNvPr>
                <p:cNvSpPr txBox="1"/>
                <p:nvPr/>
              </p:nvSpPr>
              <p:spPr>
                <a:xfrm>
                  <a:off x="296896" y="3089415"/>
                  <a:ext cx="358469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3200" b="0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→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𝐽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/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𝜓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3200" b="0" i="0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Ξ</m:t>
                        </m:r>
                        <m:acc>
                          <m:accPr>
                            <m:chr m:val="̅"/>
                            <m:ctrlPr>
                              <a:rPr lang="en-US" sz="3200" b="0" i="1" dirty="0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3200" b="0" i="0" dirty="0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Ξ</m:t>
                            </m:r>
                          </m:e>
                        </m:acc>
                        <m:r>
                          <a:rPr lang="en-US" sz="3200" i="1" dirty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1" name="TextBox 13">
                  <a:extLst>
                    <a:ext uri="{FF2B5EF4-FFF2-40B4-BE49-F238E27FC236}">
                      <a16:creationId xmlns:a16="http://schemas.microsoft.com/office/drawing/2014/main" id="{E48892CD-CFED-41F3-B59B-1626E53B59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896" y="3089415"/>
                  <a:ext cx="3584699" cy="584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58055C16-0A9D-449C-B157-706EE29E97DF}"/>
                </a:ext>
              </a:extLst>
            </p:cNvPr>
            <p:cNvSpPr txBox="1"/>
            <p:nvPr/>
          </p:nvSpPr>
          <p:spPr>
            <a:xfrm>
              <a:off x="3366381" y="3473087"/>
              <a:ext cx="3738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↳</a:t>
              </a:r>
            </a:p>
          </p:txBody>
        </p:sp>
        <p:sp>
          <p:nvSpPr>
            <p:cNvPr id="28" name="TextBox 21">
              <a:extLst>
                <a:ext uri="{FF2B5EF4-FFF2-40B4-BE49-F238E27FC236}">
                  <a16:creationId xmlns:a16="http://schemas.microsoft.com/office/drawing/2014/main" id="{956B0E32-817D-4542-8942-2A533017FD0B}"/>
                </a:ext>
              </a:extLst>
            </p:cNvPr>
            <p:cNvSpPr txBox="1"/>
            <p:nvPr/>
          </p:nvSpPr>
          <p:spPr>
            <a:xfrm>
              <a:off x="3661988" y="3872395"/>
              <a:ext cx="3738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↳</a:t>
              </a:r>
            </a:p>
          </p:txBody>
        </p:sp>
        <p:sp>
          <p:nvSpPr>
            <p:cNvPr id="31" name="TextBox 24">
              <a:extLst>
                <a:ext uri="{FF2B5EF4-FFF2-40B4-BE49-F238E27FC236}">
                  <a16:creationId xmlns:a16="http://schemas.microsoft.com/office/drawing/2014/main" id="{41A54AC6-E568-4F34-982B-4810347814E7}"/>
                </a:ext>
              </a:extLst>
            </p:cNvPr>
            <p:cNvSpPr txBox="1"/>
            <p:nvPr/>
          </p:nvSpPr>
          <p:spPr>
            <a:xfrm flipH="1">
              <a:off x="3120211" y="2672559"/>
              <a:ext cx="5791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↱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25">
                  <a:extLst>
                    <a:ext uri="{FF2B5EF4-FFF2-40B4-BE49-F238E27FC236}">
                      <a16:creationId xmlns:a16="http://schemas.microsoft.com/office/drawing/2014/main" id="{68AC8C91-3C91-49BE-B863-F332D30C6797}"/>
                    </a:ext>
                  </a:extLst>
                </p:cNvPr>
                <p:cNvSpPr txBox="1"/>
                <p:nvPr/>
              </p:nvSpPr>
              <p:spPr>
                <a:xfrm>
                  <a:off x="3283897" y="2623108"/>
                  <a:ext cx="611065" cy="4230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1" i="0" dirty="0" smtClean="0">
                            <a:latin typeface="Cambria Math" panose="02040503050406030204" pitchFamily="18" charset="0"/>
                          </a:rPr>
                          <m:t>𝚲</m:t>
                        </m:r>
                        <m:r>
                          <a:rPr lang="en-US" sz="2200" b="1" i="1" dirty="0" smtClean="0">
                            <a:latin typeface="Cambria Math" panose="02040503050406030204" pitchFamily="18" charset="0"/>
                          </a:rPr>
                          <m:t>𝝅</m:t>
                        </m:r>
                      </m:oMath>
                    </m:oMathPara>
                  </a14:m>
                  <a:endParaRPr lang="en-US" sz="2200" b="1" baseline="30000" dirty="0">
                    <a:latin typeface="Symbol" pitchFamily="2" charset="2"/>
                  </a:endParaRPr>
                </a:p>
              </p:txBody>
            </p:sp>
          </mc:Choice>
          <mc:Fallback xmlns="">
            <p:sp>
              <p:nvSpPr>
                <p:cNvPr id="32" name="TextBox 25">
                  <a:extLst>
                    <a:ext uri="{FF2B5EF4-FFF2-40B4-BE49-F238E27FC236}">
                      <a16:creationId xmlns:a16="http://schemas.microsoft.com/office/drawing/2014/main" id="{68AC8C91-3C91-49BE-B863-F332D30C67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3897" y="2623108"/>
                  <a:ext cx="611065" cy="4230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0">
              <a:extLst>
                <a:ext uri="{FF2B5EF4-FFF2-40B4-BE49-F238E27FC236}">
                  <a16:creationId xmlns:a16="http://schemas.microsoft.com/office/drawing/2014/main" id="{356C73FA-A5EB-499C-B452-A40514C73620}"/>
                </a:ext>
              </a:extLst>
            </p:cNvPr>
            <p:cNvSpPr txBox="1"/>
            <p:nvPr/>
          </p:nvSpPr>
          <p:spPr>
            <a:xfrm flipH="1">
              <a:off x="3322490" y="2275545"/>
              <a:ext cx="5791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↱</a:t>
              </a:r>
            </a:p>
          </p:txBody>
        </p:sp>
        <p:sp>
          <p:nvSpPr>
            <p:cNvPr id="45" name="TextBox 34">
              <a:extLst>
                <a:ext uri="{FF2B5EF4-FFF2-40B4-BE49-F238E27FC236}">
                  <a16:creationId xmlns:a16="http://schemas.microsoft.com/office/drawing/2014/main" id="{485DA7F1-FAB4-42A2-BEB8-0F85CD7D72AC}"/>
                </a:ext>
              </a:extLst>
            </p:cNvPr>
            <p:cNvSpPr txBox="1"/>
            <p:nvPr/>
          </p:nvSpPr>
          <p:spPr>
            <a:xfrm rot="1279356">
              <a:off x="1537333" y="2532838"/>
              <a:ext cx="1484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3">
                      <a:lumMod val="75000"/>
                    </a:schemeClr>
                  </a:solidFill>
                </a:rPr>
                <a:t>spin-aligned</a:t>
              </a:r>
            </a:p>
          </p:txBody>
        </p:sp>
        <p:sp>
          <p:nvSpPr>
            <p:cNvPr id="46" name="Oval 35">
              <a:extLst>
                <a:ext uri="{FF2B5EF4-FFF2-40B4-BE49-F238E27FC236}">
                  <a16:creationId xmlns:a16="http://schemas.microsoft.com/office/drawing/2014/main" id="{B30C8874-ABB4-4FAF-A7E9-677EFCFA68BC}"/>
                </a:ext>
              </a:extLst>
            </p:cNvPr>
            <p:cNvSpPr/>
            <p:nvPr/>
          </p:nvSpPr>
          <p:spPr>
            <a:xfrm>
              <a:off x="1864109" y="3115164"/>
              <a:ext cx="809785" cy="627710"/>
            </a:xfrm>
            <a:prstGeom prst="ellipse">
              <a:avLst/>
            </a:prstGeom>
            <a:solidFill>
              <a:schemeClr val="accent6">
                <a:alpha val="41523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36">
              <a:extLst>
                <a:ext uri="{FF2B5EF4-FFF2-40B4-BE49-F238E27FC236}">
                  <a16:creationId xmlns:a16="http://schemas.microsoft.com/office/drawing/2014/main" id="{8A2188CD-D879-4711-BB97-4D04A382BF71}"/>
                </a:ext>
              </a:extLst>
            </p:cNvPr>
            <p:cNvSpPr/>
            <p:nvPr/>
          </p:nvSpPr>
          <p:spPr>
            <a:xfrm>
              <a:off x="2992163" y="3061620"/>
              <a:ext cx="809785" cy="62771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41523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37">
              <a:extLst>
                <a:ext uri="{FF2B5EF4-FFF2-40B4-BE49-F238E27FC236}">
                  <a16:creationId xmlns:a16="http://schemas.microsoft.com/office/drawing/2014/main" id="{0C622534-7503-4104-92E6-4A043055E8F9}"/>
                </a:ext>
              </a:extLst>
            </p:cNvPr>
            <p:cNvSpPr txBox="1"/>
            <p:nvPr/>
          </p:nvSpPr>
          <p:spPr>
            <a:xfrm rot="19932923">
              <a:off x="3535580" y="2398525"/>
              <a:ext cx="2234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quantum entangled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E1EAB1B6-78DF-411E-A44E-399C21CF2D62}"/>
                    </a:ext>
                  </a:extLst>
                </p:cNvPr>
                <p:cNvSpPr txBox="1"/>
                <p:nvPr/>
              </p:nvSpPr>
              <p:spPr>
                <a:xfrm>
                  <a:off x="3600990" y="2171815"/>
                  <a:ext cx="66449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sSup>
                          <m:sSupPr>
                            <m:ctrlP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E1EAB1B6-78DF-411E-A44E-399C21CF2D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0990" y="2171815"/>
                  <a:ext cx="664498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69B1EB8E-BCF3-4738-A7A9-B1213C674473}"/>
                    </a:ext>
                  </a:extLst>
                </p:cNvPr>
                <p:cNvSpPr txBox="1"/>
                <p:nvPr/>
              </p:nvSpPr>
              <p:spPr>
                <a:xfrm>
                  <a:off x="3872661" y="3991880"/>
                  <a:ext cx="66449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  <m:sSup>
                          <m:sSupPr>
                            <m:ctrlP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69B1EB8E-BCF3-4738-A7A9-B1213C6744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2661" y="3991880"/>
                  <a:ext cx="664498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25">
                  <a:extLst>
                    <a:ext uri="{FF2B5EF4-FFF2-40B4-BE49-F238E27FC236}">
                      <a16:creationId xmlns:a16="http://schemas.microsoft.com/office/drawing/2014/main" id="{0EACDBFB-0B82-4624-9B22-A97AB1096136}"/>
                    </a:ext>
                  </a:extLst>
                </p:cNvPr>
                <p:cNvSpPr txBox="1"/>
                <p:nvPr/>
              </p:nvSpPr>
              <p:spPr>
                <a:xfrm>
                  <a:off x="3589429" y="3615596"/>
                  <a:ext cx="611065" cy="430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200" b="1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1" i="0" dirty="0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</m:acc>
                        <m:r>
                          <a:rPr lang="en-US" sz="2200" b="1" i="1" dirty="0" smtClean="0">
                            <a:latin typeface="Cambria Math" panose="02040503050406030204" pitchFamily="18" charset="0"/>
                          </a:rPr>
                          <m:t>𝝅</m:t>
                        </m:r>
                      </m:oMath>
                    </m:oMathPara>
                  </a14:m>
                  <a:endParaRPr lang="en-US" sz="2200" b="1" baseline="30000" dirty="0">
                    <a:latin typeface="Symbol" pitchFamily="2" charset="2"/>
                  </a:endParaRPr>
                </a:p>
              </p:txBody>
            </p:sp>
          </mc:Choice>
          <mc:Fallback xmlns="">
            <p:sp>
              <p:nvSpPr>
                <p:cNvPr id="53" name="TextBox 25">
                  <a:extLst>
                    <a:ext uri="{FF2B5EF4-FFF2-40B4-BE49-F238E27FC236}">
                      <a16:creationId xmlns:a16="http://schemas.microsoft.com/office/drawing/2014/main" id="{0EACDBFB-0B82-4624-9B22-A97AB10961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9429" y="3615596"/>
                  <a:ext cx="611065" cy="43043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EED295C8-A607-44A4-B72C-77A18FC9119E}"/>
              </a:ext>
            </a:extLst>
          </p:cNvPr>
          <p:cNvGrpSpPr/>
          <p:nvPr/>
        </p:nvGrpSpPr>
        <p:grpSpPr>
          <a:xfrm>
            <a:off x="292816" y="196412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40" name="平行四边形 39">
              <a:extLst>
                <a:ext uri="{FF2B5EF4-FFF2-40B4-BE49-F238E27FC236}">
                  <a16:creationId xmlns:a16="http://schemas.microsoft.com/office/drawing/2014/main" id="{F7E19A9B-A027-4CD9-9226-485E026AF9B7}"/>
                </a:ext>
              </a:extLst>
            </p:cNvPr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平行四边形 40">
              <a:extLst>
                <a:ext uri="{FF2B5EF4-FFF2-40B4-BE49-F238E27FC236}">
                  <a16:creationId xmlns:a16="http://schemas.microsoft.com/office/drawing/2014/main" id="{BDF38140-4710-446C-8E71-4950793F274A}"/>
                </a:ext>
              </a:extLst>
            </p:cNvPr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平行四边形 41">
              <a:extLst>
                <a:ext uri="{FF2B5EF4-FFF2-40B4-BE49-F238E27FC236}">
                  <a16:creationId xmlns:a16="http://schemas.microsoft.com/office/drawing/2014/main" id="{3492E30B-1D5A-4F29-808E-2305375D1910}"/>
                </a:ext>
              </a:extLst>
            </p:cNvPr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标题 1">
                <a:extLst>
                  <a:ext uri="{FF2B5EF4-FFF2-40B4-BE49-F238E27FC236}">
                    <a16:creationId xmlns:a16="http://schemas.microsoft.com/office/drawing/2014/main" id="{395159E6-2B3E-4109-8EEA-2842B0E558D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99550" y="119552"/>
                <a:ext cx="7611050" cy="450809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Search for CPV</a:t>
                </a:r>
                <a:r>
                  <a:rPr lang="zh-CN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6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𝚵</m:t>
                    </m:r>
                  </m:oMath>
                </a14:m>
                <a:r>
                  <a:rPr lang="zh-CN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decay</a:t>
                </a:r>
                <a:endParaRPr lang="zh-CN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标题 1">
                <a:extLst>
                  <a:ext uri="{FF2B5EF4-FFF2-40B4-BE49-F238E27FC236}">
                    <a16:creationId xmlns:a16="http://schemas.microsoft.com/office/drawing/2014/main" id="{395159E6-2B3E-4109-8EEA-2842B0E558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99550" y="119552"/>
                <a:ext cx="7611050" cy="450809"/>
              </a:xfrm>
              <a:blipFill>
                <a:blip r:embed="rId16"/>
                <a:stretch>
                  <a:fillRect l="-2482" t="-50000" b="-648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B0DCCC6-919E-44A1-B448-BD95798BD553}"/>
                  </a:ext>
                </a:extLst>
              </p:cNvPr>
              <p:cNvSpPr txBox="1"/>
              <p:nvPr/>
            </p:nvSpPr>
            <p:spPr>
              <a:xfrm>
                <a:off x="384229" y="3146519"/>
                <a:ext cx="54631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Through the </a:t>
                </a:r>
                <a:r>
                  <a:rPr lang="en-US" altLang="zh-CN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sequential decays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Ξ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(CPV phase) can be directly measured!</a:t>
                </a:r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B0DCCC6-919E-44A1-B448-BD95798BD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29" y="3146519"/>
                <a:ext cx="5463151" cy="646331"/>
              </a:xfrm>
              <a:prstGeom prst="rect">
                <a:avLst/>
              </a:prstGeom>
              <a:blipFill>
                <a:blip r:embed="rId17"/>
                <a:stretch>
                  <a:fillRect l="-928" t="-3846" r="-1624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17C1BD9E-BD2E-43EC-A869-89DF4B426F5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82200" y="39831"/>
            <a:ext cx="2149116" cy="202704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1C9AA765-AD87-47ED-9ED1-2873FEED1E9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13165" y="4497696"/>
            <a:ext cx="3943593" cy="4389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16CFCB9-0659-482F-8A05-27DD6D24EBF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17135" y="2111112"/>
            <a:ext cx="4501641" cy="2386584"/>
          </a:xfrm>
          <a:prstGeom prst="rect">
            <a:avLst/>
          </a:prstGeom>
        </p:spPr>
      </p:pic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82AE7394-8C8A-4DAD-A36A-80F7725A8BA6}"/>
              </a:ext>
            </a:extLst>
          </p:cNvPr>
          <p:cNvSpPr/>
          <p:nvPr/>
        </p:nvSpPr>
        <p:spPr>
          <a:xfrm>
            <a:off x="7535325" y="1403887"/>
            <a:ext cx="2558984" cy="47252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D 99, 056008 (2019)</a:t>
            </a:r>
          </a:p>
          <a:p>
            <a:r>
              <a:rPr lang="fr-FR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Lett. B  772, 16 (2017)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70FC2D-E7B2-EF21-3B5E-E831021BE2E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5142" y="3976216"/>
            <a:ext cx="5204793" cy="198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0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42C1110C-0620-9D54-5F02-77F541F1E1D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4799" y="18256"/>
                <a:ext cx="11713029" cy="776402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600" b="1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Search for CPV</a:t>
                </a:r>
                <a:r>
                  <a:rPr lang="zh-CN" altLang="en-US" sz="3600" b="1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3600" b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kumimoji="1" lang="en-US" altLang="zh-CN" sz="3600" b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36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3600" b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𝚲</m:t>
                    </m:r>
                    <m:sSup>
                      <m:sSupPr>
                        <m:ctrlPr>
                          <a:rPr kumimoji="1" lang="en-US" altLang="zh-CN" sz="36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36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6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3600" b="1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6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6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36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36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</m:oMath>
                </a14:m>
                <a:r>
                  <a:rPr lang="en-US" altLang="zh-CN" sz="3600" b="1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r>
                      <a:rPr lang="en-US" altLang="zh-CN" sz="36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𝝍</m:t>
                    </m:r>
                    <m:r>
                      <a:rPr lang="en-US" altLang="zh-CN" sz="36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36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36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600" b="1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600" b="1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𝚵</m:t>
                            </m:r>
                          </m:e>
                        </m:acc>
                      </m:e>
                      <m:sup>
                        <m:r>
                          <a:rPr lang="en-US" altLang="zh-CN" sz="36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3600" dirty="0"/>
              </a:p>
            </p:txBody>
          </p:sp>
        </mc:Choice>
        <mc:Fallback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42C1110C-0620-9D54-5F02-77F541F1E1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799" y="18256"/>
                <a:ext cx="11713029" cy="776402"/>
              </a:xfrm>
              <a:blipFill>
                <a:blip r:embed="rId2"/>
                <a:stretch>
                  <a:fillRect l="-1625" t="-8065" b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CF26DAD-BE07-DF74-9E9D-D0387519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C312BDC-5CDF-196B-FF92-B012D3973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6" y="1295400"/>
            <a:ext cx="6781802" cy="42948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C292F72-4422-D0D0-88C4-3DEC6466E003}"/>
                  </a:ext>
                </a:extLst>
              </p:cNvPr>
              <p:cNvSpPr txBox="1"/>
              <p:nvPr/>
            </p:nvSpPr>
            <p:spPr>
              <a:xfrm>
                <a:off x="304799" y="699686"/>
                <a:ext cx="766354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altLang="zh-CN" sz="1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BESIII Nature 606 (2022) 64-69</a:t>
                </a:r>
                <a:r>
                  <a:rPr lang="zh-CN" altLang="en-US" sz="1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1.3</a:t>
                </a:r>
                <a:r>
                  <a:rPr lang="zh-CN" altLang="en-US" sz="1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billion 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J/</a:t>
                </a:r>
                <a14:m>
                  <m:oMath xmlns:m="http://schemas.openxmlformats.org/officeDocument/2006/math">
                    <m:r>
                      <a:rPr lang="en-US" altLang="zh-CN" b="1" i="1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iti SC Light" charset="-122"/>
                      </a:rPr>
                      <m:t>𝝍</m:t>
                    </m:r>
                  </m:oMath>
                </a14:m>
                <a:r>
                  <a:rPr lang="en-US" altLang="zh-CN" b="1" kern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73 K</a:t>
                </a:r>
                <a:r>
                  <a:rPr kumimoji="1" lang="zh-CN" alt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𝚵</m:t>
                            </m:r>
                          </m:e>
                        </m:acc>
                      </m:e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pairs </a:t>
                </a:r>
                <a:r>
                  <a:rPr kumimoji="1" lang="zh-CN" alt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</a:t>
                </a:r>
                <a:endParaRPr lang="en-US" altLang="zh-CN" b="1" kern="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b="1" kern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BESIII </a:t>
                </a:r>
                <a:r>
                  <a:rPr lang="en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arXiv:2602.20524</a:t>
                </a:r>
                <a:r>
                  <a:rPr lang="en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accepted by PRL , 10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billion 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rPr>
                  <a:t>J/</a:t>
                </a:r>
                <a14:m>
                  <m:oMath xmlns:m="http://schemas.openxmlformats.org/officeDocument/2006/math">
                    <m:r>
                      <a:rPr lang="en-US" altLang="zh-CN" b="1" i="1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iti SC Light" charset="-122"/>
                      </a:rPr>
                      <m:t>𝝍</m:t>
                    </m:r>
                  </m:oMath>
                </a14:m>
                <a:r>
                  <a:rPr lang="en-US" altLang="zh-CN" b="1" kern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580 K</a:t>
                </a:r>
                <a:r>
                  <a:rPr kumimoji="1" lang="zh-CN" alt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𝚵</m:t>
                            </m:r>
                          </m:e>
                        </m:acc>
                      </m:e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pairs </a:t>
                </a:r>
                <a:endParaRPr lang="en-US" altLang="zh-CN" b="1" kern="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C292F72-4422-D0D0-88C4-3DEC6466E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" y="699686"/>
                <a:ext cx="7663544" cy="646331"/>
              </a:xfrm>
              <a:prstGeom prst="rect">
                <a:avLst/>
              </a:prstGeom>
              <a:blipFill>
                <a:blip r:embed="rId5"/>
                <a:stretch>
                  <a:fillRect l="-662" t="-5769" r="-993" b="-1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FEF2CBB7-03D7-06E1-EE48-72F6D182FC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7522" y="1649471"/>
            <a:ext cx="5341822" cy="32926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09ACC30-6FF8-82A9-BDD0-5139A7C01D3A}"/>
                  </a:ext>
                </a:extLst>
              </p:cNvPr>
              <p:cNvSpPr txBox="1"/>
              <p:nvPr/>
            </p:nvSpPr>
            <p:spPr>
              <a:xfrm>
                <a:off x="1019299" y="5724339"/>
                <a:ext cx="6234544" cy="92333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kumimoji="1" lang="en-US" altLang="zh-CN" sz="1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analyzing the spin-correlated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kumimoji="1" lang="en-US" altLang="zh-CN" sz="1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CN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8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</m:acc>
                      </m:e>
                      <m:sup>
                        <m:r>
                          <a:rPr kumimoji="1" lang="en-US" altLang="zh-CN" sz="1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1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pairs,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𝛂</m:t>
                        </m:r>
                      </m:e>
                      <m:sub>
                        <m:r>
                          <a:rPr kumimoji="1" lang="en-US" altLang="zh-CN" sz="1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𝚵</m:t>
                        </m:r>
                      </m:sub>
                    </m:sSub>
                  </m:oMath>
                </a14:m>
                <a:r>
                  <a:rPr kumimoji="1" lang="en-US" altLang="zh-CN" sz="1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can be </a:t>
                </a:r>
              </a:p>
              <a:p>
                <a:pPr algn="just"/>
                <a:r>
                  <a:rPr kumimoji="1" lang="en-US" altLang="zh-CN" sz="1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independently measured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all other experiments can only </a:t>
                </a:r>
              </a:p>
              <a:p>
                <a:pPr algn="just"/>
                <a:r>
                  <a:rPr kumimoji="1"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 the product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𝛂</m:t>
                        </m:r>
                      </m:e>
                      <m:sub>
                        <m:r>
                          <a:rPr kumimoji="1" lang="en-US" altLang="zh-CN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𝚵</m:t>
                        </m:r>
                      </m:sub>
                    </m:sSub>
                  </m:oMath>
                </a14:m>
                <a:r>
                  <a:rPr kumimoji="1"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𝛂</m:t>
                        </m:r>
                      </m:e>
                      <m:sub>
                        <m:r>
                          <a:rPr kumimoji="1" lang="en-US" altLang="zh-CN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sub>
                    </m:sSub>
                  </m:oMath>
                </a14:m>
                <a:r>
                  <a:rPr kumimoji="1"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𝛂</m:t>
                        </m:r>
                      </m:e>
                      <m:sub>
                        <m:r>
                          <a:rPr lang="en-US" altLang="zh-CN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sub>
                    </m:sSub>
                    <m:sSub>
                      <m:sSub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𝛂</m:t>
                        </m:r>
                      </m:e>
                      <m:sub>
                        <m:r>
                          <a:rPr lang="en-US" altLang="zh-CN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sub>
                    </m:sSub>
                  </m:oMath>
                </a14:m>
                <a:r>
                  <a:rPr kumimoji="1"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kumimoji="1" lang="zh-CN" altLang="en-US" sz="1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09ACC30-6FF8-82A9-BDD0-5139A7C01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299" y="5724339"/>
                <a:ext cx="6234544" cy="923330"/>
              </a:xfrm>
              <a:prstGeom prst="rect">
                <a:avLst/>
              </a:prstGeom>
              <a:blipFill>
                <a:blip r:embed="rId7"/>
                <a:stretch>
                  <a:fillRect l="-813" t="-2703" b="-9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3">
            <a:extLst>
              <a:ext uri="{FF2B5EF4-FFF2-40B4-BE49-F238E27FC236}">
                <a16:creationId xmlns:a16="http://schemas.microsoft.com/office/drawing/2014/main" id="{33EB0F61-9A09-CCD7-DB47-4C9FE3086D90}"/>
              </a:ext>
            </a:extLst>
          </p:cNvPr>
          <p:cNvSpPr txBox="1"/>
          <p:nvPr/>
        </p:nvSpPr>
        <p:spPr>
          <a:xfrm>
            <a:off x="8610600" y="5208529"/>
            <a:ext cx="2806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CP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破坏敏感度：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  <a:r>
              <a:rPr kumimoji="1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-3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弱相位差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&lt; 0.77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度</a:t>
            </a: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强相位差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&lt; 1.07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度</a:t>
            </a: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8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07245" y="6356350"/>
            <a:ext cx="2743200" cy="365125"/>
          </a:xfrm>
        </p:spPr>
        <p:txBody>
          <a:bodyPr/>
          <a:lstStyle/>
          <a:p>
            <a:fld id="{AF3861A8-144F-4D71-82C0-F0E5F2F6A352}" type="slidenum">
              <a:rPr lang="zh-CN" altLang="en-US" smtClean="0"/>
              <a:t>25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733613" y="1210799"/>
                <a:ext cx="1232196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8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p>
                          <m:r>
                            <a:rPr kumimoji="1"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8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613" y="1210799"/>
                <a:ext cx="1232196" cy="375552"/>
              </a:xfrm>
              <a:prstGeom prst="rect">
                <a:avLst/>
              </a:prstGeom>
              <a:blipFill rotWithShape="1">
                <a:blip r:embed="rId2"/>
                <a:stretch>
                  <a:fillRect l="-36" t="-130" r="9" b="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/>
          <p:cNvSpPr txBox="1"/>
          <p:nvPr/>
        </p:nvSpPr>
        <p:spPr>
          <a:xfrm>
            <a:off x="205362" y="6171684"/>
            <a:ext cx="5367981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</a:t>
            </a:r>
            <a:r>
              <a:rPr lang="fr-FR" altLang="zh-CN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fr-FR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 108, L031106 (2023) 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Editors’ suggestion</a:t>
            </a:r>
            <a:endParaRPr lang="fr-FR" altLang="zh-CN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6722313" y="3759131"/>
                <a:ext cx="5011603" cy="34413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6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precision of the asymmetry parameter: </a:t>
                </a:r>
                <a14:m>
                  <m:oMath xmlns:m="http://schemas.openxmlformats.org/officeDocument/2006/math">
                    <m:r>
                      <a:rPr kumimoji="1" lang="en-US" altLang="zh-CN" sz="1600" b="1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kumimoji="1" lang="en-US" altLang="zh-CN" sz="1600" b="1" i="1" dirty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1" i="1" dirty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kumimoji="1" lang="en-US" altLang="zh-CN" sz="1600" b="1" i="1" dirty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sz="1600" b="1" i="1" dirty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kumimoji="1" lang="zh-CN" altLang="en-US" sz="16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313" y="3759131"/>
                <a:ext cx="5011603" cy="344133"/>
              </a:xfrm>
              <a:prstGeom prst="rect">
                <a:avLst/>
              </a:prstGeom>
              <a:blipFill>
                <a:blip r:embed="rId3"/>
                <a:stretch>
                  <a:fillRect l="-758" t="-3571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62" y="1636819"/>
            <a:ext cx="5287392" cy="4520915"/>
          </a:xfrm>
          <a:prstGeom prst="rect">
            <a:avLst/>
          </a:prstGeom>
        </p:spPr>
      </p:pic>
      <p:sp>
        <p:nvSpPr>
          <p:cNvPr id="8" name="流程图: 可选过程 30"/>
          <p:cNvSpPr/>
          <p:nvPr/>
        </p:nvSpPr>
        <p:spPr>
          <a:xfrm>
            <a:off x="205361" y="2515610"/>
            <a:ext cx="5224915" cy="1023595"/>
          </a:xfrm>
          <a:prstGeom prst="flowChartAlternateProcess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流程图: 可选过程 35"/>
          <p:cNvSpPr/>
          <p:nvPr/>
        </p:nvSpPr>
        <p:spPr>
          <a:xfrm>
            <a:off x="250789" y="4005757"/>
            <a:ext cx="3213048" cy="230073"/>
          </a:xfrm>
          <a:prstGeom prst="flowChartAlternateProcess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流程图: 可选过程 36"/>
          <p:cNvSpPr/>
          <p:nvPr/>
        </p:nvSpPr>
        <p:spPr>
          <a:xfrm>
            <a:off x="250789" y="4505241"/>
            <a:ext cx="3241559" cy="742630"/>
          </a:xfrm>
          <a:prstGeom prst="flowChartAlternateProcess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流程图: 可选过程 18"/>
          <p:cNvSpPr/>
          <p:nvPr/>
        </p:nvSpPr>
        <p:spPr>
          <a:xfrm>
            <a:off x="249300" y="5740685"/>
            <a:ext cx="5064471" cy="230073"/>
          </a:xfrm>
          <a:prstGeom prst="flowChartAlternateProcess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108155" y="1189838"/>
                <a:ext cx="3165988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kumimoji="1"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kumimoji="1"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𝝍</m:t>
                      </m:r>
                      <m:r>
                        <a:rPr kumimoji="1" lang="en-US" altLang="zh-CN" sz="1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8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p>
                          <m:r>
                            <a:rPr kumimoji="1"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1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8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𝚵</m:t>
                              </m:r>
                            </m:e>
                          </m:acc>
                        </m:e>
                        <m:sup>
                          <m:r>
                            <a:rPr kumimoji="1"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55" y="1189838"/>
                <a:ext cx="3165988" cy="375552"/>
              </a:xfrm>
              <a:prstGeom prst="rect">
                <a:avLst/>
              </a:prstGeom>
              <a:blipFill rotWithShape="1">
                <a:blip r:embed="rId5"/>
                <a:stretch>
                  <a:fillRect l="-6" t="-129" r="3" b="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接箭头连接符 34"/>
          <p:cNvCxnSpPr/>
          <p:nvPr/>
        </p:nvCxnSpPr>
        <p:spPr>
          <a:xfrm>
            <a:off x="3463838" y="4134664"/>
            <a:ext cx="3142555" cy="6903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直接箭头连接符 37"/>
          <p:cNvCxnSpPr/>
          <p:nvPr/>
        </p:nvCxnSpPr>
        <p:spPr>
          <a:xfrm>
            <a:off x="3492348" y="4900576"/>
            <a:ext cx="3142555" cy="6903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直接箭头连接符 19"/>
          <p:cNvCxnSpPr/>
          <p:nvPr/>
        </p:nvCxnSpPr>
        <p:spPr>
          <a:xfrm>
            <a:off x="5309619" y="5864792"/>
            <a:ext cx="1241450" cy="5112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/>
              <p:cNvSpPr txBox="1"/>
              <p:nvPr/>
            </p:nvSpPr>
            <p:spPr>
              <a:xfrm>
                <a:off x="6719708" y="4355225"/>
                <a:ext cx="5000009" cy="83657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of the weak (CPV) phase difference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dirty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600" b="1" i="0" dirty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1600" b="1" i="1" dirty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decays, most precise results in weakly baryon decays:</a:t>
                </a:r>
              </a:p>
              <a:p>
                <a:r>
                  <a:rPr lang="en-US" altLang="zh-CN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</a:rPr>
                  <a:t>|</a:t>
                </a:r>
                <a:r>
                  <a:rPr lang="en-US" altLang="zh-CN" sz="1600" b="1" dirty="0" err="1">
                    <a:solidFill>
                      <a:srgbClr val="FF0000"/>
                    </a:solidFill>
                    <a:latin typeface="Symbol" pitchFamily="2" charset="2"/>
                  </a:rPr>
                  <a:t>x</a:t>
                </a:r>
                <a:r>
                  <a:rPr lang="en-US" altLang="zh-CN" sz="1600" b="1" i="1" baseline="-25000" dirty="0" err="1">
                    <a:solidFill>
                      <a:srgbClr val="FF0000"/>
                    </a:solidFill>
                  </a:rPr>
                  <a:t>P</a:t>
                </a:r>
                <a:r>
                  <a:rPr lang="en-US" altLang="zh-CN" sz="1600" b="1" dirty="0" err="1">
                    <a:solidFill>
                      <a:srgbClr val="FF0000"/>
                    </a:solidFill>
                  </a:rPr>
                  <a:t>-</a:t>
                </a:r>
                <a:r>
                  <a:rPr lang="en-US" altLang="zh-CN" sz="1600" b="1" dirty="0" err="1">
                    <a:solidFill>
                      <a:srgbClr val="FF0000"/>
                    </a:solidFill>
                    <a:latin typeface="Symbol" pitchFamily="2" charset="2"/>
                  </a:rPr>
                  <a:t>x</a:t>
                </a:r>
                <a:r>
                  <a:rPr lang="en-US" altLang="zh-CN" sz="1600" b="1" i="1" baseline="-25000" dirty="0" err="1">
                    <a:solidFill>
                      <a:srgbClr val="FF0000"/>
                    </a:solidFill>
                  </a:rPr>
                  <a:t>S</a:t>
                </a:r>
                <a:r>
                  <a:rPr lang="en-US" altLang="zh-CN" sz="1600" b="1" dirty="0">
                    <a:solidFill>
                      <a:srgbClr val="FF0000"/>
                    </a:solidFill>
                  </a:rPr>
                  <a:t>|&lt;1.4</a:t>
                </a:r>
                <a:r>
                  <a:rPr lang="en-US" altLang="zh-CN" sz="1600" b="1" baseline="30000" dirty="0">
                    <a:solidFill>
                      <a:srgbClr val="FF0000"/>
                    </a:solidFill>
                  </a:rPr>
                  <a:t>o</a:t>
                </a:r>
                <a:r>
                  <a:rPr lang="en-US" altLang="zh-CN" sz="1600" b="1" dirty="0">
                    <a:solidFill>
                      <a:srgbClr val="FF0000"/>
                    </a:solidFill>
                  </a:rPr>
                  <a:t> (@ 90% C.L.)</a:t>
                </a:r>
              </a:p>
            </p:txBody>
          </p:sp>
        </mc:Choice>
        <mc:Fallback xmlns="">
          <p:sp>
            <p:nvSpPr>
              <p:cNvPr id="33" name="文本框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708" y="4355225"/>
                <a:ext cx="5000009" cy="836576"/>
              </a:xfrm>
              <a:prstGeom prst="rect">
                <a:avLst/>
              </a:prstGeom>
              <a:blipFill>
                <a:blip r:embed="rId6"/>
                <a:stretch>
                  <a:fillRect l="-505" b="-89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本框 33"/>
          <p:cNvSpPr txBox="1"/>
          <p:nvPr/>
        </p:nvSpPr>
        <p:spPr>
          <a:xfrm>
            <a:off x="6722313" y="5370227"/>
            <a:ext cx="5014207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zh-CN" altLang="en-US" sz="1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en-US" sz="1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/>
              <p:cNvSpPr txBox="1"/>
              <p:nvPr/>
            </p:nvSpPr>
            <p:spPr>
              <a:xfrm>
                <a:off x="6719708" y="5890724"/>
                <a:ext cx="5014208" cy="8309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precision of </a:t>
                </a:r>
                <a14:m>
                  <m:oMath xmlns:m="http://schemas.openxmlformats.org/officeDocument/2006/math">
                    <m:r>
                      <a:rPr lang="en-US" altLang="zh-CN" sz="1600" b="1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⟨</m:t>
                    </m:r>
                    <m:sSub>
                      <m:sSubPr>
                        <m:ctrlPr>
                          <a:rPr lang="en-US" altLang="zh-CN" sz="1600" b="1" i="1" dirty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dirty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1600" b="1" i="0" dirty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sub>
                    </m:sSub>
                    <m:r>
                      <a:rPr lang="en-US" altLang="zh-CN" sz="1600" b="1" i="1" dirty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⟩ </m:t>
                    </m:r>
                  </m:oMath>
                </a14:m>
                <a:r>
                  <a:rPr lang="en-US" altLang="zh-CN" sz="16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obtained from 320K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dirty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600" b="1" dirty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1600" b="1" i="1" dirty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comparable to that obtained from the measurement of 3.2 million Λ decays!</a:t>
                </a:r>
              </a:p>
            </p:txBody>
          </p:sp>
        </mc:Choice>
        <mc:Fallback xmlns="">
          <p:sp>
            <p:nvSpPr>
              <p:cNvPr id="35" name="文本框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708" y="5890724"/>
                <a:ext cx="5014208" cy="830997"/>
              </a:xfrm>
              <a:prstGeom prst="rect">
                <a:avLst/>
              </a:prstGeom>
              <a:blipFill>
                <a:blip r:embed="rId7"/>
                <a:stretch>
                  <a:fillRect l="-504" b="-89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接箭头连接符 34"/>
          <p:cNvCxnSpPr>
            <a:cxnSpLocks/>
            <a:endCxn id="14" idx="1"/>
          </p:cNvCxnSpPr>
          <p:nvPr/>
        </p:nvCxnSpPr>
        <p:spPr>
          <a:xfrm>
            <a:off x="5430276" y="3110987"/>
            <a:ext cx="1292037" cy="8202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6208" y="1142495"/>
            <a:ext cx="3582894" cy="2567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/>
              <p:cNvSpPr txBox="1"/>
              <p:nvPr/>
            </p:nvSpPr>
            <p:spPr>
              <a:xfrm>
                <a:off x="8283740" y="1499779"/>
                <a:ext cx="15587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kumimoji="1" lang="en-US" altLang="zh-CN" sz="20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zh-CN" altLang="en-US" sz="2000" dirty="0">
                    <a:solidFill>
                      <a:schemeClr val="accent5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chemeClr val="accent5"/>
                    </a:solidFill>
                  </a:rPr>
                  <a:t>Polarization</a:t>
                </a:r>
                <a:endParaRPr kumimoji="1" lang="zh-CN" altLang="en-US" sz="20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39" name="文本框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3740" y="1499779"/>
                <a:ext cx="1558760" cy="307777"/>
              </a:xfrm>
              <a:prstGeom prst="rect">
                <a:avLst/>
              </a:prstGeom>
              <a:blipFill>
                <a:blip r:embed="rId9"/>
                <a:stretch>
                  <a:fillRect l="-5859" t="-25490" r="-9375" b="-490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标题 1">
                <a:extLst>
                  <a:ext uri="{FF2B5EF4-FFF2-40B4-BE49-F238E27FC236}">
                    <a16:creationId xmlns:a16="http://schemas.microsoft.com/office/drawing/2014/main" id="{674DA26D-FCB4-4571-BE70-3C349909100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346535" y="-39228"/>
                <a:ext cx="12372109" cy="961502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Search for CPV</a:t>
                </a:r>
                <a:r>
                  <a:rPr lang="zh-CN" altLang="en-US" sz="3200" b="1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3200" b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kumimoji="1" lang="en-US" altLang="zh-CN" sz="32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32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3200" b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𝚲</m:t>
                    </m:r>
                    <m:sSup>
                      <m:sSupPr>
                        <m:ctrlPr>
                          <a:rPr kumimoji="1" lang="en-US" altLang="zh-CN" sz="32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32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2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3200" b="1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2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32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2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32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32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32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</m:oMath>
                </a14:m>
                <a:r>
                  <a:rPr lang="en-US" altLang="zh-CN" sz="3200" b="1" dirty="0">
                    <a:solidFill>
                      <a:srgbClr val="0432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r>
                      <a:rPr lang="en-US" altLang="zh-CN" sz="32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𝝍</m:t>
                    </m:r>
                    <m:r>
                      <a:rPr lang="en-US" altLang="zh-CN" sz="32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32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2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32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b="1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200" b="1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𝚵</m:t>
                            </m:r>
                          </m:e>
                        </m:acc>
                      </m:e>
                      <m:sup>
                        <m:r>
                          <a:rPr lang="en-US" altLang="zh-CN" sz="32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kumimoji="1" lang="zh-CN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" name="标题 1">
                <a:extLst>
                  <a:ext uri="{FF2B5EF4-FFF2-40B4-BE49-F238E27FC236}">
                    <a16:creationId xmlns:a16="http://schemas.microsoft.com/office/drawing/2014/main" id="{674DA26D-FCB4-4571-BE70-3C34990910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346535" y="-39228"/>
                <a:ext cx="12372109" cy="961502"/>
              </a:xfr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7A6081CE-6E7E-46AF-B6D4-C2992C4B6E21}"/>
                  </a:ext>
                </a:extLst>
              </p:cNvPr>
              <p:cNvSpPr txBox="1"/>
              <p:nvPr/>
            </p:nvSpPr>
            <p:spPr>
              <a:xfrm>
                <a:off x="5603856" y="1395077"/>
                <a:ext cx="2190783" cy="652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320 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</m:acc>
                      </m:e>
                      <m:sup>
                        <m:r>
                          <a:rPr lang="en-US" altLang="zh-CN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pairs with 98% purity</a:t>
                </a:r>
                <a:endParaRPr kumimoji="1" lang="zh-C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7A6081CE-6E7E-46AF-B6D4-C2992C4B6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856" y="1395077"/>
                <a:ext cx="2190783" cy="652551"/>
              </a:xfrm>
              <a:prstGeom prst="rect">
                <a:avLst/>
              </a:prstGeom>
              <a:blipFill>
                <a:blip r:embed="rId11"/>
                <a:stretch>
                  <a:fillRect l="-2222" t="-4673" r="-2500" b="-140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71BA7BA-E815-32C5-4618-28A0FFABEFE7}"/>
                  </a:ext>
                </a:extLst>
              </p:cNvPr>
              <p:cNvSpPr txBox="1"/>
              <p:nvPr/>
            </p:nvSpPr>
            <p:spPr>
              <a:xfrm>
                <a:off x="724628" y="843386"/>
                <a:ext cx="17037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FF0000"/>
                    </a:solidFill>
                    <a:ea typeface="KaiTi" panose="02010609060101010101" pitchFamily="49" charset="-122"/>
                    <a:cs typeface="Calibri" panose="020F0502020204030204" pitchFamily="34" charset="0"/>
                  </a:rPr>
                  <a:t>10 billion </a:t>
                </a:r>
                <a:r>
                  <a:rPr kumimoji="1" lang="en-US" altLang="zh-CN" b="1" dirty="0">
                    <a:solidFill>
                      <a:srgbClr val="FF0000"/>
                    </a:solidFill>
                    <a:ea typeface="KaiTi" panose="02010609060101010101" pitchFamily="49" charset="-122"/>
                    <a:cs typeface="Calibri" panose="020F0502020204030204" pitchFamily="34" charset="0"/>
                  </a:rPr>
                  <a:t>J/</a:t>
                </a:r>
                <a14:m>
                  <m:oMath xmlns:m="http://schemas.openxmlformats.org/officeDocument/2006/math">
                    <m:r>
                      <a:rPr lang="en-US" altLang="zh-CN" b="1" i="1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iti SC Light" charset="-122"/>
                      </a:rPr>
                      <m:t>𝝍</m:t>
                    </m:r>
                  </m:oMath>
                </a14:m>
                <a:r>
                  <a:rPr kumimoji="1" lang="zh-CN" altLang="en-US" dirty="0">
                    <a:solidFill>
                      <a:srgbClr val="FF0000"/>
                    </a:solidFill>
                    <a:ea typeface="KaiTi" panose="02010609060101010101" pitchFamily="49" charset="-122"/>
                    <a:cs typeface="Calibri" panose="020F0502020204030204" pitchFamily="34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71BA7BA-E815-32C5-4618-28A0FFABE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28" y="843386"/>
                <a:ext cx="1703785" cy="369332"/>
              </a:xfrm>
              <a:prstGeom prst="rect">
                <a:avLst/>
              </a:prstGeom>
              <a:blipFill>
                <a:blip r:embed="rId12"/>
                <a:stretch>
                  <a:fillRect l="-3704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DEAD83-DC39-AAC3-DC47-B93647262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34174"/>
            <a:ext cx="4835253" cy="2612148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657C566B-2670-4386-8AA0-F87B4B0A22F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34F9F2-C815-4B76-AB95-A04EF8CE6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标题 1">
                <a:extLst>
                  <a:ext uri="{FF2B5EF4-FFF2-40B4-BE49-F238E27FC236}">
                    <a16:creationId xmlns:a16="http://schemas.microsoft.com/office/drawing/2014/main" id="{9C49F2A3-4A5F-4739-97F1-62993C34EF7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99550" y="119552"/>
                <a:ext cx="7611050" cy="450809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Search for CPV</a:t>
                </a:r>
                <a:r>
                  <a:rPr lang="zh-CN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36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36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decay</a:t>
                </a:r>
                <a:endParaRPr lang="zh-CN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标题 1">
                <a:extLst>
                  <a:ext uri="{FF2B5EF4-FFF2-40B4-BE49-F238E27FC236}">
                    <a16:creationId xmlns:a16="http://schemas.microsoft.com/office/drawing/2014/main" id="{9C49F2A3-4A5F-4739-97F1-62993C34EF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99550" y="119552"/>
                <a:ext cx="7611050" cy="450809"/>
              </a:xfrm>
              <a:blipFill>
                <a:blip r:embed="rId4"/>
                <a:stretch>
                  <a:fillRect l="-2329" t="-48649" b="-59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组合 35">
            <a:extLst>
              <a:ext uri="{FF2B5EF4-FFF2-40B4-BE49-F238E27FC236}">
                <a16:creationId xmlns:a16="http://schemas.microsoft.com/office/drawing/2014/main" id="{7BCA668F-95DE-45EA-BECA-4C6C67E1BE3E}"/>
              </a:ext>
            </a:extLst>
          </p:cNvPr>
          <p:cNvGrpSpPr/>
          <p:nvPr/>
        </p:nvGrpSpPr>
        <p:grpSpPr>
          <a:xfrm>
            <a:off x="292816" y="196412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37" name="平行四边形 36">
              <a:extLst>
                <a:ext uri="{FF2B5EF4-FFF2-40B4-BE49-F238E27FC236}">
                  <a16:creationId xmlns:a16="http://schemas.microsoft.com/office/drawing/2014/main" id="{ADCDDE19-22BE-476B-B895-3A2FE99E1004}"/>
                </a:ext>
              </a:extLst>
            </p:cNvPr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平行四边形 37">
              <a:extLst>
                <a:ext uri="{FF2B5EF4-FFF2-40B4-BE49-F238E27FC236}">
                  <a16:creationId xmlns:a16="http://schemas.microsoft.com/office/drawing/2014/main" id="{74189429-4E35-4087-BDF6-208C120C413D}"/>
                </a:ext>
              </a:extLst>
            </p:cNvPr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平行四边形 38">
              <a:extLst>
                <a:ext uri="{FF2B5EF4-FFF2-40B4-BE49-F238E27FC236}">
                  <a16:creationId xmlns:a16="http://schemas.microsoft.com/office/drawing/2014/main" id="{F0C1F94F-F154-4171-A1C6-438B3E317FC4}"/>
                </a:ext>
              </a:extLst>
            </p:cNvPr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A13CC28B-D16D-46A8-9B1C-CB16297C8E76}"/>
                  </a:ext>
                </a:extLst>
              </p:cNvPr>
              <p:cNvSpPr/>
              <p:nvPr/>
            </p:nvSpPr>
            <p:spPr>
              <a:xfrm>
                <a:off x="3202738" y="4699268"/>
                <a:ext cx="594818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With 0.58 million reconstructed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kumimoji="1" lang="en-US" altLang="zh-CN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CN" sz="1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16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</m:acc>
                      </m:e>
                      <m:sup>
                        <m:r>
                          <a:rPr kumimoji="1" lang="en-US" altLang="zh-CN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pairs from 10 billion J/ψ events at BESIII, we achieved a precision for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𝜙</m:t>
                    </m:r>
                  </m:oMath>
                </a14:m>
                <a:r>
                  <a:rPr lang="en-US" altLang="zh-CN" sz="16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parameter comparable to that in the </a:t>
                </a:r>
                <a:r>
                  <a:rPr lang="en-US" altLang="zh-CN" sz="16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HyperCP</a:t>
                </a:r>
                <a:r>
                  <a:rPr lang="en-US" altLang="zh-CN" sz="16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experiment in which 144 million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1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kumimoji="1" lang="en-US" altLang="zh-CN" sz="1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are reconstructed.</a:t>
                </a:r>
              </a:p>
            </p:txBody>
          </p:sp>
        </mc:Choice>
        <mc:Fallback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A13CC28B-D16D-46A8-9B1C-CB16297C8E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738" y="4699268"/>
                <a:ext cx="5948189" cy="830997"/>
              </a:xfrm>
              <a:prstGeom prst="rect">
                <a:avLst/>
              </a:prstGeom>
              <a:blipFill>
                <a:blip r:embed="rId5"/>
                <a:stretch>
                  <a:fillRect l="-640" t="-3030" r="-1066" b="-378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图片 28">
            <a:extLst>
              <a:ext uri="{FF2B5EF4-FFF2-40B4-BE49-F238E27FC236}">
                <a16:creationId xmlns:a16="http://schemas.microsoft.com/office/drawing/2014/main" id="{6634565A-E723-43E0-AEFD-9A2FF63DC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0997"/>
            <a:ext cx="5514109" cy="33173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C313DBF1-3861-417F-81DD-9F44538EBB89}"/>
                  </a:ext>
                </a:extLst>
              </p:cNvPr>
              <p:cNvSpPr txBox="1"/>
              <p:nvPr/>
            </p:nvSpPr>
            <p:spPr>
              <a:xfrm>
                <a:off x="473530" y="4250118"/>
                <a:ext cx="48951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144 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0" smtClean="0"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b="1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𝚵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𝟎𝟑𝟐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𝟎𝟏𝟏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𝟎𝟏𝟏</m:t>
                    </m:r>
                  </m:oMath>
                </a14:m>
                <a:r>
                  <a:rPr lang="zh-CN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</a:t>
                </a:r>
                <a:endParaRPr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C313DBF1-3861-417F-81DD-9F44538EB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30" y="4250118"/>
                <a:ext cx="4895106" cy="369332"/>
              </a:xfrm>
              <a:prstGeom prst="rect">
                <a:avLst/>
              </a:prstGeom>
              <a:blipFill>
                <a:blip r:embed="rId7"/>
                <a:stretch>
                  <a:fillRect l="-1036" t="-6667" r="-259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30">
            <a:extLst>
              <a:ext uri="{FF2B5EF4-FFF2-40B4-BE49-F238E27FC236}">
                <a16:creationId xmlns:a16="http://schemas.microsoft.com/office/drawing/2014/main" id="{76E0F487-7F09-490A-A0E0-9A64DE7B911E}"/>
              </a:ext>
            </a:extLst>
          </p:cNvPr>
          <p:cNvSpPr/>
          <p:nvPr/>
        </p:nvSpPr>
        <p:spPr>
          <a:xfrm>
            <a:off x="1662545" y="3193472"/>
            <a:ext cx="429491" cy="1524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480F31E1-31CE-4B8F-8175-EF688F9754AD}"/>
              </a:ext>
            </a:extLst>
          </p:cNvPr>
          <p:cNvCxnSpPr>
            <a:stCxn id="31" idx="2"/>
          </p:cNvCxnSpPr>
          <p:nvPr/>
        </p:nvCxnSpPr>
        <p:spPr>
          <a:xfrm flipH="1">
            <a:off x="1378527" y="3345872"/>
            <a:ext cx="498764" cy="83820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图片 34">
            <a:extLst>
              <a:ext uri="{FF2B5EF4-FFF2-40B4-BE49-F238E27FC236}">
                <a16:creationId xmlns:a16="http://schemas.microsoft.com/office/drawing/2014/main" id="{98187415-8657-4A37-B2D2-77C6B2186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9643" y="841816"/>
            <a:ext cx="3920835" cy="465814"/>
          </a:xfrm>
          <a:prstGeom prst="rect">
            <a:avLst/>
          </a:prstGeom>
        </p:spPr>
      </p:pic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CBCBEB3D-079F-4530-B12D-1F89C3EC7285}"/>
              </a:ext>
            </a:extLst>
          </p:cNvPr>
          <p:cNvCxnSpPr>
            <a:cxnSpLocks/>
          </p:cNvCxnSpPr>
          <p:nvPr/>
        </p:nvCxnSpPr>
        <p:spPr>
          <a:xfrm>
            <a:off x="6742843" y="1605240"/>
            <a:ext cx="1477319" cy="26577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EBFA938B-8A78-48DF-BDEE-12314B8BAA66}"/>
                  </a:ext>
                </a:extLst>
              </p:cNvPr>
              <p:cNvSpPr txBox="1"/>
              <p:nvPr/>
            </p:nvSpPr>
            <p:spPr>
              <a:xfrm>
                <a:off x="5798127" y="4226760"/>
                <a:ext cx="6201888" cy="35394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7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0.58 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7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7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kumimoji="1" lang="en-US" altLang="zh-CN" sz="17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17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CN" sz="17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7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</m:acc>
                      </m:e>
                      <m:sup>
                        <m:r>
                          <a:rPr kumimoji="1" lang="en-US" altLang="zh-CN" sz="17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7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pairs </a:t>
                </a:r>
                <a:r>
                  <a:rPr lang="en-US" altLang="zh-CN" sz="17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⟨</m:t>
                        </m:r>
                        <m:r>
                          <a:rPr lang="en-US" altLang="zh-CN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17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𝚵</m:t>
                        </m:r>
                      </m:sub>
                    </m:sSub>
                    <m:r>
                      <a:rPr lang="en-US" altLang="zh-CN" sz="17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⟩=</m:t>
                    </m:r>
                    <m:r>
                      <a:rPr lang="en-US" altLang="zh-CN" sz="17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sz="17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7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7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𝟎𝟎𝟏𝟒</m:t>
                    </m:r>
                    <m:r>
                      <a:rPr lang="en-US" altLang="zh-CN" sz="17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altLang="zh-CN" sz="17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7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7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𝟎𝟎𝟓𝟎</m:t>
                    </m:r>
                    <m:r>
                      <a:rPr lang="en-US" altLang="zh-CN" sz="17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altLang="zh-CN" sz="17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7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7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𝟎𝟎𝟎𝟕</m:t>
                    </m:r>
                  </m:oMath>
                </a14:m>
                <a:r>
                  <a:rPr lang="zh-CN" altLang="en-US" sz="17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7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</a:t>
                </a:r>
                <a:endParaRPr lang="zh-CN" altLang="en-US" sz="17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EBFA938B-8A78-48DF-BDEE-12314B8BA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127" y="4226760"/>
                <a:ext cx="6201888" cy="353943"/>
              </a:xfrm>
              <a:prstGeom prst="rect">
                <a:avLst/>
              </a:prstGeom>
              <a:blipFill>
                <a:blip r:embed="rId9"/>
                <a:stretch>
                  <a:fillRect l="-612" t="-3448" b="-206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253C2D94-A36F-4917-8763-0C0A12BD76FD}"/>
                  </a:ext>
                </a:extLst>
              </p:cNvPr>
              <p:cNvSpPr txBox="1"/>
              <p:nvPr/>
            </p:nvSpPr>
            <p:spPr>
              <a:xfrm>
                <a:off x="2500745" y="5615582"/>
                <a:ext cx="753687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spin correlation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kumimoji="1" lang="en-US" altLang="zh-CN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kumimoji="1" lang="en-US" altLang="zh-CN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</m:acc>
                      </m:e>
                      <m:sup>
                        <m:r>
                          <a:rPr kumimoji="1" lang="en-US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significantly improved the precision of the decay parameter </a:t>
                </a:r>
                <a:r>
                  <a:rPr lang="en-US" altLang="zh-CN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measurements; the single-event sensitivity of BESIII is 1000 times that of </a:t>
                </a:r>
                <a:r>
                  <a:rPr lang="en-US" altLang="zh-CN" dirty="0" err="1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HyperCP</a:t>
                </a:r>
                <a:r>
                  <a:rPr lang="en-US" altLang="zh-CN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.</a:t>
                </a:r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253C2D94-A36F-4917-8763-0C0A12BD7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745" y="5615582"/>
                <a:ext cx="7536873" cy="923330"/>
              </a:xfrm>
              <a:prstGeom prst="rect">
                <a:avLst/>
              </a:prstGeom>
              <a:blipFill>
                <a:blip r:embed="rId12"/>
                <a:stretch>
                  <a:fillRect l="-647" t="-3289"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文本框 45">
            <a:extLst>
              <a:ext uri="{FF2B5EF4-FFF2-40B4-BE49-F238E27FC236}">
                <a16:creationId xmlns:a16="http://schemas.microsoft.com/office/drawing/2014/main" id="{F91944F1-D8CE-4F9C-AB89-F2476B7CB0BF}"/>
              </a:ext>
            </a:extLst>
          </p:cNvPr>
          <p:cNvSpPr txBox="1"/>
          <p:nvPr/>
        </p:nvSpPr>
        <p:spPr>
          <a:xfrm>
            <a:off x="7923319" y="188579"/>
            <a:ext cx="29995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BESIII: Nature 606 (2022) 64-69 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275951E-54AE-4AC6-935C-166CD552296F}"/>
              </a:ext>
            </a:extLst>
          </p:cNvPr>
          <p:cNvSpPr txBox="1"/>
          <p:nvPr/>
        </p:nvSpPr>
        <p:spPr>
          <a:xfrm>
            <a:off x="1624400" y="3851920"/>
            <a:ext cx="3805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HyperCP</a:t>
            </a:r>
            <a:r>
              <a:rPr lang="en-GB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Phys. Rev. Lett. 93 (2004) 011802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5EA93F2-D2A1-5DFC-B1FB-D6EEC92B82D3}"/>
              </a:ext>
            </a:extLst>
          </p:cNvPr>
          <p:cNvSpPr txBox="1"/>
          <p:nvPr/>
        </p:nvSpPr>
        <p:spPr>
          <a:xfrm>
            <a:off x="7923319" y="428354"/>
            <a:ext cx="27571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BESIII arXiv:2602.20524</a:t>
            </a:r>
            <a:r>
              <a:rPr lang="en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548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BF3E9C19-4CBB-4094-ACB6-17D3FFB11D6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BEEB8D0-4749-452B-A2AC-3064B9B9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6228A49-2FA0-47E8-8433-EE70FEF9E824}"/>
              </a:ext>
            </a:extLst>
          </p:cNvPr>
          <p:cNvSpPr txBox="1"/>
          <p:nvPr/>
        </p:nvSpPr>
        <p:spPr>
          <a:xfrm>
            <a:off x="8479262" y="610760"/>
            <a:ext cx="22249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Phys. Lett. B </a:t>
            </a:r>
            <a:r>
              <a:rPr lang="en-US" altLang="zh-CN" sz="1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788</a:t>
            </a:r>
            <a:r>
              <a:rPr lang="en-US" altLang="zh-CN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535 (2019)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1E80729-A3C2-457A-923D-D0D92C15E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29" y="1661869"/>
            <a:ext cx="3239919" cy="2927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0F84936-0B98-45BE-85E9-82083498D818}"/>
                  </a:ext>
                </a:extLst>
              </p:cNvPr>
              <p:cNvSpPr txBox="1"/>
              <p:nvPr/>
            </p:nvSpPr>
            <p:spPr>
              <a:xfrm>
                <a:off x="10275957" y="1955735"/>
                <a:ext cx="1927563" cy="8626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Polarizations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2400" i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zh-CN" sz="2400" b="0" i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0F84936-0B98-45BE-85E9-82083498D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957" y="1955735"/>
                <a:ext cx="1927563" cy="862608"/>
              </a:xfrm>
              <a:prstGeom prst="rect">
                <a:avLst/>
              </a:prstGeom>
              <a:blipFill>
                <a:blip r:embed="rId6"/>
                <a:stretch>
                  <a:fillRect l="-5063" t="-5674" r="-633" b="-120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标题 1">
                <a:extLst>
                  <a:ext uri="{FF2B5EF4-FFF2-40B4-BE49-F238E27FC236}">
                    <a16:creationId xmlns:a16="http://schemas.microsoft.com/office/drawing/2014/main" id="{24D5F1A0-DA28-4FAE-8332-6BC37A6D4D7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99550" y="119552"/>
                <a:ext cx="7611050" cy="450809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zh-CN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Search for Strong CPV</a:t>
                </a:r>
                <a:r>
                  <a:rPr lang="zh-CN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36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3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36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𝚲</m:t>
                    </m:r>
                    <m:r>
                      <a:rPr lang="en-US" altLang="zh-CN" sz="3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𝜸</m:t>
                    </m:r>
                  </m:oMath>
                </a14:m>
                <a:r>
                  <a:rPr lang="zh-CN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decay</a:t>
                </a:r>
                <a:endParaRPr lang="zh-CN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标题 1">
                <a:extLst>
                  <a:ext uri="{FF2B5EF4-FFF2-40B4-BE49-F238E27FC236}">
                    <a16:creationId xmlns:a16="http://schemas.microsoft.com/office/drawing/2014/main" id="{24D5F1A0-DA28-4FAE-8332-6BC37A6D4D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99550" y="119552"/>
                <a:ext cx="7611050" cy="450809"/>
              </a:xfrm>
              <a:blipFill>
                <a:blip r:embed="rId7"/>
                <a:stretch>
                  <a:fillRect l="-1997" t="-35135" b="-486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组合 27">
            <a:extLst>
              <a:ext uri="{FF2B5EF4-FFF2-40B4-BE49-F238E27FC236}">
                <a16:creationId xmlns:a16="http://schemas.microsoft.com/office/drawing/2014/main" id="{85456C98-C5C3-4D15-A756-62C5BC71EB19}"/>
              </a:ext>
            </a:extLst>
          </p:cNvPr>
          <p:cNvGrpSpPr/>
          <p:nvPr/>
        </p:nvGrpSpPr>
        <p:grpSpPr>
          <a:xfrm>
            <a:off x="292816" y="196412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29" name="平行四边形 28">
              <a:extLst>
                <a:ext uri="{FF2B5EF4-FFF2-40B4-BE49-F238E27FC236}">
                  <a16:creationId xmlns:a16="http://schemas.microsoft.com/office/drawing/2014/main" id="{C696EA46-5B7E-4BCF-9BA7-EFE8096ABC47}"/>
                </a:ext>
              </a:extLst>
            </p:cNvPr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id="{53312274-32C9-45DD-BF11-7523F05093AF}"/>
                </a:ext>
              </a:extLst>
            </p:cNvPr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平行四边形 30">
              <a:extLst>
                <a:ext uri="{FF2B5EF4-FFF2-40B4-BE49-F238E27FC236}">
                  <a16:creationId xmlns:a16="http://schemas.microsoft.com/office/drawing/2014/main" id="{E7BBF36E-331E-4791-9A44-F975CE3BB95E}"/>
                </a:ext>
              </a:extLst>
            </p:cNvPr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B01D5E7A-6D4C-4CD8-B3E5-A220BA2454E4}"/>
                  </a:ext>
                </a:extLst>
              </p:cNvPr>
              <p:cNvSpPr txBox="1"/>
              <p:nvPr/>
            </p:nvSpPr>
            <p:spPr>
              <a:xfrm>
                <a:off x="584570" y="852651"/>
                <a:ext cx="574281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CPV sources in SM: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Weak interaction, CKM (observed, but too small)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Strong interaction,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-term (Not yet observed)</a:t>
                </a:r>
                <a:endPara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B01D5E7A-6D4C-4CD8-B3E5-A220BA245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70" y="852651"/>
                <a:ext cx="5742815" cy="923330"/>
              </a:xfrm>
              <a:prstGeom prst="rect">
                <a:avLst/>
              </a:prstGeom>
              <a:blipFill>
                <a:blip r:embed="rId8"/>
                <a:stretch>
                  <a:fillRect l="-955" t="-3974"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组合 47">
            <a:extLst>
              <a:ext uri="{FF2B5EF4-FFF2-40B4-BE49-F238E27FC236}">
                <a16:creationId xmlns:a16="http://schemas.microsoft.com/office/drawing/2014/main" id="{10EEEB5A-6153-47A4-BDC5-9060A51D409E}"/>
              </a:ext>
            </a:extLst>
          </p:cNvPr>
          <p:cNvGrpSpPr/>
          <p:nvPr/>
        </p:nvGrpSpPr>
        <p:grpSpPr>
          <a:xfrm>
            <a:off x="6581589" y="874947"/>
            <a:ext cx="5441876" cy="924504"/>
            <a:chOff x="6533037" y="666454"/>
            <a:chExt cx="5441876" cy="924504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FE8349A0-B48A-4820-AD70-6110A1E9F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41478" y="1040834"/>
              <a:ext cx="1678584" cy="5501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9FDEE8C0-F4F5-407B-9679-C7B45FF313CA}"/>
                    </a:ext>
                  </a:extLst>
                </p:cNvPr>
                <p:cNvSpPr txBox="1"/>
                <p:nvPr/>
              </p:nvSpPr>
              <p:spPr>
                <a:xfrm>
                  <a:off x="6533037" y="696254"/>
                  <a:ext cx="2299047" cy="6525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8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The Transition EDM of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altLang="zh-CN" sz="1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楷体" panose="02010609060101010101" pitchFamily="49" charset="-122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sz="1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zh-CN" sz="1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m:t>Λ</m:t>
                      </m:r>
                      <m:r>
                        <a:rPr lang="en-US" altLang="zh-CN" sz="1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m:t>𝛾</m:t>
                      </m:r>
                    </m:oMath>
                  </a14:m>
                  <a:r>
                    <a:rPr lang="zh-CN" altLang="en-US" sz="18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9FDEE8C0-F4F5-407B-9679-C7B45FF313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3037" y="696254"/>
                  <a:ext cx="2299047" cy="652551"/>
                </a:xfrm>
                <a:prstGeom prst="rect">
                  <a:avLst/>
                </a:prstGeom>
                <a:blipFill>
                  <a:blip r:embed="rId10"/>
                  <a:stretch>
                    <a:fillRect l="-2198" t="-3846" b="-1346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02940162-E945-494A-837E-0EE7F450A520}"/>
                </a:ext>
              </a:extLst>
            </p:cNvPr>
            <p:cNvCxnSpPr/>
            <p:nvPr/>
          </p:nvCxnSpPr>
          <p:spPr>
            <a:xfrm>
              <a:off x="8650096" y="1024793"/>
              <a:ext cx="1587524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9AEAEFE7-8417-4532-8018-9ECA62B5E024}"/>
                </a:ext>
              </a:extLst>
            </p:cNvPr>
            <p:cNvSpPr txBox="1"/>
            <p:nvPr/>
          </p:nvSpPr>
          <p:spPr>
            <a:xfrm>
              <a:off x="10387389" y="840127"/>
              <a:ext cx="1587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 EDM</a:t>
              </a:r>
              <a:endPara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36B772AD-F03E-4EAC-B839-E30C62B34ACC}"/>
                </a:ext>
              </a:extLst>
            </p:cNvPr>
            <p:cNvSpPr txBox="1"/>
            <p:nvPr/>
          </p:nvSpPr>
          <p:spPr>
            <a:xfrm>
              <a:off x="8540069" y="666454"/>
              <a:ext cx="18612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SU(3) symmetry</a:t>
              </a:r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04CF432-537C-4084-9FA0-9C201D9A6BE5}"/>
                  </a:ext>
                </a:extLst>
              </p:cNvPr>
              <p:cNvSpPr txBox="1"/>
              <p:nvPr/>
            </p:nvSpPr>
            <p:spPr>
              <a:xfrm>
                <a:off x="576547" y="2341880"/>
                <a:ext cx="5671873" cy="246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altLang="zh-CN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altLang="zh-CN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altLang="zh-CN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(3686)→</m:t>
                      </m:r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</m:acc>
                        </m:e>
                        <m:sup>
                          <m: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en-US" altLang="zh-CN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altLang="zh-CN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̅"/>
                          <m:ctrlP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r>
                        <a:rPr lang="en-US" altLang="zh-CN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04CF432-537C-4084-9FA0-9C201D9A6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47" y="2341880"/>
                <a:ext cx="5671873" cy="246799"/>
              </a:xfrm>
              <a:prstGeom prst="rect">
                <a:avLst/>
              </a:prstGeom>
              <a:blipFill>
                <a:blip r:embed="rId11"/>
                <a:stretch>
                  <a:fillRect b="-380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F15F5EA-FC7F-4F4E-A607-61BAEAC70110}"/>
                  </a:ext>
                </a:extLst>
              </p:cNvPr>
              <p:cNvSpPr txBox="1"/>
              <p:nvPr/>
            </p:nvSpPr>
            <p:spPr>
              <a:xfrm>
                <a:off x="1336626" y="1915635"/>
                <a:ext cx="35128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B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2.7 B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(3686)</m:t>
                    </m:r>
                  </m:oMath>
                </a14:m>
                <a:endParaRPr lang="zh-CN" alt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F15F5EA-FC7F-4F4E-A607-61BAEAC70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626" y="1915635"/>
                <a:ext cx="3512800" cy="400110"/>
              </a:xfrm>
              <a:prstGeom prst="rect">
                <a:avLst/>
              </a:prstGeom>
              <a:blipFill>
                <a:blip r:embed="rId12"/>
                <a:stretch>
                  <a:fillRect l="-1799" t="-6061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>
            <a:extLst>
              <a:ext uri="{FF2B5EF4-FFF2-40B4-BE49-F238E27FC236}">
                <a16:creationId xmlns:a16="http://schemas.microsoft.com/office/drawing/2014/main" id="{F9335626-479C-7B26-DBF7-BFF5B0A1AF52}"/>
              </a:ext>
            </a:extLst>
          </p:cNvPr>
          <p:cNvGrpSpPr/>
          <p:nvPr/>
        </p:nvGrpSpPr>
        <p:grpSpPr>
          <a:xfrm>
            <a:off x="5716128" y="3706444"/>
            <a:ext cx="6454039" cy="2832468"/>
            <a:chOff x="5135221" y="3597367"/>
            <a:chExt cx="6454039" cy="28324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D04F3864-18F0-4665-BDCE-7148CDF1A6B8}"/>
                    </a:ext>
                  </a:extLst>
                </p:cNvPr>
                <p:cNvSpPr txBox="1"/>
                <p:nvPr/>
              </p:nvSpPr>
              <p:spPr>
                <a:xfrm>
                  <a:off x="7137874" y="4682566"/>
                  <a:ext cx="445138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Opposite directions of the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altLang="zh-CN" dirty="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polarization</a:t>
                  </a:r>
                  <a:endParaRPr lang="zh-CN" altLang="en-US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D04F3864-18F0-4665-BDCE-7148CDF1A6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7874" y="4682566"/>
                  <a:ext cx="4451386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1136" t="-6667" b="-2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EF605A7-FB7F-4D81-82AD-09DCF131F753}"/>
                </a:ext>
              </a:extLst>
            </p:cNvPr>
            <p:cNvSpPr txBox="1"/>
            <p:nvPr/>
          </p:nvSpPr>
          <p:spPr>
            <a:xfrm>
              <a:off x="7135975" y="6060503"/>
              <a:ext cx="4061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first strong-CP test in hyperon decays.</a:t>
              </a:r>
              <a:endParaRPr lang="zh-CN" altLang="en-US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E5BC2C4B-E76B-42C6-85B2-9A4CD1BF1981}"/>
                    </a:ext>
                  </a:extLst>
                </p:cNvPr>
                <p:cNvSpPr txBox="1"/>
                <p:nvPr/>
              </p:nvSpPr>
              <p:spPr>
                <a:xfrm>
                  <a:off x="7137874" y="5202126"/>
                  <a:ext cx="416922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 first attempt to measure the P-violating decay parameter of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altLang="zh-CN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Λ</m:t>
                      </m:r>
                      <m:r>
                        <a:rPr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</m:oMath>
                  </a14:m>
                  <a:r>
                    <a:rPr lang="en-US" altLang="zh-CN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zh-CN" alt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E5BC2C4B-E76B-42C6-85B2-9A4CD1BF19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7874" y="5202126"/>
                  <a:ext cx="4169229" cy="646331"/>
                </a:xfrm>
                <a:prstGeom prst="rect">
                  <a:avLst/>
                </a:prstGeom>
                <a:blipFill>
                  <a:blip r:embed="rId14"/>
                  <a:stretch>
                    <a:fillRect l="-1170" t="-4717" b="-1415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12763D5D-CD58-492D-83D4-C5541C3570DE}"/>
                </a:ext>
              </a:extLst>
            </p:cNvPr>
            <p:cNvCxnSpPr>
              <a:cxnSpLocks/>
              <a:stCxn id="38" idx="3"/>
              <a:endCxn id="7" idx="1"/>
            </p:cNvCxnSpPr>
            <p:nvPr/>
          </p:nvCxnSpPr>
          <p:spPr>
            <a:xfrm>
              <a:off x="5135221" y="3597367"/>
              <a:ext cx="2002653" cy="1269865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DC7DA56A-F165-4474-944A-50328FEBCDDB}"/>
                </a:ext>
              </a:extLst>
            </p:cNvPr>
            <p:cNvCxnSpPr>
              <a:cxnSpLocks/>
              <a:stCxn id="43" idx="3"/>
              <a:endCxn id="11" idx="1"/>
            </p:cNvCxnSpPr>
            <p:nvPr/>
          </p:nvCxnSpPr>
          <p:spPr>
            <a:xfrm>
              <a:off x="5135221" y="4648650"/>
              <a:ext cx="2002653" cy="87664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9C648AE2-9CB7-48F2-8BA7-C6AF115640A6}"/>
                </a:ext>
              </a:extLst>
            </p:cNvPr>
            <p:cNvCxnSpPr>
              <a:cxnSpLocks/>
              <a:stCxn id="44" idx="3"/>
              <a:endCxn id="8" idx="1"/>
            </p:cNvCxnSpPr>
            <p:nvPr/>
          </p:nvCxnSpPr>
          <p:spPr>
            <a:xfrm>
              <a:off x="5135221" y="5598415"/>
              <a:ext cx="2000754" cy="646754"/>
            </a:xfrm>
            <a:prstGeom prst="straightConnector1">
              <a:avLst/>
            </a:prstGeom>
            <a:ln w="190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1ADC1946-81FD-46A9-ACF3-4A9D70E3D94C}"/>
                </a:ext>
              </a:extLst>
            </p:cNvPr>
            <p:cNvCxnSpPr>
              <a:cxnSpLocks/>
              <a:stCxn id="39" idx="3"/>
              <a:endCxn id="7" idx="1"/>
            </p:cNvCxnSpPr>
            <p:nvPr/>
          </p:nvCxnSpPr>
          <p:spPr>
            <a:xfrm>
              <a:off x="5135221" y="4198313"/>
              <a:ext cx="2002653" cy="668919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405ACC0-91F0-43B5-8BD0-2F627615707D}"/>
                  </a:ext>
                </a:extLst>
              </p:cNvPr>
              <p:cNvSpPr txBox="1"/>
              <p:nvPr/>
            </p:nvSpPr>
            <p:spPr>
              <a:xfrm>
                <a:off x="10259285" y="3174014"/>
                <a:ext cx="175796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 behavior is observed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dirty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1600" i="0" dirty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zh-CN" sz="1600" b="0" i="0" dirty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but not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altLang="zh-CN" sz="16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or</m:t>
                    </m:r>
                    <m:r>
                      <a:rPr lang="en-US" altLang="zh-CN" sz="16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Ξ</m:t>
                    </m:r>
                  </m:oMath>
                </a14:m>
                <a:r>
                  <a:rPr lang="en-US" altLang="zh-CN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</a:t>
                </a:r>
                <a:endParaRPr lang="zh-CN" alt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405ACC0-91F0-43B5-8BD0-2F6276157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9285" y="3174014"/>
                <a:ext cx="1757969" cy="830997"/>
              </a:xfrm>
              <a:prstGeom prst="rect">
                <a:avLst/>
              </a:prstGeom>
              <a:blipFill>
                <a:blip r:embed="rId15"/>
                <a:stretch>
                  <a:fillRect l="-2083" t="-2206" r="-3472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组合 33">
            <a:extLst>
              <a:ext uri="{FF2B5EF4-FFF2-40B4-BE49-F238E27FC236}">
                <a16:creationId xmlns:a16="http://schemas.microsoft.com/office/drawing/2014/main" id="{8E5F290F-103E-48E7-A1B8-FE31B3972EBF}"/>
              </a:ext>
            </a:extLst>
          </p:cNvPr>
          <p:cNvGrpSpPr/>
          <p:nvPr/>
        </p:nvGrpSpPr>
        <p:grpSpPr>
          <a:xfrm>
            <a:off x="876326" y="2635981"/>
            <a:ext cx="4877126" cy="3730760"/>
            <a:chOff x="553290" y="1108235"/>
            <a:chExt cx="4877126" cy="3730760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D604DF88-AB25-40A2-A940-55AF4B40E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90614" y="1108235"/>
              <a:ext cx="4839802" cy="3730760"/>
            </a:xfrm>
            <a:prstGeom prst="rect">
              <a:avLst/>
            </a:prstGeom>
          </p:spPr>
        </p:pic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38C87611-2F08-46C4-ACEA-86764E6BC01B}"/>
                </a:ext>
              </a:extLst>
            </p:cNvPr>
            <p:cNvSpPr/>
            <p:nvPr/>
          </p:nvSpPr>
          <p:spPr>
            <a:xfrm>
              <a:off x="2165515" y="1265240"/>
              <a:ext cx="3033610" cy="374431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altLang="zh-CN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Phys. Rev. Lett. 133 (2024) 10, 101902</a:t>
              </a:r>
            </a:p>
          </p:txBody>
        </p:sp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FCA4D5A7-7D93-4415-98A7-45CF1AFB6B9C}"/>
                </a:ext>
              </a:extLst>
            </p:cNvPr>
            <p:cNvSpPr/>
            <p:nvPr/>
          </p:nvSpPr>
          <p:spPr>
            <a:xfrm>
              <a:off x="553290" y="2034073"/>
              <a:ext cx="4839802" cy="289249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D48602F4-DCC1-471C-8D73-4F1487C92ED9}"/>
                </a:ext>
              </a:extLst>
            </p:cNvPr>
            <p:cNvSpPr/>
            <p:nvPr/>
          </p:nvSpPr>
          <p:spPr>
            <a:xfrm>
              <a:off x="553290" y="2635019"/>
              <a:ext cx="4839802" cy="289249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5E151447-04C7-4B5E-9305-A4401A10622C}"/>
                </a:ext>
              </a:extLst>
            </p:cNvPr>
            <p:cNvSpPr/>
            <p:nvPr/>
          </p:nvSpPr>
          <p:spPr>
            <a:xfrm>
              <a:off x="553290" y="2951652"/>
              <a:ext cx="4839802" cy="556657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6988B7E0-BF09-49BE-84BC-FA431A8FF793}"/>
                </a:ext>
              </a:extLst>
            </p:cNvPr>
            <p:cNvSpPr/>
            <p:nvPr/>
          </p:nvSpPr>
          <p:spPr>
            <a:xfrm>
              <a:off x="553290" y="4042559"/>
              <a:ext cx="4839802" cy="274374"/>
            </a:xfrm>
            <a:prstGeom prst="round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951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07D2DB50-46B6-47F6-B6A3-CE4A8CAFB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431" y="3983745"/>
            <a:ext cx="2261534" cy="2043378"/>
          </a:xfrm>
          <a:prstGeom prst="rect">
            <a:avLst/>
          </a:prstGeom>
        </p:spPr>
      </p:pic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3769639F-AAC0-449F-BDD3-819D4CCC341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BF2370DD-81F9-41FF-AD18-970CA1B5F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246" y="4063583"/>
            <a:ext cx="2737927" cy="1994292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BEEB8D0-4749-452B-A2AC-3064B9B9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28</a:t>
            </a:fld>
            <a:endParaRPr lang="zh-CN" altLang="en-US" dirty="0"/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24D5F1A0-DA28-4FAE-8332-6BC37A6D4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550" y="119552"/>
            <a:ext cx="9178120" cy="450809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Spin polarizations of different hyperons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5456C98-C5C3-4D15-A756-62C5BC71EB19}"/>
              </a:ext>
            </a:extLst>
          </p:cNvPr>
          <p:cNvGrpSpPr/>
          <p:nvPr/>
        </p:nvGrpSpPr>
        <p:grpSpPr>
          <a:xfrm>
            <a:off x="292816" y="196412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29" name="平行四边形 28">
              <a:extLst>
                <a:ext uri="{FF2B5EF4-FFF2-40B4-BE49-F238E27FC236}">
                  <a16:creationId xmlns:a16="http://schemas.microsoft.com/office/drawing/2014/main" id="{C696EA46-5B7E-4BCF-9BA7-EFE8096ABC47}"/>
                </a:ext>
              </a:extLst>
            </p:cNvPr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id="{53312274-32C9-45DD-BF11-7523F05093AF}"/>
                </a:ext>
              </a:extLst>
            </p:cNvPr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平行四边形 30">
              <a:extLst>
                <a:ext uri="{FF2B5EF4-FFF2-40B4-BE49-F238E27FC236}">
                  <a16:creationId xmlns:a16="http://schemas.microsoft.com/office/drawing/2014/main" id="{E7BBF36E-331E-4791-9A44-F975CE3BB95E}"/>
                </a:ext>
              </a:extLst>
            </p:cNvPr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75B6696D-B1C2-498C-A7EE-1B50E310F204}"/>
                  </a:ext>
                </a:extLst>
              </p:cNvPr>
              <p:cNvSpPr txBox="1"/>
              <p:nvPr/>
            </p:nvSpPr>
            <p:spPr>
              <a:xfrm>
                <a:off x="9846451" y="539361"/>
                <a:ext cx="19944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</m:acc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75B6696D-B1C2-498C-A7EE-1B50E310F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6451" y="539361"/>
                <a:ext cx="1994455" cy="369332"/>
              </a:xfrm>
              <a:prstGeom prst="rect">
                <a:avLst/>
              </a:prstGeom>
              <a:blipFill>
                <a:blip r:embed="rId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图片 33">
            <a:extLst>
              <a:ext uri="{FF2B5EF4-FFF2-40B4-BE49-F238E27FC236}">
                <a16:creationId xmlns:a16="http://schemas.microsoft.com/office/drawing/2014/main" id="{F729EACC-5752-4BDE-8B71-6D8375D2F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9794" y="3969000"/>
            <a:ext cx="2686425" cy="222916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4037271-7281-47D6-A52E-E4676247C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033" y="1113853"/>
            <a:ext cx="2488667" cy="1893357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A963CD11-74BE-4768-B809-5EBB2B7A24A6}"/>
              </a:ext>
            </a:extLst>
          </p:cNvPr>
          <p:cNvSpPr txBox="1"/>
          <p:nvPr/>
        </p:nvSpPr>
        <p:spPr>
          <a:xfrm>
            <a:off x="771362" y="869601"/>
            <a:ext cx="18591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PRL129, 131801(2022) </a:t>
            </a:r>
            <a:endParaRPr lang="zh-CN" altLang="en-US" sz="1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2B94A95B-5F9E-42B9-8DBD-86BFD4282C3E}"/>
                  </a:ext>
                </a:extLst>
              </p:cNvPr>
              <p:cNvSpPr txBox="1"/>
              <p:nvPr/>
            </p:nvSpPr>
            <p:spPr>
              <a:xfrm>
                <a:off x="6916771" y="508360"/>
                <a:ext cx="1994455" cy="375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</m:acc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2B94A95B-5F9E-42B9-8DBD-86BFD4282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6771" y="508360"/>
                <a:ext cx="1994455" cy="375487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BC1988D9-F45A-4364-9D98-1FF057635571}"/>
                  </a:ext>
                </a:extLst>
              </p:cNvPr>
              <p:cNvSpPr txBox="1"/>
              <p:nvPr/>
            </p:nvSpPr>
            <p:spPr>
              <a:xfrm>
                <a:off x="6945263" y="3429000"/>
                <a:ext cx="1994455" cy="375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(2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</m:acc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BC1988D9-F45A-4364-9D98-1FF057635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263" y="3429000"/>
                <a:ext cx="1994455" cy="375487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86C0426B-C8D2-424D-8E52-FB51974CDE74}"/>
                  </a:ext>
                </a:extLst>
              </p:cNvPr>
              <p:cNvSpPr txBox="1"/>
              <p:nvPr/>
            </p:nvSpPr>
            <p:spPr>
              <a:xfrm>
                <a:off x="3275690" y="2956033"/>
                <a:ext cx="2797015" cy="43088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d>
                        <m:d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altLang="zh-CN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CN" sz="11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zh-CN" altLang="en-US" sz="11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altLang="zh-CN" sz="11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0.2744±0.0033±0.0010</m:t>
                      </m:r>
                      <m:r>
                        <m:rPr>
                          <m:nor/>
                        </m:rPr>
                        <a:rPr lang="en-US" altLang="zh-CN" sz="11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altLang="zh-CN" sz="11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rad</m:t>
                      </m:r>
                    </m:oMath>
                  </m:oMathPara>
                </a14:m>
                <a:endParaRPr lang="en-US" altLang="zh-CN" sz="11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ΔΦ</m:t>
                      </m:r>
                      <m:d>
                        <m:d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CN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CN" sz="11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altLang="zh-CN" sz="11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0.427±0.022±0.003</m:t>
                      </m:r>
                      <m:r>
                        <m:rPr>
                          <m:nor/>
                        </m:rPr>
                        <a:rPr lang="en-US" altLang="zh-CN" sz="11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altLang="zh-CN" sz="11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rad</m:t>
                      </m:r>
                    </m:oMath>
                  </m:oMathPara>
                </a14:m>
                <a:endParaRPr lang="en-US" altLang="zh-CN" sz="11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86C0426B-C8D2-424D-8E52-FB51974CD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690" y="2956033"/>
                <a:ext cx="2797015" cy="430887"/>
              </a:xfrm>
              <a:prstGeom prst="rect">
                <a:avLst/>
              </a:prstGeom>
              <a:blipFill>
                <a:blip r:embed="rId10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330FB3AB-FBB0-44A2-9D8C-C67CE4DF8F86}"/>
                  </a:ext>
                </a:extLst>
              </p:cNvPr>
              <p:cNvSpPr txBox="1"/>
              <p:nvPr/>
            </p:nvSpPr>
            <p:spPr>
              <a:xfrm>
                <a:off x="414662" y="3094297"/>
                <a:ext cx="2604051" cy="26161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100" b="0" i="1" smtClean="0">
                                  <a:latin typeface="Cambria Math" panose="02040503050406030204" pitchFamily="18" charset="0"/>
                                </a:rPr>
                                <m:t>0.7521±0.0042±0.0066</m:t>
                              </m:r>
                            </m:e>
                          </m:d>
                        </m:e>
                        <m:sup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rad</m:t>
                      </m:r>
                    </m:oMath>
                  </m:oMathPara>
                </a14:m>
                <a:endParaRPr lang="en-US" altLang="zh-CN" sz="1100" dirty="0"/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330FB3AB-FBB0-44A2-9D8C-C67CE4DF8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62" y="3094297"/>
                <a:ext cx="2604051" cy="2616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15C6ED61-4677-4BFE-9F56-B26966234C96}"/>
                  </a:ext>
                </a:extLst>
              </p:cNvPr>
              <p:cNvSpPr txBox="1"/>
              <p:nvPr/>
            </p:nvSpPr>
            <p:spPr>
              <a:xfrm>
                <a:off x="6514515" y="3094297"/>
                <a:ext cx="2604051" cy="26161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100" b="0" i="1" smtClean="0">
                                  <a:latin typeface="Cambria Math" panose="02040503050406030204" pitchFamily="18" charset="0"/>
                                </a:rPr>
                                <m:t>1.213±0.046±0.016</m:t>
                              </m:r>
                            </m:e>
                          </m:d>
                        </m:e>
                        <m:sup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rad</m:t>
                      </m:r>
                    </m:oMath>
                  </m:oMathPara>
                </a14:m>
                <a:endParaRPr lang="en-US" altLang="zh-CN" sz="1100" dirty="0"/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15C6ED61-4677-4BFE-9F56-B26966234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515" y="3094297"/>
                <a:ext cx="2604051" cy="2616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51A97CE1-29DD-4A75-8EFC-A7CF4D145788}"/>
                  </a:ext>
                </a:extLst>
              </p:cNvPr>
              <p:cNvSpPr txBox="1"/>
              <p:nvPr/>
            </p:nvSpPr>
            <p:spPr>
              <a:xfrm>
                <a:off x="6636071" y="6080889"/>
                <a:ext cx="2604051" cy="26161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100" b="0" i="1" smtClean="0">
                                  <a:latin typeface="Cambria Math" panose="02040503050406030204" pitchFamily="18" charset="0"/>
                                </a:rPr>
                                <m:t>0.667±0.111±0.058</m:t>
                              </m:r>
                            </m:e>
                          </m:d>
                        </m:e>
                        <m:sup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rad</m:t>
                      </m:r>
                    </m:oMath>
                  </m:oMathPara>
                </a14:m>
                <a:endParaRPr lang="en-US" altLang="zh-CN" sz="1100" dirty="0"/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51A97CE1-29DD-4A75-8EFC-A7CF4D145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6071" y="6080889"/>
                <a:ext cx="2604051" cy="2616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图片 53">
            <a:extLst>
              <a:ext uri="{FF2B5EF4-FFF2-40B4-BE49-F238E27FC236}">
                <a16:creationId xmlns:a16="http://schemas.microsoft.com/office/drawing/2014/main" id="{D3E03554-5085-49B2-BF44-2BCCE13BCC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06185" y="1035104"/>
            <a:ext cx="2604051" cy="1856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9CC88011-4A6A-4C19-A887-08774C83D19D}"/>
                  </a:ext>
                </a:extLst>
              </p:cNvPr>
              <p:cNvSpPr txBox="1"/>
              <p:nvPr/>
            </p:nvSpPr>
            <p:spPr>
              <a:xfrm>
                <a:off x="9496140" y="3094297"/>
                <a:ext cx="2604051" cy="26161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100" b="0" i="1" smtClean="0">
                                  <a:latin typeface="Cambria Math" panose="02040503050406030204" pitchFamily="18" charset="0"/>
                                </a:rPr>
                                <m:t>1.168±0.019±0.018</m:t>
                              </m:r>
                            </m:e>
                          </m:d>
                        </m:e>
                        <m:sup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rad</m:t>
                      </m:r>
                    </m:oMath>
                  </m:oMathPara>
                </a14:m>
                <a:endParaRPr lang="en-US" altLang="zh-CN" sz="1100" dirty="0"/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9CC88011-4A6A-4C19-A887-08774C83D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6140" y="3094297"/>
                <a:ext cx="2604051" cy="2616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63B25322-785E-4864-ADB7-4AC9C011B2DF}"/>
                  </a:ext>
                </a:extLst>
              </p:cNvPr>
              <p:cNvSpPr txBox="1"/>
              <p:nvPr/>
            </p:nvSpPr>
            <p:spPr>
              <a:xfrm>
                <a:off x="9800939" y="3435155"/>
                <a:ext cx="19944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(3686)→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e>
                          </m:acc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63B25322-785E-4864-ADB7-4AC9C011B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939" y="3435155"/>
                <a:ext cx="1994455" cy="369332"/>
              </a:xfrm>
              <a:prstGeom prst="rect">
                <a:avLst/>
              </a:prstGeom>
              <a:blipFill>
                <a:blip r:embed="rId16"/>
                <a:stretch>
                  <a:fillRect r="-2752"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9CE1D118-4F65-4018-AF41-6B2FE4CCEA96}"/>
                  </a:ext>
                </a:extLst>
              </p:cNvPr>
              <p:cNvSpPr txBox="1"/>
              <p:nvPr/>
            </p:nvSpPr>
            <p:spPr>
              <a:xfrm>
                <a:off x="719461" y="547539"/>
                <a:ext cx="1994455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9CE1D118-4F65-4018-AF41-6B2FE4CCE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61" y="547539"/>
                <a:ext cx="1994455" cy="369909"/>
              </a:xfrm>
              <a:prstGeom prst="rect">
                <a:avLst/>
              </a:prstGeom>
              <a:blipFill>
                <a:blip r:embed="rId1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CC6D12C3-CCBB-4BE3-A851-C3F6ADE7485C}"/>
                  </a:ext>
                </a:extLst>
              </p:cNvPr>
              <p:cNvSpPr txBox="1"/>
              <p:nvPr/>
            </p:nvSpPr>
            <p:spPr>
              <a:xfrm>
                <a:off x="3631333" y="540862"/>
                <a:ext cx="25013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</m:acc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CC6D12C3-CCBB-4BE3-A851-C3F6ADE74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333" y="540862"/>
                <a:ext cx="2501349" cy="369332"/>
              </a:xfrm>
              <a:prstGeom prst="rect">
                <a:avLst/>
              </a:prstGeom>
              <a:blipFill>
                <a:blip r:embed="rId18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C92D05F6-A3F6-4BBA-A6A7-53E3661DA2D8}"/>
                  </a:ext>
                </a:extLst>
              </p:cNvPr>
              <p:cNvSpPr txBox="1"/>
              <p:nvPr/>
            </p:nvSpPr>
            <p:spPr>
              <a:xfrm>
                <a:off x="3153420" y="6027123"/>
                <a:ext cx="3052471" cy="43088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ΔΦ</m:t>
                      </m:r>
                      <m:d>
                        <m:d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−0.0828±0.0068±0.0033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rad</m:t>
                      </m:r>
                    </m:oMath>
                  </m:oMathPara>
                </a14:m>
                <a:endParaRPr lang="en-US" altLang="zh-CN" sz="1100" b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ΔΦ</m:t>
                      </m:r>
                      <m:d>
                        <m:d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0.512±0.085±0.034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rad</m:t>
                      </m:r>
                    </m:oMath>
                  </m:oMathPara>
                </a14:m>
                <a:endParaRPr lang="en-US" altLang="zh-CN" sz="1100" dirty="0"/>
              </a:p>
            </p:txBody>
          </p:sp>
        </mc:Choice>
        <mc:Fallback xmlns=""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C92D05F6-A3F6-4BBA-A6A7-53E3661DA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420" y="6027123"/>
                <a:ext cx="3052471" cy="430887"/>
              </a:xfrm>
              <a:prstGeom prst="rect">
                <a:avLst/>
              </a:prstGeom>
              <a:blipFill>
                <a:blip r:embed="rId19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图片 64">
            <a:extLst>
              <a:ext uri="{FF2B5EF4-FFF2-40B4-BE49-F238E27FC236}">
                <a16:creationId xmlns:a16="http://schemas.microsoft.com/office/drawing/2014/main" id="{DD6528DA-65EE-4C03-9CC0-EF31431E38B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30176" y="1089388"/>
            <a:ext cx="2797015" cy="1853578"/>
          </a:xfrm>
          <a:prstGeom prst="rect">
            <a:avLst/>
          </a:prstGeom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3C957780-B9EA-4DA8-9F65-E845304B5AC4}"/>
              </a:ext>
            </a:extLst>
          </p:cNvPr>
          <p:cNvSpPr txBox="1"/>
          <p:nvPr/>
        </p:nvSpPr>
        <p:spPr>
          <a:xfrm>
            <a:off x="3222198" y="864906"/>
            <a:ext cx="3025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 135 (2025) 14, 141804</a:t>
            </a:r>
            <a:endParaRPr lang="zh-CN" altLang="en-US" sz="1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80A049CB-B8A9-4831-A6FB-AF745A1A4CEB}"/>
              </a:ext>
            </a:extLst>
          </p:cNvPr>
          <p:cNvSpPr txBox="1"/>
          <p:nvPr/>
        </p:nvSpPr>
        <p:spPr>
          <a:xfrm>
            <a:off x="9496141" y="812254"/>
            <a:ext cx="27575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Phys. Rev. D 108, L031106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F0482C80-BD4A-41FD-81B6-4B85A00B5DDA}"/>
                  </a:ext>
                </a:extLst>
              </p:cNvPr>
              <p:cNvSpPr txBox="1"/>
              <p:nvPr/>
            </p:nvSpPr>
            <p:spPr>
              <a:xfrm>
                <a:off x="3525842" y="3487493"/>
                <a:ext cx="25013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</m:acc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F0482C80-BD4A-41FD-81B6-4B85A00B5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842" y="3487493"/>
                <a:ext cx="2501349" cy="369332"/>
              </a:xfrm>
              <a:prstGeom prst="rect">
                <a:avLst/>
              </a:prstGeom>
              <a:blipFill>
                <a:blip r:embed="rId21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文本框 77">
            <a:extLst>
              <a:ext uri="{FF2B5EF4-FFF2-40B4-BE49-F238E27FC236}">
                <a16:creationId xmlns:a16="http://schemas.microsoft.com/office/drawing/2014/main" id="{E19A9FB5-8E73-4188-98F6-23FEA5C06EF4}"/>
              </a:ext>
            </a:extLst>
          </p:cNvPr>
          <p:cNvSpPr txBox="1"/>
          <p:nvPr/>
        </p:nvSpPr>
        <p:spPr>
          <a:xfrm>
            <a:off x="3369043" y="3772171"/>
            <a:ext cx="3025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 133 (2024) 10, 101902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7073F0F-99F5-49D0-B548-50FA5008C7B4}"/>
              </a:ext>
            </a:extLst>
          </p:cNvPr>
          <p:cNvSpPr txBox="1"/>
          <p:nvPr/>
        </p:nvSpPr>
        <p:spPr>
          <a:xfrm>
            <a:off x="6570891" y="3775424"/>
            <a:ext cx="2743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Phys. Rev. D 106, L091101 (2022)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26C79132-5C9B-4CAC-9C6C-F4D02191D9A1}"/>
              </a:ext>
            </a:extLst>
          </p:cNvPr>
          <p:cNvSpPr txBox="1"/>
          <p:nvPr/>
        </p:nvSpPr>
        <p:spPr>
          <a:xfrm>
            <a:off x="7045980" y="785909"/>
            <a:ext cx="17360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Nature 606, 64 (2022)</a:t>
            </a:r>
            <a:endParaRPr lang="zh-CN" altLang="en-US" sz="14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A111AAF5-5EA3-481F-9A06-2018FC1AE98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93106" y="1031685"/>
            <a:ext cx="2955219" cy="1756065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746EC332-87C6-4C11-8EE3-8437FAF0C84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577" y="4079948"/>
            <a:ext cx="2947136" cy="1886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B2B2F85C-10BA-4234-B23D-991B9705E01B}"/>
                  </a:ext>
                </a:extLst>
              </p:cNvPr>
              <p:cNvSpPr txBox="1"/>
              <p:nvPr/>
            </p:nvSpPr>
            <p:spPr>
              <a:xfrm>
                <a:off x="719461" y="3486916"/>
                <a:ext cx="1994455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(3686)→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B2B2F85C-10BA-4234-B23D-991B9705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61" y="3486916"/>
                <a:ext cx="1994455" cy="369909"/>
              </a:xfrm>
              <a:prstGeom prst="rect">
                <a:avLst/>
              </a:prstGeom>
              <a:blipFill>
                <a:blip r:embed="rId24"/>
                <a:stretch>
                  <a:fillRect r="-8563"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文本框 83">
            <a:extLst>
              <a:ext uri="{FF2B5EF4-FFF2-40B4-BE49-F238E27FC236}">
                <a16:creationId xmlns:a16="http://schemas.microsoft.com/office/drawing/2014/main" id="{F35CC188-2D3E-4DCD-A08B-D0EDB971BADD}"/>
              </a:ext>
            </a:extLst>
          </p:cNvPr>
          <p:cNvSpPr txBox="1"/>
          <p:nvPr/>
        </p:nvSpPr>
        <p:spPr>
          <a:xfrm>
            <a:off x="992060" y="3764002"/>
            <a:ext cx="15057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arXiv:2509.15276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8EE484D8-EC54-40A9-B4E4-01BFAA98F846}"/>
                  </a:ext>
                </a:extLst>
              </p:cNvPr>
              <p:cNvSpPr txBox="1"/>
              <p:nvPr/>
            </p:nvSpPr>
            <p:spPr>
              <a:xfrm>
                <a:off x="421230" y="6080889"/>
                <a:ext cx="2604051" cy="26161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100" b="0" i="1" smtClean="0">
                                  <a:latin typeface="Cambria Math" panose="02040503050406030204" pitchFamily="18" charset="0"/>
                                </a:rPr>
                                <m:t>0.366±0.064±0.013</m:t>
                              </m:r>
                            </m:e>
                          </m:d>
                        </m:e>
                        <m:sup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rad</m:t>
                      </m:r>
                    </m:oMath>
                  </m:oMathPara>
                </a14:m>
                <a:endParaRPr lang="en-US" altLang="zh-CN" sz="1100" dirty="0"/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8EE484D8-EC54-40A9-B4E4-01BFAA98F8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30" y="6080889"/>
                <a:ext cx="2604051" cy="26161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文本框 86">
            <a:extLst>
              <a:ext uri="{FF2B5EF4-FFF2-40B4-BE49-F238E27FC236}">
                <a16:creationId xmlns:a16="http://schemas.microsoft.com/office/drawing/2014/main" id="{575484D2-214E-43FE-AB18-5F8B974518D4}"/>
              </a:ext>
            </a:extLst>
          </p:cNvPr>
          <p:cNvSpPr txBox="1"/>
          <p:nvPr/>
        </p:nvSpPr>
        <p:spPr>
          <a:xfrm>
            <a:off x="9439011" y="3775424"/>
            <a:ext cx="2743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arXiv:2510.19571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文本框 87">
                <a:extLst>
                  <a:ext uri="{FF2B5EF4-FFF2-40B4-BE49-F238E27FC236}">
                    <a16:creationId xmlns:a16="http://schemas.microsoft.com/office/drawing/2014/main" id="{7C2CC4A3-FC19-40D5-B495-584E4A843FA4}"/>
                  </a:ext>
                </a:extLst>
              </p:cNvPr>
              <p:cNvSpPr txBox="1"/>
              <p:nvPr/>
            </p:nvSpPr>
            <p:spPr>
              <a:xfrm>
                <a:off x="9508585" y="6080889"/>
                <a:ext cx="2604051" cy="26161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100" i="1">
                                  <a:latin typeface="Cambria Math" panose="02040503050406030204" pitchFamily="18" charset="0"/>
                                </a:rPr>
                                <m:t>0.257±0.061</m:t>
                              </m:r>
                              <m:r>
                                <a:rPr lang="en-US" altLang="zh-CN" sz="1100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altLang="zh-CN" sz="1100" i="1">
                                  <a:latin typeface="Cambria Math" panose="02040503050406030204" pitchFamily="18" charset="0"/>
                                </a:rPr>
                                <m:t>0.009</m:t>
                              </m:r>
                            </m:e>
                          </m:d>
                        </m:e>
                        <m:sup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rad</m:t>
                      </m:r>
                    </m:oMath>
                  </m:oMathPara>
                </a14:m>
                <a:endParaRPr lang="en-US" altLang="zh-CN" sz="1100" dirty="0"/>
              </a:p>
            </p:txBody>
          </p:sp>
        </mc:Choice>
        <mc:Fallback xmlns="">
          <p:sp>
            <p:nvSpPr>
              <p:cNvPr id="88" name="文本框 87">
                <a:extLst>
                  <a:ext uri="{FF2B5EF4-FFF2-40B4-BE49-F238E27FC236}">
                    <a16:creationId xmlns:a16="http://schemas.microsoft.com/office/drawing/2014/main" id="{7C2CC4A3-FC19-40D5-B495-584E4A843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8585" y="6080889"/>
                <a:ext cx="2604051" cy="2616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20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D7EAB-107B-BCF0-0776-5EA09FBA0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49CD36E-2455-F6A6-9067-47B3FFC9EE3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83517"/>
                <a:ext cx="10515600" cy="592138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kumimoji="1" lang="en-US" altLang="zh-CN" sz="38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Energy-dependent polarization in</a:t>
                </a:r>
                <a14:m>
                  <m:oMath xmlns:m="http://schemas.openxmlformats.org/officeDocument/2006/math">
                    <m:r>
                      <a:rPr lang="en-US" altLang="zh-CN" sz="40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sSup>
                      <m:sSupPr>
                        <m:ctrlPr>
                          <a:rPr lang="en-US" altLang="zh-CN" sz="4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4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altLang="zh-CN" sz="4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4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4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altLang="zh-CN" sz="4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3600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zh-CN" altLang="en-US" sz="40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𝜦</m:t>
                    </m:r>
                  </m:oMath>
                </a14:m>
                <a:r>
                  <a:rPr lang="en-US" altLang="zh-CN" sz="4000" b="1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zh-CN" sz="4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barPr>
                      <m:e>
                        <m:r>
                          <a:rPr lang="zh-CN" altLang="en-US" sz="4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𝜦</m:t>
                        </m:r>
                      </m:e>
                    </m:bar>
                  </m:oMath>
                </a14:m>
                <a:r>
                  <a:rPr kumimoji="1" lang="zh-CN" altLang="en-US" sz="38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1" lang="zh-CN" altLang="en-US" sz="38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40F968B1-4F45-20BB-611B-9F5A998BA3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83517"/>
                <a:ext cx="10515600" cy="592138"/>
              </a:xfrm>
              <a:blipFill>
                <a:blip r:embed="rId3"/>
                <a:stretch>
                  <a:fillRect t="-14583" b="-3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45B472-B82B-275D-639A-34E86F58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D999-AB6E-D04A-B8ED-211468A87D9E}" type="slidenum">
              <a:rPr kumimoji="1" lang="zh-CN" altLang="en-US" smtClean="0"/>
              <a:t>29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362A3ED-5509-F016-8E53-C78B76BDB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12" y="728663"/>
            <a:ext cx="3268778" cy="31575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474B906-73EF-BC63-2A8E-675062AAD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37" y="3646553"/>
            <a:ext cx="4222751" cy="307492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4083E92-F609-B25E-B55A-31218E0FB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900868"/>
            <a:ext cx="4833938" cy="465238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C889655-F029-9D65-853A-BEA7D28B6FA6}"/>
              </a:ext>
            </a:extLst>
          </p:cNvPr>
          <p:cNvSpPr txBox="1"/>
          <p:nvPr/>
        </p:nvSpPr>
        <p:spPr>
          <a:xfrm>
            <a:off x="4529137" y="5521145"/>
            <a:ext cx="75386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" altLang="zh-C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modulus of the ratio between the electric and magnetic form factor,</a:t>
            </a:r>
          </a:p>
          <a:p>
            <a:r>
              <a:rPr lang="en" altLang="zh-C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remains fairly constant across the considered energy range, the relative</a:t>
            </a:r>
          </a:p>
          <a:p>
            <a:r>
              <a:rPr lang="en" altLang="zh-C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phase changes by more than 90</a:t>
            </a:r>
            <a:r>
              <a:rPr lang="en" altLang="zh-CN" sz="20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" altLang="zh-C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between 2.40 and 2.65 GeV.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329B66B-6BD5-62B4-0256-9429D245E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6594" y="4068418"/>
            <a:ext cx="3500956" cy="88002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09692B3-4E66-B89E-6C6C-31550A423224}"/>
              </a:ext>
            </a:extLst>
          </p:cNvPr>
          <p:cNvSpPr txBox="1"/>
          <p:nvPr/>
        </p:nvSpPr>
        <p:spPr>
          <a:xfrm>
            <a:off x="6248400" y="583323"/>
            <a:ext cx="4833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BESIII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" altLang="zh-CN" i="1" dirty="0" err="1">
                <a:solidFill>
                  <a:srgbClr val="FF0000"/>
                </a:solidFill>
              </a:rPr>
              <a:t>Phys.Rev.Lett</a:t>
            </a:r>
            <a:r>
              <a:rPr lang="en" altLang="zh-CN" i="1" dirty="0">
                <a:solidFill>
                  <a:srgbClr val="FF0000"/>
                </a:solidFill>
              </a:rPr>
              <a:t>.</a:t>
            </a:r>
            <a:r>
              <a:rPr lang="en" altLang="zh-CN" dirty="0">
                <a:solidFill>
                  <a:srgbClr val="FF0000"/>
                </a:solidFill>
              </a:rPr>
              <a:t> 135 (2025) 191902</a:t>
            </a:r>
          </a:p>
          <a:p>
            <a:endParaRPr lang="zh-CN" altLang="en-US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84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763" y="706342"/>
            <a:ext cx="8100392" cy="5650008"/>
          </a:xfrm>
          <a:prstGeom prst="rect">
            <a:avLst/>
          </a:prstGeom>
        </p:spPr>
      </p:pic>
      <p:sp>
        <p:nvSpPr>
          <p:cNvPr id="1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6280" y="6381334"/>
            <a:ext cx="1905000" cy="457200"/>
          </a:xfrm>
        </p:spPr>
        <p:txBody>
          <a:bodyPr/>
          <a:lstStyle/>
          <a:p>
            <a:fld id="{0E1BF1C9-A336-4597-9C7A-4BD5EDCBE284}" type="slidenum">
              <a:rPr lang="en-US" altLang="zh-CN">
                <a:solidFill>
                  <a:srgbClr val="000000"/>
                </a:solidFill>
              </a:rPr>
              <a:pPr/>
              <a:t>3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3208" y="81729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zh-CN" sz="3200" b="1" dirty="0">
                <a:solidFill>
                  <a:srgbClr val="003399"/>
                </a:solidFill>
                <a:latin typeface="+mn-lt"/>
                <a:ea typeface="Heiti SC Medium" charset="-122"/>
                <a:cs typeface="Heiti SC Medium" charset="-122"/>
              </a:rPr>
              <a:t>Beijing Electron-Positron Collider II</a:t>
            </a:r>
            <a:r>
              <a:rPr lang="zh-CN" altLang="en-US" sz="3200" b="1" dirty="0">
                <a:solidFill>
                  <a:srgbClr val="003399"/>
                </a:solidFill>
                <a:latin typeface="+mn-lt"/>
                <a:ea typeface="Heiti SC Medium" charset="-122"/>
                <a:cs typeface="Heiti SC Medium" charset="-122"/>
              </a:rPr>
              <a:t> </a:t>
            </a:r>
            <a:r>
              <a:rPr lang="en-US" altLang="zh-CN" sz="3200" b="1" dirty="0">
                <a:solidFill>
                  <a:srgbClr val="003399"/>
                </a:solidFill>
                <a:latin typeface="+mn-lt"/>
                <a:ea typeface="黑体"/>
                <a:cs typeface="黑体"/>
              </a:rPr>
              <a:t>(BEPCII)</a:t>
            </a:r>
          </a:p>
        </p:txBody>
      </p:sp>
      <p:sp>
        <p:nvSpPr>
          <p:cNvPr id="221189" name="AutoShape 5"/>
          <p:cNvSpPr>
            <a:spLocks noChangeArrowheads="1"/>
          </p:cNvSpPr>
          <p:nvPr/>
        </p:nvSpPr>
        <p:spPr bwMode="auto">
          <a:xfrm>
            <a:off x="5207691" y="1241593"/>
            <a:ext cx="1588626" cy="412109"/>
          </a:xfrm>
          <a:prstGeom prst="wedgeRectCallout">
            <a:avLst>
              <a:gd name="adj1" fmla="val 178648"/>
              <a:gd name="adj2" fmla="val 41238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CN" dirty="0">
                <a:ea typeface="黑体"/>
                <a:cs typeface="黑体"/>
              </a:rPr>
              <a:t>Linear part </a:t>
            </a:r>
          </a:p>
        </p:txBody>
      </p:sp>
      <p:sp>
        <p:nvSpPr>
          <p:cNvPr id="221190" name="AutoShape 6"/>
          <p:cNvSpPr>
            <a:spLocks noChangeArrowheads="1"/>
          </p:cNvSpPr>
          <p:nvPr/>
        </p:nvSpPr>
        <p:spPr bwMode="auto">
          <a:xfrm>
            <a:off x="8217696" y="2363314"/>
            <a:ext cx="2303585" cy="710626"/>
          </a:xfrm>
          <a:prstGeom prst="wedgeRectCallout">
            <a:avLst>
              <a:gd name="adj1" fmla="val -139788"/>
              <a:gd name="adj2" fmla="val 136635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CN" dirty="0">
                <a:latin typeface="Arial" pitchFamily="34" charset="0"/>
                <a:ea typeface="宋体"/>
              </a:rPr>
              <a:t>BEPCII</a:t>
            </a:r>
          </a:p>
          <a:p>
            <a:r>
              <a:rPr lang="en-US" altLang="zh-CN" dirty="0">
                <a:latin typeface="黑体"/>
                <a:ea typeface="黑体"/>
                <a:cs typeface="黑体"/>
              </a:rPr>
              <a:t>(Circular part)</a:t>
            </a:r>
          </a:p>
        </p:txBody>
      </p:sp>
      <p:sp>
        <p:nvSpPr>
          <p:cNvPr id="221191" name="AutoShape 7"/>
          <p:cNvSpPr>
            <a:spLocks noChangeArrowheads="1"/>
          </p:cNvSpPr>
          <p:nvPr/>
        </p:nvSpPr>
        <p:spPr bwMode="auto">
          <a:xfrm>
            <a:off x="1726637" y="4391379"/>
            <a:ext cx="1991124" cy="394629"/>
          </a:xfrm>
          <a:prstGeom prst="wedgeRectCallout">
            <a:avLst>
              <a:gd name="adj1" fmla="val 60695"/>
              <a:gd name="adj2" fmla="val -17310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  <a:latin typeface="Arial" pitchFamily="34" charset="0"/>
                <a:ea typeface="宋体"/>
              </a:rPr>
              <a:t>BESIII </a:t>
            </a:r>
            <a:r>
              <a:rPr lang="en-US" altLang="zh-CN" b="1" dirty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detector</a:t>
            </a: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 flipH="1" flipV="1">
            <a:off x="7296884" y="4974060"/>
            <a:ext cx="1583250" cy="151258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ea typeface="宋体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1197" name="Rectangle 1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94553" y="979905"/>
                <a:ext cx="5013138" cy="1841132"/>
              </a:xfrm>
              <a:solidFill>
                <a:srgbClr val="CCFFFF"/>
              </a:solidFill>
              <a:ln/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altLang="zh-CN" sz="1600" b="1" dirty="0">
                    <a:solidFill>
                      <a:srgbClr val="FF0000"/>
                    </a:solidFill>
                  </a:rPr>
                  <a:t>Center of mass energy:  </a:t>
                </a:r>
                <a14:m>
                  <m:oMath xmlns:m="http://schemas.openxmlformats.org/officeDocument/2006/math">
                    <m:r>
                      <a:rPr lang="en-US" altLang="zh-CN" sz="16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16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16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𝟖𝟒</m:t>
                    </m:r>
                    <m:r>
                      <a:rPr lang="en-US" altLang="zh-CN" sz="16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zh-CN" sz="16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altLang="zh-CN" sz="16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16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𝟗𝟓</m:t>
                    </m:r>
                  </m:oMath>
                </a14:m>
                <a:r>
                  <a:rPr lang="zh-CN" altLang="en-US" sz="1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</a:rPr>
                  <a:t>GeV</a:t>
                </a:r>
                <a:endParaRPr lang="en-US" altLang="zh-CN" sz="1600" dirty="0">
                  <a:solidFill>
                    <a:srgbClr val="FF0000"/>
                  </a:solidFill>
                  <a:ea typeface="Arial Unicode MS" pitchFamily="34" charset="-122"/>
                  <a:cs typeface="Arial Unicode MS" pitchFamily="34" charset="-122"/>
                </a:endParaRPr>
              </a:p>
              <a:p>
                <a:pPr marL="0" indent="0">
                  <a:buNone/>
                </a:pPr>
                <a:r>
                  <a:rPr lang="en-US" altLang="zh-CN" sz="1600" dirty="0">
                    <a:solidFill>
                      <a:srgbClr val="FF0000"/>
                    </a:solidFill>
                    <a:ea typeface="Arial Unicode MS" pitchFamily="34" charset="-122"/>
                    <a:cs typeface="Arial Unicode MS" pitchFamily="34" charset="-122"/>
                  </a:rPr>
                  <a:t>2008-</a:t>
                </a:r>
                <a:r>
                  <a:rPr lang="en-US" altLang="zh-CN" sz="1600" b="1" dirty="0">
                    <a:solidFill>
                      <a:srgbClr val="FF0000"/>
                    </a:solidFill>
                    <a:ea typeface="Heiti SC Medium" charset="-122"/>
                    <a:cs typeface="Heiti SC Medium" charset="-122"/>
                  </a:rPr>
                  <a:t> Now </a:t>
                </a:r>
                <a:r>
                  <a:rPr lang="en-US" altLang="zh-CN" sz="1600" dirty="0">
                    <a:solidFill>
                      <a:srgbClr val="FF0000"/>
                    </a:solidFill>
                    <a:ea typeface="Arial Unicode MS" pitchFamily="34" charset="-122"/>
                    <a:cs typeface="Arial Unicode MS" pitchFamily="34" charset="-122"/>
                  </a:rPr>
                  <a:t>(BEPCII):   </a:t>
                </a:r>
              </a:p>
              <a:p>
                <a:pPr>
                  <a:buFontTx/>
                  <a:buNone/>
                </a:pPr>
                <a:r>
                  <a:rPr lang="en-US" altLang="zh-CN" sz="1600" dirty="0">
                    <a:solidFill>
                      <a:srgbClr val="0000FF"/>
                    </a:solidFill>
                    <a:ea typeface="Arial Unicode MS" pitchFamily="34" charset="-122"/>
                    <a:cs typeface="Arial Unicode MS" pitchFamily="34" charset="-122"/>
                  </a:rPr>
                  <a:t>         </a:t>
                </a:r>
                <a:r>
                  <a:rPr lang="en-US" altLang="zh-CN" sz="1600" dirty="0" err="1">
                    <a:solidFill>
                      <a:srgbClr val="FF0000"/>
                    </a:solidFill>
                    <a:ea typeface="Arial Unicode MS" pitchFamily="34" charset="-122"/>
                    <a:cs typeface="Arial Unicode MS" pitchFamily="34" charset="-122"/>
                  </a:rPr>
                  <a:t>L</a:t>
                </a:r>
                <a:r>
                  <a:rPr lang="en-US" altLang="zh-CN" sz="1600" baseline="-25000" dirty="0" err="1">
                    <a:solidFill>
                      <a:srgbClr val="FF0000"/>
                    </a:solidFill>
                    <a:ea typeface="Arial Unicode MS" pitchFamily="34" charset="-122"/>
                    <a:cs typeface="Arial Unicode MS" pitchFamily="34" charset="-122"/>
                  </a:rPr>
                  <a:t>peak</a:t>
                </a:r>
                <a:r>
                  <a:rPr lang="en-US" altLang="zh-CN" sz="1600" dirty="0">
                    <a:solidFill>
                      <a:srgbClr val="FF0000"/>
                    </a:solidFill>
                    <a:ea typeface="Arial Unicode MS" pitchFamily="34" charset="-122"/>
                    <a:cs typeface="Arial Unicode MS" pitchFamily="34" charset="-122"/>
                  </a:rPr>
                  <a:t>=1.1x10</a:t>
                </a:r>
                <a:r>
                  <a:rPr lang="en-US" altLang="zh-CN" sz="1600" baseline="30000" dirty="0">
                    <a:solidFill>
                      <a:srgbClr val="FF0000"/>
                    </a:solidFill>
                    <a:ea typeface="Arial Unicode MS" pitchFamily="34" charset="-122"/>
                    <a:cs typeface="Arial Unicode MS" pitchFamily="34" charset="-122"/>
                  </a:rPr>
                  <a:t>33</a:t>
                </a:r>
                <a:r>
                  <a:rPr lang="en-US" altLang="zh-CN" sz="1600" dirty="0">
                    <a:solidFill>
                      <a:srgbClr val="FF0000"/>
                    </a:solidFill>
                    <a:ea typeface="Arial Unicode MS" pitchFamily="34" charset="-122"/>
                    <a:cs typeface="Arial Unicode MS" pitchFamily="34" charset="-122"/>
                  </a:rPr>
                  <a:t>/cm</a:t>
                </a:r>
                <a:r>
                  <a:rPr lang="en-US" altLang="zh-CN" sz="1600" baseline="30000" dirty="0">
                    <a:solidFill>
                      <a:srgbClr val="FF0000"/>
                    </a:solidFill>
                    <a:ea typeface="Arial Unicode MS" pitchFamily="34" charset="-122"/>
                    <a:cs typeface="Arial Unicode MS" pitchFamily="34" charset="-122"/>
                  </a:rPr>
                  <a:t>2</a:t>
                </a:r>
                <a:r>
                  <a:rPr lang="en-US" altLang="zh-CN" sz="1600" dirty="0">
                    <a:solidFill>
                      <a:srgbClr val="FF0000"/>
                    </a:solidFill>
                    <a:ea typeface="Arial Unicode MS" pitchFamily="34" charset="-122"/>
                    <a:cs typeface="Arial Unicode MS" pitchFamily="34" charset="-122"/>
                  </a:rPr>
                  <a:t>s</a:t>
                </a:r>
              </a:p>
              <a:p>
                <a:pPr>
                  <a:buFontTx/>
                  <a:buNone/>
                </a:pPr>
                <a:r>
                  <a:rPr lang="en-US" altLang="zh-CN" sz="1600" b="1" dirty="0">
                    <a:solidFill>
                      <a:srgbClr val="0000FF"/>
                    </a:solidFill>
                    <a:ea typeface="黑体"/>
                    <a:cs typeface="黑体"/>
                  </a:rPr>
                  <a:t>Reached peak luminosity in 2016</a:t>
                </a:r>
              </a:p>
              <a:p>
                <a:pPr>
                  <a:buFontTx/>
                  <a:buNone/>
                </a:pPr>
                <a:r>
                  <a:rPr lang="en-US" altLang="zh-CN" sz="1600" b="1" dirty="0">
                    <a:solidFill>
                      <a:srgbClr val="0000FF"/>
                    </a:solidFill>
                    <a:ea typeface="黑体"/>
                    <a:cs typeface="黑体"/>
                  </a:rPr>
                  <a:t>Reached highest </a:t>
                </a:r>
                <a:r>
                  <a:rPr lang="en-US" altLang="zh-CN" sz="1600" b="1" dirty="0" err="1">
                    <a:solidFill>
                      <a:srgbClr val="0000FF"/>
                    </a:solidFill>
                    <a:ea typeface="黑体"/>
                    <a:cs typeface="黑体"/>
                  </a:rPr>
                  <a:t>Ecm</a:t>
                </a:r>
                <a:r>
                  <a:rPr lang="en-US" altLang="zh-CN" sz="1600" b="1" dirty="0">
                    <a:solidFill>
                      <a:srgbClr val="0000FF"/>
                    </a:solidFill>
                    <a:ea typeface="黑体"/>
                    <a:cs typeface="黑体"/>
                  </a:rPr>
                  <a:t>=4.95 GeV in Jan. 2021 </a:t>
                </a:r>
                <a:endParaRPr lang="en-US" altLang="zh-CN" sz="1600" b="1" dirty="0">
                  <a:solidFill>
                    <a:srgbClr val="FF0000"/>
                  </a:solidFill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221197" name="Rectangle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94553" y="979905"/>
                <a:ext cx="5013138" cy="1841132"/>
              </a:xfrm>
              <a:blipFill>
                <a:blip r:embed="rId4"/>
                <a:stretch>
                  <a:fillRect l="-759" t="-2740"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38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84"/>
    </mc:Choice>
    <mc:Fallback xmlns="">
      <p:transition advTm="88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FCECC-49E1-3862-15C7-819B25537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B6A4997-6F4D-1CA4-AD0D-B6C332D2653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51790" y="79982"/>
                <a:ext cx="11781184" cy="662782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kumimoji="1" lang="en-US" altLang="zh-CN" sz="38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Energy-dependent polarization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38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38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38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38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38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38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380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sz="38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l-GR" altLang="zh-CN" sz="38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38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38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kumimoji="1" lang="en-US" altLang="zh-CN" sz="38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kumimoji="1" lang="en-US" altLang="zh-CN" sz="380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kumimoji="1" lang="el-GR" altLang="zh-CN" sz="380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kumimoji="1" lang="en-US" altLang="zh-CN" sz="38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38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kumimoji="1" lang="zh-CN" altLang="en-US" sz="38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69751F5-5EE4-2C31-FDF3-74ACCDAF93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51790" y="79982"/>
                <a:ext cx="11781184" cy="662782"/>
              </a:xfrm>
              <a:blipFill>
                <a:blip r:embed="rId3"/>
                <a:stretch>
                  <a:fillRect t="-20755" b="-320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937EDC-6BBF-2B9E-88AA-862FAEACF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D999-AB6E-D04A-B8ED-211468A87D9E}" type="slidenum">
              <a:rPr kumimoji="1" lang="zh-CN" altLang="en-US" smtClean="0"/>
              <a:t>30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0963880-702C-01CA-26D3-D625DA00F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86" y="944126"/>
            <a:ext cx="3296033" cy="24653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F4B668-6F57-9D73-46F9-8D9A0A9A9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637" y="742764"/>
            <a:ext cx="5729288" cy="36579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5575066-03A2-4862-B53D-974299EEC6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5925" y="4000500"/>
            <a:ext cx="5729288" cy="23859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20A537-9253-1844-3F10-E7E25580F3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83" y="5605496"/>
            <a:ext cx="4439653" cy="11159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FD711F6-9D40-E3C3-F315-5F0414BAD0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074" y="3492485"/>
            <a:ext cx="3064195" cy="213362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CC40D29-938E-72C9-E7B1-D8AE52EBAB47}"/>
              </a:ext>
            </a:extLst>
          </p:cNvPr>
          <p:cNvSpPr txBox="1"/>
          <p:nvPr/>
        </p:nvSpPr>
        <p:spPr>
          <a:xfrm>
            <a:off x="9023151" y="878944"/>
            <a:ext cx="2906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BESIII: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2508.11400</a:t>
            </a:r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3D8A7AE6-CE0D-FFC6-8D70-795047550143}"/>
              </a:ext>
            </a:extLst>
          </p:cNvPr>
          <p:cNvCxnSpPr>
            <a:cxnSpLocks/>
          </p:cNvCxnSpPr>
          <p:nvPr/>
        </p:nvCxnSpPr>
        <p:spPr>
          <a:xfrm flipV="1">
            <a:off x="3228975" y="3429000"/>
            <a:ext cx="2543175" cy="23860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D6DD42E9-C716-6333-24E4-7003D0F4B13F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1081086" y="5193499"/>
            <a:ext cx="4414839" cy="9217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750DEC11-F22C-7BE5-B7F9-34FBFC6570E6}"/>
              </a:ext>
            </a:extLst>
          </p:cNvPr>
          <p:cNvSpPr txBox="1"/>
          <p:nvPr/>
        </p:nvSpPr>
        <p:spPr>
          <a:xfrm>
            <a:off x="5529302" y="6372196"/>
            <a:ext cx="5681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production dynamics of charmed baryon? </a:t>
            </a:r>
            <a:endParaRPr kumimoji="1"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4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A381830A-DAC9-4A5E-B509-DC35562F974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08F863-3320-4186-AA20-A8E78497A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31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36AB35B-59FE-4547-8A30-E4878D71E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32" y="3365524"/>
            <a:ext cx="3685919" cy="303918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0A40832-079E-48E4-9549-D81C2C59A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054" y="3091423"/>
            <a:ext cx="263577" cy="224689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724DBCC3-E076-45A0-B6DB-9765B8B22263}"/>
              </a:ext>
            </a:extLst>
          </p:cNvPr>
          <p:cNvGrpSpPr/>
          <p:nvPr/>
        </p:nvGrpSpPr>
        <p:grpSpPr>
          <a:xfrm>
            <a:off x="715057" y="935125"/>
            <a:ext cx="6860187" cy="2443573"/>
            <a:chOff x="1135240" y="2714965"/>
            <a:chExt cx="7012918" cy="260773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92016D1-D2F8-45FA-B31F-E7F25B1E1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5240" y="2742289"/>
              <a:ext cx="3436760" cy="256635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A0EDEFDD-954E-4F20-8D2E-F5D461E1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94358" y="2714965"/>
              <a:ext cx="3553800" cy="26077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A0ED9D31-2706-4186-8D75-AF0DAD24AF55}"/>
                    </a:ext>
                  </a:extLst>
                </p:cNvPr>
                <p:cNvSpPr txBox="1"/>
                <p:nvPr/>
              </p:nvSpPr>
              <p:spPr>
                <a:xfrm>
                  <a:off x="1757533" y="3737869"/>
                  <a:ext cx="565736" cy="280963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lIns="0" tIns="81000" rIns="0" bIns="54000">
                  <a:spAutoFit/>
                </a:bodyPr>
                <a:lstStyle/>
                <a:p>
                  <a:pPr defTabSz="3429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altLang="zh-CN" sz="825" b="1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𝜦</m:t>
                        </m:r>
                        <m:r>
                          <a:rPr lang="el-GR" altLang="zh-CN" sz="825" b="1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825" b="1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  <m:r>
                          <a:rPr lang="zh-CN" altLang="en-US" sz="825" b="1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oMath>
                    </m:oMathPara>
                  </a14:m>
                  <a:endParaRPr lang="zh-CN" altLang="en-US" sz="825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A0ED9D31-2706-4186-8D75-AF0DAD24AF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7533" y="3737869"/>
                  <a:ext cx="565736" cy="28096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A6B2D260-7999-45D6-8EC1-5F226268BF19}"/>
                    </a:ext>
                  </a:extLst>
                </p:cNvPr>
                <p:cNvSpPr txBox="1"/>
                <p:nvPr/>
              </p:nvSpPr>
              <p:spPr>
                <a:xfrm>
                  <a:off x="5194292" y="3753104"/>
                  <a:ext cx="644658" cy="293281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lIns="0" tIns="81000" rIns="0" bIns="54000">
                  <a:spAutoFit/>
                </a:bodyPr>
                <a:lstStyle/>
                <a:p>
                  <a:pPr defTabSz="3429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l-GR" altLang="zh-CN" sz="900" b="1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l-GR" sz="900" b="1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𝚲</m:t>
                            </m:r>
                          </m:e>
                        </m:acc>
                        <m:r>
                          <a:rPr lang="el-GR" altLang="zh-CN" sz="900" b="1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acc>
                          <m:accPr>
                            <m:chr m:val="̅"/>
                            <m:ctrlPr>
                              <a:rPr lang="el-GR" altLang="zh-CN" sz="900" b="1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900" b="1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zh-CN" altLang="en-US" sz="900" b="1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oMath>
                    </m:oMathPara>
                  </a14:m>
                  <a:endParaRPr lang="zh-CN" altLang="en-US" sz="900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A6B2D260-7999-45D6-8EC1-5F226268BF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92" y="3753104"/>
                  <a:ext cx="644658" cy="293281"/>
                </a:xfrm>
                <a:prstGeom prst="rect">
                  <a:avLst/>
                </a:prstGeom>
                <a:blipFill>
                  <a:blip r:embed="rId7"/>
                  <a:stretch>
                    <a:fillRect r="-288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表格 13">
                <a:extLst>
                  <a:ext uri="{FF2B5EF4-FFF2-40B4-BE49-F238E27FC236}">
                    <a16:creationId xmlns:a16="http://schemas.microsoft.com/office/drawing/2014/main" id="{F9FDE33D-EDBC-4236-8AAD-65D6C7A571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8077637"/>
                  </p:ext>
                </p:extLst>
              </p:nvPr>
            </p:nvGraphicFramePr>
            <p:xfrm>
              <a:off x="4657690" y="3886774"/>
              <a:ext cx="7436578" cy="1672237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043730">
                      <a:extLst>
                        <a:ext uri="{9D8B030D-6E8A-4147-A177-3AD203B41FA5}">
                          <a16:colId xmlns:a16="http://schemas.microsoft.com/office/drawing/2014/main" val="1882266177"/>
                        </a:ext>
                      </a:extLst>
                    </a:gridCol>
                    <a:gridCol w="2102788">
                      <a:extLst>
                        <a:ext uri="{9D8B030D-6E8A-4147-A177-3AD203B41FA5}">
                          <a16:colId xmlns:a16="http://schemas.microsoft.com/office/drawing/2014/main" val="3205524174"/>
                        </a:ext>
                      </a:extLst>
                    </a:gridCol>
                    <a:gridCol w="2145523">
                      <a:extLst>
                        <a:ext uri="{9D8B030D-6E8A-4147-A177-3AD203B41FA5}">
                          <a16:colId xmlns:a16="http://schemas.microsoft.com/office/drawing/2014/main" val="1966528516"/>
                        </a:ext>
                      </a:extLst>
                    </a:gridCol>
                    <a:gridCol w="2144537">
                      <a:extLst>
                        <a:ext uri="{9D8B030D-6E8A-4147-A177-3AD203B41FA5}">
                          <a16:colId xmlns:a16="http://schemas.microsoft.com/office/drawing/2014/main" val="2716757394"/>
                        </a:ext>
                      </a:extLst>
                    </a:gridCol>
                  </a:tblGrid>
                  <a:tr h="31751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Variables</a:t>
                          </a:r>
                          <a:endParaRPr lang="zh-CN" altLang="en-US" sz="16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altLang="zh-CN" sz="1600" b="1" i="0" kern="0" baseline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</a:rPr>
                                  <m:t>𝚲</m:t>
                                </m:r>
                                <m:r>
                                  <a:rPr lang="el-GR" altLang="zh-CN" sz="1600" b="1" i="1" kern="0" baseline="0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l-GR" altLang="zh-CN" sz="1600" b="1" i="1" kern="0" baseline="0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</a:rPr>
                                  <m:t>𝜸</m:t>
                                </m:r>
                                <m:r>
                                  <a:rPr lang="en-US" altLang="zh-CN" sz="1600" b="1" i="1" kern="0" baseline="0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</a:rPr>
                                  <m:t>𝒏</m:t>
                                </m:r>
                                <m:r>
                                  <a:rPr lang="en-US" altLang="zh-CN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altLang="zh-CN" sz="1600" b="1" kern="0" baseline="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华文中宋" panose="0201060004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16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l-GR" altLang="zh-CN" sz="1600" b="1" i="0" dirty="0">
                                        <a:solidFill>
                                          <a:schemeClr val="bg1"/>
                                        </a:solidFill>
                                        <a:latin typeface="Times New Roman" panose="020206030504050203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el-GR" altLang="zh-CN" sz="16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l-GR" altLang="zh-CN" sz="1600" b="1" i="1" kern="0" baseline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</a:rPr>
                                  <m:t>𝜸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l-GR" altLang="zh-CN" sz="1600" b="1" i="1" kern="0" baseline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华文中宋" panose="02010600040101010101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600" b="1" i="1" kern="0" baseline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华文中宋" panose="02010600040101010101" charset="-122"/>
                                        <a:cs typeface="Times New Roman" panose="020206030504050203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  <m:r>
                                  <a:rPr lang="en-US" altLang="zh-CN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6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Combined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  <m:r>
                                <a:rPr lang="en-US" altLang="zh-CN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endParaRPr lang="zh-CN" altLang="en-US" sz="16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1915828"/>
                      </a:ext>
                    </a:extLst>
                  </a:tr>
                  <a:tr h="31436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BF</a:t>
                          </a:r>
                          <a:endParaRPr lang="zh-CN" altLang="en-US" sz="16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baseline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0.834±0.046±0.064</m:t>
                                </m:r>
                              </m:oMath>
                            </m:oMathPara>
                          </a14:m>
                          <a:endParaRPr lang="zh-CN" altLang="en-US" sz="1600" b="0" i="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baseline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0.876±0.071±0.082</m:t>
                                </m:r>
                              </m:oMath>
                            </m:oMathPara>
                          </a14:m>
                          <a:endParaRPr lang="en-US" altLang="zh-CN" sz="1600" b="0" i="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baseline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0.832±0.038±0.054</m:t>
                                </m:r>
                              </m:oMath>
                            </m:oMathPara>
                          </a14:m>
                          <a:endParaRPr lang="en-US" altLang="zh-CN" sz="1600" b="0" i="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10636434"/>
                      </a:ext>
                    </a:extLst>
                  </a:tr>
                  <a:tr h="33397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altLang="zh-CN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6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baseline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−0.13±0.13±0.02</m:t>
                                </m:r>
                              </m:oMath>
                            </m:oMathPara>
                          </a14:m>
                          <a:endParaRPr lang="zh-CN" altLang="en-US" sz="1600" b="0" i="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baseline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0.21±0.15±0.06</m:t>
                                </m:r>
                              </m:oMath>
                            </m:oMathPara>
                          </a14:m>
                          <a:endParaRPr lang="zh-CN" altLang="en-US" sz="1600" b="0" i="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baseline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−0.16±0.10±0.05</m:t>
                                </m:r>
                              </m:oMath>
                            </m:oMathPara>
                          </a14:m>
                          <a:endParaRPr lang="zh-CN" altLang="en-US" sz="1600" b="0" i="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3650554"/>
                      </a:ext>
                    </a:extLst>
                  </a:tr>
                  <a:tr h="32496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600" b="0" i="1" baseline="0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altLang="zh-CN" sz="1600" b="0" i="1" baseline="0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𝛥</m:t>
                                    </m:r>
                                  </m:e>
                                  <m:sub>
                                    <m:r>
                                      <a:rPr lang="en-US" altLang="zh-CN" sz="1600" b="0" i="1" baseline="0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𝐶𝑃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6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 gridSpan="3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−0.025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±0.049±0.060</m:t>
                                </m:r>
                              </m:oMath>
                            </m:oMathPara>
                          </a14:m>
                          <a:endParaRPr lang="en-US" altLang="zh-CN" sz="1600" b="0" i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i="0" baseline="0" dirty="0">
                            <a:solidFill>
                              <a:srgbClr val="FF0000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8303323"/>
                      </a:ext>
                    </a:extLst>
                  </a:tr>
                  <a:tr h="38141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600" b="0" i="1" baseline="0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baseline="0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zh-CN" sz="1600" b="0" i="1" baseline="0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𝐶𝑃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6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 gridSpan="3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−0.25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±0.61±0.15</m:t>
                                </m:r>
                              </m:oMath>
                            </m:oMathPara>
                          </a14:m>
                          <a:endParaRPr lang="zh-CN" altLang="en-US" sz="1600" b="0" i="0" baseline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-0.249±0.608±0.147</a:t>
                          </a:r>
                          <a:endParaRPr lang="zh-CN" altLang="en-US" sz="1600" b="0" i="0" baseline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i="0" baseline="0" dirty="0">
                            <a:solidFill>
                              <a:srgbClr val="FF0000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03233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表格 13">
                <a:extLst>
                  <a:ext uri="{FF2B5EF4-FFF2-40B4-BE49-F238E27FC236}">
                    <a16:creationId xmlns:a16="http://schemas.microsoft.com/office/drawing/2014/main" id="{F9FDE33D-EDBC-4236-8AAD-65D6C7A571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8077637"/>
                  </p:ext>
                </p:extLst>
              </p:nvPr>
            </p:nvGraphicFramePr>
            <p:xfrm>
              <a:off x="4657690" y="3886774"/>
              <a:ext cx="7436578" cy="1672237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043730">
                      <a:extLst>
                        <a:ext uri="{9D8B030D-6E8A-4147-A177-3AD203B41FA5}">
                          <a16:colId xmlns:a16="http://schemas.microsoft.com/office/drawing/2014/main" val="1882266177"/>
                        </a:ext>
                      </a:extLst>
                    </a:gridCol>
                    <a:gridCol w="2102788">
                      <a:extLst>
                        <a:ext uri="{9D8B030D-6E8A-4147-A177-3AD203B41FA5}">
                          <a16:colId xmlns:a16="http://schemas.microsoft.com/office/drawing/2014/main" val="3205524174"/>
                        </a:ext>
                      </a:extLst>
                    </a:gridCol>
                    <a:gridCol w="2145523">
                      <a:extLst>
                        <a:ext uri="{9D8B030D-6E8A-4147-A177-3AD203B41FA5}">
                          <a16:colId xmlns:a16="http://schemas.microsoft.com/office/drawing/2014/main" val="1966528516"/>
                        </a:ext>
                      </a:extLst>
                    </a:gridCol>
                    <a:gridCol w="2144537">
                      <a:extLst>
                        <a:ext uri="{9D8B030D-6E8A-4147-A177-3AD203B41FA5}">
                          <a16:colId xmlns:a16="http://schemas.microsoft.com/office/drawing/2014/main" val="2716757394"/>
                        </a:ext>
                      </a:extLst>
                    </a:gridCol>
                  </a:tblGrid>
                  <a:tr h="31751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Variables</a:t>
                          </a:r>
                          <a:endParaRPr lang="zh-CN" altLang="en-US" sz="16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9855" t="-7692" r="-205507" b="-432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46875" t="-7692" r="-101420" b="-432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246875" t="-7692" r="-1420" b="-432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1915828"/>
                      </a:ext>
                    </a:extLst>
                  </a:tr>
                  <a:tr h="31436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BF</a:t>
                          </a:r>
                          <a:endParaRPr lang="zh-CN" altLang="en-US" sz="16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9855" t="-107692" r="-205507" b="-332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46875" t="-107692" r="-101420" b="-332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246875" t="-107692" r="-1420" b="-332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10636434"/>
                      </a:ext>
                    </a:extLst>
                  </a:tr>
                  <a:tr h="33397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585" t="-196364" r="-616374" b="-21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9855" t="-196364" r="-205507" b="-21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46875" t="-196364" r="-101420" b="-21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246875" t="-196364" r="-1420" b="-21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3650554"/>
                      </a:ext>
                    </a:extLst>
                  </a:tr>
                  <a:tr h="32496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585" t="-307547" r="-616374" b="-122642"/>
                          </a:stretch>
                        </a:blipFill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6397" t="-307547" r="-477" b="-12264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i="0" baseline="0" dirty="0">
                            <a:solidFill>
                              <a:srgbClr val="FF0000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8303323"/>
                      </a:ext>
                    </a:extLst>
                  </a:tr>
                  <a:tr h="38141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585" t="-342857" r="-616374" b="-3175"/>
                          </a:stretch>
                        </a:blipFill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6397" t="-342857" r="-477" b="-317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0" baseline="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-0.249±0.608±0.147</a:t>
                          </a:r>
                          <a:endParaRPr lang="zh-CN" altLang="en-US" sz="1600" b="0" i="0" baseline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i="0" baseline="0" dirty="0">
                            <a:solidFill>
                              <a:srgbClr val="FF0000"/>
                            </a:solid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34290" marB="3429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032337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C5E7A283-0B15-4CAC-B7A8-D6509880AF4E}"/>
                  </a:ext>
                </a:extLst>
              </p:cNvPr>
              <p:cNvSpPr/>
              <p:nvPr/>
            </p:nvSpPr>
            <p:spPr>
              <a:xfrm>
                <a:off x="4403272" y="5999847"/>
                <a:ext cx="7982127" cy="3227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725"/>
                  </a:lnSpc>
                  <a:spcBef>
                    <a:spcPts val="900"/>
                  </a:spcBef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 of </a:t>
                </a:r>
                <a14:m>
                  <m:oMath xmlns:m="http://schemas.openxmlformats.org/officeDocument/2006/math">
                    <m:r>
                      <a:rPr lang="el-GR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𝛬</m:t>
                    </m:r>
                    <m:r>
                      <a:rPr lang="el-GR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zh-CN" alt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zh-CN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improved precision, smaller than PDG value by 5.5</a:t>
                </a:r>
                <a14:m>
                  <m:oMath xmlns:m="http://schemas.openxmlformats.org/officeDocument/2006/math">
                    <m:r>
                      <a:rPr lang="zh-CN" alt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C5E7A283-0B15-4CAC-B7A8-D6509880AF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272" y="5999847"/>
                <a:ext cx="7982127" cy="322781"/>
              </a:xfrm>
              <a:prstGeom prst="rect">
                <a:avLst/>
              </a:prstGeom>
              <a:blipFill>
                <a:blip r:embed="rId9"/>
                <a:stretch>
                  <a:fillRect l="-763" t="-33962" b="-320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组合 18">
            <a:extLst>
              <a:ext uri="{FF2B5EF4-FFF2-40B4-BE49-F238E27FC236}">
                <a16:creationId xmlns:a16="http://schemas.microsoft.com/office/drawing/2014/main" id="{6A556484-65FD-476D-AF7A-9A3801615EA3}"/>
              </a:ext>
            </a:extLst>
          </p:cNvPr>
          <p:cNvGrpSpPr/>
          <p:nvPr/>
        </p:nvGrpSpPr>
        <p:grpSpPr>
          <a:xfrm>
            <a:off x="1970778" y="4990342"/>
            <a:ext cx="768626" cy="427047"/>
            <a:chOff x="1716160" y="5049079"/>
            <a:chExt cx="768626" cy="427047"/>
          </a:xfrm>
        </p:grpSpPr>
        <p:sp>
          <p:nvSpPr>
            <p:cNvPr id="20" name="箭头: 左右 13">
              <a:extLst>
                <a:ext uri="{FF2B5EF4-FFF2-40B4-BE49-F238E27FC236}">
                  <a16:creationId xmlns:a16="http://schemas.microsoft.com/office/drawing/2014/main" id="{CAF48C4F-0E77-41CE-BD56-DFA21D5F7852}"/>
                </a:ext>
              </a:extLst>
            </p:cNvPr>
            <p:cNvSpPr/>
            <p:nvPr/>
          </p:nvSpPr>
          <p:spPr>
            <a:xfrm>
              <a:off x="1716160" y="5049079"/>
              <a:ext cx="742121" cy="159026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A3C8EB17-5AFA-4014-A77E-337152FBC798}"/>
                    </a:ext>
                  </a:extLst>
                </p:cNvPr>
                <p:cNvSpPr txBox="1"/>
                <p:nvPr/>
              </p:nvSpPr>
              <p:spPr>
                <a:xfrm>
                  <a:off x="1775795" y="5168349"/>
                  <a:ext cx="70899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oMath>
                    </m:oMathPara>
                  </a14:m>
                  <a:endParaRPr lang="zh-CN" alt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A3C8EB17-5AFA-4014-A77E-337152FBC7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795" y="5168349"/>
                  <a:ext cx="708991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1A397B58-F904-412F-BAE0-DBED6229C2D3}"/>
              </a:ext>
            </a:extLst>
          </p:cNvPr>
          <p:cNvSpPr/>
          <p:nvPr/>
        </p:nvSpPr>
        <p:spPr>
          <a:xfrm>
            <a:off x="3713959" y="608647"/>
            <a:ext cx="3112262" cy="30676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 129, 212002 (2022)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标题 1">
                <a:extLst>
                  <a:ext uri="{FF2B5EF4-FFF2-40B4-BE49-F238E27FC236}">
                    <a16:creationId xmlns:a16="http://schemas.microsoft.com/office/drawing/2014/main" id="{D1706E0F-87F0-4856-9A5F-5B1421186C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8946" y="120209"/>
                <a:ext cx="10167459" cy="45080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Radiative decay: </a:t>
                </a:r>
                <a14:m>
                  <m:oMath xmlns:m="http://schemas.openxmlformats.org/officeDocument/2006/math">
                    <m:r>
                      <a:rPr lang="en-US" altLang="zh-CN" sz="32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  <m:r>
                      <a:rPr lang="en-US" altLang="zh-CN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32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</m:t>
                    </m:r>
                    <m:r>
                      <a:rPr lang="zh-CN" altLang="en-US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zh-CN" alt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r>
                      <a:rPr lang="en-US" altLang="zh-CN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l-GR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  <m:r>
                      <a:rPr lang="el-GR" altLang="zh-CN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32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  <m:acc>
                      <m:accPr>
                        <m:chr m:val="̅"/>
                        <m:ctrlPr>
                          <a:rPr lang="en-US" altLang="zh-CN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2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endParaRPr lang="zh-CN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标题 1">
                <a:extLst>
                  <a:ext uri="{FF2B5EF4-FFF2-40B4-BE49-F238E27FC236}">
                    <a16:creationId xmlns:a16="http://schemas.microsoft.com/office/drawing/2014/main" id="{D1706E0F-87F0-4856-9A5F-5B1421186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946" y="120209"/>
                <a:ext cx="10167459" cy="450809"/>
              </a:xfrm>
              <a:prstGeom prst="rect">
                <a:avLst/>
              </a:prstGeom>
              <a:blipFill>
                <a:blip r:embed="rId11"/>
                <a:stretch>
                  <a:fillRect l="-540" t="-37838" b="-527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组合 25">
            <a:extLst>
              <a:ext uri="{FF2B5EF4-FFF2-40B4-BE49-F238E27FC236}">
                <a16:creationId xmlns:a16="http://schemas.microsoft.com/office/drawing/2014/main" id="{597F3223-BB07-4077-9871-E3E88AD31503}"/>
              </a:ext>
            </a:extLst>
          </p:cNvPr>
          <p:cNvGrpSpPr/>
          <p:nvPr/>
        </p:nvGrpSpPr>
        <p:grpSpPr>
          <a:xfrm>
            <a:off x="292816" y="196412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EF562D4B-6835-40EA-AAF7-B0BFEF72FCBA}"/>
                </a:ext>
              </a:extLst>
            </p:cNvPr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id="{C3FEC216-04A2-4EB1-8A48-8C242F6C309E}"/>
                </a:ext>
              </a:extLst>
            </p:cNvPr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平行四边形 28">
              <a:extLst>
                <a:ext uri="{FF2B5EF4-FFF2-40B4-BE49-F238E27FC236}">
                  <a16:creationId xmlns:a16="http://schemas.microsoft.com/office/drawing/2014/main" id="{098E35A1-EF28-4FF9-95BC-F7DFF79011FD}"/>
                </a:ext>
              </a:extLst>
            </p:cNvPr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40AE5D14-9AD2-48BA-A84F-47BE79C9108C}"/>
              </a:ext>
            </a:extLst>
          </p:cNvPr>
          <p:cNvGrpSpPr/>
          <p:nvPr/>
        </p:nvGrpSpPr>
        <p:grpSpPr>
          <a:xfrm>
            <a:off x="8394942" y="716681"/>
            <a:ext cx="2976671" cy="1956736"/>
            <a:chOff x="8695772" y="971266"/>
            <a:chExt cx="2976671" cy="1956736"/>
          </a:xfrm>
        </p:grpSpPr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BA13009E-FE81-403F-BBD1-E686065288E4}"/>
                </a:ext>
              </a:extLst>
            </p:cNvPr>
            <p:cNvCxnSpPr>
              <a:cxnSpLocks/>
              <a:stCxn id="34" idx="7"/>
              <a:endCxn id="31" idx="4"/>
            </p:cNvCxnSpPr>
            <p:nvPr/>
          </p:nvCxnSpPr>
          <p:spPr>
            <a:xfrm flipV="1">
              <a:off x="9722504" y="1626566"/>
              <a:ext cx="803736" cy="699895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45787B26-224A-4F6D-B562-3C6E7A5ACA45}"/>
                </a:ext>
              </a:extLst>
            </p:cNvPr>
            <p:cNvSpPr/>
            <p:nvPr/>
          </p:nvSpPr>
          <p:spPr>
            <a:xfrm rot="1594464">
              <a:off x="10513606" y="1583262"/>
              <a:ext cx="45719" cy="45719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116DA366-A53C-4227-928E-016222500791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 flipH="1">
              <a:off x="8962796" y="2340912"/>
              <a:ext cx="716331" cy="37717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396FE211-4F37-4E01-8376-428ADFB4FEA8}"/>
                </a:ext>
              </a:extLst>
            </p:cNvPr>
            <p:cNvCxnSpPr>
              <a:cxnSpLocks/>
              <a:stCxn id="34" idx="4"/>
            </p:cNvCxnSpPr>
            <p:nvPr/>
          </p:nvCxnSpPr>
          <p:spPr>
            <a:xfrm flipH="1">
              <a:off x="9519528" y="2354131"/>
              <a:ext cx="171062" cy="381039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D4CE18D1-1EFF-4565-825B-0F32109B3181}"/>
                </a:ext>
              </a:extLst>
            </p:cNvPr>
            <p:cNvSpPr/>
            <p:nvPr/>
          </p:nvSpPr>
          <p:spPr>
            <a:xfrm rot="1594464">
              <a:off x="9677956" y="2310827"/>
              <a:ext cx="45719" cy="45719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1B5AC347-6F14-46A8-9076-800FB2EA9095}"/>
                    </a:ext>
                  </a:extLst>
                </p:cNvPr>
                <p:cNvSpPr txBox="1"/>
                <p:nvPr/>
              </p:nvSpPr>
              <p:spPr>
                <a:xfrm>
                  <a:off x="9842913" y="1649488"/>
                  <a:ext cx="47525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en-US" altLang="zh-CN" sz="12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/</m:t>
                        </m:r>
                        <m:r>
                          <a:rPr lang="en-US" altLang="zh-CN" sz="12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𝜓</m:t>
                        </m:r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68F50722-CBCF-B3F8-4EC7-F6FB62D7F7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2913" y="1649488"/>
                  <a:ext cx="475258" cy="276999"/>
                </a:xfrm>
                <a:prstGeom prst="rect">
                  <a:avLst/>
                </a:prstGeom>
                <a:blipFill>
                  <a:blip r:embed="rId12"/>
                  <a:stretch>
                    <a:fillRect b="-652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9FEE05AA-C722-4F0B-9241-83CF6222EE69}"/>
                    </a:ext>
                  </a:extLst>
                </p:cNvPr>
                <p:cNvSpPr txBox="1"/>
                <p:nvPr/>
              </p:nvSpPr>
              <p:spPr>
                <a:xfrm>
                  <a:off x="10222105" y="1494514"/>
                  <a:ext cx="316112" cy="2773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200" b="0" i="0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Λ</m:t>
                            </m:r>
                          </m:e>
                        </m:acc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9FEE05AA-C722-4F0B-9241-83CF6222EE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22105" y="1494514"/>
                  <a:ext cx="316112" cy="27738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7746CC74-6032-49BC-916C-9E4200307A19}"/>
                    </a:ext>
                  </a:extLst>
                </p:cNvPr>
                <p:cNvSpPr txBox="1"/>
                <p:nvPr/>
              </p:nvSpPr>
              <p:spPr>
                <a:xfrm>
                  <a:off x="9762391" y="2161914"/>
                  <a:ext cx="31611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Λ</m:t>
                        </m:r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7746CC74-6032-49BC-916C-9E4200307A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62391" y="2161914"/>
                  <a:ext cx="316112" cy="27699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DEA19001-D6E6-4DB5-BC57-4253776B6CB1}"/>
                    </a:ext>
                  </a:extLst>
                </p:cNvPr>
                <p:cNvSpPr txBox="1"/>
                <p:nvPr/>
              </p:nvSpPr>
              <p:spPr>
                <a:xfrm>
                  <a:off x="10589368" y="971266"/>
                  <a:ext cx="41126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DEA19001-D6E6-4DB5-BC57-4253776B6C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9368" y="971266"/>
                  <a:ext cx="411266" cy="27699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37AE03BC-F647-4D21-A964-296505451D09}"/>
                    </a:ext>
                  </a:extLst>
                </p:cNvPr>
                <p:cNvSpPr txBox="1"/>
                <p:nvPr/>
              </p:nvSpPr>
              <p:spPr>
                <a:xfrm>
                  <a:off x="8785554" y="2468638"/>
                  <a:ext cx="31393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𝑛</m:t>
                        </m:r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37AE03BC-F647-4D21-A964-296505451D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5554" y="2468638"/>
                  <a:ext cx="313932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216199F5-009C-4353-9AB7-A94FFE8B54F8}"/>
                    </a:ext>
                  </a:extLst>
                </p:cNvPr>
                <p:cNvSpPr txBox="1"/>
                <p:nvPr/>
              </p:nvSpPr>
              <p:spPr>
                <a:xfrm>
                  <a:off x="9449760" y="2647786"/>
                  <a:ext cx="31059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𝛾</m:t>
                        </m:r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AA1057FD-9FD6-B6DE-D0C0-594C79E456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9760" y="2647786"/>
                  <a:ext cx="310598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爆炸形: 14 pt  40">
              <a:extLst>
                <a:ext uri="{FF2B5EF4-FFF2-40B4-BE49-F238E27FC236}">
                  <a16:creationId xmlns:a16="http://schemas.microsoft.com/office/drawing/2014/main" id="{E7C2004C-4B19-4FF6-93CF-EACE215774E3}"/>
                </a:ext>
              </a:extLst>
            </p:cNvPr>
            <p:cNvSpPr/>
            <p:nvPr/>
          </p:nvSpPr>
          <p:spPr>
            <a:xfrm rot="1594464">
              <a:off x="10070395" y="1908553"/>
              <a:ext cx="127328" cy="119285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07C37377-E0AA-4E50-9858-4032D090586D}"/>
                </a:ext>
              </a:extLst>
            </p:cNvPr>
            <p:cNvCxnSpPr>
              <a:cxnSpLocks/>
              <a:endCxn id="31" idx="7"/>
            </p:cNvCxnSpPr>
            <p:nvPr/>
          </p:nvCxnSpPr>
          <p:spPr>
            <a:xfrm flipH="1">
              <a:off x="10558154" y="1278073"/>
              <a:ext cx="849088" cy="32082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56BABBC3-2E8F-4FF2-AFFA-397951A6AAAC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 flipH="1">
              <a:off x="10546692" y="1158481"/>
              <a:ext cx="105942" cy="427196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A0348B7E-ABC3-4952-BA04-4C6C129E18E3}"/>
                    </a:ext>
                  </a:extLst>
                </p:cNvPr>
                <p:cNvSpPr txBox="1"/>
                <p:nvPr/>
              </p:nvSpPr>
              <p:spPr>
                <a:xfrm>
                  <a:off x="11364345" y="1169196"/>
                  <a:ext cx="30809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200" b="0" i="0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p</m:t>
                            </m:r>
                          </m:e>
                        </m:acc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A0348B7E-ABC3-4952-BA04-4C6C129E18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64345" y="1169196"/>
                  <a:ext cx="308098" cy="276999"/>
                </a:xfrm>
                <a:prstGeom prst="rect">
                  <a:avLst/>
                </a:prstGeom>
                <a:blipFill>
                  <a:blip r:embed="rId18"/>
                  <a:stretch>
                    <a:fillRect b="-222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C6BA3B54-5000-4C28-8164-ED23186EE9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01630" y="1967441"/>
              <a:ext cx="1275123" cy="0"/>
            </a:xfrm>
            <a:prstGeom prst="line">
              <a:avLst/>
            </a:prstGeom>
            <a:ln w="127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29464CB2-3BA5-4466-8996-262DCC3ADA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93322" y="1959436"/>
              <a:ext cx="1226400" cy="8779"/>
            </a:xfrm>
            <a:prstGeom prst="line">
              <a:avLst/>
            </a:prstGeom>
            <a:ln w="127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7BD86752-38F3-4CBA-8002-1287CC804B5F}"/>
                    </a:ext>
                  </a:extLst>
                </p:cNvPr>
                <p:cNvSpPr txBox="1"/>
                <p:nvPr/>
              </p:nvSpPr>
              <p:spPr>
                <a:xfrm>
                  <a:off x="8695772" y="1724585"/>
                  <a:ext cx="39651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69" name="文本框 68">
                  <a:extLst>
                    <a:ext uri="{FF2B5EF4-FFF2-40B4-BE49-F238E27FC236}">
                      <a16:creationId xmlns:a16="http://schemas.microsoft.com/office/drawing/2014/main" id="{BA360742-36AF-39C1-A793-5FDE29A0AF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5772" y="1724585"/>
                  <a:ext cx="396519" cy="27699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FE7E6C54-D925-462B-8F0E-EC210BFC8D76}"/>
                    </a:ext>
                  </a:extLst>
                </p:cNvPr>
                <p:cNvSpPr txBox="1"/>
                <p:nvPr/>
              </p:nvSpPr>
              <p:spPr>
                <a:xfrm>
                  <a:off x="11166086" y="1956468"/>
                  <a:ext cx="39651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70" name="文本框 69">
                  <a:extLst>
                    <a:ext uri="{FF2B5EF4-FFF2-40B4-BE49-F238E27FC236}">
                      <a16:creationId xmlns:a16="http://schemas.microsoft.com/office/drawing/2014/main" id="{C77E47C8-12F5-24B7-8822-E27284681D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6086" y="1956468"/>
                  <a:ext cx="396519" cy="27699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F001223F-7F72-48C2-B509-881E240F8A04}"/>
                </a:ext>
              </a:extLst>
            </p:cNvPr>
            <p:cNvSpPr/>
            <p:nvPr/>
          </p:nvSpPr>
          <p:spPr>
            <a:xfrm>
              <a:off x="8768821" y="2169344"/>
              <a:ext cx="1365250" cy="758658"/>
            </a:xfrm>
            <a:prstGeom prst="round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8C791BD9-148D-49CC-A30A-7C741FC4DDB5}"/>
                </a:ext>
              </a:extLst>
            </p:cNvPr>
            <p:cNvSpPr/>
            <p:nvPr/>
          </p:nvSpPr>
          <p:spPr>
            <a:xfrm>
              <a:off x="10285828" y="990891"/>
              <a:ext cx="1379495" cy="796638"/>
            </a:xfrm>
            <a:prstGeom prst="roundRect">
              <a:avLst/>
            </a:prstGeom>
            <a:noFill/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3EF17601-A0CD-42BF-BD40-A4F68D8FBCD8}"/>
                </a:ext>
              </a:extLst>
            </p:cNvPr>
            <p:cNvSpPr txBox="1"/>
            <p:nvPr/>
          </p:nvSpPr>
          <p:spPr>
            <a:xfrm>
              <a:off x="9130432" y="1034895"/>
              <a:ext cx="1171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Single Tag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8D946B20-E97E-4373-AC8B-9D77A86176E5}"/>
                </a:ext>
              </a:extLst>
            </p:cNvPr>
            <p:cNvSpPr txBox="1"/>
            <p:nvPr/>
          </p:nvSpPr>
          <p:spPr>
            <a:xfrm>
              <a:off x="10247322" y="2439783"/>
              <a:ext cx="1260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Double Tag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3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7595F5CA-0E71-4C52-9EF2-EABF7A8280E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86436E1-F9B0-43ED-B80A-FC063D86B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fld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39B8BEB-B1D4-47CD-B6A5-B513F46D4D1E}"/>
              </a:ext>
            </a:extLst>
          </p:cNvPr>
          <p:cNvGrpSpPr/>
          <p:nvPr/>
        </p:nvGrpSpPr>
        <p:grpSpPr>
          <a:xfrm>
            <a:off x="7450782" y="3653804"/>
            <a:ext cx="4187796" cy="2720754"/>
            <a:chOff x="4598507" y="3681688"/>
            <a:chExt cx="3775879" cy="260646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4554B0F-CD04-4BAA-B8F7-318495C53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8507" y="3681688"/>
              <a:ext cx="3775879" cy="2606469"/>
            </a:xfrm>
            <a:prstGeom prst="rect">
              <a:avLst/>
            </a:prstGeom>
          </p:spPr>
        </p:pic>
        <p:sp>
          <p:nvSpPr>
            <p:cNvPr id="8" name="箭头: 左右 22">
              <a:extLst>
                <a:ext uri="{FF2B5EF4-FFF2-40B4-BE49-F238E27FC236}">
                  <a16:creationId xmlns:a16="http://schemas.microsoft.com/office/drawing/2014/main" id="{00BAB9F8-3FBE-4AAB-9E99-489A5B6B291F}"/>
                </a:ext>
              </a:extLst>
            </p:cNvPr>
            <p:cNvSpPr/>
            <p:nvPr/>
          </p:nvSpPr>
          <p:spPr>
            <a:xfrm>
              <a:off x="6616977" y="4929809"/>
              <a:ext cx="349527" cy="119270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6E1275E7-B062-4A01-AF7A-22F84A15F1B9}"/>
                    </a:ext>
                  </a:extLst>
                </p:cNvPr>
                <p:cNvSpPr txBox="1"/>
                <p:nvPr/>
              </p:nvSpPr>
              <p:spPr>
                <a:xfrm>
                  <a:off x="6713886" y="4631091"/>
                  <a:ext cx="708991" cy="2948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14:m>
                    <m:oMath xmlns:m="http://schemas.openxmlformats.org/officeDocument/2006/math">
                      <m:r>
                        <a:rPr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</m:oMath>
                  </a14:m>
                  <a:endParaRPr lang="zh-CN" altLang="en-US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6E1275E7-B062-4A01-AF7A-22F84A15F1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3886" y="4631091"/>
                  <a:ext cx="708991" cy="294849"/>
                </a:xfrm>
                <a:prstGeom prst="rect">
                  <a:avLst/>
                </a:prstGeom>
                <a:blipFill>
                  <a:blip r:embed="rId4"/>
                  <a:stretch>
                    <a:fillRect l="-2326" t="-4000" b="-2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325D0A67-EAAF-4C26-86A6-9DDA56DC2922}"/>
                  </a:ext>
                </a:extLst>
              </p:cNvPr>
              <p:cNvSpPr txBox="1"/>
              <p:nvPr/>
            </p:nvSpPr>
            <p:spPr>
              <a:xfrm>
                <a:off x="7988378" y="2832650"/>
                <a:ext cx="3463973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decay</a:t>
                </a:r>
                <a:r>
                  <a:rPr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rate deviates from</a:t>
                </a:r>
              </a:p>
              <a:p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previous value by 4.2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endPara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325D0A67-EAAF-4C26-86A6-9DDA56DC2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8378" y="2832650"/>
                <a:ext cx="3463973" cy="707886"/>
              </a:xfrm>
              <a:prstGeom prst="rect">
                <a:avLst/>
              </a:prstGeom>
              <a:blipFill>
                <a:blip r:embed="rId5"/>
                <a:stretch>
                  <a:fillRect l="-1757" t="-5172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7C2D1121-9C38-4384-B855-62E543CD6E13}"/>
              </a:ext>
            </a:extLst>
          </p:cNvPr>
          <p:cNvSpPr/>
          <p:nvPr/>
        </p:nvSpPr>
        <p:spPr>
          <a:xfrm>
            <a:off x="8897484" y="67141"/>
            <a:ext cx="3135312" cy="30676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 130, 211901(2023)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标题 1">
                <a:extLst>
                  <a:ext uri="{FF2B5EF4-FFF2-40B4-BE49-F238E27FC236}">
                    <a16:creationId xmlns:a16="http://schemas.microsoft.com/office/drawing/2014/main" id="{79A8A247-AD14-4CF0-8F11-937E4F55F2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8946" y="120209"/>
                <a:ext cx="10167459" cy="45080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Radiative decay: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zh-CN" sz="3200" b="1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r>
                      <a:rPr lang="zh-CN" altLang="en-US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zh-CN" alt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r>
                      <a:rPr lang="en-US" altLang="zh-CN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l-GR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  <m:r>
                      <a:rPr lang="el-GR" altLang="zh-CN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l-GR" altLang="zh-CN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zh-CN" sz="3200" b="1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3200" b="1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l-GR" altLang="zh-CN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l-GR" altLang="zh-CN" sz="32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altLang="zh-CN" sz="3200" b="1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𝚺</m:t>
                            </m:r>
                          </m:e>
                        </m:acc>
                      </m:e>
                      <m:sup>
                        <m:r>
                          <a:rPr lang="en-US" altLang="zh-CN" sz="3200" b="1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zh-CN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标题 1">
                <a:extLst>
                  <a:ext uri="{FF2B5EF4-FFF2-40B4-BE49-F238E27FC236}">
                    <a16:creationId xmlns:a16="http://schemas.microsoft.com/office/drawing/2014/main" id="{79A8A247-AD14-4CF0-8F11-937E4F55F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946" y="120209"/>
                <a:ext cx="10167459" cy="450809"/>
              </a:xfrm>
              <a:prstGeom prst="rect">
                <a:avLst/>
              </a:prstGeom>
              <a:blipFill>
                <a:blip r:embed="rId21"/>
                <a:stretch>
                  <a:fillRect l="-540" t="-39189" b="-51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组合 49">
            <a:extLst>
              <a:ext uri="{FF2B5EF4-FFF2-40B4-BE49-F238E27FC236}">
                <a16:creationId xmlns:a16="http://schemas.microsoft.com/office/drawing/2014/main" id="{161743DA-0483-48C8-8D05-8E2FF8817F7A}"/>
              </a:ext>
            </a:extLst>
          </p:cNvPr>
          <p:cNvGrpSpPr/>
          <p:nvPr/>
        </p:nvGrpSpPr>
        <p:grpSpPr>
          <a:xfrm>
            <a:off x="292816" y="196412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51" name="平行四边形 50">
              <a:extLst>
                <a:ext uri="{FF2B5EF4-FFF2-40B4-BE49-F238E27FC236}">
                  <a16:creationId xmlns:a16="http://schemas.microsoft.com/office/drawing/2014/main" id="{C6AEE617-E5DF-469B-99EF-3BFE4F093596}"/>
                </a:ext>
              </a:extLst>
            </p:cNvPr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D7DA8449-189F-4502-A8FE-E0D6063CD5F6}"/>
                </a:ext>
              </a:extLst>
            </p:cNvPr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A7384A14-4A9B-44CC-80E6-3E92DC8755D6}"/>
                </a:ext>
              </a:extLst>
            </p:cNvPr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3" name="图片 42">
            <a:extLst>
              <a:ext uri="{FF2B5EF4-FFF2-40B4-BE49-F238E27FC236}">
                <a16:creationId xmlns:a16="http://schemas.microsoft.com/office/drawing/2014/main" id="{55FADFA9-6CCD-4E95-887E-591796B706B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3325" y="693125"/>
            <a:ext cx="7205710" cy="2998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21B2B59F-61BE-450E-9C4B-A34C6CB42678}"/>
                  </a:ext>
                </a:extLst>
              </p:cNvPr>
              <p:cNvSpPr txBox="1"/>
              <p:nvPr/>
            </p:nvSpPr>
            <p:spPr>
              <a:xfrm>
                <a:off x="212784" y="3794025"/>
                <a:ext cx="7351617" cy="129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The most precise branching fraction and decay parameter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Σ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𝑝</m:t>
                    </m:r>
                    <m:r>
                      <a:rPr lang="en-US" altLang="zh-CN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𝛾</m:t>
                    </m:r>
                  </m:oMath>
                </a14:m>
                <a:r>
                  <a:rPr lang="en-US" altLang="zh-CN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: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ℬ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Σ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→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𝑝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𝛾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=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0.996±0.021±0.018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×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−3</m:t>
                        </m:r>
                      </m:sup>
                    </m:sSup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𝛼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𝛾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=−0.652±0.056±0.020</m:t>
                    </m:r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21B2B59F-61BE-450E-9C4B-A34C6CB42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84" y="3794025"/>
                <a:ext cx="7351617" cy="1299651"/>
              </a:xfrm>
              <a:prstGeom prst="rect">
                <a:avLst/>
              </a:prstGeom>
              <a:blipFill>
                <a:blip r:embed="rId23"/>
                <a:stretch>
                  <a:fillRect l="-912" r="-746" b="-42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4C56D1A1-DF77-43D2-B838-FDAD327F369B}"/>
                  </a:ext>
                </a:extLst>
              </p:cNvPr>
              <p:cNvSpPr txBox="1"/>
              <p:nvPr/>
            </p:nvSpPr>
            <p:spPr>
              <a:xfrm>
                <a:off x="212783" y="5033615"/>
                <a:ext cx="7351617" cy="1252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The CP asymmetry is calculated to be: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𝐴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𝐶𝑃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=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−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+</m:t>
                            </m:r>
                          </m:sub>
                        </m:sSub>
                      </m:e>
                    </m:d>
                    <m:r>
                      <m:rPr>
                        <m:lit/>
                      </m:rPr>
                      <a:rPr lang="en-US" altLang="zh-CN" sz="200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/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−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+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=0.095±0.087±0.018</m:t>
                    </m:r>
                  </m:oMath>
                </a14:m>
                <a:endParaRPr lang="en-US" altLang="zh-CN" sz="2000" b="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Δ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𝐶𝑃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=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ℬ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+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ℬ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−</m:t>
                            </m:r>
                          </m:sub>
                        </m:sSub>
                      </m:e>
                    </m:d>
                    <m:r>
                      <m:rPr>
                        <m:lit/>
                      </m:rPr>
                      <a:rPr lang="en-US" altLang="zh-CN" sz="200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/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ℬ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+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ℬ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−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+mn-ea"/>
                        <a:sym typeface="+mn-lt"/>
                      </a:rPr>
                      <m:t>=0.006±0.011±0.004</m:t>
                    </m:r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4C56D1A1-DF77-43D2-B838-FDAD327F3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83" y="5033615"/>
                <a:ext cx="7351617" cy="1252715"/>
              </a:xfrm>
              <a:prstGeom prst="rect">
                <a:avLst/>
              </a:prstGeom>
              <a:blipFill>
                <a:blip r:embed="rId24"/>
                <a:stretch>
                  <a:fillRect l="-912" b="-68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组合 46">
            <a:extLst>
              <a:ext uri="{FF2B5EF4-FFF2-40B4-BE49-F238E27FC236}">
                <a16:creationId xmlns:a16="http://schemas.microsoft.com/office/drawing/2014/main" id="{DE99C022-AA9D-4477-A693-0F9C690C210F}"/>
              </a:ext>
            </a:extLst>
          </p:cNvPr>
          <p:cNvGrpSpPr/>
          <p:nvPr/>
        </p:nvGrpSpPr>
        <p:grpSpPr>
          <a:xfrm>
            <a:off x="8394942" y="716681"/>
            <a:ext cx="2976671" cy="1956736"/>
            <a:chOff x="8695772" y="971266"/>
            <a:chExt cx="2976671" cy="1956736"/>
          </a:xfrm>
        </p:grpSpPr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FB54DF71-283D-4F46-9D51-A09756982133}"/>
                </a:ext>
              </a:extLst>
            </p:cNvPr>
            <p:cNvCxnSpPr>
              <a:cxnSpLocks/>
              <a:stCxn id="58" idx="7"/>
              <a:endCxn id="55" idx="4"/>
            </p:cNvCxnSpPr>
            <p:nvPr/>
          </p:nvCxnSpPr>
          <p:spPr>
            <a:xfrm flipV="1">
              <a:off x="9722504" y="1626566"/>
              <a:ext cx="803736" cy="699895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09BD7AFF-C6D5-427E-9457-E87A319D4FF3}"/>
                </a:ext>
              </a:extLst>
            </p:cNvPr>
            <p:cNvSpPr/>
            <p:nvPr/>
          </p:nvSpPr>
          <p:spPr>
            <a:xfrm rot="1594464">
              <a:off x="10513606" y="1583262"/>
              <a:ext cx="45719" cy="45719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7C9B20DD-1B64-4075-A732-997F3C1DF5E9}"/>
                </a:ext>
              </a:extLst>
            </p:cNvPr>
            <p:cNvCxnSpPr>
              <a:cxnSpLocks/>
              <a:stCxn id="58" idx="3"/>
            </p:cNvCxnSpPr>
            <p:nvPr/>
          </p:nvCxnSpPr>
          <p:spPr>
            <a:xfrm flipH="1">
              <a:off x="8962796" y="2340912"/>
              <a:ext cx="716331" cy="37717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82545205-30B6-4FBD-848C-BB1FAB30C2E3}"/>
                </a:ext>
              </a:extLst>
            </p:cNvPr>
            <p:cNvCxnSpPr>
              <a:cxnSpLocks/>
              <a:stCxn id="58" idx="4"/>
            </p:cNvCxnSpPr>
            <p:nvPr/>
          </p:nvCxnSpPr>
          <p:spPr>
            <a:xfrm flipH="1">
              <a:off x="9519528" y="2354131"/>
              <a:ext cx="171062" cy="381039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474C9AB3-AB8C-4A29-A0C0-6407E690E1EF}"/>
                </a:ext>
              </a:extLst>
            </p:cNvPr>
            <p:cNvSpPr/>
            <p:nvPr/>
          </p:nvSpPr>
          <p:spPr>
            <a:xfrm rot="1594464">
              <a:off x="9677956" y="2310827"/>
              <a:ext cx="45719" cy="45719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本框 58">
                  <a:extLst>
                    <a:ext uri="{FF2B5EF4-FFF2-40B4-BE49-F238E27FC236}">
                      <a16:creationId xmlns:a16="http://schemas.microsoft.com/office/drawing/2014/main" id="{8D9BD85E-9100-493F-ADE7-E922F84FE4BF}"/>
                    </a:ext>
                  </a:extLst>
                </p:cNvPr>
                <p:cNvSpPr txBox="1"/>
                <p:nvPr/>
              </p:nvSpPr>
              <p:spPr>
                <a:xfrm>
                  <a:off x="9842913" y="1649488"/>
                  <a:ext cx="47525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en-US" altLang="zh-CN" sz="12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/</m:t>
                        </m:r>
                        <m:r>
                          <a:rPr lang="en-US" altLang="zh-CN" sz="12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𝜓</m:t>
                        </m:r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68F50722-CBCF-B3F8-4EC7-F6FB62D7F7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2913" y="1649488"/>
                  <a:ext cx="475258" cy="276999"/>
                </a:xfrm>
                <a:prstGeom prst="rect">
                  <a:avLst/>
                </a:prstGeom>
                <a:blipFill>
                  <a:blip r:embed="rId11"/>
                  <a:stretch>
                    <a:fillRect b="-652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86527A7C-84E3-414D-B4C4-82AE50009C66}"/>
                    </a:ext>
                  </a:extLst>
                </p:cNvPr>
                <p:cNvSpPr txBox="1"/>
                <p:nvPr/>
              </p:nvSpPr>
              <p:spPr>
                <a:xfrm>
                  <a:off x="10222105" y="1494514"/>
                  <a:ext cx="40113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200" b="0" i="1" smtClean="0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200" b="0" i="0" smtClean="0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Σ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1200" b="0" i="0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86527A7C-84E3-414D-B4C4-82AE50009C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22105" y="1494514"/>
                  <a:ext cx="401135" cy="27699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0A60FCF4-9758-4C7C-81C5-157CC6233AB9}"/>
                    </a:ext>
                  </a:extLst>
                </p:cNvPr>
                <p:cNvSpPr txBox="1"/>
                <p:nvPr/>
              </p:nvSpPr>
              <p:spPr>
                <a:xfrm>
                  <a:off x="9762391" y="2161914"/>
                  <a:ext cx="40113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200" b="0" i="0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Σ</m:t>
                            </m:r>
                          </m:e>
                          <m:sup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0A60FCF4-9758-4C7C-81C5-157CC6233A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62391" y="2161914"/>
                  <a:ext cx="401135" cy="276999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本框 61">
                  <a:extLst>
                    <a:ext uri="{FF2B5EF4-FFF2-40B4-BE49-F238E27FC236}">
                      <a16:creationId xmlns:a16="http://schemas.microsoft.com/office/drawing/2014/main" id="{0FA59316-C0ED-4BEE-92B4-49B02D08D835}"/>
                    </a:ext>
                  </a:extLst>
                </p:cNvPr>
                <p:cNvSpPr txBox="1"/>
                <p:nvPr/>
              </p:nvSpPr>
              <p:spPr>
                <a:xfrm>
                  <a:off x="10589368" y="971266"/>
                  <a:ext cx="392030" cy="2811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69399338-5337-364B-2B7D-AA39CFF58C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9368" y="971266"/>
                  <a:ext cx="392030" cy="28116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文本框 62">
                  <a:extLst>
                    <a:ext uri="{FF2B5EF4-FFF2-40B4-BE49-F238E27FC236}">
                      <a16:creationId xmlns:a16="http://schemas.microsoft.com/office/drawing/2014/main" id="{8BDB3901-A004-4257-AC39-985A32514BA3}"/>
                    </a:ext>
                  </a:extLst>
                </p:cNvPr>
                <p:cNvSpPr txBox="1"/>
                <p:nvPr/>
              </p:nvSpPr>
              <p:spPr>
                <a:xfrm>
                  <a:off x="8785554" y="2468638"/>
                  <a:ext cx="31156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𝑝</m:t>
                        </m:r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63" name="文本框 62">
                  <a:extLst>
                    <a:ext uri="{FF2B5EF4-FFF2-40B4-BE49-F238E27FC236}">
                      <a16:creationId xmlns:a16="http://schemas.microsoft.com/office/drawing/2014/main" id="{8BDB3901-A004-4257-AC39-985A32514B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5554" y="2468638"/>
                  <a:ext cx="311560" cy="27699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文本框 63">
                  <a:extLst>
                    <a:ext uri="{FF2B5EF4-FFF2-40B4-BE49-F238E27FC236}">
                      <a16:creationId xmlns:a16="http://schemas.microsoft.com/office/drawing/2014/main" id="{B56ABAF1-307E-4C71-89E3-DB8C9C87B278}"/>
                    </a:ext>
                  </a:extLst>
                </p:cNvPr>
                <p:cNvSpPr txBox="1"/>
                <p:nvPr/>
              </p:nvSpPr>
              <p:spPr>
                <a:xfrm>
                  <a:off x="9449760" y="2647786"/>
                  <a:ext cx="31059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𝛾</m:t>
                        </m:r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AA1057FD-9FD6-B6DE-D0C0-594C79E456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9760" y="2647786"/>
                  <a:ext cx="310598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爆炸形: 14 pt  64">
              <a:extLst>
                <a:ext uri="{FF2B5EF4-FFF2-40B4-BE49-F238E27FC236}">
                  <a16:creationId xmlns:a16="http://schemas.microsoft.com/office/drawing/2014/main" id="{367C089E-3C6D-4DAD-ADD3-8D5E7F3AE538}"/>
                </a:ext>
              </a:extLst>
            </p:cNvPr>
            <p:cNvSpPr/>
            <p:nvPr/>
          </p:nvSpPr>
          <p:spPr>
            <a:xfrm rot="1594464">
              <a:off x="10070395" y="1908553"/>
              <a:ext cx="127328" cy="119285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438849CA-E056-4694-9388-80E063348F1D}"/>
                </a:ext>
              </a:extLst>
            </p:cNvPr>
            <p:cNvCxnSpPr>
              <a:cxnSpLocks/>
              <a:endCxn id="55" idx="7"/>
            </p:cNvCxnSpPr>
            <p:nvPr/>
          </p:nvCxnSpPr>
          <p:spPr>
            <a:xfrm flipH="1">
              <a:off x="10558154" y="1278073"/>
              <a:ext cx="849088" cy="32082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4AD3D8C3-3EC7-41D0-A81F-2C9AEB7850B2}"/>
                </a:ext>
              </a:extLst>
            </p:cNvPr>
            <p:cNvCxnSpPr>
              <a:cxnSpLocks/>
              <a:endCxn id="55" idx="0"/>
            </p:cNvCxnSpPr>
            <p:nvPr/>
          </p:nvCxnSpPr>
          <p:spPr>
            <a:xfrm flipH="1">
              <a:off x="10546692" y="1158481"/>
              <a:ext cx="105942" cy="427196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文本框 67">
                  <a:extLst>
                    <a:ext uri="{FF2B5EF4-FFF2-40B4-BE49-F238E27FC236}">
                      <a16:creationId xmlns:a16="http://schemas.microsoft.com/office/drawing/2014/main" id="{D49A7BEA-C792-46BC-9EA2-B11036C1A9E2}"/>
                    </a:ext>
                  </a:extLst>
                </p:cNvPr>
                <p:cNvSpPr txBox="1"/>
                <p:nvPr/>
              </p:nvSpPr>
              <p:spPr>
                <a:xfrm>
                  <a:off x="11364345" y="1169196"/>
                  <a:ext cx="30809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200" b="0" i="0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p</m:t>
                            </m:r>
                          </m:e>
                        </m:acc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68" name="文本框 67">
                  <a:extLst>
                    <a:ext uri="{FF2B5EF4-FFF2-40B4-BE49-F238E27FC236}">
                      <a16:creationId xmlns:a16="http://schemas.microsoft.com/office/drawing/2014/main" id="{D49A7BEA-C792-46BC-9EA2-B11036C1A9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64345" y="1169196"/>
                  <a:ext cx="308098" cy="276999"/>
                </a:xfrm>
                <a:prstGeom prst="rect">
                  <a:avLst/>
                </a:prstGeom>
                <a:blipFill>
                  <a:blip r:embed="rId28"/>
                  <a:stretch>
                    <a:fillRect b="-222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7D99FB59-AA2E-4DB8-9739-1DB4D09084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01630" y="1967441"/>
              <a:ext cx="1275123" cy="0"/>
            </a:xfrm>
            <a:prstGeom prst="line">
              <a:avLst/>
            </a:prstGeom>
            <a:ln w="127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9F628741-78F0-4267-87C5-E909FDD95F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93322" y="1959436"/>
              <a:ext cx="1226400" cy="8779"/>
            </a:xfrm>
            <a:prstGeom prst="line">
              <a:avLst/>
            </a:prstGeom>
            <a:ln w="127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文本框 70">
                  <a:extLst>
                    <a:ext uri="{FF2B5EF4-FFF2-40B4-BE49-F238E27FC236}">
                      <a16:creationId xmlns:a16="http://schemas.microsoft.com/office/drawing/2014/main" id="{8E6F5D42-FD57-473A-ADD0-8E5C5184458A}"/>
                    </a:ext>
                  </a:extLst>
                </p:cNvPr>
                <p:cNvSpPr txBox="1"/>
                <p:nvPr/>
              </p:nvSpPr>
              <p:spPr>
                <a:xfrm>
                  <a:off x="8695772" y="1724585"/>
                  <a:ext cx="39651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69" name="文本框 68">
                  <a:extLst>
                    <a:ext uri="{FF2B5EF4-FFF2-40B4-BE49-F238E27FC236}">
                      <a16:creationId xmlns:a16="http://schemas.microsoft.com/office/drawing/2014/main" id="{BA360742-36AF-39C1-A793-5FDE29A0AF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5772" y="1724585"/>
                  <a:ext cx="396519" cy="27699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文本框 71">
                  <a:extLst>
                    <a:ext uri="{FF2B5EF4-FFF2-40B4-BE49-F238E27FC236}">
                      <a16:creationId xmlns:a16="http://schemas.microsoft.com/office/drawing/2014/main" id="{381D748B-5D56-4D7C-BE8E-2488B7DA97D5}"/>
                    </a:ext>
                  </a:extLst>
                </p:cNvPr>
                <p:cNvSpPr txBox="1"/>
                <p:nvPr/>
              </p:nvSpPr>
              <p:spPr>
                <a:xfrm>
                  <a:off x="11166086" y="1956468"/>
                  <a:ext cx="39651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70" name="文本框 69">
                  <a:extLst>
                    <a:ext uri="{FF2B5EF4-FFF2-40B4-BE49-F238E27FC236}">
                      <a16:creationId xmlns:a16="http://schemas.microsoft.com/office/drawing/2014/main" id="{C77E47C8-12F5-24B7-8822-E27284681D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6086" y="1956468"/>
                  <a:ext cx="396519" cy="27699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矩形: 圆角 72">
              <a:extLst>
                <a:ext uri="{FF2B5EF4-FFF2-40B4-BE49-F238E27FC236}">
                  <a16:creationId xmlns:a16="http://schemas.microsoft.com/office/drawing/2014/main" id="{4E7DBC22-DABA-4BFB-83A0-34936058142D}"/>
                </a:ext>
              </a:extLst>
            </p:cNvPr>
            <p:cNvSpPr/>
            <p:nvPr/>
          </p:nvSpPr>
          <p:spPr>
            <a:xfrm>
              <a:off x="8768821" y="2169344"/>
              <a:ext cx="1365250" cy="758658"/>
            </a:xfrm>
            <a:prstGeom prst="round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4" name="矩形: 圆角 73">
              <a:extLst>
                <a:ext uri="{FF2B5EF4-FFF2-40B4-BE49-F238E27FC236}">
                  <a16:creationId xmlns:a16="http://schemas.microsoft.com/office/drawing/2014/main" id="{AA1147DE-40C2-4842-95DE-7BA54B16908A}"/>
                </a:ext>
              </a:extLst>
            </p:cNvPr>
            <p:cNvSpPr/>
            <p:nvPr/>
          </p:nvSpPr>
          <p:spPr>
            <a:xfrm>
              <a:off x="10285828" y="990891"/>
              <a:ext cx="1379495" cy="796638"/>
            </a:xfrm>
            <a:prstGeom prst="roundRect">
              <a:avLst/>
            </a:prstGeom>
            <a:noFill/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2E043CD1-A45A-4428-8C10-B5221FF66514}"/>
                </a:ext>
              </a:extLst>
            </p:cNvPr>
            <p:cNvSpPr txBox="1"/>
            <p:nvPr/>
          </p:nvSpPr>
          <p:spPr>
            <a:xfrm>
              <a:off x="9130432" y="1034895"/>
              <a:ext cx="1171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Single Tag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4F596CFD-6E8F-4F6A-BC27-BBD9A5128ABA}"/>
                </a:ext>
              </a:extLst>
            </p:cNvPr>
            <p:cNvSpPr txBox="1"/>
            <p:nvPr/>
          </p:nvSpPr>
          <p:spPr>
            <a:xfrm>
              <a:off x="10247322" y="2439783"/>
              <a:ext cx="1260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Double Tag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41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CD46A4E-FFAC-4082-B7C9-2C5E16F5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633222E4-D410-4C3C-9A55-253053BB827C}"/>
              </a:ext>
            </a:extLst>
          </p:cNvPr>
          <p:cNvSpPr/>
          <p:nvPr/>
        </p:nvSpPr>
        <p:spPr>
          <a:xfrm>
            <a:off x="8911705" y="155339"/>
            <a:ext cx="2577073" cy="30676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Sci. Bull. 70 (2025) 454-459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标题 1">
                <a:extLst>
                  <a:ext uri="{FF2B5EF4-FFF2-40B4-BE49-F238E27FC236}">
                    <a16:creationId xmlns:a16="http://schemas.microsoft.com/office/drawing/2014/main" id="{16793412-3E69-43A6-8600-BD110B6F80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8946" y="120209"/>
                <a:ext cx="10167459" cy="45080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Radiative decay: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3200" b="1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𝚵</m:t>
                        </m:r>
                      </m:e>
                      <m:sup>
                        <m:r>
                          <a:rPr lang="en-US" altLang="zh-CN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𝟎</m:t>
                        </m:r>
                      </m:sup>
                    </m:sSup>
                    <m:r>
                      <a:rPr lang="en-US" altLang="zh-CN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→</m:t>
                    </m:r>
                    <m:r>
                      <a:rPr lang="en-US" altLang="zh-CN" sz="3200" b="1" i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𝚲</m:t>
                    </m:r>
                    <m:r>
                      <a:rPr lang="en-US" altLang="zh-CN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𝜸</m:t>
                    </m:r>
                  </m:oMath>
                </a14:m>
                <a:r>
                  <a:rPr lang="zh-CN" altLang="en-US" sz="3200" b="1" dirty="0">
                    <a:solidFill>
                      <a:srgbClr val="0070C0"/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3200" b="1" dirty="0">
                    <a:solidFill>
                      <a:srgbClr val="0070C0"/>
                    </a:solidFill>
                    <a:cs typeface="+mn-ea"/>
                    <a:sym typeface="+mn-lt"/>
                  </a:rPr>
                  <a:t>in </a:t>
                </a:r>
                <a14:m>
                  <m:oMath xmlns:m="http://schemas.openxmlformats.org/officeDocument/2006/math">
                    <m:r>
                      <a:rPr lang="en-US" altLang="zh-CN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𝑱</m:t>
                    </m:r>
                    <m:r>
                      <m:rPr>
                        <m:lit/>
                      </m:rPr>
                      <a:rPr lang="en-US" altLang="zh-CN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/</m:t>
                    </m:r>
                    <m:r>
                      <a:rPr lang="en-US" altLang="zh-CN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𝝍</m:t>
                    </m:r>
                    <m:r>
                      <a:rPr lang="en-US" altLang="zh-CN" sz="3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sz="3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3200" b="1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𝚵</m:t>
                        </m:r>
                      </m:e>
                      <m:sup>
                        <m:r>
                          <a:rPr lang="en-US" altLang="zh-CN" sz="3200" b="1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200" b="1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𝚵</m:t>
                            </m:r>
                          </m:e>
                        </m:acc>
                      </m:e>
                      <m:sup>
                        <m:r>
                          <a:rPr lang="en-US" altLang="zh-CN" sz="3200" b="1" i="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𝟎</m:t>
                        </m:r>
                      </m:sup>
                    </m:sSup>
                  </m:oMath>
                </a14:m>
                <a:endParaRPr lang="zh-CN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标题 1">
                <a:extLst>
                  <a:ext uri="{FF2B5EF4-FFF2-40B4-BE49-F238E27FC236}">
                    <a16:creationId xmlns:a16="http://schemas.microsoft.com/office/drawing/2014/main" id="{16793412-3E69-43A6-8600-BD110B6F8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946" y="120209"/>
                <a:ext cx="10167459" cy="450809"/>
              </a:xfrm>
              <a:prstGeom prst="rect">
                <a:avLst/>
              </a:prstGeom>
              <a:blipFill>
                <a:blip r:embed="rId2"/>
                <a:stretch>
                  <a:fillRect l="-540" t="-37838" b="-527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D1A7255A-227C-4A5A-BFCF-03F9A6DECFFC}"/>
              </a:ext>
            </a:extLst>
          </p:cNvPr>
          <p:cNvGrpSpPr/>
          <p:nvPr/>
        </p:nvGrpSpPr>
        <p:grpSpPr>
          <a:xfrm>
            <a:off x="292816" y="196412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4EE27067-9377-4903-B719-A073F8F8E265}"/>
                </a:ext>
              </a:extLst>
            </p:cNvPr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6F0E5E86-3E47-4371-ACA9-049A3E0E6E19}"/>
                </a:ext>
              </a:extLst>
            </p:cNvPr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2A0F6F97-A89F-431B-9782-91EF0559C23F}"/>
                </a:ext>
              </a:extLst>
            </p:cNvPr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3" name="图片 42">
            <a:extLst>
              <a:ext uri="{FF2B5EF4-FFF2-40B4-BE49-F238E27FC236}">
                <a16:creationId xmlns:a16="http://schemas.microsoft.com/office/drawing/2014/main" id="{68686FC9-C5BB-4854-A386-FF508118C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2" y="3548450"/>
            <a:ext cx="4612511" cy="284014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76B49D3C-5C16-42E0-BCF5-07E6485F1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77" y="893228"/>
            <a:ext cx="3801333" cy="2550942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9A91F8F3-4CEA-460A-9F2A-34C67691E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336" y="893228"/>
            <a:ext cx="3801333" cy="25509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" name="表格 45">
                <a:extLst>
                  <a:ext uri="{FF2B5EF4-FFF2-40B4-BE49-F238E27FC236}">
                    <a16:creationId xmlns:a16="http://schemas.microsoft.com/office/drawing/2014/main" id="{E7B436BA-2A4B-40F0-9B83-A91BDDA3949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115803"/>
                  </p:ext>
                </p:extLst>
              </p:nvPr>
            </p:nvGraphicFramePr>
            <p:xfrm>
              <a:off x="4767990" y="3680910"/>
              <a:ext cx="7344000" cy="201533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60000">
                      <a:extLst>
                        <a:ext uri="{9D8B030D-6E8A-4147-A177-3AD203B41FA5}">
                          <a16:colId xmlns:a16="http://schemas.microsoft.com/office/drawing/2014/main" val="2153096683"/>
                        </a:ext>
                      </a:extLst>
                    </a:gridCol>
                    <a:gridCol w="2592000">
                      <a:extLst>
                        <a:ext uri="{9D8B030D-6E8A-4147-A177-3AD203B41FA5}">
                          <a16:colId xmlns:a16="http://schemas.microsoft.com/office/drawing/2014/main" val="2750803833"/>
                        </a:ext>
                      </a:extLst>
                    </a:gridCol>
                    <a:gridCol w="2592000">
                      <a:extLst>
                        <a:ext uri="{9D8B030D-6E8A-4147-A177-3AD203B41FA5}">
                          <a16:colId xmlns:a16="http://schemas.microsoft.com/office/drawing/2014/main" val="4137850326"/>
                        </a:ext>
                      </a:extLst>
                    </a:gridCol>
                  </a:tblGrid>
                  <a:tr h="395855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+mn-lt"/>
                            </a:rPr>
                            <a:t>Channels</a:t>
                          </a:r>
                          <a:endParaRPr lang="zh-CN" altLang="en-US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+mn-ea"/>
                                        <a:cs typeface="+mn-ea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latin typeface="Cambria Math" panose="02040503050406030204" pitchFamily="18" charset="0"/>
                                        <a:ea typeface="+mn-ea"/>
                                        <a:cs typeface="+mn-ea"/>
                                        <a:sym typeface="+mn-lt"/>
                                      </a:rPr>
                                      <m:t>Ξ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+mn-ea"/>
                                        <a:cs typeface="+mn-ea"/>
                                        <a:sym typeface="+mn-lt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+mn-ea"/>
                                    <a:cs typeface="+mn-ea"/>
                                    <a:sym typeface="+mn-lt"/>
                                  </a:rPr>
                                  <m:t>→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ea typeface="+mn-ea"/>
                                    <a:cs typeface="+mn-ea"/>
                                    <a:sym typeface="+mn-lt"/>
                                  </a:rPr>
                                  <m:t>Λ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+mn-ea"/>
                                    <a:cs typeface="+mn-ea"/>
                                    <a:sym typeface="+mn-lt"/>
                                  </a:rPr>
                                  <m:t>𝛾</m:t>
                                </m:r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+mn-ea"/>
                                        <a:cs typeface="+mn-ea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  <a:ea typeface="+mn-ea"/>
                                            <a:cs typeface="+mn-ea"/>
                                            <a:sym typeface="+mn-lt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b="0" i="0" smtClean="0">
                                            <a:latin typeface="Cambria Math" panose="02040503050406030204" pitchFamily="18" charset="0"/>
                                            <a:ea typeface="+mn-ea"/>
                                            <a:cs typeface="+mn-ea"/>
                                            <a:sym typeface="+mn-lt"/>
                                          </a:rPr>
                                          <m:t>Ξ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+mn-ea"/>
                                        <a:cs typeface="+mn-ea"/>
                                        <a:sym typeface="+mn-lt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+mn-ea"/>
                                    <a:cs typeface="+mn-ea"/>
                                    <a:sym typeface="+mn-lt"/>
                                  </a:rPr>
                                  <m:t>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+mn-ea"/>
                                        <a:cs typeface="+mn-ea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latin typeface="Cambria Math" panose="02040503050406030204" pitchFamily="18" charset="0"/>
                                        <a:ea typeface="+mn-ea"/>
                                        <a:cs typeface="+mn-ea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+mn-ea"/>
                                    <a:cs typeface="+mn-ea"/>
                                    <a:sym typeface="+mn-lt"/>
                                  </a:rPr>
                                  <m:t>𝛾</m:t>
                                </m:r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9290978"/>
                      </a:ext>
                    </a:extLst>
                  </a:tr>
                  <a:tr h="395855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+mn-lt"/>
                            </a:rPr>
                            <a:t>Individual BF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+mn-ea"/>
                                  <a:cs typeface="+mn-ea"/>
                                  <a:sym typeface="+mn-lt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+mn-ea"/>
                                      <a:cs typeface="+mn-ea"/>
                                      <a:sym typeface="+mn-lt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+mn-ea"/>
                                      <a:cs typeface="+mn-ea"/>
                                      <a:sym typeface="+mn-l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+mn-ea"/>
                                      <a:cs typeface="+mn-ea"/>
                                      <a:sym typeface="+mn-lt"/>
                                    </a:rPr>
                                    <m:t>−3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+mn-ea"/>
                                  <a:cs typeface="+mn-ea"/>
                                  <a:sym typeface="+mn-lt"/>
                                </a:rPr>
                                <m:t>)</m:t>
                              </m:r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+mn-ea"/>
                                    <a:cs typeface="+mn-ea"/>
                                    <a:sym typeface="+mn-lt"/>
                                  </a:rPr>
                                  <m:t>1.348±0.090±0.054</m:t>
                                </m:r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+mn-ea"/>
                                    <a:cs typeface="+mn-ea"/>
                                    <a:sym typeface="+mn-lt"/>
                                  </a:rPr>
                                  <m:t>1.326±0.098±0.066</m:t>
                                </m:r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5128363"/>
                      </a:ext>
                    </a:extLst>
                  </a:tr>
                  <a:tr h="395855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+mn-lt"/>
                            </a:rPr>
                            <a:t>Combined BF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+mn-ea"/>
                                  <a:cs typeface="+mn-ea"/>
                                  <a:sym typeface="+mn-lt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+mn-ea"/>
                                      <a:cs typeface="+mn-ea"/>
                                      <a:sym typeface="+mn-lt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+mn-ea"/>
                                      <a:cs typeface="+mn-ea"/>
                                      <a:sym typeface="+mn-l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+mn-ea"/>
                                      <a:cs typeface="+mn-ea"/>
                                      <a:sym typeface="+mn-lt"/>
                                    </a:rPr>
                                    <m:t>−3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+mn-ea"/>
                                  <a:cs typeface="+mn-ea"/>
                                  <a:sym typeface="+mn-lt"/>
                                </a:rPr>
                                <m:t>)</m:t>
                              </m:r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+mn-lt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+mn-ea"/>
                                    <a:cs typeface="+mn-ea"/>
                                    <a:sym typeface="+mn-lt"/>
                                  </a:rPr>
                                  <m:t>1.347±0.066±0.054</m:t>
                                </m:r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+mn-lt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6721421"/>
                      </a:ext>
                    </a:extLst>
                  </a:tr>
                  <a:tr h="413886">
                    <a:tc>
                      <a:txBody>
                        <a:bodyPr/>
                        <a:lstStyle/>
                        <a:p>
                          <a:r>
                            <a:rPr lang="en-US" altLang="zh-CN" b="0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+mn-lt"/>
                            </a:rPr>
                            <a:t>Individual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+mn-ea"/>
                                      <a:cs typeface="+mn-ea"/>
                                      <a:sym typeface="+mn-lt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+mn-ea"/>
                                      <a:cs typeface="+mn-ea"/>
                                      <a:sym typeface="+mn-lt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+mn-ea"/>
                                      <a:cs typeface="+mn-ea"/>
                                      <a:sym typeface="+mn-lt"/>
                                    </a:rPr>
                                    <m:t>𝛾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+mn-ea"/>
                                  <a:cs typeface="+mn-ea"/>
                                  <a:sym typeface="+mn-lt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+mn-ea"/>
                                      <a:cs typeface="+mn-ea"/>
                                      <a:sym typeface="+mn-lt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+mn-ea"/>
                                          <a:cs typeface="+mn-ea"/>
                                          <a:sym typeface="+mn-lt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+mn-ea"/>
                                          <a:cs typeface="+mn-ea"/>
                                          <a:sym typeface="+mn-lt"/>
                                        </a:rPr>
                                        <m:t>𝛼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+mn-ea"/>
                                      <a:cs typeface="+mn-ea"/>
                                      <a:sym typeface="+mn-lt"/>
                                    </a:rPr>
                                    <m:t>𝛾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+mn-ea"/>
                                  <a:cs typeface="+mn-ea"/>
                                  <a:sym typeface="+mn-lt"/>
                                </a:rPr>
                                <m:t>)</m:t>
                              </m:r>
                            </m:oMath>
                          </a14:m>
                          <a:r>
                            <a:rPr lang="zh-CN" altLang="en-US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+mn-lt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+mn-ea"/>
                                    <a:cs typeface="+mn-ea"/>
                                    <a:sym typeface="+mn-lt"/>
                                  </a:rPr>
                                  <m:t>−0.652±0.092±0.016</m:t>
                                </m:r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+mn-ea"/>
                                    <a:cs typeface="+mn-ea"/>
                                    <a:sym typeface="+mn-lt"/>
                                  </a:rPr>
                                  <m:t>0.830±0.080±0.044</m:t>
                                </m:r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1139996"/>
                      </a:ext>
                    </a:extLst>
                  </a:tr>
                  <a:tr h="413886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+mn-lt"/>
                            </a:rPr>
                            <a:t>Combined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+mn-ea"/>
                                      <a:cs typeface="+mn-ea"/>
                                      <a:sym typeface="+mn-lt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+mn-ea"/>
                                      <a:cs typeface="+mn-ea"/>
                                      <a:sym typeface="+mn-lt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+mn-ea"/>
                                      <a:cs typeface="+mn-ea"/>
                                      <a:sym typeface="+mn-lt"/>
                                    </a:rPr>
                                    <m:t>𝛾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+mn-lt"/>
                            </a:rPr>
                            <a:t> 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+mn-ea"/>
                                    <a:cs typeface="+mn-ea"/>
                                    <a:sym typeface="+mn-lt"/>
                                  </a:rPr>
                                  <m:t>−0.741±0.062±0.019</m:t>
                                </m:r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+mn-lt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01608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6" name="表格 45">
                <a:extLst>
                  <a:ext uri="{FF2B5EF4-FFF2-40B4-BE49-F238E27FC236}">
                    <a16:creationId xmlns:a16="http://schemas.microsoft.com/office/drawing/2014/main" id="{E7B436BA-2A4B-40F0-9B83-A91BDDA3949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115803"/>
                  </p:ext>
                </p:extLst>
              </p:nvPr>
            </p:nvGraphicFramePr>
            <p:xfrm>
              <a:off x="4767990" y="3680910"/>
              <a:ext cx="7344000" cy="201533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60000">
                      <a:extLst>
                        <a:ext uri="{9D8B030D-6E8A-4147-A177-3AD203B41FA5}">
                          <a16:colId xmlns:a16="http://schemas.microsoft.com/office/drawing/2014/main" val="2153096683"/>
                        </a:ext>
                      </a:extLst>
                    </a:gridCol>
                    <a:gridCol w="2592000">
                      <a:extLst>
                        <a:ext uri="{9D8B030D-6E8A-4147-A177-3AD203B41FA5}">
                          <a16:colId xmlns:a16="http://schemas.microsoft.com/office/drawing/2014/main" val="2750803833"/>
                        </a:ext>
                      </a:extLst>
                    </a:gridCol>
                    <a:gridCol w="2592000">
                      <a:extLst>
                        <a:ext uri="{9D8B030D-6E8A-4147-A177-3AD203B41FA5}">
                          <a16:colId xmlns:a16="http://schemas.microsoft.com/office/drawing/2014/main" val="4137850326"/>
                        </a:ext>
                      </a:extLst>
                    </a:gridCol>
                  </a:tblGrid>
                  <a:tr h="395855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+mn-lt"/>
                            </a:rPr>
                            <a:t>Channels</a:t>
                          </a:r>
                          <a:endParaRPr lang="zh-CN" altLang="en-US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83333" t="-7692" r="-100235" b="-4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83765" t="-7692" r="-471" b="-42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9290978"/>
                      </a:ext>
                    </a:extLst>
                  </a:tr>
                  <a:tr h="39585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282" t="-107692" r="-240960" b="-3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83333" t="-107692" r="-100235" b="-3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83765" t="-107692" r="-471" b="-32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5128363"/>
                      </a:ext>
                    </a:extLst>
                  </a:tr>
                  <a:tr h="39585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282" t="-204545" r="-240960" b="-218182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1716" t="-204545" r="-235" b="-21818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6721421"/>
                      </a:ext>
                    </a:extLst>
                  </a:tr>
                  <a:tr h="4138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282" t="-295588" r="-240960" b="-1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83333" t="-295588" r="-100235" b="-1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83765" t="-295588" r="-471" b="-1117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71139996"/>
                      </a:ext>
                    </a:extLst>
                  </a:tr>
                  <a:tr h="4138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282" t="-395588" r="-240960" b="-11765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1716" t="-395588" r="-235" b="-1176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016087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BDFCB81E-84EA-4CE3-8A0A-D5AE2D02EA2B}"/>
                  </a:ext>
                </a:extLst>
              </p:cNvPr>
              <p:cNvSpPr txBox="1"/>
              <p:nvPr/>
            </p:nvSpPr>
            <p:spPr>
              <a:xfrm>
                <a:off x="5067411" y="5822749"/>
                <a:ext cx="6619240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First CP test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Ξ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0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Λ</m:t>
                    </m:r>
                    <m:r>
                      <a:rPr lang="en-US" altLang="zh-CN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𝛾</m:t>
                    </m:r>
                  </m:oMath>
                </a14:m>
                <a:r>
                  <a:rPr lang="en-US" altLang="zh-CN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𝐴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𝐶𝑃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=−0.120±0.084±0.029</m:t>
                    </m:r>
                  </m:oMath>
                </a14:m>
                <a:endParaRPr lang="zh-CN" alt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BDFCB81E-84EA-4CE3-8A0A-D5AE2D02E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411" y="5822749"/>
                <a:ext cx="6619240" cy="407099"/>
              </a:xfrm>
              <a:prstGeom prst="rect">
                <a:avLst/>
              </a:prstGeom>
              <a:blipFill>
                <a:blip r:embed="rId7"/>
                <a:stretch>
                  <a:fillRect l="-921" t="-7463" b="-238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组合 48">
            <a:extLst>
              <a:ext uri="{FF2B5EF4-FFF2-40B4-BE49-F238E27FC236}">
                <a16:creationId xmlns:a16="http://schemas.microsoft.com/office/drawing/2014/main" id="{D4FED4A1-F4C5-4BC8-8955-50D2C2BF4449}"/>
              </a:ext>
            </a:extLst>
          </p:cNvPr>
          <p:cNvGrpSpPr/>
          <p:nvPr/>
        </p:nvGrpSpPr>
        <p:grpSpPr>
          <a:xfrm>
            <a:off x="8662149" y="740177"/>
            <a:ext cx="2984685" cy="1956736"/>
            <a:chOff x="8695772" y="971266"/>
            <a:chExt cx="2984685" cy="1956736"/>
          </a:xfrm>
        </p:grpSpPr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51667690-DE93-4813-B899-8BBCAB529573}"/>
                </a:ext>
              </a:extLst>
            </p:cNvPr>
            <p:cNvCxnSpPr>
              <a:cxnSpLocks/>
              <a:stCxn id="54" idx="7"/>
              <a:endCxn id="51" idx="4"/>
            </p:cNvCxnSpPr>
            <p:nvPr/>
          </p:nvCxnSpPr>
          <p:spPr>
            <a:xfrm flipV="1">
              <a:off x="9722504" y="1626566"/>
              <a:ext cx="803736" cy="699895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1BB12A24-2942-44BB-9DC3-9FE751BAB12A}"/>
                </a:ext>
              </a:extLst>
            </p:cNvPr>
            <p:cNvSpPr/>
            <p:nvPr/>
          </p:nvSpPr>
          <p:spPr>
            <a:xfrm rot="1594464">
              <a:off x="10513606" y="1583262"/>
              <a:ext cx="45719" cy="45719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B14EF2E9-D9AC-4532-90B0-4ED1FF5DFD89}"/>
                </a:ext>
              </a:extLst>
            </p:cNvPr>
            <p:cNvCxnSpPr>
              <a:cxnSpLocks/>
              <a:stCxn id="54" idx="3"/>
            </p:cNvCxnSpPr>
            <p:nvPr/>
          </p:nvCxnSpPr>
          <p:spPr>
            <a:xfrm flipH="1">
              <a:off x="8962796" y="2340912"/>
              <a:ext cx="716331" cy="37717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515A4F10-A872-4DA2-AF4C-511A701978AF}"/>
                </a:ext>
              </a:extLst>
            </p:cNvPr>
            <p:cNvCxnSpPr>
              <a:cxnSpLocks/>
              <a:stCxn id="54" idx="4"/>
            </p:cNvCxnSpPr>
            <p:nvPr/>
          </p:nvCxnSpPr>
          <p:spPr>
            <a:xfrm flipH="1">
              <a:off x="9519528" y="2354131"/>
              <a:ext cx="171062" cy="381039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246A7DDA-6885-4142-A6FE-1A7D26FE99A5}"/>
                </a:ext>
              </a:extLst>
            </p:cNvPr>
            <p:cNvSpPr/>
            <p:nvPr/>
          </p:nvSpPr>
          <p:spPr>
            <a:xfrm rot="1594464">
              <a:off x="9677956" y="2310827"/>
              <a:ext cx="45719" cy="45719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7AB28486-424F-4A2B-9740-D73871EBC32C}"/>
                    </a:ext>
                  </a:extLst>
                </p:cNvPr>
                <p:cNvSpPr txBox="1"/>
                <p:nvPr/>
              </p:nvSpPr>
              <p:spPr>
                <a:xfrm>
                  <a:off x="9842913" y="1649488"/>
                  <a:ext cx="47525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en-US" altLang="zh-CN" sz="12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/</m:t>
                        </m:r>
                        <m:r>
                          <a:rPr lang="en-US" altLang="zh-CN" sz="12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𝜓</m:t>
                        </m:r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68F50722-CBCF-B3F8-4EC7-F6FB62D7F7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2913" y="1649488"/>
                  <a:ext cx="475258" cy="276999"/>
                </a:xfrm>
                <a:prstGeom prst="rect">
                  <a:avLst/>
                </a:prstGeom>
                <a:blipFill>
                  <a:blip r:embed="rId11"/>
                  <a:stretch>
                    <a:fillRect b="-652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1F71961A-37C3-442E-9554-C4DCCFB3D3B8}"/>
                    </a:ext>
                  </a:extLst>
                </p:cNvPr>
                <p:cNvSpPr txBox="1"/>
                <p:nvPr/>
              </p:nvSpPr>
              <p:spPr>
                <a:xfrm>
                  <a:off x="10222105" y="1494514"/>
                  <a:ext cx="385105" cy="2811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200" b="0" i="1" smtClean="0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200" b="0" i="0" smtClean="0">
                                    <a:latin typeface="Cambria Math" panose="02040503050406030204" pitchFamily="18" charset="0"/>
                                    <a:cs typeface="+mn-ea"/>
                                    <a:sym typeface="+mn-lt"/>
                                  </a:rPr>
                                  <m:t>Ξ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1200" b="0" i="0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0A3CC9D2-57D4-35EF-AAE6-2B9F37E813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22105" y="1494514"/>
                  <a:ext cx="385105" cy="28116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本框 56">
                  <a:extLst>
                    <a:ext uri="{FF2B5EF4-FFF2-40B4-BE49-F238E27FC236}">
                      <a16:creationId xmlns:a16="http://schemas.microsoft.com/office/drawing/2014/main" id="{26527E4F-4F1B-421A-8F73-A8C16FAF1081}"/>
                    </a:ext>
                  </a:extLst>
                </p:cNvPr>
                <p:cNvSpPr txBox="1"/>
                <p:nvPr/>
              </p:nvSpPr>
              <p:spPr>
                <a:xfrm>
                  <a:off x="9762391" y="2161914"/>
                  <a:ext cx="385105" cy="2811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200" b="0" i="0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Ξ</m:t>
                            </m:r>
                          </m:e>
                          <m:sup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281D61E3-ADE7-F0E5-70EE-A89D9A970D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62391" y="2161914"/>
                  <a:ext cx="385105" cy="28116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本框 57">
                  <a:extLst>
                    <a:ext uri="{FF2B5EF4-FFF2-40B4-BE49-F238E27FC236}">
                      <a16:creationId xmlns:a16="http://schemas.microsoft.com/office/drawing/2014/main" id="{CB9740A7-2643-4164-A0FD-AAA3236B2F67}"/>
                    </a:ext>
                  </a:extLst>
                </p:cNvPr>
                <p:cNvSpPr txBox="1"/>
                <p:nvPr/>
              </p:nvSpPr>
              <p:spPr>
                <a:xfrm>
                  <a:off x="10589368" y="971266"/>
                  <a:ext cx="392030" cy="2811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69399338-5337-364B-2B7D-AA39CFF58C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9368" y="971266"/>
                  <a:ext cx="392030" cy="28116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本框 58">
                  <a:extLst>
                    <a:ext uri="{FF2B5EF4-FFF2-40B4-BE49-F238E27FC236}">
                      <a16:creationId xmlns:a16="http://schemas.microsoft.com/office/drawing/2014/main" id="{C06B4207-37FC-4506-ABAD-D3A30B07E4A7}"/>
                    </a:ext>
                  </a:extLst>
                </p:cNvPr>
                <p:cNvSpPr txBox="1"/>
                <p:nvPr/>
              </p:nvSpPr>
              <p:spPr>
                <a:xfrm>
                  <a:off x="8785554" y="2468638"/>
                  <a:ext cx="31611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Λ</m:t>
                        </m:r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B26054A6-C013-2010-2FAF-A2CBC4D40E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5554" y="2468638"/>
                  <a:ext cx="316112" cy="27699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180D1B2E-83CF-4702-A528-143505E6D7C8}"/>
                    </a:ext>
                  </a:extLst>
                </p:cNvPr>
                <p:cNvSpPr txBox="1"/>
                <p:nvPr/>
              </p:nvSpPr>
              <p:spPr>
                <a:xfrm>
                  <a:off x="9449760" y="2647786"/>
                  <a:ext cx="31059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0" i="1" smtClean="0"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𝛾</m:t>
                        </m:r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AA1057FD-9FD6-B6DE-D0C0-594C79E456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9760" y="2647786"/>
                  <a:ext cx="310598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爆炸形: 14 pt  60">
              <a:extLst>
                <a:ext uri="{FF2B5EF4-FFF2-40B4-BE49-F238E27FC236}">
                  <a16:creationId xmlns:a16="http://schemas.microsoft.com/office/drawing/2014/main" id="{87486BC8-4A64-44A0-A71E-6520F505350F}"/>
                </a:ext>
              </a:extLst>
            </p:cNvPr>
            <p:cNvSpPr/>
            <p:nvPr/>
          </p:nvSpPr>
          <p:spPr>
            <a:xfrm rot="1594464">
              <a:off x="10070395" y="1908553"/>
              <a:ext cx="127328" cy="119285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79EAC354-BA62-4627-B82E-57AD3695005E}"/>
                </a:ext>
              </a:extLst>
            </p:cNvPr>
            <p:cNvCxnSpPr>
              <a:cxnSpLocks/>
              <a:endCxn id="51" idx="7"/>
            </p:cNvCxnSpPr>
            <p:nvPr/>
          </p:nvCxnSpPr>
          <p:spPr>
            <a:xfrm flipH="1">
              <a:off x="10558154" y="1278073"/>
              <a:ext cx="849088" cy="32082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3630CD28-9106-4CE7-ACDE-398C25E2FCEE}"/>
                </a:ext>
              </a:extLst>
            </p:cNvPr>
            <p:cNvCxnSpPr>
              <a:cxnSpLocks/>
              <a:endCxn id="51" idx="0"/>
            </p:cNvCxnSpPr>
            <p:nvPr/>
          </p:nvCxnSpPr>
          <p:spPr>
            <a:xfrm flipH="1">
              <a:off x="10546692" y="1158481"/>
              <a:ext cx="105942" cy="427196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文本框 63">
                  <a:extLst>
                    <a:ext uri="{FF2B5EF4-FFF2-40B4-BE49-F238E27FC236}">
                      <a16:creationId xmlns:a16="http://schemas.microsoft.com/office/drawing/2014/main" id="{41B9B66D-6BB0-4038-A245-387EF8A96EEE}"/>
                    </a:ext>
                  </a:extLst>
                </p:cNvPr>
                <p:cNvSpPr txBox="1"/>
                <p:nvPr/>
              </p:nvSpPr>
              <p:spPr>
                <a:xfrm>
                  <a:off x="11364345" y="1169196"/>
                  <a:ext cx="316112" cy="2773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200" b="0" i="0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Λ</m:t>
                            </m:r>
                          </m:e>
                        </m:acc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5CF1397C-7683-6C1F-D4F3-780D5EA39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64345" y="1169196"/>
                  <a:ext cx="316112" cy="27738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9AB9F304-E74E-44F0-BD6A-9485FDDC87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01630" y="1967441"/>
              <a:ext cx="1275123" cy="0"/>
            </a:xfrm>
            <a:prstGeom prst="line">
              <a:avLst/>
            </a:prstGeom>
            <a:ln w="127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F4431A88-ED91-4BF3-B89C-E9FF0ACE8B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93322" y="1959436"/>
              <a:ext cx="1226400" cy="8779"/>
            </a:xfrm>
            <a:prstGeom prst="line">
              <a:avLst/>
            </a:prstGeom>
            <a:ln w="127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文本框 66">
                  <a:extLst>
                    <a:ext uri="{FF2B5EF4-FFF2-40B4-BE49-F238E27FC236}">
                      <a16:creationId xmlns:a16="http://schemas.microsoft.com/office/drawing/2014/main" id="{9C74B7C8-F390-449E-8959-DA1D45999230}"/>
                    </a:ext>
                  </a:extLst>
                </p:cNvPr>
                <p:cNvSpPr txBox="1"/>
                <p:nvPr/>
              </p:nvSpPr>
              <p:spPr>
                <a:xfrm>
                  <a:off x="8695772" y="1724585"/>
                  <a:ext cx="39651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69" name="文本框 68">
                  <a:extLst>
                    <a:ext uri="{FF2B5EF4-FFF2-40B4-BE49-F238E27FC236}">
                      <a16:creationId xmlns:a16="http://schemas.microsoft.com/office/drawing/2014/main" id="{BA360742-36AF-39C1-A793-5FDE29A0AF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5772" y="1724585"/>
                  <a:ext cx="396519" cy="27699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文本框 67">
                  <a:extLst>
                    <a:ext uri="{FF2B5EF4-FFF2-40B4-BE49-F238E27FC236}">
                      <a16:creationId xmlns:a16="http://schemas.microsoft.com/office/drawing/2014/main" id="{0179A507-FE0E-486E-8123-639A6A28AC6D}"/>
                    </a:ext>
                  </a:extLst>
                </p:cNvPr>
                <p:cNvSpPr txBox="1"/>
                <p:nvPr/>
              </p:nvSpPr>
              <p:spPr>
                <a:xfrm>
                  <a:off x="11166086" y="1956468"/>
                  <a:ext cx="39651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200" b="0" i="1" smtClean="0">
                                <a:latin typeface="Cambria Math" panose="02040503050406030204" pitchFamily="18" charset="0"/>
                                <a:cs typeface="+mn-ea"/>
                                <a:sym typeface="+mn-lt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mc:Choice>
          <mc:Fallback xmlns="">
            <p:sp>
              <p:nvSpPr>
                <p:cNvPr id="70" name="文本框 69">
                  <a:extLst>
                    <a:ext uri="{FF2B5EF4-FFF2-40B4-BE49-F238E27FC236}">
                      <a16:creationId xmlns:a16="http://schemas.microsoft.com/office/drawing/2014/main" id="{C77E47C8-12F5-24B7-8822-E27284681D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6086" y="1956468"/>
                  <a:ext cx="396519" cy="27699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EDE5459B-6276-43CE-B58A-605FCAC13809}"/>
                </a:ext>
              </a:extLst>
            </p:cNvPr>
            <p:cNvSpPr/>
            <p:nvPr/>
          </p:nvSpPr>
          <p:spPr>
            <a:xfrm>
              <a:off x="8768821" y="2169344"/>
              <a:ext cx="1365250" cy="758658"/>
            </a:xfrm>
            <a:prstGeom prst="round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0" name="矩形: 圆角 69">
              <a:extLst>
                <a:ext uri="{FF2B5EF4-FFF2-40B4-BE49-F238E27FC236}">
                  <a16:creationId xmlns:a16="http://schemas.microsoft.com/office/drawing/2014/main" id="{00895815-A25D-4058-AF59-DDE0F7F189BD}"/>
                </a:ext>
              </a:extLst>
            </p:cNvPr>
            <p:cNvSpPr/>
            <p:nvPr/>
          </p:nvSpPr>
          <p:spPr>
            <a:xfrm>
              <a:off x="10285828" y="990891"/>
              <a:ext cx="1379495" cy="796638"/>
            </a:xfrm>
            <a:prstGeom prst="roundRect">
              <a:avLst/>
            </a:prstGeom>
            <a:noFill/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1A98083B-6766-43AA-99D2-9D70128912D5}"/>
                </a:ext>
              </a:extLst>
            </p:cNvPr>
            <p:cNvSpPr txBox="1"/>
            <p:nvPr/>
          </p:nvSpPr>
          <p:spPr>
            <a:xfrm>
              <a:off x="9130432" y="1034895"/>
              <a:ext cx="1171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Single Tag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69D5BC92-9AA0-4737-A9BC-DE1A3183B622}"/>
                </a:ext>
              </a:extLst>
            </p:cNvPr>
            <p:cNvSpPr txBox="1"/>
            <p:nvPr/>
          </p:nvSpPr>
          <p:spPr>
            <a:xfrm>
              <a:off x="10247322" y="2439783"/>
              <a:ext cx="1260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Double Tag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E007E776-E4B6-4F74-9DB6-ECB4CBC520D3}"/>
                  </a:ext>
                </a:extLst>
              </p:cNvPr>
              <p:cNvSpPr txBox="1"/>
              <p:nvPr/>
            </p:nvSpPr>
            <p:spPr>
              <a:xfrm>
                <a:off x="8253826" y="2894023"/>
                <a:ext cx="3801333" cy="5986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ℬ</m:t>
                      </m:r>
                      <m:d>
                        <m:d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b="0" i="0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Λ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𝛾</m:t>
                          </m:r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𝐷𝑇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𝑆𝑇</m:t>
                              </m:r>
                            </m:sub>
                          </m:sSub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×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𝑆𝑇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𝐷𝑇</m:t>
                              </m:r>
                            </m:sub>
                          </m:sSub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×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ℬ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Λ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→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E007E776-E4B6-4F74-9DB6-ECB4CBC52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3826" y="2894023"/>
                <a:ext cx="3801333" cy="59862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373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7E73FDE-19C9-9415-7CB6-2ED364D9042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2616"/>
                <a:ext cx="10515600" cy="620527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Semileptonic decay: </a:t>
                </a:r>
                <a14:m>
                  <m:oMath xmlns:m="http://schemas.openxmlformats.org/officeDocument/2006/math">
                    <m:r>
                      <a:rPr lang="en-US" altLang="zh-CN" sz="36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  <m:r>
                      <a:rPr lang="en-US" altLang="zh-CN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3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US" altLang="zh-CN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zh-CN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r>
                      <a:rPr lang="en-US" altLang="zh-CN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l-GR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  <m:r>
                      <a:rPr lang="el-GR" altLang="zh-CN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36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  <m:acc>
                      <m:accPr>
                        <m:chr m:val="̅"/>
                        <m:ctrlPr>
                          <a:rPr lang="en-US" altLang="zh-CN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6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endParaRPr kumimoji="1" lang="zh-CN" altLang="en-US" sz="3600" dirty="0"/>
              </a:p>
            </p:txBody>
          </p:sp>
        </mc:Choice>
        <mc:Fallback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7E73FDE-19C9-9415-7CB6-2ED364D904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2616"/>
                <a:ext cx="10515600" cy="620527"/>
              </a:xfrm>
              <a:blipFill>
                <a:blip r:embed="rId2"/>
                <a:stretch>
                  <a:fillRect l="-1809" t="-20000" b="-3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E96966-5542-FA45-34B8-4CF3C98D7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34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0A3AEEB-1539-2DB3-F01F-D0FBAD864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89" y="578882"/>
            <a:ext cx="3326438" cy="1828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16CCF1-F4DA-D82E-5FBB-082B7B1E9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375" y="951758"/>
            <a:ext cx="7721600" cy="1866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A01E530-F571-F32A-1333-7DC3C9C6F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5" y="2439116"/>
            <a:ext cx="7408664" cy="429419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C48CD00-82F1-3F21-7B65-AD21295A56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864" y="3019308"/>
            <a:ext cx="4019215" cy="81938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CD06470-9C5F-F249-EBB4-D282EB03F8B3}"/>
              </a:ext>
            </a:extLst>
          </p:cNvPr>
          <p:cNvSpPr txBox="1"/>
          <p:nvPr/>
        </p:nvSpPr>
        <p:spPr>
          <a:xfrm>
            <a:off x="8289307" y="578882"/>
            <a:ext cx="33264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b="0" i="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BESIII: arXiv</a:t>
            </a:r>
            <a:r>
              <a:rPr lang="en" altLang="zh-CN" sz="20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:2509.09266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47796B7-1094-799A-41EE-C769C0042609}"/>
                  </a:ext>
                </a:extLst>
              </p:cNvPr>
              <p:cNvSpPr txBox="1"/>
              <p:nvPr/>
            </p:nvSpPr>
            <p:spPr>
              <a:xfrm>
                <a:off x="4215740" y="2137558"/>
                <a:ext cx="26212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billion J/psi: 1854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kumimoji="1"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49</a:t>
                </a:r>
                <a:endParaRPr kumimoji="1" lang="zh-C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47796B7-1094-799A-41EE-C769C0042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740" y="2137558"/>
                <a:ext cx="2621230" cy="369332"/>
              </a:xfrm>
              <a:prstGeom prst="rect">
                <a:avLst/>
              </a:prstGeom>
              <a:blipFill>
                <a:blip r:embed="rId8"/>
                <a:stretch>
                  <a:fillRect l="-2415" t="-6667" r="-966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67F2157-6D9A-9B51-C527-40B9573390EE}"/>
                  </a:ext>
                </a:extLst>
              </p:cNvPr>
              <p:cNvSpPr txBox="1"/>
              <p:nvPr/>
            </p:nvSpPr>
            <p:spPr>
              <a:xfrm>
                <a:off x="7696864" y="4180114"/>
                <a:ext cx="4453241" cy="1333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axial vector: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𝑎𝑣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kumimoji="1" lang="en-US" altLang="zh-CN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weak magnetism: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algn="ctr"/>
                <a:r>
                  <a:rPr lang="en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weak electricity: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𝑎𝑣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67F2157-6D9A-9B51-C527-40B957339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864" y="4180114"/>
                <a:ext cx="4453241" cy="1333698"/>
              </a:xfrm>
              <a:prstGeom prst="rect">
                <a:avLst/>
              </a:prstGeom>
              <a:blipFill>
                <a:blip r:embed="rId9"/>
                <a:stretch>
                  <a:fillRect b="-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393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5B8859F-F554-A0CA-8554-23E8457990E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36525"/>
                <a:ext cx="10515600" cy="555212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Semileptonic decay: </a:t>
                </a:r>
                <a14:m>
                  <m:oMath xmlns:m="http://schemas.openxmlformats.org/officeDocument/2006/math">
                    <m:r>
                      <a:rPr lang="en-US" altLang="zh-CN" sz="36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  <m:r>
                      <a:rPr lang="en-US" altLang="zh-CN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US" altLang="zh-CN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zh-CN" altLang="en-US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r>
                      <a:rPr lang="en-US" altLang="zh-CN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l-GR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  <m:r>
                      <a:rPr lang="el-GR" altLang="zh-CN" sz="3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36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  <m:acc>
                      <m:accPr>
                        <m:chr m:val="̅"/>
                        <m:ctrlPr>
                          <a:rPr lang="en-US" altLang="zh-CN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6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endParaRPr kumimoji="1" lang="zh-CN" altLang="en-US" sz="3600" dirty="0"/>
              </a:p>
            </p:txBody>
          </p:sp>
        </mc:Choice>
        <mc:Fallback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5B8859F-F554-A0CA-8554-23E8457990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36525"/>
                <a:ext cx="10515600" cy="555212"/>
              </a:xfrm>
              <a:blipFill>
                <a:blip r:embed="rId2"/>
                <a:stretch>
                  <a:fillRect l="-1809" t="-26667" b="-4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2BC94B-E0AB-F496-9EFF-1F05BDA4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35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349A994-440F-4B9B-7DF6-28554E0A7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77" y="1797561"/>
            <a:ext cx="10981046" cy="414010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B3D6A7A-5101-78CB-63F0-70D866AD907E}"/>
              </a:ext>
            </a:extLst>
          </p:cNvPr>
          <p:cNvSpPr txBox="1"/>
          <p:nvPr/>
        </p:nvSpPr>
        <p:spPr>
          <a:xfrm>
            <a:off x="3440876" y="1009542"/>
            <a:ext cx="29242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b="0" i="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BESIII: arXiv</a:t>
            </a:r>
            <a:r>
              <a:rPr lang="en" altLang="zh-CN" sz="1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:2509.09266</a:t>
            </a:r>
            <a:endParaRPr lang="zh-CN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D3FE340A-9A2F-447D-B05E-8F1E87B149A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E8BF74-C49C-4866-935F-1F325405D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36</a:t>
            </a:fld>
            <a:endParaRPr lang="zh-CN" altLang="en-US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81CCB7D6-F353-40CD-9623-569FEBAEF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91" y="22089"/>
            <a:ext cx="10515600" cy="743158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Search for hyperon electric dipole moments at BESIII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805CCC7-8113-4B99-B57D-A40B228650DC}"/>
              </a:ext>
            </a:extLst>
          </p:cNvPr>
          <p:cNvGrpSpPr/>
          <p:nvPr/>
        </p:nvGrpSpPr>
        <p:grpSpPr>
          <a:xfrm>
            <a:off x="252848" y="246692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E9283532-A569-42C6-98FC-27BB2513E2C0}"/>
                </a:ext>
              </a:extLst>
            </p:cNvPr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9656F26D-6668-4750-9F16-78830BC2E308}"/>
                </a:ext>
              </a:extLst>
            </p:cNvPr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230D59EB-908F-43FE-8239-97C5031758F9}"/>
                </a:ext>
              </a:extLst>
            </p:cNvPr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2649BB0-8AA5-4B6C-BEF5-106D304C0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323" y="1272877"/>
            <a:ext cx="1933797" cy="2585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983DA15-1494-41B4-998A-2760714B7203}"/>
                  </a:ext>
                </a:extLst>
              </p:cNvPr>
              <p:cNvSpPr txBox="1"/>
              <p:nvPr/>
            </p:nvSpPr>
            <p:spPr>
              <a:xfrm>
                <a:off x="580913" y="1103986"/>
                <a:ext cx="22070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a:rPr lang="en-US" altLang="zh-CN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zh-CN" alt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magnetic moment</a:t>
                </a:r>
                <a:endParaRPr lang="en-US" altLang="zh-CN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EDM</a:t>
                </a:r>
                <a:endPara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983DA15-1494-41B4-998A-2760714B7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13" y="1103986"/>
                <a:ext cx="2207051" cy="646331"/>
              </a:xfrm>
              <a:prstGeom prst="rect">
                <a:avLst/>
              </a:prstGeom>
              <a:blipFill>
                <a:blip r:embed="rId4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8337B876-1596-45FD-8F34-7E01A9CB87F1}"/>
              </a:ext>
            </a:extLst>
          </p:cNvPr>
          <p:cNvSpPr txBox="1"/>
          <p:nvPr/>
        </p:nvSpPr>
        <p:spPr>
          <a:xfrm>
            <a:off x="508293" y="4534756"/>
            <a:ext cx="4387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 non-zero intrinsic EDM would violate both parity (P) and time-reversal (T) symmetries.</a:t>
            </a:r>
          </a:p>
          <a:p>
            <a:pPr marL="557213" lvl="1" indent="-214313">
              <a:buFont typeface="Wingdings" panose="05000000000000000000" pitchFamily="2" charset="2"/>
              <a:buChar char="Ø"/>
            </a:pP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When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CPT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symmetry is conserved,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 violation is equivalent to CP violation.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73A9769-2437-4127-8C4A-8847BE87B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276" y="1526784"/>
            <a:ext cx="6504417" cy="300797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FC1D2EA-C385-4666-AD01-C89EDDCCD721}"/>
              </a:ext>
            </a:extLst>
          </p:cNvPr>
          <p:cNvSpPr txBox="1"/>
          <p:nvPr/>
        </p:nvSpPr>
        <p:spPr>
          <a:xfrm>
            <a:off x="5964561" y="4748108"/>
            <a:ext cx="1252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en-US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SM (CKM) </a:t>
            </a:r>
            <a:endParaRPr lang="zh-CN" altLang="en-US" sz="1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64568C8-268F-45D3-B7E3-C9536BBECDEA}"/>
                  </a:ext>
                </a:extLst>
              </p:cNvPr>
              <p:cNvSpPr txBox="1"/>
              <p:nvPr/>
            </p:nvSpPr>
            <p:spPr>
              <a:xfrm>
                <a:off x="7175960" y="4741807"/>
                <a:ext cx="14269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Clr>
                    <a:schemeClr val="accent3">
                      <a:lumMod val="75000"/>
                    </a:schemeClr>
                  </a:buClr>
                  <a:buFont typeface="Wingdings" panose="05000000000000000000" pitchFamily="2" charset="2"/>
                  <a:buChar char="n"/>
                </a:pPr>
                <a:r>
                  <a:rPr lang="en-US" altLang="zh-CN" sz="1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SM</a:t>
                </a:r>
                <a:r>
                  <a:rPr lang="zh-CN" altLang="en-US" sz="1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40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𝜃</m:t>
                    </m:r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)</a:t>
                </a:r>
                <a:endParaRPr lang="zh-CN" altLang="en-US" sz="14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64568C8-268F-45D3-B7E3-C9536BBEC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5960" y="4741807"/>
                <a:ext cx="1426910" cy="307777"/>
              </a:xfrm>
              <a:prstGeom prst="rect">
                <a:avLst/>
              </a:prstGeom>
              <a:blipFill>
                <a:blip r:embed="rId6"/>
                <a:stretch>
                  <a:fillRect l="-427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300E1C4-0838-47C0-BA10-A657725E7B97}"/>
                  </a:ext>
                </a:extLst>
              </p:cNvPr>
              <p:cNvSpPr txBox="1"/>
              <p:nvPr/>
            </p:nvSpPr>
            <p:spPr>
              <a:xfrm>
                <a:off x="9816782" y="4753920"/>
                <a:ext cx="18322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Clr>
                    <a:schemeClr val="accent4">
                      <a:lumMod val="75000"/>
                    </a:schemeClr>
                  </a:buClr>
                  <a:buFont typeface="Wingdings" panose="05000000000000000000" pitchFamily="2" charset="2"/>
                  <a:buChar char="n"/>
                </a:pPr>
                <a14:m>
                  <m:oMath xmlns:m="http://schemas.openxmlformats.org/officeDocument/2006/math">
                    <m:r>
                      <a:rPr lang="en-US" altLang="zh-CN" sz="140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zh-CN" sz="140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d</m:t>
                    </m:r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(Expectations)</a:t>
                </a:r>
                <a:endParaRPr lang="zh-CN" altLang="en-US" sz="14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300E1C4-0838-47C0-BA10-A657725E7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782" y="4753920"/>
                <a:ext cx="1832263" cy="307777"/>
              </a:xfrm>
              <a:prstGeom prst="rect">
                <a:avLst/>
              </a:prstGeom>
              <a:blipFill>
                <a:blip r:embed="rId7"/>
                <a:stretch>
                  <a:fillRect l="-332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BF3F9944-69E2-4E38-92D2-5996A9E6C9A2}"/>
                  </a:ext>
                </a:extLst>
              </p:cNvPr>
              <p:cNvSpPr txBox="1"/>
              <p:nvPr/>
            </p:nvSpPr>
            <p:spPr>
              <a:xfrm>
                <a:off x="8077155" y="4741806"/>
                <a:ext cx="18322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Clr>
                    <a:srgbClr val="FF0000"/>
                  </a:buClr>
                  <a:buFont typeface="Wingdings" panose="05000000000000000000" pitchFamily="2" charset="2"/>
                  <a:buChar char="n"/>
                </a:pPr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zh-CN" sz="140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d</m:t>
                    </m:r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(Current data)</a:t>
                </a:r>
                <a:endParaRPr lang="zh-CN" altLang="en-US" sz="14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BF3F9944-69E2-4E38-92D2-5996A9E6C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155" y="4741806"/>
                <a:ext cx="1832263" cy="307777"/>
              </a:xfrm>
              <a:prstGeom prst="rect">
                <a:avLst/>
              </a:prstGeom>
              <a:blipFill>
                <a:blip r:embed="rId8"/>
                <a:stretch>
                  <a:fillRect l="-664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88D5331B-6F91-4A99-9F7A-B8CBB149270E}"/>
              </a:ext>
            </a:extLst>
          </p:cNvPr>
          <p:cNvSpPr txBox="1"/>
          <p:nvPr/>
        </p:nvSpPr>
        <p:spPr>
          <a:xfrm>
            <a:off x="7352037" y="5156422"/>
            <a:ext cx="2424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J.</a:t>
            </a:r>
            <a:r>
              <a:rPr kumimoji="1"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Phys.</a:t>
            </a:r>
            <a:r>
              <a:rPr kumimoji="1" lang="zh-CN" alt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" altLang="zh-CN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 47 (2020) 1, 010501</a:t>
            </a:r>
            <a:endParaRPr kumimoji="1" lang="zh-CN" altLang="en-US" sz="1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6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14773B-B61C-40B3-9ACC-69791B315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33231F64-DD6C-400E-89C4-92E326738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91" y="22089"/>
            <a:ext cx="10515600" cy="743158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Traditional approach and its Limitations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5F22EBD-42B4-46D6-847F-CB61A880DE14}"/>
              </a:ext>
            </a:extLst>
          </p:cNvPr>
          <p:cNvGrpSpPr/>
          <p:nvPr/>
        </p:nvGrpSpPr>
        <p:grpSpPr>
          <a:xfrm>
            <a:off x="252848" y="246692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C47381A5-E612-4514-81D7-846EAFE4C299}"/>
                </a:ext>
              </a:extLst>
            </p:cNvPr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88F2AD9D-9435-4A03-8EC8-6D262386C0C1}"/>
                </a:ext>
              </a:extLst>
            </p:cNvPr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AFF6BE05-ACE7-4DAA-8FA9-213B7BDF91B2}"/>
                </a:ext>
              </a:extLst>
            </p:cNvPr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1B833CE-EC48-4366-8375-2E6083BAAC42}"/>
                  </a:ext>
                </a:extLst>
              </p:cNvPr>
              <p:cNvSpPr txBox="1"/>
              <p:nvPr/>
            </p:nvSpPr>
            <p:spPr>
              <a:xfrm>
                <a:off x="71884" y="1127472"/>
                <a:ext cx="7451966" cy="4590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Method: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 EDM via spin precession induced by an external EM field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dirty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Spin directions of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before and after precession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dirty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Angles between spin and momentum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Applications: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Successfully applied to electrons, neutrons, protons, etc.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Challenges: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Short lifetime: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𝑠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limiting precession time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 polarization: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Difficult to produce highly polarized hyperon beams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 Status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Only the EDM of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hyperon has been explored. The most stringent upper limit,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1.5×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−16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e·cm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comes from a 1981 Fermilab experiment, with significant room for improvement.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1B833CE-EC48-4366-8375-2E6083BAA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4" y="1127472"/>
                <a:ext cx="7451966" cy="4590552"/>
              </a:xfrm>
              <a:prstGeom prst="rect">
                <a:avLst/>
              </a:prstGeom>
              <a:blipFill>
                <a:blip r:embed="rId3"/>
                <a:stretch>
                  <a:fillRect l="-736" t="-797" r="-409" b="-2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C8EAB5CE-F5C0-47C9-BCCE-9C64C3CF8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850" y="874640"/>
            <a:ext cx="4320207" cy="19143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77BC947-A892-408A-B71E-AA7907BA2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713" y="2816985"/>
            <a:ext cx="4171344" cy="34019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CD29D53-3EA4-4301-9DC7-5DD33EA70D6C}"/>
                  </a:ext>
                </a:extLst>
              </p:cNvPr>
              <p:cNvSpPr txBox="1"/>
              <p:nvPr/>
            </p:nvSpPr>
            <p:spPr>
              <a:xfrm>
                <a:off x="8945216" y="332159"/>
                <a:ext cx="212045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CN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CN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zh-CN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CN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CN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zh-CN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CN" alt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CD29D53-3EA4-4301-9DC7-5DD33EA70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5216" y="332159"/>
                <a:ext cx="2120452" cy="307777"/>
              </a:xfrm>
              <a:prstGeom prst="rect">
                <a:avLst/>
              </a:prstGeom>
              <a:blipFill>
                <a:blip r:embed="rId6"/>
                <a:stretch>
                  <a:fillRect l="-2011" r="-1724" b="-25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231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2DD74-42E3-F832-AF89-5E7EF2C9A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D1B77188-024E-C727-CE22-ECCB0CFB38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12C4E2-B1EC-6945-F5D7-ED3A5B74E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38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EF079036-7AD7-9E4E-DB2F-F22E3B4F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5909" y="1"/>
            <a:ext cx="10515600" cy="801112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+mn-lt"/>
              </a:rPr>
              <a:t>Searching for hyperon EDM at BESIII</a:t>
            </a:r>
            <a:endParaRPr lang="zh-CN" altLang="en-US" sz="3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CEFA3CAC-DBFD-AA6F-D29A-6F8EAEF290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12204" y="1802069"/>
                <a:ext cx="8064795" cy="70092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𝒜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acc>
                        <m:accPr>
                          <m:chr m:val="̅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sub>
                              </m:sSub>
                            </m:den>
                          </m:f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000" b="0" dirty="0"/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CEFA3CAC-DBFD-AA6F-D29A-6F8EAEF290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12204" y="1802069"/>
                <a:ext cx="8064795" cy="70092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B71516A-C1D0-FFAD-AB4B-3CA2827AD52C}"/>
                  </a:ext>
                </a:extLst>
              </p:cNvPr>
              <p:cNvSpPr txBox="1"/>
              <p:nvPr/>
            </p:nvSpPr>
            <p:spPr>
              <a:xfrm>
                <a:off x="620486" y="2570462"/>
                <a:ext cx="3448678" cy="3693319"/>
              </a:xfrm>
              <a:prstGeom prst="rect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Dominant contribution</a:t>
                </a:r>
              </a:p>
              <a:p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Psionic form factor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sz="18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sub>
                    </m:sSub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zh-CN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sub>
                    </m:sSub>
                  </m:oMath>
                </a14:m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can also be represented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chemeClr val="accent6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7E4427A-F4E3-46FE-BD1A-6709692EE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86" y="2570462"/>
                <a:ext cx="3448678" cy="3693319"/>
              </a:xfrm>
              <a:prstGeom prst="rect">
                <a:avLst/>
              </a:prstGeom>
              <a:blipFill>
                <a:blip r:embed="rId3"/>
                <a:stretch>
                  <a:fillRect l="-870"/>
                </a:stretch>
              </a:blipFill>
              <a:ln w="571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C86E030-CBDE-956E-4C62-25F01C890288}"/>
                  </a:ext>
                </a:extLst>
              </p:cNvPr>
              <p:cNvSpPr txBox="1"/>
              <p:nvPr/>
            </p:nvSpPr>
            <p:spPr>
              <a:xfrm>
                <a:off x="4420027" y="2570460"/>
                <a:ext cx="3254401" cy="3693319"/>
              </a:xfrm>
              <a:prstGeom prst="rect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violation term</a:t>
                </a:r>
              </a:p>
              <a:p>
                <a:endParaRPr lang="en-US" altLang="zh-CN" dirty="0"/>
              </a:p>
              <a:p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Complex form factor,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indicate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violation</a:t>
                </a:r>
              </a:p>
              <a:p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en-US" altLang="zh-CN" dirty="0"/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2270648-F0C2-4945-99B9-1208830E4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027" y="2570460"/>
                <a:ext cx="3254401" cy="3693319"/>
              </a:xfrm>
              <a:prstGeom prst="rect">
                <a:avLst/>
              </a:prstGeom>
              <a:blipFill>
                <a:blip r:embed="rId4"/>
                <a:stretch>
                  <a:fillRect l="-737"/>
                </a:stretch>
              </a:blipFill>
              <a:ln w="571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B531A7E-7D85-89CC-7F9F-713CF320C8E7}"/>
                  </a:ext>
                </a:extLst>
              </p:cNvPr>
              <p:cNvSpPr txBox="1"/>
              <p:nvPr/>
            </p:nvSpPr>
            <p:spPr>
              <a:xfrm>
                <a:off x="8025290" y="2570461"/>
                <a:ext cx="3546223" cy="3675750"/>
              </a:xfrm>
              <a:prstGeom prst="rect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is included in this term</a:t>
                </a:r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dirty="0"/>
              </a:p>
              <a:p>
                <a:r>
                  <a:rPr lang="en-US" altLang="zh-CN" dirty="0"/>
                  <a:t>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(0)</m:t>
                    </m:r>
                  </m:oMath>
                </a14:m>
                <a:endParaRPr lang="en-US" altLang="zh-CN" dirty="0"/>
              </a:p>
              <a:p>
                <a:endParaRPr lang="en-US" altLang="zh-CN" sz="1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400" dirty="0"/>
                  <a:t>: electric dipole form factor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d>
                      <m:d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altLang="zh-CN" sz="1400" dirty="0"/>
                  <a:t>: electric dipole moment</a:t>
                </a:r>
              </a:p>
              <a:p>
                <a:r>
                  <a:rPr lang="en-US" altLang="zh-CN" sz="100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Physics Letters B 551 (2003) 16–26</a:t>
                </a:r>
                <a:endParaRPr lang="zh-CN" altLang="en-US" sz="10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C71C513-F3D5-4174-B381-EB819AD6C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90" y="2570461"/>
                <a:ext cx="3546223" cy="3675750"/>
              </a:xfrm>
              <a:prstGeom prst="rect">
                <a:avLst/>
              </a:prstGeom>
              <a:blipFill>
                <a:blip r:embed="rId5"/>
                <a:stretch>
                  <a:fillRect l="-677"/>
                </a:stretch>
              </a:blipFill>
              <a:ln w="571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18AA14B-FBD8-C462-449A-75D614AEA3AC}"/>
                  </a:ext>
                </a:extLst>
              </p:cNvPr>
              <p:cNvSpPr txBox="1"/>
              <p:nvPr/>
            </p:nvSpPr>
            <p:spPr>
              <a:xfrm>
                <a:off x="536105" y="1367011"/>
                <a:ext cx="105156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Detailed dynamics in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𝜓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decay to hyperon pair, have been studied:</a:t>
                </a:r>
                <a:endParaRPr lang="zh-CN" altLang="en-US" sz="1400" i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675C02F-2E74-4425-B9C2-C7890E826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05" y="1367011"/>
                <a:ext cx="10515600" cy="369332"/>
              </a:xfrm>
              <a:prstGeom prst="rect">
                <a:avLst/>
              </a:prstGeom>
              <a:blipFill>
                <a:blip r:embed="rId6"/>
                <a:stretch>
                  <a:fillRect l="-522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D66591DD-9EBB-4B45-95B8-E0C5770EB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944" y="2669516"/>
            <a:ext cx="2743200" cy="144023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CDF141-790B-A4CF-E63F-A8AB7035D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6962" y="2669517"/>
            <a:ext cx="2700266" cy="14155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82D427E-27D0-4021-B97E-1FE36BA143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400" y="2669517"/>
            <a:ext cx="2874015" cy="141322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4F0A5E34-AC86-432E-7770-0E726E1FE3E7}"/>
              </a:ext>
            </a:extLst>
          </p:cNvPr>
          <p:cNvSpPr txBox="1"/>
          <p:nvPr/>
        </p:nvSpPr>
        <p:spPr>
          <a:xfrm>
            <a:off x="863248" y="4466710"/>
            <a:ext cx="18979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arXiv:hep-ph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/0412158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F953205-B346-16C0-5B25-2D43179273E4}"/>
              </a:ext>
            </a:extLst>
          </p:cNvPr>
          <p:cNvGrpSpPr/>
          <p:nvPr/>
        </p:nvGrpSpPr>
        <p:grpSpPr>
          <a:xfrm>
            <a:off x="254690" y="261571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4516D268-83A5-91CB-3F95-DA5E84E53A4D}"/>
                </a:ext>
              </a:extLst>
            </p:cNvPr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A2385A56-2138-69F3-B519-3E0A5D1058AA}"/>
                </a:ext>
              </a:extLst>
            </p:cNvPr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E4726A04-57C1-31E0-F163-96106A220533}"/>
                </a:ext>
              </a:extLst>
            </p:cNvPr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0A6AB2DF-E337-5737-C10E-44C49FFFC79C}"/>
              </a:ext>
            </a:extLst>
          </p:cNvPr>
          <p:cNvSpPr txBox="1"/>
          <p:nvPr/>
        </p:nvSpPr>
        <p:spPr>
          <a:xfrm>
            <a:off x="5196436" y="760897"/>
            <a:ext cx="69955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X.G. He, J.P. Ma, Phys. Lett. B 839(2023)137834</a:t>
            </a:r>
          </a:p>
          <a:p>
            <a:r>
              <a:rPr lang="fr-FR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X.G. He, J.P. Ma, B. McKellar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D 47 (1993) R1744-R1746</a:t>
            </a:r>
            <a:endParaRPr lang="zh-CN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6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9B529E-D103-4671-BE64-31BF9345A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39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1C4CCEC-7B1E-483C-A441-8EC65CF9D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02" y="1203123"/>
            <a:ext cx="5161467" cy="39609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FAF4912-D491-4FEB-BADE-7AB000DC021F}"/>
              </a:ext>
            </a:extLst>
          </p:cNvPr>
          <p:cNvSpPr txBox="1"/>
          <p:nvPr/>
        </p:nvSpPr>
        <p:spPr>
          <a:xfrm>
            <a:off x="1154925" y="5309574"/>
            <a:ext cx="3735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Fu, H.B. Li, J. Wang, F. Yu, and J. Zhang, </a:t>
            </a:r>
          </a:p>
          <a:p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PhysRevD.108.L091301</a:t>
            </a:r>
            <a:endParaRPr lang="zh-CN" altLang="en-US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ACD48BFB-72D2-4636-8600-93D52DCD8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91" y="22089"/>
            <a:ext cx="7260011" cy="743158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Sensitivities of hyperon EDM at BESIII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079B8FB-FEAA-4CD2-BD99-EF584D2C90BE}"/>
              </a:ext>
            </a:extLst>
          </p:cNvPr>
          <p:cNvGrpSpPr/>
          <p:nvPr/>
        </p:nvGrpSpPr>
        <p:grpSpPr>
          <a:xfrm>
            <a:off x="252848" y="246692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12" name="平行四边形 11">
              <a:extLst>
                <a:ext uri="{FF2B5EF4-FFF2-40B4-BE49-F238E27FC236}">
                  <a16:creationId xmlns:a16="http://schemas.microsoft.com/office/drawing/2014/main" id="{1CE3B3DC-9F16-49F2-9808-05189610A383}"/>
                </a:ext>
              </a:extLst>
            </p:cNvPr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A4E5E67B-CB34-469C-AFA2-0D048C5FBFAF}"/>
                </a:ext>
              </a:extLst>
            </p:cNvPr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3290F33E-5D65-463B-BFEE-30310E49B989}"/>
                </a:ext>
              </a:extLst>
            </p:cNvPr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A08A950-A445-41BA-AF70-E78C18F815B6}"/>
              </a:ext>
            </a:extLst>
          </p:cNvPr>
          <p:cNvGrpSpPr/>
          <p:nvPr/>
        </p:nvGrpSpPr>
        <p:grpSpPr>
          <a:xfrm>
            <a:off x="6653262" y="845935"/>
            <a:ext cx="5027206" cy="5279827"/>
            <a:chOff x="6653262" y="837984"/>
            <a:chExt cx="5027206" cy="527982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DB080E5-9E41-432B-9A62-777D8712E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8495" y="837984"/>
              <a:ext cx="5004021" cy="4087563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777FCBD-7A10-4234-B98A-475CDAF37EA7}"/>
                </a:ext>
              </a:extLst>
            </p:cNvPr>
            <p:cNvSpPr/>
            <p:nvPr/>
          </p:nvSpPr>
          <p:spPr>
            <a:xfrm>
              <a:off x="6700300" y="5152445"/>
              <a:ext cx="4980168" cy="96536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21BFE56-2610-4389-B48D-BA1CC51073BA}"/>
                </a:ext>
              </a:extLst>
            </p:cNvPr>
            <p:cNvSpPr txBox="1"/>
            <p:nvPr/>
          </p:nvSpPr>
          <p:spPr>
            <a:xfrm>
              <a:off x="6653262" y="5197806"/>
              <a:ext cx="46528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STCF: improved by more than 	 one order of magnitude</a:t>
              </a:r>
              <a:r>
                <a:rPr lang="zh-CN" altLang="en-US" sz="24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534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26E8A0-2D09-8751-85B2-9E4F118C6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5018"/>
            <a:ext cx="10515600" cy="1325563"/>
          </a:xfrm>
        </p:spPr>
        <p:txBody>
          <a:bodyPr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  <a:latin typeface="+mn-lt"/>
                <a:ea typeface="Microsoft YaHei" panose="020B0503020204020204" pitchFamily="34" charset="-122"/>
              </a:rPr>
              <a:t>BESIII</a:t>
            </a:r>
            <a:r>
              <a:rPr kumimoji="1" lang="zh-CN" altLang="en-US" dirty="0">
                <a:solidFill>
                  <a:srgbClr val="FF0000"/>
                </a:solidFill>
                <a:latin typeface="+mn-lt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+mn-lt"/>
                <a:ea typeface="Microsoft YaHei" panose="020B0503020204020204" pitchFamily="34" charset="-122"/>
              </a:rPr>
              <a:t>detector 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B62CCA-10CE-0630-FEE9-4B69EB766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D999-AB6E-D04A-B8ED-211468A87D9E}" type="slidenum">
              <a:rPr kumimoji="1" lang="zh-CN" altLang="en-US" smtClean="0"/>
              <a:t>4</a:t>
            </a:fld>
            <a:endParaRPr kumimoji="1" lang="zh-CN" alt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36A0603-29BE-09D5-540C-BC92A95A0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66" y="1352399"/>
            <a:ext cx="9554863" cy="485372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CD1D94-0FA4-E509-F306-68C8C0693E7B}"/>
              </a:ext>
            </a:extLst>
          </p:cNvPr>
          <p:cNvSpPr/>
          <p:nvPr/>
        </p:nvSpPr>
        <p:spPr>
          <a:xfrm>
            <a:off x="304800" y="772053"/>
            <a:ext cx="115824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0709"/>
            <a:r>
              <a:rPr kumimoji="1" lang="en-US" altLang="zh-CN" sz="1900" b="1" kern="0" dirty="0">
                <a:solidFill>
                  <a:srgbClr val="000000"/>
                </a:solidFill>
                <a:latin typeface="Times New Roman" panose="02020603050405020304" pitchFamily="18" charset="0"/>
                <a:sym typeface="Helvetica Light"/>
              </a:rPr>
              <a:t>The detector is designed for neutral and charged particle with excellent resolution, PID, and large coverage. </a:t>
            </a:r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28EA74CF-204E-6E6B-65A7-46352A669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3550" y="4869912"/>
            <a:ext cx="2838450" cy="1228541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46" dirty="0">
                <a:solidFill>
                  <a:srgbClr val="3333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Total weight 730 ton, ~40,000 readout channels, Data rate: 5kHz, 50Mb/s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0264D81-AB19-E91F-61AD-D3DB8535DCFB}"/>
              </a:ext>
            </a:extLst>
          </p:cNvPr>
          <p:cNvSpPr txBox="1"/>
          <p:nvPr/>
        </p:nvSpPr>
        <p:spPr>
          <a:xfrm>
            <a:off x="2134592" y="6323468"/>
            <a:ext cx="9737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</a:rPr>
              <a:t>Has been in full operation since 2008,  all subdetectors are in very good status!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57"/>
    </mc:Choice>
    <mc:Fallback xmlns="">
      <p:transition advTm="1057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B0ED613-78DA-4BD9-9781-38B0680CA20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B65C579-AE8C-4386-9E6D-4050E7D59805}"/>
                  </a:ext>
                </a:extLst>
              </p:cNvPr>
              <p:cNvSpPr txBox="1"/>
              <p:nvPr/>
            </p:nvSpPr>
            <p:spPr>
              <a:xfrm>
                <a:off x="914400" y="713624"/>
                <a:ext cx="8764970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EDM extracted via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full angular analysis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entangled decays: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altLang="zh-CN" i="0" dirty="0" smtClean="0">
                          <a:latin typeface="Cambria Math" panose="02040503050406030204" pitchFamily="18" charset="0"/>
                        </a:rPr>
                        <m:t>Re</m:t>
                      </m:r>
                      <m:d>
                        <m:d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altLang="zh-CN" i="0" dirty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</m:e>
                      </m:d>
                      <m:r>
                        <a:rPr lang="el-GR" altLang="zh-CN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zh-CN" i="1" dirty="0" smtClean="0">
                              <a:latin typeface="Cambria Math" panose="02040503050406030204" pitchFamily="18" charset="0"/>
                            </a:rPr>
                            <m:t>−3.1±3.2±0.5</m:t>
                          </m:r>
                        </m:e>
                      </m:d>
                      <m:r>
                        <a:rPr lang="el-GR" altLang="zh-CN" i="1" dirty="0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CN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l-GR" altLang="zh-CN" i="1" dirty="0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r>
                        <a:rPr lang="el-GR" altLang="zh-CN" i="1" dirty="0" smtClean="0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zh-CN" altLang="el-GR" i="1" dirty="0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altLang="zh-CN" i="0" dirty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altLang="zh-CN" b="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0" dirty="0" err="1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altLang="zh-CN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a:rPr lang="el-GR" altLang="zh-CN" i="1" dirty="0" smtClean="0">
                          <a:latin typeface="Cambria Math" panose="02040503050406030204" pitchFamily="18" charset="0"/>
                        </a:rPr>
                        <m:t>)=(2.9±2.6±0.6)×</m:t>
                      </m:r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CN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l-GR" altLang="zh-CN" i="1" dirty="0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r>
                        <a:rPr lang="el-GR" altLang="zh-CN" i="1" dirty="0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zh-CN" altLang="el-GR" i="1" dirty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altLang="zh-CN" dirty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which corresponds to an upper bound of: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0" dirty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</m:e>
                      </m:d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&lt; 6.5×</m:t>
                      </m:r>
                      <m:sSup>
                        <m:sSup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   (95% 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𝐶𝐿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Improves sensitivity by more than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orders of magnitude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 previous best.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B65C579-AE8C-4386-9E6D-4050E7D59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713624"/>
                <a:ext cx="8764970" cy="1754326"/>
              </a:xfrm>
              <a:prstGeom prst="rect">
                <a:avLst/>
              </a:prstGeom>
              <a:blipFill>
                <a:blip r:embed="rId3"/>
                <a:stretch>
                  <a:fillRect l="-417" t="-1736" b="-4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EDCDA571-4788-4EAE-9839-1BEDB5BAE060}"/>
              </a:ext>
            </a:extLst>
          </p:cNvPr>
          <p:cNvSpPr txBox="1"/>
          <p:nvPr/>
        </p:nvSpPr>
        <p:spPr>
          <a:xfrm>
            <a:off x="8200423" y="1403951"/>
            <a:ext cx="2672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BESIII: 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arXiv:2506.19180</a:t>
            </a:r>
          </a:p>
        </p:txBody>
      </p:sp>
      <p:sp>
        <p:nvSpPr>
          <p:cNvPr id="12" name="灯片编号占位符 5">
            <a:extLst>
              <a:ext uri="{FF2B5EF4-FFF2-40B4-BE49-F238E27FC236}">
                <a16:creationId xmlns:a16="http://schemas.microsoft.com/office/drawing/2014/main" id="{243FD017-7F20-46E2-A5C1-68CC5245D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3FC8228-C610-4C58-BFCD-50F67D7E2A0F}" type="slidenum">
              <a:rPr lang="zh-CN" altLang="en-US" smtClean="0"/>
              <a:t>40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437C663-A30C-4A3E-8D24-E1ED733F488E}"/>
                  </a:ext>
                </a:extLst>
              </p:cNvPr>
              <p:cNvSpPr txBox="1"/>
              <p:nvPr/>
            </p:nvSpPr>
            <p:spPr>
              <a:xfrm>
                <a:off x="5121956" y="2359417"/>
                <a:ext cx="6781275" cy="3441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altLang="zh-CN" sz="16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Prior direct </a:t>
                </a:r>
                <a:r>
                  <a:rPr lang="el-GR" altLang="zh-CN" sz="16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 </a:t>
                </a:r>
                <a:r>
                  <a:rPr lang="en-US" altLang="zh-CN" sz="16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EDM limit (Fermilab, 1981):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1600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b>
                            <m:r>
                              <a:rPr lang="el-GR" altLang="zh-CN" sz="1600" b="1" i="0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𝚲</m:t>
                            </m:r>
                          </m:sub>
                        </m:sSub>
                      </m:e>
                    </m:d>
                    <m:r>
                      <a:rPr lang="el-GR" altLang="zh-CN" sz="1600" b="1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&lt; </m:t>
                    </m:r>
                    <m:r>
                      <a:rPr lang="el-GR" altLang="zh-CN" sz="1600" b="1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l-GR" altLang="zh-CN" sz="1600" b="1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l-GR" altLang="zh-CN" sz="1600" b="1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l-GR" altLang="zh-CN" sz="1600" b="1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sSup>
                      <m:sSupPr>
                        <m:ctrlPr>
                          <a:rPr lang="el-GR" altLang="zh-CN" sz="16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zh-CN" sz="16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l-GR" altLang="zh-CN" sz="16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altLang="zh-CN" sz="16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sup>
                    </m:sSup>
                    <m:r>
                      <a:rPr lang="en-US" altLang="zh-CN" sz="1600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altLang="zh-CN" sz="1600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·</m:t>
                    </m:r>
                    <m:r>
                      <a:rPr lang="en-US" altLang="zh-CN" sz="1600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𝒄𝒎</m:t>
                    </m:r>
                    <m:r>
                      <a:rPr lang="en-US" altLang="zh-CN" sz="16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altLang="zh-CN" sz="16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437C663-A30C-4A3E-8D24-E1ED733F4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1956" y="2359417"/>
                <a:ext cx="6781275" cy="344133"/>
              </a:xfrm>
              <a:prstGeom prst="rect">
                <a:avLst/>
              </a:prstGeom>
              <a:blipFill>
                <a:blip r:embed="rId4"/>
                <a:stretch>
                  <a:fillRect t="-3571" b="-232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>
            <a:extLst>
              <a:ext uri="{FF2B5EF4-FFF2-40B4-BE49-F238E27FC236}">
                <a16:creationId xmlns:a16="http://schemas.microsoft.com/office/drawing/2014/main" id="{48210CB0-8EA3-BF5D-500D-B5B5006D4C23}"/>
              </a:ext>
            </a:extLst>
          </p:cNvPr>
          <p:cNvGrpSpPr/>
          <p:nvPr/>
        </p:nvGrpSpPr>
        <p:grpSpPr>
          <a:xfrm>
            <a:off x="252848" y="246692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3" name="平行四边形 2">
              <a:extLst>
                <a:ext uri="{FF2B5EF4-FFF2-40B4-BE49-F238E27FC236}">
                  <a16:creationId xmlns:a16="http://schemas.microsoft.com/office/drawing/2014/main" id="{264CDCE1-92B2-53AA-C1DD-B8A543C2E40B}"/>
                </a:ext>
              </a:extLst>
            </p:cNvPr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平行四边形 4">
              <a:extLst>
                <a:ext uri="{FF2B5EF4-FFF2-40B4-BE49-F238E27FC236}">
                  <a16:creationId xmlns:a16="http://schemas.microsoft.com/office/drawing/2014/main" id="{CA2FC426-34AD-2572-7996-3B62E5EA697B}"/>
                </a:ext>
              </a:extLst>
            </p:cNvPr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id="{E452953D-ED72-7CE2-1272-3237FD140C3A}"/>
                </a:ext>
              </a:extLst>
            </p:cNvPr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标题 1">
                <a:extLst>
                  <a:ext uri="{FF2B5EF4-FFF2-40B4-BE49-F238E27FC236}">
                    <a16:creationId xmlns:a16="http://schemas.microsoft.com/office/drawing/2014/main" id="{326BC8FE-46AF-12BB-50DB-CCC0BFB05F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0391" y="22089"/>
                <a:ext cx="10515600" cy="74315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World’s most precise </a:t>
                </a:r>
                <a14:m>
                  <m:oMath xmlns:m="http://schemas.openxmlformats.org/officeDocument/2006/math">
                    <m:r>
                      <a:rPr lang="en-US" altLang="zh-CN" sz="3200" b="1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𝚲</m:t>
                    </m:r>
                  </m:oMath>
                </a14:m>
                <a:r>
                  <a:rPr lang="en-US" altLang="zh-CN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EDM measurement</a:t>
                </a:r>
                <a:endParaRPr lang="zh-CN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标题 1">
                <a:extLst>
                  <a:ext uri="{FF2B5EF4-FFF2-40B4-BE49-F238E27FC236}">
                    <a16:creationId xmlns:a16="http://schemas.microsoft.com/office/drawing/2014/main" id="{326BC8FE-46AF-12BB-50DB-CCC0BFB05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91" y="22089"/>
                <a:ext cx="10515600" cy="743158"/>
              </a:xfrm>
              <a:prstGeom prst="rect">
                <a:avLst/>
              </a:prstGeom>
              <a:blipFill>
                <a:blip r:embed="rId5"/>
                <a:stretch>
                  <a:fillRect l="-1449" t="-4098" b="-114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4FE0FADA-2B1B-4DB8-90C0-D768AED1F542}"/>
                  </a:ext>
                </a:extLst>
              </p:cNvPr>
              <p:cNvSpPr txBox="1"/>
              <p:nvPr/>
            </p:nvSpPr>
            <p:spPr>
              <a:xfrm>
                <a:off x="914400" y="2766966"/>
                <a:ext cx="9660811" cy="1762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EDM is sensitive to the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QCD vacuum angle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zh-CN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the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strange quark EDM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Effective EDM relation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theory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−2.6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±0.4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×1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−16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a:rPr lang="en-US" altLang="zh-CN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1.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5±0.7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×1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−16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0.20±0.01</m:t>
                          </m:r>
                        </m:e>
                      </m:d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0.78±0.03</m:t>
                          </m:r>
                        </m:e>
                      </m:d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0.0027±0.0016</m:t>
                          </m:r>
                        </m:e>
                      </m:d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Combining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neutron EDM constraints allows tighter exclusion of BSM scenarios.</a:t>
                </a: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4FE0FADA-2B1B-4DB8-90C0-D768AED1F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766966"/>
                <a:ext cx="9660811" cy="1762983"/>
              </a:xfrm>
              <a:prstGeom prst="rect">
                <a:avLst/>
              </a:prstGeom>
              <a:blipFill>
                <a:blip r:embed="rId6"/>
                <a:stretch>
                  <a:fillRect l="-379" t="-1730" b="-48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图片 22">
            <a:extLst>
              <a:ext uri="{FF2B5EF4-FFF2-40B4-BE49-F238E27FC236}">
                <a16:creationId xmlns:a16="http://schemas.microsoft.com/office/drawing/2014/main" id="{9B8D9E3C-BD64-4AE2-887B-C7B2DD1A4E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507" y="4515869"/>
            <a:ext cx="7139064" cy="2191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3AA0EA3-5A50-43DB-85C6-EE50D139B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39" y="5129477"/>
            <a:ext cx="3482861" cy="4821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标题 1">
                <a:extLst>
                  <a:ext uri="{FF2B5EF4-FFF2-40B4-BE49-F238E27FC236}">
                    <a16:creationId xmlns:a16="http://schemas.microsoft.com/office/drawing/2014/main" id="{A16AF66C-7DC6-4646-AB48-269044BED1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266323" y="699544"/>
                <a:ext cx="4998076" cy="709462"/>
              </a:xfr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kumimoji="1" lang="en-US" altLang="zh-CN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kumimoji="1" lang="en-US" altLang="zh-CN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𝝍</m:t>
                      </m:r>
                      <m:r>
                        <a:rPr kumimoji="1" lang="en-US" altLang="zh-CN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acc>
                        <m:accPr>
                          <m:chr m:val="̅"/>
                          <m:ctrlPr>
                            <a:rPr kumimoji="1" lang="en-US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</m:acc>
                      <m:r>
                        <a:rPr kumimoji="1" lang="en-US" altLang="zh-CN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zh-CN" sz="18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zh-CN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sSup>
                        <m:sSupPr>
                          <m:ctrlPr>
                            <a:rPr kumimoji="1" lang="en-US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kumimoji="1" lang="en-US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</m:acc>
                      <m:r>
                        <a:rPr kumimoji="1" lang="en-US" altLang="zh-CN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kumimoji="1" lang="en-US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kumimoji="1" lang="en-US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sz="1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标题 1">
                <a:extLst>
                  <a:ext uri="{FF2B5EF4-FFF2-40B4-BE49-F238E27FC236}">
                    <a16:creationId xmlns:a16="http://schemas.microsoft.com/office/drawing/2014/main" id="{A16AF66C-7DC6-4646-AB48-269044BED1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66323" y="699544"/>
                <a:ext cx="4998076" cy="709462"/>
              </a:xfr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784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198E9B19-6708-4A8F-BD84-14FBA3F88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7" y="2744411"/>
            <a:ext cx="6591473" cy="330558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51000D0-4D3D-44F1-A248-95D740CB1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061" y="3273687"/>
            <a:ext cx="942719" cy="208665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B0ED613-78DA-4BD9-9781-38B0680CA20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灯片编号占位符 5">
            <a:extLst>
              <a:ext uri="{FF2B5EF4-FFF2-40B4-BE49-F238E27FC236}">
                <a16:creationId xmlns:a16="http://schemas.microsoft.com/office/drawing/2014/main" id="{243FD017-7F20-46E2-A5C1-68CC5245D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3FC8228-C610-4C58-BFCD-50F67D7E2A0F}" type="slidenum">
              <a:rPr lang="zh-CN" altLang="en-US" smtClean="0"/>
              <a:t>41</a:t>
            </a:fld>
            <a:endParaRPr lang="zh-CN" altLang="en-US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8210CB0-8EA3-BF5D-500D-B5B5006D4C23}"/>
              </a:ext>
            </a:extLst>
          </p:cNvPr>
          <p:cNvGrpSpPr/>
          <p:nvPr/>
        </p:nvGrpSpPr>
        <p:grpSpPr>
          <a:xfrm>
            <a:off x="252848" y="246692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3" name="平行四边形 2">
              <a:extLst>
                <a:ext uri="{FF2B5EF4-FFF2-40B4-BE49-F238E27FC236}">
                  <a16:creationId xmlns:a16="http://schemas.microsoft.com/office/drawing/2014/main" id="{264CDCE1-92B2-53AA-C1DD-B8A543C2E40B}"/>
                </a:ext>
              </a:extLst>
            </p:cNvPr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平行四边形 4">
              <a:extLst>
                <a:ext uri="{FF2B5EF4-FFF2-40B4-BE49-F238E27FC236}">
                  <a16:creationId xmlns:a16="http://schemas.microsoft.com/office/drawing/2014/main" id="{CA2FC426-34AD-2572-7996-3B62E5EA697B}"/>
                </a:ext>
              </a:extLst>
            </p:cNvPr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id="{E452953D-ED72-7CE2-1272-3237FD140C3A}"/>
                </a:ext>
              </a:extLst>
            </p:cNvPr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标题 1">
                <a:extLst>
                  <a:ext uri="{FF2B5EF4-FFF2-40B4-BE49-F238E27FC236}">
                    <a16:creationId xmlns:a16="http://schemas.microsoft.com/office/drawing/2014/main" id="{326BC8FE-46AF-12BB-50DB-CCC0BFB05F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0391" y="22089"/>
                <a:ext cx="10515600" cy="74315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Complementarity of </a:t>
                </a:r>
                <a14:m>
                  <m:oMath xmlns:m="http://schemas.openxmlformats.org/officeDocument/2006/math">
                    <m:r>
                      <a:rPr lang="en-US" altLang="zh-CN" sz="3200" b="1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𝚲</m:t>
                    </m:r>
                  </m:oMath>
                </a14:m>
                <a:r>
                  <a:rPr lang="en-US" altLang="zh-CN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hyperon and neutron EDMs</a:t>
                </a:r>
                <a:endParaRPr lang="zh-CN" alt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标题 1">
                <a:extLst>
                  <a:ext uri="{FF2B5EF4-FFF2-40B4-BE49-F238E27FC236}">
                    <a16:creationId xmlns:a16="http://schemas.microsoft.com/office/drawing/2014/main" id="{326BC8FE-46AF-12BB-50DB-CCC0BFB05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91" y="22089"/>
                <a:ext cx="10515600" cy="743158"/>
              </a:xfrm>
              <a:prstGeom prst="rect">
                <a:avLst/>
              </a:prstGeom>
              <a:blipFill>
                <a:blip r:embed="rId5"/>
                <a:stretch>
                  <a:fillRect l="-1449" t="-4098" b="-114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C90F8D8C-CF88-488E-8F54-6E18F04E2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343" y="1562342"/>
            <a:ext cx="10840963" cy="53347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02A80A8-D8C9-4DDF-A139-540CBD2D9A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343" y="2110564"/>
            <a:ext cx="11079121" cy="419158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529AD39C-D6B4-4A68-9C97-2C0B7F30E966}"/>
              </a:ext>
            </a:extLst>
          </p:cNvPr>
          <p:cNvSpPr/>
          <p:nvPr/>
        </p:nvSpPr>
        <p:spPr>
          <a:xfrm>
            <a:off x="984285" y="1600442"/>
            <a:ext cx="1564936" cy="46116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68C2E149-C367-48E4-8153-252DD4342DC9}"/>
              </a:ext>
            </a:extLst>
          </p:cNvPr>
          <p:cNvSpPr/>
          <p:nvPr/>
        </p:nvSpPr>
        <p:spPr>
          <a:xfrm>
            <a:off x="5415252" y="1600442"/>
            <a:ext cx="1704975" cy="46116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0B3CB213-AC08-4A6D-9C4D-F8AD02EA0544}"/>
              </a:ext>
            </a:extLst>
          </p:cNvPr>
          <p:cNvSpPr/>
          <p:nvPr/>
        </p:nvSpPr>
        <p:spPr>
          <a:xfrm>
            <a:off x="5081878" y="2073924"/>
            <a:ext cx="2209800" cy="46116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9224E6B-2269-4CB3-9139-6A1CE9C30D5F}"/>
                  </a:ext>
                </a:extLst>
              </p:cNvPr>
              <p:cNvSpPr txBox="1"/>
              <p:nvPr/>
            </p:nvSpPr>
            <p:spPr>
              <a:xfrm>
                <a:off x="7205952" y="1174593"/>
                <a:ext cx="3590925" cy="3202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chromo-electric dipole moments</a:t>
                </a:r>
                <a:endParaRPr lang="zh-CN" alt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9224E6B-2269-4CB3-9139-6A1CE9C30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952" y="1174593"/>
                <a:ext cx="3590925" cy="320280"/>
              </a:xfrm>
              <a:prstGeom prst="rect">
                <a:avLst/>
              </a:prstGeom>
              <a:blipFill>
                <a:blip r:embed="rId8"/>
                <a:stretch>
                  <a:fillRect l="-2547" t="-23077" r="-4414" b="-480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文本框 31">
            <a:extLst>
              <a:ext uri="{FF2B5EF4-FFF2-40B4-BE49-F238E27FC236}">
                <a16:creationId xmlns:a16="http://schemas.microsoft.com/office/drawing/2014/main" id="{3F25D982-90BD-4875-81BB-407B3EE4C5CC}"/>
              </a:ext>
            </a:extLst>
          </p:cNvPr>
          <p:cNvSpPr txBox="1"/>
          <p:nvPr/>
        </p:nvSpPr>
        <p:spPr>
          <a:xfrm>
            <a:off x="416880" y="767205"/>
            <a:ext cx="8088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C. Chen, X. G. He, J. P. Ma, X. B. Tong, Phys. Rev. Lett. 136 (2026) 5, 051902</a:t>
            </a:r>
            <a:endParaRPr lang="zh-CN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95E86FA7-7745-492F-98D8-51F3E1A38D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1331" y="3428663"/>
            <a:ext cx="5171211" cy="270718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AC172CB-E3D2-4DC7-9F0D-70AF211DEFE6}"/>
              </a:ext>
            </a:extLst>
          </p:cNvPr>
          <p:cNvSpPr txBox="1"/>
          <p:nvPr/>
        </p:nvSpPr>
        <p:spPr>
          <a:xfrm>
            <a:off x="7367557" y="2452401"/>
            <a:ext cx="364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QCD theta-term is neglected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8848497-FE33-43AE-A911-A8DD6C0F9D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408" y="3269334"/>
            <a:ext cx="942719" cy="21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8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044A5-4FEC-07E3-CC59-31647FDD5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36CAAD8-661D-DF6E-F718-7704BECBBB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45773" y="70896"/>
                <a:ext cx="11820939" cy="1143000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en-US" altLang="zh-CN" sz="38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Spin correlated quark-anti-quark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8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8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38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8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8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38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3800" dirty="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Annihilation </a:t>
                </a:r>
                <a:endParaRPr lang="zh-CN" altLang="en-US" sz="38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36CAAD8-661D-DF6E-F718-7704BECBBB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5773" y="70896"/>
                <a:ext cx="11820939" cy="11430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内容占位符 4">
            <a:extLst>
              <a:ext uri="{FF2B5EF4-FFF2-40B4-BE49-F238E27FC236}">
                <a16:creationId xmlns:a16="http://schemas.microsoft.com/office/drawing/2014/main" id="{F7BEB5A8-66DC-34D8-A9CF-B1519B801504}"/>
              </a:ext>
            </a:extLst>
          </p:cNvPr>
          <p:cNvSpPr txBox="1">
            <a:spLocks/>
          </p:cNvSpPr>
          <p:nvPr/>
        </p:nvSpPr>
        <p:spPr>
          <a:xfrm>
            <a:off x="1847528" y="4005064"/>
            <a:ext cx="6103272" cy="232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b="1" dirty="0">
              <a:cs typeface="Times New Roman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6DA15BF-9C6D-C065-1292-8524F4D6A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68" y="3020477"/>
            <a:ext cx="2545377" cy="246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4">
                <a:extLst>
                  <a:ext uri="{FF2B5EF4-FFF2-40B4-BE49-F238E27FC236}">
                    <a16:creationId xmlns:a16="http://schemas.microsoft.com/office/drawing/2014/main" id="{CC822A30-77E5-B586-4C06-A6007C647A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5774" y="1340768"/>
                <a:ext cx="12240788" cy="20882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Tx/>
                  <a:buChar char="•"/>
                </a:pPr>
                <a:r>
                  <a:rPr lang="en-US" altLang="zh-CN" sz="3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3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3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3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3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3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3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3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annihilation,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3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3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3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3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3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33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33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 </m:t>
                    </m:r>
                  </m:oMath>
                </a14:m>
                <a:r>
                  <a:rPr lang="en-US" altLang="zh-CN" sz="33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itchFamily="1" charset="2"/>
                  </a:rPr>
                  <a:t></a:t>
                </a:r>
                <a:r>
                  <a:rPr lang="en-US" altLang="zh-CN" sz="33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itchFamily="1" charset="2"/>
                  </a:rPr>
                  <a:t>*</a:t>
                </a:r>
                <a:r>
                  <a:rPr lang="en-US" altLang="zh-CN" sz="33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itchFamily="1" charset="2"/>
                  </a:rPr>
                  <a:t> (spin-1)  spin-1/2 </a:t>
                </a:r>
                <a:r>
                  <a:rPr lang="en-US" altLang="zh-CN" sz="3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altLang="zh-CN" sz="33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itchFamily="1" charset="2"/>
                  </a:rPr>
                  <a:t> and </a:t>
                </a:r>
                <a:r>
                  <a:rPr lang="en-US" altLang="zh-CN" sz="3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q̅</a:t>
                </a:r>
                <a:r>
                  <a:rPr lang="en-US" altLang="zh-CN" sz="33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itchFamily="1" charset="2"/>
                  </a:rPr>
                  <a:t> </a:t>
                </a:r>
              </a:p>
              <a:p>
                <a:pPr lvl="1">
                  <a:buFontTx/>
                  <a:buChar char="-"/>
                </a:pPr>
                <a:r>
                  <a:rPr lang="en-US" altLang="zh-CN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a given event, the spin directions are unknown, but they must be parallel</a:t>
                </a:r>
              </a:p>
              <a:p>
                <a:pPr lvl="1">
                  <a:buFontTx/>
                  <a:buChar char="-"/>
                </a:pPr>
                <a:r>
                  <a:rPr lang="en-US" altLang="zh-CN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Exploit this correlation by using hadrons in </a:t>
                </a:r>
                <a:r>
                  <a:rPr lang="en-US" altLang="zh-CN" sz="2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opposite</a:t>
                </a:r>
                <a:r>
                  <a:rPr lang="en-US" altLang="zh-CN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jets</a:t>
                </a:r>
                <a:r>
                  <a:rPr lang="zh-CN" alt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hemisphere</a:t>
                </a:r>
                <a:r>
                  <a:rPr lang="en-US" altLang="zh-CN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 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10" name="内容占位符 4">
                <a:extLst>
                  <a:ext uri="{FF2B5EF4-FFF2-40B4-BE49-F238E27FC236}">
                    <a16:creationId xmlns:a16="http://schemas.microsoft.com/office/drawing/2014/main" id="{CC822A30-77E5-B586-4C06-A6007C647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74" y="1340768"/>
                <a:ext cx="12240788" cy="2088232"/>
              </a:xfrm>
              <a:prstGeom prst="rect">
                <a:avLst/>
              </a:prstGeom>
              <a:blipFill>
                <a:blip r:embed="rId4"/>
                <a:stretch>
                  <a:fillRect l="-1140" t="-48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27540A2-50E1-011A-16A8-E973EC423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z="1400" b="1">
                <a:solidFill>
                  <a:schemeClr val="tx1"/>
                </a:solidFill>
              </a:rPr>
              <a:t>42</a:t>
            </a:fld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2" name="62 pb-1 @ 3.65 GeV…">
            <a:extLst>
              <a:ext uri="{FF2B5EF4-FFF2-40B4-BE49-F238E27FC236}">
                <a16:creationId xmlns:a16="http://schemas.microsoft.com/office/drawing/2014/main" id="{5190EC12-3344-7AA9-C90D-13E67F16CF71}"/>
              </a:ext>
            </a:extLst>
          </p:cNvPr>
          <p:cNvSpPr txBox="1"/>
          <p:nvPr/>
        </p:nvSpPr>
        <p:spPr>
          <a:xfrm>
            <a:off x="987428" y="5779543"/>
            <a:ext cx="9786316" cy="461665"/>
          </a:xfrm>
          <a:prstGeom prst="rect">
            <a:avLst/>
          </a:prstGeom>
          <a:noFill/>
          <a:ln w="25400">
            <a:solidFill>
              <a:srgbClr val="2485B9"/>
            </a:solidFill>
            <a:beve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pPr>
            <a:r>
              <a:rPr sz="2400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en-US" sz="2400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Using </a:t>
            </a:r>
            <a:r>
              <a:rPr sz="2400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62 pb</a:t>
            </a:r>
            <a:r>
              <a:rPr sz="2400" baseline="30000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-1</a:t>
            </a:r>
            <a:r>
              <a:rPr sz="2400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@ 3.65 GeV</a:t>
            </a:r>
            <a:r>
              <a:rPr lang="en-US" sz="2400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</a:t>
            </a:r>
            <a:r>
              <a:rPr sz="2400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ontinuum  region</a:t>
            </a:r>
            <a:r>
              <a:rPr lang="en-US" sz="2400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</a:t>
            </a:r>
            <a:r>
              <a:rPr sz="2400" dirty="0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elow open-charm threshold</a:t>
            </a:r>
          </a:p>
        </p:txBody>
      </p:sp>
    </p:spTree>
    <p:extLst>
      <p:ext uri="{BB962C8B-B14F-4D97-AF65-F5344CB8AC3E}">
        <p14:creationId xmlns:p14="http://schemas.microsoft.com/office/powerpoint/2010/main" val="29164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ollins Fragmentation Function (FF)"/>
          <p:cNvSpPr txBox="1">
            <a:spLocks noGrp="1"/>
          </p:cNvSpPr>
          <p:nvPr>
            <p:ph type="title"/>
          </p:nvPr>
        </p:nvSpPr>
        <p:spPr>
          <a:xfrm>
            <a:off x="2044769" y="0"/>
            <a:ext cx="8229601" cy="1143000"/>
          </a:xfrm>
          <a:prstGeom prst="rect">
            <a:avLst/>
          </a:prstGeom>
        </p:spPr>
        <p:txBody>
          <a:bodyPr/>
          <a:lstStyle>
            <a:lvl1pPr defTabSz="786384">
              <a:defRPr sz="3784" b="1">
                <a:effectLst>
                  <a:outerShdw blurRad="32766" dist="17475" dir="18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>
              <a:defRPr b="0">
                <a:effectLst/>
              </a:defRPr>
            </a:pPr>
            <a:r>
              <a:rPr b="0" dirty="0">
                <a:effectLst>
                  <a:outerShdw blurRad="32766" dist="17475" dir="1800000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Collins Fragmentation Function (FF)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43</a:t>
            </a:fld>
            <a:endParaRPr/>
          </a:p>
        </p:txBody>
      </p:sp>
      <p:pic>
        <p:nvPicPr>
          <p:cNvPr id="161" name="image3.png" descr="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814" y="1666360"/>
            <a:ext cx="3273474" cy="1027313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D1: the unpolarized FF…"/>
          <p:cNvSpPr txBox="1"/>
          <p:nvPr/>
        </p:nvSpPr>
        <p:spPr>
          <a:xfrm>
            <a:off x="425637" y="4405878"/>
            <a:ext cx="6020143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sz="2000" b="1" i="1" dirty="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sz="2000" b="1" baseline="-25000" dirty="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sz="2000" b="1" dirty="0">
                <a:latin typeface="Times New Roman"/>
                <a:ea typeface="Times New Roman"/>
                <a:cs typeface="Times New Roman"/>
                <a:sym typeface="Times New Roman"/>
              </a:rPr>
              <a:t>: the unpolarized FF</a:t>
            </a:r>
          </a:p>
          <a:p>
            <a:r>
              <a:rPr sz="2000" b="1" i="1" dirty="0"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sz="2000" b="1" baseline="-25000" dirty="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sz="2000" b="1" dirty="0">
                <a:latin typeface="Times New Roman"/>
                <a:ea typeface="Times New Roman"/>
                <a:cs typeface="Times New Roman"/>
                <a:sym typeface="Times New Roman"/>
              </a:rPr>
              <a:t>: Collins FF</a:t>
            </a:r>
          </a:p>
          <a:p>
            <a:r>
              <a:rPr sz="2000" dirty="0"/>
              <a:t>→ </a:t>
            </a:r>
            <a:r>
              <a:rPr sz="2000" b="1" dirty="0">
                <a:latin typeface="Times New Roman"/>
                <a:ea typeface="Times New Roman"/>
                <a:cs typeface="Times New Roman"/>
                <a:sym typeface="Times New Roman"/>
              </a:rPr>
              <a:t>describes the fragmentation of a transversely polarized quark into a spinless hadron </a:t>
            </a:r>
            <a:r>
              <a:rPr sz="2000" b="1" i="1" dirty="0"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sz="2000" b="1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r>
              <a:rPr sz="2000" dirty="0"/>
              <a:t>→ </a:t>
            </a:r>
            <a:r>
              <a:rPr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000" b="1" dirty="0">
                <a:latin typeface="Times New Roman"/>
                <a:ea typeface="Times New Roman"/>
                <a:cs typeface="Times New Roman"/>
                <a:sym typeface="Times New Roman"/>
              </a:rPr>
              <a:t>depends on </a:t>
            </a:r>
          </a:p>
          <a:p>
            <a:r>
              <a:rPr sz="2000" dirty="0"/>
              <a:t>→</a:t>
            </a:r>
            <a:r>
              <a:rPr sz="2000" b="1" dirty="0">
                <a:latin typeface="Times New Roman"/>
                <a:ea typeface="Times New Roman"/>
                <a:cs typeface="Times New Roman"/>
                <a:sym typeface="Times New Roman"/>
              </a:rPr>
              <a:t>leads to an azimuthal modulation of hadrons around the quark momentum.</a:t>
            </a:r>
          </a:p>
        </p:txBody>
      </p:sp>
      <p:sp>
        <p:nvSpPr>
          <p:cNvPr id="163" name="J. C. Collins, Nucl.Phys. B396, 161 (1993)"/>
          <p:cNvSpPr txBox="1"/>
          <p:nvPr/>
        </p:nvSpPr>
        <p:spPr>
          <a:xfrm>
            <a:off x="908032" y="2795094"/>
            <a:ext cx="385252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dirty="0"/>
              <a:t>J. C. Collins, </a:t>
            </a:r>
            <a:r>
              <a:rPr dirty="0" err="1"/>
              <a:t>Nucl.Phys</a:t>
            </a:r>
            <a:r>
              <a:rPr dirty="0"/>
              <a:t>. B396, 161 (1993)</a:t>
            </a:r>
          </a:p>
        </p:txBody>
      </p:sp>
      <p:grpSp>
        <p:nvGrpSpPr>
          <p:cNvPr id="166" name="Group"/>
          <p:cNvGrpSpPr/>
          <p:nvPr/>
        </p:nvGrpSpPr>
        <p:grpSpPr>
          <a:xfrm>
            <a:off x="815781" y="3229784"/>
            <a:ext cx="4008340" cy="1104025"/>
            <a:chOff x="0" y="0"/>
            <a:chExt cx="4008339" cy="1104023"/>
          </a:xfrm>
        </p:grpSpPr>
        <p:pic>
          <p:nvPicPr>
            <p:cNvPr id="164" name="image4.png" descr="image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008340" cy="11040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" name="Rounded Rectangle"/>
            <p:cNvSpPr/>
            <p:nvPr/>
          </p:nvSpPr>
          <p:spPr>
            <a:xfrm>
              <a:off x="1597933" y="490692"/>
              <a:ext cx="1021995" cy="613332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FF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>
                  <a:ln w="18000" cap="flat">
                    <a:solidFill>
                      <a:srgbClr val="D73A36"/>
                    </a:solidFill>
                    <a:prstDash val="solid"/>
                    <a:miter lim="400000"/>
                  </a:ln>
                  <a:noFill/>
                  <a:effectLst>
                    <a:outerShdw blurRad="25400" dist="23000" dir="702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pic>
        <p:nvPicPr>
          <p:cNvPr id="168" name="image6.png" descr="image6.png"/>
          <p:cNvPicPr>
            <a:picLocks noChangeAspect="1"/>
          </p:cNvPicPr>
          <p:nvPr/>
        </p:nvPicPr>
        <p:blipFill>
          <a:blip r:embed="rId5"/>
          <a:srcRect r="9865"/>
          <a:stretch>
            <a:fillRect/>
          </a:stretch>
        </p:blipFill>
        <p:spPr>
          <a:xfrm>
            <a:off x="4848982" y="5727589"/>
            <a:ext cx="370563" cy="252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11.png" descr="image1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2988" y="5209491"/>
            <a:ext cx="2946616" cy="15216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92822D1E-41C7-D1E7-C3A8-C2245B1CC1E6}"/>
              </a:ext>
            </a:extLst>
          </p:cNvPr>
          <p:cNvGrpSpPr/>
          <p:nvPr/>
        </p:nvGrpSpPr>
        <p:grpSpPr>
          <a:xfrm>
            <a:off x="6771593" y="1699730"/>
            <a:ext cx="3830413" cy="3370073"/>
            <a:chOff x="6661004" y="1375631"/>
            <a:chExt cx="3830413" cy="3370073"/>
          </a:xfrm>
        </p:grpSpPr>
        <p:pic>
          <p:nvPicPr>
            <p:cNvPr id="169" name="image7.png" descr="image7.png"/>
            <p:cNvPicPr>
              <a:picLocks noChangeAspect="1"/>
            </p:cNvPicPr>
            <p:nvPr/>
          </p:nvPicPr>
          <p:blipFill>
            <a:blip r:embed="rId7"/>
            <a:srcRect t="18813"/>
            <a:stretch>
              <a:fillRect/>
            </a:stretch>
          </p:blipFill>
          <p:spPr>
            <a:xfrm>
              <a:off x="7620000" y="1561721"/>
              <a:ext cx="2871417" cy="29928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0" name="image8.png" descr="image8.png"/>
            <p:cNvPicPr>
              <a:picLocks noChangeAspect="1"/>
            </p:cNvPicPr>
            <p:nvPr/>
          </p:nvPicPr>
          <p:blipFill>
            <a:blip r:embed="rId8"/>
            <a:srcRect t="17231"/>
            <a:stretch>
              <a:fillRect/>
            </a:stretch>
          </p:blipFill>
          <p:spPr>
            <a:xfrm>
              <a:off x="7759563" y="4473497"/>
              <a:ext cx="2592289" cy="27220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1" name="image9.png" descr="image9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31442" y="1914793"/>
              <a:ext cx="2745723" cy="180516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6B5A0833-9D6F-9350-07C2-A65ECD702FE6}"/>
                </a:ext>
              </a:extLst>
            </p:cNvPr>
            <p:cNvSpPr txBox="1"/>
            <p:nvPr/>
          </p:nvSpPr>
          <p:spPr>
            <a:xfrm>
              <a:off x="6661004" y="1375631"/>
              <a:ext cx="7280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b="1" dirty="0">
                  <a:solidFill>
                    <a:srgbClr val="3333FF"/>
                  </a:solidFill>
                </a:rPr>
                <a:t>SIDIS</a:t>
              </a:r>
              <a:endParaRPr kumimoji="1" lang="zh-CN" altLang="en-US" sz="2000" b="1" dirty="0">
                <a:solidFill>
                  <a:srgbClr val="3333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DCFB44F0-5BFD-BD8B-16E8-B4BDD4AC57D3}"/>
                    </a:ext>
                  </a:extLst>
                </p:cNvPr>
                <p:cNvSpPr txBox="1"/>
                <p:nvPr/>
              </p:nvSpPr>
              <p:spPr>
                <a:xfrm>
                  <a:off x="6757534" y="3902922"/>
                  <a:ext cx="1841594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zh-CN" sz="2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zh-CN" sz="2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kumimoji="1" lang="en-US" altLang="zh-CN" sz="2200" b="1" dirty="0">
                      <a:solidFill>
                        <a:srgbClr val="3333FF"/>
                      </a:solidFill>
                    </a:rPr>
                    <a:t> collision</a:t>
                  </a:r>
                  <a:endParaRPr kumimoji="1" lang="zh-CN" altLang="en-US" sz="2200" b="1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DCFB44F0-5BFD-BD8B-16E8-B4BDD4AC5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7534" y="3902922"/>
                  <a:ext cx="1841594" cy="430887"/>
                </a:xfrm>
                <a:prstGeom prst="rect">
                  <a:avLst/>
                </a:prstGeom>
                <a:blipFill>
                  <a:blip r:embed="rId10"/>
                  <a:stretch>
                    <a:fillRect t="-8571" r="-3425" b="-2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5CD6871-7A36-3BA3-ABBB-3994807FCE34}"/>
                  </a:ext>
                </a:extLst>
              </p:cNvPr>
              <p:cNvSpPr txBox="1"/>
              <p:nvPr/>
            </p:nvSpPr>
            <p:spPr>
              <a:xfrm>
                <a:off x="2094858" y="5668924"/>
                <a:ext cx="1415387" cy="311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2000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zh-CN" sz="2000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kumimoji="1" lang="en-US" altLang="zh-CN" sz="20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kumimoji="1" lang="en-US" altLang="zh-CN" sz="2000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kumimoji="1" lang="en-US" altLang="zh-CN" sz="20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zh-CN" sz="2000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rad>
                    </m:oMath>
                  </m:oMathPara>
                </a14:m>
                <a:endParaRPr kumimoji="1" lang="zh-CN" altLang="en-US" sz="20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5CD6871-7A36-3BA3-ABBB-3994807FC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858" y="5668924"/>
                <a:ext cx="1415387" cy="311111"/>
              </a:xfrm>
              <a:prstGeom prst="rect">
                <a:avLst/>
              </a:prstGeom>
              <a:blipFill>
                <a:blip r:embed="rId11"/>
                <a:stretch>
                  <a:fillRect l="-7143" t="-8000" r="-893" b="-4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5956544A-4EDF-9273-20D1-4972F76BAEA6}"/>
              </a:ext>
            </a:extLst>
          </p:cNvPr>
          <p:cNvSpPr txBox="1"/>
          <p:nvPr/>
        </p:nvSpPr>
        <p:spPr>
          <a:xfrm>
            <a:off x="884663" y="865613"/>
            <a:ext cx="9903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200" dirty="0">
                <a:solidFill>
                  <a:srgbClr val="1A17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measurement of the Collins FF provides an important test in understanding strong interaction dynamics and thus is of fundamental interest in understanding QCD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99DCB428-2DAB-6E29-7846-9D2FE5E1E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43199"/>
            <a:ext cx="11887200" cy="972486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Importance : Q</a:t>
            </a:r>
            <a:r>
              <a:rPr lang="en-US" altLang="zh-CN" sz="3200" baseline="300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</a:t>
            </a:r>
            <a:r>
              <a:rPr lang="en-US" altLang="zh-CN" sz="32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" altLang="zh-CN" sz="3200" dirty="0">
                <a:latin typeface="Inter"/>
              </a:rPr>
              <a:t>evolution of spin dependent fragmentation function</a:t>
            </a:r>
            <a:endParaRPr lang="en-US" altLang="zh-CN" sz="320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4" name="Content Placeholder 2">
                <a:extLst>
                  <a:ext uri="{FF2B5EF4-FFF2-40B4-BE49-F238E27FC236}">
                    <a16:creationId xmlns:a16="http://schemas.microsoft.com/office/drawing/2014/main" id="{FC20C1D6-AC5E-AE0D-EAC9-62A335329B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3614" y="1361836"/>
                <a:ext cx="10515600" cy="4351338"/>
              </a:xfrm>
            </p:spPr>
            <p:txBody>
              <a:bodyPr/>
              <a:lstStyle/>
              <a:p>
                <a:pPr eaLnBrk="1" hangingPunct="1"/>
                <a:r>
                  <a:rPr lang="en-US" altLang="zh-CN" dirty="0"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Reliable determination of the Collins functions, and extraction of the nucleon tensor charge</a:t>
                </a:r>
              </a:p>
              <a:p>
                <a:pPr eaLnBrk="1" hangingPunct="1"/>
                <a:r>
                  <a:rPr lang="en-US" altLang="zh-CN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Study the QCD evolution effects with global analysis </a:t>
                </a:r>
              </a:p>
              <a:p>
                <a:pPr lvl="1"/>
                <a:r>
                  <a:rPr lang="en-US" altLang="zh-CN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SIDIS +</a:t>
                </a:r>
                <a:r>
                  <a:rPr lang="zh-CN" altLang="en-US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: to extract the nucleon transverse spin distribution</a:t>
                </a:r>
              </a:p>
            </p:txBody>
          </p:sp>
        </mc:Choice>
        <mc:Fallback xmlns="">
          <p:sp>
            <p:nvSpPr>
              <p:cNvPr id="23554" name="Content Placeholder 2">
                <a:extLst>
                  <a:ext uri="{FF2B5EF4-FFF2-40B4-BE49-F238E27FC236}">
                    <a16:creationId xmlns:a16="http://schemas.microsoft.com/office/drawing/2014/main" id="{FC20C1D6-AC5E-AE0D-EAC9-62A335329B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3614" y="1361836"/>
                <a:ext cx="10515600" cy="4351338"/>
              </a:xfrm>
              <a:blipFill>
                <a:blip r:embed="rId3"/>
                <a:stretch>
                  <a:fillRect l="-1086" t="-26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F9821A8A-CB44-E29F-93AE-88F2119C4D90}"/>
              </a:ext>
            </a:extLst>
          </p:cNvPr>
          <p:cNvSpPr txBox="1"/>
          <p:nvPr/>
        </p:nvSpPr>
        <p:spPr>
          <a:xfrm>
            <a:off x="3502617" y="960895"/>
            <a:ext cx="361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From Feng Yuan 2013 @IHEP, Beijing</a:t>
            </a:r>
            <a:endParaRPr kumimoji="1"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5424608-CF37-6396-55D8-A7AB8A13E83B}"/>
              </a:ext>
            </a:extLst>
          </p:cNvPr>
          <p:cNvGrpSpPr/>
          <p:nvPr/>
        </p:nvGrpSpPr>
        <p:grpSpPr>
          <a:xfrm>
            <a:off x="1615044" y="3429000"/>
            <a:ext cx="8944952" cy="3409950"/>
            <a:chOff x="479188" y="2701925"/>
            <a:chExt cx="8944952" cy="3409950"/>
          </a:xfrm>
        </p:grpSpPr>
        <p:cxnSp>
          <p:nvCxnSpPr>
            <p:cNvPr id="4" name="Straight Arrow Connector 4">
              <a:extLst>
                <a:ext uri="{FF2B5EF4-FFF2-40B4-BE49-F238E27FC236}">
                  <a16:creationId xmlns:a16="http://schemas.microsoft.com/office/drawing/2014/main" id="{5D743961-0488-BE33-6904-E3DB51B79AD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22350" y="5380038"/>
              <a:ext cx="7321550" cy="17462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D32019E-711D-812C-59F0-EFA15988BB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39063" y="4543425"/>
              <a:ext cx="168507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zh-CN" sz="3200" dirty="0">
                  <a:solidFill>
                    <a:srgbClr val="0000FF"/>
                  </a:solidFill>
                </a:rPr>
                <a:t>Q</a:t>
              </a:r>
              <a:r>
                <a:rPr lang="en-US" altLang="zh-CN" sz="3200" baseline="30000" dirty="0">
                  <a:solidFill>
                    <a:srgbClr val="0000FF"/>
                  </a:solidFill>
                </a:rPr>
                <a:t>2</a:t>
              </a:r>
              <a:r>
                <a:rPr lang="en-US" altLang="zh-CN" sz="3200" dirty="0">
                  <a:solidFill>
                    <a:srgbClr val="0000FF"/>
                  </a:solidFill>
                </a:rPr>
                <a:t>(GeV</a:t>
              </a:r>
              <a:r>
                <a:rPr lang="en-US" altLang="zh-CN" sz="3200" baseline="30000" dirty="0">
                  <a:solidFill>
                    <a:srgbClr val="0000FF"/>
                  </a:solidFill>
                </a:rPr>
                <a:t>2</a:t>
              </a:r>
              <a:r>
                <a:rPr lang="en-US" altLang="zh-CN" sz="3200" dirty="0">
                  <a:solidFill>
                    <a:srgbClr val="0000FF"/>
                  </a:solidFill>
                </a:rPr>
                <a:t>)</a:t>
              </a:r>
            </a:p>
          </p:txBody>
        </p:sp>
        <p:cxnSp>
          <p:nvCxnSpPr>
            <p:cNvPr id="6" name="Straight Connector 7">
              <a:extLst>
                <a:ext uri="{FF2B5EF4-FFF2-40B4-BE49-F238E27FC236}">
                  <a16:creationId xmlns:a16="http://schemas.microsoft.com/office/drawing/2014/main" id="{8B82DB94-0822-004B-E809-818029E0D1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302500" y="5133975"/>
              <a:ext cx="0" cy="24606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Straight Connector 8">
              <a:extLst>
                <a:ext uri="{FF2B5EF4-FFF2-40B4-BE49-F238E27FC236}">
                  <a16:creationId xmlns:a16="http://schemas.microsoft.com/office/drawing/2014/main" id="{66CA0618-1784-2DCF-E00F-9053773D7A9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45013" y="5221288"/>
              <a:ext cx="0" cy="2476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Connector 9">
              <a:extLst>
                <a:ext uri="{FF2B5EF4-FFF2-40B4-BE49-F238E27FC236}">
                  <a16:creationId xmlns:a16="http://schemas.microsoft.com/office/drawing/2014/main" id="{81E12124-CBA6-7FAD-4795-3350E85E0D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92338" y="5133975"/>
              <a:ext cx="0" cy="24606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AEEE2FF2-962B-4CE2-0962-D7310F34D8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6238" y="5468938"/>
              <a:ext cx="164306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zh-CN" sz="3200">
                  <a:solidFill>
                    <a:srgbClr val="0000FF"/>
                  </a:solidFill>
                </a:rPr>
                <a:t>100GeV</a:t>
              </a:r>
              <a:r>
                <a:rPr lang="en-US" altLang="zh-CN" sz="3200" baseline="30000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CB97A490-C063-F296-3932-39E8ED2F4F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7500" y="5526088"/>
              <a:ext cx="143510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zh-CN" sz="3200">
                  <a:solidFill>
                    <a:srgbClr val="0000FF"/>
                  </a:solidFill>
                </a:rPr>
                <a:t>25GeV</a:t>
              </a:r>
              <a:r>
                <a:rPr lang="en-US" altLang="zh-CN" sz="3200" baseline="30000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EB989952-D1BA-ADC4-FDB6-FF79DC3F4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3175" y="5489575"/>
              <a:ext cx="18383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zh-CN" sz="3200">
                  <a:solidFill>
                    <a:srgbClr val="0000FF"/>
                  </a:solidFill>
                </a:rPr>
                <a:t>3-10GeV</a:t>
              </a:r>
              <a:r>
                <a:rPr lang="en-US" altLang="zh-CN" sz="3200" baseline="30000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12" name="Oval 13">
              <a:extLst>
                <a:ext uri="{FF2B5EF4-FFF2-40B4-BE49-F238E27FC236}">
                  <a16:creationId xmlns:a16="http://schemas.microsoft.com/office/drawing/2014/main" id="{BD194641-1150-01E7-A522-0F93D4E28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288" y="4462463"/>
              <a:ext cx="1039812" cy="530225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dirty="0" err="1">
                  <a:solidFill>
                    <a:schemeClr val="lt1"/>
                  </a:solidFill>
                  <a:latin typeface="+mn-lt"/>
                  <a:ea typeface="+mn-ea"/>
                </a:rPr>
                <a:t>JLab</a:t>
              </a:r>
              <a:endParaRPr 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29AD9F45-9D42-2A7B-D9DD-E70A518CD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88" y="3668713"/>
              <a:ext cx="1713150" cy="530225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</a:rPr>
                <a:t>HERMES</a:t>
              </a:r>
            </a:p>
          </p:txBody>
        </p:sp>
        <p:sp>
          <p:nvSpPr>
            <p:cNvPr id="14" name="Oval 15">
              <a:extLst>
                <a:ext uri="{FF2B5EF4-FFF2-40B4-BE49-F238E27FC236}">
                  <a16:creationId xmlns:a16="http://schemas.microsoft.com/office/drawing/2014/main" id="{D4930CC9-D1EE-94DA-4C6A-629D7E039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3175" y="2946400"/>
              <a:ext cx="1949213" cy="528638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</a:rPr>
                <a:t>COMPASS</a:t>
              </a:r>
            </a:p>
          </p:txBody>
        </p:sp>
        <p:sp>
          <p:nvSpPr>
            <p:cNvPr id="15" name="Oval 16">
              <a:extLst>
                <a:ext uri="{FF2B5EF4-FFF2-40B4-BE49-F238E27FC236}">
                  <a16:creationId xmlns:a16="http://schemas.microsoft.com/office/drawing/2014/main" id="{0E363B6C-F6F1-C05D-A790-A030F9CB6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4013200"/>
              <a:ext cx="1584325" cy="530225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</a:rPr>
                <a:t>BELLE</a:t>
              </a:r>
            </a:p>
          </p:txBody>
        </p:sp>
        <p:sp>
          <p:nvSpPr>
            <p:cNvPr id="16" name="Oval 17">
              <a:extLst>
                <a:ext uri="{FF2B5EF4-FFF2-40B4-BE49-F238E27FC236}">
                  <a16:creationId xmlns:a16="http://schemas.microsoft.com/office/drawing/2014/main" id="{DDB04C23-7AB7-9C81-2C0E-9ACC25161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3209925"/>
              <a:ext cx="1809750" cy="530225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</a:rPr>
                <a:t>BARBAR</a:t>
              </a:r>
            </a:p>
          </p:txBody>
        </p:sp>
        <p:sp>
          <p:nvSpPr>
            <p:cNvPr id="17" name="Oval 18">
              <a:extLst>
                <a:ext uri="{FF2B5EF4-FFF2-40B4-BE49-F238E27FC236}">
                  <a16:creationId xmlns:a16="http://schemas.microsoft.com/office/drawing/2014/main" id="{0DC43E18-C521-AAE5-8FB9-AA78F72FB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2850" y="2701925"/>
              <a:ext cx="1809750" cy="773113"/>
            </a:xfrm>
            <a:prstGeom prst="ellipse">
              <a:avLst/>
            </a:prstGeom>
            <a:gradFill rotWithShape="1">
              <a:gsLst>
                <a:gs pos="0">
                  <a:srgbClr val="FF9A99"/>
                </a:gs>
                <a:gs pos="100000">
                  <a:srgbClr val="D1403C"/>
                </a:gs>
              </a:gsLst>
              <a:lin ang="5400000"/>
            </a:gradFill>
            <a:ln w="9525">
              <a:solidFill>
                <a:srgbClr val="BE4B4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800" dirty="0">
                  <a:solidFill>
                    <a:schemeClr val="lt1"/>
                  </a:solidFill>
                  <a:latin typeface="+mn-lt"/>
                  <a:ea typeface="+mn-ea"/>
                </a:rPr>
                <a:t>BESIII</a:t>
              </a: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6F1C4E41-0379-95CF-F086-E8967C19D7D4}"/>
              </a:ext>
            </a:extLst>
          </p:cNvPr>
          <p:cNvSpPr/>
          <p:nvPr/>
        </p:nvSpPr>
        <p:spPr>
          <a:xfrm>
            <a:off x="7920831" y="783231"/>
            <a:ext cx="3749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PRD 88. 034016;  arXiv:1505.05589</a:t>
            </a:r>
            <a:endParaRPr lang="zh-CN" altLang="en-US" dirty="0"/>
          </a:p>
        </p:txBody>
      </p:sp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79D07043-E312-3A6E-56ED-01620218C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839132" y="-24572"/>
            <a:ext cx="8229600" cy="868958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312024" y="1028265"/>
            <a:ext cx="5041776" cy="2649843"/>
            <a:chOff x="4788024" y="1383247"/>
            <a:chExt cx="5041776" cy="264984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172"/>
            <a:stretch/>
          </p:blipFill>
          <p:spPr bwMode="auto">
            <a:xfrm>
              <a:off x="4788024" y="1833314"/>
              <a:ext cx="3744416" cy="2199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076056" y="1383247"/>
              <a:ext cx="4753744" cy="4616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second hadron frame: Method0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932818" y="981771"/>
            <a:ext cx="4165752" cy="2668311"/>
            <a:chOff x="408818" y="1336753"/>
            <a:chExt cx="4165752" cy="266831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279"/>
            <a:stretch/>
          </p:blipFill>
          <p:spPr bwMode="auto">
            <a:xfrm>
              <a:off x="469748" y="1782566"/>
              <a:ext cx="4104822" cy="220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08818" y="1336753"/>
              <a:ext cx="3875150" cy="4616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Thrust frame: Method12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2828929" y="3645024"/>
              <a:ext cx="1455039" cy="36004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45</a:t>
            </a:fld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2554014" y="4198038"/>
            <a:ext cx="8712817" cy="1597407"/>
            <a:chOff x="441927" y="4166245"/>
            <a:chExt cx="8499896" cy="126134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27" y="4166245"/>
              <a:ext cx="8233048" cy="710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圆角矩形 1"/>
            <p:cNvSpPr/>
            <p:nvPr/>
          </p:nvSpPr>
          <p:spPr>
            <a:xfrm>
              <a:off x="5953146" y="4401108"/>
              <a:ext cx="1008112" cy="36004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441927" y="4876835"/>
              <a:ext cx="8499896" cy="550751"/>
              <a:chOff x="35496" y="4818590"/>
              <a:chExt cx="8991896" cy="587468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4991"/>
              <a:stretch/>
            </p:blipFill>
            <p:spPr bwMode="auto">
              <a:xfrm>
                <a:off x="35496" y="4818590"/>
                <a:ext cx="4543425" cy="5293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00" t="32628" b="34745"/>
              <a:stretch/>
            </p:blipFill>
            <p:spPr bwMode="auto">
              <a:xfrm>
                <a:off x="4566291" y="4865997"/>
                <a:ext cx="2598860" cy="4933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653" t="62762" r="14505"/>
              <a:stretch/>
            </p:blipFill>
            <p:spPr bwMode="auto">
              <a:xfrm>
                <a:off x="7126324" y="4842951"/>
                <a:ext cx="1901068" cy="563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8" name="圆角矩形 17"/>
            <p:cNvSpPr/>
            <p:nvPr/>
          </p:nvSpPr>
          <p:spPr>
            <a:xfrm>
              <a:off x="4945033" y="4983610"/>
              <a:ext cx="779095" cy="36004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0068732" y="438160"/>
            <a:ext cx="205075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PRD 78, 032011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1" name="内容占位符 2"/>
          <p:cNvSpPr>
            <a:spLocks noGrp="1"/>
          </p:cNvSpPr>
          <p:nvPr>
            <p:ph idx="1"/>
          </p:nvPr>
        </p:nvSpPr>
        <p:spPr>
          <a:xfrm>
            <a:off x="2088134" y="6021117"/>
            <a:ext cx="8625136" cy="611778"/>
          </a:xfrm>
        </p:spPr>
        <p:txBody>
          <a:bodyPr>
            <a:noAutofit/>
          </a:bodyPr>
          <a:lstStyle/>
          <a:p>
            <a:pPr lvl="0"/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the second method could be performed at BESIII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2384" y="2059154"/>
            <a:ext cx="1475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√</a:t>
            </a:r>
          </a:p>
        </p:txBody>
      </p:sp>
      <p:graphicFrame>
        <p:nvGraphicFramePr>
          <p:cNvPr id="14" name="对象 13"/>
          <p:cNvGraphicFramePr>
            <a:graphicFrameLocks noChangeAspect="1"/>
          </p:cNvGraphicFramePr>
          <p:nvPr/>
        </p:nvGraphicFramePr>
        <p:xfrm>
          <a:off x="6032500" y="3321050"/>
          <a:ext cx="127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6" imgW="126720" imgH="215640" progId="Equation.3">
                  <p:embed/>
                </p:oleObj>
              </mc:Choice>
              <mc:Fallback>
                <p:oleObj name="公式" r:id="rId6" imgW="126720" imgH="215640" progId="Equation.3">
                  <p:embed/>
                  <p:pic>
                    <p:nvPicPr>
                      <p:cNvPr id="14" name="对象 1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32500" y="3321050"/>
                        <a:ext cx="1270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组合 11">
            <a:extLst>
              <a:ext uri="{FF2B5EF4-FFF2-40B4-BE49-F238E27FC236}">
                <a16:creationId xmlns:a16="http://schemas.microsoft.com/office/drawing/2014/main" id="{BF0610DE-9E83-637C-E869-DAB4E0A153B0}"/>
              </a:ext>
            </a:extLst>
          </p:cNvPr>
          <p:cNvGrpSpPr/>
          <p:nvPr/>
        </p:nvGrpSpPr>
        <p:grpSpPr>
          <a:xfrm>
            <a:off x="10488970" y="1883902"/>
            <a:ext cx="1729660" cy="1651126"/>
            <a:chOff x="220199" y="4536759"/>
            <a:chExt cx="1729660" cy="1651126"/>
          </a:xfrm>
        </p:grpSpPr>
        <p:sp>
          <p:nvSpPr>
            <p:cNvPr id="17" name="Line">
              <a:extLst>
                <a:ext uri="{FF2B5EF4-FFF2-40B4-BE49-F238E27FC236}">
                  <a16:creationId xmlns:a16="http://schemas.microsoft.com/office/drawing/2014/main" id="{CFFD9E7F-0F5B-1E31-4DD2-06E4CE2B4E2F}"/>
                </a:ext>
              </a:extLst>
            </p:cNvPr>
            <p:cNvSpPr/>
            <p:nvPr/>
          </p:nvSpPr>
          <p:spPr>
            <a:xfrm>
              <a:off x="838224" y="4871210"/>
              <a:ext cx="482576" cy="995158"/>
            </a:xfrm>
            <a:prstGeom prst="line">
              <a:avLst/>
            </a:prstGeom>
            <a:ln w="25400">
              <a:solidFill>
                <a:srgbClr val="31B6FD"/>
              </a:solidFill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5719" rIns="45719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cxnSp>
          <p:nvCxnSpPr>
            <p:cNvPr id="19" name="Connection Line">
              <a:extLst>
                <a:ext uri="{FF2B5EF4-FFF2-40B4-BE49-F238E27FC236}">
                  <a16:creationId xmlns:a16="http://schemas.microsoft.com/office/drawing/2014/main" id="{F11111BB-48E2-94AF-0D4B-A993E2850B3A}"/>
                </a:ext>
              </a:extLst>
            </p:cNvPr>
            <p:cNvCxnSpPr/>
            <p:nvPr/>
          </p:nvCxnSpPr>
          <p:spPr>
            <a:xfrm flipH="1">
              <a:off x="812546" y="4955547"/>
              <a:ext cx="544967" cy="760486"/>
            </a:xfrm>
            <a:prstGeom prst="straightConnector1">
              <a:avLst/>
            </a:prstGeom>
            <a:ln w="25400">
              <a:solidFill>
                <a:srgbClr val="31B6FD"/>
              </a:solidFill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" name="Line">
              <a:extLst>
                <a:ext uri="{FF2B5EF4-FFF2-40B4-BE49-F238E27FC236}">
                  <a16:creationId xmlns:a16="http://schemas.microsoft.com/office/drawing/2014/main" id="{496CA3B5-2245-5EAF-8E70-0779E081E899}"/>
                </a:ext>
              </a:extLst>
            </p:cNvPr>
            <p:cNvSpPr/>
            <p:nvPr/>
          </p:nvSpPr>
          <p:spPr>
            <a:xfrm flipV="1">
              <a:off x="575507" y="4546600"/>
              <a:ext cx="1094313" cy="1504436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  <a:bevel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5719" rIns="45719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3" name="Line">
              <a:extLst>
                <a:ext uri="{FF2B5EF4-FFF2-40B4-BE49-F238E27FC236}">
                  <a16:creationId xmlns:a16="http://schemas.microsoft.com/office/drawing/2014/main" id="{B63CB0F5-6A2A-3AB7-643C-CF0444BE2F31}"/>
                </a:ext>
              </a:extLst>
            </p:cNvPr>
            <p:cNvSpPr/>
            <p:nvPr/>
          </p:nvSpPr>
          <p:spPr>
            <a:xfrm flipH="1" flipV="1">
              <a:off x="1039095" y="4536759"/>
              <a:ext cx="40406" cy="809942"/>
            </a:xfrm>
            <a:prstGeom prst="line">
              <a:avLst/>
            </a:prstGeom>
            <a:ln w="25400">
              <a:solidFill>
                <a:srgbClr val="000000"/>
              </a:solidFill>
              <a:bevel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5719" rIns="45719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4" name="Line">
              <a:extLst>
                <a:ext uri="{FF2B5EF4-FFF2-40B4-BE49-F238E27FC236}">
                  <a16:creationId xmlns:a16="http://schemas.microsoft.com/office/drawing/2014/main" id="{564D35B3-5F8F-9293-D866-3A6CC4CF9B25}"/>
                </a:ext>
              </a:extLst>
            </p:cNvPr>
            <p:cNvSpPr/>
            <p:nvPr/>
          </p:nvSpPr>
          <p:spPr>
            <a:xfrm flipV="1">
              <a:off x="1079500" y="4871330"/>
              <a:ext cx="596432" cy="475370"/>
            </a:xfrm>
            <a:prstGeom prst="line">
              <a:avLst/>
            </a:prstGeom>
            <a:ln w="25400">
              <a:solidFill>
                <a:srgbClr val="000000"/>
              </a:solidFill>
              <a:bevel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5719" rIns="45719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5" name="Line">
              <a:extLst>
                <a:ext uri="{FF2B5EF4-FFF2-40B4-BE49-F238E27FC236}">
                  <a16:creationId xmlns:a16="http://schemas.microsoft.com/office/drawing/2014/main" id="{CE5D8430-990F-0008-A69C-D5763C33E32D}"/>
                </a:ext>
              </a:extLst>
            </p:cNvPr>
            <p:cNvSpPr/>
            <p:nvPr/>
          </p:nvSpPr>
          <p:spPr>
            <a:xfrm flipV="1">
              <a:off x="1079499" y="5311311"/>
              <a:ext cx="870360" cy="35389"/>
            </a:xfrm>
            <a:prstGeom prst="line">
              <a:avLst/>
            </a:prstGeom>
            <a:ln w="25400">
              <a:solidFill>
                <a:srgbClr val="000000"/>
              </a:solidFill>
              <a:bevel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5719" rIns="45719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6" name="Line">
              <a:extLst>
                <a:ext uri="{FF2B5EF4-FFF2-40B4-BE49-F238E27FC236}">
                  <a16:creationId xmlns:a16="http://schemas.microsoft.com/office/drawing/2014/main" id="{E383A475-AF12-5689-DE90-462CE6B91331}"/>
                </a:ext>
              </a:extLst>
            </p:cNvPr>
            <p:cNvSpPr/>
            <p:nvPr/>
          </p:nvSpPr>
          <p:spPr>
            <a:xfrm flipH="1">
              <a:off x="1079499" y="5346700"/>
              <a:ext cx="1" cy="841185"/>
            </a:xfrm>
            <a:prstGeom prst="line">
              <a:avLst/>
            </a:prstGeom>
            <a:ln w="25400">
              <a:solidFill>
                <a:srgbClr val="000000"/>
              </a:solidFill>
              <a:bevel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5719" rIns="45719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7" name="Line">
              <a:extLst>
                <a:ext uri="{FF2B5EF4-FFF2-40B4-BE49-F238E27FC236}">
                  <a16:creationId xmlns:a16="http://schemas.microsoft.com/office/drawing/2014/main" id="{951B7929-BFFF-64AB-CA29-7D70C81F61CE}"/>
                </a:ext>
              </a:extLst>
            </p:cNvPr>
            <p:cNvSpPr/>
            <p:nvPr/>
          </p:nvSpPr>
          <p:spPr>
            <a:xfrm flipH="1">
              <a:off x="444499" y="5372100"/>
              <a:ext cx="607297" cy="456169"/>
            </a:xfrm>
            <a:prstGeom prst="line">
              <a:avLst/>
            </a:prstGeom>
            <a:ln w="25400">
              <a:solidFill>
                <a:srgbClr val="000000"/>
              </a:solidFill>
              <a:bevel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5719" rIns="45719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8" name="Line">
              <a:extLst>
                <a:ext uri="{FF2B5EF4-FFF2-40B4-BE49-F238E27FC236}">
                  <a16:creationId xmlns:a16="http://schemas.microsoft.com/office/drawing/2014/main" id="{EA83B891-C00C-7B4A-E6F9-9A6E7CC07175}"/>
                </a:ext>
              </a:extLst>
            </p:cNvPr>
            <p:cNvSpPr/>
            <p:nvPr/>
          </p:nvSpPr>
          <p:spPr>
            <a:xfrm flipH="1">
              <a:off x="220199" y="5346700"/>
              <a:ext cx="831597" cy="13569"/>
            </a:xfrm>
            <a:prstGeom prst="line">
              <a:avLst/>
            </a:prstGeom>
            <a:ln w="25400">
              <a:solidFill>
                <a:srgbClr val="000000"/>
              </a:solidFill>
              <a:bevel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5719" rIns="45719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3D13A95-2AA9-8FFB-7F2E-FE7085191E70}"/>
              </a:ext>
            </a:extLst>
          </p:cNvPr>
          <p:cNvGrpSpPr/>
          <p:nvPr/>
        </p:nvGrpSpPr>
        <p:grpSpPr>
          <a:xfrm>
            <a:off x="575364" y="1852346"/>
            <a:ext cx="1176840" cy="1790702"/>
            <a:chOff x="7518399" y="4317999"/>
            <a:chExt cx="1176840" cy="1790702"/>
          </a:xfrm>
        </p:grpSpPr>
        <p:sp>
          <p:nvSpPr>
            <p:cNvPr id="30" name="Line">
              <a:extLst>
                <a:ext uri="{FF2B5EF4-FFF2-40B4-BE49-F238E27FC236}">
                  <a16:creationId xmlns:a16="http://schemas.microsoft.com/office/drawing/2014/main" id="{23F167F2-DA88-BC86-B8EB-E88E8067BA6F}"/>
                </a:ext>
              </a:extLst>
            </p:cNvPr>
            <p:cNvSpPr/>
            <p:nvPr/>
          </p:nvSpPr>
          <p:spPr>
            <a:xfrm flipH="1">
              <a:off x="7518399" y="4778788"/>
              <a:ext cx="1121259" cy="1038844"/>
            </a:xfrm>
            <a:prstGeom prst="line">
              <a:avLst/>
            </a:prstGeom>
            <a:ln w="25400">
              <a:solidFill>
                <a:srgbClr val="31B6FD"/>
              </a:solidFill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5719" rIns="45719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31" name="Line">
              <a:extLst>
                <a:ext uri="{FF2B5EF4-FFF2-40B4-BE49-F238E27FC236}">
                  <a16:creationId xmlns:a16="http://schemas.microsoft.com/office/drawing/2014/main" id="{6D8982A4-6278-C458-A418-1A47554270CE}"/>
                </a:ext>
              </a:extLst>
            </p:cNvPr>
            <p:cNvSpPr/>
            <p:nvPr/>
          </p:nvSpPr>
          <p:spPr>
            <a:xfrm flipH="1">
              <a:off x="7900865" y="4530311"/>
              <a:ext cx="325077" cy="1578389"/>
            </a:xfrm>
            <a:prstGeom prst="line">
              <a:avLst/>
            </a:prstGeom>
            <a:ln w="25400">
              <a:solidFill>
                <a:srgbClr val="31B6FD"/>
              </a:solidFill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5719" rIns="45719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32" name="Oval">
              <a:extLst>
                <a:ext uri="{FF2B5EF4-FFF2-40B4-BE49-F238E27FC236}">
                  <a16:creationId xmlns:a16="http://schemas.microsoft.com/office/drawing/2014/main" id="{9743E2DB-B59F-6756-6793-75263DF63B68}"/>
                </a:ext>
              </a:extLst>
            </p:cNvPr>
            <p:cNvSpPr/>
            <p:nvPr/>
          </p:nvSpPr>
          <p:spPr>
            <a:xfrm rot="1859343">
              <a:off x="8191500" y="4546600"/>
              <a:ext cx="482600" cy="215900"/>
            </a:xfrm>
            <a:prstGeom prst="ellipse">
              <a:avLst/>
            </a:prstGeom>
            <a:gradFill>
              <a:gsLst>
                <a:gs pos="0">
                  <a:srgbClr val="2FB7FF"/>
                </a:gs>
                <a:gs pos="100000">
                  <a:srgbClr val="BBDEFF"/>
                </a:gs>
              </a:gsLst>
              <a:lin ang="16200000"/>
            </a:gradFill>
            <a:ln>
              <a:solidFill>
                <a:srgbClr val="2BB3FC"/>
              </a:solidFill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defRPr>
              </a:pPr>
              <a:endParaRPr/>
            </a:p>
          </p:txBody>
        </p:sp>
        <p:sp>
          <p:nvSpPr>
            <p:cNvPr id="33" name="jet1">
              <a:extLst>
                <a:ext uri="{FF2B5EF4-FFF2-40B4-BE49-F238E27FC236}">
                  <a16:creationId xmlns:a16="http://schemas.microsoft.com/office/drawing/2014/main" id="{370548FE-CE74-8894-7573-E86B8462C2A3}"/>
                </a:ext>
              </a:extLst>
            </p:cNvPr>
            <p:cNvSpPr txBox="1"/>
            <p:nvPr/>
          </p:nvSpPr>
          <p:spPr>
            <a:xfrm>
              <a:off x="7653422" y="4447556"/>
              <a:ext cx="523167" cy="3581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dirty="0"/>
                <a:t>jet1</a:t>
              </a:r>
            </a:p>
          </p:txBody>
        </p:sp>
        <p:sp>
          <p:nvSpPr>
            <p:cNvPr id="34" name="Line">
              <a:extLst>
                <a:ext uri="{FF2B5EF4-FFF2-40B4-BE49-F238E27FC236}">
                  <a16:creationId xmlns:a16="http://schemas.microsoft.com/office/drawing/2014/main" id="{44ACDA09-7A07-5944-0111-343A232638CF}"/>
                </a:ext>
              </a:extLst>
            </p:cNvPr>
            <p:cNvSpPr/>
            <p:nvPr/>
          </p:nvSpPr>
          <p:spPr>
            <a:xfrm flipV="1">
              <a:off x="7518399" y="4317999"/>
              <a:ext cx="1176840" cy="1790702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  <a:bevel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5719" rIns="45719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35" name="Line">
              <a:extLst>
                <a:ext uri="{FF2B5EF4-FFF2-40B4-BE49-F238E27FC236}">
                  <a16:creationId xmlns:a16="http://schemas.microsoft.com/office/drawing/2014/main" id="{BC97516F-4014-7680-AE27-B8E04F982868}"/>
                </a:ext>
              </a:extLst>
            </p:cNvPr>
            <p:cNvSpPr/>
            <p:nvPr/>
          </p:nvSpPr>
          <p:spPr>
            <a:xfrm flipV="1">
              <a:off x="8079481" y="4447556"/>
              <a:ext cx="251719" cy="849687"/>
            </a:xfrm>
            <a:prstGeom prst="line">
              <a:avLst/>
            </a:prstGeom>
            <a:ln w="25400">
              <a:solidFill>
                <a:srgbClr val="000000"/>
              </a:solidFill>
              <a:bevel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5719" rIns="45719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36" name="Line">
              <a:extLst>
                <a:ext uri="{FF2B5EF4-FFF2-40B4-BE49-F238E27FC236}">
                  <a16:creationId xmlns:a16="http://schemas.microsoft.com/office/drawing/2014/main" id="{E6B34576-73C0-1D9F-5FBF-529E7200CCE7}"/>
                </a:ext>
              </a:extLst>
            </p:cNvPr>
            <p:cNvSpPr/>
            <p:nvPr/>
          </p:nvSpPr>
          <p:spPr>
            <a:xfrm flipV="1">
              <a:off x="8079482" y="4599956"/>
              <a:ext cx="560176" cy="697287"/>
            </a:xfrm>
            <a:prstGeom prst="line">
              <a:avLst/>
            </a:prstGeom>
            <a:ln w="25400">
              <a:solidFill>
                <a:srgbClr val="000000"/>
              </a:solidFill>
              <a:bevel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5719" rIns="45719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112F4F89-C29C-368F-5ED3-6D1BB275F097}"/>
                </a:ext>
              </a:extLst>
            </p:cNvPr>
            <p:cNvSpPr/>
            <p:nvPr/>
          </p:nvSpPr>
          <p:spPr>
            <a:xfrm flipH="1">
              <a:off x="7836592" y="5311312"/>
              <a:ext cx="232473" cy="774789"/>
            </a:xfrm>
            <a:prstGeom prst="line">
              <a:avLst/>
            </a:prstGeom>
            <a:ln w="25400">
              <a:solidFill>
                <a:srgbClr val="000000"/>
              </a:solidFill>
              <a:bevel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5719" rIns="45719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38" name="Line">
              <a:extLst>
                <a:ext uri="{FF2B5EF4-FFF2-40B4-BE49-F238E27FC236}">
                  <a16:creationId xmlns:a16="http://schemas.microsoft.com/office/drawing/2014/main" id="{CCC09845-877F-D0DB-3D36-217662267747}"/>
                </a:ext>
              </a:extLst>
            </p:cNvPr>
            <p:cNvSpPr/>
            <p:nvPr/>
          </p:nvSpPr>
          <p:spPr>
            <a:xfrm flipH="1">
              <a:off x="7674040" y="5311311"/>
              <a:ext cx="376123" cy="714044"/>
            </a:xfrm>
            <a:prstGeom prst="line">
              <a:avLst/>
            </a:prstGeom>
            <a:ln w="25400">
              <a:solidFill>
                <a:srgbClr val="000000"/>
              </a:solidFill>
              <a:bevel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5719" rIns="45719"/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39" name="jet1">
            <a:extLst>
              <a:ext uri="{FF2B5EF4-FFF2-40B4-BE49-F238E27FC236}">
                <a16:creationId xmlns:a16="http://schemas.microsoft.com/office/drawing/2014/main" id="{125A29CB-EC62-BD80-6BEB-583805BD08A2}"/>
              </a:ext>
            </a:extLst>
          </p:cNvPr>
          <p:cNvSpPr txBox="1"/>
          <p:nvPr/>
        </p:nvSpPr>
        <p:spPr>
          <a:xfrm>
            <a:off x="1032925" y="3461048"/>
            <a:ext cx="45140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dirty="0"/>
              <a:t>jet</a:t>
            </a:r>
            <a:r>
              <a:rPr lang="en-US" dirty="0"/>
              <a:t>2</a:t>
            </a:r>
            <a:endParaRPr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1AA294C-5AB4-3721-993C-BCFB562D4798}"/>
              </a:ext>
            </a:extLst>
          </p:cNvPr>
          <p:cNvSpPr txBox="1"/>
          <p:nvPr/>
        </p:nvSpPr>
        <p:spPr>
          <a:xfrm>
            <a:off x="562455" y="1542899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Thrust axis</a:t>
            </a:r>
            <a:endParaRPr kumimoji="1" lang="zh-CN" altLang="en-US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FCD588D-9C40-08CA-D5B7-DEB2D0AB23C1}"/>
              </a:ext>
            </a:extLst>
          </p:cNvPr>
          <p:cNvSpPr txBox="1"/>
          <p:nvPr/>
        </p:nvSpPr>
        <p:spPr>
          <a:xfrm>
            <a:off x="10589676" y="3577063"/>
            <a:ext cx="1538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At low energy:</a:t>
            </a:r>
          </a:p>
          <a:p>
            <a:r>
              <a:rPr kumimoji="1" lang="en-US" altLang="zh-CN" dirty="0"/>
              <a:t>no jet like</a:t>
            </a:r>
          </a:p>
          <a:p>
            <a:r>
              <a:rPr kumimoji="1" lang="en-US" altLang="zh-CN" dirty="0"/>
              <a:t> BESIII  </a:t>
            </a:r>
            <a:endParaRPr kumimoji="1" lang="zh-CN" altLang="en-US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072B6D2-385D-40D6-5ED3-361DBB0DBE46}"/>
              </a:ext>
            </a:extLst>
          </p:cNvPr>
          <p:cNvSpPr txBox="1"/>
          <p:nvPr/>
        </p:nvSpPr>
        <p:spPr>
          <a:xfrm>
            <a:off x="225585" y="404804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Belle/ BABAR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D74807BB-BE44-EA91-0846-F38A93A555E3}"/>
              </a:ext>
            </a:extLst>
          </p:cNvPr>
          <p:cNvSpPr txBox="1"/>
          <p:nvPr/>
        </p:nvSpPr>
        <p:spPr>
          <a:xfrm>
            <a:off x="152363" y="4684614"/>
            <a:ext cx="1761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3333FF"/>
                </a:solidFill>
              </a:rPr>
              <a:t>The</a:t>
            </a:r>
            <a:r>
              <a:rPr kumimoji="1" lang="zh-CN" altLang="en-US" dirty="0">
                <a:solidFill>
                  <a:srgbClr val="3333FF"/>
                </a:solidFill>
              </a:rPr>
              <a:t> </a:t>
            </a:r>
            <a:r>
              <a:rPr kumimoji="1" lang="en-US" altLang="zh-CN" dirty="0">
                <a:solidFill>
                  <a:srgbClr val="3333FF"/>
                </a:solidFill>
              </a:rPr>
              <a:t>thrust frame</a:t>
            </a:r>
            <a:endParaRPr kumimoji="1" lang="zh-CN" altLang="en-US" dirty="0">
              <a:solidFill>
                <a:srgbClr val="3333FF"/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34570CC3-5DEA-81FE-C350-E5E5FE6EA525}"/>
              </a:ext>
            </a:extLst>
          </p:cNvPr>
          <p:cNvSpPr txBox="1"/>
          <p:nvPr/>
        </p:nvSpPr>
        <p:spPr>
          <a:xfrm>
            <a:off x="-36760" y="5223036"/>
            <a:ext cx="25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3333FF"/>
                </a:solidFill>
              </a:rPr>
              <a:t>The second hadron frame</a:t>
            </a:r>
            <a:endParaRPr kumimoji="1" lang="zh-CN" altLang="en-US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4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726" y="4047598"/>
            <a:ext cx="3963057" cy="2840037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46</a:t>
            </a:fld>
            <a:endParaRPr/>
          </a:p>
        </p:txBody>
      </p:sp>
      <p:sp>
        <p:nvSpPr>
          <p:cNvPr id="577" name="Results of Collins asymmetry"/>
          <p:cNvSpPr txBox="1">
            <a:spLocks noGrp="1"/>
          </p:cNvSpPr>
          <p:nvPr>
            <p:ph type="title" idx="4294967295"/>
          </p:nvPr>
        </p:nvSpPr>
        <p:spPr>
          <a:xfrm>
            <a:off x="1981200" y="-64314"/>
            <a:ext cx="8229600" cy="1080890"/>
          </a:xfrm>
          <a:prstGeom prst="rect">
            <a:avLst/>
          </a:prstGeom>
        </p:spPr>
        <p:txBody>
          <a:bodyPr/>
          <a:lstStyle>
            <a:lvl1pPr>
              <a:defRPr sz="4200" b="1"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algn="ctr">
              <a:defRPr b="0">
                <a:effectLst/>
              </a:defRPr>
            </a:pPr>
            <a:r>
              <a:rPr b="0" dirty="0"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Results of Collins asymmetry</a:t>
            </a:r>
          </a:p>
        </p:txBody>
      </p:sp>
      <p:pic>
        <p:nvPicPr>
          <p:cNvPr id="57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733" y="1436617"/>
            <a:ext cx="4068108" cy="2643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51" y="1423917"/>
            <a:ext cx="3517377" cy="228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Clear nonzero Collins asymmetries, increase with higher fraction energy, pt…"/>
          <p:cNvSpPr txBox="1"/>
          <p:nvPr/>
        </p:nvSpPr>
        <p:spPr>
          <a:xfrm>
            <a:off x="5917901" y="3716866"/>
            <a:ext cx="5411359" cy="2923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buSzPct val="100000"/>
              <a:buChar char="➢"/>
              <a:defRPr>
                <a:latin typeface="Candara"/>
                <a:ea typeface="Candara"/>
                <a:cs typeface="Candara"/>
                <a:sym typeface="Candara"/>
              </a:defRPr>
            </a:pPr>
            <a:r>
              <a:rPr dirty="0">
                <a:latin typeface="Times New Roman"/>
                <a:ea typeface="Times New Roman"/>
                <a:cs typeface="Times New Roman"/>
                <a:sym typeface="Times New Roman"/>
              </a:rPr>
              <a:t>Clear nonzero Collins asymmetries, increase with higher fraction energy, </a:t>
            </a:r>
            <a:r>
              <a:rPr dirty="0" err="1">
                <a:latin typeface="Times New Roman"/>
                <a:ea typeface="Times New Roman"/>
                <a:cs typeface="Times New Roman"/>
                <a:sym typeface="Times New Roman"/>
              </a:rPr>
              <a:t>pt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>
                <a:latin typeface="Candara"/>
                <a:ea typeface="Candara"/>
                <a:cs typeface="Candara"/>
                <a:sym typeface="Candara"/>
              </a:defRPr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42900">
              <a:buSzPct val="100000"/>
              <a:buChar char="➢"/>
              <a:defRPr>
                <a:latin typeface="Candara"/>
                <a:ea typeface="Candara"/>
                <a:cs typeface="Candara"/>
                <a:sym typeface="Candara"/>
              </a:defRPr>
            </a:pPr>
            <a:r>
              <a:rPr dirty="0">
                <a:latin typeface="Times New Roman"/>
                <a:ea typeface="Times New Roman"/>
                <a:cs typeface="Times New Roman"/>
                <a:sym typeface="Times New Roman"/>
              </a:rPr>
              <a:t>The expected behavior of the Collins asymmetries as a function of </a:t>
            </a:r>
            <a:r>
              <a:rPr sz="2000" dirty="0">
                <a:latin typeface="Times New Roman"/>
                <a:ea typeface="Times New Roman"/>
                <a:cs typeface="Times New Roman"/>
                <a:sym typeface="Times New Roman"/>
              </a:rPr>
              <a:t>sin</a:t>
            </a:r>
            <a:r>
              <a:rPr sz="2000" baseline="30000" dirty="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sz="2000" dirty="0">
                <a:latin typeface="Times New Roman"/>
                <a:ea typeface="Times New Roman"/>
                <a:cs typeface="Times New Roman"/>
                <a:sym typeface="Times New Roman"/>
              </a:rPr>
              <a:t>θ</a:t>
            </a:r>
            <a:r>
              <a:rPr sz="2000" baseline="-5999" dirty="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sz="2000" dirty="0">
                <a:latin typeface="Times New Roman"/>
                <a:ea typeface="Times New Roman"/>
                <a:cs typeface="Times New Roman"/>
                <a:sym typeface="Times New Roman"/>
              </a:rPr>
              <a:t>/(1+cos</a:t>
            </a:r>
            <a:r>
              <a:rPr sz="2000" baseline="30000" dirty="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sz="2000" dirty="0">
                <a:latin typeface="Times New Roman"/>
                <a:ea typeface="Times New Roman"/>
                <a:cs typeface="Times New Roman"/>
                <a:sym typeface="Times New Roman"/>
              </a:rPr>
              <a:t>θ</a:t>
            </a:r>
            <a:r>
              <a:rPr sz="2000" baseline="-5999" dirty="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sz="2000" dirty="0">
                <a:latin typeface="Times New Roman"/>
                <a:ea typeface="Times New Roman"/>
                <a:cs typeface="Times New Roman"/>
                <a:sym typeface="Times New Roman"/>
              </a:rPr>
              <a:t>) is linear and vanish at θ</a:t>
            </a:r>
            <a:r>
              <a:rPr sz="2000" baseline="-5999" dirty="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sz="2000" dirty="0">
                <a:latin typeface="Times New Roman"/>
                <a:ea typeface="Times New Roman"/>
                <a:cs typeface="Times New Roman"/>
                <a:sym typeface="Times New Roman"/>
              </a:rPr>
              <a:t>=0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indent="-285750">
              <a:buSzPct val="100000"/>
              <a:buChar char="➢"/>
              <a:defRPr>
                <a:latin typeface="Candara"/>
                <a:ea typeface="Candara"/>
                <a:cs typeface="Candara"/>
                <a:sym typeface="Candara"/>
              </a:defRPr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indent="-285750">
              <a:buSzPct val="100000"/>
              <a:buChar char="➢"/>
              <a:defRPr>
                <a:latin typeface="Candara"/>
                <a:ea typeface="Candara"/>
                <a:cs typeface="Candara"/>
                <a:sym typeface="Candara"/>
              </a:defRPr>
            </a:pPr>
            <a:r>
              <a:rPr dirty="0">
                <a:latin typeface="Times New Roman"/>
                <a:ea typeface="Times New Roman"/>
                <a:cs typeface="Times New Roman"/>
                <a:sym typeface="Times New Roman"/>
              </a:rPr>
              <a:t>comparable with predictions from authors of PRD 93, 014009, who provided the predictions using </a:t>
            </a:r>
            <a:r>
              <a:rPr dirty="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BESIII kinematics (</a:t>
            </a:r>
            <a:r>
              <a:rPr dirty="0" err="1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z,pt</a:t>
            </a:r>
            <a:r>
              <a:rPr dirty="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581" name="z bins"/>
          <p:cNvSpPr txBox="1"/>
          <p:nvPr/>
        </p:nvSpPr>
        <p:spPr>
          <a:xfrm>
            <a:off x="1936687" y="984372"/>
            <a:ext cx="3632201" cy="804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defRPr sz="3900" b="1">
                <a:solidFill>
                  <a:srgbClr val="176CD6"/>
                </a:soli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>
              <a:defRPr b="0">
                <a:solidFill>
                  <a:srgbClr val="FFFFFF"/>
                </a:solidFill>
                <a:effectLst/>
              </a:defRPr>
            </a:pPr>
            <a:r>
              <a:t>z bins</a:t>
            </a:r>
          </a:p>
        </p:txBody>
      </p:sp>
      <p:sp>
        <p:nvSpPr>
          <p:cNvPr id="582" name="Pt bins"/>
          <p:cNvSpPr txBox="1"/>
          <p:nvPr/>
        </p:nvSpPr>
        <p:spPr>
          <a:xfrm>
            <a:off x="6906621" y="984372"/>
            <a:ext cx="3632201" cy="804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defRPr sz="3900" b="1">
                <a:solidFill>
                  <a:srgbClr val="176CD6"/>
                </a:soli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>
              <a:defRPr b="0">
                <a:solidFill>
                  <a:srgbClr val="FFFFFF"/>
                </a:solidFill>
                <a:effectLst/>
              </a:defRPr>
            </a:pPr>
            <a:r>
              <a:t> Pt bins</a:t>
            </a:r>
          </a:p>
        </p:txBody>
      </p:sp>
      <p:sp>
        <p:nvSpPr>
          <p:cNvPr id="583" name="linear fit:…"/>
          <p:cNvSpPr txBox="1"/>
          <p:nvPr/>
        </p:nvSpPr>
        <p:spPr>
          <a:xfrm>
            <a:off x="2872149" y="5027736"/>
            <a:ext cx="2576922" cy="738664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  <a:alpha val="65414"/>
                </a:schemeClr>
              </a:gs>
              <a:gs pos="35000">
                <a:srgbClr val="BDD4FF">
                  <a:alpha val="65414"/>
                </a:srgbClr>
              </a:gs>
              <a:gs pos="100000">
                <a:schemeClr val="accent1">
                  <a:hueOff val="418253"/>
                  <a:satOff val="54545"/>
                  <a:lumOff val="42493"/>
                  <a:alpha val="65414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 b="1">
                <a:solidFill>
                  <a:srgbClr val="073E8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00">
                <a:solidFill>
                  <a:srgbClr val="000000"/>
                </a:solidFill>
              </a:rPr>
              <a:t>linear fit:</a:t>
            </a:r>
          </a:p>
          <a:p>
            <a:pPr>
              <a:defRPr sz="1400" b="1">
                <a:solidFill>
                  <a:srgbClr val="073E8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00">
                <a:solidFill>
                  <a:srgbClr val="000000"/>
                </a:solidFill>
              </a:rPr>
              <a:t>solid lines (constant term is free)</a:t>
            </a:r>
          </a:p>
          <a:p>
            <a:pPr>
              <a:defRPr sz="1400" b="1">
                <a:solidFill>
                  <a:srgbClr val="073E8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00">
                <a:solidFill>
                  <a:srgbClr val="000000"/>
                </a:solidFill>
              </a:rPr>
              <a:t>dashed lines (constant term=0)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C66FD50-9F87-31FE-C01E-EE72720812BF}"/>
              </a:ext>
            </a:extLst>
          </p:cNvPr>
          <p:cNvSpPr/>
          <p:nvPr/>
        </p:nvSpPr>
        <p:spPr>
          <a:xfrm>
            <a:off x="8129094" y="934870"/>
            <a:ext cx="390505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 : </a:t>
            </a:r>
            <a:r>
              <a:rPr lang="en" altLang="zh-CN" sz="2000" dirty="0">
                <a:solidFill>
                  <a:srgbClr val="1A17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PRL 116, 042001 (2016)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zh-CN" dirty="0">
                <a:latin typeface="+mn-lt"/>
              </a:rPr>
              <a:t>Summary </a:t>
            </a:r>
            <a:endParaRPr kumimoji="1" lang="zh-CN" altLang="en-US" dirty="0">
              <a:latin typeface="+mn-lt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D999-AB6E-D04A-B8ED-211468A87D9E}" type="slidenum">
              <a:rPr kumimoji="1" lang="zh-CN" altLang="en-US" smtClean="0"/>
              <a:t>47</a:t>
            </a:fld>
            <a:endParaRPr kumimoji="1"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27471" y="1171485"/>
            <a:ext cx="1135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"/>
              </a:rPr>
              <a:t>BESIII provides huge amount quantum-correlated hyperon pairs!  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30" y="1846217"/>
            <a:ext cx="8969939" cy="384029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F534311-7FE1-BC4B-5CCE-448CFA0656E5}"/>
              </a:ext>
            </a:extLst>
          </p:cNvPr>
          <p:cNvSpPr txBox="1"/>
          <p:nvPr/>
        </p:nvSpPr>
        <p:spPr>
          <a:xfrm>
            <a:off x="285008" y="5686515"/>
            <a:ext cx="1179626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2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BESIII has pioneered an innovative paradigm by utilizing spin-entangled hyperon-antihyperon pairs.</a:t>
            </a:r>
            <a:endParaRPr lang="zh-CN" alt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82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3847E5-39B6-2C99-00F0-6C390B4C8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/>
              <a:t>谢谢大家！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50459FB1-42B2-A5F2-7CDA-4DDDC22AE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24" y="1825625"/>
            <a:ext cx="6550152" cy="4351338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297146-C377-B06B-6D0E-179ADF9DF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73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327D62C-B2CD-4EC1-83F5-E90B209E0C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165B8598-1BE1-4E9F-AACA-94B6FD6AD72D}"/>
              </a:ext>
            </a:extLst>
          </p:cNvPr>
          <p:cNvSpPr/>
          <p:nvPr/>
        </p:nvSpPr>
        <p:spPr>
          <a:xfrm>
            <a:off x="4849506" y="2967335"/>
            <a:ext cx="2492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Backup</a:t>
            </a:r>
            <a:endParaRPr lang="zh-CN" alt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8ED2529-B5E6-4B7B-8DE2-0D74BB5FF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16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0A10D5A-9879-9F45-82F8-7E78CC5A5F51}"/>
              </a:ext>
            </a:extLst>
          </p:cNvPr>
          <p:cNvGrpSpPr/>
          <p:nvPr/>
        </p:nvGrpSpPr>
        <p:grpSpPr>
          <a:xfrm>
            <a:off x="1524000" y="97392"/>
            <a:ext cx="9144000" cy="5554494"/>
            <a:chOff x="0" y="97392"/>
            <a:chExt cx="9144000" cy="555449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FC2BDB-F796-FF4C-9004-3D28337A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7392"/>
              <a:ext cx="9144000" cy="5554494"/>
            </a:xfrm>
            <a:prstGeom prst="rect">
              <a:avLst/>
            </a:prstGeom>
          </p:spPr>
        </p:pic>
        <p:sp>
          <p:nvSpPr>
            <p:cNvPr id="8" name="五角星 7">
              <a:extLst>
                <a:ext uri="{FF2B5EF4-FFF2-40B4-BE49-F238E27FC236}">
                  <a16:creationId xmlns:a16="http://schemas.microsoft.com/office/drawing/2014/main" id="{ACEE3531-31D5-A74A-89E5-9E0688BC7FCB}"/>
                </a:ext>
              </a:extLst>
            </p:cNvPr>
            <p:cNvSpPr/>
            <p:nvPr/>
          </p:nvSpPr>
          <p:spPr>
            <a:xfrm>
              <a:off x="6922505" y="1714436"/>
              <a:ext cx="143838" cy="11060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FB61ED21-9F01-B048-B02A-D2F390704186}"/>
              </a:ext>
            </a:extLst>
          </p:cNvPr>
          <p:cNvSpPr/>
          <p:nvPr/>
        </p:nvSpPr>
        <p:spPr>
          <a:xfrm>
            <a:off x="5485544" y="2695753"/>
            <a:ext cx="5106257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(63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/567</a:t>
            </a:r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High Energy Physics (146)</a:t>
            </a:r>
            <a:r>
              <a:rPr lang="en-GB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other units(221)</a:t>
            </a:r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Beijing Institute of Petro-chemical Technology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Beihang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University,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Advanced Science and Technology, F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 University,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Guangxi Normal University, Guangxi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Hangzhou Normal University, Henan Normal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Henan University of Science and Technology,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Huazhong Normal University, Huangshan College, Hunan University,</a:t>
            </a:r>
          </a:p>
          <a:p>
            <a:pPr algn="ctr"/>
            <a:r>
              <a:rPr lang="en-GB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Hunan Normal University, </a:t>
            </a:r>
            <a:r>
              <a:rPr lang="en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Henan University of Technology </a:t>
            </a:r>
            <a:endParaRPr lang="en-GB" altLang="zh-CN" sz="1100" b="1" dirty="0">
              <a:solidFill>
                <a:srgbClr val="181A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modern physics, Jilin University, Lanzhou University, Liaoning Normal University, Liaoning University, Nanjing Normal University, Nanjing University, Nankai University,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University,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Peking University,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Qufu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normal university, Shanxi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Shanxi Normal University, Sichuan University, Shandong Normal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Shandong University, Shanghai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Jiaotong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Univeristy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Soochow University,</a:t>
            </a:r>
          </a:p>
          <a:p>
            <a:pPr algn="ctr"/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University,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Southeast University, Sun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Yat-sen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Tsinghua University,</a:t>
            </a:r>
            <a:r>
              <a:rPr lang="zh-CN" altLang="en-US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Chinese Academy of Sciences, University of Jinan, University of Science and Technology of China,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Science and Technology Liaoning,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South China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Wuhan University, Xinyang Normal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Zhejiang University, Zhengzhou University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" altLang="zh-CN" sz="1100" b="1" dirty="0" err="1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YunNan</a:t>
            </a:r>
            <a:r>
              <a:rPr lang="en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 ,</a:t>
            </a:r>
            <a:r>
              <a:rPr lang="en" altLang="zh-CN" sz="1100" dirty="0"/>
              <a:t> </a:t>
            </a:r>
            <a:r>
              <a:rPr lang="en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University of Geosciences </a:t>
            </a:r>
            <a:endParaRPr lang="en-GB" altLang="zh-CN" sz="1100" b="1" dirty="0">
              <a:solidFill>
                <a:srgbClr val="181A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1F09942-B0EB-2744-89E2-CAA383495012}"/>
              </a:ext>
            </a:extLst>
          </p:cNvPr>
          <p:cNvSpPr/>
          <p:nvPr/>
        </p:nvSpPr>
        <p:spPr>
          <a:xfrm>
            <a:off x="1600199" y="118502"/>
            <a:ext cx="7260775" cy="2569934"/>
          </a:xfrm>
          <a:prstGeom prst="rect">
            <a:avLst/>
          </a:prstGeom>
          <a:solidFill>
            <a:srgbClr val="00FDFF">
              <a:alpha val="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Europe (19</a:t>
            </a:r>
            <a:r>
              <a:rPr lang="en-US" altLang="zh-CN" b="1" dirty="0"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/130</a:t>
            </a:r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)</a:t>
            </a:r>
            <a:endParaRPr lang="en-GB" altLang="zh-CN" b="1" dirty="0">
              <a:solidFill>
                <a:srgbClr val="444444"/>
              </a:solidFill>
              <a:latin typeface="Times New Roman" panose="02020603050405020304" pitchFamily="18" charset="0"/>
              <a:ea typeface="Heiti SC Medium" pitchFamily="2" charset="-128"/>
              <a:cs typeface="Times New Roman" panose="02020603050405020304" pitchFamily="18" charset="0"/>
            </a:endParaRPr>
          </a:p>
          <a:p>
            <a:pPr algn="ctr"/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Germany (6):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Bochum University, </a:t>
            </a:r>
          </a:p>
          <a:p>
            <a:pPr algn="ctr"/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GSI Darmstadt, Helmholtz Institute Mainz, Johannes Gutenberg University of Mainz, Universitaet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Giessen,University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 of Münster </a:t>
            </a:r>
            <a:br>
              <a:rPr lang="en-GB" altLang="zh-CN" sz="1100" b="1" dirty="0">
                <a:solidFill>
                  <a:srgbClr val="444444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</a:br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Italy (3): </a:t>
            </a:r>
            <a:r>
              <a:rPr lang="en-GB" altLang="zh-CN" sz="1100" b="1" dirty="0">
                <a:solidFill>
                  <a:srgbClr val="C0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Ferrara University, INFN, University of Torino</a:t>
            </a:r>
            <a:br>
              <a:rPr lang="en-GB" altLang="zh-CN" sz="1100" b="1" dirty="0">
                <a:solidFill>
                  <a:srgbClr val="444444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</a:br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Netherlands (1):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KVI/University of Groningen</a:t>
            </a:r>
          </a:p>
          <a:p>
            <a:pPr algn="ctr"/>
            <a:r>
              <a:rPr lang="en-GB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Russia (3): </a:t>
            </a:r>
            <a:r>
              <a:rPr lang="en-GB" altLang="zh-CN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Budker</a:t>
            </a:r>
            <a:r>
              <a:rPr lang="en-GB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 Institute of Nuclear Physics, Dubna JINR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, </a:t>
            </a:r>
            <a:r>
              <a:rPr lang="en" altLang="zh-CN" sz="1400" b="1" dirty="0">
                <a:solidFill>
                  <a:srgbClr val="FF0000"/>
                </a:solidFill>
              </a:rPr>
              <a:t>Lebedev Physical Institute</a:t>
            </a:r>
          </a:p>
          <a:p>
            <a:pPr algn="ctr"/>
            <a:endParaRPr lang="en-GB" altLang="zh-CN" sz="1100" b="1" dirty="0">
              <a:solidFill>
                <a:srgbClr val="0432FF"/>
              </a:solidFill>
              <a:latin typeface="Times New Roman" panose="02020603050405020304" pitchFamily="18" charset="0"/>
              <a:ea typeface="Heiti SC Medium" pitchFamily="2" charset="-128"/>
              <a:cs typeface="Times New Roman" panose="02020603050405020304" pitchFamily="18" charset="0"/>
            </a:endParaRPr>
          </a:p>
          <a:p>
            <a:pPr algn="ctr"/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Sweden (1):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Uppsala University</a:t>
            </a:r>
          </a:p>
          <a:p>
            <a:pPr algn="ctr"/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Turkey (1):</a:t>
            </a:r>
            <a:r>
              <a:rPr lang="en-US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Turkish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Accelerator 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Center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 Particle Factory Group</a:t>
            </a:r>
            <a:br>
              <a:rPr lang="en-GB" altLang="zh-CN" sz="1100" b="1" dirty="0">
                <a:solidFill>
                  <a:srgbClr val="444444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</a:br>
            <a:r>
              <a:rPr lang="en-GB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UK (2):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University of Manchester, University of Oxford </a:t>
            </a:r>
          </a:p>
          <a:p>
            <a:pPr algn="ctr"/>
            <a:r>
              <a:rPr lang="en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Poland (1)</a:t>
            </a:r>
            <a:r>
              <a:rPr lang="en" altLang="zh-CN" sz="14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Centre for Nuclear Research </a:t>
            </a:r>
          </a:p>
          <a:p>
            <a:pPr algn="ctr"/>
            <a:endParaRPr lang="en-GB" altLang="zh-CN" sz="1100" b="1" dirty="0">
              <a:solidFill>
                <a:srgbClr val="0432FF"/>
              </a:solidFill>
              <a:latin typeface="Times New Roman" panose="02020603050405020304" pitchFamily="18" charset="0"/>
              <a:ea typeface="Heiti SC Medium" pitchFamily="2" charset="-128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8222E7B-6703-6044-9C0F-FF0F7F8A55B0}"/>
              </a:ext>
            </a:extLst>
          </p:cNvPr>
          <p:cNvSpPr/>
          <p:nvPr/>
        </p:nvSpPr>
        <p:spPr>
          <a:xfrm>
            <a:off x="2288301" y="1582848"/>
            <a:ext cx="2061881" cy="1046440"/>
          </a:xfrm>
          <a:prstGeom prst="rect">
            <a:avLst/>
          </a:prstGeom>
          <a:solidFill>
            <a:srgbClr val="00FDFF">
              <a:alpha val="1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USA(4</a:t>
            </a:r>
            <a:r>
              <a:rPr lang="en-GB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/8</a:t>
            </a:r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GB" altLang="zh-CN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Carnegie Mellon University</a:t>
            </a:r>
            <a:b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Indiana University</a:t>
            </a:r>
            <a:br>
              <a:rPr lang="en-GB" altLang="zh-CN" sz="11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Hawaii</a:t>
            </a:r>
            <a:br>
              <a:rPr lang="en-GB" altLang="zh-CN" sz="11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Minnesota</a:t>
            </a:r>
            <a:endParaRPr lang="en-GB" altLang="zh-CN" sz="11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47B73A7-1C5F-B743-B507-A34CC75F22A1}"/>
              </a:ext>
            </a:extLst>
          </p:cNvPr>
          <p:cNvSpPr txBox="1"/>
          <p:nvPr/>
        </p:nvSpPr>
        <p:spPr>
          <a:xfrm>
            <a:off x="1544870" y="5601448"/>
            <a:ext cx="3842535" cy="646331"/>
          </a:xfrm>
          <a:prstGeom prst="rect">
            <a:avLst/>
          </a:prstGeom>
          <a:solidFill>
            <a:srgbClr val="00FD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~700 members</a:t>
            </a:r>
          </a:p>
          <a:p>
            <a:pPr algn="ctr"/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96 institutions in 15 countries 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1B1644E-2181-2341-95C5-4238B6172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330" y="4949412"/>
            <a:ext cx="1447575" cy="57049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9FEE2E66-0CA4-4BA7-9505-585758D67B88}"/>
              </a:ext>
            </a:extLst>
          </p:cNvPr>
          <p:cNvSpPr/>
          <p:nvPr/>
        </p:nvSpPr>
        <p:spPr>
          <a:xfrm>
            <a:off x="8770078" y="173266"/>
            <a:ext cx="3421922" cy="1554272"/>
          </a:xfrm>
          <a:prstGeom prst="rect">
            <a:avLst/>
          </a:prstGeom>
          <a:solidFill>
            <a:srgbClr val="00FDFF">
              <a:alpha val="0"/>
            </a:srgbClr>
          </a:solidFill>
        </p:spPr>
        <p:txBody>
          <a:bodyPr wrap="square">
            <a:spAutoFit/>
          </a:bodyPr>
          <a:lstStyle/>
          <a:p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Asia (6</a:t>
            </a:r>
            <a:r>
              <a:rPr lang="en-US" altLang="zh-CN" b="1" dirty="0"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/10</a:t>
            </a:r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Heiti SC Medium" pitchFamily="2" charset="-128"/>
                <a:cs typeface="Times New Roman" panose="02020603050405020304" pitchFamily="18" charset="0"/>
              </a:rPr>
              <a:t>)</a:t>
            </a:r>
            <a:endParaRPr lang="en-GB" altLang="zh-CN" b="1" dirty="0">
              <a:solidFill>
                <a:srgbClr val="444444"/>
              </a:solidFill>
              <a:latin typeface="Times New Roman" panose="02020603050405020304" pitchFamily="18" charset="0"/>
              <a:ea typeface="Heiti SC Medium" pitchFamily="2" charset="-128"/>
              <a:cs typeface="Times New Roman" panose="02020603050405020304" pitchFamily="18" charset="0"/>
            </a:endParaRPr>
          </a:p>
          <a:p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Pakistan (2):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COMSATS Institute of Information Technology</a:t>
            </a:r>
            <a:endParaRPr lang="en-GB" altLang="zh-CN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the Punjab, University of Lahore</a:t>
            </a:r>
          </a:p>
          <a:p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Mongolia (1)</a:t>
            </a:r>
            <a:r>
              <a:rPr lang="en-US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Physics and Technology</a:t>
            </a:r>
          </a:p>
          <a:p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Korea (1</a:t>
            </a:r>
            <a:r>
              <a:rPr lang="en-GB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" altLang="zh-CN" sz="1100" dirty="0">
                <a:solidFill>
                  <a:srgbClr val="181ACC"/>
                </a:solidFill>
              </a:rPr>
              <a:t> </a:t>
            </a:r>
            <a:r>
              <a:rPr lang="en" altLang="zh-CN" sz="11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Chung-Ang University </a:t>
            </a:r>
            <a:endParaRPr lang="en-GB" altLang="zh-CN" sz="1100" b="1" dirty="0">
              <a:solidFill>
                <a:srgbClr val="181A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 (1): 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Indian Institute of Technology madras</a:t>
            </a:r>
            <a:endParaRPr lang="en-GB" altLang="zh-CN" sz="1100" b="1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zh-CN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Thailand (1): </a:t>
            </a:r>
            <a:r>
              <a:rPr lang="en-GB" altLang="zh-CN" sz="11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Suranaree</a:t>
            </a:r>
            <a:r>
              <a:rPr lang="en-GB" altLang="zh-CN" sz="11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 of Technology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10570E8-6D9E-4C9C-A8BF-63674FFDD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072" y="5196979"/>
            <a:ext cx="784928" cy="5715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14C1436-86C5-4582-A19A-1B50B2C29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927" y="82678"/>
            <a:ext cx="1013528" cy="73800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1D1AADA-2007-452F-957D-96B4AD9D6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1" y="44098"/>
            <a:ext cx="915745" cy="50034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065DFE0-10B0-1D4B-9ADC-266E8FEA9ECF}"/>
              </a:ext>
            </a:extLst>
          </p:cNvPr>
          <p:cNvSpPr/>
          <p:nvPr/>
        </p:nvSpPr>
        <p:spPr>
          <a:xfrm>
            <a:off x="1618137" y="2935021"/>
            <a:ext cx="4572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zh-CN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 America  (</a:t>
            </a:r>
            <a:r>
              <a:rPr lang="en-GB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zh-CN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/4)</a:t>
            </a:r>
            <a:br>
              <a:rPr lang="en-GB" altLang="zh-CN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CN" altLang="en-US" sz="16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Chile</a:t>
            </a:r>
            <a:r>
              <a:rPr lang="en-US" altLang="zh-CN" sz="1400" b="1" dirty="0">
                <a:solidFill>
                  <a:srgbClr val="181A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" altLang="zh-CN" sz="1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</a:t>
            </a:r>
            <a:r>
              <a:rPr lang="en" altLang="zh-CN" sz="1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Tarapaca</a:t>
            </a:r>
            <a:endParaRPr lang="en" altLang="zh-CN" sz="1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" altLang="zh-CN" sz="1400" b="1" dirty="0">
                <a:solidFill>
                  <a:srgbClr val="0432FF"/>
                </a:solidFill>
              </a:rPr>
              <a:t>University of La Serena</a:t>
            </a:r>
          </a:p>
          <a:p>
            <a:pPr algn="ctr"/>
            <a:endParaRPr lang="en" altLang="zh-CN" sz="1400" b="1" dirty="0">
              <a:solidFill>
                <a:srgbClr val="181A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93E6E84-3657-5342-955D-33EC026134C6}"/>
              </a:ext>
            </a:extLst>
          </p:cNvPr>
          <p:cNvSpPr/>
          <p:nvPr/>
        </p:nvSpPr>
        <p:spPr>
          <a:xfrm>
            <a:off x="314037" y="82678"/>
            <a:ext cx="3446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dirty="0">
                <a:solidFill>
                  <a:srgbClr val="181ACC"/>
                </a:solidFill>
              </a:rPr>
              <a:t>BESIII Collaboration</a:t>
            </a:r>
            <a:endParaRPr lang="zh-CN" altLang="en-US" sz="3200" dirty="0">
              <a:solidFill>
                <a:srgbClr val="181ACC"/>
              </a:solidFill>
            </a:endParaRP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6730FE77-228B-790F-C668-B8A7875B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D999-AB6E-D04A-B8ED-211468A87D9E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363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B20C2D4D-CE42-43E1-8DB1-9F3AD779BAC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0A63A63-3546-4796-9A34-204356126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50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C06D6F5D-BEE6-490A-B769-E0D2403A9C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9036" y="1039605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weak interaction, the isospin is not a conserved quantity, however, there is an experimentally well-established empirical rule --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=1/2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rule.</a:t>
                </a:r>
              </a:p>
              <a:p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=1/2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rule allows only those decay transitions in which the change in the total isospin is 1/2.</a:t>
                </a:r>
              </a:p>
              <a:p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Originally, this rule is found in the kaon decays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𝜋𝜋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which give the ratio between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=3/2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amplitude and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=1/2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amplitude: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𝑅𝑒</m:t>
                        </m:r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</m:num>
                      <m:den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𝑅𝑒</m:t>
                        </m:r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e>
                        </m:d>
                      </m:den>
                    </m:f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=0.0445±0.0001≈1/22.47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In hyperon decays, there are no observations of the existence of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=3/2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component before the BESIII measurements.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C06D6F5D-BEE6-490A-B769-E0D2403A9C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9036" y="1039605"/>
                <a:ext cx="10515600" cy="4351338"/>
              </a:xfrm>
              <a:blipFill>
                <a:blip r:embed="rId3"/>
                <a:stretch>
                  <a:fillRect l="-812" t="-19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EB308020-54FF-47DF-99DA-295216F0DFA4}"/>
              </a:ext>
            </a:extLst>
          </p:cNvPr>
          <p:cNvSpPr txBox="1"/>
          <p:nvPr/>
        </p:nvSpPr>
        <p:spPr>
          <a:xfrm>
            <a:off x="4363351" y="5260948"/>
            <a:ext cx="506364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altLang="zh-CN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Cirigliano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G. Ecker, H. Neufeld, A. </a:t>
            </a:r>
            <a:r>
              <a:rPr lang="en-US" altLang="zh-CN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Pich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J. </a:t>
            </a:r>
            <a:r>
              <a:rPr lang="en-US" altLang="zh-CN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Portoles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 Mod. Phys. 84, 399 (2012).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5721">
                <a:extLst>
                  <a:ext uri="{FF2B5EF4-FFF2-40B4-BE49-F238E27FC236}">
                    <a16:creationId xmlns:a16="http://schemas.microsoft.com/office/drawing/2014/main" id="{73103C84-9B59-4E0F-B8A6-7AD6524D1B6E}"/>
                  </a:ext>
                </a:extLst>
              </p:cNvPr>
              <p:cNvSpPr txBox="1"/>
              <p:nvPr/>
            </p:nvSpPr>
            <p:spPr>
              <a:xfrm>
                <a:off x="801656" y="36535"/>
                <a:ext cx="1175516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457200"/>
                <a:r>
                  <a:rPr lang="en-US" altLang="zh-CN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Test of </a:t>
                </a:r>
                <a14:m>
                  <m:oMath xmlns:m="http://schemas.openxmlformats.org/officeDocument/2006/math">
                    <m:r>
                      <a:rPr lang="en-US" altLang="zh-CN" sz="3200" b="1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𝚫</m:t>
                    </m:r>
                    <m:r>
                      <a:rPr lang="en-US" altLang="zh-CN" sz="32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𝑰</m:t>
                    </m:r>
                    <m:r>
                      <a:rPr lang="en-US" altLang="zh-CN" sz="32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32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32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32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2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rule in hyperon decays</a:t>
                </a:r>
                <a:endParaRPr lang="en-CN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25721">
                <a:extLst>
                  <a:ext uri="{FF2B5EF4-FFF2-40B4-BE49-F238E27FC236}">
                    <a16:creationId xmlns:a16="http://schemas.microsoft.com/office/drawing/2014/main" id="{73103C84-9B59-4E0F-B8A6-7AD6524D1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56" y="36535"/>
                <a:ext cx="11755164" cy="492443"/>
              </a:xfrm>
              <a:prstGeom prst="rect">
                <a:avLst/>
              </a:prstGeom>
              <a:blipFill>
                <a:blip r:embed="rId4"/>
                <a:stretch>
                  <a:fillRect l="-2127" t="-27160" b="-469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>
            <a:extLst>
              <a:ext uri="{FF2B5EF4-FFF2-40B4-BE49-F238E27FC236}">
                <a16:creationId xmlns:a16="http://schemas.microsoft.com/office/drawing/2014/main" id="{171A9AF1-6244-44B0-89D6-EDA0F1736F10}"/>
              </a:ext>
            </a:extLst>
          </p:cNvPr>
          <p:cNvGrpSpPr/>
          <p:nvPr/>
        </p:nvGrpSpPr>
        <p:grpSpPr>
          <a:xfrm>
            <a:off x="145526" y="149222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1C758740-3B52-45E5-AB09-034830269D7F}"/>
                </a:ext>
              </a:extLst>
            </p:cNvPr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平行四边形 11">
              <a:extLst>
                <a:ext uri="{FF2B5EF4-FFF2-40B4-BE49-F238E27FC236}">
                  <a16:creationId xmlns:a16="http://schemas.microsoft.com/office/drawing/2014/main" id="{6FC67D00-B4A0-4A8F-92AC-8F0AEB74272E}"/>
                </a:ext>
              </a:extLst>
            </p:cNvPr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9CC251C3-E018-476D-91C6-69502E7BDF64}"/>
                </a:ext>
              </a:extLst>
            </p:cNvPr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145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BBFC129C-3E5A-4499-B2AE-041A308B77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88BB038-DAD7-4613-9C11-62FB2D93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51</a:t>
            </a:fld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617F5AF-10A7-40CD-9CD7-E0BB0E13AC52}"/>
              </a:ext>
            </a:extLst>
          </p:cNvPr>
          <p:cNvSpPr txBox="1"/>
          <p:nvPr/>
        </p:nvSpPr>
        <p:spPr>
          <a:xfrm>
            <a:off x="340167" y="495433"/>
            <a:ext cx="544150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Dynamics of the Standard Model, section XII–6</a:t>
            </a:r>
          </a:p>
          <a:p>
            <a:pPr algn="ctr"/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DOI: 10.1017/9781009291033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A416E58F-FF59-496F-8A36-B0F427CA3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2541"/>
            <a:ext cx="6726803" cy="4814547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0EA65F10-55EB-4119-BA28-F08A951E7481}"/>
              </a:ext>
            </a:extLst>
          </p:cNvPr>
          <p:cNvSpPr txBox="1"/>
          <p:nvPr/>
        </p:nvSpPr>
        <p:spPr>
          <a:xfrm>
            <a:off x="6932542" y="1172541"/>
            <a:ext cx="3530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stands for S-wave amplitude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stands for P-wave amplitude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B1749E4D-892A-4684-9B9D-7E48AFCDC32C}"/>
                  </a:ext>
                </a:extLst>
              </p:cNvPr>
              <p:cNvSpPr txBox="1"/>
              <p:nvPr/>
            </p:nvSpPr>
            <p:spPr>
              <a:xfrm>
                <a:off x="6932542" y="2723074"/>
                <a:ext cx="4316483" cy="2084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only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=1/2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component exists:</a:t>
                </a:r>
              </a:p>
              <a:p>
                <a:endParaRPr lang="en-US" altLang="zh-CN" sz="2000" b="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𝑛</m:t>
                        </m:r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𝑛</m:t>
                        </m:r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algn="ctr"/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0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sub>
                    </m:sSub>
                  </m:oMath>
                </a14:m>
                <a:endPara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B1749E4D-892A-4684-9B9D-7E48AFCDC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542" y="2723074"/>
                <a:ext cx="4316483" cy="2084225"/>
              </a:xfrm>
              <a:prstGeom prst="rect">
                <a:avLst/>
              </a:prstGeom>
              <a:blipFill>
                <a:blip r:embed="rId3"/>
                <a:stretch>
                  <a:fillRect l="-1412" t="-1754" b="-32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流程图: 可选过程 31">
            <a:extLst>
              <a:ext uri="{FF2B5EF4-FFF2-40B4-BE49-F238E27FC236}">
                <a16:creationId xmlns:a16="http://schemas.microsoft.com/office/drawing/2014/main" id="{52B9866F-F317-4B1F-9311-6A14D68BB2AD}"/>
              </a:ext>
            </a:extLst>
          </p:cNvPr>
          <p:cNvSpPr/>
          <p:nvPr/>
        </p:nvSpPr>
        <p:spPr>
          <a:xfrm>
            <a:off x="539114" y="4288900"/>
            <a:ext cx="2202511" cy="644056"/>
          </a:xfrm>
          <a:prstGeom prst="flowChartAlternateProcess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1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E5849DD9-8B13-4B66-A2CA-F66B0E669EB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024FB1-C1A9-42C8-A831-07757CF07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52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0B16999A-E738-41E3-85A6-7F1220274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5909" y="1"/>
            <a:ext cx="10515600" cy="801112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+mn-lt"/>
              </a:rPr>
              <a:t>Searching for hyperon EDM at BESIII</a:t>
            </a:r>
            <a:endParaRPr lang="zh-CN" altLang="en-US" sz="3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B7142387-E01C-4482-B40B-D35291F3F7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12204" y="1802069"/>
                <a:ext cx="8064795" cy="70092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𝒜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acc>
                        <m:accPr>
                          <m:chr m:val="̅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sub>
                              </m:sSub>
                            </m:den>
                          </m:f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000" b="0" dirty="0"/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B7142387-E01C-4482-B40B-D35291F3F7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12204" y="1802069"/>
                <a:ext cx="8064795" cy="70092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7E4427A-F4E3-46FE-BD1A-6709692EEC6C}"/>
                  </a:ext>
                </a:extLst>
              </p:cNvPr>
              <p:cNvSpPr txBox="1"/>
              <p:nvPr/>
            </p:nvSpPr>
            <p:spPr>
              <a:xfrm>
                <a:off x="620486" y="2570462"/>
                <a:ext cx="3448678" cy="3693319"/>
              </a:xfrm>
              <a:prstGeom prst="rect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Dominant contribution</a:t>
                </a:r>
              </a:p>
              <a:p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Psionic form factor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sz="18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sub>
                    </m:sSub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zh-CN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sub>
                    </m:sSub>
                  </m:oMath>
                </a14:m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can also be represented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chemeClr val="accent6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7E4427A-F4E3-46FE-BD1A-6709692EE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86" y="2570462"/>
                <a:ext cx="3448678" cy="3693319"/>
              </a:xfrm>
              <a:prstGeom prst="rect">
                <a:avLst/>
              </a:prstGeom>
              <a:blipFill>
                <a:blip r:embed="rId3"/>
                <a:stretch>
                  <a:fillRect l="-870"/>
                </a:stretch>
              </a:blipFill>
              <a:ln w="571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2270648-F0C2-4945-99B9-1208830E41CC}"/>
                  </a:ext>
                </a:extLst>
              </p:cNvPr>
              <p:cNvSpPr txBox="1"/>
              <p:nvPr/>
            </p:nvSpPr>
            <p:spPr>
              <a:xfrm>
                <a:off x="4420027" y="2570460"/>
                <a:ext cx="3254401" cy="3693319"/>
              </a:xfrm>
              <a:prstGeom prst="rect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violation term</a:t>
                </a:r>
              </a:p>
              <a:p>
                <a:endParaRPr lang="en-US" altLang="zh-CN" dirty="0"/>
              </a:p>
              <a:p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Complex form factor,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indicate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violation</a:t>
                </a:r>
              </a:p>
              <a:p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en-US" altLang="zh-CN" dirty="0"/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2270648-F0C2-4945-99B9-1208830E4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027" y="2570460"/>
                <a:ext cx="3254401" cy="3693319"/>
              </a:xfrm>
              <a:prstGeom prst="rect">
                <a:avLst/>
              </a:prstGeom>
              <a:blipFill>
                <a:blip r:embed="rId4"/>
                <a:stretch>
                  <a:fillRect l="-737"/>
                </a:stretch>
              </a:blipFill>
              <a:ln w="571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C71C513-F3D5-4174-B381-EB819AD6CDC7}"/>
                  </a:ext>
                </a:extLst>
              </p:cNvPr>
              <p:cNvSpPr txBox="1"/>
              <p:nvPr/>
            </p:nvSpPr>
            <p:spPr>
              <a:xfrm>
                <a:off x="8025290" y="2570461"/>
                <a:ext cx="3546223" cy="3675750"/>
              </a:xfrm>
              <a:prstGeom prst="rect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is included in this term</a:t>
                </a:r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dirty="0"/>
              </a:p>
              <a:p>
                <a:r>
                  <a:rPr lang="en-US" altLang="zh-CN" dirty="0"/>
                  <a:t>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(0)</m:t>
                    </m:r>
                  </m:oMath>
                </a14:m>
                <a:endParaRPr lang="en-US" altLang="zh-CN" dirty="0"/>
              </a:p>
              <a:p>
                <a:endParaRPr lang="en-US" altLang="zh-CN" sz="1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400" dirty="0"/>
                  <a:t>: electric dipole form factor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d>
                      <m:d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altLang="zh-CN" sz="1400" dirty="0"/>
                  <a:t>: electric dipole moment</a:t>
                </a:r>
              </a:p>
              <a:p>
                <a:r>
                  <a:rPr lang="en-US" altLang="zh-CN" sz="100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Physics Letters B 551 (2003) 16–26</a:t>
                </a:r>
                <a:endParaRPr lang="zh-CN" altLang="en-US" sz="10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C71C513-F3D5-4174-B381-EB819AD6C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90" y="2570461"/>
                <a:ext cx="3546223" cy="3675750"/>
              </a:xfrm>
              <a:prstGeom prst="rect">
                <a:avLst/>
              </a:prstGeom>
              <a:blipFill>
                <a:blip r:embed="rId5"/>
                <a:stretch>
                  <a:fillRect l="-677"/>
                </a:stretch>
              </a:blipFill>
              <a:ln w="571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675C02F-2E74-4425-B9C2-C7890E826B78}"/>
                  </a:ext>
                </a:extLst>
              </p:cNvPr>
              <p:cNvSpPr txBox="1"/>
              <p:nvPr/>
            </p:nvSpPr>
            <p:spPr>
              <a:xfrm>
                <a:off x="536105" y="1367011"/>
                <a:ext cx="105156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Detailed dynamics in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𝜓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decay to hyperon pair, have been studied:</a:t>
                </a:r>
                <a:endParaRPr lang="zh-CN" altLang="en-US" sz="1400" i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675C02F-2E74-4425-B9C2-C7890E826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05" y="1367011"/>
                <a:ext cx="10515600" cy="369332"/>
              </a:xfrm>
              <a:prstGeom prst="rect">
                <a:avLst/>
              </a:prstGeom>
              <a:blipFill>
                <a:blip r:embed="rId6"/>
                <a:stretch>
                  <a:fillRect l="-522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B1070E99-7707-4E4A-80DE-39F294FA59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944" y="2669516"/>
            <a:ext cx="2743200" cy="144023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6F8E698-9CE9-455D-8D51-BC2AE1B086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6962" y="2669517"/>
            <a:ext cx="2700266" cy="14155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4EEA855-55F6-4EA4-879C-A6D052712D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400" y="2669517"/>
            <a:ext cx="2874015" cy="141322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70AE9F5-BDEA-465D-A0D4-E5D825242DE5}"/>
              </a:ext>
            </a:extLst>
          </p:cNvPr>
          <p:cNvSpPr txBox="1"/>
          <p:nvPr/>
        </p:nvSpPr>
        <p:spPr>
          <a:xfrm>
            <a:off x="863248" y="4466710"/>
            <a:ext cx="18979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arXiv:hep-ph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/0412158</a:t>
            </a:r>
            <a:endParaRPr lang="zh-CN" altLang="en-US" sz="1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1E885CD3-9F63-457C-A571-07929A6CC391}"/>
              </a:ext>
            </a:extLst>
          </p:cNvPr>
          <p:cNvGrpSpPr/>
          <p:nvPr/>
        </p:nvGrpSpPr>
        <p:grpSpPr>
          <a:xfrm>
            <a:off x="254690" y="261571"/>
            <a:ext cx="583510" cy="305824"/>
            <a:chOff x="695325" y="368300"/>
            <a:chExt cx="583510" cy="305824"/>
          </a:xfrm>
          <a:solidFill>
            <a:srgbClr val="31A1AC"/>
          </a:solidFill>
        </p:grpSpPr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0A88ADD6-C6F7-4ACA-AE7A-002681442F11}"/>
                </a:ext>
              </a:extLst>
            </p:cNvPr>
            <p:cNvSpPr/>
            <p:nvPr/>
          </p:nvSpPr>
          <p:spPr>
            <a:xfrm>
              <a:off x="695325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03ED555B-F0E3-439E-8E82-77A71FA0E891}"/>
                </a:ext>
              </a:extLst>
            </p:cNvPr>
            <p:cNvSpPr/>
            <p:nvPr/>
          </p:nvSpPr>
          <p:spPr>
            <a:xfrm>
              <a:off x="859357" y="368300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86471520-D527-46C8-BB07-C73C52BCDD0B}"/>
                </a:ext>
              </a:extLst>
            </p:cNvPr>
            <p:cNvSpPr/>
            <p:nvPr/>
          </p:nvSpPr>
          <p:spPr>
            <a:xfrm>
              <a:off x="1023390" y="370258"/>
              <a:ext cx="255445" cy="303866"/>
            </a:xfrm>
            <a:prstGeom prst="parallelogram">
              <a:avLst>
                <a:gd name="adj" fmla="val 52477"/>
              </a:avLst>
            </a:prstGeom>
            <a:solidFill>
              <a:srgbClr val="2C5AA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66E49130-A83C-46D6-B389-F24CB97BF191}"/>
              </a:ext>
            </a:extLst>
          </p:cNvPr>
          <p:cNvSpPr/>
          <p:nvPr/>
        </p:nvSpPr>
        <p:spPr>
          <a:xfrm>
            <a:off x="5572577" y="777294"/>
            <a:ext cx="2580824" cy="30676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Phys.Lett.B 839(2023)137834 </a:t>
            </a:r>
          </a:p>
        </p:txBody>
      </p:sp>
    </p:spTree>
    <p:extLst>
      <p:ext uri="{BB962C8B-B14F-4D97-AF65-F5344CB8AC3E}">
        <p14:creationId xmlns:p14="http://schemas.microsoft.com/office/powerpoint/2010/main" val="30127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18466" y="275318"/>
            <a:ext cx="9146391" cy="375262"/>
          </a:xfrm>
          <a:noFill/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200" dirty="0">
                <a:solidFill>
                  <a:srgbClr val="000000"/>
                </a:solidFill>
                <a:latin typeface="+mn-lt"/>
              </a:rPr>
              <a:t>Rich</a:t>
            </a:r>
            <a:r>
              <a:rPr lang="zh-CN" altLang="en-US" sz="3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+mn-lt"/>
              </a:rPr>
              <a:t>Physics at </a:t>
            </a:r>
            <a:r>
              <a:rPr lang="en-US" altLang="zh-CN" sz="3200" dirty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altLang="zh-CN" sz="3200" dirty="0">
                <a:solidFill>
                  <a:srgbClr val="000000"/>
                </a:solidFill>
              </a:rPr>
              <a:t>-charm </a:t>
            </a:r>
            <a:r>
              <a:rPr lang="en-US" altLang="zh-CN" sz="3200" dirty="0">
                <a:solidFill>
                  <a:srgbClr val="000000"/>
                </a:solidFill>
                <a:latin typeface="+mn-lt"/>
              </a:rPr>
              <a:t>Energy Region</a:t>
            </a:r>
            <a:endParaRPr lang="en-US" sz="300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F4155E1-9E29-4CC1-FACF-40331AD67FDF}"/>
              </a:ext>
            </a:extLst>
          </p:cNvPr>
          <p:cNvGrpSpPr/>
          <p:nvPr/>
        </p:nvGrpSpPr>
        <p:grpSpPr>
          <a:xfrm>
            <a:off x="1607105" y="1477975"/>
            <a:ext cx="9060894" cy="5067133"/>
            <a:chOff x="1607106" y="724595"/>
            <a:chExt cx="9060894" cy="5067133"/>
          </a:xfrm>
        </p:grpSpPr>
        <p:pic>
          <p:nvPicPr>
            <p:cNvPr id="2" name="图片 1" descr="未命名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831" y="724595"/>
              <a:ext cx="8581340" cy="355466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290458" y="942292"/>
              <a:ext cx="1255483" cy="2621222"/>
            </a:xfrm>
            <a:prstGeom prst="rect">
              <a:avLst/>
            </a:prstGeom>
            <a:solidFill>
              <a:srgbClr val="F34BD2">
                <a:alpha val="3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45940" y="942292"/>
              <a:ext cx="1751720" cy="2621222"/>
            </a:xfrm>
            <a:prstGeom prst="rect">
              <a:avLst/>
            </a:prstGeom>
            <a:solidFill>
              <a:srgbClr val="79FF21">
                <a:alpha val="3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297660" y="942292"/>
              <a:ext cx="2033290" cy="2621222"/>
            </a:xfrm>
            <a:prstGeom prst="rect">
              <a:avLst/>
            </a:prstGeom>
            <a:solidFill>
              <a:srgbClr val="F3F137">
                <a:alpha val="3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ular Callout 22"/>
            <p:cNvSpPr/>
            <p:nvPr/>
          </p:nvSpPr>
          <p:spPr>
            <a:xfrm>
              <a:off x="1607106" y="4310542"/>
              <a:ext cx="3007379" cy="1481186"/>
            </a:xfrm>
            <a:prstGeom prst="wedgeRoundRectCallout">
              <a:avLst>
                <a:gd name="adj1" fmla="val 36532"/>
                <a:gd name="adj2" fmla="val -59687"/>
                <a:gd name="adj3" fmla="val 16667"/>
              </a:avLst>
            </a:prstGeom>
            <a:solidFill>
              <a:srgbClr val="F34BD2">
                <a:alpha val="3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/>
                <a:buChar char="•"/>
              </a:pPr>
              <a:r>
                <a:rPr lang="de-DE" sz="2000" dirty="0" err="1">
                  <a:solidFill>
                    <a:srgbClr val="0000FF"/>
                  </a:solidFill>
                  <a:cs typeface="Calibri"/>
                  <a:sym typeface="Wingdings" panose="05000000000000000000"/>
                </a:rPr>
                <a:t>Hadron</a:t>
              </a:r>
              <a:r>
                <a:rPr lang="de-DE" sz="2000" dirty="0">
                  <a:solidFill>
                    <a:srgbClr val="0000FF"/>
                  </a:solidFill>
                  <a:cs typeface="Calibri"/>
                  <a:sym typeface="Wingdings" panose="05000000000000000000"/>
                </a:rPr>
                <a:t> form </a:t>
              </a:r>
              <a:r>
                <a:rPr lang="de-DE" sz="2000" dirty="0" err="1">
                  <a:solidFill>
                    <a:srgbClr val="0000FF"/>
                  </a:solidFill>
                  <a:cs typeface="Calibri"/>
                  <a:sym typeface="Wingdings" panose="05000000000000000000"/>
                </a:rPr>
                <a:t>factors</a:t>
              </a:r>
              <a:endParaRPr lang="de-DE" sz="2000" dirty="0">
                <a:solidFill>
                  <a:srgbClr val="0000FF"/>
                </a:solidFill>
                <a:cs typeface="Calibri"/>
                <a:sym typeface="Wingdings" panose="05000000000000000000"/>
              </a:endParaRPr>
            </a:p>
            <a:p>
              <a:pPr marL="285750" indent="-285750">
                <a:buFont typeface="Arial" panose="020B0604020202020204"/>
                <a:buChar char="•"/>
              </a:pPr>
              <a:r>
                <a:rPr lang="de-DE" sz="2000" dirty="0">
                  <a:solidFill>
                    <a:srgbClr val="0000FF"/>
                  </a:solidFill>
                  <a:cs typeface="Calibri"/>
                  <a:sym typeface="Wingdings" panose="05000000000000000000"/>
                </a:rPr>
                <a:t>R </a:t>
              </a:r>
              <a:r>
                <a:rPr lang="de-DE" sz="2000" dirty="0" err="1">
                  <a:solidFill>
                    <a:srgbClr val="0000FF"/>
                  </a:solidFill>
                  <a:cs typeface="Calibri"/>
                  <a:sym typeface="Wingdings" panose="05000000000000000000"/>
                </a:rPr>
                <a:t>values</a:t>
              </a:r>
              <a:r>
                <a:rPr lang="de-DE" sz="2000" dirty="0">
                  <a:solidFill>
                    <a:srgbClr val="0000FF"/>
                  </a:solidFill>
                  <a:cs typeface="Calibri"/>
                  <a:sym typeface="Wingdings" panose="05000000000000000000"/>
                </a:rPr>
                <a:t> </a:t>
              </a:r>
              <a:r>
                <a:rPr lang="de-DE" sz="2000" dirty="0" err="1">
                  <a:solidFill>
                    <a:srgbClr val="0000FF"/>
                  </a:solidFill>
                  <a:cs typeface="Calibri"/>
                  <a:sym typeface="Wingdings" panose="05000000000000000000"/>
                </a:rPr>
                <a:t>and</a:t>
              </a:r>
              <a:r>
                <a:rPr lang="de-DE" sz="2000" dirty="0">
                  <a:solidFill>
                    <a:srgbClr val="0000FF"/>
                  </a:solidFill>
                  <a:cs typeface="Calibri"/>
                  <a:sym typeface="Wingdings" panose="05000000000000000000"/>
                </a:rPr>
                <a:t> QCD</a:t>
              </a:r>
            </a:p>
          </p:txBody>
        </p:sp>
        <p:sp>
          <p:nvSpPr>
            <p:cNvPr id="24" name="Rounded Rectangular Callout 23"/>
            <p:cNvSpPr/>
            <p:nvPr/>
          </p:nvSpPr>
          <p:spPr>
            <a:xfrm>
              <a:off x="4539563" y="4386533"/>
              <a:ext cx="3664122" cy="1405194"/>
            </a:xfrm>
            <a:prstGeom prst="wedgeRoundRectCallout">
              <a:avLst>
                <a:gd name="adj1" fmla="val 24590"/>
                <a:gd name="adj2" fmla="val -59389"/>
                <a:gd name="adj3" fmla="val 16667"/>
              </a:avLst>
            </a:prstGeom>
            <a:solidFill>
              <a:srgbClr val="79FF21">
                <a:alpha val="3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Light hadron spectroscopy</a:t>
              </a:r>
            </a:p>
            <a:p>
              <a:pPr marL="285750" indent="-285750">
                <a:buFont typeface="Arial" panose="020B0604020202020204"/>
                <a:buChar char="•"/>
              </a:pPr>
              <a:r>
                <a:rPr lang="en-US" sz="2000" dirty="0" err="1">
                  <a:solidFill>
                    <a:srgbClr val="0000FF"/>
                  </a:solidFill>
                </a:rPr>
                <a:t>Gluonic</a:t>
              </a:r>
              <a:r>
                <a:rPr lang="en-US" sz="2000" dirty="0">
                  <a:solidFill>
                    <a:srgbClr val="0000FF"/>
                  </a:solidFill>
                </a:rPr>
                <a:t> and exotic states</a:t>
              </a:r>
            </a:p>
            <a:p>
              <a:pPr marL="285750" indent="-285750">
                <a:buFont typeface="Arial" panose="020B0604020202020204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Physics with </a:t>
              </a:r>
              <a:r>
                <a:rPr lang="en-US" sz="2000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sz="2000" dirty="0">
                  <a:solidFill>
                    <a:srgbClr val="0000FF"/>
                  </a:solidFill>
                </a:rPr>
                <a:t> lepton </a:t>
              </a:r>
            </a:p>
          </p:txBody>
        </p:sp>
        <p:sp>
          <p:nvSpPr>
            <p:cNvPr id="25" name="Rounded Rectangular Callout 24"/>
            <p:cNvSpPr/>
            <p:nvPr/>
          </p:nvSpPr>
          <p:spPr>
            <a:xfrm>
              <a:off x="8160308" y="4386533"/>
              <a:ext cx="2507692" cy="1405194"/>
            </a:xfrm>
            <a:prstGeom prst="wedgeRoundRectCallout">
              <a:avLst>
                <a:gd name="adj1" fmla="val -12441"/>
                <a:gd name="adj2" fmla="val -60955"/>
                <a:gd name="adj3" fmla="val 16667"/>
              </a:avLst>
            </a:prstGeom>
            <a:solidFill>
              <a:srgbClr val="F3F137">
                <a:alpha val="3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XYZ particles</a:t>
              </a:r>
            </a:p>
            <a:p>
              <a:pPr marL="285750" indent="-285750">
                <a:buFont typeface="Arial" panose="020B0604020202020204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Charm mesons</a:t>
              </a:r>
            </a:p>
            <a:p>
              <a:pPr marL="285750" indent="-285750">
                <a:buFont typeface="Arial" panose="020B0604020202020204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Charm baryons </a:t>
              </a:r>
            </a:p>
          </p:txBody>
        </p:sp>
      </p:grpSp>
      <p:pic>
        <p:nvPicPr>
          <p:cNvPr id="3" name="图片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7" y="2738267"/>
            <a:ext cx="2912068" cy="517040"/>
          </a:xfrm>
          <a:prstGeom prst="rect">
            <a:avLst/>
          </a:prstGeom>
          <a:solidFill>
            <a:srgbClr val="FFFF00"/>
          </a:solidFill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7E03-E5B2-6C42-BA98-8F7B442AD48C}" type="slidenum">
              <a:rPr kumimoji="1" lang="zh-CN" altLang="en-US" smtClean="0"/>
              <a:t>6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5543A3A-2145-BAD9-84A2-2E3424F45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584" y="1026726"/>
            <a:ext cx="2578100" cy="254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834D04B-A74A-D44B-59B7-DFA9AE07B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4029" y="1018078"/>
            <a:ext cx="2844800" cy="254000"/>
          </a:xfrm>
          <a:prstGeom prst="rect">
            <a:avLst/>
          </a:prstGeom>
        </p:spPr>
      </p:pic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089490A3-0B1A-91F7-466A-3D1D85C691B2}"/>
              </a:ext>
            </a:extLst>
          </p:cNvPr>
          <p:cNvCxnSpPr>
            <a:cxnSpLocks/>
          </p:cNvCxnSpPr>
          <p:nvPr/>
        </p:nvCxnSpPr>
        <p:spPr>
          <a:xfrm>
            <a:off x="6709893" y="1280726"/>
            <a:ext cx="463639" cy="2343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D5178E65-F02B-980A-FFDD-B078B68CF6A9}"/>
              </a:ext>
            </a:extLst>
          </p:cNvPr>
          <p:cNvCxnSpPr>
            <a:cxnSpLocks/>
          </p:cNvCxnSpPr>
          <p:nvPr/>
        </p:nvCxnSpPr>
        <p:spPr>
          <a:xfrm flipH="1">
            <a:off x="8160307" y="1311166"/>
            <a:ext cx="486038" cy="1872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ABE4AD-58A6-2CA1-AEB7-DD9E57CF3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916"/>
            <a:ext cx="10515600" cy="62201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3200" dirty="0"/>
              <a:t>BESIII data sets </a:t>
            </a:r>
            <a:endParaRPr kumimoji="1" lang="zh-CN" altLang="en-US" sz="32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2E50C3-E02C-C03D-36B5-574F1C5A1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A9706DB-DB62-6258-B0FF-89D8BD82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D77FE7-3D41-955F-03F6-1823D17B2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84" y="643356"/>
            <a:ext cx="10675216" cy="616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9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04E1C-70A2-6D99-C3F8-158D3B67F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C1C9A5-EDF4-8C5C-C718-C0BF24C7C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866818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BEPCII</a:t>
            </a:r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kumimoji="1" lang="en-US" altLang="zh-CN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2024</a:t>
            </a:r>
            <a:r>
              <a:rPr kumimoji="1"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年升级亮度达标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968A0DB-38A3-C524-E036-6355662B3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643" y="1591220"/>
            <a:ext cx="7185357" cy="2695145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2E6AD20F-1E08-26B7-355A-DFABECDFD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7863" y="1591220"/>
            <a:ext cx="50834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rgbClr val="3333CC"/>
                </a:solidFill>
                <a:latin typeface="Calibri" panose="020F0502020204030204" pitchFamily="34" charset="0"/>
                <a:ea typeface="仿宋_GB2312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rgbClr val="660033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rgbClr val="000066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6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00FF"/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Times New Roman" panose="02020603050405020304" pitchFamily="18" charset="0"/>
              </a:rPr>
              <a:t>◆</a:t>
            </a:r>
            <a:r>
              <a:rPr lang="en-US" altLang="zh-CN" sz="2400" dirty="0">
                <a:solidFill>
                  <a:srgbClr val="0000FF"/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Times New Roman" panose="02020603050405020304" pitchFamily="18" charset="0"/>
              </a:rPr>
              <a:t> beam current </a:t>
            </a:r>
            <a:r>
              <a:rPr lang="zh-CN" altLang="en-US" sz="2400" dirty="0">
                <a:solidFill>
                  <a:srgbClr val="0000FF"/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rgbClr val="33CC33"/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Times New Roman" panose="02020603050405020304" pitchFamily="18" charset="0"/>
              </a:rPr>
              <a:t>◆ </a:t>
            </a:r>
            <a:r>
              <a:rPr lang="en-US" altLang="zh-CN" sz="2400" dirty="0">
                <a:solidFill>
                  <a:srgbClr val="33CC33"/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Times New Roman" panose="02020603050405020304" pitchFamily="18" charset="0"/>
              </a:rPr>
              <a:t>luminosity</a:t>
            </a:r>
            <a:endParaRPr lang="en-US" altLang="en-US" sz="2400" dirty="0">
              <a:solidFill>
                <a:schemeClr val="tx1"/>
              </a:solidFill>
              <a:latin typeface="微软雅黑" panose="020B0503020204020204" pitchFamily="34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E4AD21A-984C-BED1-3465-B012F8FBF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1575"/>
            <a:ext cx="5440671" cy="27965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002B040-33C0-61DA-7DB4-60ACE4EEC959}"/>
                  </a:ext>
                </a:extLst>
              </p:cNvPr>
              <p:cNvSpPr txBox="1"/>
              <p:nvPr/>
            </p:nvSpPr>
            <p:spPr>
              <a:xfrm>
                <a:off x="0" y="1266063"/>
                <a:ext cx="5473922" cy="17211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BEPCII upgrade (installation: 2024. 7- 2024. 12)</a:t>
                </a:r>
                <a:r>
                  <a:rPr lang="zh-CN" altLang="en-US" sz="1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endParaRPr kumimoji="1" lang="en-US" altLang="zh-CN" sz="1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1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Highest beam energy:  2.8  GeV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1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Luminosity: 1.2</a:t>
                </a:r>
                <a14:m>
                  <m:oMath xmlns:m="http://schemas.openxmlformats.org/officeDocument/2006/math">
                    <m:r>
                      <a:rPr kumimoji="1" lang="en-US" altLang="zh-CN" sz="1800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18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zh-CN" sz="18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𝟑𝟑</m:t>
                        </m:r>
                      </m:sup>
                    </m:sSup>
                  </m:oMath>
                </a14:m>
                <a:r>
                  <a:rPr kumimoji="1" lang="en-US" altLang="zh-CN" sz="1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cm</a:t>
                </a:r>
                <a:r>
                  <a:rPr kumimoji="1" lang="en-US" altLang="zh-CN" sz="1800" b="1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-2</a:t>
                </a:r>
                <a:r>
                  <a:rPr kumimoji="1" lang="en-US" altLang="zh-CN" sz="1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</a:t>
                </a:r>
                <a:r>
                  <a:rPr kumimoji="1" lang="en-US" altLang="zh-CN" sz="1800" b="1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-1</a:t>
                </a:r>
                <a:r>
                  <a:rPr kumimoji="1" lang="en-US" altLang="zh-CN" sz="1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zh-CN" altLang="en-US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</a:t>
                </a:r>
                <a:r>
                  <a:rPr kumimoji="1" lang="en-US" altLang="zh-CN" sz="1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4.0 ~ 5.0 GeV</a:t>
                </a:r>
                <a:r>
                  <a:rPr kumimoji="1" lang="zh-CN" altLang="en-US" sz="1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</a:t>
                </a:r>
                <a:endParaRPr kumimoji="1" lang="en-US" altLang="zh-C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1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(0.4-0.7)</a:t>
                </a:r>
                <a:r>
                  <a:rPr kumimoji="1" lang="en-US" altLang="zh-CN" sz="1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18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zh-CN" sz="18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𝟑𝟑</m:t>
                        </m:r>
                      </m:sup>
                    </m:sSup>
                    <m:r>
                      <a:rPr kumimoji="1" lang="en-US" altLang="zh-CN" sz="1800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1" lang="en-US" altLang="zh-CN" sz="1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cm</a:t>
                </a:r>
                <a:r>
                  <a:rPr kumimoji="1" lang="en-US" altLang="zh-CN" sz="1800" b="1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-2</a:t>
                </a:r>
                <a:r>
                  <a:rPr kumimoji="1" lang="en-US" altLang="zh-CN" sz="1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</a:t>
                </a:r>
                <a:r>
                  <a:rPr kumimoji="1" lang="en-US" altLang="zh-CN" sz="1800" b="1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-1</a:t>
                </a:r>
                <a:r>
                  <a:rPr kumimoji="1" lang="en-US" altLang="zh-CN" sz="1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1" lang="en-US" altLang="zh-CN" sz="1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5.0</a:t>
                </a:r>
                <a:r>
                  <a:rPr kumimoji="1" lang="zh-CN" altLang="en-US" sz="1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kumimoji="1" lang="zh-CN" altLang="en-US" sz="1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5.6GeV</a:t>
                </a:r>
                <a:r>
                  <a:rPr kumimoji="1" lang="zh-CN" altLang="en-US" sz="1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</a:t>
                </a:r>
                <a:endParaRPr kumimoji="1" lang="en-US" altLang="zh-C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002B040-33C0-61DA-7DB4-60ACE4EEC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66063"/>
                <a:ext cx="5473922" cy="1721112"/>
              </a:xfrm>
              <a:prstGeom prst="rect">
                <a:avLst/>
              </a:prstGeom>
              <a:blipFill>
                <a:blip r:embed="rId4"/>
                <a:stretch>
                  <a:fillRect l="-926" b="-43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B2F7447-628B-2021-33C4-0F843427E7A0}"/>
                  </a:ext>
                </a:extLst>
              </p:cNvPr>
              <p:cNvSpPr txBox="1"/>
              <p:nvPr/>
            </p:nvSpPr>
            <p:spPr>
              <a:xfrm>
                <a:off x="5473922" y="866819"/>
                <a:ext cx="6610197" cy="7984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1476" eaLnBrk="0" fontAlgn="auto" hangingPunct="0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prstClr val="black"/>
                  </a:buClr>
                </a:pPr>
                <a:r>
                  <a:rPr lang="zh-CN" altLang="en-US" sz="2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在束流能量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2.35GeV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，升级后的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BEPCII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亮度达到</a:t>
                </a: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1.06×10</m:t>
                    </m:r>
                    <m:r>
                      <a:rPr lang="en-US" altLang="zh-CN" sz="2000" baseline="300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33</m:t>
                    </m:r>
                    <m:r>
                      <a:rPr lang="en-US" altLang="zh-CN" sz="20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000" i="1">
                            <a:solidFill>
                              <a:srgbClr val="C0000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000" i="1">
                            <a:solidFill>
                              <a:srgbClr val="C0000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（升级前</a:t>
                </a:r>
                <a:r>
                  <a:rPr kumimoji="1" lang="en-GB" altLang="zh-CN" sz="2000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3.5</a:t>
                </a:r>
                <a:r>
                  <a:rPr kumimoji="1" lang="en-GB" altLang="zh-CN" sz="2000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  <a:sym typeface="Symbol" panose="05050102010706020507" pitchFamily="18" charset="2"/>
                  </a:rPr>
                  <a:t></a:t>
                </a:r>
                <a:r>
                  <a:rPr kumimoji="1" lang="en-GB" altLang="zh-CN" sz="2000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10</a:t>
                </a:r>
                <a:r>
                  <a:rPr kumimoji="1" lang="en-GB" altLang="zh-CN" sz="2000" b="1" baseline="30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32</a:t>
                </a:r>
                <a:r>
                  <a:rPr kumimoji="1" lang="en-GB" altLang="zh-CN" sz="2000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cm</a:t>
                </a:r>
                <a:r>
                  <a:rPr kumimoji="1" lang="en-GB" altLang="zh-CN" sz="2000" b="1" baseline="30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-2</a:t>
                </a:r>
                <a:r>
                  <a:rPr kumimoji="1" lang="en-GB" altLang="zh-CN" sz="2000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</a:t>
                </a:r>
                <a:r>
                  <a:rPr kumimoji="1" lang="en-GB" altLang="zh-CN" sz="2000" b="1" baseline="300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-1</a:t>
                </a:r>
                <a:r>
                  <a:rPr kumimoji="1" lang="en-GB" altLang="zh-CN" sz="2000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B2F7447-628B-2021-33C4-0F843427E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922" y="866819"/>
                <a:ext cx="6610197" cy="798488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0D753E0D-C5F5-F3E7-566C-2C10718B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235" y="4284993"/>
            <a:ext cx="5630167" cy="2573005"/>
          </a:xfrm>
          <a:prstGeom prst="rect">
            <a:avLst/>
          </a:prstGeom>
        </p:spPr>
      </p:pic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4103BBB1-1B0D-DE36-BFE6-62FCDDCA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1E69-DC9C-F043-9C6A-845498978131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14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A237EF-9E50-B357-5701-2787305B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zh-CN" dirty="0"/>
              <a:t>BESIII publications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244727-DB19-019C-3CCB-81795376F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8228-C610-4C58-BFCD-50F67D7E2A0F}" type="slidenum">
              <a:rPr lang="zh-CN" altLang="en-US" smtClean="0"/>
              <a:t>9</a:t>
            </a:fld>
            <a:endParaRPr lang="zh-CN" altLang="en-US"/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367D5374-9B5E-DA1E-188C-582A2BC7DA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8154936"/>
              </p:ext>
            </p:extLst>
          </p:nvPr>
        </p:nvGraphicFramePr>
        <p:xfrm>
          <a:off x="1056904" y="1151906"/>
          <a:ext cx="9344922" cy="5204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B832741F-C7AA-37DC-0C4F-75CBBFA19CB1}"/>
              </a:ext>
            </a:extLst>
          </p:cNvPr>
          <p:cNvSpPr txBox="1"/>
          <p:nvPr/>
        </p:nvSpPr>
        <p:spPr>
          <a:xfrm>
            <a:off x="1979251" y="1750103"/>
            <a:ext cx="6119720" cy="621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0"/>
              </a:spcBef>
            </a:pPr>
            <a:r>
              <a:rPr lang="zh-CN" altLang="en-US" sz="2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总发文</a:t>
            </a:r>
            <a:r>
              <a:rPr lang="en-US" altLang="zh-CN" sz="2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 821</a:t>
            </a:r>
            <a:r>
              <a:rPr lang="zh-CN" altLang="en-US" sz="2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篇， 其中</a:t>
            </a:r>
            <a:r>
              <a:rPr lang="en-US" altLang="zh-CN" sz="2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PRL</a:t>
            </a:r>
            <a:r>
              <a:rPr lang="zh-CN" altLang="en-US" sz="2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144</a:t>
            </a:r>
            <a:r>
              <a:rPr lang="zh-CN" altLang="en-US" sz="2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endParaRPr lang="en-US" altLang="zh-CN" sz="2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177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b3obcjx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123858</TotalTime>
  <Words>7085</Words>
  <Application>Microsoft Macintosh PowerPoint</Application>
  <PresentationFormat>宽屏</PresentationFormat>
  <Paragraphs>876</Paragraphs>
  <Slides>52</Slides>
  <Notes>29</Notes>
  <HiddenSlides>0</HiddenSlides>
  <MMClips>0</MMClips>
  <ScaleCrop>false</ScaleCrop>
  <HeadingPairs>
    <vt:vector size="8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76" baseType="lpstr">
      <vt:lpstr>黑体</vt:lpstr>
      <vt:lpstr>楷体</vt:lpstr>
      <vt:lpstr>楷体</vt:lpstr>
      <vt:lpstr>宋体</vt:lpstr>
      <vt:lpstr>微软雅黑</vt:lpstr>
      <vt:lpstr>微软雅黑</vt:lpstr>
      <vt:lpstr>Arial Unicode MS</vt:lpstr>
      <vt:lpstr>Heiti SC Light</vt:lpstr>
      <vt:lpstr>Heiti SC Medium</vt:lpstr>
      <vt:lpstr>Inter</vt:lpstr>
      <vt:lpstr>KaTeX_Math</vt:lpstr>
      <vt:lpstr>Aptos</vt:lpstr>
      <vt:lpstr>Aptos Display</vt:lpstr>
      <vt:lpstr>Arial</vt:lpstr>
      <vt:lpstr>Calibri</vt:lpstr>
      <vt:lpstr>Cambria Math</vt:lpstr>
      <vt:lpstr>Comic Sans MS</vt:lpstr>
      <vt:lpstr>Monotype Corsiva</vt:lpstr>
      <vt:lpstr>Symbol</vt:lpstr>
      <vt:lpstr>Times New Roman</vt:lpstr>
      <vt:lpstr>Wingdings</vt:lpstr>
      <vt:lpstr>Office 主题​​</vt:lpstr>
      <vt:lpstr>Office Theme</vt:lpstr>
      <vt:lpstr>公式</vt:lpstr>
      <vt:lpstr>Paradigm changing studies of spin entangled hyperons and antihyperons at BESIII</vt:lpstr>
      <vt:lpstr>PowerPoint 演示文稿</vt:lpstr>
      <vt:lpstr>Beijing Electron-Positron Collider II (BEPCII)</vt:lpstr>
      <vt:lpstr>BESIII detector </vt:lpstr>
      <vt:lpstr>PowerPoint 演示文稿</vt:lpstr>
      <vt:lpstr>Rich Physics at t-charm Energy Region</vt:lpstr>
      <vt:lpstr>BESIII data sets </vt:lpstr>
      <vt:lpstr>BEPCII：2024年升级亮度达标</vt:lpstr>
      <vt:lpstr>BESIII publications</vt:lpstr>
      <vt:lpstr>New hadrons discovered at BESIII</vt:lpstr>
      <vt:lpstr>BESIII advantage: unique data near to the thresholds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BESIII：A hyperon factory</vt:lpstr>
      <vt:lpstr>PowerPoint 演示文稿</vt:lpstr>
      <vt:lpstr>Correlated 5-dim. angular distribution in differential cross-section of this process: </vt:lpstr>
      <vt:lpstr>Search for CPV in Λ→pπ^- with e^+ e^-→J/ψ→ΛΛ ̅</vt:lpstr>
      <vt:lpstr>Search for CPV in Λ→nπ^0  decay</vt:lpstr>
      <vt:lpstr>Search for CPV in Σ^+ decay</vt:lpstr>
      <vt:lpstr>Search for CPV in Ξ decay</vt:lpstr>
      <vt:lpstr>Search for CPV in Ξ^-→Λπ^- with e^+ e^-→J/ψ→Ξ^- Ξ ̅^+</vt:lpstr>
      <vt:lpstr>Search for CPV in Ξ^0→Λπ^0 with e^+ e^-→J/ψ→Ξ^0 Ξ ̅^0</vt:lpstr>
      <vt:lpstr>Search for CPV in〖 Ξ〗^-decay</vt:lpstr>
      <vt:lpstr>Search for Strong CPV in Σ^0→Λγ decay</vt:lpstr>
      <vt:lpstr>Spin polarizations of different hyperons</vt:lpstr>
      <vt:lpstr>Energy-dependent polarization in e^+ e^-→Λ ¯Λ </vt:lpstr>
      <vt:lpstr>Energy-dependent polarization in e^+ e^-→Λ_c^+ Λ ̅_c^-</vt:lpstr>
      <vt:lpstr>PowerPoint 演示文稿</vt:lpstr>
      <vt:lpstr>PowerPoint 演示文稿</vt:lpstr>
      <vt:lpstr>PowerPoint 演示文稿</vt:lpstr>
      <vt:lpstr>Semileptonic decay: Λ→pe^- ν ̅_e in J/ψ→ΛΛ ̅</vt:lpstr>
      <vt:lpstr>Semileptonic decay: Λ→pe^- ν ̅_e in J/ψ→ΛΛ ̅</vt:lpstr>
      <vt:lpstr>Search for hyperon electric dipole moments at BESIII</vt:lpstr>
      <vt:lpstr>Traditional approach and its Limitations</vt:lpstr>
      <vt:lpstr>Searching for hyperon EDM at BESIII</vt:lpstr>
      <vt:lpstr>Sensitivities of hyperon EDM at BESIII</vt:lpstr>
      <vt:lpstr>e^+ e^-→J/ψ→ΛΛ ̅,Λ→pπ^-,Λ ̅→p ̅π^+</vt:lpstr>
      <vt:lpstr>PowerPoint 演示文稿</vt:lpstr>
      <vt:lpstr>Spin correlated quark-anti-quark in e^+ e^- Annihilation </vt:lpstr>
      <vt:lpstr>Collins Fragmentation Function (FF)</vt:lpstr>
      <vt:lpstr>Importance : Q2 evolution of spin dependent fragmentation function</vt:lpstr>
      <vt:lpstr>Reference frame @ BESIII</vt:lpstr>
      <vt:lpstr>Results of Collins asymmetry</vt:lpstr>
      <vt:lpstr>Summary </vt:lpstr>
      <vt:lpstr>谢谢大家！</vt:lpstr>
      <vt:lpstr>PowerPoint 演示文稿</vt:lpstr>
      <vt:lpstr>PowerPoint 演示文稿</vt:lpstr>
      <vt:lpstr>PowerPoint 演示文稿</vt:lpstr>
      <vt:lpstr>Searching for hyperon EDM at BESIII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BMI</dc:creator>
  <cp:lastModifiedBy>Hai-Bo Li</cp:lastModifiedBy>
  <cp:revision>939</cp:revision>
  <dcterms:created xsi:type="dcterms:W3CDTF">2021-06-20T08:15:00Z</dcterms:created>
  <dcterms:modified xsi:type="dcterms:W3CDTF">2026-05-22T09:19:56Z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2052-11.1.0.10578</vt:lpwstr>
  </property>
  <property fmtid="{D5CDD505-2E9C-101B-9397-08002B2CF9AE}" pid="3" name="KSOTemplateUUID">
    <vt:lpwstr>v1.0_mb_Zcn5MZ+m0JxNhx+hHdXWfA==</vt:lpwstr>
  </property>
  <property fmtid="{D5CDD505-2E9C-101B-9397-08002B2CF9AE}" pid="4" name="ICV">
    <vt:lpwstr>C801F5F584834981B90279D0073AA909</vt:lpwstr>
  </property>
</Properties>
</file>