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9" r:id="rId2"/>
    <p:sldId id="290" r:id="rId3"/>
    <p:sldId id="282" r:id="rId4"/>
    <p:sldId id="283" r:id="rId5"/>
    <p:sldId id="284" r:id="rId6"/>
    <p:sldId id="274" r:id="rId7"/>
    <p:sldId id="273" r:id="rId8"/>
    <p:sldId id="266" r:id="rId9"/>
    <p:sldId id="277" r:id="rId10"/>
    <p:sldId id="291" r:id="rId11"/>
    <p:sldId id="262" r:id="rId12"/>
    <p:sldId id="263" r:id="rId13"/>
    <p:sldId id="275" r:id="rId14"/>
    <p:sldId id="276" r:id="rId15"/>
    <p:sldId id="268" r:id="rId16"/>
    <p:sldId id="269" r:id="rId17"/>
    <p:sldId id="270" r:id="rId18"/>
    <p:sldId id="287" r:id="rId19"/>
    <p:sldId id="289" r:id="rId20"/>
    <p:sldId id="280" r:id="rId21"/>
    <p:sldId id="279" r:id="rId22"/>
    <p:sldId id="264" r:id="rId23"/>
    <p:sldId id="292" r:id="rId24"/>
  </p:sldIdLst>
  <p:sldSz cx="12192000" cy="6858000"/>
  <p:notesSz cx="6858000" cy="9144000"/>
  <p:embeddedFontLst>
    <p:embeddedFont>
      <p:font typeface="等线" panose="02010600030101010101" pitchFamily="2" charset="-122"/>
      <p:regular r:id="rId27"/>
      <p:bold r:id="rId28"/>
    </p:embeddedFont>
    <p:embeddedFont>
      <p:font typeface="Cambria Math" panose="02040503050406030204" pitchFamily="18" charset="0"/>
      <p:regular r:id="rId29"/>
    </p:embeddedFont>
    <p:embeddedFont>
      <p:font typeface="Century Gothic" panose="020B0502020202020204" pitchFamily="34" charset="0"/>
      <p:regular r:id="rId30"/>
      <p:bold r:id="rId31"/>
      <p:italic r:id="rId32"/>
      <p:boldItalic r:id="rId33"/>
    </p:embeddedFont>
    <p:embeddedFont>
      <p:font typeface="Roboto" panose="02000000000000000000" pitchFamily="2" charset="0"/>
      <p:regular r:id="rId34"/>
      <p:bold r:id="rId35"/>
      <p:italic r:id="rId36"/>
      <p:boldItalic r:id="rId37"/>
    </p:embeddedFont>
    <p:embeddedFont>
      <p:font typeface="Wingdings 2" pitchFamily="2" charset="2"/>
      <p:regular r:id="rId3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CEFA"/>
    <a:srgbClr val="DE8755"/>
    <a:srgbClr val="00EE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65"/>
    <p:restoredTop sz="87625"/>
  </p:normalViewPr>
  <p:slideViewPr>
    <p:cSldViewPr snapToGrid="0">
      <p:cViewPr varScale="1">
        <p:scale>
          <a:sx n="105" d="100"/>
          <a:sy n="105" d="100"/>
        </p:scale>
        <p:origin x="1112" y="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4328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3A3234-A1FF-3D46-B4A8-FF987D009AFD}" type="datetimeFigureOut">
              <a:rPr kumimoji="1" lang="zh-CN" altLang="en-US" smtClean="0"/>
              <a:t>2026/5/23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133747-F6F3-184B-9A64-B84FC9A57A4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E88588-7738-9244-91DB-96B5DE1EC2CB}" type="datetimeFigureOut">
              <a:rPr kumimoji="1" lang="zh-CN" altLang="en-US" smtClean="0"/>
              <a:t>2026/5/23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C4CE2-E5ED-9E4C-9AF7-B7ACE4764BE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>
                <a:effectLst/>
              </a:rPr>
              <a:t>主要内容分为以下几个部分：</a:t>
            </a:r>
          </a:p>
          <a:p>
            <a:r>
              <a:rPr lang="zh-CN" altLang="en-US" dirty="0">
                <a:effectLst/>
              </a:rPr>
              <a:t>首先，我会简单回顾一下</a:t>
            </a:r>
            <a:r>
              <a:rPr lang="en-GB" altLang="zh-CN" dirty="0">
                <a:effectLst/>
              </a:rPr>
              <a:t>CKM</a:t>
            </a:r>
            <a:r>
              <a:rPr lang="zh-CN" altLang="en-US" dirty="0">
                <a:effectLst/>
              </a:rPr>
              <a:t>矩阵的基本知识，以及</a:t>
            </a:r>
            <a:r>
              <a:rPr lang="en-GB" altLang="zh-CN" dirty="0">
                <a:effectLst/>
              </a:rPr>
              <a:t>CP</a:t>
            </a:r>
            <a:r>
              <a:rPr lang="zh-CN" altLang="en-US" dirty="0">
                <a:effectLst/>
              </a:rPr>
              <a:t>破坏的三种表现形式，为后面的结果做铺垫。</a:t>
            </a:r>
          </a:p>
          <a:p>
            <a:r>
              <a:rPr lang="zh-CN" altLang="en-US" dirty="0">
                <a:effectLst/>
              </a:rPr>
              <a:t>然后，我们将重点介绍 </a:t>
            </a:r>
            <a:r>
              <a:rPr lang="en-GB" altLang="zh-CN" b="1" dirty="0">
                <a:effectLst/>
              </a:rPr>
              <a:t>CKM</a:t>
            </a:r>
            <a:r>
              <a:rPr lang="zh-CN" altLang="en-US" b="1" dirty="0">
                <a:effectLst/>
              </a:rPr>
              <a:t>角 </a:t>
            </a:r>
            <a:r>
              <a:rPr lang="el-GR" altLang="zh-CN" b="1" dirty="0">
                <a:effectLst/>
              </a:rPr>
              <a:t>γ</a:t>
            </a:r>
            <a:r>
              <a:rPr lang="el-GR" altLang="zh-CN" dirty="0">
                <a:effectLst/>
              </a:rPr>
              <a:t> </a:t>
            </a:r>
            <a:r>
              <a:rPr lang="zh-CN" altLang="en-US" dirty="0">
                <a:effectLst/>
              </a:rPr>
              <a:t>的最新测量进展。这部分包括两项重要结果：</a:t>
            </a:r>
          </a:p>
          <a:p>
            <a:r>
              <a:rPr lang="zh-CN" altLang="en-US" dirty="0"/>
              <a:t>使用 </a:t>
            </a:r>
            <a:r>
              <a:rPr lang="en-GB" altLang="zh-CN" b="1" dirty="0"/>
              <a:t>Optimal Fourier weighting</a:t>
            </a:r>
            <a:r>
              <a:rPr lang="en-GB" altLang="zh-CN" dirty="0"/>
              <a:t> </a:t>
            </a:r>
            <a:r>
              <a:rPr lang="zh-CN" altLang="en-US" dirty="0"/>
              <a:t>创新</a:t>
            </a:r>
            <a:r>
              <a:rPr lang="en-US" altLang="zh-CN" dirty="0"/>
              <a:t>un</a:t>
            </a:r>
            <a:r>
              <a:rPr lang="en-GB" altLang="zh-CN" dirty="0"/>
              <a:t>bin</a:t>
            </a:r>
            <a:r>
              <a:rPr lang="zh-CN" altLang="en-US" dirty="0"/>
              <a:t>方法，对</a:t>
            </a:r>
            <a:r>
              <a:rPr lang="en-GB" altLang="zh-CN" dirty="0"/>
              <a:t>Run 1+2</a:t>
            </a:r>
            <a:r>
              <a:rPr lang="zh-CN" altLang="en-US" dirty="0"/>
              <a:t>数据进行的目前</a:t>
            </a:r>
            <a:r>
              <a:rPr lang="en-GB" altLang="zh-CN" dirty="0"/>
              <a:t>LHCb</a:t>
            </a:r>
            <a:r>
              <a:rPr lang="zh-CN" altLang="en-US" dirty="0"/>
              <a:t>最精确单次</a:t>
            </a:r>
            <a:r>
              <a:rPr lang="el-GR" altLang="zh-CN" dirty="0"/>
              <a:t>γ</a:t>
            </a:r>
            <a:r>
              <a:rPr lang="zh-CN" altLang="en-US" dirty="0"/>
              <a:t>测量；</a:t>
            </a:r>
          </a:p>
          <a:p>
            <a:r>
              <a:rPr lang="zh-CN" altLang="en-US" dirty="0"/>
              <a:t>利用</a:t>
            </a:r>
            <a:r>
              <a:rPr lang="en-US" altLang="zh-CN" dirty="0"/>
              <a:t>2024</a:t>
            </a:r>
            <a:r>
              <a:rPr lang="zh-CN" altLang="en-US" dirty="0"/>
              <a:t>年</a:t>
            </a:r>
            <a:r>
              <a:rPr lang="en-GB" altLang="zh-CN" dirty="0"/>
              <a:t>Run 3</a:t>
            </a:r>
            <a:r>
              <a:rPr lang="zh-CN" altLang="en-US" dirty="0"/>
              <a:t>升级探测器采集的数据进行的首次</a:t>
            </a:r>
            <a:r>
              <a:rPr lang="el-GR" altLang="zh-CN" dirty="0"/>
              <a:t>γ</a:t>
            </a:r>
            <a:r>
              <a:rPr lang="zh-CN" altLang="en-US" dirty="0"/>
              <a:t>测量。</a:t>
            </a:r>
          </a:p>
          <a:p>
            <a:r>
              <a:rPr lang="zh-CN" altLang="en-US" dirty="0">
                <a:effectLst/>
              </a:rPr>
              <a:t>接下来，我会展示</a:t>
            </a:r>
            <a:r>
              <a:rPr lang="en-GB" altLang="zh-CN" dirty="0">
                <a:effectLst/>
              </a:rPr>
              <a:t>LHCb</a:t>
            </a:r>
            <a:r>
              <a:rPr lang="zh-CN" altLang="en-US" dirty="0">
                <a:effectLst/>
              </a:rPr>
              <a:t>在</a:t>
            </a:r>
            <a:r>
              <a:rPr lang="en-GB" altLang="zh-CN" dirty="0">
                <a:effectLst/>
              </a:rPr>
              <a:t>CP</a:t>
            </a:r>
            <a:r>
              <a:rPr lang="zh-CN" altLang="en-US" dirty="0">
                <a:effectLst/>
              </a:rPr>
              <a:t>破坏</a:t>
            </a:r>
            <a:r>
              <a:rPr lang="zh-CN" altLang="en-US">
                <a:effectLst/>
              </a:rPr>
              <a:t>在</a:t>
            </a:r>
            <a:r>
              <a:rPr lang="en-US" altLang="zh-CN">
                <a:effectLst/>
              </a:rPr>
              <a:t>decay</a:t>
            </a:r>
            <a:r>
              <a:rPr lang="zh-CN" altLang="en-US">
                <a:effectLst/>
              </a:rPr>
              <a:t>观测方面</a:t>
            </a:r>
            <a:r>
              <a:rPr lang="zh-CN" altLang="en-US" dirty="0">
                <a:effectLst/>
              </a:rPr>
              <a:t>的一系列新成果，包括：</a:t>
            </a:r>
          </a:p>
          <a:p>
            <a:r>
              <a:rPr lang="en-GB" altLang="zh-CN" dirty="0"/>
              <a:t>Bs → J/</a:t>
            </a:r>
            <a:r>
              <a:rPr lang="el-GR" altLang="zh-CN" dirty="0" err="1"/>
              <a:t>ψrho</a:t>
            </a:r>
            <a:r>
              <a:rPr lang="zh-CN" altLang="en-US" dirty="0"/>
              <a:t>衰变中时间依赖</a:t>
            </a:r>
            <a:r>
              <a:rPr lang="en-GB" altLang="zh-CN" dirty="0"/>
              <a:t>CP</a:t>
            </a:r>
            <a:r>
              <a:rPr lang="zh-CN" altLang="en-US" dirty="0"/>
              <a:t>破坏的首次高显著性观测，以及对企鹅污染的约束；</a:t>
            </a:r>
          </a:p>
          <a:p>
            <a:r>
              <a:rPr lang="zh-CN" altLang="en-US" dirty="0"/>
              <a:t>重味重子（</a:t>
            </a:r>
            <a:r>
              <a:rPr lang="en-GB" altLang="zh-CN" dirty="0"/>
              <a:t>b-baryon</a:t>
            </a:r>
            <a:r>
              <a:rPr lang="zh-CN" altLang="en-GB" dirty="0"/>
              <a:t>）</a:t>
            </a:r>
            <a:r>
              <a:rPr lang="zh-CN" altLang="en-US" dirty="0"/>
              <a:t>衰变中的</a:t>
            </a:r>
            <a:r>
              <a:rPr lang="en-GB" altLang="zh-CN" dirty="0"/>
              <a:t>CP</a:t>
            </a:r>
            <a:r>
              <a:rPr lang="zh-CN" altLang="en-US" dirty="0"/>
              <a:t>破坏证据；</a:t>
            </a:r>
          </a:p>
          <a:p>
            <a:r>
              <a:rPr lang="zh-CN" altLang="en-US" dirty="0"/>
              <a:t>多个</a:t>
            </a:r>
            <a:r>
              <a:rPr lang="en-GB" altLang="zh-CN" dirty="0"/>
              <a:t>charmless</a:t>
            </a:r>
            <a:r>
              <a:rPr lang="zh-CN" altLang="en-US" dirty="0"/>
              <a:t>衰变通道的</a:t>
            </a:r>
            <a:r>
              <a:rPr lang="en-GB" altLang="zh-CN" dirty="0"/>
              <a:t>CP</a:t>
            </a:r>
            <a:r>
              <a:rPr lang="zh-CN" altLang="en-US" dirty="0"/>
              <a:t>不对称测量，其中包括</a:t>
            </a:r>
            <a:r>
              <a:rPr lang="en-GB" altLang="zh-CN" dirty="0"/>
              <a:t>B0(s)→DsD</a:t>
            </a:r>
            <a:r>
              <a:rPr lang="zh-CN" altLang="en-US" dirty="0"/>
              <a:t>等</a:t>
            </a:r>
            <a:r>
              <a:rPr lang="en-US" altLang="zh-CN" dirty="0"/>
              <a:t>8</a:t>
            </a:r>
            <a:r>
              <a:rPr lang="el-GR" altLang="zh-CN" dirty="0"/>
              <a:t>σ</a:t>
            </a:r>
            <a:r>
              <a:rPr lang="zh-CN" altLang="en-US" dirty="0"/>
              <a:t>级别的新观测；</a:t>
            </a:r>
          </a:p>
          <a:p>
            <a:r>
              <a:rPr lang="en-GB" altLang="zh-CN" dirty="0"/>
              <a:t>Bs → </a:t>
            </a:r>
            <a:r>
              <a:rPr lang="el-GR" altLang="zh-CN" dirty="0" err="1"/>
              <a:t>φφ</a:t>
            </a:r>
            <a:r>
              <a:rPr lang="zh-CN" altLang="en-US" dirty="0"/>
              <a:t>这一</a:t>
            </a:r>
            <a:r>
              <a:rPr lang="en-GB" altLang="zh-CN" dirty="0"/>
              <a:t>SM</a:t>
            </a:r>
            <a:r>
              <a:rPr lang="zh-CN" altLang="en-US" dirty="0"/>
              <a:t>零检验通道的最精确</a:t>
            </a:r>
            <a:r>
              <a:rPr lang="en-GB" altLang="zh-CN" dirty="0"/>
              <a:t>CP</a:t>
            </a:r>
            <a:r>
              <a:rPr lang="zh-CN" altLang="en-US" dirty="0"/>
              <a:t>不对称结果；</a:t>
            </a:r>
          </a:p>
          <a:p>
            <a:r>
              <a:rPr lang="zh-CN" altLang="en-US" dirty="0"/>
              <a:t>以及</a:t>
            </a:r>
            <a:r>
              <a:rPr lang="en-GB" altLang="zh-CN" dirty="0"/>
              <a:t>B± → </a:t>
            </a:r>
            <a:r>
              <a:rPr lang="en-US" altLang="zh-CN" dirty="0"/>
              <a:t>K</a:t>
            </a:r>
            <a:r>
              <a:rPr lang="el-GR" altLang="zh-CN" dirty="0"/>
              <a:t>±</a:t>
            </a:r>
            <a:r>
              <a:rPr lang="el-GR" altLang="zh-CN" dirty="0" err="1"/>
              <a:t>π+π</a:t>
            </a:r>
            <a:r>
              <a:rPr lang="el-GR" altLang="zh-CN" dirty="0"/>
              <a:t>-</a:t>
            </a:r>
            <a:r>
              <a:rPr lang="zh-CN" altLang="en-US" dirty="0"/>
              <a:t>三体衰变中多个独立</a:t>
            </a:r>
            <a:r>
              <a:rPr lang="en-GB" altLang="zh-CN" dirty="0"/>
              <a:t>CP</a:t>
            </a:r>
            <a:r>
              <a:rPr lang="zh-CN" altLang="en-US" dirty="0"/>
              <a:t>破坏来源的首次观测。</a:t>
            </a:r>
          </a:p>
          <a:p>
            <a:r>
              <a:rPr lang="zh-CN" altLang="en-US" dirty="0">
                <a:effectLst/>
              </a:rPr>
              <a:t>最后，我会给出这些结果的总结，并展望</a:t>
            </a:r>
            <a:r>
              <a:rPr lang="en-GB" altLang="zh-CN" dirty="0">
                <a:effectLst/>
              </a:rPr>
              <a:t>LHCb Upgrade I</a:t>
            </a:r>
            <a:r>
              <a:rPr lang="zh-CN" altLang="en-US" dirty="0">
                <a:effectLst/>
              </a:rPr>
              <a:t>和</a:t>
            </a:r>
            <a:r>
              <a:rPr lang="en-GB" altLang="zh-CN" dirty="0">
                <a:effectLst/>
              </a:rPr>
              <a:t>Upgrade II</a:t>
            </a:r>
            <a:r>
              <a:rPr lang="zh-CN" altLang="en-US" dirty="0">
                <a:effectLst/>
              </a:rPr>
              <a:t>阶段的物理前景。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C4CE2-E5ED-9E4C-9AF7-B7ACE4764BEC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>
                <a:effectLst/>
              </a:rPr>
              <a:t>我们使用</a:t>
            </a:r>
            <a:r>
              <a:rPr lang="en-GB" altLang="zh-CN" dirty="0">
                <a:effectLst/>
              </a:rPr>
              <a:t>Run 2</a:t>
            </a:r>
            <a:r>
              <a:rPr lang="zh-CN" altLang="en-US" dirty="0">
                <a:effectLst/>
              </a:rPr>
              <a:t>的 </a:t>
            </a:r>
            <a:r>
              <a:rPr lang="en-US" altLang="zh-CN" b="1" dirty="0">
                <a:effectLst/>
              </a:rPr>
              <a:t>6 </a:t>
            </a:r>
            <a:r>
              <a:rPr lang="en-GB" altLang="zh-CN" b="1" dirty="0">
                <a:effectLst/>
              </a:rPr>
              <a:t>fb⁻¹</a:t>
            </a:r>
            <a:r>
              <a:rPr lang="en-GB" altLang="zh-CN" dirty="0">
                <a:effectLst/>
              </a:rPr>
              <a:t> </a:t>
            </a:r>
            <a:r>
              <a:rPr lang="zh-CN" altLang="en-US" dirty="0">
                <a:effectLst/>
              </a:rPr>
              <a:t>数据，结合之前</a:t>
            </a:r>
            <a:r>
              <a:rPr lang="en-GB" altLang="zh-CN" dirty="0">
                <a:effectLst/>
              </a:rPr>
              <a:t>LHCb</a:t>
            </a:r>
            <a:r>
              <a:rPr lang="zh-CN" altLang="en-US" dirty="0">
                <a:effectLst/>
              </a:rPr>
              <a:t>已发表的结果，通过联合分析提取了原始</a:t>
            </a:r>
            <a:r>
              <a:rPr lang="en-GB" altLang="zh-CN" dirty="0">
                <a:effectLst/>
              </a:rPr>
              <a:t>CP</a:t>
            </a:r>
            <a:r>
              <a:rPr lang="zh-CN" altLang="en-US" dirty="0">
                <a:effectLst/>
              </a:rPr>
              <a:t>不对称性。</a:t>
            </a:r>
          </a:p>
          <a:p>
            <a:r>
              <a:rPr lang="zh-CN" altLang="en-US" dirty="0">
                <a:effectLst/>
              </a:rPr>
              <a:t>最终测量结果显示，该通道的</a:t>
            </a:r>
            <a:r>
              <a:rPr lang="en-GB" altLang="zh-CN" dirty="0">
                <a:effectLst/>
              </a:rPr>
              <a:t>CP</a:t>
            </a:r>
            <a:r>
              <a:rPr lang="zh-CN" altLang="en-US" dirty="0">
                <a:effectLst/>
              </a:rPr>
              <a:t>破坏显著性达到 </a:t>
            </a:r>
            <a:r>
              <a:rPr lang="zh-CN" altLang="en-US" b="1" dirty="0">
                <a:effectLst/>
              </a:rPr>
              <a:t>约</a:t>
            </a:r>
            <a:r>
              <a:rPr lang="en-US" altLang="zh-CN" b="1" dirty="0">
                <a:effectLst/>
              </a:rPr>
              <a:t>3.9</a:t>
            </a:r>
            <a:r>
              <a:rPr lang="el-GR" altLang="zh-CN" b="1" dirty="0">
                <a:effectLst/>
              </a:rPr>
              <a:t>σ</a:t>
            </a:r>
            <a:r>
              <a:rPr lang="zh-CN" altLang="el-GR" dirty="0">
                <a:effectLst/>
              </a:rPr>
              <a:t>，</a:t>
            </a:r>
            <a:r>
              <a:rPr lang="zh-CN" altLang="en-US" dirty="0">
                <a:effectLst/>
              </a:rPr>
              <a:t>首次达到了</a:t>
            </a:r>
            <a:r>
              <a:rPr lang="zh-CN" altLang="en-US" b="1" dirty="0">
                <a:effectLst/>
              </a:rPr>
              <a:t>证据（</a:t>
            </a:r>
            <a:r>
              <a:rPr lang="en-GB" altLang="zh-CN" b="1" dirty="0">
                <a:effectLst/>
              </a:rPr>
              <a:t>evidence</a:t>
            </a:r>
            <a:r>
              <a:rPr lang="zh-CN" altLang="en-GB" b="1" dirty="0">
                <a:effectLst/>
              </a:rPr>
              <a:t>）</a:t>
            </a:r>
            <a:r>
              <a:rPr lang="zh-CN" altLang="en-US" b="1" dirty="0">
                <a:effectLst/>
              </a:rPr>
              <a:t>级别</a:t>
            </a:r>
            <a:r>
              <a:rPr lang="zh-CN" altLang="en-US" dirty="0">
                <a:effectLst/>
              </a:rPr>
              <a:t>。</a:t>
            </a:r>
          </a:p>
          <a:p>
            <a:r>
              <a:rPr lang="zh-CN" altLang="en-US" dirty="0">
                <a:effectLst/>
              </a:rPr>
              <a:t>这是 。它表明在</a:t>
            </a:r>
            <a:r>
              <a:rPr lang="en-GB" altLang="zh-CN" dirty="0">
                <a:effectLst/>
              </a:rPr>
              <a:t>b</a:t>
            </a:r>
            <a:r>
              <a:rPr lang="zh-CN" altLang="en-US" dirty="0">
                <a:effectLst/>
              </a:rPr>
              <a:t>重子系统中，企鹅图等高阶贡献确实可能产生比介子系统更显著的</a:t>
            </a:r>
            <a:r>
              <a:rPr lang="en-GB" altLang="zh-CN" dirty="0">
                <a:effectLst/>
              </a:rPr>
              <a:t>CP</a:t>
            </a:r>
            <a:r>
              <a:rPr lang="zh-CN" altLang="en-US" dirty="0">
                <a:effectLst/>
              </a:rPr>
              <a:t>不对称，为新物理搜索打开了新的窗口。</a:t>
            </a:r>
          </a:p>
          <a:p>
            <a:r>
              <a:rPr lang="zh-CN" altLang="en-US" dirty="0">
                <a:effectLst/>
              </a:rPr>
              <a:t>同时，我们还测量了 </a:t>
            </a:r>
            <a:r>
              <a:rPr lang="en-GB" altLang="zh-CN" b="1" dirty="0">
                <a:effectLst/>
              </a:rPr>
              <a:t>T-odd triple-product asymmetry</a:t>
            </a:r>
            <a:r>
              <a:rPr lang="zh-CN" altLang="en-GB" dirty="0">
                <a:effectLst/>
              </a:rPr>
              <a:t>（</a:t>
            </a:r>
            <a:r>
              <a:rPr lang="zh-CN" altLang="en-US" dirty="0">
                <a:effectLst/>
              </a:rPr>
              <a:t>三重积不对称性），目前结果与零一致，没有观测到显著的</a:t>
            </a:r>
            <a:r>
              <a:rPr lang="en-GB" altLang="zh-CN" dirty="0">
                <a:effectLst/>
              </a:rPr>
              <a:t>CP</a:t>
            </a:r>
            <a:r>
              <a:rPr lang="zh-CN" altLang="en-US" dirty="0">
                <a:effectLst/>
              </a:rPr>
              <a:t>破坏，这与标准模型预期相符。</a:t>
            </a:r>
          </a:p>
          <a:p>
            <a:r>
              <a:rPr lang="zh-CN" altLang="en-US" dirty="0">
                <a:effectLst/>
              </a:rPr>
              <a:t>左图和右图分别展示了拟合得到的</a:t>
            </a:r>
            <a:r>
              <a:rPr lang="en-GB" altLang="zh-CN" dirty="0">
                <a:effectLst/>
              </a:rPr>
              <a:t>CP</a:t>
            </a:r>
            <a:r>
              <a:rPr lang="zh-CN" altLang="en-US" dirty="0">
                <a:effectLst/>
              </a:rPr>
              <a:t>不对称结果，以及与之前测量和世界平均值的对比。</a:t>
            </a:r>
          </a:p>
          <a:p>
            <a:r>
              <a:rPr lang="zh-CN" altLang="en-US" dirty="0">
                <a:effectLst/>
              </a:rPr>
              <a:t>这个工作已发表在 </a:t>
            </a:r>
            <a:r>
              <a:rPr lang="en-GB" altLang="zh-CN" b="1" dirty="0">
                <a:effectLst/>
              </a:rPr>
              <a:t>Science Bulletin 71 (2026) 547</a:t>
            </a:r>
            <a:r>
              <a:rPr lang="zh-CN" altLang="en-GB" dirty="0">
                <a:effectLst/>
              </a:rPr>
              <a:t>（</a:t>
            </a:r>
            <a:r>
              <a:rPr lang="en-GB" altLang="zh-CN" dirty="0">
                <a:effectLst/>
              </a:rPr>
              <a:t>arXiv:2509.16103, LHCb-PAPER-2025-021</a:t>
            </a:r>
            <a:r>
              <a:rPr lang="zh-CN" altLang="en-GB" dirty="0">
                <a:effectLst/>
              </a:rPr>
              <a:t>）。</a:t>
            </a:r>
          </a:p>
          <a:p>
            <a:r>
              <a:rPr lang="zh-CN" altLang="en-US" dirty="0">
                <a:effectLst/>
              </a:rPr>
              <a:t>重子</a:t>
            </a:r>
            <a:r>
              <a:rPr lang="en-GB" altLang="zh-CN" dirty="0">
                <a:effectLst/>
              </a:rPr>
              <a:t>CP</a:t>
            </a:r>
            <a:r>
              <a:rPr lang="zh-CN" altLang="en-US" dirty="0">
                <a:effectLst/>
              </a:rPr>
              <a:t>破坏的研究才刚刚开始，随着</a:t>
            </a:r>
            <a:r>
              <a:rPr lang="en-GB" altLang="zh-CN" dirty="0">
                <a:effectLst/>
              </a:rPr>
              <a:t>Run 3</a:t>
            </a:r>
            <a:r>
              <a:rPr lang="zh-CN" altLang="en-US" dirty="0">
                <a:effectLst/>
              </a:rPr>
              <a:t>和</a:t>
            </a:r>
            <a:r>
              <a:rPr lang="en-GB" altLang="zh-CN" dirty="0">
                <a:effectLst/>
              </a:rPr>
              <a:t>Upgrade</a:t>
            </a:r>
            <a:r>
              <a:rPr lang="zh-CN" altLang="en-US" dirty="0">
                <a:effectLst/>
              </a:rPr>
              <a:t>数据的累积，我们期待在多个重子通道达到</a:t>
            </a:r>
            <a:r>
              <a:rPr lang="en-US" altLang="zh-CN" dirty="0">
                <a:effectLst/>
              </a:rPr>
              <a:t>5</a:t>
            </a:r>
            <a:r>
              <a:rPr lang="el-GR" altLang="zh-CN" dirty="0">
                <a:effectLst/>
              </a:rPr>
              <a:t>σ</a:t>
            </a:r>
            <a:r>
              <a:rPr lang="zh-CN" altLang="en-US" dirty="0">
                <a:effectLst/>
              </a:rPr>
              <a:t>以上的观测。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C4CE2-E5ED-9E4C-9AF7-B7ACE4764BEC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>
                <a:effectLst/>
              </a:rPr>
              <a:t>“在重子</a:t>
            </a:r>
            <a:r>
              <a:rPr lang="en-GB" altLang="zh-CN" dirty="0">
                <a:effectLst/>
              </a:rPr>
              <a:t>CP</a:t>
            </a:r>
            <a:r>
              <a:rPr lang="zh-CN" altLang="en-US" dirty="0">
                <a:effectLst/>
              </a:rPr>
              <a:t>破坏部分，我们除了刚才的 </a:t>
            </a:r>
            <a:r>
              <a:rPr lang="en-GB" altLang="zh-CN" dirty="0">
                <a:effectLst/>
              </a:rPr>
              <a:t>charmonium </a:t>
            </a:r>
            <a:r>
              <a:rPr lang="zh-CN" altLang="en-US" dirty="0">
                <a:effectLst/>
              </a:rPr>
              <a:t>通道之外，还研究了另一类重要衰变</a:t>
            </a:r>
            <a:r>
              <a:rPr lang="en-US" altLang="zh-CN" dirty="0">
                <a:effectLst/>
              </a:rPr>
              <a:t>——</a:t>
            </a:r>
            <a:r>
              <a:rPr lang="el-GR" altLang="zh-CN" b="1" dirty="0">
                <a:effectLst/>
              </a:rPr>
              <a:t>Λ_</a:t>
            </a:r>
            <a:r>
              <a:rPr lang="en-GB" altLang="zh-CN" b="1" dirty="0">
                <a:effectLst/>
              </a:rPr>
              <a:t>b⁰ (</a:t>
            </a:r>
            <a:r>
              <a:rPr lang="zh-CN" altLang="en-US" b="1" dirty="0">
                <a:effectLst/>
              </a:rPr>
              <a:t>和 </a:t>
            </a:r>
            <a:r>
              <a:rPr lang="el-GR" altLang="zh-CN" b="1" dirty="0">
                <a:effectLst/>
              </a:rPr>
              <a:t>Ξ_</a:t>
            </a:r>
            <a:r>
              <a:rPr lang="en-GB" altLang="zh-CN" b="1" dirty="0">
                <a:effectLst/>
              </a:rPr>
              <a:t>b⁰) → p K_S^0 h^-</a:t>
            </a:r>
            <a:r>
              <a:rPr lang="zh-CN" altLang="en-GB" dirty="0">
                <a:effectLst/>
              </a:rPr>
              <a:t>（</a:t>
            </a:r>
            <a:r>
              <a:rPr lang="zh-CN" altLang="en-US" dirty="0">
                <a:effectLst/>
              </a:rPr>
              <a:t>其中 </a:t>
            </a:r>
            <a:r>
              <a:rPr lang="en-GB" altLang="zh-CN" dirty="0">
                <a:effectLst/>
              </a:rPr>
              <a:t>h = </a:t>
            </a:r>
            <a:r>
              <a:rPr lang="el-GR" altLang="zh-CN" dirty="0">
                <a:effectLst/>
              </a:rPr>
              <a:t>π </a:t>
            </a:r>
            <a:r>
              <a:rPr lang="zh-CN" altLang="en-US" dirty="0">
                <a:effectLst/>
              </a:rPr>
              <a:t>或 </a:t>
            </a:r>
            <a:r>
              <a:rPr lang="en-GB" altLang="zh-CN" dirty="0">
                <a:effectLst/>
              </a:rPr>
              <a:t>K</a:t>
            </a:r>
            <a:r>
              <a:rPr lang="zh-CN" altLang="en-GB" dirty="0">
                <a:effectLst/>
              </a:rPr>
              <a:t>）。”</a:t>
            </a:r>
          </a:p>
          <a:p>
            <a:r>
              <a:rPr lang="zh-CN" altLang="en-US" dirty="0">
                <a:effectLst/>
              </a:rPr>
              <a:t>这个分析使用了 </a:t>
            </a:r>
            <a:r>
              <a:rPr lang="en-GB" altLang="zh-CN" dirty="0">
                <a:effectLst/>
              </a:rPr>
              <a:t>Run 1 + Run 2 </a:t>
            </a:r>
            <a:r>
              <a:rPr lang="zh-CN" altLang="en-US" dirty="0">
                <a:effectLst/>
              </a:rPr>
              <a:t>共 </a:t>
            </a:r>
            <a:r>
              <a:rPr lang="en-US" altLang="zh-CN" b="1" dirty="0">
                <a:effectLst/>
              </a:rPr>
              <a:t>9 </a:t>
            </a:r>
            <a:r>
              <a:rPr lang="en-GB" altLang="zh-CN" b="1" dirty="0">
                <a:effectLst/>
              </a:rPr>
              <a:t>fb⁻¹</a:t>
            </a:r>
            <a:r>
              <a:rPr lang="en-GB" altLang="zh-CN" dirty="0">
                <a:effectLst/>
              </a:rPr>
              <a:t> </a:t>
            </a:r>
            <a:r>
              <a:rPr lang="zh-CN" altLang="en-US" dirty="0">
                <a:effectLst/>
              </a:rPr>
              <a:t>的数据。我们对这些通道进行了</a:t>
            </a:r>
            <a:r>
              <a:rPr lang="zh-CN" altLang="en-US" b="1" dirty="0">
                <a:effectLst/>
              </a:rPr>
              <a:t>积分</a:t>
            </a:r>
            <a:r>
              <a:rPr lang="en-GB" altLang="zh-CN" b="1" dirty="0">
                <a:effectLst/>
              </a:rPr>
              <a:t>CP</a:t>
            </a:r>
            <a:r>
              <a:rPr lang="zh-CN" altLang="en-US" b="1" dirty="0">
                <a:effectLst/>
              </a:rPr>
              <a:t>不对称</a:t>
            </a:r>
            <a:r>
              <a:rPr lang="zh-CN" altLang="en-US" dirty="0">
                <a:effectLst/>
              </a:rPr>
              <a:t>测量，所有结果均与零一致，在当前精度下没有观测到显著的直接</a:t>
            </a:r>
            <a:r>
              <a:rPr lang="en-GB" altLang="zh-CN" dirty="0">
                <a:effectLst/>
              </a:rPr>
              <a:t>CP</a:t>
            </a:r>
            <a:r>
              <a:rPr lang="zh-CN" altLang="en-US" dirty="0">
                <a:effectLst/>
              </a:rPr>
              <a:t>破坏，可能的不同波叠加，抵消了</a:t>
            </a:r>
            <a:r>
              <a:rPr lang="en-US" altLang="zh-CN" dirty="0" err="1">
                <a:effectLst/>
              </a:rPr>
              <a:t>acp</a:t>
            </a:r>
            <a:r>
              <a:rPr lang="zh-CN" altLang="en-US" dirty="0">
                <a:effectLst/>
              </a:rPr>
              <a:t>。</a:t>
            </a:r>
          </a:p>
          <a:p>
            <a:r>
              <a:rPr lang="zh-CN" altLang="en-US" dirty="0">
                <a:effectLst/>
              </a:rPr>
              <a:t>为了更细致地研究可能的局域</a:t>
            </a:r>
            <a:r>
              <a:rPr lang="en-GB" altLang="zh-CN" dirty="0">
                <a:effectLst/>
              </a:rPr>
              <a:t>CP</a:t>
            </a:r>
            <a:r>
              <a:rPr lang="zh-CN" altLang="en-US" dirty="0">
                <a:effectLst/>
              </a:rPr>
              <a:t>破坏，我们还对 </a:t>
            </a:r>
            <a:r>
              <a:rPr lang="en-GB" altLang="zh-CN" dirty="0">
                <a:effectLst/>
              </a:rPr>
              <a:t>Dalitz </a:t>
            </a:r>
            <a:r>
              <a:rPr lang="zh-CN" altLang="en-US" dirty="0">
                <a:effectLst/>
              </a:rPr>
              <a:t>图进行了 </a:t>
            </a:r>
            <a:r>
              <a:rPr lang="en-US" altLang="zh-CN" b="1" dirty="0">
                <a:effectLst/>
              </a:rPr>
              <a:t>4</a:t>
            </a:r>
            <a:r>
              <a:rPr lang="zh-CN" altLang="en-US" b="1" dirty="0">
                <a:effectLst/>
              </a:rPr>
              <a:t>个区域的分</a:t>
            </a:r>
            <a:r>
              <a:rPr lang="en-GB" altLang="zh-CN" b="1" dirty="0">
                <a:effectLst/>
              </a:rPr>
              <a:t>bin</a:t>
            </a:r>
            <a:r>
              <a:rPr lang="zh-CN" altLang="en-US" b="1" dirty="0">
                <a:effectLst/>
              </a:rPr>
              <a:t>分析</a:t>
            </a:r>
            <a:r>
              <a:rPr lang="zh-CN" altLang="en-US" dirty="0">
                <a:effectLst/>
              </a:rPr>
              <a:t>。所有 </a:t>
            </a:r>
            <a:r>
              <a:rPr lang="en-GB" altLang="zh-CN" dirty="0">
                <a:effectLst/>
              </a:rPr>
              <a:t>bin </a:t>
            </a:r>
            <a:r>
              <a:rPr lang="zh-CN" altLang="en-US" dirty="0">
                <a:effectLst/>
              </a:rPr>
              <a:t>的结果同样与零一致，其中最大偏差仅为 </a:t>
            </a:r>
            <a:r>
              <a:rPr lang="en-US" altLang="zh-CN" b="1" dirty="0">
                <a:effectLst/>
              </a:rPr>
              <a:t>2.7</a:t>
            </a:r>
            <a:r>
              <a:rPr lang="el-GR" altLang="zh-CN" b="1" dirty="0">
                <a:effectLst/>
              </a:rPr>
              <a:t>σ</a:t>
            </a:r>
            <a:r>
              <a:rPr lang="zh-CN" altLang="el-GR" dirty="0">
                <a:effectLst/>
              </a:rPr>
              <a:t>（</a:t>
            </a:r>
            <a:r>
              <a:rPr lang="zh-CN" altLang="en-US" dirty="0">
                <a:effectLst/>
              </a:rPr>
              <a:t>出现在某个共振区域）。</a:t>
            </a:r>
          </a:p>
          <a:p>
            <a:r>
              <a:rPr lang="zh-CN" altLang="en-US" dirty="0">
                <a:effectLst/>
              </a:rPr>
              <a:t>值得注意的是，在这个分析中我们</a:t>
            </a:r>
            <a:r>
              <a:rPr lang="zh-CN" altLang="en-US" b="1" dirty="0">
                <a:effectLst/>
              </a:rPr>
              <a:t>首次观测到两个新的衰变模式</a:t>
            </a:r>
            <a:r>
              <a:rPr lang="zh-CN" altLang="en-US" dirty="0">
                <a:effectLst/>
              </a:rPr>
              <a:t>，均达到 </a:t>
            </a:r>
            <a:r>
              <a:rPr lang="en-US" altLang="zh-CN" b="1" dirty="0">
                <a:effectLst/>
              </a:rPr>
              <a:t>8</a:t>
            </a:r>
            <a:r>
              <a:rPr lang="el-GR" altLang="zh-CN" b="1" dirty="0">
                <a:effectLst/>
              </a:rPr>
              <a:t>σ</a:t>
            </a:r>
            <a:r>
              <a:rPr lang="el-GR" altLang="zh-CN" dirty="0">
                <a:effectLst/>
              </a:rPr>
              <a:t> </a:t>
            </a:r>
            <a:r>
              <a:rPr lang="zh-CN" altLang="en-US" dirty="0">
                <a:effectLst/>
              </a:rPr>
              <a:t>显著性：</a:t>
            </a:r>
          </a:p>
          <a:p>
            <a:r>
              <a:rPr lang="el-GR" altLang="zh-CN" b="1" dirty="0"/>
              <a:t>Λ_</a:t>
            </a:r>
            <a:r>
              <a:rPr lang="en-GB" altLang="zh-CN" b="1" dirty="0"/>
              <a:t>b⁰ → p K_S^0 </a:t>
            </a:r>
            <a:r>
              <a:rPr lang="el-GR" altLang="zh-CN" b="1" dirty="0"/>
              <a:t>π^-</a:t>
            </a:r>
            <a:r>
              <a:rPr lang="zh-CN" altLang="el-GR" dirty="0"/>
              <a:t>（</a:t>
            </a:r>
            <a:r>
              <a:rPr lang="zh-CN" altLang="en-US" dirty="0"/>
              <a:t>或对应模式）</a:t>
            </a:r>
          </a:p>
          <a:p>
            <a:r>
              <a:rPr lang="el-GR" altLang="zh-CN" b="1" dirty="0"/>
              <a:t>Λ_</a:t>
            </a:r>
            <a:r>
              <a:rPr lang="en-GB" altLang="zh-CN" b="1" dirty="0"/>
              <a:t>b⁰ → p K_S^0 K^-</a:t>
            </a:r>
            <a:r>
              <a:rPr lang="zh-CN" altLang="en-GB" dirty="0"/>
              <a:t>（</a:t>
            </a:r>
            <a:r>
              <a:rPr lang="zh-CN" altLang="en-US" dirty="0"/>
              <a:t>控制通道等）</a:t>
            </a:r>
          </a:p>
          <a:p>
            <a:r>
              <a:rPr lang="zh-CN" altLang="en-US" dirty="0">
                <a:effectLst/>
              </a:rPr>
              <a:t>这些新观测极大地丰富了重子 </a:t>
            </a:r>
            <a:r>
              <a:rPr lang="en-GB" altLang="zh-CN" dirty="0">
                <a:effectLst/>
              </a:rPr>
              <a:t>charmless </a:t>
            </a:r>
            <a:r>
              <a:rPr lang="zh-CN" altLang="en-US" dirty="0">
                <a:effectLst/>
              </a:rPr>
              <a:t>衰变的实验数据。</a:t>
            </a:r>
          </a:p>
          <a:p>
            <a:r>
              <a:rPr lang="zh-CN" altLang="en-US" dirty="0">
                <a:effectLst/>
              </a:rPr>
              <a:t>物理上，这些通道对 </a:t>
            </a:r>
            <a:r>
              <a:rPr lang="en-GB" altLang="zh-CN" b="1" dirty="0" err="1">
                <a:effectLst/>
              </a:rPr>
              <a:t>b→s</a:t>
            </a:r>
            <a:r>
              <a:rPr lang="en-GB" altLang="zh-CN" dirty="0">
                <a:effectLst/>
              </a:rPr>
              <a:t> </a:t>
            </a:r>
            <a:r>
              <a:rPr lang="zh-CN" altLang="en-US" dirty="0">
                <a:effectLst/>
              </a:rPr>
              <a:t>和 </a:t>
            </a:r>
            <a:r>
              <a:rPr lang="en-GB" altLang="zh-CN" b="1" dirty="0" err="1">
                <a:effectLst/>
              </a:rPr>
              <a:t>b→d</a:t>
            </a:r>
            <a:r>
              <a:rPr lang="en-GB" altLang="zh-CN" dirty="0">
                <a:effectLst/>
              </a:rPr>
              <a:t> </a:t>
            </a:r>
            <a:r>
              <a:rPr lang="zh-CN" altLang="en-US" dirty="0">
                <a:effectLst/>
              </a:rPr>
              <a:t>跃迁中的</a:t>
            </a:r>
            <a:r>
              <a:rPr lang="zh-CN" altLang="en-US" b="1" dirty="0">
                <a:effectLst/>
              </a:rPr>
              <a:t>企鹅图贡献</a:t>
            </a:r>
            <a:r>
              <a:rPr lang="zh-CN" altLang="en-US" dirty="0">
                <a:effectLst/>
              </a:rPr>
              <a:t>非常敏感，是检验重子系统中 </a:t>
            </a:r>
            <a:r>
              <a:rPr lang="en-GB" altLang="zh-CN" dirty="0">
                <a:effectLst/>
              </a:rPr>
              <a:t>penguin </a:t>
            </a:r>
            <a:r>
              <a:rPr lang="zh-CN" altLang="en-US" dirty="0">
                <a:effectLst/>
              </a:rPr>
              <a:t>效应的重要探针。</a:t>
            </a:r>
          </a:p>
          <a:p>
            <a:r>
              <a:rPr lang="zh-CN" altLang="en-US" dirty="0">
                <a:effectLst/>
              </a:rPr>
              <a:t>这个工作已发表在 </a:t>
            </a:r>
            <a:r>
              <a:rPr lang="en-GB" altLang="zh-CN" b="1" dirty="0">
                <a:effectLst/>
              </a:rPr>
              <a:t>LHCb-PAPER-2025-016 (arXiv:2508.17836)</a:t>
            </a:r>
            <a:r>
              <a:rPr lang="zh-CN" altLang="en-GB" dirty="0">
                <a:effectLst/>
              </a:rPr>
              <a:t>。”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C4CE2-E5ED-9E4C-9AF7-B7ACE4764BEC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>
                <a:effectLst/>
              </a:rPr>
              <a:t>接下来，我们继续讨论 </a:t>
            </a:r>
            <a:r>
              <a:rPr lang="en-GB" altLang="zh-CN" b="1" dirty="0">
                <a:effectLst/>
              </a:rPr>
              <a:t>B⁰(s) → D_s^- D^+</a:t>
            </a:r>
            <a:r>
              <a:rPr lang="en-GB" altLang="zh-CN" dirty="0">
                <a:effectLst/>
              </a:rPr>
              <a:t> </a:t>
            </a:r>
            <a:r>
              <a:rPr lang="zh-CN" altLang="en-US" dirty="0">
                <a:effectLst/>
              </a:rPr>
              <a:t>衰变中的</a:t>
            </a:r>
            <a:r>
              <a:rPr lang="en-GB" altLang="zh-CN" dirty="0">
                <a:effectLst/>
              </a:rPr>
              <a:t>CP</a:t>
            </a:r>
            <a:r>
              <a:rPr lang="zh-CN" altLang="en-US" dirty="0">
                <a:effectLst/>
              </a:rPr>
              <a:t>不对称测量。</a:t>
            </a:r>
          </a:p>
          <a:p>
            <a:r>
              <a:rPr lang="zh-CN" altLang="en-US" dirty="0">
                <a:effectLst/>
              </a:rPr>
              <a:t>这个分析使用了 </a:t>
            </a:r>
            <a:r>
              <a:rPr lang="en-GB" altLang="zh-CN" dirty="0">
                <a:effectLst/>
              </a:rPr>
              <a:t>Run 1 + Run 2 </a:t>
            </a:r>
            <a:r>
              <a:rPr lang="zh-CN" altLang="en-US" dirty="0">
                <a:effectLst/>
              </a:rPr>
              <a:t>共 </a:t>
            </a:r>
            <a:r>
              <a:rPr lang="en-US" altLang="zh-CN" b="1" dirty="0">
                <a:effectLst/>
              </a:rPr>
              <a:t>9 </a:t>
            </a:r>
            <a:r>
              <a:rPr lang="en-GB" altLang="zh-CN" b="1" dirty="0">
                <a:effectLst/>
              </a:rPr>
              <a:t>fb⁻¹</a:t>
            </a:r>
            <a:r>
              <a:rPr lang="en-GB" altLang="zh-CN" dirty="0">
                <a:effectLst/>
              </a:rPr>
              <a:t> </a:t>
            </a:r>
            <a:r>
              <a:rPr lang="zh-CN" altLang="en-US" dirty="0">
                <a:effectLst/>
              </a:rPr>
              <a:t>的数据。我们通过 </a:t>
            </a:r>
            <a:r>
              <a:rPr lang="en-GB" altLang="zh-CN" b="1" dirty="0">
                <a:effectLst/>
              </a:rPr>
              <a:t>Cabibbo-</a:t>
            </a:r>
            <a:r>
              <a:rPr lang="en-GB" altLang="zh-CN" b="1" dirty="0" err="1">
                <a:effectLst/>
              </a:rPr>
              <a:t>favoured</a:t>
            </a:r>
            <a:r>
              <a:rPr lang="en-GB" altLang="zh-CN" b="1" dirty="0">
                <a:effectLst/>
              </a:rPr>
              <a:t> </a:t>
            </a:r>
            <a:r>
              <a:rPr lang="zh-CN" altLang="en-US" b="1" dirty="0">
                <a:effectLst/>
              </a:rPr>
              <a:t>的高效率对照通道</a:t>
            </a:r>
            <a:r>
              <a:rPr lang="zh-CN" altLang="en-US" dirty="0">
                <a:effectLst/>
              </a:rPr>
              <a:t>（如 </a:t>
            </a:r>
            <a:r>
              <a:rPr lang="en-GB" altLang="zh-CN" dirty="0">
                <a:effectLst/>
              </a:rPr>
              <a:t>B⁰ → D^- D^+ </a:t>
            </a:r>
            <a:r>
              <a:rPr lang="zh-CN" altLang="en-US" dirty="0">
                <a:effectLst/>
              </a:rPr>
              <a:t>等，</a:t>
            </a:r>
            <a:r>
              <a:rPr lang="en-GB" altLang="zh-CN" dirty="0">
                <a:effectLst/>
              </a:rPr>
              <a:t>CP</a:t>
            </a:r>
            <a:r>
              <a:rPr lang="zh-CN" altLang="en-US" dirty="0">
                <a:effectLst/>
              </a:rPr>
              <a:t>破坏可忽略）来进行归一化和本底控制，大幅提高了分析精度。</a:t>
            </a:r>
          </a:p>
          <a:p>
            <a:r>
              <a:rPr lang="zh-CN" altLang="en-US" dirty="0">
                <a:effectLst/>
              </a:rPr>
              <a:t>物理上，该通道能够有效探寻 </a:t>
            </a:r>
            <a:r>
              <a:rPr lang="en-GB" altLang="zh-CN" b="1" dirty="0" err="1">
                <a:effectLst/>
              </a:rPr>
              <a:t>b→ccs</a:t>
            </a:r>
            <a:r>
              <a:rPr lang="en-GB" altLang="zh-CN" dirty="0">
                <a:effectLst/>
              </a:rPr>
              <a:t> </a:t>
            </a:r>
            <a:r>
              <a:rPr lang="zh-CN" altLang="en-US" dirty="0">
                <a:effectLst/>
              </a:rPr>
              <a:t>和 </a:t>
            </a:r>
            <a:r>
              <a:rPr lang="en-GB" altLang="zh-CN" b="1" dirty="0" err="1">
                <a:effectLst/>
              </a:rPr>
              <a:t>b→ccd</a:t>
            </a:r>
            <a:r>
              <a:rPr lang="en-GB" altLang="zh-CN" dirty="0">
                <a:effectLst/>
              </a:rPr>
              <a:t> </a:t>
            </a:r>
            <a:r>
              <a:rPr lang="zh-CN" altLang="en-US" dirty="0">
                <a:effectLst/>
              </a:rPr>
              <a:t>过程中的</a:t>
            </a:r>
            <a:r>
              <a:rPr lang="zh-CN" altLang="en-US" b="1" dirty="0">
                <a:effectLst/>
              </a:rPr>
              <a:t>企鹅图贡献</a:t>
            </a:r>
            <a:r>
              <a:rPr lang="zh-CN" altLang="en-US" dirty="0">
                <a:effectLst/>
              </a:rPr>
              <a:t>，是对</a:t>
            </a:r>
            <a:r>
              <a:rPr lang="en-GB" altLang="zh-CN" dirty="0">
                <a:effectLst/>
              </a:rPr>
              <a:t>penguin</a:t>
            </a:r>
            <a:r>
              <a:rPr lang="zh-CN" altLang="en-US" dirty="0">
                <a:effectLst/>
              </a:rPr>
              <a:t>相关研究的重要补充。</a:t>
            </a:r>
          </a:p>
          <a:p>
            <a:r>
              <a:rPr lang="zh-CN" altLang="en-US" dirty="0">
                <a:effectLst/>
              </a:rPr>
              <a:t>本次分析给出了该通道的</a:t>
            </a:r>
            <a:r>
              <a:rPr lang="zh-CN" altLang="en-US" b="1" dirty="0">
                <a:effectLst/>
              </a:rPr>
              <a:t>首次测量</a:t>
            </a:r>
            <a:r>
              <a:rPr lang="zh-CN" altLang="en-US" dirty="0">
                <a:effectLst/>
              </a:rPr>
              <a:t>，同时也是目前世界上</a:t>
            </a:r>
            <a:r>
              <a:rPr lang="zh-CN" altLang="en-US" b="1" dirty="0">
                <a:effectLst/>
              </a:rPr>
              <a:t>最精确的</a:t>
            </a:r>
            <a:r>
              <a:rPr lang="en-GB" altLang="zh-CN" b="1" dirty="0">
                <a:effectLst/>
              </a:rPr>
              <a:t>CP</a:t>
            </a:r>
            <a:r>
              <a:rPr lang="zh-CN" altLang="en-US" b="1" dirty="0">
                <a:effectLst/>
              </a:rPr>
              <a:t>不对称结果</a:t>
            </a:r>
            <a:r>
              <a:rPr lang="zh-CN" altLang="en-US" dirty="0">
                <a:effectLst/>
              </a:rPr>
              <a:t>。积分</a:t>
            </a:r>
            <a:r>
              <a:rPr lang="en-GB" altLang="zh-CN" dirty="0">
                <a:effectLst/>
              </a:rPr>
              <a:t>CP</a:t>
            </a:r>
            <a:r>
              <a:rPr lang="zh-CN" altLang="en-US" dirty="0">
                <a:effectLst/>
              </a:rPr>
              <a:t>不对称与零一致，在当前统计量下没有观测到显著的直接</a:t>
            </a:r>
            <a:r>
              <a:rPr lang="en-GB" altLang="zh-CN" dirty="0">
                <a:effectLst/>
              </a:rPr>
              <a:t>CP</a:t>
            </a:r>
            <a:r>
              <a:rPr lang="zh-CN" altLang="en-US" dirty="0">
                <a:effectLst/>
              </a:rPr>
              <a:t>破坏。</a:t>
            </a:r>
          </a:p>
          <a:p>
            <a:r>
              <a:rPr lang="zh-CN" altLang="en-US" dirty="0">
                <a:effectLst/>
              </a:rPr>
              <a:t>右图展示了信号重建、</a:t>
            </a:r>
            <a:r>
              <a:rPr lang="en-GB" altLang="zh-CN" dirty="0">
                <a:effectLst/>
              </a:rPr>
              <a:t>CP</a:t>
            </a:r>
            <a:r>
              <a:rPr lang="zh-CN" altLang="en-US" dirty="0">
                <a:effectLst/>
              </a:rPr>
              <a:t>不对称拟合结果以及不同子通道的测量总结。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C4CE2-E5ED-9E4C-9AF7-B7ACE4764BEC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>
                <a:effectLst/>
              </a:rPr>
              <a:t>“接下来是一个非常干净的</a:t>
            </a:r>
            <a:r>
              <a:rPr lang="zh-CN" altLang="en-US" b="1" dirty="0">
                <a:effectLst/>
              </a:rPr>
              <a:t>标准模型零检验（</a:t>
            </a:r>
            <a:r>
              <a:rPr lang="en-GB" altLang="zh-CN" b="1" dirty="0">
                <a:effectLst/>
              </a:rPr>
              <a:t>SM Null-Test</a:t>
            </a:r>
            <a:r>
              <a:rPr lang="zh-CN" altLang="en-GB" b="1" dirty="0">
                <a:effectLst/>
              </a:rPr>
              <a:t>）</a:t>
            </a:r>
            <a:r>
              <a:rPr lang="zh-CN" altLang="en-US" dirty="0">
                <a:effectLst/>
              </a:rPr>
              <a:t>通道</a:t>
            </a:r>
            <a:r>
              <a:rPr lang="en-US" altLang="zh-CN" dirty="0">
                <a:effectLst/>
              </a:rPr>
              <a:t>——</a:t>
            </a:r>
            <a:r>
              <a:rPr lang="en-GB" altLang="zh-CN" b="1" dirty="0">
                <a:effectLst/>
              </a:rPr>
              <a:t>B± → K_S^0 h±</a:t>
            </a:r>
            <a:r>
              <a:rPr lang="zh-CN" altLang="en-GB" dirty="0">
                <a:effectLst/>
              </a:rPr>
              <a:t>（</a:t>
            </a:r>
            <a:r>
              <a:rPr lang="zh-CN" altLang="en-US" dirty="0">
                <a:effectLst/>
              </a:rPr>
              <a:t>其中 </a:t>
            </a:r>
            <a:r>
              <a:rPr lang="en-GB" altLang="zh-CN" dirty="0">
                <a:effectLst/>
              </a:rPr>
              <a:t>h = </a:t>
            </a:r>
            <a:r>
              <a:rPr lang="el-GR" altLang="zh-CN" dirty="0">
                <a:effectLst/>
              </a:rPr>
              <a:t>π </a:t>
            </a:r>
            <a:r>
              <a:rPr lang="zh-CN" altLang="en-US" dirty="0">
                <a:effectLst/>
              </a:rPr>
              <a:t>或 </a:t>
            </a:r>
            <a:r>
              <a:rPr lang="en-GB" altLang="zh-CN" dirty="0">
                <a:effectLst/>
              </a:rPr>
              <a:t>K</a:t>
            </a:r>
            <a:r>
              <a:rPr lang="zh-CN" altLang="en-GB" dirty="0">
                <a:effectLst/>
              </a:rPr>
              <a:t>）</a:t>
            </a:r>
            <a:r>
              <a:rPr lang="zh-CN" altLang="en-US" dirty="0">
                <a:effectLst/>
              </a:rPr>
              <a:t>衰变中的</a:t>
            </a:r>
            <a:r>
              <a:rPr lang="en-GB" altLang="zh-CN" dirty="0">
                <a:effectLst/>
              </a:rPr>
              <a:t>CP</a:t>
            </a:r>
            <a:r>
              <a:rPr lang="zh-CN" altLang="en-US" dirty="0">
                <a:effectLst/>
              </a:rPr>
              <a:t>不对称测量。</a:t>
            </a:r>
          </a:p>
          <a:p>
            <a:r>
              <a:rPr lang="zh-CN" altLang="en-US" dirty="0">
                <a:effectLst/>
              </a:rPr>
              <a:t>这个通道理论上非常特殊：</a:t>
            </a:r>
          </a:p>
          <a:p>
            <a:r>
              <a:rPr lang="zh-CN" altLang="en-US" dirty="0"/>
              <a:t>它是</a:t>
            </a:r>
            <a:r>
              <a:rPr lang="zh-CN" altLang="en-US" b="1" dirty="0"/>
              <a:t>纯企鹅图主导</a:t>
            </a:r>
            <a:r>
              <a:rPr lang="zh-CN" altLang="en-US" dirty="0"/>
              <a:t>的过程；</a:t>
            </a:r>
          </a:p>
          <a:p>
            <a:r>
              <a:rPr lang="zh-CN" altLang="en-US" dirty="0"/>
              <a:t>标准模型预言其</a:t>
            </a:r>
            <a:r>
              <a:rPr lang="en-GB" altLang="zh-CN" dirty="0"/>
              <a:t>CP</a:t>
            </a:r>
            <a:r>
              <a:rPr lang="zh-CN" altLang="en-US" dirty="0"/>
              <a:t>不对称 </a:t>
            </a:r>
            <a:r>
              <a:rPr lang="en-GB" altLang="zh-CN" b="1" dirty="0"/>
              <a:t>ACP </a:t>
            </a:r>
            <a:r>
              <a:rPr lang="zh-CN" altLang="en-US" b="1" dirty="0"/>
              <a:t>接近于零</a:t>
            </a:r>
            <a:r>
              <a:rPr lang="zh-CN" altLang="en-US" dirty="0"/>
              <a:t>，理论不确定度极小（</a:t>
            </a:r>
            <a:r>
              <a:rPr lang="en-GB" altLang="zh-CN" dirty="0"/>
              <a:t>ultra-clean</a:t>
            </a:r>
            <a:r>
              <a:rPr lang="zh-CN" altLang="en-GB" dirty="0"/>
              <a:t>）；</a:t>
            </a:r>
          </a:p>
          <a:p>
            <a:r>
              <a:rPr lang="zh-CN" altLang="en-US" dirty="0"/>
              <a:t>同时还有一个</a:t>
            </a:r>
            <a:r>
              <a:rPr lang="zh-CN" altLang="en-US" b="1" dirty="0"/>
              <a:t>双</a:t>
            </a:r>
            <a:r>
              <a:rPr lang="en-GB" altLang="zh-CN" b="1" dirty="0"/>
              <a:t>CKM</a:t>
            </a:r>
            <a:r>
              <a:rPr lang="zh-CN" altLang="en-US" b="1" dirty="0"/>
              <a:t>压低</a:t>
            </a:r>
            <a:r>
              <a:rPr lang="zh-CN" altLang="en-US" dirty="0"/>
              <a:t>的树图对照过程，可以进一步验证理论预言。</a:t>
            </a:r>
          </a:p>
          <a:p>
            <a:r>
              <a:rPr lang="zh-CN" altLang="en-US" dirty="0">
                <a:effectLst/>
              </a:rPr>
              <a:t>我们使用了</a:t>
            </a:r>
            <a:r>
              <a:rPr lang="en-GB" altLang="zh-CN" dirty="0">
                <a:effectLst/>
              </a:rPr>
              <a:t>Run 2</a:t>
            </a:r>
            <a:r>
              <a:rPr lang="zh-CN" altLang="en-US" dirty="0">
                <a:effectLst/>
              </a:rPr>
              <a:t>期间采集的 </a:t>
            </a:r>
            <a:r>
              <a:rPr lang="en-US" altLang="zh-CN" b="1" dirty="0">
                <a:effectLst/>
              </a:rPr>
              <a:t>5.4 </a:t>
            </a:r>
            <a:r>
              <a:rPr lang="en-GB" altLang="zh-CN" b="1" dirty="0">
                <a:effectLst/>
              </a:rPr>
              <a:t>fb⁻¹</a:t>
            </a:r>
            <a:r>
              <a:rPr lang="en-GB" altLang="zh-CN" dirty="0">
                <a:effectLst/>
              </a:rPr>
              <a:t> </a:t>
            </a:r>
            <a:r>
              <a:rPr lang="zh-CN" altLang="en-US" dirty="0">
                <a:effectLst/>
              </a:rPr>
              <a:t>数据（</a:t>
            </a:r>
            <a:r>
              <a:rPr lang="en-US" altLang="zh-CN" dirty="0">
                <a:effectLst/>
              </a:rPr>
              <a:t>2016–2018</a:t>
            </a:r>
            <a:r>
              <a:rPr lang="zh-CN" altLang="en-US" dirty="0">
                <a:effectLst/>
              </a:rPr>
              <a:t>年，</a:t>
            </a:r>
            <a:r>
              <a:rPr lang="en-US" altLang="zh-CN" dirty="0">
                <a:effectLst/>
              </a:rPr>
              <a:t>13 </a:t>
            </a:r>
            <a:r>
              <a:rPr lang="en-GB" altLang="zh-CN" dirty="0">
                <a:effectLst/>
              </a:rPr>
              <a:t>TeV</a:t>
            </a:r>
            <a:r>
              <a:rPr lang="zh-CN" altLang="en-GB" dirty="0">
                <a:effectLst/>
              </a:rPr>
              <a:t>），</a:t>
            </a:r>
            <a:r>
              <a:rPr lang="zh-CN" altLang="en-US" dirty="0">
                <a:effectLst/>
              </a:rPr>
              <a:t>重点分析了 </a:t>
            </a:r>
            <a:r>
              <a:rPr lang="en-GB" altLang="zh-CN" b="1" dirty="0">
                <a:effectLst/>
              </a:rPr>
              <a:t>B± → K_S^0 </a:t>
            </a:r>
            <a:r>
              <a:rPr lang="el-GR" altLang="zh-CN" b="1" dirty="0">
                <a:effectLst/>
              </a:rPr>
              <a:t>π±</a:t>
            </a:r>
            <a:r>
              <a:rPr lang="el-GR" altLang="zh-CN" dirty="0">
                <a:effectLst/>
              </a:rPr>
              <a:t> </a:t>
            </a:r>
            <a:r>
              <a:rPr lang="zh-CN" altLang="en-US" dirty="0">
                <a:effectLst/>
              </a:rPr>
              <a:t>和 </a:t>
            </a:r>
            <a:r>
              <a:rPr lang="en-GB" altLang="zh-CN" b="1" dirty="0">
                <a:effectLst/>
              </a:rPr>
              <a:t>B± → K_S^0 K±</a:t>
            </a:r>
            <a:r>
              <a:rPr lang="en-GB" altLang="zh-CN" dirty="0">
                <a:effectLst/>
              </a:rPr>
              <a:t> </a:t>
            </a:r>
            <a:r>
              <a:rPr lang="zh-CN" altLang="en-US" dirty="0">
                <a:effectLst/>
              </a:rPr>
              <a:t>两个子通道。</a:t>
            </a:r>
          </a:p>
          <a:p>
            <a:r>
              <a:rPr lang="zh-CN" altLang="en-US" dirty="0">
                <a:effectLst/>
              </a:rPr>
              <a:t>本次测量给出了该通道</a:t>
            </a:r>
            <a:r>
              <a:rPr lang="zh-CN" altLang="en-US" b="1" dirty="0">
                <a:effectLst/>
              </a:rPr>
              <a:t>目前最精确的</a:t>
            </a:r>
            <a:r>
              <a:rPr lang="en-GB" altLang="zh-CN" b="1" dirty="0">
                <a:effectLst/>
              </a:rPr>
              <a:t>CP</a:t>
            </a:r>
            <a:r>
              <a:rPr lang="zh-CN" altLang="en-US" b="1" dirty="0">
                <a:effectLst/>
              </a:rPr>
              <a:t>不对称结果</a:t>
            </a:r>
            <a:r>
              <a:rPr lang="zh-CN" altLang="en-US" dirty="0">
                <a:effectLst/>
              </a:rPr>
              <a:t>：</a:t>
            </a:r>
          </a:p>
          <a:p>
            <a:r>
              <a:rPr lang="en-GB" altLang="zh-CN" b="1" dirty="0">
                <a:effectLst/>
              </a:rPr>
              <a:t>ACP = −0.028 ± 0.009 (stat) ± 0.009 (syst)</a:t>
            </a:r>
            <a:endParaRPr lang="en-GB" altLang="zh-CN" dirty="0">
              <a:effectLst/>
            </a:endParaRPr>
          </a:p>
          <a:p>
            <a:r>
              <a:rPr lang="zh-CN" altLang="en-US" dirty="0">
                <a:effectLst/>
              </a:rPr>
              <a:t>结果与标准模型零检验预言</a:t>
            </a:r>
            <a:r>
              <a:rPr lang="zh-CN" altLang="en-US" b="1" dirty="0">
                <a:effectLst/>
              </a:rPr>
              <a:t>完全一致</a:t>
            </a:r>
            <a:r>
              <a:rPr lang="zh-CN" altLang="en-US" dirty="0">
                <a:effectLst/>
              </a:rPr>
              <a:t>，为</a:t>
            </a:r>
            <a:r>
              <a:rPr lang="en-GB" altLang="zh-CN" dirty="0">
                <a:effectLst/>
              </a:rPr>
              <a:t>SM</a:t>
            </a:r>
            <a:r>
              <a:rPr lang="zh-CN" altLang="en-US" dirty="0">
                <a:effectLst/>
              </a:rPr>
              <a:t>在企鹅主导过程中的精确性设立了一个新的基准。</a:t>
            </a:r>
          </a:p>
          <a:p>
            <a:r>
              <a:rPr lang="zh-CN" altLang="en-US" dirty="0">
                <a:effectLst/>
              </a:rPr>
              <a:t>右图展示了信号拟合、</a:t>
            </a:r>
            <a:r>
              <a:rPr lang="en-GB" altLang="zh-CN" dirty="0">
                <a:effectLst/>
              </a:rPr>
              <a:t>CP</a:t>
            </a:r>
            <a:r>
              <a:rPr lang="zh-CN" altLang="en-US" dirty="0">
                <a:effectLst/>
              </a:rPr>
              <a:t>不对称提取以及最终结果总结。</a:t>
            </a:r>
          </a:p>
          <a:p>
            <a:r>
              <a:rPr lang="zh-CN" altLang="en-US" dirty="0">
                <a:effectLst/>
              </a:rPr>
              <a:t>该工作已发表在 </a:t>
            </a:r>
            <a:r>
              <a:rPr lang="en-GB" altLang="zh-CN" b="1" dirty="0">
                <a:effectLst/>
              </a:rPr>
              <a:t>PRL 136 161801 (2026)</a:t>
            </a:r>
            <a:r>
              <a:rPr lang="zh-CN" altLang="en-GB" b="1" dirty="0">
                <a:effectLst/>
              </a:rPr>
              <a:t>，</a:t>
            </a:r>
            <a:r>
              <a:rPr lang="en-GB" altLang="zh-CN" b="1" dirty="0">
                <a:effectLst/>
              </a:rPr>
              <a:t>LHCb-PAPER-2025-049</a:t>
            </a:r>
            <a:r>
              <a:rPr lang="zh-CN" altLang="en-GB" dirty="0">
                <a:effectLst/>
              </a:rPr>
              <a:t>。</a:t>
            </a:r>
          </a:p>
          <a:p>
            <a:r>
              <a:rPr lang="zh-CN" altLang="en-US" dirty="0">
                <a:effectLst/>
              </a:rPr>
              <a:t>这个零检验结果为后续寻找新物理可能产生的</a:t>
            </a:r>
            <a:r>
              <a:rPr lang="en-GB" altLang="zh-CN" dirty="0">
                <a:effectLst/>
              </a:rPr>
              <a:t>CP</a:t>
            </a:r>
            <a:r>
              <a:rPr lang="zh-CN" altLang="en-US" dirty="0">
                <a:effectLst/>
              </a:rPr>
              <a:t>破坏提供了坚实的参考基准。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C4CE2-E5ED-9E4C-9AF7-B7ACE4764BEC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时间有限，更多精彩的结论和解析请移步论文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C4CE2-E5ED-9E4C-9AF7-B7ACE4764BEC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>
                <a:effectLst/>
              </a:rPr>
              <a:t>最后，我来展望一下</a:t>
            </a:r>
            <a:r>
              <a:rPr lang="en-GB" altLang="zh-CN" dirty="0">
                <a:effectLst/>
              </a:rPr>
              <a:t>LHCb</a:t>
            </a:r>
            <a:r>
              <a:rPr lang="zh-CN" altLang="en-US" dirty="0">
                <a:effectLst/>
              </a:rPr>
              <a:t>在</a:t>
            </a:r>
            <a:r>
              <a:rPr lang="en-GB" altLang="zh-CN" dirty="0">
                <a:effectLst/>
              </a:rPr>
              <a:t>CP</a:t>
            </a:r>
            <a:r>
              <a:rPr lang="zh-CN" altLang="en-US" dirty="0">
                <a:effectLst/>
              </a:rPr>
              <a:t>破坏研究方面的未来前景。</a:t>
            </a:r>
          </a:p>
          <a:p>
            <a:r>
              <a:rPr lang="zh-CN" altLang="en-US" b="1" dirty="0">
                <a:effectLst/>
              </a:rPr>
              <a:t>近中期（</a:t>
            </a:r>
            <a:r>
              <a:rPr lang="en-GB" altLang="zh-CN" b="1" dirty="0">
                <a:effectLst/>
              </a:rPr>
              <a:t>Run 3 + Upgrade I</a:t>
            </a:r>
            <a:r>
              <a:rPr lang="zh-CN" altLang="en-GB" b="1" dirty="0">
                <a:effectLst/>
              </a:rPr>
              <a:t>，</a:t>
            </a:r>
            <a:r>
              <a:rPr lang="zh-CN" altLang="en-US" b="1" dirty="0">
                <a:effectLst/>
              </a:rPr>
              <a:t>预计到</a:t>
            </a:r>
            <a:r>
              <a:rPr lang="en-US" altLang="zh-CN" b="1" dirty="0">
                <a:effectLst/>
              </a:rPr>
              <a:t>2026</a:t>
            </a:r>
            <a:r>
              <a:rPr lang="zh-CN" altLang="en-US" b="1" dirty="0">
                <a:effectLst/>
              </a:rPr>
              <a:t>年底累积约</a:t>
            </a:r>
            <a:r>
              <a:rPr lang="en-US" altLang="zh-CN" b="1" dirty="0">
                <a:effectLst/>
              </a:rPr>
              <a:t>23 </a:t>
            </a:r>
            <a:r>
              <a:rPr lang="en-GB" altLang="zh-CN" b="1" dirty="0">
                <a:effectLst/>
              </a:rPr>
              <a:t>fb⁻¹</a:t>
            </a:r>
            <a:r>
              <a:rPr lang="zh-CN" altLang="en-GB" b="1" dirty="0">
                <a:effectLst/>
              </a:rPr>
              <a:t>）：</a:t>
            </a:r>
            <a:endParaRPr lang="en-GB" altLang="zh-CN" dirty="0">
              <a:effectLst/>
            </a:endParaRPr>
          </a:p>
          <a:p>
            <a:r>
              <a:rPr lang="en-GB" altLang="zh-CN" dirty="0"/>
              <a:t>CKM</a:t>
            </a:r>
            <a:r>
              <a:rPr lang="zh-CN" altLang="en-US" dirty="0"/>
              <a:t>角 </a:t>
            </a:r>
            <a:r>
              <a:rPr lang="el-GR" altLang="zh-CN" b="1" dirty="0"/>
              <a:t>γ</a:t>
            </a:r>
            <a:r>
              <a:rPr lang="el-GR" altLang="zh-CN" dirty="0"/>
              <a:t> </a:t>
            </a:r>
            <a:r>
              <a:rPr lang="zh-CN" altLang="en-US" dirty="0"/>
              <a:t>的精度有望达到 </a:t>
            </a:r>
            <a:r>
              <a:rPr lang="en-GB" altLang="zh-CN" b="1" dirty="0"/>
              <a:t>sub-1°</a:t>
            </a:r>
            <a:r>
              <a:rPr lang="en-GB" altLang="zh-CN" dirty="0"/>
              <a:t> </a:t>
            </a:r>
            <a:r>
              <a:rPr lang="zh-CN" altLang="en-US" dirty="0"/>
              <a:t>水平（</a:t>
            </a:r>
            <a:r>
              <a:rPr lang="en-GB" altLang="zh-CN" dirty="0"/>
              <a:t>Optimal Fourier</a:t>
            </a:r>
            <a:r>
              <a:rPr lang="zh-CN" altLang="en-US" dirty="0"/>
              <a:t>方法 </a:t>
            </a:r>
            <a:r>
              <a:rPr lang="en-US" altLang="zh-CN" dirty="0"/>
              <a:t>+ </a:t>
            </a:r>
            <a:r>
              <a:rPr lang="en-GB" altLang="zh-CN" dirty="0"/>
              <a:t>Run 3</a:t>
            </a:r>
            <a:r>
              <a:rPr lang="zh-CN" altLang="en-US" dirty="0"/>
              <a:t>数据联合）；</a:t>
            </a:r>
          </a:p>
          <a:p>
            <a:r>
              <a:rPr lang="en-US" altLang="zh-CN" b="1" dirty="0"/>
              <a:t>beta</a:t>
            </a:r>
            <a:r>
              <a:rPr lang="el-GR" altLang="zh-CN" b="1" dirty="0"/>
              <a:t>_</a:t>
            </a:r>
            <a:r>
              <a:rPr lang="en-GB" altLang="zh-CN" b="1" dirty="0"/>
              <a:t>s</a:t>
            </a:r>
            <a:r>
              <a:rPr lang="en-GB" altLang="zh-CN" dirty="0"/>
              <a:t> </a:t>
            </a:r>
            <a:r>
              <a:rPr lang="zh-CN" altLang="en-US" dirty="0"/>
              <a:t>的测量精度将进入 </a:t>
            </a:r>
            <a:r>
              <a:rPr lang="en-GB" altLang="zh-CN" b="1" dirty="0"/>
              <a:t>sub-</a:t>
            </a:r>
            <a:r>
              <a:rPr lang="en-GB" altLang="zh-CN" b="1" dirty="0" err="1"/>
              <a:t>mrad</a:t>
            </a:r>
            <a:r>
              <a:rPr lang="en-GB" altLang="zh-CN" dirty="0"/>
              <a:t> </a:t>
            </a:r>
            <a:r>
              <a:rPr lang="zh-CN" altLang="en-US" dirty="0"/>
              <a:t>量级（结合企鹅污染约束）；</a:t>
            </a:r>
          </a:p>
          <a:p>
            <a:r>
              <a:rPr lang="zh-CN" altLang="en-US" dirty="0"/>
              <a:t>重味重子</a:t>
            </a:r>
            <a:r>
              <a:rPr lang="en-GB" altLang="zh-CN" dirty="0"/>
              <a:t>CP</a:t>
            </a:r>
            <a:r>
              <a:rPr lang="zh-CN" altLang="en-US" dirty="0"/>
              <a:t>破坏将实现多个通道的 </a:t>
            </a:r>
            <a:r>
              <a:rPr lang="en-US" altLang="zh-CN" b="1" dirty="0"/>
              <a:t>5</a:t>
            </a:r>
            <a:r>
              <a:rPr lang="el-GR" altLang="zh-CN" b="1" dirty="0"/>
              <a:t>σ</a:t>
            </a:r>
            <a:r>
              <a:rPr lang="zh-CN" altLang="en-US" b="1" dirty="0"/>
              <a:t>以上观测</a:t>
            </a:r>
            <a:r>
              <a:rPr lang="zh-CN" altLang="en-US" dirty="0"/>
              <a:t>；</a:t>
            </a:r>
          </a:p>
          <a:p>
            <a:r>
              <a:rPr lang="en-GB" altLang="zh-CN" dirty="0"/>
              <a:t>Charmless</a:t>
            </a:r>
            <a:r>
              <a:rPr lang="zh-CN" altLang="en-US" dirty="0"/>
              <a:t>衰变（包括三体衰变）的</a:t>
            </a:r>
            <a:r>
              <a:rPr lang="en-GB" altLang="zh-CN" dirty="0"/>
              <a:t>CP</a:t>
            </a:r>
            <a:r>
              <a:rPr lang="zh-CN" altLang="en-US" dirty="0"/>
              <a:t>不对称测量精度将提升约</a:t>
            </a:r>
            <a:r>
              <a:rPr lang="en-US" altLang="zh-CN" dirty="0"/>
              <a:t>10</a:t>
            </a:r>
            <a:r>
              <a:rPr lang="zh-CN" altLang="en-US" dirty="0"/>
              <a:t>倍。</a:t>
            </a:r>
          </a:p>
          <a:p>
            <a:r>
              <a:rPr lang="zh-CN" altLang="en-US" b="1" dirty="0">
                <a:effectLst/>
              </a:rPr>
              <a:t>长期（</a:t>
            </a:r>
            <a:r>
              <a:rPr lang="en-GB" altLang="zh-CN" b="1" dirty="0">
                <a:effectLst/>
              </a:rPr>
              <a:t>Upgrade II</a:t>
            </a:r>
            <a:r>
              <a:rPr lang="zh-CN" altLang="en-GB" b="1" dirty="0">
                <a:effectLst/>
              </a:rPr>
              <a:t>，</a:t>
            </a:r>
            <a:r>
              <a:rPr lang="zh-CN" altLang="en-US" b="1" dirty="0">
                <a:effectLst/>
              </a:rPr>
              <a:t>预计到</a:t>
            </a:r>
            <a:r>
              <a:rPr lang="en-US" altLang="zh-CN" b="1" dirty="0">
                <a:effectLst/>
              </a:rPr>
              <a:t>2040</a:t>
            </a:r>
            <a:r>
              <a:rPr lang="zh-CN" altLang="en-US" b="1" dirty="0">
                <a:effectLst/>
              </a:rPr>
              <a:t>年累积</a:t>
            </a:r>
            <a:r>
              <a:rPr lang="en-US" altLang="zh-CN" b="1" dirty="0">
                <a:effectLst/>
              </a:rPr>
              <a:t>300 </a:t>
            </a:r>
            <a:r>
              <a:rPr lang="en-GB" altLang="zh-CN" b="1" dirty="0">
                <a:effectLst/>
              </a:rPr>
              <a:t>fb⁻¹</a:t>
            </a:r>
            <a:r>
              <a:rPr lang="zh-CN" altLang="en-GB" b="1" dirty="0">
                <a:effectLst/>
              </a:rPr>
              <a:t>）：</a:t>
            </a:r>
            <a:endParaRPr lang="en-GB" altLang="zh-CN" dirty="0">
              <a:effectLst/>
            </a:endParaRPr>
          </a:p>
          <a:p>
            <a:r>
              <a:rPr lang="zh-CN" altLang="en-US" dirty="0"/>
              <a:t>实现 </a:t>
            </a:r>
            <a:r>
              <a:rPr lang="en-GB" altLang="zh-CN" b="1" dirty="0"/>
              <a:t>sub-percent</a:t>
            </a:r>
            <a:r>
              <a:rPr lang="en-GB" altLang="zh-CN" dirty="0"/>
              <a:t> </a:t>
            </a:r>
            <a:r>
              <a:rPr lang="zh-CN" altLang="en-US" dirty="0"/>
              <a:t>水平的企鹅污染控制；</a:t>
            </a:r>
          </a:p>
          <a:p>
            <a:r>
              <a:rPr lang="zh-CN" altLang="en-US" dirty="0"/>
              <a:t>对 </a:t>
            </a:r>
            <a:r>
              <a:rPr lang="el-GR" altLang="zh-CN" dirty="0"/>
              <a:t>α</a:t>
            </a:r>
            <a:r>
              <a:rPr lang="zh-CN" altLang="el-GR" dirty="0"/>
              <a:t>、</a:t>
            </a:r>
            <a:r>
              <a:rPr lang="el-GR" altLang="zh-CN" dirty="0"/>
              <a:t>β</a:t>
            </a:r>
            <a:r>
              <a:rPr lang="zh-CN" altLang="el-GR" dirty="0"/>
              <a:t>、</a:t>
            </a:r>
            <a:r>
              <a:rPr lang="el-GR" altLang="zh-CN" dirty="0"/>
              <a:t>γ </a:t>
            </a:r>
            <a:r>
              <a:rPr lang="zh-CN" altLang="en-US" dirty="0"/>
              <a:t>进行</a:t>
            </a:r>
            <a:r>
              <a:rPr lang="zh-CN" altLang="en-US" b="1" dirty="0"/>
              <a:t>全局拟合</a:t>
            </a:r>
            <a:r>
              <a:rPr lang="zh-CN" altLang="en-US" dirty="0"/>
              <a:t>，并进行完整的企鹅处理；</a:t>
            </a:r>
          </a:p>
          <a:p>
            <a:r>
              <a:rPr lang="zh-CN" altLang="en-US" dirty="0"/>
              <a:t>开展稀有重子</a:t>
            </a:r>
            <a:r>
              <a:rPr lang="en-GB" altLang="zh-CN" dirty="0"/>
              <a:t>CP</a:t>
            </a:r>
            <a:r>
              <a:rPr lang="zh-CN" altLang="en-US" dirty="0"/>
              <a:t>破坏和稀有衰变的研究；</a:t>
            </a:r>
          </a:p>
          <a:p>
            <a:r>
              <a:rPr lang="zh-CN" altLang="en-US" dirty="0"/>
              <a:t>有望探测到 </a:t>
            </a:r>
            <a:r>
              <a:rPr lang="en-GB" altLang="zh-CN" b="1" dirty="0" err="1"/>
              <a:t>b→s</a:t>
            </a:r>
            <a:r>
              <a:rPr lang="en-GB" altLang="zh-CN" dirty="0"/>
              <a:t> </a:t>
            </a:r>
            <a:r>
              <a:rPr lang="zh-CN" altLang="en-US" dirty="0"/>
              <a:t>或 </a:t>
            </a:r>
            <a:r>
              <a:rPr lang="en-GB" altLang="zh-CN" b="1" dirty="0" err="1"/>
              <a:t>b→d</a:t>
            </a:r>
            <a:r>
              <a:rPr lang="en-GB" altLang="zh-CN" dirty="0"/>
              <a:t> </a:t>
            </a:r>
            <a:r>
              <a:rPr lang="zh-CN" altLang="en-US" dirty="0"/>
              <a:t>跃迁中来自新物理的额外</a:t>
            </a:r>
            <a:r>
              <a:rPr lang="en-GB" altLang="zh-CN" dirty="0"/>
              <a:t>CP</a:t>
            </a:r>
            <a:r>
              <a:rPr lang="zh-CN" altLang="en-US" dirty="0"/>
              <a:t>破坏相位。</a:t>
            </a:r>
          </a:p>
          <a:p>
            <a:r>
              <a:rPr lang="zh-CN" altLang="en-US" dirty="0">
                <a:effectLst/>
              </a:rPr>
              <a:t>与</a:t>
            </a:r>
            <a:r>
              <a:rPr lang="en-GB" altLang="zh-CN" dirty="0">
                <a:effectLst/>
              </a:rPr>
              <a:t>Belle II</a:t>
            </a:r>
            <a:r>
              <a:rPr lang="zh-CN" altLang="en-US" dirty="0">
                <a:effectLst/>
              </a:rPr>
              <a:t>实验形成互补：</a:t>
            </a:r>
            <a:r>
              <a:rPr lang="en-GB" altLang="zh-CN" dirty="0">
                <a:effectLst/>
              </a:rPr>
              <a:t>LHCb</a:t>
            </a:r>
            <a:r>
              <a:rPr lang="zh-CN" altLang="en-US" dirty="0">
                <a:effectLst/>
              </a:rPr>
              <a:t>在高统计量和重子物理上具有独特优势，而</a:t>
            </a:r>
            <a:r>
              <a:rPr lang="en-GB" altLang="zh-CN" dirty="0">
                <a:effectLst/>
              </a:rPr>
              <a:t>Belle II</a:t>
            </a:r>
            <a:r>
              <a:rPr lang="zh-CN" altLang="en-US" dirty="0">
                <a:effectLst/>
              </a:rPr>
              <a:t>在干净环境和某些稀有衰变上有优势。</a:t>
            </a:r>
          </a:p>
          <a:p>
            <a:r>
              <a:rPr lang="zh-CN" altLang="en-US" dirty="0">
                <a:effectLst/>
              </a:rPr>
              <a:t>总之，</a:t>
            </a:r>
            <a:r>
              <a:rPr lang="en-GB" altLang="zh-CN" dirty="0">
                <a:effectLst/>
              </a:rPr>
              <a:t>LHCb</a:t>
            </a:r>
            <a:r>
              <a:rPr lang="zh-CN" altLang="en-US" dirty="0">
                <a:effectLst/>
              </a:rPr>
              <a:t>正在进入 </a:t>
            </a:r>
            <a:r>
              <a:rPr lang="en-GB" altLang="zh-CN" b="1" dirty="0">
                <a:effectLst/>
              </a:rPr>
              <a:t>CP</a:t>
            </a:r>
            <a:r>
              <a:rPr lang="zh-CN" altLang="en-US" b="1" dirty="0">
                <a:effectLst/>
              </a:rPr>
              <a:t>破坏精密测量的新时代</a:t>
            </a:r>
            <a:r>
              <a:rPr lang="zh-CN" altLang="en-US" dirty="0">
                <a:effectLst/>
              </a:rPr>
              <a:t>。随着数据量的快速增长和新分析方法的不断创新，我们有望在未来几年内大幅加深对</a:t>
            </a:r>
            <a:r>
              <a:rPr lang="en-GB" altLang="zh-CN" dirty="0">
                <a:effectLst/>
              </a:rPr>
              <a:t>CKM</a:t>
            </a:r>
            <a:r>
              <a:rPr lang="zh-CN" altLang="en-US" dirty="0">
                <a:effectLst/>
              </a:rPr>
              <a:t>机制的理解，并为新物理搜索提供更强的灵敏度。”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C4CE2-E5ED-9E4C-9AF7-B7ACE4764BEC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1" dirty="0">
                <a:effectLst/>
              </a:rPr>
              <a:t>✅ 以下是为 </a:t>
            </a:r>
            <a:r>
              <a:rPr lang="en-GB" altLang="zh-CN" b="1" dirty="0">
                <a:effectLst/>
              </a:rPr>
              <a:t>Summary</a:t>
            </a:r>
            <a:r>
              <a:rPr lang="zh-CN" altLang="en-GB" b="1" dirty="0">
                <a:effectLst/>
              </a:rPr>
              <a:t>（</a:t>
            </a:r>
            <a:r>
              <a:rPr lang="zh-CN" altLang="en-US" b="1" dirty="0">
                <a:effectLst/>
              </a:rPr>
              <a:t>总结页）准备的详细解说词：</a:t>
            </a:r>
            <a:endParaRPr lang="zh-CN" altLang="en-US" dirty="0">
              <a:effectLst/>
            </a:endParaRPr>
          </a:p>
          <a:p>
            <a:br>
              <a:rPr lang="zh-CN" altLang="en-US" dirty="0"/>
            </a:br>
            <a:endParaRPr lang="zh-CN" altLang="en-US" dirty="0"/>
          </a:p>
          <a:p>
            <a:r>
              <a:rPr lang="zh-CN" altLang="en-US" b="1" dirty="0"/>
              <a:t>幻灯片：</a:t>
            </a:r>
            <a:r>
              <a:rPr lang="en-GB" altLang="zh-CN" b="1" dirty="0"/>
              <a:t>Summary</a:t>
            </a:r>
          </a:p>
          <a:p>
            <a:r>
              <a:rPr lang="zh-CN" altLang="en-US" b="1" dirty="0">
                <a:effectLst/>
              </a:rPr>
              <a:t>解说词：</a:t>
            </a:r>
            <a:endParaRPr lang="zh-CN" altLang="en-US" dirty="0">
              <a:effectLst/>
            </a:endParaRPr>
          </a:p>
          <a:p>
            <a:r>
              <a:rPr lang="zh-CN" altLang="en-US" dirty="0">
                <a:effectLst/>
              </a:rPr>
              <a:t>“最后，让我对本次报告做一个简要总结。</a:t>
            </a:r>
          </a:p>
          <a:p>
            <a:r>
              <a:rPr lang="zh-CN" altLang="en-US" dirty="0">
                <a:effectLst/>
              </a:rPr>
              <a:t>在</a:t>
            </a:r>
            <a:r>
              <a:rPr lang="en-GB" altLang="zh-CN" dirty="0">
                <a:effectLst/>
              </a:rPr>
              <a:t>CKM</a:t>
            </a:r>
            <a:r>
              <a:rPr lang="zh-CN" altLang="en-US" dirty="0">
                <a:effectLst/>
              </a:rPr>
              <a:t>角测量方面：</a:t>
            </a:r>
          </a:p>
          <a:p>
            <a:r>
              <a:rPr lang="zh-CN" altLang="en-US" dirty="0"/>
              <a:t>我们使用</a:t>
            </a:r>
            <a:r>
              <a:rPr lang="en-GB" altLang="zh-CN" b="1" dirty="0"/>
              <a:t>Optimal Fourier</a:t>
            </a:r>
            <a:r>
              <a:rPr lang="zh-CN" altLang="en-US" b="1" dirty="0"/>
              <a:t>无</a:t>
            </a:r>
            <a:r>
              <a:rPr lang="en-GB" altLang="zh-CN" b="1" dirty="0"/>
              <a:t>bin</a:t>
            </a:r>
            <a:r>
              <a:rPr lang="zh-CN" altLang="en-US" b="1" dirty="0"/>
              <a:t>创新方法</a:t>
            </a:r>
            <a:r>
              <a:rPr lang="zh-CN" altLang="en-US" dirty="0"/>
              <a:t>，对</a:t>
            </a:r>
            <a:r>
              <a:rPr lang="en-GB" altLang="zh-CN" dirty="0"/>
              <a:t>Run 1+2</a:t>
            </a:r>
            <a:r>
              <a:rPr lang="zh-CN" altLang="en-US" dirty="0"/>
              <a:t>数据得到了目前</a:t>
            </a:r>
            <a:r>
              <a:rPr lang="en-GB" altLang="zh-CN" dirty="0"/>
              <a:t>LHCb</a:t>
            </a:r>
            <a:r>
              <a:rPr lang="zh-CN" altLang="en-US" b="1" dirty="0"/>
              <a:t>最精确的单次</a:t>
            </a:r>
            <a:r>
              <a:rPr lang="el-GR" altLang="zh-CN" b="1" dirty="0"/>
              <a:t>γ</a:t>
            </a:r>
            <a:r>
              <a:rPr lang="zh-CN" altLang="en-US" b="1" dirty="0"/>
              <a:t>测量</a:t>
            </a:r>
            <a:r>
              <a:rPr lang="zh-CN" altLang="en-US" dirty="0"/>
              <a:t>：</a:t>
            </a:r>
            <a:r>
              <a:rPr lang="el-GR" altLang="zh-CN" b="1" dirty="0"/>
              <a:t>γ = 71.3 ± 5.0°</a:t>
            </a:r>
            <a:r>
              <a:rPr lang="zh-CN" altLang="el-GR" dirty="0"/>
              <a:t>；</a:t>
            </a:r>
          </a:p>
          <a:p>
            <a:r>
              <a:rPr lang="en-GB" altLang="zh-CN" dirty="0"/>
              <a:t>Run 3</a:t>
            </a:r>
            <a:r>
              <a:rPr lang="zh-CN" altLang="en-US" dirty="0"/>
              <a:t>升级探测器数据（</a:t>
            </a:r>
            <a:r>
              <a:rPr lang="en-US" altLang="zh-CN" dirty="0"/>
              <a:t>5.8 </a:t>
            </a:r>
            <a:r>
              <a:rPr lang="en-GB" altLang="zh-CN" dirty="0"/>
              <a:t>fb⁻¹</a:t>
            </a:r>
            <a:r>
              <a:rPr lang="zh-CN" altLang="en-GB" dirty="0"/>
              <a:t>）</a:t>
            </a:r>
            <a:r>
              <a:rPr lang="zh-CN" altLang="en-US" dirty="0"/>
              <a:t>采用传统</a:t>
            </a:r>
            <a:r>
              <a:rPr lang="en-GB" altLang="zh-CN" dirty="0"/>
              <a:t>binned</a:t>
            </a:r>
            <a:r>
              <a:rPr lang="zh-CN" altLang="en-US" dirty="0"/>
              <a:t>方法给出的结果与之前一致，进一步巩固了世界平均值。</a:t>
            </a:r>
          </a:p>
          <a:p>
            <a:r>
              <a:rPr lang="zh-CN" altLang="en-US" dirty="0">
                <a:effectLst/>
              </a:rPr>
              <a:t>在</a:t>
            </a:r>
            <a:r>
              <a:rPr lang="en-GB" altLang="zh-CN" dirty="0">
                <a:effectLst/>
              </a:rPr>
              <a:t>CP</a:t>
            </a:r>
            <a:r>
              <a:rPr lang="zh-CN" altLang="en-US" dirty="0">
                <a:effectLst/>
              </a:rPr>
              <a:t>破坏观测方面，我们取得了多项重要进展：</a:t>
            </a:r>
          </a:p>
          <a:p>
            <a:r>
              <a:rPr lang="en-GB" altLang="zh-CN" b="1" dirty="0"/>
              <a:t>B⁰ → J/</a:t>
            </a:r>
            <a:r>
              <a:rPr lang="el-GR" altLang="zh-CN" b="1" dirty="0"/>
              <a:t>ψ ρ⁰</a:t>
            </a:r>
            <a:r>
              <a:rPr lang="el-GR" altLang="zh-CN" dirty="0"/>
              <a:t> </a:t>
            </a:r>
            <a:r>
              <a:rPr lang="zh-CN" altLang="en-US" dirty="0"/>
              <a:t>衰变中首次观测到时间依赖</a:t>
            </a:r>
            <a:r>
              <a:rPr lang="en-GB" altLang="zh-CN" dirty="0"/>
              <a:t>CP</a:t>
            </a:r>
            <a:r>
              <a:rPr lang="zh-CN" altLang="en-US" dirty="0"/>
              <a:t>破坏，有效</a:t>
            </a:r>
            <a:r>
              <a:rPr lang="el-GR" altLang="zh-CN" dirty="0"/>
              <a:t>β</a:t>
            </a:r>
            <a:r>
              <a:rPr lang="zh-CN" altLang="en-US" dirty="0"/>
              <a:t>的非零值显著性达到</a:t>
            </a:r>
            <a:r>
              <a:rPr lang="zh-CN" altLang="en-US" b="1" dirty="0"/>
              <a:t>约</a:t>
            </a:r>
            <a:r>
              <a:rPr lang="en-US" altLang="zh-CN" b="1" dirty="0"/>
              <a:t>10</a:t>
            </a:r>
            <a:r>
              <a:rPr lang="el-GR" altLang="zh-CN" b="1" dirty="0"/>
              <a:t>σ</a:t>
            </a:r>
            <a:r>
              <a:rPr lang="zh-CN" altLang="el-GR" dirty="0"/>
              <a:t>，</a:t>
            </a:r>
            <a:r>
              <a:rPr lang="zh-CN" altLang="en-US" dirty="0"/>
              <a:t>并通过</a:t>
            </a:r>
            <a:r>
              <a:rPr lang="en-US" altLang="zh-CN" dirty="0"/>
              <a:t>6</a:t>
            </a:r>
            <a:r>
              <a:rPr lang="zh-CN" altLang="en-US" dirty="0"/>
              <a:t>维振幅分析给出了对黄金模企鹅污染的最严格约束；</a:t>
            </a:r>
          </a:p>
          <a:p>
            <a:r>
              <a:rPr lang="zh-CN" altLang="en-US" b="1" dirty="0"/>
              <a:t>重味重子</a:t>
            </a:r>
            <a:r>
              <a:rPr lang="en-GB" altLang="zh-CN" b="1" dirty="0"/>
              <a:t>sector</a:t>
            </a:r>
            <a:r>
              <a:rPr lang="zh-CN" altLang="en-GB" dirty="0"/>
              <a:t>：</a:t>
            </a:r>
            <a:r>
              <a:rPr lang="zh-CN" altLang="en-US" dirty="0"/>
              <a:t>在 </a:t>
            </a:r>
            <a:r>
              <a:rPr lang="el-GR" altLang="zh-CN" b="1" dirty="0"/>
              <a:t>Λ</a:t>
            </a:r>
            <a:r>
              <a:rPr lang="en-GB" altLang="zh-CN" b="1" dirty="0"/>
              <a:t>b⁰ → J/</a:t>
            </a:r>
            <a:r>
              <a:rPr lang="el-GR" altLang="zh-CN" b="1" dirty="0"/>
              <a:t>ψ </a:t>
            </a:r>
            <a:r>
              <a:rPr lang="en-GB" altLang="zh-CN" b="1" dirty="0"/>
              <a:t>p K⁻</a:t>
            </a:r>
            <a:r>
              <a:rPr lang="en-GB" altLang="zh-CN" dirty="0"/>
              <a:t> </a:t>
            </a:r>
            <a:r>
              <a:rPr lang="zh-CN" altLang="en-US" dirty="0"/>
              <a:t>中首次给出</a:t>
            </a:r>
            <a:r>
              <a:rPr lang="en-GB" altLang="zh-CN" dirty="0"/>
              <a:t>CP</a:t>
            </a:r>
            <a:r>
              <a:rPr lang="zh-CN" altLang="en-US" dirty="0"/>
              <a:t>破坏的</a:t>
            </a:r>
            <a:r>
              <a:rPr lang="zh-CN" altLang="en-US" b="1" dirty="0"/>
              <a:t>证据（</a:t>
            </a:r>
            <a:r>
              <a:rPr lang="en-US" altLang="zh-CN" b="1" dirty="0"/>
              <a:t>3.9</a:t>
            </a:r>
            <a:r>
              <a:rPr lang="el-GR" altLang="zh-CN" b="1" dirty="0"/>
              <a:t>σ</a:t>
            </a:r>
            <a:r>
              <a:rPr lang="zh-CN" altLang="el-GR" b="1" dirty="0"/>
              <a:t>）</a:t>
            </a:r>
            <a:r>
              <a:rPr lang="zh-CN" altLang="el-GR" dirty="0"/>
              <a:t>；</a:t>
            </a:r>
          </a:p>
          <a:p>
            <a:r>
              <a:rPr lang="en-GB" altLang="zh-CN" b="1" dirty="0"/>
              <a:t>Charmless</a:t>
            </a:r>
            <a:r>
              <a:rPr lang="zh-CN" altLang="en-US" b="1" dirty="0"/>
              <a:t>衰变</a:t>
            </a:r>
            <a:r>
              <a:rPr lang="zh-CN" altLang="en-US" dirty="0"/>
              <a:t>：在 </a:t>
            </a:r>
            <a:r>
              <a:rPr lang="el-GR" altLang="zh-CN" b="1" dirty="0"/>
              <a:t>Λ</a:t>
            </a:r>
            <a:r>
              <a:rPr lang="en-GB" altLang="zh-CN" b="1" dirty="0"/>
              <a:t>b⁰ (</a:t>
            </a:r>
            <a:r>
              <a:rPr lang="el-GR" altLang="zh-CN" b="1" dirty="0"/>
              <a:t>Ξ</a:t>
            </a:r>
            <a:r>
              <a:rPr lang="en-GB" altLang="zh-CN" b="1" dirty="0"/>
              <a:t>b⁰) → p K_S⁰ h⁻</a:t>
            </a:r>
            <a:r>
              <a:rPr lang="en-GB" altLang="zh-CN" dirty="0"/>
              <a:t> </a:t>
            </a:r>
            <a:r>
              <a:rPr lang="zh-CN" altLang="en-US" dirty="0"/>
              <a:t>等通道中首次观测到多个</a:t>
            </a:r>
            <a:r>
              <a:rPr lang="en-US" altLang="zh-CN" b="1" dirty="0"/>
              <a:t>8</a:t>
            </a:r>
            <a:r>
              <a:rPr lang="el-GR" altLang="zh-CN" b="1" dirty="0"/>
              <a:t>σ</a:t>
            </a:r>
            <a:r>
              <a:rPr lang="zh-CN" altLang="en-US" dirty="0"/>
              <a:t>的新衰变模式；</a:t>
            </a:r>
          </a:p>
          <a:p>
            <a:r>
              <a:rPr lang="en-GB" altLang="zh-CN" b="1" dirty="0"/>
              <a:t>Bs → </a:t>
            </a:r>
            <a:r>
              <a:rPr lang="el-GR" altLang="zh-CN" b="1" dirty="0" err="1"/>
              <a:t>φφ</a:t>
            </a:r>
            <a:r>
              <a:rPr lang="el-GR" altLang="zh-CN" dirty="0"/>
              <a:t> </a:t>
            </a:r>
            <a:r>
              <a:rPr lang="zh-CN" altLang="en-US" dirty="0"/>
              <a:t>这个</a:t>
            </a:r>
            <a:r>
              <a:rPr lang="en-GB" altLang="zh-CN" b="1" dirty="0"/>
              <a:t>SM</a:t>
            </a:r>
            <a:r>
              <a:rPr lang="zh-CN" altLang="en-US" b="1" dirty="0"/>
              <a:t>零检验</a:t>
            </a:r>
            <a:r>
              <a:rPr lang="zh-CN" altLang="en-US" dirty="0"/>
              <a:t>通道给出了目前</a:t>
            </a:r>
            <a:r>
              <a:rPr lang="zh-CN" altLang="en-US" b="1" dirty="0"/>
              <a:t>最精确的</a:t>
            </a:r>
            <a:r>
              <a:rPr lang="en-GB" altLang="zh-CN" b="1" dirty="0"/>
              <a:t>CP</a:t>
            </a:r>
            <a:r>
              <a:rPr lang="zh-CN" altLang="en-US" b="1" dirty="0"/>
              <a:t>不对称</a:t>
            </a:r>
            <a:r>
              <a:rPr lang="zh-CN" altLang="en-US" dirty="0"/>
              <a:t>：</a:t>
            </a:r>
            <a:r>
              <a:rPr lang="en-GB" altLang="zh-CN" b="1" dirty="0"/>
              <a:t>ACP = −0.028 ± 0.009 ± 0.009</a:t>
            </a:r>
            <a:r>
              <a:rPr lang="zh-CN" altLang="en-GB" dirty="0"/>
              <a:t>，</a:t>
            </a:r>
            <a:r>
              <a:rPr lang="zh-CN" altLang="en-US" dirty="0"/>
              <a:t>与标准模型预言一致；</a:t>
            </a:r>
          </a:p>
          <a:p>
            <a:r>
              <a:rPr lang="zh-CN" altLang="en-US" dirty="0"/>
              <a:t>特别是在 </a:t>
            </a:r>
            <a:r>
              <a:rPr lang="en-GB" altLang="zh-CN" b="1" dirty="0"/>
              <a:t>B± → </a:t>
            </a:r>
            <a:r>
              <a:rPr lang="el-GR" altLang="zh-CN" b="1" dirty="0"/>
              <a:t>π± π+ π-</a:t>
            </a:r>
            <a:r>
              <a:rPr lang="el-GR" altLang="zh-CN" dirty="0"/>
              <a:t> </a:t>
            </a:r>
            <a:r>
              <a:rPr lang="zh-CN" altLang="en-US" dirty="0"/>
              <a:t>三体衰变中，</a:t>
            </a:r>
            <a:r>
              <a:rPr lang="zh-CN" altLang="en-US" b="1" dirty="0"/>
              <a:t>首次系统性观测到多个独立</a:t>
            </a:r>
            <a:r>
              <a:rPr lang="en-GB" altLang="zh-CN" b="1" dirty="0"/>
              <a:t>CP</a:t>
            </a:r>
            <a:r>
              <a:rPr lang="zh-CN" altLang="en-US" b="1" dirty="0"/>
              <a:t>破坏来源</a:t>
            </a:r>
            <a:r>
              <a:rPr lang="zh-CN" altLang="en-US" dirty="0"/>
              <a:t>。</a:t>
            </a:r>
          </a:p>
          <a:p>
            <a:r>
              <a:rPr lang="zh-CN" altLang="en-US" dirty="0">
                <a:effectLst/>
              </a:rPr>
              <a:t>这些结果充分展示了</a:t>
            </a:r>
            <a:r>
              <a:rPr lang="en-GB" altLang="zh-CN" dirty="0">
                <a:effectLst/>
              </a:rPr>
              <a:t>LHCb</a:t>
            </a:r>
            <a:r>
              <a:rPr lang="zh-CN" altLang="en-US" dirty="0">
                <a:effectLst/>
              </a:rPr>
              <a:t>在</a:t>
            </a:r>
            <a:r>
              <a:rPr lang="en-GB" altLang="zh-CN" dirty="0">
                <a:effectLst/>
              </a:rPr>
              <a:t>Beauty</a:t>
            </a:r>
            <a:r>
              <a:rPr lang="zh-CN" altLang="en-US" dirty="0">
                <a:effectLst/>
              </a:rPr>
              <a:t>衰变</a:t>
            </a:r>
            <a:r>
              <a:rPr lang="en-GB" altLang="zh-CN" dirty="0">
                <a:effectLst/>
              </a:rPr>
              <a:t>CP</a:t>
            </a:r>
            <a:r>
              <a:rPr lang="zh-CN" altLang="en-US" dirty="0">
                <a:effectLst/>
              </a:rPr>
              <a:t>破坏和混合研究上的领先能力，也为未来</a:t>
            </a:r>
            <a:r>
              <a:rPr lang="en-GB" altLang="zh-CN" dirty="0">
                <a:effectLst/>
              </a:rPr>
              <a:t>Upgrade I</a:t>
            </a:r>
            <a:r>
              <a:rPr lang="zh-CN" altLang="en-US" dirty="0">
                <a:effectLst/>
              </a:rPr>
              <a:t>和</a:t>
            </a:r>
            <a:r>
              <a:rPr lang="en-GB" altLang="zh-CN" dirty="0">
                <a:effectLst/>
              </a:rPr>
              <a:t>Upgrade II</a:t>
            </a:r>
            <a:r>
              <a:rPr lang="zh-CN" altLang="en-US" dirty="0">
                <a:effectLst/>
              </a:rPr>
              <a:t>阶段的精密测量奠定了坚实基础。</a:t>
            </a:r>
          </a:p>
          <a:p>
            <a:r>
              <a:rPr lang="zh-CN" altLang="en-US" dirty="0">
                <a:effectLst/>
              </a:rPr>
              <a:t>展望未来，随着数据量的快速增加和新分析方法的持续创新，</a:t>
            </a:r>
            <a:r>
              <a:rPr lang="en-GB" altLang="zh-CN" dirty="0">
                <a:effectLst/>
              </a:rPr>
              <a:t>LHCb</a:t>
            </a:r>
            <a:r>
              <a:rPr lang="zh-CN" altLang="en-US" dirty="0">
                <a:effectLst/>
              </a:rPr>
              <a:t>将继续在</a:t>
            </a:r>
            <a:r>
              <a:rPr lang="en-GB" altLang="zh-CN" dirty="0">
                <a:effectLst/>
              </a:rPr>
              <a:t>Flavor</a:t>
            </a:r>
            <a:r>
              <a:rPr lang="zh-CN" altLang="en-US" dirty="0">
                <a:effectLst/>
              </a:rPr>
              <a:t>物理领域取得更多突破性成果。</a:t>
            </a:r>
          </a:p>
          <a:p>
            <a:r>
              <a:rPr lang="zh-CN" altLang="en-US">
                <a:effectLst/>
              </a:rPr>
              <a:t>谢谢大家！</a:t>
            </a:r>
          </a:p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C4CE2-E5ED-9E4C-9AF7-B7ACE4764BEC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C4CE2-E5ED-9E4C-9AF7-B7ACE4764BEC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3872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>
                <a:effectLst/>
              </a:rPr>
              <a:t>在进入具体实验结果之前，我先简单介绍一下背景知识。</a:t>
            </a:r>
          </a:p>
          <a:p>
            <a:r>
              <a:rPr lang="zh-CN" altLang="en-US" dirty="0">
                <a:effectLst/>
              </a:rPr>
              <a:t>在标准模型中，</a:t>
            </a:r>
            <a:r>
              <a:rPr lang="en-GB" altLang="zh-CN" dirty="0">
                <a:effectLst/>
              </a:rPr>
              <a:t>CKM</a:t>
            </a:r>
            <a:r>
              <a:rPr lang="zh-CN" altLang="en-US" dirty="0">
                <a:effectLst/>
              </a:rPr>
              <a:t>矩阵是描述夸克味混合和</a:t>
            </a:r>
            <a:r>
              <a:rPr lang="en-GB" altLang="zh-CN" dirty="0">
                <a:effectLst/>
              </a:rPr>
              <a:t>CP</a:t>
            </a:r>
            <a:r>
              <a:rPr lang="zh-CN" altLang="en-US" dirty="0">
                <a:effectLst/>
              </a:rPr>
              <a:t>破坏的核心。其最重要的特征是：</a:t>
            </a:r>
            <a:r>
              <a:rPr lang="en-GB" altLang="zh-CN" b="1" dirty="0">
                <a:effectLst/>
              </a:rPr>
              <a:t>CKM</a:t>
            </a:r>
            <a:r>
              <a:rPr lang="zh-CN" altLang="en-US" b="1" dirty="0">
                <a:effectLst/>
              </a:rPr>
              <a:t>矩阵只包含一个复相位</a:t>
            </a:r>
            <a:r>
              <a:rPr lang="zh-CN" altLang="en-US" dirty="0">
                <a:effectLst/>
              </a:rPr>
              <a:t>，这个相位就是标准模型中夸克</a:t>
            </a:r>
            <a:r>
              <a:rPr lang="en-GB" altLang="zh-CN" dirty="0">
                <a:effectLst/>
              </a:rPr>
              <a:t>sector</a:t>
            </a:r>
            <a:r>
              <a:rPr lang="zh-CN" altLang="en-US" dirty="0">
                <a:effectLst/>
              </a:rPr>
              <a:t>所有</a:t>
            </a:r>
            <a:r>
              <a:rPr lang="en-GB" altLang="zh-CN" dirty="0">
                <a:effectLst/>
              </a:rPr>
              <a:t>CP</a:t>
            </a:r>
            <a:r>
              <a:rPr lang="zh-CN" altLang="en-US" dirty="0">
                <a:effectLst/>
              </a:rPr>
              <a:t>破坏的唯一来源。</a:t>
            </a:r>
          </a:p>
          <a:p>
            <a:r>
              <a:rPr lang="zh-CN" altLang="en-US" dirty="0">
                <a:effectLst/>
              </a:rPr>
              <a:t>这个复相位在几何上表现为</a:t>
            </a:r>
            <a:r>
              <a:rPr lang="zh-CN" altLang="en-US" b="1" dirty="0">
                <a:effectLst/>
              </a:rPr>
              <a:t>么正三角形（</a:t>
            </a:r>
            <a:r>
              <a:rPr lang="en-GB" altLang="zh-CN" b="1" dirty="0">
                <a:effectLst/>
              </a:rPr>
              <a:t>Unitarity Triangle</a:t>
            </a:r>
            <a:r>
              <a:rPr lang="zh-CN" altLang="en-GB" b="1" dirty="0">
                <a:effectLst/>
              </a:rPr>
              <a:t>）</a:t>
            </a:r>
            <a:r>
              <a:rPr lang="zh-CN" altLang="en-GB" dirty="0">
                <a:effectLst/>
              </a:rPr>
              <a:t>，</a:t>
            </a:r>
            <a:r>
              <a:rPr lang="zh-CN" altLang="en-US" dirty="0">
                <a:effectLst/>
              </a:rPr>
              <a:t>三角形的三个内角分别记为 </a:t>
            </a:r>
            <a:r>
              <a:rPr lang="el-GR" altLang="zh-CN" dirty="0">
                <a:effectLst/>
              </a:rPr>
              <a:t>α</a:t>
            </a:r>
            <a:r>
              <a:rPr lang="zh-CN" altLang="el-GR" dirty="0">
                <a:effectLst/>
              </a:rPr>
              <a:t>、</a:t>
            </a:r>
            <a:r>
              <a:rPr lang="el-GR" altLang="zh-CN" dirty="0">
                <a:effectLst/>
              </a:rPr>
              <a:t>β </a:t>
            </a:r>
            <a:r>
              <a:rPr lang="zh-CN" altLang="en-US" dirty="0">
                <a:effectLst/>
              </a:rPr>
              <a:t>和 </a:t>
            </a:r>
            <a:r>
              <a:rPr lang="el-GR" altLang="zh-CN" dirty="0">
                <a:effectLst/>
              </a:rPr>
              <a:t>γ</a:t>
            </a:r>
            <a:r>
              <a:rPr lang="zh-CN" altLang="el-GR" dirty="0">
                <a:effectLst/>
              </a:rPr>
              <a:t>。</a:t>
            </a:r>
            <a:r>
              <a:rPr lang="zh-CN" altLang="en-US" dirty="0">
                <a:effectLst/>
              </a:rPr>
              <a:t>其中 </a:t>
            </a:r>
            <a:r>
              <a:rPr lang="el-GR" altLang="zh-CN" dirty="0">
                <a:effectLst/>
              </a:rPr>
              <a:t>γ </a:t>
            </a:r>
            <a:r>
              <a:rPr lang="zh-CN" altLang="en-US" dirty="0">
                <a:effectLst/>
              </a:rPr>
              <a:t>角是我们本次报告的重点之一。</a:t>
            </a:r>
          </a:p>
          <a:p>
            <a:r>
              <a:rPr lang="en-GB" altLang="zh-CN" dirty="0">
                <a:effectLst/>
              </a:rPr>
              <a:t>CP</a:t>
            </a:r>
            <a:r>
              <a:rPr lang="zh-CN" altLang="en-US" dirty="0">
                <a:effectLst/>
              </a:rPr>
              <a:t>破坏在实验上可以表现为三种不同形式：</a:t>
            </a:r>
          </a:p>
          <a:p>
            <a:r>
              <a:rPr lang="zh-CN" altLang="en-US" b="1" dirty="0"/>
              <a:t>直接</a:t>
            </a:r>
            <a:r>
              <a:rPr lang="en-GB" altLang="zh-CN" b="1" dirty="0"/>
              <a:t>CP</a:t>
            </a:r>
            <a:r>
              <a:rPr lang="zh-CN" altLang="en-US" b="1" dirty="0"/>
              <a:t>破坏（</a:t>
            </a:r>
            <a:r>
              <a:rPr lang="en-GB" altLang="zh-CN" b="1" dirty="0"/>
              <a:t>Decay</a:t>
            </a:r>
            <a:r>
              <a:rPr lang="zh-CN" altLang="en-GB" b="1" dirty="0"/>
              <a:t>）</a:t>
            </a:r>
            <a:r>
              <a:rPr lang="zh-CN" altLang="en-GB" dirty="0"/>
              <a:t>：</a:t>
            </a:r>
            <a:r>
              <a:rPr lang="zh-CN" altLang="en-US" dirty="0"/>
              <a:t>即衰变过程本身产生的</a:t>
            </a:r>
            <a:r>
              <a:rPr lang="en-GB" altLang="zh-CN" dirty="0"/>
              <a:t>CP</a:t>
            </a:r>
            <a:r>
              <a:rPr lang="zh-CN" altLang="en-US" dirty="0"/>
              <a:t>不对称；</a:t>
            </a:r>
          </a:p>
          <a:p>
            <a:r>
              <a:rPr lang="zh-CN" altLang="en-US" b="1" dirty="0"/>
              <a:t>混合中的</a:t>
            </a:r>
            <a:r>
              <a:rPr lang="en-GB" altLang="zh-CN" b="1" dirty="0"/>
              <a:t>CP</a:t>
            </a:r>
            <a:r>
              <a:rPr lang="zh-CN" altLang="en-US" b="1" dirty="0"/>
              <a:t>破坏（</a:t>
            </a:r>
            <a:r>
              <a:rPr lang="en-GB" altLang="zh-CN" b="1" dirty="0"/>
              <a:t>Mixing</a:t>
            </a:r>
            <a:r>
              <a:rPr lang="zh-CN" altLang="en-GB" b="1" dirty="0"/>
              <a:t>）</a:t>
            </a:r>
            <a:r>
              <a:rPr lang="zh-CN" altLang="en-GB" dirty="0"/>
              <a:t>：</a:t>
            </a:r>
            <a:r>
              <a:rPr lang="en-GB" altLang="zh-CN" dirty="0"/>
              <a:t>B⁰–B̄⁰ </a:t>
            </a:r>
            <a:r>
              <a:rPr lang="zh-CN" altLang="en-US" dirty="0"/>
              <a:t>或 </a:t>
            </a:r>
            <a:r>
              <a:rPr lang="en-GB" altLang="zh-CN" dirty="0"/>
              <a:t>Bₛ⁰–B̄ₛ⁰ </a:t>
            </a:r>
            <a:r>
              <a:rPr lang="zh-CN" altLang="en-US" dirty="0"/>
              <a:t>混合过程中的</a:t>
            </a:r>
            <a:r>
              <a:rPr lang="en-GB" altLang="zh-CN" dirty="0"/>
              <a:t>CP</a:t>
            </a:r>
            <a:r>
              <a:rPr lang="zh-CN" altLang="en-US" dirty="0"/>
              <a:t>破坏；</a:t>
            </a:r>
          </a:p>
          <a:p>
            <a:r>
              <a:rPr lang="zh-CN" altLang="en-US" b="1" dirty="0"/>
              <a:t>混合与衰变干涉产生的</a:t>
            </a:r>
            <a:r>
              <a:rPr lang="en-GB" altLang="zh-CN" b="1" dirty="0"/>
              <a:t>CP</a:t>
            </a:r>
            <a:r>
              <a:rPr lang="zh-CN" altLang="en-US" b="1" dirty="0"/>
              <a:t>破坏（</a:t>
            </a:r>
            <a:r>
              <a:rPr lang="en-GB" altLang="zh-CN" b="1" dirty="0"/>
              <a:t>Interference</a:t>
            </a:r>
            <a:r>
              <a:rPr lang="zh-CN" altLang="en-GB" b="1" dirty="0"/>
              <a:t>）</a:t>
            </a:r>
            <a:r>
              <a:rPr lang="zh-CN" altLang="en-GB" dirty="0"/>
              <a:t>：</a:t>
            </a:r>
            <a:r>
              <a:rPr lang="zh-CN" altLang="en-US" dirty="0"/>
              <a:t>这是目前最精确测量 </a:t>
            </a:r>
            <a:r>
              <a:rPr lang="en-GB" altLang="zh-CN" dirty="0"/>
              <a:t>sin(2</a:t>
            </a:r>
            <a:r>
              <a:rPr lang="el-GR" altLang="zh-CN" dirty="0"/>
              <a:t>β) </a:t>
            </a:r>
            <a:r>
              <a:rPr lang="zh-CN" altLang="en-US" dirty="0"/>
              <a:t>和 </a:t>
            </a:r>
            <a:r>
              <a:rPr lang="el-GR" altLang="zh-CN" dirty="0"/>
              <a:t>φ</a:t>
            </a:r>
            <a:r>
              <a:rPr lang="en-GB" altLang="zh-CN" dirty="0"/>
              <a:t>ₛ </a:t>
            </a:r>
            <a:r>
              <a:rPr lang="zh-CN" altLang="en-US" dirty="0"/>
              <a:t>等参数的主要方式。</a:t>
            </a:r>
          </a:p>
          <a:p>
            <a:r>
              <a:rPr lang="zh-CN" altLang="en-US" dirty="0">
                <a:effectLst/>
              </a:rPr>
              <a:t>在寻找新物理方面，我们特别关注以下几类对新物理非常敏感的观测：</a:t>
            </a:r>
          </a:p>
          <a:p>
            <a:r>
              <a:rPr lang="zh-CN" altLang="en-US" dirty="0"/>
              <a:t>企鹅图（</a:t>
            </a:r>
            <a:r>
              <a:rPr lang="en-GB" altLang="zh-CN" dirty="0"/>
              <a:t>Penguin</a:t>
            </a:r>
            <a:r>
              <a:rPr lang="zh-CN" altLang="en-GB" dirty="0"/>
              <a:t>）</a:t>
            </a:r>
            <a:r>
              <a:rPr lang="zh-CN" altLang="en-US" dirty="0"/>
              <a:t>主导的衰变通道；</a:t>
            </a:r>
          </a:p>
          <a:p>
            <a:r>
              <a:rPr lang="zh-CN" altLang="en-US" dirty="0"/>
              <a:t>多体衰变的振幅分析；</a:t>
            </a:r>
          </a:p>
          <a:p>
            <a:r>
              <a:rPr lang="zh-CN" altLang="en-US" dirty="0"/>
              <a:t>以及不同分波之间的波干涉导致的</a:t>
            </a:r>
            <a:r>
              <a:rPr lang="en-GB" altLang="zh-CN" dirty="0"/>
              <a:t>CP</a:t>
            </a:r>
            <a:r>
              <a:rPr lang="zh-CN" altLang="en-US" dirty="0"/>
              <a:t>破坏。</a:t>
            </a:r>
          </a:p>
          <a:p>
            <a:r>
              <a:rPr lang="zh-CN" altLang="en-US" dirty="0">
                <a:effectLst/>
              </a:rPr>
              <a:t>任何在这些通道中观测到</a:t>
            </a:r>
            <a:r>
              <a:rPr lang="zh-CN" altLang="en-US" b="1" dirty="0">
                <a:effectLst/>
              </a:rPr>
              <a:t>显著偏离标准模型预言</a:t>
            </a:r>
            <a:r>
              <a:rPr lang="zh-CN" altLang="en-US" dirty="0">
                <a:effectLst/>
              </a:rPr>
              <a:t>的结果，都可能暗示存在超出</a:t>
            </a:r>
            <a:r>
              <a:rPr lang="en-GB" altLang="zh-CN" dirty="0">
                <a:effectLst/>
              </a:rPr>
              <a:t>CKM</a:t>
            </a:r>
            <a:r>
              <a:rPr lang="zh-CN" altLang="en-US" dirty="0">
                <a:effectLst/>
              </a:rPr>
              <a:t>相位之外的新的</a:t>
            </a:r>
            <a:r>
              <a:rPr lang="en-GB" altLang="zh-CN" dirty="0">
                <a:effectLst/>
              </a:rPr>
              <a:t>CP</a:t>
            </a:r>
            <a:r>
              <a:rPr lang="zh-CN" altLang="en-US" dirty="0">
                <a:effectLst/>
              </a:rPr>
              <a:t>破坏来源，也就是新物理的信号。</a:t>
            </a:r>
          </a:p>
          <a:p>
            <a:r>
              <a:rPr lang="zh-CN" altLang="en-US" dirty="0">
                <a:effectLst/>
              </a:rPr>
              <a:t>下面我就从</a:t>
            </a:r>
            <a:r>
              <a:rPr lang="en-GB" altLang="zh-CN" dirty="0">
                <a:effectLst/>
              </a:rPr>
              <a:t>CKM</a:t>
            </a:r>
            <a:r>
              <a:rPr lang="zh-CN" altLang="en-US" dirty="0">
                <a:effectLst/>
              </a:rPr>
              <a:t>角 </a:t>
            </a:r>
            <a:r>
              <a:rPr lang="el-GR" altLang="zh-CN" dirty="0">
                <a:effectLst/>
              </a:rPr>
              <a:t>γ </a:t>
            </a:r>
            <a:r>
              <a:rPr lang="zh-CN" altLang="en-US" dirty="0">
                <a:effectLst/>
              </a:rPr>
              <a:t>的最新测量开始，向大家汇报</a:t>
            </a:r>
            <a:r>
              <a:rPr lang="en-GB" altLang="zh-CN" dirty="0">
                <a:effectLst/>
              </a:rPr>
              <a:t>LHCb</a:t>
            </a:r>
            <a:r>
              <a:rPr lang="zh-CN" altLang="en-US" dirty="0">
                <a:effectLst/>
              </a:rPr>
              <a:t>的最新成果。”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C4CE2-E5ED-9E4C-9AF7-B7ACE4764BEC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>
                <a:effectLst/>
              </a:rPr>
              <a:t>“在介绍我们的新测量之前，先来看一下</a:t>
            </a:r>
            <a:r>
              <a:rPr lang="en-GB" altLang="zh-CN" dirty="0">
                <a:effectLst/>
              </a:rPr>
              <a:t>CKM</a:t>
            </a:r>
            <a:r>
              <a:rPr lang="zh-CN" altLang="en-US" dirty="0">
                <a:effectLst/>
              </a:rPr>
              <a:t>角 </a:t>
            </a:r>
            <a:r>
              <a:rPr lang="el-GR" altLang="zh-CN" dirty="0">
                <a:effectLst/>
              </a:rPr>
              <a:t>γ </a:t>
            </a:r>
            <a:r>
              <a:rPr lang="zh-CN" altLang="en-US" dirty="0">
                <a:effectLst/>
              </a:rPr>
              <a:t>的当前全球现状。</a:t>
            </a:r>
          </a:p>
          <a:p>
            <a:r>
              <a:rPr lang="zh-CN" altLang="en-US" dirty="0">
                <a:effectLst/>
              </a:rPr>
              <a:t>这是目前由</a:t>
            </a:r>
            <a:r>
              <a:rPr lang="en-GB" altLang="zh-CN" dirty="0">
                <a:effectLst/>
              </a:rPr>
              <a:t>HFLAV</a:t>
            </a:r>
            <a:r>
              <a:rPr lang="zh-CN" altLang="en-US" dirty="0">
                <a:effectLst/>
              </a:rPr>
              <a:t>合作组给出的世界平均结果，</a:t>
            </a:r>
            <a:r>
              <a:rPr lang="el-GR" altLang="zh-CN" dirty="0">
                <a:effectLst/>
              </a:rPr>
              <a:t>γ ≈ 65° </a:t>
            </a:r>
            <a:r>
              <a:rPr lang="zh-CN" altLang="en-US" dirty="0">
                <a:effectLst/>
              </a:rPr>
              <a:t>左右，总体不确定度在</a:t>
            </a:r>
            <a:r>
              <a:rPr lang="en-US" altLang="zh-CN" dirty="0">
                <a:effectLst/>
              </a:rPr>
              <a:t>3°</a:t>
            </a:r>
            <a:r>
              <a:rPr lang="zh-CN" altLang="en-US" dirty="0">
                <a:effectLst/>
              </a:rPr>
              <a:t>以内。其中，</a:t>
            </a:r>
            <a:r>
              <a:rPr lang="en-GB" altLang="zh-CN" dirty="0">
                <a:effectLst/>
              </a:rPr>
              <a:t>LHCb</a:t>
            </a:r>
            <a:r>
              <a:rPr lang="zh-CN" altLang="en-US" dirty="0">
                <a:effectLst/>
              </a:rPr>
              <a:t>的直接测量贡献了最大的一部分权重，这也体现了</a:t>
            </a:r>
            <a:r>
              <a:rPr lang="en-GB" altLang="zh-CN" dirty="0">
                <a:effectLst/>
              </a:rPr>
              <a:t>LHCb</a:t>
            </a:r>
            <a:r>
              <a:rPr lang="zh-CN" altLang="en-US" dirty="0">
                <a:effectLst/>
              </a:rPr>
              <a:t>在这一领域的领先地位。</a:t>
            </a:r>
          </a:p>
          <a:p>
            <a:r>
              <a:rPr lang="zh-CN" altLang="en-US" dirty="0">
                <a:effectLst/>
              </a:rPr>
              <a:t>从图上可以看到，</a:t>
            </a:r>
            <a:r>
              <a:rPr lang="en-GB" altLang="zh-CN" dirty="0">
                <a:effectLst/>
              </a:rPr>
              <a:t>LHCb</a:t>
            </a:r>
            <a:r>
              <a:rPr lang="zh-CN" altLang="en-US" dirty="0">
                <a:effectLst/>
              </a:rPr>
              <a:t>之前的直接测量结果（</a:t>
            </a:r>
            <a:r>
              <a:rPr lang="en-GB" altLang="zh-CN" dirty="0">
                <a:effectLst/>
              </a:rPr>
              <a:t>LHCb-CONF-2025-003</a:t>
            </a:r>
            <a:r>
              <a:rPr lang="zh-CN" altLang="en-GB" dirty="0">
                <a:effectLst/>
              </a:rPr>
              <a:t>）</a:t>
            </a:r>
            <a:r>
              <a:rPr lang="zh-CN" altLang="en-US" dirty="0">
                <a:effectLst/>
              </a:rPr>
              <a:t>已经非常接近世界平均值，但仍有统计和系统不确定度的提升空间。</a:t>
            </a:r>
          </a:p>
          <a:p>
            <a:r>
              <a:rPr lang="zh-CN" altLang="en-US" dirty="0">
                <a:effectLst/>
              </a:rPr>
              <a:t>值得强调的是，虽然</a:t>
            </a:r>
            <a:r>
              <a:rPr lang="el-GR" altLang="zh-CN" dirty="0">
                <a:effectLst/>
              </a:rPr>
              <a:t>γ</a:t>
            </a:r>
            <a:r>
              <a:rPr lang="zh-CN" altLang="en-US" dirty="0">
                <a:effectLst/>
              </a:rPr>
              <a:t>的测量精度在过去几年已经有了显著提高，它也是三个</a:t>
            </a:r>
            <a:r>
              <a:rPr lang="en-GB" altLang="zh-CN" dirty="0">
                <a:effectLst/>
              </a:rPr>
              <a:t>CKM</a:t>
            </a:r>
            <a:r>
              <a:rPr lang="zh-CN" altLang="en-US" dirty="0">
                <a:effectLst/>
              </a:rPr>
              <a:t>角中</a:t>
            </a:r>
            <a:r>
              <a:rPr lang="zh-CN" altLang="en-US" b="1" dirty="0">
                <a:effectLst/>
              </a:rPr>
              <a:t>直接测量最干净、也最有潜力继续提升</a:t>
            </a:r>
            <a:r>
              <a:rPr lang="zh-CN" altLang="en-US" dirty="0">
                <a:effectLst/>
              </a:rPr>
              <a:t>的一个角。因为它是纯树图过程，几乎不受企鹅图污染的影响，这一点与其他两个角（</a:t>
            </a:r>
            <a:r>
              <a:rPr lang="el-GR" altLang="zh-CN" dirty="0">
                <a:effectLst/>
              </a:rPr>
              <a:t>α</a:t>
            </a:r>
            <a:r>
              <a:rPr lang="zh-CN" altLang="en-US" dirty="0">
                <a:effectLst/>
              </a:rPr>
              <a:t>和</a:t>
            </a:r>
            <a:r>
              <a:rPr lang="el-GR" altLang="zh-CN" dirty="0">
                <a:effectLst/>
              </a:rPr>
              <a:t>β</a:t>
            </a:r>
            <a:r>
              <a:rPr lang="zh-CN" altLang="el-GR" dirty="0">
                <a:effectLst/>
              </a:rPr>
              <a:t>）</a:t>
            </a:r>
            <a:r>
              <a:rPr lang="zh-CN" altLang="en-US" dirty="0">
                <a:effectLst/>
              </a:rPr>
              <a:t>有本质区别。</a:t>
            </a:r>
          </a:p>
          <a:p>
            <a:r>
              <a:rPr lang="zh-CN" altLang="en-US" dirty="0">
                <a:effectLst/>
              </a:rPr>
              <a:t>本次报告中，我们将展示</a:t>
            </a:r>
            <a:r>
              <a:rPr lang="en-GB" altLang="zh-CN" dirty="0">
                <a:effectLst/>
              </a:rPr>
              <a:t>LHCb</a:t>
            </a:r>
            <a:r>
              <a:rPr lang="zh-CN" altLang="en-US" dirty="0">
                <a:effectLst/>
              </a:rPr>
              <a:t>如何进一步突破现有精度：</a:t>
            </a:r>
          </a:p>
          <a:p>
            <a:r>
              <a:rPr lang="zh-CN" altLang="en-US" dirty="0"/>
              <a:t>一是采用创新的</a:t>
            </a:r>
            <a:r>
              <a:rPr lang="en-GB" altLang="zh-CN" b="1" dirty="0"/>
              <a:t>Optimal Fourier</a:t>
            </a:r>
            <a:r>
              <a:rPr lang="zh-CN" altLang="en-US" b="1" dirty="0"/>
              <a:t>无</a:t>
            </a:r>
            <a:r>
              <a:rPr lang="en-GB" altLang="zh-CN" b="1" dirty="0"/>
              <a:t>bin</a:t>
            </a:r>
            <a:r>
              <a:rPr lang="zh-CN" altLang="en-US" b="1" dirty="0"/>
              <a:t>方法</a:t>
            </a:r>
            <a:r>
              <a:rPr lang="zh-CN" altLang="en-US" dirty="0"/>
              <a:t>，对</a:t>
            </a:r>
            <a:r>
              <a:rPr lang="en-GB" altLang="zh-CN" dirty="0"/>
              <a:t>Run 1+2</a:t>
            </a:r>
            <a:r>
              <a:rPr lang="zh-CN" altLang="en-US" dirty="0"/>
              <a:t>数据得到目前</a:t>
            </a:r>
            <a:r>
              <a:rPr lang="en-GB" altLang="zh-CN" dirty="0"/>
              <a:t>LHCb</a:t>
            </a:r>
            <a:r>
              <a:rPr lang="zh-CN" altLang="en-US" dirty="0"/>
              <a:t>最精确的单次测量；</a:t>
            </a:r>
          </a:p>
          <a:p>
            <a:r>
              <a:rPr lang="zh-CN" altLang="en-US" dirty="0"/>
              <a:t>二是使用</a:t>
            </a:r>
            <a:r>
              <a:rPr lang="en-GB" altLang="zh-CN" dirty="0"/>
              <a:t>Run 3</a:t>
            </a:r>
            <a:r>
              <a:rPr lang="zh-CN" altLang="en-US" dirty="0"/>
              <a:t>升级探测器新数据进行的首次</a:t>
            </a:r>
            <a:r>
              <a:rPr lang="el-GR" altLang="zh-CN" dirty="0"/>
              <a:t>γ</a:t>
            </a:r>
            <a:r>
              <a:rPr lang="zh-CN" altLang="en-US" dirty="0"/>
              <a:t>测量。</a:t>
            </a:r>
          </a:p>
          <a:p>
            <a:r>
              <a:rPr lang="zh-CN" altLang="en-US" dirty="0">
                <a:effectLst/>
              </a:rPr>
              <a:t>下面我就先详细介绍我们最新的无</a:t>
            </a:r>
            <a:r>
              <a:rPr lang="en-GB" altLang="zh-CN" dirty="0">
                <a:effectLst/>
              </a:rPr>
              <a:t>bin</a:t>
            </a:r>
            <a:r>
              <a:rPr lang="zh-CN" altLang="en-US" dirty="0">
                <a:effectLst/>
              </a:rPr>
              <a:t>模型无关方法。”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C4CE2-E5ED-9E4C-9AF7-B7ACE4764BEC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>
                <a:effectLst/>
              </a:rPr>
              <a:t>接下来，我向大家介绍本次报告的一个重要亮点</a:t>
            </a:r>
            <a:r>
              <a:rPr lang="en-US" altLang="zh-CN" dirty="0">
                <a:effectLst/>
              </a:rPr>
              <a:t>——</a:t>
            </a:r>
            <a:r>
              <a:rPr lang="en-GB" altLang="zh-CN" dirty="0">
                <a:effectLst/>
              </a:rPr>
              <a:t>LHCb</a:t>
            </a:r>
            <a:r>
              <a:rPr lang="zh-CN" altLang="en-US" dirty="0">
                <a:effectLst/>
              </a:rPr>
              <a:t>首次在真实数据上应用</a:t>
            </a:r>
            <a:r>
              <a:rPr lang="en-GB" altLang="zh-CN" b="1" dirty="0">
                <a:effectLst/>
              </a:rPr>
              <a:t>Optimal Fourier weighting</a:t>
            </a:r>
            <a:r>
              <a:rPr lang="zh-CN" altLang="en-US" dirty="0">
                <a:effectLst/>
              </a:rPr>
              <a:t>的</a:t>
            </a:r>
            <a:r>
              <a:rPr lang="en-US" altLang="zh-CN" dirty="0">
                <a:effectLst/>
              </a:rPr>
              <a:t>un</a:t>
            </a:r>
            <a:r>
              <a:rPr lang="en-GB" altLang="zh-CN" dirty="0">
                <a:effectLst/>
              </a:rPr>
              <a:t>bin</a:t>
            </a:r>
            <a:r>
              <a:rPr lang="zh-CN" altLang="en-US" dirty="0">
                <a:effectLst/>
              </a:rPr>
              <a:t>模型无关方法来测量</a:t>
            </a:r>
            <a:r>
              <a:rPr lang="el-GR" altLang="zh-CN" dirty="0">
                <a:effectLst/>
              </a:rPr>
              <a:t>γ</a:t>
            </a:r>
            <a:r>
              <a:rPr lang="zh-CN" altLang="en-US" dirty="0">
                <a:effectLst/>
              </a:rPr>
              <a:t>角。</a:t>
            </a:r>
          </a:p>
          <a:p>
            <a:r>
              <a:rPr lang="zh-CN" altLang="en-US" dirty="0">
                <a:effectLst/>
              </a:rPr>
              <a:t>传统</a:t>
            </a:r>
            <a:r>
              <a:rPr lang="en-GB" altLang="zh-CN" dirty="0">
                <a:effectLst/>
              </a:rPr>
              <a:t>binned Dalitz</a:t>
            </a:r>
            <a:r>
              <a:rPr lang="zh-CN" altLang="en-US" dirty="0">
                <a:effectLst/>
              </a:rPr>
              <a:t>图方法虽然成熟，但存在一个固有局限：它需要在</a:t>
            </a:r>
            <a:r>
              <a:rPr lang="en-GB" altLang="zh-CN" dirty="0">
                <a:effectLst/>
              </a:rPr>
              <a:t>Dalitz</a:t>
            </a:r>
            <a:r>
              <a:rPr lang="zh-CN" altLang="en-US" dirty="0">
                <a:effectLst/>
              </a:rPr>
              <a:t>平面内划分多个</a:t>
            </a:r>
            <a:r>
              <a:rPr lang="en-GB" altLang="zh-CN" dirty="0">
                <a:effectLst/>
              </a:rPr>
              <a:t>bin</a:t>
            </a:r>
            <a:r>
              <a:rPr lang="zh-CN" altLang="en-GB" dirty="0">
                <a:effectLst/>
              </a:rPr>
              <a:t>，</a:t>
            </a:r>
            <a:r>
              <a:rPr lang="zh-CN" altLang="en-US" dirty="0">
                <a:effectLst/>
              </a:rPr>
              <a:t>并在每个</a:t>
            </a:r>
            <a:r>
              <a:rPr lang="en-GB" altLang="zh-CN" dirty="0">
                <a:effectLst/>
              </a:rPr>
              <a:t>bin</a:t>
            </a:r>
            <a:r>
              <a:rPr lang="zh-CN" altLang="en-US" dirty="0">
                <a:effectLst/>
              </a:rPr>
              <a:t>内对强相位进行平均，这会导致大约</a:t>
            </a:r>
            <a:r>
              <a:rPr lang="en-US" altLang="zh-CN" dirty="0">
                <a:effectLst/>
              </a:rPr>
              <a:t>15%</a:t>
            </a:r>
            <a:r>
              <a:rPr lang="zh-CN" altLang="en-US" dirty="0">
                <a:effectLst/>
              </a:rPr>
              <a:t>的统计灵敏度损失。</a:t>
            </a:r>
          </a:p>
          <a:p>
            <a:r>
              <a:rPr lang="zh-CN" altLang="en-US" dirty="0">
                <a:effectLst/>
              </a:rPr>
              <a:t>我们开发的新方法克服了这一限制。它利用</a:t>
            </a:r>
            <a:r>
              <a:rPr lang="zh-CN" altLang="en-US" b="1" dirty="0">
                <a:effectLst/>
              </a:rPr>
              <a:t>最优傅里叶权重（</a:t>
            </a:r>
            <a:r>
              <a:rPr lang="en-GB" altLang="zh-CN" b="1" dirty="0">
                <a:effectLst/>
              </a:rPr>
              <a:t>Optimal Fourier weights</a:t>
            </a:r>
            <a:r>
              <a:rPr lang="zh-CN" altLang="en-GB" b="1" dirty="0">
                <a:effectLst/>
              </a:rPr>
              <a:t>）</a:t>
            </a:r>
            <a:r>
              <a:rPr lang="zh-CN" altLang="en-GB" dirty="0">
                <a:effectLst/>
              </a:rPr>
              <a:t>，</a:t>
            </a:r>
            <a:r>
              <a:rPr lang="zh-CN" altLang="en-US" dirty="0">
                <a:effectLst/>
              </a:rPr>
              <a:t>直接把衰变振幅、探测效率和本底信息全部纳入权重计算，避免了</a:t>
            </a:r>
            <a:r>
              <a:rPr lang="en-GB" altLang="zh-CN" dirty="0">
                <a:effectLst/>
              </a:rPr>
              <a:t>bin</a:t>
            </a:r>
            <a:r>
              <a:rPr lang="zh-CN" altLang="en-US" dirty="0">
                <a:effectLst/>
              </a:rPr>
              <a:t>内平均带来的信息损失。这是该方法在</a:t>
            </a:r>
            <a:r>
              <a:rPr lang="en-GB" altLang="zh-CN" dirty="0">
                <a:effectLst/>
              </a:rPr>
              <a:t>LHCb</a:t>
            </a:r>
            <a:r>
              <a:rPr lang="zh-CN" altLang="en-US" dirty="0">
                <a:effectLst/>
              </a:rPr>
              <a:t>真实数据上的</a:t>
            </a:r>
            <a:r>
              <a:rPr lang="zh-CN" altLang="en-US" b="1" dirty="0">
                <a:effectLst/>
              </a:rPr>
              <a:t>首次应用</a:t>
            </a:r>
            <a:r>
              <a:rPr lang="zh-CN" altLang="en-US" dirty="0">
                <a:effectLst/>
              </a:rPr>
              <a:t>。</a:t>
            </a:r>
          </a:p>
          <a:p>
            <a:r>
              <a:rPr lang="zh-CN" altLang="en-US" dirty="0">
                <a:effectLst/>
              </a:rPr>
              <a:t>具体分析策略是：</a:t>
            </a:r>
          </a:p>
          <a:p>
            <a:r>
              <a:rPr lang="zh-CN" altLang="en-US" dirty="0"/>
              <a:t>利用</a:t>
            </a:r>
            <a:r>
              <a:rPr lang="en-GB" altLang="zh-CN" dirty="0"/>
              <a:t>B→DK</a:t>
            </a:r>
            <a:r>
              <a:rPr lang="zh-CN" altLang="en-US" dirty="0"/>
              <a:t>衰变中</a:t>
            </a:r>
            <a:r>
              <a:rPr lang="en-GB" altLang="zh-CN" dirty="0" err="1"/>
              <a:t>b→c</a:t>
            </a:r>
            <a:r>
              <a:rPr lang="zh-CN" altLang="en-US" dirty="0"/>
              <a:t>和</a:t>
            </a:r>
            <a:r>
              <a:rPr lang="en-GB" altLang="zh-CN" dirty="0" err="1"/>
              <a:t>b→u</a:t>
            </a:r>
            <a:r>
              <a:rPr lang="zh-CN" altLang="en-US" dirty="0"/>
              <a:t>树图振幅的干涉；</a:t>
            </a:r>
          </a:p>
          <a:p>
            <a:r>
              <a:rPr lang="zh-CN" altLang="en-US" dirty="0"/>
              <a:t>同时拟合</a:t>
            </a:r>
            <a:r>
              <a:rPr lang="en-GB" altLang="zh-CN" dirty="0"/>
              <a:t>LHCb</a:t>
            </a:r>
            <a:r>
              <a:rPr lang="zh-CN" altLang="en-US" dirty="0"/>
              <a:t>数据和</a:t>
            </a:r>
            <a:r>
              <a:rPr lang="en-GB" altLang="zh-CN" dirty="0"/>
              <a:t>BESIII</a:t>
            </a:r>
            <a:r>
              <a:rPr lang="zh-CN" altLang="en-US" dirty="0"/>
              <a:t>量子关联实验提供的强相位参数（</a:t>
            </a:r>
            <a:r>
              <a:rPr lang="en-GB" altLang="zh-CN" dirty="0"/>
              <a:t>Cn</a:t>
            </a:r>
            <a:r>
              <a:rPr lang="zh-CN" altLang="en-US" dirty="0"/>
              <a:t>和</a:t>
            </a:r>
            <a:r>
              <a:rPr lang="en-GB" altLang="zh-CN" dirty="0"/>
              <a:t>Sn</a:t>
            </a:r>
            <a:r>
              <a:rPr lang="zh-CN" altLang="en-GB" dirty="0"/>
              <a:t>）；</a:t>
            </a:r>
          </a:p>
          <a:p>
            <a:r>
              <a:rPr lang="zh-CN" altLang="en-US" dirty="0"/>
              <a:t>通过最优权重对每个事例赋予不同的贡献权重，亮区代表对</a:t>
            </a:r>
            <a:r>
              <a:rPr lang="el-GR" altLang="zh-CN" dirty="0"/>
              <a:t>γ</a:t>
            </a:r>
            <a:r>
              <a:rPr lang="zh-CN" altLang="en-US" dirty="0"/>
              <a:t>灵敏度贡献最大的区域。</a:t>
            </a:r>
          </a:p>
          <a:p>
            <a:r>
              <a:rPr lang="zh-CN" altLang="en-US" dirty="0">
                <a:effectLst/>
              </a:rPr>
              <a:t>我们使用了</a:t>
            </a:r>
            <a:r>
              <a:rPr lang="en-GB" altLang="zh-CN" dirty="0">
                <a:effectLst/>
              </a:rPr>
              <a:t>LHCb Run 1+2</a:t>
            </a:r>
            <a:r>
              <a:rPr lang="zh-CN" altLang="en-US" dirty="0">
                <a:effectLst/>
              </a:rPr>
              <a:t>共 </a:t>
            </a:r>
            <a:r>
              <a:rPr lang="en-US" altLang="zh-CN" b="1" dirty="0">
                <a:effectLst/>
              </a:rPr>
              <a:t>9 </a:t>
            </a:r>
            <a:r>
              <a:rPr lang="en-GB" altLang="zh-CN" b="1" dirty="0">
                <a:effectLst/>
              </a:rPr>
              <a:t>fb⁻¹</a:t>
            </a:r>
            <a:r>
              <a:rPr lang="en-GB" altLang="zh-CN" dirty="0">
                <a:effectLst/>
              </a:rPr>
              <a:t> </a:t>
            </a:r>
            <a:r>
              <a:rPr lang="zh-CN" altLang="en-US" dirty="0">
                <a:effectLst/>
              </a:rPr>
              <a:t>的数据，结合</a:t>
            </a:r>
            <a:r>
              <a:rPr lang="en-GB" altLang="zh-CN" dirty="0">
                <a:effectLst/>
              </a:rPr>
              <a:t>BESIII </a:t>
            </a:r>
            <a:r>
              <a:rPr lang="en-GB" altLang="zh-CN" b="1" dirty="0">
                <a:effectLst/>
              </a:rPr>
              <a:t>8 fb⁻¹</a:t>
            </a:r>
            <a:r>
              <a:rPr lang="en-GB" altLang="zh-CN" dirty="0">
                <a:effectLst/>
              </a:rPr>
              <a:t> </a:t>
            </a:r>
            <a:r>
              <a:rPr lang="zh-CN" altLang="en-US" dirty="0">
                <a:effectLst/>
              </a:rPr>
              <a:t>的强相位输入，完成了这次分析。</a:t>
            </a:r>
          </a:p>
          <a:p>
            <a:r>
              <a:rPr lang="zh-CN" altLang="en-US" dirty="0">
                <a:effectLst/>
              </a:rPr>
              <a:t>下面我将依次展示分析流程、权重分布图、似然轮廓以及最终的测量结果。</a:t>
            </a:r>
            <a:endParaRPr lang="en-US" altLang="zh-CN" dirty="0">
              <a:effectLst/>
            </a:endParaRPr>
          </a:p>
          <a:p>
            <a:endParaRPr lang="zh-CN" altLang="en-US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C4CE2-E5ED-9E4C-9AF7-B7ACE4764BEC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>
                <a:effectLst/>
              </a:rPr>
              <a:t>经过完整的分析流程，我们终于得到了本次报告的一个重要成果</a:t>
            </a:r>
            <a:r>
              <a:rPr lang="en-US" altLang="zh-CN" dirty="0">
                <a:effectLst/>
              </a:rPr>
              <a:t>——</a:t>
            </a:r>
            <a:r>
              <a:rPr lang="en-GB" altLang="zh-CN" b="1" dirty="0">
                <a:effectLst/>
              </a:rPr>
              <a:t>LHCb</a:t>
            </a:r>
            <a:r>
              <a:rPr lang="zh-CN" altLang="en-US" b="1" dirty="0">
                <a:effectLst/>
              </a:rPr>
              <a:t>目前最精确的单次</a:t>
            </a:r>
            <a:r>
              <a:rPr lang="el-GR" altLang="zh-CN" b="1" dirty="0">
                <a:effectLst/>
              </a:rPr>
              <a:t>γ</a:t>
            </a:r>
            <a:r>
              <a:rPr lang="zh-CN" altLang="en-US" b="1" dirty="0">
                <a:effectLst/>
              </a:rPr>
              <a:t>测量</a:t>
            </a:r>
            <a:r>
              <a:rPr lang="zh-CN" altLang="en-US" dirty="0">
                <a:effectLst/>
              </a:rPr>
              <a:t>。</a:t>
            </a:r>
          </a:p>
          <a:p>
            <a:r>
              <a:rPr lang="zh-CN" altLang="en-US" dirty="0">
                <a:effectLst/>
              </a:rPr>
              <a:t>如图所示，使用</a:t>
            </a:r>
            <a:r>
              <a:rPr lang="en-GB" altLang="zh-CN" dirty="0">
                <a:effectLst/>
              </a:rPr>
              <a:t>Run 1+2</a:t>
            </a:r>
            <a:r>
              <a:rPr lang="zh-CN" altLang="en-US" dirty="0">
                <a:effectLst/>
              </a:rPr>
              <a:t>共 </a:t>
            </a:r>
            <a:r>
              <a:rPr lang="en-US" altLang="zh-CN" b="1" dirty="0">
                <a:effectLst/>
              </a:rPr>
              <a:t>9 </a:t>
            </a:r>
            <a:r>
              <a:rPr lang="en-GB" altLang="zh-CN" b="1" dirty="0">
                <a:effectLst/>
              </a:rPr>
              <a:t>fb⁻¹</a:t>
            </a:r>
            <a:r>
              <a:rPr lang="en-GB" altLang="zh-CN" dirty="0">
                <a:effectLst/>
              </a:rPr>
              <a:t> </a:t>
            </a:r>
            <a:r>
              <a:rPr lang="zh-CN" altLang="en-US" dirty="0">
                <a:effectLst/>
              </a:rPr>
              <a:t>数据，结合</a:t>
            </a:r>
            <a:r>
              <a:rPr lang="en-GB" altLang="zh-CN" dirty="0">
                <a:effectLst/>
              </a:rPr>
              <a:t>BESIII</a:t>
            </a:r>
            <a:r>
              <a:rPr lang="zh-CN" altLang="en-US" dirty="0">
                <a:effectLst/>
              </a:rPr>
              <a:t>提供的强相位输入，我们采用</a:t>
            </a:r>
            <a:r>
              <a:rPr lang="en-GB" altLang="zh-CN" dirty="0">
                <a:effectLst/>
              </a:rPr>
              <a:t>Optimal Fourier</a:t>
            </a:r>
            <a:r>
              <a:rPr lang="zh-CN" altLang="en-US" dirty="0">
                <a:effectLst/>
              </a:rPr>
              <a:t>无</a:t>
            </a:r>
            <a:r>
              <a:rPr lang="en-GB" altLang="zh-CN" dirty="0">
                <a:effectLst/>
              </a:rPr>
              <a:t>bin</a:t>
            </a:r>
            <a:r>
              <a:rPr lang="zh-CN" altLang="en-US" dirty="0">
                <a:effectLst/>
              </a:rPr>
              <a:t>方法测得：</a:t>
            </a:r>
          </a:p>
          <a:p>
            <a:r>
              <a:rPr lang="el-GR" altLang="zh-CN" b="1" dirty="0">
                <a:effectLst/>
              </a:rPr>
              <a:t>γ = 71.3 ± 4.9° </a:t>
            </a:r>
            <a:r>
              <a:rPr lang="zh-CN" altLang="el-GR" b="1" dirty="0">
                <a:effectLst/>
              </a:rPr>
              <a:t>（</a:t>
            </a:r>
            <a:r>
              <a:rPr lang="zh-CN" altLang="en-US" b="1" dirty="0">
                <a:effectLst/>
              </a:rPr>
              <a:t>仅统计误差）</a:t>
            </a:r>
            <a:endParaRPr lang="zh-CN" altLang="en-US" dirty="0">
              <a:effectLst/>
            </a:endParaRPr>
          </a:p>
          <a:p>
            <a:r>
              <a:rPr lang="zh-CN" altLang="en-US" dirty="0">
                <a:effectLst/>
              </a:rPr>
              <a:t>这个结果相比同一数据集采用传统</a:t>
            </a:r>
            <a:r>
              <a:rPr lang="en-GB" altLang="zh-CN" dirty="0">
                <a:effectLst/>
              </a:rPr>
              <a:t>binned</a:t>
            </a:r>
            <a:r>
              <a:rPr lang="zh-CN" altLang="en-US" dirty="0">
                <a:effectLst/>
              </a:rPr>
              <a:t>方法的测量（</a:t>
            </a:r>
            <a:r>
              <a:rPr lang="en-US" altLang="zh-CN" dirty="0">
                <a:effectLst/>
              </a:rPr>
              <a:t>67.7 ± 5.1°</a:t>
            </a:r>
            <a:r>
              <a:rPr lang="zh-CN" altLang="en-US" dirty="0">
                <a:effectLst/>
              </a:rPr>
              <a:t>）统计精度提高了约</a:t>
            </a:r>
            <a:r>
              <a:rPr lang="en-US" altLang="zh-CN" dirty="0">
                <a:effectLst/>
              </a:rPr>
              <a:t>15%</a:t>
            </a:r>
            <a:r>
              <a:rPr lang="zh-CN" altLang="en-US" dirty="0">
                <a:effectLst/>
              </a:rPr>
              <a:t>，充分体现了新方法的优势。</a:t>
            </a:r>
          </a:p>
          <a:p>
            <a:r>
              <a:rPr lang="zh-CN" altLang="en-US" dirty="0">
                <a:effectLst/>
              </a:rPr>
              <a:t>从表格中可以清晰看到：</a:t>
            </a:r>
          </a:p>
          <a:p>
            <a:r>
              <a:rPr lang="en-GB" altLang="zh-CN" dirty="0"/>
              <a:t>Optimal Fourier</a:t>
            </a:r>
            <a:r>
              <a:rPr lang="zh-CN" altLang="en-US" dirty="0"/>
              <a:t>方法在统计灵敏度上明显优于传统</a:t>
            </a:r>
            <a:r>
              <a:rPr lang="en-GB" altLang="zh-CN" dirty="0"/>
              <a:t>binned</a:t>
            </a:r>
            <a:r>
              <a:rPr lang="zh-CN" altLang="en-US" dirty="0"/>
              <a:t>方法；</a:t>
            </a:r>
          </a:p>
          <a:p>
            <a:r>
              <a:rPr lang="zh-CN" altLang="en-US" dirty="0"/>
              <a:t>结果与当前世界平均值在</a:t>
            </a:r>
            <a:r>
              <a:rPr lang="en-US" altLang="zh-CN" dirty="0"/>
              <a:t>1</a:t>
            </a:r>
            <a:r>
              <a:rPr lang="el-GR" altLang="zh-CN" dirty="0"/>
              <a:t>σ</a:t>
            </a:r>
            <a:r>
              <a:rPr lang="zh-CN" altLang="en-US" dirty="0"/>
              <a:t>以内完全一致，验证了分析的可靠性。</a:t>
            </a:r>
          </a:p>
          <a:p>
            <a:r>
              <a:rPr lang="zh-CN" altLang="en-US" dirty="0">
                <a:effectLst/>
              </a:rPr>
              <a:t>左下角的二维似然轮廓图展示了</a:t>
            </a:r>
            <a:r>
              <a:rPr lang="el-GR" altLang="zh-CN" dirty="0">
                <a:effectLst/>
              </a:rPr>
              <a:t>γ</a:t>
            </a:r>
            <a:r>
              <a:rPr lang="zh-CN" altLang="en-US" dirty="0">
                <a:effectLst/>
              </a:rPr>
              <a:t>与其他</a:t>
            </a:r>
            <a:r>
              <a:rPr lang="en-GB" altLang="zh-CN" dirty="0">
                <a:effectLst/>
              </a:rPr>
              <a:t>CP</a:t>
            </a:r>
            <a:r>
              <a:rPr lang="zh-CN" altLang="en-US" dirty="0">
                <a:effectLst/>
              </a:rPr>
              <a:t>观测量（例如</a:t>
            </a:r>
            <a:r>
              <a:rPr lang="en-GB" altLang="zh-CN" dirty="0" err="1">
                <a:effectLst/>
              </a:rPr>
              <a:t>r_B</a:t>
            </a:r>
            <a:r>
              <a:rPr lang="zh-CN" altLang="en-GB" dirty="0">
                <a:effectLst/>
              </a:rPr>
              <a:t>、</a:t>
            </a:r>
            <a:r>
              <a:rPr lang="el-GR" altLang="zh-CN" dirty="0">
                <a:effectLst/>
              </a:rPr>
              <a:t>δ_</a:t>
            </a:r>
            <a:r>
              <a:rPr lang="en-GB" altLang="zh-CN" dirty="0">
                <a:effectLst/>
              </a:rPr>
              <a:t>B</a:t>
            </a:r>
            <a:r>
              <a:rPr lang="zh-CN" altLang="en-US" dirty="0">
                <a:effectLst/>
              </a:rPr>
              <a:t>等）之间的相关性，轮廓形状也表明我们的数据对</a:t>
            </a:r>
            <a:r>
              <a:rPr lang="el-GR" altLang="zh-CN" dirty="0">
                <a:effectLst/>
              </a:rPr>
              <a:t>γ</a:t>
            </a:r>
            <a:r>
              <a:rPr lang="zh-CN" altLang="en-US" dirty="0">
                <a:effectLst/>
              </a:rPr>
              <a:t>的约束能力很强。</a:t>
            </a:r>
          </a:p>
          <a:p>
            <a:r>
              <a:rPr lang="zh-CN" altLang="en-US" dirty="0">
                <a:effectLst/>
              </a:rPr>
              <a:t>这是目前</a:t>
            </a:r>
            <a:r>
              <a:rPr lang="en-GB" altLang="zh-CN" dirty="0">
                <a:effectLst/>
              </a:rPr>
              <a:t>LHCb</a:t>
            </a:r>
            <a:r>
              <a:rPr lang="zh-CN" altLang="en-US" dirty="0">
                <a:effectLst/>
              </a:rPr>
              <a:t>单次实验给出的</a:t>
            </a:r>
            <a:r>
              <a:rPr lang="zh-CN" altLang="en-US" b="1" dirty="0">
                <a:effectLst/>
              </a:rPr>
              <a:t>最精确的</a:t>
            </a:r>
            <a:r>
              <a:rPr lang="el-GR" altLang="zh-CN" b="1" dirty="0">
                <a:effectLst/>
              </a:rPr>
              <a:t>γ</a:t>
            </a:r>
            <a:r>
              <a:rPr lang="zh-CN" altLang="en-US" b="1" dirty="0">
                <a:effectLst/>
              </a:rPr>
              <a:t>直接测量结果</a:t>
            </a:r>
            <a:r>
              <a:rPr lang="zh-CN" altLang="en-US" dirty="0">
                <a:effectLst/>
              </a:rPr>
              <a:t>，也是</a:t>
            </a:r>
            <a:r>
              <a:rPr lang="en-GB" altLang="zh-CN" dirty="0">
                <a:effectLst/>
              </a:rPr>
              <a:t>Optimal Fourier weighting</a:t>
            </a:r>
            <a:r>
              <a:rPr lang="zh-CN" altLang="en-US" dirty="0">
                <a:effectLst/>
              </a:rPr>
              <a:t>方法在真实数据上的首次成功应用，标志着</a:t>
            </a:r>
            <a:r>
              <a:rPr lang="en-GB" altLang="zh-CN" dirty="0">
                <a:effectLst/>
              </a:rPr>
              <a:t>LHCb</a:t>
            </a:r>
            <a:r>
              <a:rPr lang="zh-CN" altLang="en-US" dirty="0">
                <a:effectLst/>
              </a:rPr>
              <a:t>在</a:t>
            </a:r>
            <a:r>
              <a:rPr lang="en-GB" altLang="zh-CN" dirty="0">
                <a:effectLst/>
              </a:rPr>
              <a:t>CKM</a:t>
            </a:r>
            <a:r>
              <a:rPr lang="zh-CN" altLang="en-US" dirty="0">
                <a:effectLst/>
              </a:rPr>
              <a:t>角精密测量技术上的重要进步。</a:t>
            </a:r>
          </a:p>
          <a:p>
            <a:r>
              <a:rPr lang="zh-CN" altLang="en-US" dirty="0">
                <a:effectLst/>
              </a:rPr>
              <a:t>接下来，我将介绍</a:t>
            </a:r>
            <a:r>
              <a:rPr lang="en-GB" altLang="zh-CN" dirty="0">
                <a:effectLst/>
              </a:rPr>
              <a:t>Run 3</a:t>
            </a:r>
            <a:r>
              <a:rPr lang="zh-CN" altLang="en-US" dirty="0">
                <a:effectLst/>
              </a:rPr>
              <a:t>升级探测器数据的</a:t>
            </a:r>
            <a:r>
              <a:rPr lang="el-GR" altLang="zh-CN" dirty="0">
                <a:effectLst/>
              </a:rPr>
              <a:t>γ</a:t>
            </a:r>
            <a:r>
              <a:rPr lang="zh-CN" altLang="en-US" dirty="0">
                <a:effectLst/>
              </a:rPr>
              <a:t>测量结果，作为对这个结果的重要补充。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C4CE2-E5ED-9E4C-9AF7-B7ACE4764BEC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>
                <a:effectLst/>
              </a:rPr>
              <a:t>刚才介绍的是</a:t>
            </a:r>
            <a:r>
              <a:rPr lang="en-GB" altLang="zh-CN" dirty="0">
                <a:effectLst/>
              </a:rPr>
              <a:t>Run 1+2</a:t>
            </a:r>
            <a:r>
              <a:rPr lang="zh-CN" altLang="en-US" dirty="0">
                <a:effectLst/>
              </a:rPr>
              <a:t>数据上使用创新</a:t>
            </a:r>
            <a:r>
              <a:rPr lang="en-US" altLang="zh-CN" dirty="0">
                <a:effectLst/>
              </a:rPr>
              <a:t>un</a:t>
            </a:r>
            <a:r>
              <a:rPr lang="en-GB" altLang="zh-CN" dirty="0">
                <a:effectLst/>
              </a:rPr>
              <a:t>bin</a:t>
            </a:r>
            <a:r>
              <a:rPr lang="zh-CN" altLang="en-US" dirty="0">
                <a:effectLst/>
              </a:rPr>
              <a:t>方法得到的最精确单次测量。接下来，我向大家展示</a:t>
            </a:r>
            <a:r>
              <a:rPr lang="en-GB" altLang="zh-CN" b="1" dirty="0">
                <a:effectLst/>
              </a:rPr>
              <a:t>LHCb Run 3</a:t>
            </a:r>
            <a:r>
              <a:rPr lang="zh-CN" altLang="en-US" b="1" dirty="0">
                <a:effectLst/>
              </a:rPr>
              <a:t>升级探测器数据的首次</a:t>
            </a:r>
            <a:r>
              <a:rPr lang="el-GR" altLang="zh-CN" b="1" dirty="0">
                <a:effectLst/>
              </a:rPr>
              <a:t>γ</a:t>
            </a:r>
            <a:r>
              <a:rPr lang="zh-CN" altLang="en-US" b="1" dirty="0">
                <a:effectLst/>
              </a:rPr>
              <a:t>测量结果</a:t>
            </a:r>
            <a:r>
              <a:rPr lang="zh-CN" altLang="en-US" dirty="0">
                <a:effectLst/>
              </a:rPr>
              <a:t>。</a:t>
            </a:r>
          </a:p>
          <a:p>
            <a:r>
              <a:rPr lang="zh-CN" altLang="en-US" dirty="0">
                <a:effectLst/>
              </a:rPr>
              <a:t>这部分分析采用的是</a:t>
            </a:r>
            <a:r>
              <a:rPr lang="zh-CN" altLang="en-US" b="1" dirty="0">
                <a:effectLst/>
              </a:rPr>
              <a:t>传统</a:t>
            </a:r>
            <a:r>
              <a:rPr lang="en-GB" altLang="zh-CN" b="1" dirty="0">
                <a:effectLst/>
              </a:rPr>
              <a:t>binned Dalitz</a:t>
            </a:r>
            <a:r>
              <a:rPr lang="zh-CN" altLang="en-US" b="1" dirty="0">
                <a:effectLst/>
              </a:rPr>
              <a:t>图方法</a:t>
            </a:r>
            <a:r>
              <a:rPr lang="zh-CN" altLang="en-US" dirty="0">
                <a:effectLst/>
              </a:rPr>
              <a:t>，与我们之前</a:t>
            </a:r>
            <a:r>
              <a:rPr lang="en-GB" altLang="zh-CN" dirty="0">
                <a:effectLst/>
              </a:rPr>
              <a:t>Run 1+2</a:t>
            </a:r>
            <a:r>
              <a:rPr lang="zh-CN" altLang="en-US" dirty="0">
                <a:effectLst/>
              </a:rPr>
              <a:t>的经典分析策略保持一致，便于直接比较和组合。</a:t>
            </a:r>
          </a:p>
          <a:p>
            <a:r>
              <a:rPr lang="zh-CN" altLang="en-US" dirty="0">
                <a:effectLst/>
              </a:rPr>
              <a:t>我们使用了</a:t>
            </a:r>
            <a:r>
              <a:rPr lang="en-US" altLang="zh-CN" dirty="0">
                <a:effectLst/>
              </a:rPr>
              <a:t>2024</a:t>
            </a:r>
            <a:r>
              <a:rPr lang="zh-CN" altLang="en-US" dirty="0">
                <a:effectLst/>
              </a:rPr>
              <a:t>年采集的 </a:t>
            </a:r>
            <a:r>
              <a:rPr lang="en-US" altLang="zh-CN" b="1" dirty="0">
                <a:effectLst/>
              </a:rPr>
              <a:t>5.8 </a:t>
            </a:r>
            <a:r>
              <a:rPr lang="en-GB" altLang="zh-CN" b="1" dirty="0">
                <a:effectLst/>
              </a:rPr>
              <a:t>fb⁻¹</a:t>
            </a:r>
            <a:r>
              <a:rPr lang="en-GB" altLang="zh-CN" dirty="0">
                <a:effectLst/>
              </a:rPr>
              <a:t> </a:t>
            </a:r>
            <a:r>
              <a:rPr lang="zh-CN" altLang="en-US" dirty="0">
                <a:effectLst/>
              </a:rPr>
              <a:t>数据，这是升级后的</a:t>
            </a:r>
            <a:r>
              <a:rPr lang="en-GB" altLang="zh-CN" dirty="0">
                <a:effectLst/>
              </a:rPr>
              <a:t>LHCb</a:t>
            </a:r>
            <a:r>
              <a:rPr lang="zh-CN" altLang="en-US" dirty="0">
                <a:effectLst/>
              </a:rPr>
              <a:t>探测器在</a:t>
            </a:r>
            <a:r>
              <a:rPr lang="en-US" altLang="zh-CN" dirty="0">
                <a:effectLst/>
              </a:rPr>
              <a:t>13 </a:t>
            </a:r>
            <a:r>
              <a:rPr lang="en-GB" altLang="zh-CN" dirty="0">
                <a:effectLst/>
              </a:rPr>
              <a:t>TeV</a:t>
            </a:r>
            <a:r>
              <a:rPr lang="zh-CN" altLang="en-US" dirty="0">
                <a:effectLst/>
              </a:rPr>
              <a:t>能区运行的首批数据。得益于</a:t>
            </a:r>
            <a:r>
              <a:rPr lang="en-GB" altLang="zh-CN" dirty="0">
                <a:effectLst/>
              </a:rPr>
              <a:t>RICH</a:t>
            </a:r>
            <a:r>
              <a:rPr lang="zh-CN" altLang="en-US" dirty="0">
                <a:effectLst/>
              </a:rPr>
              <a:t>探测器粒子鉴别能力的显著提升，信号产额有了很大提高：</a:t>
            </a:r>
          </a:p>
          <a:p>
            <a:r>
              <a:rPr lang="en-GB" altLang="zh-CN" dirty="0"/>
              <a:t>B± → DK± </a:t>
            </a:r>
            <a:r>
              <a:rPr lang="zh-CN" altLang="en-US" dirty="0"/>
              <a:t>通道：约 </a:t>
            </a:r>
            <a:r>
              <a:rPr lang="en-US" altLang="zh-CN" b="1" dirty="0"/>
              <a:t>14,000</a:t>
            </a:r>
            <a:r>
              <a:rPr lang="zh-CN" altLang="en-US" dirty="0"/>
              <a:t> 个信号事例；</a:t>
            </a:r>
          </a:p>
          <a:p>
            <a:r>
              <a:rPr lang="en-GB" altLang="zh-CN" dirty="0"/>
              <a:t>B± → D</a:t>
            </a:r>
            <a:r>
              <a:rPr lang="el-GR" altLang="zh-CN" dirty="0"/>
              <a:t>π± </a:t>
            </a:r>
            <a:r>
              <a:rPr lang="zh-CN" altLang="en-US" dirty="0"/>
              <a:t>通道：约 </a:t>
            </a:r>
            <a:r>
              <a:rPr lang="en-US" altLang="zh-CN" b="1" dirty="0"/>
              <a:t>2,500</a:t>
            </a:r>
            <a:r>
              <a:rPr lang="zh-CN" altLang="en-US" dirty="0"/>
              <a:t> 个信号事例。</a:t>
            </a:r>
          </a:p>
          <a:p>
            <a:r>
              <a:rPr lang="zh-CN" altLang="en-US" dirty="0">
                <a:effectLst/>
              </a:rPr>
              <a:t>我们依然采用最优分</a:t>
            </a:r>
            <a:r>
              <a:rPr lang="en-GB" altLang="zh-CN" dirty="0">
                <a:effectLst/>
              </a:rPr>
              <a:t>bin</a:t>
            </a:r>
            <a:r>
              <a:rPr lang="zh-CN" altLang="en-US" dirty="0">
                <a:effectLst/>
              </a:rPr>
              <a:t>的</a:t>
            </a:r>
            <a:r>
              <a:rPr lang="en-GB" altLang="zh-CN" dirty="0">
                <a:effectLst/>
              </a:rPr>
              <a:t>Dalitz</a:t>
            </a:r>
            <a:r>
              <a:rPr lang="zh-CN" altLang="en-US" dirty="0">
                <a:effectLst/>
              </a:rPr>
              <a:t>图方法，并使用了</a:t>
            </a:r>
            <a:r>
              <a:rPr lang="en-GB" altLang="zh-CN" dirty="0">
                <a:effectLst/>
              </a:rPr>
              <a:t>BESIII</a:t>
            </a:r>
            <a:r>
              <a:rPr lang="zh-CN" altLang="en-US" dirty="0">
                <a:effectLst/>
              </a:rPr>
              <a:t>提供的最新强相位输入。</a:t>
            </a:r>
          </a:p>
          <a:p>
            <a:r>
              <a:rPr lang="zh-CN" altLang="en-US" dirty="0">
                <a:effectLst/>
              </a:rPr>
              <a:t>结果显示，本次</a:t>
            </a:r>
            <a:r>
              <a:rPr lang="en-GB" altLang="zh-CN" dirty="0">
                <a:effectLst/>
              </a:rPr>
              <a:t>Run 3</a:t>
            </a:r>
            <a:r>
              <a:rPr lang="zh-CN" altLang="en-US" dirty="0">
                <a:effectLst/>
              </a:rPr>
              <a:t>测量与之前</a:t>
            </a:r>
            <a:r>
              <a:rPr lang="en-GB" altLang="zh-CN" dirty="0">
                <a:effectLst/>
              </a:rPr>
              <a:t>Run 1+2</a:t>
            </a:r>
            <a:r>
              <a:rPr lang="zh-CN" altLang="en-US" dirty="0">
                <a:effectLst/>
              </a:rPr>
              <a:t>的结果</a:t>
            </a:r>
            <a:r>
              <a:rPr lang="zh-CN" altLang="en-US" b="1" dirty="0">
                <a:effectLst/>
              </a:rPr>
              <a:t>完全一致</a:t>
            </a:r>
            <a:r>
              <a:rPr lang="zh-CN" altLang="en-US" dirty="0">
                <a:effectLst/>
              </a:rPr>
              <a:t>，进一步巩固了世界平均值。这也是</a:t>
            </a:r>
            <a:r>
              <a:rPr lang="en-GB" altLang="zh-CN" dirty="0">
                <a:effectLst/>
              </a:rPr>
              <a:t>LHCb</a:t>
            </a:r>
            <a:r>
              <a:rPr lang="zh-CN" altLang="en-US" dirty="0">
                <a:effectLst/>
              </a:rPr>
              <a:t>升级探测器在</a:t>
            </a:r>
            <a:r>
              <a:rPr lang="en-GB" altLang="zh-CN" dirty="0">
                <a:effectLst/>
              </a:rPr>
              <a:t>CKM</a:t>
            </a:r>
            <a:r>
              <a:rPr lang="zh-CN" altLang="en-US" dirty="0">
                <a:effectLst/>
              </a:rPr>
              <a:t>角</a:t>
            </a:r>
            <a:r>
              <a:rPr lang="el-GR" altLang="zh-CN" dirty="0">
                <a:effectLst/>
              </a:rPr>
              <a:t>γ</a:t>
            </a:r>
            <a:r>
              <a:rPr lang="zh-CN" altLang="en-US" dirty="0">
                <a:effectLst/>
              </a:rPr>
              <a:t>精密测量上的首次亮相，充分验证了</a:t>
            </a:r>
            <a:r>
              <a:rPr lang="en-GB" altLang="zh-CN" dirty="0">
                <a:effectLst/>
              </a:rPr>
              <a:t>Upgrade I</a:t>
            </a:r>
            <a:r>
              <a:rPr lang="zh-CN" altLang="en-US" dirty="0">
                <a:effectLst/>
              </a:rPr>
              <a:t>硬件和软件系统的可靠性。</a:t>
            </a:r>
          </a:p>
          <a:p>
            <a:r>
              <a:rPr lang="zh-CN" altLang="en-US" dirty="0">
                <a:effectLst/>
              </a:rPr>
              <a:t>右图展示了长径迹和下游径迹两种</a:t>
            </a:r>
            <a:r>
              <a:rPr lang="en-GB" altLang="zh-CN" dirty="0">
                <a:effectLst/>
              </a:rPr>
              <a:t>K_S</a:t>
            </a:r>
            <a:r>
              <a:rPr lang="zh-CN" altLang="en-US" dirty="0">
                <a:effectLst/>
              </a:rPr>
              <a:t>重建方式在</a:t>
            </a:r>
            <a:r>
              <a:rPr lang="en-GB" altLang="zh-CN" dirty="0">
                <a:effectLst/>
              </a:rPr>
              <a:t>Run 3</a:t>
            </a:r>
            <a:r>
              <a:rPr lang="zh-CN" altLang="en-US" dirty="0">
                <a:effectLst/>
              </a:rPr>
              <a:t>数据中的信号分布，以及与</a:t>
            </a:r>
            <a:r>
              <a:rPr lang="en-GB" altLang="zh-CN" dirty="0">
                <a:effectLst/>
              </a:rPr>
              <a:t>Run 1+2</a:t>
            </a:r>
            <a:r>
              <a:rPr lang="zh-CN" altLang="en-US" dirty="0">
                <a:effectLst/>
              </a:rPr>
              <a:t>数据的对比。</a:t>
            </a:r>
          </a:p>
          <a:p>
            <a:r>
              <a:rPr lang="zh-CN" altLang="en-US" dirty="0">
                <a:effectLst/>
              </a:rPr>
              <a:t>虽然这次</a:t>
            </a:r>
            <a:r>
              <a:rPr lang="en-GB" altLang="zh-CN" dirty="0">
                <a:effectLst/>
              </a:rPr>
              <a:t>Run 3</a:t>
            </a:r>
            <a:r>
              <a:rPr lang="zh-CN" altLang="en-US" dirty="0">
                <a:effectLst/>
              </a:rPr>
              <a:t>分析仍然使用传统</a:t>
            </a:r>
            <a:r>
              <a:rPr lang="en-GB" altLang="zh-CN" dirty="0">
                <a:effectLst/>
              </a:rPr>
              <a:t>binned</a:t>
            </a:r>
            <a:r>
              <a:rPr lang="zh-CN" altLang="en-US" dirty="0">
                <a:effectLst/>
              </a:rPr>
              <a:t>方法，但随着未来更多</a:t>
            </a:r>
            <a:r>
              <a:rPr lang="en-GB" altLang="zh-CN" dirty="0">
                <a:effectLst/>
              </a:rPr>
              <a:t>Run 3</a:t>
            </a:r>
            <a:r>
              <a:rPr lang="zh-CN" altLang="en-US" dirty="0">
                <a:effectLst/>
              </a:rPr>
              <a:t>数据的累积，我们计划将</a:t>
            </a:r>
            <a:r>
              <a:rPr lang="en-GB" altLang="zh-CN" dirty="0">
                <a:effectLst/>
              </a:rPr>
              <a:t>Optimal Fourier</a:t>
            </a:r>
            <a:r>
              <a:rPr lang="zh-CN" altLang="en-US" dirty="0">
                <a:effectLst/>
              </a:rPr>
              <a:t>无</a:t>
            </a:r>
            <a:r>
              <a:rPr lang="en-GB" altLang="zh-CN" dirty="0">
                <a:effectLst/>
              </a:rPr>
              <a:t>bin</a:t>
            </a:r>
            <a:r>
              <a:rPr lang="zh-CN" altLang="en-US" dirty="0">
                <a:effectLst/>
              </a:rPr>
              <a:t>方法也应用到</a:t>
            </a:r>
            <a:r>
              <a:rPr lang="en-GB" altLang="zh-CN" dirty="0">
                <a:effectLst/>
              </a:rPr>
              <a:t>Run 3</a:t>
            </a:r>
            <a:r>
              <a:rPr lang="zh-CN" altLang="en-US" dirty="0">
                <a:effectLst/>
              </a:rPr>
              <a:t>数据上，预期将把</a:t>
            </a:r>
            <a:r>
              <a:rPr lang="el-GR" altLang="zh-CN" dirty="0">
                <a:effectLst/>
              </a:rPr>
              <a:t>γ</a:t>
            </a:r>
            <a:r>
              <a:rPr lang="zh-CN" altLang="en-US" dirty="0">
                <a:effectLst/>
              </a:rPr>
              <a:t>的精度进一步推向</a:t>
            </a:r>
            <a:r>
              <a:rPr lang="en-GB" altLang="zh-CN" dirty="0">
                <a:effectLst/>
              </a:rPr>
              <a:t>sub-1°</a:t>
            </a:r>
            <a:r>
              <a:rPr lang="zh-CN" altLang="en-US" dirty="0">
                <a:effectLst/>
              </a:rPr>
              <a:t>水平。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C4CE2-E5ED-9E4C-9AF7-B7ACE4764BEC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>
                <a:effectLst/>
              </a:rPr>
              <a:t>我们来看</a:t>
            </a:r>
            <a:r>
              <a:rPr lang="en-GB" altLang="zh-CN" dirty="0">
                <a:effectLst/>
              </a:rPr>
              <a:t>B⁰</a:t>
            </a:r>
            <a:r>
              <a:rPr lang="zh-CN" altLang="en-US" dirty="0">
                <a:effectLst/>
              </a:rPr>
              <a:t>介子中的一个重要新结果</a:t>
            </a:r>
            <a:r>
              <a:rPr lang="en-US" altLang="zh-CN" dirty="0">
                <a:effectLst/>
              </a:rPr>
              <a:t>——</a:t>
            </a:r>
            <a:r>
              <a:rPr lang="en-GB" altLang="zh-CN" b="1" dirty="0">
                <a:effectLst/>
              </a:rPr>
              <a:t>B⁰ → J/</a:t>
            </a:r>
            <a:r>
              <a:rPr lang="el-GR" altLang="zh-CN" b="1" dirty="0">
                <a:effectLst/>
              </a:rPr>
              <a:t>ψ ρ⁰(770)</a:t>
            </a:r>
            <a:r>
              <a:rPr lang="zh-CN" altLang="en-US" b="1" dirty="0">
                <a:effectLst/>
              </a:rPr>
              <a:t>衰变中时间依赖</a:t>
            </a:r>
            <a:r>
              <a:rPr lang="en-GB" altLang="zh-CN" b="1" dirty="0">
                <a:effectLst/>
              </a:rPr>
              <a:t>CP</a:t>
            </a:r>
            <a:r>
              <a:rPr lang="zh-CN" altLang="en-US" b="1" dirty="0">
                <a:effectLst/>
              </a:rPr>
              <a:t>破坏的首次观测</a:t>
            </a:r>
            <a:r>
              <a:rPr lang="zh-CN" altLang="en-US" dirty="0">
                <a:effectLst/>
              </a:rPr>
              <a:t>。</a:t>
            </a:r>
          </a:p>
          <a:p>
            <a:r>
              <a:rPr lang="zh-CN" altLang="en-US" dirty="0">
                <a:effectLst/>
              </a:rPr>
              <a:t>这个分析使用了</a:t>
            </a:r>
            <a:r>
              <a:rPr lang="en-GB" altLang="zh-CN" dirty="0">
                <a:effectLst/>
              </a:rPr>
              <a:t>Run 2</a:t>
            </a:r>
            <a:r>
              <a:rPr lang="zh-CN" altLang="en-US" dirty="0">
                <a:effectLst/>
              </a:rPr>
              <a:t>期间采集的 </a:t>
            </a:r>
            <a:r>
              <a:rPr lang="en-US" altLang="zh-CN" b="1" dirty="0">
                <a:effectLst/>
              </a:rPr>
              <a:t>6 </a:t>
            </a:r>
            <a:r>
              <a:rPr lang="en-GB" altLang="zh-CN" b="1" dirty="0">
                <a:effectLst/>
              </a:rPr>
              <a:t>fb⁻¹</a:t>
            </a:r>
            <a:r>
              <a:rPr lang="en-GB" altLang="zh-CN" dirty="0">
                <a:effectLst/>
              </a:rPr>
              <a:t> </a:t>
            </a:r>
            <a:r>
              <a:rPr lang="zh-CN" altLang="en-US" dirty="0">
                <a:effectLst/>
              </a:rPr>
              <a:t>数据（</a:t>
            </a:r>
            <a:r>
              <a:rPr lang="en-US" altLang="zh-CN" dirty="0">
                <a:effectLst/>
              </a:rPr>
              <a:t>2015–2018</a:t>
            </a:r>
            <a:r>
              <a:rPr lang="zh-CN" altLang="en-US" dirty="0">
                <a:effectLst/>
              </a:rPr>
              <a:t>年，</a:t>
            </a:r>
            <a:r>
              <a:rPr lang="en-US" altLang="zh-CN" dirty="0">
                <a:effectLst/>
              </a:rPr>
              <a:t>13 </a:t>
            </a:r>
            <a:r>
              <a:rPr lang="en-GB" altLang="zh-CN" dirty="0">
                <a:effectLst/>
              </a:rPr>
              <a:t>TeV</a:t>
            </a:r>
            <a:r>
              <a:rPr lang="zh-CN" altLang="en-GB" dirty="0">
                <a:effectLst/>
              </a:rPr>
              <a:t>），</a:t>
            </a:r>
            <a:r>
              <a:rPr lang="zh-CN" altLang="en-US" dirty="0">
                <a:effectLst/>
              </a:rPr>
              <a:t>通过完整的</a:t>
            </a:r>
            <a:r>
              <a:rPr lang="zh-CN" altLang="en-US" b="1" dirty="0">
                <a:effectLst/>
              </a:rPr>
              <a:t>时间依赖振幅分析</a:t>
            </a:r>
            <a:r>
              <a:rPr lang="zh-CN" altLang="en-US" dirty="0">
                <a:effectLst/>
              </a:rPr>
              <a:t>（</a:t>
            </a:r>
            <a:r>
              <a:rPr lang="en-GB" altLang="zh-CN" dirty="0">
                <a:effectLst/>
              </a:rPr>
              <a:t>decay time + helicity angles</a:t>
            </a:r>
            <a:r>
              <a:rPr lang="zh-CN" altLang="en-GB" dirty="0">
                <a:effectLst/>
              </a:rPr>
              <a:t>）</a:t>
            </a:r>
            <a:r>
              <a:rPr lang="zh-CN" altLang="en-US" dirty="0">
                <a:effectLst/>
              </a:rPr>
              <a:t>完成。</a:t>
            </a:r>
          </a:p>
          <a:p>
            <a:r>
              <a:rPr lang="zh-CN" altLang="en-US" dirty="0">
                <a:effectLst/>
              </a:rPr>
              <a:t>我们提取了关键的</a:t>
            </a:r>
            <a:r>
              <a:rPr lang="en-GB" altLang="zh-CN" dirty="0">
                <a:effectLst/>
              </a:rPr>
              <a:t>CP</a:t>
            </a:r>
            <a:r>
              <a:rPr lang="zh-CN" altLang="en-US" dirty="0">
                <a:effectLst/>
              </a:rPr>
              <a:t>破坏参数：</a:t>
            </a:r>
          </a:p>
          <a:p>
            <a:r>
              <a:rPr lang="en-US" altLang="zh-CN" b="1" dirty="0"/>
              <a:t>2</a:t>
            </a:r>
            <a:r>
              <a:rPr lang="el-GR" altLang="zh-CN" b="1" dirty="0"/>
              <a:t>β_</a:t>
            </a:r>
            <a:r>
              <a:rPr lang="en-GB" altLang="zh-CN" b="1" dirty="0"/>
              <a:t>eff = (0.71 ± 0.084 ± 0.028) rad</a:t>
            </a:r>
            <a:r>
              <a:rPr lang="zh-CN" altLang="en-GB" dirty="0"/>
              <a:t>（</a:t>
            </a:r>
            <a:r>
              <a:rPr lang="zh-CN" altLang="en-US" dirty="0"/>
              <a:t>约</a:t>
            </a:r>
            <a:r>
              <a:rPr lang="en-US" altLang="zh-CN" dirty="0"/>
              <a:t>40.7°</a:t>
            </a:r>
            <a:r>
              <a:rPr lang="zh-CN" altLang="en-US" dirty="0"/>
              <a:t>）</a:t>
            </a:r>
          </a:p>
          <a:p>
            <a:r>
              <a:rPr lang="el-GR" altLang="zh-CN" dirty="0"/>
              <a:t>λ = 1.019 ± 0.034 ± 0.009</a:t>
            </a:r>
          </a:p>
          <a:p>
            <a:r>
              <a:rPr lang="zh-CN" altLang="en-US" b="1" dirty="0">
                <a:effectLst/>
              </a:rPr>
              <a:t>有效</a:t>
            </a:r>
            <a:r>
              <a:rPr lang="el-GR" altLang="zh-CN" b="1" dirty="0">
                <a:effectLst/>
              </a:rPr>
              <a:t>β</a:t>
            </a:r>
            <a:r>
              <a:rPr lang="zh-CN" altLang="el-GR" b="1" dirty="0">
                <a:effectLst/>
              </a:rPr>
              <a:t>（</a:t>
            </a:r>
            <a:r>
              <a:rPr lang="en-GB" altLang="zh-CN" b="1" dirty="0">
                <a:effectLst/>
              </a:rPr>
              <a:t>effective </a:t>
            </a:r>
            <a:r>
              <a:rPr lang="el-GR" altLang="zh-CN" b="1" dirty="0">
                <a:effectLst/>
              </a:rPr>
              <a:t>β</a:t>
            </a:r>
            <a:r>
              <a:rPr lang="zh-CN" altLang="el-GR" b="1" dirty="0">
                <a:effectLst/>
              </a:rPr>
              <a:t>）</a:t>
            </a:r>
            <a:r>
              <a:rPr lang="zh-CN" altLang="en-US" b="1" dirty="0">
                <a:effectLst/>
              </a:rPr>
              <a:t>的非零值显著性达到约</a:t>
            </a:r>
            <a:r>
              <a:rPr lang="en-US" altLang="zh-CN" b="1" dirty="0">
                <a:effectLst/>
              </a:rPr>
              <a:t>10</a:t>
            </a:r>
            <a:r>
              <a:rPr lang="el-GR" altLang="zh-CN" b="1" dirty="0">
                <a:effectLst/>
              </a:rPr>
              <a:t>σ</a:t>
            </a:r>
            <a:r>
              <a:rPr lang="zh-CN" altLang="el-GR" dirty="0">
                <a:effectLst/>
              </a:rPr>
              <a:t>，</a:t>
            </a:r>
            <a:r>
              <a:rPr lang="zh-CN" altLang="en-US" dirty="0">
                <a:effectLst/>
              </a:rPr>
              <a:t>这是</a:t>
            </a:r>
            <a:r>
              <a:rPr lang="zh-CN" altLang="en-US" b="1" dirty="0">
                <a:effectLst/>
              </a:rPr>
              <a:t>首次在 </a:t>
            </a:r>
            <a:r>
              <a:rPr lang="en-GB" altLang="zh-CN" b="1" dirty="0">
                <a:effectLst/>
              </a:rPr>
              <a:t>charmonium + vector </a:t>
            </a:r>
            <a:r>
              <a:rPr lang="zh-CN" altLang="en-US" b="1" dirty="0">
                <a:effectLst/>
              </a:rPr>
              <a:t>末态通过 </a:t>
            </a:r>
            <a:r>
              <a:rPr lang="en-GB" altLang="zh-CN" b="1" dirty="0" err="1">
                <a:effectLst/>
              </a:rPr>
              <a:t>b→c̄d</a:t>
            </a:r>
            <a:r>
              <a:rPr lang="en-GB" altLang="zh-CN" b="1" dirty="0">
                <a:effectLst/>
              </a:rPr>
              <a:t> </a:t>
            </a:r>
            <a:r>
              <a:rPr lang="zh-CN" altLang="en-US" b="1" dirty="0">
                <a:effectLst/>
              </a:rPr>
              <a:t>跃迁观测到时间依赖</a:t>
            </a:r>
            <a:r>
              <a:rPr lang="en-GB" altLang="zh-CN" b="1" dirty="0">
                <a:effectLst/>
              </a:rPr>
              <a:t>CP</a:t>
            </a:r>
            <a:r>
              <a:rPr lang="zh-CN" altLang="en-US" b="1" dirty="0">
                <a:effectLst/>
              </a:rPr>
              <a:t>破坏</a:t>
            </a:r>
            <a:r>
              <a:rPr lang="zh-CN" altLang="en-US" dirty="0">
                <a:effectLst/>
              </a:rPr>
              <a:t>。</a:t>
            </a:r>
          </a:p>
          <a:p>
            <a:r>
              <a:rPr lang="zh-CN" altLang="en-US" dirty="0">
                <a:effectLst/>
              </a:rPr>
              <a:t>这个通道非常重要，因为：</a:t>
            </a:r>
          </a:p>
          <a:p>
            <a:r>
              <a:rPr lang="zh-CN" altLang="en-US" dirty="0"/>
              <a:t>它是黄金模 </a:t>
            </a:r>
            <a:r>
              <a:rPr lang="en-GB" altLang="zh-CN" dirty="0"/>
              <a:t>B⁰ → J/</a:t>
            </a:r>
            <a:r>
              <a:rPr lang="el-GR" altLang="zh-CN" dirty="0"/>
              <a:t>ψ </a:t>
            </a:r>
            <a:r>
              <a:rPr lang="en-GB" altLang="zh-CN" dirty="0"/>
              <a:t>K_S⁰ </a:t>
            </a:r>
            <a:r>
              <a:rPr lang="zh-CN" altLang="en-US" dirty="0"/>
              <a:t>测量</a:t>
            </a:r>
            <a:r>
              <a:rPr lang="en-GB" altLang="zh-CN" dirty="0"/>
              <a:t>sin(2</a:t>
            </a:r>
            <a:r>
              <a:rPr lang="el-GR" altLang="zh-CN" dirty="0"/>
              <a:t>β)</a:t>
            </a:r>
            <a:r>
              <a:rPr lang="zh-CN" altLang="en-US" dirty="0"/>
              <a:t>的重要</a:t>
            </a:r>
            <a:r>
              <a:rPr lang="zh-CN" altLang="en-US" b="1" dirty="0"/>
              <a:t>对照通道</a:t>
            </a:r>
            <a:r>
              <a:rPr lang="zh-CN" altLang="en-US" dirty="0"/>
              <a:t>；</a:t>
            </a:r>
          </a:p>
          <a:p>
            <a:r>
              <a:rPr lang="zh-CN" altLang="en-US" dirty="0"/>
              <a:t>可以帮助我们更好地理解和约束企鹅图污染对</a:t>
            </a:r>
            <a:r>
              <a:rPr lang="el-GR" altLang="zh-CN" dirty="0"/>
              <a:t>β</a:t>
            </a:r>
            <a:r>
              <a:rPr lang="zh-CN" altLang="en-US" dirty="0"/>
              <a:t>测量的影响。</a:t>
            </a:r>
          </a:p>
          <a:p>
            <a:r>
              <a:rPr lang="zh-CN" altLang="en-US" dirty="0">
                <a:effectLst/>
              </a:rPr>
              <a:t>右图展示了极化无关拟合得到的</a:t>
            </a:r>
            <a:r>
              <a:rPr lang="en-GB" altLang="zh-CN" dirty="0">
                <a:effectLst/>
              </a:rPr>
              <a:t>CP</a:t>
            </a:r>
            <a:r>
              <a:rPr lang="zh-CN" altLang="en-US" dirty="0">
                <a:effectLst/>
              </a:rPr>
              <a:t>参数结果，可以清晰看到显著偏离零的信号。</a:t>
            </a:r>
          </a:p>
          <a:p>
            <a:r>
              <a:rPr lang="zh-CN" altLang="en-US" dirty="0">
                <a:effectLst/>
              </a:rPr>
              <a:t>这一观测不仅本身是重要进展，也为全局</a:t>
            </a:r>
            <a:r>
              <a:rPr lang="en-GB" altLang="zh-CN" dirty="0">
                <a:effectLst/>
              </a:rPr>
              <a:t>CKM</a:t>
            </a:r>
            <a:r>
              <a:rPr lang="zh-CN" altLang="en-US" dirty="0">
                <a:effectLst/>
              </a:rPr>
              <a:t>角</a:t>
            </a:r>
            <a:r>
              <a:rPr lang="el-GR" altLang="zh-CN" dirty="0">
                <a:effectLst/>
              </a:rPr>
              <a:t>β</a:t>
            </a:r>
            <a:r>
              <a:rPr lang="zh-CN" altLang="en-US" dirty="0">
                <a:effectLst/>
              </a:rPr>
              <a:t>的精密测量和企鹅污染研究提供了关键输入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C4CE2-E5ED-9E4C-9AF7-B7ACE4764BEC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>
                <a:effectLst/>
              </a:rPr>
              <a:t>刚才介绍的 </a:t>
            </a:r>
            <a:r>
              <a:rPr lang="en-GB" altLang="zh-CN" dirty="0">
                <a:effectLst/>
              </a:rPr>
              <a:t>B⁰ → J/</a:t>
            </a:r>
            <a:r>
              <a:rPr lang="el-GR" altLang="zh-CN" dirty="0">
                <a:effectLst/>
              </a:rPr>
              <a:t>ψ ρ⁰ </a:t>
            </a:r>
            <a:r>
              <a:rPr lang="zh-CN" altLang="en-US" dirty="0">
                <a:effectLst/>
              </a:rPr>
              <a:t>结果非常重要，因为它可以帮助我们约束黄金模 </a:t>
            </a:r>
            <a:r>
              <a:rPr lang="en-GB" altLang="zh-CN" dirty="0">
                <a:effectLst/>
              </a:rPr>
              <a:t>B⁰ → J/</a:t>
            </a:r>
            <a:r>
              <a:rPr lang="el-GR" altLang="zh-CN" dirty="0">
                <a:effectLst/>
              </a:rPr>
              <a:t>ψ </a:t>
            </a:r>
            <a:r>
              <a:rPr lang="en-GB" altLang="zh-CN" dirty="0">
                <a:effectLst/>
              </a:rPr>
              <a:t>K_S⁰ </a:t>
            </a:r>
            <a:r>
              <a:rPr lang="zh-CN" altLang="en-US" dirty="0">
                <a:effectLst/>
              </a:rPr>
              <a:t>中来自企鹅图的污染。</a:t>
            </a:r>
          </a:p>
          <a:p>
            <a:r>
              <a:rPr lang="zh-CN" altLang="en-US" dirty="0">
                <a:effectLst/>
              </a:rPr>
              <a:t>为了更精确地量化这种污染，我们对 </a:t>
            </a:r>
            <a:r>
              <a:rPr lang="en-GB" altLang="zh-CN" b="1" dirty="0">
                <a:effectLst/>
              </a:rPr>
              <a:t>B⁰ → J/</a:t>
            </a:r>
            <a:r>
              <a:rPr lang="el-GR" altLang="zh-CN" b="1" dirty="0">
                <a:effectLst/>
              </a:rPr>
              <a:t>ψ ρ⁰</a:t>
            </a:r>
            <a:r>
              <a:rPr lang="el-GR" altLang="zh-CN" dirty="0">
                <a:effectLst/>
              </a:rPr>
              <a:t> </a:t>
            </a:r>
            <a:r>
              <a:rPr lang="zh-CN" altLang="en-US" dirty="0">
                <a:effectLst/>
              </a:rPr>
              <a:t>进行了</a:t>
            </a:r>
            <a:r>
              <a:rPr lang="zh-CN" altLang="en-US" b="1" dirty="0">
                <a:effectLst/>
              </a:rPr>
              <a:t>完整的</a:t>
            </a:r>
            <a:r>
              <a:rPr lang="en-US" altLang="zh-CN" b="1" dirty="0">
                <a:effectLst/>
              </a:rPr>
              <a:t>6</a:t>
            </a:r>
            <a:r>
              <a:rPr lang="zh-CN" altLang="en-US" b="1" dirty="0">
                <a:effectLst/>
              </a:rPr>
              <a:t>维振幅分析</a:t>
            </a:r>
            <a:r>
              <a:rPr lang="zh-CN" altLang="en-US" dirty="0">
                <a:effectLst/>
              </a:rPr>
              <a:t>。分析同时包含：</a:t>
            </a:r>
          </a:p>
          <a:p>
            <a:r>
              <a:rPr lang="zh-CN" altLang="en-US" dirty="0"/>
              <a:t>衰变时间（</a:t>
            </a:r>
            <a:r>
              <a:rPr lang="en-GB" altLang="zh-CN" dirty="0"/>
              <a:t>decay time</a:t>
            </a:r>
            <a:r>
              <a:rPr lang="zh-CN" altLang="en-GB" dirty="0"/>
              <a:t>）；</a:t>
            </a:r>
          </a:p>
          <a:p>
            <a:r>
              <a:rPr lang="zh-CN" altLang="en-US" dirty="0"/>
              <a:t>以及 </a:t>
            </a:r>
            <a:r>
              <a:rPr lang="el-GR" altLang="zh-CN" dirty="0"/>
              <a:t>ρ⁰ → </a:t>
            </a:r>
            <a:r>
              <a:rPr lang="el-GR" altLang="zh-CN" dirty="0" err="1"/>
              <a:t>π⁺π</a:t>
            </a:r>
            <a:r>
              <a:rPr lang="el-GR" altLang="zh-CN" dirty="0"/>
              <a:t>⁻ </a:t>
            </a:r>
            <a:r>
              <a:rPr lang="zh-CN" altLang="en-US" dirty="0"/>
              <a:t>的</a:t>
            </a:r>
            <a:r>
              <a:rPr lang="en-US" altLang="zh-CN" dirty="0"/>
              <a:t>3</a:t>
            </a:r>
            <a:r>
              <a:rPr lang="zh-CN" altLang="en-US" dirty="0"/>
              <a:t>个螺旋角（</a:t>
            </a:r>
            <a:r>
              <a:rPr lang="en-GB" altLang="zh-CN" dirty="0"/>
              <a:t>helicity angles</a:t>
            </a:r>
            <a:r>
              <a:rPr lang="zh-CN" altLang="en-GB" dirty="0"/>
              <a:t>）。</a:t>
            </a:r>
          </a:p>
          <a:p>
            <a:r>
              <a:rPr lang="zh-CN" altLang="en-US" dirty="0">
                <a:effectLst/>
              </a:rPr>
              <a:t>我们考虑了六个主要共振态，包括 </a:t>
            </a:r>
            <a:r>
              <a:rPr lang="el-GR" altLang="zh-CN" dirty="0">
                <a:effectLst/>
              </a:rPr>
              <a:t>ρ(770)</a:t>
            </a:r>
            <a:r>
              <a:rPr lang="zh-CN" altLang="el-GR" dirty="0">
                <a:effectLst/>
              </a:rPr>
              <a:t>、</a:t>
            </a:r>
            <a:r>
              <a:rPr lang="el-GR" altLang="zh-CN" dirty="0">
                <a:effectLst/>
              </a:rPr>
              <a:t>ρ(1450)</a:t>
            </a:r>
            <a:r>
              <a:rPr lang="zh-CN" altLang="el-GR" dirty="0">
                <a:effectLst/>
              </a:rPr>
              <a:t>、</a:t>
            </a:r>
            <a:r>
              <a:rPr lang="el-GR" altLang="zh-CN" dirty="0">
                <a:effectLst/>
              </a:rPr>
              <a:t>ρ(1700)</a:t>
            </a:r>
            <a:r>
              <a:rPr lang="zh-CN" altLang="en-US" dirty="0">
                <a:effectLst/>
              </a:rPr>
              <a:t>等，并采用了数据驱动的效率修正和</a:t>
            </a:r>
            <a:r>
              <a:rPr lang="en-GB" altLang="zh-CN" dirty="0">
                <a:effectLst/>
              </a:rPr>
              <a:t>OS+SS</a:t>
            </a:r>
            <a:r>
              <a:rPr lang="zh-CN" altLang="en-US" dirty="0">
                <a:effectLst/>
              </a:rPr>
              <a:t>联合味标记（有效 </a:t>
            </a:r>
            <a:r>
              <a:rPr lang="en-GB" altLang="zh-CN" dirty="0">
                <a:effectLst/>
              </a:rPr>
              <a:t>tagging power 4.5%</a:t>
            </a:r>
            <a:r>
              <a:rPr lang="zh-CN" altLang="en-GB" dirty="0">
                <a:effectLst/>
              </a:rPr>
              <a:t>）。</a:t>
            </a:r>
          </a:p>
          <a:p>
            <a:r>
              <a:rPr lang="zh-CN" altLang="en-US" dirty="0">
                <a:effectLst/>
              </a:rPr>
              <a:t>利用 </a:t>
            </a:r>
            <a:r>
              <a:rPr lang="en-GB" altLang="zh-CN" b="1" dirty="0">
                <a:effectLst/>
              </a:rPr>
              <a:t>SU(3) </a:t>
            </a:r>
            <a:r>
              <a:rPr lang="zh-CN" altLang="en-US" b="1" dirty="0">
                <a:effectLst/>
              </a:rPr>
              <a:t>对称性</a:t>
            </a:r>
            <a:r>
              <a:rPr lang="zh-CN" altLang="en-US" dirty="0">
                <a:effectLst/>
              </a:rPr>
              <a:t>，我们提取了对企鹅污染的最严格约束。目前得到的 </a:t>
            </a:r>
            <a:r>
              <a:rPr lang="en-GB" altLang="zh-CN" dirty="0">
                <a:effectLst/>
              </a:rPr>
              <a:t>penguin shift </a:t>
            </a:r>
            <a:r>
              <a:rPr lang="zh-CN" altLang="en-US" dirty="0">
                <a:effectLst/>
              </a:rPr>
              <a:t>不确定度已经</a:t>
            </a:r>
            <a:r>
              <a:rPr lang="zh-CN" altLang="en-US" b="1" dirty="0">
                <a:effectLst/>
              </a:rPr>
              <a:t>小于当前 </a:t>
            </a:r>
            <a:r>
              <a:rPr lang="en-GB" altLang="zh-CN" b="1" dirty="0">
                <a:effectLst/>
              </a:rPr>
              <a:t>sin(2</a:t>
            </a:r>
            <a:r>
              <a:rPr lang="el-GR" altLang="zh-CN" b="1" dirty="0">
                <a:effectLst/>
              </a:rPr>
              <a:t>β) </a:t>
            </a:r>
            <a:r>
              <a:rPr lang="zh-CN" altLang="en-US" b="1" dirty="0">
                <a:effectLst/>
              </a:rPr>
              <a:t>的测量精度</a:t>
            </a:r>
            <a:r>
              <a:rPr lang="zh-CN" altLang="en-US" dirty="0">
                <a:effectLst/>
              </a:rPr>
              <a:t>，这是目前该领域最精确的结果。</a:t>
            </a:r>
          </a:p>
          <a:p>
            <a:r>
              <a:rPr lang="zh-CN" altLang="en-US" dirty="0">
                <a:effectLst/>
              </a:rPr>
              <a:t>右图展示了 </a:t>
            </a:r>
            <a:r>
              <a:rPr lang="en-GB" altLang="zh-CN" dirty="0">
                <a:effectLst/>
              </a:rPr>
              <a:t>SU(3) </a:t>
            </a:r>
            <a:r>
              <a:rPr lang="zh-CN" altLang="en-US" dirty="0">
                <a:effectLst/>
              </a:rPr>
              <a:t>对称性破缺扫描的结果，不确定度控制在 </a:t>
            </a:r>
            <a:r>
              <a:rPr lang="en-GB" altLang="zh-CN" dirty="0" err="1">
                <a:effectLst/>
              </a:rPr>
              <a:t>mrad</a:t>
            </a:r>
            <a:r>
              <a:rPr lang="en-GB" altLang="zh-CN" dirty="0">
                <a:effectLst/>
              </a:rPr>
              <a:t> </a:t>
            </a:r>
            <a:r>
              <a:rPr lang="zh-CN" altLang="en-US" dirty="0">
                <a:effectLst/>
              </a:rPr>
              <a:t>量级。</a:t>
            </a:r>
          </a:p>
          <a:p>
            <a:r>
              <a:rPr lang="zh-CN" altLang="en-US" dirty="0">
                <a:effectLst/>
              </a:rPr>
              <a:t>这一结果为全球 </a:t>
            </a:r>
            <a:r>
              <a:rPr lang="en-GB" altLang="zh-CN" dirty="0">
                <a:effectLst/>
              </a:rPr>
              <a:t>CKM</a:t>
            </a:r>
            <a:r>
              <a:rPr lang="zh-CN" altLang="en-US" dirty="0">
                <a:effectLst/>
              </a:rPr>
              <a:t>角 </a:t>
            </a:r>
            <a:r>
              <a:rPr lang="el-GR" altLang="zh-CN" dirty="0">
                <a:effectLst/>
              </a:rPr>
              <a:t>β </a:t>
            </a:r>
            <a:r>
              <a:rPr lang="zh-CN" altLang="en-US" dirty="0">
                <a:effectLst/>
              </a:rPr>
              <a:t>的联合分析提供了关键输入，大幅降低了理论不确定度，是本次报告中另一个重要亮点。”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C4CE2-E5ED-9E4C-9AF7-B7ACE4764BEC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>
                <a:effectLst/>
              </a:rPr>
              <a:t>接下来，我们进入 </a:t>
            </a:r>
            <a:r>
              <a:rPr lang="en-GB" altLang="zh-CN" b="1" dirty="0">
                <a:effectLst/>
              </a:rPr>
              <a:t>CP violation in decay</a:t>
            </a:r>
            <a:r>
              <a:rPr lang="zh-CN" altLang="en-GB" dirty="0">
                <a:effectLst/>
              </a:rPr>
              <a:t>（</a:t>
            </a:r>
            <a:r>
              <a:rPr lang="zh-CN" altLang="en-US" dirty="0">
                <a:effectLst/>
              </a:rPr>
              <a:t>衰变中的直接</a:t>
            </a:r>
            <a:r>
              <a:rPr lang="en-GB" altLang="zh-CN" dirty="0">
                <a:effectLst/>
              </a:rPr>
              <a:t>CP</a:t>
            </a:r>
            <a:r>
              <a:rPr lang="zh-CN" altLang="en-US" dirty="0">
                <a:effectLst/>
              </a:rPr>
              <a:t>破坏）部分，重点关注</a:t>
            </a:r>
            <a:r>
              <a:rPr lang="zh-CN" altLang="en-US" b="1" dirty="0">
                <a:effectLst/>
              </a:rPr>
              <a:t>重味重子（</a:t>
            </a:r>
            <a:r>
              <a:rPr lang="en-GB" altLang="zh-CN" b="1" dirty="0">
                <a:effectLst/>
              </a:rPr>
              <a:t>beauty baryon</a:t>
            </a:r>
            <a:r>
              <a:rPr lang="zh-CN" altLang="en-GB" b="1" dirty="0">
                <a:effectLst/>
              </a:rPr>
              <a:t>）</a:t>
            </a:r>
            <a:r>
              <a:rPr lang="en-GB" altLang="zh-CN" dirty="0">
                <a:effectLst/>
              </a:rPr>
              <a:t> </a:t>
            </a:r>
            <a:r>
              <a:rPr lang="zh-CN" altLang="en-US" dirty="0">
                <a:effectLst/>
              </a:rPr>
              <a:t>领域。</a:t>
            </a:r>
          </a:p>
          <a:p>
            <a:r>
              <a:rPr lang="zh-CN" altLang="en-US" dirty="0">
                <a:effectLst/>
              </a:rPr>
              <a:t>与</a:t>
            </a:r>
            <a:r>
              <a:rPr lang="en-GB" altLang="zh-CN" dirty="0">
                <a:effectLst/>
              </a:rPr>
              <a:t>B</a:t>
            </a:r>
            <a:r>
              <a:rPr lang="zh-CN" altLang="en-US" dirty="0">
                <a:effectLst/>
              </a:rPr>
              <a:t>介子相比，重味重子衰变能同时探测 </a:t>
            </a:r>
            <a:r>
              <a:rPr lang="en-GB" altLang="zh-CN" b="1" dirty="0" err="1">
                <a:effectLst/>
              </a:rPr>
              <a:t>b→s</a:t>
            </a:r>
            <a:r>
              <a:rPr lang="en-GB" altLang="zh-CN" dirty="0">
                <a:effectLst/>
              </a:rPr>
              <a:t> </a:t>
            </a:r>
            <a:r>
              <a:rPr lang="zh-CN" altLang="en-US" dirty="0">
                <a:effectLst/>
              </a:rPr>
              <a:t>和 </a:t>
            </a:r>
            <a:r>
              <a:rPr lang="en-GB" altLang="zh-CN" b="1" dirty="0" err="1">
                <a:effectLst/>
              </a:rPr>
              <a:t>b→d</a:t>
            </a:r>
            <a:r>
              <a:rPr lang="en-GB" altLang="zh-CN" dirty="0">
                <a:effectLst/>
              </a:rPr>
              <a:t> </a:t>
            </a:r>
            <a:r>
              <a:rPr lang="zh-CN" altLang="en-US" dirty="0">
                <a:effectLst/>
              </a:rPr>
              <a:t>跃迁，是研究</a:t>
            </a:r>
            <a:r>
              <a:rPr lang="en-GB" altLang="zh-CN" dirty="0">
                <a:effectLst/>
              </a:rPr>
              <a:t>CP</a:t>
            </a:r>
            <a:r>
              <a:rPr lang="zh-CN" altLang="en-US" dirty="0">
                <a:effectLst/>
              </a:rPr>
              <a:t>破坏机制的独特平台。理论预期，在重子系统中</a:t>
            </a:r>
            <a:r>
              <a:rPr lang="zh-CN" altLang="en-US" b="1" dirty="0">
                <a:effectLst/>
              </a:rPr>
              <a:t>企鹅图（</a:t>
            </a:r>
            <a:r>
              <a:rPr lang="en-GB" altLang="zh-CN" b="1" dirty="0">
                <a:effectLst/>
              </a:rPr>
              <a:t>penguin</a:t>
            </a:r>
            <a:r>
              <a:rPr lang="zh-CN" altLang="en-GB" b="1" dirty="0">
                <a:effectLst/>
              </a:rPr>
              <a:t>）</a:t>
            </a:r>
            <a:r>
              <a:rPr lang="zh-CN" altLang="en-US" b="1" dirty="0">
                <a:effectLst/>
              </a:rPr>
              <a:t>贡献相对更大</a:t>
            </a:r>
            <a:r>
              <a:rPr lang="zh-CN" altLang="en-US" dirty="0">
                <a:effectLst/>
              </a:rPr>
              <a:t>，因此</a:t>
            </a:r>
            <a:r>
              <a:rPr lang="en-GB" altLang="zh-CN" dirty="0">
                <a:effectLst/>
              </a:rPr>
              <a:t>CP</a:t>
            </a:r>
            <a:r>
              <a:rPr lang="zh-CN" altLang="en-US" dirty="0">
                <a:effectLst/>
              </a:rPr>
              <a:t>不对称可能被显著增强，这使得重子衰变对新物理更加敏感。</a:t>
            </a:r>
          </a:p>
          <a:p>
            <a:r>
              <a:rPr lang="zh-CN" altLang="en-US" dirty="0">
                <a:effectLst/>
              </a:rPr>
              <a:t>本次分析主要针对 </a:t>
            </a:r>
            <a:r>
              <a:rPr lang="en-GB" altLang="zh-CN" b="1" dirty="0">
                <a:effectLst/>
              </a:rPr>
              <a:t>b baryon → charmonium + </a:t>
            </a:r>
            <a:r>
              <a:rPr lang="zh-CN" altLang="en-US" b="1" dirty="0">
                <a:effectLst/>
              </a:rPr>
              <a:t>轻强子</a:t>
            </a:r>
            <a:r>
              <a:rPr lang="zh-CN" altLang="en-US" dirty="0">
                <a:effectLst/>
              </a:rPr>
              <a:t> 这类衰变，特别是 </a:t>
            </a:r>
            <a:r>
              <a:rPr lang="el-GR" altLang="zh-CN" b="1" dirty="0">
                <a:effectLst/>
              </a:rPr>
              <a:t>Λ</a:t>
            </a:r>
            <a:r>
              <a:rPr lang="en-GB" altLang="zh-CN" b="1" dirty="0">
                <a:effectLst/>
              </a:rPr>
              <a:t>b⁰ → J/</a:t>
            </a:r>
            <a:r>
              <a:rPr lang="el-GR" altLang="zh-CN" b="1" dirty="0">
                <a:effectLst/>
              </a:rPr>
              <a:t>ψ </a:t>
            </a:r>
            <a:r>
              <a:rPr lang="en-GB" altLang="zh-CN" b="1" dirty="0">
                <a:effectLst/>
              </a:rPr>
              <a:t>p K⁻</a:t>
            </a:r>
            <a:r>
              <a:rPr lang="en-GB" altLang="zh-CN" dirty="0">
                <a:effectLst/>
              </a:rPr>
              <a:t> </a:t>
            </a:r>
            <a:r>
              <a:rPr lang="zh-CN" altLang="en-US" dirty="0">
                <a:effectLst/>
              </a:rPr>
              <a:t>通道。这是一个同时对 </a:t>
            </a:r>
            <a:r>
              <a:rPr lang="en-GB" altLang="zh-CN" dirty="0" err="1">
                <a:effectLst/>
              </a:rPr>
              <a:t>b→s</a:t>
            </a:r>
            <a:r>
              <a:rPr lang="en-GB" altLang="zh-CN" dirty="0">
                <a:effectLst/>
              </a:rPr>
              <a:t> </a:t>
            </a:r>
            <a:r>
              <a:rPr lang="zh-CN" altLang="en-US" dirty="0">
                <a:effectLst/>
              </a:rPr>
              <a:t>和 </a:t>
            </a:r>
            <a:r>
              <a:rPr lang="en-GB" altLang="zh-CN" dirty="0" err="1">
                <a:effectLst/>
              </a:rPr>
              <a:t>b→d</a:t>
            </a:r>
            <a:r>
              <a:rPr lang="en-GB" altLang="zh-CN" dirty="0">
                <a:effectLst/>
              </a:rPr>
              <a:t> </a:t>
            </a:r>
            <a:r>
              <a:rPr lang="zh-CN" altLang="en-US" dirty="0">
                <a:effectLst/>
              </a:rPr>
              <a:t>敏感的重要模式。</a:t>
            </a:r>
          </a:p>
          <a:p>
            <a:r>
              <a:rPr lang="zh-CN" altLang="en-US" dirty="0">
                <a:effectLst/>
              </a:rPr>
              <a:t>我们使用了</a:t>
            </a:r>
            <a:r>
              <a:rPr lang="en-GB" altLang="zh-CN" dirty="0">
                <a:effectLst/>
              </a:rPr>
              <a:t>Run 2</a:t>
            </a:r>
            <a:r>
              <a:rPr lang="zh-CN" altLang="en-US" dirty="0">
                <a:effectLst/>
              </a:rPr>
              <a:t>期间（</a:t>
            </a:r>
            <a:r>
              <a:rPr lang="en-US" altLang="zh-CN" dirty="0">
                <a:effectLst/>
              </a:rPr>
              <a:t>2015–2018</a:t>
            </a:r>
            <a:r>
              <a:rPr lang="zh-CN" altLang="en-US" dirty="0">
                <a:effectLst/>
              </a:rPr>
              <a:t>年）采集的 </a:t>
            </a:r>
            <a:r>
              <a:rPr lang="en-US" altLang="zh-CN" b="1" dirty="0">
                <a:effectLst/>
              </a:rPr>
              <a:t>6 </a:t>
            </a:r>
            <a:r>
              <a:rPr lang="en-GB" altLang="zh-CN" b="1" dirty="0">
                <a:effectLst/>
              </a:rPr>
              <a:t>fb⁻¹</a:t>
            </a:r>
            <a:r>
              <a:rPr lang="en-GB" altLang="zh-CN" dirty="0">
                <a:effectLst/>
              </a:rPr>
              <a:t> </a:t>
            </a:r>
            <a:r>
              <a:rPr lang="zh-CN" altLang="en-US" dirty="0">
                <a:effectLst/>
              </a:rPr>
              <a:t>数据，通过</a:t>
            </a:r>
            <a:r>
              <a:rPr lang="zh-CN" altLang="en-US" b="1" dirty="0">
                <a:effectLst/>
              </a:rPr>
              <a:t>同时拟合（</a:t>
            </a:r>
            <a:r>
              <a:rPr lang="en-GB" altLang="zh-CN" b="1" dirty="0">
                <a:effectLst/>
              </a:rPr>
              <a:t>simultaneous fit</a:t>
            </a:r>
            <a:r>
              <a:rPr lang="zh-CN" altLang="en-GB" b="1" dirty="0">
                <a:effectLst/>
              </a:rPr>
              <a:t>）</a:t>
            </a:r>
            <a:r>
              <a:rPr lang="en-GB" altLang="zh-CN" dirty="0">
                <a:effectLst/>
              </a:rPr>
              <a:t> </a:t>
            </a:r>
            <a:r>
              <a:rPr lang="zh-CN" altLang="en-US" dirty="0">
                <a:effectLst/>
              </a:rPr>
              <a:t>的方法提取原始</a:t>
            </a:r>
            <a:r>
              <a:rPr lang="en-GB" altLang="zh-CN" dirty="0">
                <a:effectLst/>
              </a:rPr>
              <a:t>CP</a:t>
            </a:r>
            <a:r>
              <a:rPr lang="zh-CN" altLang="en-US" dirty="0">
                <a:effectLst/>
              </a:rPr>
              <a:t>不对称性（</a:t>
            </a:r>
            <a:r>
              <a:rPr lang="en-GB" altLang="zh-CN" dirty="0">
                <a:effectLst/>
              </a:rPr>
              <a:t>raw asymmetry</a:t>
            </a:r>
            <a:r>
              <a:rPr lang="zh-CN" altLang="en-GB" dirty="0">
                <a:effectLst/>
              </a:rPr>
              <a:t>）。</a:t>
            </a:r>
          </a:p>
          <a:p>
            <a:r>
              <a:rPr lang="zh-CN" altLang="en-US" dirty="0">
                <a:effectLst/>
              </a:rPr>
              <a:t>在拟合中：</a:t>
            </a:r>
          </a:p>
          <a:p>
            <a:r>
              <a:rPr lang="zh-CN" altLang="en-US" dirty="0"/>
              <a:t>信号形状采用 </a:t>
            </a:r>
            <a:r>
              <a:rPr lang="en-GB" altLang="zh-CN" b="1" dirty="0"/>
              <a:t>Hypatia </a:t>
            </a:r>
            <a:r>
              <a:rPr lang="zh-CN" altLang="en-US" b="1" dirty="0"/>
              <a:t>函数</a:t>
            </a:r>
            <a:r>
              <a:rPr lang="zh-CN" altLang="en-US" dirty="0"/>
              <a:t> 描述（能很好地描述重子衰变的峰形）；</a:t>
            </a:r>
          </a:p>
          <a:p>
            <a:r>
              <a:rPr lang="zh-CN" altLang="en-US" dirty="0"/>
              <a:t>本底使用指数函数 </a:t>
            </a:r>
            <a:r>
              <a:rPr lang="en-US" altLang="zh-CN" dirty="0"/>
              <a:t>+ </a:t>
            </a:r>
            <a:r>
              <a:rPr lang="zh-CN" altLang="en-US" dirty="0"/>
              <a:t>来自模拟的误（</a:t>
            </a:r>
            <a:r>
              <a:rPr lang="en-GB" altLang="zh-CN" dirty="0"/>
              <a:t>mis-ID</a:t>
            </a:r>
            <a:r>
              <a:rPr lang="zh-CN" altLang="en-GB" dirty="0"/>
              <a:t>）</a:t>
            </a:r>
            <a:r>
              <a:rPr lang="zh-CN" altLang="en-US" dirty="0"/>
              <a:t>本底进行建模。</a:t>
            </a:r>
          </a:p>
          <a:p>
            <a:r>
              <a:rPr lang="zh-CN" altLang="en-US" dirty="0">
                <a:effectLst/>
              </a:rPr>
              <a:t>右图展示了本次分析的物理动机、观测量定义以及拟合策略。</a:t>
            </a:r>
          </a:p>
          <a:p>
            <a:r>
              <a:rPr lang="zh-CN" altLang="en-US" dirty="0">
                <a:effectLst/>
              </a:rPr>
              <a:t>这个工作发表在 </a:t>
            </a:r>
            <a:r>
              <a:rPr lang="en-GB" altLang="zh-CN" b="1" dirty="0">
                <a:effectLst/>
              </a:rPr>
              <a:t>Science Bulletin 71 (2026) 547</a:t>
            </a:r>
            <a:r>
              <a:rPr lang="zh-CN" altLang="en-GB" dirty="0">
                <a:effectLst/>
              </a:rPr>
              <a:t>（</a:t>
            </a:r>
            <a:r>
              <a:rPr lang="en-GB" altLang="zh-CN" dirty="0">
                <a:effectLst/>
              </a:rPr>
              <a:t>arXiv:2509.16103, LHCb-PAPER-2025-021</a:t>
            </a:r>
            <a:r>
              <a:rPr lang="zh-CN" altLang="en-GB" dirty="0">
                <a:effectLst/>
              </a:rPr>
              <a:t>），</a:t>
            </a:r>
            <a:r>
              <a:rPr lang="zh-CN" altLang="en-US" dirty="0">
                <a:effectLst/>
              </a:rPr>
              <a:t>是</a:t>
            </a:r>
            <a:r>
              <a:rPr lang="en-GB" altLang="zh-CN" dirty="0">
                <a:effectLst/>
              </a:rPr>
              <a:t>LHCb</a:t>
            </a:r>
            <a:r>
              <a:rPr lang="zh-CN" altLang="en-US" dirty="0">
                <a:effectLst/>
              </a:rPr>
              <a:t>在重子</a:t>
            </a:r>
            <a:r>
              <a:rPr lang="en-GB" altLang="zh-CN" dirty="0">
                <a:effectLst/>
              </a:rPr>
              <a:t>CP</a:t>
            </a:r>
            <a:r>
              <a:rPr lang="zh-CN" altLang="en-US" dirty="0">
                <a:effectLst/>
              </a:rPr>
              <a:t>破坏研究上的系统性成果之一。</a:t>
            </a:r>
          </a:p>
          <a:p>
            <a:r>
              <a:rPr lang="zh-CN" altLang="en-US" dirty="0">
                <a:effectLst/>
              </a:rPr>
              <a:t>下面我将展示该分析得到的最重要结果</a:t>
            </a:r>
            <a:r>
              <a:rPr lang="en-US" altLang="zh-CN" dirty="0">
                <a:effectLst/>
              </a:rPr>
              <a:t>——</a:t>
            </a:r>
            <a:r>
              <a:rPr lang="zh-CN" altLang="en-US" b="1" dirty="0">
                <a:effectLst/>
              </a:rPr>
              <a:t>首次</a:t>
            </a:r>
            <a:r>
              <a:rPr lang="en-GB" altLang="zh-CN" b="1" dirty="0">
                <a:effectLst/>
              </a:rPr>
              <a:t>CP</a:t>
            </a:r>
            <a:r>
              <a:rPr lang="zh-CN" altLang="en-US" b="1" dirty="0">
                <a:effectLst/>
              </a:rPr>
              <a:t>破坏证据</a:t>
            </a:r>
            <a:r>
              <a:rPr lang="zh-CN" altLang="en-US" dirty="0">
                <a:effectLst/>
              </a:rPr>
              <a:t>。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C4CE2-E5ED-9E4C-9AF7-B7ACE4764BEC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solidFill>
            <a:srgbClr val="87CEFA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667FF72-3223-434E-95A1-2DA403E304F0}" type="datetime1">
              <a:rPr lang="zh-CN" altLang="en-US" smtClean="0"/>
              <a:t>2026/5/23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Youhua Yang  </a:t>
            </a:r>
            <a:r>
              <a:rPr lang="zh-CN" altLang="en-US" dirty="0"/>
              <a:t>第</a:t>
            </a:r>
            <a:r>
              <a:rPr lang="en-US" altLang="zh-CN" dirty="0"/>
              <a:t>6</a:t>
            </a:r>
            <a:r>
              <a:rPr lang="zh-CN" altLang="en-US" dirty="0"/>
              <a:t>届</a:t>
            </a:r>
            <a:r>
              <a:rPr lang="en-US" dirty="0"/>
              <a:t>LHCb</a:t>
            </a:r>
            <a:r>
              <a:rPr lang="zh-CN" altLang="en-US" dirty="0"/>
              <a:t>前沿物理研讨会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7CEFA"/>
                </a:solidFill>
              </a:defRPr>
            </a:lvl1pPr>
          </a:lstStyle>
          <a:p>
            <a:fld id="{28844951-7827-47D4-8276-7DDE1FA7D85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solidFill>
            <a:srgbClr val="87CEF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D3FFB-E8B4-B949-89D5-67509EE88A85}" type="datetime1">
              <a:rPr lang="zh-CN" altLang="en-US" smtClean="0"/>
              <a:t>2026/5/23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Youhua Yang  </a:t>
            </a:r>
            <a:r>
              <a:rPr lang="zh-CN" altLang="en-US">
                <a:solidFill>
                  <a:srgbClr val="FFFFFF"/>
                </a:solidFill>
              </a:rPr>
              <a:t>第</a:t>
            </a:r>
            <a:r>
              <a:rPr lang="en-US" altLang="zh-CN">
                <a:solidFill>
                  <a:srgbClr val="FFFFFF"/>
                </a:solidFill>
              </a:rPr>
              <a:t>6</a:t>
            </a:r>
            <a:r>
              <a:rPr lang="zh-CN" altLang="en-US">
                <a:solidFill>
                  <a:srgbClr val="FFFFFF"/>
                </a:solidFill>
              </a:rPr>
              <a:t>届</a:t>
            </a:r>
            <a:r>
              <a:rPr lang="en-US">
                <a:solidFill>
                  <a:srgbClr val="FFFFFF"/>
                </a:solidFill>
              </a:rPr>
              <a:t>LHCb</a:t>
            </a:r>
            <a:r>
              <a:rPr lang="zh-CN" altLang="en-US">
                <a:solidFill>
                  <a:srgbClr val="FFFFFF"/>
                </a:solidFill>
              </a:rPr>
              <a:t>前沿物理研讨会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solidFill>
            <a:schemeClr val="bg2">
              <a:alpha val="0"/>
            </a:schemeClr>
          </a:solidFill>
          <a:ln w="9525">
            <a:solidFill>
              <a:schemeClr val="tx2"/>
            </a:solidFill>
            <a:round/>
          </a:ln>
          <a:effectLst/>
        </p:spPr>
        <p:txBody>
          <a:bodyPr wrap="square" numCol="1" anchor="t" anchorCtr="0" compatLnSpc="1"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E75E3491-99C4-8041-A874-ED8A5C0BC2D5}" type="datetime1">
              <a:rPr lang="zh-CN" altLang="en-US" smtClean="0"/>
              <a:t>2026/5/23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Youhua Yang  </a:t>
            </a:r>
            <a:r>
              <a:rPr lang="zh-CN" altLang="en-US">
                <a:solidFill>
                  <a:srgbClr val="FFFFFF"/>
                </a:solidFill>
              </a:rPr>
              <a:t>第</a:t>
            </a:r>
            <a:r>
              <a:rPr lang="en-US" altLang="zh-CN">
                <a:solidFill>
                  <a:srgbClr val="FFFFFF"/>
                </a:solidFill>
              </a:rPr>
              <a:t>6</a:t>
            </a:r>
            <a:r>
              <a:rPr lang="zh-CN" altLang="en-US">
                <a:solidFill>
                  <a:srgbClr val="FFFFFF"/>
                </a:solidFill>
              </a:rPr>
              <a:t>届</a:t>
            </a:r>
            <a:r>
              <a:rPr lang="en-US">
                <a:solidFill>
                  <a:srgbClr val="FFFFFF"/>
                </a:solidFill>
              </a:rPr>
              <a:t>LHCb</a:t>
            </a:r>
            <a:r>
              <a:rPr lang="zh-CN" altLang="en-US">
                <a:solidFill>
                  <a:srgbClr val="FFFFFF"/>
                </a:solidFill>
              </a:rPr>
              <a:t>前沿物理研讨会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solidFill>
            <a:schemeClr val="bg2">
              <a:alpha val="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02F6C-4C93-574C-8197-DAAFA7855AD8}" type="datetime1">
              <a:rPr lang="zh-CN" altLang="en-US" smtClean="0"/>
              <a:t>2026/5/23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Youhua Yang  </a:t>
            </a:r>
            <a:r>
              <a:rPr lang="zh-CN" altLang="en-US">
                <a:solidFill>
                  <a:srgbClr val="FFFFFF"/>
                </a:solidFill>
              </a:rPr>
              <a:t>第</a:t>
            </a:r>
            <a:r>
              <a:rPr lang="en-US" altLang="zh-CN">
                <a:solidFill>
                  <a:srgbClr val="FFFFFF"/>
                </a:solidFill>
              </a:rPr>
              <a:t>6</a:t>
            </a:r>
            <a:r>
              <a:rPr lang="zh-CN" altLang="en-US">
                <a:solidFill>
                  <a:srgbClr val="FFFFFF"/>
                </a:solidFill>
              </a:rPr>
              <a:t>届</a:t>
            </a:r>
            <a:r>
              <a:rPr lang="en-US">
                <a:solidFill>
                  <a:srgbClr val="FFFFFF"/>
                </a:solidFill>
              </a:rPr>
              <a:t>LHCb</a:t>
            </a:r>
            <a:r>
              <a:rPr lang="zh-CN" altLang="en-US">
                <a:solidFill>
                  <a:srgbClr val="FFFFFF"/>
                </a:solidFill>
              </a:rPr>
              <a:t>前沿物理研讨会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solidFill>
            <a:srgbClr val="87CEFA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91934-69B7-9F4D-BEF7-57EA7454B451}" type="datetime1">
              <a:rPr lang="zh-CN" altLang="en-US" smtClean="0"/>
              <a:t>2026/5/23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Youhua Yang  </a:t>
            </a:r>
            <a:r>
              <a:rPr lang="zh-CN" altLang="en-US">
                <a:solidFill>
                  <a:srgbClr val="FFFFFF"/>
                </a:solidFill>
              </a:rPr>
              <a:t>第</a:t>
            </a:r>
            <a:r>
              <a:rPr lang="en-US" altLang="zh-CN">
                <a:solidFill>
                  <a:srgbClr val="FFFFFF"/>
                </a:solidFill>
              </a:rPr>
              <a:t>6</a:t>
            </a:r>
            <a:r>
              <a:rPr lang="zh-CN" altLang="en-US">
                <a:solidFill>
                  <a:srgbClr val="FFFFFF"/>
                </a:solidFill>
              </a:rPr>
              <a:t>届</a:t>
            </a:r>
            <a:r>
              <a:rPr lang="en-US">
                <a:solidFill>
                  <a:srgbClr val="FFFFFF"/>
                </a:solidFill>
              </a:rPr>
              <a:t>LHCb</a:t>
            </a:r>
            <a:r>
              <a:rPr lang="zh-CN" altLang="en-US">
                <a:solidFill>
                  <a:srgbClr val="FFFFFF"/>
                </a:solidFill>
              </a:rPr>
              <a:t>前沿物理研讨会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solidFill>
            <a:srgbClr val="87CEFA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82E02-5DDA-1D43-9DF1-C044975EE8F8}" type="datetime1">
              <a:rPr lang="zh-CN" altLang="en-US" smtClean="0"/>
              <a:t>2026/5/23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Youhua Yang  </a:t>
            </a:r>
            <a:r>
              <a:rPr lang="zh-CN" altLang="en-US">
                <a:solidFill>
                  <a:srgbClr val="FFFFFF"/>
                </a:solidFill>
              </a:rPr>
              <a:t>第</a:t>
            </a:r>
            <a:r>
              <a:rPr lang="en-US" altLang="zh-CN">
                <a:solidFill>
                  <a:srgbClr val="FFFFFF"/>
                </a:solidFill>
              </a:rPr>
              <a:t>6</a:t>
            </a:r>
            <a:r>
              <a:rPr lang="zh-CN" altLang="en-US">
                <a:solidFill>
                  <a:srgbClr val="FFFFFF"/>
                </a:solidFill>
              </a:rPr>
              <a:t>届</a:t>
            </a:r>
            <a:r>
              <a:rPr lang="en-US">
                <a:solidFill>
                  <a:srgbClr val="FFFFFF"/>
                </a:solidFill>
              </a:rPr>
              <a:t>LHCb</a:t>
            </a:r>
            <a:r>
              <a:rPr lang="zh-CN" altLang="en-US">
                <a:solidFill>
                  <a:srgbClr val="FFFFFF"/>
                </a:solidFill>
              </a:rPr>
              <a:t>前沿物理研讨会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solidFill>
            <a:srgbClr val="87CEF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64641-1B5A-344F-BE5A-D029885BE4F5}" type="datetime1">
              <a:rPr lang="zh-CN" altLang="en-US" smtClean="0"/>
              <a:t>2026/5/23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Youhua Yang  </a:t>
            </a:r>
            <a:r>
              <a:rPr lang="zh-CN" altLang="en-US">
                <a:solidFill>
                  <a:srgbClr val="FFFFFF"/>
                </a:solidFill>
              </a:rPr>
              <a:t>第</a:t>
            </a:r>
            <a:r>
              <a:rPr lang="en-US" altLang="zh-CN">
                <a:solidFill>
                  <a:srgbClr val="FFFFFF"/>
                </a:solidFill>
              </a:rPr>
              <a:t>6</a:t>
            </a:r>
            <a:r>
              <a:rPr lang="zh-CN" altLang="en-US">
                <a:solidFill>
                  <a:srgbClr val="FFFFFF"/>
                </a:solidFill>
              </a:rPr>
              <a:t>届</a:t>
            </a:r>
            <a:r>
              <a:rPr lang="en-US">
                <a:solidFill>
                  <a:srgbClr val="FFFFFF"/>
                </a:solidFill>
              </a:rPr>
              <a:t>LHCb</a:t>
            </a:r>
            <a:r>
              <a:rPr lang="zh-CN" altLang="en-US">
                <a:solidFill>
                  <a:srgbClr val="FFFFFF"/>
                </a:solidFill>
              </a:rPr>
              <a:t>前沿物理研讨会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solidFill>
            <a:srgbClr val="87CEF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07B10-3DF3-1D49-8CAE-9642B8EFBD03}" type="datetime1">
              <a:rPr lang="zh-CN" altLang="en-US" smtClean="0"/>
              <a:t>2026/5/23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Youhua Yang  </a:t>
            </a:r>
            <a:r>
              <a:rPr lang="zh-CN" altLang="en-US">
                <a:solidFill>
                  <a:srgbClr val="FFFFFF"/>
                </a:solidFill>
              </a:rPr>
              <a:t>第</a:t>
            </a:r>
            <a:r>
              <a:rPr lang="en-US" altLang="zh-CN">
                <a:solidFill>
                  <a:srgbClr val="FFFFFF"/>
                </a:solidFill>
              </a:rPr>
              <a:t>6</a:t>
            </a:r>
            <a:r>
              <a:rPr lang="zh-CN" altLang="en-US">
                <a:solidFill>
                  <a:srgbClr val="FFFFFF"/>
                </a:solidFill>
              </a:rPr>
              <a:t>届</a:t>
            </a:r>
            <a:r>
              <a:rPr lang="en-US">
                <a:solidFill>
                  <a:srgbClr val="FFFFFF"/>
                </a:solidFill>
              </a:rPr>
              <a:t>LHCb</a:t>
            </a:r>
            <a:r>
              <a:rPr lang="zh-CN" altLang="en-US">
                <a:solidFill>
                  <a:srgbClr val="FFFFFF"/>
                </a:solidFill>
              </a:rPr>
              <a:t>前沿物理研讨会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-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solidFill>
            <a:srgbClr val="87CEF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18713" y="1963869"/>
            <a:ext cx="10554574" cy="3636511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dirty="0"/>
              <a:t>单击此处</a:t>
            </a:r>
            <a:r>
              <a:rPr lang="en-US" altLang="zh-CN" dirty="0"/>
              <a:t>ff</a:t>
            </a:r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334626" y="6492921"/>
            <a:ext cx="134370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667135A-CA11-CD43-A796-87982E216CA2}" type="datetime1">
              <a:rPr lang="zh-CN" altLang="en-US" smtClean="0"/>
              <a:t>2026/5/23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1514" y="6492921"/>
            <a:ext cx="864432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Youhua Yang  </a:t>
            </a:r>
            <a:r>
              <a:rPr lang="zh-CN" altLang="en-US" dirty="0"/>
              <a:t>第</a:t>
            </a:r>
            <a:r>
              <a:rPr lang="en-US" altLang="zh-CN" dirty="0"/>
              <a:t>6</a:t>
            </a:r>
            <a:r>
              <a:rPr lang="zh-CN" altLang="en-US" dirty="0"/>
              <a:t>届</a:t>
            </a:r>
            <a:r>
              <a:rPr lang="en-US" dirty="0"/>
              <a:t>LHCb</a:t>
            </a:r>
            <a:r>
              <a:rPr lang="zh-CN" altLang="en-US" dirty="0"/>
              <a:t>前沿物理研讨会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17124" y="6367401"/>
            <a:ext cx="1062155" cy="490599"/>
          </a:xfrm>
        </p:spPr>
        <p:txBody>
          <a:bodyPr/>
          <a:lstStyle>
            <a:lvl1pPr>
              <a:defRPr>
                <a:solidFill>
                  <a:srgbClr val="87CEFA"/>
                </a:solidFill>
              </a:defRPr>
            </a:lvl1pPr>
          </a:lstStyle>
          <a:p>
            <a:fld id="{28844951-7827-47D4-8276-7DDE1FA7D85A}" type="slidenum">
              <a:rPr lang="en-US" smtClean="0"/>
              <a:t>‹#›</a:t>
            </a:fld>
            <a:endParaRPr lang="en-US" dirty="0">
              <a:solidFill>
                <a:srgbClr val="87CEFA"/>
              </a:solidFill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3"/>
          </p:nvPr>
        </p:nvSpPr>
        <p:spPr>
          <a:xfrm>
            <a:off x="9334627" y="0"/>
            <a:ext cx="2857374" cy="596348"/>
          </a:xfrm>
          <a:noFill/>
          <a:ln>
            <a:noFill/>
          </a:ln>
        </p:spPr>
        <p:txBody>
          <a:bodyPr/>
          <a:lstStyle>
            <a:lvl1pPr>
              <a:buNone/>
              <a:defRPr>
                <a:ln>
                  <a:noFill/>
                </a:ln>
                <a:effectLst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kumimoji="1"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solidFill>
            <a:srgbClr val="87CEF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3" y="1963869"/>
            <a:ext cx="10554574" cy="3636511"/>
          </a:xfrm>
          <a:noFill/>
          <a:effectLst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334626" y="6482096"/>
            <a:ext cx="134370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A9CEB97-3606-AF43-B2C8-C71B379FB581}" type="datetime1">
              <a:rPr lang="zh-CN" altLang="en-US" smtClean="0"/>
              <a:t>2026/5/23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1514" y="6482095"/>
            <a:ext cx="864432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Youhua Yang  </a:t>
            </a:r>
            <a:r>
              <a:rPr lang="zh-CN" altLang="en-US" dirty="0"/>
              <a:t>第</a:t>
            </a:r>
            <a:r>
              <a:rPr lang="en-US" altLang="zh-CN" dirty="0"/>
              <a:t>6</a:t>
            </a:r>
            <a:r>
              <a:rPr lang="zh-CN" altLang="en-US" dirty="0"/>
              <a:t>届</a:t>
            </a:r>
            <a:r>
              <a:rPr lang="en-US" dirty="0"/>
              <a:t>LHCb</a:t>
            </a:r>
            <a:r>
              <a:rPr lang="zh-CN" altLang="en-US" dirty="0"/>
              <a:t>前沿物理研讨会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17124" y="6356622"/>
            <a:ext cx="1062155" cy="490599"/>
          </a:xfrm>
        </p:spPr>
        <p:txBody>
          <a:bodyPr/>
          <a:lstStyle>
            <a:lvl1pPr>
              <a:defRPr>
                <a:solidFill>
                  <a:srgbClr val="87CEFA"/>
                </a:solidFill>
              </a:defRPr>
            </a:lvl1pPr>
          </a:lstStyle>
          <a:p>
            <a:fld id="{28844951-7827-47D4-8276-7DDE1FA7D85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87CEF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334626" y="6481633"/>
            <a:ext cx="1343706" cy="365125"/>
          </a:xfrm>
        </p:spPr>
        <p:txBody>
          <a:bodyPr/>
          <a:lstStyle/>
          <a:p>
            <a:fld id="{B598258C-6363-A54C-B0E1-F86122921BD2}" type="datetime1">
              <a:rPr lang="zh-CN" altLang="en-US" smtClean="0"/>
              <a:t>2026/5/23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1514" y="6481633"/>
            <a:ext cx="864432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Youhua Yang  </a:t>
            </a:r>
            <a:r>
              <a:rPr lang="zh-CN" altLang="en-US" dirty="0"/>
              <a:t>第</a:t>
            </a:r>
            <a:r>
              <a:rPr lang="en-US" altLang="zh-CN" dirty="0"/>
              <a:t>6</a:t>
            </a:r>
            <a:r>
              <a:rPr lang="zh-CN" altLang="en-US" dirty="0"/>
              <a:t>届</a:t>
            </a:r>
            <a:r>
              <a:rPr lang="en-US" dirty="0"/>
              <a:t>LHCb</a:t>
            </a:r>
            <a:r>
              <a:rPr lang="zh-CN" altLang="en-US" dirty="0"/>
              <a:t>前沿物理研讨会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17516" y="6356159"/>
            <a:ext cx="1062155" cy="490599"/>
          </a:xfrm>
        </p:spPr>
        <p:txBody>
          <a:bodyPr/>
          <a:lstStyle>
            <a:lvl1pPr>
              <a:defRPr>
                <a:solidFill>
                  <a:srgbClr val="87CEFA"/>
                </a:solidFill>
              </a:defRPr>
            </a:lvl1pPr>
          </a:lstStyle>
          <a:p>
            <a:fld id="{28844951-7827-47D4-8276-7DDE1FA7D85A}" type="slidenum">
              <a:rPr lang="en-US" smtClean="0"/>
              <a:t>‹#›</a:t>
            </a:fld>
            <a:endParaRPr lang="en-US" dirty="0">
              <a:solidFill>
                <a:srgbClr val="87CEFA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solidFill>
            <a:srgbClr val="87CEF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  <a:effectLst/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  <a:effectLst/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334626" y="6492921"/>
            <a:ext cx="134370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6C7FF8E-B497-094A-ACA3-FE2FDFC00E08}" type="datetime1">
              <a:rPr lang="zh-CN" altLang="en-US" smtClean="0"/>
              <a:t>2026/5/23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1514" y="6492921"/>
            <a:ext cx="864432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Youhua Yang  </a:t>
            </a:r>
            <a:r>
              <a:rPr lang="zh-CN" altLang="en-US" dirty="0"/>
              <a:t>第</a:t>
            </a:r>
            <a:r>
              <a:rPr lang="en-US" altLang="zh-CN" dirty="0"/>
              <a:t>6</a:t>
            </a:r>
            <a:r>
              <a:rPr lang="zh-CN" altLang="en-US" dirty="0"/>
              <a:t>届</a:t>
            </a:r>
            <a:r>
              <a:rPr lang="en-US" dirty="0"/>
              <a:t>LHCb</a:t>
            </a:r>
            <a:r>
              <a:rPr lang="zh-CN" altLang="en-US" dirty="0"/>
              <a:t>前沿物理研讨会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17124" y="6410812"/>
            <a:ext cx="1062155" cy="447234"/>
          </a:xfrm>
        </p:spPr>
        <p:txBody>
          <a:bodyPr/>
          <a:lstStyle>
            <a:lvl1pPr>
              <a:defRPr>
                <a:solidFill>
                  <a:srgbClr val="87CEFA"/>
                </a:solidFill>
              </a:defRPr>
            </a:lvl1pPr>
          </a:lstStyle>
          <a:p>
            <a:fld id="{28844951-7827-47D4-8276-7DDE1FA7D85A}" type="slidenum">
              <a:rPr lang="en-US" smtClean="0"/>
              <a:t>‹#›</a:t>
            </a:fld>
            <a:endParaRPr lang="en-US" dirty="0">
              <a:solidFill>
                <a:srgbClr val="87CEFA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solidFill>
            <a:srgbClr val="87CEF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334626" y="6481632"/>
            <a:ext cx="134370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C70DFD-A020-B64E-8E02-2E6C376E4BAF}" type="datetime1">
              <a:rPr lang="zh-CN" altLang="en-US" smtClean="0"/>
              <a:t>2026/5/23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1514" y="6481632"/>
            <a:ext cx="864432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Youhua Yang  </a:t>
            </a:r>
            <a:r>
              <a:rPr lang="zh-CN" altLang="en-US" dirty="0"/>
              <a:t>第</a:t>
            </a:r>
            <a:r>
              <a:rPr lang="en-US" altLang="zh-CN" dirty="0"/>
              <a:t>6</a:t>
            </a:r>
            <a:r>
              <a:rPr lang="zh-CN" altLang="en-US" dirty="0"/>
              <a:t>届</a:t>
            </a:r>
            <a:r>
              <a:rPr lang="en-US" dirty="0"/>
              <a:t>LHCb</a:t>
            </a:r>
            <a:r>
              <a:rPr lang="zh-CN" altLang="en-US" dirty="0"/>
              <a:t>前沿物理研讨会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917124" y="6367401"/>
            <a:ext cx="1062155" cy="490599"/>
          </a:xfrm>
        </p:spPr>
        <p:txBody>
          <a:bodyPr/>
          <a:lstStyle>
            <a:lvl1pPr>
              <a:defRPr>
                <a:solidFill>
                  <a:srgbClr val="87CEFA"/>
                </a:solidFill>
              </a:defRPr>
            </a:lvl1pPr>
          </a:lstStyle>
          <a:p>
            <a:fld id="{28844951-7827-47D4-8276-7DDE1FA7D85A}" type="slidenum">
              <a:rPr lang="en-US" smtClean="0"/>
              <a:t>‹#›</a:t>
            </a:fld>
            <a:endParaRPr lang="en-US" dirty="0">
              <a:solidFill>
                <a:srgbClr val="87CEFA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solidFill>
            <a:srgbClr val="87CEF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334626" y="6488622"/>
            <a:ext cx="134370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B0B3D73-4002-3144-8A81-615D88C3265B}" type="datetime1">
              <a:rPr lang="zh-CN" altLang="en-US" smtClean="0"/>
              <a:t>2026/5/23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1514" y="6488622"/>
            <a:ext cx="864432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Youhua Yang  </a:t>
            </a:r>
            <a:r>
              <a:rPr lang="zh-CN" altLang="en-US" dirty="0"/>
              <a:t>第</a:t>
            </a:r>
            <a:r>
              <a:rPr lang="en-US" altLang="zh-CN" dirty="0"/>
              <a:t>6</a:t>
            </a:r>
            <a:r>
              <a:rPr lang="zh-CN" altLang="en-US" dirty="0"/>
              <a:t>届</a:t>
            </a:r>
            <a:r>
              <a:rPr lang="en-US" dirty="0"/>
              <a:t>LHCb</a:t>
            </a:r>
            <a:r>
              <a:rPr lang="zh-CN" altLang="en-US" dirty="0"/>
              <a:t>前沿物理研讨会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917124" y="6367401"/>
            <a:ext cx="1062155" cy="490599"/>
          </a:xfrm>
        </p:spPr>
        <p:txBody>
          <a:bodyPr/>
          <a:lstStyle>
            <a:lvl1pPr>
              <a:defRPr>
                <a:solidFill>
                  <a:srgbClr val="87CEFA"/>
                </a:solidFill>
              </a:defRPr>
            </a:lvl1pPr>
          </a:lstStyle>
          <a:p>
            <a:fld id="{28844951-7827-47D4-8276-7DDE1FA7D85A}" type="slidenum">
              <a:rPr lang="en-US" smtClean="0"/>
              <a:t>‹#›</a:t>
            </a:fld>
            <a:endParaRPr lang="en-US" dirty="0">
              <a:solidFill>
                <a:srgbClr val="87CEFA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solidFill>
            <a:srgbClr val="87CEF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334626" y="6478683"/>
            <a:ext cx="134370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89A56A-ABBD-2842-8B89-4813B05ADF5A}" type="datetime1">
              <a:rPr lang="zh-CN" altLang="en-US" smtClean="0"/>
              <a:t>2026/5/23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1514" y="6478683"/>
            <a:ext cx="864432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Youhua Yang  </a:t>
            </a:r>
            <a:r>
              <a:rPr lang="zh-CN" altLang="en-US" dirty="0"/>
              <a:t>第</a:t>
            </a:r>
            <a:r>
              <a:rPr lang="en-US" altLang="zh-CN" dirty="0"/>
              <a:t>6</a:t>
            </a:r>
            <a:r>
              <a:rPr lang="zh-CN" altLang="en-US" dirty="0"/>
              <a:t>届</a:t>
            </a:r>
            <a:r>
              <a:rPr lang="en-US" dirty="0"/>
              <a:t>LHCb</a:t>
            </a:r>
            <a:r>
              <a:rPr lang="zh-CN" altLang="en-US" dirty="0"/>
              <a:t>前沿物理研讨会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917124" y="6367401"/>
            <a:ext cx="1062155" cy="490599"/>
          </a:xfrm>
        </p:spPr>
        <p:txBody>
          <a:bodyPr/>
          <a:lstStyle>
            <a:lvl1pPr>
              <a:defRPr>
                <a:solidFill>
                  <a:srgbClr val="87CEFA"/>
                </a:solidFill>
              </a:defRPr>
            </a:lvl1pPr>
          </a:lstStyle>
          <a:p>
            <a:fld id="{28844951-7827-47D4-8276-7DDE1FA7D85A}" type="slidenum">
              <a:rPr lang="en-US" smtClean="0"/>
              <a:t>‹#›</a:t>
            </a:fld>
            <a:endParaRPr lang="en-US" dirty="0">
              <a:solidFill>
                <a:srgbClr val="87CEFA"/>
              </a:solidFill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9334626" y="0"/>
            <a:ext cx="2857374" cy="596348"/>
          </a:xfrm>
        </p:spPr>
        <p:txBody>
          <a:bodyPr/>
          <a:lstStyle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kumimoji="1"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334626" y="6478682"/>
            <a:ext cx="134370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26079F-350F-8F43-A8E5-91B4FA040469}" type="datetime1">
              <a:rPr lang="zh-CN" altLang="en-US" smtClean="0"/>
              <a:t>2026/5/23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1514" y="6478682"/>
            <a:ext cx="864432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Youhua Yang  </a:t>
            </a:r>
            <a:r>
              <a:rPr lang="zh-CN" altLang="en-US" dirty="0"/>
              <a:t>第</a:t>
            </a:r>
            <a:r>
              <a:rPr lang="en-US" altLang="zh-CN" dirty="0"/>
              <a:t>6</a:t>
            </a:r>
            <a:r>
              <a:rPr lang="zh-CN" altLang="en-US" dirty="0"/>
              <a:t>届</a:t>
            </a:r>
            <a:r>
              <a:rPr lang="en-US" dirty="0"/>
              <a:t>LHCb</a:t>
            </a:r>
            <a:r>
              <a:rPr lang="zh-CN" altLang="en-US" dirty="0"/>
              <a:t>前沿物理研讨会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917124" y="6367401"/>
            <a:ext cx="1062155" cy="490599"/>
          </a:xfrm>
        </p:spPr>
        <p:txBody>
          <a:bodyPr/>
          <a:lstStyle>
            <a:lvl1pPr>
              <a:defRPr>
                <a:solidFill>
                  <a:srgbClr val="87CEFA"/>
                </a:solidFill>
              </a:defRPr>
            </a:lvl1pPr>
          </a:lstStyle>
          <a:p>
            <a:fld id="{28844951-7827-47D4-8276-7DDE1FA7D85A}" type="slidenum">
              <a:rPr lang="en-US" smtClean="0"/>
              <a:t>‹#›</a:t>
            </a:fld>
            <a:endParaRPr lang="en-US" dirty="0">
              <a:solidFill>
                <a:srgbClr val="87CEFA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4985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Youhua Yang  </a:t>
            </a:r>
            <a:r>
              <a:rPr lang="zh-CN" altLang="en-US" dirty="0"/>
              <a:t>第</a:t>
            </a:r>
            <a:r>
              <a:rPr lang="en-US" altLang="zh-CN" dirty="0"/>
              <a:t>6</a:t>
            </a:r>
            <a:r>
              <a:rPr lang="zh-CN" altLang="en-US" dirty="0"/>
              <a:t>届</a:t>
            </a:r>
            <a:r>
              <a:rPr lang="en-US" dirty="0"/>
              <a:t>LHCb</a:t>
            </a:r>
            <a:r>
              <a:rPr lang="zh-CN" altLang="en-US" dirty="0"/>
              <a:t>前沿物理研讨会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4985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098D03DE-79D4-3840-96A9-174D96A05473}" type="datetime1">
              <a:rPr lang="zh-CN" altLang="en-US" smtClean="0"/>
              <a:t>2026/5/23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17124" y="6380261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rgbClr val="87CEFA"/>
                </a:solidFill>
              </a:defRPr>
            </a:lvl1pPr>
          </a:lstStyle>
          <a:p>
            <a:fld id="{28844951-7827-47D4-8276-7DDE1FA7D85A}" type="slidenum">
              <a:rPr lang="en-US" smtClean="0"/>
              <a:t>‹#›</a:t>
            </a:fld>
            <a:endParaRPr lang="en-US" dirty="0">
              <a:solidFill>
                <a:srgbClr val="87CEFA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3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799715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599815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6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61.png"/><Relationship Id="rId9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9.png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2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png"/><Relationship Id="rId5" Type="http://schemas.openxmlformats.org/officeDocument/2006/relationships/image" Target="../media/image83.png"/><Relationship Id="rId10" Type="http://schemas.openxmlformats.org/officeDocument/2006/relationships/image" Target="../media/image87.png"/><Relationship Id="rId4" Type="http://schemas.openxmlformats.org/officeDocument/2006/relationships/image" Target="../media/image82.png"/><Relationship Id="rId9" Type="http://schemas.openxmlformats.org/officeDocument/2006/relationships/image" Target="../media/image9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slide" Target="slide6.xml"/><Relationship Id="rId7" Type="http://schemas.openxmlformats.org/officeDocument/2006/relationships/slide" Target="slide1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image" Target="../media/image5.png"/><Relationship Id="rId5" Type="http://schemas.openxmlformats.org/officeDocument/2006/relationships/slide" Target="slide9.xml"/><Relationship Id="rId10" Type="http://schemas.openxmlformats.org/officeDocument/2006/relationships/slide" Target="slide21.xml"/><Relationship Id="rId4" Type="http://schemas.openxmlformats.org/officeDocument/2006/relationships/slide" Target="slide12.xml"/><Relationship Id="rId9" Type="http://schemas.openxmlformats.org/officeDocument/2006/relationships/slide" Target="slide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93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62.png"/><Relationship Id="rId4" Type="http://schemas.openxmlformats.org/officeDocument/2006/relationships/image" Target="../media/image9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emf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9.png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11" Type="http://schemas.openxmlformats.org/officeDocument/2006/relationships/image" Target="../media/image36.png"/><Relationship Id="rId5" Type="http://schemas.openxmlformats.org/officeDocument/2006/relationships/hyperlink" Target="https://arxiv.org/abs/2604.05712" TargetMode="External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ctrTitle"/>
              </p:nvPr>
            </p:nvSpPr>
            <p:spPr>
              <a:xfrm>
                <a:off x="279990" y="1179815"/>
                <a:ext cx="11632019" cy="2249185"/>
              </a:xfrm>
            </p:spPr>
            <p:txBody>
              <a:bodyPr/>
              <a:lstStyle/>
              <a:p>
                <a:r>
                  <a:rPr lang="en-GB" altLang="zh-CN" dirty="0"/>
                  <a:t>Recent LHCb results: </a:t>
                </a:r>
                <a:r>
                  <a:rPr kumimoji="1" lang="en-US" altLang="zh-CN" dirty="0"/>
                  <a:t>CPV and Mixing in non-</a:t>
                </a:r>
                <a14:m>
                  <m:oMath xmlns:m="http://schemas.openxmlformats.org/officeDocument/2006/math"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kumimoji="1" lang="en-US" altLang="zh-CN" dirty="0"/>
                  <a:t> Beauty Decay</a:t>
                </a:r>
                <a:endParaRPr kumimoji="1" lang="zh-CN" altLang="en-US" sz="2800" dirty="0"/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279990" y="1179815"/>
                <a:ext cx="11632019" cy="2249185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10000" y="6155813"/>
            <a:ext cx="10572000" cy="836255"/>
          </a:xfrm>
        </p:spPr>
        <p:txBody>
          <a:bodyPr>
            <a:normAutofit/>
          </a:bodyPr>
          <a:lstStyle/>
          <a:p>
            <a:pPr algn="ctr"/>
            <a:r>
              <a:rPr lang="zh-CN" altLang="en-US" sz="4000" dirty="0">
                <a:solidFill>
                  <a:schemeClr val="bg2"/>
                </a:solidFill>
              </a:rPr>
              <a:t>第六届</a:t>
            </a:r>
            <a:r>
              <a:rPr lang="en-GB" altLang="zh-CN" sz="4000" dirty="0">
                <a:solidFill>
                  <a:schemeClr val="bg2"/>
                </a:solidFill>
              </a:rPr>
              <a:t>LHCb</a:t>
            </a:r>
            <a:r>
              <a:rPr lang="zh-CN" altLang="en-US" sz="4000" dirty="0">
                <a:solidFill>
                  <a:schemeClr val="bg2"/>
                </a:solidFill>
              </a:rPr>
              <a:t>前沿物理研讨会</a:t>
            </a:r>
            <a:endParaRPr kumimoji="1" lang="zh-CN" altLang="en-US" sz="4000" dirty="0">
              <a:solidFill>
                <a:schemeClr val="bg2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232265"/>
            <a:ext cx="2762738" cy="57662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8770" y="50341"/>
            <a:ext cx="1882898" cy="1129473"/>
          </a:xfrm>
          <a:prstGeom prst="rect">
            <a:avLst/>
          </a:prstGeom>
        </p:spPr>
      </p:pic>
      <p:sp>
        <p:nvSpPr>
          <p:cNvPr id="8" name="副标题 2"/>
          <p:cNvSpPr txBox="1"/>
          <p:nvPr/>
        </p:nvSpPr>
        <p:spPr>
          <a:xfrm>
            <a:off x="657601" y="4021016"/>
            <a:ext cx="10572000" cy="933755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dirty="0"/>
              <a:t>Youhua Yang (UCAS) </a:t>
            </a:r>
          </a:p>
          <a:p>
            <a:r>
              <a:rPr kumimoji="1" lang="en-US" altLang="zh-CN" dirty="0"/>
              <a:t>On behalf of LHCb collaboration</a:t>
            </a:r>
          </a:p>
          <a:p>
            <a:r>
              <a:rPr kumimoji="1" lang="en-US" altLang="zh-CN" dirty="0"/>
              <a:t>2026-05-23</a:t>
            </a:r>
            <a:endParaRPr kumimoji="1" lang="zh-CN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516" y="511724"/>
            <a:ext cx="12110484" cy="970450"/>
          </a:xfrm>
        </p:spPr>
        <p:txBody>
          <a:bodyPr/>
          <a:lstStyle/>
          <a:p>
            <a:r>
              <a:rPr lang="en-GB" altLang="zh-CN" dirty="0"/>
              <a:t>Penguin Pollution Constraint via SU(3) Symmetry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81516" y="2030902"/>
                <a:ext cx="5923069" cy="2254020"/>
              </a:xfrm>
            </p:spPr>
            <p:txBody>
              <a:bodyPr>
                <a:normAutofit lnSpcReduction="10000"/>
              </a:bodyPr>
              <a:lstStyle/>
              <a:p>
                <a:r>
                  <a:rPr kumimoji="1" lang="en-GB" altLang="zh-CN" dirty="0"/>
                  <a:t>Full 6D amplitude analysis: decay time +</a:t>
                </a:r>
                <a14:m>
                  <m:oMath xmlns:m="http://schemas.openxmlformats.org/officeDocument/2006/math">
                    <m:r>
                      <a:rPr lang="zh-CN" altLang="en-US" i="1">
                        <a:latin typeface="Cambria Math" panose="02040503050406030204" pitchFamily="18" charset="0"/>
                      </a:rPr>
                      <m:t>𝑚</m:t>
                    </m:r>
                    <m:d>
                      <m:d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zh-CN" alt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zh-CN" altLang="en-US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zh-CN" alt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zh-CN" altLang="en-US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</m:oMath>
                </a14:m>
                <a:r>
                  <a:rPr kumimoji="1" lang="en-GB" altLang="zh-CN" dirty="0"/>
                  <a:t> + 3 helicity angles</a:t>
                </a:r>
              </a:p>
              <a:p>
                <a:r>
                  <a:rPr kumimoji="1" lang="en-GB" altLang="zh-CN" dirty="0"/>
                  <a:t>Six resonances</a:t>
                </a:r>
                <a14:m>
                  <m:oMath xmlns:m="http://schemas.openxmlformats.org/officeDocument/2006/math">
                    <m:r>
                      <a:rPr lang="ar-AE" altLang="zh-CN" i="1">
                        <a:latin typeface="Cambria Math" panose="02040503050406030204" pitchFamily="18" charset="0"/>
                      </a:rPr>
                      <m:t>𝜌</m:t>
                    </m:r>
                    <m:sSup>
                      <m:sSupPr>
                        <m:ctrlPr>
                          <a:rPr lang="ar-AE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ar-AE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ar-AE" altLang="zh-CN">
                                <a:latin typeface="Cambria Math" panose="02040503050406030204" pitchFamily="18" charset="0"/>
                              </a:rPr>
                              <m:t>770</m:t>
                            </m:r>
                          </m:e>
                        </m:d>
                      </m:e>
                      <m:sup>
                        <m:r>
                          <a:rPr lang="ar-AE" altLang="zh-CN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ar-AE" altLang="zh-CN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altLang="zh-CN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ar-AE" altLang="zh-CN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ar-AE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altLang="zh-CN">
                            <a:latin typeface="Cambria Math" panose="02040503050406030204" pitchFamily="18" charset="0"/>
                          </a:rPr>
                          <m:t>500</m:t>
                        </m:r>
                      </m:e>
                    </m:d>
                  </m:oMath>
                </a14:m>
                <a:r>
                  <a:rPr lang="ar-AE" altLang="zh-CN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altLang="zh-CN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ar-AE" altLang="zh-CN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ar-AE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altLang="zh-CN">
                            <a:latin typeface="Cambria Math" panose="02040503050406030204" pitchFamily="18" charset="0"/>
                          </a:rPr>
                          <m:t>1270</m:t>
                        </m:r>
                      </m:e>
                    </m:d>
                  </m:oMath>
                </a14:m>
                <a:r>
                  <a:rPr kumimoji="1" lang="en-GB" altLang="zh-CN" dirty="0"/>
                  <a:t>…)</a:t>
                </a:r>
              </a:p>
              <a:p>
                <a:r>
                  <a:rPr kumimoji="1" lang="en-GB" altLang="zh-CN" dirty="0"/>
                  <a:t>Flavor tagging (OS+SS, effective power 4.5%), data-driven efficiencies</a:t>
                </a:r>
              </a:p>
              <a:p>
                <a:r>
                  <a:rPr kumimoji="1" lang="en-GB" altLang="zh-CN" dirty="0"/>
                  <a:t>Polarization-dependent parameters consistent (no significant difference)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1516" y="2030902"/>
                <a:ext cx="5923069" cy="2254020"/>
              </a:xfrm>
              <a:blipFill rotWithShape="1">
                <a:blip r:embed="rId3"/>
                <a:stretch>
                  <a:fillRect l="-4" t="-1416" b="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内容占位符 3"/>
              <p:cNvSpPr>
                <a:spLocks noGrp="1"/>
              </p:cNvSpPr>
              <p:nvPr>
                <p:ph sz="half" idx="2"/>
              </p:nvPr>
            </p:nvSpPr>
            <p:spPr>
              <a:xfrm>
                <a:off x="6177516" y="1756860"/>
                <a:ext cx="6014484" cy="2509202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GB" altLang="zh-CN" dirty="0"/>
                  <a:t>Combined Run 1 + Run 2 result</a:t>
                </a:r>
              </a:p>
              <a:p>
                <a:r>
                  <a:rPr lang="en-GB" altLang="zh-CN" b="1" dirty="0"/>
                  <a:t>Most stringent penguin shift</a:t>
                </a:r>
                <a:endParaRPr lang="en-GB" altLang="zh-CN" dirty="0">
                  <a:effectLst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ar-AE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altLang="zh-CN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ar-AE" altLang="zh-CN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ar-AE" altLang="zh-CN">
                        <a:latin typeface="Cambria Math" panose="02040503050406030204" pitchFamily="18" charset="0"/>
                      </a:rPr>
                      <m:t>=5.0±4.</m:t>
                    </m:r>
                    <m:r>
                      <m:rPr>
                        <m:nor/>
                      </m:rPr>
                      <a:rPr lang="en-US" altLang="zh-CN" b="0" smtClean="0">
                        <a:latin typeface="Cambria Math" panose="02040503050406030204" pitchFamily="18" charset="0"/>
                      </a:rPr>
                      <m:t>6</m:t>
                    </m:r>
                    <m:r>
                      <m:rPr>
                        <m:nor/>
                      </m:rPr>
                      <a:rPr lang="en-US" altLang="zh-CN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altLang="zh-CN" i="1">
                        <a:latin typeface="DejaVu Math TeX Gyre" panose="02000503000000000000" charset="0"/>
                      </a:rPr>
                      <m:t>mrad</m:t>
                    </m:r>
                  </m:oMath>
                </a14:m>
                <a:endParaRPr lang="en-GB" altLang="zh-CN" b="0" dirty="0"/>
              </a:p>
              <a:p>
                <a:r>
                  <a:rPr lang="en-GB" altLang="zh-CN" dirty="0"/>
                  <a:t>Uncertainty now smaller than current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zh-CN" altLang="en-US" dirty="0"/>
                  <a:t> </a:t>
                </a:r>
                <a:r>
                  <a:rPr lang="en-GB" altLang="zh-CN" dirty="0"/>
                  <a:t>precision</a:t>
                </a:r>
              </a:p>
              <a:p>
                <a:r>
                  <a:rPr lang="en-GB" altLang="zh-CN" dirty="0"/>
                  <a:t>SU(3) breaking scan: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zh-CN" altLang="en-US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zh-CN" altLang="en-US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−7.8,+7.8]</m:t>
                    </m:r>
                  </m:oMath>
                </a14:m>
                <a:r>
                  <a:rPr lang="en-GB" altLang="zh-CN" dirty="0"/>
                  <a:t>mrad</a:t>
                </a:r>
              </a:p>
            </p:txBody>
          </p:sp>
        </mc:Choice>
        <mc:Fallback xmlns="">
          <p:sp>
            <p:nvSpPr>
              <p:cNvPr id="4" name="内容占位符 3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177516" y="1756860"/>
                <a:ext cx="6014484" cy="2509202"/>
              </a:xfrm>
              <a:blipFill rotWithShape="1">
                <a:blip r:embed="rId4"/>
                <a:stretch>
                  <a:fillRect l="-4" t="-18" b="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30" y="4210029"/>
            <a:ext cx="2449864" cy="13970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1380" y="4178130"/>
            <a:ext cx="2449864" cy="139703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30" y="5532165"/>
            <a:ext cx="2449865" cy="139703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1379" y="5532165"/>
            <a:ext cx="2449864" cy="13970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/>
              <p:cNvSpPr txBox="1"/>
              <p:nvPr/>
            </p:nvSpPr>
            <p:spPr>
              <a:xfrm>
                <a:off x="5240648" y="6318467"/>
                <a:ext cx="706179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altLang="zh-CN" dirty="0">
                    <a:solidFill>
                      <a:srgbClr val="DE8755"/>
                    </a:solidFill>
                  </a:rPr>
                  <a:t>Essential input for global </a:t>
                </a:r>
                <a14:m>
                  <m:oMath xmlns:m="http://schemas.openxmlformats.org/officeDocument/2006/math">
                    <m:r>
                      <a:rPr lang="en-GB" altLang="zh-CN">
                        <a:solidFill>
                          <a:srgbClr val="DE8755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altLang="zh-CN" i="1">
                        <a:solidFill>
                          <a:srgbClr val="DE8755"/>
                        </a:solidFill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GB" altLang="zh-CN" dirty="0">
                    <a:solidFill>
                      <a:srgbClr val="DE8755"/>
                    </a:solidFill>
                  </a:rPr>
                  <a:t>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altLang="zh-CN" i="1">
                            <a:solidFill>
                              <a:srgbClr val="DE8755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altLang="zh-CN" i="1">
                            <a:solidFill>
                              <a:srgbClr val="DE8755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ar-AE" altLang="zh-CN" i="1">
                            <a:solidFill>
                              <a:srgbClr val="DE8755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GB" altLang="zh-CN" dirty="0">
                    <a:solidFill>
                      <a:srgbClr val="DE8755"/>
                    </a:solidFill>
                  </a:rPr>
                  <a:t>analysis with penguin pollution</a:t>
                </a:r>
                <a:endParaRPr lang="zh-CN" altLang="en-US" dirty="0">
                  <a:solidFill>
                    <a:srgbClr val="DE8755"/>
                  </a:solidFill>
                </a:endParaRPr>
              </a:p>
            </p:txBody>
          </p:sp>
        </mc:Choice>
        <mc:Fallback xmlns="">
          <p:sp>
            <p:nvSpPr>
              <p:cNvPr id="16" name="文本框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0648" y="6318467"/>
                <a:ext cx="7061790" cy="369332"/>
              </a:xfrm>
              <a:prstGeom prst="rect">
                <a:avLst/>
              </a:prstGeom>
              <a:blipFill rotWithShape="1">
                <a:blip r:embed="rId9"/>
                <a:stretch>
                  <a:fillRect l="-9" t="-59" r="8" b="-763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26F19-996E-D040-B300-44AD0FDFD588}" type="datetime1">
              <a:rPr lang="zh-CN" altLang="en-US" smtClean="0"/>
              <a:t>2026/5/23</a:t>
            </a:fld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Youhua Yang  </a:t>
            </a:r>
            <a:r>
              <a:rPr lang="zh-CN" altLang="en-US" dirty="0"/>
              <a:t>第</a:t>
            </a:r>
            <a:r>
              <a:rPr lang="en-US" altLang="zh-CN" dirty="0"/>
              <a:t>6</a:t>
            </a:r>
            <a:r>
              <a:rPr lang="zh-CN" altLang="en-US" dirty="0"/>
              <a:t>届</a:t>
            </a:r>
            <a:r>
              <a:rPr lang="en-US" dirty="0"/>
              <a:t>LHCb</a:t>
            </a:r>
            <a:r>
              <a:rPr lang="zh-CN" altLang="en-US" dirty="0"/>
              <a:t>前沿物理研讨会</a:t>
            </a:r>
            <a:endParaRPr lang="en-US" dirty="0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9</a:t>
            </a:fld>
            <a:endParaRPr lang="en-US"/>
          </a:p>
        </p:txBody>
      </p:sp>
      <p:sp>
        <p:nvSpPr>
          <p:cNvPr id="10" name="文本框 9"/>
          <p:cNvSpPr txBox="1"/>
          <p:nvPr/>
        </p:nvSpPr>
        <p:spPr>
          <a:xfrm>
            <a:off x="8587628" y="288272"/>
            <a:ext cx="8294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dirty="0">
                <a:solidFill>
                  <a:srgbClr val="DE8755"/>
                </a:solidFill>
              </a:rPr>
              <a:t>NEW</a:t>
            </a:r>
            <a:endParaRPr lang="zh-CN" altLang="en-US" dirty="0">
              <a:solidFill>
                <a:srgbClr val="DE8755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353390" y="149773"/>
            <a:ext cx="27285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DE8755"/>
                </a:solidFill>
              </a:rPr>
              <a:t>LHCb-PAPER-2025-059</a:t>
            </a:r>
            <a:br>
              <a:rPr lang="en-US" altLang="zh-CN" dirty="0">
                <a:solidFill>
                  <a:srgbClr val="DE8755"/>
                </a:solidFill>
              </a:rPr>
            </a:br>
            <a:r>
              <a:rPr lang="en-US" altLang="zh-CN" dirty="0">
                <a:solidFill>
                  <a:srgbClr val="DE8755"/>
                </a:solidFill>
              </a:rPr>
              <a:t>2601.15646</a:t>
            </a:r>
            <a:endParaRPr lang="zh-CN" altLang="en-US" dirty="0">
              <a:solidFill>
                <a:srgbClr val="DE8755"/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39439" y="3975972"/>
            <a:ext cx="3496377" cy="234249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E9841683-4CF2-A6C7-D702-26A0DD9C1158}"/>
              </a:ext>
            </a:extLst>
          </p:cNvPr>
          <p:cNvSpPr txBox="1"/>
          <p:nvPr/>
        </p:nvSpPr>
        <p:spPr>
          <a:xfrm>
            <a:off x="8997696" y="1333462"/>
            <a:ext cx="3304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Main contributor:</a:t>
            </a:r>
            <a:br>
              <a:rPr kumimoji="1" lang="en-US" altLang="zh-CN" dirty="0"/>
            </a:br>
            <a:r>
              <a:rPr kumimoji="1" lang="en-US" altLang="zh-CN" dirty="0" err="1"/>
              <a:t>wenhua</a:t>
            </a:r>
            <a:r>
              <a:rPr kumimoji="1" lang="en-US" altLang="zh-CN" dirty="0"/>
              <a:t>, Liming, </a:t>
            </a:r>
            <a:r>
              <a:rPr kumimoji="1" lang="en-US" altLang="zh-CN" dirty="0" err="1"/>
              <a:t>Yuehong</a:t>
            </a:r>
            <a:endParaRPr kumimoji="1" lang="zh-CN" alt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CP violation in Decay </a:t>
            </a:r>
            <a:endParaRPr kumimoji="1"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34124-1493-B64F-9E52-885FA04F4756}" type="datetime1">
              <a:rPr lang="zh-CN" altLang="en-US" smtClean="0">
                <a:solidFill>
                  <a:schemeClr val="bg2"/>
                </a:solidFill>
              </a:rPr>
              <a:t>2026/5/23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Youhua Yang  </a:t>
            </a:r>
            <a:r>
              <a:rPr lang="zh-CN" altLang="en-US" dirty="0"/>
              <a:t>第</a:t>
            </a:r>
            <a:r>
              <a:rPr lang="en-US" altLang="zh-CN" dirty="0"/>
              <a:t>6</a:t>
            </a:r>
            <a:r>
              <a:rPr lang="zh-CN" altLang="en-US" dirty="0"/>
              <a:t>届</a:t>
            </a:r>
            <a:r>
              <a:rPr lang="en-US" dirty="0"/>
              <a:t>LHCb</a:t>
            </a:r>
            <a:r>
              <a:rPr lang="zh-CN" altLang="en-US" dirty="0"/>
              <a:t>前沿物理研讨会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10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5869172" y="2699307"/>
                <a:ext cx="4444409" cy="986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𝑟𝑎𝑤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=(</m:t>
                      </m:r>
                      <m:sSup>
                        <m:sSupPr>
                          <m:ctrlPr>
                            <a:rPr kumimoji="1"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kumimoji="1" lang="en-US" altLang="zh-CN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zh-CN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kumimoji="1"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kumimoji="1" lang="en-US" altLang="zh-CN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)/(</m:t>
                      </m:r>
                      <m:sSup>
                        <m:sSupPr>
                          <m:ctrlPr>
                            <a:rPr kumimoji="1"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kumimoji="1" lang="en-US" altLang="zh-CN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kumimoji="1"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kumimoji="1" lang="en-US" altLang="zh-CN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𝐶𝑃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𝑟𝑎𝑤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𝑟𝑒𝑠𝑖𝑑𝑢𝑎𝑙</m:t>
                          </m:r>
                        </m:sub>
                      </m:sSub>
                    </m:oMath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zh-CN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kumimoji="1"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kumimoji="1" lang="en-US" altLang="zh-CN" i="1">
                              <a:latin typeface="Cambria Math" panose="02040503050406030204" pitchFamily="18" charset="0"/>
                            </a:rPr>
                            <m:t>𝐶𝑃</m:t>
                          </m:r>
                        </m:sub>
                      </m:sSub>
                      <m:r>
                        <a:rPr kumimoji="1"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kumimoji="1" lang="en-US" altLang="zh-CN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kumimoji="1" lang="en-US" altLang="zh-CN" i="1">
                              <a:latin typeface="Cambria Math" panose="02040503050406030204" pitchFamily="18" charset="0"/>
                            </a:rPr>
                            <m:t>𝐶𝑃</m:t>
                          </m:r>
                        </m:sub>
                        <m:sup>
                          <m:r>
                            <a:rPr kumimoji="1" lang="en-US" altLang="zh-CN" i="1">
                              <a:latin typeface="Cambria Math" panose="02040503050406030204" pitchFamily="18" charset="0"/>
                            </a:rPr>
                            <m:t>𝑠𝑖𝑔𝑛𝑎𝑙</m:t>
                          </m:r>
                        </m:sup>
                      </m:sSubSup>
                      <m:r>
                        <a:rPr kumimoji="1" lang="en-US" altLang="zh-CN" i="1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kumimoji="1" lang="en-US" altLang="zh-CN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kumimoji="1" lang="en-US" altLang="zh-CN" i="1">
                              <a:latin typeface="Cambria Math" panose="02040503050406030204" pitchFamily="18" charset="0"/>
                            </a:rPr>
                            <m:t>𝐶𝑃</m:t>
                          </m:r>
                        </m:sub>
                        <m:sup>
                          <m:r>
                            <a:rPr kumimoji="1" lang="en-US" altLang="zh-CN" i="1">
                              <a:latin typeface="Cambria Math" panose="02040503050406030204" pitchFamily="18" charset="0"/>
                            </a:rPr>
                            <m:t>𝑐𝑜𝑛𝑡𝑟𝑜𝑙</m:t>
                          </m:r>
                        </m:sup>
                      </m:sSub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9172" y="2699307"/>
                <a:ext cx="4444409" cy="986489"/>
              </a:xfrm>
              <a:prstGeom prst="rect">
                <a:avLst/>
              </a:prstGeom>
              <a:blipFill rotWithShape="1">
                <a:blip r:embed="rId2"/>
                <a:stretch>
                  <a:fillRect l="-11" t="-56" r="12" b="-40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4428" y="447188"/>
            <a:ext cx="11887200" cy="970450"/>
          </a:xfrm>
        </p:spPr>
        <p:txBody>
          <a:bodyPr/>
          <a:lstStyle/>
          <a:p>
            <a:r>
              <a:rPr lang="en-GB" altLang="zh-CN" dirty="0"/>
              <a:t>CPV in </a:t>
            </a:r>
            <a:r>
              <a:rPr lang="en-GB" altLang="zh-CN" i="1" dirty="0"/>
              <a:t>b</a:t>
            </a:r>
            <a:r>
              <a:rPr lang="en-GB" altLang="zh-CN" dirty="0"/>
              <a:t> baryon to charmonium decays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74428" y="1963869"/>
                <a:ext cx="5716449" cy="4529052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GB" altLang="zh-CN" dirty="0"/>
                  <a:t>Physics motivation</a:t>
                </a:r>
              </a:p>
              <a:p>
                <a:pPr lvl="1"/>
                <a:r>
                  <a:rPr lang="en-GB" altLang="zh-CN" dirty="0"/>
                  <a:t>Beauty baryon decays probe CP violation in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GB" altLang="zh-CN" dirty="0"/>
                  <a:t>vs. </a:t>
                </a:r>
                <a14:m>
                  <m:oMath xmlns:m="http://schemas.openxmlformats.org/officeDocument/2006/math">
                    <m:r>
                      <a:rPr lang="en-GB" altLang="zh-CN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GB" altLang="zh-CN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altLang="zh-CN" i="1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altLang="zh-CN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en-GB" altLang="zh-CN" i="1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GB" altLang="zh-CN" dirty="0"/>
                  <a:t>transitions </a:t>
                </a:r>
              </a:p>
              <a:p>
                <a:pPr lvl="1"/>
                <a:r>
                  <a:rPr lang="en-GB" altLang="zh-CN" dirty="0"/>
                  <a:t>Penguin contributions expected to enhance asymmetry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ar-AE" altLang="zh-C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ar-AE" altLang="zh-CN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ar-AE" altLang="zh-CN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ar-AE" altLang="zh-CN">
                        <a:latin typeface="Cambria Math" panose="02040503050406030204" pitchFamily="18" charset="0"/>
                      </a:rPr>
                      <m:t>→</m:t>
                    </m:r>
                    <m:r>
                      <a:rPr lang="ar-AE" altLang="zh-CN" i="1">
                        <a:latin typeface="Cambria Math" panose="02040503050406030204" pitchFamily="18" charset="0"/>
                      </a:rPr>
                      <m:t>𝐽</m:t>
                    </m:r>
                    <m:r>
                      <a:rPr lang="ar-AE" altLang="zh-CN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ar-AE" altLang="zh-CN" i="1">
                        <a:latin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lang="ar-AE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altLang="zh-CN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ar-AE" altLang="zh-CN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GB" altLang="zh-CN" dirty="0"/>
              </a:p>
              <a:p>
                <a:r>
                  <a:rPr lang="en-GB" altLang="zh-CN" dirty="0"/>
                  <a:t>Observables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zh-CN" altLang="en-US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  <m:r>
                      <a:rPr lang="zh-CN" altLang="en-US">
                        <a:latin typeface="Cambria Math" panose="02040503050406030204" pitchFamily="18" charset="0"/>
                      </a:rPr>
                      <m:t>≡</m:t>
                    </m:r>
                    <m:sSub>
                      <m:sSub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  <m:d>
                      <m:d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zh-CN" alt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zh-CN" altLang="en-US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zh-CN" altLang="en-US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lang="zh-CN" altLang="en-US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zh-CN" altLang="en-US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𝑝</m:t>
                        </m:r>
                        <m:sSup>
                          <m:sSupPr>
                            <m:ctrlPr>
                              <a:rPr lang="zh-CN" alt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zh-CN" altLang="en-US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lang="zh-CN" altLang="en-US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  <m:d>
                      <m:d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zh-CN" alt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zh-CN" altLang="en-US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zh-CN" altLang="en-US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lang="zh-CN" altLang="en-US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zh-CN" altLang="en-US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𝑝</m:t>
                        </m:r>
                        <m:sSup>
                          <m:sSupPr>
                            <m:ctrlPr>
                              <a:rPr lang="zh-CN" alt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zh-CN" altLang="en-US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</m:oMath>
                </a14:m>
                <a:endParaRPr lang="zh-CN" alt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acc>
                          <m:accPr>
                            <m:chr m:val="̃"/>
                            <m:ctrlPr>
                              <a:rPr lang="zh-CN" alt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acc>
                        <m:r>
                          <m:rPr>
                            <m:nor/>
                          </m:rPr>
                          <a:rPr lang="zh-CN" altLang="en-US" i="1">
                            <a:latin typeface="DejaVu Math TeX Gyre" panose="02000503000000000000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zh-CN" altLang="en-US" i="1">
                            <a:latin typeface="DejaVu Math TeX Gyre" panose="02000503000000000000" charset="0"/>
                          </a:rPr>
                          <m:t>odd</m:t>
                        </m:r>
                      </m:sub>
                    </m:sSub>
                    <m:r>
                      <a:rPr lang="zh-CN" altLang="en-US">
                        <a:latin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CN" altLang="en-US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zh-CN" altLang="en-US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d>
                              <m:dPr>
                                <m:ctrlPr>
                                  <a:rPr lang="zh-CN" alt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zh-CN" alt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̃"/>
                                        <m:ctrlPr>
                                          <a:rPr lang="zh-CN" alt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zh-CN" altLang="en-US" i="1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e>
                                    </m:acc>
                                  </m:sub>
                                </m:sSub>
                                <m:r>
                                  <a:rPr lang="zh-CN" altLang="en-US">
                                    <a:latin typeface="Cambria Math" panose="02040503050406030204" pitchFamily="18" charset="0"/>
                                  </a:rPr>
                                  <m:t>&gt;0</m:t>
                                </m:r>
                              </m:e>
                            </m:d>
                            <m:r>
                              <a:rPr lang="zh-CN" altLang="en-US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d>
                              <m:dPr>
                                <m:ctrlPr>
                                  <a:rPr lang="zh-CN" alt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zh-CN" alt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̃"/>
                                        <m:ctrlPr>
                                          <a:rPr lang="zh-CN" alt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zh-CN" altLang="en-US" i="1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e>
                                    </m:acc>
                                  </m:sub>
                                </m:sSub>
                                <m:r>
                                  <a:rPr lang="zh-CN" altLang="en-US">
                                    <a:latin typeface="Cambria Math" panose="02040503050406030204" pitchFamily="18" charset="0"/>
                                  </a:rPr>
                                  <m:t>≤0</m:t>
                                </m:r>
                              </m:e>
                            </m:d>
                          </m:num>
                          <m:den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d>
                              <m:dPr>
                                <m:ctrlPr>
                                  <a:rPr lang="zh-CN" alt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zh-CN" alt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̃"/>
                                        <m:ctrlPr>
                                          <a:rPr lang="zh-CN" alt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zh-CN" altLang="en-US" i="1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e>
                                    </m:acc>
                                  </m:sub>
                                </m:sSub>
                                <m:r>
                                  <a:rPr lang="zh-CN" altLang="en-US">
                                    <a:latin typeface="Cambria Math" panose="02040503050406030204" pitchFamily="18" charset="0"/>
                                  </a:rPr>
                                  <m:t>&gt;0</m:t>
                                </m:r>
                              </m:e>
                            </m:d>
                            <m:r>
                              <a:rPr lang="zh-CN" altLang="en-US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d>
                              <m:dPr>
                                <m:ctrlPr>
                                  <a:rPr lang="zh-CN" alt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zh-CN" alt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̃"/>
                                        <m:ctrlPr>
                                          <a:rPr lang="zh-CN" alt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zh-CN" altLang="en-US" i="1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e>
                                    </m:acc>
                                  </m:sub>
                                </m:sSub>
                                <m:r>
                                  <a:rPr lang="zh-CN" altLang="en-US">
                                    <a:latin typeface="Cambria Math" panose="02040503050406030204" pitchFamily="18" charset="0"/>
                                  </a:rPr>
                                  <m:t>≤0</m:t>
                                </m:r>
                              </m:e>
                            </m:d>
                          </m:den>
                        </m:f>
                        <m:r>
                          <a:rPr lang="zh-CN" altLang="en-US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d>
                              <m:dPr>
                                <m:ctrlPr>
                                  <a:rPr lang="zh-CN" alt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zh-CN" altLang="en-US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zh-CN" alt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̃"/>
                                        <m:ctrlPr>
                                          <a:rPr lang="zh-CN" alt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zh-CN" altLang="en-US" i="1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e>
                                    </m:acc>
                                  </m:sub>
                                </m:sSub>
                                <m:r>
                                  <a:rPr lang="zh-CN" altLang="en-US">
                                    <a:latin typeface="Cambria Math" panose="02040503050406030204" pitchFamily="18" charset="0"/>
                                  </a:rPr>
                                  <m:t>&gt;0</m:t>
                                </m:r>
                              </m:e>
                            </m:d>
                            <m:r>
                              <a:rPr lang="zh-CN" altLang="en-US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d>
                              <m:dPr>
                                <m:ctrlPr>
                                  <a:rPr lang="zh-CN" alt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zh-CN" altLang="en-US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zh-CN" alt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̃"/>
                                        <m:ctrlPr>
                                          <a:rPr lang="zh-CN" alt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zh-CN" altLang="en-US" i="1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e>
                                    </m:acc>
                                  </m:sub>
                                </m:sSub>
                                <m:r>
                                  <a:rPr lang="zh-CN" altLang="en-US">
                                    <a:latin typeface="Cambria Math" panose="02040503050406030204" pitchFamily="18" charset="0"/>
                                  </a:rPr>
                                  <m:t>≤0</m:t>
                                </m:r>
                              </m:e>
                            </m:d>
                          </m:num>
                          <m:den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d>
                              <m:dPr>
                                <m:ctrlPr>
                                  <a:rPr lang="zh-CN" alt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zh-CN" altLang="en-US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zh-CN" alt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̃"/>
                                        <m:ctrlPr>
                                          <a:rPr lang="zh-CN" alt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zh-CN" altLang="en-US" i="1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e>
                                    </m:acc>
                                  </m:sub>
                                </m:sSub>
                                <m:r>
                                  <a:rPr lang="zh-CN" altLang="en-US">
                                    <a:latin typeface="Cambria Math" panose="02040503050406030204" pitchFamily="18" charset="0"/>
                                  </a:rPr>
                                  <m:t>&gt;0</m:t>
                                </m:r>
                              </m:e>
                            </m:d>
                            <m:r>
                              <a:rPr lang="zh-CN" altLang="en-US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d>
                              <m:dPr>
                                <m:ctrlPr>
                                  <a:rPr lang="zh-CN" alt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zh-CN" altLang="en-US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zh-CN" alt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̃"/>
                                        <m:ctrlPr>
                                          <a:rPr lang="zh-CN" alt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zh-CN" altLang="en-US" i="1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e>
                                    </m:acc>
                                  </m:sub>
                                </m:sSub>
                                <m:r>
                                  <a:rPr lang="zh-CN" altLang="en-US">
                                    <a:latin typeface="Cambria Math" panose="02040503050406030204" pitchFamily="18" charset="0"/>
                                  </a:rPr>
                                  <m:t>≤0</m:t>
                                </m:r>
                              </m:e>
                            </m:d>
                          </m:den>
                        </m:f>
                      </m:e>
                    </m:d>
                    <m:r>
                      <a:rPr lang="zh-CN" altLang="en-US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GB" altLang="zh-CN" dirty="0"/>
              </a:p>
              <a:p>
                <a:r>
                  <a:rPr lang="en-GB" altLang="zh-CN" dirty="0"/>
                  <a:t>Run 2 (2015–2018), 6 fb⁻¹ </a:t>
                </a:r>
                <a14:m>
                  <m:oMath xmlns:m="http://schemas.openxmlformats.org/officeDocument/2006/math">
                    <m:r>
                      <a:rPr lang="en-GB" altLang="zh-CN" i="1">
                        <a:latin typeface="Cambria Math" panose="02040503050406030204" pitchFamily="18" charset="0"/>
                      </a:rPr>
                      <m:t>𝑝𝑝</m:t>
                    </m:r>
                  </m:oMath>
                </a14:m>
                <a:r>
                  <a:rPr lang="en-GB" altLang="zh-CN" dirty="0"/>
                  <a:t>collisions at LHCb</a:t>
                </a:r>
              </a:p>
              <a:p>
                <a:r>
                  <a:rPr lang="en-GB" altLang="zh-CN" dirty="0">
                    <a:solidFill>
                      <a:srgbClr val="DE8755"/>
                    </a:solidFill>
                  </a:rPr>
                  <a:t>simultaneous fit extracts raw asymmetries</a:t>
                </a:r>
                <a:endParaRPr lang="en-GB" altLang="zh-CN" dirty="0"/>
              </a:p>
              <a:p>
                <a:pPr lvl="1"/>
                <a:r>
                  <a:rPr lang="en-GB" altLang="zh-CN" dirty="0"/>
                  <a:t>Signal: Hypatia function </a:t>
                </a:r>
              </a:p>
              <a:p>
                <a:pPr lvl="1"/>
                <a:r>
                  <a:rPr lang="en-GB" altLang="zh-CN" dirty="0"/>
                  <a:t>Background: exponential + mis-ID (simulation)</a:t>
                </a: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4428" y="1963869"/>
                <a:ext cx="5716449" cy="4529052"/>
              </a:xfrm>
              <a:blipFill>
                <a:blip r:embed="rId3"/>
                <a:stretch>
                  <a:fillRect l="-4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>
          <a:xfrm>
            <a:off x="8754139" y="51736"/>
            <a:ext cx="3207489" cy="970450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marL="0" indent="0"/>
            <a:r>
              <a:rPr lang="en-GB" altLang="zh-CN" b="1" dirty="0">
                <a:ln w="12700">
                  <a:noFill/>
                  <a:prstDash val="solid"/>
                </a:ln>
                <a:solidFill>
                  <a:srgbClr val="DE8755"/>
                </a:solidFill>
              </a:rPr>
              <a:t>Arxiv:2509.16103</a:t>
            </a:r>
          </a:p>
          <a:p>
            <a:pPr marL="0" indent="0"/>
            <a:r>
              <a:rPr lang="en-GB" altLang="zh-CN" b="1" dirty="0">
                <a:ln w="12700">
                  <a:noFill/>
                  <a:prstDash val="solid"/>
                </a:ln>
                <a:solidFill>
                  <a:srgbClr val="DE8755"/>
                </a:solidFill>
              </a:rPr>
              <a:t>LHCb-PAPER-2025-021</a:t>
            </a:r>
          </a:p>
          <a:p>
            <a:pPr marL="0" indent="0"/>
            <a:r>
              <a:rPr lang="en-GB" altLang="zh-CN" b="1" dirty="0">
                <a:ln w="12700">
                  <a:noFill/>
                  <a:prstDash val="solid"/>
                </a:ln>
                <a:solidFill>
                  <a:srgbClr val="DE8755"/>
                </a:solidFill>
              </a:rPr>
              <a:t>Science Bulletin 71 (2026) 547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6282" y="4335577"/>
            <a:ext cx="2994659" cy="252960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5141" y="4327915"/>
            <a:ext cx="2995226" cy="253008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4563" y="1915408"/>
            <a:ext cx="2994660" cy="252960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6859" y="1915408"/>
            <a:ext cx="2994660" cy="2529607"/>
          </a:xfrm>
          <a:prstGeom prst="rect">
            <a:avLst/>
          </a:prstGeom>
        </p:spPr>
      </p:pic>
      <p:sp>
        <p:nvSpPr>
          <p:cNvPr id="25" name="日期占位符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48E09-5EBC-9444-93F9-B4CD36978B80}" type="datetime1">
              <a:rPr lang="zh-CN" altLang="en-US" smtClean="0"/>
              <a:t>2026/5/23</a:t>
            </a:fld>
            <a:endParaRPr lang="en-US" dirty="0"/>
          </a:p>
        </p:txBody>
      </p:sp>
      <p:sp>
        <p:nvSpPr>
          <p:cNvPr id="26" name="页脚占位符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Youhua Yang  </a:t>
            </a:r>
            <a:r>
              <a:rPr lang="zh-CN" altLang="en-US" dirty="0">
                <a:solidFill>
                  <a:schemeClr val="bg2"/>
                </a:solidFill>
              </a:rPr>
              <a:t>第</a:t>
            </a:r>
            <a:r>
              <a:rPr lang="en-US" altLang="zh-CN" dirty="0">
                <a:solidFill>
                  <a:schemeClr val="bg2"/>
                </a:solidFill>
              </a:rPr>
              <a:t>6</a:t>
            </a:r>
            <a:r>
              <a:rPr lang="zh-CN" altLang="en-US" dirty="0">
                <a:solidFill>
                  <a:schemeClr val="bg2"/>
                </a:solidFill>
              </a:rPr>
              <a:t>届</a:t>
            </a:r>
            <a:r>
              <a:rPr lang="en-US" dirty="0">
                <a:solidFill>
                  <a:schemeClr val="bg2"/>
                </a:solidFill>
              </a:rPr>
              <a:t>LHCb</a:t>
            </a:r>
            <a:r>
              <a:rPr lang="zh-CN" altLang="en-US" dirty="0">
                <a:solidFill>
                  <a:schemeClr val="bg2"/>
                </a:solidFill>
              </a:rPr>
              <a:t>前沿物理研讨会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7" name="灯片编号占位符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11</a:t>
            </a:fld>
            <a:endParaRPr 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5577F7F-011F-2EE3-37E1-5B6055117E67}"/>
              </a:ext>
            </a:extLst>
          </p:cNvPr>
          <p:cNvSpPr txBox="1"/>
          <p:nvPr/>
        </p:nvSpPr>
        <p:spPr>
          <a:xfrm>
            <a:off x="9373497" y="1259182"/>
            <a:ext cx="2995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Main contributor:</a:t>
            </a:r>
            <a:br>
              <a:rPr kumimoji="1" lang="en-US" altLang="zh-CN" dirty="0"/>
            </a:br>
            <a:r>
              <a:rPr kumimoji="1" lang="en-US" altLang="zh-CN" dirty="0"/>
              <a:t>Xiaofan, Wenbin, </a:t>
            </a:r>
            <a:r>
              <a:rPr kumimoji="1" lang="en-US" altLang="zh-CN" dirty="0" err="1"/>
              <a:t>Linmin</a:t>
            </a:r>
            <a:endParaRPr kumimoji="1" lang="zh-CN" alt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>
              <a:xfrm>
                <a:off x="0" y="447188"/>
                <a:ext cx="11381998" cy="970450"/>
              </a:xfrm>
            </p:spPr>
            <p:txBody>
              <a:bodyPr/>
              <a:lstStyle/>
              <a:p>
                <a:r>
                  <a:rPr lang="en-GB" altLang="zh-CN" dirty="0"/>
                  <a:t>First Evidence of CP Violation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ar-AE" altLang="zh-C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ar-AE" altLang="zh-CN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ar-AE" altLang="zh-CN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GB" altLang="zh-CN" dirty="0"/>
                  <a:t>Decays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2" name="标题 1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447188"/>
                <a:ext cx="11381998" cy="970450"/>
              </a:xfrm>
              <a:blipFill rotWithShape="1">
                <a:blip r:embed="rId3"/>
                <a:stretch>
                  <a:fillRect l="-374" t="-4465" r="-372" b="-43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1162498" y="2023625"/>
                <a:ext cx="9754626" cy="2622804"/>
              </a:xfrm>
            </p:spPr>
            <p:txBody>
              <a:bodyPr/>
              <a:lstStyle/>
              <a:p>
                <a:r>
                  <a:rPr lang="en-US" altLang="zh-CN" dirty="0"/>
                  <a:t>Run 2 results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zh-CN" altLang="en-US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  <m:r>
                      <a:rPr lang="zh-CN" altLang="en-US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CN" altLang="en-US">
                            <a:latin typeface="Cambria Math" panose="02040503050406030204" pitchFamily="18" charset="0"/>
                          </a:rPr>
                          <m:t>4.03±1.18±0.23</m:t>
                        </m:r>
                      </m:e>
                    </m:d>
                    <m:r>
                      <a:rPr lang="zh-CN" altLang="en-US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endParaRPr lang="zh-CN" altLang="en-US" dirty="0"/>
              </a:p>
              <a:p>
                <a:r>
                  <a:rPr lang="en-GB" altLang="zh-CN" dirty="0"/>
                  <a:t>Combined with previous LHCb result</a:t>
                </a:r>
                <a:r>
                  <a:rPr lang="zh-CN" altLang="en-US" dirty="0"/>
                  <a:t>：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zh-CN" altLang="en-US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  <m:r>
                      <a:rPr lang="zh-CN" altLang="en-US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CN" altLang="en-US">
                            <a:latin typeface="Cambria Math" panose="02040503050406030204" pitchFamily="18" charset="0"/>
                          </a:rPr>
                          <m:t>4.31±1.06±0.28</m:t>
                        </m:r>
                      </m:e>
                    </m:d>
                    <m:r>
                      <a:rPr lang="zh-CN" altLang="en-US">
                        <a:latin typeface="Cambria Math" panose="02040503050406030204" pitchFamily="18" charset="0"/>
                      </a:rPr>
                      <m:t>% ⇒ </m:t>
                    </m:r>
                    <m:r>
                      <a:rPr lang="zh-CN" altLang="en-US" smtClean="0">
                        <a:solidFill>
                          <a:srgbClr val="DE8755"/>
                        </a:solidFill>
                        <a:latin typeface="Cambria Math" panose="02040503050406030204" pitchFamily="18" charset="0"/>
                      </a:rPr>
                      <m:t>3.9</m:t>
                    </m:r>
                    <m:r>
                      <a:rPr lang="zh-CN" altLang="en-US" i="1">
                        <a:solidFill>
                          <a:srgbClr val="DE8755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GB" altLang="zh-CN" dirty="0"/>
                  <a:t> </a:t>
                </a:r>
                <a:r>
                  <a:rPr lang="en-GB" altLang="zh-CN" dirty="0">
                    <a:solidFill>
                      <a:srgbClr val="DE8755"/>
                    </a:solidFill>
                  </a:rPr>
                  <a:t>First</a:t>
                </a:r>
              </a:p>
              <a:p>
                <a:r>
                  <a:rPr lang="en-GB" altLang="zh-CN" dirty="0"/>
                  <a:t>Triple-product asymmetry (no significant CPV)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m:rPr>
                            <m:nor/>
                          </m:rPr>
                          <a:rPr lang="zh-CN" altLang="en-US" i="1">
                            <a:latin typeface="DejaVu Math TeX Gyre" panose="02000503000000000000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zh-CN" altLang="en-US" i="1">
                            <a:latin typeface="DejaVu Math TeX Gyre" panose="02000503000000000000" charset="0"/>
                          </a:rPr>
                          <m:t>odd</m:t>
                        </m:r>
                      </m:sub>
                    </m:sSub>
                    <m:d>
                      <m:d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zh-CN" alt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zh-CN" altLang="en-US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zh-CN" altLang="en-US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lang="zh-CN" altLang="en-US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zh-CN" altLang="en-US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𝑝</m:t>
                        </m:r>
                        <m:sSup>
                          <m:sSupPr>
                            <m:ctrlPr>
                              <a:rPr lang="zh-CN" alt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zh-CN" altLang="en-US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lang="zh-CN" altLang="en-US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CN" altLang="en-US">
                            <a:latin typeface="Cambria Math" panose="02040503050406030204" pitchFamily="18" charset="0"/>
                          </a:rPr>
                          <m:t>−1.37±1.15±0.21</m:t>
                        </m:r>
                      </m:e>
                    </m:d>
                    <m:r>
                      <a:rPr lang="zh-CN" altLang="en-US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endParaRPr lang="en-GB" altLang="zh-CN" dirty="0"/>
              </a:p>
              <a:p>
                <a:endParaRPr lang="en-GB" altLang="zh-CN" dirty="0"/>
              </a:p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62498" y="2023625"/>
                <a:ext cx="9754626" cy="2622804"/>
              </a:xfrm>
              <a:blipFill rotWithShape="1">
                <a:blip r:embed="rId4"/>
                <a:stretch>
                  <a:fillRect l="-5" t="-20" r="2" b="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9701" y="3767765"/>
            <a:ext cx="4077394" cy="296930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734020"/>
            <a:ext cx="4289794" cy="3123980"/>
          </a:xfrm>
          <a:prstGeom prst="rect">
            <a:avLst/>
          </a:prstGeom>
        </p:spPr>
      </p:pic>
      <p:sp>
        <p:nvSpPr>
          <p:cNvPr id="16" name="文本占位符 3"/>
          <p:cNvSpPr>
            <a:spLocks noGrp="1"/>
          </p:cNvSpPr>
          <p:nvPr>
            <p:ph type="body" sz="quarter" idx="13"/>
          </p:nvPr>
        </p:nvSpPr>
        <p:spPr>
          <a:xfrm>
            <a:off x="8984511" y="-14974"/>
            <a:ext cx="3207489" cy="970450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marL="0" indent="0"/>
            <a:r>
              <a:rPr lang="en-GB" altLang="zh-CN" b="1" dirty="0">
                <a:ln w="12700">
                  <a:noFill/>
                  <a:prstDash val="solid"/>
                </a:ln>
                <a:solidFill>
                  <a:srgbClr val="DE8755"/>
                </a:solidFill>
              </a:rPr>
              <a:t>Arxiv:2509.16103</a:t>
            </a:r>
          </a:p>
          <a:p>
            <a:pPr marL="0" indent="0"/>
            <a:r>
              <a:rPr lang="en-GB" altLang="zh-CN" b="1" dirty="0">
                <a:ln w="12700">
                  <a:noFill/>
                  <a:prstDash val="solid"/>
                </a:ln>
                <a:solidFill>
                  <a:srgbClr val="DE8755"/>
                </a:solidFill>
              </a:rPr>
              <a:t>LHCb-PAPER-2025-021</a:t>
            </a:r>
          </a:p>
          <a:p>
            <a:pPr marL="0" indent="0"/>
            <a:r>
              <a:rPr lang="en-GB" altLang="zh-CN" b="1" dirty="0">
                <a:ln w="12700">
                  <a:noFill/>
                  <a:prstDash val="solid"/>
                </a:ln>
                <a:solidFill>
                  <a:srgbClr val="DE8755"/>
                </a:solidFill>
              </a:rPr>
              <a:t>Science Bulletin 71 (2026) 547</a:t>
            </a:r>
          </a:p>
        </p:txBody>
      </p:sp>
      <p:sp>
        <p:nvSpPr>
          <p:cNvPr id="17" name="日期占位符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FA224-1835-FE47-BE7A-49CAA6389BB7}" type="datetime1">
              <a:rPr lang="zh-CN" altLang="en-US" smtClean="0"/>
              <a:t>2026/5/23</a:t>
            </a:fld>
            <a:endParaRPr lang="en-US" dirty="0"/>
          </a:p>
        </p:txBody>
      </p:sp>
      <p:sp>
        <p:nvSpPr>
          <p:cNvPr id="18" name="页脚占位符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Youhua Yang  </a:t>
            </a:r>
            <a:r>
              <a:rPr lang="zh-CN" altLang="en-US" dirty="0">
                <a:solidFill>
                  <a:schemeClr val="bg2"/>
                </a:solidFill>
              </a:rPr>
              <a:t>第</a:t>
            </a:r>
            <a:r>
              <a:rPr lang="en-US" altLang="zh-CN" dirty="0">
                <a:solidFill>
                  <a:schemeClr val="bg2"/>
                </a:solidFill>
              </a:rPr>
              <a:t>6</a:t>
            </a:r>
            <a:r>
              <a:rPr lang="zh-CN" altLang="en-US" dirty="0">
                <a:solidFill>
                  <a:schemeClr val="bg2"/>
                </a:solidFill>
              </a:rPr>
              <a:t>届</a:t>
            </a:r>
            <a:r>
              <a:rPr lang="en-US" dirty="0">
                <a:solidFill>
                  <a:schemeClr val="bg2"/>
                </a:solidFill>
              </a:rPr>
              <a:t>LHCb</a:t>
            </a:r>
            <a:r>
              <a:rPr lang="zh-CN" altLang="en-US" dirty="0">
                <a:solidFill>
                  <a:schemeClr val="bg2"/>
                </a:solidFill>
              </a:rPr>
              <a:t>前沿物理研讨会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9" name="灯片编号占位符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12</a:t>
            </a:fld>
            <a:endParaRPr 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3A789C5-5FD1-806F-4DB2-86B9D1F305DA}"/>
              </a:ext>
            </a:extLst>
          </p:cNvPr>
          <p:cNvSpPr txBox="1"/>
          <p:nvPr/>
        </p:nvSpPr>
        <p:spPr>
          <a:xfrm>
            <a:off x="9373497" y="1259182"/>
            <a:ext cx="2995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Main contributor:</a:t>
            </a:r>
            <a:br>
              <a:rPr kumimoji="1" lang="en-US" altLang="zh-CN" dirty="0"/>
            </a:br>
            <a:r>
              <a:rPr kumimoji="1" lang="en-US" altLang="zh-CN" dirty="0"/>
              <a:t>Xiaofan, Wenbin, </a:t>
            </a:r>
            <a:r>
              <a:rPr kumimoji="1" lang="en-US" altLang="zh-CN" dirty="0" err="1"/>
              <a:t>Linmin</a:t>
            </a:r>
            <a:endParaRPr kumimoji="1" lang="zh-CN" alt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>
              <a:xfrm>
                <a:off x="0" y="405842"/>
                <a:ext cx="12192000" cy="970450"/>
              </a:xfrm>
            </p:spPr>
            <p:txBody>
              <a:bodyPr/>
              <a:lstStyle/>
              <a:p>
                <a:r>
                  <a:rPr kumimoji="1" lang="en-US" altLang="zh-CN" dirty="0"/>
                  <a:t>CP Asymmetries in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zh-CN" altLang="en-US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zh-CN" altLang="en-US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d>
                      <m:d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zh-CN" alt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zh-CN" altLang="en-US">
                                <a:latin typeface="Cambria Math" panose="02040503050406030204" pitchFamily="18" charset="0"/>
                              </a:rPr>
                              <m:t>Ξ</m:t>
                            </m:r>
                          </m:e>
                          <m:sub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zh-CN" altLang="en-US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</m:e>
                    </m:d>
                    <m:r>
                      <a:rPr lang="zh-CN" altLang="en-US">
                        <a:latin typeface="Cambria Math" panose="02040503050406030204" pitchFamily="18" charset="0"/>
                      </a:rPr>
                      <m:t>→</m:t>
                    </m:r>
                    <m:r>
                      <a:rPr lang="zh-CN" altLang="en-US" i="1">
                        <a:latin typeface="Cambria Math" panose="02040503050406030204" pitchFamily="18" charset="0"/>
                      </a:rPr>
                      <m:t>𝑝</m:t>
                    </m:r>
                    <m:sSubSup>
                      <m:sSubSup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zh-CN" altLang="en-US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sSup>
                      <m:sSup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zh-CN" altLang="en-US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dirty="0"/>
                  <a:t>Decays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2" name="标题 1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405842"/>
                <a:ext cx="12192000" cy="970450"/>
              </a:xfrm>
              <a:blipFill rotWithShape="1">
                <a:blip r:embed="rId3"/>
                <a:stretch>
                  <a:fillRect l="-349" t="-4457" r="-349" b="-43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451514" y="3501794"/>
                <a:ext cx="5550189" cy="2024408"/>
              </a:xfrm>
            </p:spPr>
            <p:txBody>
              <a:bodyPr/>
              <a:lstStyle/>
              <a:p>
                <a:r>
                  <a:rPr lang="en-GB" altLang="zh-CN" b="1" dirty="0"/>
                  <a:t>Integrated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altLang="zh-CN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ar-AE" altLang="zh-CN" i="1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</m:oMath>
                </a14:m>
                <a:r>
                  <a:rPr lang="en-GB" altLang="zh-CN" dirty="0"/>
                  <a:t>(all consistent with zero)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  <m:d>
                      <m:d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zh-CN" alt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zh-CN" altLang="en-US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zh-CN" altLang="en-US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lang="zh-CN" altLang="en-US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𝑝</m:t>
                        </m:r>
                        <m:sSubSup>
                          <m:sSubSupPr>
                            <m:ctrlPr>
                              <a:rPr lang="zh-CN" alt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  <m:sup>
                            <m:r>
                              <a:rPr lang="zh-CN" altLang="en-US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sSup>
                          <m:sSupPr>
                            <m:ctrlPr>
                              <a:rPr lang="zh-CN" alt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zh-CN" altLang="en-US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lang="zh-CN" altLang="en-US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CN" altLang="en-US">
                            <a:latin typeface="Cambria Math" panose="02040503050406030204" pitchFamily="18" charset="0"/>
                          </a:rPr>
                          <m:t>3.4±1.9±0.9</m:t>
                        </m:r>
                      </m:e>
                    </m:d>
                    <m:r>
                      <a:rPr lang="zh-CN" altLang="en-US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endParaRPr lang="zh-CN" alt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  <m:d>
                      <m:d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zh-CN" alt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zh-CN" altLang="en-US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zh-CN" altLang="en-US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lang="zh-CN" altLang="en-US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𝑝</m:t>
                        </m:r>
                        <m:sSubSup>
                          <m:sSubSupPr>
                            <m:ctrlPr>
                              <a:rPr lang="zh-CN" alt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  <m:sup>
                            <m:r>
                              <a:rPr lang="zh-CN" altLang="en-US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sSup>
                          <m:sSupPr>
                            <m:ctrlPr>
                              <a:rPr lang="zh-CN" alt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zh-CN" altLang="en-US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lang="zh-CN" altLang="en-US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CN" altLang="en-US">
                            <a:latin typeface="Cambria Math" panose="02040503050406030204" pitchFamily="18" charset="0"/>
                          </a:rPr>
                          <m:t>2±13±9</m:t>
                        </m:r>
                      </m:e>
                    </m:d>
                    <m:r>
                      <a:rPr lang="zh-CN" altLang="en-US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endParaRPr lang="zh-CN" alt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  <m:d>
                      <m:d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zh-CN" alt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zh-CN" altLang="en-US">
                                <a:latin typeface="Cambria Math" panose="02040503050406030204" pitchFamily="18" charset="0"/>
                              </a:rPr>
                              <m:t>Ξ</m:t>
                            </m:r>
                          </m:e>
                          <m:sub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zh-CN" altLang="en-US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lang="zh-CN" altLang="en-US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𝑝</m:t>
                        </m:r>
                        <m:sSubSup>
                          <m:sSubSupPr>
                            <m:ctrlPr>
                              <a:rPr lang="zh-CN" alt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  <m:sup>
                            <m:r>
                              <a:rPr lang="zh-CN" altLang="en-US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sSup>
                          <m:sSupPr>
                            <m:ctrlPr>
                              <a:rPr lang="zh-CN" alt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zh-CN" altLang="en-US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lang="zh-CN" altLang="en-US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CN" altLang="en-US">
                            <a:latin typeface="Cambria Math" panose="02040503050406030204" pitchFamily="18" charset="0"/>
                          </a:rPr>
                          <m:t>22±15±11</m:t>
                        </m:r>
                      </m:e>
                    </m:d>
                    <m:r>
                      <a:rPr lang="zh-CN" altLang="en-US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endParaRPr lang="en-GB" altLang="zh-CN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1514" y="3501794"/>
                <a:ext cx="5550189" cy="2024408"/>
              </a:xfrm>
              <a:blipFill rotWithShape="1">
                <a:blip r:embed="rId4"/>
                <a:stretch>
                  <a:fillRect l="-1" t="-20" r="6" b="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/>
          <p:cNvSpPr txBox="1"/>
          <p:nvPr/>
        </p:nvSpPr>
        <p:spPr>
          <a:xfrm>
            <a:off x="9154640" y="124022"/>
            <a:ext cx="30373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b="1" dirty="0">
                <a:ln w="12700">
                  <a:noFill/>
                  <a:prstDash val="solid"/>
                </a:ln>
                <a:solidFill>
                  <a:srgbClr val="DE8755"/>
                </a:solidFill>
              </a:rPr>
              <a:t>LHCb-PAPER-2025-016</a:t>
            </a:r>
            <a:endParaRPr lang="en-US" altLang="zh-CN" b="1" dirty="0">
              <a:ln w="12700">
                <a:noFill/>
                <a:prstDash val="solid"/>
              </a:ln>
              <a:solidFill>
                <a:srgbClr val="DE8755"/>
              </a:solidFill>
            </a:endParaRPr>
          </a:p>
          <a:p>
            <a:r>
              <a:rPr lang="zh-CN" altLang="en-US" b="1" dirty="0">
                <a:ln w="12700">
                  <a:noFill/>
                  <a:prstDash val="solid"/>
                </a:ln>
                <a:solidFill>
                  <a:srgbClr val="DE8755"/>
                </a:solidFill>
              </a:rPr>
              <a:t>2508.17836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0168" y="2887658"/>
            <a:ext cx="3896961" cy="378234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108" y="5302240"/>
            <a:ext cx="6149827" cy="14247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/>
              <p:cNvSpPr txBox="1"/>
              <p:nvPr/>
            </p:nvSpPr>
            <p:spPr>
              <a:xfrm>
                <a:off x="6783554" y="2122840"/>
                <a:ext cx="5550187" cy="9596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altLang="zh-CN" b="1" dirty="0">
                    <a:solidFill>
                      <a:schemeClr val="bg1"/>
                    </a:solidFill>
                  </a:rPr>
                  <a:t>Dalitz-plot binned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altLang="zh-CN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altLang="zh-CN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ar-AE" altLang="zh-CN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</m:oMath>
                </a14:m>
                <a:r>
                  <a:rPr lang="en-GB" altLang="zh-CN" b="1" dirty="0">
                    <a:solidFill>
                      <a:schemeClr val="bg1"/>
                    </a:solidFill>
                  </a:rPr>
                  <a:t>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ar-AE" altLang="zh-CN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ar-AE" altLang="zh-CN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ar-AE" altLang="zh-CN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ar-AE" altLang="zh-CN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ar-AE" altLang="zh-CN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sSubSup>
                      <m:sSubSupPr>
                        <m:ctrlPr>
                          <a:rPr lang="ar-AE" altLang="zh-CN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ar-AE" altLang="zh-CN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ar-AE" altLang="zh-CN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ar-AE" altLang="zh-CN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sSup>
                      <m:sSupPr>
                        <m:ctrlPr>
                          <a:rPr lang="ar-AE" altLang="zh-CN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altLang="zh-CN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ar-AE" altLang="zh-CN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dirty="0">
                    <a:solidFill>
                      <a:schemeClr val="bg1"/>
                    </a:solidFill>
                  </a:rPr>
                  <a:t>(</a:t>
                </a:r>
                <a:r>
                  <a:rPr lang="ar-AE" altLang="zh-CN" dirty="0">
                    <a:solidFill>
                      <a:schemeClr val="bg1"/>
                    </a:solidFill>
                  </a:rPr>
                  <a:t>4</a:t>
                </a:r>
                <a:r>
                  <a:rPr lang="en-US" altLang="zh-CN" dirty="0">
                    <a:solidFill>
                      <a:schemeClr val="bg1"/>
                    </a:solidFill>
                  </a:rPr>
                  <a:t> </a:t>
                </a:r>
                <a:r>
                  <a:rPr lang="en-GB" altLang="zh-CN" dirty="0">
                    <a:solidFill>
                      <a:schemeClr val="bg1"/>
                    </a:solidFill>
                  </a:rPr>
                  <a:t>regions):</a:t>
                </a:r>
              </a:p>
              <a:p>
                <a:pPr lvl="1"/>
                <a:r>
                  <a:rPr lang="en-GB" altLang="zh-CN" dirty="0">
                    <a:solidFill>
                      <a:schemeClr val="bg1"/>
                    </a:solidFill>
                  </a:rPr>
                  <a:t>All bins consistent with zero (largest deviation 2.7</a:t>
                </a:r>
                <a:r>
                  <a:rPr lang="el-GR" altLang="zh-CN" dirty="0">
                    <a:solidFill>
                      <a:schemeClr val="bg1"/>
                    </a:solidFill>
                  </a:rPr>
                  <a:t>σ </a:t>
                </a:r>
                <a:r>
                  <a:rPr lang="en-GB" altLang="zh-CN" dirty="0">
                    <a:solidFill>
                      <a:schemeClr val="bg1"/>
                    </a:solidFill>
                  </a:rPr>
                  <a:t>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altLang="zh-CN" dirty="0">
                    <a:solidFill>
                      <a:schemeClr val="bg1"/>
                    </a:solidFill>
                  </a:rPr>
                  <a:t> resonant region)</a:t>
                </a:r>
              </a:p>
            </p:txBody>
          </p:sp>
        </mc:Choice>
        <mc:Fallback xmlns=""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3554" y="2122840"/>
                <a:ext cx="5550187" cy="959686"/>
              </a:xfrm>
              <a:prstGeom prst="rect">
                <a:avLst/>
              </a:prstGeom>
              <a:blipFill rotWithShape="1">
                <a:blip r:embed="rId7"/>
                <a:stretch>
                  <a:fillRect l="-9" t="-4" r="2" b="-36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日期占位符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21742-D887-BA47-AC0C-177C3432C08B}" type="datetime1">
              <a:rPr lang="zh-CN" altLang="en-US" smtClean="0"/>
              <a:t>2026/5/23</a:t>
            </a:fld>
            <a:endParaRPr lang="en-US" dirty="0"/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Youhua Yang  </a:t>
            </a:r>
            <a:r>
              <a:rPr lang="zh-CN" altLang="en-US" dirty="0">
                <a:solidFill>
                  <a:schemeClr val="bg2"/>
                </a:solidFill>
              </a:rPr>
              <a:t>第</a:t>
            </a:r>
            <a:r>
              <a:rPr lang="en-US" altLang="zh-CN" dirty="0">
                <a:solidFill>
                  <a:schemeClr val="bg2"/>
                </a:solidFill>
              </a:rPr>
              <a:t>6</a:t>
            </a:r>
            <a:r>
              <a:rPr lang="zh-CN" altLang="en-US" dirty="0">
                <a:solidFill>
                  <a:schemeClr val="bg2"/>
                </a:solidFill>
              </a:rPr>
              <a:t>届</a:t>
            </a:r>
            <a:r>
              <a:rPr lang="en-US" dirty="0">
                <a:solidFill>
                  <a:schemeClr val="bg2"/>
                </a:solidFill>
              </a:rPr>
              <a:t>LHCb</a:t>
            </a:r>
            <a:r>
              <a:rPr lang="zh-CN" altLang="en-US" dirty="0">
                <a:solidFill>
                  <a:schemeClr val="bg2"/>
                </a:solidFill>
              </a:rPr>
              <a:t>前沿物理研讨会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13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内容占位符 2"/>
              <p:cNvSpPr txBox="1"/>
              <p:nvPr/>
            </p:nvSpPr>
            <p:spPr>
              <a:xfrm>
                <a:off x="451514" y="1910198"/>
                <a:ext cx="5383817" cy="2024408"/>
              </a:xfrm>
              <a:prstGeom prst="rect">
                <a:avLst/>
              </a:prstGeom>
              <a:noFill/>
              <a:ln w="15875" cap="rnd" cmpd="sng" algn="ctr">
                <a:noFill/>
                <a:prstDash val="solid"/>
              </a:ln>
              <a:effectLst/>
            </p:spPr>
            <p:txBody>
              <a:bodyPr vert="horz" lIns="91440" tIns="45720" rIns="91440" bIns="45720" rtlCol="0" anchor="ctr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2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2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24003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2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99715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2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199765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2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599815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2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en-GB" altLang="zh-CN" dirty="0"/>
                  <a:t>Data: 9 fb⁻¹ </a:t>
                </a:r>
                <a14:m>
                  <m:oMath xmlns:m="http://schemas.openxmlformats.org/officeDocument/2006/math">
                    <m:r>
                      <a:rPr kumimoji="1" lang="en-GB" altLang="zh-CN" i="1" dirty="0" smtClean="0">
                        <a:latin typeface="Cambria Math" panose="02040503050406030204" pitchFamily="18" charset="0"/>
                      </a:rPr>
                      <m:t>𝑝𝑝</m:t>
                    </m:r>
                    <m:r>
                      <a:rPr kumimoji="1" lang="en-GB" altLang="zh-CN" i="1" dirty="0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kumimoji="1" lang="en-GB" altLang="zh-CN" dirty="0"/>
                  <a:t>collisions (Run 1 + Run 2)</a:t>
                </a:r>
              </a:p>
              <a:p>
                <a:r>
                  <a:rPr kumimoji="1" lang="en-GB" altLang="zh-CN" dirty="0"/>
                  <a:t>New observations (both 8</a:t>
                </a:r>
                <a:r>
                  <a:rPr kumimoji="1" lang="el-GR" altLang="zh-CN" dirty="0"/>
                  <a:t>σ):</a:t>
                </a:r>
              </a:p>
              <a:p>
                <a:pPr lvl="1"/>
                <a:r>
                  <a:rPr kumimoji="1" lang="el-GR" altLang="zh-CN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l-GR" altLang="zh-CN" dirty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GB" altLang="zh-CN" i="1" dirty="0" smtClean="0">
                        <a:latin typeface="Cambria Math" panose="02040503050406030204" pitchFamily="18" charset="0"/>
                      </a:rPr>
                      <m:t>→ </m:t>
                    </m:r>
                    <m:r>
                      <a:rPr kumimoji="1" lang="en-GB" altLang="zh-CN" i="1" dirty="0" smtClean="0">
                        <a:latin typeface="Cambria Math" panose="02040503050406030204" pitchFamily="18" charset="0"/>
                      </a:rPr>
                      <m:t>𝑝</m:t>
                    </m:r>
                    <m:sSubSup>
                      <m:sSubSupPr>
                        <m:ctrlP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GB" altLang="zh-CN" i="1" dirty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GB" altLang="zh-CN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GB" altLang="zh-CN" dirty="0" smtClean="0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GB" altLang="zh-CN" i="1" dirty="0" smtClean="0">
                        <a:latin typeface="Cambria Math" panose="02040503050406030204" pitchFamily="18" charset="0"/>
                      </a:rPr>
                      <m:t>→ </m:t>
                    </m:r>
                    <m:r>
                      <a:rPr kumimoji="1" lang="en-GB" altLang="zh-CN" i="1" dirty="0" smtClean="0">
                        <a:latin typeface="Cambria Math" panose="02040503050406030204" pitchFamily="18" charset="0"/>
                      </a:rPr>
                      <m:t>𝑝</m:t>
                    </m:r>
                    <m:sSubSup>
                      <m:sSubSupPr>
                        <m:ctrlP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sSup>
                      <m:sSupPr>
                        <m:ctrlP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kumimoji="1" lang="en-GB" altLang="zh-CN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kumimoji="1" lang="en-GB" altLang="zh-CN" dirty="0"/>
              </a:p>
              <a:p>
                <a:r>
                  <a:rPr kumimoji="1" lang="en-GB" altLang="zh-CN" dirty="0"/>
                  <a:t>Control channel: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GB" altLang="zh-CN" dirty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GB" altLang="zh-CN" i="1" dirty="0" smtClean="0"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kumimoji="1" lang="en-GB" altLang="zh-CN" i="1" dirty="0" err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GB" altLang="zh-CN" dirty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GB" altLang="zh-CN" i="1" dirty="0" err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  <m:t>→ </m:t>
                        </m:r>
                        <m: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  <m:sSubSup>
                          <m:sSubSupPr>
                            <m:ctrlPr>
                              <a:rPr kumimoji="1" lang="en-GB" altLang="zh-CN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GB" altLang="zh-CN" i="1" dirty="0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kumimoji="1" lang="en-GB" altLang="zh-CN" i="1" dirty="0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  <m:sup>
                            <m:r>
                              <a:rPr kumimoji="1" lang="en-GB" altLang="zh-CN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</m:e>
                    </m:d>
                    <m:sSup>
                      <m:sSupPr>
                        <m:ctrlP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kumimoji="1" lang="en-GB" altLang="zh-CN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4" name="内容占位符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514" y="1910198"/>
                <a:ext cx="5383817" cy="2024408"/>
              </a:xfrm>
              <a:prstGeom prst="rect">
                <a:avLst/>
              </a:prstGeom>
              <a:blipFill rotWithShape="1">
                <a:blip r:embed="rId8"/>
                <a:stretch>
                  <a:fillRect l="-1" t="-6" r="6" b="7"/>
                </a:stretch>
              </a:blipFill>
              <a:ln w="15875" cap="rnd" cmpd="sng" algn="ctr">
                <a:noFill/>
                <a:prstDash val="solid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/>
          <p:cNvSpPr txBox="1"/>
          <p:nvPr/>
        </p:nvSpPr>
        <p:spPr>
          <a:xfrm>
            <a:off x="8330617" y="232977"/>
            <a:ext cx="8240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dirty="0">
                <a:solidFill>
                  <a:srgbClr val="DE8755"/>
                </a:solidFill>
              </a:rPr>
              <a:t>New</a:t>
            </a:r>
            <a:endParaRPr lang="zh-CN" altLang="en-US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19936" y="2493918"/>
            <a:ext cx="1902941" cy="1365640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011B8557-961D-BA58-623E-F6EF87046CDA}"/>
              </a:ext>
            </a:extLst>
          </p:cNvPr>
          <p:cNvSpPr txBox="1"/>
          <p:nvPr/>
        </p:nvSpPr>
        <p:spPr>
          <a:xfrm>
            <a:off x="9373497" y="1259182"/>
            <a:ext cx="2995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Main contributor:</a:t>
            </a:r>
            <a:br>
              <a:rPr kumimoji="1" lang="en-US" altLang="zh-CN" dirty="0"/>
            </a:br>
            <a:r>
              <a:rPr kumimoji="1" lang="en-US" altLang="zh-CN" dirty="0" err="1"/>
              <a:t>Zewen</a:t>
            </a:r>
            <a:r>
              <a:rPr kumimoji="1" lang="en-US" altLang="zh-CN" dirty="0"/>
              <a:t>, Xiaodong</a:t>
            </a:r>
            <a:endParaRPr kumimoji="1" lang="zh-CN" alt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>
              <a:xfrm>
                <a:off x="0" y="447188"/>
                <a:ext cx="11381998" cy="970450"/>
              </a:xfrm>
            </p:spPr>
            <p:txBody>
              <a:bodyPr/>
              <a:lstStyle/>
              <a:p>
                <a:r>
                  <a:rPr kumimoji="1" lang="en-US" altLang="zh-CN" dirty="0"/>
                  <a:t>CP Asymmetries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kumimoji="1" lang="en-US" altLang="zh-CN" b="1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b="1" i="1" dirty="0" smtClean="0"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acc>
                      </m:e>
                      <m:sub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  <m:sup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  <m:r>
                      <a:rPr lang="zh-CN" altLang="en-US"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zh-CN" altLang="en-US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sSup>
                      <m:sSup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zh-CN" altLang="en-US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dirty="0"/>
                  <a:t> 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2" name="标题 1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447188"/>
                <a:ext cx="11381998" cy="970450"/>
              </a:xfrm>
              <a:blipFill rotWithShape="1">
                <a:blip r:embed="rId3"/>
                <a:stretch>
                  <a:fillRect l="-374" t="-4465" r="-372" b="-43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127591" y="2165887"/>
                <a:ext cx="5968409" cy="2108401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kumimoji="1" lang="en-GB" altLang="zh-CN" dirty="0"/>
                  <a:t>Data: 9 fb⁻¹ </a:t>
                </a:r>
                <a14:m>
                  <m:oMath xmlns:m="http://schemas.openxmlformats.org/officeDocument/2006/math">
                    <m:r>
                      <a:rPr kumimoji="1" lang="en-US" altLang="zh-CN" b="0" i="1" dirty="0" smtClean="0">
                        <a:latin typeface="Cambria Math" panose="02040503050406030204" pitchFamily="18" charset="0"/>
                      </a:rPr>
                      <m:t>𝑝𝑝</m:t>
                    </m:r>
                  </m:oMath>
                </a14:m>
                <a:r>
                  <a:rPr kumimoji="1" lang="en-GB" altLang="zh-CN" dirty="0"/>
                  <a:t> collisions (Run 1+2)</a:t>
                </a:r>
              </a:p>
              <a:p>
                <a:r>
                  <a:rPr kumimoji="1" lang="en-GB" altLang="zh-CN" dirty="0"/>
                  <a:t>Reconstruction: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ar-AE" altLang="zh-C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ar-AE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ar-AE" altLang="zh-CN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ar-AE" altLang="zh-CN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bSup>
                    <m:r>
                      <a:rPr lang="ar-AE" altLang="zh-CN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ar-AE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altLang="zh-CN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ar-AE" altLang="zh-CN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ar-AE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altLang="zh-CN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ar-AE" altLang="zh-CN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ar-AE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altLang="zh-CN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ar-AE" altLang="zh-CN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ar-AE" altLang="zh-CN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ar-AE" altLang="zh-CN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lang="ar-AE" altLang="zh-CN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ar-AE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altLang="zh-CN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ar-AE" altLang="zh-CN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ar-AE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altLang="zh-CN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ar-AE" altLang="zh-CN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ar-AE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altLang="zh-CN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ar-AE" altLang="zh-CN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kumimoji="1" lang="en-GB" altLang="zh-CN" dirty="0"/>
                  <a:t> (Cabibbo-</a:t>
                </a:r>
                <a:r>
                  <a:rPr kumimoji="1" lang="en-GB" altLang="zh-CN" dirty="0" err="1"/>
                  <a:t>favoured</a:t>
                </a:r>
                <a:r>
                  <a:rPr kumimoji="1" lang="en-GB" altLang="zh-CN" dirty="0"/>
                  <a:t>, high </a:t>
                </a:r>
                <a:r>
                  <a:rPr kumimoji="1" lang="en-GB" altLang="zh-CN" dirty="0" err="1"/>
                  <a:t>effi</a:t>
                </a:r>
                <a:r>
                  <a:rPr kumimoji="1" lang="en-GB" altLang="zh-CN" dirty="0"/>
                  <a:t>, negligible CPV)</a:t>
                </a:r>
              </a:p>
              <a:p>
                <a:r>
                  <a:rPr kumimoji="1" lang="en-GB" altLang="zh-CN" dirty="0"/>
                  <a:t>Physics motivation</a:t>
                </a:r>
              </a:p>
              <a:p>
                <a:pPr lvl="1"/>
                <a:r>
                  <a:rPr kumimoji="1" lang="en-GB" altLang="zh-CN" dirty="0"/>
                  <a:t>Probes penguin contributions in</a:t>
                </a:r>
                <a14:m>
                  <m:oMath xmlns:m="http://schemas.openxmlformats.org/officeDocument/2006/math">
                    <m:r>
                      <a:rPr lang="zh-CN" altLang="en-US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zh-CN" altLang="en-US">
                        <a:latin typeface="Cambria Math" panose="02040503050406030204" pitchFamily="18" charset="0"/>
                      </a:rPr>
                      <m:t>→</m:t>
                    </m:r>
                    <m:r>
                      <a:rPr lang="zh-CN" altLang="en-US" i="1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 i="1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  <m:r>
                      <a:rPr lang="zh-CN" altLang="en-US" i="1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kumimoji="1" lang="en-GB" altLang="zh-CN" dirty="0"/>
                  <a:t> and </a:t>
                </a:r>
                <a14:m>
                  <m:oMath xmlns:m="http://schemas.openxmlformats.org/officeDocument/2006/math">
                    <m:r>
                      <a:rPr lang="en-GB" altLang="zh-CN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GB" altLang="zh-CN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altLang="zh-CN" i="1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altLang="zh-CN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en-GB" altLang="zh-CN" i="1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kumimoji="1" lang="en-GB" altLang="zh-CN" dirty="0"/>
                  <a:t> transitions</a:t>
                </a:r>
              </a:p>
              <a:p>
                <a:pPr lvl="1"/>
                <a:r>
                  <a:rPr kumimoji="1" lang="en-GB" altLang="zh-CN" dirty="0"/>
                  <a:t>Complementary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dirty="0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kumimoji="1" lang="en-US" altLang="zh-CN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kumimoji="1" lang="en-GB" altLang="zh-CN" dirty="0"/>
                  <a:t>measurements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7591" y="2165887"/>
                <a:ext cx="5968409" cy="2108401"/>
              </a:xfrm>
              <a:blipFill>
                <a:blip r:embed="rId4"/>
                <a:stretch>
                  <a:fillRect l="-425" t="-119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占位符 3"/>
          <p:cNvSpPr txBox="1"/>
          <p:nvPr/>
        </p:nvSpPr>
        <p:spPr>
          <a:xfrm>
            <a:off x="8984512" y="0"/>
            <a:ext cx="3207489" cy="970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charset="2"/>
              <a:buNone/>
              <a:defRPr sz="1800" kern="1200">
                <a:ln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charset="2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charset="2"/>
              <a:buNone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charset="2"/>
              <a:buNone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charset="2"/>
              <a:buNone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4003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99715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199765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599815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endParaRPr lang="en-GB" altLang="zh-CN" b="1" dirty="0">
              <a:ln w="12700">
                <a:noFill/>
                <a:prstDash val="solid"/>
              </a:ln>
              <a:solidFill>
                <a:srgbClr val="DE8755"/>
              </a:solidFill>
            </a:endParaRPr>
          </a:p>
          <a:p>
            <a:pPr marL="0" indent="0"/>
            <a:r>
              <a:rPr lang="en-GB" altLang="zh-CN" b="1" dirty="0">
                <a:ln w="12700">
                  <a:noFill/>
                  <a:prstDash val="solid"/>
                </a:ln>
                <a:solidFill>
                  <a:srgbClr val="DE8755"/>
                </a:solidFill>
              </a:rPr>
              <a:t>LHCb-PAPER-2025-037</a:t>
            </a:r>
            <a:br>
              <a:rPr lang="en-GB" altLang="zh-CN" b="1" dirty="0">
                <a:ln w="12700">
                  <a:noFill/>
                  <a:prstDash val="solid"/>
                </a:ln>
                <a:solidFill>
                  <a:srgbClr val="DE8755"/>
                </a:solidFill>
              </a:rPr>
            </a:br>
            <a:r>
              <a:rPr lang="en-GB" altLang="zh-CN" b="1" dirty="0">
                <a:ln w="12700">
                  <a:noFill/>
                  <a:prstDash val="solid"/>
                </a:ln>
                <a:solidFill>
                  <a:srgbClr val="DE8755"/>
                </a:solidFill>
              </a:rPr>
              <a:t>Arxiv:2603.28132</a:t>
            </a:r>
          </a:p>
          <a:p>
            <a:pPr marL="0" indent="0"/>
            <a:endParaRPr lang="en-GB" altLang="zh-CN" b="1" dirty="0">
              <a:ln w="12700">
                <a:noFill/>
                <a:prstDash val="solid"/>
              </a:ln>
              <a:solidFill>
                <a:srgbClr val="DE8755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/>
              <p:cNvSpPr txBox="1"/>
              <p:nvPr/>
            </p:nvSpPr>
            <p:spPr>
              <a:xfrm>
                <a:off x="6761869" y="5451671"/>
                <a:ext cx="4233532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altLang="zh-CN" dirty="0">
                    <a:solidFill>
                      <a:srgbClr val="DE8755"/>
                    </a:solidFill>
                  </a:rPr>
                  <a:t>First measurement</a:t>
                </a:r>
                <a14:m>
                  <m:oMath xmlns:m="http://schemas.openxmlformats.org/officeDocument/2006/math">
                    <m:r>
                      <a:rPr lang="en-US" altLang="zh-CN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zh-CN" alt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zh-CN" alt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zh-CN" alt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  <m:d>
                      <m:dPr>
                        <m:ctrlPr>
                          <a:rPr lang="zh-CN" alt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zh-CN" alt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altLang="zh-CN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acc>
                          </m:e>
                          <m:sup>
                            <m:r>
                              <a:rPr lang="zh-CN" altLang="en-US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zh-CN" altLang="en-US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sSubSup>
                          <m:sSubSupPr>
                            <m:ctrlPr>
                              <a:rPr lang="zh-CN" alt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zh-CN" alt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zh-CN" alt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zh-CN" altLang="en-US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bSup>
                        <m:sSup>
                          <m:sSupPr>
                            <m:ctrlPr>
                              <a:rPr lang="zh-CN" alt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zh-CN" altLang="en-US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  <m:r>
                      <a:rPr lang="zh-CN" altLang="en-US" i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=0.0009±0.0053±0.0040</m:t>
                    </m:r>
                  </m:oMath>
                </a14:m>
                <a:endParaRPr lang="en-US" altLang="zh-CN" dirty="0">
                  <a:solidFill>
                    <a:schemeClr val="bg1"/>
                  </a:solidFill>
                </a:endParaRPr>
              </a:p>
              <a:p>
                <a:r>
                  <a:rPr lang="en-GB" altLang="zh-CN" dirty="0">
                    <a:solidFill>
                      <a:srgbClr val="DE8755"/>
                    </a:solidFill>
                  </a:rPr>
                  <a:t>most precise: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zh-CN" alt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  <m:d>
                      <m:dPr>
                        <m:ctrlPr>
                          <a:rPr lang="zh-CN" alt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zh-CN" alt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̅"/>
                                <m:ctrlPr>
                                  <a:rPr lang="en-US" altLang="zh-CN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acc>
                          </m:e>
                          <m:sub>
                            <m:r>
                              <a:rPr lang="zh-CN" alt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zh-CN" altLang="en-US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lang="zh-CN" altLang="en-US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sSubSup>
                          <m:sSubSupPr>
                            <m:ctrlPr>
                              <a:rPr lang="zh-CN" alt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zh-CN" alt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zh-CN" alt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zh-CN" altLang="en-US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  <m:sSup>
                          <m:sSupPr>
                            <m:ctrlPr>
                              <a:rPr lang="zh-CN" alt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zh-CN" altLang="en-US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lang="zh-CN" altLang="en-US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=0.103±0.053±0.010</m:t>
                    </m:r>
                  </m:oMath>
                </a14:m>
                <a:endParaRPr lang="zh-CN" altLang="en-US" dirty="0">
                  <a:solidFill>
                    <a:schemeClr val="bg1"/>
                  </a:solidFill>
                </a:endParaRPr>
              </a:p>
              <a:p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1869" y="5451671"/>
                <a:ext cx="4233532" cy="1477328"/>
              </a:xfrm>
              <a:prstGeom prst="rect">
                <a:avLst/>
              </a:prstGeom>
              <a:blipFill rotWithShape="1">
                <a:blip r:embed="rId5"/>
                <a:stretch>
                  <a:fillRect l="-9" t="-13" r="9" b="-96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029" y="4244051"/>
            <a:ext cx="4233531" cy="241524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0184" y="2107211"/>
            <a:ext cx="6096903" cy="3304761"/>
          </a:xfrm>
          <a:prstGeom prst="rect">
            <a:avLst/>
          </a:prstGeom>
        </p:spPr>
      </p:pic>
      <p:sp>
        <p:nvSpPr>
          <p:cNvPr id="12" name="日期占位符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648E8-4759-EA4C-B755-2366B1C84CF5}" type="datetime1">
              <a:rPr lang="zh-CN" altLang="en-US" smtClean="0"/>
              <a:t>2026/5/23</a:t>
            </a:fld>
            <a:endParaRPr lang="en-US" dirty="0"/>
          </a:p>
        </p:txBody>
      </p:sp>
      <p:sp>
        <p:nvSpPr>
          <p:cNvPr id="13" name="页脚占位符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Youhua Yang  </a:t>
            </a:r>
            <a:r>
              <a:rPr lang="zh-CN" altLang="en-US" dirty="0">
                <a:solidFill>
                  <a:schemeClr val="bg2"/>
                </a:solidFill>
              </a:rPr>
              <a:t>第</a:t>
            </a:r>
            <a:r>
              <a:rPr lang="en-US" altLang="zh-CN" dirty="0">
                <a:solidFill>
                  <a:schemeClr val="bg2"/>
                </a:solidFill>
              </a:rPr>
              <a:t>6</a:t>
            </a:r>
            <a:r>
              <a:rPr lang="zh-CN" altLang="en-US" dirty="0">
                <a:solidFill>
                  <a:schemeClr val="bg2"/>
                </a:solidFill>
              </a:rPr>
              <a:t>届</a:t>
            </a:r>
            <a:r>
              <a:rPr lang="en-US" dirty="0">
                <a:solidFill>
                  <a:schemeClr val="bg2"/>
                </a:solidFill>
              </a:rPr>
              <a:t>LHCb</a:t>
            </a:r>
            <a:r>
              <a:rPr lang="zh-CN" altLang="en-US" dirty="0">
                <a:solidFill>
                  <a:schemeClr val="bg2"/>
                </a:solidFill>
              </a:rPr>
              <a:t>前沿物理研讨会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4" name="灯片编号占位符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14</a:t>
            </a:fld>
            <a:endParaRPr lang="en-US"/>
          </a:p>
        </p:txBody>
      </p:sp>
      <p:sp>
        <p:nvSpPr>
          <p:cNvPr id="5" name="文本框 4"/>
          <p:cNvSpPr txBox="1"/>
          <p:nvPr/>
        </p:nvSpPr>
        <p:spPr>
          <a:xfrm>
            <a:off x="8106567" y="262522"/>
            <a:ext cx="8240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dirty="0">
                <a:solidFill>
                  <a:srgbClr val="DE8755"/>
                </a:solidFill>
              </a:rPr>
              <a:t>New</a:t>
            </a: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84859CD-9D7A-EB01-CAE2-778B2236E8D0}"/>
              </a:ext>
            </a:extLst>
          </p:cNvPr>
          <p:cNvSpPr txBox="1"/>
          <p:nvPr/>
        </p:nvSpPr>
        <p:spPr>
          <a:xfrm>
            <a:off x="9786856" y="1249021"/>
            <a:ext cx="22605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zh-CN" b="0" i="0" u="none" strike="noStrike" dirty="0">
                <a:effectLst/>
                <a:latin typeface="Roboto" panose="02000000000000000000" pitchFamily="2" charset="0"/>
              </a:rPr>
              <a:t>Main contributo</a:t>
            </a:r>
            <a:r>
              <a:rPr lang="en-US" altLang="zh-CN" dirty="0">
                <a:latin typeface="Roboto" panose="02000000000000000000" pitchFamily="2" charset="0"/>
              </a:rPr>
              <a:t>r:</a:t>
            </a:r>
            <a:br>
              <a:rPr lang="en-US" altLang="zh-CN" b="0" i="0" u="none" strike="noStrike" dirty="0">
                <a:effectLst/>
                <a:latin typeface="Roboto" panose="02000000000000000000" pitchFamily="2" charset="0"/>
              </a:rPr>
            </a:br>
            <a:r>
              <a:rPr lang="zh-CN" altLang="zh-CN" b="0" i="0" u="none" strike="noStrike" dirty="0">
                <a:effectLst/>
                <a:latin typeface="Roboto" panose="02000000000000000000" pitchFamily="2" charset="0"/>
              </a:rPr>
              <a:t>Joshua Ethan</a:t>
            </a:r>
            <a:endParaRPr lang="zh-CN" alt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>
              <a:xfrm>
                <a:off x="0" y="447188"/>
                <a:ext cx="11381998" cy="970450"/>
              </a:xfrm>
            </p:spPr>
            <p:txBody>
              <a:bodyPr/>
              <a:lstStyle/>
              <a:p>
                <a:r>
                  <a:rPr kumimoji="1" lang="en-US" altLang="zh-CN" dirty="0"/>
                  <a:t>CP asymmetry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zh-CN" altLang="en-US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lang="zh-CN" altLang="en-US"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zh-CN" altLang="en-US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sSup>
                      <m:sSup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p>
                        <m:r>
                          <a:rPr lang="zh-CN" altLang="en-US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kumimoji="1" lang="en-US" altLang="zh-CN" dirty="0"/>
                  <a:t>(SM Null-Test)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2" name="标题 1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447188"/>
                <a:ext cx="11381998" cy="970450"/>
              </a:xfrm>
              <a:blipFill rotWithShape="1">
                <a:blip r:embed="rId3"/>
                <a:stretch>
                  <a:fillRect l="-374" t="-4465" r="-372" b="-43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占位符 3"/>
          <p:cNvSpPr txBox="1"/>
          <p:nvPr/>
        </p:nvSpPr>
        <p:spPr>
          <a:xfrm>
            <a:off x="8984512" y="0"/>
            <a:ext cx="3207489" cy="970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charset="2"/>
              <a:buNone/>
              <a:defRPr sz="1800" kern="1200">
                <a:ln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charset="2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charset="2"/>
              <a:buNone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charset="2"/>
              <a:buNone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charset="2"/>
              <a:buNone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4003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99715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199765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599815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GB" altLang="zh-CN" b="1" dirty="0">
                <a:ln w="12700">
                  <a:noFill/>
                  <a:prstDash val="solid"/>
                </a:ln>
                <a:solidFill>
                  <a:srgbClr val="DE8755"/>
                </a:solidFill>
              </a:rPr>
              <a:t>PRL 136 161801 (2026)</a:t>
            </a:r>
          </a:p>
          <a:p>
            <a:pPr marL="0" indent="0"/>
            <a:r>
              <a:rPr lang="en-GB" altLang="zh-CN" b="1" dirty="0">
                <a:ln w="12700">
                  <a:noFill/>
                  <a:prstDash val="solid"/>
                </a:ln>
                <a:solidFill>
                  <a:srgbClr val="DE8755"/>
                </a:solidFill>
              </a:rPr>
              <a:t>LHCb-PAPER-2025-049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1099" y="4368486"/>
            <a:ext cx="3358866" cy="248088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1339" y="4370004"/>
            <a:ext cx="3385601" cy="25006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1099" y="1894772"/>
            <a:ext cx="3358864" cy="248088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9963" y="1894771"/>
            <a:ext cx="3358865" cy="24808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/>
              <p:cNvSpPr txBox="1"/>
              <p:nvPr/>
            </p:nvSpPr>
            <p:spPr>
              <a:xfrm>
                <a:off x="-431486" y="5178173"/>
                <a:ext cx="6103088" cy="7176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zh-CN" alt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𝒜</m:t>
                          </m:r>
                        </m:e>
                        <m:sup>
                          <m:r>
                            <a:rPr lang="zh-CN" alt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𝐶𝑃</m:t>
                          </m:r>
                        </m:sup>
                      </m:sSup>
                      <m:d>
                        <m:dPr>
                          <m:ctrlPr>
                            <a:rPr lang="zh-CN" alt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zh-CN" alt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zh-CN" altLang="en-US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sup>
                          </m:sSup>
                          <m:r>
                            <a:rPr lang="zh-CN" altLang="en-US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sSubSup>
                            <m:sSubSupPr>
                              <m:ctrlPr>
                                <a:rPr lang="zh-CN" alt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zh-CN" alt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  <m:sup>
                              <m:r>
                                <a:rPr lang="zh-CN" altLang="en-US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zh-CN" alt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zh-CN" altLang="en-US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sup>
                          </m:sSup>
                        </m:e>
                      </m:d>
                      <m:r>
                        <a:rPr lang="zh-CN" altLang="en-US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=−0.028±0.009±0.009</m:t>
                      </m:r>
                    </m:oMath>
                  </m:oMathPara>
                </a14:m>
                <a:endParaRPr lang="zh-CN" altLang="en-US" dirty="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zh-CN" alt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𝒜</m:t>
                          </m:r>
                        </m:e>
                        <m:sup>
                          <m:r>
                            <a:rPr lang="zh-CN" alt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𝐶𝑃</m:t>
                          </m:r>
                        </m:sup>
                      </m:sSup>
                      <m:d>
                        <m:dPr>
                          <m:ctrlPr>
                            <a:rPr lang="zh-CN" alt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zh-CN" alt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zh-CN" altLang="en-US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sup>
                          </m:sSup>
                          <m:r>
                            <a:rPr lang="zh-CN" altLang="en-US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sSubSup>
                            <m:sSubSupPr>
                              <m:ctrlPr>
                                <a:rPr lang="zh-CN" alt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zh-CN" alt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  <m:sup>
                              <m:r>
                                <a:rPr lang="zh-CN" altLang="en-US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zh-CN" alt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zh-CN" altLang="en-US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sup>
                          </m:sSup>
                        </m:e>
                      </m:d>
                      <m:r>
                        <a:rPr lang="zh-CN" altLang="en-US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=0.118±0.062±0.031</m:t>
                      </m:r>
                    </m:oMath>
                  </m:oMathPara>
                </a14:m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文本框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31486" y="5178173"/>
                <a:ext cx="6103088" cy="717632"/>
              </a:xfrm>
              <a:prstGeom prst="rect">
                <a:avLst/>
              </a:prstGeom>
              <a:blipFill rotWithShape="1">
                <a:blip r:embed="rId8"/>
                <a:stretch>
                  <a:fillRect l="5" t="-53" r="7" b="6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文本框 17"/>
          <p:cNvSpPr txBox="1"/>
          <p:nvPr/>
        </p:nvSpPr>
        <p:spPr>
          <a:xfrm>
            <a:off x="577790" y="6049023"/>
            <a:ext cx="37940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altLang="zh-CN" dirty="0">
                <a:solidFill>
                  <a:srgbClr val="87CEFA"/>
                </a:solidFill>
                <a:effectLst/>
                <a:latin typeface="Helvetica" pitchFamily="2" charset="0"/>
              </a:rPr>
              <a:t>consistent with SM predictions,</a:t>
            </a:r>
          </a:p>
        </p:txBody>
      </p:sp>
      <p:sp>
        <p:nvSpPr>
          <p:cNvPr id="19" name="日期占位符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A12A0-9A8D-4449-ACBA-EFEC91DD5A7E}" type="datetime1">
              <a:rPr lang="zh-CN" altLang="en-US" smtClean="0"/>
              <a:t>2026/5/23</a:t>
            </a:fld>
            <a:endParaRPr lang="en-US" dirty="0"/>
          </a:p>
        </p:txBody>
      </p:sp>
      <p:sp>
        <p:nvSpPr>
          <p:cNvPr id="20" name="页脚占位符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Youhua Yang  </a:t>
            </a:r>
            <a:r>
              <a:rPr lang="zh-CN" altLang="en-US" dirty="0">
                <a:solidFill>
                  <a:schemeClr val="bg2"/>
                </a:solidFill>
              </a:rPr>
              <a:t>第</a:t>
            </a:r>
            <a:r>
              <a:rPr lang="en-US" altLang="zh-CN" dirty="0">
                <a:solidFill>
                  <a:schemeClr val="bg2"/>
                </a:solidFill>
              </a:rPr>
              <a:t>6</a:t>
            </a:r>
            <a:r>
              <a:rPr lang="zh-CN" altLang="en-US" dirty="0">
                <a:solidFill>
                  <a:schemeClr val="bg2"/>
                </a:solidFill>
              </a:rPr>
              <a:t>届</a:t>
            </a:r>
            <a:r>
              <a:rPr lang="en-US" dirty="0">
                <a:solidFill>
                  <a:schemeClr val="bg2"/>
                </a:solidFill>
              </a:rPr>
              <a:t>LHCb</a:t>
            </a:r>
            <a:r>
              <a:rPr lang="zh-CN" altLang="en-US" dirty="0">
                <a:solidFill>
                  <a:schemeClr val="bg2"/>
                </a:solidFill>
              </a:rPr>
              <a:t>前沿物理研讨会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1" name="灯片编号占位符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15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内容占位符 2"/>
              <p:cNvSpPr txBox="1"/>
              <p:nvPr/>
            </p:nvSpPr>
            <p:spPr>
              <a:xfrm>
                <a:off x="85060" y="2222667"/>
                <a:ext cx="5667147" cy="3016669"/>
              </a:xfrm>
              <a:prstGeom prst="rect">
                <a:avLst/>
              </a:prstGeom>
              <a:noFill/>
              <a:ln w="15875" cap="rnd" cmpd="sng" algn="ctr">
                <a:noFill/>
                <a:prstDash val="solid"/>
              </a:ln>
              <a:effectLst/>
            </p:spPr>
            <p:txBody>
              <a:bodyPr vert="horz" lIns="91440" tIns="45720" rIns="91440" bIns="45720" rtlCol="0" anchor="ctr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2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2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24003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2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99715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2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199765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2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599815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2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en-GB" altLang="zh-CN" dirty="0"/>
                  <a:t>Data: 5.4 fb⁻¹ at 13 TeV (Run 2, 2016–2018) </a:t>
                </a:r>
              </a:p>
              <a:p>
                <a:r>
                  <a:rPr kumimoji="1" lang="en-GB" altLang="zh-CN" dirty="0"/>
                  <a:t>Key channel: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zh-CN" altLang="en-US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zh-CN" altLang="en-US"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zh-CN" altLang="en-US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sSup>
                      <m:sSup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zh-CN" altLang="en-US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kumimoji="1" lang="en-GB" altLang="zh-CN" dirty="0"/>
              </a:p>
              <a:p>
                <a:pPr lvl="1"/>
                <a:r>
                  <a:rPr kumimoji="1" lang="en-GB" altLang="zh-CN" dirty="0"/>
                  <a:t>Pure penguin </a:t>
                </a:r>
                <a14:m>
                  <m:oMath xmlns:m="http://schemas.openxmlformats.org/officeDocument/2006/math">
                    <m:r>
                      <a:rPr lang="ar-AE" altLang="zh-CN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ar-AE" altLang="zh-CN">
                        <a:latin typeface="Cambria Math" panose="02040503050406030204" pitchFamily="18" charset="0"/>
                      </a:rPr>
                      <m:t>→</m:t>
                    </m:r>
                    <m:r>
                      <a:rPr lang="ar-AE" altLang="zh-CN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𝑑</m:t>
                    </m:r>
                    <m:acc>
                      <m:accPr>
                        <m:chr m:val="̅"/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ar-AE" altLang="zh-CN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</m:oMath>
                </a14:m>
                <a:endParaRPr kumimoji="1" lang="en-GB" altLang="zh-CN" dirty="0"/>
              </a:p>
              <a:p>
                <a:pPr lvl="1"/>
                <a:r>
                  <a:rPr kumimoji="1" lang="en-GB" altLang="zh-CN" dirty="0"/>
                  <a:t>SM prediction: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>
                            <a:latin typeface="Cambria Math" panose="02040503050406030204" pitchFamily="18" charset="0"/>
                          </a:rPr>
                          <m:t>𝒜</m:t>
                        </m:r>
                      </m:e>
                      <m:sup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𝐶𝑃</m:t>
                        </m:r>
                      </m:sup>
                    </m:sSup>
                    <m:r>
                      <a:rPr lang="zh-CN" altLang="en-US">
                        <a:latin typeface="Cambria Math" panose="02040503050406030204" pitchFamily="18" charset="0"/>
                      </a:rPr>
                      <m:t>≈0</m:t>
                    </m:r>
                    <m:r>
                      <a:rPr lang="zh-CN" alt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GB" altLang="zh-CN" dirty="0"/>
                  <a:t>(theoretically ultra-clean) </a:t>
                </a:r>
              </a:p>
              <a:p>
                <a:r>
                  <a:rPr kumimoji="1" lang="en-GB" altLang="zh-CN" dirty="0"/>
                  <a:t>Complementary: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zh-CN" altLang="en-US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zh-CN" altLang="en-US"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zh-CN" altLang="en-US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sSup>
                      <m:sSup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zh-CN" altLang="en-US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zh-CN" alt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GB" altLang="zh-CN" dirty="0"/>
                  <a:t>(doubly CKM-suppressed)</a:t>
                </a:r>
              </a:p>
            </p:txBody>
          </p:sp>
        </mc:Choice>
        <mc:Fallback xmlns="">
          <p:sp>
            <p:nvSpPr>
              <p:cNvPr id="7" name="内容占位符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60" y="2222667"/>
                <a:ext cx="5667147" cy="3016669"/>
              </a:xfrm>
              <a:prstGeom prst="rect">
                <a:avLst/>
              </a:prstGeom>
              <a:blipFill rotWithShape="1">
                <a:blip r:embed="rId9"/>
                <a:stretch>
                  <a:fillRect l="-11" t="-6" r="7" b="19"/>
                </a:stretch>
              </a:blipFill>
              <a:ln w="15875" cap="rnd" cmpd="sng" algn="ctr">
                <a:noFill/>
                <a:prstDash val="solid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本框 2">
            <a:extLst>
              <a:ext uri="{FF2B5EF4-FFF2-40B4-BE49-F238E27FC236}">
                <a16:creationId xmlns:a16="http://schemas.microsoft.com/office/drawing/2014/main" id="{055276D9-8974-1931-936D-AFD9D7B0161B}"/>
              </a:ext>
            </a:extLst>
          </p:cNvPr>
          <p:cNvSpPr txBox="1"/>
          <p:nvPr/>
        </p:nvSpPr>
        <p:spPr>
          <a:xfrm>
            <a:off x="9373497" y="1259182"/>
            <a:ext cx="2995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Main contributor:</a:t>
            </a:r>
            <a:br>
              <a:rPr kumimoji="1" lang="en-US" altLang="zh-CN" dirty="0"/>
            </a:br>
            <a:r>
              <a:rPr kumimoji="1" lang="en-US" altLang="zh-CN" dirty="0" err="1"/>
              <a:t>Yinhang</a:t>
            </a:r>
            <a:r>
              <a:rPr kumimoji="1" lang="en-US" altLang="zh-CN" dirty="0"/>
              <a:t>, </a:t>
            </a:r>
            <a:r>
              <a:rPr kumimoji="1" lang="en-US" altLang="zh-CN" dirty="0" err="1"/>
              <a:t>Ruiwen</a:t>
            </a:r>
            <a:endParaRPr kumimoji="1" lang="zh-CN" alt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>
              <a:xfrm>
                <a:off x="0" y="298454"/>
                <a:ext cx="12192000" cy="1253000"/>
              </a:xfrm>
            </p:spPr>
            <p:txBody>
              <a:bodyPr/>
              <a:lstStyle/>
              <a:p>
                <a:r>
                  <a:rPr kumimoji="1" lang="en-US" altLang="zh-CN" dirty="0"/>
                  <a:t>Observation of several source of CPV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kumimoji="1" lang="en-US" altLang="zh-CN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i="1" dirty="0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i="1" dirty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kumimoji="1" lang="en-US" altLang="zh-CN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i="1" dirty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kumimoji="1" lang="en-US" altLang="zh-CN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kumimoji="1" lang="en-US" altLang="zh-CN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zh-CN" dirty="0"/>
                  <a:t>decays</a:t>
                </a:r>
              </a:p>
            </p:txBody>
          </p:sp>
        </mc:Choice>
        <mc:Fallback xmlns="">
          <p:sp>
            <p:nvSpPr>
              <p:cNvPr id="2" name="标题 1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298454"/>
                <a:ext cx="12192000" cy="1253000"/>
              </a:xfrm>
              <a:blipFill rotWithShape="1">
                <a:blip r:embed="rId2"/>
                <a:stretch>
                  <a:fillRect l="-349" t="-22907" r="-349" b="-33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117230" y="1963869"/>
                <a:ext cx="8065478" cy="2729821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zh-CN" dirty="0"/>
                  <a:t>Large local </a:t>
                </a:r>
                <a:r>
                  <a:rPr kumimoji="1" lang="en-US" altLang="zh-CN" dirty="0" err="1"/>
                  <a:t>cpv</a:t>
                </a:r>
                <a:r>
                  <a:rPr kumimoji="1" lang="en-US" altLang="zh-CN" dirty="0"/>
                  <a:t> in the independent cp asymmetry measurement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 dirty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kumimoji="1" lang="en-US" altLang="zh-CN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i="1" dirty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 dirty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i="1" dirty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kumimoji="1" lang="en-US" altLang="zh-CN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 dirty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i="1" dirty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kumimoji="1" lang="en-US" altLang="zh-CN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 dirty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i="1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dirty="0"/>
                  <a:t> decay to be understood with </a:t>
                </a:r>
                <a:r>
                  <a:rPr kumimoji="1" lang="en-US" altLang="zh-CN" dirty="0" err="1"/>
                  <a:t>ampliltude</a:t>
                </a:r>
                <a:r>
                  <a:rPr kumimoji="1" lang="en-US" altLang="zh-CN" dirty="0"/>
                  <a:t> analysis</a:t>
                </a:r>
              </a:p>
              <a:p>
                <a:pPr lvl="1"/>
                <a:r>
                  <a:rPr kumimoji="1" lang="en-US" altLang="zh-CN" dirty="0"/>
                  <a:t>Search new sources of CPV</a:t>
                </a:r>
              </a:p>
              <a:p>
                <a:r>
                  <a:rPr kumimoji="1" lang="en-US" altLang="zh-CN" dirty="0"/>
                  <a:t>Three sets of results presented equally with different S-wave in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sSup>
                          <m:sSupPr>
                            <m:ctrlP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</m:oMath>
                </a14:m>
                <a:endParaRPr kumimoji="1" lang="en-US" altLang="zh-CN" dirty="0"/>
              </a:p>
              <a:p>
                <a:pPr lvl="1"/>
                <a:r>
                  <a:rPr kumimoji="1" lang="en-US" altLang="zh-CN" dirty="0"/>
                  <a:t>Isobar (physical motivated), K-matrix (Unitarity), QMI (also different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sSup>
                          <m:sSupPr>
                            <m:ctrlP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</m:oMath>
                </a14:m>
                <a:r>
                  <a:rPr kumimoji="1" lang="en-US" altLang="zh-CN" dirty="0"/>
                  <a:t> S-wave with Isobar and </a:t>
                </a:r>
                <a:r>
                  <a:rPr kumimoji="1" lang="en-US" altLang="zh-CN" dirty="0" err="1"/>
                  <a:t>Kmatrix</a:t>
                </a:r>
                <a:r>
                  <a:rPr kumimoji="1" lang="en-US" altLang="zh-CN" dirty="0"/>
                  <a:t>)</a:t>
                </a:r>
              </a:p>
              <a:p>
                <a:r>
                  <a:rPr kumimoji="1" lang="en-US" altLang="zh-CN" dirty="0"/>
                  <a:t>dd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7230" y="1963869"/>
                <a:ext cx="8065478" cy="2729821"/>
              </a:xfrm>
              <a:blipFill rotWithShape="1">
                <a:blip r:embed="rId3"/>
                <a:stretch>
                  <a:fillRect l="-5" t="-16" r="1" b="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2708" y="1864826"/>
            <a:ext cx="3768494" cy="2571813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17230" y="4220309"/>
            <a:ext cx="4705396" cy="2637692"/>
            <a:chOff x="756294" y="3928853"/>
            <a:chExt cx="4055470" cy="2481959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6294" y="3928853"/>
              <a:ext cx="4055470" cy="2481959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559951" y="4246502"/>
              <a:ext cx="151384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90204" pitchFamily="34" charset="0"/>
                <a:buChar char="•"/>
              </a:pPr>
              <a:r>
                <a:rPr lang="en-US" altLang="zh-CN" dirty="0">
                  <a:solidFill>
                    <a:srgbClr val="0000FF"/>
                  </a:solidFill>
                </a:rPr>
                <a:t>Isobar</a:t>
              </a:r>
            </a:p>
            <a:p>
              <a:pPr marL="285750" indent="-285750">
                <a:buFont typeface="Arial" panose="020B0604020202090204" pitchFamily="34" charset="0"/>
                <a:buChar char="•"/>
              </a:pPr>
              <a:r>
                <a:rPr lang="en-US" altLang="zh-CN" dirty="0" err="1">
                  <a:solidFill>
                    <a:srgbClr val="FF33CC"/>
                  </a:solidFill>
                </a:rPr>
                <a:t>Kmatrix</a:t>
              </a:r>
              <a:endParaRPr lang="en-US" altLang="zh-CN" dirty="0">
                <a:solidFill>
                  <a:srgbClr val="FF33CC"/>
                </a:solidFill>
              </a:endParaRPr>
            </a:p>
            <a:p>
              <a:pPr marL="285750" indent="-285750">
                <a:buFont typeface="Arial" panose="020B0604020202090204" pitchFamily="34" charset="0"/>
                <a:buChar char="•"/>
              </a:pPr>
              <a:r>
                <a:rPr lang="en-US" altLang="zh-CN" dirty="0">
                  <a:solidFill>
                    <a:srgbClr val="00FF00"/>
                  </a:solidFill>
                </a:rPr>
                <a:t>QMI</a:t>
              </a:r>
              <a:endParaRPr lang="zh-CN" altLang="en-US" dirty="0">
                <a:solidFill>
                  <a:srgbClr val="00FF00"/>
                </a:solidFill>
              </a:endParaRPr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6464" y="4220309"/>
            <a:ext cx="4290446" cy="2637691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9754900" y="4968049"/>
            <a:ext cx="1998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23 components involved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320864" y="5048521"/>
            <a:ext cx="22887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>
                <a:solidFill>
                  <a:schemeClr val="accent6">
                    <a:alpha val="47000"/>
                  </a:schemeClr>
                </a:solidFill>
              </a:rPr>
              <a:t>LHCb Preliminary</a:t>
            </a:r>
            <a:endParaRPr kumimoji="1" lang="zh-CN" altLang="en-US" sz="2000" dirty="0">
              <a:solidFill>
                <a:schemeClr val="accent6">
                  <a:alpha val="47000"/>
                </a:schemeClr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484880" y="5063848"/>
            <a:ext cx="22887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>
                <a:solidFill>
                  <a:schemeClr val="accent6">
                    <a:alpha val="47000"/>
                  </a:schemeClr>
                </a:solidFill>
              </a:rPr>
              <a:t>LHCb Preliminary</a:t>
            </a:r>
            <a:endParaRPr kumimoji="1" lang="zh-CN" altLang="en-US" sz="2000" dirty="0">
              <a:solidFill>
                <a:schemeClr val="accent6">
                  <a:alpha val="47000"/>
                </a:schemeClr>
              </a:solidFill>
            </a:endParaRPr>
          </a:p>
        </p:txBody>
      </p:sp>
      <p:sp>
        <p:nvSpPr>
          <p:cNvPr id="21" name="日期占位符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CECBC-25C7-7E49-B53D-68D482FC4A4B}" type="datetime1">
              <a:rPr lang="zh-CN" altLang="en-US" smtClean="0"/>
              <a:t>2026/5/23</a:t>
            </a:fld>
            <a:endParaRPr lang="en-US" dirty="0"/>
          </a:p>
        </p:txBody>
      </p:sp>
      <p:sp>
        <p:nvSpPr>
          <p:cNvPr id="22" name="页脚占位符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Youhua Yang  </a:t>
            </a:r>
            <a:r>
              <a:rPr lang="zh-CN" altLang="en-US" dirty="0">
                <a:solidFill>
                  <a:schemeClr val="bg2"/>
                </a:solidFill>
              </a:rPr>
              <a:t>第</a:t>
            </a:r>
            <a:r>
              <a:rPr lang="en-US" altLang="zh-CN" dirty="0">
                <a:solidFill>
                  <a:schemeClr val="bg2"/>
                </a:solidFill>
              </a:rPr>
              <a:t>6</a:t>
            </a:r>
            <a:r>
              <a:rPr lang="zh-CN" altLang="en-US" dirty="0">
                <a:solidFill>
                  <a:schemeClr val="bg2"/>
                </a:solidFill>
              </a:rPr>
              <a:t>届</a:t>
            </a:r>
            <a:r>
              <a:rPr lang="en-US" dirty="0">
                <a:solidFill>
                  <a:schemeClr val="bg2"/>
                </a:solidFill>
              </a:rPr>
              <a:t>LHCb</a:t>
            </a:r>
            <a:r>
              <a:rPr lang="zh-CN" altLang="en-US" dirty="0">
                <a:solidFill>
                  <a:schemeClr val="bg2"/>
                </a:solidFill>
              </a:rPr>
              <a:t>前沿物理研讨会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3" name="灯片编号占位符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16</a:t>
            </a:fld>
            <a:endParaRPr lang="en-US"/>
          </a:p>
        </p:txBody>
      </p:sp>
      <p:sp>
        <p:nvSpPr>
          <p:cNvPr id="26" name="文本框 25"/>
          <p:cNvSpPr txBox="1"/>
          <p:nvPr/>
        </p:nvSpPr>
        <p:spPr>
          <a:xfrm>
            <a:off x="9191955" y="-3183"/>
            <a:ext cx="35080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/>
            <a:r>
              <a:rPr lang="en-GB" altLang="zh-CN" b="1" dirty="0">
                <a:ln w="12700">
                  <a:noFill/>
                  <a:prstDash val="solid"/>
                </a:ln>
                <a:solidFill>
                  <a:srgbClr val="DE8755"/>
                </a:solidFill>
              </a:rPr>
              <a:t>LHCb-PAPER-2025-067/68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8510603" y="-3183"/>
            <a:ext cx="8240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dirty="0">
                <a:solidFill>
                  <a:srgbClr val="DE8755"/>
                </a:solidFill>
              </a:rPr>
              <a:t>New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C92BEF7-D886-1685-7B4E-4E011D51FFBF}"/>
              </a:ext>
            </a:extLst>
          </p:cNvPr>
          <p:cNvSpPr txBox="1"/>
          <p:nvPr/>
        </p:nvSpPr>
        <p:spPr>
          <a:xfrm>
            <a:off x="9373497" y="1259182"/>
            <a:ext cx="2995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Main contributor:</a:t>
            </a:r>
            <a:br>
              <a:rPr kumimoji="1" lang="en-US" altLang="zh-CN" dirty="0"/>
            </a:br>
            <a:r>
              <a:rPr kumimoji="1" lang="en-US" altLang="zh-CN" dirty="0"/>
              <a:t>Youhua, Wenbin</a:t>
            </a:r>
            <a:endParaRPr kumimoji="1" lang="zh-CN" alt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447188"/>
            <a:ext cx="11381998" cy="970450"/>
          </a:xfrm>
        </p:spPr>
        <p:txBody>
          <a:bodyPr/>
          <a:lstStyle/>
          <a:p>
            <a:r>
              <a:rPr kumimoji="1" lang="en-US" altLang="zh-CN" dirty="0"/>
              <a:t>First observation of CP violation 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0" y="1851695"/>
                <a:ext cx="4934395" cy="1951017"/>
              </a:xfrm>
            </p:spPr>
            <p:txBody>
              <a:bodyPr/>
              <a:lstStyle/>
              <a:p>
                <a:r>
                  <a:rPr kumimoji="1" lang="en-US" altLang="zh-CN" dirty="0"/>
                  <a:t>Raw asymmetry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 −</m:t>
                        </m:r>
                        <m:sSup>
                          <m:sSup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den>
                    </m:f>
                  </m:oMath>
                </a14:m>
                <a:endParaRPr kumimoji="1" lang="en-US" altLang="zh-CN" dirty="0"/>
              </a:p>
              <a:p>
                <a:pPr lvl="1"/>
                <a:r>
                  <a:rPr kumimoji="1" lang="en-US" altLang="zh-CN" dirty="0">
                    <a:solidFill>
                      <a:srgbClr val="87CEFA"/>
                    </a:solidFill>
                  </a:rPr>
                  <a:t>CPV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b="0" i="1" smtClean="0">
                            <a:solidFill>
                              <a:srgbClr val="87CEFA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solidFill>
                              <a:srgbClr val="87CEFA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kumimoji="1" lang="en-US" altLang="zh-CN" b="0" i="1" smtClean="0">
                            <a:solidFill>
                              <a:srgbClr val="87CEFA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b="0" i="1" smtClean="0">
                        <a:solidFill>
                          <a:srgbClr val="87CEFA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zh-CN" b="0" i="1" smtClean="0">
                        <a:solidFill>
                          <a:srgbClr val="87CEFA"/>
                        </a:solidFill>
                        <a:latin typeface="Cambria Math" panose="02040503050406030204" pitchFamily="18" charset="0"/>
                      </a:rPr>
                      <m:t>𝜌</m:t>
                    </m:r>
                    <m:sSup>
                      <m:sSupPr>
                        <m:ctrlPr>
                          <a:rPr kumimoji="1" lang="en-US" altLang="zh-CN" b="0" i="1" smtClean="0">
                            <a:solidFill>
                              <a:srgbClr val="87CEFA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en-US" altLang="zh-CN" b="0" i="1" smtClean="0">
                                <a:solidFill>
                                  <a:srgbClr val="87CEFA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CN" b="0" i="1" smtClean="0">
                                <a:solidFill>
                                  <a:srgbClr val="87CEFA"/>
                                </a:solidFill>
                                <a:latin typeface="Cambria Math" panose="02040503050406030204" pitchFamily="18" charset="0"/>
                              </a:rPr>
                              <m:t>770</m:t>
                            </m:r>
                          </m:e>
                        </m:d>
                      </m:e>
                      <m:sup>
                        <m:r>
                          <a:rPr kumimoji="1" lang="en-US" altLang="zh-CN" b="0" i="1" smtClean="0">
                            <a:solidFill>
                              <a:srgbClr val="87CEFA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kumimoji="1" lang="en-US" altLang="zh-CN" b="0" i="1" smtClean="0">
                            <a:solidFill>
                              <a:srgbClr val="87CEFA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solidFill>
                              <a:srgbClr val="87CEFA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b="0" i="1" smtClean="0">
                            <a:solidFill>
                              <a:srgbClr val="87CEFA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kumimoji="1" lang="en-US" altLang="zh-CN" dirty="0">
                  <a:solidFill>
                    <a:srgbClr val="87CEFA"/>
                  </a:solidFill>
                </a:endParaRPr>
              </a:p>
              <a:p>
                <a:pPr lvl="1"/>
                <a:r>
                  <a:rPr kumimoji="1" lang="en-US" altLang="zh-CN" dirty="0">
                    <a:solidFill>
                      <a:srgbClr val="DE8755"/>
                    </a:solidFill>
                  </a:rPr>
                  <a:t>CPV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i="1">
                            <a:solidFill>
                              <a:srgbClr val="DE875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solidFill>
                              <a:srgbClr val="DE8755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kumimoji="1" lang="en-US" altLang="zh-CN" i="1">
                            <a:solidFill>
                              <a:srgbClr val="DE8755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i="1">
                        <a:solidFill>
                          <a:srgbClr val="DE8755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kumimoji="1" lang="en-US" altLang="zh-CN" b="0" i="1" smtClean="0">
                            <a:solidFill>
                              <a:srgbClr val="DE8755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solidFill>
                              <a:srgbClr val="DE8755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kumimoji="1" lang="en-US" altLang="zh-CN" b="0" i="1" smtClean="0">
                            <a:solidFill>
                              <a:srgbClr val="DE8755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p>
                      <m:sSupPr>
                        <m:ctrlPr>
                          <a:rPr kumimoji="1" lang="en-US" altLang="zh-CN" i="1">
                            <a:solidFill>
                              <a:srgbClr val="DE875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en-US" altLang="zh-CN" i="1">
                                <a:solidFill>
                                  <a:srgbClr val="DE875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CN" b="0" i="1" smtClean="0">
                                <a:solidFill>
                                  <a:srgbClr val="DE8755"/>
                                </a:solidFill>
                                <a:latin typeface="Cambria Math" panose="02040503050406030204" pitchFamily="18" charset="0"/>
                              </a:rPr>
                              <m:t>1270</m:t>
                            </m:r>
                          </m:e>
                        </m:d>
                      </m:e>
                      <m:sup>
                        <m:r>
                          <a:rPr kumimoji="1" lang="en-US" altLang="zh-CN" i="1">
                            <a:solidFill>
                              <a:srgbClr val="DE8755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kumimoji="1" lang="en-US" altLang="zh-CN" i="1">
                            <a:solidFill>
                              <a:srgbClr val="DE875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solidFill>
                              <a:srgbClr val="DE8755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i="1">
                            <a:solidFill>
                              <a:srgbClr val="DE8755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kumimoji="1" lang="en-US" altLang="zh-CN" dirty="0">
                  <a:solidFill>
                    <a:srgbClr val="DE8755"/>
                  </a:solidFill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851695"/>
                <a:ext cx="4934395" cy="1951017"/>
              </a:xfrm>
              <a:blipFill rotWithShape="1">
                <a:blip r:embed="rId2"/>
                <a:stretch>
                  <a:fillRect t="-2" r="9" b="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8052" y="1913940"/>
            <a:ext cx="3875981" cy="241902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32967"/>
            <a:ext cx="3922749" cy="244385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3071" y="2011591"/>
            <a:ext cx="3874962" cy="241969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2928" y="4396665"/>
            <a:ext cx="3935248" cy="23220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内容占位符 2"/>
              <p:cNvSpPr txBox="1"/>
              <p:nvPr/>
            </p:nvSpPr>
            <p:spPr>
              <a:xfrm>
                <a:off x="8366940" y="4266397"/>
                <a:ext cx="3677093" cy="844103"/>
              </a:xfrm>
              <a:prstGeom prst="rect">
                <a:avLst/>
              </a:prstGeom>
              <a:noFill/>
              <a:effectLst/>
            </p:spPr>
            <p:txBody>
              <a:bodyPr vert="horz" lIns="91440" tIns="45720" rIns="91440" bIns="45720" rtlCol="0" anchor="ctr">
                <a:normAutofit lnSpcReduction="10000"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2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2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24003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99715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199765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599815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en-US" altLang="zh-CN" dirty="0"/>
                  <a:t>Raw asymmetry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kumimoji="1"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kumimoji="1" lang="en-US" altLang="zh-CN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kumimoji="1" lang="en-US" altLang="zh-CN" i="1" smtClean="0">
                            <a:latin typeface="Cambria Math" panose="02040503050406030204" pitchFamily="18" charset="0"/>
                          </a:rPr>
                          <m:t> −</m:t>
                        </m:r>
                        <m:sSup>
                          <m:sSupPr>
                            <m:ctrlPr>
                              <a:rPr kumimoji="1"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kumimoji="1" lang="en-US" altLang="zh-CN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kumimoji="1"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kumimoji="1" lang="en-US" altLang="zh-CN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kumimoji="1" lang="en-US" altLang="zh-CN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kumimoji="1"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kumimoji="1" lang="en-US" altLang="zh-CN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den>
                    </m:f>
                  </m:oMath>
                </a14:m>
                <a:endParaRPr kumimoji="1" lang="en-US" altLang="zh-CN" dirty="0"/>
              </a:p>
              <a:p>
                <a:pPr lvl="1"/>
                <a:r>
                  <a:rPr kumimoji="1" lang="en-US" altLang="zh-CN" dirty="0">
                    <a:solidFill>
                      <a:srgbClr val="DE8755"/>
                    </a:solidFill>
                  </a:rPr>
                  <a:t>CPV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i="1">
                            <a:solidFill>
                              <a:srgbClr val="DE875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solidFill>
                              <a:srgbClr val="DE8755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kumimoji="1" lang="en-US" altLang="zh-CN" i="1">
                            <a:solidFill>
                              <a:srgbClr val="DE8755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i="1">
                        <a:solidFill>
                          <a:srgbClr val="DE8755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kumimoji="1" lang="en-US" altLang="zh-CN" i="1">
                            <a:solidFill>
                              <a:srgbClr val="DE8755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solidFill>
                              <a:srgbClr val="DE8755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kumimoji="1" lang="en-US" altLang="zh-CN" i="1">
                            <a:solidFill>
                              <a:srgbClr val="DE8755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p>
                      <m:sSupPr>
                        <m:ctrlPr>
                          <a:rPr kumimoji="1" lang="en-US" altLang="zh-CN" i="1">
                            <a:solidFill>
                              <a:srgbClr val="DE875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en-US" altLang="zh-CN" i="1">
                                <a:solidFill>
                                  <a:srgbClr val="DE875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CN" i="1">
                                <a:solidFill>
                                  <a:srgbClr val="DE8755"/>
                                </a:solidFill>
                                <a:latin typeface="Cambria Math" panose="02040503050406030204" pitchFamily="18" charset="0"/>
                              </a:rPr>
                              <m:t>1690</m:t>
                            </m:r>
                          </m:e>
                        </m:d>
                      </m:e>
                      <m:sup>
                        <m:r>
                          <a:rPr kumimoji="1" lang="en-US" altLang="zh-CN" i="1">
                            <a:solidFill>
                              <a:srgbClr val="DE8755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kumimoji="1" lang="en-US" altLang="zh-CN" i="1">
                            <a:solidFill>
                              <a:srgbClr val="DE875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solidFill>
                              <a:srgbClr val="DE8755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i="1">
                            <a:solidFill>
                              <a:srgbClr val="DE8755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kumimoji="1" lang="en-US" altLang="zh-CN" dirty="0"/>
              </a:p>
            </p:txBody>
          </p:sp>
        </mc:Choice>
        <mc:Fallback xmlns="">
          <p:sp>
            <p:nvSpPr>
              <p:cNvPr id="11" name="内容占位符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6940" y="4266397"/>
                <a:ext cx="3677093" cy="844103"/>
              </a:xfrm>
              <a:prstGeom prst="rect">
                <a:avLst/>
              </a:prstGeom>
              <a:blipFill rotWithShape="1">
                <a:blip r:embed="rId7"/>
                <a:stretch>
                  <a:fillRect l="-5" t="-55" r="17" b="2"/>
                </a:stretch>
              </a:blipFill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下箭头 11"/>
          <p:cNvSpPr/>
          <p:nvPr/>
        </p:nvSpPr>
        <p:spPr>
          <a:xfrm>
            <a:off x="1389005" y="3429000"/>
            <a:ext cx="310841" cy="807769"/>
          </a:xfrm>
          <a:prstGeom prst="downArrow">
            <a:avLst/>
          </a:prstGeom>
          <a:solidFill>
            <a:srgbClr val="DE8755">
              <a:alpha val="5597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右箭头 12"/>
          <p:cNvSpPr/>
          <p:nvPr/>
        </p:nvSpPr>
        <p:spPr>
          <a:xfrm>
            <a:off x="3282462" y="2836985"/>
            <a:ext cx="640287" cy="187569"/>
          </a:xfrm>
          <a:prstGeom prst="rightArrow">
            <a:avLst/>
          </a:prstGeom>
          <a:solidFill>
            <a:srgbClr val="87CEF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上箭头 14"/>
          <p:cNvSpPr/>
          <p:nvPr/>
        </p:nvSpPr>
        <p:spPr>
          <a:xfrm>
            <a:off x="9918472" y="3990440"/>
            <a:ext cx="222738" cy="737915"/>
          </a:xfrm>
          <a:prstGeom prst="upArrow">
            <a:avLst/>
          </a:prstGeom>
          <a:solidFill>
            <a:srgbClr val="DE8755">
              <a:alpha val="4445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左箭头 15"/>
          <p:cNvSpPr/>
          <p:nvPr/>
        </p:nvSpPr>
        <p:spPr>
          <a:xfrm rot="1324254">
            <a:off x="7155228" y="5632963"/>
            <a:ext cx="2805093" cy="124157"/>
          </a:xfrm>
          <a:prstGeom prst="leftArrow">
            <a:avLst/>
          </a:prstGeom>
          <a:solidFill>
            <a:srgbClr val="87CEF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内容占位符 2"/>
              <p:cNvSpPr txBox="1"/>
              <p:nvPr/>
            </p:nvSpPr>
            <p:spPr>
              <a:xfrm>
                <a:off x="8173586" y="5002439"/>
                <a:ext cx="3935248" cy="1773618"/>
              </a:xfrm>
              <a:prstGeom prst="rect">
                <a:avLst/>
              </a:prstGeom>
              <a:noFill/>
              <a:effectLst/>
            </p:spPr>
            <p:txBody>
              <a:bodyPr vert="horz" lIns="91440" tIns="45720" rIns="91440" bIns="45720" rtlCol="0" anchor="ctr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2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2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24003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99715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199765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599815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en-US" altLang="zh-CN" dirty="0"/>
                  <a:t>Different of Legendre moment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⟨</m:t>
                    </m:r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⟩≡⟨</m:t>
                    </m:r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⟩</m:t>
                        </m:r>
                      </m:e>
                      <m:sub>
                        <m:sSup>
                          <m:sSup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kumimoji="1" lang="en-US" altLang="zh-CN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i="1" dirty="0" smtClean="0">
                        <a:latin typeface="Cambria Math" panose="02040503050406030204" pitchFamily="18" charset="0"/>
                      </a:rPr>
                      <m:t>⟨</m:t>
                    </m:r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⟩</m:t>
                        </m:r>
                      </m:e>
                      <m:sub>
                        <m:sSup>
                          <m:sSupPr>
                            <m:ctrlP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b>
                    </m:sSub>
                  </m:oMath>
                </a14:m>
                <a:endParaRPr kumimoji="1" lang="en-US" altLang="zh-CN" dirty="0"/>
              </a:p>
              <a:p>
                <a:pPr lvl="1"/>
                <a:r>
                  <a:rPr kumimoji="1" lang="en-US" altLang="zh-CN" dirty="0"/>
                  <a:t>CPV in the interference between </a:t>
                </a:r>
                <a:r>
                  <a:rPr kumimoji="1" lang="en-US" altLang="zh-CN" dirty="0">
                    <a:solidFill>
                      <a:srgbClr val="87CEFA"/>
                    </a:solidFill>
                  </a:rPr>
                  <a:t>S-P </a:t>
                </a:r>
                <a:r>
                  <a:rPr kumimoji="1" lang="en-US" altLang="zh-CN" dirty="0"/>
                  <a:t>and </a:t>
                </a:r>
                <a:r>
                  <a:rPr kumimoji="1" lang="en-US" altLang="zh-CN" dirty="0">
                    <a:solidFill>
                      <a:schemeClr val="accent6">
                        <a:lumMod val="75000"/>
                      </a:schemeClr>
                    </a:solidFill>
                  </a:rPr>
                  <a:t>S-D</a:t>
                </a:r>
                <a:r>
                  <a:rPr kumimoji="1" lang="en-US" altLang="zh-CN" dirty="0">
                    <a:solidFill>
                      <a:srgbClr val="87CEFA"/>
                    </a:solidFill>
                  </a:rPr>
                  <a:t> </a:t>
                </a:r>
                <a:r>
                  <a:rPr kumimoji="1" lang="en-US" altLang="zh-CN" dirty="0"/>
                  <a:t>waves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17" name="内容占位符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3586" y="5002439"/>
                <a:ext cx="3935248" cy="1773618"/>
              </a:xfrm>
              <a:prstGeom prst="rect">
                <a:avLst/>
              </a:prstGeom>
              <a:blipFill rotWithShape="1">
                <a:blip r:embed="rId8"/>
                <a:stretch>
                  <a:fillRect l="-13" t="-31" b="34"/>
                </a:stretch>
              </a:blipFill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文本框 17"/>
          <p:cNvSpPr txBox="1"/>
          <p:nvPr/>
        </p:nvSpPr>
        <p:spPr>
          <a:xfrm>
            <a:off x="9456420" y="3432774"/>
            <a:ext cx="22887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>
                <a:solidFill>
                  <a:schemeClr val="accent6">
                    <a:alpha val="47000"/>
                  </a:schemeClr>
                </a:solidFill>
              </a:rPr>
              <a:t>LHCb Preliminary</a:t>
            </a:r>
            <a:endParaRPr kumimoji="1" lang="zh-CN" altLang="en-US" sz="2000" dirty="0">
              <a:solidFill>
                <a:schemeClr val="accent6">
                  <a:alpha val="47000"/>
                </a:schemeClr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610071" y="4602329"/>
            <a:ext cx="22887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>
                <a:solidFill>
                  <a:schemeClr val="accent6">
                    <a:alpha val="47000"/>
                  </a:schemeClr>
                </a:solidFill>
              </a:rPr>
              <a:t>LHCb Preliminary</a:t>
            </a:r>
            <a:endParaRPr kumimoji="1" lang="zh-CN" altLang="en-US" sz="2000" dirty="0">
              <a:solidFill>
                <a:schemeClr val="accent6">
                  <a:alpha val="47000"/>
                </a:schemeClr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626429" y="5333432"/>
            <a:ext cx="22887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>
                <a:solidFill>
                  <a:schemeClr val="accent6">
                    <a:alpha val="47000"/>
                  </a:schemeClr>
                </a:solidFill>
              </a:rPr>
              <a:t>LHCb Preliminary</a:t>
            </a:r>
            <a:endParaRPr kumimoji="1" lang="zh-CN" altLang="en-US" sz="2000" dirty="0">
              <a:solidFill>
                <a:schemeClr val="accent6">
                  <a:alpha val="47000"/>
                </a:schemeClr>
              </a:solidFill>
            </a:endParaRPr>
          </a:p>
        </p:txBody>
      </p:sp>
      <p:sp>
        <p:nvSpPr>
          <p:cNvPr id="22" name="日期占位符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4240-E4CE-7845-84FB-D2A1F123F042}" type="datetime1">
              <a:rPr lang="zh-CN" altLang="en-US" smtClean="0"/>
              <a:t>2026/5/23</a:t>
            </a:fld>
            <a:endParaRPr lang="en-US" dirty="0"/>
          </a:p>
        </p:txBody>
      </p:sp>
      <p:sp>
        <p:nvSpPr>
          <p:cNvPr id="23" name="页脚占位符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Youhua Yang  </a:t>
            </a:r>
            <a:r>
              <a:rPr lang="zh-CN" altLang="en-US" dirty="0">
                <a:solidFill>
                  <a:schemeClr val="bg2"/>
                </a:solidFill>
              </a:rPr>
              <a:t>第</a:t>
            </a:r>
            <a:r>
              <a:rPr lang="en-US" altLang="zh-CN" dirty="0">
                <a:solidFill>
                  <a:schemeClr val="bg2"/>
                </a:solidFill>
              </a:rPr>
              <a:t>6</a:t>
            </a:r>
            <a:r>
              <a:rPr lang="zh-CN" altLang="en-US" dirty="0">
                <a:solidFill>
                  <a:schemeClr val="bg2"/>
                </a:solidFill>
              </a:rPr>
              <a:t>届</a:t>
            </a:r>
            <a:r>
              <a:rPr lang="en-US" dirty="0">
                <a:solidFill>
                  <a:schemeClr val="bg2"/>
                </a:solidFill>
              </a:rPr>
              <a:t>LHCb</a:t>
            </a:r>
            <a:r>
              <a:rPr lang="zh-CN" altLang="en-US" dirty="0">
                <a:solidFill>
                  <a:schemeClr val="bg2"/>
                </a:solidFill>
              </a:rPr>
              <a:t>前沿物理研讨会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4" name="灯片编号占位符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17</a:t>
            </a:fld>
            <a:endParaRPr lang="en-US" dirty="0"/>
          </a:p>
        </p:txBody>
      </p:sp>
      <p:sp>
        <p:nvSpPr>
          <p:cNvPr id="26" name="文本框 25"/>
          <p:cNvSpPr txBox="1"/>
          <p:nvPr/>
        </p:nvSpPr>
        <p:spPr>
          <a:xfrm>
            <a:off x="4846155" y="3179656"/>
            <a:ext cx="22887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>
                <a:solidFill>
                  <a:schemeClr val="accent6">
                    <a:alpha val="67973"/>
                  </a:schemeClr>
                </a:solidFill>
              </a:rPr>
              <a:t>LHCb Preliminary</a:t>
            </a:r>
            <a:endParaRPr kumimoji="1" lang="zh-CN" altLang="en-US" sz="2000" dirty="0">
              <a:solidFill>
                <a:schemeClr val="accent6">
                  <a:alpha val="67973"/>
                </a:schemeClr>
              </a:solidFill>
            </a:endParaRPr>
          </a:p>
        </p:txBody>
      </p:sp>
      <p:cxnSp>
        <p:nvCxnSpPr>
          <p:cNvPr id="28" name="直线箭头连接符 27"/>
          <p:cNvCxnSpPr/>
          <p:nvPr/>
        </p:nvCxnSpPr>
        <p:spPr>
          <a:xfrm flipH="1" flipV="1">
            <a:off x="7234680" y="5812623"/>
            <a:ext cx="3443652" cy="530254"/>
          </a:xfrm>
          <a:prstGeom prst="straightConnector1">
            <a:avLst/>
          </a:prstGeom>
          <a:ln w="50800">
            <a:solidFill>
              <a:schemeClr val="accent6">
                <a:lumMod val="75000"/>
                <a:alpha val="5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/>
          <p:cNvSpPr txBox="1"/>
          <p:nvPr/>
        </p:nvSpPr>
        <p:spPr>
          <a:xfrm>
            <a:off x="9191955" y="-3183"/>
            <a:ext cx="35080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/>
            <a:r>
              <a:rPr lang="en-GB" altLang="zh-CN" b="1" dirty="0">
                <a:ln w="12700">
                  <a:noFill/>
                  <a:prstDash val="solid"/>
                </a:ln>
                <a:solidFill>
                  <a:srgbClr val="DE8755"/>
                </a:solidFill>
              </a:rPr>
              <a:t>LHCb-PAPER-2025-067/68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510603" y="-3183"/>
            <a:ext cx="8240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dirty="0">
                <a:solidFill>
                  <a:srgbClr val="DE8755"/>
                </a:solidFill>
              </a:rPr>
              <a:t>New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527CA60-F96A-03A1-D4AE-0205D6935AAA}"/>
              </a:ext>
            </a:extLst>
          </p:cNvPr>
          <p:cNvSpPr txBox="1"/>
          <p:nvPr/>
        </p:nvSpPr>
        <p:spPr>
          <a:xfrm>
            <a:off x="9373497" y="1259182"/>
            <a:ext cx="2995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Main contributor:</a:t>
            </a:r>
            <a:br>
              <a:rPr kumimoji="1" lang="en-US" altLang="zh-CN" dirty="0"/>
            </a:br>
            <a:r>
              <a:rPr kumimoji="1" lang="en-US" altLang="zh-CN" dirty="0"/>
              <a:t>Youhua, Wenbin</a:t>
            </a:r>
            <a:endParaRPr kumimoji="1" lang="zh-CN" alt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447188"/>
            <a:ext cx="11381998" cy="970450"/>
          </a:xfrm>
        </p:spPr>
        <p:txBody>
          <a:bodyPr/>
          <a:lstStyle/>
          <a:p>
            <a:r>
              <a:rPr kumimoji="1" lang="en-US" altLang="zh-CN" dirty="0"/>
              <a:t>First observation of CP violation 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0" y="1851695"/>
                <a:ext cx="4934395" cy="1951017"/>
              </a:xfrm>
            </p:spPr>
            <p:txBody>
              <a:bodyPr/>
              <a:lstStyle/>
              <a:p>
                <a:r>
                  <a:rPr kumimoji="1" lang="en-US" altLang="zh-CN" dirty="0"/>
                  <a:t>Raw asymmetry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 −</m:t>
                        </m:r>
                        <m:sSup>
                          <m:sSup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den>
                    </m:f>
                  </m:oMath>
                </a14:m>
                <a:endParaRPr kumimoji="1" lang="en-US" altLang="zh-CN" dirty="0"/>
              </a:p>
              <a:p>
                <a:pPr lvl="1"/>
                <a:r>
                  <a:rPr kumimoji="1" lang="en-US" altLang="zh-CN" dirty="0">
                    <a:solidFill>
                      <a:srgbClr val="87CEFA"/>
                    </a:solidFill>
                  </a:rPr>
                  <a:t>CPV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b="0" i="1" smtClean="0">
                            <a:solidFill>
                              <a:srgbClr val="87CEFA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solidFill>
                              <a:srgbClr val="87CEFA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kumimoji="1" lang="en-US" altLang="zh-CN" b="0" i="1" smtClean="0">
                            <a:solidFill>
                              <a:srgbClr val="87CEFA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b="0" i="1" smtClean="0">
                        <a:solidFill>
                          <a:srgbClr val="87CEFA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zh-CN" b="0" i="1" smtClean="0">
                        <a:solidFill>
                          <a:srgbClr val="87CEFA"/>
                        </a:solidFill>
                        <a:latin typeface="Cambria Math" panose="02040503050406030204" pitchFamily="18" charset="0"/>
                      </a:rPr>
                      <m:t>𝜌</m:t>
                    </m:r>
                    <m:sSup>
                      <m:sSupPr>
                        <m:ctrlPr>
                          <a:rPr kumimoji="1" lang="en-US" altLang="zh-CN" b="0" i="1" smtClean="0">
                            <a:solidFill>
                              <a:srgbClr val="87CEFA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en-US" altLang="zh-CN" b="0" i="1" smtClean="0">
                                <a:solidFill>
                                  <a:srgbClr val="87CEFA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CN" b="0" i="1" smtClean="0">
                                <a:solidFill>
                                  <a:srgbClr val="87CEFA"/>
                                </a:solidFill>
                                <a:latin typeface="Cambria Math" panose="02040503050406030204" pitchFamily="18" charset="0"/>
                              </a:rPr>
                              <m:t>770</m:t>
                            </m:r>
                          </m:e>
                        </m:d>
                      </m:e>
                      <m:sup>
                        <m:r>
                          <a:rPr kumimoji="1" lang="en-US" altLang="zh-CN" b="0" i="1" smtClean="0">
                            <a:solidFill>
                              <a:srgbClr val="87CEFA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kumimoji="1" lang="en-US" altLang="zh-CN" b="0" i="1" smtClean="0">
                            <a:solidFill>
                              <a:srgbClr val="87CEFA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solidFill>
                              <a:srgbClr val="87CEFA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b="0" i="1" smtClean="0">
                            <a:solidFill>
                              <a:srgbClr val="87CEFA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kumimoji="1" lang="en-US" altLang="zh-CN" dirty="0">
                  <a:solidFill>
                    <a:srgbClr val="87CEFA"/>
                  </a:solidFill>
                </a:endParaRPr>
              </a:p>
              <a:p>
                <a:pPr lvl="1"/>
                <a:r>
                  <a:rPr kumimoji="1" lang="en-US" altLang="zh-CN" dirty="0">
                    <a:solidFill>
                      <a:srgbClr val="DE8755"/>
                    </a:solidFill>
                  </a:rPr>
                  <a:t>CPV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i="1">
                            <a:solidFill>
                              <a:srgbClr val="DE875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solidFill>
                              <a:srgbClr val="DE8755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kumimoji="1" lang="en-US" altLang="zh-CN" i="1">
                            <a:solidFill>
                              <a:srgbClr val="DE8755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i="1">
                        <a:solidFill>
                          <a:srgbClr val="DE8755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kumimoji="1" lang="en-US" altLang="zh-CN" b="0" i="1" smtClean="0">
                            <a:solidFill>
                              <a:srgbClr val="DE8755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solidFill>
                              <a:srgbClr val="DE8755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kumimoji="1" lang="en-US" altLang="zh-CN" b="0" i="1" smtClean="0">
                            <a:solidFill>
                              <a:srgbClr val="DE8755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p>
                      <m:sSupPr>
                        <m:ctrlPr>
                          <a:rPr kumimoji="1" lang="en-US" altLang="zh-CN" i="1">
                            <a:solidFill>
                              <a:srgbClr val="DE875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en-US" altLang="zh-CN" i="1">
                                <a:solidFill>
                                  <a:srgbClr val="DE875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CN" b="0" i="1" smtClean="0">
                                <a:solidFill>
                                  <a:srgbClr val="DE8755"/>
                                </a:solidFill>
                                <a:latin typeface="Cambria Math" panose="02040503050406030204" pitchFamily="18" charset="0"/>
                              </a:rPr>
                              <m:t>1270</m:t>
                            </m:r>
                          </m:e>
                        </m:d>
                      </m:e>
                      <m:sup>
                        <m:r>
                          <a:rPr kumimoji="1" lang="en-US" altLang="zh-CN" i="1">
                            <a:solidFill>
                              <a:srgbClr val="DE8755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kumimoji="1" lang="en-US" altLang="zh-CN" i="1">
                            <a:solidFill>
                              <a:srgbClr val="DE875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solidFill>
                              <a:srgbClr val="DE8755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i="1">
                            <a:solidFill>
                              <a:srgbClr val="DE8755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kumimoji="1" lang="en-US" altLang="zh-CN" dirty="0">
                  <a:solidFill>
                    <a:srgbClr val="DE8755"/>
                  </a:solidFill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851695"/>
                <a:ext cx="4934395" cy="1951017"/>
              </a:xfrm>
              <a:blipFill rotWithShape="1">
                <a:blip r:embed="rId3"/>
                <a:stretch>
                  <a:fillRect t="-2" r="9" b="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8052" y="1913940"/>
            <a:ext cx="3875981" cy="241902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32967"/>
            <a:ext cx="3922749" cy="244385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3071" y="2011591"/>
            <a:ext cx="3874962" cy="241969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2928" y="4396665"/>
            <a:ext cx="3935248" cy="23220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内容占位符 2"/>
              <p:cNvSpPr txBox="1"/>
              <p:nvPr/>
            </p:nvSpPr>
            <p:spPr>
              <a:xfrm>
                <a:off x="8366940" y="4266397"/>
                <a:ext cx="3677093" cy="844103"/>
              </a:xfrm>
              <a:prstGeom prst="rect">
                <a:avLst/>
              </a:prstGeom>
              <a:noFill/>
              <a:effectLst/>
            </p:spPr>
            <p:txBody>
              <a:bodyPr vert="horz" lIns="91440" tIns="45720" rIns="91440" bIns="45720" rtlCol="0" anchor="ctr">
                <a:normAutofit lnSpcReduction="10000"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2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2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24003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99715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199765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599815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en-US" altLang="zh-CN" dirty="0"/>
                  <a:t>Raw asymmetry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kumimoji="1"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kumimoji="1" lang="en-US" altLang="zh-CN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kumimoji="1" lang="en-US" altLang="zh-CN" i="1" smtClean="0">
                            <a:latin typeface="Cambria Math" panose="02040503050406030204" pitchFamily="18" charset="0"/>
                          </a:rPr>
                          <m:t> −</m:t>
                        </m:r>
                        <m:sSup>
                          <m:sSupPr>
                            <m:ctrlPr>
                              <a:rPr kumimoji="1"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kumimoji="1" lang="en-US" altLang="zh-CN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kumimoji="1"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kumimoji="1" lang="en-US" altLang="zh-CN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kumimoji="1" lang="en-US" altLang="zh-CN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kumimoji="1"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kumimoji="1" lang="en-US" altLang="zh-CN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den>
                    </m:f>
                  </m:oMath>
                </a14:m>
                <a:endParaRPr kumimoji="1" lang="en-US" altLang="zh-CN" dirty="0"/>
              </a:p>
              <a:p>
                <a:pPr lvl="1"/>
                <a:r>
                  <a:rPr kumimoji="1" lang="en-US" altLang="zh-CN" dirty="0">
                    <a:solidFill>
                      <a:srgbClr val="DE8755"/>
                    </a:solidFill>
                  </a:rPr>
                  <a:t>CPV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i="1">
                            <a:solidFill>
                              <a:srgbClr val="DE875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solidFill>
                              <a:srgbClr val="DE8755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kumimoji="1" lang="en-US" altLang="zh-CN" i="1">
                            <a:solidFill>
                              <a:srgbClr val="DE8755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i="1">
                        <a:solidFill>
                          <a:srgbClr val="DE8755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kumimoji="1" lang="en-US" altLang="zh-CN" i="1">
                            <a:solidFill>
                              <a:srgbClr val="DE8755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solidFill>
                              <a:srgbClr val="DE8755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kumimoji="1" lang="en-US" altLang="zh-CN" i="1">
                            <a:solidFill>
                              <a:srgbClr val="DE8755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p>
                      <m:sSupPr>
                        <m:ctrlPr>
                          <a:rPr kumimoji="1" lang="en-US" altLang="zh-CN" i="1">
                            <a:solidFill>
                              <a:srgbClr val="DE875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en-US" altLang="zh-CN" i="1">
                                <a:solidFill>
                                  <a:srgbClr val="DE875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CN" i="1">
                                <a:solidFill>
                                  <a:srgbClr val="DE8755"/>
                                </a:solidFill>
                                <a:latin typeface="Cambria Math" panose="02040503050406030204" pitchFamily="18" charset="0"/>
                              </a:rPr>
                              <m:t>1690</m:t>
                            </m:r>
                          </m:e>
                        </m:d>
                      </m:e>
                      <m:sup>
                        <m:r>
                          <a:rPr kumimoji="1" lang="en-US" altLang="zh-CN" i="1">
                            <a:solidFill>
                              <a:srgbClr val="DE8755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kumimoji="1" lang="en-US" altLang="zh-CN" i="1">
                            <a:solidFill>
                              <a:srgbClr val="DE875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solidFill>
                              <a:srgbClr val="DE8755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i="1">
                            <a:solidFill>
                              <a:srgbClr val="DE8755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kumimoji="1" lang="en-US" altLang="zh-CN" dirty="0"/>
              </a:p>
            </p:txBody>
          </p:sp>
        </mc:Choice>
        <mc:Fallback xmlns="">
          <p:sp>
            <p:nvSpPr>
              <p:cNvPr id="11" name="内容占位符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6940" y="4266397"/>
                <a:ext cx="3677093" cy="844103"/>
              </a:xfrm>
              <a:prstGeom prst="rect">
                <a:avLst/>
              </a:prstGeom>
              <a:blipFill rotWithShape="1">
                <a:blip r:embed="rId8"/>
                <a:stretch>
                  <a:fillRect l="-5" t="-55" r="17" b="2"/>
                </a:stretch>
              </a:blipFill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下箭头 11"/>
          <p:cNvSpPr/>
          <p:nvPr/>
        </p:nvSpPr>
        <p:spPr>
          <a:xfrm>
            <a:off x="1389005" y="3429000"/>
            <a:ext cx="310841" cy="807769"/>
          </a:xfrm>
          <a:prstGeom prst="downArrow">
            <a:avLst/>
          </a:prstGeom>
          <a:solidFill>
            <a:srgbClr val="DE8755">
              <a:alpha val="5597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右箭头 12"/>
          <p:cNvSpPr/>
          <p:nvPr/>
        </p:nvSpPr>
        <p:spPr>
          <a:xfrm>
            <a:off x="3282462" y="2836985"/>
            <a:ext cx="640287" cy="187569"/>
          </a:xfrm>
          <a:prstGeom prst="rightArrow">
            <a:avLst/>
          </a:prstGeom>
          <a:solidFill>
            <a:srgbClr val="87CEF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上箭头 14"/>
          <p:cNvSpPr/>
          <p:nvPr/>
        </p:nvSpPr>
        <p:spPr>
          <a:xfrm>
            <a:off x="9918472" y="3990440"/>
            <a:ext cx="222738" cy="737915"/>
          </a:xfrm>
          <a:prstGeom prst="upArrow">
            <a:avLst/>
          </a:prstGeom>
          <a:solidFill>
            <a:srgbClr val="DE8755">
              <a:alpha val="4445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左箭头 15"/>
          <p:cNvSpPr/>
          <p:nvPr/>
        </p:nvSpPr>
        <p:spPr>
          <a:xfrm rot="1324254">
            <a:off x="7155228" y="5632963"/>
            <a:ext cx="2805093" cy="124157"/>
          </a:xfrm>
          <a:prstGeom prst="leftArrow">
            <a:avLst/>
          </a:prstGeom>
          <a:solidFill>
            <a:srgbClr val="87CEF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内容占位符 2"/>
              <p:cNvSpPr txBox="1"/>
              <p:nvPr/>
            </p:nvSpPr>
            <p:spPr>
              <a:xfrm>
                <a:off x="8173586" y="5002439"/>
                <a:ext cx="3935248" cy="1773618"/>
              </a:xfrm>
              <a:prstGeom prst="rect">
                <a:avLst/>
              </a:prstGeom>
              <a:noFill/>
              <a:effectLst/>
            </p:spPr>
            <p:txBody>
              <a:bodyPr vert="horz" lIns="91440" tIns="45720" rIns="91440" bIns="45720" rtlCol="0" anchor="ctr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2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2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24003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99715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199765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599815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en-US" altLang="zh-CN" dirty="0"/>
                  <a:t>Different of Legendre moment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⟨</m:t>
                    </m:r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⟩≡⟨</m:t>
                    </m:r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⟩</m:t>
                        </m:r>
                      </m:e>
                      <m:sub>
                        <m:sSup>
                          <m:sSup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kumimoji="1" lang="en-US" altLang="zh-CN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i="1" dirty="0" smtClean="0">
                        <a:latin typeface="Cambria Math" panose="02040503050406030204" pitchFamily="18" charset="0"/>
                      </a:rPr>
                      <m:t>⟨</m:t>
                    </m:r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⟩</m:t>
                        </m:r>
                      </m:e>
                      <m:sub>
                        <m:sSup>
                          <m:sSupPr>
                            <m:ctrlP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b>
                    </m:sSub>
                  </m:oMath>
                </a14:m>
                <a:endParaRPr kumimoji="1" lang="en-US" altLang="zh-CN" dirty="0"/>
              </a:p>
              <a:p>
                <a:pPr lvl="1"/>
                <a:r>
                  <a:rPr kumimoji="1" lang="en-US" altLang="zh-CN" dirty="0"/>
                  <a:t>CPV in the interference between </a:t>
                </a:r>
                <a:r>
                  <a:rPr kumimoji="1" lang="en-US" altLang="zh-CN" dirty="0">
                    <a:solidFill>
                      <a:srgbClr val="87CEFA"/>
                    </a:solidFill>
                  </a:rPr>
                  <a:t>S-P </a:t>
                </a:r>
                <a:r>
                  <a:rPr kumimoji="1" lang="en-US" altLang="zh-CN" dirty="0"/>
                  <a:t>and </a:t>
                </a:r>
                <a:r>
                  <a:rPr kumimoji="1" lang="en-US" altLang="zh-CN" dirty="0">
                    <a:solidFill>
                      <a:schemeClr val="accent6">
                        <a:lumMod val="75000"/>
                      </a:schemeClr>
                    </a:solidFill>
                  </a:rPr>
                  <a:t>S-D</a:t>
                </a:r>
                <a:r>
                  <a:rPr kumimoji="1" lang="en-US" altLang="zh-CN" dirty="0">
                    <a:solidFill>
                      <a:srgbClr val="87CEFA"/>
                    </a:solidFill>
                  </a:rPr>
                  <a:t> </a:t>
                </a:r>
                <a:r>
                  <a:rPr kumimoji="1" lang="en-US" altLang="zh-CN" dirty="0"/>
                  <a:t>waves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17" name="内容占位符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3586" y="5002439"/>
                <a:ext cx="3935248" cy="1773618"/>
              </a:xfrm>
              <a:prstGeom prst="rect">
                <a:avLst/>
              </a:prstGeom>
              <a:blipFill rotWithShape="1">
                <a:blip r:embed="rId9"/>
                <a:stretch>
                  <a:fillRect l="-13" t="-31" b="34"/>
                </a:stretch>
              </a:blipFill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文本框 17"/>
          <p:cNvSpPr txBox="1"/>
          <p:nvPr/>
        </p:nvSpPr>
        <p:spPr>
          <a:xfrm>
            <a:off x="9456420" y="3432774"/>
            <a:ext cx="22887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>
                <a:solidFill>
                  <a:schemeClr val="accent6">
                    <a:alpha val="47000"/>
                  </a:schemeClr>
                </a:solidFill>
              </a:rPr>
              <a:t>LHCb Preliminary</a:t>
            </a:r>
            <a:endParaRPr kumimoji="1" lang="zh-CN" altLang="en-US" sz="2000" dirty="0">
              <a:solidFill>
                <a:schemeClr val="accent6">
                  <a:alpha val="47000"/>
                </a:schemeClr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610071" y="4602329"/>
            <a:ext cx="22887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>
                <a:solidFill>
                  <a:schemeClr val="accent6">
                    <a:alpha val="47000"/>
                  </a:schemeClr>
                </a:solidFill>
              </a:rPr>
              <a:t>LHCb Preliminary</a:t>
            </a:r>
            <a:endParaRPr kumimoji="1" lang="zh-CN" altLang="en-US" sz="2000" dirty="0">
              <a:solidFill>
                <a:schemeClr val="accent6">
                  <a:alpha val="47000"/>
                </a:schemeClr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626429" y="5333432"/>
            <a:ext cx="22887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>
                <a:solidFill>
                  <a:schemeClr val="accent6">
                    <a:alpha val="47000"/>
                  </a:schemeClr>
                </a:solidFill>
              </a:rPr>
              <a:t>LHCb Preliminary</a:t>
            </a:r>
            <a:endParaRPr kumimoji="1" lang="zh-CN" altLang="en-US" sz="2000" dirty="0">
              <a:solidFill>
                <a:schemeClr val="accent6">
                  <a:alpha val="47000"/>
                </a:schemeClr>
              </a:solidFill>
            </a:endParaRPr>
          </a:p>
        </p:txBody>
      </p:sp>
      <p:sp>
        <p:nvSpPr>
          <p:cNvPr id="22" name="日期占位符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4240-E4CE-7845-84FB-D2A1F123F042}" type="datetime1">
              <a:rPr lang="zh-CN" altLang="en-US" smtClean="0"/>
              <a:t>2026/5/23</a:t>
            </a:fld>
            <a:endParaRPr lang="en-US" dirty="0"/>
          </a:p>
        </p:txBody>
      </p:sp>
      <p:sp>
        <p:nvSpPr>
          <p:cNvPr id="23" name="页脚占位符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Youhua Yang  </a:t>
            </a:r>
            <a:r>
              <a:rPr lang="zh-CN" altLang="en-US" dirty="0">
                <a:solidFill>
                  <a:schemeClr val="bg2"/>
                </a:solidFill>
              </a:rPr>
              <a:t>第</a:t>
            </a:r>
            <a:r>
              <a:rPr lang="en-US" altLang="zh-CN" dirty="0">
                <a:solidFill>
                  <a:schemeClr val="bg2"/>
                </a:solidFill>
              </a:rPr>
              <a:t>6</a:t>
            </a:r>
            <a:r>
              <a:rPr lang="zh-CN" altLang="en-US" dirty="0">
                <a:solidFill>
                  <a:schemeClr val="bg2"/>
                </a:solidFill>
              </a:rPr>
              <a:t>届</a:t>
            </a:r>
            <a:r>
              <a:rPr lang="en-US" dirty="0">
                <a:solidFill>
                  <a:schemeClr val="bg2"/>
                </a:solidFill>
              </a:rPr>
              <a:t>LHCb</a:t>
            </a:r>
            <a:r>
              <a:rPr lang="zh-CN" altLang="en-US" dirty="0">
                <a:solidFill>
                  <a:schemeClr val="bg2"/>
                </a:solidFill>
              </a:rPr>
              <a:t>前沿物理研讨会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4" name="灯片编号占位符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18</a:t>
            </a:fld>
            <a:endParaRPr lang="en-US" dirty="0"/>
          </a:p>
        </p:txBody>
      </p:sp>
      <p:sp>
        <p:nvSpPr>
          <p:cNvPr id="26" name="文本框 25"/>
          <p:cNvSpPr txBox="1"/>
          <p:nvPr/>
        </p:nvSpPr>
        <p:spPr>
          <a:xfrm>
            <a:off x="4846155" y="3179656"/>
            <a:ext cx="22887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>
                <a:solidFill>
                  <a:schemeClr val="accent6">
                    <a:alpha val="67973"/>
                  </a:schemeClr>
                </a:solidFill>
              </a:rPr>
              <a:t>LHCb Preliminary</a:t>
            </a:r>
            <a:endParaRPr kumimoji="1" lang="zh-CN" altLang="en-US" sz="2000" dirty="0">
              <a:solidFill>
                <a:schemeClr val="accent6">
                  <a:alpha val="67973"/>
                </a:schemeClr>
              </a:solidFill>
            </a:endParaRPr>
          </a:p>
        </p:txBody>
      </p:sp>
      <p:cxnSp>
        <p:nvCxnSpPr>
          <p:cNvPr id="28" name="直线箭头连接符 27"/>
          <p:cNvCxnSpPr/>
          <p:nvPr/>
        </p:nvCxnSpPr>
        <p:spPr>
          <a:xfrm flipH="1" flipV="1">
            <a:off x="7234680" y="5812623"/>
            <a:ext cx="3443652" cy="530254"/>
          </a:xfrm>
          <a:prstGeom prst="straightConnector1">
            <a:avLst/>
          </a:prstGeom>
          <a:ln w="50800">
            <a:solidFill>
              <a:schemeClr val="accent6">
                <a:lumMod val="75000"/>
                <a:alpha val="5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5890" y="4076797"/>
            <a:ext cx="10710631" cy="254709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19964863">
            <a:off x="3940535" y="5102841"/>
            <a:ext cx="3642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dirty="0">
                <a:solidFill>
                  <a:schemeClr val="accent6">
                    <a:alpha val="58000"/>
                  </a:schemeClr>
                </a:solidFill>
              </a:rPr>
              <a:t>LHCb Preliminary</a:t>
            </a:r>
            <a:endParaRPr kumimoji="1" lang="zh-CN" altLang="en-US" sz="3200" dirty="0">
              <a:solidFill>
                <a:schemeClr val="accent6">
                  <a:alpha val="58000"/>
                </a:schemeClr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191955" y="-3183"/>
            <a:ext cx="35080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/>
            <a:r>
              <a:rPr lang="en-GB" altLang="zh-CN" b="1" dirty="0">
                <a:ln w="12700">
                  <a:noFill/>
                  <a:prstDash val="solid"/>
                </a:ln>
                <a:solidFill>
                  <a:srgbClr val="DE8755"/>
                </a:solidFill>
              </a:rPr>
              <a:t>LHCb-PAPER-2025-067/68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8510603" y="-3183"/>
            <a:ext cx="8240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dirty="0">
                <a:solidFill>
                  <a:srgbClr val="DE8755"/>
                </a:solidFill>
              </a:rPr>
              <a:t>New</a:t>
            </a:r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420BEEE-425C-3484-717A-CFFD856471F8}"/>
              </a:ext>
            </a:extLst>
          </p:cNvPr>
          <p:cNvSpPr txBox="1"/>
          <p:nvPr/>
        </p:nvSpPr>
        <p:spPr>
          <a:xfrm>
            <a:off x="9373497" y="1259182"/>
            <a:ext cx="2995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Main contributor:</a:t>
            </a:r>
            <a:br>
              <a:rPr kumimoji="1" lang="en-US" altLang="zh-CN" dirty="0"/>
            </a:br>
            <a:r>
              <a:rPr kumimoji="1" lang="en-US" altLang="zh-CN" dirty="0"/>
              <a:t>Youhua, Wenbin</a:t>
            </a:r>
            <a:endParaRPr kumimoji="1" lang="zh-CN" alt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7135A-CA11-CD43-A796-87982E216CA2}" type="datetime1">
              <a:rPr lang="zh-CN" altLang="en-US" smtClean="0"/>
              <a:t>2026/5/23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Youhua Yang  </a:t>
            </a:r>
            <a:r>
              <a:rPr lang="zh-CN" altLang="en-US"/>
              <a:t>第</a:t>
            </a:r>
            <a:r>
              <a:rPr lang="en-US" altLang="zh-CN"/>
              <a:t>6</a:t>
            </a:r>
            <a:r>
              <a:rPr lang="zh-CN" altLang="en-US"/>
              <a:t>届</a:t>
            </a:r>
            <a:r>
              <a:rPr lang="en-US"/>
              <a:t>LHCb</a:t>
            </a:r>
            <a:r>
              <a:rPr lang="zh-CN" altLang="en-US"/>
              <a:t>前沿物理研讨会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1</a:t>
            </a:fld>
            <a:endParaRPr lang="en-US" dirty="0">
              <a:solidFill>
                <a:srgbClr val="87CEFA"/>
              </a:solidFill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13" name="标题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kumimoji="1" lang="en-US" altLang="zh-CN" dirty="0"/>
              <a:t>Outlook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18712" y="1963869"/>
                <a:ext cx="11142915" cy="4575154"/>
              </a:xfrm>
            </p:spPr>
            <p:txBody>
              <a:bodyPr>
                <a:normAutofit lnSpcReduction="10000"/>
              </a:bodyPr>
              <a:lstStyle/>
              <a:p>
                <a:r>
                  <a:rPr kumimoji="1" lang="en-US" altLang="zh-CN" dirty="0">
                    <a:solidFill>
                      <a:srgbClr val="87CEFA"/>
                    </a:solidFill>
                  </a:rPr>
                  <a:t>Introduction</a:t>
                </a:r>
              </a:p>
              <a:p>
                <a:r>
                  <a:rPr kumimoji="1" lang="en-US" altLang="zh-CN" dirty="0">
                    <a:solidFill>
                      <a:srgbClr val="87CEFA"/>
                    </a:solidFill>
                  </a:rPr>
                  <a:t>CKM angles</a:t>
                </a:r>
              </a:p>
              <a:p>
                <a:pPr lvl="1"/>
                <a:r>
                  <a:rPr kumimoji="1" lang="en-US" altLang="zh-CN" dirty="0">
                    <a:hlinkClick r:id="rId3" action="ppaction://hlinksldjump"/>
                  </a:rPr>
                  <a:t>Precise measurement of 𝜸 with a novel unbinned model-independent approach</a:t>
                </a:r>
                <a:endParaRPr kumimoji="1" lang="en-US" altLang="zh-CN" dirty="0"/>
              </a:p>
              <a:p>
                <a:pPr lvl="1"/>
                <a:r>
                  <a:rPr kumimoji="1" lang="en-GB" altLang="zh-CN" dirty="0">
                    <a:hlinkClick r:id="rId4" action="ppaction://hlinksldjump"/>
                  </a:rPr>
                  <a:t>LHCb Run 3: Measurement of 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latin typeface="Cambria Math" panose="02040503050406030204" pitchFamily="18" charset="0"/>
                        <a:hlinkClick r:id="rId4" action="ppaction://hlinksldjump"/>
                      </a:rPr>
                      <m:t>𝜸</m:t>
                    </m:r>
                  </m:oMath>
                </a14:m>
                <a:r>
                  <a:rPr kumimoji="1" lang="el-GR" altLang="zh-CN" dirty="0">
                    <a:hlinkClick r:id="rId4" action="ppaction://hlinksldjump"/>
                  </a:rPr>
                  <a:t> </a:t>
                </a:r>
                <a:r>
                  <a:rPr kumimoji="1" lang="en-GB" altLang="zh-CN" dirty="0">
                    <a:hlinkClick r:id="rId4" action="ppaction://hlinksldjump"/>
                  </a:rPr>
                  <a:t>using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GB" altLang="zh-CN" i="1" dirty="0">
                            <a:latin typeface="Cambria Math" panose="02040503050406030204" pitchFamily="18" charset="0"/>
                            <a:hlinkClick r:id="rId4" action="ppaction://hlinksldjump"/>
                          </a:rPr>
                        </m:ctrlPr>
                      </m:sSupPr>
                      <m:e>
                        <m:r>
                          <a:rPr kumimoji="1" lang="en-GB" altLang="zh-CN" i="1" dirty="0">
                            <a:latin typeface="Cambria Math" panose="02040503050406030204" pitchFamily="18" charset="0"/>
                            <a:hlinkClick r:id="rId4" action="ppaction://hlinksldjump"/>
                          </a:rPr>
                          <m:t>𝐵</m:t>
                        </m:r>
                      </m:e>
                      <m:sup>
                        <m:r>
                          <a:rPr kumimoji="1" lang="en-GB" altLang="zh-CN" i="1" dirty="0">
                            <a:latin typeface="Cambria Math" panose="02040503050406030204" pitchFamily="18" charset="0"/>
                            <a:hlinkClick r:id="rId4" action="ppaction://hlinksldjump"/>
                          </a:rPr>
                          <m:t>±</m:t>
                        </m:r>
                      </m:sup>
                    </m:sSup>
                    <m:r>
                      <a:rPr kumimoji="1" lang="en-GB" altLang="zh-CN" i="1" dirty="0">
                        <a:latin typeface="Cambria Math" panose="02040503050406030204" pitchFamily="18" charset="0"/>
                        <a:hlinkClick r:id="rId4" action="ppaction://hlinksldjump"/>
                      </a:rPr>
                      <m:t>→ </m:t>
                    </m:r>
                    <m:r>
                      <a:rPr kumimoji="1" lang="en-GB" altLang="zh-CN" i="1" dirty="0">
                        <a:latin typeface="Cambria Math" panose="02040503050406030204" pitchFamily="18" charset="0"/>
                        <a:hlinkClick r:id="rId4" action="ppaction://hlinksldjump"/>
                      </a:rPr>
                      <m:t>𝐷</m:t>
                    </m:r>
                    <m:sSup>
                      <m:sSupPr>
                        <m:ctrlPr>
                          <a:rPr kumimoji="1" lang="en-GB" altLang="zh-CN" i="1" dirty="0">
                            <a:latin typeface="Cambria Math" panose="02040503050406030204" pitchFamily="18" charset="0"/>
                            <a:hlinkClick r:id="rId4" action="ppaction://hlinksldjump"/>
                          </a:rPr>
                        </m:ctrlPr>
                      </m:sSupPr>
                      <m:e>
                        <m:r>
                          <a:rPr kumimoji="1" lang="en-GB" altLang="zh-CN" i="1" dirty="0">
                            <a:latin typeface="Cambria Math" panose="02040503050406030204" pitchFamily="18" charset="0"/>
                            <a:hlinkClick r:id="rId4" action="ppaction://hlinksldjump"/>
                          </a:rPr>
                          <m:t>𝐾</m:t>
                        </m:r>
                      </m:e>
                      <m:sup>
                        <m:r>
                          <a:rPr kumimoji="1" lang="en-GB" altLang="zh-CN" i="1" dirty="0">
                            <a:latin typeface="Cambria Math" panose="02040503050406030204" pitchFamily="18" charset="0"/>
                            <a:hlinkClick r:id="rId4" action="ppaction://hlinksldjump"/>
                          </a:rPr>
                          <m:t>±</m:t>
                        </m:r>
                      </m:sup>
                    </m:sSup>
                    <m:r>
                      <a:rPr kumimoji="1" lang="en-GB" altLang="zh-CN" i="1" dirty="0">
                        <a:latin typeface="Cambria Math" panose="02040503050406030204" pitchFamily="18" charset="0"/>
                        <a:hlinkClick r:id="rId4" action="ppaction://hlinksldjump"/>
                      </a:rPr>
                      <m:t>  </m:t>
                    </m:r>
                  </m:oMath>
                </a14:m>
                <a:r>
                  <a:rPr kumimoji="1" lang="en-GB" altLang="zh-CN" dirty="0">
                    <a:hlinkClick r:id="rId4" action="ppaction://hlinksldjump"/>
                  </a:rPr>
                  <a:t> and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GB" altLang="zh-CN" i="1" dirty="0">
                            <a:latin typeface="Cambria Math" panose="02040503050406030204" pitchFamily="18" charset="0"/>
                            <a:hlinkClick r:id="rId4" action="ppaction://hlinksldjump"/>
                          </a:rPr>
                        </m:ctrlPr>
                      </m:sSupPr>
                      <m:e>
                        <m:r>
                          <a:rPr kumimoji="1" lang="en-GB" altLang="zh-CN" i="1" dirty="0">
                            <a:latin typeface="Cambria Math" panose="02040503050406030204" pitchFamily="18" charset="0"/>
                            <a:hlinkClick r:id="rId4" action="ppaction://hlinksldjump"/>
                          </a:rPr>
                          <m:t>𝐵</m:t>
                        </m:r>
                      </m:e>
                      <m:sup>
                        <m:r>
                          <a:rPr kumimoji="1" lang="en-GB" altLang="zh-CN" i="1" dirty="0">
                            <a:latin typeface="Cambria Math" panose="02040503050406030204" pitchFamily="18" charset="0"/>
                            <a:hlinkClick r:id="rId4" action="ppaction://hlinksldjump"/>
                          </a:rPr>
                          <m:t>±</m:t>
                        </m:r>
                      </m:sup>
                    </m:sSup>
                    <m:r>
                      <a:rPr kumimoji="1" lang="en-GB" altLang="zh-CN" i="1" dirty="0">
                        <a:latin typeface="Cambria Math" panose="02040503050406030204" pitchFamily="18" charset="0"/>
                        <a:hlinkClick r:id="rId4" action="ppaction://hlinksldjump"/>
                      </a:rPr>
                      <m:t>→ </m:t>
                    </m:r>
                    <m:r>
                      <a:rPr kumimoji="1" lang="en-GB" altLang="zh-CN" i="1" dirty="0">
                        <a:latin typeface="Cambria Math" panose="02040503050406030204" pitchFamily="18" charset="0"/>
                        <a:hlinkClick r:id="rId4" action="ppaction://hlinksldjump"/>
                      </a:rPr>
                      <m:t>𝐷</m:t>
                    </m:r>
                    <m:sSup>
                      <m:sSupPr>
                        <m:ctrlPr>
                          <a:rPr kumimoji="1" lang="en-GB" altLang="zh-CN" i="1" dirty="0">
                            <a:latin typeface="Cambria Math" panose="02040503050406030204" pitchFamily="18" charset="0"/>
                            <a:hlinkClick r:id="rId4" action="ppaction://hlinksldjump"/>
                          </a:rPr>
                        </m:ctrlPr>
                      </m:sSupPr>
                      <m:e>
                        <m:r>
                          <a:rPr kumimoji="1" lang="en-US" altLang="zh-CN" b="1" i="1" dirty="0">
                            <a:latin typeface="Cambria Math" panose="02040503050406030204" pitchFamily="18" charset="0"/>
                            <a:hlinkClick r:id="rId4" action="ppaction://hlinksldjump"/>
                          </a:rPr>
                          <m:t>𝝅</m:t>
                        </m:r>
                      </m:e>
                      <m:sup>
                        <m:r>
                          <a:rPr kumimoji="1" lang="en-GB" altLang="zh-CN" i="1" dirty="0">
                            <a:latin typeface="Cambria Math" panose="02040503050406030204" pitchFamily="18" charset="0"/>
                            <a:hlinkClick r:id="rId4" action="ppaction://hlinksldjump"/>
                          </a:rPr>
                          <m:t>±</m:t>
                        </m:r>
                      </m:sup>
                    </m:sSup>
                    <m:r>
                      <a:rPr kumimoji="1" lang="en-GB" altLang="zh-CN" i="1" dirty="0">
                        <a:latin typeface="Cambria Math" panose="02040503050406030204" pitchFamily="18" charset="0"/>
                        <a:hlinkClick r:id="rId4" action="ppaction://hlinksldjump"/>
                      </a:rPr>
                      <m:t>  </m:t>
                    </m:r>
                  </m:oMath>
                </a14:m>
                <a:r>
                  <a:rPr kumimoji="1" lang="en-GB" altLang="zh-CN" dirty="0">
                    <a:hlinkClick r:id="rId4" action="ppaction://hlinksldjump"/>
                  </a:rPr>
                  <a:t>Decays</a:t>
                </a:r>
                <a:endParaRPr kumimoji="1" lang="en-US" altLang="zh-CN" dirty="0">
                  <a:solidFill>
                    <a:srgbClr val="87CEFA"/>
                  </a:solidFill>
                </a:endParaRPr>
              </a:p>
              <a:p>
                <a:pPr lvl="1"/>
                <a:r>
                  <a:rPr kumimoji="1" lang="en-US" altLang="zh-CN" dirty="0">
                    <a:hlinkClick r:id="rId5" action="ppaction://hlinksldjump"/>
                  </a:rPr>
                  <a:t>Observation of CPV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zh-CN" altLang="en-US" i="1">
                            <a:latin typeface="Cambria Math" panose="02040503050406030204" pitchFamily="18" charset="0"/>
                            <a:hlinkClick r:id="rId5" action="ppaction://hlinksldjump"/>
                          </a:rPr>
                        </m:ctrlPr>
                      </m:sSupPr>
                      <m:e>
                        <m:r>
                          <a:rPr kumimoji="1" lang="zh-CN" altLang="en-US" i="1">
                            <a:latin typeface="Cambria Math" panose="02040503050406030204" pitchFamily="18" charset="0"/>
                            <a:hlinkClick r:id="rId5" action="ppaction://hlinksldjump"/>
                          </a:rPr>
                          <m:t>𝐵</m:t>
                        </m:r>
                      </m:e>
                      <m:sup>
                        <m:r>
                          <a:rPr kumimoji="1" lang="zh-CN" altLang="en-US" i="1">
                            <a:latin typeface="Cambria Math" panose="02040503050406030204" pitchFamily="18" charset="0"/>
                            <a:hlinkClick r:id="rId5" action="ppaction://hlinksldjump"/>
                          </a:rPr>
                          <m:t>0</m:t>
                        </m:r>
                      </m:sup>
                    </m:sSup>
                    <m:r>
                      <a:rPr kumimoji="1" lang="zh-CN" altLang="en-US" i="1">
                        <a:latin typeface="Cambria Math" panose="02040503050406030204" pitchFamily="18" charset="0"/>
                        <a:hlinkClick r:id="rId5" action="ppaction://hlinksldjump"/>
                      </a:rPr>
                      <m:t>→</m:t>
                    </m:r>
                    <m:r>
                      <a:rPr kumimoji="1" lang="zh-CN" altLang="en-US" i="1">
                        <a:latin typeface="Cambria Math" panose="02040503050406030204" pitchFamily="18" charset="0"/>
                        <a:hlinkClick r:id="rId5" action="ppaction://hlinksldjump"/>
                      </a:rPr>
                      <m:t>𝐽</m:t>
                    </m:r>
                    <m:r>
                      <m:rPr>
                        <m:lit/>
                      </m:rPr>
                      <a:rPr kumimoji="1" lang="zh-CN" altLang="en-US" i="1">
                        <a:latin typeface="Cambria Math" panose="02040503050406030204" pitchFamily="18" charset="0"/>
                        <a:hlinkClick r:id="rId5" action="ppaction://hlinksldjump"/>
                      </a:rPr>
                      <m:t>/</m:t>
                    </m:r>
                    <m:r>
                      <a:rPr kumimoji="1" lang="zh-CN" altLang="en-US" i="1">
                        <a:latin typeface="Cambria Math" panose="02040503050406030204" pitchFamily="18" charset="0"/>
                        <a:hlinkClick r:id="rId5" action="ppaction://hlinksldjump"/>
                      </a:rPr>
                      <m:t>𝜓</m:t>
                    </m:r>
                    <m:sSup>
                      <m:sSupPr>
                        <m:ctrlPr>
                          <a:rPr kumimoji="1" lang="zh-CN" altLang="en-US" i="1">
                            <a:latin typeface="Cambria Math" panose="02040503050406030204" pitchFamily="18" charset="0"/>
                            <a:hlinkClick r:id="rId5" action="ppaction://hlinksldjump"/>
                          </a:rPr>
                        </m:ctrlPr>
                      </m:sSupPr>
                      <m:e>
                        <m:r>
                          <a:rPr kumimoji="1" lang="zh-CN" altLang="en-US" i="1">
                            <a:latin typeface="Cambria Math" panose="02040503050406030204" pitchFamily="18" charset="0"/>
                            <a:hlinkClick r:id="rId5" action="ppaction://hlinksldjump"/>
                          </a:rPr>
                          <m:t>𝜌</m:t>
                        </m:r>
                      </m:e>
                      <m:sup>
                        <m:r>
                          <a:rPr kumimoji="1" lang="zh-CN" altLang="en-US" i="1">
                            <a:latin typeface="Cambria Math" panose="02040503050406030204" pitchFamily="18" charset="0"/>
                            <a:hlinkClick r:id="rId5" action="ppaction://hlinksldjump"/>
                          </a:rPr>
                          <m:t>0</m:t>
                        </m:r>
                      </m:sup>
                    </m:sSup>
                  </m:oMath>
                </a14:m>
                <a:r>
                  <a:rPr kumimoji="1" lang="en-US" altLang="zh-CN" dirty="0">
                    <a:hlinkClick r:id="rId5" action="ppaction://hlinksldjump"/>
                  </a:rPr>
                  <a:t> Decays</a:t>
                </a:r>
                <a:endParaRPr kumimoji="1" lang="en-US" altLang="zh-CN" dirty="0">
                  <a:solidFill>
                    <a:srgbClr val="87CEFA"/>
                  </a:solidFill>
                </a:endParaRPr>
              </a:p>
              <a:p>
                <a:r>
                  <a:rPr kumimoji="1" lang="en-US" altLang="zh-CN" dirty="0">
                    <a:solidFill>
                      <a:srgbClr val="87CEFA"/>
                    </a:solidFill>
                  </a:rPr>
                  <a:t>CP violation in decay</a:t>
                </a:r>
              </a:p>
              <a:p>
                <a:pPr lvl="1"/>
                <a:r>
                  <a:rPr lang="en-GB" altLang="zh-CN" dirty="0">
                    <a:hlinkClick r:id="rId4" action="ppaction://hlinksldjump"/>
                  </a:rPr>
                  <a:t>CP Asymmetries in </a:t>
                </a:r>
                <a:r>
                  <a:rPr lang="en-GB" altLang="zh-CN" i="1" dirty="0">
                    <a:hlinkClick r:id="rId4" action="ppaction://hlinksldjump"/>
                  </a:rPr>
                  <a:t>b</a:t>
                </a:r>
                <a:r>
                  <a:rPr lang="en-GB" altLang="zh-CN" dirty="0">
                    <a:hlinkClick r:id="rId4" action="ppaction://hlinksldjump"/>
                  </a:rPr>
                  <a:t> baryon to charmonium decays</a:t>
                </a:r>
                <a:endParaRPr lang="en-GB" altLang="zh-CN" dirty="0"/>
              </a:p>
              <a:p>
                <a:pPr lvl="1"/>
                <a:r>
                  <a:rPr kumimoji="1" lang="en-US" altLang="zh-CN" dirty="0">
                    <a:hlinkClick r:id="rId6" action="ppaction://hlinksldjump"/>
                  </a:rPr>
                  <a:t>CP asymmetries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en-US" i="1">
                            <a:latin typeface="Cambria Math" panose="02040503050406030204" pitchFamily="18" charset="0"/>
                            <a:hlinkClick r:id="rId6" action="ppaction://hlinksldjump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zh-CN" altLang="en-US">
                            <a:latin typeface="Cambria Math" panose="02040503050406030204" pitchFamily="18" charset="0"/>
                            <a:hlinkClick r:id="rId6" action="ppaction://hlinksldjump"/>
                          </a:rPr>
                          <m:t>Λ</m:t>
                        </m:r>
                      </m:e>
                      <m:sub>
                        <m:r>
                          <a:rPr lang="zh-CN" altLang="en-US" i="1">
                            <a:latin typeface="Cambria Math" panose="02040503050406030204" pitchFamily="18" charset="0"/>
                            <a:hlinkClick r:id="rId6" action="ppaction://hlinksldjump"/>
                          </a:rPr>
                          <m:t>𝑏</m:t>
                        </m:r>
                      </m:sub>
                      <m:sup>
                        <m:r>
                          <a:rPr lang="zh-CN" altLang="en-US">
                            <a:latin typeface="Cambria Math" panose="02040503050406030204" pitchFamily="18" charset="0"/>
                            <a:hlinkClick r:id="rId6" action="ppaction://hlinksldjump"/>
                          </a:rPr>
                          <m:t>0</m:t>
                        </m:r>
                      </m:sup>
                    </m:sSubSup>
                    <m:d>
                      <m:dPr>
                        <m:ctrlPr>
                          <a:rPr lang="zh-CN" altLang="en-US" i="1">
                            <a:latin typeface="Cambria Math" panose="02040503050406030204" pitchFamily="18" charset="0"/>
                            <a:hlinkClick r:id="rId6" action="ppaction://hlinksldjump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zh-CN" altLang="en-US" i="1">
                                <a:latin typeface="Cambria Math" panose="02040503050406030204" pitchFamily="18" charset="0"/>
                                <a:hlinkClick r:id="rId6" action="ppaction://hlinksldjump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zh-CN" altLang="en-US">
                                <a:latin typeface="Cambria Math" panose="02040503050406030204" pitchFamily="18" charset="0"/>
                                <a:hlinkClick r:id="rId6" action="ppaction://hlinksldjump"/>
                              </a:rPr>
                              <m:t>Ξ</m:t>
                            </m:r>
                          </m:e>
                          <m:sub>
                            <m:r>
                              <a:rPr lang="zh-CN" altLang="en-US" i="1">
                                <a:latin typeface="Cambria Math" panose="02040503050406030204" pitchFamily="18" charset="0"/>
                                <a:hlinkClick r:id="rId6" action="ppaction://hlinksldjump"/>
                              </a:rPr>
                              <m:t>𝑏</m:t>
                            </m:r>
                          </m:sub>
                          <m:sup>
                            <m:r>
                              <a:rPr lang="zh-CN" altLang="en-US">
                                <a:latin typeface="Cambria Math" panose="02040503050406030204" pitchFamily="18" charset="0"/>
                                <a:hlinkClick r:id="rId6" action="ppaction://hlinksldjump"/>
                              </a:rPr>
                              <m:t>0</m:t>
                            </m:r>
                          </m:sup>
                        </m:sSubSup>
                      </m:e>
                    </m:d>
                    <m:r>
                      <a:rPr lang="zh-CN" altLang="en-US">
                        <a:latin typeface="Cambria Math" panose="02040503050406030204" pitchFamily="18" charset="0"/>
                        <a:hlinkClick r:id="rId6" action="ppaction://hlinksldjump"/>
                      </a:rPr>
                      <m:t>→</m:t>
                    </m:r>
                    <m:r>
                      <a:rPr lang="zh-CN" altLang="en-US" i="1">
                        <a:latin typeface="Cambria Math" panose="02040503050406030204" pitchFamily="18" charset="0"/>
                        <a:hlinkClick r:id="rId6" action="ppaction://hlinksldjump"/>
                      </a:rPr>
                      <m:t>𝑝</m:t>
                    </m:r>
                    <m:sSubSup>
                      <m:sSubSupPr>
                        <m:ctrlPr>
                          <a:rPr lang="zh-CN" altLang="en-US" i="1">
                            <a:latin typeface="Cambria Math" panose="02040503050406030204" pitchFamily="18" charset="0"/>
                            <a:hlinkClick r:id="rId6" action="ppaction://hlinksldjump"/>
                          </a:rPr>
                        </m:ctrlPr>
                      </m:sSubSupPr>
                      <m:e>
                        <m:r>
                          <a:rPr lang="zh-CN" altLang="en-US" i="1">
                            <a:latin typeface="Cambria Math" panose="02040503050406030204" pitchFamily="18" charset="0"/>
                            <a:hlinkClick r:id="rId6" action="ppaction://hlinksldjump"/>
                          </a:rPr>
                          <m:t>𝐾</m:t>
                        </m:r>
                      </m:e>
                      <m:sub>
                        <m:r>
                          <a:rPr lang="zh-CN" altLang="en-US" i="1">
                            <a:latin typeface="Cambria Math" panose="02040503050406030204" pitchFamily="18" charset="0"/>
                            <a:hlinkClick r:id="rId6" action="ppaction://hlinksldjump"/>
                          </a:rPr>
                          <m:t>𝑆</m:t>
                        </m:r>
                      </m:sub>
                      <m:sup>
                        <m:r>
                          <a:rPr lang="zh-CN" altLang="en-US">
                            <a:latin typeface="Cambria Math" panose="02040503050406030204" pitchFamily="18" charset="0"/>
                            <a:hlinkClick r:id="rId6" action="ppaction://hlinksldjump"/>
                          </a:rPr>
                          <m:t>0</m:t>
                        </m:r>
                      </m:sup>
                    </m:sSubSup>
                    <m:sSup>
                      <m:sSupPr>
                        <m:ctrlPr>
                          <a:rPr lang="zh-CN" altLang="en-US" i="1">
                            <a:latin typeface="Cambria Math" panose="02040503050406030204" pitchFamily="18" charset="0"/>
                            <a:hlinkClick r:id="rId6" action="ppaction://hlinksldjump"/>
                          </a:rPr>
                        </m:ctrlPr>
                      </m:sSupPr>
                      <m:e>
                        <m:r>
                          <a:rPr lang="zh-CN" altLang="en-US" i="1">
                            <a:latin typeface="Cambria Math" panose="02040503050406030204" pitchFamily="18" charset="0"/>
                            <a:hlinkClick r:id="rId6" action="ppaction://hlinksldjump"/>
                          </a:rPr>
                          <m:t>h</m:t>
                        </m:r>
                      </m:e>
                      <m:sup>
                        <m:r>
                          <a:rPr lang="zh-CN" altLang="en-US">
                            <a:latin typeface="Cambria Math" panose="02040503050406030204" pitchFamily="18" charset="0"/>
                            <a:hlinkClick r:id="rId6" action="ppaction://hlinksldjump"/>
                          </a:rPr>
                          <m:t>−</m:t>
                        </m:r>
                      </m:sup>
                    </m:sSup>
                    <m:r>
                      <a:rPr lang="zh-CN" altLang="en-US" i="1">
                        <a:latin typeface="Cambria Math" panose="02040503050406030204" pitchFamily="18" charset="0"/>
                        <a:hlinkClick r:id="rId6" action="ppaction://hlinksldjump"/>
                      </a:rPr>
                      <m:t> </m:t>
                    </m:r>
                  </m:oMath>
                </a14:m>
                <a:r>
                  <a:rPr kumimoji="1" lang="en-US" altLang="zh-CN" dirty="0">
                    <a:hlinkClick r:id="rId6" action="ppaction://hlinksldjump"/>
                  </a:rPr>
                  <a:t>Decays</a:t>
                </a:r>
                <a:endParaRPr kumimoji="1" lang="en-US" altLang="zh-CN" dirty="0"/>
              </a:p>
              <a:p>
                <a:pPr lvl="1"/>
                <a:r>
                  <a:rPr kumimoji="1" lang="en-US" altLang="zh-CN" dirty="0">
                    <a:hlinkClick r:id="rId7" action="ppaction://hlinksldjump"/>
                  </a:rPr>
                  <a:t>CP asymmetries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>
                            <a:latin typeface="Cambria Math" panose="02040503050406030204" pitchFamily="18" charset="0"/>
                            <a:hlinkClick r:id="rId7" action="ppaction://hlinksldjump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kumimoji="1" lang="en-US" altLang="zh-CN" b="1" i="1" dirty="0">
                                <a:latin typeface="Cambria Math" panose="02040503050406030204" pitchFamily="18" charset="0"/>
                                <a:hlinkClick r:id="rId7" action="ppaction://hlinksldjump"/>
                              </a:rPr>
                            </m:ctrlPr>
                          </m:accPr>
                          <m:e>
                            <m:r>
                              <a:rPr kumimoji="1" lang="en-US" altLang="zh-CN" b="1" i="1" dirty="0">
                                <a:latin typeface="Cambria Math" panose="02040503050406030204" pitchFamily="18" charset="0"/>
                                <a:hlinkClick r:id="rId7" action="ppaction://hlinksldjump"/>
                              </a:rPr>
                              <m:t>𝑩</m:t>
                            </m:r>
                          </m:e>
                        </m:acc>
                      </m:e>
                      <m:sub>
                        <m:r>
                          <a:rPr lang="en-US" altLang="zh-CN" b="1" i="1">
                            <a:latin typeface="Cambria Math" panose="02040503050406030204" pitchFamily="18" charset="0"/>
                            <a:hlinkClick r:id="rId7" action="ppaction://hlinksldjump"/>
                          </a:rPr>
                          <m:t>(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  <a:hlinkClick r:id="rId7" action="ppaction://hlinksldjump"/>
                          </a:rPr>
                          <m:t>𝒔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  <a:hlinkClick r:id="rId7" action="ppaction://hlinksldjump"/>
                          </a:rPr>
                          <m:t>)</m:t>
                        </m:r>
                      </m:sub>
                      <m:sup>
                        <m:r>
                          <a:rPr lang="en-US" altLang="zh-CN" b="1" i="1">
                            <a:latin typeface="Cambria Math" panose="02040503050406030204" pitchFamily="18" charset="0"/>
                            <a:hlinkClick r:id="rId7" action="ppaction://hlinksldjump"/>
                          </a:rPr>
                          <m:t>𝟎</m:t>
                        </m:r>
                      </m:sup>
                    </m:sSubSup>
                    <m:r>
                      <a:rPr lang="zh-CN" altLang="en-US">
                        <a:latin typeface="Cambria Math" panose="02040503050406030204" pitchFamily="18" charset="0"/>
                        <a:hlinkClick r:id="rId7" action="ppaction://hlinksldjump"/>
                      </a:rPr>
                      <m:t>→</m:t>
                    </m:r>
                    <m:sSubSup>
                      <m:sSubSupPr>
                        <m:ctrlPr>
                          <a:rPr lang="zh-CN" altLang="en-US" i="1">
                            <a:latin typeface="Cambria Math" panose="02040503050406030204" pitchFamily="18" charset="0"/>
                            <a:hlinkClick r:id="rId7" action="ppaction://hlinksldjump"/>
                          </a:rPr>
                        </m:ctrlPr>
                      </m:sSubSupPr>
                      <m:e>
                        <m:r>
                          <a:rPr lang="zh-CN" altLang="en-US" i="1">
                            <a:latin typeface="Cambria Math" panose="02040503050406030204" pitchFamily="18" charset="0"/>
                            <a:hlinkClick r:id="rId7" action="ppaction://hlinksldjump"/>
                          </a:rPr>
                          <m:t>𝐷</m:t>
                        </m:r>
                      </m:e>
                      <m:sub>
                        <m:r>
                          <a:rPr lang="zh-CN" altLang="en-US" i="1">
                            <a:latin typeface="Cambria Math" panose="02040503050406030204" pitchFamily="18" charset="0"/>
                            <a:hlinkClick r:id="rId7" action="ppaction://hlinksldjump"/>
                          </a:rPr>
                          <m:t>𝑠</m:t>
                        </m:r>
                      </m:sub>
                      <m:sup>
                        <m:r>
                          <a:rPr lang="zh-CN" altLang="en-US">
                            <a:latin typeface="Cambria Math" panose="02040503050406030204" pitchFamily="18" charset="0"/>
                            <a:hlinkClick r:id="rId7" action="ppaction://hlinksldjump"/>
                          </a:rPr>
                          <m:t>−</m:t>
                        </m:r>
                      </m:sup>
                    </m:sSubSup>
                    <m:sSup>
                      <m:sSupPr>
                        <m:ctrlPr>
                          <a:rPr lang="zh-CN" altLang="en-US" i="1">
                            <a:latin typeface="Cambria Math" panose="02040503050406030204" pitchFamily="18" charset="0"/>
                            <a:hlinkClick r:id="rId7" action="ppaction://hlinksldjump"/>
                          </a:rPr>
                        </m:ctrlPr>
                      </m:sSupPr>
                      <m:e>
                        <m:r>
                          <a:rPr lang="zh-CN" altLang="en-US" i="1">
                            <a:latin typeface="Cambria Math" panose="02040503050406030204" pitchFamily="18" charset="0"/>
                            <a:hlinkClick r:id="rId7" action="ppaction://hlinksldjump"/>
                          </a:rPr>
                          <m:t>𝐷</m:t>
                        </m:r>
                      </m:e>
                      <m:sup>
                        <m:r>
                          <a:rPr lang="zh-CN" altLang="en-US">
                            <a:latin typeface="Cambria Math" panose="02040503050406030204" pitchFamily="18" charset="0"/>
                            <a:hlinkClick r:id="rId7" action="ppaction://hlinksldjump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dirty="0">
                    <a:hlinkClick r:id="rId7" action="ppaction://hlinksldjump"/>
                  </a:rPr>
                  <a:t> </a:t>
                </a:r>
                <a:endParaRPr kumimoji="1" lang="en-US" altLang="zh-CN" dirty="0"/>
              </a:p>
              <a:p>
                <a:pPr lvl="1"/>
                <a:r>
                  <a:rPr kumimoji="1" lang="en-US" altLang="zh-CN" dirty="0">
                    <a:hlinkClick r:id="rId8" action="ppaction://hlinksldjump"/>
                  </a:rPr>
                  <a:t>CP asymmetry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en-US" i="1">
                            <a:latin typeface="Cambria Math" panose="02040503050406030204" pitchFamily="18" charset="0"/>
                            <a:hlinkClick r:id="rId8" action="ppaction://hlinksldjump"/>
                          </a:rPr>
                        </m:ctrlPr>
                      </m:sSupPr>
                      <m:e>
                        <m:r>
                          <a:rPr lang="zh-CN" altLang="en-US" i="1">
                            <a:latin typeface="Cambria Math" panose="02040503050406030204" pitchFamily="18" charset="0"/>
                            <a:hlinkClick r:id="rId8" action="ppaction://hlinksldjump"/>
                          </a:rPr>
                          <m:t>𝐵</m:t>
                        </m:r>
                      </m:e>
                      <m:sup>
                        <m:r>
                          <a:rPr lang="zh-CN" altLang="en-US">
                            <a:latin typeface="Cambria Math" panose="02040503050406030204" pitchFamily="18" charset="0"/>
                            <a:hlinkClick r:id="rId8" action="ppaction://hlinksldjump"/>
                          </a:rPr>
                          <m:t>±</m:t>
                        </m:r>
                      </m:sup>
                    </m:sSup>
                    <m:r>
                      <a:rPr lang="zh-CN" altLang="en-US">
                        <a:latin typeface="Cambria Math" panose="02040503050406030204" pitchFamily="18" charset="0"/>
                        <a:hlinkClick r:id="rId8" action="ppaction://hlinksldjump"/>
                      </a:rPr>
                      <m:t>→</m:t>
                    </m:r>
                    <m:sSubSup>
                      <m:sSubSupPr>
                        <m:ctrlPr>
                          <a:rPr lang="zh-CN" altLang="en-US" i="1">
                            <a:latin typeface="Cambria Math" panose="02040503050406030204" pitchFamily="18" charset="0"/>
                            <a:hlinkClick r:id="rId8" action="ppaction://hlinksldjump"/>
                          </a:rPr>
                        </m:ctrlPr>
                      </m:sSubSupPr>
                      <m:e>
                        <m:r>
                          <a:rPr lang="zh-CN" altLang="en-US" i="1">
                            <a:latin typeface="Cambria Math" panose="02040503050406030204" pitchFamily="18" charset="0"/>
                            <a:hlinkClick r:id="rId8" action="ppaction://hlinksldjump"/>
                          </a:rPr>
                          <m:t>𝐾</m:t>
                        </m:r>
                      </m:e>
                      <m:sub>
                        <m:r>
                          <a:rPr lang="zh-CN" altLang="en-US" i="1">
                            <a:latin typeface="Cambria Math" panose="02040503050406030204" pitchFamily="18" charset="0"/>
                            <a:hlinkClick r:id="rId8" action="ppaction://hlinksldjump"/>
                          </a:rPr>
                          <m:t>𝑆</m:t>
                        </m:r>
                      </m:sub>
                      <m:sup>
                        <m:r>
                          <a:rPr lang="zh-CN" altLang="en-US">
                            <a:latin typeface="Cambria Math" panose="02040503050406030204" pitchFamily="18" charset="0"/>
                            <a:hlinkClick r:id="rId8" action="ppaction://hlinksldjump"/>
                          </a:rPr>
                          <m:t>0</m:t>
                        </m:r>
                      </m:sup>
                    </m:sSubSup>
                    <m:sSup>
                      <m:sSupPr>
                        <m:ctrlPr>
                          <a:rPr lang="zh-CN" altLang="en-US" i="1">
                            <a:latin typeface="Cambria Math" panose="02040503050406030204" pitchFamily="18" charset="0"/>
                            <a:hlinkClick r:id="rId8" action="ppaction://hlinksldjump"/>
                          </a:rPr>
                        </m:ctrlPr>
                      </m:sSup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  <a:hlinkClick r:id="rId8" action="ppaction://hlinksldjump"/>
                          </a:rPr>
                          <m:t>𝒉</m:t>
                        </m:r>
                      </m:e>
                      <m:sup>
                        <m:r>
                          <a:rPr lang="zh-CN" altLang="en-US">
                            <a:latin typeface="Cambria Math" panose="02040503050406030204" pitchFamily="18" charset="0"/>
                            <a:hlinkClick r:id="rId8" action="ppaction://hlinksldjump"/>
                          </a:rPr>
                          <m:t>±</m:t>
                        </m:r>
                      </m:sup>
                    </m:sSup>
                  </m:oMath>
                </a14:m>
                <a:r>
                  <a:rPr kumimoji="1" lang="en-US" altLang="zh-CN" dirty="0">
                    <a:hlinkClick r:id="rId8" action="ppaction://hlinksldjump"/>
                  </a:rPr>
                  <a:t>(SM Null-Test)</a:t>
                </a:r>
                <a:endParaRPr kumimoji="1" lang="en-US" altLang="zh-CN" dirty="0"/>
              </a:p>
              <a:p>
                <a:pPr lvl="1"/>
                <a:r>
                  <a:rPr kumimoji="1" lang="en-US" altLang="zh-CN" dirty="0">
                    <a:hlinkClick r:id="rId9" action="ppaction://hlinksldjump"/>
                  </a:rPr>
                  <a:t>Observation of several source of CPV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b="0" i="1" dirty="0" smtClean="0">
                            <a:latin typeface="Cambria Math" panose="02040503050406030204" pitchFamily="18" charset="0"/>
                            <a:hlinkClick r:id="rId9" action="ppaction://hlinksldjump"/>
                          </a:rPr>
                        </m:ctrlPr>
                      </m:sSupPr>
                      <m:e>
                        <m:r>
                          <a:rPr kumimoji="1" lang="en-US" altLang="zh-CN" b="0" i="1" dirty="0" smtClean="0">
                            <a:latin typeface="Cambria Math" panose="02040503050406030204" pitchFamily="18" charset="0"/>
                            <a:hlinkClick r:id="rId9" action="ppaction://hlinksldjump"/>
                          </a:rPr>
                          <m:t>𝐵</m:t>
                        </m:r>
                      </m:e>
                      <m:sup>
                        <m:r>
                          <a:rPr kumimoji="1" lang="en-US" altLang="zh-CN" b="0" i="1" dirty="0" smtClean="0">
                            <a:latin typeface="Cambria Math" panose="02040503050406030204" pitchFamily="18" charset="0"/>
                            <a:hlinkClick r:id="rId9" action="ppaction://hlinksldjump"/>
                          </a:rPr>
                          <m:t>+</m:t>
                        </m:r>
                      </m:sup>
                    </m:sSup>
                    <m:r>
                      <a:rPr kumimoji="1" lang="en-US" altLang="zh-CN" b="0" i="1" dirty="0" smtClean="0">
                        <a:latin typeface="Cambria Math" panose="02040503050406030204" pitchFamily="18" charset="0"/>
                        <a:hlinkClick r:id="rId9" action="ppaction://hlinksldjump"/>
                      </a:rPr>
                      <m:t>→</m:t>
                    </m:r>
                    <m:sSup>
                      <m:sSupPr>
                        <m:ctrlPr>
                          <a:rPr kumimoji="1" lang="en-US" altLang="zh-CN" b="0" i="1" dirty="0" smtClean="0">
                            <a:latin typeface="Cambria Math" panose="02040503050406030204" pitchFamily="18" charset="0"/>
                            <a:hlinkClick r:id="rId9" action="ppaction://hlinksldjump"/>
                          </a:rPr>
                        </m:ctrlPr>
                      </m:sSupPr>
                      <m:e>
                        <m:r>
                          <a:rPr kumimoji="1" lang="en-US" altLang="zh-CN" b="0" i="1" dirty="0" smtClean="0">
                            <a:latin typeface="Cambria Math" panose="02040503050406030204" pitchFamily="18" charset="0"/>
                            <a:hlinkClick r:id="rId9" action="ppaction://hlinksldjump"/>
                          </a:rPr>
                          <m:t>𝐾</m:t>
                        </m:r>
                      </m:e>
                      <m:sup>
                        <m:r>
                          <a:rPr kumimoji="1" lang="en-US" altLang="zh-CN" b="0" i="1" dirty="0" smtClean="0">
                            <a:latin typeface="Cambria Math" panose="02040503050406030204" pitchFamily="18" charset="0"/>
                            <a:hlinkClick r:id="rId9" action="ppaction://hlinksldjump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b="0" i="1" dirty="0" smtClean="0">
                            <a:latin typeface="Cambria Math" panose="02040503050406030204" pitchFamily="18" charset="0"/>
                            <a:hlinkClick r:id="rId9" action="ppaction://hlinksldjump"/>
                          </a:rPr>
                        </m:ctrlPr>
                      </m:sSupPr>
                      <m:e>
                        <m:r>
                          <a:rPr kumimoji="1" lang="en-US" altLang="zh-CN" b="0" i="1" dirty="0" smtClean="0">
                            <a:latin typeface="Cambria Math" panose="02040503050406030204" pitchFamily="18" charset="0"/>
                            <a:hlinkClick r:id="rId9" action="ppaction://hlinksldjump"/>
                          </a:rPr>
                          <m:t>𝜋</m:t>
                        </m:r>
                      </m:e>
                      <m:sup>
                        <m:r>
                          <a:rPr kumimoji="1" lang="en-US" altLang="zh-CN" b="0" i="1" dirty="0" smtClean="0">
                            <a:latin typeface="Cambria Math" panose="02040503050406030204" pitchFamily="18" charset="0"/>
                            <a:hlinkClick r:id="rId9" action="ppaction://hlinksldjump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b="0" i="1" dirty="0" smtClean="0">
                            <a:latin typeface="Cambria Math" panose="02040503050406030204" pitchFamily="18" charset="0"/>
                            <a:hlinkClick r:id="rId9" action="ppaction://hlinksldjump"/>
                          </a:rPr>
                        </m:ctrlPr>
                      </m:sSupPr>
                      <m:e>
                        <m:r>
                          <a:rPr kumimoji="1" lang="en-US" altLang="zh-CN" b="0" i="1" dirty="0" smtClean="0">
                            <a:latin typeface="Cambria Math" panose="02040503050406030204" pitchFamily="18" charset="0"/>
                            <a:hlinkClick r:id="rId9" action="ppaction://hlinksldjump"/>
                          </a:rPr>
                          <m:t>𝜋</m:t>
                        </m:r>
                      </m:e>
                      <m:sup>
                        <m:r>
                          <a:rPr kumimoji="1" lang="en-US" altLang="zh-CN" b="0" i="1" dirty="0" smtClean="0">
                            <a:latin typeface="Cambria Math" panose="02040503050406030204" pitchFamily="18" charset="0"/>
                            <a:hlinkClick r:id="rId9" action="ppaction://hlinksldjump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dirty="0">
                    <a:hlinkClick r:id="rId9" action="ppaction://hlinksldjump"/>
                  </a:rPr>
                  <a:t> decays</a:t>
                </a:r>
                <a:endParaRPr kumimoji="1" lang="en-US" altLang="zh-CN" dirty="0"/>
              </a:p>
              <a:p>
                <a:r>
                  <a:rPr kumimoji="1" lang="en-US" altLang="zh-CN" dirty="0">
                    <a:hlinkClick r:id="rId10" action="ppaction://hlinksldjump"/>
                  </a:rPr>
                  <a:t>Summary and Prospect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14" name="内容占位符 2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18712" y="1963869"/>
                <a:ext cx="11142915" cy="4575154"/>
              </a:xfrm>
              <a:blipFill rotWithShape="1">
                <a:blip r:embed="rId11"/>
                <a:stretch>
                  <a:fillRect l="-2" t="-343" r="1" b="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 dirty="0"/>
              <a:t>CPV with LHCb Upgrade &amp; Beyond</a:t>
            </a:r>
            <a:endParaRPr lang="en-GB" altLang="zh-CN" dirty="0">
              <a:effectLst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10000" y="2116755"/>
                <a:ext cx="10554574" cy="3933171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kumimoji="1" lang="en-GB" altLang="zh-CN" dirty="0"/>
                  <a:t>Near-term (Run 3 + Upgrade I, ~23 fb⁻¹ by 2026)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zh-CN" altLang="en-US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kumimoji="1" lang="en-GB" altLang="zh-CN" dirty="0"/>
                  <a:t> precision → sub-1° (Optimal Fourier + Run 3)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zh-CN" altLang="en-US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zh-CN" alt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GB" altLang="zh-CN" dirty="0"/>
                  <a:t>→ sub-</a:t>
                </a:r>
                <a:r>
                  <a:rPr kumimoji="1" lang="en-GB" altLang="zh-CN" dirty="0" err="1"/>
                  <a:t>mrad</a:t>
                </a:r>
                <a:r>
                  <a:rPr kumimoji="1" lang="en-GB" altLang="zh-CN" dirty="0"/>
                  <a:t> (combine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zh-CN" altLang="en-US">
                        <a:latin typeface="Cambria Math" panose="02040503050406030204" pitchFamily="18" charset="0"/>
                      </a:rPr>
                      <m:t>→</m:t>
                    </m:r>
                    <m:r>
                      <a:rPr lang="zh-CN" altLang="en-US" i="1">
                        <a:latin typeface="Cambria Math" panose="02040503050406030204" pitchFamily="18" charset="0"/>
                      </a:rPr>
                      <m:t>𝐽</m:t>
                    </m:r>
                    <m:r>
                      <a:rPr lang="zh-CN" altLang="en-US">
                        <a:latin typeface="Cambria Math" panose="02040503050406030204" pitchFamily="18" charset="0"/>
                      </a:rPr>
                      <m:t>/</m:t>
                    </m:r>
                    <m:r>
                      <a:rPr lang="zh-CN" altLang="en-US" i="1">
                        <a:latin typeface="Cambria Math" panose="02040503050406030204" pitchFamily="18" charset="0"/>
                      </a:rPr>
                      <m:t>𝜓𝜙</m:t>
                    </m:r>
                  </m:oMath>
                </a14:m>
                <a:r>
                  <a:rPr kumimoji="1" lang="en-GB" altLang="zh-CN" dirty="0"/>
                  <a:t>)</a:t>
                </a:r>
              </a:p>
              <a:p>
                <a:pPr lvl="1"/>
                <a:r>
                  <a:rPr kumimoji="1" lang="en-GB" altLang="zh-CN" dirty="0"/>
                  <a:t>Baryon CPV → 5</a:t>
                </a:r>
                <a:r>
                  <a:rPr kumimoji="1" lang="el-GR" altLang="zh-CN" dirty="0"/>
                  <a:t>σ+ </a:t>
                </a:r>
                <a:r>
                  <a:rPr kumimoji="1" lang="en-GB" altLang="zh-CN" dirty="0"/>
                  <a:t>observations in multiple modes</a:t>
                </a:r>
              </a:p>
              <a:p>
                <a:pPr lvl="1"/>
                <a:r>
                  <a:rPr kumimoji="1" lang="en-GB" altLang="zh-CN" dirty="0"/>
                  <a:t>Charmless</a:t>
                </a:r>
                <a14:m>
                  <m:oMath xmlns:m="http://schemas.openxmlformats.org/officeDocument/2006/math">
                    <m:r>
                      <a:rPr lang="ar-AE" altLang="zh-CN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ar-AE" altLang="zh-CN">
                        <a:latin typeface="Cambria Math" panose="02040503050406030204" pitchFamily="18" charset="0"/>
                      </a:rPr>
                      <m:t>→</m:t>
                    </m:r>
                    <m:r>
                      <a:rPr lang="ar-AE" altLang="zh-CN" i="1">
                        <a:latin typeface="Cambria Math" panose="02040503050406030204" pitchFamily="18" charset="0"/>
                      </a:rPr>
                      <m:t>𝐾</m:t>
                    </m:r>
                    <m:r>
                      <a:rPr lang="ar-AE" altLang="zh-CN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ar-AE" altLang="zh-CN" dirty="0"/>
                  <a:t>, </a:t>
                </a:r>
                <a14:m>
                  <m:oMath xmlns:m="http://schemas.openxmlformats.org/officeDocument/2006/math">
                    <m:r>
                      <a:rPr lang="ar-AE" altLang="zh-CN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ar-AE" altLang="zh-CN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ar-AE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ar-AE" altLang="zh-CN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ar-AE" altLang="zh-CN" i="1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ar-AE" altLang="zh-CN" dirty="0"/>
                  <a:t>→ 10× </a:t>
                </a:r>
                <a:r>
                  <a:rPr kumimoji="1" lang="en-GB" altLang="zh-CN" dirty="0"/>
                  <a:t>better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  <m:r>
                      <a:rPr lang="zh-CN" alt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kumimoji="1" lang="en-GB" altLang="zh-CN" dirty="0"/>
              </a:p>
              <a:p>
                <a:r>
                  <a:rPr kumimoji="1" lang="en-GB" altLang="zh-CN" dirty="0"/>
                  <a:t>Long-term (Upgrade II, 300 fb⁻¹ by 2040)</a:t>
                </a:r>
              </a:p>
              <a:p>
                <a:pPr lvl="1"/>
                <a:r>
                  <a:rPr kumimoji="1" lang="en-GB" altLang="zh-CN" dirty="0"/>
                  <a:t>Sub-percent penguin pollution control</a:t>
                </a:r>
              </a:p>
              <a:p>
                <a:pPr lvl="1"/>
                <a:r>
                  <a:rPr kumimoji="1" lang="en-GB" altLang="zh-CN" dirty="0"/>
                  <a:t>Global fit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ar-AE" altLang="zh-CN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</m:oMath>
                </a14:m>
                <a:r>
                  <a:rPr lang="ar-AE" altLang="zh-CN" dirty="0"/>
                  <a:t>, </a:t>
                </a:r>
                <a14:m>
                  <m:oMath xmlns:m="http://schemas.openxmlformats.org/officeDocument/2006/math">
                    <m:r>
                      <a:rPr lang="ar-AE" altLang="zh-CN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kumimoji="1" lang="en-GB" altLang="zh-CN" dirty="0"/>
                  <a:t> with full penguin treatment</a:t>
                </a:r>
              </a:p>
              <a:p>
                <a:pPr lvl="1"/>
                <a:r>
                  <a:rPr kumimoji="1" lang="en-GB" altLang="zh-CN" dirty="0"/>
                  <a:t>Rare baryon CPV 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zh-CN" alt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GB" altLang="zh-CN" dirty="0"/>
                  <a:t>decays</a:t>
                </a:r>
              </a:p>
              <a:p>
                <a:pPr lvl="1"/>
                <a:r>
                  <a:rPr kumimoji="1" lang="en-GB" altLang="zh-CN" dirty="0"/>
                  <a:t>Possible new physics in 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zh-CN" altLang="en-US">
                        <a:latin typeface="Cambria Math" panose="02040503050406030204" pitchFamily="18" charset="0"/>
                      </a:rPr>
                      <m:t>→</m:t>
                    </m:r>
                    <m:r>
                      <a:rPr lang="zh-CN" altLang="en-US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𝑑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  <m:r>
                      <a:rPr lang="zh-CN" alt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GB" altLang="zh-CN" dirty="0"/>
                  <a:t>or </a:t>
                </a:r>
                <a14:m>
                  <m:oMath xmlns:m="http://schemas.openxmlformats.org/officeDocument/2006/math">
                    <m:r>
                      <a:rPr lang="zh-CN" altLang="en-US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zh-CN" altLang="en-US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zh-CN" altLang="en-US" i="1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endParaRPr kumimoji="1" lang="en-GB" altLang="zh-CN" dirty="0"/>
              </a:p>
              <a:p>
                <a:r>
                  <a:rPr kumimoji="1" lang="en-GB" altLang="zh-CN" dirty="0"/>
                  <a:t>Complementary experiments</a:t>
                </a:r>
              </a:p>
              <a:p>
                <a:pPr lvl="1"/>
                <a:r>
                  <a:rPr kumimoji="1" lang="en-GB" altLang="zh-CN" dirty="0"/>
                  <a:t>Belle II: independent </a:t>
                </a:r>
                <a14:m>
                  <m:oMath xmlns:m="http://schemas.openxmlformats.org/officeDocument/2006/math">
                    <m:r>
                      <a:rPr lang="zh-CN" altLang="en-US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kumimoji="1" lang="en-GB" altLang="zh-CN" dirty="0"/>
                  <a:t>&amp;</a:t>
                </a:r>
                <a14:m>
                  <m:oMath xmlns:m="http://schemas.openxmlformats.org/officeDocument/2006/math">
                    <m:r>
                      <a:rPr lang="zh-CN" altLang="en-US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zh-CN" altLang="en-US">
                        <a:latin typeface="Cambria Math" panose="02040503050406030204" pitchFamily="18" charset="0"/>
                      </a:rPr>
                      <m:t>→</m:t>
                    </m:r>
                    <m:r>
                      <a:rPr lang="zh-CN" altLang="en-US" i="1">
                        <a:latin typeface="Cambria Math" panose="02040503050406030204" pitchFamily="18" charset="0"/>
                      </a:rPr>
                      <m:t>𝐾</m:t>
                    </m:r>
                    <m:r>
                      <a:rPr lang="zh-CN" altLang="en-US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kumimoji="1" lang="en-GB" altLang="zh-CN" dirty="0"/>
              </a:p>
            </p:txBody>
          </p:sp>
        </mc:Choice>
        <mc:Fallback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10000" y="2116755"/>
                <a:ext cx="10554574" cy="3933171"/>
              </a:xfrm>
              <a:blipFill>
                <a:blip r:embed="rId3"/>
                <a:stretch>
                  <a:fillRect l="-24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/>
          <p:cNvSpPr txBox="1"/>
          <p:nvPr/>
        </p:nvSpPr>
        <p:spPr>
          <a:xfrm>
            <a:off x="2083982" y="5961945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altLang="zh-CN" dirty="0">
                <a:solidFill>
                  <a:srgbClr val="DE8755"/>
                </a:solidFill>
                <a:effectLst/>
              </a:rPr>
              <a:t>LHCb is entering the precision era of CPV in decay</a:t>
            </a:r>
          </a:p>
        </p:txBody>
      </p:sp>
      <p:sp>
        <p:nvSpPr>
          <p:cNvPr id="11" name="日期占位符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01616-A5E3-0A40-AB34-29A8E6E91240}" type="datetime1">
              <a:rPr lang="zh-CN" altLang="en-US" smtClean="0"/>
              <a:t>2026/5/23</a:t>
            </a:fld>
            <a:endParaRPr lang="en-US" dirty="0"/>
          </a:p>
        </p:txBody>
      </p:sp>
      <p:sp>
        <p:nvSpPr>
          <p:cNvPr id="12" name="页脚占位符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Youhua Yang  </a:t>
            </a:r>
            <a:r>
              <a:rPr lang="zh-CN" altLang="en-US">
                <a:solidFill>
                  <a:srgbClr val="FFFFFF"/>
                </a:solidFill>
              </a:rPr>
              <a:t>第</a:t>
            </a:r>
            <a:r>
              <a:rPr lang="en-US" altLang="zh-CN">
                <a:solidFill>
                  <a:srgbClr val="FFFFFF"/>
                </a:solidFill>
              </a:rPr>
              <a:t>6</a:t>
            </a:r>
            <a:r>
              <a:rPr lang="zh-CN" altLang="en-US">
                <a:solidFill>
                  <a:srgbClr val="FFFFFF"/>
                </a:solidFill>
              </a:rPr>
              <a:t>届</a:t>
            </a:r>
            <a:r>
              <a:rPr lang="en-US">
                <a:solidFill>
                  <a:srgbClr val="FFFFFF"/>
                </a:solidFill>
              </a:rPr>
              <a:t>LHCb</a:t>
            </a:r>
            <a:r>
              <a:rPr lang="zh-CN" altLang="en-US">
                <a:solidFill>
                  <a:srgbClr val="FFFFFF"/>
                </a:solidFill>
              </a:rPr>
              <a:t>前沿物理研讨会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19</a:t>
            </a:fld>
            <a:endParaRPr 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0B71ED0-6DD3-3994-0D47-7221347BF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4368" y="2054011"/>
            <a:ext cx="4858512" cy="390793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Summary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370217" y="2234802"/>
                <a:ext cx="11178315" cy="4459509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GB" altLang="zh-CN" dirty="0"/>
                  <a:t>CKM angles </a:t>
                </a:r>
              </a:p>
              <a:p>
                <a:pPr lvl="1"/>
                <a:r>
                  <a:rPr kumimoji="1" lang="en-GB" altLang="zh-CN" dirty="0"/>
                  <a:t>CKM angle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kumimoji="1" lang="el-GR" altLang="zh-CN" dirty="0"/>
                  <a:t>: </a:t>
                </a:r>
                <a:r>
                  <a:rPr kumimoji="1" lang="en-GB" altLang="zh-CN" dirty="0"/>
                  <a:t>Most precise measurement to date using the novel Optimal Fourier </a:t>
                </a:r>
                <a:r>
                  <a:rPr kumimoji="1" lang="en-GB" altLang="zh-CN" dirty="0" err="1"/>
                  <a:t>unbinned</a:t>
                </a:r>
                <a:r>
                  <a:rPr kumimoji="1" lang="en-GB" altLang="zh-CN" dirty="0"/>
                  <a:t> method on Run 1+2 data, yielding 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kumimoji="1" lang="el-GR" altLang="zh-CN" dirty="0"/>
                  <a:t> = (71.3 ± 5.0)°. </a:t>
                </a:r>
                <a:r>
                  <a:rPr kumimoji="1" lang="en-GB" altLang="zh-CN" dirty="0"/>
                  <a:t>Complementary Run 3 binned analysis gives 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kumimoji="1" lang="el-GR" altLang="zh-CN" dirty="0"/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68.1±6.7</m:t>
                            </m:r>
                          </m:e>
                        </m:d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l-GR" altLang="zh-CN" dirty="0"/>
                  <a:t>, </a:t>
                </a:r>
                <a:r>
                  <a:rPr kumimoji="1" lang="en-GB" altLang="zh-CN" dirty="0"/>
                  <a:t>consistent and further improving world average.</a:t>
                </a:r>
              </a:p>
              <a:p>
                <a:pPr lvl="1"/>
                <a:r>
                  <a:rPr lang="en-GB" altLang="zh-CN" dirty="0"/>
                  <a:t>First observation of time-dependent CP violation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zh-CN" alt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zh-CN" altLang="en-US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kumimoji="1" lang="zh-CN" altLang="en-US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kumimoji="1" lang="zh-CN" altLang="en-US" i="1"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zh-CN" altLang="en-US" i="1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zh-CN" altLang="en-US" i="1">
                        <a:latin typeface="Cambria Math" panose="02040503050406030204" pitchFamily="18" charset="0"/>
                      </a:rPr>
                      <m:t>/</m:t>
                    </m:r>
                    <m:r>
                      <a:rPr kumimoji="1" lang="zh-CN" altLang="en-US" i="1">
                        <a:latin typeface="Cambria Math" panose="02040503050406030204" pitchFamily="18" charset="0"/>
                      </a:rPr>
                      <m:t>𝜓</m:t>
                    </m:r>
                    <m:sSup>
                      <m:sSupPr>
                        <m:ctrlPr>
                          <a:rPr kumimoji="1" lang="zh-CN" alt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zh-CN" altLang="en-US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kumimoji="1" lang="zh-CN" altLang="en-US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altLang="zh-CN" dirty="0"/>
                  <a:t>: provides strongest constraint on penguin pollution in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GB" altLang="zh-CN" dirty="0"/>
              </a:p>
              <a:p>
                <a:r>
                  <a:rPr lang="en-GB" altLang="zh-CN" dirty="0"/>
                  <a:t>Direct CP violation</a:t>
                </a:r>
                <a:endParaRPr kumimoji="1" lang="en-GB" altLang="zh-CN" dirty="0"/>
              </a:p>
              <a:p>
                <a:pPr lvl="1"/>
                <a:r>
                  <a:rPr kumimoji="1" lang="en-GB" altLang="zh-CN" dirty="0"/>
                  <a:t>Beauty baryon sector: </a:t>
                </a:r>
                <a:r>
                  <a:rPr lang="en-GB" altLang="zh-CN" dirty="0"/>
                  <a:t>First evidence of CP violation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ar-AE" altLang="zh-C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ar-AE" altLang="zh-CN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ar-AE" altLang="zh-CN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GB" altLang="zh-CN" dirty="0"/>
                  <a:t>decays to charmonium</a:t>
                </a:r>
                <a:r>
                  <a:rPr kumimoji="1" lang="en-GB" altLang="zh-CN" dirty="0"/>
                  <a:t>(3.9</a:t>
                </a:r>
                <a:r>
                  <a:rPr kumimoji="1" lang="el-GR" altLang="zh-CN" dirty="0"/>
                  <a:t>σ).</a:t>
                </a:r>
              </a:p>
              <a:p>
                <a:pPr lvl="1"/>
                <a:r>
                  <a:rPr kumimoji="1" lang="en-GB" altLang="zh-CN" dirty="0"/>
                  <a:t>Charmless baryon decays: First observations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GB" altLang="zh-CN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l-GR" altLang="zh-CN" dirty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GB" altLang="zh-CN" i="1" dirty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GB" altLang="zh-CN" i="1" dirty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GB" altLang="zh-CN" i="1" dirty="0">
                        <a:latin typeface="Cambria Math" panose="02040503050406030204" pitchFamily="18" charset="0"/>
                      </a:rPr>
                      <m:t>→ </m:t>
                    </m:r>
                    <m:r>
                      <a:rPr kumimoji="1" lang="en-GB" altLang="zh-CN" i="1" dirty="0">
                        <a:latin typeface="Cambria Math" panose="02040503050406030204" pitchFamily="18" charset="0"/>
                      </a:rPr>
                      <m:t>𝑝</m:t>
                    </m:r>
                    <m:sSubSup>
                      <m:sSubSupPr>
                        <m:ctrlPr>
                          <a:rPr kumimoji="1" lang="en-GB" altLang="zh-CN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GB" altLang="zh-CN" i="1" dirty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kumimoji="1" lang="en-GB" altLang="zh-CN" i="1" dirty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kumimoji="1" lang="en-GB" altLang="zh-CN" i="1" dirty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GB" altLang="zh-CN" i="1" dirty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kumimoji="1" lang="en-GB" altLang="zh-CN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GB" altLang="zh-CN" i="1" dirty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GB" altLang="zh-CN" i="1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GB" altLang="zh-CN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GB" altLang="zh-CN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GB" altLang="zh-CN" dirty="0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kumimoji="1" lang="en-GB" altLang="zh-CN" i="1" dirty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GB" altLang="zh-CN" i="1" dirty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GB" altLang="zh-CN" i="1" dirty="0">
                        <a:latin typeface="Cambria Math" panose="02040503050406030204" pitchFamily="18" charset="0"/>
                      </a:rPr>
                      <m:t>→ </m:t>
                    </m:r>
                    <m:r>
                      <a:rPr kumimoji="1" lang="en-GB" altLang="zh-CN" i="1" dirty="0">
                        <a:latin typeface="Cambria Math" panose="02040503050406030204" pitchFamily="18" charset="0"/>
                      </a:rPr>
                      <m:t>𝑝</m:t>
                    </m:r>
                    <m:sSubSup>
                      <m:sSubSupPr>
                        <m:ctrlPr>
                          <a:rPr kumimoji="1" lang="en-GB" altLang="zh-CN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GB" altLang="zh-CN" i="1" dirty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kumimoji="1" lang="en-GB" altLang="zh-CN" i="1" dirty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kumimoji="1" lang="en-GB" altLang="zh-CN" i="1" dirty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sSup>
                      <m:sSupPr>
                        <m:ctrlPr>
                          <a:rPr kumimoji="1" lang="en-GB" altLang="zh-CN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GB" altLang="zh-CN" i="1" dirty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GB" altLang="zh-CN" i="1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GB" altLang="zh-CN" dirty="0"/>
                  <a:t>(8</a:t>
                </a:r>
                <a:r>
                  <a:rPr kumimoji="1" lang="el-GR" altLang="zh-CN" dirty="0"/>
                  <a:t>σ)</a:t>
                </a:r>
                <a:r>
                  <a:rPr kumimoji="1" lang="en-GB" altLang="zh-CN" dirty="0"/>
                  <a:t>, and ACP consistent with zero.</a:t>
                </a: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kumimoji="1" lang="en-US" altLang="zh-CN" b="1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b="1" i="1" dirty="0"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acc>
                      </m:e>
                      <m:sub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𝒔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  <m:sup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  <m:r>
                      <a:rPr lang="zh-CN" altLang="en-US"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zh-CN" altLang="en-US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sSup>
                      <m:sSup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zh-CN" altLang="en-US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zh-CN" alt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GB" altLang="zh-CN" dirty="0"/>
                  <a:t>decays: Most precise ACP measurements, consistent with zero, probing penguin contributions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dirty="0">
                        <a:latin typeface="Cambria Math" panose="02040503050406030204" pitchFamily="18" charset="0"/>
                      </a:rPr>
                      <m:t>b</m:t>
                    </m:r>
                    <m:r>
                      <a:rPr kumimoji="1" lang="en-US" altLang="zh-CN" i="1" dirty="0"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zh-CN" i="1" dirty="0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kumimoji="1" lang="en-US" altLang="zh-CN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i="1" dirty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kumimoji="1" lang="en-US" altLang="zh-CN" i="1" dirty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kumimoji="1" lang="en-GB" altLang="zh-CN" dirty="0"/>
                  <a:t>and </a:t>
                </a:r>
                <a14:m>
                  <m:oMath xmlns:m="http://schemas.openxmlformats.org/officeDocument/2006/math">
                    <m:r>
                      <a:rPr kumimoji="1" lang="en-US" altLang="zh-CN" i="1" dirty="0">
                        <a:latin typeface="Cambria Math" panose="02040503050406030204" pitchFamily="18" charset="0"/>
                      </a:rPr>
                      <m:t>𝑏</m:t>
                    </m:r>
                    <m:r>
                      <a:rPr kumimoji="1" lang="en-US" altLang="zh-CN" i="1" dirty="0"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zh-CN" i="1" dirty="0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kumimoji="1" lang="en-US" altLang="zh-CN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i="1" dirty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kumimoji="1" lang="en-US" altLang="zh-CN" i="1" dirty="0">
                        <a:latin typeface="Cambria Math" panose="02040503050406030204" pitchFamily="18" charset="0"/>
                      </a:rPr>
                      <m:t>𝑠</m:t>
                    </m:r>
                    <m:r>
                      <a:rPr kumimoji="1" lang="en-US" altLang="zh-CN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GB" altLang="zh-CN" dirty="0"/>
                  <a:t>transitions.</a:t>
                </a:r>
              </a:p>
              <a:p>
                <a:pPr lvl="1"/>
                <a:r>
                  <a:rPr kumimoji="1" lang="en-GB" altLang="zh-CN" dirty="0"/>
                  <a:t>Penguin-dominated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zh-CN" altLang="en-US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lang="zh-CN" altLang="en-US"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zh-CN" altLang="en-US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sSup>
                      <m:sSup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zh-CN" altLang="en-US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lang="zh-CN" alt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GB" altLang="zh-CN" dirty="0"/>
                  <a:t>: Most precise CP asymmetry ever, ACP = −0.028 ± 0.009 ± 0.009, establishing a new benchmark for SM null-test in the </a:t>
                </a:r>
                <a14:m>
                  <m:oMath xmlns:m="http://schemas.openxmlformats.org/officeDocument/2006/math">
                    <m:r>
                      <a:rPr kumimoji="1" lang="en-US" altLang="zh-CN" i="1" dirty="0">
                        <a:latin typeface="Cambria Math" panose="02040503050406030204" pitchFamily="18" charset="0"/>
                      </a:rPr>
                      <m:t>𝑏</m:t>
                    </m:r>
                    <m:r>
                      <a:rPr kumimoji="1" lang="en-US" altLang="zh-CN" i="1" dirty="0"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zh-CN" i="1" dirty="0">
                        <a:latin typeface="Cambria Math" panose="02040503050406030204" pitchFamily="18" charset="0"/>
                      </a:rPr>
                      <m:t>𝑠𝑑</m:t>
                    </m:r>
                    <m:acc>
                      <m:accPr>
                        <m:chr m:val="̅"/>
                        <m:ctrlPr>
                          <a:rPr kumimoji="1"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b="0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  <m:r>
                      <a:rPr kumimoji="1" lang="en-US" altLang="zh-CN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GB" altLang="zh-CN" dirty="0"/>
                  <a:t>sector.</a:t>
                </a:r>
              </a:p>
              <a:p>
                <a:pPr lvl="1"/>
                <a:r>
                  <a:rPr kumimoji="1" lang="en-GB" altLang="zh-CN" dirty="0"/>
                  <a:t>Six CPV phenomena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 dirty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kumimoji="1" lang="en-US" altLang="zh-CN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i="1" dirty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 dirty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i="1" dirty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kumimoji="1" lang="en-US" altLang="zh-CN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 dirty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i="1" dirty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kumimoji="1" lang="en-US" altLang="zh-CN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 dirty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i="1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kumimoji="1" lang="en-US" altLang="zh-CN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zh-CN" dirty="0"/>
                  <a:t>decays for the first time</a:t>
                </a:r>
              </a:p>
              <a:p>
                <a:r>
                  <a:rPr kumimoji="1" lang="en-US" altLang="zh-CN" dirty="0"/>
                  <a:t>Outlook</a:t>
                </a:r>
              </a:p>
              <a:p>
                <a:pPr lvl="1"/>
                <a:r>
                  <a:rPr lang="en-GB" altLang="zh-CN" dirty="0"/>
                  <a:t>Novel methods – new ideas and combining data samples </a:t>
                </a:r>
              </a:p>
              <a:p>
                <a:pPr lvl="1"/>
                <a:r>
                  <a:rPr kumimoji="1" lang="en-GB" altLang="zh-CN" dirty="0"/>
                  <a:t>More results comes with challenge on the estimation of systematic uncertainty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0217" y="2234802"/>
                <a:ext cx="11178315" cy="4459509"/>
              </a:xfrm>
              <a:blipFill rotWithShape="1">
                <a:blip r:embed="rId3"/>
                <a:stretch>
                  <a:fillRect t="-2155" r="4" b="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0046A-A9DE-3748-9482-10F77CBFFB9C}" type="datetime1">
              <a:rPr lang="zh-CN" altLang="en-US" smtClean="0"/>
              <a:t>2026/5/23</a:t>
            </a:fld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Youhua Yang  </a:t>
            </a:r>
            <a:r>
              <a:rPr lang="zh-CN" altLang="en-US">
                <a:solidFill>
                  <a:srgbClr val="FFFFFF"/>
                </a:solidFill>
              </a:rPr>
              <a:t>第</a:t>
            </a:r>
            <a:r>
              <a:rPr lang="en-US" altLang="zh-CN">
                <a:solidFill>
                  <a:srgbClr val="FFFFFF"/>
                </a:solidFill>
              </a:rPr>
              <a:t>6</a:t>
            </a:r>
            <a:r>
              <a:rPr lang="zh-CN" altLang="en-US">
                <a:solidFill>
                  <a:srgbClr val="FFFFFF"/>
                </a:solidFill>
              </a:rPr>
              <a:t>届</a:t>
            </a:r>
            <a:r>
              <a:rPr lang="en-US">
                <a:solidFill>
                  <a:srgbClr val="FFFFFF"/>
                </a:solidFill>
              </a:rPr>
              <a:t>LHCb</a:t>
            </a:r>
            <a:r>
              <a:rPr lang="zh-CN" altLang="en-US">
                <a:solidFill>
                  <a:srgbClr val="FFFFFF"/>
                </a:solidFill>
              </a:rPr>
              <a:t>前沿物理研讨会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20</a:t>
            </a:fld>
            <a:endParaRPr lang="en-US"/>
          </a:p>
        </p:txBody>
      </p:sp>
      <p:sp>
        <p:nvSpPr>
          <p:cNvPr id="4" name="矩形 3"/>
          <p:cNvSpPr/>
          <p:nvPr/>
        </p:nvSpPr>
        <p:spPr>
          <a:xfrm>
            <a:off x="7841059" y="5558765"/>
            <a:ext cx="38250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0" cap="none" spc="0" dirty="0">
                <a:ln w="0"/>
                <a:solidFill>
                  <a:srgbClr val="87CEF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Thank You!</a:t>
            </a:r>
            <a:endParaRPr lang="zh-CN" altLang="en-US" sz="5400" b="0" cap="none" spc="0" dirty="0">
              <a:ln w="0"/>
              <a:solidFill>
                <a:srgbClr val="87CEFA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>
              <a:xfrm>
                <a:off x="106325" y="447188"/>
                <a:ext cx="12085675" cy="970450"/>
              </a:xfrm>
            </p:spPr>
            <p:txBody>
              <a:bodyPr/>
              <a:lstStyle/>
              <a:p>
                <a:r>
                  <a:rPr kumimoji="1" lang="en-US" altLang="zh-CN" dirty="0"/>
                  <a:t>First Observation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i="0" dirty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i="1" dirty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i="1" dirty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b="1" i="1" dirty="0" smtClean="0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kumimoji="1" lang="en-US" altLang="zh-CN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dirty="0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kumimoji="1" lang="en-US" altLang="zh-CN" i="1" dirty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i="1" dirty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b="1" i="1" dirty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kumimoji="1" lang="en-US" altLang="zh-CN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zh-CN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i="1" dirty="0">
                        <a:latin typeface="Cambria Math" panose="02040503050406030204" pitchFamily="18" charset="0"/>
                      </a:rPr>
                      <m:t>𝑝</m:t>
                    </m:r>
                    <m:sSubSup>
                      <m:sSubSupPr>
                        <m:ctrlPr>
                          <a:rPr kumimoji="1" lang="en-US" altLang="zh-CN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i="1" dirty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kumimoji="1" lang="en-US" altLang="zh-CN" i="1" dirty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kumimoji="1" lang="en-US" altLang="zh-CN" i="1" dirty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i="1" dirty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kumimoji="1" lang="en-US" altLang="zh-CN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 dirty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i="1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2" name="标题 1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06325" y="447188"/>
                <a:ext cx="12085675" cy="970450"/>
              </a:xfrm>
              <a:blipFill rotWithShape="1">
                <a:blip r:embed="rId2"/>
                <a:stretch>
                  <a:fillRect l="-354" t="-4465" r="-352" b="-43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177010" y="1589010"/>
                <a:ext cx="5167417" cy="3636511"/>
              </a:xfrm>
            </p:spPr>
            <p:txBody>
              <a:bodyPr/>
              <a:lstStyle/>
              <a:p>
                <a:r>
                  <a:rPr kumimoji="1" lang="en-GB" altLang="zh-CN" dirty="0"/>
                  <a:t>Data: 9 fb⁻¹ </a:t>
                </a:r>
                <a14:m>
                  <m:oMath xmlns:m="http://schemas.openxmlformats.org/officeDocument/2006/math">
                    <m:r>
                      <a:rPr kumimoji="1" lang="en-GB" altLang="zh-CN" i="1" dirty="0" smtClean="0">
                        <a:latin typeface="Cambria Math" panose="02040503050406030204" pitchFamily="18" charset="0"/>
                      </a:rPr>
                      <m:t>𝑝𝑝</m:t>
                    </m:r>
                    <m:r>
                      <a:rPr kumimoji="1" lang="en-GB" altLang="zh-CN" i="1" dirty="0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kumimoji="1" lang="en-GB" altLang="zh-CN" dirty="0"/>
                  <a:t>collisions (Run 1 + Run 2)</a:t>
                </a:r>
              </a:p>
              <a:p>
                <a:r>
                  <a:rPr kumimoji="1" lang="en-GB" altLang="zh-CN" dirty="0"/>
                  <a:t>New observations (both 8</a:t>
                </a:r>
                <a:r>
                  <a:rPr kumimoji="1" lang="el-GR" altLang="zh-CN" dirty="0"/>
                  <a:t>σ):</a:t>
                </a:r>
              </a:p>
              <a:p>
                <a:pPr lvl="1"/>
                <a:r>
                  <a:rPr kumimoji="1" lang="el-GR" altLang="zh-CN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l-GR" altLang="zh-CN" i="0" dirty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GB" altLang="zh-CN" i="1" dirty="0" smtClean="0">
                        <a:latin typeface="Cambria Math" panose="02040503050406030204" pitchFamily="18" charset="0"/>
                      </a:rPr>
                      <m:t>→ </m:t>
                    </m:r>
                    <m:r>
                      <a:rPr kumimoji="1" lang="en-GB" altLang="zh-CN" i="1" dirty="0" smtClean="0">
                        <a:latin typeface="Cambria Math" panose="02040503050406030204" pitchFamily="18" charset="0"/>
                      </a:rPr>
                      <m:t>𝑝</m:t>
                    </m:r>
                    <m:sSubSup>
                      <m:sSubSupPr>
                        <m:ctrlP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GB" altLang="zh-CN" i="1" dirty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kumimoji="1" lang="en-GB" altLang="zh-CN" dirty="0"/>
              </a:p>
              <a:p>
                <a:pPr lvl="1"/>
                <a:r>
                  <a:rPr kumimoji="1" lang="en-GB" altLang="zh-CN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GB" altLang="zh-CN" i="0" dirty="0" smtClean="0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GB" altLang="zh-CN" i="1" dirty="0" smtClean="0">
                        <a:latin typeface="Cambria Math" panose="02040503050406030204" pitchFamily="18" charset="0"/>
                      </a:rPr>
                      <m:t>→ </m:t>
                    </m:r>
                    <m:r>
                      <a:rPr kumimoji="1" lang="en-GB" altLang="zh-CN" i="1" dirty="0" smtClean="0">
                        <a:latin typeface="Cambria Math" panose="02040503050406030204" pitchFamily="18" charset="0"/>
                      </a:rPr>
                      <m:t>𝑝</m:t>
                    </m:r>
                    <m:sSubSup>
                      <m:sSubSupPr>
                        <m:ctrlP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sSup>
                      <m:sSupPr>
                        <m:ctrlP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kumimoji="1" lang="en-GB" altLang="zh-CN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kumimoji="1" lang="en-GB" altLang="zh-CN" dirty="0"/>
              </a:p>
              <a:p>
                <a:r>
                  <a:rPr kumimoji="1" lang="en-GB" altLang="zh-CN" dirty="0"/>
                  <a:t>Control channel: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GB" altLang="zh-CN" i="0" dirty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GB" altLang="zh-CN" i="1" dirty="0" smtClean="0"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kumimoji="1" lang="en-GB" altLang="zh-CN" i="1" dirty="0" err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GB" altLang="zh-CN" i="0" dirty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GB" altLang="zh-CN" i="1" dirty="0" err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  <m:t>→ </m:t>
                        </m:r>
                        <m: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  <m:sSubSup>
                          <m:sSubSupPr>
                            <m:ctrlPr>
                              <a:rPr kumimoji="1" lang="en-GB" altLang="zh-CN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GB" altLang="zh-CN" i="1" dirty="0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kumimoji="1" lang="en-GB" altLang="zh-CN" i="1" dirty="0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  <m:sup>
                            <m:r>
                              <a:rPr kumimoji="1" lang="en-GB" altLang="zh-CN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</m:e>
                    </m:d>
                    <m:sSup>
                      <m:sSupPr>
                        <m:ctrlP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kumimoji="1" lang="en-GB" altLang="zh-CN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7010" y="1589010"/>
                <a:ext cx="5167417" cy="3636511"/>
              </a:xfrm>
              <a:blipFill rotWithShape="1">
                <a:blip r:embed="rId3"/>
                <a:stretch>
                  <a:fillRect l="-9" t="-7" r="5" b="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/>
          <p:cNvSpPr txBox="1"/>
          <p:nvPr/>
        </p:nvSpPr>
        <p:spPr>
          <a:xfrm>
            <a:off x="9154640" y="124022"/>
            <a:ext cx="30373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b="1" dirty="0">
                <a:ln w="12700">
                  <a:noFill/>
                  <a:prstDash val="solid"/>
                </a:ln>
                <a:solidFill>
                  <a:srgbClr val="DE8755"/>
                </a:solidFill>
              </a:rPr>
              <a:t>LHCb-PAPER-2025-016</a:t>
            </a:r>
            <a:endParaRPr lang="en-US" altLang="zh-CN" b="1" dirty="0">
              <a:ln w="12700">
                <a:noFill/>
                <a:prstDash val="solid"/>
              </a:ln>
              <a:solidFill>
                <a:srgbClr val="DE8755"/>
              </a:solidFill>
            </a:endParaRPr>
          </a:p>
          <a:p>
            <a:r>
              <a:rPr lang="zh-CN" altLang="en-US" b="1" dirty="0">
                <a:ln w="12700">
                  <a:noFill/>
                  <a:prstDash val="solid"/>
                </a:ln>
                <a:solidFill>
                  <a:srgbClr val="DE8755"/>
                </a:solidFill>
              </a:rPr>
              <a:t>2508.17836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-381202" y="4848877"/>
                <a:ext cx="6283840" cy="13429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ℬ</m:t>
                      </m:r>
                      <m:d>
                        <m:dPr>
                          <m:ctrlPr>
                            <a:rPr lang="zh-CN" alt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zh-CN" alt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zh-CN" altLang="en-US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zh-CN" alt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  <m:sup>
                              <m:r>
                                <a:rPr lang="zh-CN" altLang="en-US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  <m:r>
                            <a:rPr lang="zh-CN" altLang="en-US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zh-CN" alt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sSubSup>
                            <m:sSubSupPr>
                              <m:ctrlPr>
                                <a:rPr lang="zh-CN" alt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zh-CN" alt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  <m:sup>
                              <m:r>
                                <a:rPr lang="zh-CN" altLang="en-US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zh-CN" alt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zh-CN" altLang="en-US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lang="zh-CN" altLang="en-US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zh-CN" alt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10.62±0.21±0.16±0.98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ℬ</m:t>
                      </m:r>
                      <m:d>
                        <m:dPr>
                          <m:ctrlPr>
                            <a:rPr lang="zh-CN" alt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zh-CN" alt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zh-CN" altLang="en-US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zh-CN" alt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  <m:sup>
                              <m:r>
                                <a:rPr lang="zh-CN" altLang="en-US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  <m:r>
                            <a:rPr lang="zh-CN" altLang="en-US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zh-CN" alt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sSubSup>
                            <m:sSubSupPr>
                              <m:ctrlPr>
                                <a:rPr lang="zh-CN" alt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zh-CN" alt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  <m:sup>
                              <m:r>
                                <a:rPr lang="zh-CN" altLang="en-US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zh-CN" alt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zh-CN" altLang="en-US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lang="zh-CN" altLang="en-US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zh-CN" alt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0.61±0.08±0.06±0.06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ℬ</m:t>
                      </m:r>
                      <m:d>
                        <m:dPr>
                          <m:ctrlPr>
                            <a:rPr lang="zh-CN" alt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zh-CN" alt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zh-CN" altLang="en-US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Ξ</m:t>
                              </m:r>
                            </m:e>
                            <m:sub>
                              <m:r>
                                <a:rPr lang="zh-CN" alt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  <m:sup>
                              <m:r>
                                <a:rPr lang="zh-CN" altLang="en-US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  <m:r>
                            <a:rPr lang="zh-CN" altLang="en-US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zh-CN" alt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sSubSup>
                            <m:sSubSupPr>
                              <m:ctrlPr>
                                <a:rPr lang="zh-CN" alt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zh-CN" alt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  <m:sup>
                              <m:r>
                                <a:rPr lang="zh-CN" altLang="en-US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zh-CN" alt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zh-CN" altLang="en-US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lang="zh-CN" altLang="en-US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zh-CN" alt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3.9±0.6±0.5±0.4±1.4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ℬ</m:t>
                      </m:r>
                      <m:d>
                        <m:dPr>
                          <m:ctrlPr>
                            <a:rPr lang="zh-CN" alt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zh-CN" alt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zh-CN" altLang="en-US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Ξ</m:t>
                              </m:r>
                            </m:e>
                            <m:sub>
                              <m:r>
                                <a:rPr lang="zh-CN" alt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  <m:sup>
                              <m:r>
                                <a:rPr lang="zh-CN" altLang="en-US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  <m:r>
                            <a:rPr lang="zh-CN" altLang="en-US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zh-CN" alt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sSubSup>
                            <m:sSubSupPr>
                              <m:ctrlPr>
                                <a:rPr lang="zh-CN" alt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zh-CN" alt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  <m:sup>
                              <m:r>
                                <a:rPr lang="zh-CN" altLang="en-US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zh-CN" alt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zh-CN" altLang="en-US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lang="zh-CN" altLang="en-US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&lt;2.8</m:t>
                      </m:r>
                      <m:r>
                        <m:rPr>
                          <m:nor/>
                        </m:rPr>
                        <a:rPr lang="zh-CN" altLang="en-US" b="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zh-CN" altLang="en-US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b="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3.2</m:t>
                          </m:r>
                        </m:e>
                      </m:d>
                      <m:r>
                        <m:rPr>
                          <m:nor/>
                        </m:rPr>
                        <a:rPr lang="zh-CN" altLang="en-US" b="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zh-CN" altLang="en-US" b="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at</m:t>
                      </m:r>
                      <m:r>
                        <m:rPr>
                          <m:nor/>
                        </m:rPr>
                        <a:rPr lang="zh-CN" altLang="en-US" b="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90% (95%) </m:t>
                      </m:r>
                      <m:r>
                        <m:rPr>
                          <m:nor/>
                        </m:rPr>
                        <a:rPr lang="zh-CN" altLang="en-US" b="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CL</m:t>
                      </m:r>
                    </m:oMath>
                  </m:oMathPara>
                </a14:m>
                <a:endParaRPr lang="zh-CN" altLang="en-US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81202" y="4848877"/>
                <a:ext cx="6283840" cy="1342932"/>
              </a:xfrm>
              <a:prstGeom prst="rect">
                <a:avLst/>
              </a:prstGeom>
              <a:blipFill rotWithShape="1">
                <a:blip r:embed="rId4"/>
                <a:stretch>
                  <a:fillRect l="3" t="-1" r="5" b="-156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9042" y="1751437"/>
            <a:ext cx="3496268" cy="250908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6559" y="4249891"/>
            <a:ext cx="3586761" cy="257402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5024" y="1766156"/>
            <a:ext cx="3418088" cy="245298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3934D-A08B-CB41-8CA7-035DB9B75296}" type="datetime1">
              <a:rPr lang="zh-CN" altLang="en-US" smtClean="0"/>
              <a:t>2026/5/23</a:t>
            </a:fld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Youhua Yang  </a:t>
            </a:r>
            <a:r>
              <a:rPr lang="zh-CN" altLang="en-US">
                <a:solidFill>
                  <a:srgbClr val="FFFFFF"/>
                </a:solidFill>
              </a:rPr>
              <a:t>第</a:t>
            </a:r>
            <a:r>
              <a:rPr lang="en-US" altLang="zh-CN">
                <a:solidFill>
                  <a:srgbClr val="FFFFFF"/>
                </a:solidFill>
              </a:rPr>
              <a:t>6</a:t>
            </a:r>
            <a:r>
              <a:rPr lang="zh-CN" altLang="en-US">
                <a:solidFill>
                  <a:srgbClr val="FFFFFF"/>
                </a:solidFill>
              </a:rPr>
              <a:t>届</a:t>
            </a:r>
            <a:r>
              <a:rPr lang="en-US">
                <a:solidFill>
                  <a:srgbClr val="FFFFFF"/>
                </a:solidFill>
              </a:rPr>
              <a:t>LHCb</a:t>
            </a:r>
            <a:r>
              <a:rPr lang="zh-CN" altLang="en-US">
                <a:solidFill>
                  <a:srgbClr val="FFFFFF"/>
                </a:solidFill>
              </a:rPr>
              <a:t>前沿物理研讨会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9F5DFF-F4A8-E236-AE49-8E1C835FA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dirty="0"/>
              <a:t>How to Tame Penguins</a:t>
            </a:r>
            <a:endParaRPr kumimoji="1"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2BBEC21-587F-C573-1731-162A328575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18713" y="1963869"/>
                <a:ext cx="6337991" cy="4446943"/>
              </a:xfrm>
            </p:spPr>
            <p:txBody>
              <a:bodyPr/>
              <a:lstStyle/>
              <a:p>
                <a:r>
                  <a:rPr lang="zh-CN" altLang="zh-CN" b="1" dirty="0"/>
                  <a:t>Golden Modes</a:t>
                </a:r>
                <a:r>
                  <a:rPr lang="zh-CN" altLang="zh-CN" dirty="0"/>
                  <a:t>：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CN" altLang="zh-CN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zh-CN" altLang="zh-CN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  <m:sup>
                        <m:r>
                          <a:rPr lang="zh-CN" altLang="zh-CN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zh-CN" altLang="zh-CN" i="1" dirty="0" smtClean="0">
                        <a:latin typeface="Cambria Math" panose="02040503050406030204" pitchFamily="18" charset="0"/>
                      </a:rPr>
                      <m:t> → </m:t>
                    </m:r>
                    <m:r>
                      <a:rPr lang="zh-CN" altLang="zh-CN" i="1" dirty="0" smtClean="0">
                        <a:latin typeface="Cambria Math" panose="02040503050406030204" pitchFamily="18" charset="0"/>
                      </a:rPr>
                      <m:t>𝐽</m:t>
                    </m:r>
                    <m:sSubSup>
                      <m:sSubSup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zh-CN" altLang="zh-CN" i="1" dirty="0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zh-CN" altLang="zh-CN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CN" altLang="zh-CN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zh-CN" altLang="zh-CN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zh-CN" altLang="zh-CN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zh-CN" altLang="zh-CN" i="1" dirty="0" smtClean="0">
                        <a:latin typeface="Cambria Math" panose="02040503050406030204" pitchFamily="18" charset="0"/>
                      </a:rPr>
                      <m:t> → </m:t>
                    </m:r>
                    <m:r>
                      <a:rPr lang="zh-CN" altLang="zh-CN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zh-CN" altLang="zh-CN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zh-CN" altLang="zh-CN" i="1" dirty="0" smtClean="0">
                        <a:latin typeface="Cambria Math" panose="02040503050406030204" pitchFamily="18" charset="0"/>
                      </a:rPr>
                      <m:t>𝜑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zh-CN" altLang="zh-CN" i="1" dirty="0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zh-CN" altLang="zh-CN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CN" altLang="zh-CN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zh-CN" altLang="zh-CN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zh-CN" altLang="zh-CN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zh-CN" altLang="zh-CN" i="1" dirty="0" smtClean="0">
                        <a:latin typeface="Cambria Math" panose="02040503050406030204" pitchFamily="18" charset="0"/>
                      </a:rPr>
                      <m:t> → </m:t>
                    </m:r>
                    <m:sSubSup>
                      <m:sSubSupPr>
                        <m:ctrlPr>
                          <a:rPr lang="zh-CN" altLang="zh-CN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CN" altLang="zh-CN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zh-CN" altLang="zh-CN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zh-CN" altLang="zh-CN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zh-CN" altLang="zh-CN" i="1" dirty="0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zh-CN" altLang="zh-CN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CN" altLang="zh-CN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zh-CN" altLang="zh-CN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zh-CN" altLang="zh-CN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endParaRPr lang="zh-CN" altLang="zh-CN" dirty="0"/>
              </a:p>
              <a:p>
                <a:r>
                  <a:rPr lang="zh-CN" altLang="zh-CN" b="1" dirty="0"/>
                  <a:t>Penguin Problem</a:t>
                </a:r>
                <a:r>
                  <a:rPr lang="zh-CN" altLang="zh-CN" dirty="0"/>
                  <a:t> Penguin topologies introduce small hadronic phase shifts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zh-CN" altLang="zh-CN" dirty="0"/>
                  <a:t> that can hide or mimic new physics.</a:t>
                </a:r>
              </a:p>
              <a:p>
                <a:r>
                  <a:rPr lang="zh-CN" altLang="zh-CN" b="1" dirty="0"/>
                  <a:t>Control Strategy</a:t>
                </a:r>
                <a:r>
                  <a:rPr lang="zh-CN" altLang="zh-CN" dirty="0"/>
                  <a:t> Use SU(3) flavour symmetry of QCD to relate golden modes to control modes (where penguin contributions are enhanced).</a:t>
                </a:r>
                <a:endParaRPr lang="en-US" altLang="zh-CN" dirty="0"/>
              </a:p>
              <a:p>
                <a:r>
                  <a:rPr lang="zh-CN" altLang="zh-CN" b="1" dirty="0"/>
                  <a:t>New Inputs </a:t>
                </a:r>
                <a:r>
                  <a:rPr lang="zh-CN" altLang="zh-CN" dirty="0"/>
                  <a:t>Recent LHCb and Belle-II measurements of control channels</a:t>
                </a:r>
              </a:p>
              <a:p>
                <a:endParaRPr lang="zh-CN" altLang="zh-CN" dirty="0"/>
              </a:p>
              <a:p>
                <a:pPr marL="0" indent="0">
                  <a:buNone/>
                </a:pPr>
                <a:endParaRPr kumimoji="1" lang="zh-CN" altLang="en-US" dirty="0"/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2BBEC21-587F-C573-1731-162A328575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18713" y="1963869"/>
                <a:ext cx="6337991" cy="4446943"/>
              </a:xfrm>
              <a:blipFill>
                <a:blip r:embed="rId3"/>
                <a:stretch>
                  <a:fillRect l="-600" r="-4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DCC48E-2C5F-0485-6C33-F6C064080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7135A-CA11-CD43-A796-87982E216CA2}" type="datetime1">
              <a:rPr lang="zh-CN" altLang="en-US" smtClean="0"/>
              <a:t>2026/5/23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423CAA-BF4F-F029-296B-B15376D74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Youhua Yang  </a:t>
            </a:r>
            <a:r>
              <a:rPr lang="zh-CN" altLang="en-US"/>
              <a:t>第</a:t>
            </a:r>
            <a:r>
              <a:rPr lang="en-US" altLang="zh-CN"/>
              <a:t>6</a:t>
            </a:r>
            <a:r>
              <a:rPr lang="zh-CN" altLang="en-US"/>
              <a:t>届</a:t>
            </a:r>
            <a:r>
              <a:rPr lang="en-US"/>
              <a:t>LHCb</a:t>
            </a:r>
            <a:r>
              <a:rPr lang="zh-CN" altLang="en-US"/>
              <a:t>前沿物理研讨会</a:t>
            </a:r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908C9EF-AD0A-1665-8B6E-A33841ADF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22</a:t>
            </a:fld>
            <a:endParaRPr lang="en-US" dirty="0">
              <a:solidFill>
                <a:srgbClr val="87CEFA"/>
              </a:solidFill>
            </a:endParaRP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82606BF0-A07C-18AB-4669-0FCB8B455E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en-US" altLang="zh-CN" dirty="0"/>
              <a:t>2505.06102</a:t>
            </a:r>
            <a:endParaRPr kumimoji="1"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62D809A-0004-7D0E-7A52-711804B937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2089" y="1864826"/>
            <a:ext cx="4065593" cy="212219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0867E87-1545-3D3A-418A-C1A6088276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1042" y="3987019"/>
            <a:ext cx="3887159" cy="264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73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Introduction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70366" y="2063967"/>
            <a:ext cx="11451265" cy="970451"/>
          </a:xfrm>
        </p:spPr>
        <p:txBody>
          <a:bodyPr>
            <a:normAutofit/>
          </a:bodyPr>
          <a:lstStyle/>
          <a:p>
            <a:r>
              <a:rPr kumimoji="1" lang="en-GB" altLang="zh-CN" dirty="0"/>
              <a:t>The CKM matrix contains a single complex phase,  the sole source of all CP violation in the quark sector of the Standard Model</a:t>
            </a:r>
          </a:p>
          <a:p>
            <a:pPr lvl="1"/>
            <a:endParaRPr kumimoji="1" lang="en-GB" altLang="zh-CN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46697" y="3669578"/>
            <a:ext cx="61243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GB" altLang="zh-CN" dirty="0">
                <a:solidFill>
                  <a:schemeClr val="bg1"/>
                </a:solidFill>
              </a:rPr>
              <a:t>Manifests geometrically in the unitarity triangle (angles </a:t>
            </a:r>
            <a:r>
              <a:rPr kumimoji="1" lang="el-GR" altLang="zh-CN" dirty="0">
                <a:solidFill>
                  <a:schemeClr val="bg1"/>
                </a:solidFill>
              </a:rPr>
              <a:t>α, β, γ)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952" y="4433908"/>
            <a:ext cx="3593434" cy="20880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内容占位符 3"/>
              <p:cNvSpPr txBox="1"/>
              <p:nvPr/>
            </p:nvSpPr>
            <p:spPr>
              <a:xfrm>
                <a:off x="5586641" y="3675431"/>
                <a:ext cx="6673702" cy="3379090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003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99715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199765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599815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en-GB" altLang="zh-CN" dirty="0">
                    <a:solidFill>
                      <a:schemeClr val="bg1"/>
                    </a:solidFill>
                  </a:rPr>
                  <a:t>CP violation appears in three forms:</a:t>
                </a:r>
              </a:p>
              <a:p>
                <a:pPr lvl="1"/>
                <a:r>
                  <a:rPr kumimoji="1" lang="en-GB" altLang="zh-CN" dirty="0">
                    <a:solidFill>
                      <a:schemeClr val="bg1"/>
                    </a:solidFill>
                  </a:rPr>
                  <a:t>Decay (direct):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1" lang="zh-CN" alt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kumimoji="1" lang="zh-CN" altLang="en-US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kumimoji="1" lang="zh-CN" altLang="en-US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zh-CN" altLang="en-US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kumimoji="1" lang="zh-CN" altLang="en-US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</m:e>
                        </m:acc>
                        <m:r>
                          <m:rPr>
                            <m:lit/>
                          </m:rPr>
                          <a:rPr kumimoji="1" lang="zh-CN" alt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kumimoji="1" lang="zh-CN" altLang="en-US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zh-CN" altLang="en-US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kumimoji="1" lang="zh-CN" altLang="en-US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  <m:r>
                      <a:rPr kumimoji="1" lang="zh-CN" altLang="en-US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≠1</m:t>
                    </m:r>
                  </m:oMath>
                </a14:m>
                <a:endParaRPr kumimoji="1" lang="en-GB" altLang="zh-CN" dirty="0">
                  <a:solidFill>
                    <a:schemeClr val="bg1"/>
                  </a:solidFill>
                </a:endParaRPr>
              </a:p>
              <a:p>
                <a:pPr lvl="1"/>
                <a:r>
                  <a:rPr kumimoji="1" lang="en-GB" altLang="zh-CN" dirty="0">
                    <a:solidFill>
                      <a:schemeClr val="tx2">
                        <a:lumMod val="40000"/>
                        <a:lumOff val="60000"/>
                      </a:schemeClr>
                    </a:solidFill>
                  </a:rPr>
                  <a:t>Mixing: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1" lang="zh-CN" altLang="en-US" i="1" smtClean="0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zh-CN" altLang="en-US" i="1" smtClean="0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m:rPr>
                            <m:lit/>
                          </m:rPr>
                          <a:rPr kumimoji="1" lang="zh-CN" altLang="en-US" i="1" smtClean="0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kumimoji="1" lang="zh-CN" altLang="en-US" i="1" smtClean="0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kumimoji="1" lang="zh-CN" altLang="en-US" i="1" smtClean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≠1</m:t>
                    </m:r>
                  </m:oMath>
                </a14:m>
                <a:r>
                  <a:rPr kumimoji="1" lang="en-GB" altLang="zh-CN" dirty="0">
                    <a:solidFill>
                      <a:schemeClr val="tx2">
                        <a:lumMod val="40000"/>
                        <a:lumOff val="60000"/>
                      </a:schemeClr>
                    </a:solidFill>
                  </a:rPr>
                  <a:t>  </a:t>
                </a:r>
              </a:p>
              <a:p>
                <a:pPr lvl="1"/>
                <a:r>
                  <a:rPr kumimoji="1" lang="en-GB" altLang="zh-CN" dirty="0">
                    <a:solidFill>
                      <a:schemeClr val="bg1"/>
                    </a:solidFill>
                  </a:rPr>
                  <a:t>Interference between mixing and decay: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1" lang="zh-CN" alt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1" lang="zh-CN" altLang="en-US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Im</m:t>
                        </m:r>
                      </m:fName>
                      <m:e>
                        <m:d>
                          <m:dPr>
                            <m:ctrlPr>
                              <a:rPr kumimoji="1" lang="zh-CN" altLang="en-US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1" lang="zh-CN" altLang="en-US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zh-CN" altLang="en-US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kumimoji="1" lang="zh-CN" altLang="en-US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kumimoji="1" lang="zh-CN" altLang="en-US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≠0</m:t>
                    </m:r>
                  </m:oMath>
                </a14:m>
                <a:endParaRPr kumimoji="1" lang="en-GB" altLang="zh-CN" dirty="0">
                  <a:solidFill>
                    <a:schemeClr val="bg1"/>
                  </a:solidFill>
                </a:endParaRPr>
              </a:p>
              <a:p>
                <a:r>
                  <a:rPr kumimoji="1" lang="en-GB" altLang="zh-CN" dirty="0">
                    <a:solidFill>
                      <a:schemeClr val="bg1"/>
                    </a:solidFill>
                  </a:rPr>
                  <a:t>Sensitive searches for new physics:</a:t>
                </a:r>
              </a:p>
              <a:p>
                <a:pPr lvl="1"/>
                <a:r>
                  <a:rPr kumimoji="1" lang="en-GB" altLang="zh-CN" dirty="0">
                    <a:solidFill>
                      <a:schemeClr val="bg1"/>
                    </a:solidFill>
                  </a:rPr>
                  <a:t>Penguin-dominated channels, multi-body amplitude analyses, and wave-interference CPV→ any deviation from SM predictions signals additional CP-violating sources beyond the CKM phase</a:t>
                </a:r>
              </a:p>
            </p:txBody>
          </p:sp>
        </mc:Choice>
        <mc:Fallback xmlns="">
          <p:sp>
            <p:nvSpPr>
              <p:cNvPr id="11" name="内容占位符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6641" y="3675431"/>
                <a:ext cx="6673702" cy="3379090"/>
              </a:xfrm>
              <a:prstGeom prst="rect">
                <a:avLst/>
              </a:prstGeom>
              <a:blipFill rotWithShape="1">
                <a:blip r:embed="rId4"/>
                <a:stretch>
                  <a:fillRect l="-8" t="-2" r="6" b="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/>
              <p:cNvSpPr txBox="1"/>
              <p:nvPr/>
            </p:nvSpPr>
            <p:spPr>
              <a:xfrm>
                <a:off x="3063684" y="2517257"/>
                <a:ext cx="6214730" cy="10343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kumimoji="1" lang="en-GB" altLang="zh-CN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sSub>
                              <m:sSubPr>
                                <m:ctrlP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brk m:alnAt="7"/>
                                  </m:rP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12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brk m:alnAt="7"/>
                                  </m:rP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13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12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13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13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</m:sup>
                            </m:sSup>
                          </m:e>
                        </m:mr>
                        <m:mr>
                          <m:e>
                            <m:r>
                              <a:rPr kumimoji="1" lang="en-US" altLang="zh-CN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12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23</m:t>
                                </m:r>
                              </m:sub>
                            </m:sSub>
                            <m:r>
                              <a:rPr kumimoji="1" lang="en-US" altLang="zh-CN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12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23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13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</m:sup>
                            </m:sSup>
                          </m:e>
                          <m:e>
                            <m:sSub>
                              <m:sSubPr>
                                <m:ctrlP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12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23</m:t>
                                </m:r>
                              </m:sub>
                            </m:sSub>
                            <m:r>
                              <a:rPr kumimoji="1" lang="en-US" altLang="zh-CN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12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23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13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</m:sup>
                            </m:sSup>
                          </m:e>
                          <m:e>
                            <m:sSub>
                              <m:sSubPr>
                                <m:ctrlP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23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13</m:t>
                                </m:r>
                              </m:sub>
                            </m:sSub>
                          </m:e>
                        </m:mr>
                        <m:mr>
                          <m:e>
                            <m:sSub>
                              <m:sSubPr>
                                <m:ctrlP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12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23</m:t>
                                </m:r>
                              </m:sub>
                            </m:sSub>
                            <m:r>
                              <a:rPr kumimoji="1" lang="en-US" altLang="zh-CN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12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23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13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</m:sup>
                            </m:sSup>
                          </m:e>
                          <m:e>
                            <m:r>
                              <a:rPr kumimoji="1" lang="en-US" altLang="zh-CN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12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23</m:t>
                                </m:r>
                              </m:sub>
                            </m:sSub>
                            <m:r>
                              <a:rPr kumimoji="1" lang="en-US" altLang="zh-CN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12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23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13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</m:sup>
                            </m:sSup>
                          </m:e>
                          <m:e>
                            <m:sSub>
                              <m:sSubPr>
                                <m:ctrlP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23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kumimoji="1" lang="en-US" altLang="zh-C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13</m:t>
                                </m:r>
                              </m:sub>
                            </m:sSub>
                          </m:e>
                        </m:mr>
                      </m:m>
                    </m:oMath>
                  </m:oMathPara>
                </a14:m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3684" y="2517257"/>
                <a:ext cx="6214730" cy="1034322"/>
              </a:xfrm>
              <a:prstGeom prst="rect">
                <a:avLst/>
              </a:prstGeom>
              <a:blipFill rotWithShape="1">
                <a:blip r:embed="rId5"/>
                <a:stretch>
                  <a:fillRect l="-7" t="-11" r="7" b="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日期占位符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40E2C-FDEA-8347-8B81-FCEC5D129C33}" type="datetime1">
              <a:rPr lang="zh-CN" altLang="en-US" smtClean="0"/>
              <a:t>2026/5/23</a:t>
            </a:fld>
            <a:endParaRPr lang="en-US" dirty="0"/>
          </a:p>
        </p:txBody>
      </p:sp>
      <p:sp>
        <p:nvSpPr>
          <p:cNvPr id="15" name="页脚占位符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Youhua Yang  </a:t>
            </a:r>
            <a:r>
              <a:rPr lang="zh-CN" altLang="en-US" dirty="0"/>
              <a:t>第</a:t>
            </a:r>
            <a:r>
              <a:rPr lang="en-US" altLang="zh-CN" dirty="0"/>
              <a:t>6</a:t>
            </a:r>
            <a:r>
              <a:rPr lang="zh-CN" altLang="en-US" dirty="0"/>
              <a:t>届</a:t>
            </a:r>
            <a:r>
              <a:rPr lang="en-US" dirty="0"/>
              <a:t>LHCb</a:t>
            </a:r>
            <a:r>
              <a:rPr lang="zh-CN" altLang="en-US" dirty="0"/>
              <a:t>前沿物理研讨会</a:t>
            </a:r>
            <a:endParaRPr lang="en-US" dirty="0"/>
          </a:p>
        </p:txBody>
      </p:sp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 dirty="0"/>
              <a:t>CKM angles</a:t>
            </a:r>
            <a:endParaRPr kumimoji="1"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4FF66-A881-9F43-BCE9-BFF7DC17E5F3}" type="datetime1">
              <a:rPr lang="zh-CN" altLang="en-US" smtClean="0"/>
              <a:t>2026/5/23</a:t>
            </a:fld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Youhua Yang  </a:t>
            </a:r>
            <a:r>
              <a:rPr lang="zh-CN" altLang="en-US" dirty="0"/>
              <a:t>第</a:t>
            </a:r>
            <a:r>
              <a:rPr lang="en-US" altLang="zh-CN" dirty="0"/>
              <a:t>6</a:t>
            </a:r>
            <a:r>
              <a:rPr lang="zh-CN" altLang="en-US" dirty="0"/>
              <a:t>届</a:t>
            </a:r>
            <a:r>
              <a:rPr lang="en-US" dirty="0"/>
              <a:t>LHCb</a:t>
            </a:r>
            <a:r>
              <a:rPr lang="zh-CN" altLang="en-US" dirty="0"/>
              <a:t>前沿物理研讨会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3</a:t>
            </a:fld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7984" y="1266355"/>
            <a:ext cx="3593434" cy="208807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GB" altLang="zh-CN" dirty="0"/>
                  <a:t>CKM angle </a:t>
                </a:r>
                <a14:m>
                  <m:oMath xmlns:m="http://schemas.openxmlformats.org/officeDocument/2006/math">
                    <m:r>
                      <a:rPr kumimoji="1" lang="en-US" altLang="zh-CN" i="1" dirty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2" name="标题 1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3"/>
                <a:stretch>
                  <a:fillRect l="-406" t="-4465" r="-400" b="-43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10000" y="1855206"/>
                <a:ext cx="10554574" cy="2583712"/>
              </a:xfrm>
            </p:spPr>
            <p:txBody>
              <a:bodyPr/>
              <a:lstStyle/>
              <a:p>
                <a:r>
                  <a:rPr kumimoji="1" lang="en-US" altLang="zh-CN" dirty="0"/>
                  <a:t>How to measure CKM angle gamma</a:t>
                </a:r>
              </a:p>
              <a:p>
                <a:pPr lvl="1"/>
                <a:r>
                  <a:rPr kumimoji="1" lang="en-US" altLang="zh-CN" dirty="0"/>
                  <a:t>Tree diagrams are sensitive to </a:t>
                </a:r>
                <a14:m>
                  <m:oMath xmlns:m="http://schemas.openxmlformats.org/officeDocument/2006/math">
                    <m:r>
                      <a:rPr kumimoji="1" lang="en-US" altLang="zh-CN" i="1" dirty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via interference of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kumimoji="1" lang="en-US" altLang="zh-CN" dirty="0"/>
                  <a:t> and 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𝑏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kumimoji="1" lang="en-US" altLang="zh-CN" dirty="0"/>
                  <a:t> transitions</a:t>
                </a:r>
              </a:p>
              <a:p>
                <a:pPr lvl="1"/>
                <a:endParaRPr kumimoji="1" lang="en-US" altLang="zh-CN" dirty="0"/>
              </a:p>
              <a:p>
                <a:pPr lvl="1"/>
                <a:endParaRPr kumimoji="1" lang="en-US" altLang="zh-CN" dirty="0"/>
              </a:p>
              <a:p>
                <a:pPr lvl="1"/>
                <a:endParaRPr kumimoji="1" lang="en-US" altLang="zh-CN" dirty="0"/>
              </a:p>
              <a:p>
                <a:r>
                  <a:rPr kumimoji="1" lang="en-US" altLang="zh-CN" dirty="0"/>
                  <a:t>Status of CKM angle gamma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10" name="内容占位符 2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10000" y="1855206"/>
                <a:ext cx="10554574" cy="2583712"/>
              </a:xfrm>
              <a:blipFill rotWithShape="1">
                <a:blip r:embed="rId4"/>
                <a:stretch>
                  <a:fillRect l="-4" t="-14" r="6" b="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9591" y="2823929"/>
            <a:ext cx="4456814" cy="9624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内容占位符 2"/>
              <p:cNvSpPr txBox="1"/>
              <p:nvPr/>
            </p:nvSpPr>
            <p:spPr>
              <a:xfrm>
                <a:off x="1275334" y="4037783"/>
                <a:ext cx="3995628" cy="1097823"/>
              </a:xfrm>
              <a:prstGeom prst="rect">
                <a:avLst/>
              </a:prstGeom>
              <a:noFill/>
              <a:effectLst/>
            </p:spPr>
            <p:txBody>
              <a:bodyPr vert="horz" lIns="91440" tIns="45720" rIns="91440" bIns="45720" rtlCol="0" anchor="ctr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2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2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24003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99715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199765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599815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en-US" altLang="zh-CN" dirty="0"/>
                  <a:t>Combine HFLAV dir. result: </a:t>
                </a:r>
                <a:br>
                  <a:rPr kumimoji="1" lang="en-US" altLang="zh-CN" dirty="0"/>
                </a:br>
                <a14:m>
                  <m:oMath xmlns:m="http://schemas.openxmlformats.org/officeDocument/2006/math">
                    <m:r>
                      <a:rPr kumimoji="1" lang="en-US" altLang="zh-CN" i="1" dirty="0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kumimoji="1" lang="en-US" altLang="zh-CN" i="1" dirty="0" smtClean="0">
                        <a:latin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kumimoji="1" lang="en-US" altLang="zh-CN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en-US" altLang="zh-CN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kumimoji="1" lang="en-US" altLang="zh-CN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zh-CN" i="1" dirty="0" smtClean="0">
                                    <a:latin typeface="Cambria Math" panose="02040503050406030204" pitchFamily="18" charset="0"/>
                                  </a:rPr>
                                  <m:t>66.4</m:t>
                                </m:r>
                              </m:e>
                              <m:sub>
                                <m:r>
                                  <a:rPr kumimoji="1" lang="en-US" altLang="zh-CN" b="0" i="1" dirty="0" smtClean="0">
                                    <a:latin typeface="Cambria Math" panose="02040503050406030204" pitchFamily="18" charset="0"/>
                                  </a:rPr>
                                  <m:t>−2.8</m:t>
                                </m:r>
                              </m:sub>
                              <m:sup>
                                <m:r>
                                  <a:rPr kumimoji="1" lang="en-US" altLang="zh-CN" i="1" dirty="0">
                                    <a:latin typeface="Cambria Math" panose="02040503050406030204" pitchFamily="18" charset="0"/>
                                  </a:rPr>
                                  <m:t>+2.7</m:t>
                                </m:r>
                              </m:sup>
                            </m:sSubSup>
                          </m:e>
                        </m:d>
                      </m:e>
                      <m:sup>
                        <m:r>
                          <a:rPr kumimoji="1" lang="en-US" altLang="zh-CN" i="1" dirty="0" smtClean="0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kumimoji="1" lang="en-US" altLang="zh-CN" dirty="0"/>
              </a:p>
            </p:txBody>
          </p:sp>
        </mc:Choice>
        <mc:Fallback xmlns="">
          <p:sp>
            <p:nvSpPr>
              <p:cNvPr id="16" name="内容占位符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5334" y="4037783"/>
                <a:ext cx="3995628" cy="1097823"/>
              </a:xfrm>
              <a:prstGeom prst="rect">
                <a:avLst/>
              </a:prstGeom>
              <a:blipFill rotWithShape="1">
                <a:blip r:embed="rId6"/>
                <a:stretch>
                  <a:fillRect l="-6" t="-41" r="12" b="33"/>
                </a:stretch>
              </a:blipFill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组合 18"/>
          <p:cNvGrpSpPr/>
          <p:nvPr/>
        </p:nvGrpSpPr>
        <p:grpSpPr>
          <a:xfrm>
            <a:off x="8381608" y="2708816"/>
            <a:ext cx="3242789" cy="1838433"/>
            <a:chOff x="8381608" y="2708816"/>
            <a:chExt cx="3242789" cy="1838433"/>
          </a:xfrm>
        </p:grpSpPr>
        <p:grpSp>
          <p:nvGrpSpPr>
            <p:cNvPr id="15" name="组合 14"/>
            <p:cNvGrpSpPr/>
            <p:nvPr/>
          </p:nvGrpSpPr>
          <p:grpSpPr>
            <a:xfrm>
              <a:off x="8381608" y="2708816"/>
              <a:ext cx="3242789" cy="1838433"/>
              <a:chOff x="8000304" y="2887363"/>
              <a:chExt cx="3329763" cy="1989123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00304" y="2887363"/>
                <a:ext cx="3329763" cy="1920011"/>
              </a:xfrm>
              <a:prstGeom prst="rect">
                <a:avLst/>
              </a:prstGeom>
            </p:spPr>
          </p:pic>
          <p:sp>
            <p:nvSpPr>
              <p:cNvPr id="14" name="椭圆 13"/>
              <p:cNvSpPr/>
              <p:nvPr/>
            </p:nvSpPr>
            <p:spPr>
              <a:xfrm>
                <a:off x="8240233" y="4189228"/>
                <a:ext cx="669851" cy="687258"/>
              </a:xfrm>
              <a:prstGeom prst="ellipse">
                <a:avLst/>
              </a:prstGeom>
              <a:solidFill>
                <a:schemeClr val="accent4">
                  <a:lumMod val="75000"/>
                  <a:alpha val="47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文本框 17"/>
                <p:cNvSpPr txBox="1"/>
                <p:nvPr/>
              </p:nvSpPr>
              <p:spPr>
                <a:xfrm>
                  <a:off x="9448626" y="3955334"/>
                  <a:ext cx="1196933" cy="28033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1200" b="0" i="1" dirty="0" smtClean="0">
                                <a:solidFill>
                                  <a:srgbClr val="DE8755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200" b="0" i="1" dirty="0" smtClean="0">
                                <a:solidFill>
                                  <a:srgbClr val="DE8755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=</m:t>
                            </m:r>
                            <m:d>
                              <m:dPr>
                                <m:ctrlPr>
                                  <a:rPr lang="en-US" altLang="zh-CN" sz="1200" b="0" i="1" dirty="0" smtClean="0">
                                    <a:solidFill>
                                      <a:srgbClr val="DE8755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altLang="zh-CN" sz="1200" b="0" i="1" dirty="0" smtClean="0">
                                        <a:solidFill>
                                          <a:srgbClr val="DE8755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200" i="1" dirty="0" smtClean="0">
                                        <a:solidFill>
                                          <a:srgbClr val="DE8755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66.2</m:t>
                                    </m:r>
                                  </m:e>
                                  <m:sub>
                                    <m:r>
                                      <a:rPr lang="en-US" altLang="zh-CN" sz="1200" b="0" i="1" dirty="0" smtClean="0">
                                        <a:solidFill>
                                          <a:srgbClr val="DE8755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−1.4</m:t>
                                    </m:r>
                                  </m:sub>
                                  <m:sup>
                                    <m:r>
                                      <a:rPr lang="en-US" altLang="zh-CN" sz="1200" b="0" i="1" dirty="0" smtClean="0">
                                        <a:solidFill>
                                          <a:srgbClr val="DE8755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+0.7</m:t>
                                    </m:r>
                                  </m:sup>
                                </m:sSubSup>
                              </m:e>
                            </m:d>
                          </m:e>
                          <m:sup>
                            <m:r>
                              <a:rPr lang="en-US" altLang="zh-CN" sz="1200" b="0" i="1" dirty="0" smtClean="0">
                                <a:solidFill>
                                  <a:srgbClr val="DE8755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∘</m:t>
                            </m:r>
                          </m:sup>
                        </m:sSup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18" name="文本框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48626" y="3955334"/>
                  <a:ext cx="1196933" cy="280333"/>
                </a:xfrm>
                <a:prstGeom prst="rect">
                  <a:avLst/>
                </a:prstGeom>
                <a:blipFill rotWithShape="1">
                  <a:blip r:embed="rId8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607" y="4535730"/>
            <a:ext cx="4474219" cy="222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/>
              <p:cNvSpPr txBox="1"/>
              <p:nvPr/>
            </p:nvSpPr>
            <p:spPr>
              <a:xfrm>
                <a:off x="788918" y="5426170"/>
                <a:ext cx="3803578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dirty="0">
                    <a:solidFill>
                      <a:schemeClr val="bg1"/>
                    </a:solidFill>
                  </a:rPr>
                  <a:t>LHCb direct</a:t>
                </a:r>
                <a:r>
                  <a:rPr lang="en-GB" altLang="zh-CN" dirty="0">
                    <a:solidFill>
                      <a:schemeClr val="bg1"/>
                    </a:solidFill>
                  </a:rPr>
                  <a:t> </a:t>
                </a:r>
                <a:r>
                  <a:rPr lang="en-GB" altLang="zh-CN" sz="1200" dirty="0">
                    <a:solidFill>
                      <a:srgbClr val="DE8755"/>
                    </a:solidFill>
                  </a:rPr>
                  <a:t>LHCb-CONF-2025-003 </a:t>
                </a:r>
                <a:r>
                  <a:rPr kumimoji="1" lang="en-US" altLang="zh-CN" dirty="0"/>
                  <a:t>: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b="0" i="1" dirty="0" smtClean="0">
                              <a:solidFill>
                                <a:srgbClr val="DE875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zh-CN" b="0" i="1" dirty="0" smtClean="0">
                                  <a:solidFill>
                                    <a:srgbClr val="DE875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b="0" i="0" dirty="0" smtClean="0">
                                  <a:solidFill>
                                    <a:srgbClr val="DE8755"/>
                                  </a:solidFill>
                                  <a:latin typeface="Cambria Math" panose="02040503050406030204" pitchFamily="18" charset="0"/>
                                </a:rPr>
                                <m:t>62.8</m:t>
                              </m:r>
                              <m:r>
                                <a:rPr kumimoji="1" lang="en-US" altLang="zh-CN" b="0" i="1" dirty="0" smtClean="0">
                                  <a:solidFill>
                                    <a:srgbClr val="DE8755"/>
                                  </a:solidFill>
                                  <a:latin typeface="Cambria Math" panose="02040503050406030204" pitchFamily="18" charset="0"/>
                                </a:rPr>
                                <m:t>±2.6</m:t>
                              </m:r>
                            </m:e>
                          </m:d>
                        </m:e>
                        <m:sup>
                          <m:r>
                            <a:rPr kumimoji="1" lang="en-US" altLang="zh-CN" i="1" dirty="0">
                              <a:solidFill>
                                <a:srgbClr val="DE8755"/>
                              </a:solidFill>
                              <a:latin typeface="Cambria Math" panose="020405030504060302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kumimoji="1" lang="en-US" altLang="zh-CN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文本框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918" y="5426170"/>
                <a:ext cx="3803578" cy="646331"/>
              </a:xfrm>
              <a:prstGeom prst="rect">
                <a:avLst/>
              </a:prstGeom>
              <a:blipFill rotWithShape="1">
                <a:blip r:embed="rId10"/>
                <a:stretch>
                  <a:fillRect l="-7" t="-15" r="5" b="9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日期占位符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94EE0-2588-DE46-8E57-FA280A312841}" type="datetime1">
              <a:rPr lang="zh-CN" altLang="en-US" smtClean="0"/>
              <a:t>2026/5/23</a:t>
            </a:fld>
            <a:endParaRPr lang="en-US" dirty="0"/>
          </a:p>
        </p:txBody>
      </p:sp>
      <p:sp>
        <p:nvSpPr>
          <p:cNvPr id="25" name="页脚占位符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Youhua Yang  </a:t>
            </a:r>
            <a:r>
              <a:rPr lang="zh-CN" altLang="en-US" dirty="0">
                <a:solidFill>
                  <a:srgbClr val="FFFFFF"/>
                </a:solidFill>
              </a:rPr>
              <a:t>第</a:t>
            </a:r>
            <a:r>
              <a:rPr lang="en-US" altLang="zh-CN" dirty="0">
                <a:solidFill>
                  <a:srgbClr val="FFFFFF"/>
                </a:solidFill>
              </a:rPr>
              <a:t>6</a:t>
            </a:r>
            <a:r>
              <a:rPr lang="zh-CN" altLang="en-US" dirty="0">
                <a:solidFill>
                  <a:srgbClr val="FFFFFF"/>
                </a:solidFill>
              </a:rPr>
              <a:t>届</a:t>
            </a:r>
            <a:r>
              <a:rPr lang="en-US" dirty="0">
                <a:solidFill>
                  <a:srgbClr val="FFFFFF"/>
                </a:solidFill>
              </a:rPr>
              <a:t>LHCb</a:t>
            </a:r>
            <a:r>
              <a:rPr lang="zh-CN" altLang="en-US" dirty="0">
                <a:solidFill>
                  <a:srgbClr val="FFFFFF"/>
                </a:solidFill>
              </a:rPr>
              <a:t>前沿物理研讨会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6" name="灯片编号占位符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4</a:t>
            </a:fld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963" y="4263508"/>
            <a:ext cx="3444949" cy="258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>
              <a:xfrm>
                <a:off x="148856" y="447188"/>
                <a:ext cx="11233142" cy="970450"/>
              </a:xfrm>
            </p:spPr>
            <p:txBody>
              <a:bodyPr/>
              <a:lstStyle/>
              <a:p>
                <a:r>
                  <a:rPr kumimoji="1" lang="en-GB" altLang="zh-CN" dirty="0"/>
                  <a:t>Precise Measurement of 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kumimoji="1" lang="el-GR" altLang="zh-CN" dirty="0"/>
                  <a:t> </a:t>
                </a:r>
                <a:br>
                  <a:rPr kumimoji="1" lang="en-US" altLang="zh-CN" dirty="0"/>
                </a:br>
                <a:r>
                  <a:rPr kumimoji="1" lang="en-GB" altLang="zh-CN" sz="1800" dirty="0"/>
                  <a:t>with a Novel </a:t>
                </a:r>
                <a:r>
                  <a:rPr kumimoji="1" lang="en-GB" altLang="zh-CN" sz="1800" dirty="0" err="1"/>
                  <a:t>Unbinned</a:t>
                </a:r>
                <a:r>
                  <a:rPr kumimoji="1" lang="en-GB" altLang="zh-CN" sz="1800" dirty="0"/>
                  <a:t> Model-Independent Approach</a:t>
                </a:r>
                <a:endParaRPr kumimoji="1" lang="zh-CN" altLang="en-US" sz="1800" dirty="0"/>
              </a:p>
            </p:txBody>
          </p:sp>
        </mc:Choice>
        <mc:Fallback xmlns="">
          <p:sp>
            <p:nvSpPr>
              <p:cNvPr id="2" name="标题 1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48856" y="447188"/>
                <a:ext cx="11233142" cy="970450"/>
              </a:xfrm>
              <a:blipFill rotWithShape="1">
                <a:blip r:embed="rId3"/>
                <a:stretch>
                  <a:fillRect l="-387" t="-13364" r="-376" b="-43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318978" y="2088519"/>
                <a:ext cx="5685608" cy="3884787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GB" altLang="zh-CN" dirty="0"/>
                  <a:t>Analysis strategy</a:t>
                </a:r>
              </a:p>
              <a:p>
                <a:pPr lvl="1"/>
                <a:r>
                  <a:rPr lang="en-GB" altLang="zh-CN" dirty="0"/>
                  <a:t>Exploits interference between favored and suppressed amplitudes.</a:t>
                </a:r>
              </a:p>
              <a:p>
                <a:pPr lvl="1"/>
                <a:r>
                  <a:rPr lang="en-GB" altLang="zh-CN" dirty="0"/>
                  <a:t>Measure amplitude ratios and strong phase differences, sensitive to  interference of 𝑏→𝑐 and 𝑏→𝑢 transitions</a:t>
                </a:r>
              </a:p>
              <a:p>
                <a:r>
                  <a:rPr lang="en-GB" altLang="zh-CN" dirty="0"/>
                  <a:t>Traditional binned method limitation</a:t>
                </a:r>
              </a:p>
              <a:p>
                <a:pPr lvl="1"/>
                <a:r>
                  <a:rPr lang="en-GB" altLang="zh-CN" dirty="0"/>
                  <a:t>Averages strong-phase differences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GB" altLang="zh-CN" dirty="0"/>
                  <a:t>inside bins → ~15% loss in statistical sensitivity.</a:t>
                </a:r>
              </a:p>
              <a:p>
                <a:r>
                  <a:rPr lang="en-GB" altLang="zh-CN" dirty="0"/>
                  <a:t>Optimal Fourier weighting(first real-data application)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𝑜𝑝𝑡</m:t>
                        </m:r>
                      </m:sup>
                    </m:sSup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×</m:t>
                    </m:r>
                    <m:d>
                      <m:dPr>
                        <m:begChr m:val="{"/>
                        <m:endChr m:val="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func>
                              <m:func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  <m:d>
                                      <m:dPr>
                                        <m:ctrlP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d>
                                  </m:e>
                                </m:d>
                              </m:e>
                            </m:func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,  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=2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e>
                            <m:func>
                              <m:func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a:rPr lang="zh-CN" altLang="en-US" b="0" i="0" smtClean="0">
                                    <a:latin typeface="Cambria Math" panose="02040503050406030204" pitchFamily="18" charset="0"/>
                                  </a:rPr>
                                  <m:t>    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  <m:d>
                                      <m:dPr>
                                        <m:ctrlP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d>
                                  </m:e>
                                </m:d>
                              </m:e>
                            </m:func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=2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eqArr>
                      </m:e>
                    </m:d>
                  </m:oMath>
                </a14:m>
                <a:endParaRPr lang="en-GB" altLang="zh-CN" dirty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𝑜𝑝𝑡</m:t>
                        </m:r>
                      </m:sup>
                    </m:sSup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GB" altLang="zh-CN" dirty="0"/>
                  <a:t> incorporates decay amplitude, eff and </a:t>
                </a:r>
                <a:r>
                  <a:rPr lang="en-GB" altLang="zh-CN" dirty="0" err="1"/>
                  <a:t>bkg</a:t>
                </a:r>
                <a:endParaRPr lang="en-GB" altLang="zh-CN" dirty="0"/>
              </a:p>
              <a:p>
                <a:pPr lvl="1"/>
                <a:r>
                  <a:rPr lang="en-GB" altLang="zh-CN" dirty="0">
                    <a:solidFill>
                      <a:srgbClr val="DE8755"/>
                    </a:solidFill>
                  </a:rPr>
                  <a:t>Joint fit</a:t>
                </a:r>
                <a:r>
                  <a:rPr lang="en-GB" altLang="zh-CN" dirty="0"/>
                  <a:t>: BESIII quantum-correlated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𝐷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GB" altLang="zh-CN" dirty="0"/>
                  <a:t> (strong phases Cn, Sn) + LHCb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GB" altLang="zh-CN" dirty="0"/>
                  <a:t>data</a:t>
                </a:r>
              </a:p>
              <a:p>
                <a:pPr lvl="1"/>
                <a:endParaRPr lang="en-GB" altLang="zh-CN" dirty="0"/>
              </a:p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18978" y="2088519"/>
                <a:ext cx="5685608" cy="3884787"/>
              </a:xfrm>
              <a:blipFill rotWithShape="1">
                <a:blip r:embed="rId4"/>
                <a:stretch>
                  <a:fillRect l="-4" t="-5803" b="-26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8311" y="2577629"/>
            <a:ext cx="3213689" cy="25709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/>
              <p:cNvSpPr txBox="1"/>
              <p:nvPr/>
            </p:nvSpPr>
            <p:spPr>
              <a:xfrm>
                <a:off x="6290048" y="5650140"/>
                <a:ext cx="6310422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:r>
                  <a:rPr lang="en-GB" altLang="zh-CN" dirty="0">
                    <a:solidFill>
                      <a:srgbClr val="87CEFA"/>
                    </a:solidFill>
                    <a:effectLst/>
                  </a:rPr>
                  <a:t>Optimal weights applied to LHCb data — brighter regions contribute most to 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87CEFA"/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altLang="zh-CN" i="1">
                        <a:solidFill>
                          <a:srgbClr val="87CEFA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altLang="zh-CN" dirty="0">
                    <a:solidFill>
                      <a:srgbClr val="87CEFA"/>
                    </a:solidFill>
                    <a:effectLst/>
                  </a:rPr>
                  <a:t> sensitivity.</a:t>
                </a:r>
              </a:p>
            </p:txBody>
          </p:sp>
        </mc:Choice>
        <mc:Fallback xmlns="">
          <p:sp>
            <p:nvSpPr>
              <p:cNvPr id="19" name="文本框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0048" y="5650140"/>
                <a:ext cx="6310422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6" t="-84" r="3" b="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图片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4604" y="2577630"/>
            <a:ext cx="3213691" cy="2570953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664432" y="5788639"/>
            <a:ext cx="45913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altLang="zh-CN" dirty="0">
                <a:solidFill>
                  <a:srgbClr val="DE8755"/>
                </a:solidFill>
                <a:effectLst/>
              </a:rPr>
              <a:t>LHCb 9 fb⁻¹ (Run 1+2) + BESIII 8 fb⁻¹</a:t>
            </a:r>
          </a:p>
        </p:txBody>
      </p:sp>
      <p:sp>
        <p:nvSpPr>
          <p:cNvPr id="26" name="文本占位符 3"/>
          <p:cNvSpPr txBox="1"/>
          <p:nvPr/>
        </p:nvSpPr>
        <p:spPr>
          <a:xfrm>
            <a:off x="8683708" y="149013"/>
            <a:ext cx="3802894" cy="596348"/>
          </a:xfrm>
          <a:prstGeom prst="rect">
            <a:avLst/>
          </a:prstGeom>
          <a:noFill/>
          <a:ln w="15875" cap="rnd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charset="2"/>
              <a:buChar char="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charset="2"/>
              <a:buChar char="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charset="2"/>
              <a:buChar char="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4003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99715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199765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599815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charset="2"/>
              <a:buNone/>
            </a:pPr>
            <a:r>
              <a:rPr lang="en-GB" altLang="zh-CN" b="1" dirty="0">
                <a:ln w="12700">
                  <a:noFill/>
                  <a:prstDash val="solid"/>
                </a:ln>
                <a:solidFill>
                  <a:srgbClr val="DE8755"/>
                </a:solidFill>
              </a:rPr>
              <a:t>2604.05712 LHCb-PAPER-2025-064  </a:t>
            </a:r>
          </a:p>
          <a:p>
            <a:pPr marL="0" indent="0">
              <a:buFont typeface="Wingdings 2" panose="05020102010507070707" charset="2"/>
              <a:buNone/>
            </a:pPr>
            <a:r>
              <a:rPr lang="en-GB" altLang="zh-CN" b="1" dirty="0">
                <a:ln w="12700">
                  <a:noFill/>
                  <a:prstDash val="solid"/>
                </a:ln>
                <a:solidFill>
                  <a:srgbClr val="DE8755"/>
                </a:solidFill>
              </a:rPr>
              <a:t>2604.05701 LHCb-PAPER-2025-063</a:t>
            </a:r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8CE8B-7D52-824C-B098-8AA4782FC80E}" type="datetime1">
              <a:rPr lang="zh-CN" altLang="en-US" smtClean="0"/>
              <a:t>2026/5/23</a:t>
            </a:fld>
            <a:endParaRPr lang="en-US" dirty="0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Youhua Yang  </a:t>
            </a:r>
            <a:r>
              <a:rPr lang="zh-CN" altLang="en-US" dirty="0"/>
              <a:t>第</a:t>
            </a:r>
            <a:r>
              <a:rPr lang="en-US" altLang="zh-CN" dirty="0"/>
              <a:t>6</a:t>
            </a:r>
            <a:r>
              <a:rPr lang="zh-CN" altLang="en-US" dirty="0"/>
              <a:t>届</a:t>
            </a:r>
            <a:r>
              <a:rPr lang="en-US" dirty="0"/>
              <a:t>LHCb</a:t>
            </a:r>
            <a:r>
              <a:rPr lang="zh-CN" altLang="en-US" dirty="0"/>
              <a:t>前沿物理研讨会</a:t>
            </a:r>
            <a:endParaRPr lang="en-US" dirty="0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5</a:t>
            </a:fld>
            <a:endParaRPr 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181E9F0-4603-30C2-6BDE-72BE72FC3C6C}"/>
              </a:ext>
            </a:extLst>
          </p:cNvPr>
          <p:cNvSpPr txBox="1"/>
          <p:nvPr/>
        </p:nvSpPr>
        <p:spPr>
          <a:xfrm>
            <a:off x="9533462" y="1206108"/>
            <a:ext cx="2545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Main contributor:</a:t>
            </a:r>
            <a:br>
              <a:rPr kumimoji="1" lang="en-US" altLang="zh-CN" dirty="0"/>
            </a:br>
            <a:r>
              <a:rPr kumimoji="1" lang="en-US" altLang="zh-CN" dirty="0" err="1"/>
              <a:t>Shunan</a:t>
            </a:r>
            <a:r>
              <a:rPr kumimoji="1" lang="en-US" altLang="zh-CN" dirty="0"/>
              <a:t>, Wenbin</a:t>
            </a:r>
            <a:endParaRPr kumimoji="1" lang="zh-CN" alt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>
              <a:xfrm>
                <a:off x="258731" y="447188"/>
                <a:ext cx="11819855" cy="970450"/>
              </a:xfrm>
            </p:spPr>
            <p:txBody>
              <a:bodyPr/>
              <a:lstStyle/>
              <a:p>
                <a:r>
                  <a:rPr lang="en-GB" altLang="zh-CN" dirty="0"/>
                  <a:t>Most precise single 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en-GB" altLang="zh-CN" dirty="0"/>
                  <a:t> measurement at LHCb</a:t>
                </a:r>
                <a:endParaRPr lang="en-GB" altLang="zh-CN" dirty="0">
                  <a:effectLst/>
                </a:endParaRPr>
              </a:p>
            </p:txBody>
          </p:sp>
        </mc:Choice>
        <mc:Fallback xmlns="">
          <p:sp>
            <p:nvSpPr>
              <p:cNvPr id="2" name="标题 1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58731" y="447188"/>
                <a:ext cx="11819855" cy="970450"/>
              </a:xfrm>
              <a:blipFill rotWithShape="1">
                <a:blip r:embed="rId3"/>
                <a:stretch>
                  <a:fillRect l="-362" t="-4465" r="-358" b="-43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内容占位符 2"/>
              <p:cNvSpPr txBox="1"/>
              <p:nvPr/>
            </p:nvSpPr>
            <p:spPr>
              <a:xfrm>
                <a:off x="159522" y="1652905"/>
                <a:ext cx="5619570" cy="4114800"/>
              </a:xfrm>
              <a:prstGeom prst="rect">
                <a:avLst/>
              </a:prstGeom>
              <a:noFill/>
              <a:effectLst/>
            </p:spPr>
            <p:txBody>
              <a:bodyPr vert="horz" lIns="91440" tIns="45720" rIns="91440" bIns="45720" rtlCol="0" anchor="ctr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003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99715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199765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599815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panose="05020102010507070707" charset="2"/>
                  <a:buChar char="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en-US" altLang="zh-CN" dirty="0">
                    <a:solidFill>
                      <a:schemeClr val="bg1"/>
                    </a:solidFill>
                  </a:rPr>
                  <a:t>Analysis flow</a:t>
                </a:r>
              </a:p>
              <a:p>
                <a:pPr lvl="1"/>
                <a:r>
                  <a:rPr kumimoji="1" lang="en-US" altLang="zh-CN" dirty="0">
                    <a:solidFill>
                      <a:schemeClr val="bg1"/>
                    </a:solidFill>
                  </a:rPr>
                  <a:t>Reconstruct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kumimoji="1" lang="en-US" altLang="zh-CN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kumimoji="1" lang="en-US" altLang="zh-CN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→ </m:t>
                    </m:r>
                    <m:r>
                      <a:rPr kumimoji="1" lang="en-US" altLang="zh-CN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sSup>
                      <m:sSupPr>
                        <m:ctrlPr>
                          <a:rPr kumimoji="1" lang="en-US" altLang="zh-CN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kumimoji="1" lang="en-US" altLang="zh-CN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kumimoji="1" lang="en-US" altLang="zh-CN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kumimoji="1" lang="en-US" altLang="zh-CN" dirty="0">
                    <a:solidFill>
                      <a:schemeClr val="bg1"/>
                    </a:solidFill>
                  </a:rPr>
                  <a:t> candidates (8 categories: long/downstream × 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kumimoji="1" lang="el-GR" altLang="zh-CN" dirty="0">
                    <a:solidFill>
                      <a:schemeClr val="bg1"/>
                    </a:solidFill>
                  </a:rPr>
                  <a:t>/</a:t>
                </a:r>
                <a14:m>
                  <m:oMath xmlns:m="http://schemas.openxmlformats.org/officeDocument/2006/math">
                    <m:r>
                      <a:rPr kumimoji="1" lang="en-US" altLang="zh-CN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kumimoji="1" lang="en-US" altLang="zh-CN" dirty="0">
                    <a:solidFill>
                      <a:schemeClr val="bg1"/>
                    </a:solidFill>
                  </a:rPr>
                  <a:t>).</a:t>
                </a:r>
              </a:p>
              <a:p>
                <a:pPr lvl="1"/>
                <a:r>
                  <a:rPr kumimoji="1" lang="en-US" altLang="zh-CN" dirty="0" err="1">
                    <a:solidFill>
                      <a:schemeClr val="bg1"/>
                    </a:solidFill>
                  </a:rPr>
                  <a:t>sPlot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 → per-event signal weights.</a:t>
                </a:r>
              </a:p>
              <a:p>
                <a:pPr lvl="1"/>
                <a:r>
                  <a:rPr kumimoji="1" lang="en-US" altLang="zh-CN" dirty="0">
                    <a:solidFill>
                      <a:schemeClr val="bg1"/>
                    </a:solidFill>
                  </a:rPr>
                  <a:t>Apply Optimal Fourier weights → extract CP observables.</a:t>
                </a:r>
              </a:p>
              <a:p>
                <a:pPr lvl="1"/>
                <a:r>
                  <a:rPr kumimoji="1" lang="en-US" altLang="zh-CN" dirty="0">
                    <a:solidFill>
                      <a:schemeClr val="bg1"/>
                    </a:solidFill>
                  </a:rPr>
                  <a:t>Simultaneous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kumimoji="1" lang="en-US" altLang="zh-CN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el-GR" altLang="zh-CN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fit with BESIII strong-phase inputs.</a:t>
                </a:r>
              </a:p>
              <a:p>
                <a:r>
                  <a:rPr kumimoji="1" lang="en-US" altLang="zh-CN" dirty="0">
                    <a:solidFill>
                      <a:schemeClr val="bg1"/>
                    </a:solidFill>
                  </a:rPr>
                  <a:t>Results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kumimoji="1" lang="en-US" altLang="zh-CN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kumimoji="1" lang="en-US" altLang="zh-CN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kumimoji="1"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en-US" altLang="zh-CN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CN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71.3±5.0</m:t>
                            </m:r>
                          </m:e>
                        </m:d>
                      </m:e>
                      <m:sup>
                        <m:r>
                          <a:rPr kumimoji="1"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kumimoji="1" lang="en-US" altLang="zh-CN" dirty="0">
                    <a:solidFill>
                      <a:schemeClr val="bg1"/>
                    </a:solidFill>
                  </a:rPr>
                  <a:t> Consistent with world averages.</a:t>
                </a:r>
              </a:p>
            </p:txBody>
          </p:sp>
        </mc:Choice>
        <mc:Fallback xmlns="">
          <p:sp>
            <p:nvSpPr>
              <p:cNvPr id="4" name="内容占位符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522" y="1652905"/>
                <a:ext cx="5619570" cy="4114800"/>
              </a:xfrm>
              <a:prstGeom prst="rect">
                <a:avLst/>
              </a:prstGeom>
              <a:blipFill rotWithShape="1">
                <a:blip r:embed="rId4"/>
                <a:stretch>
                  <a:fillRect l="-2" r="11"/>
                </a:stretch>
              </a:blipFill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表格 11"/>
              <p:cNvGraphicFramePr>
                <a:graphicFrameLocks noGrp="1"/>
              </p:cNvGraphicFramePr>
              <p:nvPr/>
            </p:nvGraphicFramePr>
            <p:xfrm>
              <a:off x="1314506" y="5533662"/>
              <a:ext cx="3752755" cy="822960"/>
            </p:xfrm>
            <a:graphic>
              <a:graphicData uri="http://schemas.openxmlformats.org/drawingml/2006/table">
                <a:tbl>
                  <a:tblPr/>
                  <a:tblGrid>
                    <a:gridCol w="202571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46299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6404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en-GB" sz="1200" dirty="0">
                              <a:solidFill>
                                <a:schemeClr val="bg1"/>
                              </a:solidFill>
                            </a:rPr>
                            <a:t>Method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14:m>
                            <m:oMath xmlns:m="http://schemas.openxmlformats.org/officeDocument/2006/math">
                              <m:r>
                                <a:rPr kumimoji="1" lang="en-US" altLang="zh-CN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oMath>
                          </a14:m>
                          <a:r>
                            <a:rPr lang="el-GR" sz="1200" dirty="0">
                              <a:solidFill>
                                <a:schemeClr val="bg1"/>
                              </a:solidFill>
                            </a:rPr>
                            <a:t>(°)</a:t>
                          </a:r>
                          <a:r>
                            <a:rPr lang="en-US" sz="1200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GB" altLang="zh-CN" sz="1200" dirty="0">
                              <a:solidFill>
                                <a:schemeClr val="bg1"/>
                              </a:solidFill>
                            </a:rPr>
                            <a:t>Stat. only</a:t>
                          </a:r>
                          <a:endParaRPr lang="el-GR" sz="12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endParaRPr lang="en-GB" sz="12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en-GB" sz="1200" dirty="0">
                              <a:solidFill>
                                <a:schemeClr val="bg1"/>
                              </a:solidFill>
                            </a:rPr>
                            <a:t>Binned (same data)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en-US" altLang="zh-CN" sz="1200" dirty="0">
                              <a:solidFill>
                                <a:schemeClr val="bg1"/>
                              </a:solidFill>
                            </a:rPr>
                            <a:t>67.7 ± 5.1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endParaRPr lang="en-US" altLang="zh-CN" sz="12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en-GB" sz="1200" dirty="0">
                              <a:solidFill>
                                <a:schemeClr val="bg1"/>
                              </a:solidFill>
                            </a:rPr>
                            <a:t>Optimal Fourier (LHCb)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en-US" altLang="zh-CN" sz="1200" b="1" dirty="0">
                              <a:solidFill>
                                <a:schemeClr val="bg1"/>
                              </a:solidFill>
                            </a:rPr>
                            <a:t>71.3 ± 4.9</a:t>
                          </a:r>
                          <a:endParaRPr lang="zh-CN" altLang="en-US" sz="12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endParaRPr lang="zh-CN" altLang="en-US" sz="12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表格 11"/>
              <p:cNvGraphicFramePr>
                <a:graphicFrameLocks noGrp="1"/>
              </p:cNvGraphicFramePr>
              <p:nvPr/>
            </p:nvGraphicFramePr>
            <p:xfrm>
              <a:off x="1314506" y="5533662"/>
              <a:ext cx="3752755" cy="822960"/>
            </p:xfrm>
            <a:graphic>
              <a:graphicData uri="http://schemas.openxmlformats.org/drawingml/2006/table">
                <a:tbl>
                  <a:tblPr/>
                  <a:tblGrid>
                    <a:gridCol w="2025714"/>
                    <a:gridCol w="1462994"/>
                    <a:gridCol w="264047"/>
                  </a:tblGrid>
                  <a:tr h="305435"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en-GB" sz="1200" dirty="0">
                              <a:solidFill>
                                <a:schemeClr val="bg1"/>
                              </a:solidFill>
                            </a:rPr>
                            <a:t>Method</a:t>
                          </a:r>
                          <a:endParaRPr lang="en-GB" sz="12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5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endParaRPr lang="en-GB" sz="12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en-GB" sz="1200" dirty="0">
                              <a:solidFill>
                                <a:schemeClr val="bg1"/>
                              </a:solidFill>
                            </a:rPr>
                            <a:t>Binned (same data)</a:t>
                          </a:r>
                          <a:endParaRPr lang="en-GB" sz="12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en-US" altLang="zh-CN" sz="1200" dirty="0">
                              <a:solidFill>
                                <a:schemeClr val="bg1"/>
                              </a:solidFill>
                            </a:rPr>
                            <a:t>67.7 ± 5.1</a:t>
                          </a:r>
                          <a:endParaRPr lang="en-US" altLang="zh-CN" sz="12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endParaRPr lang="en-US" altLang="zh-CN" sz="12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en-GB" sz="1200" dirty="0">
                              <a:solidFill>
                                <a:schemeClr val="bg1"/>
                              </a:solidFill>
                            </a:rPr>
                            <a:t>Optimal Fourier (LHCb)</a:t>
                          </a:r>
                          <a:endParaRPr lang="en-GB" sz="12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en-US" altLang="zh-CN" sz="1200" b="1" dirty="0">
                              <a:solidFill>
                                <a:schemeClr val="bg1"/>
                              </a:solidFill>
                            </a:rPr>
                            <a:t>71.3 ± 4.9</a:t>
                          </a:r>
                          <a:endParaRPr lang="zh-CN" altLang="en-US" sz="12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endParaRPr lang="zh-CN" altLang="en-US" sz="12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2909" y="4396397"/>
            <a:ext cx="4691735" cy="23458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/>
              <p:cNvSpPr txBox="1"/>
              <p:nvPr/>
            </p:nvSpPr>
            <p:spPr>
              <a:xfrm>
                <a:off x="6342570" y="4370533"/>
                <a:ext cx="6107722" cy="3104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altLang="zh-CN" sz="1400" dirty="0">
                    <a:solidFill>
                      <a:schemeClr val="bg1"/>
                    </a:solidFill>
                  </a:rPr>
                  <a:t>LHCb weighted observables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altLang="zh-CN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altLang="zh-CN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ar-AE" altLang="zh-CN" sz="14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lang="ar-AE" altLang="zh-CN" sz="1400" i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ar-AE" altLang="zh-CN" sz="1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sSup>
                      <m:sSupPr>
                        <m:ctrlPr>
                          <a:rPr lang="ar-AE" altLang="zh-CN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altLang="zh-CN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ar-AE" altLang="zh-CN" sz="14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ar-AE" altLang="zh-CN" sz="1400" dirty="0">
                    <a:solidFill>
                      <a:schemeClr val="bg1"/>
                    </a:solidFill>
                  </a:rPr>
                  <a:t>, </a:t>
                </a:r>
                <a:r>
                  <a:rPr lang="en-GB" altLang="zh-CN" sz="1400" dirty="0">
                    <a:solidFill>
                      <a:schemeClr val="bg1"/>
                    </a:solidFill>
                  </a:rPr>
                  <a:t>downstream category</a:t>
                </a:r>
                <a:endParaRPr lang="zh-CN" alt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文本框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2570" y="4370533"/>
                <a:ext cx="6107722" cy="310406"/>
              </a:xfrm>
              <a:prstGeom prst="rect">
                <a:avLst/>
              </a:prstGeom>
              <a:blipFill rotWithShape="1">
                <a:blip r:embed="rId7"/>
                <a:stretch>
                  <a:fillRect l="-3" t="-149" r="8" b="1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文本占位符 3"/>
          <p:cNvSpPr txBox="1"/>
          <p:nvPr/>
        </p:nvSpPr>
        <p:spPr>
          <a:xfrm>
            <a:off x="8647398" y="115735"/>
            <a:ext cx="3802894" cy="596348"/>
          </a:xfrm>
          <a:prstGeom prst="rect">
            <a:avLst/>
          </a:prstGeom>
          <a:noFill/>
          <a:ln w="15875" cap="rnd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charset="2"/>
              <a:buChar char="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charset="2"/>
              <a:buChar char="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charset="2"/>
              <a:buChar char="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4003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99715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199765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599815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charset="2"/>
              <a:buChar char="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charset="2"/>
              <a:buNone/>
            </a:pPr>
            <a:r>
              <a:rPr lang="en-GB" altLang="zh-CN" b="1" dirty="0">
                <a:ln w="12700">
                  <a:noFill/>
                  <a:prstDash val="solid"/>
                </a:ln>
                <a:solidFill>
                  <a:srgbClr val="DE8755"/>
                </a:solidFill>
              </a:rPr>
              <a:t>2604.05712 LHCb-PAPER-2025-064  </a:t>
            </a:r>
          </a:p>
          <a:p>
            <a:pPr marL="0" indent="0">
              <a:buFont typeface="Wingdings 2" panose="05020102010507070707" charset="2"/>
              <a:buNone/>
            </a:pPr>
            <a:r>
              <a:rPr lang="en-GB" altLang="zh-CN" b="1" dirty="0">
                <a:ln w="12700">
                  <a:noFill/>
                  <a:prstDash val="solid"/>
                </a:ln>
                <a:solidFill>
                  <a:srgbClr val="DE8755"/>
                </a:solidFill>
              </a:rPr>
              <a:t>2604.05701 LHCb-PAPER-2025-063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49A82-8C96-5747-8679-6F9D29A2BE77}" type="datetime1">
              <a:rPr lang="zh-CN" altLang="en-US" smtClean="0"/>
              <a:t>2026/5/23</a:t>
            </a:fld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Youhua Yang  </a:t>
            </a:r>
            <a:r>
              <a:rPr lang="zh-CN" altLang="en-US" dirty="0"/>
              <a:t>第</a:t>
            </a:r>
            <a:r>
              <a:rPr lang="en-US" altLang="zh-CN" dirty="0"/>
              <a:t>6</a:t>
            </a:r>
            <a:r>
              <a:rPr lang="zh-CN" altLang="en-US" dirty="0"/>
              <a:t>届</a:t>
            </a:r>
            <a:r>
              <a:rPr lang="en-US" dirty="0"/>
              <a:t>LHCb</a:t>
            </a:r>
            <a:r>
              <a:rPr lang="zh-CN" altLang="en-US" dirty="0"/>
              <a:t>前沿物理研讨会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6</a:t>
            </a:fld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52760" y="2003305"/>
            <a:ext cx="5378302" cy="2454364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412909" y="1818639"/>
            <a:ext cx="624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altLang="zh-CN" dirty="0">
                <a:solidFill>
                  <a:schemeClr val="bg1"/>
                </a:solidFill>
                <a:effectLst/>
              </a:rPr>
              <a:t>2D likelihood contours of CP observables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6FB12FD-0901-BE1E-BAC4-96106AC129FD}"/>
              </a:ext>
            </a:extLst>
          </p:cNvPr>
          <p:cNvSpPr txBox="1"/>
          <p:nvPr/>
        </p:nvSpPr>
        <p:spPr>
          <a:xfrm>
            <a:off x="9533462" y="1206108"/>
            <a:ext cx="2545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Main contributor:</a:t>
            </a:r>
            <a:br>
              <a:rPr kumimoji="1" lang="en-US" altLang="zh-CN" dirty="0"/>
            </a:br>
            <a:r>
              <a:rPr kumimoji="1" lang="en-US" altLang="zh-CN" dirty="0" err="1"/>
              <a:t>Shunan</a:t>
            </a:r>
            <a:r>
              <a:rPr kumimoji="1" lang="en-US" altLang="zh-CN" dirty="0"/>
              <a:t>, Wenbin</a:t>
            </a:r>
            <a:endParaRPr kumimoji="1" lang="zh-CN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>
              <a:xfrm>
                <a:off x="308343" y="447188"/>
                <a:ext cx="12000888" cy="970450"/>
              </a:xfrm>
            </p:spPr>
            <p:txBody>
              <a:bodyPr/>
              <a:lstStyle/>
              <a:p>
                <a:r>
                  <a:rPr kumimoji="1" lang="en-GB" altLang="zh-CN" dirty="0"/>
                  <a:t>LHCb run3: 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𝜸</m:t>
                    </m:r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GB" altLang="zh-CN" dirty="0"/>
                  <a:t>measurement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kumimoji="1" lang="en-GB" altLang="zh-CN" i="1" dirty="0" smtClean="0">
                        <a:latin typeface="Cambria Math" panose="02040503050406030204" pitchFamily="18" charset="0"/>
                      </a:rPr>
                      <m:t>→ </m:t>
                    </m:r>
                    <m:r>
                      <a:rPr kumimoji="1" lang="en-GB" altLang="zh-CN" i="1" dirty="0" smtClean="0">
                        <a:latin typeface="Cambria Math" panose="02040503050406030204" pitchFamily="18" charset="0"/>
                      </a:rPr>
                      <m:t>𝐷</m:t>
                    </m:r>
                    <m:sSup>
                      <m:sSupPr>
                        <m:ctrlP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kumimoji="1" lang="en-US" altLang="zh-CN" b="1" i="1" dirty="0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kumimoji="1" lang="en-GB" altLang="zh-CN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 dirty="0"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kumimoji="1" lang="en-GB" altLang="zh-CN" i="1" dirty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GB" altLang="zh-CN" dirty="0"/>
                  <a:t>Decays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2" name="标题 1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08343" y="447188"/>
                <a:ext cx="12000888" cy="970450"/>
              </a:xfrm>
              <a:blipFill rotWithShape="1">
                <a:blip r:embed="rId3"/>
                <a:stretch>
                  <a:fillRect l="-358" t="-47847" r="-357" b="-43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470023" y="1943913"/>
                <a:ext cx="6531656" cy="4466899"/>
              </a:xfrm>
            </p:spPr>
            <p:txBody>
              <a:bodyPr>
                <a:normAutofit/>
              </a:bodyPr>
              <a:lstStyle/>
              <a:p>
                <a:r>
                  <a:rPr lang="en-GB" altLang="zh-CN" b="1" dirty="0">
                    <a:solidFill>
                      <a:srgbClr val="DE8755"/>
                    </a:solidFill>
                  </a:rPr>
                  <a:t>Data</a:t>
                </a:r>
                <a:r>
                  <a:rPr lang="en-GB" altLang="zh-CN" dirty="0"/>
                  <a:t>: 5.8 fb⁻¹ collected in </a:t>
                </a:r>
                <a:r>
                  <a:rPr lang="en-GB" altLang="zh-CN" b="1" dirty="0">
                    <a:solidFill>
                      <a:srgbClr val="DE8755"/>
                    </a:solidFill>
                  </a:rPr>
                  <a:t>2024</a:t>
                </a:r>
                <a:r>
                  <a:rPr lang="en-GB" altLang="zh-CN" dirty="0"/>
                  <a:t>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ar-AE" altLang="zh-CN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ar-AE" altLang="zh-CN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  <m:r>
                      <a:rPr lang="ar-AE" altLang="zh-CN">
                        <a:latin typeface="Cambria Math" panose="02040503050406030204" pitchFamily="18" charset="0"/>
                      </a:rPr>
                      <m:t>=13.6</m:t>
                    </m:r>
                  </m:oMath>
                </a14:m>
                <a:r>
                  <a:rPr lang="en-GB" altLang="zh-CN" dirty="0"/>
                  <a:t>TeV (first measurement with the upgraded LHCb detector)</a:t>
                </a:r>
              </a:p>
              <a:p>
                <a:pPr lvl="1"/>
                <a:r>
                  <a:rPr lang="en-GB" altLang="zh-CN" dirty="0"/>
                  <a:t>Improved hadron identification with the RICH detectors</a:t>
                </a:r>
              </a:p>
              <a:p>
                <a:pPr lvl="1"/>
                <a:r>
                  <a:rPr lang="en-GB" altLang="zh-CN" dirty="0"/>
                  <a:t>Significant boost in yield</a:t>
                </a:r>
              </a:p>
              <a:p>
                <a:r>
                  <a:rPr kumimoji="1" lang="en-GB" altLang="zh-CN" dirty="0"/>
                  <a:t>Method: Classic binned Dalitz-plot approach (same strategy as Run 1+2)</a:t>
                </a:r>
              </a:p>
              <a:p>
                <a:pPr lvl="1"/>
                <a:r>
                  <a:rPr kumimoji="1" lang="en-GB" altLang="zh-CN" dirty="0"/>
                  <a:t>  </a:t>
                </a:r>
                <a14:m>
                  <m:oMath xmlns:m="http://schemas.openxmlformats.org/officeDocument/2006/math">
                    <m:r>
                      <a:rPr kumimoji="1" lang="en-GB" altLang="zh-CN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kumimoji="1" lang="en-GB" altLang="zh-CN" i="1" dirty="0" smtClean="0">
                        <a:latin typeface="Cambria Math" panose="02040503050406030204" pitchFamily="18" charset="0"/>
                      </a:rPr>
                      <m:t>→ </m:t>
                    </m:r>
                    <m:sSubSup>
                      <m:sSubSupPr>
                        <m:ctrlP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GB" altLang="zh-CN" i="1" dirty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kumimoji="1" lang="en-GB" altLang="zh-CN" i="1" dirty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kumimoji="1" lang="en-GB" altLang="zh-CN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GB" altLang="zh-CN" dirty="0"/>
                  <a:t>  (optimal binning), </a:t>
                </a:r>
                <a14:m>
                  <m:oMath xmlns:m="http://schemas.openxmlformats.org/officeDocument/2006/math">
                    <m:r>
                      <a:rPr kumimoji="1" lang="en-GB" altLang="zh-CN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kumimoji="1" lang="en-GB" altLang="zh-CN" i="1" dirty="0" smtClean="0">
                        <a:latin typeface="Cambria Math" panose="02040503050406030204" pitchFamily="18" charset="0"/>
                      </a:rPr>
                      <m:t>→ </m:t>
                    </m:r>
                    <m:sSubSup>
                      <m:sSubSupPr>
                        <m:ctrlP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GB" altLang="zh-CN" i="1" dirty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kumimoji="1" lang="en-GB" altLang="zh-CN" i="1" dirty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kumimoji="1" lang="en-GB" altLang="zh-CN" i="1" dirty="0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kumimoji="1" lang="en-GB" altLang="zh-CN" dirty="0"/>
                  <a:t> (2-bin)</a:t>
                </a:r>
              </a:p>
              <a:p>
                <a:pPr lvl="1"/>
                <a:r>
                  <a:rPr kumimoji="1" lang="en-GB" altLang="zh-CN" dirty="0"/>
                  <a:t>External strong-phase inputs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kumimoji="1" lang="en-GB" altLang="zh-CN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1" lang="en-GB" altLang="zh-CN" dirty="0"/>
                  <a:t>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GB" altLang="zh-CN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kumimoji="1" lang="en-GB" altLang="zh-CN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1" lang="en-GB" altLang="zh-CN" dirty="0"/>
                  <a:t>  from BESIII</a:t>
                </a:r>
              </a:p>
              <a:p>
                <a:r>
                  <a:rPr kumimoji="1" lang="en-GB" altLang="zh-CN" dirty="0"/>
                  <a:t>Signal yields (in signal region):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kumimoji="1" lang="en-GB" altLang="zh-CN" i="1" dirty="0">
                        <a:latin typeface="Cambria Math" panose="02040503050406030204" pitchFamily="18" charset="0"/>
                      </a:rPr>
                      <m:t>𝐷</m:t>
                    </m:r>
                    <m:r>
                      <a:rPr kumimoji="1" lang="en-GB" altLang="zh-CN" i="1" dirty="0">
                        <a:latin typeface="Cambria Math" panose="02040503050406030204" pitchFamily="18" charset="0"/>
                      </a:rPr>
                      <m:t>→ </m:t>
                    </m:r>
                    <m:sSubSup>
                      <m:sSubSupPr>
                        <m:ctrlPr>
                          <a:rPr kumimoji="1" lang="en-GB" altLang="zh-CN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GB" altLang="zh-CN" i="1" dirty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kumimoji="1" lang="en-GB" altLang="zh-CN" i="1" dirty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kumimoji="1" lang="en-GB" altLang="zh-CN" i="1" dirty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GB" altLang="zh-CN" i="1" dirty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kumimoji="1" lang="en-GB" altLang="zh-CN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GB" altLang="zh-CN" i="1" dirty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GB" altLang="zh-CN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kumimoji="1" lang="en-GB" altLang="zh-CN" i="1" dirty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kumimoji="1" lang="en-GB" altLang="zh-CN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GB" altLang="zh-CN" i="1" dirty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GB" altLang="zh-CN" i="1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kumimoji="1" lang="en-GB" altLang="zh-CN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GB" altLang="zh-CN" dirty="0"/>
                  <a:t>: ~14 000 events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kumimoji="1" lang="en-GB" altLang="zh-CN" i="1" dirty="0">
                        <a:latin typeface="Cambria Math" panose="02040503050406030204" pitchFamily="18" charset="0"/>
                      </a:rPr>
                      <m:t>𝐷</m:t>
                    </m:r>
                    <m:r>
                      <a:rPr kumimoji="1" lang="en-GB" altLang="zh-CN" i="1" dirty="0">
                        <a:latin typeface="Cambria Math" panose="02040503050406030204" pitchFamily="18" charset="0"/>
                      </a:rPr>
                      <m:t>→ </m:t>
                    </m:r>
                    <m:sSubSup>
                      <m:sSubSupPr>
                        <m:ctrlPr>
                          <a:rPr kumimoji="1" lang="en-GB" altLang="zh-CN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GB" altLang="zh-CN" i="1" dirty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kumimoji="1" lang="en-GB" altLang="zh-CN" i="1" dirty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kumimoji="1" lang="en-GB" altLang="zh-CN" i="1" dirty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GB" altLang="zh-CN" i="1" dirty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kumimoji="1" lang="en-GB" altLang="zh-CN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GB" altLang="zh-CN" i="1" dirty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GB" altLang="zh-CN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kumimoji="1" lang="en-GB" altLang="zh-CN" i="1" dirty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kumimoji="1" lang="en-GB" altLang="zh-CN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GB" altLang="zh-CN" i="1" dirty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GB" altLang="zh-CN" i="1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kumimoji="1" lang="en-GB" altLang="zh-CN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GB" altLang="zh-CN" dirty="0"/>
                  <a:t>:</a:t>
                </a:r>
                <a:r>
                  <a:rPr kumimoji="1" lang="zh-CN" altLang="en-US" dirty="0"/>
                  <a:t> </a:t>
                </a:r>
                <a:r>
                  <a:rPr kumimoji="1" lang="en-GB" altLang="zh-CN" dirty="0"/>
                  <a:t>~2 500 events</a:t>
                </a:r>
              </a:p>
              <a:p>
                <a14:m>
                  <m:oMath xmlns:m="http://schemas.openxmlformats.org/officeDocument/2006/math"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𝜸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68.1±6.7</m:t>
                            </m:r>
                          </m:e>
                        </m:d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l-GR" altLang="zh-CN" dirty="0"/>
                  <a:t> </a:t>
                </a:r>
                <a:endParaRPr kumimoji="1" lang="en-GB" altLang="zh-CN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0023" y="1943913"/>
                <a:ext cx="6531656" cy="4466899"/>
              </a:xfrm>
              <a:blipFill rotWithShape="1">
                <a:blip r:embed="rId4"/>
                <a:stretch>
                  <a:fillRect l="-2" t="-1298" r="3" b="-124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>
          <a:xfrm>
            <a:off x="9604257" y="821290"/>
            <a:ext cx="2857374" cy="596348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altLang="zh-CN" b="1" dirty="0">
                <a:ln w="12700">
                  <a:noFill/>
                  <a:prstDash val="solid"/>
                </a:ln>
                <a:solidFill>
                  <a:srgbClr val="DE8755"/>
                </a:solidFill>
              </a:rPr>
              <a:t>2605.03501 LHCb-PAPER-2026-010</a:t>
            </a:r>
            <a:endParaRPr lang="en-GB" altLang="zh-CN" b="1" dirty="0">
              <a:ln w="12700">
                <a:noFill/>
                <a:prstDash val="solid"/>
              </a:ln>
              <a:solidFill>
                <a:srgbClr val="DE8755"/>
              </a:solidFill>
              <a:hlinkClick r:id="rId5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7424" y="4741678"/>
            <a:ext cx="2533739" cy="190167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0286" y="4741678"/>
            <a:ext cx="2533739" cy="1901678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04800" y="6410812"/>
            <a:ext cx="11887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altLang="zh-CN" dirty="0">
                <a:solidFill>
                  <a:srgbClr val="87CEFA"/>
                </a:solidFill>
                <a:effectLst/>
              </a:rPr>
              <a:t>First</a:t>
            </a:r>
            <a:r>
              <a:rPr lang="zh-CN" altLang="en-US" dirty="0">
                <a:solidFill>
                  <a:srgbClr val="87CEFA"/>
                </a:solidFill>
                <a:effectLst/>
              </a:rPr>
              <a:t> </a:t>
            </a:r>
            <a:r>
              <a:rPr lang="en-GB" altLang="zh-CN" dirty="0">
                <a:solidFill>
                  <a:srgbClr val="87CEFA"/>
                </a:solidFill>
                <a:effectLst/>
              </a:rPr>
              <a:t>𝜸</a:t>
            </a:r>
            <a:r>
              <a:rPr lang="zh-CN" altLang="en-US" dirty="0">
                <a:solidFill>
                  <a:srgbClr val="87CEFA"/>
                </a:solidFill>
                <a:effectLst/>
              </a:rPr>
              <a:t> </a:t>
            </a:r>
            <a:r>
              <a:rPr lang="en-GB" altLang="zh-CN" dirty="0">
                <a:solidFill>
                  <a:srgbClr val="87CEFA"/>
                </a:solidFill>
                <a:effectLst/>
              </a:rPr>
              <a:t>measurement with LHCb Run 3 detector – binned method confirms previous results with new data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4217377" y="4663816"/>
            <a:ext cx="22303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dirty="0">
                <a:solidFill>
                  <a:srgbClr val="DE8755"/>
                </a:solidFill>
              </a:rPr>
              <a:t>JHEP 06 (2025) 086</a:t>
            </a:r>
            <a:endParaRPr lang="zh-CN" altLang="en-US" dirty="0">
              <a:solidFill>
                <a:srgbClr val="DE8755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6193" y="1938472"/>
            <a:ext cx="1953079" cy="280320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04257" y="1961918"/>
            <a:ext cx="2043281" cy="27691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/>
              <p:cNvSpPr txBox="1"/>
              <p:nvPr/>
            </p:nvSpPr>
            <p:spPr>
              <a:xfrm rot="16200000">
                <a:off x="11286185" y="2485657"/>
                <a:ext cx="1377461" cy="2830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200" dirty="0">
                    <a:solidFill>
                      <a:srgbClr val="DE8755"/>
                    </a:solidFill>
                  </a:rPr>
                  <a:t>“Long track”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1200" b="0" i="1" smtClean="0">
                            <a:solidFill>
                              <a:srgbClr val="DE8755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1200" b="0" i="1" smtClean="0">
                            <a:solidFill>
                              <a:srgbClr val="DE8755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kumimoji="1" lang="en-US" altLang="zh-CN" sz="1200" b="0" i="1" smtClean="0">
                            <a:solidFill>
                              <a:srgbClr val="DE8755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kumimoji="1" lang="en-US" altLang="zh-CN" sz="1200" b="0" i="1" smtClean="0">
                            <a:solidFill>
                              <a:srgbClr val="DE8755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endParaRPr kumimoji="1" lang="zh-CN" altLang="en-US" sz="1200" dirty="0">
                  <a:solidFill>
                    <a:srgbClr val="DE8755"/>
                  </a:solidFill>
                </a:endParaRPr>
              </a:p>
            </p:txBody>
          </p:sp>
        </mc:Choice>
        <mc:Fallback xmlns=""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1286185" y="2485657"/>
                <a:ext cx="1377461" cy="283091"/>
              </a:xfrm>
              <a:prstGeom prst="rect">
                <a:avLst/>
              </a:prstGeom>
              <a:blipFill rotWithShape="1">
                <a:blip r:embed="rId10"/>
                <a:stretch>
                  <a:fillRect l="39714" t="-193449" r="39726" b="-1930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/>
              <p:cNvSpPr txBox="1"/>
              <p:nvPr/>
            </p:nvSpPr>
            <p:spPr>
              <a:xfrm rot="16200000">
                <a:off x="11286184" y="3847230"/>
                <a:ext cx="1377462" cy="2830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200" dirty="0">
                    <a:solidFill>
                      <a:srgbClr val="DE8755"/>
                    </a:solidFill>
                  </a:rPr>
                  <a:t>Downstream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1200" b="0" i="1" smtClean="0">
                            <a:solidFill>
                              <a:srgbClr val="DE8755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1200" b="0" i="1" smtClean="0">
                            <a:solidFill>
                              <a:srgbClr val="DE8755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kumimoji="1" lang="en-US" altLang="zh-CN" sz="1200" b="0" i="1" smtClean="0">
                            <a:solidFill>
                              <a:srgbClr val="DE8755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kumimoji="1" lang="en-US" altLang="zh-CN" sz="1200" b="0" i="1" smtClean="0">
                            <a:solidFill>
                              <a:srgbClr val="DE8755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endParaRPr kumimoji="1" lang="zh-CN" altLang="en-US" sz="1200" dirty="0">
                  <a:solidFill>
                    <a:srgbClr val="DE8755"/>
                  </a:solidFill>
                </a:endParaRPr>
              </a:p>
            </p:txBody>
          </p:sp>
        </mc:Choice>
        <mc:Fallback xmlns=""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1286184" y="3847230"/>
                <a:ext cx="1377462" cy="283091"/>
              </a:xfrm>
              <a:prstGeom prst="rect">
                <a:avLst/>
              </a:prstGeom>
              <a:blipFill rotWithShape="1">
                <a:blip r:embed="rId11"/>
                <a:stretch>
                  <a:fillRect l="39714" t="-193496" r="39726" b="-1932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本框 11"/>
          <p:cNvSpPr txBox="1"/>
          <p:nvPr/>
        </p:nvSpPr>
        <p:spPr>
          <a:xfrm>
            <a:off x="7664294" y="1566303"/>
            <a:ext cx="1552398" cy="314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solidFill>
                  <a:srgbClr val="DE8755"/>
                </a:solidFill>
              </a:rPr>
              <a:t>2024</a:t>
            </a:r>
            <a:endParaRPr kumimoji="1" lang="zh-CN" altLang="en-US" sz="1400" dirty="0">
              <a:solidFill>
                <a:srgbClr val="DE8755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911269" y="1579173"/>
            <a:ext cx="1552398" cy="314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solidFill>
                  <a:srgbClr val="DE8755"/>
                </a:solidFill>
              </a:rPr>
              <a:t>Run 1+ Run 2</a:t>
            </a:r>
            <a:endParaRPr kumimoji="1" lang="zh-CN" altLang="en-US" sz="1400" dirty="0">
              <a:solidFill>
                <a:srgbClr val="DE8755"/>
              </a:solidFill>
            </a:endParaRPr>
          </a:p>
        </p:txBody>
      </p:sp>
      <p:sp>
        <p:nvSpPr>
          <p:cNvPr id="17" name="日期占位符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B39-DAF8-044C-BD66-EF85FACECCAE}" type="datetime1">
              <a:rPr lang="zh-CN" altLang="en-US" smtClean="0"/>
              <a:t>2026/5/23</a:t>
            </a:fld>
            <a:endParaRPr lang="en-US" dirty="0"/>
          </a:p>
        </p:txBody>
      </p:sp>
      <p:sp>
        <p:nvSpPr>
          <p:cNvPr id="18" name="页脚占位符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Youhua Yang  </a:t>
            </a:r>
            <a:r>
              <a:rPr lang="zh-CN" altLang="en-US" dirty="0"/>
              <a:t>第</a:t>
            </a:r>
            <a:r>
              <a:rPr lang="en-US" altLang="zh-CN" dirty="0"/>
              <a:t>6</a:t>
            </a:r>
            <a:r>
              <a:rPr lang="zh-CN" altLang="en-US" dirty="0"/>
              <a:t>届</a:t>
            </a:r>
            <a:r>
              <a:rPr lang="en-US" dirty="0"/>
              <a:t>LHCb</a:t>
            </a:r>
            <a:r>
              <a:rPr lang="zh-CN" altLang="en-US" dirty="0"/>
              <a:t>前沿物理研讨会</a:t>
            </a:r>
            <a:endParaRPr lang="en-US" dirty="0"/>
          </a:p>
        </p:txBody>
      </p:sp>
      <p:sp>
        <p:nvSpPr>
          <p:cNvPr id="19" name="灯片编号占位符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7</a:t>
            </a:fld>
            <a:endParaRPr 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54E3092-E04C-BAF9-FAED-DA51650C2E3A}"/>
              </a:ext>
            </a:extLst>
          </p:cNvPr>
          <p:cNvSpPr txBox="1"/>
          <p:nvPr/>
        </p:nvSpPr>
        <p:spPr>
          <a:xfrm>
            <a:off x="4303094" y="5692517"/>
            <a:ext cx="2545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solidFill>
                  <a:srgbClr val="87CEFA"/>
                </a:solidFill>
              </a:rPr>
              <a:t>Main contributor:</a:t>
            </a:r>
            <a:br>
              <a:rPr kumimoji="1" lang="en-US" altLang="zh-CN" dirty="0">
                <a:solidFill>
                  <a:srgbClr val="87CEFA"/>
                </a:solidFill>
              </a:rPr>
            </a:br>
            <a:r>
              <a:rPr kumimoji="1" lang="en-US" altLang="zh-CN" dirty="0" err="1">
                <a:solidFill>
                  <a:srgbClr val="87CEFA"/>
                </a:solidFill>
              </a:rPr>
              <a:t>Shunan</a:t>
            </a:r>
            <a:r>
              <a:rPr kumimoji="1" lang="en-US" altLang="zh-CN" dirty="0">
                <a:solidFill>
                  <a:srgbClr val="87CEFA"/>
                </a:solidFill>
              </a:rPr>
              <a:t>, Wenbin</a:t>
            </a:r>
            <a:endParaRPr kumimoji="1" lang="zh-CN" altLang="en-US" dirty="0">
              <a:solidFill>
                <a:srgbClr val="87CEFA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>
              <a:xfrm>
                <a:off x="583174" y="384878"/>
                <a:ext cx="10571998" cy="970450"/>
              </a:xfrm>
            </p:spPr>
            <p:txBody>
              <a:bodyPr/>
              <a:lstStyle/>
              <a:p>
                <a:r>
                  <a:rPr kumimoji="1" lang="en-US" altLang="zh-CN" dirty="0"/>
                  <a:t>Observation of CPV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zh-CN" alt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zh-CN" altLang="en-US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kumimoji="1" lang="zh-CN" altLang="en-US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kumimoji="1" lang="zh-CN" altLang="en-US" i="1"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zh-CN" altLang="en-US" i="1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zh-CN" altLang="en-US" i="1">
                        <a:latin typeface="Cambria Math" panose="02040503050406030204" pitchFamily="18" charset="0"/>
                      </a:rPr>
                      <m:t>/</m:t>
                    </m:r>
                    <m:r>
                      <a:rPr kumimoji="1" lang="zh-CN" altLang="en-US" i="1">
                        <a:latin typeface="Cambria Math" panose="02040503050406030204" pitchFamily="18" charset="0"/>
                      </a:rPr>
                      <m:t>𝜓</m:t>
                    </m:r>
                    <m:sSup>
                      <m:sSupPr>
                        <m:ctrlPr>
                          <a:rPr kumimoji="1" lang="zh-CN" alt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zh-CN" altLang="en-US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kumimoji="1" lang="zh-CN" altLang="en-US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kumimoji="1" lang="en-US" altLang="zh-CN" dirty="0"/>
                  <a:t> Decays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2" name="标题 1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83174" y="384878"/>
                <a:ext cx="10571998" cy="970450"/>
              </a:xfrm>
              <a:blipFill rotWithShape="1">
                <a:blip r:embed="rId3"/>
                <a:stretch>
                  <a:fillRect l="-411" t="-4456" r="-401" b="-436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内容占位符 3"/>
              <p:cNvSpPr>
                <a:spLocks noGrp="1"/>
              </p:cNvSpPr>
              <p:nvPr>
                <p:ph sz="half" idx="2"/>
              </p:nvPr>
            </p:nvSpPr>
            <p:spPr>
              <a:xfrm>
                <a:off x="6405039" y="2025097"/>
                <a:ext cx="5194583" cy="2597498"/>
              </a:xfrm>
            </p:spPr>
            <p:txBody>
              <a:bodyPr/>
              <a:lstStyle/>
              <a:p>
                <a:r>
                  <a:rPr kumimoji="1" lang="en-GB" altLang="zh-CN" dirty="0"/>
                  <a:t>CP-violation parameters (polarization-independent fit)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zh-CN" altLang="en-US">
                        <a:latin typeface="Cambria Math" panose="02040503050406030204" pitchFamily="18" charset="0"/>
                      </a:rPr>
                      <m:t>2</m:t>
                    </m:r>
                    <m:sSubSup>
                      <m:sSubSup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acc>
                          <m:accPr>
                            <m:chr m:val="̅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zh-CN" altLang="en-US">
                            <a:latin typeface="Cambria Math" panose="02040503050406030204" pitchFamily="18" charset="0"/>
                          </a:rPr>
                          <m:t>eff</m:t>
                        </m:r>
                      </m:sup>
                    </m:sSubSup>
                    <m:r>
                      <a:rPr lang="zh-CN" altLang="en-US">
                        <a:latin typeface="Cambria Math" panose="02040503050406030204" pitchFamily="18" charset="0"/>
                      </a:rPr>
                      <m:t>=0.710±0.084±0.0</m:t>
                    </m:r>
                    <m:r>
                      <m:rPr>
                        <m:nor/>
                      </m:rPr>
                      <a:rPr lang="en-US" altLang="zh-CN" b="0" smtClean="0">
                        <a:latin typeface="Cambria Math" panose="02040503050406030204" pitchFamily="18" charset="0"/>
                      </a:rPr>
                      <m:t>51</m:t>
                    </m:r>
                    <m:r>
                      <m:rPr>
                        <m:nor/>
                      </m:rPr>
                      <a:rPr lang="zh-CN" altLang="en-US" i="1">
                        <a:latin typeface="DejaVu Math TeX Gyre" panose="02000503000000000000" charset="0"/>
                      </a:rPr>
                      <m:t> </m:t>
                    </m:r>
                    <m:r>
                      <m:rPr>
                        <m:nor/>
                      </m:rPr>
                      <a:rPr lang="zh-CN" altLang="en-US" i="1">
                        <a:latin typeface="DejaVu Math TeX Gyre" panose="02000503000000000000" charset="0"/>
                      </a:rPr>
                      <m:t>rad</m:t>
                    </m:r>
                  </m:oMath>
                </a14:m>
                <a:endParaRPr lang="zh-CN" altLang="en-US" b="0" dirty="0"/>
              </a:p>
              <a:p>
                <a:pPr lvl="1"/>
                <a14:m>
                  <m:oMath xmlns:m="http://schemas.openxmlformats.org/officeDocument/2006/math">
                    <m:r>
                      <a:rPr lang="zh-CN" altLang="en-US">
                        <a:latin typeface="Cambria Math" panose="02040503050406030204" pitchFamily="18" charset="0"/>
                      </a:rPr>
                      <m:t>∣</m:t>
                    </m:r>
                    <m:r>
                      <a:rPr lang="zh-CN" altLang="en-US" i="1">
                        <a:latin typeface="Cambria Math" panose="02040503050406030204" pitchFamily="18" charset="0"/>
                      </a:rPr>
                      <m:t>𝜆</m:t>
                    </m:r>
                    <m:r>
                      <a:rPr lang="zh-CN" altLang="en-US">
                        <a:latin typeface="Cambria Math" panose="02040503050406030204" pitchFamily="18" charset="0"/>
                      </a:rPr>
                      <m:t>∣=1.019±0.034±0.0</m:t>
                    </m:r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24</m:t>
                    </m:r>
                  </m:oMath>
                </a14:m>
                <a:endParaRPr lang="zh-CN" altLang="en-US" dirty="0"/>
              </a:p>
              <a:p>
                <a:r>
                  <a:rPr lang="el-GR" altLang="zh-CN" dirty="0"/>
                  <a:t>~10σ </a:t>
                </a:r>
                <a:r>
                  <a:rPr lang="en-GB" altLang="zh-CN" dirty="0"/>
                  <a:t>observation of nonzero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r>
                      <a:rPr lang="zh-CN" altLang="en-US">
                        <a:latin typeface="Cambria Math" panose="02040503050406030204" pitchFamily="18" charset="0"/>
                      </a:rPr>
                      <m:t>2</m:t>
                    </m:r>
                    <m:sSubSup>
                      <m:sSubSup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acc>
                          <m:accPr>
                            <m:chr m:val="̅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zh-CN" altLang="en-US">
                            <a:latin typeface="Cambria Math" panose="02040503050406030204" pitchFamily="18" charset="0"/>
                          </a:rPr>
                          <m:t>eff</m:t>
                        </m:r>
                      </m:sup>
                    </m:sSubSup>
                  </m:oMath>
                </a14:m>
                <a:endParaRPr lang="en-GB" altLang="zh-CN" dirty="0"/>
              </a:p>
              <a:p>
                <a:r>
                  <a:rPr lang="en-GB" altLang="zh-CN" dirty="0"/>
                  <a:t>Twice more precise than Run 1 (3 fb⁻¹)</a:t>
                </a:r>
              </a:p>
              <a:p>
                <a:endParaRPr lang="en-GB" altLang="zh-CN" dirty="0"/>
              </a:p>
            </p:txBody>
          </p:sp>
        </mc:Choice>
        <mc:Fallback xmlns="">
          <p:sp>
            <p:nvSpPr>
              <p:cNvPr id="4" name="内容占位符 3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405039" y="2025097"/>
                <a:ext cx="5194583" cy="2597498"/>
              </a:xfrm>
              <a:blipFill rotWithShape="1">
                <a:blip r:embed="rId4"/>
                <a:stretch>
                  <a:fillRect l="-8" t="-2179" r="1" b="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583174" y="1926905"/>
                <a:ext cx="5784112" cy="2597498"/>
              </a:xfrm>
            </p:spPr>
            <p:txBody>
              <a:bodyPr/>
              <a:lstStyle/>
              <a:p>
                <a:r>
                  <a:rPr kumimoji="1" lang="en-GB" altLang="zh-CN" dirty="0"/>
                  <a:t>First time-dependent CPV observed in charmonium + vector final state via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r>
                      <a:rPr kumimoji="1" lang="zh-CN" altLang="en-US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kumimoji="1" lang="zh-CN" altLang="en-US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zh-CN" altLang="en-US" i="1" smtClean="0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kumimoji="1" lang="zh-CN" alt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zh-CN" altLang="en-US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kumimoji="1" lang="zh-CN" altLang="en-US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GB" altLang="zh-CN" dirty="0"/>
                  <a:t>transition</a:t>
                </a:r>
              </a:p>
              <a:p>
                <a:r>
                  <a:rPr kumimoji="1" lang="en-GB" altLang="zh-CN" dirty="0"/>
                  <a:t>Key control channel for penguin pollution in golden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zh-CN" alt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zh-CN" altLang="en-US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kumimoji="1" lang="zh-CN" altLang="en-US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kumimoji="1" lang="zh-CN" altLang="en-US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zh-CN" altLang="en-US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zh-CN" altLang="en-US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zh-CN" altLang="en-US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kumimoji="1" lang="zh-CN" altLang="en-US" i="1" smtClean="0">
                        <a:latin typeface="Cambria Math" panose="02040503050406030204" pitchFamily="18" charset="0"/>
                      </a:rPr>
                      <m:t>𝜓𝜙</m:t>
                    </m:r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GB" altLang="zh-CN" dirty="0"/>
                  <a:t>decay</a:t>
                </a:r>
              </a:p>
              <a:p>
                <a:r>
                  <a:rPr lang="en-GB" altLang="zh-CN" dirty="0"/>
                  <a:t>Run 2 data: 6 fb⁻¹ at 13 TeV (2015–2018)</a:t>
                </a:r>
              </a:p>
              <a:p>
                <a:r>
                  <a:rPr lang="en-GB" altLang="zh-CN" dirty="0"/>
                  <a:t>~51 000 signal candidates in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en-US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i="1">
                            <a:effectLst/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zh-CN" altLang="en-US" i="1">
                            <a:effectLst/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zh-CN" altLang="en-US" i="1">
                        <a:effectLst/>
                        <a:latin typeface="Cambria Math" panose="02040503050406030204" pitchFamily="18" charset="0"/>
                      </a:rPr>
                      <m:t>→</m:t>
                    </m:r>
                    <m:r>
                      <a:rPr lang="zh-CN" altLang="en-US" i="1">
                        <a:effectLst/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zh-CN" altLang="en-US" i="1">
                        <a:effectLst/>
                        <a:latin typeface="Cambria Math" panose="02040503050406030204" pitchFamily="18" charset="0"/>
                      </a:rPr>
                      <m:t>/</m:t>
                    </m:r>
                    <m:r>
                      <a:rPr lang="zh-CN" altLang="en-US" i="1">
                        <a:effectLst/>
                        <a:latin typeface="Cambria Math" panose="02040503050406030204" pitchFamily="18" charset="0"/>
                      </a:rPr>
                      <m:t>𝜓</m:t>
                    </m:r>
                    <m:sSup>
                      <m:sSupPr>
                        <m:ctrlPr>
                          <a:rPr lang="zh-CN" altLang="en-US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i="1">
                            <a:effectLst/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zh-CN" altLang="en-US" i="1">
                            <a:effectLst/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zh-CN" altLang="en-US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i="1">
                            <a:effectLst/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zh-CN" altLang="en-US" i="1">
                            <a:effectLst/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GB" altLang="zh-CN" dirty="0">
                  <a:effectLst/>
                </a:endParaRPr>
              </a:p>
            </p:txBody>
          </p:sp>
        </mc:Choice>
        <mc:Fallback xmlns="">
          <p:sp>
            <p:nvSpPr>
              <p:cNvPr id="5" name="内容占位符 2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3174" y="1926905"/>
                <a:ext cx="5784112" cy="2597498"/>
              </a:xfrm>
              <a:blipFill rotWithShape="1">
                <a:blip r:embed="rId5"/>
                <a:stretch>
                  <a:fillRect l="-4" t="-12" r="2" b="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328" y="4363468"/>
            <a:ext cx="4391247" cy="249453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7594" y="4363468"/>
            <a:ext cx="4260069" cy="249453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587628" y="288272"/>
            <a:ext cx="8294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dirty="0">
                <a:solidFill>
                  <a:srgbClr val="DE8755"/>
                </a:solidFill>
              </a:rPr>
              <a:t>NEW</a:t>
            </a:r>
            <a:endParaRPr lang="zh-CN" altLang="en-US" dirty="0">
              <a:solidFill>
                <a:srgbClr val="DE8755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353390" y="149773"/>
            <a:ext cx="27285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DE8755"/>
                </a:solidFill>
              </a:rPr>
              <a:t>LHCb-PAPER-2025-059</a:t>
            </a:r>
            <a:br>
              <a:rPr lang="en-US" altLang="zh-CN" dirty="0">
                <a:solidFill>
                  <a:srgbClr val="DE8755"/>
                </a:solidFill>
              </a:rPr>
            </a:br>
            <a:r>
              <a:rPr lang="en-US" altLang="zh-CN" dirty="0">
                <a:solidFill>
                  <a:srgbClr val="DE8755"/>
                </a:solidFill>
              </a:rPr>
              <a:t>2601.15646</a:t>
            </a:r>
            <a:endParaRPr lang="zh-CN" altLang="en-US" dirty="0">
              <a:solidFill>
                <a:srgbClr val="DE8755"/>
              </a:solidFill>
            </a:endParaRPr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ADE97-17BE-3145-84D2-CD30F0ECCDBE}" type="datetime1">
              <a:rPr lang="zh-CN" altLang="en-US" smtClean="0"/>
              <a:t>2026/5/23</a:t>
            </a:fld>
            <a:endParaRPr lang="en-US" dirty="0"/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Youhua Yang  </a:t>
            </a:r>
            <a:r>
              <a:rPr lang="zh-CN" altLang="en-US" dirty="0"/>
              <a:t>第</a:t>
            </a:r>
            <a:r>
              <a:rPr lang="en-US" altLang="zh-CN" dirty="0"/>
              <a:t>6</a:t>
            </a:r>
            <a:r>
              <a:rPr lang="zh-CN" altLang="en-US" dirty="0"/>
              <a:t>届</a:t>
            </a:r>
            <a:r>
              <a:rPr lang="en-US" dirty="0"/>
              <a:t>LHCb</a:t>
            </a:r>
            <a:r>
              <a:rPr lang="zh-CN" altLang="en-US" dirty="0"/>
              <a:t>前沿物理研讨会</a:t>
            </a:r>
            <a:endParaRPr lang="en-US" dirty="0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8</a:t>
            </a:fld>
            <a:endParaRPr 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4E52B92-C169-2DAC-73D1-6FFC51261743}"/>
              </a:ext>
            </a:extLst>
          </p:cNvPr>
          <p:cNvSpPr txBox="1"/>
          <p:nvPr/>
        </p:nvSpPr>
        <p:spPr>
          <a:xfrm>
            <a:off x="8997696" y="1333462"/>
            <a:ext cx="3304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Main contributor:</a:t>
            </a:r>
            <a:br>
              <a:rPr kumimoji="1" lang="en-US" altLang="zh-CN" dirty="0"/>
            </a:br>
            <a:r>
              <a:rPr kumimoji="1" lang="en-US" altLang="zh-CN" dirty="0" err="1"/>
              <a:t>wenhua</a:t>
            </a:r>
            <a:r>
              <a:rPr kumimoji="1" lang="en-US" altLang="zh-CN" dirty="0"/>
              <a:t>, Liming, </a:t>
            </a:r>
            <a:r>
              <a:rPr kumimoji="1" lang="en-US" altLang="zh-CN" dirty="0" err="1"/>
              <a:t>Yuehong</a:t>
            </a:r>
            <a:endParaRPr kumimoji="1" lang="zh-CN" altLang="en-US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引用">
  <a:themeElements>
    <a:clrScheme name="引用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引用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引用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Quotable</Template>
  <TotalTime>560</TotalTime>
  <Words>6483</Words>
  <Application>Microsoft Macintosh PowerPoint</Application>
  <PresentationFormat>宽屏</PresentationFormat>
  <Paragraphs>514</Paragraphs>
  <Slides>23</Slides>
  <Notes>17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2" baseType="lpstr">
      <vt:lpstr>Cambria Math</vt:lpstr>
      <vt:lpstr>等线</vt:lpstr>
      <vt:lpstr>DejaVu Math TeX Gyre</vt:lpstr>
      <vt:lpstr>Wingdings 2</vt:lpstr>
      <vt:lpstr>Century Gothic</vt:lpstr>
      <vt:lpstr>Arial</vt:lpstr>
      <vt:lpstr>Roboto</vt:lpstr>
      <vt:lpstr>Helvetica</vt:lpstr>
      <vt:lpstr>引用</vt:lpstr>
      <vt:lpstr>Recent LHCb results: CPV and Mixing in non-ℓ Beauty Decay</vt:lpstr>
      <vt:lpstr>Outlook</vt:lpstr>
      <vt:lpstr>Introduction</vt:lpstr>
      <vt:lpstr>CKM angles</vt:lpstr>
      <vt:lpstr>CKM angle γ</vt:lpstr>
      <vt:lpstr>Precise Measurement of γ  with a Novel Unbinned Model-Independent Approach</vt:lpstr>
      <vt:lpstr>Most precise single γ measurement at LHCb</vt:lpstr>
      <vt:lpstr>LHCb run3: γ measurement with B^±→ DK^±/π^± Decays</vt:lpstr>
      <vt:lpstr>Observation of CPV in B^0→J\/ψρ^0 Decays</vt:lpstr>
      <vt:lpstr>Penguin Pollution Constraint via SU(3) Symmetry</vt:lpstr>
      <vt:lpstr>CP violation in Decay </vt:lpstr>
      <vt:lpstr>CPV in b baryon to charmonium decays</vt:lpstr>
      <vt:lpstr>First Evidence of CP Violation in Λ_b^0Decays</vt:lpstr>
      <vt:lpstr>CP Asymmetries in  Λ_b^0 (Ξ_b^0 )→pK_S^0 h^-Decays</vt:lpstr>
      <vt:lpstr>CP Asymmetries in B ̅_((s))^0→D_s^- D^+ </vt:lpstr>
      <vt:lpstr>CP asymmetry in B^±→K_S^0 h^±(SM Null-Test)</vt:lpstr>
      <vt:lpstr>Observation of several source of CPV in  B^+→K^+  π^+  π^-  decays</vt:lpstr>
      <vt:lpstr>First observation of CP violation </vt:lpstr>
      <vt:lpstr>First observation of CP violation </vt:lpstr>
      <vt:lpstr>CPV with LHCb Upgrade &amp; Beyond</vt:lpstr>
      <vt:lpstr>Summary</vt:lpstr>
      <vt:lpstr>First Observation of Λ_b^0 (Ξ_b^0)→ pK_S^0  K^-</vt:lpstr>
      <vt:lpstr>How to Tame Penguins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Youhua Yang</dc:creator>
  <cp:lastModifiedBy>Youhua Yang</cp:lastModifiedBy>
  <cp:revision>46</cp:revision>
  <dcterms:created xsi:type="dcterms:W3CDTF">2026-05-22T16:01:11Z</dcterms:created>
  <dcterms:modified xsi:type="dcterms:W3CDTF">2026-05-23T01:57:20Z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0B40207BA7010563C67D106ACBDBD8E6_42</vt:lpwstr>
  </property>
  <property fmtid="{D5CDD505-2E9C-101B-9397-08002B2CF9AE}" pid="3" name="KSOProductBuildVer">
    <vt:lpwstr>2052-12.1.23141.23141</vt:lpwstr>
  </property>
</Properties>
</file>