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29"/>
  </p:notesMasterIdLst>
  <p:sldIdLst>
    <p:sldId id="256" r:id="rId3"/>
    <p:sldId id="632" r:id="rId4"/>
    <p:sldId id="657" r:id="rId5"/>
    <p:sldId id="660" r:id="rId6"/>
    <p:sldId id="662" r:id="rId7"/>
    <p:sldId id="663" r:id="rId8"/>
    <p:sldId id="665" r:id="rId9"/>
    <p:sldId id="666" r:id="rId10"/>
    <p:sldId id="667" r:id="rId11"/>
    <p:sldId id="668" r:id="rId12"/>
    <p:sldId id="670" r:id="rId13"/>
    <p:sldId id="669" r:id="rId14"/>
    <p:sldId id="673" r:id="rId15"/>
    <p:sldId id="671" r:id="rId16"/>
    <p:sldId id="674" r:id="rId17"/>
    <p:sldId id="675" r:id="rId18"/>
    <p:sldId id="680" r:id="rId19"/>
    <p:sldId id="679" r:id="rId20"/>
    <p:sldId id="678" r:id="rId21"/>
    <p:sldId id="682" r:id="rId22"/>
    <p:sldId id="685" r:id="rId23"/>
    <p:sldId id="687" r:id="rId24"/>
    <p:sldId id="686" r:id="rId25"/>
    <p:sldId id="681" r:id="rId26"/>
    <p:sldId id="683" r:id="rId27"/>
    <p:sldId id="684" r:id="rId28"/>
  </p:sldIdLst>
  <p:sldSz cx="12192000" cy="6858000"/>
  <p:notesSz cx="6858000" cy="9144000"/>
  <p:custDataLst>
    <p:tags r:id="rId3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097"/>
    <a:srgbClr val="FFFFFF"/>
    <a:srgbClr val="004682"/>
    <a:srgbClr val="003C82"/>
    <a:srgbClr val="004082"/>
    <a:srgbClr val="00408D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181DA77-96FD-4AD6-8EA2-C7144BD9DF86}" styleName="表样式 1 25">
    <a:wholeTbl>
      <a:tcTxStyle>
        <a:fontRef idx="none">
          <a:schemeClr val="tx1"/>
        </a:fontRef>
      </a:tcTxStyle>
      <a:tcStyle>
        <a:tcBdr>
          <a:left>
            <a:ln w="9525" cmpd="sng">
              <a:solidFill>
                <a:schemeClr val="accent1"/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V>
        </a:tcBdr>
        <a:fill>
          <a:solidFill>
            <a:schemeClr val="bg1">
              <a:alpha val="0"/>
            </a:schemeClr>
          </a:solidFill>
        </a:fill>
      </a:tcStyle>
    </a:wholeTbl>
    <a:band2H>
      <a:tcTxStyle/>
      <a:tcStyle>
        <a:tcBdr/>
        <a:fill>
          <a:solidFill>
            <a:schemeClr val="accent1">
              <a:lumMod val="40000"/>
              <a:lumOff val="60000"/>
              <a:alpha val="25000"/>
            </a:schemeClr>
          </a:solidFill>
        </a:fill>
      </a:tcStyle>
    </a:band2H>
    <a:band1V>
      <a:tcTxStyle/>
      <a:tcStyle>
        <a:tcBdr/>
        <a:fill>
          <a:solidFill>
            <a:schemeClr val="accent1">
              <a:lumMod val="40000"/>
              <a:lumOff val="60000"/>
              <a:alpha val="25000"/>
            </a:schemeClr>
          </a:solidFill>
        </a:fill>
      </a:tcStyle>
    </a:band1V>
    <a:band2V>
      <a:tcTxStyle/>
      <a:tcStyle>
        <a:tcBdr/>
        <a:fill>
          <a:solidFill>
            <a:schemeClr val="bg1">
              <a:alpha val="0"/>
            </a:schemeClr>
          </a:solidFill>
        </a:fill>
      </a:tcStyle>
    </a:band2V>
    <a:lastCol>
      <a:tcTxStyle b="on">
        <a:fontRef idx="none">
          <a:schemeClr val="tx1"/>
        </a:fontRef>
      </a:tcTxStyle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40000"/>
              <a:lumOff val="60000"/>
              <a:alpha val="40000"/>
            </a:schemeClr>
          </a:solidFill>
        </a:fill>
      </a:tcStyle>
    </a:lastCol>
    <a:firstCol>
      <a:tcTxStyle b="on">
        <a:fontRef idx="none">
          <a:schemeClr val="tx1"/>
        </a:fontRef>
      </a:tcTxStyle>
      <a:tcStyle>
        <a:tcBdr>
          <a:left>
            <a:ln w="9525" cmpd="sng">
              <a:solidFill>
                <a:schemeClr val="accent1"/>
              </a:solidFill>
              <a:prstDash val="solid"/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H>
          <a:insideV>
            <a:ln>
              <a:noFill/>
            </a:ln>
          </a:insideV>
        </a:tcBdr>
        <a:fill>
          <a:solidFill>
            <a:schemeClr val="accent1">
              <a:lumMod val="40000"/>
              <a:lumOff val="60000"/>
              <a:alpha val="40000"/>
            </a:schemeClr>
          </a:solidFill>
        </a:fill>
      </a:tcStyle>
    </a:firstCol>
    <a:lastRow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lastRow>
    <a:seCell>
      <a:tcTxStyle/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seCell>
    <a:swCell>
      <a:tcTxStyle b="on">
        <a:fontRef idx="none">
          <a:schemeClr val="accent1"/>
        </a:fontRef>
      </a:tcTxStyle>
      <a:tcStyle>
        <a:tcBdr>
          <a:left>
            <a:ln w="9525" cmpd="sng">
              <a:solidFill>
                <a:schemeClr val="accent1"/>
              </a:solidFill>
              <a:prstDash val="solid"/>
            </a:ln>
          </a:left>
          <a:right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bg1">
              <a:alpha val="0"/>
            </a:schemeClr>
          </a:solidFill>
        </a:fill>
      </a:tcStyle>
    </a:swCell>
    <a:firstRow>
      <a:tcTxStyle b="on">
        <a:fontRef idx="none">
          <a:schemeClr val="bg1"/>
        </a:fontRef>
      </a:tcTxStyle>
      <a:tcStyle>
        <a:tcBdr>
          <a:left>
            <a:ln w="9525" cmpd="sng">
              <a:solidFill>
                <a:schemeClr val="accent1"/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/>
              </a:solidFill>
              <a:prstDash val="solid"/>
            </a:ln>
          </a:bottom>
          <a:insideH>
            <a:ln>
              <a:noFill/>
            </a:ln>
          </a:insideH>
          <a:insideV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insideV>
        </a:tcBdr>
        <a:fill>
          <a:solidFill>
            <a:schemeClr val="accent1"/>
          </a:solidFill>
        </a:fill>
      </a:tcStyle>
    </a:firstRow>
    <a:neCell>
      <a:tcTxStyle/>
      <a:tcStyle>
        <a:tcBdr>
          <a:left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left>
          <a:right>
            <a:ln w="9525" cmpd="sng">
              <a:solidFill>
                <a:schemeClr val="accent1"/>
              </a:solidFill>
              <a:prstDash val="solid"/>
            </a:ln>
          </a:right>
          <a:top>
            <a:ln w="9525" cmpd="sng">
              <a:solidFill>
                <a:schemeClr val="accent1"/>
              </a:solidFill>
              <a:prstDash val="solid"/>
            </a:ln>
          </a:top>
          <a:bottom>
            <a:ln w="9525" cmpd="sng">
              <a:solidFill>
                <a:schemeClr val="accent1">
                  <a:lumMod val="40000"/>
                  <a:lumOff val="60000"/>
                </a:schemeClr>
              </a:solidFill>
              <a:prstDash val="solid"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1" autoAdjust="0"/>
    <p:restoredTop sz="94829" autoAdjust="0"/>
  </p:normalViewPr>
  <p:slideViewPr>
    <p:cSldViewPr snapToGrid="0">
      <p:cViewPr varScale="1">
        <p:scale>
          <a:sx n="100" d="100"/>
          <a:sy n="100" d="100"/>
        </p:scale>
        <p:origin x="2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ags" Target="tags/tag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61E97-C02A-44A4-A6D0-54E60346458E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307CB0-0BC1-412C-9D30-29ADAB6C610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48411-D559-47A4-80D4-81130E9BBCC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013F1-6F5C-431C-B5C6-7808FB8D74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72000"/>
                </a:schemeClr>
              </a:gs>
              <a:gs pos="72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3" name="TextBox 54"/>
          <p:cNvSpPr txBox="1"/>
          <p:nvPr userDrawn="1"/>
        </p:nvSpPr>
        <p:spPr>
          <a:xfrm>
            <a:off x="933416" y="399328"/>
            <a:ext cx="4143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en-US" altLang="zh-CN" dirty="0"/>
              <a:t>backup</a:t>
            </a:r>
            <a:endParaRPr lang="zh-CN" altLang="en-US" dirty="0"/>
          </a:p>
        </p:txBody>
      </p:sp>
      <p:grpSp>
        <p:nvGrpSpPr>
          <p:cNvPr id="4" name="组合 3"/>
          <p:cNvGrpSpPr/>
          <p:nvPr userDrawn="1"/>
        </p:nvGrpSpPr>
        <p:grpSpPr>
          <a:xfrm>
            <a:off x="0" y="414067"/>
            <a:ext cx="862642" cy="508481"/>
            <a:chOff x="0" y="414068"/>
            <a:chExt cx="1214741" cy="432188"/>
          </a:xfrm>
          <a:solidFill>
            <a:schemeClr val="accent5"/>
          </a:solidFill>
          <a:effectLst>
            <a:outerShdw blurRad="101600" dist="38100" dir="2700000" algn="tl" rotWithShape="0">
              <a:prstClr val="black">
                <a:alpha val="15000"/>
              </a:prstClr>
            </a:outerShdw>
          </a:effectLst>
        </p:grpSpPr>
        <p:sp>
          <p:nvSpPr>
            <p:cNvPr id="5" name="矩形 4"/>
            <p:cNvSpPr/>
            <p:nvPr/>
          </p:nvSpPr>
          <p:spPr>
            <a:xfrm>
              <a:off x="0" y="414068"/>
              <a:ext cx="942026" cy="432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041688" y="414068"/>
              <a:ext cx="173053" cy="432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cxnSp>
        <p:nvCxnSpPr>
          <p:cNvPr id="10" name="直接连接符 9"/>
          <p:cNvCxnSpPr/>
          <p:nvPr userDrawn="1"/>
        </p:nvCxnSpPr>
        <p:spPr>
          <a:xfrm>
            <a:off x="0" y="1033152"/>
            <a:ext cx="12192000" cy="1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832" y="-180473"/>
            <a:ext cx="2250286" cy="1386715"/>
          </a:xfrm>
          <a:prstGeom prst="rect">
            <a:avLst/>
          </a:prstGeom>
        </p:spPr>
      </p:pic>
    </p:spTree>
  </p:cSld>
  <p:clrMapOvr>
    <a:masterClrMapping/>
  </p:clrMapOvr>
  <p:hf sldNum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72000"/>
                </a:schemeClr>
              </a:gs>
              <a:gs pos="72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cxnSp>
        <p:nvCxnSpPr>
          <p:cNvPr id="10" name="直接连接符 9"/>
          <p:cNvCxnSpPr/>
          <p:nvPr userDrawn="1"/>
        </p:nvCxnSpPr>
        <p:spPr>
          <a:xfrm>
            <a:off x="0" y="1033152"/>
            <a:ext cx="12192000" cy="1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EFFFF">
                  <a:alpha val="100000"/>
                </a:srgbClr>
              </a:clrFrom>
              <a:clrTo>
                <a:srgbClr val="FE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75" y="56961"/>
            <a:ext cx="4671646" cy="83537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6976" y="-76923"/>
            <a:ext cx="1947992" cy="1200429"/>
          </a:xfrm>
          <a:prstGeom prst="rect">
            <a:avLst/>
          </a:prstGeom>
        </p:spPr>
      </p:pic>
    </p:spTree>
  </p:cSld>
  <p:clrMapOvr>
    <a:masterClrMapping/>
  </p:clrMapOvr>
  <p:hf sldNum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72000"/>
                </a:schemeClr>
              </a:gs>
              <a:gs pos="72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grpSp>
        <p:nvGrpSpPr>
          <p:cNvPr id="15" name="组合 14"/>
          <p:cNvGrpSpPr/>
          <p:nvPr userDrawn="1"/>
        </p:nvGrpSpPr>
        <p:grpSpPr>
          <a:xfrm>
            <a:off x="0" y="-180473"/>
            <a:ext cx="12192000" cy="1093849"/>
            <a:chOff x="0" y="-180473"/>
            <a:chExt cx="12192000" cy="1093849"/>
          </a:xfrm>
        </p:grpSpPr>
        <p:sp>
          <p:nvSpPr>
            <p:cNvPr id="16" name="TextBox 54"/>
            <p:cNvSpPr txBox="1"/>
            <p:nvPr userDrawn="1"/>
          </p:nvSpPr>
          <p:spPr>
            <a:xfrm>
              <a:off x="933416" y="134633"/>
              <a:ext cx="4143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8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lvl="0"/>
              <a:r>
                <a:rPr lang="zh-CN" altLang="en-US" dirty="0"/>
                <a:t>研究进展</a:t>
              </a: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>
              <a:off x="0" y="149372"/>
              <a:ext cx="862642" cy="508481"/>
              <a:chOff x="0" y="414068"/>
              <a:chExt cx="1214741" cy="432188"/>
            </a:xfrm>
            <a:solidFill>
              <a:schemeClr val="accent5"/>
            </a:solidFill>
            <a:effectLst>
              <a:outerShdw blurRad="101600" dist="38100" dir="2700000" algn="tl" rotWithShape="0">
                <a:prstClr val="black">
                  <a:alpha val="15000"/>
                </a:prstClr>
              </a:outerShdw>
            </a:effectLst>
          </p:grpSpPr>
          <p:sp>
            <p:nvSpPr>
              <p:cNvPr id="20" name="矩形 19"/>
              <p:cNvSpPr/>
              <p:nvPr/>
            </p:nvSpPr>
            <p:spPr>
              <a:xfrm>
                <a:off x="0" y="414068"/>
                <a:ext cx="942026" cy="432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21" name="矩形 20"/>
              <p:cNvSpPr/>
              <p:nvPr/>
            </p:nvSpPr>
            <p:spPr>
              <a:xfrm>
                <a:off x="1041688" y="414068"/>
                <a:ext cx="173053" cy="432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  <p:cxnSp>
          <p:nvCxnSpPr>
            <p:cNvPr id="18" name="直接连接符 17"/>
            <p:cNvCxnSpPr/>
            <p:nvPr userDrawn="1"/>
          </p:nvCxnSpPr>
          <p:spPr>
            <a:xfrm>
              <a:off x="0" y="768457"/>
              <a:ext cx="12192000" cy="1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图片 18"/>
            <p:cNvPicPr>
              <a:picLocks noChangeAspect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7078" y="-180473"/>
              <a:ext cx="1775039" cy="1093849"/>
            </a:xfrm>
            <a:prstGeom prst="rect">
              <a:avLst/>
            </a:prstGeom>
          </p:spPr>
        </p:pic>
      </p:grpSp>
      <p:sp>
        <p:nvSpPr>
          <p:cNvPr id="23" name="文本框 22"/>
          <p:cNvSpPr txBox="1"/>
          <p:nvPr userDrawn="1"/>
        </p:nvSpPr>
        <p:spPr>
          <a:xfrm>
            <a:off x="11472111" y="6515420"/>
            <a:ext cx="106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fld id="{5D21B08A-C5DF-488C-8A29-C65E22BA2C13}" type="slidenum">
              <a:rPr lang="zh-CN" altLang="en-US" sz="1800" smtClean="0">
                <a:solidFill>
                  <a:schemeClr val="accent2"/>
                </a:solidFill>
                <a:latin typeface="Arial Narrow" panose="020B0606020202030204" pitchFamily="34" charset="0"/>
              </a:rPr>
              <a:t>‹#›</a:t>
            </a:fld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/25)</a:t>
            </a:r>
            <a:endParaRPr lang="zh-CN" altLang="en-US" sz="1800" kern="1200" noProof="0" dirty="0">
              <a:solidFill>
                <a:schemeClr val="accent2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hf sldNum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72000"/>
                </a:schemeClr>
              </a:gs>
              <a:gs pos="72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3" name="TextBox 54"/>
          <p:cNvSpPr txBox="1"/>
          <p:nvPr userDrawn="1"/>
        </p:nvSpPr>
        <p:spPr>
          <a:xfrm>
            <a:off x="933416" y="0"/>
            <a:ext cx="4143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个人情况简介</a:t>
            </a:r>
          </a:p>
        </p:txBody>
      </p:sp>
      <p:grpSp>
        <p:nvGrpSpPr>
          <p:cNvPr id="4" name="组合 3"/>
          <p:cNvGrpSpPr/>
          <p:nvPr userDrawn="1"/>
        </p:nvGrpSpPr>
        <p:grpSpPr>
          <a:xfrm>
            <a:off x="0" y="14739"/>
            <a:ext cx="862642" cy="508481"/>
            <a:chOff x="0" y="414068"/>
            <a:chExt cx="1214741" cy="432188"/>
          </a:xfrm>
          <a:solidFill>
            <a:schemeClr val="accent5"/>
          </a:solidFill>
          <a:effectLst>
            <a:outerShdw blurRad="101600" dist="38100" dir="2700000" algn="tl" rotWithShape="0">
              <a:prstClr val="black">
                <a:alpha val="15000"/>
              </a:prstClr>
            </a:outerShdw>
          </a:effectLst>
        </p:grpSpPr>
        <p:sp>
          <p:nvSpPr>
            <p:cNvPr id="5" name="矩形 4"/>
            <p:cNvSpPr/>
            <p:nvPr/>
          </p:nvSpPr>
          <p:spPr>
            <a:xfrm>
              <a:off x="0" y="414068"/>
              <a:ext cx="942026" cy="432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041688" y="414068"/>
              <a:ext cx="173053" cy="432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cxnSp>
        <p:nvCxnSpPr>
          <p:cNvPr id="10" name="直接连接符 9"/>
          <p:cNvCxnSpPr/>
          <p:nvPr userDrawn="1"/>
        </p:nvCxnSpPr>
        <p:spPr>
          <a:xfrm>
            <a:off x="0" y="633824"/>
            <a:ext cx="12192000" cy="1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 userDrawn="1"/>
        </p:nvSpPr>
        <p:spPr>
          <a:xfrm>
            <a:off x="11472111" y="6515420"/>
            <a:ext cx="106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fld id="{5D21B08A-C5DF-488C-8A29-C65E22BA2C13}" type="slidenum">
              <a:rPr lang="zh-CN" altLang="en-US" sz="1800" smtClean="0">
                <a:solidFill>
                  <a:schemeClr val="accent2"/>
                </a:solidFill>
                <a:latin typeface="Arial Narrow" panose="020B0606020202030204" pitchFamily="34" charset="0"/>
              </a:rPr>
              <a:t>‹#›</a:t>
            </a:fld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/25)</a:t>
            </a:r>
            <a:endParaRPr lang="zh-CN" altLang="en-US" sz="1800" kern="1200" noProof="0" dirty="0">
              <a:solidFill>
                <a:schemeClr val="accent2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064" y="-168438"/>
            <a:ext cx="1775039" cy="984341"/>
          </a:xfrm>
          <a:prstGeom prst="rect">
            <a:avLst/>
          </a:prstGeom>
        </p:spPr>
      </p:pic>
    </p:spTree>
  </p:cSld>
  <p:clrMapOvr>
    <a:masterClrMapping/>
  </p:clrMapOvr>
  <p:hf sldNum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72000"/>
                </a:schemeClr>
              </a:gs>
              <a:gs pos="72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0" y="-180473"/>
            <a:ext cx="12192000" cy="1093849"/>
            <a:chOff x="0" y="-180473"/>
            <a:chExt cx="12192000" cy="1093849"/>
          </a:xfrm>
        </p:grpSpPr>
        <p:sp>
          <p:nvSpPr>
            <p:cNvPr id="3" name="TextBox 54"/>
            <p:cNvSpPr txBox="1"/>
            <p:nvPr userDrawn="1"/>
          </p:nvSpPr>
          <p:spPr>
            <a:xfrm>
              <a:off x="933416" y="134633"/>
              <a:ext cx="4143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8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lvl="0"/>
              <a:r>
                <a:rPr lang="zh-CN" altLang="en-US" dirty="0"/>
                <a:t>研究背景</a:t>
              </a:r>
            </a:p>
          </p:txBody>
        </p:sp>
        <p:grpSp>
          <p:nvGrpSpPr>
            <p:cNvPr id="4" name="组合 3"/>
            <p:cNvGrpSpPr/>
            <p:nvPr userDrawn="1"/>
          </p:nvGrpSpPr>
          <p:grpSpPr>
            <a:xfrm>
              <a:off x="0" y="149372"/>
              <a:ext cx="862642" cy="508481"/>
              <a:chOff x="0" y="414068"/>
              <a:chExt cx="1214741" cy="432188"/>
            </a:xfrm>
            <a:solidFill>
              <a:schemeClr val="accent5"/>
            </a:solidFill>
            <a:effectLst>
              <a:outerShdw blurRad="101600" dist="38100" dir="2700000" algn="tl" rotWithShape="0">
                <a:prstClr val="black">
                  <a:alpha val="15000"/>
                </a:prstClr>
              </a:outerShdw>
            </a:effectLst>
          </p:grpSpPr>
          <p:sp>
            <p:nvSpPr>
              <p:cNvPr id="5" name="矩形 4"/>
              <p:cNvSpPr/>
              <p:nvPr/>
            </p:nvSpPr>
            <p:spPr>
              <a:xfrm>
                <a:off x="0" y="414068"/>
                <a:ext cx="942026" cy="432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6" name="矩形 5"/>
              <p:cNvSpPr/>
              <p:nvPr/>
            </p:nvSpPr>
            <p:spPr>
              <a:xfrm>
                <a:off x="1041688" y="414068"/>
                <a:ext cx="173053" cy="432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  <p:cxnSp>
          <p:nvCxnSpPr>
            <p:cNvPr id="10" name="直接连接符 9"/>
            <p:cNvCxnSpPr/>
            <p:nvPr userDrawn="1"/>
          </p:nvCxnSpPr>
          <p:spPr>
            <a:xfrm>
              <a:off x="0" y="768457"/>
              <a:ext cx="12192000" cy="1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" name="图片 6"/>
            <p:cNvPicPr>
              <a:picLocks noChangeAspect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7078" y="-180473"/>
              <a:ext cx="1775039" cy="1093849"/>
            </a:xfrm>
            <a:prstGeom prst="rect">
              <a:avLst/>
            </a:prstGeom>
          </p:spPr>
        </p:pic>
      </p:grpSp>
      <p:sp>
        <p:nvSpPr>
          <p:cNvPr id="16" name="文本框 15"/>
          <p:cNvSpPr txBox="1"/>
          <p:nvPr userDrawn="1"/>
        </p:nvSpPr>
        <p:spPr>
          <a:xfrm>
            <a:off x="11502190" y="6524764"/>
            <a:ext cx="106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fld id="{5D21B08A-C5DF-488C-8A29-C65E22BA2C13}" type="slidenum">
              <a:rPr lang="zh-CN" altLang="en-US" sz="1800" smtClean="0">
                <a:solidFill>
                  <a:schemeClr val="accent2"/>
                </a:solidFill>
                <a:latin typeface="Arial Narrow" panose="020B0606020202030204" pitchFamily="34" charset="0"/>
              </a:rPr>
              <a:t>‹#›</a:t>
            </a:fld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/14)</a:t>
            </a:r>
            <a:endParaRPr lang="zh-CN" altLang="en-US" sz="1800" kern="1200" noProof="0" dirty="0">
              <a:solidFill>
                <a:schemeClr val="accent2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hf sldNum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/>
        </p:nvGrpSpPr>
        <p:grpSpPr>
          <a:xfrm>
            <a:off x="0" y="-150682"/>
            <a:ext cx="12192000" cy="1093849"/>
            <a:chOff x="0" y="-150682"/>
            <a:chExt cx="12192000" cy="1093849"/>
          </a:xfrm>
        </p:grpSpPr>
        <p:sp>
          <p:nvSpPr>
            <p:cNvPr id="16" name="TextBox 54"/>
            <p:cNvSpPr txBox="1"/>
            <p:nvPr userDrawn="1"/>
          </p:nvSpPr>
          <p:spPr>
            <a:xfrm>
              <a:off x="933416" y="134633"/>
              <a:ext cx="4143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8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lvl="0"/>
              <a:endParaRPr lang="zh-CN" altLang="en-US" dirty="0"/>
            </a:p>
          </p:txBody>
        </p:sp>
        <p:cxnSp>
          <p:nvCxnSpPr>
            <p:cNvPr id="18" name="直接连接符 17"/>
            <p:cNvCxnSpPr/>
            <p:nvPr userDrawn="1"/>
          </p:nvCxnSpPr>
          <p:spPr>
            <a:xfrm>
              <a:off x="0" y="768457"/>
              <a:ext cx="12192000" cy="1"/>
            </a:xfrm>
            <a:prstGeom prst="line">
              <a:avLst/>
            </a:prstGeom>
            <a:ln w="762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图片 18"/>
            <p:cNvPicPr>
              <a:picLocks noChangeAspect="1"/>
            </p:cNvPicPr>
            <p:nvPr userDrawn="1"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-150682"/>
              <a:ext cx="1775039" cy="1093849"/>
            </a:xfrm>
            <a:prstGeom prst="rect">
              <a:avLst/>
            </a:prstGeom>
          </p:spPr>
        </p:pic>
      </p:grpSp>
      <p:sp>
        <p:nvSpPr>
          <p:cNvPr id="3" name="文本框 2">
            <a:extLst>
              <a:ext uri="{FF2B5EF4-FFF2-40B4-BE49-F238E27FC236}">
                <a16:creationId xmlns:a16="http://schemas.microsoft.com/office/drawing/2014/main" id="{B093DE41-4FA8-0760-854A-26C18BAE14C2}"/>
              </a:ext>
            </a:extLst>
          </p:cNvPr>
          <p:cNvSpPr txBox="1"/>
          <p:nvPr userDrawn="1"/>
        </p:nvSpPr>
        <p:spPr>
          <a:xfrm>
            <a:off x="11544299" y="-60444"/>
            <a:ext cx="106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800" kern="1200" noProof="0" dirty="0">
                <a:solidFill>
                  <a:srgbClr val="004097"/>
                </a:solidFill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fld id="{5D21B08A-C5DF-488C-8A29-C65E22BA2C13}" type="slidenum">
              <a:rPr lang="zh-CN" altLang="en-US" sz="1800" smtClean="0">
                <a:solidFill>
                  <a:srgbClr val="004097"/>
                </a:solidFill>
                <a:latin typeface="Arial Narrow" panose="020B0606020202030204" pitchFamily="34" charset="0"/>
              </a:rPr>
              <a:t>‹#›</a:t>
            </a:fld>
            <a:r>
              <a:rPr lang="en-US" altLang="zh-CN" sz="1800" kern="1200" noProof="0" dirty="0">
                <a:solidFill>
                  <a:srgbClr val="004097"/>
                </a:solidFill>
                <a:latin typeface="Arial Narrow" panose="020B0606020202030204" pitchFamily="34" charset="0"/>
                <a:ea typeface="+mn-ea"/>
                <a:cs typeface="+mn-cs"/>
              </a:rPr>
              <a:t>/26)</a:t>
            </a:r>
            <a:endParaRPr lang="zh-CN" altLang="en-US" sz="1800" kern="1200" noProof="0" dirty="0">
              <a:solidFill>
                <a:srgbClr val="004097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hf sldNum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72000"/>
                </a:schemeClr>
              </a:gs>
              <a:gs pos="72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0" y="-180473"/>
            <a:ext cx="12192000" cy="1093849"/>
            <a:chOff x="0" y="-180473"/>
            <a:chExt cx="12192000" cy="1093849"/>
          </a:xfrm>
        </p:grpSpPr>
        <p:sp>
          <p:nvSpPr>
            <p:cNvPr id="15" name="TextBox 54"/>
            <p:cNvSpPr txBox="1"/>
            <p:nvPr userDrawn="1"/>
          </p:nvSpPr>
          <p:spPr>
            <a:xfrm>
              <a:off x="933416" y="134633"/>
              <a:ext cx="41434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fontAlgn="base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buNone/>
                <a:defRPr sz="2800" b="1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defRPr>
              </a:lvl1pPr>
            </a:lstStyle>
            <a:p>
              <a:pPr lvl="0"/>
              <a:r>
                <a:rPr lang="zh-CN" altLang="en-US" dirty="0"/>
                <a:t>总结与未来规划</a:t>
              </a:r>
            </a:p>
          </p:txBody>
        </p:sp>
        <p:grpSp>
          <p:nvGrpSpPr>
            <p:cNvPr id="16" name="组合 15"/>
            <p:cNvGrpSpPr/>
            <p:nvPr userDrawn="1"/>
          </p:nvGrpSpPr>
          <p:grpSpPr>
            <a:xfrm>
              <a:off x="0" y="149372"/>
              <a:ext cx="862642" cy="508481"/>
              <a:chOff x="0" y="414068"/>
              <a:chExt cx="1214741" cy="432188"/>
            </a:xfrm>
            <a:solidFill>
              <a:schemeClr val="accent5"/>
            </a:solidFill>
            <a:effectLst>
              <a:outerShdw blurRad="101600" dist="38100" dir="2700000" algn="tl" rotWithShape="0">
                <a:prstClr val="black">
                  <a:alpha val="15000"/>
                </a:prstClr>
              </a:outerShdw>
            </a:effectLst>
          </p:grpSpPr>
          <p:sp>
            <p:nvSpPr>
              <p:cNvPr id="19" name="矩形 18"/>
              <p:cNvSpPr/>
              <p:nvPr/>
            </p:nvSpPr>
            <p:spPr>
              <a:xfrm>
                <a:off x="0" y="414068"/>
                <a:ext cx="942026" cy="432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  <p:sp>
            <p:nvSpPr>
              <p:cNvPr id="20" name="矩形 19"/>
              <p:cNvSpPr/>
              <p:nvPr/>
            </p:nvSpPr>
            <p:spPr>
              <a:xfrm>
                <a:off x="1041688" y="414068"/>
                <a:ext cx="173053" cy="43218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思源黑体" panose="020B0500000000000000" pitchFamily="34" charset="-122"/>
                  <a:ea typeface="思源黑体" panose="020B0500000000000000" pitchFamily="34" charset="-122"/>
                </a:endParaRPr>
              </a:p>
            </p:txBody>
          </p:sp>
        </p:grpSp>
        <p:cxnSp>
          <p:nvCxnSpPr>
            <p:cNvPr id="17" name="直接连接符 16"/>
            <p:cNvCxnSpPr/>
            <p:nvPr userDrawn="1"/>
          </p:nvCxnSpPr>
          <p:spPr>
            <a:xfrm>
              <a:off x="0" y="768457"/>
              <a:ext cx="12192000" cy="1"/>
            </a:xfrm>
            <a:prstGeom prst="line">
              <a:avLst/>
            </a:prstGeom>
            <a:ln w="762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图片 17"/>
            <p:cNvPicPr>
              <a:picLocks noChangeAspect="1"/>
            </p:cNvPicPr>
            <p:nvPr userDrawn="1"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17078" y="-180473"/>
              <a:ext cx="1775039" cy="1093849"/>
            </a:xfrm>
            <a:prstGeom prst="rect">
              <a:avLst/>
            </a:prstGeom>
          </p:spPr>
        </p:pic>
      </p:grpSp>
      <p:sp>
        <p:nvSpPr>
          <p:cNvPr id="22" name="文本框 21"/>
          <p:cNvSpPr txBox="1"/>
          <p:nvPr userDrawn="1"/>
        </p:nvSpPr>
        <p:spPr>
          <a:xfrm>
            <a:off x="11472111" y="6515420"/>
            <a:ext cx="106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fld id="{5D21B08A-C5DF-488C-8A29-C65E22BA2C13}" type="slidenum">
              <a:rPr lang="zh-CN" altLang="en-US" sz="1800" smtClean="0">
                <a:solidFill>
                  <a:schemeClr val="accent2"/>
                </a:solidFill>
                <a:latin typeface="Arial Narrow" panose="020B0606020202030204" pitchFamily="34" charset="0"/>
              </a:rPr>
              <a:t>‹#›</a:t>
            </a:fld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/13)</a:t>
            </a:r>
            <a:endParaRPr lang="zh-CN" altLang="en-US" sz="1800" kern="1200" noProof="0" dirty="0">
              <a:solidFill>
                <a:schemeClr val="accent2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hf sldNum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72000"/>
                </a:schemeClr>
              </a:gs>
              <a:gs pos="72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952" y="-180472"/>
            <a:ext cx="1823165" cy="1123506"/>
          </a:xfrm>
          <a:prstGeom prst="rect">
            <a:avLst/>
          </a:prstGeom>
        </p:spPr>
      </p:pic>
      <p:sp>
        <p:nvSpPr>
          <p:cNvPr id="18" name="文本框 17"/>
          <p:cNvSpPr txBox="1"/>
          <p:nvPr userDrawn="1"/>
        </p:nvSpPr>
        <p:spPr>
          <a:xfrm>
            <a:off x="11472111" y="6515420"/>
            <a:ext cx="106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fld id="{5D21B08A-C5DF-488C-8A29-C65E22BA2C13}" type="slidenum">
              <a:rPr lang="zh-CN" altLang="en-US" sz="1800" smtClean="0">
                <a:solidFill>
                  <a:schemeClr val="accent2"/>
                </a:solidFill>
                <a:latin typeface="Arial Narrow" panose="020B0606020202030204" pitchFamily="34" charset="0"/>
              </a:rPr>
              <a:t>‹#›</a:t>
            </a:fld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/14)</a:t>
            </a:r>
            <a:endParaRPr lang="zh-CN" altLang="en-US" sz="1800" kern="1200" noProof="0" dirty="0">
              <a:solidFill>
                <a:schemeClr val="accent2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0" name="TextBox 54"/>
          <p:cNvSpPr txBox="1"/>
          <p:nvPr userDrawn="1"/>
        </p:nvSpPr>
        <p:spPr>
          <a:xfrm>
            <a:off x="933416" y="134633"/>
            <a:ext cx="4143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论文发表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0" y="149372"/>
            <a:ext cx="668975" cy="5084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739749" y="149372"/>
            <a:ext cx="122893" cy="5084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0" y="732363"/>
            <a:ext cx="12192000" cy="1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72000"/>
                </a:schemeClr>
              </a:gs>
              <a:gs pos="72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952" y="-180472"/>
            <a:ext cx="1823165" cy="1123506"/>
          </a:xfrm>
          <a:prstGeom prst="rect">
            <a:avLst/>
          </a:prstGeom>
        </p:spPr>
      </p:pic>
      <p:sp>
        <p:nvSpPr>
          <p:cNvPr id="18" name="文本框 17"/>
          <p:cNvSpPr txBox="1"/>
          <p:nvPr userDrawn="1"/>
        </p:nvSpPr>
        <p:spPr>
          <a:xfrm>
            <a:off x="11472111" y="6515420"/>
            <a:ext cx="106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fld id="{5D21B08A-C5DF-488C-8A29-C65E22BA2C13}" type="slidenum">
              <a:rPr lang="zh-CN" altLang="en-US" sz="1800" smtClean="0">
                <a:solidFill>
                  <a:schemeClr val="accent2"/>
                </a:solidFill>
                <a:latin typeface="Arial Narrow" panose="020B0606020202030204" pitchFamily="34" charset="0"/>
              </a:rPr>
              <a:t>‹#›</a:t>
            </a:fld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/14)</a:t>
            </a:r>
            <a:endParaRPr lang="zh-CN" altLang="en-US" sz="1800" kern="1200" noProof="0" dirty="0">
              <a:solidFill>
                <a:schemeClr val="accent2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0" name="TextBox 54"/>
          <p:cNvSpPr txBox="1"/>
          <p:nvPr userDrawn="1"/>
        </p:nvSpPr>
        <p:spPr>
          <a:xfrm>
            <a:off x="933416" y="134633"/>
            <a:ext cx="4143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学术成果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0" y="149372"/>
            <a:ext cx="668975" cy="5084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739749" y="149372"/>
            <a:ext cx="122893" cy="5084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0" y="732363"/>
            <a:ext cx="12192000" cy="1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72000"/>
                </a:schemeClr>
              </a:gs>
              <a:gs pos="72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952" y="-180472"/>
            <a:ext cx="1823165" cy="1123506"/>
          </a:xfrm>
          <a:prstGeom prst="rect">
            <a:avLst/>
          </a:prstGeom>
        </p:spPr>
      </p:pic>
      <p:sp>
        <p:nvSpPr>
          <p:cNvPr id="18" name="文本框 17"/>
          <p:cNvSpPr txBox="1"/>
          <p:nvPr userDrawn="1"/>
        </p:nvSpPr>
        <p:spPr>
          <a:xfrm>
            <a:off x="11472111" y="6515420"/>
            <a:ext cx="106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fld id="{5D21B08A-C5DF-488C-8A29-C65E22BA2C13}" type="slidenum">
              <a:rPr lang="zh-CN" altLang="en-US" sz="1800" smtClean="0">
                <a:solidFill>
                  <a:schemeClr val="accent2"/>
                </a:solidFill>
                <a:latin typeface="Arial Narrow" panose="020B0606020202030204" pitchFamily="34" charset="0"/>
              </a:rPr>
              <a:t>‹#›</a:t>
            </a:fld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/14)</a:t>
            </a:r>
            <a:endParaRPr lang="zh-CN" altLang="en-US" sz="1800" kern="1200" noProof="0" dirty="0">
              <a:solidFill>
                <a:schemeClr val="accent2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  <p:sp>
        <p:nvSpPr>
          <p:cNvPr id="10" name="TextBox 54"/>
          <p:cNvSpPr txBox="1"/>
          <p:nvPr userDrawn="1"/>
        </p:nvSpPr>
        <p:spPr>
          <a:xfrm>
            <a:off x="933416" y="134633"/>
            <a:ext cx="4143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参与工程建设情况</a:t>
            </a:r>
          </a:p>
        </p:txBody>
      </p:sp>
      <p:sp>
        <p:nvSpPr>
          <p:cNvPr id="11" name="矩形 10"/>
          <p:cNvSpPr/>
          <p:nvPr userDrawn="1"/>
        </p:nvSpPr>
        <p:spPr>
          <a:xfrm>
            <a:off x="0" y="149372"/>
            <a:ext cx="668975" cy="5084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sp>
        <p:nvSpPr>
          <p:cNvPr id="13" name="矩形 12"/>
          <p:cNvSpPr/>
          <p:nvPr userDrawn="1"/>
        </p:nvSpPr>
        <p:spPr>
          <a:xfrm>
            <a:off x="739749" y="149372"/>
            <a:ext cx="122893" cy="5084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0" y="732363"/>
            <a:ext cx="12192000" cy="1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sldNum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57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72000"/>
                </a:schemeClr>
              </a:gs>
              <a:gs pos="72000">
                <a:schemeClr val="bg1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" panose="020B0500000000000000" pitchFamily="34" charset="-122"/>
              <a:ea typeface="思源黑体" panose="020B0500000000000000" pitchFamily="34" charset="-122"/>
            </a:endParaRPr>
          </a:p>
        </p:txBody>
      </p:sp>
      <p:grpSp>
        <p:nvGrpSpPr>
          <p:cNvPr id="4" name="组合 3"/>
          <p:cNvGrpSpPr/>
          <p:nvPr userDrawn="1"/>
        </p:nvGrpSpPr>
        <p:grpSpPr>
          <a:xfrm>
            <a:off x="0" y="414067"/>
            <a:ext cx="862642" cy="508481"/>
            <a:chOff x="0" y="414068"/>
            <a:chExt cx="1214741" cy="432188"/>
          </a:xfrm>
          <a:solidFill>
            <a:schemeClr val="accent5"/>
          </a:solidFill>
          <a:effectLst>
            <a:outerShdw blurRad="101600" dist="38100" dir="2700000" algn="tl" rotWithShape="0">
              <a:prstClr val="black">
                <a:alpha val="15000"/>
              </a:prstClr>
            </a:outerShdw>
          </a:effectLst>
        </p:grpSpPr>
        <p:sp>
          <p:nvSpPr>
            <p:cNvPr id="5" name="矩形 4"/>
            <p:cNvSpPr/>
            <p:nvPr/>
          </p:nvSpPr>
          <p:spPr>
            <a:xfrm>
              <a:off x="0" y="414068"/>
              <a:ext cx="942026" cy="432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1041688" y="414068"/>
              <a:ext cx="173053" cy="4321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思源黑体" panose="020B0500000000000000" pitchFamily="34" charset="-122"/>
                <a:ea typeface="思源黑体" panose="020B0500000000000000" pitchFamily="34" charset="-122"/>
              </a:endParaRPr>
            </a:p>
          </p:txBody>
        </p:sp>
      </p:grpSp>
      <p:cxnSp>
        <p:nvCxnSpPr>
          <p:cNvPr id="10" name="直接连接符 9"/>
          <p:cNvCxnSpPr/>
          <p:nvPr userDrawn="1"/>
        </p:nvCxnSpPr>
        <p:spPr>
          <a:xfrm>
            <a:off x="0" y="1033152"/>
            <a:ext cx="12192000" cy="1"/>
          </a:xfrm>
          <a:prstGeom prst="line">
            <a:avLst/>
          </a:prstGeom>
          <a:ln w="762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54"/>
          <p:cNvSpPr txBox="1"/>
          <p:nvPr userDrawn="1"/>
        </p:nvSpPr>
        <p:spPr>
          <a:xfrm>
            <a:off x="933416" y="399328"/>
            <a:ext cx="41434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800" b="1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参考文献</a:t>
            </a:r>
          </a:p>
        </p:txBody>
      </p:sp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1832" y="-180473"/>
            <a:ext cx="2250286" cy="1386715"/>
          </a:xfrm>
          <a:prstGeom prst="rect">
            <a:avLst/>
          </a:prstGeom>
        </p:spPr>
      </p:pic>
      <p:sp>
        <p:nvSpPr>
          <p:cNvPr id="15" name="文本框 14"/>
          <p:cNvSpPr txBox="1"/>
          <p:nvPr userDrawn="1"/>
        </p:nvSpPr>
        <p:spPr>
          <a:xfrm>
            <a:off x="11472111" y="6515420"/>
            <a:ext cx="10620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(</a:t>
            </a:r>
            <a:fld id="{5D21B08A-C5DF-488C-8A29-C65E22BA2C13}" type="slidenum">
              <a:rPr lang="zh-CN" altLang="en-US" sz="1800" smtClean="0">
                <a:solidFill>
                  <a:schemeClr val="accent2"/>
                </a:solidFill>
                <a:latin typeface="Arial Narrow" panose="020B0606020202030204" pitchFamily="34" charset="0"/>
              </a:rPr>
              <a:t>‹#›</a:t>
            </a:fld>
            <a:r>
              <a:rPr lang="en-US" altLang="zh-CN" sz="1800" kern="1200" noProof="0" dirty="0">
                <a:solidFill>
                  <a:schemeClr val="accent2"/>
                </a:solidFill>
                <a:latin typeface="Arial Narrow" panose="020B0606020202030204" pitchFamily="34" charset="0"/>
                <a:ea typeface="+mn-ea"/>
                <a:cs typeface="+mn-cs"/>
              </a:rPr>
              <a:t>/14)</a:t>
            </a:r>
            <a:endParaRPr lang="zh-CN" altLang="en-US" sz="1800" kern="1200" noProof="0" dirty="0">
              <a:solidFill>
                <a:schemeClr val="accent2"/>
              </a:solidFill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hf sldNum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48411-D559-47A4-80D4-81130E9BBCC9}" type="datetimeFigureOut">
              <a:rPr lang="zh-CN" altLang="en-US" smtClean="0"/>
              <a:t>2026/8/8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013F1-6F5C-431C-B5C6-7808FB8D74F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microsoft.com/office/2007/relationships/hdphoto" Target="../media/hdphoto1.wdp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image" Target="../media/image1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slideLayout" Target="../slideLayouts/slideLayout4.xml"/><Relationship Id="rId5" Type="http://schemas.openxmlformats.org/officeDocument/2006/relationships/tags" Target="../tags/tag6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57242" y="911563"/>
            <a:ext cx="11696700" cy="461590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654169" y="5620511"/>
            <a:ext cx="7507351" cy="1237488"/>
          </a:xfrm>
          <a:prstGeom prst="rect">
            <a:avLst/>
          </a:prstGeom>
        </p:spPr>
      </p:pic>
      <p:sp>
        <p:nvSpPr>
          <p:cNvPr id="12" name="textbox 12"/>
          <p:cNvSpPr/>
          <p:nvPr/>
        </p:nvSpPr>
        <p:spPr>
          <a:xfrm>
            <a:off x="4638841" y="6165343"/>
            <a:ext cx="5295900" cy="4127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marL="0" marR="0" lvl="0" indent="0" algn="l" defTabSz="914400" rtl="0" eaLnBrk="0" fontAlgn="auto" latinLnBrk="0" hangingPunct="1">
              <a:lnSpc>
                <a:spcPct val="8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sz="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marR="0" lvl="0" indent="0" algn="l" defTabSz="914400" rtl="0" eaLnBrk="0" fontAlgn="auto" latinLnBrk="0" hangingPunct="1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sz="2700" b="0" i="0" u="none" strike="noStrike" kern="0" cap="none" spc="60" normalizeH="0" baseline="0" noProof="0" dirty="0">
                <a:ln>
                  <a:noFill/>
                </a:ln>
                <a:solidFill>
                  <a:srgbClr val="000000">
                    <a:alpha val="100000"/>
                  </a:srgbClr>
                </a:solidFill>
                <a:effectLst/>
                <a:uLnTx/>
                <a:uFillTx/>
                <a:latin typeface="华文行楷" panose="02010800040101010101" charset="-122"/>
                <a:ea typeface="华文行楷" panose="02010800040101010101" charset="-122"/>
                <a:cs typeface="华文行楷" panose="02010800040101010101" charset="-122"/>
              </a:rPr>
              <a:t>中国科学院高能物理所东莞研究部</a:t>
            </a:r>
            <a:endParaRPr kumimoji="0" sz="2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华文行楷" panose="02010800040101010101" charset="-122"/>
              <a:ea typeface="华文行楷" panose="02010800040101010101" charset="-122"/>
              <a:cs typeface="华文行楷" panose="02010800040101010101" charset="-122"/>
            </a:endParaRPr>
          </a:p>
        </p:txBody>
      </p:sp>
      <p:sp>
        <p:nvSpPr>
          <p:cNvPr id="9" name="textbox 6"/>
          <p:cNvSpPr/>
          <p:nvPr/>
        </p:nvSpPr>
        <p:spPr>
          <a:xfrm>
            <a:off x="338058" y="1792809"/>
            <a:ext cx="11929403" cy="8108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100" dirty="0">
              <a:latin typeface="Arial" panose="020B0604020202020204"/>
              <a:ea typeface="Arial" panose="020B0604020202020204"/>
              <a:cs typeface="Arial" panose="020B0604020202020204"/>
            </a:endParaRPr>
          </a:p>
          <a:p>
            <a:pPr marL="12700" algn="ctr" rtl="0" eaLnBrk="0">
              <a:lnSpc>
                <a:spcPct val="87000"/>
              </a:lnSpc>
              <a:spcBef>
                <a:spcPts val="0"/>
              </a:spcBef>
            </a:pPr>
            <a:r>
              <a:rPr lang="zh-CN" altLang="en-US" sz="5400" b="1" kern="0" spc="90" dirty="0">
                <a:solidFill>
                  <a:srgbClr val="595959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面向高动量粒子鉴别的漂移室 </a:t>
            </a:r>
            <a:r>
              <a:rPr lang="en-US" altLang="zh-CN" sz="5400" b="1" kern="0" spc="90" dirty="0">
                <a:solidFill>
                  <a:srgbClr val="595959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dN/dx </a:t>
            </a:r>
            <a:r>
              <a:rPr lang="zh-CN" altLang="en-US" sz="5400" b="1" kern="0" spc="90" dirty="0">
                <a:solidFill>
                  <a:srgbClr val="595959">
                    <a:alpha val="10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读出电子学系统</a:t>
            </a:r>
          </a:p>
        </p:txBody>
      </p:sp>
      <p:pic>
        <p:nvPicPr>
          <p:cNvPr id="13" name="pictur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3164" y="3328086"/>
            <a:ext cx="8364854" cy="28575"/>
          </a:xfrm>
          <a:prstGeom prst="rect">
            <a:avLst/>
          </a:prstGeom>
        </p:spPr>
      </p:pic>
      <p:pic>
        <p:nvPicPr>
          <p:cNvPr id="14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894" y="5530286"/>
            <a:ext cx="12192414" cy="571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1033511"/>
            <a:ext cx="12192000" cy="5715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7" y="13002"/>
            <a:ext cx="5100762" cy="993432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638308" y="4175897"/>
            <a:ext cx="6432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第二十三届全国核电子学与核探测技术学术年会</a:t>
            </a:r>
            <a:endParaRPr lang="en-US" altLang="zh-CN" sz="20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  <a:p>
            <a:pPr algn="ctr"/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月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09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日</a:t>
            </a:r>
            <a:r>
              <a:rPr lang="en-US" altLang="zh-CN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-12</a:t>
            </a:r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日，河南登封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667152" y="3445536"/>
            <a:ext cx="7047488" cy="713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主要参与人员：许德伟，蔡栋成，刘洪斌， 李骑财，董明义，潘温宇， 纪梦阳，伍灵慧，章红宇， 赵光，赵豫斌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68810-6045-1E79-01D4-FA7A00200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2284FB45-9F64-8BA0-F31C-C3440271D2C5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197E8B71-1B41-5C25-DA98-FB616AADFC7A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63B89FE8-EC30-C297-077F-8B08194D8437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416E5FCE-056A-7569-482C-BEB927C595EE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220886BD-CBBF-0C51-FF60-6E0C3B5A089F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D9A5F4C0-8DB5-CC38-9558-F7D306907FC4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F8CBCE82-6F05-3329-DDF2-262F38BFFB9E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16DD2332-72CA-B569-FDD0-8BE42E4BB009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EC73E125-29C2-09CC-317F-37679A207B38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2A94EAE1-F673-E01F-0276-A536C546FBFC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8ED34913-800D-2184-B9CC-5C0E0598A70E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D522D3ED-CAC3-98BC-6F45-EF119F7EA8EE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E2E67279-A4EA-4FBD-CF4F-67109E545C98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D7F1ED5C-B4D2-5378-5669-6F3F23ACD7E7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小结与总体设计指标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2128164-8931-0B8D-A761-B0F62F91B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73" y="1415842"/>
            <a:ext cx="11417887" cy="4762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4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CC9BDB-96B1-AB24-6B8C-7A2C5792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E96247F0-7031-DCB4-247A-962D976540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73" y="878164"/>
            <a:ext cx="11316465" cy="5707681"/>
          </a:xfrm>
          <a:prstGeom prst="rect">
            <a:avLst/>
          </a:prstGeom>
        </p:spPr>
      </p:pic>
      <p:grpSp>
        <p:nvGrpSpPr>
          <p:cNvPr id="5" name="group 32">
            <a:extLst>
              <a:ext uri="{FF2B5EF4-FFF2-40B4-BE49-F238E27FC236}">
                <a16:creationId xmlns:a16="http://schemas.microsoft.com/office/drawing/2014/main" id="{39673068-2ABA-99A8-2E0E-67060A1C1EEC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3D4260E6-17D5-E5BB-7A44-780222CE8E9B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CC9823A6-E80F-1F30-6D9A-93BFE6D47B53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4E169B99-32DF-9A35-16BC-FD1959F541A5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F9C5D06A-9F4E-3F64-FE64-18061866F820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61212B61-E8EB-3290-C2D2-A48E9E3515F6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D4BE6C01-299A-139A-F942-1358BCD1F43F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E3FA0684-F1A8-2E29-4DE7-719ABAB53FB4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78EB0A76-8914-25F3-04AF-71C549D88381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DC12A6FE-8A15-F360-43F7-8562C8369EBA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9D81EDA5-0884-52E2-398A-D0ADEF56B404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BE0510B7-F4B5-71B4-9026-7D8294436419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06E2C0DB-931C-AA10-48B4-4E911120A585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E7607878-7BA0-DCEE-C8BE-1CFA348FF68C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120</a:t>
            </a:r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通道系统总体物理架构</a:t>
            </a:r>
          </a:p>
        </p:txBody>
      </p:sp>
    </p:spTree>
    <p:extLst>
      <p:ext uri="{BB962C8B-B14F-4D97-AF65-F5344CB8AC3E}">
        <p14:creationId xmlns:p14="http://schemas.microsoft.com/office/powerpoint/2010/main" val="1352519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E1181-3BC9-398C-6B21-FDAE1CEF4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47AF60F4-6493-DCF5-CF49-DE261DC73043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9528E91F-4DDC-8FB4-B1EC-0182790CB580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8F454F53-38B5-CA9E-EBDC-72CB32F9E244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662559B8-FC6F-76AF-CFC0-D0F3049C5032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5653F269-5602-BA20-AC35-32DE045DC283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90A5E511-1466-5B93-FCE6-1E4B06AD5D85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6A28A8CF-B1C4-6FEB-C79F-81FBDC5CA052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89A13DD5-6212-8C3D-51BB-40D8B52F9A79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8BA921E5-CAC7-FBE6-5F8A-0E729D7AE448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557D8728-E06A-B345-5106-3F873A0C6005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14FE80A1-D12E-5699-5F31-526B08026826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E4851132-449D-B3EB-7E6B-99F9A9EAAE92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C359CE10-BEEF-82B1-18F2-6BC1C1CF4C00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DBA2C0FB-650B-675E-4CCF-591DC6A08980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前端</a:t>
            </a:r>
            <a:r>
              <a:rPr lang="en-US" altLang="zh-CN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FEE</a:t>
            </a:r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模块设计与性能验证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908C33DF-DAAA-DEA9-2C76-AEF805155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34" y="1350760"/>
            <a:ext cx="10992261" cy="5291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241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5A4F3-B571-59D8-A712-83C46B686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FC025F82-C321-D8BA-1FB6-728556394617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D5B04788-EA5D-AE29-1A59-7DAA213BFDF1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26C1F18D-1B80-C735-BD0D-F9E1EE1431EF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00715938-1F9E-6DDC-B45B-61421A1D1E81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594A09D0-0E28-6CC9-B5D3-15817ABCFE40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54897E74-D05A-C24F-851D-D33BF7A7BCA5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85D40B1F-6266-8899-5685-54DAC89953FE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4BBBD7F0-B1AC-F20F-9E9A-C7ADA74E4DC6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A9B82811-6542-6A82-CD67-F971F5AC8FD4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6BECF902-AE63-FB10-6B3A-E4D2681D6111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106640B-EA0C-F8BD-3F81-E5C032E5D526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D2495A58-A3C9-DD34-3275-9AAA4BA35EEF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6BA105FD-30F9-7263-53F4-4AF3AF615160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E3CEFDE6-9C29-A6B5-B6EB-F21495934CAC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后端</a:t>
            </a:r>
            <a:r>
              <a:rPr lang="en-US" altLang="zh-CN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BEE</a:t>
            </a:r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模块与高速传输链路验证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34F9BA0-2EE2-4CF5-3A67-1A940C4162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46" y="1333840"/>
            <a:ext cx="5912154" cy="248297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64061DE8-AD9B-AC28-373B-5A8D39CFA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88" y="4089930"/>
            <a:ext cx="10621630" cy="248297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116F55C-C502-235D-F234-8DEF1FD3E1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912012"/>
            <a:ext cx="5816899" cy="3149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17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3F9CE0-21E9-0D74-B9D7-AA46563A58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A2445220-6831-B214-F8C9-402C40AC5AE2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41AFD686-1552-A54D-2563-824311A6FD4C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FE1621B1-6B6C-D1D7-4451-FD665EDF8F4D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14CAF8C0-7ECA-E105-5E8E-E7EF11DB720A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C43E375A-D1E6-4F30-13C4-7D8D080E7E1F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8B40F7C3-38E0-22A7-7A13-552150B64DAF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2E4C8DCA-AACB-CA94-8B21-5A1445A3C4D0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1A87D80B-26F8-62C5-3151-58A354E6C3D8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06EBAE93-EA58-BC7F-B51A-EF84E59A86E7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05A93325-2C21-0A5F-A9DF-E705B6D93B39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C771D7BC-42C5-F242-978F-DEF788FE3DCD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DA899080-E4E9-1F3B-517A-9924A771A1C7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FE29AE97-CA0A-4391-E59E-0388353C1980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91D22316-7F67-5461-17B8-3CED3FEBA683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全链路增益标定与多通道一致性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FFC8AD9-3189-75E7-EFBC-5B62766C58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8" y="1552161"/>
            <a:ext cx="6236020" cy="450238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77CA677-023D-9BDA-3604-4865EBFC26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1456" y="1007903"/>
            <a:ext cx="4502381" cy="564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12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9384A-5231-5DC4-B25A-A48E9BFFB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B434F6A-9BA2-ACEC-A796-68C807A771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73" y="899800"/>
            <a:ext cx="11544893" cy="5810549"/>
          </a:xfrm>
          <a:prstGeom prst="rect">
            <a:avLst/>
          </a:prstGeom>
        </p:spPr>
      </p:pic>
      <p:grpSp>
        <p:nvGrpSpPr>
          <p:cNvPr id="5" name="group 32">
            <a:extLst>
              <a:ext uri="{FF2B5EF4-FFF2-40B4-BE49-F238E27FC236}">
                <a16:creationId xmlns:a16="http://schemas.microsoft.com/office/drawing/2014/main" id="{54F79E6C-46BC-7E63-3495-A45AF0248F19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020DF040-17D9-9368-BB02-56DB2D038735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5C59851F-1442-6737-73A3-6C0FD6193155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3A82A11A-9FF5-3BF8-1F2A-909C1DBD69F6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46A8B18F-10DF-A16E-A9B5-FDB206AA9F3A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FB986EB9-7BB4-5058-3ED1-21F4D3F8BDCE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B04C4CF6-FE9A-E92C-7478-B483FFCB16CE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D62BFD2B-72C4-4C8E-A97E-DC36D0401821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353AE15F-3508-5703-BCC1-3B9E4423C469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F16204F6-DE32-8DB4-854E-EDE1B43E3AD8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C558E144-E8D8-D193-5037-0EC25BD55CF3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4579F741-2C06-D882-3FEC-5194066EB20D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0475907D-43AC-2BD5-7329-E1054B903E71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FFD7073B-51E1-E803-A670-5A839E99A69A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全链路模拟带宽与瞬态响应</a:t>
            </a:r>
          </a:p>
        </p:txBody>
      </p:sp>
    </p:spTree>
    <p:extLst>
      <p:ext uri="{BB962C8B-B14F-4D97-AF65-F5344CB8AC3E}">
        <p14:creationId xmlns:p14="http://schemas.microsoft.com/office/powerpoint/2010/main" val="32205481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B9C0D2-EED9-293A-933C-868288A25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AA4382EC-43EE-0616-00F7-FC7873C62274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BD081961-F735-17F0-820D-EBFA98A1AF5B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BF6FDA69-C079-393F-8E2B-816A6452AFA4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0A6DCDA0-A232-44E1-CC4D-E9C4A6964F26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17630F36-BEF8-3FC1-B157-F6E88B6D0AC7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8C8166D3-D326-1DC0-43B2-392E86A5FA98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E16DA905-0EEF-9E30-0463-892E5BAE51AF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63022DC7-E56F-7C29-3F90-58699427966E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38EC841E-21D9-69E9-6E55-147C536C0D31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507AA066-5E20-27BB-522B-277403DA94F3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F3C4CBE0-E232-85AE-AAFB-F6205582859C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1EF19F07-9CB3-9D28-CEE3-10D65EFCB3C9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DBA6BF62-C034-5217-8A8E-F1073D2C8441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23FBE59D-5C94-C147-67CD-D8A3134AF97E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基线特征与带载本底噪声评估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0D15763-93CA-FBB2-FA5B-1D101AEF25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58" y="1434977"/>
            <a:ext cx="11886052" cy="501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1016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04393-D5F2-806D-FCD4-FDBE92018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FEB72603-A123-DE51-B83E-5FD9315ED1A6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C81B2103-891D-854B-ECD4-E8419DD5E927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BBB57EC9-2675-AA47-4022-706F5CF3D31B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D7DF87AF-B004-0168-3D99-7480A99341DC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A30005A5-4775-8733-9E84-9E52BB596993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5A56F082-E777-86BF-B133-5A4BC3AC2762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1CB9AAE4-4B81-7B02-A61F-D303C7019F72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3BD0B156-2DF8-3517-5A28-1FA50E672B4D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8E0836E2-95C2-776B-74C5-2A6F8536AD9D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EC115172-50BE-1058-4270-321DEA98C65A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970DA5CB-2F8C-2FD6-010D-648140ED86C7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308A0A32-F125-0DE3-40D1-5F9C3260F262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55E42245-A7B8-AFE3-0F2F-E1663D31717E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FD20DBC0-6DC9-6F5F-E5D2-BBCA89F30E34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宇宙线联合测试平台与触发机制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62F730B-2D85-4509-FB97-2EB1A356FF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04" y="1462423"/>
            <a:ext cx="6610690" cy="3086259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A832D405-6624-29FB-3773-E29A95480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3464" y="952690"/>
            <a:ext cx="4724643" cy="364508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4C786192-7E9F-2017-FDE8-D9F384E5635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873" y="4597777"/>
            <a:ext cx="11417887" cy="215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682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C470C1-5D15-BFF8-0051-FB6A3F989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09DADB7B-C68F-CC25-4941-343CC686FC9B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EA360FA0-6578-684F-CAF4-4EAA4F0FA792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3FDDEC57-57F2-A46E-2333-0B2D5C500A5D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70356AB2-5F01-0138-A817-8D7F92875BA2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51F84C90-F85F-F186-CEDF-4F400796454A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F0146BD5-AD3B-17C6-4FCB-09AF87F5D8B4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E85F3148-CBFD-F764-13DD-83F23ABBA5C4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9A128069-10A2-1E6D-9644-C96576FE278C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3D55775E-E74E-35AE-BFE9-73264D98B37D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8D35864D-CC95-C883-920D-95D1B1BD44B2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8C8CDDDC-0817-39CF-5638-0DBB4CA803F9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8C7C9050-4C1C-6D45-159F-5EC79BD53AB5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4DE47210-4727-C32B-CC7C-D2D3337DE28A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E3A9D706-FA4C-4AC3-20F0-70A6DF6600F0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多通道波形特征与径迹重建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318EEBB8-E688-384B-24E6-2A4D3B9C60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63" y="1487512"/>
            <a:ext cx="11513142" cy="524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95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41688-0D57-1CF0-3887-9D2B51A75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3FDDB0FC-D409-E83A-FF8E-E54214AB1304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30D2707B-5771-329E-712C-0069CA58C531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957845CD-0261-6149-7795-CF51FF4864BD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217A6EF1-F4F1-C021-EAD8-7D2B4704F812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E90134E4-5F1A-E530-6560-42B17C1D8527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134515E4-167C-012B-C425-13E6F82F1A93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6E5035CA-5A3F-5757-BFFB-A5CC0C96CD23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394282C2-AB06-C6EC-ADF9-E152FED6C424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3875C15B-62FB-F0E3-C872-CAF338FEC305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5789C78F-F343-3817-3243-E795666CAD0B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24B3F4B-8533-1766-8E14-2ACC01822D1B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FBE0F331-3D63-615E-8BE2-9AF75F11F4AB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CEF36F13-1662-9D7A-D99E-30791711E5D3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D8DA6451-86CC-EEBD-480E-645F846FC19D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原初电离峰识别与 </a:t>
            </a:r>
            <a:r>
              <a:rPr lang="en-US" altLang="zh-CN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dN/dx </a:t>
            </a:r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测量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529FB28-C7F5-BA1E-5399-AC3022DCE4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873" y="1524333"/>
            <a:ext cx="11049568" cy="5245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760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4">
            <a:extLst>
              <a:ext uri="{FF2B5EF4-FFF2-40B4-BE49-F238E27FC236}">
                <a16:creationId xmlns:a16="http://schemas.microsoft.com/office/drawing/2014/main" id="{5FBC0945-6C76-5DFB-A531-AA70947FEEB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4556493" y="1253753"/>
            <a:ext cx="911156" cy="577144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01</a:t>
            </a:r>
            <a:endParaRPr lang="zh-CN" altLang="en-US" b="1" dirty="0"/>
          </a:p>
        </p:txBody>
      </p:sp>
      <p:sp>
        <p:nvSpPr>
          <p:cNvPr id="4" name="圆角矩形 5">
            <a:extLst>
              <a:ext uri="{FF2B5EF4-FFF2-40B4-BE49-F238E27FC236}">
                <a16:creationId xmlns:a16="http://schemas.microsoft.com/office/drawing/2014/main" id="{DD4B375C-BDE1-E0C5-3B91-8E3BBCF6B76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4556493" y="2359317"/>
            <a:ext cx="911156" cy="577144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02</a:t>
            </a:r>
            <a:endParaRPr lang="zh-CN" altLang="en-US" b="1" dirty="0"/>
          </a:p>
        </p:txBody>
      </p:sp>
      <p:sp>
        <p:nvSpPr>
          <p:cNvPr id="6" name="圆角矩形 6">
            <a:extLst>
              <a:ext uri="{FF2B5EF4-FFF2-40B4-BE49-F238E27FC236}">
                <a16:creationId xmlns:a16="http://schemas.microsoft.com/office/drawing/2014/main" id="{0C148D35-E0E5-33ED-60AA-BAC50370810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4556493" y="3482035"/>
            <a:ext cx="911156" cy="577144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03</a:t>
            </a:r>
            <a:endParaRPr lang="zh-CN" altLang="en-US" b="1" dirty="0"/>
          </a:p>
        </p:txBody>
      </p:sp>
      <p:sp>
        <p:nvSpPr>
          <p:cNvPr id="10" name="圆角矩形 58">
            <a:extLst>
              <a:ext uri="{FF2B5EF4-FFF2-40B4-BE49-F238E27FC236}">
                <a16:creationId xmlns:a16="http://schemas.microsoft.com/office/drawing/2014/main" id="{F73F6C70-6B30-2BD8-DF44-D84E52BEA45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5661393" y="1253753"/>
            <a:ext cx="4320000" cy="577144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研究背景</a:t>
            </a:r>
          </a:p>
        </p:txBody>
      </p:sp>
      <p:sp>
        <p:nvSpPr>
          <p:cNvPr id="11" name="圆角矩形 59">
            <a:extLst>
              <a:ext uri="{FF2B5EF4-FFF2-40B4-BE49-F238E27FC236}">
                <a16:creationId xmlns:a16="http://schemas.microsoft.com/office/drawing/2014/main" id="{8C2C9B94-F02B-F552-D87D-46B0D52B5E8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661393" y="2359317"/>
            <a:ext cx="4320000" cy="577144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研究目标</a:t>
            </a:r>
          </a:p>
        </p:txBody>
      </p:sp>
      <p:sp>
        <p:nvSpPr>
          <p:cNvPr id="12" name="圆角矩形 60">
            <a:extLst>
              <a:ext uri="{FF2B5EF4-FFF2-40B4-BE49-F238E27FC236}">
                <a16:creationId xmlns:a16="http://schemas.microsoft.com/office/drawing/2014/main" id="{8A36EC10-F486-F30F-56B9-51548C561F5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661393" y="3482035"/>
            <a:ext cx="4320000" cy="577144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研究内容</a:t>
            </a:r>
            <a:endParaRPr lang="en-US" altLang="zh-CN" sz="2000" b="1" dirty="0"/>
          </a:p>
        </p:txBody>
      </p:sp>
      <p:sp>
        <p:nvSpPr>
          <p:cNvPr id="21" name="圆角矩形 7">
            <a:extLst>
              <a:ext uri="{FF2B5EF4-FFF2-40B4-BE49-F238E27FC236}">
                <a16:creationId xmlns:a16="http://schemas.microsoft.com/office/drawing/2014/main" id="{4DA2EFAC-6CF3-2E13-D049-FC71543C2589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556493" y="4604753"/>
            <a:ext cx="911156" cy="577144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04</a:t>
            </a:r>
            <a:endParaRPr lang="zh-CN" altLang="en-US" b="1" dirty="0"/>
          </a:p>
        </p:txBody>
      </p:sp>
      <p:sp>
        <p:nvSpPr>
          <p:cNvPr id="22" name="圆角矩形 61">
            <a:extLst>
              <a:ext uri="{FF2B5EF4-FFF2-40B4-BE49-F238E27FC236}">
                <a16:creationId xmlns:a16="http://schemas.microsoft.com/office/drawing/2014/main" id="{8E266390-5B82-C782-FB05-46C40F1B18BF}"/>
              </a:ext>
            </a:extLst>
          </p:cNvPr>
          <p:cNvSpPr/>
          <p:nvPr>
            <p:custDataLst>
              <p:tags r:id="rId8"/>
            </p:custDataLst>
          </p:nvPr>
        </p:nvSpPr>
        <p:spPr>
          <a:xfrm>
            <a:off x="5661393" y="4604753"/>
            <a:ext cx="4320000" cy="577144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总结</a:t>
            </a:r>
          </a:p>
        </p:txBody>
      </p:sp>
      <p:sp>
        <p:nvSpPr>
          <p:cNvPr id="5" name="圆角矩形 7">
            <a:extLst>
              <a:ext uri="{FF2B5EF4-FFF2-40B4-BE49-F238E27FC236}">
                <a16:creationId xmlns:a16="http://schemas.microsoft.com/office/drawing/2014/main" id="{2FC2E04F-169B-CAB4-1490-05B099C37D9A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556493" y="5727471"/>
            <a:ext cx="911156" cy="577144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 dirty="0"/>
              <a:t>05</a:t>
            </a:r>
            <a:endParaRPr lang="zh-CN" altLang="en-US" b="1" dirty="0"/>
          </a:p>
        </p:txBody>
      </p:sp>
      <p:sp>
        <p:nvSpPr>
          <p:cNvPr id="8" name="圆角矩形 61">
            <a:extLst>
              <a:ext uri="{FF2B5EF4-FFF2-40B4-BE49-F238E27FC236}">
                <a16:creationId xmlns:a16="http://schemas.microsoft.com/office/drawing/2014/main" id="{438B5B00-65DF-198C-C9C5-5235D7CF729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5661393" y="5727471"/>
            <a:ext cx="4320000" cy="577144"/>
          </a:xfrm>
          <a:prstGeom prst="roundRect">
            <a:avLst>
              <a:gd name="adj" fmla="val 50000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/>
              <a:t>后续计划</a:t>
            </a: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82B339AA-CB72-F5B1-E165-D535290DA80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9144" y="1781721"/>
            <a:ext cx="4029075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749BA9-0F5B-A559-8078-6FDC679106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3E753A29-24D1-6475-FBC5-9FB8814F98F8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BFB560B2-26B6-DFEE-9B55-EC04C83FEC0D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A4B00009-7D75-C230-EDF4-3F129A9DCAC8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77E18C70-2CF4-9D2C-4DFF-690172A4298F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889457C2-2C42-524E-1116-75E2B5866BFE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06AB2B07-0B41-507B-DA7E-68E77E809F29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A6DE4E49-224C-8D1F-8FD4-2C96A17B86E9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E8C83BA9-6352-1154-A351-50A85F15A58B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8BFD30BA-1F4C-A1B6-8FC0-98A86905EFF0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E9490594-4DF5-0625-E16B-C6DE4623B28B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5F3ECC69-C9A4-6357-6E3B-B014CFB26A8C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9AB0CEE2-CF5D-BC14-F695-5BF15FEE1C01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FEE58F78-01E1-C9B0-A61D-3A47B0CEE57B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BE2B8320-952E-2479-F01D-EAD4C811FD97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小结与测量差异分析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9318D9B-0ADA-494C-CBD3-117BBE4D1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0514"/>
            <a:ext cx="12192000" cy="5490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5593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91B7A-98E2-4252-B072-9D19B7662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1389AC97-26AF-D98A-F724-17C7CE22B3AF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CE812162-ECB6-E0F1-1EC4-7FEF7D8D5D24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C236AC4E-F055-A65F-AF26-8DE33EEB11BC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38E524F9-14B1-4E80-EC93-B554B195AEE9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02ECFDC5-E723-F129-4DE1-C2C7D121B2ED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C2E06CA4-8A68-9C6E-9F90-40C59CE98D70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A64B9B69-0243-F154-B7F9-A01CC48FEB61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FED4B173-A166-EAF0-11A4-DF7B5D332FDD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E213DBD5-21CF-4D39-2D65-3B0D0DD584BB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5FD6722C-688A-ACF8-1AA7-49FD5AB62011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BC551023-EEAE-56C4-DDDA-5F587EAB0AA1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D058E9FF-6785-EAC0-E4B7-7AA4F3B32BF3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AB1C1F03-6E2C-7E71-4A64-B1A600F984A4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010F4C27-6BB6-FD13-491E-64502EC06A7E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CERN</a:t>
            </a:r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束流测试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EC06CF7-D834-E82B-3BBD-872F4FC36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4799" y="1067288"/>
            <a:ext cx="4140413" cy="2559182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8D9CC238-B740-5F56-AA1E-DF5DC10B1E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4799" y="3626469"/>
            <a:ext cx="4140413" cy="31444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96A3AE7F-E828-BDD2-848E-FD371B3455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18" y="3818359"/>
            <a:ext cx="7392661" cy="2977443"/>
          </a:xfrm>
          <a:prstGeom prst="rect">
            <a:avLst/>
          </a:prstGeom>
        </p:spPr>
      </p:pic>
      <p:sp>
        <p:nvSpPr>
          <p:cNvPr id="15" name="矩形 14">
            <a:extLst>
              <a:ext uri="{FF2B5EF4-FFF2-40B4-BE49-F238E27FC236}">
                <a16:creationId xmlns:a16="http://schemas.microsoft.com/office/drawing/2014/main" id="{B94909B2-C886-254C-1520-38E8A3D1BD7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132166" y="1552582"/>
            <a:ext cx="3764162" cy="34123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束流测试时间：</a:t>
            </a:r>
            <a:r>
              <a:rPr lang="en-US" altLang="zh-CN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2026 </a:t>
            </a: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年 </a:t>
            </a:r>
            <a:r>
              <a:rPr lang="en-US" altLang="zh-CN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6 </a:t>
            </a: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月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772919F-3706-63D8-FA29-3EFEC236615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32166" y="2035369"/>
            <a:ext cx="7320811" cy="138634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b="1" dirty="0">
                <a:solidFill>
                  <a:srgbClr val="004097"/>
                </a:solidFill>
                <a:latin typeface="+mn-ea"/>
                <a:cs typeface="+mj-ea"/>
              </a:rPr>
              <a:t>CERN</a:t>
            </a: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束流测试：与意大利 </a:t>
            </a:r>
            <a:r>
              <a:rPr lang="en-US" altLang="zh-CN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INFN </a:t>
            </a: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的 </a:t>
            </a:r>
            <a:r>
              <a:rPr lang="en-US" altLang="zh-CN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IDEA DCH </a:t>
            </a: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团队联合开展束流测试，该束流为混合束，可产生 </a:t>
            </a:r>
            <a:r>
              <a:rPr lang="en-US" altLang="zh-CN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K</a:t>
            </a: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、</a:t>
            </a:r>
            <a:r>
              <a:rPr lang="en-US" altLang="zh-CN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π</a:t>
            </a: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、</a:t>
            </a:r>
            <a:r>
              <a:rPr lang="en-US" altLang="zh-CN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μ</a:t>
            </a: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、</a:t>
            </a:r>
            <a:r>
              <a:rPr lang="en-US" altLang="zh-CN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e </a:t>
            </a: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等粒子</a:t>
            </a:r>
            <a:r>
              <a:rPr lang="en-US" altLang="zh-CN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,</a:t>
            </a: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电子学系统稳定采集约</a:t>
            </a:r>
            <a:r>
              <a:rPr lang="en-US" altLang="zh-CN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945G</a:t>
            </a: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的测试数据，具体数据细节见</a:t>
            </a:r>
            <a:r>
              <a:rPr lang="en-US" altLang="zh-CN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《</a:t>
            </a:r>
            <a:r>
              <a:rPr lang="zh-CN" altLang="en-US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漂移室原初电离计数性能研究</a:t>
            </a:r>
            <a:r>
              <a:rPr lang="en-US" altLang="zh-CN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》https://indico.pnp.ustc.edu.cn/event/6366/contributions/43011/</a:t>
            </a:r>
            <a:endParaRPr lang="zh-CN" altLang="en-US" b="1" dirty="0">
              <a:solidFill>
                <a:srgbClr val="004097"/>
              </a:solidFill>
              <a:uFillTx/>
              <a:latin typeface="+mn-ea"/>
              <a:cs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233022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CF315-2636-DB20-9356-575BDFC6C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2125A47B-6146-61ED-7F65-1BFBC382D277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2C023A58-962C-E487-6FE3-6218EEB72758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D3DAD772-321A-20E9-182A-BA8665DADE71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4C6F5764-5335-51B0-170B-85414C1B5432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2492CCFB-BDBA-E601-D945-C8CFF22E6ACB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0CD16B19-938B-48BA-184B-FC3A014E488B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10E507F3-3FAA-EFF6-009B-C90F9718C73A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49464806-2372-7C3C-011F-EABB9DA1100B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0D240010-9CFA-360F-A816-7CB3BF825396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B28A93A2-DDAF-9608-7DCA-F8D813F9A1B1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11EBD799-465C-153D-985B-4788B1BE8E95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044A9BB1-780E-D03F-C028-314B0E606082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FE38ED92-DD1F-7793-9236-A1BC7C24273F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B8F8C395-55B5-89EC-F3F1-B79FBD0B56E1}"/>
              </a:ext>
            </a:extLst>
          </p:cNvPr>
          <p:cNvSpPr txBox="1"/>
          <p:nvPr/>
        </p:nvSpPr>
        <p:spPr>
          <a:xfrm>
            <a:off x="726303" y="872175"/>
            <a:ext cx="5991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噪声与波形特征（</a:t>
            </a:r>
            <a:r>
              <a:rPr lang="en-US" altLang="zh-CN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Pion  10GeV</a:t>
            </a:r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F186A27-86D8-C742-8DAC-698481D98CD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473626" y="4812814"/>
            <a:ext cx="2944945" cy="1484667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sz="2000" b="1" dirty="0">
                <a:solidFill>
                  <a:srgbClr val="004097"/>
                </a:solidFill>
                <a:latin typeface="+mn-ea"/>
                <a:cs typeface="+mj-ea"/>
              </a:rPr>
              <a:t>Noise RMS</a:t>
            </a:r>
            <a:r>
              <a:rPr lang="zh-CN" altLang="en-US" sz="2000" b="1" dirty="0">
                <a:solidFill>
                  <a:srgbClr val="004097"/>
                </a:solidFill>
                <a:latin typeface="+mn-ea"/>
                <a:cs typeface="+mj-ea"/>
              </a:rPr>
              <a:t>：</a:t>
            </a:r>
            <a:r>
              <a:rPr lang="en-US" altLang="zh-CN" sz="2000" b="1" dirty="0">
                <a:solidFill>
                  <a:srgbClr val="004097"/>
                </a:solidFill>
                <a:latin typeface="+mn-ea"/>
                <a:cs typeface="+mj-ea"/>
              </a:rPr>
              <a:t>1.61 mV</a:t>
            </a:r>
          </a:p>
          <a:p>
            <a:pPr marL="285750" indent="-285750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sz="2000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Amplitude</a:t>
            </a:r>
            <a:r>
              <a:rPr lang="zh-CN" altLang="en-US" sz="2000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：</a:t>
            </a:r>
            <a:r>
              <a:rPr lang="en-US" altLang="zh-CN" sz="2000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30.12 mV</a:t>
            </a:r>
          </a:p>
          <a:p>
            <a:pPr marL="285750" indent="-285750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sz="2000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Charge</a:t>
            </a:r>
            <a:r>
              <a:rPr lang="zh-CN" altLang="en-US" sz="2000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：</a:t>
            </a:r>
            <a:r>
              <a:rPr lang="en-US" altLang="zh-CN" sz="2000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1.89 </a:t>
            </a:r>
            <a:r>
              <a:rPr lang="en-US" altLang="zh-CN" sz="2000" b="1" dirty="0" err="1">
                <a:solidFill>
                  <a:srgbClr val="004097"/>
                </a:solidFill>
                <a:uFillTx/>
                <a:latin typeface="+mn-ea"/>
                <a:cs typeface="+mj-ea"/>
              </a:rPr>
              <a:t>pC</a:t>
            </a:r>
            <a:endParaRPr lang="en-US" altLang="zh-CN" sz="2000" b="1" dirty="0">
              <a:solidFill>
                <a:srgbClr val="004097"/>
              </a:solidFill>
              <a:uFillTx/>
              <a:latin typeface="+mn-ea"/>
              <a:cs typeface="+mj-ea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sz="2000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SNR</a:t>
            </a:r>
            <a:r>
              <a:rPr lang="zh-CN" altLang="en-US" sz="2000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：</a:t>
            </a:r>
            <a:r>
              <a:rPr lang="en-US" altLang="zh-CN" sz="2000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19.04</a:t>
            </a:r>
          </a:p>
          <a:p>
            <a:pPr marL="285750" indent="-285750">
              <a:lnSpc>
                <a:spcPct val="130000"/>
              </a:lnSpc>
              <a:buFont typeface="Wingdings" panose="05000000000000000000" charset="0"/>
              <a:buChar char="l"/>
            </a:pPr>
            <a:r>
              <a:rPr lang="en-US" altLang="zh-CN" sz="2000" b="1" dirty="0">
                <a:solidFill>
                  <a:srgbClr val="004097"/>
                </a:solidFill>
                <a:uFillTx/>
                <a:latin typeface="+mn-ea"/>
                <a:cs typeface="+mj-ea"/>
              </a:rPr>
              <a:t>Risetime: 1.12 ns</a:t>
            </a:r>
            <a:endParaRPr lang="zh-CN" altLang="en-US" sz="2000" b="1" dirty="0">
              <a:solidFill>
                <a:srgbClr val="004097"/>
              </a:solidFill>
              <a:uFillTx/>
              <a:latin typeface="+mn-ea"/>
              <a:cs typeface="+mj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CDDDAEC-A1C4-9F6B-E371-870D77FF29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073" y="1334036"/>
            <a:ext cx="3645818" cy="272424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2A161A83-2B8D-B829-7EDE-A90422B2C7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6090" y="1333840"/>
            <a:ext cx="3611101" cy="2676043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99A20B1-B535-DDA1-8455-A68AF83980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073" y="4058285"/>
            <a:ext cx="3645818" cy="2673898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874626BE-537F-0A26-1BFC-F43A557ABF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68010" y="4058285"/>
            <a:ext cx="3559181" cy="267604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0B3FA8F-7A34-F75E-4859-ACDB692E35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3390" y="1309736"/>
            <a:ext cx="3659179" cy="27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340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CC668-2C0B-D3CA-63FF-DC7D67A310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F00655D4-FFA5-3698-2A0F-969525707EA3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3C82CE15-634D-BFD4-12AD-EE69E06E492A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7085F9E3-CDF4-61C9-7629-631B25356924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9B4E5871-1561-7955-1334-FCBCD2571DB5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ED9FFF23-F06F-A00E-A05B-363AFF53D343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3CD25011-24E8-7B4B-DA48-3D207324926B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15039EFD-08CB-8208-DD71-76201D7CC1C5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D0A8DEAF-767B-B08A-D43D-1965D4B6BFC1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4DCEA522-89DB-A3FE-502A-3EB7C5A5B6C8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BF5D196C-AE59-F55A-25C6-CD26C13208F1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2C2FD5F9-29B8-4E4C-4BE6-922A33068222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85A99308-B284-55F7-8A72-CF3D154B02AF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3A4C1689-6D23-8FC9-4474-6FD0B94EA622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45DB93A4-0201-CD73-08C0-24A8E08CC15A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模拟数据与测试数据对比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446E26BF-CAB5-5D06-8038-629AD414D52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8679267" y="6140415"/>
            <a:ext cx="1214033" cy="299256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000" b="1" dirty="0">
                <a:solidFill>
                  <a:srgbClr val="004097"/>
                </a:solidFill>
                <a:latin typeface="+mn-ea"/>
                <a:cs typeface="+mj-ea"/>
              </a:rPr>
              <a:t>实测数据</a:t>
            </a:r>
            <a:endParaRPr lang="zh-CN" altLang="en-US" sz="2000" b="1" dirty="0">
              <a:solidFill>
                <a:srgbClr val="004097"/>
              </a:solidFill>
              <a:uFillTx/>
              <a:latin typeface="+mn-ea"/>
              <a:cs typeface="+mj-ea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EB235F17-8C73-3FDF-E87A-05D78111617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382613" y="6110387"/>
            <a:ext cx="2443387" cy="329284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000" b="1" dirty="0">
                <a:solidFill>
                  <a:srgbClr val="004097"/>
                </a:solidFill>
                <a:latin typeface="+mn-ea"/>
                <a:cs typeface="+mj-ea"/>
              </a:rPr>
              <a:t> Garfield++</a:t>
            </a:r>
            <a:r>
              <a:rPr lang="zh-CN" altLang="en-US" sz="2000" b="1" dirty="0">
                <a:solidFill>
                  <a:srgbClr val="004097"/>
                </a:solidFill>
                <a:latin typeface="+mn-ea"/>
                <a:cs typeface="+mj-ea"/>
              </a:rPr>
              <a:t>模拟数据</a:t>
            </a:r>
            <a:endParaRPr lang="zh-CN" altLang="en-US" sz="2000" b="1" dirty="0">
              <a:solidFill>
                <a:srgbClr val="004097"/>
              </a:solidFill>
              <a:uFillTx/>
              <a:latin typeface="+mn-ea"/>
              <a:cs typeface="+mj-ea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6E18E68A-1650-EA27-7729-2B1FC71B2A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750" y="1399019"/>
            <a:ext cx="5724205" cy="465984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5940D97A-2B05-BF18-6AFF-E804363482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50510" y="1399019"/>
            <a:ext cx="5018490" cy="474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6827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A38A4-D848-1746-7003-5E30F7E2D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34EC17DD-575A-B1BA-5FC4-D4037F443646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043AA6DD-AA48-68C7-F01F-D4AB92ED2A01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36302BEC-AFDC-9E38-9968-94B093949322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FA3677D4-AFCD-E892-380B-EEB0015FB1A4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E3484184-CCC8-D1FC-515A-DC665755A7F8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5DC52A89-7CF6-72B8-1171-9B27DBC03C15}"/>
              </a:ext>
            </a:extLst>
          </p:cNvPr>
          <p:cNvSpPr/>
          <p:nvPr/>
        </p:nvSpPr>
        <p:spPr>
          <a:xfrm>
            <a:off x="8280101" y="-9600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619D2C04-428A-BF9C-6C04-5D94A893AACD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34878B9F-0B22-68B7-7151-F621AD0CE738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4403FF93-7A8A-60D9-C4F1-173AD6B45444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84DB88DD-0848-ACE5-117F-5D5DAE5F552E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27476376-CAC0-597A-77C2-6AF7FDA58C30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7D6EDB07-BA0E-A9F9-A33B-9DE0A074C617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203E95D6-D53D-6396-CCBE-BFB007B235AF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B2407F0C-08D2-912F-BE3E-464ADAE6454A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工作总结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C69504B0-B6C9-EB4C-CFE2-CB686A115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768" y="1827595"/>
            <a:ext cx="4403646" cy="3827468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13C77C9C-6936-D9EB-5FED-E74BE0AD51B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146" t="2620" r="34991"/>
          <a:stretch>
            <a:fillRect/>
          </a:stretch>
        </p:blipFill>
        <p:spPr>
          <a:xfrm>
            <a:off x="7120502" y="1827595"/>
            <a:ext cx="2583072" cy="3451905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979AB96-50EB-F46A-3205-EDF2CDC3E3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9" t="2620" r="69223"/>
          <a:stretch>
            <a:fillRect/>
          </a:stretch>
        </p:blipFill>
        <p:spPr>
          <a:xfrm>
            <a:off x="4617164" y="1833061"/>
            <a:ext cx="2512939" cy="3446439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544BF9C-03A9-7A9E-5D9A-FA823FB74D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2103" y="1827595"/>
            <a:ext cx="2554278" cy="339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5251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5F3170-A49E-26E4-5D3D-A39C3AA7F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897FD30C-C3BD-FFFF-4397-27540CBF6DD3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A668D3FB-80D3-C7A2-D378-E370DC1DF244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9D130587-69ED-BBE8-D255-F4513EB16269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C2FA5CC4-34F1-6B30-3712-A7C5DE421D96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C2EDDC58-53E4-B1F1-E318-C333EB6C33C9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C806EA23-7541-89C0-5304-2E5D1DA8BB0A}"/>
              </a:ext>
            </a:extLst>
          </p:cNvPr>
          <p:cNvSpPr/>
          <p:nvPr/>
        </p:nvSpPr>
        <p:spPr>
          <a:xfrm>
            <a:off x="9946099" y="0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1BD86A89-909B-3641-2CD9-298EA1B5B8BD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5F9F44C0-084B-94E0-5404-3FDD9D437876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9DD987EC-414C-A132-B173-3E0B2BC10C33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8CCDCE2D-F551-CA14-D1D7-2D90206CC016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262CEB9-4C8B-E2D1-ECFD-F1CFDA1F7A9D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B0973A03-3EFA-6D75-1980-DAF1686E8BD6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55F9D8E9-1475-35D6-C5AF-2DA6870A5291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C6375C97-CAB2-4F09-D39E-9487B74CE155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2105CFDB-E188-3557-6380-AA909998A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8929" y="1333840"/>
            <a:ext cx="9299770" cy="546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693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3545C-B371-B93E-8561-988F9D50E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C53C457-61BA-1CC3-6858-B3C9E3B377B4}"/>
              </a:ext>
            </a:extLst>
          </p:cNvPr>
          <p:cNvSpPr/>
          <p:nvPr/>
        </p:nvSpPr>
        <p:spPr>
          <a:xfrm>
            <a:off x="0" y="2204967"/>
            <a:ext cx="12192000" cy="286136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4F7C717-C8E9-469D-A87F-0AE51FB13CB8}"/>
              </a:ext>
            </a:extLst>
          </p:cNvPr>
          <p:cNvSpPr txBox="1"/>
          <p:nvPr/>
        </p:nvSpPr>
        <p:spPr>
          <a:xfrm>
            <a:off x="2183167" y="2712318"/>
            <a:ext cx="78256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5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请各位老师同学批评指正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6390FA8A-8ACD-3AFC-EBD1-8E15F096FFF5}"/>
              </a:ext>
            </a:extLst>
          </p:cNvPr>
          <p:cNvSpPr txBox="1"/>
          <p:nvPr/>
        </p:nvSpPr>
        <p:spPr>
          <a:xfrm>
            <a:off x="2242698" y="3824209"/>
            <a:ext cx="78256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汇报人：许德伟    时间：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lang="zh-CN" altLang="en-US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148016B2-6277-C78C-AEEA-BF78F0CB024D}"/>
              </a:ext>
            </a:extLst>
          </p:cNvPr>
          <p:cNvSpPr txBox="1"/>
          <p:nvPr/>
        </p:nvSpPr>
        <p:spPr>
          <a:xfrm>
            <a:off x="1704755" y="4381567"/>
            <a:ext cx="8901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第二十三届全国核电子学与核探测技术学术年会，河南登封</a:t>
            </a:r>
          </a:p>
        </p:txBody>
      </p:sp>
    </p:spTree>
    <p:extLst>
      <p:ext uri="{BB962C8B-B14F-4D97-AF65-F5344CB8AC3E}">
        <p14:creationId xmlns:p14="http://schemas.microsoft.com/office/powerpoint/2010/main" val="21660228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5CE4EE-9480-E6E5-A006-07DF2646D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4FF3C71E-5E42-1AE8-7E80-1FC841C8249B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AD5B4F13-477C-B106-4C8C-61EF89275212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4561A7AC-4CE4-5D8B-197D-A553C8FDE61B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C1BD818D-19E0-04B9-752C-D673DCC7FE00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F03EE8D1-E4DE-2A2C-92C4-32B2CBD863D0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24FD9364-2674-40D7-9C9C-2AC02BE509C1}"/>
              </a:ext>
            </a:extLst>
          </p:cNvPr>
          <p:cNvSpPr/>
          <p:nvPr/>
        </p:nvSpPr>
        <p:spPr>
          <a:xfrm>
            <a:off x="3231850" y="0"/>
            <a:ext cx="1666001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5333CC9C-4A11-2AE5-68EC-118B70355F6C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1C761FBB-C439-0583-99B6-488FF55E779F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4CBCA444-EC75-FE86-B3E1-183859946719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2CD5750F-10A6-258A-2FF6-B5B50A074D19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C0B98921-9018-AD7A-B14B-CF22F61CC007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41EE908E-9FE4-0E4D-F067-7CB34AA94E24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75774BE0-8BBB-9836-EC72-7BAC16E2A2E6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pic>
        <p:nvPicPr>
          <p:cNvPr id="42" name="图片 41">
            <a:extLst>
              <a:ext uri="{FF2B5EF4-FFF2-40B4-BE49-F238E27FC236}">
                <a16:creationId xmlns:a16="http://schemas.microsoft.com/office/drawing/2014/main" id="{42506AE2-24E2-5F9E-7870-F77D1787E0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93" y="1415024"/>
            <a:ext cx="11842749" cy="5442976"/>
          </a:xfrm>
          <a:prstGeom prst="rect">
            <a:avLst/>
          </a:prstGeom>
        </p:spPr>
      </p:pic>
      <p:sp>
        <p:nvSpPr>
          <p:cNvPr id="44" name="文本框 43">
            <a:extLst>
              <a:ext uri="{FF2B5EF4-FFF2-40B4-BE49-F238E27FC236}">
                <a16:creationId xmlns:a16="http://schemas.microsoft.com/office/drawing/2014/main" id="{FB6F1D78-9DB3-089E-0773-FABD961D22D8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CEPC物理目标与粒子鉴别需求</a:t>
            </a:r>
            <a:endParaRPr lang="zh-CN" altLang="en-US" sz="2400" b="1" dirty="0">
              <a:solidFill>
                <a:srgbClr val="004097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04094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C187A-A3DB-F7AD-37DE-9B8818E95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CF31624B-B8A1-DE33-B8A7-BD6F646A077E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819047D7-04FE-604B-D9D9-CAF35DEB307D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89CF672A-E062-6A13-A4CA-56652A52EA2D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A38EC4EE-8BBC-C49A-0988-742A550AEB77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1B546747-CF69-7FC0-61D9-2A58A6C96287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8EA91833-B270-C882-4587-9C468F487FE9}"/>
              </a:ext>
            </a:extLst>
          </p:cNvPr>
          <p:cNvSpPr/>
          <p:nvPr/>
        </p:nvSpPr>
        <p:spPr>
          <a:xfrm>
            <a:off x="3231850" y="0"/>
            <a:ext cx="1666001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3719AC29-C9D1-FDB3-0E76-E6CEF89BE4B2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0011E3DB-374B-5B00-0A5A-ED2EB311C9BB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AF7B046C-9A50-6AAA-6029-ED6F96073600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22D661A5-95B3-0FB6-A797-D726A8F5F5CC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9C98408E-1743-D6C0-1E70-1D5346EB0456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62A75B19-2A94-C01D-8DE0-1B68F97097E7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3105CACA-5573-3534-E0AA-80611B362E75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49243BD9-EE6A-AA72-A680-989F204B1839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传统</a:t>
            </a:r>
            <a:r>
              <a:rPr lang="en-US" altLang="zh-CN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dE/dx</a:t>
            </a:r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瓶颈与</a:t>
            </a:r>
            <a:r>
              <a:rPr lang="en-US" altLang="zh-CN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dN/dx</a:t>
            </a:r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优势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C739854-B74A-90C3-96CF-E499F1DA00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76" r="1225"/>
          <a:stretch>
            <a:fillRect/>
          </a:stretch>
        </p:blipFill>
        <p:spPr>
          <a:xfrm>
            <a:off x="66599" y="1511246"/>
            <a:ext cx="12115800" cy="5130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007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DFF90-F756-BEAF-704B-BDAB5AEDA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D9D5CBE3-4935-C70F-F981-74D45DDD223E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58952E80-67D9-0EEA-B9BF-934D2FDEFA07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CD16EC3D-326B-A62A-BBDC-F5BADC6990B2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EE271BDD-4762-2190-2931-22949401B50F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78C95884-C693-E122-8AFE-391BD1FA22AE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A496CF76-3A12-C0D0-E8CB-2B2C5D0084C8}"/>
              </a:ext>
            </a:extLst>
          </p:cNvPr>
          <p:cNvSpPr/>
          <p:nvPr/>
        </p:nvSpPr>
        <p:spPr>
          <a:xfrm>
            <a:off x="3231851" y="0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A2EA8971-1064-313A-5F91-65DBA73CE868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892BB12E-AD5F-822E-38D4-BFA6C5953E26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E3BDA6DF-F513-E2A5-3BC4-83B06A1532F5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69526260-1019-5DCF-AF52-29259619D246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EF494125-23F3-E145-71D2-4140BB2B6C8D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2B827E7C-AAA0-E2C0-B25A-3AEAE277C691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52020333-3E23-FF4D-AA87-6AD24F3449BB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31D47183-0935-1802-7850-1B1D868F9B7D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已有读出电子学的局限与本课题工作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B13CE36A-8C14-A49F-AE48-0955BEFC6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04" y="1414015"/>
            <a:ext cx="4454745" cy="535075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028F443-3601-EF77-8544-0A74FE334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1805" y="1333840"/>
            <a:ext cx="6642322" cy="511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53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23E188-8BF3-5810-0B85-71B40A615D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9D03EFCB-8DB1-084E-1E6C-AD98E3DC1AA6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20F8F4C9-7963-E353-1E38-C85DB2B30642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EA7488E4-4DFB-17C1-0CAB-D74598132B88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49DCFDA5-491E-EAFD-B9E6-61BA1C7D867A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11886B91-8A8A-42CC-7F3F-49EDE63C78BF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039F9BA1-685F-6A6C-FCEB-F56FF0E07444}"/>
              </a:ext>
            </a:extLst>
          </p:cNvPr>
          <p:cNvSpPr/>
          <p:nvPr/>
        </p:nvSpPr>
        <p:spPr>
          <a:xfrm>
            <a:off x="4933651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E19E9902-F09D-7B08-930F-B0709E555C60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5B9DCECB-B8E1-4132-7809-FCFB201743B5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21A270F2-C854-BBB8-C8F6-E63217F4CA8D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D4B54B83-0953-8CB3-13AB-C6D9809B06A6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A406B1D-6B6B-D69C-03D5-5227AB8465BA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6000A778-BDF3-8579-522D-5682BB6CFDF9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2E733CCF-28B4-7955-9F6A-70885323B539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3AD23A29-29DB-830E-D760-469AB6ACA60F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主要研究内容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D05FA2C-283D-94CB-CECB-C8718E51C1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0820"/>
          <a:stretch>
            <a:fillRect/>
          </a:stretch>
        </p:blipFill>
        <p:spPr>
          <a:xfrm>
            <a:off x="161219" y="1865622"/>
            <a:ext cx="11787095" cy="3898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843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8BF88C-984A-78A0-9A9C-AFDD04F44B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C34AE9B0-DB02-003C-26FA-680D79B63DFF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66A1DAC5-4C1C-E679-980B-312C864FE14F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FF852B96-7C74-3128-2ED9-B915FAA769B1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7AAEE81E-D0EE-B5E6-2D52-38759D78CB83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BF526108-8CA4-B911-9B8D-3FA0A4D76717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FFE8046F-E944-B801-D97C-4600FE0330CB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718EFDAE-35AB-0204-CC80-717498EAC071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CB557002-DEDE-FF00-0DA1-89ECA5D47831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22AD80C4-33EB-D94D-639E-693118797778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60E04E9F-CAE3-FE0B-9761-9FC1557B358D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B03637F4-4447-B3F8-EAC2-365A7BB25A3A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32B91FBD-FBF2-C698-1916-490507C09303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347CCF0E-7E6F-FAE9-B6E7-488DC9D6FFE8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FD0CDF03-AE56-7827-A052-45BE8C97CB0D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漂移室原型机结构与工作参数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5D9C431-A72C-048F-2242-00D2F63875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18" y="1418990"/>
            <a:ext cx="7195369" cy="53755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30F687F-1105-4EAC-1F9A-CF337AA22D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4289" y="958679"/>
            <a:ext cx="4697393" cy="5835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97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73AAE2-0B9D-F290-AB75-109C965E2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A34B15F5-DB75-17E9-9ABA-0626D6BB1028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F13DD1E6-5345-FDDB-EBB0-4725CD842A3D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C2EF77AC-E759-885D-5726-6EC7D238BDAA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883CA66C-D889-BC19-5721-CF6874EB1155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0172835F-3D51-6DFB-FA22-DAD964D5E2B1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2AA2807E-E3BC-D331-F3E0-95797ED0C697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DF9C365F-F6D0-1FE0-27EB-F4A16BD2B934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864E795D-32F0-48FF-CBAE-F797F512D820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2061EDB2-8226-2E25-06B0-747E7EF63632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E645C968-581D-7A2D-205B-1540D1928474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215EEC8D-AAF8-7C0E-A533-EE30E381A63F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4B17F8CA-3A15-FEF7-A556-9AF15AC59D5C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17B32D38-2A74-F0DB-38A0-D83B3C356B63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AB9C02DF-D3DB-C9E8-CF52-9046E3C07E61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漂移室信号特征与读出端口等效模型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4D9EECAE-6FF9-ED00-0AEC-EB240E232A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34" y="1482597"/>
            <a:ext cx="11646499" cy="495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05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7B926D-5F43-B629-F852-B7883ACF3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2">
            <a:extLst>
              <a:ext uri="{FF2B5EF4-FFF2-40B4-BE49-F238E27FC236}">
                <a16:creationId xmlns:a16="http://schemas.microsoft.com/office/drawing/2014/main" id="{C07516C8-26A7-1A00-4F08-B6C65497B366}"/>
              </a:ext>
            </a:extLst>
          </p:cNvPr>
          <p:cNvGrpSpPr/>
          <p:nvPr/>
        </p:nvGrpSpPr>
        <p:grpSpPr>
          <a:xfrm rot="21600000">
            <a:off x="60318" y="878164"/>
            <a:ext cx="665987" cy="455676"/>
            <a:chOff x="0" y="0"/>
            <a:chExt cx="665987" cy="455676"/>
          </a:xfrm>
        </p:grpSpPr>
        <p:sp>
          <p:nvSpPr>
            <p:cNvPr id="8" name="path 488">
              <a:extLst>
                <a:ext uri="{FF2B5EF4-FFF2-40B4-BE49-F238E27FC236}">
                  <a16:creationId xmlns:a16="http://schemas.microsoft.com/office/drawing/2014/main" id="{DD88710C-DFF1-8691-4C5D-5E07D265534E}"/>
                </a:ext>
              </a:extLst>
            </p:cNvPr>
            <p:cNvSpPr/>
            <p:nvPr/>
          </p:nvSpPr>
          <p:spPr>
            <a:xfrm>
              <a:off x="0" y="0"/>
              <a:ext cx="408432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9" name="path 490">
              <a:extLst>
                <a:ext uri="{FF2B5EF4-FFF2-40B4-BE49-F238E27FC236}">
                  <a16:creationId xmlns:a16="http://schemas.microsoft.com/office/drawing/2014/main" id="{F863698A-0500-5E66-450E-85A90C713869}"/>
                </a:ext>
              </a:extLst>
            </p:cNvPr>
            <p:cNvSpPr/>
            <p:nvPr/>
          </p:nvSpPr>
          <p:spPr>
            <a:xfrm>
              <a:off x="129540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  <p:sp>
          <p:nvSpPr>
            <p:cNvPr id="34" name="path 492">
              <a:extLst>
                <a:ext uri="{FF2B5EF4-FFF2-40B4-BE49-F238E27FC236}">
                  <a16:creationId xmlns:a16="http://schemas.microsoft.com/office/drawing/2014/main" id="{65832621-4002-8D62-B578-5B5FAB2319A5}"/>
                </a:ext>
              </a:extLst>
            </p:cNvPr>
            <p:cNvSpPr/>
            <p:nvPr/>
          </p:nvSpPr>
          <p:spPr>
            <a:xfrm>
              <a:off x="257555" y="0"/>
              <a:ext cx="408431" cy="455676"/>
            </a:xfrm>
            <a:custGeom>
              <a:avLst/>
              <a:gdLst/>
              <a:ahLst/>
              <a:cxnLst/>
              <a:rect l="0" t="0" r="0" b="0"/>
              <a:pathLst>
                <a:path w="643" h="717">
                  <a:moveTo>
                    <a:pt x="0" y="0"/>
                  </a:moveTo>
                  <a:lnTo>
                    <a:pt x="321" y="0"/>
                  </a:lnTo>
                  <a:lnTo>
                    <a:pt x="643" y="357"/>
                  </a:lnTo>
                  <a:lnTo>
                    <a:pt x="321" y="717"/>
                  </a:lnTo>
                  <a:lnTo>
                    <a:pt x="0" y="717"/>
                  </a:lnTo>
                  <a:lnTo>
                    <a:pt x="321" y="357"/>
                  </a:lnTo>
                  <a:lnTo>
                    <a:pt x="0" y="0"/>
                  </a:lnTo>
                </a:path>
              </a:pathLst>
            </a:custGeom>
            <a:solidFill>
              <a:schemeClr val="accent5">
                <a:lumMod val="75000"/>
              </a:scheme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10600030101010101" charset="-122"/>
                <a:ea typeface="等线" panose="02010600030101010101" charset="-122"/>
                <a:cs typeface="+mn-cs"/>
              </a:endParaRPr>
            </a:p>
          </p:txBody>
        </p:sp>
      </p:grp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BEEB7C82-4463-0A8F-ECAD-39E3FBA5F513}"/>
              </a:ext>
            </a:extLst>
          </p:cNvPr>
          <p:cNvCxnSpPr/>
          <p:nvPr/>
        </p:nvCxnSpPr>
        <p:spPr>
          <a:xfrm>
            <a:off x="83014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矩形 25">
            <a:extLst>
              <a:ext uri="{FF2B5EF4-FFF2-40B4-BE49-F238E27FC236}">
                <a16:creationId xmlns:a16="http://schemas.microsoft.com/office/drawing/2014/main" id="{32E24E29-7C56-80A7-AAD6-C518E7E9CA6A}"/>
              </a:ext>
            </a:extLst>
          </p:cNvPr>
          <p:cNvSpPr/>
          <p:nvPr/>
        </p:nvSpPr>
        <p:spPr>
          <a:xfrm>
            <a:off x="6617550" y="11999"/>
            <a:ext cx="1665998" cy="792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6">
            <a:extLst>
              <a:ext uri="{FF2B5EF4-FFF2-40B4-BE49-F238E27FC236}">
                <a16:creationId xmlns:a16="http://schemas.microsoft.com/office/drawing/2014/main" id="{33C12CA5-8A27-803C-9F77-1A9DF5871984}"/>
              </a:ext>
            </a:extLst>
          </p:cNvPr>
          <p:cNvSpPr txBox="1"/>
          <p:nvPr/>
        </p:nvSpPr>
        <p:spPr>
          <a:xfrm>
            <a:off x="3374949" y="215903"/>
            <a:ext cx="1344000" cy="340995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研究背景</a:t>
            </a:r>
          </a:p>
        </p:txBody>
      </p:sp>
      <p:sp>
        <p:nvSpPr>
          <p:cNvPr id="28" name="TextBox 7">
            <a:extLst>
              <a:ext uri="{FF2B5EF4-FFF2-40B4-BE49-F238E27FC236}">
                <a16:creationId xmlns:a16="http://schemas.microsoft.com/office/drawing/2014/main" id="{0F6EC227-902E-35BE-85FC-258E4E83119F}"/>
              </a:ext>
            </a:extLst>
          </p:cNvPr>
          <p:cNvSpPr txBox="1"/>
          <p:nvPr/>
        </p:nvSpPr>
        <p:spPr>
          <a:xfrm>
            <a:off x="50767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研究目标</a:t>
            </a: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B43A0BF7-7C09-F02E-E256-BD44F826155F}"/>
              </a:ext>
            </a:extLst>
          </p:cNvPr>
          <p:cNvSpPr txBox="1"/>
          <p:nvPr/>
        </p:nvSpPr>
        <p:spPr>
          <a:xfrm>
            <a:off x="677854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研究内容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809E3042-75EB-30EA-73DC-B52ECA29D4E1}"/>
              </a:ext>
            </a:extLst>
          </p:cNvPr>
          <p:cNvSpPr txBox="1"/>
          <p:nvPr/>
        </p:nvSpPr>
        <p:spPr>
          <a:xfrm>
            <a:off x="8480349" y="215904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总结</a:t>
            </a:r>
          </a:p>
        </p:txBody>
      </p: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DB4758D0-8ACA-6C39-6CD2-56BD72353F2B}"/>
              </a:ext>
            </a:extLst>
          </p:cNvPr>
          <p:cNvCxnSpPr/>
          <p:nvPr/>
        </p:nvCxnSpPr>
        <p:spPr>
          <a:xfrm>
            <a:off x="6599649" y="285092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DA328E85-852E-FE37-BA32-E37123EFEC5E}"/>
              </a:ext>
            </a:extLst>
          </p:cNvPr>
          <p:cNvCxnSpPr/>
          <p:nvPr/>
        </p:nvCxnSpPr>
        <p:spPr>
          <a:xfrm>
            <a:off x="9946099" y="285091"/>
            <a:ext cx="0" cy="24581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10">
            <a:extLst>
              <a:ext uri="{FF2B5EF4-FFF2-40B4-BE49-F238E27FC236}">
                <a16:creationId xmlns:a16="http://schemas.microsoft.com/office/drawing/2014/main" id="{D2FA04E4-5192-C1DD-7E0E-C26EC97B5F70}"/>
              </a:ext>
            </a:extLst>
          </p:cNvPr>
          <p:cNvSpPr txBox="1"/>
          <p:nvPr/>
        </p:nvSpPr>
        <p:spPr>
          <a:xfrm>
            <a:off x="10124999" y="215903"/>
            <a:ext cx="1344000" cy="343159"/>
          </a:xfrm>
          <a:prstGeom prst="rect">
            <a:avLst/>
          </a:prstGeom>
          <a:noFill/>
        </p:spPr>
        <p:txBody>
          <a:bodyPr wrap="square" lIns="0" tIns="48000" rIns="0" bIns="48000" rtlCol="0">
            <a:spAutoFit/>
          </a:bodyPr>
          <a:lstStyle/>
          <a:p>
            <a:pPr algn="ctr"/>
            <a:r>
              <a:rPr lang="zh-CN" altLang="en-US" sz="1600" b="1" dirty="0">
                <a:solidFill>
                  <a:schemeClr val="bg1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后续计划</a:t>
            </a:r>
          </a:p>
        </p:txBody>
      </p:sp>
      <p:sp>
        <p:nvSpPr>
          <p:cNvPr id="44" name="文本框 43">
            <a:extLst>
              <a:ext uri="{FF2B5EF4-FFF2-40B4-BE49-F238E27FC236}">
                <a16:creationId xmlns:a16="http://schemas.microsoft.com/office/drawing/2014/main" id="{309F5B58-C60B-15D6-5CD0-D2C858DED510}"/>
              </a:ext>
            </a:extLst>
          </p:cNvPr>
          <p:cNvSpPr txBox="1"/>
          <p:nvPr/>
        </p:nvSpPr>
        <p:spPr>
          <a:xfrm>
            <a:off x="726304" y="872175"/>
            <a:ext cx="5217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004097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核心读出指标理论推导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491C4BAA-FA65-D10E-1A51-554470125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534" y="1491981"/>
            <a:ext cx="11494091" cy="5150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06731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29&quot;:[50053160,50053060,50053052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881102362205,&quot;left&quot;:380.28543307086613,&quot;top&quot;:140.79858267716537,&quot;width&quot;:475.6574803149606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881102362205,&quot;left&quot;:380.28543307086613,&quot;top&quot;:140.79858267716537,&quot;width&quot;:475.6574803149606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565_1*l_h_a*1_1_1"/>
  <p:tag name="KSO_WM_TEMPLATE_CATEGORY" val="diagram"/>
  <p:tag name="KSO_WM_TEMPLATE_INDEX" val="202335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标题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389.55,&quot;left&quot;:473.90007568839974,&quot;top&quot;:122,&quot;width&quot;:455.350003051757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565_1*l_h_a*1_1_1"/>
  <p:tag name="KSO_WM_TEMPLATE_CATEGORY" val="diagram"/>
  <p:tag name="KSO_WM_TEMPLATE_INDEX" val="202335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标题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389.55,&quot;left&quot;:473.90007568839974,&quot;top&quot;:122,&quot;width&quot;:455.350003051757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565_1*l_h_a*1_1_1"/>
  <p:tag name="KSO_WM_TEMPLATE_CATEGORY" val="diagram"/>
  <p:tag name="KSO_WM_TEMPLATE_INDEX" val="202335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标题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389.55,&quot;left&quot;:473.90007568839974,&quot;top&quot;:122,&quot;width&quot;:455.350003051757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565_1*l_h_a*1_1_1"/>
  <p:tag name="KSO_WM_TEMPLATE_CATEGORY" val="diagram"/>
  <p:tag name="KSO_WM_TEMPLATE_INDEX" val="202335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标题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389.55,&quot;left&quot;:473.90007568839974,&quot;top&quot;:122,&quot;width&quot;:455.350003051757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diagram20233565_1*l_h_a*1_1_1"/>
  <p:tag name="KSO_WM_TEMPLATE_CATEGORY" val="diagram"/>
  <p:tag name="KSO_WM_TEMPLATE_INDEX" val="20233565"/>
  <p:tag name="KSO_WM_UNIT_LAYERLEVEL" val="1_1_1"/>
  <p:tag name="KSO_WM_TAG_VERSION" val="3.0"/>
  <p:tag name="KSO_WM_BEAUTIFY_FLAG" val="#wm#"/>
  <p:tag name="KSO_WM_UNIT_TEXT_FILL_FORE_SCHEMECOLOR_INDEX_BRIGHTNESS" val="0.15"/>
  <p:tag name="KSO_WM_DIAGRAM_VERSION" val="3"/>
  <p:tag name="KSO_WM_DIAGRAM_COLOR_TRICK" val="1"/>
  <p:tag name="KSO_WM_DIAGRAM_COLOR_TEXT_CAN_REMOVE" val="n"/>
  <p:tag name="KSO_WM_DIAGRAM_GROUP_CODE" val="l1-1"/>
  <p:tag name="KSO_WM_UNIT_PRESET_TEXT" val="单击此处添加标题"/>
  <p:tag name="KSO_WM_UNIT_TEXT_FILL_FORE_SCHEMECOLOR_INDEX" val="1"/>
  <p:tag name="KSO_WM_UNIT_TEXT_FILL_TYPE" val="1"/>
  <p:tag name="KSO_WM_DIAGRAM_MAX_ITEMCNT" val="3"/>
  <p:tag name="KSO_WM_DIAGRAM_MIN_ITEMCNT" val="3"/>
  <p:tag name="KSO_WM_DIAGRAM_VIRTUALLY_FRAME" val="{&quot;height&quot;:389.55,&quot;left&quot;:473.90007568839974,&quot;top&quot;:122,&quot;width&quot;:455.3500030517578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USESOURCEFORMAT_APPLY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881102362205,&quot;left&quot;:380.28543307086613,&quot;top&quot;:140.79858267716537,&quot;width&quot;:475.6574803149606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881102362205,&quot;left&quot;:380.28543307086613,&quot;top&quot;:140.79858267716537,&quot;width&quot;:475.6574803149606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881102362205,&quot;left&quot;:380.28543307086613,&quot;top&quot;:140.79858267716537,&quot;width&quot;:475.6574803149606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881102362205,&quot;left&quot;:380.28543307086613,&quot;top&quot;:140.79858267716537,&quot;width&quot;:475.6574803149606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881102362205,&quot;left&quot;:380.28543307086613,&quot;top&quot;:140.79858267716537,&quot;width&quot;:475.6574803149606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881102362205,&quot;left&quot;:380.28543307086613,&quot;top&quot;:140.79858267716537,&quot;width&quot;:475.6574803149606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881102362205,&quot;left&quot;:380.28543307086613,&quot;top&quot;:140.79858267716537,&quot;width&quot;:475.6574803149606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IRTUALLY_FRAME" val="{&quot;height&quot;:274.0881102362205,&quot;left&quot;:380.28543307086613,&quot;top&quot;:140.79858267716537,&quot;width&quot;:475.6574803149606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819</TotalTime>
  <Words>1003</Words>
  <Application>Microsoft Office PowerPoint</Application>
  <PresentationFormat>宽屏</PresentationFormat>
  <Paragraphs>167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26</vt:i4>
      </vt:variant>
    </vt:vector>
  </HeadingPairs>
  <TitlesOfParts>
    <vt:vector size="37" baseType="lpstr">
      <vt:lpstr>等线</vt:lpstr>
      <vt:lpstr>等线 Light</vt:lpstr>
      <vt:lpstr>华文行楷</vt:lpstr>
      <vt:lpstr>思源黑体</vt:lpstr>
      <vt:lpstr>微软雅黑</vt:lpstr>
      <vt:lpstr>Arial</vt:lpstr>
      <vt:lpstr>Arial Narrow</vt:lpstr>
      <vt:lpstr>Times New Roman</vt:lpstr>
      <vt:lpstr>Wingdings</vt:lpstr>
      <vt:lpstr>Office 主题​​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1071912215@qq.com</dc:creator>
  <cp:lastModifiedBy>先生 许</cp:lastModifiedBy>
  <cp:revision>479</cp:revision>
  <dcterms:created xsi:type="dcterms:W3CDTF">2024-11-09T01:28:00Z</dcterms:created>
  <dcterms:modified xsi:type="dcterms:W3CDTF">2026-08-08T16:26:23Z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24CF64C513E84715B5B91D22E9D76133_13</vt:lpwstr>
  </property>
  <property fmtid="{D5CDD505-2E9C-101B-9397-08002B2CF9AE}" pid="3" name="KSOProductBuildVer">
    <vt:lpwstr>2052-12.1.0.23542</vt:lpwstr>
  </property>
</Properties>
</file>