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2"/>
  </p:sldMasterIdLst>
  <p:notesMasterIdLst>
    <p:notesMasterId r:id="rId20"/>
  </p:notesMasterIdLst>
  <p:handoutMasterIdLst>
    <p:handoutMasterId r:id="rId21"/>
  </p:handoutMasterIdLst>
  <p:sldIdLst>
    <p:sldId id="392" r:id="rId3"/>
    <p:sldId id="995" r:id="rId4"/>
    <p:sldId id="1072" r:id="rId5"/>
    <p:sldId id="1073" r:id="rId6"/>
    <p:sldId id="1074" r:id="rId7"/>
    <p:sldId id="1077" r:id="rId8"/>
    <p:sldId id="1079" r:id="rId9"/>
    <p:sldId id="1075" r:id="rId10"/>
    <p:sldId id="1080" r:id="rId11"/>
    <p:sldId id="1078" r:id="rId12"/>
    <p:sldId id="1087" r:id="rId13"/>
    <p:sldId id="1081" r:id="rId14"/>
    <p:sldId id="1082" r:id="rId15"/>
    <p:sldId id="1085" r:id="rId16"/>
    <p:sldId id="1086" r:id="rId17"/>
    <p:sldId id="1083" r:id="rId18"/>
    <p:sldId id="325" r:id="rId19"/>
  </p:sldIdLst>
  <p:sldSz cx="12192000" cy="6858000"/>
  <p:notesSz cx="6858000" cy="9144000"/>
  <p:custDataLst>
    <p:tags r:id="rId22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9" userDrawn="1">
          <p15:clr>
            <a:srgbClr val="A4A3A4"/>
          </p15:clr>
        </p15:guide>
        <p15:guide id="2" pos="32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70C0"/>
    <a:srgbClr val="FFD966"/>
    <a:srgbClr val="22487C"/>
    <a:srgbClr val="768495"/>
    <a:srgbClr val="22293E"/>
    <a:srgbClr val="15347E"/>
    <a:srgbClr val="1534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90" autoAdjust="0"/>
    <p:restoredTop sz="91313" autoAdjust="0"/>
  </p:normalViewPr>
  <p:slideViewPr>
    <p:cSldViewPr showGuides="1">
      <p:cViewPr>
        <p:scale>
          <a:sx n="75" d="100"/>
          <a:sy n="75" d="100"/>
        </p:scale>
        <p:origin x="1018" y="-24"/>
      </p:cViewPr>
      <p:guideLst>
        <p:guide orient="horz" pos="2019"/>
        <p:guide pos="32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BF14604-49B1-4FF1-8480-91A59B2FF05B}" type="datetimeFigureOut">
              <a:rPr lang="zh-CN" altLang="en-US"/>
              <a:t>2026/8/11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9623B869-CD7C-4612-BE6E-DD261ADBB7ED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2FD1640-5B9C-4F29-9C7F-DC8D00547D4F}" type="datetimeFigureOut">
              <a:rPr lang="en-US"/>
              <a:t>8/11/2026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r>
              <a:rPr lang="en-US"/>
              <a:t>1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E4BBAEDB-E5ED-4BEA-9DCD-3A9E1265CD83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BAEDB-E5ED-4BEA-9DCD-3A9E1265CD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160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1A4F1-22D9-BB52-8A40-008123B15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C65B2830-EAC7-B9F2-5D27-73FA7A375C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F097F6C7-01F9-9D7A-921E-847AF4E550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65BD3AFD-58EC-E782-CD09-7790845917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8964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D21E3-49D1-FDB5-0BAF-311313911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3E735B02-17EE-D393-F3CE-27EC9E6D98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84E1F3A5-1859-CFDA-6136-0FB6C5D9ED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AE5500E4-E188-6DFF-DB55-5EA4C3B11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5086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6F11E-D750-6C2C-B752-A632795D9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7AE35A05-FAFD-393D-A2A2-B39F9709D6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CDEF19A2-4A17-0C44-2A70-D8EDD0BBEB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399AD176-86FE-008C-107B-DA1C6BEF3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8530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72B43-CA3C-F371-FC4B-6B5677BEC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4D24220C-25B6-862E-178B-CF1FFEC995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EE2E7E2C-AEFF-A629-A327-C02CFECB0D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D9809AC9-96A1-6B6E-F5B2-2F165ED743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18677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CCC56-C4C4-CAA4-142C-20DEC7A45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8FE52D9B-7103-E35C-F087-F42B567DE8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C3955E68-1A1B-0B7E-523F-14A7109882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8AAE2E82-A84F-496C-3598-2A4E2CA02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29705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80171-BDBA-8772-38F9-2BF65DC5E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74C2F87B-218B-4088-7419-01433DE646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A3F6B701-D6F7-B8AF-3802-F09AD9BF71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CBBADB7B-D3BA-887D-10CF-48B55A155E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002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D9F07-1D8E-ACB6-293F-9AA3AFCD6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45172F0-7DD2-DB37-8A13-8E7FB98BD6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16A2891-D1B5-D83D-BE19-BB04228224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7549406-F554-019E-2907-D88CB656EC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BAEDB-E5ED-4BEA-9DCD-3A9E1265CD8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20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553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047073B2-36EB-4BCF-8E7F-FD5225EC426D}" type="slidenum">
              <a:rPr lang="en-US" altLang="zh-CN" smtClean="0"/>
              <a:t>17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5946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19639-5632-C157-0EB6-FBB36BA68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B2A00606-151F-8893-A2FA-8A83D3F15B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11BFFD94-E21A-0D93-3891-CC80F8D861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E7DCCF8B-28B3-6913-CA43-C4CADB6664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7693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2E52C-722C-0B1A-A83B-AD820FFA9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97730EEE-B78A-394C-18A3-515C73CF83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C867B3B8-771F-56D4-ED75-1CDFD2FB2C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F97B59B9-6349-1DD3-3618-5AF0ADAA30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6214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B4D16-932C-1E8A-B093-1365AB11F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E1D3FAF7-7609-65E3-1602-171087CBF7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1D7E9D8A-5676-4F5C-8024-9E66636085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FE7E9E68-1763-EF5B-2F4E-59EC3335C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4964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9DEEF-61B9-A3CC-2F69-5EE814E2E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8061B3E5-9AAD-1019-95C2-36902193D5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CE780CF0-E8BE-376C-4680-494019B1FE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A05162A4-2415-1476-CC13-6268DA28C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1190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C9161-9813-C3E1-7D5C-22ED0C90F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995C566C-BFC0-A04D-1E57-323AEBF4F9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A3E7BE3D-F2ED-4FF2-5E93-B7AFBE4F84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BCB4677F-2491-6FDB-84B8-AB72476635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4907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FAD7F-5721-0AAE-4006-5A2787190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1A0693CD-0D61-A3C8-A6C6-627139629F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B6F52469-57FE-1F05-40D3-3460885A1A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6BC151D8-4716-B56E-2294-ADDCDF6AB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34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等腰三角形 2"/>
          <p:cNvSpPr/>
          <p:nvPr/>
        </p:nvSpPr>
        <p:spPr>
          <a:xfrm>
            <a:off x="482600" y="53976"/>
            <a:ext cx="859367" cy="55562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-12699" y="765175"/>
            <a:ext cx="1220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flipV="1">
            <a:off x="-12699" y="765175"/>
            <a:ext cx="1220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flipV="1">
            <a:off x="-12699" y="765175"/>
            <a:ext cx="1220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>
            <a:off x="289984" y="407988"/>
            <a:ext cx="592667" cy="0"/>
          </a:xfrm>
          <a:prstGeom prst="line">
            <a:avLst/>
          </a:prstGeom>
          <a:ln w="38100">
            <a:solidFill>
              <a:srgbClr val="A44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3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3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918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lIns="900000" bIns="46800" rtlCol="0" anchor="b" anchorCtr="0"/>
          <a:lstStyle>
            <a:lvl1pPr>
              <a:defRPr>
                <a:solidFill>
                  <a:srgbClr val="A44028"/>
                </a:solidFill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81855" y="1043813"/>
            <a:ext cx="10552584" cy="4904226"/>
          </a:xfrm>
        </p:spPr>
        <p:txBody>
          <a:bodyPr rtlCol="0"/>
          <a:lstStyle/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0"/>
          </p:nvPr>
        </p:nvSpPr>
        <p:spPr>
          <a:xfrm>
            <a:off x="550333" y="6156325"/>
            <a:ext cx="5378451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r>
              <a:rPr lang="zh-CN" altLang="en-US"/>
              <a:t>基于CZT探测器的高分辨伽马能谱仪设计</a:t>
            </a:r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1"/>
          </p:nvPr>
        </p:nvSpPr>
        <p:spPr>
          <a:xfrm>
            <a:off x="8843433" y="6156325"/>
            <a:ext cx="1600200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fld id="{FEB64E48-74D4-4BA6-94F4-3AF27CAC6045}" type="datetime1">
              <a:rPr lang="zh-CN" altLang="en-US"/>
              <a:t>2026/8/11</a:t>
            </a:fld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693401" y="6519863"/>
            <a:ext cx="918633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fld id="{075DFD47-5752-4556-9DDF-C6414B6E0B49}" type="slidenum">
              <a:rPr lang="en-US" altLang="zh-CN"/>
              <a:t>‹#›</a:t>
            </a:fld>
            <a:endParaRPr lang="zh-CN" altLang="en-US"/>
          </a:p>
        </p:txBody>
      </p:sp>
    </p:spTree>
  </p:cSld>
  <p:clrMapOvr>
    <a:masterClrMapping/>
  </p:clrMapOvr>
  <p:transition/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12700"/>
            <a:r>
              <a:rPr lang="en-US" altLang="zh-CN" spc="-11"/>
              <a:t>2020</a:t>
            </a:r>
            <a:r>
              <a:rPr lang="en-US" altLang="zh-CN" spc="-5"/>
              <a:t>/</a:t>
            </a:r>
            <a:r>
              <a:rPr lang="en-US" altLang="zh-CN" spc="-11"/>
              <a:t>9</a:t>
            </a:r>
            <a:r>
              <a:rPr lang="en-US" altLang="zh-CN" spc="-5"/>
              <a:t>/</a:t>
            </a:r>
            <a:r>
              <a:rPr lang="en-US" altLang="zh-CN" spc="-11"/>
              <a:t>2</a:t>
            </a:r>
            <a:r>
              <a:rPr lang="en-US" altLang="zh-CN" spc="-5"/>
              <a:t>7</a:t>
            </a:r>
            <a:endParaRPr lang="en-US" altLang="zh-CN"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59690"/>
            <a:fld id="{81D60167-4931-47E6-BA6A-407CBD079E47}" type="slidenum">
              <a:rPr lang="en-US" altLang="zh-CN" spc="-5" smtClean="0"/>
              <a:t>‹#›</a:t>
            </a:fld>
            <a:endParaRPr lang="en-US" altLang="zh-CN" spc="-5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6D0FEE-6BAA-4E50-85BA-1459A7E787B7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基于CZT探测器的高分辨伽马能谱仪设计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3803AE-232A-460B-ADB3-51B6FAD7B847}" type="slidenum">
              <a:rPr lang="en-US" altLang="zh-CN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289984" y="407988"/>
            <a:ext cx="592667" cy="0"/>
          </a:xfrm>
          <a:prstGeom prst="line">
            <a:avLst/>
          </a:prstGeom>
          <a:ln w="38100">
            <a:solidFill>
              <a:srgbClr val="A44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3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3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B64E48-74D4-4BA6-94F4-3AF27CAC6045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基于CZT探测器的高分辨伽马能谱仪设计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5DFD47-5752-4556-9DDF-C6414B6E0B49}" type="slidenum">
              <a:rPr lang="en-US" altLang="zh-CN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289984" y="407988"/>
            <a:ext cx="592667" cy="0"/>
          </a:xfrm>
          <a:prstGeom prst="line">
            <a:avLst/>
          </a:prstGeom>
          <a:ln w="38100">
            <a:solidFill>
              <a:srgbClr val="A44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3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3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F288E0-7875-42C4-84C8-98DBBD3BF4D2}" type="datetimeFigureOut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基于CZT探测器的高分辨伽马能谱仪设计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8CA4C6-14B6-4DF2-B96E-D29BE61DCC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 bwMode="auto">
      <p:bgPr>
        <a:solidFill>
          <a:schemeClr val="bg1">
            <a:alpha val="76077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2117" y="1930400"/>
            <a:ext cx="12192000" cy="2484438"/>
          </a:xfrm>
          <a:prstGeom prst="rect">
            <a:avLst/>
          </a:prstGeom>
          <a:solidFill>
            <a:srgbClr val="15347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4524376"/>
            <a:ext cx="12192000" cy="53975"/>
          </a:xfrm>
          <a:prstGeom prst="rect">
            <a:avLst/>
          </a:prstGeom>
          <a:solidFill>
            <a:srgbClr val="153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0" y="1779589"/>
            <a:ext cx="12192000" cy="53975"/>
          </a:xfrm>
          <a:prstGeom prst="rect">
            <a:avLst/>
          </a:prstGeom>
          <a:solidFill>
            <a:srgbClr val="153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5" name="图片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60" r="856" b="38412"/>
          <a:stretch>
            <a:fillRect/>
          </a:stretch>
        </p:blipFill>
        <p:spPr bwMode="auto">
          <a:xfrm>
            <a:off x="0" y="-17463"/>
            <a:ext cx="7554384" cy="117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1434" y="576264"/>
            <a:ext cx="901700" cy="3063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等腰三角形 3"/>
          <p:cNvSpPr/>
          <p:nvPr/>
        </p:nvSpPr>
        <p:spPr>
          <a:xfrm>
            <a:off x="482600" y="53976"/>
            <a:ext cx="859367" cy="55562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</p:spTree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>
            <a:off x="289984" y="407988"/>
            <a:ext cx="592667" cy="0"/>
          </a:xfrm>
          <a:prstGeom prst="line">
            <a:avLst/>
          </a:prstGeom>
          <a:ln w="38100">
            <a:solidFill>
              <a:srgbClr val="A44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3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3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918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lIns="900000" bIns="46800" rtlCol="0" anchor="b" anchorCtr="0"/>
          <a:lstStyle>
            <a:lvl1pPr>
              <a:defRPr>
                <a:solidFill>
                  <a:srgbClr val="A44028"/>
                </a:solidFill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81855" y="1043813"/>
            <a:ext cx="10552584" cy="4904226"/>
          </a:xfrm>
        </p:spPr>
        <p:txBody>
          <a:bodyPr rtlCol="0"/>
          <a:lstStyle/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0"/>
          </p:nvPr>
        </p:nvSpPr>
        <p:spPr>
          <a:xfrm>
            <a:off x="550333" y="6156325"/>
            <a:ext cx="5378451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r>
              <a:rPr lang="zh-CN" altLang="en-US"/>
              <a:t>基于CZT探测器的高分辨伽马能谱仪设计</a:t>
            </a:r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1"/>
          </p:nvPr>
        </p:nvSpPr>
        <p:spPr>
          <a:xfrm>
            <a:off x="8843433" y="6156325"/>
            <a:ext cx="1600200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fld id="{EA6D0FEE-6BAA-4E50-85BA-1459A7E787B7}" type="datetime1">
              <a:rPr lang="zh-CN" altLang="en-US"/>
              <a:t>2026/8/11</a:t>
            </a:fld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693401" y="6519863"/>
            <a:ext cx="918633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fld id="{FB3803AE-232A-460B-ADB3-51B6FAD7B847}" type="slidenum">
              <a:rPr lang="en-US" altLang="zh-CN"/>
              <a:t>‹#›</a:t>
            </a:fld>
            <a:endParaRPr lang="zh-CN" altLang="en-US"/>
          </a:p>
        </p:txBody>
      </p:sp>
    </p:spTree>
  </p:cSld>
  <p:clrMapOvr>
    <a:masterClrMapping/>
  </p:clrMapOvr>
  <p:transition/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 flipV="1">
            <a:off x="-12699" y="765175"/>
            <a:ext cx="1220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sv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svg"/><Relationship Id="rId5" Type="http://schemas.openxmlformats.org/officeDocument/2006/relationships/image" Target="../media/image45.svg"/><Relationship Id="rId4" Type="http://schemas.openxmlformats.org/officeDocument/2006/relationships/image" Target="../media/image4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61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svg"/><Relationship Id="rId5" Type="http://schemas.openxmlformats.org/officeDocument/2006/relationships/image" Target="../media/image33.jpeg"/><Relationship Id="rId4" Type="http://schemas.openxmlformats.org/officeDocument/2006/relationships/image" Target="../media/image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19" y="3180319"/>
            <a:ext cx="12087922" cy="577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9637" y="6689707"/>
            <a:ext cx="5484895" cy="1586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59053" y="6508829"/>
            <a:ext cx="5469096" cy="1424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35141" y="6543288"/>
            <a:ext cx="39455" cy="51291"/>
          </a:xfrm>
          <a:custGeom>
            <a:avLst/>
            <a:gdLst/>
            <a:ahLst/>
            <a:cxnLst/>
            <a:rect l="l" t="t" r="r" b="b"/>
            <a:pathLst>
              <a:path w="29845" h="40639">
                <a:moveTo>
                  <a:pt x="14731" y="0"/>
                </a:moveTo>
                <a:lnTo>
                  <a:pt x="0" y="40487"/>
                </a:lnTo>
                <a:lnTo>
                  <a:pt x="29844" y="40487"/>
                </a:lnTo>
                <a:lnTo>
                  <a:pt x="147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38802" y="6543288"/>
            <a:ext cx="39455" cy="51291"/>
          </a:xfrm>
          <a:custGeom>
            <a:avLst/>
            <a:gdLst/>
            <a:ahLst/>
            <a:cxnLst/>
            <a:rect l="l" t="t" r="r" b="b"/>
            <a:pathLst>
              <a:path w="29844" h="40639">
                <a:moveTo>
                  <a:pt x="14731" y="0"/>
                </a:moveTo>
                <a:lnTo>
                  <a:pt x="0" y="40487"/>
                </a:lnTo>
                <a:lnTo>
                  <a:pt x="29844" y="40487"/>
                </a:lnTo>
                <a:lnTo>
                  <a:pt x="147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14807" y="6534472"/>
            <a:ext cx="62119" cy="91360"/>
          </a:xfrm>
          <a:custGeom>
            <a:avLst/>
            <a:gdLst/>
            <a:ahLst/>
            <a:cxnLst/>
            <a:rect l="l" t="t" r="r" b="b"/>
            <a:pathLst>
              <a:path w="46989" h="72389">
                <a:moveTo>
                  <a:pt x="0" y="0"/>
                </a:moveTo>
                <a:lnTo>
                  <a:pt x="0" y="72250"/>
                </a:lnTo>
                <a:lnTo>
                  <a:pt x="16509" y="72250"/>
                </a:lnTo>
                <a:lnTo>
                  <a:pt x="22606" y="72250"/>
                </a:lnTo>
                <a:lnTo>
                  <a:pt x="44450" y="56133"/>
                </a:lnTo>
                <a:lnTo>
                  <a:pt x="45974" y="51257"/>
                </a:lnTo>
                <a:lnTo>
                  <a:pt x="46736" y="44589"/>
                </a:lnTo>
                <a:lnTo>
                  <a:pt x="46736" y="36156"/>
                </a:lnTo>
                <a:lnTo>
                  <a:pt x="46736" y="27724"/>
                </a:lnTo>
                <a:lnTo>
                  <a:pt x="45974" y="21247"/>
                </a:lnTo>
                <a:lnTo>
                  <a:pt x="44450" y="16738"/>
                </a:lnTo>
                <a:lnTo>
                  <a:pt x="42925" y="12217"/>
                </a:lnTo>
                <a:lnTo>
                  <a:pt x="27939" y="1041"/>
                </a:lnTo>
                <a:lnTo>
                  <a:pt x="24891" y="342"/>
                </a:lnTo>
                <a:lnTo>
                  <a:pt x="18922" y="0"/>
                </a:lnTo>
                <a:lnTo>
                  <a:pt x="9906" y="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04903" y="6534473"/>
            <a:ext cx="59600" cy="35263"/>
          </a:xfrm>
          <a:custGeom>
            <a:avLst/>
            <a:gdLst/>
            <a:ahLst/>
            <a:cxnLst/>
            <a:rect l="l" t="t" r="r" b="b"/>
            <a:pathLst>
              <a:path w="45084" h="27939">
                <a:moveTo>
                  <a:pt x="0" y="0"/>
                </a:moveTo>
                <a:lnTo>
                  <a:pt x="0" y="27673"/>
                </a:lnTo>
                <a:lnTo>
                  <a:pt x="16383" y="27673"/>
                </a:lnTo>
                <a:lnTo>
                  <a:pt x="26924" y="27673"/>
                </a:lnTo>
                <a:lnTo>
                  <a:pt x="33528" y="27228"/>
                </a:lnTo>
                <a:lnTo>
                  <a:pt x="36068" y="26339"/>
                </a:lnTo>
                <a:lnTo>
                  <a:pt x="38734" y="25438"/>
                </a:lnTo>
                <a:lnTo>
                  <a:pt x="40767" y="23901"/>
                </a:lnTo>
                <a:lnTo>
                  <a:pt x="42290" y="21729"/>
                </a:lnTo>
                <a:lnTo>
                  <a:pt x="43815" y="19545"/>
                </a:lnTo>
                <a:lnTo>
                  <a:pt x="44577" y="16814"/>
                </a:lnTo>
                <a:lnTo>
                  <a:pt x="44577" y="13538"/>
                </a:lnTo>
                <a:lnTo>
                  <a:pt x="44577" y="9867"/>
                </a:lnTo>
                <a:lnTo>
                  <a:pt x="26162" y="0"/>
                </a:lnTo>
                <a:lnTo>
                  <a:pt x="17271" y="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94191" y="6532583"/>
            <a:ext cx="79747" cy="95367"/>
          </a:xfrm>
          <a:custGeom>
            <a:avLst/>
            <a:gdLst/>
            <a:ahLst/>
            <a:cxnLst/>
            <a:rect l="l" t="t" r="r" b="b"/>
            <a:pathLst>
              <a:path w="60325" h="75564">
                <a:moveTo>
                  <a:pt x="30225" y="0"/>
                </a:moveTo>
                <a:lnTo>
                  <a:pt x="21209" y="0"/>
                </a:lnTo>
                <a:lnTo>
                  <a:pt x="13843" y="3124"/>
                </a:lnTo>
                <a:lnTo>
                  <a:pt x="0" y="37515"/>
                </a:lnTo>
                <a:lnTo>
                  <a:pt x="525" y="46214"/>
                </a:lnTo>
                <a:lnTo>
                  <a:pt x="21462" y="75158"/>
                </a:lnTo>
                <a:lnTo>
                  <a:pt x="30225" y="75158"/>
                </a:lnTo>
                <a:lnTo>
                  <a:pt x="38988" y="75158"/>
                </a:lnTo>
                <a:lnTo>
                  <a:pt x="60325" y="37211"/>
                </a:lnTo>
                <a:lnTo>
                  <a:pt x="59803" y="28431"/>
                </a:lnTo>
                <a:lnTo>
                  <a:pt x="39370" y="0"/>
                </a:lnTo>
                <a:lnTo>
                  <a:pt x="30225" y="0"/>
                </a:lnTo>
                <a:close/>
              </a:path>
            </a:pathLst>
          </a:custGeom>
          <a:ln w="9144">
            <a:solidFill>
              <a:srgbClr val="22487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90527" y="6532583"/>
            <a:ext cx="79747" cy="95367"/>
          </a:xfrm>
          <a:custGeom>
            <a:avLst/>
            <a:gdLst/>
            <a:ahLst/>
            <a:cxnLst/>
            <a:rect l="l" t="t" r="r" b="b"/>
            <a:pathLst>
              <a:path w="60325" h="75564">
                <a:moveTo>
                  <a:pt x="30225" y="0"/>
                </a:moveTo>
                <a:lnTo>
                  <a:pt x="21209" y="0"/>
                </a:lnTo>
                <a:lnTo>
                  <a:pt x="13843" y="3124"/>
                </a:lnTo>
                <a:lnTo>
                  <a:pt x="0" y="37515"/>
                </a:lnTo>
                <a:lnTo>
                  <a:pt x="525" y="46214"/>
                </a:lnTo>
                <a:lnTo>
                  <a:pt x="21462" y="75158"/>
                </a:lnTo>
                <a:lnTo>
                  <a:pt x="30225" y="75158"/>
                </a:lnTo>
                <a:lnTo>
                  <a:pt x="38988" y="75158"/>
                </a:lnTo>
                <a:lnTo>
                  <a:pt x="60325" y="37211"/>
                </a:lnTo>
                <a:lnTo>
                  <a:pt x="59803" y="28431"/>
                </a:lnTo>
                <a:lnTo>
                  <a:pt x="39370" y="0"/>
                </a:lnTo>
                <a:lnTo>
                  <a:pt x="30225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10489" y="6532583"/>
            <a:ext cx="79747" cy="95367"/>
          </a:xfrm>
          <a:custGeom>
            <a:avLst/>
            <a:gdLst/>
            <a:ahLst/>
            <a:cxnLst/>
            <a:rect l="l" t="t" r="r" b="b"/>
            <a:pathLst>
              <a:path w="60325" h="75564">
                <a:moveTo>
                  <a:pt x="30226" y="0"/>
                </a:moveTo>
                <a:lnTo>
                  <a:pt x="21209" y="0"/>
                </a:lnTo>
                <a:lnTo>
                  <a:pt x="13843" y="3124"/>
                </a:lnTo>
                <a:lnTo>
                  <a:pt x="0" y="37515"/>
                </a:lnTo>
                <a:lnTo>
                  <a:pt x="525" y="46214"/>
                </a:lnTo>
                <a:lnTo>
                  <a:pt x="21463" y="75158"/>
                </a:lnTo>
                <a:lnTo>
                  <a:pt x="30226" y="75158"/>
                </a:lnTo>
                <a:lnTo>
                  <a:pt x="38989" y="75158"/>
                </a:lnTo>
                <a:lnTo>
                  <a:pt x="60325" y="37211"/>
                </a:lnTo>
                <a:lnTo>
                  <a:pt x="59803" y="28431"/>
                </a:lnTo>
                <a:lnTo>
                  <a:pt x="39370" y="0"/>
                </a:lnTo>
                <a:lnTo>
                  <a:pt x="30226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344553" y="6532583"/>
            <a:ext cx="79747" cy="95367"/>
          </a:xfrm>
          <a:custGeom>
            <a:avLst/>
            <a:gdLst/>
            <a:ahLst/>
            <a:cxnLst/>
            <a:rect l="l" t="t" r="r" b="b"/>
            <a:pathLst>
              <a:path w="60325" h="75564">
                <a:moveTo>
                  <a:pt x="30225" y="0"/>
                </a:moveTo>
                <a:lnTo>
                  <a:pt x="21208" y="0"/>
                </a:lnTo>
                <a:lnTo>
                  <a:pt x="13843" y="3124"/>
                </a:lnTo>
                <a:lnTo>
                  <a:pt x="0" y="37515"/>
                </a:lnTo>
                <a:lnTo>
                  <a:pt x="525" y="46214"/>
                </a:lnTo>
                <a:lnTo>
                  <a:pt x="21462" y="75158"/>
                </a:lnTo>
                <a:lnTo>
                  <a:pt x="30225" y="75158"/>
                </a:lnTo>
                <a:lnTo>
                  <a:pt x="38988" y="75158"/>
                </a:lnTo>
                <a:lnTo>
                  <a:pt x="60325" y="37211"/>
                </a:lnTo>
                <a:lnTo>
                  <a:pt x="59803" y="28431"/>
                </a:lnTo>
                <a:lnTo>
                  <a:pt x="39369" y="0"/>
                </a:lnTo>
                <a:lnTo>
                  <a:pt x="30225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44298" y="6512307"/>
            <a:ext cx="101572" cy="137040"/>
          </a:xfrm>
          <a:custGeom>
            <a:avLst/>
            <a:gdLst/>
            <a:ahLst/>
            <a:cxnLst/>
            <a:rect l="l" t="t" r="r" b="b"/>
            <a:pathLst>
              <a:path w="76835" h="108585">
                <a:moveTo>
                  <a:pt x="0" y="0"/>
                </a:moveTo>
                <a:lnTo>
                  <a:pt x="21971" y="0"/>
                </a:lnTo>
                <a:lnTo>
                  <a:pt x="21971" y="89814"/>
                </a:lnTo>
                <a:lnTo>
                  <a:pt x="76835" y="89814"/>
                </a:lnTo>
                <a:lnTo>
                  <a:pt x="76835" y="108191"/>
                </a:lnTo>
                <a:lnTo>
                  <a:pt x="0" y="10819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83433" y="6511167"/>
            <a:ext cx="145223" cy="137843"/>
          </a:xfrm>
          <a:custGeom>
            <a:avLst/>
            <a:gdLst/>
            <a:ahLst/>
            <a:cxnLst/>
            <a:rect l="l" t="t" r="r" b="b"/>
            <a:pathLst>
              <a:path w="109854" h="109220">
                <a:moveTo>
                  <a:pt x="42544" y="0"/>
                </a:moveTo>
                <a:lnTo>
                  <a:pt x="65785" y="0"/>
                </a:lnTo>
                <a:lnTo>
                  <a:pt x="109473" y="109092"/>
                </a:lnTo>
                <a:lnTo>
                  <a:pt x="85470" y="109092"/>
                </a:lnTo>
                <a:lnTo>
                  <a:pt x="75945" y="84315"/>
                </a:lnTo>
                <a:lnTo>
                  <a:pt x="32384" y="84315"/>
                </a:lnTo>
                <a:lnTo>
                  <a:pt x="23367" y="109092"/>
                </a:lnTo>
                <a:lnTo>
                  <a:pt x="0" y="109092"/>
                </a:lnTo>
                <a:lnTo>
                  <a:pt x="42544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53319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5" h="109220">
                <a:moveTo>
                  <a:pt x="0" y="0"/>
                </a:moveTo>
                <a:lnTo>
                  <a:pt x="21462" y="0"/>
                </a:lnTo>
                <a:lnTo>
                  <a:pt x="66039" y="72859"/>
                </a:lnTo>
                <a:lnTo>
                  <a:pt x="66039" y="0"/>
                </a:lnTo>
                <a:lnTo>
                  <a:pt x="86486" y="0"/>
                </a:lnTo>
                <a:lnTo>
                  <a:pt x="86486" y="109092"/>
                </a:lnTo>
                <a:lnTo>
                  <a:pt x="64388" y="109092"/>
                </a:lnTo>
                <a:lnTo>
                  <a:pt x="20446" y="37960"/>
                </a:lnTo>
                <a:lnTo>
                  <a:pt x="20446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195734" y="6511167"/>
            <a:ext cx="29380" cy="137843"/>
          </a:xfrm>
          <a:custGeom>
            <a:avLst/>
            <a:gdLst/>
            <a:ahLst/>
            <a:cxnLst/>
            <a:rect l="l" t="t" r="r" b="b"/>
            <a:pathLst>
              <a:path w="22225" h="109220">
                <a:moveTo>
                  <a:pt x="0" y="0"/>
                </a:moveTo>
                <a:lnTo>
                  <a:pt x="21970" y="0"/>
                </a:lnTo>
                <a:lnTo>
                  <a:pt x="21970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051684" y="6511167"/>
            <a:ext cx="115843" cy="137843"/>
          </a:xfrm>
          <a:custGeom>
            <a:avLst/>
            <a:gdLst/>
            <a:ahLst/>
            <a:cxnLst/>
            <a:rect l="l" t="t" r="r" b="b"/>
            <a:pathLst>
              <a:path w="87629" h="109220">
                <a:moveTo>
                  <a:pt x="0" y="0"/>
                </a:moveTo>
                <a:lnTo>
                  <a:pt x="21971" y="0"/>
                </a:lnTo>
                <a:lnTo>
                  <a:pt x="21971" y="42938"/>
                </a:lnTo>
                <a:lnTo>
                  <a:pt x="65150" y="42938"/>
                </a:lnTo>
                <a:lnTo>
                  <a:pt x="65150" y="0"/>
                </a:lnTo>
                <a:lnTo>
                  <a:pt x="87249" y="0"/>
                </a:lnTo>
                <a:lnTo>
                  <a:pt x="87249" y="109092"/>
                </a:lnTo>
                <a:lnTo>
                  <a:pt x="65150" y="109092"/>
                </a:lnTo>
                <a:lnTo>
                  <a:pt x="65150" y="61391"/>
                </a:lnTo>
                <a:lnTo>
                  <a:pt x="21971" y="61391"/>
                </a:lnTo>
                <a:lnTo>
                  <a:pt x="21971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727326" y="6511167"/>
            <a:ext cx="99055" cy="137843"/>
          </a:xfrm>
          <a:custGeom>
            <a:avLst/>
            <a:gdLst/>
            <a:ahLst/>
            <a:cxnLst/>
            <a:rect l="l" t="t" r="r" b="b"/>
            <a:pathLst>
              <a:path w="74929" h="109220">
                <a:moveTo>
                  <a:pt x="0" y="0"/>
                </a:moveTo>
                <a:lnTo>
                  <a:pt x="74802" y="0"/>
                </a:lnTo>
                <a:lnTo>
                  <a:pt x="74802" y="18465"/>
                </a:lnTo>
                <a:lnTo>
                  <a:pt x="22098" y="18465"/>
                </a:lnTo>
                <a:lnTo>
                  <a:pt x="22098" y="44284"/>
                </a:lnTo>
                <a:lnTo>
                  <a:pt x="67691" y="44284"/>
                </a:lnTo>
                <a:lnTo>
                  <a:pt x="67691" y="62737"/>
                </a:lnTo>
                <a:lnTo>
                  <a:pt x="22098" y="62737"/>
                </a:lnTo>
                <a:lnTo>
                  <a:pt x="22098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365697" y="6511167"/>
            <a:ext cx="135151" cy="137843"/>
          </a:xfrm>
          <a:custGeom>
            <a:avLst/>
            <a:gdLst/>
            <a:ahLst/>
            <a:cxnLst/>
            <a:rect l="l" t="t" r="r" b="b"/>
            <a:pathLst>
              <a:path w="102235" h="109220">
                <a:moveTo>
                  <a:pt x="0" y="0"/>
                </a:moveTo>
                <a:lnTo>
                  <a:pt x="25907" y="0"/>
                </a:lnTo>
                <a:lnTo>
                  <a:pt x="51562" y="43167"/>
                </a:lnTo>
                <a:lnTo>
                  <a:pt x="76707" y="0"/>
                </a:lnTo>
                <a:lnTo>
                  <a:pt x="102107" y="0"/>
                </a:lnTo>
                <a:lnTo>
                  <a:pt x="61975" y="63334"/>
                </a:lnTo>
                <a:lnTo>
                  <a:pt x="61975" y="109092"/>
                </a:lnTo>
                <a:lnTo>
                  <a:pt x="40004" y="109092"/>
                </a:lnTo>
                <a:lnTo>
                  <a:pt x="40004" y="6318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641596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5" h="109220">
                <a:moveTo>
                  <a:pt x="0" y="0"/>
                </a:moveTo>
                <a:lnTo>
                  <a:pt x="21462" y="0"/>
                </a:lnTo>
                <a:lnTo>
                  <a:pt x="66039" y="72859"/>
                </a:lnTo>
                <a:lnTo>
                  <a:pt x="66039" y="0"/>
                </a:lnTo>
                <a:lnTo>
                  <a:pt x="86613" y="0"/>
                </a:lnTo>
                <a:lnTo>
                  <a:pt x="86613" y="109092"/>
                </a:lnTo>
                <a:lnTo>
                  <a:pt x="64388" y="109092"/>
                </a:lnTo>
                <a:lnTo>
                  <a:pt x="20446" y="37960"/>
                </a:lnTo>
                <a:lnTo>
                  <a:pt x="20446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496372" y="6511167"/>
            <a:ext cx="115843" cy="137843"/>
          </a:xfrm>
          <a:custGeom>
            <a:avLst/>
            <a:gdLst/>
            <a:ahLst/>
            <a:cxnLst/>
            <a:rect l="l" t="t" r="r" b="b"/>
            <a:pathLst>
              <a:path w="87629" h="109220">
                <a:moveTo>
                  <a:pt x="0" y="0"/>
                </a:moveTo>
                <a:lnTo>
                  <a:pt x="21971" y="0"/>
                </a:lnTo>
                <a:lnTo>
                  <a:pt x="21971" y="42938"/>
                </a:lnTo>
                <a:lnTo>
                  <a:pt x="65150" y="42938"/>
                </a:lnTo>
                <a:lnTo>
                  <a:pt x="65150" y="0"/>
                </a:lnTo>
                <a:lnTo>
                  <a:pt x="87249" y="0"/>
                </a:lnTo>
                <a:lnTo>
                  <a:pt x="87249" y="109092"/>
                </a:lnTo>
                <a:lnTo>
                  <a:pt x="65150" y="109092"/>
                </a:lnTo>
                <a:lnTo>
                  <a:pt x="65150" y="61391"/>
                </a:lnTo>
                <a:lnTo>
                  <a:pt x="21971" y="61391"/>
                </a:lnTo>
                <a:lnTo>
                  <a:pt x="21971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216170" y="6511167"/>
            <a:ext cx="109967" cy="137843"/>
          </a:xfrm>
          <a:custGeom>
            <a:avLst/>
            <a:gdLst/>
            <a:ahLst/>
            <a:cxnLst/>
            <a:rect l="l" t="t" r="r" b="b"/>
            <a:pathLst>
              <a:path w="83185" h="109220">
                <a:moveTo>
                  <a:pt x="0" y="0"/>
                </a:moveTo>
                <a:lnTo>
                  <a:pt x="80899" y="0"/>
                </a:lnTo>
                <a:lnTo>
                  <a:pt x="80899" y="18465"/>
                </a:lnTo>
                <a:lnTo>
                  <a:pt x="22098" y="18465"/>
                </a:lnTo>
                <a:lnTo>
                  <a:pt x="22098" y="42646"/>
                </a:lnTo>
                <a:lnTo>
                  <a:pt x="76835" y="42646"/>
                </a:lnTo>
                <a:lnTo>
                  <a:pt x="76835" y="61023"/>
                </a:lnTo>
                <a:lnTo>
                  <a:pt x="22098" y="61023"/>
                </a:lnTo>
                <a:lnTo>
                  <a:pt x="22098" y="90716"/>
                </a:lnTo>
                <a:lnTo>
                  <a:pt x="83058" y="90716"/>
                </a:lnTo>
                <a:lnTo>
                  <a:pt x="83058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083032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86614" y="0"/>
                </a:lnTo>
                <a:lnTo>
                  <a:pt x="86614" y="18465"/>
                </a:lnTo>
                <a:lnTo>
                  <a:pt x="54356" y="18465"/>
                </a:lnTo>
                <a:lnTo>
                  <a:pt x="54356" y="109092"/>
                </a:lnTo>
                <a:lnTo>
                  <a:pt x="32385" y="109092"/>
                </a:lnTo>
                <a:lnTo>
                  <a:pt x="32385" y="18465"/>
                </a:lnTo>
                <a:lnTo>
                  <a:pt x="0" y="18465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885763" y="6511167"/>
            <a:ext cx="120879" cy="137843"/>
          </a:xfrm>
          <a:custGeom>
            <a:avLst/>
            <a:gdLst/>
            <a:ahLst/>
            <a:cxnLst/>
            <a:rect l="l" t="t" r="r" b="b"/>
            <a:pathLst>
              <a:path w="91439" h="109220">
                <a:moveTo>
                  <a:pt x="0" y="0"/>
                </a:moveTo>
                <a:lnTo>
                  <a:pt x="40259" y="0"/>
                </a:lnTo>
                <a:lnTo>
                  <a:pt x="49276" y="0"/>
                </a:lnTo>
                <a:lnTo>
                  <a:pt x="56261" y="698"/>
                </a:lnTo>
                <a:lnTo>
                  <a:pt x="60960" y="2095"/>
                </a:lnTo>
                <a:lnTo>
                  <a:pt x="67437" y="3975"/>
                </a:lnTo>
                <a:lnTo>
                  <a:pt x="72898" y="7327"/>
                </a:lnTo>
                <a:lnTo>
                  <a:pt x="77470" y="12141"/>
                </a:lnTo>
                <a:lnTo>
                  <a:pt x="82042" y="16941"/>
                </a:lnTo>
                <a:lnTo>
                  <a:pt x="85471" y="22834"/>
                </a:lnTo>
                <a:lnTo>
                  <a:pt x="91440" y="55587"/>
                </a:lnTo>
                <a:lnTo>
                  <a:pt x="91440" y="64566"/>
                </a:lnTo>
                <a:lnTo>
                  <a:pt x="90297" y="72313"/>
                </a:lnTo>
                <a:lnTo>
                  <a:pt x="88011" y="78816"/>
                </a:lnTo>
                <a:lnTo>
                  <a:pt x="85343" y="86753"/>
                </a:lnTo>
                <a:lnTo>
                  <a:pt x="81407" y="93167"/>
                </a:lnTo>
                <a:lnTo>
                  <a:pt x="76327" y="98082"/>
                </a:lnTo>
                <a:lnTo>
                  <a:pt x="72517" y="101803"/>
                </a:lnTo>
                <a:lnTo>
                  <a:pt x="67437" y="104711"/>
                </a:lnTo>
                <a:lnTo>
                  <a:pt x="60960" y="106794"/>
                </a:lnTo>
                <a:lnTo>
                  <a:pt x="56007" y="108330"/>
                </a:lnTo>
                <a:lnTo>
                  <a:pt x="49530" y="109092"/>
                </a:lnTo>
                <a:lnTo>
                  <a:pt x="41402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741045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21462" y="0"/>
                </a:lnTo>
                <a:lnTo>
                  <a:pt x="66039" y="72859"/>
                </a:lnTo>
                <a:lnTo>
                  <a:pt x="66039" y="0"/>
                </a:lnTo>
                <a:lnTo>
                  <a:pt x="86486" y="0"/>
                </a:lnTo>
                <a:lnTo>
                  <a:pt x="86486" y="109092"/>
                </a:lnTo>
                <a:lnTo>
                  <a:pt x="64388" y="109092"/>
                </a:lnTo>
                <a:lnTo>
                  <a:pt x="20446" y="37960"/>
                </a:lnTo>
                <a:lnTo>
                  <a:pt x="20446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587094" y="6511167"/>
            <a:ext cx="145223" cy="137843"/>
          </a:xfrm>
          <a:custGeom>
            <a:avLst/>
            <a:gdLst/>
            <a:ahLst/>
            <a:cxnLst/>
            <a:rect l="l" t="t" r="r" b="b"/>
            <a:pathLst>
              <a:path w="109855" h="109220">
                <a:moveTo>
                  <a:pt x="42544" y="0"/>
                </a:moveTo>
                <a:lnTo>
                  <a:pt x="65786" y="0"/>
                </a:lnTo>
                <a:lnTo>
                  <a:pt x="109474" y="109092"/>
                </a:lnTo>
                <a:lnTo>
                  <a:pt x="85470" y="109092"/>
                </a:lnTo>
                <a:lnTo>
                  <a:pt x="75945" y="84315"/>
                </a:lnTo>
                <a:lnTo>
                  <a:pt x="32385" y="84315"/>
                </a:lnTo>
                <a:lnTo>
                  <a:pt x="23368" y="109092"/>
                </a:lnTo>
                <a:lnTo>
                  <a:pt x="0" y="109092"/>
                </a:lnTo>
                <a:lnTo>
                  <a:pt x="42544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420379" y="6511167"/>
            <a:ext cx="109967" cy="137843"/>
          </a:xfrm>
          <a:custGeom>
            <a:avLst/>
            <a:gdLst/>
            <a:ahLst/>
            <a:cxnLst/>
            <a:rect l="l" t="t" r="r" b="b"/>
            <a:pathLst>
              <a:path w="83185" h="109220">
                <a:moveTo>
                  <a:pt x="0" y="0"/>
                </a:moveTo>
                <a:lnTo>
                  <a:pt x="80899" y="0"/>
                </a:lnTo>
                <a:lnTo>
                  <a:pt x="80899" y="18465"/>
                </a:lnTo>
                <a:lnTo>
                  <a:pt x="22098" y="18465"/>
                </a:lnTo>
                <a:lnTo>
                  <a:pt x="22098" y="42646"/>
                </a:lnTo>
                <a:lnTo>
                  <a:pt x="76835" y="42646"/>
                </a:lnTo>
                <a:lnTo>
                  <a:pt x="76835" y="61023"/>
                </a:lnTo>
                <a:lnTo>
                  <a:pt x="22098" y="61023"/>
                </a:lnTo>
                <a:lnTo>
                  <a:pt x="22098" y="90716"/>
                </a:lnTo>
                <a:lnTo>
                  <a:pt x="83058" y="90716"/>
                </a:lnTo>
                <a:lnTo>
                  <a:pt x="83058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130605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21462" y="0"/>
                </a:lnTo>
                <a:lnTo>
                  <a:pt x="66039" y="72859"/>
                </a:lnTo>
                <a:lnTo>
                  <a:pt x="66039" y="0"/>
                </a:lnTo>
                <a:lnTo>
                  <a:pt x="86487" y="0"/>
                </a:lnTo>
                <a:lnTo>
                  <a:pt x="86487" y="109092"/>
                </a:lnTo>
                <a:lnTo>
                  <a:pt x="64388" y="109092"/>
                </a:lnTo>
                <a:lnTo>
                  <a:pt x="20447" y="37960"/>
                </a:lnTo>
                <a:lnTo>
                  <a:pt x="20447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995290" y="6511167"/>
            <a:ext cx="109967" cy="137843"/>
          </a:xfrm>
          <a:custGeom>
            <a:avLst/>
            <a:gdLst/>
            <a:ahLst/>
            <a:cxnLst/>
            <a:rect l="l" t="t" r="r" b="b"/>
            <a:pathLst>
              <a:path w="83185" h="109220">
                <a:moveTo>
                  <a:pt x="0" y="0"/>
                </a:moveTo>
                <a:lnTo>
                  <a:pt x="80899" y="0"/>
                </a:lnTo>
                <a:lnTo>
                  <a:pt x="80899" y="18465"/>
                </a:lnTo>
                <a:lnTo>
                  <a:pt x="22098" y="18465"/>
                </a:lnTo>
                <a:lnTo>
                  <a:pt x="22098" y="42646"/>
                </a:lnTo>
                <a:lnTo>
                  <a:pt x="76835" y="42646"/>
                </a:lnTo>
                <a:lnTo>
                  <a:pt x="76835" y="61023"/>
                </a:lnTo>
                <a:lnTo>
                  <a:pt x="22098" y="61023"/>
                </a:lnTo>
                <a:lnTo>
                  <a:pt x="22098" y="90716"/>
                </a:lnTo>
                <a:lnTo>
                  <a:pt x="83057" y="90716"/>
                </a:lnTo>
                <a:lnTo>
                  <a:pt x="83057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938039" y="6511167"/>
            <a:ext cx="29380" cy="137843"/>
          </a:xfrm>
          <a:custGeom>
            <a:avLst/>
            <a:gdLst/>
            <a:ahLst/>
            <a:cxnLst/>
            <a:rect l="l" t="t" r="r" b="b"/>
            <a:pathLst>
              <a:path w="22225" h="109220">
                <a:moveTo>
                  <a:pt x="0" y="0"/>
                </a:moveTo>
                <a:lnTo>
                  <a:pt x="21970" y="0"/>
                </a:lnTo>
                <a:lnTo>
                  <a:pt x="21970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477689" y="6511167"/>
            <a:ext cx="99055" cy="137843"/>
          </a:xfrm>
          <a:custGeom>
            <a:avLst/>
            <a:gdLst/>
            <a:ahLst/>
            <a:cxnLst/>
            <a:rect l="l" t="t" r="r" b="b"/>
            <a:pathLst>
              <a:path w="74930" h="109220">
                <a:moveTo>
                  <a:pt x="0" y="0"/>
                </a:moveTo>
                <a:lnTo>
                  <a:pt x="74802" y="0"/>
                </a:lnTo>
                <a:lnTo>
                  <a:pt x="74802" y="18465"/>
                </a:lnTo>
                <a:lnTo>
                  <a:pt x="22097" y="18465"/>
                </a:lnTo>
                <a:lnTo>
                  <a:pt x="22097" y="44284"/>
                </a:lnTo>
                <a:lnTo>
                  <a:pt x="67690" y="44284"/>
                </a:lnTo>
                <a:lnTo>
                  <a:pt x="67690" y="62737"/>
                </a:lnTo>
                <a:lnTo>
                  <a:pt x="22097" y="62737"/>
                </a:lnTo>
                <a:lnTo>
                  <a:pt x="22097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120087" y="6511167"/>
            <a:ext cx="135151" cy="137843"/>
          </a:xfrm>
          <a:custGeom>
            <a:avLst/>
            <a:gdLst/>
            <a:ahLst/>
            <a:cxnLst/>
            <a:rect l="l" t="t" r="r" b="b"/>
            <a:pathLst>
              <a:path w="102235" h="109220">
                <a:moveTo>
                  <a:pt x="0" y="0"/>
                </a:moveTo>
                <a:lnTo>
                  <a:pt x="25907" y="0"/>
                </a:lnTo>
                <a:lnTo>
                  <a:pt x="51562" y="43167"/>
                </a:lnTo>
                <a:lnTo>
                  <a:pt x="76707" y="0"/>
                </a:lnTo>
                <a:lnTo>
                  <a:pt x="102107" y="0"/>
                </a:lnTo>
                <a:lnTo>
                  <a:pt x="61975" y="63334"/>
                </a:lnTo>
                <a:lnTo>
                  <a:pt x="61975" y="109092"/>
                </a:lnTo>
                <a:lnTo>
                  <a:pt x="40005" y="109092"/>
                </a:lnTo>
                <a:lnTo>
                  <a:pt x="40005" y="6318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001895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86614" y="0"/>
                </a:lnTo>
                <a:lnTo>
                  <a:pt x="86614" y="18465"/>
                </a:lnTo>
                <a:lnTo>
                  <a:pt x="54356" y="18465"/>
                </a:lnTo>
                <a:lnTo>
                  <a:pt x="54356" y="109092"/>
                </a:lnTo>
                <a:lnTo>
                  <a:pt x="32385" y="109092"/>
                </a:lnTo>
                <a:lnTo>
                  <a:pt x="32385" y="18465"/>
                </a:lnTo>
                <a:lnTo>
                  <a:pt x="0" y="18465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954887" y="6511167"/>
            <a:ext cx="29380" cy="137843"/>
          </a:xfrm>
          <a:custGeom>
            <a:avLst/>
            <a:gdLst/>
            <a:ahLst/>
            <a:cxnLst/>
            <a:rect l="l" t="t" r="r" b="b"/>
            <a:pathLst>
              <a:path w="22225" h="109220">
                <a:moveTo>
                  <a:pt x="0" y="0"/>
                </a:moveTo>
                <a:lnTo>
                  <a:pt x="21971" y="0"/>
                </a:lnTo>
                <a:lnTo>
                  <a:pt x="21971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675841" y="6511167"/>
            <a:ext cx="130113" cy="137843"/>
          </a:xfrm>
          <a:custGeom>
            <a:avLst/>
            <a:gdLst/>
            <a:ahLst/>
            <a:cxnLst/>
            <a:rect l="l" t="t" r="r" b="b"/>
            <a:pathLst>
              <a:path w="98425" h="109220">
                <a:moveTo>
                  <a:pt x="0" y="0"/>
                </a:moveTo>
                <a:lnTo>
                  <a:pt x="46367" y="0"/>
                </a:lnTo>
                <a:lnTo>
                  <a:pt x="54515" y="185"/>
                </a:lnTo>
                <a:lnTo>
                  <a:pt x="89166" y="24142"/>
                </a:lnTo>
                <a:lnTo>
                  <a:pt x="89166" y="30594"/>
                </a:lnTo>
                <a:lnTo>
                  <a:pt x="89166" y="38773"/>
                </a:lnTo>
                <a:lnTo>
                  <a:pt x="60464" y="60947"/>
                </a:lnTo>
                <a:lnTo>
                  <a:pt x="65163" y="63728"/>
                </a:lnTo>
                <a:lnTo>
                  <a:pt x="84721" y="87820"/>
                </a:lnTo>
                <a:lnTo>
                  <a:pt x="98056" y="109092"/>
                </a:lnTo>
                <a:lnTo>
                  <a:pt x="71767" y="109092"/>
                </a:lnTo>
                <a:lnTo>
                  <a:pt x="55765" y="85356"/>
                </a:lnTo>
                <a:lnTo>
                  <a:pt x="50177" y="76873"/>
                </a:lnTo>
                <a:lnTo>
                  <a:pt x="46240" y="71526"/>
                </a:lnTo>
                <a:lnTo>
                  <a:pt x="31508" y="63550"/>
                </a:lnTo>
                <a:lnTo>
                  <a:pt x="26428" y="63550"/>
                </a:lnTo>
                <a:lnTo>
                  <a:pt x="21983" y="63550"/>
                </a:lnTo>
                <a:lnTo>
                  <a:pt x="21983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540759" y="6511167"/>
            <a:ext cx="109967" cy="137843"/>
          </a:xfrm>
          <a:custGeom>
            <a:avLst/>
            <a:gdLst/>
            <a:ahLst/>
            <a:cxnLst/>
            <a:rect l="l" t="t" r="r" b="b"/>
            <a:pathLst>
              <a:path w="83184" h="109220">
                <a:moveTo>
                  <a:pt x="0" y="0"/>
                </a:moveTo>
                <a:lnTo>
                  <a:pt x="80886" y="0"/>
                </a:lnTo>
                <a:lnTo>
                  <a:pt x="80886" y="18465"/>
                </a:lnTo>
                <a:lnTo>
                  <a:pt x="22021" y="18465"/>
                </a:lnTo>
                <a:lnTo>
                  <a:pt x="22021" y="42646"/>
                </a:lnTo>
                <a:lnTo>
                  <a:pt x="76796" y="42646"/>
                </a:lnTo>
                <a:lnTo>
                  <a:pt x="76796" y="61023"/>
                </a:lnTo>
                <a:lnTo>
                  <a:pt x="22021" y="61023"/>
                </a:lnTo>
                <a:lnTo>
                  <a:pt x="22021" y="90716"/>
                </a:lnTo>
                <a:lnTo>
                  <a:pt x="82969" y="90716"/>
                </a:lnTo>
                <a:lnTo>
                  <a:pt x="82969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391018" y="6511167"/>
            <a:ext cx="134311" cy="137843"/>
          </a:xfrm>
          <a:custGeom>
            <a:avLst/>
            <a:gdLst/>
            <a:ahLst/>
            <a:cxnLst/>
            <a:rect l="l" t="t" r="r" b="b"/>
            <a:pathLst>
              <a:path w="101600" h="109220">
                <a:moveTo>
                  <a:pt x="0" y="0"/>
                </a:moveTo>
                <a:lnTo>
                  <a:pt x="23888" y="0"/>
                </a:lnTo>
                <a:lnTo>
                  <a:pt x="51498" y="80746"/>
                </a:lnTo>
                <a:lnTo>
                  <a:pt x="78206" y="0"/>
                </a:lnTo>
                <a:lnTo>
                  <a:pt x="101574" y="0"/>
                </a:lnTo>
                <a:lnTo>
                  <a:pt x="62509" y="109092"/>
                </a:lnTo>
                <a:lnTo>
                  <a:pt x="38989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348475" y="6511167"/>
            <a:ext cx="29380" cy="137843"/>
          </a:xfrm>
          <a:custGeom>
            <a:avLst/>
            <a:gdLst/>
            <a:ahLst/>
            <a:cxnLst/>
            <a:rect l="l" t="t" r="r" b="b"/>
            <a:pathLst>
              <a:path w="22225" h="109220">
                <a:moveTo>
                  <a:pt x="0" y="0"/>
                </a:moveTo>
                <a:lnTo>
                  <a:pt x="22034" y="0"/>
                </a:lnTo>
                <a:lnTo>
                  <a:pt x="22034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204613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21424" y="0"/>
                </a:lnTo>
                <a:lnTo>
                  <a:pt x="66078" y="72859"/>
                </a:lnTo>
                <a:lnTo>
                  <a:pt x="66078" y="0"/>
                </a:lnTo>
                <a:lnTo>
                  <a:pt x="86537" y="0"/>
                </a:lnTo>
                <a:lnTo>
                  <a:pt x="86537" y="109092"/>
                </a:lnTo>
                <a:lnTo>
                  <a:pt x="64439" y="109092"/>
                </a:lnTo>
                <a:lnTo>
                  <a:pt x="20459" y="37960"/>
                </a:lnTo>
                <a:lnTo>
                  <a:pt x="20459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059053" y="6511169"/>
            <a:ext cx="115003" cy="140247"/>
          </a:xfrm>
          <a:custGeom>
            <a:avLst/>
            <a:gdLst/>
            <a:ahLst/>
            <a:cxnLst/>
            <a:rect l="l" t="t" r="r" b="b"/>
            <a:pathLst>
              <a:path w="86994" h="111125">
                <a:moveTo>
                  <a:pt x="0" y="0"/>
                </a:moveTo>
                <a:lnTo>
                  <a:pt x="22034" y="0"/>
                </a:lnTo>
                <a:lnTo>
                  <a:pt x="22034" y="59093"/>
                </a:lnTo>
                <a:lnTo>
                  <a:pt x="22034" y="68465"/>
                </a:lnTo>
                <a:lnTo>
                  <a:pt x="37972" y="92125"/>
                </a:lnTo>
                <a:lnTo>
                  <a:pt x="44132" y="92125"/>
                </a:lnTo>
                <a:lnTo>
                  <a:pt x="50380" y="92125"/>
                </a:lnTo>
                <a:lnTo>
                  <a:pt x="63995" y="78879"/>
                </a:lnTo>
                <a:lnTo>
                  <a:pt x="64643" y="75158"/>
                </a:lnTo>
                <a:lnTo>
                  <a:pt x="64960" y="68986"/>
                </a:lnTo>
                <a:lnTo>
                  <a:pt x="64960" y="60350"/>
                </a:lnTo>
                <a:lnTo>
                  <a:pt x="64960" y="0"/>
                </a:lnTo>
                <a:lnTo>
                  <a:pt x="86994" y="0"/>
                </a:lnTo>
                <a:lnTo>
                  <a:pt x="86994" y="57302"/>
                </a:lnTo>
                <a:lnTo>
                  <a:pt x="78625" y="98755"/>
                </a:lnTo>
                <a:lnTo>
                  <a:pt x="65785" y="107645"/>
                </a:lnTo>
                <a:lnTo>
                  <a:pt x="60426" y="109854"/>
                </a:lnTo>
                <a:lnTo>
                  <a:pt x="53428" y="110959"/>
                </a:lnTo>
                <a:lnTo>
                  <a:pt x="44805" y="110959"/>
                </a:lnTo>
                <a:lnTo>
                  <a:pt x="34378" y="110959"/>
                </a:lnTo>
                <a:lnTo>
                  <a:pt x="2158" y="85877"/>
                </a:lnTo>
                <a:lnTo>
                  <a:pt x="0" y="5819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901425" y="6508827"/>
            <a:ext cx="125916" cy="142651"/>
          </a:xfrm>
          <a:custGeom>
            <a:avLst/>
            <a:gdLst/>
            <a:ahLst/>
            <a:cxnLst/>
            <a:rect l="l" t="t" r="r" b="b"/>
            <a:pathLst>
              <a:path w="95250" h="113029">
                <a:moveTo>
                  <a:pt x="51053" y="0"/>
                </a:moveTo>
                <a:lnTo>
                  <a:pt x="88519" y="16497"/>
                </a:lnTo>
                <a:lnTo>
                  <a:pt x="94742" y="31927"/>
                </a:lnTo>
                <a:lnTo>
                  <a:pt x="72898" y="37134"/>
                </a:lnTo>
                <a:lnTo>
                  <a:pt x="71627" y="31470"/>
                </a:lnTo>
                <a:lnTo>
                  <a:pt x="68961" y="27012"/>
                </a:lnTo>
                <a:lnTo>
                  <a:pt x="64770" y="23736"/>
                </a:lnTo>
                <a:lnTo>
                  <a:pt x="60706" y="20459"/>
                </a:lnTo>
                <a:lnTo>
                  <a:pt x="55752" y="18821"/>
                </a:lnTo>
                <a:lnTo>
                  <a:pt x="49911" y="18821"/>
                </a:lnTo>
                <a:lnTo>
                  <a:pt x="41783" y="18821"/>
                </a:lnTo>
                <a:lnTo>
                  <a:pt x="35306" y="21729"/>
                </a:lnTo>
                <a:lnTo>
                  <a:pt x="22733" y="55740"/>
                </a:lnTo>
                <a:lnTo>
                  <a:pt x="23187" y="65339"/>
                </a:lnTo>
                <a:lnTo>
                  <a:pt x="41528" y="93980"/>
                </a:lnTo>
                <a:lnTo>
                  <a:pt x="49402" y="93980"/>
                </a:lnTo>
                <a:lnTo>
                  <a:pt x="55372" y="93980"/>
                </a:lnTo>
                <a:lnTo>
                  <a:pt x="60325" y="92125"/>
                </a:lnTo>
                <a:lnTo>
                  <a:pt x="64515" y="88404"/>
                </a:lnTo>
                <a:lnTo>
                  <a:pt x="68834" y="84683"/>
                </a:lnTo>
                <a:lnTo>
                  <a:pt x="71755" y="78828"/>
                </a:lnTo>
                <a:lnTo>
                  <a:pt x="73660" y="70840"/>
                </a:lnTo>
                <a:lnTo>
                  <a:pt x="94996" y="77609"/>
                </a:lnTo>
                <a:lnTo>
                  <a:pt x="65659" y="110643"/>
                </a:lnTo>
                <a:lnTo>
                  <a:pt x="49657" y="112814"/>
                </a:lnTo>
                <a:lnTo>
                  <a:pt x="39276" y="111885"/>
                </a:lnTo>
                <a:lnTo>
                  <a:pt x="7875" y="89864"/>
                </a:lnTo>
                <a:lnTo>
                  <a:pt x="0" y="57378"/>
                </a:lnTo>
                <a:lnTo>
                  <a:pt x="881" y="44519"/>
                </a:lnTo>
                <a:lnTo>
                  <a:pt x="21621" y="8470"/>
                </a:lnTo>
                <a:lnTo>
                  <a:pt x="40100" y="940"/>
                </a:lnTo>
                <a:lnTo>
                  <a:pt x="51053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564139" y="6508827"/>
            <a:ext cx="140187" cy="142651"/>
          </a:xfrm>
          <a:custGeom>
            <a:avLst/>
            <a:gdLst/>
            <a:ahLst/>
            <a:cxnLst/>
            <a:rect l="l" t="t" r="r" b="b"/>
            <a:pathLst>
              <a:path w="106045" h="113029">
                <a:moveTo>
                  <a:pt x="52831" y="0"/>
                </a:moveTo>
                <a:lnTo>
                  <a:pt x="91312" y="14960"/>
                </a:lnTo>
                <a:lnTo>
                  <a:pt x="105790" y="56553"/>
                </a:lnTo>
                <a:lnTo>
                  <a:pt x="104905" y="69045"/>
                </a:lnTo>
                <a:lnTo>
                  <a:pt x="83679" y="104418"/>
                </a:lnTo>
                <a:lnTo>
                  <a:pt x="53086" y="112814"/>
                </a:lnTo>
                <a:lnTo>
                  <a:pt x="41532" y="111885"/>
                </a:lnTo>
                <a:lnTo>
                  <a:pt x="8090" y="89845"/>
                </a:lnTo>
                <a:lnTo>
                  <a:pt x="0" y="57073"/>
                </a:lnTo>
                <a:lnTo>
                  <a:pt x="309" y="49074"/>
                </a:lnTo>
                <a:lnTo>
                  <a:pt x="19430" y="9728"/>
                </a:lnTo>
                <a:lnTo>
                  <a:pt x="29210" y="4318"/>
                </a:lnTo>
                <a:lnTo>
                  <a:pt x="36067" y="1435"/>
                </a:lnTo>
                <a:lnTo>
                  <a:pt x="43941" y="0"/>
                </a:lnTo>
                <a:lnTo>
                  <a:pt x="528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218458" y="6508827"/>
            <a:ext cx="135151" cy="142651"/>
          </a:xfrm>
          <a:custGeom>
            <a:avLst/>
            <a:gdLst/>
            <a:ahLst/>
            <a:cxnLst/>
            <a:rect l="l" t="t" r="r" b="b"/>
            <a:pathLst>
              <a:path w="102235" h="113029">
                <a:moveTo>
                  <a:pt x="54229" y="0"/>
                </a:moveTo>
                <a:lnTo>
                  <a:pt x="91174" y="13186"/>
                </a:lnTo>
                <a:lnTo>
                  <a:pt x="100711" y="32067"/>
                </a:lnTo>
                <a:lnTo>
                  <a:pt x="78739" y="36169"/>
                </a:lnTo>
                <a:lnTo>
                  <a:pt x="77216" y="30810"/>
                </a:lnTo>
                <a:lnTo>
                  <a:pt x="74295" y="26581"/>
                </a:lnTo>
                <a:lnTo>
                  <a:pt x="70104" y="23482"/>
                </a:lnTo>
                <a:lnTo>
                  <a:pt x="65912" y="20370"/>
                </a:lnTo>
                <a:lnTo>
                  <a:pt x="60579" y="18821"/>
                </a:lnTo>
                <a:lnTo>
                  <a:pt x="54229" y="18821"/>
                </a:lnTo>
                <a:lnTo>
                  <a:pt x="44576" y="18821"/>
                </a:lnTo>
                <a:lnTo>
                  <a:pt x="36957" y="21882"/>
                </a:lnTo>
                <a:lnTo>
                  <a:pt x="22733" y="55143"/>
                </a:lnTo>
                <a:lnTo>
                  <a:pt x="23278" y="64244"/>
                </a:lnTo>
                <a:lnTo>
                  <a:pt x="44704" y="93980"/>
                </a:lnTo>
                <a:lnTo>
                  <a:pt x="53975" y="93980"/>
                </a:lnTo>
                <a:lnTo>
                  <a:pt x="58674" y="93980"/>
                </a:lnTo>
                <a:lnTo>
                  <a:pt x="63246" y="93078"/>
                </a:lnTo>
                <a:lnTo>
                  <a:pt x="67818" y="91262"/>
                </a:lnTo>
                <a:lnTo>
                  <a:pt x="72517" y="89458"/>
                </a:lnTo>
                <a:lnTo>
                  <a:pt x="76454" y="87261"/>
                </a:lnTo>
                <a:lnTo>
                  <a:pt x="79883" y="84683"/>
                </a:lnTo>
                <a:lnTo>
                  <a:pt x="79883" y="70840"/>
                </a:lnTo>
                <a:lnTo>
                  <a:pt x="54610" y="70840"/>
                </a:lnTo>
                <a:lnTo>
                  <a:pt x="54610" y="52463"/>
                </a:lnTo>
                <a:lnTo>
                  <a:pt x="102108" y="52463"/>
                </a:lnTo>
                <a:lnTo>
                  <a:pt x="102108" y="95923"/>
                </a:lnTo>
                <a:lnTo>
                  <a:pt x="62110" y="112495"/>
                </a:lnTo>
                <a:lnTo>
                  <a:pt x="55372" y="112814"/>
                </a:lnTo>
                <a:lnTo>
                  <a:pt x="47136" y="112364"/>
                </a:lnTo>
                <a:lnTo>
                  <a:pt x="10042" y="91381"/>
                </a:lnTo>
                <a:lnTo>
                  <a:pt x="0" y="56032"/>
                </a:lnTo>
                <a:lnTo>
                  <a:pt x="452" y="47752"/>
                </a:lnTo>
                <a:lnTo>
                  <a:pt x="21615" y="9355"/>
                </a:lnTo>
                <a:lnTo>
                  <a:pt x="46730" y="340"/>
                </a:lnTo>
                <a:lnTo>
                  <a:pt x="54229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060476" y="6508827"/>
            <a:ext cx="140187" cy="142651"/>
          </a:xfrm>
          <a:custGeom>
            <a:avLst/>
            <a:gdLst/>
            <a:ahLst/>
            <a:cxnLst/>
            <a:rect l="l" t="t" r="r" b="b"/>
            <a:pathLst>
              <a:path w="106045" h="113029">
                <a:moveTo>
                  <a:pt x="52831" y="0"/>
                </a:moveTo>
                <a:lnTo>
                  <a:pt x="91312" y="14960"/>
                </a:lnTo>
                <a:lnTo>
                  <a:pt x="105790" y="56553"/>
                </a:lnTo>
                <a:lnTo>
                  <a:pt x="104905" y="69045"/>
                </a:lnTo>
                <a:lnTo>
                  <a:pt x="83679" y="104418"/>
                </a:lnTo>
                <a:lnTo>
                  <a:pt x="53086" y="112814"/>
                </a:lnTo>
                <a:lnTo>
                  <a:pt x="41532" y="111885"/>
                </a:lnTo>
                <a:lnTo>
                  <a:pt x="8090" y="89845"/>
                </a:lnTo>
                <a:lnTo>
                  <a:pt x="0" y="57073"/>
                </a:lnTo>
                <a:lnTo>
                  <a:pt x="309" y="49074"/>
                </a:lnTo>
                <a:lnTo>
                  <a:pt x="19430" y="9728"/>
                </a:lnTo>
                <a:lnTo>
                  <a:pt x="29210" y="4318"/>
                </a:lnTo>
                <a:lnTo>
                  <a:pt x="36067" y="1435"/>
                </a:lnTo>
                <a:lnTo>
                  <a:pt x="43941" y="0"/>
                </a:lnTo>
                <a:lnTo>
                  <a:pt x="528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780437" y="6508827"/>
            <a:ext cx="140187" cy="142651"/>
          </a:xfrm>
          <a:custGeom>
            <a:avLst/>
            <a:gdLst/>
            <a:ahLst/>
            <a:cxnLst/>
            <a:rect l="l" t="t" r="r" b="b"/>
            <a:pathLst>
              <a:path w="106045" h="113029">
                <a:moveTo>
                  <a:pt x="52831" y="0"/>
                </a:moveTo>
                <a:lnTo>
                  <a:pt x="91312" y="14960"/>
                </a:lnTo>
                <a:lnTo>
                  <a:pt x="105790" y="56553"/>
                </a:lnTo>
                <a:lnTo>
                  <a:pt x="104905" y="69045"/>
                </a:lnTo>
                <a:lnTo>
                  <a:pt x="83679" y="104418"/>
                </a:lnTo>
                <a:lnTo>
                  <a:pt x="53086" y="112814"/>
                </a:lnTo>
                <a:lnTo>
                  <a:pt x="41532" y="111885"/>
                </a:lnTo>
                <a:lnTo>
                  <a:pt x="8090" y="89845"/>
                </a:lnTo>
                <a:lnTo>
                  <a:pt x="0" y="57073"/>
                </a:lnTo>
                <a:lnTo>
                  <a:pt x="309" y="49074"/>
                </a:lnTo>
                <a:lnTo>
                  <a:pt x="19430" y="9728"/>
                </a:lnTo>
                <a:lnTo>
                  <a:pt x="29210" y="4318"/>
                </a:lnTo>
                <a:lnTo>
                  <a:pt x="36067" y="1435"/>
                </a:lnTo>
                <a:lnTo>
                  <a:pt x="43941" y="0"/>
                </a:lnTo>
                <a:lnTo>
                  <a:pt x="528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346111" y="6508827"/>
            <a:ext cx="125916" cy="142651"/>
          </a:xfrm>
          <a:custGeom>
            <a:avLst/>
            <a:gdLst/>
            <a:ahLst/>
            <a:cxnLst/>
            <a:rect l="l" t="t" r="r" b="b"/>
            <a:pathLst>
              <a:path w="95250" h="113029">
                <a:moveTo>
                  <a:pt x="51053" y="0"/>
                </a:moveTo>
                <a:lnTo>
                  <a:pt x="88518" y="16497"/>
                </a:lnTo>
                <a:lnTo>
                  <a:pt x="94741" y="31927"/>
                </a:lnTo>
                <a:lnTo>
                  <a:pt x="72898" y="37134"/>
                </a:lnTo>
                <a:lnTo>
                  <a:pt x="71627" y="31470"/>
                </a:lnTo>
                <a:lnTo>
                  <a:pt x="68961" y="27012"/>
                </a:lnTo>
                <a:lnTo>
                  <a:pt x="64770" y="23736"/>
                </a:lnTo>
                <a:lnTo>
                  <a:pt x="60705" y="20459"/>
                </a:lnTo>
                <a:lnTo>
                  <a:pt x="55752" y="18821"/>
                </a:lnTo>
                <a:lnTo>
                  <a:pt x="49911" y="18821"/>
                </a:lnTo>
                <a:lnTo>
                  <a:pt x="41783" y="18821"/>
                </a:lnTo>
                <a:lnTo>
                  <a:pt x="35305" y="21729"/>
                </a:lnTo>
                <a:lnTo>
                  <a:pt x="22733" y="55740"/>
                </a:lnTo>
                <a:lnTo>
                  <a:pt x="23187" y="65339"/>
                </a:lnTo>
                <a:lnTo>
                  <a:pt x="41528" y="93980"/>
                </a:lnTo>
                <a:lnTo>
                  <a:pt x="49402" y="93980"/>
                </a:lnTo>
                <a:lnTo>
                  <a:pt x="55372" y="93980"/>
                </a:lnTo>
                <a:lnTo>
                  <a:pt x="60325" y="92125"/>
                </a:lnTo>
                <a:lnTo>
                  <a:pt x="64515" y="88404"/>
                </a:lnTo>
                <a:lnTo>
                  <a:pt x="68834" y="84683"/>
                </a:lnTo>
                <a:lnTo>
                  <a:pt x="71754" y="78828"/>
                </a:lnTo>
                <a:lnTo>
                  <a:pt x="73660" y="70840"/>
                </a:lnTo>
                <a:lnTo>
                  <a:pt x="94996" y="77609"/>
                </a:lnTo>
                <a:lnTo>
                  <a:pt x="65658" y="110643"/>
                </a:lnTo>
                <a:lnTo>
                  <a:pt x="49656" y="112814"/>
                </a:lnTo>
                <a:lnTo>
                  <a:pt x="39276" y="111885"/>
                </a:lnTo>
                <a:lnTo>
                  <a:pt x="7875" y="89864"/>
                </a:lnTo>
                <a:lnTo>
                  <a:pt x="0" y="57378"/>
                </a:lnTo>
                <a:lnTo>
                  <a:pt x="881" y="44519"/>
                </a:lnTo>
                <a:lnTo>
                  <a:pt x="21621" y="8470"/>
                </a:lnTo>
                <a:lnTo>
                  <a:pt x="40100" y="940"/>
                </a:lnTo>
                <a:lnTo>
                  <a:pt x="51053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270286" y="6508827"/>
            <a:ext cx="125916" cy="142651"/>
          </a:xfrm>
          <a:custGeom>
            <a:avLst/>
            <a:gdLst/>
            <a:ahLst/>
            <a:cxnLst/>
            <a:rect l="l" t="t" r="r" b="b"/>
            <a:pathLst>
              <a:path w="95250" h="113029">
                <a:moveTo>
                  <a:pt x="51054" y="0"/>
                </a:moveTo>
                <a:lnTo>
                  <a:pt x="88518" y="16497"/>
                </a:lnTo>
                <a:lnTo>
                  <a:pt x="94742" y="31927"/>
                </a:lnTo>
                <a:lnTo>
                  <a:pt x="72898" y="37134"/>
                </a:lnTo>
                <a:lnTo>
                  <a:pt x="71628" y="31470"/>
                </a:lnTo>
                <a:lnTo>
                  <a:pt x="68961" y="27012"/>
                </a:lnTo>
                <a:lnTo>
                  <a:pt x="64769" y="23736"/>
                </a:lnTo>
                <a:lnTo>
                  <a:pt x="60706" y="20459"/>
                </a:lnTo>
                <a:lnTo>
                  <a:pt x="55753" y="18821"/>
                </a:lnTo>
                <a:lnTo>
                  <a:pt x="49911" y="18821"/>
                </a:lnTo>
                <a:lnTo>
                  <a:pt x="41783" y="18821"/>
                </a:lnTo>
                <a:lnTo>
                  <a:pt x="35306" y="21729"/>
                </a:lnTo>
                <a:lnTo>
                  <a:pt x="22733" y="55740"/>
                </a:lnTo>
                <a:lnTo>
                  <a:pt x="23187" y="65339"/>
                </a:lnTo>
                <a:lnTo>
                  <a:pt x="41529" y="93980"/>
                </a:lnTo>
                <a:lnTo>
                  <a:pt x="49403" y="93980"/>
                </a:lnTo>
                <a:lnTo>
                  <a:pt x="55372" y="93980"/>
                </a:lnTo>
                <a:lnTo>
                  <a:pt x="60325" y="92125"/>
                </a:lnTo>
                <a:lnTo>
                  <a:pt x="64516" y="88404"/>
                </a:lnTo>
                <a:lnTo>
                  <a:pt x="68834" y="84683"/>
                </a:lnTo>
                <a:lnTo>
                  <a:pt x="71755" y="78828"/>
                </a:lnTo>
                <a:lnTo>
                  <a:pt x="73660" y="70840"/>
                </a:lnTo>
                <a:lnTo>
                  <a:pt x="94996" y="77609"/>
                </a:lnTo>
                <a:lnTo>
                  <a:pt x="65659" y="110643"/>
                </a:lnTo>
                <a:lnTo>
                  <a:pt x="49656" y="112814"/>
                </a:lnTo>
                <a:lnTo>
                  <a:pt x="39276" y="111885"/>
                </a:lnTo>
                <a:lnTo>
                  <a:pt x="7875" y="89864"/>
                </a:lnTo>
                <a:lnTo>
                  <a:pt x="0" y="57378"/>
                </a:lnTo>
                <a:lnTo>
                  <a:pt x="881" y="44519"/>
                </a:lnTo>
                <a:lnTo>
                  <a:pt x="21621" y="8470"/>
                </a:lnTo>
                <a:lnTo>
                  <a:pt x="40100" y="940"/>
                </a:lnTo>
                <a:lnTo>
                  <a:pt x="51054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788785" y="6508827"/>
            <a:ext cx="125916" cy="142651"/>
          </a:xfrm>
          <a:custGeom>
            <a:avLst/>
            <a:gdLst/>
            <a:ahLst/>
            <a:cxnLst/>
            <a:rect l="l" t="t" r="r" b="b"/>
            <a:pathLst>
              <a:path w="95250" h="113029">
                <a:moveTo>
                  <a:pt x="51053" y="0"/>
                </a:moveTo>
                <a:lnTo>
                  <a:pt x="88518" y="16497"/>
                </a:lnTo>
                <a:lnTo>
                  <a:pt x="94741" y="31927"/>
                </a:lnTo>
                <a:lnTo>
                  <a:pt x="72897" y="37134"/>
                </a:lnTo>
                <a:lnTo>
                  <a:pt x="71627" y="31470"/>
                </a:lnTo>
                <a:lnTo>
                  <a:pt x="68960" y="27012"/>
                </a:lnTo>
                <a:lnTo>
                  <a:pt x="64769" y="23736"/>
                </a:lnTo>
                <a:lnTo>
                  <a:pt x="60705" y="20459"/>
                </a:lnTo>
                <a:lnTo>
                  <a:pt x="55752" y="18821"/>
                </a:lnTo>
                <a:lnTo>
                  <a:pt x="49910" y="18821"/>
                </a:lnTo>
                <a:lnTo>
                  <a:pt x="41782" y="18821"/>
                </a:lnTo>
                <a:lnTo>
                  <a:pt x="35305" y="21729"/>
                </a:lnTo>
                <a:lnTo>
                  <a:pt x="22732" y="55740"/>
                </a:lnTo>
                <a:lnTo>
                  <a:pt x="23187" y="65339"/>
                </a:lnTo>
                <a:lnTo>
                  <a:pt x="41528" y="93980"/>
                </a:lnTo>
                <a:lnTo>
                  <a:pt x="49402" y="93980"/>
                </a:lnTo>
                <a:lnTo>
                  <a:pt x="55371" y="93980"/>
                </a:lnTo>
                <a:lnTo>
                  <a:pt x="60325" y="92125"/>
                </a:lnTo>
                <a:lnTo>
                  <a:pt x="64515" y="88404"/>
                </a:lnTo>
                <a:lnTo>
                  <a:pt x="68833" y="84683"/>
                </a:lnTo>
                <a:lnTo>
                  <a:pt x="71754" y="78828"/>
                </a:lnTo>
                <a:lnTo>
                  <a:pt x="73659" y="70840"/>
                </a:lnTo>
                <a:lnTo>
                  <a:pt x="94995" y="77609"/>
                </a:lnTo>
                <a:lnTo>
                  <a:pt x="65658" y="110643"/>
                </a:lnTo>
                <a:lnTo>
                  <a:pt x="49656" y="112814"/>
                </a:lnTo>
                <a:lnTo>
                  <a:pt x="39276" y="111885"/>
                </a:lnTo>
                <a:lnTo>
                  <a:pt x="7875" y="89864"/>
                </a:lnTo>
                <a:lnTo>
                  <a:pt x="0" y="57378"/>
                </a:lnTo>
                <a:lnTo>
                  <a:pt x="881" y="44519"/>
                </a:lnTo>
                <a:lnTo>
                  <a:pt x="21621" y="8470"/>
                </a:lnTo>
                <a:lnTo>
                  <a:pt x="40100" y="940"/>
                </a:lnTo>
                <a:lnTo>
                  <a:pt x="51053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651453" y="6508827"/>
            <a:ext cx="117521" cy="142651"/>
          </a:xfrm>
          <a:custGeom>
            <a:avLst/>
            <a:gdLst/>
            <a:ahLst/>
            <a:cxnLst/>
            <a:rect l="l" t="t" r="r" b="b"/>
            <a:pathLst>
              <a:path w="88900" h="113029">
                <a:moveTo>
                  <a:pt x="43814" y="0"/>
                </a:moveTo>
                <a:lnTo>
                  <a:pt x="82613" y="19515"/>
                </a:lnTo>
                <a:lnTo>
                  <a:pt x="85597" y="33045"/>
                </a:lnTo>
                <a:lnTo>
                  <a:pt x="63626" y="34010"/>
                </a:lnTo>
                <a:lnTo>
                  <a:pt x="62611" y="28397"/>
                </a:lnTo>
                <a:lnTo>
                  <a:pt x="60578" y="24371"/>
                </a:lnTo>
                <a:lnTo>
                  <a:pt x="57531" y="21920"/>
                </a:lnTo>
                <a:lnTo>
                  <a:pt x="54482" y="19456"/>
                </a:lnTo>
                <a:lnTo>
                  <a:pt x="49783" y="18237"/>
                </a:lnTo>
                <a:lnTo>
                  <a:pt x="43561" y="18237"/>
                </a:lnTo>
                <a:lnTo>
                  <a:pt x="37211" y="18237"/>
                </a:lnTo>
                <a:lnTo>
                  <a:pt x="32131" y="19545"/>
                </a:lnTo>
                <a:lnTo>
                  <a:pt x="28575" y="22174"/>
                </a:lnTo>
                <a:lnTo>
                  <a:pt x="26162" y="23863"/>
                </a:lnTo>
                <a:lnTo>
                  <a:pt x="25018" y="26123"/>
                </a:lnTo>
                <a:lnTo>
                  <a:pt x="25018" y="28943"/>
                </a:lnTo>
                <a:lnTo>
                  <a:pt x="25018" y="31521"/>
                </a:lnTo>
                <a:lnTo>
                  <a:pt x="26162" y="33731"/>
                </a:lnTo>
                <a:lnTo>
                  <a:pt x="59308" y="45389"/>
                </a:lnTo>
                <a:lnTo>
                  <a:pt x="67182" y="48006"/>
                </a:lnTo>
                <a:lnTo>
                  <a:pt x="88772" y="72275"/>
                </a:lnTo>
                <a:lnTo>
                  <a:pt x="88772" y="79171"/>
                </a:lnTo>
                <a:lnTo>
                  <a:pt x="88772" y="85432"/>
                </a:lnTo>
                <a:lnTo>
                  <a:pt x="68833" y="108902"/>
                </a:lnTo>
                <a:lnTo>
                  <a:pt x="62483" y="111556"/>
                </a:lnTo>
                <a:lnTo>
                  <a:pt x="54482" y="112890"/>
                </a:lnTo>
                <a:lnTo>
                  <a:pt x="45084" y="112890"/>
                </a:lnTo>
                <a:lnTo>
                  <a:pt x="8304" y="97998"/>
                </a:lnTo>
                <a:lnTo>
                  <a:pt x="0" y="75450"/>
                </a:lnTo>
                <a:lnTo>
                  <a:pt x="21462" y="73367"/>
                </a:lnTo>
                <a:lnTo>
                  <a:pt x="22732" y="80568"/>
                </a:lnTo>
                <a:lnTo>
                  <a:pt x="25400" y="85852"/>
                </a:lnTo>
                <a:lnTo>
                  <a:pt x="29337" y="89217"/>
                </a:lnTo>
                <a:lnTo>
                  <a:pt x="33274" y="92595"/>
                </a:lnTo>
                <a:lnTo>
                  <a:pt x="38607" y="94284"/>
                </a:lnTo>
                <a:lnTo>
                  <a:pt x="45338" y="94284"/>
                </a:lnTo>
                <a:lnTo>
                  <a:pt x="52324" y="94284"/>
                </a:lnTo>
                <a:lnTo>
                  <a:pt x="57784" y="92786"/>
                </a:lnTo>
                <a:lnTo>
                  <a:pt x="61340" y="89776"/>
                </a:lnTo>
                <a:lnTo>
                  <a:pt x="64896" y="86779"/>
                </a:lnTo>
                <a:lnTo>
                  <a:pt x="66675" y="83273"/>
                </a:lnTo>
                <a:lnTo>
                  <a:pt x="66675" y="79248"/>
                </a:lnTo>
                <a:lnTo>
                  <a:pt x="66675" y="76669"/>
                </a:lnTo>
                <a:lnTo>
                  <a:pt x="65912" y="74472"/>
                </a:lnTo>
                <a:lnTo>
                  <a:pt x="64388" y="72669"/>
                </a:lnTo>
                <a:lnTo>
                  <a:pt x="62991" y="70853"/>
                </a:lnTo>
                <a:lnTo>
                  <a:pt x="60325" y="69278"/>
                </a:lnTo>
                <a:lnTo>
                  <a:pt x="56514" y="67945"/>
                </a:lnTo>
                <a:lnTo>
                  <a:pt x="53975" y="67043"/>
                </a:lnTo>
                <a:lnTo>
                  <a:pt x="48006" y="65455"/>
                </a:lnTo>
                <a:lnTo>
                  <a:pt x="7365" y="46380"/>
                </a:lnTo>
                <a:lnTo>
                  <a:pt x="3937" y="39065"/>
                </a:lnTo>
                <a:lnTo>
                  <a:pt x="3937" y="30429"/>
                </a:lnTo>
                <a:lnTo>
                  <a:pt x="3937" y="24879"/>
                </a:lnTo>
                <a:lnTo>
                  <a:pt x="5587" y="19685"/>
                </a:lnTo>
                <a:lnTo>
                  <a:pt x="8762" y="14846"/>
                </a:lnTo>
                <a:lnTo>
                  <a:pt x="11811" y="10007"/>
                </a:lnTo>
                <a:lnTo>
                  <a:pt x="16382" y="6324"/>
                </a:lnTo>
                <a:lnTo>
                  <a:pt x="22351" y="3797"/>
                </a:lnTo>
                <a:lnTo>
                  <a:pt x="28320" y="1270"/>
                </a:lnTo>
                <a:lnTo>
                  <a:pt x="35432" y="0"/>
                </a:lnTo>
                <a:lnTo>
                  <a:pt x="43814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314503" y="6508827"/>
            <a:ext cx="140187" cy="142651"/>
          </a:xfrm>
          <a:custGeom>
            <a:avLst/>
            <a:gdLst/>
            <a:ahLst/>
            <a:cxnLst/>
            <a:rect l="l" t="t" r="r" b="b"/>
            <a:pathLst>
              <a:path w="106044" h="113029">
                <a:moveTo>
                  <a:pt x="52831" y="0"/>
                </a:moveTo>
                <a:lnTo>
                  <a:pt x="91312" y="14960"/>
                </a:lnTo>
                <a:lnTo>
                  <a:pt x="105790" y="56553"/>
                </a:lnTo>
                <a:lnTo>
                  <a:pt x="104905" y="69045"/>
                </a:lnTo>
                <a:lnTo>
                  <a:pt x="83679" y="104418"/>
                </a:lnTo>
                <a:lnTo>
                  <a:pt x="53085" y="112814"/>
                </a:lnTo>
                <a:lnTo>
                  <a:pt x="41532" y="111885"/>
                </a:lnTo>
                <a:lnTo>
                  <a:pt x="8090" y="89845"/>
                </a:lnTo>
                <a:lnTo>
                  <a:pt x="0" y="57073"/>
                </a:lnTo>
                <a:lnTo>
                  <a:pt x="309" y="49074"/>
                </a:lnTo>
                <a:lnTo>
                  <a:pt x="19430" y="9728"/>
                </a:lnTo>
                <a:lnTo>
                  <a:pt x="29209" y="4318"/>
                </a:lnTo>
                <a:lnTo>
                  <a:pt x="36067" y="1435"/>
                </a:lnTo>
                <a:lnTo>
                  <a:pt x="43941" y="0"/>
                </a:lnTo>
                <a:lnTo>
                  <a:pt x="528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813357" y="6508827"/>
            <a:ext cx="117521" cy="142651"/>
          </a:xfrm>
          <a:custGeom>
            <a:avLst/>
            <a:gdLst/>
            <a:ahLst/>
            <a:cxnLst/>
            <a:rect l="l" t="t" r="r" b="b"/>
            <a:pathLst>
              <a:path w="88900" h="113029">
                <a:moveTo>
                  <a:pt x="43814" y="0"/>
                </a:moveTo>
                <a:lnTo>
                  <a:pt x="82613" y="19515"/>
                </a:lnTo>
                <a:lnTo>
                  <a:pt x="85597" y="33045"/>
                </a:lnTo>
                <a:lnTo>
                  <a:pt x="63626" y="34010"/>
                </a:lnTo>
                <a:lnTo>
                  <a:pt x="62610" y="28397"/>
                </a:lnTo>
                <a:lnTo>
                  <a:pt x="60578" y="24371"/>
                </a:lnTo>
                <a:lnTo>
                  <a:pt x="57531" y="21920"/>
                </a:lnTo>
                <a:lnTo>
                  <a:pt x="54482" y="19456"/>
                </a:lnTo>
                <a:lnTo>
                  <a:pt x="49784" y="18237"/>
                </a:lnTo>
                <a:lnTo>
                  <a:pt x="43560" y="18237"/>
                </a:lnTo>
                <a:lnTo>
                  <a:pt x="37210" y="18237"/>
                </a:lnTo>
                <a:lnTo>
                  <a:pt x="32131" y="19545"/>
                </a:lnTo>
                <a:lnTo>
                  <a:pt x="28575" y="22174"/>
                </a:lnTo>
                <a:lnTo>
                  <a:pt x="26161" y="23863"/>
                </a:lnTo>
                <a:lnTo>
                  <a:pt x="25018" y="26123"/>
                </a:lnTo>
                <a:lnTo>
                  <a:pt x="25018" y="28943"/>
                </a:lnTo>
                <a:lnTo>
                  <a:pt x="25018" y="31521"/>
                </a:lnTo>
                <a:lnTo>
                  <a:pt x="26161" y="33731"/>
                </a:lnTo>
                <a:lnTo>
                  <a:pt x="59309" y="45389"/>
                </a:lnTo>
                <a:lnTo>
                  <a:pt x="67182" y="48006"/>
                </a:lnTo>
                <a:lnTo>
                  <a:pt x="88772" y="72275"/>
                </a:lnTo>
                <a:lnTo>
                  <a:pt x="88772" y="79171"/>
                </a:lnTo>
                <a:lnTo>
                  <a:pt x="88772" y="85432"/>
                </a:lnTo>
                <a:lnTo>
                  <a:pt x="68834" y="108902"/>
                </a:lnTo>
                <a:lnTo>
                  <a:pt x="62484" y="111556"/>
                </a:lnTo>
                <a:lnTo>
                  <a:pt x="54482" y="112890"/>
                </a:lnTo>
                <a:lnTo>
                  <a:pt x="45084" y="112890"/>
                </a:lnTo>
                <a:lnTo>
                  <a:pt x="8304" y="97998"/>
                </a:lnTo>
                <a:lnTo>
                  <a:pt x="0" y="75450"/>
                </a:lnTo>
                <a:lnTo>
                  <a:pt x="21462" y="73367"/>
                </a:lnTo>
                <a:lnTo>
                  <a:pt x="22732" y="80568"/>
                </a:lnTo>
                <a:lnTo>
                  <a:pt x="25400" y="85852"/>
                </a:lnTo>
                <a:lnTo>
                  <a:pt x="29336" y="89217"/>
                </a:lnTo>
                <a:lnTo>
                  <a:pt x="33273" y="92595"/>
                </a:lnTo>
                <a:lnTo>
                  <a:pt x="38607" y="94284"/>
                </a:lnTo>
                <a:lnTo>
                  <a:pt x="45338" y="94284"/>
                </a:lnTo>
                <a:lnTo>
                  <a:pt x="52323" y="94284"/>
                </a:lnTo>
                <a:lnTo>
                  <a:pt x="57784" y="92786"/>
                </a:lnTo>
                <a:lnTo>
                  <a:pt x="61340" y="89776"/>
                </a:lnTo>
                <a:lnTo>
                  <a:pt x="64896" y="86779"/>
                </a:lnTo>
                <a:lnTo>
                  <a:pt x="66675" y="83273"/>
                </a:lnTo>
                <a:lnTo>
                  <a:pt x="66675" y="79248"/>
                </a:lnTo>
                <a:lnTo>
                  <a:pt x="66675" y="76669"/>
                </a:lnTo>
                <a:lnTo>
                  <a:pt x="65912" y="74472"/>
                </a:lnTo>
                <a:lnTo>
                  <a:pt x="64388" y="72669"/>
                </a:lnTo>
                <a:lnTo>
                  <a:pt x="62991" y="70853"/>
                </a:lnTo>
                <a:lnTo>
                  <a:pt x="60325" y="69278"/>
                </a:lnTo>
                <a:lnTo>
                  <a:pt x="56514" y="67945"/>
                </a:lnTo>
                <a:lnTo>
                  <a:pt x="53975" y="67043"/>
                </a:lnTo>
                <a:lnTo>
                  <a:pt x="48006" y="65455"/>
                </a:lnTo>
                <a:lnTo>
                  <a:pt x="7365" y="46380"/>
                </a:lnTo>
                <a:lnTo>
                  <a:pt x="3936" y="39065"/>
                </a:lnTo>
                <a:lnTo>
                  <a:pt x="3936" y="30429"/>
                </a:lnTo>
                <a:lnTo>
                  <a:pt x="3936" y="24879"/>
                </a:lnTo>
                <a:lnTo>
                  <a:pt x="5587" y="19685"/>
                </a:lnTo>
                <a:lnTo>
                  <a:pt x="8762" y="14846"/>
                </a:lnTo>
                <a:lnTo>
                  <a:pt x="11810" y="10007"/>
                </a:lnTo>
                <a:lnTo>
                  <a:pt x="16382" y="6324"/>
                </a:lnTo>
                <a:lnTo>
                  <a:pt x="22351" y="3797"/>
                </a:lnTo>
                <a:lnTo>
                  <a:pt x="28320" y="1270"/>
                </a:lnTo>
                <a:lnTo>
                  <a:pt x="35432" y="0"/>
                </a:lnTo>
                <a:lnTo>
                  <a:pt x="43814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7436088" y="6704989"/>
            <a:ext cx="3262733" cy="1530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439783" y="6514101"/>
            <a:ext cx="3263571" cy="1540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1"/>
          <p:cNvSpPr txBox="1">
            <a:spLocks noChangeArrowheads="1"/>
          </p:cNvSpPr>
          <p:nvPr/>
        </p:nvSpPr>
        <p:spPr bwMode="auto">
          <a:xfrm>
            <a:off x="684305" y="850725"/>
            <a:ext cx="10734758" cy="2004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像素碲锌镉探测器的</a:t>
            </a:r>
            <a:endParaRPr lang="en-US" altLang="zh-CN" sz="4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国产化多通道低噪声读出电子学研究进展</a:t>
            </a:r>
            <a:endParaRPr lang="en-US" altLang="zh-CN" sz="4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09" y="192811"/>
            <a:ext cx="1305919" cy="1305919"/>
          </a:xfrm>
          <a:prstGeom prst="rect">
            <a:avLst/>
          </a:prstGeom>
        </p:spPr>
      </p:pic>
      <p:sp>
        <p:nvSpPr>
          <p:cNvPr id="63" name="副标题 2"/>
          <p:cNvSpPr txBox="1"/>
          <p:nvPr/>
        </p:nvSpPr>
        <p:spPr>
          <a:xfrm>
            <a:off x="1962693" y="3696389"/>
            <a:ext cx="8811258" cy="14411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b="1" u="sng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付学成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，封常青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*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，周自衡，秦阳辉，刘树彬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中国科学技术大学  近代物理系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4531642" y="5650348"/>
            <a:ext cx="3357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2026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年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8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月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12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日  河南登封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B2AB4-18E3-927D-CAE7-05ABAB69F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294DF129-41D5-AE7E-F2AF-7F015F04189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10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A6DBF644-B589-15C6-44CC-C9F1E194034E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放射源测试和深度灵敏修正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289155EF-E8FB-E7D6-0C6B-13237BEA36FF}"/>
              </a:ext>
            </a:extLst>
          </p:cNvPr>
          <p:cNvSpPr txBox="1"/>
          <p:nvPr/>
        </p:nvSpPr>
        <p:spPr>
          <a:xfrm>
            <a:off x="6239002" y="6113505"/>
            <a:ext cx="30962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作用深度离散化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B50EFB70-6DC7-D5C9-7C69-A7E463D95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995" y="1387488"/>
            <a:ext cx="3702690" cy="1666210"/>
          </a:xfrm>
          <a:prstGeom prst="rect">
            <a:avLst/>
          </a:prstGeom>
        </p:spPr>
      </p:pic>
      <p:sp>
        <p:nvSpPr>
          <p:cNvPr id="47" name="文本框 46">
            <a:extLst>
              <a:ext uri="{FF2B5EF4-FFF2-40B4-BE49-F238E27FC236}">
                <a16:creationId xmlns:a16="http://schemas.microsoft.com/office/drawing/2014/main" id="{D33EE8D1-52E8-621C-6BA6-339AE1E3D7E5}"/>
              </a:ext>
            </a:extLst>
          </p:cNvPr>
          <p:cNvSpPr txBox="1"/>
          <p:nvPr/>
        </p:nvSpPr>
        <p:spPr>
          <a:xfrm>
            <a:off x="3371678" y="3237268"/>
            <a:ext cx="30962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标定测试示意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1BA94AF-37D0-9446-3CD8-6685735A0BC5}"/>
              </a:ext>
            </a:extLst>
          </p:cNvPr>
          <p:cNvSpPr txBox="1"/>
          <p:nvPr/>
        </p:nvSpPr>
        <p:spPr>
          <a:xfrm>
            <a:off x="6471875" y="3237268"/>
            <a:ext cx="34140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DOI=3mm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下的单像素事例能谱</a:t>
            </a:r>
            <a:endParaRPr lang="en-US" altLang="zh-CN" sz="1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120E9A5-ABCC-22B5-01B5-7E2CCE224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929" y="1049470"/>
            <a:ext cx="2805963" cy="2103501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B63ED0FE-9EF7-2C84-C907-DEFA294F0D84}"/>
              </a:ext>
            </a:extLst>
          </p:cNvPr>
          <p:cNvGrpSpPr/>
          <p:nvPr/>
        </p:nvGrpSpPr>
        <p:grpSpPr>
          <a:xfrm>
            <a:off x="3793953" y="3609259"/>
            <a:ext cx="8363674" cy="2515023"/>
            <a:chOff x="4544351" y="3834910"/>
            <a:chExt cx="7613275" cy="2289372"/>
          </a:xfrm>
        </p:grpSpPr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48BA8C55-1345-50FE-DD0D-DFBE5E4C0A65}"/>
                </a:ext>
              </a:extLst>
            </p:cNvPr>
            <p:cNvGrpSpPr/>
            <p:nvPr/>
          </p:nvGrpSpPr>
          <p:grpSpPr>
            <a:xfrm>
              <a:off x="4544351" y="3834910"/>
              <a:ext cx="5078750" cy="2289372"/>
              <a:chOff x="83264" y="3991608"/>
              <a:chExt cx="4880807" cy="2085063"/>
            </a:xfrm>
          </p:grpSpPr>
          <p:pic>
            <p:nvPicPr>
              <p:cNvPr id="49" name="图形 48">
                <a:extLst>
                  <a:ext uri="{FF2B5EF4-FFF2-40B4-BE49-F238E27FC236}">
                    <a16:creationId xmlns:a16="http://schemas.microsoft.com/office/drawing/2014/main" id="{7398DF81-2E43-184E-7299-24C056288B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t="4705"/>
              <a:stretch>
                <a:fillRect/>
              </a:stretch>
            </p:blipFill>
            <p:spPr>
              <a:xfrm>
                <a:off x="2557274" y="3991608"/>
                <a:ext cx="2406797" cy="2085063"/>
              </a:xfrm>
              <a:prstGeom prst="rect">
                <a:avLst/>
              </a:prstGeom>
            </p:spPr>
          </p:pic>
          <p:pic>
            <p:nvPicPr>
              <p:cNvPr id="50" name="图形 49">
                <a:extLst>
                  <a:ext uri="{FF2B5EF4-FFF2-40B4-BE49-F238E27FC236}">
                    <a16:creationId xmlns:a16="http://schemas.microsoft.com/office/drawing/2014/main" id="{8B8A952C-F786-EB0A-2FC9-EBBF174995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3264" y="4273141"/>
                <a:ext cx="2268475" cy="1701363"/>
              </a:xfrm>
              <a:prstGeom prst="rect">
                <a:avLst/>
              </a:prstGeom>
            </p:spPr>
          </p:pic>
          <p:cxnSp>
            <p:nvCxnSpPr>
              <p:cNvPr id="51" name="直接箭头连接符 50">
                <a:extLst>
                  <a:ext uri="{FF2B5EF4-FFF2-40B4-BE49-F238E27FC236}">
                    <a16:creationId xmlns:a16="http://schemas.microsoft.com/office/drawing/2014/main" id="{5475C307-F3B2-6AD1-3925-487C245C8DB5}"/>
                  </a:ext>
                </a:extLst>
              </p:cNvPr>
              <p:cNvCxnSpPr/>
              <p:nvPr/>
            </p:nvCxnSpPr>
            <p:spPr>
              <a:xfrm>
                <a:off x="2211027" y="5510765"/>
                <a:ext cx="47064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A9E85391-CF26-137B-D3E1-C578676011FC}"/>
                  </a:ext>
                </a:extLst>
              </p:cNvPr>
              <p:cNvSpPr txBox="1"/>
              <p:nvPr/>
            </p:nvSpPr>
            <p:spPr>
              <a:xfrm>
                <a:off x="2176516" y="5534481"/>
                <a:ext cx="102312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1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Calibri" panose="020F0502020204030204" pitchFamily="34" charset="0"/>
                  </a:rPr>
                  <a:t>深度离散化</a:t>
                </a:r>
              </a:p>
            </p:txBody>
          </p:sp>
        </p:grp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2ED94CCB-6CDA-664A-7D77-FCFBDCE8C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6972" y="4131224"/>
              <a:ext cx="2320654" cy="1921958"/>
            </a:xfrm>
            <a:prstGeom prst="rect">
              <a:avLst/>
            </a:prstGeom>
          </p:spPr>
        </p:pic>
        <p:cxnSp>
          <p:nvCxnSpPr>
            <p:cNvPr id="17" name="直接箭头连接符 16">
              <a:extLst>
                <a:ext uri="{FF2B5EF4-FFF2-40B4-BE49-F238E27FC236}">
                  <a16:creationId xmlns:a16="http://schemas.microsoft.com/office/drawing/2014/main" id="{E1D15EAE-9F4E-4AEB-FB65-657751E26AD6}"/>
                </a:ext>
              </a:extLst>
            </p:cNvPr>
            <p:cNvCxnSpPr>
              <a:cxnSpLocks/>
            </p:cNvCxnSpPr>
            <p:nvPr/>
          </p:nvCxnSpPr>
          <p:spPr>
            <a:xfrm>
              <a:off x="8270911" y="4144030"/>
              <a:ext cx="1497344" cy="392917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>
              <a:extLst>
                <a:ext uri="{FF2B5EF4-FFF2-40B4-BE49-F238E27FC236}">
                  <a16:creationId xmlns:a16="http://schemas.microsoft.com/office/drawing/2014/main" id="{0636B060-5DA4-903E-184F-7CC38A3B40D3}"/>
                </a:ext>
              </a:extLst>
            </p:cNvPr>
            <p:cNvCxnSpPr>
              <a:cxnSpLocks/>
            </p:cNvCxnSpPr>
            <p:nvPr/>
          </p:nvCxnSpPr>
          <p:spPr>
            <a:xfrm>
              <a:off x="8184145" y="5092203"/>
              <a:ext cx="1584110" cy="174071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文本框 26">
            <a:extLst>
              <a:ext uri="{FF2B5EF4-FFF2-40B4-BE49-F238E27FC236}">
                <a16:creationId xmlns:a16="http://schemas.microsoft.com/office/drawing/2014/main" id="{3D954B38-D1B0-FD37-B6FA-D6F5C9AF5542}"/>
              </a:ext>
            </a:extLst>
          </p:cNvPr>
          <p:cNvSpPr txBox="1"/>
          <p:nvPr/>
        </p:nvSpPr>
        <p:spPr>
          <a:xfrm>
            <a:off x="10133999" y="4306115"/>
            <a:ext cx="113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 selected: 0.85 to 0.9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AA56F56-43ED-1CFB-94CC-68D830CC256C}"/>
              </a:ext>
            </a:extLst>
          </p:cNvPr>
          <p:cNvSpPr txBox="1"/>
          <p:nvPr/>
        </p:nvSpPr>
        <p:spPr>
          <a:xfrm>
            <a:off x="87059" y="931200"/>
            <a:ext cx="4248295" cy="516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相互作用深度（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）标定</a:t>
            </a:r>
            <a:endParaRPr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准直器参数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材料钨铜合金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厚度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40 mm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狭缝宽度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0.5 mm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C/A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幅度比与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近似线性关系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DOI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测量精度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&lt;0.8 mm</a:t>
            </a: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深度灵敏修正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C/A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幅度比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作用深度离散化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阳极信号能量修正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49E6CFB9-3A54-E83E-A498-2DB1DB20DF00}"/>
              </a:ext>
            </a:extLst>
          </p:cNvPr>
          <p:cNvSpPr txBox="1"/>
          <p:nvPr/>
        </p:nvSpPr>
        <p:spPr>
          <a:xfrm>
            <a:off x="9187262" y="3234528"/>
            <a:ext cx="34140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CAR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测量值与</a:t>
            </a:r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关系</a:t>
            </a:r>
            <a:endParaRPr lang="en-US" altLang="zh-CN" sz="1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D8F74443-C29F-689C-5642-5300B60A055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909" t="3814" r="3909"/>
          <a:stretch>
            <a:fillRect/>
          </a:stretch>
        </p:blipFill>
        <p:spPr>
          <a:xfrm>
            <a:off x="9461823" y="1043475"/>
            <a:ext cx="2730177" cy="213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49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15333-C4A7-B968-98C1-8101C34AE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97B756C5-7539-73B6-0019-A90967111B0F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11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7DC9908F-69D5-C7B8-88D0-69D32B2AD65D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放射源测试和深度灵敏修正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3E49064F-A423-E370-D11A-73884F1BD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890" y="1321469"/>
            <a:ext cx="3702690" cy="1666210"/>
          </a:xfrm>
          <a:prstGeom prst="rect">
            <a:avLst/>
          </a:prstGeom>
        </p:spPr>
      </p:pic>
      <p:sp>
        <p:nvSpPr>
          <p:cNvPr id="47" name="文本框 46">
            <a:extLst>
              <a:ext uri="{FF2B5EF4-FFF2-40B4-BE49-F238E27FC236}">
                <a16:creationId xmlns:a16="http://schemas.microsoft.com/office/drawing/2014/main" id="{8124C4C5-740A-8319-6F80-7F0313E05B00}"/>
              </a:ext>
            </a:extLst>
          </p:cNvPr>
          <p:cNvSpPr txBox="1"/>
          <p:nvPr/>
        </p:nvSpPr>
        <p:spPr>
          <a:xfrm>
            <a:off x="4815127" y="3231583"/>
            <a:ext cx="30962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标定测试示意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802C8D3-5142-482A-41B9-3CD5C7D15472}"/>
              </a:ext>
            </a:extLst>
          </p:cNvPr>
          <p:cNvSpPr txBox="1"/>
          <p:nvPr/>
        </p:nvSpPr>
        <p:spPr>
          <a:xfrm>
            <a:off x="9912265" y="6167087"/>
            <a:ext cx="15835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DOI=3mm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DD7560A-32AF-D711-EB5F-6F6885166295}"/>
              </a:ext>
            </a:extLst>
          </p:cNvPr>
          <p:cNvSpPr txBox="1"/>
          <p:nvPr/>
        </p:nvSpPr>
        <p:spPr>
          <a:xfrm>
            <a:off x="87059" y="931200"/>
            <a:ext cx="4248295" cy="3936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相互作用深度（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）标定</a:t>
            </a:r>
            <a:endParaRPr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准直器参数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材料钨铜合金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厚度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40 mm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狭缝宽度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0.5 mm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漂移时间与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阴极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阳极时间差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近似线性关系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DOI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测量精度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&lt;1 mm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B60F794C-8FAB-A07C-619C-6D466B9403C4}"/>
              </a:ext>
            </a:extLst>
          </p:cNvPr>
          <p:cNvSpPr txBox="1"/>
          <p:nvPr/>
        </p:nvSpPr>
        <p:spPr>
          <a:xfrm>
            <a:off x="8588496" y="3231583"/>
            <a:ext cx="34140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 time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关系</a:t>
            </a:r>
            <a:endParaRPr lang="en-US" altLang="zh-CN" sz="1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DA00B38-5AF6-163F-2D16-419F9B15BE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78" t="6244" r="6178"/>
          <a:stretch>
            <a:fillRect/>
          </a:stretch>
        </p:blipFill>
        <p:spPr>
          <a:xfrm>
            <a:off x="8588496" y="829771"/>
            <a:ext cx="3023560" cy="2401812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8F4CA74B-9168-22E1-0E4E-4BAF04EF660F}"/>
              </a:ext>
            </a:extLst>
          </p:cNvPr>
          <p:cNvSpPr txBox="1"/>
          <p:nvPr/>
        </p:nvSpPr>
        <p:spPr>
          <a:xfrm>
            <a:off x="4064281" y="6167088"/>
            <a:ext cx="15016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DOI=7mm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F3B7CF-0EC4-52F6-3838-7CA3667B06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643" y="3870322"/>
            <a:ext cx="8588495" cy="228406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2543F49F-0A87-430C-C743-A190512BD72C}"/>
              </a:ext>
            </a:extLst>
          </p:cNvPr>
          <p:cNvSpPr txBox="1"/>
          <p:nvPr/>
        </p:nvSpPr>
        <p:spPr>
          <a:xfrm>
            <a:off x="6896044" y="6167088"/>
            <a:ext cx="15016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DOI=5mm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77784AB-C7E1-75D2-6D36-F6BC1518E75D}"/>
              </a:ext>
            </a:extLst>
          </p:cNvPr>
          <p:cNvSpPr txBox="1"/>
          <p:nvPr/>
        </p:nvSpPr>
        <p:spPr>
          <a:xfrm>
            <a:off x="6058785" y="6433453"/>
            <a:ext cx="30962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阳极信号幅度与漂移时间关系散点图</a:t>
            </a:r>
          </a:p>
        </p:txBody>
      </p:sp>
    </p:spTree>
    <p:extLst>
      <p:ext uri="{BB962C8B-B14F-4D97-AF65-F5344CB8AC3E}">
        <p14:creationId xmlns:p14="http://schemas.microsoft.com/office/powerpoint/2010/main" val="1681224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2468F-2225-C9C4-8C70-7CD8D78E5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8FCC7B6E-0580-7D2A-98A2-5EAEDB07B2E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12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7A67735A-5EFA-8BC5-15C3-1A28C7F52B64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放射源测试和深度灵敏修正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2987A6B-C752-4BE9-A435-BDD334AE824A}"/>
              </a:ext>
            </a:extLst>
          </p:cNvPr>
          <p:cNvSpPr txBox="1"/>
          <p:nvPr/>
        </p:nvSpPr>
        <p:spPr>
          <a:xfrm>
            <a:off x="233974" y="755313"/>
            <a:ext cx="4608321" cy="3044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伽马射线源：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Na-22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Cs-137</a:t>
            </a: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单像素事例，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C/A ratio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修正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能量分辨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像素 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#1(5,1)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1.24% 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 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1.11% @ 662 keV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1.71% 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 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1.40% @ 511 keV</a:t>
            </a: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峰康比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3.0  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→ 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8.4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1DEFD14F-AFA7-06AC-C196-DB643CD9E369}"/>
              </a:ext>
            </a:extLst>
          </p:cNvPr>
          <p:cNvSpPr txBox="1"/>
          <p:nvPr/>
        </p:nvSpPr>
        <p:spPr>
          <a:xfrm>
            <a:off x="8370540" y="3504472"/>
            <a:ext cx="3096215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深度灵敏修正的单像素事例能谱</a:t>
            </a:r>
          </a:p>
          <a:p>
            <a:pPr algn="ctr"/>
            <a:endParaRPr lang="zh-CN" altLang="en-US" sz="1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9A770322-23F3-F16D-451A-7C19754A5F07}"/>
              </a:ext>
            </a:extLst>
          </p:cNvPr>
          <p:cNvSpPr txBox="1"/>
          <p:nvPr/>
        </p:nvSpPr>
        <p:spPr>
          <a:xfrm>
            <a:off x="2891777" y="6287131"/>
            <a:ext cx="3096215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探测器各通道原始能量分辨率</a:t>
            </a:r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@662keV</a:t>
            </a:r>
            <a:endParaRPr lang="zh-CN" altLang="en-US" sz="1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6E9F8928-AC1B-357E-A520-B65DEB9FA07B}"/>
              </a:ext>
            </a:extLst>
          </p:cNvPr>
          <p:cNvSpPr txBox="1"/>
          <p:nvPr/>
        </p:nvSpPr>
        <p:spPr>
          <a:xfrm>
            <a:off x="4986305" y="3504472"/>
            <a:ext cx="30962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原始能谱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3273B6F-B42D-ABCE-D426-5559E2AC4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150" y="957666"/>
            <a:ext cx="3324997" cy="25468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5A7D42B-F6E2-EAB5-EE37-559A213AC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1915" y="957666"/>
            <a:ext cx="3324997" cy="2546806"/>
          </a:xfrm>
          <a:prstGeom prst="rect">
            <a:avLst/>
          </a:prstGeom>
        </p:spPr>
      </p:pic>
      <p:pic>
        <p:nvPicPr>
          <p:cNvPr id="13" name="图形 39991">
            <a:extLst>
              <a:ext uri="{FF2B5EF4-FFF2-40B4-BE49-F238E27FC236}">
                <a16:creationId xmlns:a16="http://schemas.microsoft.com/office/drawing/2014/main" id="{ADAABACE-B07B-7088-5742-CF6F15ED80AB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63720" y="4086617"/>
            <a:ext cx="4752331" cy="2221218"/>
          </a:xfrm>
          <a:prstGeom prst="rect">
            <a:avLst/>
          </a:prstGeom>
        </p:spPr>
      </p:pic>
      <p:pic>
        <p:nvPicPr>
          <p:cNvPr id="15" name="图形 39992">
            <a:extLst>
              <a:ext uri="{FF2B5EF4-FFF2-40B4-BE49-F238E27FC236}">
                <a16:creationId xmlns:a16="http://schemas.microsoft.com/office/drawing/2014/main" id="{7C1809B1-C20F-6990-3415-A2F9507848EC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8080" y="4086618"/>
            <a:ext cx="4752331" cy="2221217"/>
          </a:xfrm>
          <a:prstGeom prst="rect">
            <a:avLst/>
          </a:prstGeom>
        </p:spPr>
      </p:pic>
      <p:sp>
        <p:nvSpPr>
          <p:cNvPr id="17" name="箭头: 右 16">
            <a:extLst>
              <a:ext uri="{FF2B5EF4-FFF2-40B4-BE49-F238E27FC236}">
                <a16:creationId xmlns:a16="http://schemas.microsoft.com/office/drawing/2014/main" id="{D6951D32-8B9C-94C2-45A5-C13A78686AC4}"/>
              </a:ext>
            </a:extLst>
          </p:cNvPr>
          <p:cNvSpPr/>
          <p:nvPr/>
        </p:nvSpPr>
        <p:spPr>
          <a:xfrm>
            <a:off x="6807421" y="5083816"/>
            <a:ext cx="432031" cy="226820"/>
          </a:xfrm>
          <a:prstGeom prst="rightArrow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83A02EA-1D48-822D-01D5-AF82FC5F7781}"/>
              </a:ext>
            </a:extLst>
          </p:cNvPr>
          <p:cNvSpPr txBox="1"/>
          <p:nvPr/>
        </p:nvSpPr>
        <p:spPr>
          <a:xfrm>
            <a:off x="8076137" y="6287130"/>
            <a:ext cx="3096215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探测器各通道深度修正后能量分辨率</a:t>
            </a:r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@662keV</a:t>
            </a:r>
            <a:endParaRPr lang="zh-CN" altLang="en-US" sz="1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2CFCA54-BEB8-A873-CC9D-118259D1C96D}"/>
              </a:ext>
            </a:extLst>
          </p:cNvPr>
          <p:cNvSpPr txBox="1"/>
          <p:nvPr/>
        </p:nvSpPr>
        <p:spPr>
          <a:xfrm>
            <a:off x="623620" y="3674793"/>
            <a:ext cx="4506695" cy="418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0800" lvl="1">
              <a:lnSpc>
                <a:spcPct val="150000"/>
              </a:lnSpc>
              <a:buClrTx/>
              <a:buSzPts val="1800"/>
              <a:defRPr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减小低能拖尾和连续本底，康普顿平台降低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4333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4E536-6E20-208C-A175-76C4E851D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446C6D9C-78CE-0296-56F9-D71B88389155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13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FBBB007C-C499-42FA-671C-0021AF88D980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伽马点源针孔成像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4E868CD-AD3A-2474-65D5-FAF2E9216340}"/>
              </a:ext>
            </a:extLst>
          </p:cNvPr>
          <p:cNvSpPr txBox="1"/>
          <p:nvPr/>
        </p:nvSpPr>
        <p:spPr>
          <a:xfrm>
            <a:off x="233974" y="755313"/>
            <a:ext cx="4954389" cy="553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小孔成像</a:t>
            </a:r>
            <a:endParaRPr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优点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远场空间分辨好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可靠性高，无伪影</a:t>
            </a: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测试条件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baseline="30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137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Cs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源：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1.5 Ci</a:t>
            </a:r>
          </a:p>
          <a:p>
            <a:pPr marL="828000" lvl="1" indent="-45720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准直器厚度：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 cm</a:t>
            </a:r>
          </a:p>
          <a:p>
            <a:pPr marL="828000" lvl="1" indent="-45720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针孔直径：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 mm</a:t>
            </a:r>
          </a:p>
          <a:p>
            <a:pPr marL="828000" lvl="1" indent="-45720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理论亮斑直径：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3.25 mm</a:t>
            </a: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测试结果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实测亮斑直径：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3.2 mm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事例筛选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70800" lvl="1">
              <a:lnSpc>
                <a:spcPct val="150000"/>
              </a:lnSpc>
              <a:buSzPts val="1800"/>
              <a:defRPr/>
            </a:pP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5D10D9E3-AC54-3604-86F2-10EDAA316022}"/>
              </a:ext>
            </a:extLst>
          </p:cNvPr>
          <p:cNvSpPr txBox="1"/>
          <p:nvPr/>
        </p:nvSpPr>
        <p:spPr>
          <a:xfrm>
            <a:off x="8770997" y="3217086"/>
            <a:ext cx="30962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孔成像实验现场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8436EE4F-56B1-E19F-174E-8FAFC8AB0356}"/>
              </a:ext>
            </a:extLst>
          </p:cNvPr>
          <p:cNvSpPr txBox="1"/>
          <p:nvPr/>
        </p:nvSpPr>
        <p:spPr>
          <a:xfrm>
            <a:off x="4663353" y="3217087"/>
            <a:ext cx="30962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小孔成像实验原理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C54629A-C6EC-C67B-6542-AC93D2A6C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143" y="1439474"/>
            <a:ext cx="4352637" cy="159571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E5CD971-43B6-A816-968D-7323AE2F434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170" y="991263"/>
            <a:ext cx="3549870" cy="204392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F1DB032-7CC0-D416-E7FB-E2C10F7D50E2}"/>
              </a:ext>
            </a:extLst>
          </p:cNvPr>
          <p:cNvSpPr txBox="1"/>
          <p:nvPr/>
        </p:nvSpPr>
        <p:spPr>
          <a:xfrm>
            <a:off x="4410466" y="6073826"/>
            <a:ext cx="3601988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通过能量和</a:t>
            </a:r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筛选提升信噪比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EC4936B0-3079-4DD1-4AB3-C4D8C82176D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8796"/>
          <a:stretch>
            <a:fillRect/>
          </a:stretch>
        </p:blipFill>
        <p:spPr>
          <a:xfrm>
            <a:off x="3944729" y="3979744"/>
            <a:ext cx="4302542" cy="1989529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F52F6DB7-64C6-1FF2-1788-C1DCF4C4473C}"/>
              </a:ext>
            </a:extLst>
          </p:cNvPr>
          <p:cNvSpPr txBox="1"/>
          <p:nvPr/>
        </p:nvSpPr>
        <p:spPr>
          <a:xfrm>
            <a:off x="8890484" y="6073826"/>
            <a:ext cx="2857239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改变伽马源位置的像成像图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2C8B0D2C-DFCE-085A-1C0D-D9BA466F2A7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540" r="8159"/>
          <a:stretch>
            <a:fillRect/>
          </a:stretch>
        </p:blipFill>
        <p:spPr>
          <a:xfrm>
            <a:off x="9112729" y="3711933"/>
            <a:ext cx="2412748" cy="236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49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EAB37-8134-E65C-D62A-59CDF3F90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E3ECFFF0-1EB0-2E40-597F-1ACB7DD5D86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14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684F0282-C006-F405-B552-F632F83D3266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编码孔径成像</a:t>
            </a:r>
          </a:p>
          <a:p>
            <a:pPr algn="ctr" fontAlgn="auto">
              <a:spcAft>
                <a:spcPts val="0"/>
              </a:spcAft>
            </a:pP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8D7F1BD-5113-A568-9453-83F9F37C6DB0}"/>
              </a:ext>
            </a:extLst>
          </p:cNvPr>
          <p:cNvSpPr txBox="1"/>
          <p:nvPr/>
        </p:nvSpPr>
        <p:spPr>
          <a:xfrm>
            <a:off x="233974" y="755313"/>
            <a:ext cx="4954389" cy="5583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编码孔径成像</a:t>
            </a:r>
            <a:endParaRPr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原理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使用特定编码孔径对射线调制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解码算法得到源图像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优点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高灵敏度成像，适合弱源探测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角度分辨率好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准直器参数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5mm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厚度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掩模单元尺寸：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1.72mm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钨铜合金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70800" lvl="1">
              <a:lnSpc>
                <a:spcPct val="150000"/>
              </a:lnSpc>
              <a:buSzPts val="1800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（成分约为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70%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的钨和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30%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的铜）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endParaRPr lang="zh-CN" altLang="en-US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E18545D9-F9AB-A77B-A0F6-D92045A8BB5B}"/>
              </a:ext>
            </a:extLst>
          </p:cNvPr>
          <p:cNvSpPr txBox="1"/>
          <p:nvPr/>
        </p:nvSpPr>
        <p:spPr>
          <a:xfrm>
            <a:off x="8701580" y="2885866"/>
            <a:ext cx="30962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编码孔径成像实验现场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F14B774E-684E-DD1F-125B-698A90E97F7A}"/>
              </a:ext>
            </a:extLst>
          </p:cNvPr>
          <p:cNvSpPr txBox="1"/>
          <p:nvPr/>
        </p:nvSpPr>
        <p:spPr>
          <a:xfrm>
            <a:off x="4663352" y="2891135"/>
            <a:ext cx="30962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编码孔径成像实验原理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0BB0490-8BCD-8FDC-A556-08DF9144E6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870" y="1186845"/>
            <a:ext cx="3986752" cy="150564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D7DBFDF-BC5B-4F7C-02F4-B894E15E6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3588" y="1162848"/>
            <a:ext cx="2932200" cy="1548382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64AF49B3-ABD8-0167-F03C-860EE8F890C7}"/>
              </a:ext>
            </a:extLst>
          </p:cNvPr>
          <p:cNvSpPr txBox="1"/>
          <p:nvPr/>
        </p:nvSpPr>
        <p:spPr>
          <a:xfrm>
            <a:off x="4765075" y="6023847"/>
            <a:ext cx="3409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MURA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编码板示意图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487B878-5D25-AB0A-4DE3-5C74C558F3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189" y="3561260"/>
            <a:ext cx="3757080" cy="246258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5431B43-594A-2503-E038-DBB4D958B8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2840" y="3561260"/>
            <a:ext cx="2254319" cy="2254319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EF1DFB0D-CDDE-0DD9-B309-8435772094E0}"/>
              </a:ext>
            </a:extLst>
          </p:cNvPr>
          <p:cNvSpPr txBox="1"/>
          <p:nvPr/>
        </p:nvSpPr>
        <p:spPr>
          <a:xfrm>
            <a:off x="8868427" y="6022938"/>
            <a:ext cx="27625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编码板实物图</a:t>
            </a:r>
          </a:p>
        </p:txBody>
      </p:sp>
    </p:spTree>
    <p:extLst>
      <p:ext uri="{BB962C8B-B14F-4D97-AF65-F5344CB8AC3E}">
        <p14:creationId xmlns:p14="http://schemas.microsoft.com/office/powerpoint/2010/main" val="1902841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2315C-0A1F-28D9-9294-8ED403A2D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椭圆 30">
            <a:extLst>
              <a:ext uri="{FF2B5EF4-FFF2-40B4-BE49-F238E27FC236}">
                <a16:creationId xmlns:a16="http://schemas.microsoft.com/office/drawing/2014/main" id="{9DF285EC-343A-6ED1-F02F-3AF9092C5078}"/>
              </a:ext>
            </a:extLst>
          </p:cNvPr>
          <p:cNvSpPr/>
          <p:nvPr/>
        </p:nvSpPr>
        <p:spPr>
          <a:xfrm>
            <a:off x="5702407" y="4706893"/>
            <a:ext cx="416281" cy="37870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C8872E7-B80F-DAA6-3C79-F5ACC05CA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758" y="959186"/>
            <a:ext cx="4896340" cy="2547888"/>
          </a:xfrm>
          <a:prstGeom prst="rect">
            <a:avLst/>
          </a:prstGeom>
        </p:spPr>
      </p:pic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745CB639-8800-7056-3198-A52266BF6AA8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15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8A024274-D25B-4BDA-85B2-ACC4176B8E45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编码孔径成像</a:t>
            </a:r>
          </a:p>
          <a:p>
            <a:pPr algn="ctr" fontAlgn="auto">
              <a:spcAft>
                <a:spcPts val="0"/>
              </a:spcAft>
            </a:pP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CD16C6D-216F-5FB9-5C5F-E363A880D7D4}"/>
              </a:ext>
            </a:extLst>
          </p:cNvPr>
          <p:cNvSpPr txBox="1"/>
          <p:nvPr/>
        </p:nvSpPr>
        <p:spPr>
          <a:xfrm>
            <a:off x="7244905" y="3337797"/>
            <a:ext cx="3409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</a:t>
            </a:r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MLEM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的原理框图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0F03DDF-3E09-A1AA-747C-EAA52835F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822" y="4140873"/>
            <a:ext cx="5064199" cy="2059069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9E5B9FEE-349B-43B4-E132-97FE12E83BEC}"/>
              </a:ext>
            </a:extLst>
          </p:cNvPr>
          <p:cNvSpPr txBox="1"/>
          <p:nvPr/>
        </p:nvSpPr>
        <p:spPr>
          <a:xfrm>
            <a:off x="7599411" y="6168337"/>
            <a:ext cx="35910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位于视场边缘的</a:t>
            </a:r>
            <a:r>
              <a:rPr lang="en-US" altLang="zh-CN" sz="1600" b="1" baseline="300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</a:t>
            </a:r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Na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点源的重建结果</a:t>
            </a:r>
            <a:endParaRPr lang="en-US" altLang="zh-CN" sz="1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倍双三次插值）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CD9DCC1-66B9-304C-2EDA-682E3A00C603}"/>
              </a:ext>
            </a:extLst>
          </p:cNvPr>
          <p:cNvSpPr txBox="1"/>
          <p:nvPr/>
        </p:nvSpPr>
        <p:spPr>
          <a:xfrm>
            <a:off x="264979" y="646225"/>
            <a:ext cx="5862026" cy="3972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重建方法</a:t>
            </a:r>
            <a:endParaRPr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能量筛选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3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筛选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485 ~ 537 keV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的事例</a:t>
            </a: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重建算法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3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基于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DOI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的最大似然期望最大化算法（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MLEM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与传统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MLEM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算法对比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3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对比度信噪比从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26.7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升至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30.5</a:t>
            </a:r>
          </a:p>
          <a:p>
            <a:pPr marL="828000" lvl="1" indent="-457200">
              <a:lnSpc>
                <a:spcPct val="13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径向 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FWHM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从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11.96mm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降至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9.68 mm</a:t>
            </a:r>
          </a:p>
          <a:p>
            <a:pPr marL="828000" lvl="1" indent="-457200">
              <a:lnSpc>
                <a:spcPct val="13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方向角向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FWHM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从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9.69mm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降至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9.3mm</a:t>
            </a:r>
          </a:p>
          <a:p>
            <a:pPr marL="828000" lvl="1" indent="-457200">
              <a:lnSpc>
                <a:spcPct val="13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R/A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从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1.23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降至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1.04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8FEA0E09-1601-E02D-9167-89C4B645B1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535" y="4556050"/>
            <a:ext cx="3272153" cy="2173051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DA091EDB-BE55-FFEA-6CFE-46DDDE23E933}"/>
              </a:ext>
            </a:extLst>
          </p:cNvPr>
          <p:cNvSpPr txBox="1"/>
          <p:nvPr/>
        </p:nvSpPr>
        <p:spPr>
          <a:xfrm>
            <a:off x="635582" y="4987956"/>
            <a:ext cx="430887" cy="122971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测试原理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72F828A-EF1E-41C1-17D1-B5EA05DEEB58}"/>
              </a:ext>
            </a:extLst>
          </p:cNvPr>
          <p:cNvSpPr txBox="1"/>
          <p:nvPr/>
        </p:nvSpPr>
        <p:spPr>
          <a:xfrm>
            <a:off x="1415675" y="6309200"/>
            <a:ext cx="1152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250mm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9C0FE65-948F-ED8F-303E-E3C0B4339792}"/>
              </a:ext>
            </a:extLst>
          </p:cNvPr>
          <p:cNvSpPr txBox="1"/>
          <p:nvPr/>
        </p:nvSpPr>
        <p:spPr>
          <a:xfrm>
            <a:off x="2638290" y="6309200"/>
            <a:ext cx="7105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35mm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CA291071-BEEA-EB7A-407F-C3F3CDE73018}"/>
              </a:ext>
            </a:extLst>
          </p:cNvPr>
          <p:cNvCxnSpPr/>
          <p:nvPr/>
        </p:nvCxnSpPr>
        <p:spPr>
          <a:xfrm>
            <a:off x="4992880" y="5872189"/>
            <a:ext cx="151210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4FCD12E0-DCE9-DB8B-D521-9C849A3EBB91}"/>
              </a:ext>
            </a:extLst>
          </p:cNvPr>
          <p:cNvCxnSpPr>
            <a:cxnSpLocks/>
          </p:cNvCxnSpPr>
          <p:nvPr/>
        </p:nvCxnSpPr>
        <p:spPr>
          <a:xfrm flipV="1">
            <a:off x="5001555" y="4423699"/>
            <a:ext cx="0" cy="144849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16A1148F-D712-3E32-6F6B-4FA433A51132}"/>
              </a:ext>
            </a:extLst>
          </p:cNvPr>
          <p:cNvCxnSpPr>
            <a:cxnSpLocks/>
            <a:endCxn id="31" idx="7"/>
          </p:cNvCxnSpPr>
          <p:nvPr/>
        </p:nvCxnSpPr>
        <p:spPr>
          <a:xfrm flipV="1">
            <a:off x="4992880" y="4762353"/>
            <a:ext cx="1064845" cy="111030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102E065C-B76B-EFFE-BE63-D30F2C67C466}"/>
              </a:ext>
            </a:extLst>
          </p:cNvPr>
          <p:cNvCxnSpPr>
            <a:cxnSpLocks/>
            <a:endCxn id="31" idx="5"/>
          </p:cNvCxnSpPr>
          <p:nvPr/>
        </p:nvCxnSpPr>
        <p:spPr>
          <a:xfrm flipV="1">
            <a:off x="5007742" y="5030136"/>
            <a:ext cx="1049983" cy="842053"/>
          </a:xfrm>
          <a:prstGeom prst="straightConnector1">
            <a:avLst/>
          </a:prstGeom>
          <a:ln w="19050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6474AA99-62C4-38E6-7468-E32D25366700}"/>
              </a:ext>
            </a:extLst>
          </p:cNvPr>
          <p:cNvCxnSpPr>
            <a:cxnSpLocks/>
            <a:endCxn id="31" idx="1"/>
          </p:cNvCxnSpPr>
          <p:nvPr/>
        </p:nvCxnSpPr>
        <p:spPr>
          <a:xfrm flipV="1">
            <a:off x="4992510" y="4762353"/>
            <a:ext cx="770860" cy="1108173"/>
          </a:xfrm>
          <a:prstGeom prst="straightConnector1">
            <a:avLst/>
          </a:prstGeom>
          <a:ln w="19050">
            <a:solidFill>
              <a:srgbClr val="C00000"/>
            </a:solidFill>
            <a:prstDash val="sysDash"/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3796D764-D280-A46D-A202-D9F610F7EA84}"/>
                  </a:ext>
                </a:extLst>
              </p:cNvPr>
              <p:cNvSpPr txBox="1"/>
              <p:nvPr/>
            </p:nvSpPr>
            <p:spPr>
              <a:xfrm>
                <a:off x="6331369" y="5881050"/>
                <a:ext cx="2333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zh-CN" sz="12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3796D764-D280-A46D-A202-D9F610F7EA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369" y="5881050"/>
                <a:ext cx="233307" cy="276999"/>
              </a:xfrm>
              <a:prstGeom prst="rect">
                <a:avLst/>
              </a:prstGeom>
              <a:blipFill>
                <a:blip r:embed="rId6"/>
                <a:stretch>
                  <a:fillRect l="-78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弧形 36">
            <a:extLst>
              <a:ext uri="{FF2B5EF4-FFF2-40B4-BE49-F238E27FC236}">
                <a16:creationId xmlns:a16="http://schemas.microsoft.com/office/drawing/2014/main" id="{0F257AF0-4BF4-38F9-5D85-ED0843A4121E}"/>
              </a:ext>
            </a:extLst>
          </p:cNvPr>
          <p:cNvSpPr/>
          <p:nvPr/>
        </p:nvSpPr>
        <p:spPr>
          <a:xfrm rot="2262846">
            <a:off x="5010857" y="5650343"/>
            <a:ext cx="288020" cy="197435"/>
          </a:xfrm>
          <a:prstGeom prst="arc">
            <a:avLst>
              <a:gd name="adj1" fmla="val 16200000"/>
              <a:gd name="adj2" fmla="val 810162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54033CCD-69CD-1C0A-076B-417F7DA9D46E}"/>
                  </a:ext>
                </a:extLst>
              </p:cNvPr>
              <p:cNvSpPr txBox="1"/>
              <p:nvPr/>
            </p:nvSpPr>
            <p:spPr>
              <a:xfrm>
                <a:off x="5319501" y="5610015"/>
                <a:ext cx="233307" cy="278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zh-CN" altLang="en-US" sz="1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𝜽</m:t>
                      </m:r>
                    </m:oMath>
                  </m:oMathPara>
                </a14:m>
                <a:endParaRPr lang="zh-CN" altLang="en-US" sz="12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54033CCD-69CD-1C0A-076B-417F7DA9D4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9501" y="5610015"/>
                <a:ext cx="233307" cy="278089"/>
              </a:xfrm>
              <a:prstGeom prst="rect">
                <a:avLst/>
              </a:prstGeom>
              <a:blipFill>
                <a:blip r:embed="rId7"/>
                <a:stretch>
                  <a:fillRect l="-5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42DFB005-4253-5CBD-9118-FD7668D319FD}"/>
                  </a:ext>
                </a:extLst>
              </p:cNvPr>
              <p:cNvSpPr txBox="1"/>
              <p:nvPr/>
            </p:nvSpPr>
            <p:spPr>
              <a:xfrm>
                <a:off x="4812881" y="5835398"/>
                <a:ext cx="43461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zh-CN" sz="1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1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altLang="zh-CN" sz="1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zh-CN" altLang="en-US" sz="1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US" altLang="zh-CN" sz="1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12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42DFB005-4253-5CBD-9118-FD7668D31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881" y="5835398"/>
                <a:ext cx="434617" cy="276999"/>
              </a:xfrm>
              <a:prstGeom prst="rect">
                <a:avLst/>
              </a:prstGeom>
              <a:blipFill>
                <a:blip r:embed="rId8"/>
                <a:stretch>
                  <a:fillRect l="-18310" r="-5634" b="-86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文本框 44">
            <a:extLst>
              <a:ext uri="{FF2B5EF4-FFF2-40B4-BE49-F238E27FC236}">
                <a16:creationId xmlns:a16="http://schemas.microsoft.com/office/drawing/2014/main" id="{1EC861AC-2052-A92D-CA1D-68DCA0AD37C3}"/>
              </a:ext>
            </a:extLst>
          </p:cNvPr>
          <p:cNvSpPr txBox="1"/>
          <p:nvPr/>
        </p:nvSpPr>
        <p:spPr>
          <a:xfrm>
            <a:off x="4464525" y="6025592"/>
            <a:ext cx="1284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像平面中心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738DD69A-A074-0BB6-08B1-DF30F237E07B}"/>
              </a:ext>
            </a:extLst>
          </p:cNvPr>
          <p:cNvSpPr txBox="1"/>
          <p:nvPr/>
        </p:nvSpPr>
        <p:spPr>
          <a:xfrm>
            <a:off x="4507581" y="6318565"/>
            <a:ext cx="23896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基于极坐标的成像评估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16310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EEC76-1F2D-ABD0-A049-2E5486881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>
            <a:extLst>
              <a:ext uri="{FF2B5EF4-FFF2-40B4-BE49-F238E27FC236}">
                <a16:creationId xmlns:a16="http://schemas.microsoft.com/office/drawing/2014/main" id="{E8994C49-20B6-E587-2AE2-4EAD0A1FA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2040" y="154353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884296ED-70D0-A71B-F28B-58DD2CC9C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2040" y="14128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17ACD39B-3D4C-05BE-6BF1-30A668AEF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8965" y="147639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0A93E4A-3B6E-318A-468D-51CEA35543A9}"/>
              </a:ext>
            </a:extLst>
          </p:cNvPr>
          <p:cNvSpPr txBox="1"/>
          <p:nvPr/>
        </p:nvSpPr>
        <p:spPr>
          <a:xfrm>
            <a:off x="321277" y="1082920"/>
            <a:ext cx="11394511" cy="4762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 algn="just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针对像素型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CZT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探测器的读出需求，实现了基于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ASIC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高集成度读出电子学原型系统，可完成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256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路阳极通道和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路阴极通道的高精度电荷、时间测量</a:t>
            </a:r>
          </a:p>
          <a:p>
            <a:pPr marL="648000" lvl="1" indent="-285750" algn="just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与像素型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CZT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探测器联调测试，系统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测量精度好于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0.9mm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，深度灵敏修正后的能量分辨率可达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1.4%@511keV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1.1%@662keV</a:t>
            </a:r>
          </a:p>
          <a:p>
            <a:pPr marL="648000" lvl="1" indent="-285750" algn="just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可支撑针孔成像、编码孔径成像以及束流剖面测量等典型实验场景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2250" lvl="1" algn="just">
              <a:lnSpc>
                <a:spcPct val="130000"/>
              </a:lnSpc>
              <a:buClrTx/>
              <a:buSzPts val="1800"/>
            </a:pP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3464" lvl="1" indent="-283464">
              <a:lnSpc>
                <a:spcPct val="150000"/>
              </a:lnSpc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展望</a:t>
            </a:r>
            <a:endParaRPr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 algn="just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正在进一步优化读出电子学系统的集成度、稳定性和实时数据处理能力，推动国产化像素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CZT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探测器读出电子学向实用化方向发展，如无损元素分析缪子荧光谱仪、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MeV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伽马望远镜等</a:t>
            </a: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</a:pP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4" name="标题 13">
            <a:extLst>
              <a:ext uri="{FF2B5EF4-FFF2-40B4-BE49-F238E27FC236}">
                <a16:creationId xmlns:a16="http://schemas.microsoft.com/office/drawing/2014/main" id="{1DA248D6-10A2-3F68-4338-F85525DA0F64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总结与展望</a:t>
            </a:r>
          </a:p>
        </p:txBody>
      </p:sp>
      <p:sp>
        <p:nvSpPr>
          <p:cNvPr id="5" name="灯片编号占位符 2">
            <a:extLst>
              <a:ext uri="{FF2B5EF4-FFF2-40B4-BE49-F238E27FC236}">
                <a16:creationId xmlns:a16="http://schemas.microsoft.com/office/drawing/2014/main" id="{438E952B-BF23-689F-9AE8-EDB7C1211EA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16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0281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11"/>
          <p:cNvSpPr/>
          <p:nvPr>
            <p:custDataLst>
              <p:tags r:id="rId1"/>
            </p:custDataLst>
          </p:nvPr>
        </p:nvSpPr>
        <p:spPr bwMode="auto">
          <a:xfrm>
            <a:off x="6088064" y="951251"/>
            <a:ext cx="53975" cy="11113"/>
          </a:xfrm>
          <a:custGeom>
            <a:avLst/>
            <a:gdLst>
              <a:gd name="T0" fmla="*/ 28 w 28"/>
              <a:gd name="T1" fmla="*/ 3 h 6"/>
              <a:gd name="T2" fmla="*/ 24 w 28"/>
              <a:gd name="T3" fmla="*/ 6 h 6"/>
              <a:gd name="T4" fmla="*/ 4 w 28"/>
              <a:gd name="T5" fmla="*/ 6 h 6"/>
              <a:gd name="T6" fmla="*/ 0 w 28"/>
              <a:gd name="T7" fmla="*/ 3 h 6"/>
              <a:gd name="T8" fmla="*/ 0 w 28"/>
              <a:gd name="T9" fmla="*/ 3 h 6"/>
              <a:gd name="T10" fmla="*/ 4 w 28"/>
              <a:gd name="T11" fmla="*/ 0 h 6"/>
              <a:gd name="T12" fmla="*/ 24 w 28"/>
              <a:gd name="T13" fmla="*/ 0 h 6"/>
              <a:gd name="T14" fmla="*/ 28 w 28"/>
              <a:gd name="T15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" h="6">
                <a:moveTo>
                  <a:pt x="28" y="3"/>
                </a:moveTo>
                <a:cubicBezTo>
                  <a:pt x="28" y="5"/>
                  <a:pt x="26" y="6"/>
                  <a:pt x="24" y="6"/>
                </a:cubicBezTo>
                <a:cubicBezTo>
                  <a:pt x="4" y="6"/>
                  <a:pt x="4" y="6"/>
                  <a:pt x="4" y="6"/>
                </a:cubicBezTo>
                <a:cubicBezTo>
                  <a:pt x="2" y="6"/>
                  <a:pt x="0" y="5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2" y="0"/>
                  <a:pt x="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6" y="0"/>
                  <a:pt x="28" y="1"/>
                  <a:pt x="28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 eaLnBrk="1" hangingPunct="1">
              <a:lnSpc>
                <a:spcPct val="120000"/>
              </a:lnSpc>
              <a:defRPr/>
            </a:pPr>
            <a:endParaRPr sz="1350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2"/>
            </p:custDataLst>
          </p:nvPr>
        </p:nvSpPr>
        <p:spPr bwMode="auto">
          <a:xfrm>
            <a:off x="6102350" y="1279864"/>
            <a:ext cx="26988" cy="14287"/>
          </a:xfrm>
          <a:custGeom>
            <a:avLst/>
            <a:gdLst>
              <a:gd name="T0" fmla="*/ 14 w 14"/>
              <a:gd name="T1" fmla="*/ 4 h 7"/>
              <a:gd name="T2" fmla="*/ 10 w 14"/>
              <a:gd name="T3" fmla="*/ 7 h 7"/>
              <a:gd name="T4" fmla="*/ 4 w 14"/>
              <a:gd name="T5" fmla="*/ 7 h 7"/>
              <a:gd name="T6" fmla="*/ 0 w 14"/>
              <a:gd name="T7" fmla="*/ 4 h 7"/>
              <a:gd name="T8" fmla="*/ 0 w 14"/>
              <a:gd name="T9" fmla="*/ 4 h 7"/>
              <a:gd name="T10" fmla="*/ 4 w 14"/>
              <a:gd name="T11" fmla="*/ 0 h 7"/>
              <a:gd name="T12" fmla="*/ 10 w 14"/>
              <a:gd name="T13" fmla="*/ 0 h 7"/>
              <a:gd name="T14" fmla="*/ 14 w 14"/>
              <a:gd name="T15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7">
                <a:moveTo>
                  <a:pt x="14" y="4"/>
                </a:moveTo>
                <a:cubicBezTo>
                  <a:pt x="14" y="6"/>
                  <a:pt x="12" y="7"/>
                  <a:pt x="10" y="7"/>
                </a:cubicBezTo>
                <a:cubicBezTo>
                  <a:pt x="4" y="7"/>
                  <a:pt x="4" y="7"/>
                  <a:pt x="4" y="7"/>
                </a:cubicBezTo>
                <a:cubicBezTo>
                  <a:pt x="2" y="7"/>
                  <a:pt x="0" y="6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2" y="0"/>
                  <a:pt x="14" y="2"/>
                  <a:pt x="14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 eaLnBrk="1" hangingPunct="1">
              <a:lnSpc>
                <a:spcPct val="120000"/>
              </a:lnSpc>
              <a:defRPr/>
            </a:pPr>
            <a:endParaRPr sz="1350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4280" name="图片 2"/>
          <p:cNvPicPr>
            <a:picLocks noGrp="1"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25" y="478175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2"/>
          <p:cNvSpPr txBox="1"/>
          <p:nvPr/>
        </p:nvSpPr>
        <p:spPr>
          <a:xfrm>
            <a:off x="4936763" y="2875002"/>
            <a:ext cx="2769323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marL="12700" algn="l" defTabSz="914400" rtl="0" eaLnBrk="1" latinLnBrk="0" hangingPunct="1">
              <a:defRPr sz="3600" b="1" kern="1200" spc="3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72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谢谢！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96D6804-F73A-4896-F53C-C51F081E508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17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/>
          <p:cNvSpPr>
            <a:spLocks noGrp="1" noChangeArrowheads="1"/>
          </p:cNvSpPr>
          <p:nvPr/>
        </p:nvSpPr>
        <p:spPr bwMode="auto">
          <a:xfrm>
            <a:off x="11733213" y="6492875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2</a:t>
            </a:fld>
            <a:endParaRPr lang="zh-CN" altLang="en-US" dirty="0"/>
          </a:p>
        </p:txBody>
      </p:sp>
      <p:sp>
        <p:nvSpPr>
          <p:cNvPr id="6" name="标题 1"/>
          <p:cNvSpPr txBox="1"/>
          <p:nvPr/>
        </p:nvSpPr>
        <p:spPr>
          <a:xfrm>
            <a:off x="2152650" y="134335"/>
            <a:ext cx="7886700" cy="7174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目录</a:t>
            </a:r>
          </a:p>
        </p:txBody>
      </p:sp>
      <p:sp>
        <p:nvSpPr>
          <p:cNvPr id="16" name="内容占位符 2"/>
          <p:cNvSpPr txBox="1"/>
          <p:nvPr/>
        </p:nvSpPr>
        <p:spPr>
          <a:xfrm>
            <a:off x="1127655" y="1268850"/>
            <a:ext cx="10656740" cy="3600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研究背景</a:t>
            </a:r>
            <a:endParaRPr lang="en-US" altLang="zh-CN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低噪声读出电子学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伽马射线成像应用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总结与展望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/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3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/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伽马射线探测器类型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016AFBD-41CD-C922-F52E-04755AD385B4}"/>
              </a:ext>
            </a:extLst>
          </p:cNvPr>
          <p:cNvSpPr txBox="1"/>
          <p:nvPr/>
        </p:nvSpPr>
        <p:spPr>
          <a:xfrm>
            <a:off x="335599" y="980830"/>
            <a:ext cx="6912481" cy="5239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伽马探测器类型</a:t>
            </a:r>
          </a:p>
          <a:p>
            <a:pPr marL="648000" lvl="1" indent="-2857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闪烁探测器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探测效率高</a:t>
            </a:r>
          </a:p>
          <a:p>
            <a:pPr marL="828000" lvl="1" indent="-4572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能量分辨有限</a:t>
            </a:r>
          </a:p>
          <a:p>
            <a:pPr marL="648000" lvl="1" indent="-2857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半导体探测器</a:t>
            </a:r>
          </a:p>
          <a:p>
            <a:pPr marL="828000" lvl="1" indent="-4572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高纯锗：液氮制冷、高能量分辨率</a:t>
            </a:r>
          </a:p>
          <a:p>
            <a:pPr marL="828000" lvl="1" indent="-4572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宽禁带半导体：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实现室温工作</a:t>
            </a:r>
            <a:endParaRPr lang="en-US" altLang="zh-CN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70800" lvl="1">
              <a:lnSpc>
                <a:spcPct val="150000"/>
              </a:lnSpc>
              <a:defRPr/>
            </a:pP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3464" lvl="1" indent="-283464">
              <a:lnSpc>
                <a:spcPct val="150000"/>
              </a:lnSpc>
              <a:buSzPts val="1800"/>
              <a:buFont typeface="Wingdings" panose="05000000000000000000" pitchFamily="2" charset="2"/>
              <a:buChar char="n"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碲锌镉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(CZT)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</a:t>
            </a: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禁带较宽，室温工作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能量分辨好（漏电流低、法诺因子小）</a:t>
            </a: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伽马射线本征探测效率高（平均原子序数 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Z = 49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F10C93D-BBBA-8A43-0A5F-18F7E368FF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585"/>
          <a:stretch/>
        </p:blipFill>
        <p:spPr>
          <a:xfrm>
            <a:off x="5159935" y="1844890"/>
            <a:ext cx="3278639" cy="183612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856BA32-CDA7-1B74-710B-BA6509F4A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4195" y="1791011"/>
            <a:ext cx="2582592" cy="1944135"/>
          </a:xfrm>
          <a:prstGeom prst="rect">
            <a:avLst/>
          </a:prstGeom>
        </p:spPr>
      </p:pic>
      <p:grpSp>
        <p:nvGrpSpPr>
          <p:cNvPr id="47" name="组合 46">
            <a:extLst>
              <a:ext uri="{FF2B5EF4-FFF2-40B4-BE49-F238E27FC236}">
                <a16:creationId xmlns:a16="http://schemas.microsoft.com/office/drawing/2014/main" id="{E3151CE8-A578-101F-5CF3-AB080E6061AA}"/>
              </a:ext>
            </a:extLst>
          </p:cNvPr>
          <p:cNvGrpSpPr/>
          <p:nvPr/>
        </p:nvGrpSpPr>
        <p:grpSpPr>
          <a:xfrm>
            <a:off x="7824120" y="4497447"/>
            <a:ext cx="3423596" cy="1694091"/>
            <a:chOff x="7407952" y="4343821"/>
            <a:chExt cx="3423596" cy="1694091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BBFDFB50-744B-7237-63AD-89181ACEF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07952" y="4343821"/>
              <a:ext cx="1532805" cy="1691967"/>
            </a:xfrm>
            <a:prstGeom prst="rect">
              <a:avLst/>
            </a:prstGeom>
          </p:spPr>
        </p:pic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DF2C0328-0C76-1249-997A-81553401B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00629" y="4343821"/>
              <a:ext cx="1730919" cy="1694091"/>
            </a:xfrm>
            <a:prstGeom prst="rect">
              <a:avLst/>
            </a:prstGeom>
          </p:spPr>
        </p:pic>
      </p:grpSp>
      <p:sp>
        <p:nvSpPr>
          <p:cNvPr id="49" name="文本框 48">
            <a:extLst>
              <a:ext uri="{FF2B5EF4-FFF2-40B4-BE49-F238E27FC236}">
                <a16:creationId xmlns:a16="http://schemas.microsoft.com/office/drawing/2014/main" id="{4F27330B-5BFD-8456-36B9-53B8434D098D}"/>
              </a:ext>
            </a:extLst>
          </p:cNvPr>
          <p:cNvSpPr txBox="1"/>
          <p:nvPr/>
        </p:nvSpPr>
        <p:spPr>
          <a:xfrm>
            <a:off x="9547446" y="3735146"/>
            <a:ext cx="12960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碲锌镉探测器</a:t>
            </a:r>
            <a:r>
              <a:rPr lang="zh-CN" altLang="zh-CN" sz="1400" b="1" dirty="0"/>
              <a:t> </a:t>
            </a:r>
            <a:endParaRPr lang="zh-CN" altLang="en-US" sz="1400" b="1" dirty="0"/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74CA4005-ABC3-7009-9D5A-71D40515ED2E}"/>
              </a:ext>
            </a:extLst>
          </p:cNvPr>
          <p:cNvSpPr txBox="1"/>
          <p:nvPr/>
        </p:nvSpPr>
        <p:spPr>
          <a:xfrm>
            <a:off x="8630588" y="6189414"/>
            <a:ext cx="18337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像素型</a:t>
            </a:r>
            <a:r>
              <a:rPr lang="zh-CN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碲锌镉探测器</a:t>
            </a:r>
            <a:r>
              <a:rPr lang="zh-CN" altLang="zh-CN" sz="1400" b="1" dirty="0"/>
              <a:t> </a:t>
            </a:r>
            <a:endParaRPr lang="zh-CN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553837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2C14D-08BE-ECB1-562D-B0E965091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8EB165C3-36CC-313A-1D9D-1B66574CEFE4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4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9078BE99-579E-9EAD-78F9-99D077EA37E2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平面型碲锌镉探测器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D0BAE04-7F07-CDA0-2319-C076F87CC364}"/>
              </a:ext>
            </a:extLst>
          </p:cNvPr>
          <p:cNvSpPr txBox="1"/>
          <p:nvPr/>
        </p:nvSpPr>
        <p:spPr>
          <a:xfrm>
            <a:off x="335600" y="980830"/>
            <a:ext cx="6623332" cy="438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平面型</a:t>
            </a:r>
            <a:r>
              <a:rPr lang="en-US" altLang="zh-CN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CZT</a:t>
            </a:r>
            <a:r>
              <a:rPr lang="zh-CN" altLang="en-US" sz="24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探测器</a:t>
            </a:r>
            <a:endParaRPr lang="en-US" altLang="zh-CN" sz="2400" b="1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648000" lvl="1" indent="-2857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空穴的</a:t>
            </a:r>
            <a:r>
              <a:rPr lang="en-US" altLang="zh-CN" sz="20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μτ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（迁移率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寿命）远小于电子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少数载流子寿命短、 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空穴俘获严重</a:t>
            </a:r>
            <a:endParaRPr lang="en-US" altLang="zh-CN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信号主要由电子漂移贡献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信号幅度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沉积能量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):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受到射线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击中探测器位置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影响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70800" lvl="1">
              <a:lnSpc>
                <a:spcPct val="150000"/>
              </a:lnSpc>
              <a:defRPr/>
            </a:pP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3464" lvl="1" indent="-283464">
              <a:lnSpc>
                <a:spcPct val="150000"/>
              </a:lnSpc>
              <a:buSzPts val="1800"/>
              <a:buFont typeface="Wingdings" panose="05000000000000000000" pitchFamily="2" charset="2"/>
              <a:buChar char="n"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感应信号计算：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Shockley-Ramo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定理</a:t>
            </a:r>
          </a:p>
          <a:p>
            <a:pPr marL="648000" lvl="1" indent="-285750">
              <a:lnSpc>
                <a:spcPct val="13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感应电荷∝载流子扫过的权重电势</a:t>
            </a:r>
          </a:p>
          <a:p>
            <a:pPr marL="362250" lvl="1">
              <a:lnSpc>
                <a:spcPct val="130000"/>
              </a:lnSpc>
              <a:defRPr/>
            </a:pP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70800" lvl="1">
              <a:lnSpc>
                <a:spcPct val="150000"/>
              </a:lnSpc>
              <a:defRPr/>
            </a:pP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3ADBF6E-81CC-D44D-9872-88708D657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075" y="1796064"/>
            <a:ext cx="4218060" cy="1522096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E365A169-636C-917A-38D3-8CC2107941AF}"/>
              </a:ext>
            </a:extLst>
          </p:cNvPr>
          <p:cNvGrpSpPr/>
          <p:nvPr/>
        </p:nvGrpSpPr>
        <p:grpSpPr>
          <a:xfrm>
            <a:off x="7954463" y="4237487"/>
            <a:ext cx="4226093" cy="1956224"/>
            <a:chOff x="4460997" y="3429000"/>
            <a:chExt cx="4719833" cy="2448272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34462EDF-A42B-5A67-8083-BDDF1C7D99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2032" r="35103" b="11576"/>
            <a:stretch/>
          </p:blipFill>
          <p:spPr>
            <a:xfrm>
              <a:off x="4724399" y="3429000"/>
              <a:ext cx="4456431" cy="2448272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2EF48063-1324-33ED-4D52-C3EBA01EF214}"/>
                </a:ext>
              </a:extLst>
            </p:cNvPr>
            <p:cNvSpPr txBox="1"/>
            <p:nvPr/>
          </p:nvSpPr>
          <p:spPr>
            <a:xfrm>
              <a:off x="6237067" y="3497899"/>
              <a:ext cx="683096" cy="461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50000"/>
                </a:lnSpc>
                <a:buClrTx/>
                <a:buSzTx/>
              </a:pPr>
              <a:r>
                <a:rPr lang="en-US" altLang="zh-CN" sz="1600" b="1" dirty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+V</a:t>
              </a:r>
              <a:r>
                <a:rPr lang="en-US" altLang="zh-CN" sz="1600" b="1" baseline="-25000" dirty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0</a:t>
              </a:r>
              <a:endParaRPr lang="en-US" altLang="zh-CN" sz="16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pitchFamily="34" charset="-122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08F33FBE-6739-0BBF-DF8D-5ACC87C845FE}"/>
                </a:ext>
              </a:extLst>
            </p:cNvPr>
            <p:cNvSpPr txBox="1"/>
            <p:nvPr/>
          </p:nvSpPr>
          <p:spPr>
            <a:xfrm>
              <a:off x="4460997" y="3481928"/>
              <a:ext cx="767012" cy="448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50000"/>
                </a:lnSpc>
                <a:buClrTx/>
                <a:buSzTx/>
              </a:pPr>
              <a:r>
                <a:rPr lang="en-US" altLang="zh-CN" sz="1600" b="1" dirty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微软雅黑" panose="020B0503020204020204" pitchFamily="34" charset="-122"/>
                </a:rPr>
                <a:t>GND</a:t>
              </a: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F3159EB0-4B7E-D970-1260-752CC6FD79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5270" y="4221055"/>
            <a:ext cx="2132050" cy="19890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BB7FCD7-B8A2-C9F3-AF0F-E6C26D802D2F}"/>
                  </a:ext>
                </a:extLst>
              </p:cNvPr>
              <p:cNvSpPr txBox="1"/>
              <p:nvPr/>
            </p:nvSpPr>
            <p:spPr>
              <a:xfrm>
                <a:off x="623620" y="4641257"/>
                <a:ext cx="4006144" cy="369332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 baseline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i="1" baseline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i="1" baseline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𝑖𝑛𝑑𝑢𝑐𝑒𝑑</m:t>
                          </m:r>
                        </m:sub>
                      </m:sSub>
                      <m:r>
                        <a:rPr lang="en-US" altLang="zh-CN" i="1" baseline="0">
                          <a:latin typeface="Cambria Math" panose="02040503050406030204" charset="0"/>
                          <a:cs typeface="Cambria Math" panose="02040503050406030204" charset="0"/>
                        </a:rPr>
                        <m:t> = </m:t>
                      </m:r>
                      <m:r>
                        <a:rPr lang="en-US" altLang="zh-CN" i="1" baseline="0">
                          <a:latin typeface="Cambria Math" panose="02040503050406030204" charset="0"/>
                          <a:cs typeface="Cambria Math" panose="02040503050406030204" charset="0"/>
                        </a:rPr>
                        <m:t>𝑞</m:t>
                      </m:r>
                      <m:r>
                        <a:rPr lang="en-US" altLang="zh-CN" i="1" baseline="0">
                          <a:latin typeface="Cambria Math" panose="02040503050406030204" charset="0"/>
                          <a:cs typeface="Cambria Math" panose="02040503050406030204" charset="0"/>
                        </a:rPr>
                        <m:t> · [ </m:t>
                      </m:r>
                      <m:sSub>
                        <m:sSubPr>
                          <m:ctrlPr>
                            <a:rPr lang="en-US" altLang="zh-CN" i="1" baseline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i="1" baseline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i="1" baseline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𝑤</m:t>
                          </m:r>
                        </m:sub>
                      </m:sSub>
                      <m:r>
                        <a:rPr lang="en-US" altLang="zh-CN" i="1" baseline="0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i="1" baseline="0">
                          <a:latin typeface="Cambria Math" panose="02040503050406030204" charset="0"/>
                          <a:cs typeface="Cambria Math" panose="02040503050406030204" charset="0"/>
                        </a:rPr>
                        <m:t>𝑏</m:t>
                      </m:r>
                      <m:r>
                        <a:rPr lang="en-US" altLang="zh-CN" i="1" baseline="0">
                          <a:latin typeface="Cambria Math" panose="02040503050406030204" charset="0"/>
                          <a:cs typeface="Cambria Math" panose="02040503050406030204" charset="0"/>
                        </a:rPr>
                        <m:t>) −  </m:t>
                      </m:r>
                      <m:sSub>
                        <m:sSubPr>
                          <m:ctrlPr>
                            <a:rPr lang="en-US" altLang="zh-CN" i="1" baseline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i="1" baseline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i="1" baseline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𝑤</m:t>
                          </m:r>
                        </m:sub>
                      </m:sSub>
                      <m:r>
                        <a:rPr lang="en-US" altLang="zh-CN" i="1" baseline="0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i="1" baseline="0">
                          <a:latin typeface="Cambria Math" panose="02040503050406030204" charset="0"/>
                          <a:cs typeface="Cambria Math" panose="02040503050406030204" charset="0"/>
                        </a:rPr>
                        <m:t>𝑎</m:t>
                      </m:r>
                      <m:r>
                        <a:rPr lang="en-US" altLang="zh-CN" i="1" baseline="0">
                          <a:latin typeface="Cambria Math" panose="02040503050406030204" charset="0"/>
                          <a:cs typeface="Cambria Math" panose="02040503050406030204" charset="0"/>
                        </a:rPr>
                        <m:t>) ]</m:t>
                      </m:r>
                    </m:oMath>
                  </m:oMathPara>
                </a14:m>
                <a:endParaRPr lang="zh-CN" altLang="en-US" baseline="0" dirty="0">
                  <a:ea typeface="黑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BB7FCD7-B8A2-C9F3-AF0F-E6C26D802D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20" y="4641257"/>
                <a:ext cx="4006144" cy="369332"/>
              </a:xfrm>
              <a:prstGeom prst="rect">
                <a:avLst/>
              </a:prstGeom>
              <a:blipFill>
                <a:blip r:embed="rId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F292202C-4897-1E7C-3FA4-73727DB49344}"/>
                  </a:ext>
                </a:extLst>
              </p:cNvPr>
              <p:cNvSpPr txBox="1"/>
              <p:nvPr/>
            </p:nvSpPr>
            <p:spPr>
              <a:xfrm>
                <a:off x="699391" y="5160495"/>
                <a:ext cx="4369935" cy="38151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 baseline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i="1" baseline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i="1" baseline="0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𝑖𝑛𝑑𝑢𝑐𝑒𝑑</m:t>
                          </m:r>
                        </m:sub>
                      </m:sSub>
                      <m:r>
                        <a:rPr lang="en-US" altLang="zh-CN" i="1" baseline="0">
                          <a:latin typeface="Cambria Math" panose="02040503050406030204" charset="0"/>
                          <a:cs typeface="Cambria Math" panose="02040503050406030204" charset="0"/>
                        </a:rPr>
                        <m:t> 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𝑖𝑛𝑑𝑢𝑐𝑒𝑑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  <m:t>eletron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cs typeface="Cambria Math" panose="02040503050406030204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C0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C0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C0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𝑖𝑛𝑑𝑢𝑐𝑒𝑑</m:t>
                          </m:r>
                          <m:r>
                            <a:rPr lang="en-US" altLang="zh-CN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CN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  <m:t>hole</m:t>
                          </m:r>
                        </m:sub>
                      </m:sSub>
                    </m:oMath>
                  </m:oMathPara>
                </a14:m>
                <a:endParaRPr lang="en-US" altLang="zh-CN" dirty="0">
                  <a:solidFill>
                    <a:srgbClr val="C00000"/>
                  </a:solidFill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F292202C-4897-1E7C-3FA4-73727DB493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391" y="5160495"/>
                <a:ext cx="4369935" cy="381515"/>
              </a:xfrm>
              <a:prstGeom prst="rect">
                <a:avLst/>
              </a:prstGeom>
              <a:blipFill>
                <a:blip r:embed="rId7"/>
                <a:stretch>
                  <a:fillRect b="-80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5082E4EA-0F9B-E15F-2B45-8815D18A4B4D}"/>
                  </a:ext>
                </a:extLst>
              </p:cNvPr>
              <p:cNvSpPr txBox="1"/>
              <p:nvPr/>
            </p:nvSpPr>
            <p:spPr>
              <a:xfrm>
                <a:off x="767630" y="5602350"/>
                <a:ext cx="395109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𝑁𝑒</m:t>
                      </m:r>
                      <m:d>
                        <m:dPr>
                          <m:ctrl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𝑁𝑒𝑧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5082E4EA-0F9B-E15F-2B45-8815D18A4B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630" y="5602350"/>
                <a:ext cx="395109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2BFCDC51-65B3-25AC-6DB5-08311E5D3AC6}"/>
                  </a:ext>
                </a:extLst>
              </p:cNvPr>
              <p:cNvSpPr txBox="1"/>
              <p:nvPr/>
            </p:nvSpPr>
            <p:spPr>
              <a:xfrm>
                <a:off x="479610" y="6032022"/>
                <a:ext cx="395109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𝑁𝑒</m:t>
                      </m:r>
                      <m:d>
                        <m:dPr>
                          <m:ctrl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2BFCDC51-65B3-25AC-6DB5-08311E5D3A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10" y="6032022"/>
                <a:ext cx="39510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28">
            <a:extLst>
              <a:ext uri="{FF2B5EF4-FFF2-40B4-BE49-F238E27FC236}">
                <a16:creationId xmlns:a16="http://schemas.microsoft.com/office/drawing/2014/main" id="{4A01BB2D-CC2B-7BDF-A26B-1F91DD7E041F}"/>
              </a:ext>
            </a:extLst>
          </p:cNvPr>
          <p:cNvSpPr txBox="1"/>
          <p:nvPr/>
        </p:nvSpPr>
        <p:spPr>
          <a:xfrm>
            <a:off x="3213262" y="6062799"/>
            <a:ext cx="19042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空穴俘获严重</a:t>
            </a:r>
            <a:endParaRPr lang="zh-CN" altLang="en-US" sz="1200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33E624D6-403A-E2BF-5941-8D16CA0C179F}"/>
              </a:ext>
            </a:extLst>
          </p:cNvPr>
          <p:cNvSpPr txBox="1"/>
          <p:nvPr/>
        </p:nvSpPr>
        <p:spPr>
          <a:xfrm>
            <a:off x="5323994" y="6250608"/>
            <a:ext cx="26946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平面型探测器阳极权重电势分布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748C5B8-D647-3953-5CFB-A5BDA2250B57}"/>
              </a:ext>
            </a:extLst>
          </p:cNvPr>
          <p:cNvSpPr txBox="1"/>
          <p:nvPr/>
        </p:nvSpPr>
        <p:spPr>
          <a:xfrm>
            <a:off x="8554539" y="6180974"/>
            <a:ext cx="3270641" cy="377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平面型探测器读出信号与作用深度有关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9E682886-1C8F-2FA5-2270-B5E114CE0760}"/>
              </a:ext>
            </a:extLst>
          </p:cNvPr>
          <p:cNvSpPr txBox="1"/>
          <p:nvPr/>
        </p:nvSpPr>
        <p:spPr>
          <a:xfrm>
            <a:off x="8369834" y="3337303"/>
            <a:ext cx="18305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载流子迁移率、寿命</a:t>
            </a:r>
          </a:p>
        </p:txBody>
      </p:sp>
    </p:spTree>
    <p:extLst>
      <p:ext uri="{BB962C8B-B14F-4D97-AF65-F5344CB8AC3E}">
        <p14:creationId xmlns:p14="http://schemas.microsoft.com/office/powerpoint/2010/main" val="808945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FA6F5-C43C-DA4E-EA31-DE74CEC55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305FE573-1A3D-54D7-78BB-E10D54F88C94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5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337DC071-FE15-5D50-3CE0-4D4F430D0104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像素型碲锌镉探测器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4974458-7BC8-B518-99E7-D007D3106CE0}"/>
              </a:ext>
            </a:extLst>
          </p:cNvPr>
          <p:cNvSpPr txBox="1"/>
          <p:nvPr/>
        </p:nvSpPr>
        <p:spPr>
          <a:xfrm>
            <a:off x="335600" y="980830"/>
            <a:ext cx="6624460" cy="589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>
              <a:lnSpc>
                <a:spcPct val="150000"/>
              </a:lnSpc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像素型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CZT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</a:t>
            </a:r>
            <a:endParaRPr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阳极像素阵列提供二维信息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阳极与阴极感应信号提供深度信息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深度灵敏校正：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优化阳极能量分辨率</a:t>
            </a:r>
            <a:endParaRPr lang="en-US" altLang="zh-CN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电子俘获、阳极权重电势非理想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阴极和阳极幅度比计算作用深度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对不同深度事例进行增益校正</a:t>
            </a:r>
          </a:p>
          <a:p>
            <a:pPr algn="l" rtl="0" eaLnBrk="0" fontAlgn="base" hangingPunct="0">
              <a:lnSpc>
                <a:spcPct val="150000"/>
              </a:lnSpc>
              <a:buClrTx/>
              <a:buSzPts val="1800"/>
            </a:pPr>
            <a:endParaRPr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单极性电荷灵敏技术</a:t>
            </a:r>
            <a:endParaRPr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不同电极结构改变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探测器内部的权重电势分布</a:t>
            </a:r>
            <a:endParaRPr lang="en-US" altLang="zh-CN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准半球形电极、共面栅电极、弗里希栅电极、像素电极</a:t>
            </a:r>
            <a:endParaRPr lang="en-US" altLang="zh-CN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感应信号主要由电子漂移贡献，空穴贡献非常小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2250" lvl="1">
              <a:lnSpc>
                <a:spcPct val="130000"/>
              </a:lnSpc>
              <a:buClrTx/>
              <a:buSzPts val="1800"/>
            </a:pPr>
            <a:endParaRPr lang="en-US" altLang="zh-CN" sz="2400" b="1" kern="1200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92072FC-AD29-72F5-1456-7D67F7A00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050" y="3861030"/>
            <a:ext cx="2390089" cy="222144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1EF819D-D508-D839-806E-DF86CA746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5975" y="1340835"/>
            <a:ext cx="3096215" cy="170389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AA029B8-53C5-07D5-A212-CF5A017070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1200" y="3861029"/>
            <a:ext cx="2638332" cy="222144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6ED677E-5C7A-B382-A9D4-FAFF69087A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6200" y="1196760"/>
            <a:ext cx="2963855" cy="1847967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316A2E20-976A-12FB-7534-484F8827AA12}"/>
              </a:ext>
            </a:extLst>
          </p:cNvPr>
          <p:cNvSpPr txBox="1"/>
          <p:nvPr/>
        </p:nvSpPr>
        <p:spPr>
          <a:xfrm>
            <a:off x="9515115" y="5994914"/>
            <a:ext cx="25505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像素型阴阳极权重电势分布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F785291B-1DBA-EF70-A44D-C04325E892B7}"/>
              </a:ext>
            </a:extLst>
          </p:cNvPr>
          <p:cNvSpPr txBox="1"/>
          <p:nvPr/>
        </p:nvSpPr>
        <p:spPr>
          <a:xfrm>
            <a:off x="6739280" y="5968130"/>
            <a:ext cx="26225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单极性电极阳极权重电势分布</a:t>
            </a:r>
            <a:r>
              <a:rPr lang="zh-CN" altLang="zh-CN" dirty="0"/>
              <a:t> </a:t>
            </a:r>
            <a:endParaRPr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0A600FF9-8302-5D90-3A58-C501B2D6E12A}"/>
              </a:ext>
            </a:extLst>
          </p:cNvPr>
          <p:cNvSpPr txBox="1"/>
          <p:nvPr/>
        </p:nvSpPr>
        <p:spPr>
          <a:xfrm>
            <a:off x="6466421" y="3117414"/>
            <a:ext cx="16353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作用深度</a:t>
            </a:r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DOI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示意</a:t>
            </a:r>
            <a:endParaRPr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58CBA4E6-0217-58A1-6023-2213D84B6681}"/>
              </a:ext>
            </a:extLst>
          </p:cNvPr>
          <p:cNvSpPr txBox="1"/>
          <p:nvPr/>
        </p:nvSpPr>
        <p:spPr>
          <a:xfrm>
            <a:off x="9541269" y="3117414"/>
            <a:ext cx="18337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像素型</a:t>
            </a:r>
            <a:r>
              <a:rPr lang="zh-CN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碲锌镉探测器</a:t>
            </a:r>
            <a:r>
              <a:rPr lang="zh-CN" altLang="zh-CN" sz="1400" b="1" dirty="0"/>
              <a:t> </a:t>
            </a:r>
            <a:endParaRPr lang="zh-CN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1562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26D7F-5831-1B62-45B3-E4ABA3924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F64CD45C-D3BB-44AD-DB99-C94B8A9EB2DA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6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6F248955-0B4C-9C70-C72F-B4ECA323DBF5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低噪声读出电子学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CA6B06D-F7B5-F80E-E677-AA1BDCBD072A}"/>
              </a:ext>
            </a:extLst>
          </p:cNvPr>
          <p:cNvSpPr txBox="1"/>
          <p:nvPr/>
        </p:nvSpPr>
        <p:spPr>
          <a:xfrm>
            <a:off x="335600" y="980830"/>
            <a:ext cx="7920550" cy="3444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像素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CZT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探测器应用关键：多通道低噪声读出电子学</a:t>
            </a:r>
            <a:endParaRPr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读出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256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阳极通道，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阴极通道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FEM: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读出阳极和阴极的模拟电路、提供探测器高压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DPM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：模数转换、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ASIC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配置和控制、数据处理打包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系统采集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256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路阳极幅度与时间信息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路阴极进行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40MHz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全波形采样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千兆以太网实现高速数据传输</a:t>
            </a:r>
          </a:p>
          <a:p>
            <a:pPr marL="370800" lvl="1">
              <a:lnSpc>
                <a:spcPct val="150000"/>
              </a:lnSpc>
              <a:buSzPts val="1800"/>
              <a:defRPr/>
            </a:pP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A76137A-993F-6A00-44EF-52F7CD54D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665" y="3994018"/>
            <a:ext cx="5294484" cy="2364806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EFB247D6-EE99-FDF7-78A1-9148A35D0E86}"/>
              </a:ext>
            </a:extLst>
          </p:cNvPr>
          <p:cNvSpPr txBox="1"/>
          <p:nvPr/>
        </p:nvSpPr>
        <p:spPr>
          <a:xfrm>
            <a:off x="1937711" y="6405433"/>
            <a:ext cx="3564248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像素</a:t>
            </a:r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CZT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读出电子学系统结构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2B76A30E-E8DF-3E55-9923-CB0E8F68D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2140" y="4171146"/>
            <a:ext cx="2304160" cy="218767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76FFCE15-DF3D-8912-7285-D6BD9760AC8F}"/>
              </a:ext>
            </a:extLst>
          </p:cNvPr>
          <p:cNvSpPr txBox="1"/>
          <p:nvPr/>
        </p:nvSpPr>
        <p:spPr>
          <a:xfrm>
            <a:off x="7608105" y="6405433"/>
            <a:ext cx="3564248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探测系统模块集成示意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452175F9-4294-13C4-25DF-10176977D6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6100" y="1808377"/>
            <a:ext cx="3096215" cy="175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05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EFFEF-DC67-E6AE-11BF-93441021A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6007BFFE-1E78-FB6D-B6A6-7641467168C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7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28BB177F-DC73-EC32-0ED5-BCFFF188E0FF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低噪声读出电子学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9AEC6E2-74B1-16AA-2BD2-AB82132D9BE6}"/>
              </a:ext>
            </a:extLst>
          </p:cNvPr>
          <p:cNvSpPr txBox="1"/>
          <p:nvPr/>
        </p:nvSpPr>
        <p:spPr>
          <a:xfrm>
            <a:off x="335600" y="980830"/>
            <a:ext cx="6108700" cy="51063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3464" lvl="1" indent="-283464">
              <a:lnSpc>
                <a:spcPct val="150000"/>
              </a:lnSpc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国产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ASIC:JCF032EB</a:t>
            </a: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通道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放大倍数多档可调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6fC~200fC</a:t>
            </a: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各通道快慢成形两条路径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能量信息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时间信息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CSA+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极零相消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模拟滤波方案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时间信息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单像素事例：输出首个阳极击中信号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多像素事例的阳极间时间关系：正交定时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模拟总线：串行输出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峰保信号幅度、正交定时采样幅度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D75738-AA59-474D-0BD0-9B2472933565}"/>
              </a:ext>
            </a:extLst>
          </p:cNvPr>
          <p:cNvSpPr txBox="1"/>
          <p:nvPr/>
        </p:nvSpPr>
        <p:spPr>
          <a:xfrm>
            <a:off x="7521725" y="4222456"/>
            <a:ext cx="1960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JCF032EB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单通道结构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F60FA560-3529-A373-D125-2B9CFA952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84211"/>
            <a:ext cx="4660357" cy="1655738"/>
          </a:xfrm>
          <a:prstGeom prst="rect">
            <a:avLst/>
          </a:prstGeom>
        </p:spPr>
      </p:pic>
      <p:graphicFrame>
        <p:nvGraphicFramePr>
          <p:cNvPr id="21" name="表格 20">
            <a:extLst>
              <a:ext uri="{FF2B5EF4-FFF2-40B4-BE49-F238E27FC236}">
                <a16:creationId xmlns:a16="http://schemas.microsoft.com/office/drawing/2014/main" id="{086CB009-92AD-584C-104B-EA34FF298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882300"/>
              </p:ext>
            </p:extLst>
          </p:nvPr>
        </p:nvGraphicFramePr>
        <p:xfrm>
          <a:off x="6600035" y="1137995"/>
          <a:ext cx="3571616" cy="731568"/>
        </p:xfrm>
        <a:graphic>
          <a:graphicData uri="http://schemas.openxmlformats.org/drawingml/2006/table">
            <a:tbl>
              <a:tblPr/>
              <a:tblGrid>
                <a:gridCol w="879106">
                  <a:extLst>
                    <a:ext uri="{9D8B030D-6E8A-4147-A177-3AD203B41FA5}">
                      <a16:colId xmlns:a16="http://schemas.microsoft.com/office/drawing/2014/main" val="2199661426"/>
                    </a:ext>
                  </a:extLst>
                </a:gridCol>
                <a:gridCol w="744355">
                  <a:extLst>
                    <a:ext uri="{9D8B030D-6E8A-4147-A177-3AD203B41FA5}">
                      <a16:colId xmlns:a16="http://schemas.microsoft.com/office/drawing/2014/main" val="922972079"/>
                    </a:ext>
                  </a:extLst>
                </a:gridCol>
                <a:gridCol w="920554">
                  <a:extLst>
                    <a:ext uri="{9D8B030D-6E8A-4147-A177-3AD203B41FA5}">
                      <a16:colId xmlns:a16="http://schemas.microsoft.com/office/drawing/2014/main" val="2777497498"/>
                    </a:ext>
                  </a:extLst>
                </a:gridCol>
                <a:gridCol w="1027601">
                  <a:extLst>
                    <a:ext uri="{9D8B030D-6E8A-4147-A177-3AD203B41FA5}">
                      <a16:colId xmlns:a16="http://schemas.microsoft.com/office/drawing/2014/main" val="2279761857"/>
                    </a:ext>
                  </a:extLst>
                </a:gridCol>
              </a:tblGrid>
              <a:tr h="2741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芯片</a:t>
                      </a:r>
                    </a:p>
                  </a:txBody>
                  <a:tcPr marL="91439" marR="91439" marT="45732" marB="4573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通道数</a:t>
                      </a:r>
                    </a:p>
                  </a:txBody>
                  <a:tcPr marL="91439" marR="91439" marT="45732" marB="4573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量程</a:t>
                      </a:r>
                    </a:p>
                  </a:txBody>
                  <a:tcPr marL="91439" marR="91439" marT="45732" marB="4573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噪声</a:t>
                      </a:r>
                    </a:p>
                  </a:txBody>
                  <a:tcPr marL="91439" marR="91439" marT="45732" marB="45732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793356"/>
                  </a:ext>
                </a:extLst>
              </a:tr>
              <a:tr h="4083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JCF032EB</a:t>
                      </a:r>
                      <a:endParaRPr lang="zh-CN" altLang="en-US" sz="1400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91439" marR="91439" marT="45732" marB="4573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32</a:t>
                      </a:r>
                      <a:endParaRPr lang="zh-CN" altLang="en-US" sz="1200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91439" marR="91439" marT="45732" marB="4573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-100"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6fC~200fC</a:t>
                      </a:r>
                    </a:p>
                    <a:p>
                      <a:pPr marL="0" marR="0" lvl="0" indent="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-100"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可调</a:t>
                      </a:r>
                    </a:p>
                  </a:txBody>
                  <a:tcPr marL="91439" marR="91439" marT="45732" marB="4573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最小量程时</a:t>
                      </a:r>
                      <a:r>
                        <a:rPr lang="en-US" altLang="zh-CN" sz="12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80e+12e/pF</a:t>
                      </a:r>
                      <a:endParaRPr lang="zh-CN" altLang="en-US" sz="1200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91439" marR="91439" marT="45732" marB="45732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7681252"/>
                  </a:ext>
                </a:extLst>
              </a:tr>
            </a:tbl>
          </a:graphicData>
        </a:graphic>
      </p:graphicFrame>
      <p:sp>
        <p:nvSpPr>
          <p:cNvPr id="23" name="文本框 22">
            <a:extLst>
              <a:ext uri="{FF2B5EF4-FFF2-40B4-BE49-F238E27FC236}">
                <a16:creationId xmlns:a16="http://schemas.microsoft.com/office/drawing/2014/main" id="{B69FCE33-5634-0167-CA1C-FE74BDF6A5B9}"/>
              </a:ext>
            </a:extLst>
          </p:cNvPr>
          <p:cNvSpPr txBox="1"/>
          <p:nvPr/>
        </p:nvSpPr>
        <p:spPr>
          <a:xfrm>
            <a:off x="7618578" y="1927569"/>
            <a:ext cx="1685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国产</a:t>
            </a:r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ASIC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指标参数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F61F77E-BF70-6D46-DE0A-47B46064D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3996" y="4765468"/>
            <a:ext cx="5134239" cy="165734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C7F8EC2-B72F-DDC2-A089-8376F5D719E6}"/>
              </a:ext>
            </a:extLst>
          </p:cNvPr>
          <p:cNvSpPr txBox="1"/>
          <p:nvPr/>
        </p:nvSpPr>
        <p:spPr>
          <a:xfrm>
            <a:off x="7738355" y="6467522"/>
            <a:ext cx="1711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正交定时原理示意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0C56BF7-7C83-214B-2D84-31EB302BA6CA}"/>
              </a:ext>
            </a:extLst>
          </p:cNvPr>
          <p:cNvSpPr txBox="1"/>
          <p:nvPr/>
        </p:nvSpPr>
        <p:spPr>
          <a:xfrm>
            <a:off x="8152475" y="3569450"/>
            <a:ext cx="547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5μs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B98C455-B776-567C-8EE4-481F262B1827}"/>
              </a:ext>
            </a:extLst>
          </p:cNvPr>
          <p:cNvSpPr txBox="1"/>
          <p:nvPr/>
        </p:nvSpPr>
        <p:spPr>
          <a:xfrm>
            <a:off x="10272290" y="5332866"/>
            <a:ext cx="10823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200kHz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445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E3B47-E470-91A6-52C1-D06D80B2F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FA717468-A834-F21B-1715-57C68BBF2610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8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F483A1B5-0DD7-72B4-5FA7-3108982F7F61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低噪声读出电子学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DC5E68D-7AD8-8D88-2A5C-3C91243C4462}"/>
              </a:ext>
            </a:extLst>
          </p:cNvPr>
          <p:cNvSpPr txBox="1"/>
          <p:nvPr/>
        </p:nvSpPr>
        <p:spPr>
          <a:xfrm>
            <a:off x="335600" y="980830"/>
            <a:ext cx="6624460" cy="3475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前端模拟模块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FEM</a:t>
            </a: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阳极：电荷幅度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击中时刻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采用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片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32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通道国产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ASIC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CSA+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滤波成形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峰保电路、定时电路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阴极：电荷积分波形</a:t>
            </a:r>
          </a:p>
          <a:p>
            <a:pPr marL="828000" lvl="1" indent="-45720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分立器件：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CSA+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模拟调理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70800" lvl="1">
              <a:lnSpc>
                <a:spcPct val="150000"/>
              </a:lnSpc>
              <a:buClrTx/>
              <a:buSzPts val="1800"/>
              <a:defRPr/>
            </a:pP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1353BE1B-3488-8C97-B3B3-1E75A22E8E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84" y="4370056"/>
            <a:ext cx="1817238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33E6E61-CF40-AFFC-6FA1-AC6C860B97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791" y="4370056"/>
            <a:ext cx="1790474" cy="1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1AE0B14F-9C3C-44D2-5AA7-64B22915958B}"/>
              </a:ext>
            </a:extLst>
          </p:cNvPr>
          <p:cNvSpPr txBox="1"/>
          <p:nvPr/>
        </p:nvSpPr>
        <p:spPr>
          <a:xfrm>
            <a:off x="991666" y="6178169"/>
            <a:ext cx="3564248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前端模拟模块</a:t>
            </a:r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FEM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实物示意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363C3DD3-9385-0716-91A2-54B6578F57DA}"/>
              </a:ext>
            </a:extLst>
          </p:cNvPr>
          <p:cNvSpPr txBox="1"/>
          <p:nvPr/>
        </p:nvSpPr>
        <p:spPr>
          <a:xfrm>
            <a:off x="5735975" y="980830"/>
            <a:ext cx="5544385" cy="3038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数据处理模块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DPM</a:t>
            </a: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配置和控制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JCF032EB</a:t>
            </a: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模数转换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阳极：电荷积分幅度、正交定时采样幅度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阴极：电荷积分波形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产生正交的正弦信号（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DDS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  <a:p>
            <a:pPr marL="648000" lvl="1" indent="-285750">
              <a:lnSpc>
                <a:spcPct val="130000"/>
              </a:lnSpc>
              <a:buSzPts val="18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触发判选、事例计算和打包上传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786BE767-E4F5-DDA9-D12B-E6588FE2406B}"/>
              </a:ext>
            </a:extLst>
          </p:cNvPr>
          <p:cNvSpPr txBox="1"/>
          <p:nvPr/>
        </p:nvSpPr>
        <p:spPr>
          <a:xfrm>
            <a:off x="6912249" y="6263516"/>
            <a:ext cx="3564248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数据处理模块</a:t>
            </a:r>
            <a:r>
              <a:rPr lang="en-US" altLang="zh-CN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DPM</a:t>
            </a:r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实物示意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1997C0E5-7277-04C9-7661-A2C4E0FA13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614" y="4370056"/>
            <a:ext cx="1720156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95C2207E-5BE0-A50B-D807-B5624A59CD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352" y="4286751"/>
            <a:ext cx="1895236" cy="1930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520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9D01E-7832-9C3E-A37B-233E20D33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FD59556D-1B80-BF14-71EF-E9F55A3EC525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9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35657D6C-CFD6-DBE8-8416-6EA5279B5522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低噪声读出电子学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024B6A0-CA14-2B2D-3B80-45DAD8FC0BE6}"/>
              </a:ext>
            </a:extLst>
          </p:cNvPr>
          <p:cNvSpPr txBox="1"/>
          <p:nvPr/>
        </p:nvSpPr>
        <p:spPr>
          <a:xfrm>
            <a:off x="335600" y="980830"/>
            <a:ext cx="4248295" cy="4660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rtl="0" eaLnBrk="0" fontAlgn="base" hangingPunct="0">
              <a:lnSpc>
                <a:spcPct val="150000"/>
              </a:lnSpc>
              <a:buClrTx/>
              <a:buSzPts val="1800"/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电子学性能测试</a:t>
            </a:r>
            <a:endParaRPr lang="en-US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电子学时间测量精度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整体时间精度好于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43 ns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电子学噪声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阳极：约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0.07 </a:t>
            </a:r>
            <a:r>
              <a:rPr lang="en-US" altLang="zh-CN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fC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阴极：约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0.14 </a:t>
            </a:r>
            <a:r>
              <a:rPr lang="en-US" altLang="zh-CN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fC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648000" lvl="1" indent="-285750">
              <a:lnSpc>
                <a:spcPct val="130000"/>
              </a:lnSpc>
              <a:buClrTx/>
              <a:buSzPts val="1800"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系统噪声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个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11×11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像素探测器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+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转接板</a:t>
            </a:r>
          </a:p>
          <a:p>
            <a:pPr marL="828000" lvl="1" indent="-457200">
              <a:lnSpc>
                <a:spcPct val="150000"/>
              </a:lnSpc>
              <a:buSzPts val="1800"/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噪声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&lt;0.2 </a:t>
            </a:r>
            <a:r>
              <a:rPr lang="en-US" altLang="zh-CN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fC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，中心约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0.1 </a:t>
            </a:r>
            <a:r>
              <a:rPr lang="en-US" altLang="zh-CN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fC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70800" lvl="1">
              <a:lnSpc>
                <a:spcPct val="150000"/>
              </a:lnSpc>
              <a:buSzPts val="1800"/>
              <a:defRPr/>
            </a:pP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边缘像素走线长，分布电容导致白噪声项增大</a:t>
            </a:r>
          </a:p>
          <a:p>
            <a:pPr marL="370800" lvl="1">
              <a:lnSpc>
                <a:spcPct val="150000"/>
              </a:lnSpc>
              <a:buSzPts val="1800"/>
              <a:defRPr/>
            </a:pP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77567142-08CA-FA77-CDE9-920CBAD2A6F6}"/>
              </a:ext>
            </a:extLst>
          </p:cNvPr>
          <p:cNvGrpSpPr/>
          <p:nvPr/>
        </p:nvGrpSpPr>
        <p:grpSpPr>
          <a:xfrm>
            <a:off x="8556527" y="1196845"/>
            <a:ext cx="3096215" cy="2358275"/>
            <a:chOff x="5012036" y="3495579"/>
            <a:chExt cx="3564248" cy="2877496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809FFEE3-6491-A864-9131-8368C5FE58F6}"/>
                </a:ext>
              </a:extLst>
            </p:cNvPr>
            <p:cNvSpPr txBox="1"/>
            <p:nvPr/>
          </p:nvSpPr>
          <p:spPr>
            <a:xfrm>
              <a:off x="5012036" y="6065298"/>
              <a:ext cx="3564248" cy="3077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zh-CN" altLang="en-US" sz="14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各通道电子学噪声</a:t>
              </a:r>
            </a:p>
          </p:txBody>
        </p:sp>
        <p:pic>
          <p:nvPicPr>
            <p:cNvPr id="9" name="图形 8">
              <a:extLst>
                <a:ext uri="{FF2B5EF4-FFF2-40B4-BE49-F238E27FC236}">
                  <a16:creationId xmlns:a16="http://schemas.microsoft.com/office/drawing/2014/main" id="{15F7B29F-0A57-120D-0D73-8EE208BA9A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174161" y="3495579"/>
              <a:ext cx="3240000" cy="2430000"/>
            </a:xfrm>
            <a:prstGeom prst="rect">
              <a:avLst/>
            </a:prstGeom>
          </p:spPr>
        </p:pic>
        <p:cxnSp>
          <p:nvCxnSpPr>
            <p:cNvPr id="10" name="直接箭头连接符 9">
              <a:extLst>
                <a:ext uri="{FF2B5EF4-FFF2-40B4-BE49-F238E27FC236}">
                  <a16:creationId xmlns:a16="http://schemas.microsoft.com/office/drawing/2014/main" id="{BFD8FD30-21B6-FA7F-FEF2-DDBB8AF7FF66}"/>
                </a:ext>
              </a:extLst>
            </p:cNvPr>
            <p:cNvCxnSpPr/>
            <p:nvPr/>
          </p:nvCxnSpPr>
          <p:spPr>
            <a:xfrm>
              <a:off x="7792128" y="5246703"/>
              <a:ext cx="0" cy="24534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772A7D01-38A3-767D-A9BB-0C1459C6835E}"/>
                </a:ext>
              </a:extLst>
            </p:cNvPr>
            <p:cNvSpPr txBox="1"/>
            <p:nvPr/>
          </p:nvSpPr>
          <p:spPr>
            <a:xfrm>
              <a:off x="7282321" y="4961019"/>
              <a:ext cx="101961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阴极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7" name="图形 16">
            <a:extLst>
              <a:ext uri="{FF2B5EF4-FFF2-40B4-BE49-F238E27FC236}">
                <a16:creationId xmlns:a16="http://schemas.microsoft.com/office/drawing/2014/main" id="{1374D6D8-2D6B-643C-C73A-C58A10CF2D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2739" y="1112608"/>
            <a:ext cx="2880000" cy="21600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9C4B38E2-4BB8-4ADB-FDA8-BAE76B3F47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117" y="4059025"/>
            <a:ext cx="2307984" cy="2334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图形 39987">
            <a:extLst>
              <a:ext uri="{FF2B5EF4-FFF2-40B4-BE49-F238E27FC236}">
                <a16:creationId xmlns:a16="http://schemas.microsoft.com/office/drawing/2014/main" id="{CD87BC9B-D2E9-5AA7-9FCA-5143D6F82802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12871" y="3872815"/>
            <a:ext cx="5278120" cy="2550795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376FA14F-7BA8-690A-FA3A-8949F1740EB3}"/>
              </a:ext>
            </a:extLst>
          </p:cNvPr>
          <p:cNvSpPr txBox="1"/>
          <p:nvPr/>
        </p:nvSpPr>
        <p:spPr>
          <a:xfrm>
            <a:off x="5415776" y="3272546"/>
            <a:ext cx="30962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各通道电子学时间精度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B8F689C8-2540-ECFA-7B76-F51F29F53C19}"/>
              </a:ext>
            </a:extLst>
          </p:cNvPr>
          <p:cNvSpPr txBox="1"/>
          <p:nvPr/>
        </p:nvSpPr>
        <p:spPr>
          <a:xfrm>
            <a:off x="4079860" y="6423610"/>
            <a:ext cx="30962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伽马射线探测系统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8AAF9FB5-14D3-1605-3492-5D1D20100CAE}"/>
              </a:ext>
            </a:extLst>
          </p:cNvPr>
          <p:cNvSpPr txBox="1"/>
          <p:nvPr/>
        </p:nvSpPr>
        <p:spPr>
          <a:xfrm>
            <a:off x="8003823" y="6422856"/>
            <a:ext cx="309621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探测器各通道噪声水平</a:t>
            </a:r>
          </a:p>
        </p:txBody>
      </p:sp>
    </p:spTree>
    <p:extLst>
      <p:ext uri="{BB962C8B-B14F-4D97-AF65-F5344CB8AC3E}">
        <p14:creationId xmlns:p14="http://schemas.microsoft.com/office/powerpoint/2010/main" val="30214956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be290272-116a-4c05-90a5-b4918a115bcc}"/>
  <p:tag name="COMMONDATA" val="eyJoZGlkIjoiZDkzMmU0M2ZjNTAwNWYwODkxN2FhYjBmMmM4YjliMGY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187694"/>
  <p:tag name="KSO_WM_UNIT_ID" val="diagram20187694_1*l_h_i*1_1_5"/>
  <p:tag name="KSO_WM_UNIT_LAYERLEVEL" val="1_1_1"/>
  <p:tag name="KSO_WM_BEAUTIFY_FLAG" val="#wm#"/>
  <p:tag name="KSO_WM_TAG_VERSION" val="1.0"/>
  <p:tag name="KSO_WM_UNIT_HIGHLIGHT" val="0"/>
  <p:tag name="KSO_WM_UNIT_COMPATIBLE" val="0"/>
  <p:tag name="KSO_WM_DIAGRAM_GROUP_CODE" val="l1-1"/>
  <p:tag name="KSO_WM_UNIT_TYPE" val="l_h_i"/>
  <p:tag name="KSO_WM_UNIT_INDEX" val="1_1_5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13"/>
  <p:tag name="KSO_WM_UNIT_TEXT_FILL_TYPE" val="1"/>
  <p:tag name="KSO_WM_UNIT_DIAGRAM_SCHEMECOLOR_ID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187694"/>
  <p:tag name="KSO_WM_UNIT_ID" val="diagram20187694_1*l_h_i*1_1_6"/>
  <p:tag name="KSO_WM_UNIT_LAYERLEVEL" val="1_1_1"/>
  <p:tag name="KSO_WM_BEAUTIFY_FLAG" val="#wm#"/>
  <p:tag name="KSO_WM_TAG_VERSION" val="1.0"/>
  <p:tag name="KSO_WM_UNIT_HIGHLIGHT" val="0"/>
  <p:tag name="KSO_WM_UNIT_COMPATIBLE" val="0"/>
  <p:tag name="KSO_WM_DIAGRAM_GROUP_CODE" val="l1-1"/>
  <p:tag name="KSO_WM_UNIT_TYPE" val="l_h_i"/>
  <p:tag name="KSO_WM_UNIT_INDEX" val="1_1_6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13"/>
  <p:tag name="KSO_WM_UNIT_TEXT_FILL_TYPE" val="1"/>
  <p:tag name="KSO_WM_UNIT_DIAGRAM_SCHEMECOLOR_ID" val="2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3424</TotalTime>
  <Words>2294</Words>
  <Application>Microsoft Office PowerPoint</Application>
  <PresentationFormat>宽屏</PresentationFormat>
  <Paragraphs>277</Paragraphs>
  <Slides>17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黑体</vt:lpstr>
      <vt:lpstr>微软雅黑</vt:lpstr>
      <vt:lpstr>Arial</vt:lpstr>
      <vt:lpstr>Calibri</vt:lpstr>
      <vt:lpstr>Calibri Light</vt:lpstr>
      <vt:lpstr>Cambria Math</vt:lpstr>
      <vt:lpstr>Times New Roman</vt:lpstr>
      <vt:lpstr>Wingdings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张奔</dc:creator>
  <cp:keywords>信工学院</cp:keywords>
  <cp:lastModifiedBy>cader Mer</cp:lastModifiedBy>
  <cp:revision>1620</cp:revision>
  <dcterms:created xsi:type="dcterms:W3CDTF">2013-05-22T02:15:00Z</dcterms:created>
  <dcterms:modified xsi:type="dcterms:W3CDTF">2026-08-11T18:11:23Z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1D6CD335278A4FDEACE4230385917EE2</vt:lpwstr>
  </property>
</Properties>
</file>