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92" r:id="rId2"/>
    <p:sldId id="995" r:id="rId3"/>
    <p:sldId id="1072" r:id="rId4"/>
    <p:sldId id="1075" r:id="rId5"/>
    <p:sldId id="1076" r:id="rId6"/>
    <p:sldId id="1078" r:id="rId7"/>
    <p:sldId id="1077" r:id="rId8"/>
    <p:sldId id="1079" r:id="rId9"/>
    <p:sldId id="1081" r:id="rId10"/>
    <p:sldId id="1080" r:id="rId11"/>
    <p:sldId id="1082" r:id="rId12"/>
    <p:sldId id="1085" r:id="rId13"/>
    <p:sldId id="1088" r:id="rId14"/>
    <p:sldId id="1086" r:id="rId15"/>
    <p:sldId id="1087" r:id="rId16"/>
    <p:sldId id="1089" r:id="rId17"/>
    <p:sldId id="1090" r:id="rId18"/>
    <p:sldId id="325" r:id="rId19"/>
  </p:sldIdLst>
  <p:sldSz cx="12192000" cy="6858000"/>
  <p:notesSz cx="6858000" cy="9144000"/>
  <p:custDataLst>
    <p:tags r:id="rId22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19" userDrawn="1">
          <p15:clr>
            <a:srgbClr val="A4A3A4"/>
          </p15:clr>
        </p15:guide>
        <p15:guide id="2" pos="321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000000"/>
    <a:srgbClr val="C00000"/>
    <a:srgbClr val="FFFFFF"/>
    <a:srgbClr val="0070C0"/>
    <a:srgbClr val="FFD966"/>
    <a:srgbClr val="22487C"/>
    <a:srgbClr val="768495"/>
    <a:srgbClr val="22293E"/>
    <a:srgbClr val="1534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90" autoAdjust="0"/>
    <p:restoredTop sz="91313" autoAdjust="0"/>
  </p:normalViewPr>
  <p:slideViewPr>
    <p:cSldViewPr showGuides="1">
      <p:cViewPr varScale="1">
        <p:scale>
          <a:sx n="37" d="100"/>
          <a:sy n="37" d="100"/>
        </p:scale>
        <p:origin x="996" y="27"/>
      </p:cViewPr>
      <p:guideLst>
        <p:guide orient="horz" pos="2019"/>
        <p:guide pos="321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0BF14604-49B1-4FF1-8480-91A59B2FF05B}" type="datetimeFigureOut">
              <a:rPr lang="zh-CN" altLang="en-US"/>
              <a:t>2026/8/11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/>
            </a:lvl1pPr>
          </a:lstStyle>
          <a:p>
            <a:pPr>
              <a:defRPr/>
            </a:pPr>
            <a:r>
              <a:rPr lang="en-US" altLang="zh-CN"/>
              <a:t>1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9623B869-CD7C-4612-BE6E-DD261ADBB7ED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42FD1640-5B9C-4F29-9C7F-DC8D00547D4F}" type="datetimeFigureOut">
              <a:rPr lang="en-US"/>
              <a:t>8/11/2026</a:t>
            </a:fld>
            <a:endParaRPr 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  <a:endParaRPr 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/>
            </a:lvl1pPr>
          </a:lstStyle>
          <a:p>
            <a:pPr>
              <a:defRPr/>
            </a:pPr>
            <a:r>
              <a:rPr lang="en-US"/>
              <a:t>1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E4BBAEDB-E5ED-4BEA-9DCD-3A9E1265CD83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BAEDB-E5ED-4BEA-9DCD-3A9E1265CD8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6972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A8B5B-D994-8AF5-0BB3-5B2BAED89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>
            <a:extLst>
              <a:ext uri="{FF2B5EF4-FFF2-40B4-BE49-F238E27FC236}">
                <a16:creationId xmlns:a16="http://schemas.microsoft.com/office/drawing/2014/main" id="{B8AD3224-A180-55D5-82E6-149E9A9142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>
            <a:extLst>
              <a:ext uri="{FF2B5EF4-FFF2-40B4-BE49-F238E27FC236}">
                <a16:creationId xmlns:a16="http://schemas.microsoft.com/office/drawing/2014/main" id="{8AD354BB-7AB8-6F4D-7AEE-9AACB621505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>
            <a:extLst>
              <a:ext uri="{FF2B5EF4-FFF2-40B4-BE49-F238E27FC236}">
                <a16:creationId xmlns:a16="http://schemas.microsoft.com/office/drawing/2014/main" id="{BEF5B6A3-3C81-2F56-BFB6-B87C3A90F5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10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86278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A8305-A42F-9984-4536-3AA52F1BC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>
            <a:extLst>
              <a:ext uri="{FF2B5EF4-FFF2-40B4-BE49-F238E27FC236}">
                <a16:creationId xmlns:a16="http://schemas.microsoft.com/office/drawing/2014/main" id="{95BD2A04-50FB-DA9F-D393-6DC203096F9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>
            <a:extLst>
              <a:ext uri="{FF2B5EF4-FFF2-40B4-BE49-F238E27FC236}">
                <a16:creationId xmlns:a16="http://schemas.microsoft.com/office/drawing/2014/main" id="{D84C6255-380F-6E74-6ECD-226C8D241EE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>
            <a:extLst>
              <a:ext uri="{FF2B5EF4-FFF2-40B4-BE49-F238E27FC236}">
                <a16:creationId xmlns:a16="http://schemas.microsoft.com/office/drawing/2014/main" id="{9874F5DE-8029-8AC0-EC75-D05EEB513A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11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422044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8BE1D-F46F-B1C5-BC03-EA7443076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>
            <a:extLst>
              <a:ext uri="{FF2B5EF4-FFF2-40B4-BE49-F238E27FC236}">
                <a16:creationId xmlns:a16="http://schemas.microsoft.com/office/drawing/2014/main" id="{E981CDF0-E9E5-C82F-4366-D0DAE0D8DE3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>
            <a:extLst>
              <a:ext uri="{FF2B5EF4-FFF2-40B4-BE49-F238E27FC236}">
                <a16:creationId xmlns:a16="http://schemas.microsoft.com/office/drawing/2014/main" id="{A637DEBF-0B82-6689-CC1F-A91D11A94AF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>
            <a:extLst>
              <a:ext uri="{FF2B5EF4-FFF2-40B4-BE49-F238E27FC236}">
                <a16:creationId xmlns:a16="http://schemas.microsoft.com/office/drawing/2014/main" id="{1936422B-4830-1F91-48E6-F4B1C61C7E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12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48734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F0FB3-EC2C-3F13-D95B-8B9ACBD29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>
            <a:extLst>
              <a:ext uri="{FF2B5EF4-FFF2-40B4-BE49-F238E27FC236}">
                <a16:creationId xmlns:a16="http://schemas.microsoft.com/office/drawing/2014/main" id="{24780EE5-2B05-BCB0-FCA1-6C824FFC74E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>
            <a:extLst>
              <a:ext uri="{FF2B5EF4-FFF2-40B4-BE49-F238E27FC236}">
                <a16:creationId xmlns:a16="http://schemas.microsoft.com/office/drawing/2014/main" id="{4AE8378B-679E-C311-7832-A11957D5C3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>
            <a:extLst>
              <a:ext uri="{FF2B5EF4-FFF2-40B4-BE49-F238E27FC236}">
                <a16:creationId xmlns:a16="http://schemas.microsoft.com/office/drawing/2014/main" id="{5CBB2B14-AE53-2089-10C0-310EA8175D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13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53761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C969A-B34A-172A-21C0-CDD204D5C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>
            <a:extLst>
              <a:ext uri="{FF2B5EF4-FFF2-40B4-BE49-F238E27FC236}">
                <a16:creationId xmlns:a16="http://schemas.microsoft.com/office/drawing/2014/main" id="{C4A4B597-10B4-9DC4-1C76-AF0C5D79B0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>
            <a:extLst>
              <a:ext uri="{FF2B5EF4-FFF2-40B4-BE49-F238E27FC236}">
                <a16:creationId xmlns:a16="http://schemas.microsoft.com/office/drawing/2014/main" id="{B503DB9F-9193-0870-C9CD-82C0A0D4666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>
            <a:extLst>
              <a:ext uri="{FF2B5EF4-FFF2-40B4-BE49-F238E27FC236}">
                <a16:creationId xmlns:a16="http://schemas.microsoft.com/office/drawing/2014/main" id="{2781FE05-44A7-F3F3-8CEA-B1B6638FE9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14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368437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5676B-27F8-E26E-D814-FF25BF0E6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>
            <a:extLst>
              <a:ext uri="{FF2B5EF4-FFF2-40B4-BE49-F238E27FC236}">
                <a16:creationId xmlns:a16="http://schemas.microsoft.com/office/drawing/2014/main" id="{2210E2B1-3D80-C3B1-EDD9-E31F6A66EBE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>
            <a:extLst>
              <a:ext uri="{FF2B5EF4-FFF2-40B4-BE49-F238E27FC236}">
                <a16:creationId xmlns:a16="http://schemas.microsoft.com/office/drawing/2014/main" id="{288B4104-4015-1BA4-9DB9-331A05B6982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>
            <a:extLst>
              <a:ext uri="{FF2B5EF4-FFF2-40B4-BE49-F238E27FC236}">
                <a16:creationId xmlns:a16="http://schemas.microsoft.com/office/drawing/2014/main" id="{50E1016E-68B1-7EC9-7D35-C3E690549A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15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33321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8C49D-0AC2-3D93-A425-916D0A0C2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>
            <a:extLst>
              <a:ext uri="{FF2B5EF4-FFF2-40B4-BE49-F238E27FC236}">
                <a16:creationId xmlns:a16="http://schemas.microsoft.com/office/drawing/2014/main" id="{C402D0AB-7CDD-089F-C73B-92F542E07FC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>
            <a:extLst>
              <a:ext uri="{FF2B5EF4-FFF2-40B4-BE49-F238E27FC236}">
                <a16:creationId xmlns:a16="http://schemas.microsoft.com/office/drawing/2014/main" id="{0133C252-C300-FDFB-F858-AC10D008A36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>
            <a:extLst>
              <a:ext uri="{FF2B5EF4-FFF2-40B4-BE49-F238E27FC236}">
                <a16:creationId xmlns:a16="http://schemas.microsoft.com/office/drawing/2014/main" id="{46E20E8B-F4F2-D361-BB55-B397A6D898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16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19609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54BC5-9DDA-A528-0308-8DA787F5E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>
            <a:extLst>
              <a:ext uri="{FF2B5EF4-FFF2-40B4-BE49-F238E27FC236}">
                <a16:creationId xmlns:a16="http://schemas.microsoft.com/office/drawing/2014/main" id="{47AC36D1-DD3B-533A-F7AF-4E450A9137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>
            <a:extLst>
              <a:ext uri="{FF2B5EF4-FFF2-40B4-BE49-F238E27FC236}">
                <a16:creationId xmlns:a16="http://schemas.microsoft.com/office/drawing/2014/main" id="{77AC0CFF-706A-EEA5-A168-94E90D52093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>
            <a:extLst>
              <a:ext uri="{FF2B5EF4-FFF2-40B4-BE49-F238E27FC236}">
                <a16:creationId xmlns:a16="http://schemas.microsoft.com/office/drawing/2014/main" id="{C74D392A-928A-EF3B-A557-66BFAA40C2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17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07160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553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047073B2-36EB-4BCF-8E7F-FD5225EC426D}" type="slidenum">
              <a:rPr lang="en-US" altLang="zh-CN" smtClean="0"/>
              <a:t>18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59462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7CE98-FCF7-B769-A593-228304E1B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>
            <a:extLst>
              <a:ext uri="{FF2B5EF4-FFF2-40B4-BE49-F238E27FC236}">
                <a16:creationId xmlns:a16="http://schemas.microsoft.com/office/drawing/2014/main" id="{9E6833AA-C5C0-4115-77C0-2367C9AB10E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>
            <a:extLst>
              <a:ext uri="{FF2B5EF4-FFF2-40B4-BE49-F238E27FC236}">
                <a16:creationId xmlns:a16="http://schemas.microsoft.com/office/drawing/2014/main" id="{9351F37C-73C6-C80D-0E96-2A6830FD9B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>
            <a:extLst>
              <a:ext uri="{FF2B5EF4-FFF2-40B4-BE49-F238E27FC236}">
                <a16:creationId xmlns:a16="http://schemas.microsoft.com/office/drawing/2014/main" id="{7BB3355C-0FEE-F7DC-A58A-F6ED946ACE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67917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44C64-9F67-9BBF-0FEB-2B525771C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>
            <a:extLst>
              <a:ext uri="{FF2B5EF4-FFF2-40B4-BE49-F238E27FC236}">
                <a16:creationId xmlns:a16="http://schemas.microsoft.com/office/drawing/2014/main" id="{E3876031-EA97-B155-B192-209025B4E66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>
            <a:extLst>
              <a:ext uri="{FF2B5EF4-FFF2-40B4-BE49-F238E27FC236}">
                <a16:creationId xmlns:a16="http://schemas.microsoft.com/office/drawing/2014/main" id="{498E7991-AD70-8912-760B-E8BF24CCC68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>
            <a:extLst>
              <a:ext uri="{FF2B5EF4-FFF2-40B4-BE49-F238E27FC236}">
                <a16:creationId xmlns:a16="http://schemas.microsoft.com/office/drawing/2014/main" id="{F53E68C6-783E-7813-A6DD-08205FECD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313390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3F4FF-8F25-2B7C-E8C4-6F9A9AD58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>
            <a:extLst>
              <a:ext uri="{FF2B5EF4-FFF2-40B4-BE49-F238E27FC236}">
                <a16:creationId xmlns:a16="http://schemas.microsoft.com/office/drawing/2014/main" id="{33BBA7EA-7605-D0AF-C6CD-A654281D521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>
            <a:extLst>
              <a:ext uri="{FF2B5EF4-FFF2-40B4-BE49-F238E27FC236}">
                <a16:creationId xmlns:a16="http://schemas.microsoft.com/office/drawing/2014/main" id="{81F6C4EA-03B8-216D-706B-FE22424DAD4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>
            <a:extLst>
              <a:ext uri="{FF2B5EF4-FFF2-40B4-BE49-F238E27FC236}">
                <a16:creationId xmlns:a16="http://schemas.microsoft.com/office/drawing/2014/main" id="{2F8F7ABA-335B-2E8A-B530-CACAD190FE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703712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E3932-BB65-AAB4-64D1-B862E8DA0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>
            <a:extLst>
              <a:ext uri="{FF2B5EF4-FFF2-40B4-BE49-F238E27FC236}">
                <a16:creationId xmlns:a16="http://schemas.microsoft.com/office/drawing/2014/main" id="{F820CFCB-28C6-A11F-20DA-B9ACF0F8903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>
            <a:extLst>
              <a:ext uri="{FF2B5EF4-FFF2-40B4-BE49-F238E27FC236}">
                <a16:creationId xmlns:a16="http://schemas.microsoft.com/office/drawing/2014/main" id="{2D032F38-5D17-42C2-2349-613480FF270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>
            <a:extLst>
              <a:ext uri="{FF2B5EF4-FFF2-40B4-BE49-F238E27FC236}">
                <a16:creationId xmlns:a16="http://schemas.microsoft.com/office/drawing/2014/main" id="{B40F8D44-8B5B-94DE-4F02-F6E0D2F197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7173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C495D-1B43-BAD3-5B63-32BBCE11F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>
            <a:extLst>
              <a:ext uri="{FF2B5EF4-FFF2-40B4-BE49-F238E27FC236}">
                <a16:creationId xmlns:a16="http://schemas.microsoft.com/office/drawing/2014/main" id="{EE3D879D-FB8C-D077-9B1F-1CA048A596A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>
            <a:extLst>
              <a:ext uri="{FF2B5EF4-FFF2-40B4-BE49-F238E27FC236}">
                <a16:creationId xmlns:a16="http://schemas.microsoft.com/office/drawing/2014/main" id="{73E3BE20-B53D-BC1B-8583-ED7A3B9B8E9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>
            <a:extLst>
              <a:ext uri="{FF2B5EF4-FFF2-40B4-BE49-F238E27FC236}">
                <a16:creationId xmlns:a16="http://schemas.microsoft.com/office/drawing/2014/main" id="{80BB019E-C0D2-7212-CB7B-9FED760D8A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09934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06B5B-9088-553F-0888-7300C1839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>
            <a:extLst>
              <a:ext uri="{FF2B5EF4-FFF2-40B4-BE49-F238E27FC236}">
                <a16:creationId xmlns:a16="http://schemas.microsoft.com/office/drawing/2014/main" id="{F97342B4-B6F1-B749-BF44-7112F80ABDC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>
            <a:extLst>
              <a:ext uri="{FF2B5EF4-FFF2-40B4-BE49-F238E27FC236}">
                <a16:creationId xmlns:a16="http://schemas.microsoft.com/office/drawing/2014/main" id="{98B09B7C-A728-C1B2-56F7-6D5E8ED67D2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dirty="0"/>
          </a:p>
        </p:txBody>
      </p:sp>
      <p:sp>
        <p:nvSpPr>
          <p:cNvPr id="26628" name="灯片编号占位符 3">
            <a:extLst>
              <a:ext uri="{FF2B5EF4-FFF2-40B4-BE49-F238E27FC236}">
                <a16:creationId xmlns:a16="http://schemas.microsoft.com/office/drawing/2014/main" id="{7FC55451-70E2-1496-7C64-F226D6B6D0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fld id="{F99E119D-EE43-4F7C-A9D4-0DC52426BCA9}" type="slidenum">
              <a:rPr lang="en-US" altLang="zh-CN" smtClean="0"/>
              <a:t>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0218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0" y="6272213"/>
            <a:ext cx="12192000" cy="0"/>
          </a:xfrm>
          <a:prstGeom prst="line">
            <a:avLst/>
          </a:prstGeom>
          <a:ln w="254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等腰三角形 2"/>
          <p:cNvSpPr/>
          <p:nvPr/>
        </p:nvSpPr>
        <p:spPr>
          <a:xfrm>
            <a:off x="482600" y="53976"/>
            <a:ext cx="859367" cy="555625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cxnSp>
        <p:nvCxnSpPr>
          <p:cNvPr id="5" name="直接连接符 4"/>
          <p:cNvCxnSpPr/>
          <p:nvPr/>
        </p:nvCxnSpPr>
        <p:spPr>
          <a:xfrm flipV="1">
            <a:off x="-12699" y="765175"/>
            <a:ext cx="122047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0" y="6272213"/>
            <a:ext cx="12192000" cy="0"/>
          </a:xfrm>
          <a:prstGeom prst="line">
            <a:avLst/>
          </a:prstGeom>
          <a:ln w="254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flipV="1">
            <a:off x="-12699" y="765175"/>
            <a:ext cx="122047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0" y="6272213"/>
            <a:ext cx="12192000" cy="0"/>
          </a:xfrm>
          <a:prstGeom prst="line">
            <a:avLst/>
          </a:prstGeom>
          <a:ln w="254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flipV="1">
            <a:off x="-12699" y="765175"/>
            <a:ext cx="122047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 userDrawn="1"/>
        </p:nvCxnSpPr>
        <p:spPr>
          <a:xfrm>
            <a:off x="289984" y="407988"/>
            <a:ext cx="592667" cy="0"/>
          </a:xfrm>
          <a:prstGeom prst="line">
            <a:avLst/>
          </a:prstGeom>
          <a:ln w="38100">
            <a:solidFill>
              <a:srgbClr val="A440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3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967" y="3409950"/>
            <a:ext cx="618067" cy="3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3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967" y="3409950"/>
            <a:ext cx="618067" cy="3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9182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lIns="900000" bIns="46800" rtlCol="0" anchor="b" anchorCtr="0"/>
          <a:lstStyle>
            <a:lvl1pPr>
              <a:defRPr>
                <a:solidFill>
                  <a:srgbClr val="A44028"/>
                </a:solidFill>
              </a:defRPr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81855" y="1043813"/>
            <a:ext cx="10552584" cy="4904226"/>
          </a:xfrm>
        </p:spPr>
        <p:txBody>
          <a:bodyPr rtlCol="0"/>
          <a:lstStyle/>
          <a:p>
            <a:pPr lvl="0"/>
            <a:r>
              <a:rPr lang="zh-CN" altLang="en-US" noProof="1"/>
              <a:t>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0"/>
          </p:nvPr>
        </p:nvSpPr>
        <p:spPr>
          <a:xfrm>
            <a:off x="550333" y="6156325"/>
            <a:ext cx="5378451" cy="222250"/>
          </a:xfrm>
        </p:spPr>
        <p:txBody>
          <a:bodyPr rtlCol="0"/>
          <a:lstStyle>
            <a:lvl1pPr eaLnBrk="1" hangingPunct="1">
              <a:defRPr noProof="1"/>
            </a:lvl1pPr>
          </a:lstStyle>
          <a:p>
            <a:pPr>
              <a:defRPr/>
            </a:pPr>
            <a:r>
              <a:rPr lang="zh-CN" altLang="en-US"/>
              <a:t>基于CZT探测器的高分辨伽马能谱仪设计</a:t>
            </a:r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11"/>
          </p:nvPr>
        </p:nvSpPr>
        <p:spPr>
          <a:xfrm>
            <a:off x="8843433" y="6156325"/>
            <a:ext cx="1600200" cy="222250"/>
          </a:xfrm>
        </p:spPr>
        <p:txBody>
          <a:bodyPr rtlCol="0"/>
          <a:lstStyle>
            <a:lvl1pPr eaLnBrk="1" hangingPunct="1">
              <a:defRPr noProof="1"/>
            </a:lvl1pPr>
          </a:lstStyle>
          <a:p>
            <a:pPr>
              <a:defRPr/>
            </a:pPr>
            <a:fld id="{FEB64E48-74D4-4BA6-94F4-3AF27CAC6045}" type="datetime1">
              <a:rPr lang="zh-CN" altLang="en-US"/>
              <a:t>2026/8/11</a:t>
            </a:fld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0693401" y="6519863"/>
            <a:ext cx="918633" cy="222250"/>
          </a:xfrm>
        </p:spPr>
        <p:txBody>
          <a:bodyPr rtlCol="0"/>
          <a:lstStyle>
            <a:lvl1pPr eaLnBrk="1" hangingPunct="1">
              <a:defRPr noProof="1"/>
            </a:lvl1pPr>
          </a:lstStyle>
          <a:p>
            <a:pPr>
              <a:defRPr/>
            </a:pPr>
            <a:fld id="{075DFD47-5752-4556-9DDF-C6414B6E0B49}" type="slidenum">
              <a:rPr lang="en-US" altLang="zh-CN"/>
              <a:t>‹#›</a:t>
            </a:fld>
            <a:endParaRPr lang="zh-CN" altLang="en-US"/>
          </a:p>
        </p:txBody>
      </p:sp>
    </p:spTree>
  </p:cSld>
  <p:clrMapOvr>
    <a:masterClrMapping/>
  </p:clrMapOvr>
  <p:transition/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pPr marL="12700"/>
            <a:r>
              <a:rPr lang="en-US" altLang="zh-CN" spc="-11"/>
              <a:t>2020</a:t>
            </a:r>
            <a:r>
              <a:rPr lang="en-US" altLang="zh-CN" spc="-5"/>
              <a:t>/</a:t>
            </a:r>
            <a:r>
              <a:rPr lang="en-US" altLang="zh-CN" spc="-11"/>
              <a:t>9</a:t>
            </a:r>
            <a:r>
              <a:rPr lang="en-US" altLang="zh-CN" spc="-5"/>
              <a:t>/</a:t>
            </a:r>
            <a:r>
              <a:rPr lang="en-US" altLang="zh-CN" spc="-11"/>
              <a:t>2</a:t>
            </a:r>
            <a:r>
              <a:rPr lang="en-US" altLang="zh-CN" spc="-5"/>
              <a:t>7</a:t>
            </a:r>
            <a:endParaRPr lang="en-US" altLang="zh-CN" spc="-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pPr marL="59690"/>
            <a:fld id="{81D60167-4931-47E6-BA6A-407CBD079E47}" type="slidenum">
              <a:rPr lang="en-US" altLang="zh-CN" spc="-5" smtClean="0"/>
              <a:t>‹#›</a:t>
            </a:fld>
            <a:endParaRPr lang="en-US" altLang="zh-CN"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B64E48-74D4-4BA6-94F4-3AF27CAC6045}" type="datetime1">
              <a:rPr lang="zh-CN" altLang="en-US" smtClean="0"/>
              <a:t>2026/8/11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基于CZT探测器的高分辨伽马能谱仪设计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5DFD47-5752-4556-9DDF-C6414B6E0B49}" type="slidenum">
              <a:rPr lang="en-US" altLang="zh-CN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289984" y="407988"/>
            <a:ext cx="592667" cy="0"/>
          </a:xfrm>
          <a:prstGeom prst="line">
            <a:avLst/>
          </a:prstGeom>
          <a:ln w="38100">
            <a:solidFill>
              <a:srgbClr val="A440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3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967" y="3409950"/>
            <a:ext cx="618067" cy="3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3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967" y="3409950"/>
            <a:ext cx="618067" cy="3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 userDrawn="1"/>
        </p:nvCxnSpPr>
        <p:spPr>
          <a:xfrm flipV="1">
            <a:off x="-12699" y="765175"/>
            <a:ext cx="122047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7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8.jpe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0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0.emf"/><Relationship Id="rId5" Type="http://schemas.openxmlformats.org/officeDocument/2006/relationships/image" Target="../media/image49.emf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.jpe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60.png"/><Relationship Id="rId4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4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5.png"/><Relationship Id="rId15" Type="http://schemas.openxmlformats.org/officeDocument/2006/relationships/image" Target="../media/image30.png"/><Relationship Id="rId10" Type="http://schemas.openxmlformats.org/officeDocument/2006/relationships/image" Target="../media/image31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119" y="3180319"/>
            <a:ext cx="12087922" cy="577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49637" y="6689707"/>
            <a:ext cx="5484895" cy="1586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59053" y="6508829"/>
            <a:ext cx="5469096" cy="14247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435141" y="6543288"/>
            <a:ext cx="39455" cy="51291"/>
          </a:xfrm>
          <a:custGeom>
            <a:avLst/>
            <a:gdLst/>
            <a:ahLst/>
            <a:cxnLst/>
            <a:rect l="l" t="t" r="r" b="b"/>
            <a:pathLst>
              <a:path w="29845" h="40639">
                <a:moveTo>
                  <a:pt x="14731" y="0"/>
                </a:moveTo>
                <a:lnTo>
                  <a:pt x="0" y="40487"/>
                </a:lnTo>
                <a:lnTo>
                  <a:pt x="29844" y="40487"/>
                </a:lnTo>
                <a:lnTo>
                  <a:pt x="14731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638802" y="6543288"/>
            <a:ext cx="39455" cy="51291"/>
          </a:xfrm>
          <a:custGeom>
            <a:avLst/>
            <a:gdLst/>
            <a:ahLst/>
            <a:cxnLst/>
            <a:rect l="l" t="t" r="r" b="b"/>
            <a:pathLst>
              <a:path w="29844" h="40639">
                <a:moveTo>
                  <a:pt x="14731" y="0"/>
                </a:moveTo>
                <a:lnTo>
                  <a:pt x="0" y="40487"/>
                </a:lnTo>
                <a:lnTo>
                  <a:pt x="29844" y="40487"/>
                </a:lnTo>
                <a:lnTo>
                  <a:pt x="14731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914807" y="6534472"/>
            <a:ext cx="62119" cy="91360"/>
          </a:xfrm>
          <a:custGeom>
            <a:avLst/>
            <a:gdLst/>
            <a:ahLst/>
            <a:cxnLst/>
            <a:rect l="l" t="t" r="r" b="b"/>
            <a:pathLst>
              <a:path w="46989" h="72389">
                <a:moveTo>
                  <a:pt x="0" y="0"/>
                </a:moveTo>
                <a:lnTo>
                  <a:pt x="0" y="72250"/>
                </a:lnTo>
                <a:lnTo>
                  <a:pt x="16509" y="72250"/>
                </a:lnTo>
                <a:lnTo>
                  <a:pt x="22606" y="72250"/>
                </a:lnTo>
                <a:lnTo>
                  <a:pt x="44450" y="56133"/>
                </a:lnTo>
                <a:lnTo>
                  <a:pt x="45974" y="51257"/>
                </a:lnTo>
                <a:lnTo>
                  <a:pt x="46736" y="44589"/>
                </a:lnTo>
                <a:lnTo>
                  <a:pt x="46736" y="36156"/>
                </a:lnTo>
                <a:lnTo>
                  <a:pt x="46736" y="27724"/>
                </a:lnTo>
                <a:lnTo>
                  <a:pt x="45974" y="21247"/>
                </a:lnTo>
                <a:lnTo>
                  <a:pt x="44450" y="16738"/>
                </a:lnTo>
                <a:lnTo>
                  <a:pt x="42925" y="12217"/>
                </a:lnTo>
                <a:lnTo>
                  <a:pt x="27939" y="1041"/>
                </a:lnTo>
                <a:lnTo>
                  <a:pt x="24891" y="342"/>
                </a:lnTo>
                <a:lnTo>
                  <a:pt x="18922" y="0"/>
                </a:lnTo>
                <a:lnTo>
                  <a:pt x="9906" y="0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704903" y="6534473"/>
            <a:ext cx="59600" cy="35263"/>
          </a:xfrm>
          <a:custGeom>
            <a:avLst/>
            <a:gdLst/>
            <a:ahLst/>
            <a:cxnLst/>
            <a:rect l="l" t="t" r="r" b="b"/>
            <a:pathLst>
              <a:path w="45084" h="27939">
                <a:moveTo>
                  <a:pt x="0" y="0"/>
                </a:moveTo>
                <a:lnTo>
                  <a:pt x="0" y="27673"/>
                </a:lnTo>
                <a:lnTo>
                  <a:pt x="16383" y="27673"/>
                </a:lnTo>
                <a:lnTo>
                  <a:pt x="26924" y="27673"/>
                </a:lnTo>
                <a:lnTo>
                  <a:pt x="33528" y="27228"/>
                </a:lnTo>
                <a:lnTo>
                  <a:pt x="36068" y="26339"/>
                </a:lnTo>
                <a:lnTo>
                  <a:pt x="38734" y="25438"/>
                </a:lnTo>
                <a:lnTo>
                  <a:pt x="40767" y="23901"/>
                </a:lnTo>
                <a:lnTo>
                  <a:pt x="42290" y="21729"/>
                </a:lnTo>
                <a:lnTo>
                  <a:pt x="43815" y="19545"/>
                </a:lnTo>
                <a:lnTo>
                  <a:pt x="44577" y="16814"/>
                </a:lnTo>
                <a:lnTo>
                  <a:pt x="44577" y="13538"/>
                </a:lnTo>
                <a:lnTo>
                  <a:pt x="44577" y="9867"/>
                </a:lnTo>
                <a:lnTo>
                  <a:pt x="26162" y="0"/>
                </a:lnTo>
                <a:lnTo>
                  <a:pt x="17271" y="0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594191" y="6532583"/>
            <a:ext cx="79747" cy="95367"/>
          </a:xfrm>
          <a:custGeom>
            <a:avLst/>
            <a:gdLst/>
            <a:ahLst/>
            <a:cxnLst/>
            <a:rect l="l" t="t" r="r" b="b"/>
            <a:pathLst>
              <a:path w="60325" h="75564">
                <a:moveTo>
                  <a:pt x="30225" y="0"/>
                </a:moveTo>
                <a:lnTo>
                  <a:pt x="21209" y="0"/>
                </a:lnTo>
                <a:lnTo>
                  <a:pt x="13843" y="3124"/>
                </a:lnTo>
                <a:lnTo>
                  <a:pt x="0" y="37515"/>
                </a:lnTo>
                <a:lnTo>
                  <a:pt x="525" y="46214"/>
                </a:lnTo>
                <a:lnTo>
                  <a:pt x="21462" y="75158"/>
                </a:lnTo>
                <a:lnTo>
                  <a:pt x="30225" y="75158"/>
                </a:lnTo>
                <a:lnTo>
                  <a:pt x="38988" y="75158"/>
                </a:lnTo>
                <a:lnTo>
                  <a:pt x="60325" y="37211"/>
                </a:lnTo>
                <a:lnTo>
                  <a:pt x="59803" y="28431"/>
                </a:lnTo>
                <a:lnTo>
                  <a:pt x="39370" y="0"/>
                </a:lnTo>
                <a:lnTo>
                  <a:pt x="30225" y="0"/>
                </a:lnTo>
                <a:close/>
              </a:path>
            </a:pathLst>
          </a:custGeom>
          <a:ln w="9144">
            <a:solidFill>
              <a:srgbClr val="22487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090527" y="6532583"/>
            <a:ext cx="79747" cy="95367"/>
          </a:xfrm>
          <a:custGeom>
            <a:avLst/>
            <a:gdLst/>
            <a:ahLst/>
            <a:cxnLst/>
            <a:rect l="l" t="t" r="r" b="b"/>
            <a:pathLst>
              <a:path w="60325" h="75564">
                <a:moveTo>
                  <a:pt x="30225" y="0"/>
                </a:moveTo>
                <a:lnTo>
                  <a:pt x="21209" y="0"/>
                </a:lnTo>
                <a:lnTo>
                  <a:pt x="13843" y="3124"/>
                </a:lnTo>
                <a:lnTo>
                  <a:pt x="0" y="37515"/>
                </a:lnTo>
                <a:lnTo>
                  <a:pt x="525" y="46214"/>
                </a:lnTo>
                <a:lnTo>
                  <a:pt x="21462" y="75158"/>
                </a:lnTo>
                <a:lnTo>
                  <a:pt x="30225" y="75158"/>
                </a:lnTo>
                <a:lnTo>
                  <a:pt x="38988" y="75158"/>
                </a:lnTo>
                <a:lnTo>
                  <a:pt x="60325" y="37211"/>
                </a:lnTo>
                <a:lnTo>
                  <a:pt x="59803" y="28431"/>
                </a:lnTo>
                <a:lnTo>
                  <a:pt x="39370" y="0"/>
                </a:lnTo>
                <a:lnTo>
                  <a:pt x="30225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810489" y="6532583"/>
            <a:ext cx="79747" cy="95367"/>
          </a:xfrm>
          <a:custGeom>
            <a:avLst/>
            <a:gdLst/>
            <a:ahLst/>
            <a:cxnLst/>
            <a:rect l="l" t="t" r="r" b="b"/>
            <a:pathLst>
              <a:path w="60325" h="75564">
                <a:moveTo>
                  <a:pt x="30226" y="0"/>
                </a:moveTo>
                <a:lnTo>
                  <a:pt x="21209" y="0"/>
                </a:lnTo>
                <a:lnTo>
                  <a:pt x="13843" y="3124"/>
                </a:lnTo>
                <a:lnTo>
                  <a:pt x="0" y="37515"/>
                </a:lnTo>
                <a:lnTo>
                  <a:pt x="525" y="46214"/>
                </a:lnTo>
                <a:lnTo>
                  <a:pt x="21463" y="75158"/>
                </a:lnTo>
                <a:lnTo>
                  <a:pt x="30226" y="75158"/>
                </a:lnTo>
                <a:lnTo>
                  <a:pt x="38989" y="75158"/>
                </a:lnTo>
                <a:lnTo>
                  <a:pt x="60325" y="37211"/>
                </a:lnTo>
                <a:lnTo>
                  <a:pt x="59803" y="28431"/>
                </a:lnTo>
                <a:lnTo>
                  <a:pt x="39370" y="0"/>
                </a:lnTo>
                <a:lnTo>
                  <a:pt x="30226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344553" y="6532583"/>
            <a:ext cx="79747" cy="95367"/>
          </a:xfrm>
          <a:custGeom>
            <a:avLst/>
            <a:gdLst/>
            <a:ahLst/>
            <a:cxnLst/>
            <a:rect l="l" t="t" r="r" b="b"/>
            <a:pathLst>
              <a:path w="60325" h="75564">
                <a:moveTo>
                  <a:pt x="30225" y="0"/>
                </a:moveTo>
                <a:lnTo>
                  <a:pt x="21208" y="0"/>
                </a:lnTo>
                <a:lnTo>
                  <a:pt x="13843" y="3124"/>
                </a:lnTo>
                <a:lnTo>
                  <a:pt x="0" y="37515"/>
                </a:lnTo>
                <a:lnTo>
                  <a:pt x="525" y="46214"/>
                </a:lnTo>
                <a:lnTo>
                  <a:pt x="21462" y="75158"/>
                </a:lnTo>
                <a:lnTo>
                  <a:pt x="30225" y="75158"/>
                </a:lnTo>
                <a:lnTo>
                  <a:pt x="38988" y="75158"/>
                </a:lnTo>
                <a:lnTo>
                  <a:pt x="60325" y="37211"/>
                </a:lnTo>
                <a:lnTo>
                  <a:pt x="59803" y="28431"/>
                </a:lnTo>
                <a:lnTo>
                  <a:pt x="39369" y="0"/>
                </a:lnTo>
                <a:lnTo>
                  <a:pt x="30225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944298" y="6512307"/>
            <a:ext cx="101572" cy="137040"/>
          </a:xfrm>
          <a:custGeom>
            <a:avLst/>
            <a:gdLst/>
            <a:ahLst/>
            <a:cxnLst/>
            <a:rect l="l" t="t" r="r" b="b"/>
            <a:pathLst>
              <a:path w="76835" h="108585">
                <a:moveTo>
                  <a:pt x="0" y="0"/>
                </a:moveTo>
                <a:lnTo>
                  <a:pt x="21971" y="0"/>
                </a:lnTo>
                <a:lnTo>
                  <a:pt x="21971" y="89814"/>
                </a:lnTo>
                <a:lnTo>
                  <a:pt x="76835" y="89814"/>
                </a:lnTo>
                <a:lnTo>
                  <a:pt x="76835" y="108191"/>
                </a:lnTo>
                <a:lnTo>
                  <a:pt x="0" y="108191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383433" y="6511167"/>
            <a:ext cx="145223" cy="137843"/>
          </a:xfrm>
          <a:custGeom>
            <a:avLst/>
            <a:gdLst/>
            <a:ahLst/>
            <a:cxnLst/>
            <a:rect l="l" t="t" r="r" b="b"/>
            <a:pathLst>
              <a:path w="109854" h="109220">
                <a:moveTo>
                  <a:pt x="42544" y="0"/>
                </a:moveTo>
                <a:lnTo>
                  <a:pt x="65785" y="0"/>
                </a:lnTo>
                <a:lnTo>
                  <a:pt x="109473" y="109092"/>
                </a:lnTo>
                <a:lnTo>
                  <a:pt x="85470" y="109092"/>
                </a:lnTo>
                <a:lnTo>
                  <a:pt x="75945" y="84315"/>
                </a:lnTo>
                <a:lnTo>
                  <a:pt x="32384" y="84315"/>
                </a:lnTo>
                <a:lnTo>
                  <a:pt x="23367" y="109092"/>
                </a:lnTo>
                <a:lnTo>
                  <a:pt x="0" y="109092"/>
                </a:lnTo>
                <a:lnTo>
                  <a:pt x="42544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253319" y="6511167"/>
            <a:ext cx="115003" cy="137843"/>
          </a:xfrm>
          <a:custGeom>
            <a:avLst/>
            <a:gdLst/>
            <a:ahLst/>
            <a:cxnLst/>
            <a:rect l="l" t="t" r="r" b="b"/>
            <a:pathLst>
              <a:path w="86995" h="109220">
                <a:moveTo>
                  <a:pt x="0" y="0"/>
                </a:moveTo>
                <a:lnTo>
                  <a:pt x="21462" y="0"/>
                </a:lnTo>
                <a:lnTo>
                  <a:pt x="66039" y="72859"/>
                </a:lnTo>
                <a:lnTo>
                  <a:pt x="66039" y="0"/>
                </a:lnTo>
                <a:lnTo>
                  <a:pt x="86486" y="0"/>
                </a:lnTo>
                <a:lnTo>
                  <a:pt x="86486" y="109092"/>
                </a:lnTo>
                <a:lnTo>
                  <a:pt x="64388" y="109092"/>
                </a:lnTo>
                <a:lnTo>
                  <a:pt x="20446" y="37960"/>
                </a:lnTo>
                <a:lnTo>
                  <a:pt x="20446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195734" y="6511167"/>
            <a:ext cx="29380" cy="137843"/>
          </a:xfrm>
          <a:custGeom>
            <a:avLst/>
            <a:gdLst/>
            <a:ahLst/>
            <a:cxnLst/>
            <a:rect l="l" t="t" r="r" b="b"/>
            <a:pathLst>
              <a:path w="22225" h="109220">
                <a:moveTo>
                  <a:pt x="0" y="0"/>
                </a:moveTo>
                <a:lnTo>
                  <a:pt x="21970" y="0"/>
                </a:lnTo>
                <a:lnTo>
                  <a:pt x="21970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051684" y="6511167"/>
            <a:ext cx="115843" cy="137843"/>
          </a:xfrm>
          <a:custGeom>
            <a:avLst/>
            <a:gdLst/>
            <a:ahLst/>
            <a:cxnLst/>
            <a:rect l="l" t="t" r="r" b="b"/>
            <a:pathLst>
              <a:path w="87629" h="109220">
                <a:moveTo>
                  <a:pt x="0" y="0"/>
                </a:moveTo>
                <a:lnTo>
                  <a:pt x="21971" y="0"/>
                </a:lnTo>
                <a:lnTo>
                  <a:pt x="21971" y="42938"/>
                </a:lnTo>
                <a:lnTo>
                  <a:pt x="65150" y="42938"/>
                </a:lnTo>
                <a:lnTo>
                  <a:pt x="65150" y="0"/>
                </a:lnTo>
                <a:lnTo>
                  <a:pt x="87249" y="0"/>
                </a:lnTo>
                <a:lnTo>
                  <a:pt x="87249" y="109092"/>
                </a:lnTo>
                <a:lnTo>
                  <a:pt x="65150" y="109092"/>
                </a:lnTo>
                <a:lnTo>
                  <a:pt x="65150" y="61391"/>
                </a:lnTo>
                <a:lnTo>
                  <a:pt x="21971" y="61391"/>
                </a:lnTo>
                <a:lnTo>
                  <a:pt x="21971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727326" y="6511167"/>
            <a:ext cx="99055" cy="137843"/>
          </a:xfrm>
          <a:custGeom>
            <a:avLst/>
            <a:gdLst/>
            <a:ahLst/>
            <a:cxnLst/>
            <a:rect l="l" t="t" r="r" b="b"/>
            <a:pathLst>
              <a:path w="74929" h="109220">
                <a:moveTo>
                  <a:pt x="0" y="0"/>
                </a:moveTo>
                <a:lnTo>
                  <a:pt x="74802" y="0"/>
                </a:lnTo>
                <a:lnTo>
                  <a:pt x="74802" y="18465"/>
                </a:lnTo>
                <a:lnTo>
                  <a:pt x="22098" y="18465"/>
                </a:lnTo>
                <a:lnTo>
                  <a:pt x="22098" y="44284"/>
                </a:lnTo>
                <a:lnTo>
                  <a:pt x="67691" y="44284"/>
                </a:lnTo>
                <a:lnTo>
                  <a:pt x="67691" y="62737"/>
                </a:lnTo>
                <a:lnTo>
                  <a:pt x="22098" y="62737"/>
                </a:lnTo>
                <a:lnTo>
                  <a:pt x="22098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365697" y="6511167"/>
            <a:ext cx="135151" cy="137843"/>
          </a:xfrm>
          <a:custGeom>
            <a:avLst/>
            <a:gdLst/>
            <a:ahLst/>
            <a:cxnLst/>
            <a:rect l="l" t="t" r="r" b="b"/>
            <a:pathLst>
              <a:path w="102235" h="109220">
                <a:moveTo>
                  <a:pt x="0" y="0"/>
                </a:moveTo>
                <a:lnTo>
                  <a:pt x="25907" y="0"/>
                </a:lnTo>
                <a:lnTo>
                  <a:pt x="51562" y="43167"/>
                </a:lnTo>
                <a:lnTo>
                  <a:pt x="76707" y="0"/>
                </a:lnTo>
                <a:lnTo>
                  <a:pt x="102107" y="0"/>
                </a:lnTo>
                <a:lnTo>
                  <a:pt x="61975" y="63334"/>
                </a:lnTo>
                <a:lnTo>
                  <a:pt x="61975" y="109092"/>
                </a:lnTo>
                <a:lnTo>
                  <a:pt x="40004" y="109092"/>
                </a:lnTo>
                <a:lnTo>
                  <a:pt x="40004" y="6318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641596" y="6511167"/>
            <a:ext cx="115003" cy="137843"/>
          </a:xfrm>
          <a:custGeom>
            <a:avLst/>
            <a:gdLst/>
            <a:ahLst/>
            <a:cxnLst/>
            <a:rect l="l" t="t" r="r" b="b"/>
            <a:pathLst>
              <a:path w="86995" h="109220">
                <a:moveTo>
                  <a:pt x="0" y="0"/>
                </a:moveTo>
                <a:lnTo>
                  <a:pt x="21462" y="0"/>
                </a:lnTo>
                <a:lnTo>
                  <a:pt x="66039" y="72859"/>
                </a:lnTo>
                <a:lnTo>
                  <a:pt x="66039" y="0"/>
                </a:lnTo>
                <a:lnTo>
                  <a:pt x="86613" y="0"/>
                </a:lnTo>
                <a:lnTo>
                  <a:pt x="86613" y="109092"/>
                </a:lnTo>
                <a:lnTo>
                  <a:pt x="64388" y="109092"/>
                </a:lnTo>
                <a:lnTo>
                  <a:pt x="20446" y="37960"/>
                </a:lnTo>
                <a:lnTo>
                  <a:pt x="20446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496372" y="6511167"/>
            <a:ext cx="115843" cy="137843"/>
          </a:xfrm>
          <a:custGeom>
            <a:avLst/>
            <a:gdLst/>
            <a:ahLst/>
            <a:cxnLst/>
            <a:rect l="l" t="t" r="r" b="b"/>
            <a:pathLst>
              <a:path w="87629" h="109220">
                <a:moveTo>
                  <a:pt x="0" y="0"/>
                </a:moveTo>
                <a:lnTo>
                  <a:pt x="21971" y="0"/>
                </a:lnTo>
                <a:lnTo>
                  <a:pt x="21971" y="42938"/>
                </a:lnTo>
                <a:lnTo>
                  <a:pt x="65150" y="42938"/>
                </a:lnTo>
                <a:lnTo>
                  <a:pt x="65150" y="0"/>
                </a:lnTo>
                <a:lnTo>
                  <a:pt x="87249" y="0"/>
                </a:lnTo>
                <a:lnTo>
                  <a:pt x="87249" y="109092"/>
                </a:lnTo>
                <a:lnTo>
                  <a:pt x="65150" y="109092"/>
                </a:lnTo>
                <a:lnTo>
                  <a:pt x="65150" y="61391"/>
                </a:lnTo>
                <a:lnTo>
                  <a:pt x="21971" y="61391"/>
                </a:lnTo>
                <a:lnTo>
                  <a:pt x="21971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216170" y="6511167"/>
            <a:ext cx="109967" cy="137843"/>
          </a:xfrm>
          <a:custGeom>
            <a:avLst/>
            <a:gdLst/>
            <a:ahLst/>
            <a:cxnLst/>
            <a:rect l="l" t="t" r="r" b="b"/>
            <a:pathLst>
              <a:path w="83185" h="109220">
                <a:moveTo>
                  <a:pt x="0" y="0"/>
                </a:moveTo>
                <a:lnTo>
                  <a:pt x="80899" y="0"/>
                </a:lnTo>
                <a:lnTo>
                  <a:pt x="80899" y="18465"/>
                </a:lnTo>
                <a:lnTo>
                  <a:pt x="22098" y="18465"/>
                </a:lnTo>
                <a:lnTo>
                  <a:pt x="22098" y="42646"/>
                </a:lnTo>
                <a:lnTo>
                  <a:pt x="76835" y="42646"/>
                </a:lnTo>
                <a:lnTo>
                  <a:pt x="76835" y="61023"/>
                </a:lnTo>
                <a:lnTo>
                  <a:pt x="22098" y="61023"/>
                </a:lnTo>
                <a:lnTo>
                  <a:pt x="22098" y="90716"/>
                </a:lnTo>
                <a:lnTo>
                  <a:pt x="83058" y="90716"/>
                </a:lnTo>
                <a:lnTo>
                  <a:pt x="83058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083032" y="6511167"/>
            <a:ext cx="115003" cy="137843"/>
          </a:xfrm>
          <a:custGeom>
            <a:avLst/>
            <a:gdLst/>
            <a:ahLst/>
            <a:cxnLst/>
            <a:rect l="l" t="t" r="r" b="b"/>
            <a:pathLst>
              <a:path w="86994" h="109220">
                <a:moveTo>
                  <a:pt x="0" y="0"/>
                </a:moveTo>
                <a:lnTo>
                  <a:pt x="86614" y="0"/>
                </a:lnTo>
                <a:lnTo>
                  <a:pt x="86614" y="18465"/>
                </a:lnTo>
                <a:lnTo>
                  <a:pt x="54356" y="18465"/>
                </a:lnTo>
                <a:lnTo>
                  <a:pt x="54356" y="109092"/>
                </a:lnTo>
                <a:lnTo>
                  <a:pt x="32385" y="109092"/>
                </a:lnTo>
                <a:lnTo>
                  <a:pt x="32385" y="18465"/>
                </a:lnTo>
                <a:lnTo>
                  <a:pt x="0" y="18465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885763" y="6511167"/>
            <a:ext cx="120879" cy="137843"/>
          </a:xfrm>
          <a:custGeom>
            <a:avLst/>
            <a:gdLst/>
            <a:ahLst/>
            <a:cxnLst/>
            <a:rect l="l" t="t" r="r" b="b"/>
            <a:pathLst>
              <a:path w="91439" h="109220">
                <a:moveTo>
                  <a:pt x="0" y="0"/>
                </a:moveTo>
                <a:lnTo>
                  <a:pt x="40259" y="0"/>
                </a:lnTo>
                <a:lnTo>
                  <a:pt x="49276" y="0"/>
                </a:lnTo>
                <a:lnTo>
                  <a:pt x="56261" y="698"/>
                </a:lnTo>
                <a:lnTo>
                  <a:pt x="60960" y="2095"/>
                </a:lnTo>
                <a:lnTo>
                  <a:pt x="67437" y="3975"/>
                </a:lnTo>
                <a:lnTo>
                  <a:pt x="72898" y="7327"/>
                </a:lnTo>
                <a:lnTo>
                  <a:pt x="77470" y="12141"/>
                </a:lnTo>
                <a:lnTo>
                  <a:pt x="82042" y="16941"/>
                </a:lnTo>
                <a:lnTo>
                  <a:pt x="85471" y="22834"/>
                </a:lnTo>
                <a:lnTo>
                  <a:pt x="91440" y="55587"/>
                </a:lnTo>
                <a:lnTo>
                  <a:pt x="91440" y="64566"/>
                </a:lnTo>
                <a:lnTo>
                  <a:pt x="90297" y="72313"/>
                </a:lnTo>
                <a:lnTo>
                  <a:pt x="88011" y="78816"/>
                </a:lnTo>
                <a:lnTo>
                  <a:pt x="85343" y="86753"/>
                </a:lnTo>
                <a:lnTo>
                  <a:pt x="81407" y="93167"/>
                </a:lnTo>
                <a:lnTo>
                  <a:pt x="76327" y="98082"/>
                </a:lnTo>
                <a:lnTo>
                  <a:pt x="72517" y="101803"/>
                </a:lnTo>
                <a:lnTo>
                  <a:pt x="67437" y="104711"/>
                </a:lnTo>
                <a:lnTo>
                  <a:pt x="60960" y="106794"/>
                </a:lnTo>
                <a:lnTo>
                  <a:pt x="56007" y="108330"/>
                </a:lnTo>
                <a:lnTo>
                  <a:pt x="49530" y="109092"/>
                </a:lnTo>
                <a:lnTo>
                  <a:pt x="41402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741045" y="6511167"/>
            <a:ext cx="115003" cy="137843"/>
          </a:xfrm>
          <a:custGeom>
            <a:avLst/>
            <a:gdLst/>
            <a:ahLst/>
            <a:cxnLst/>
            <a:rect l="l" t="t" r="r" b="b"/>
            <a:pathLst>
              <a:path w="86994" h="109220">
                <a:moveTo>
                  <a:pt x="0" y="0"/>
                </a:moveTo>
                <a:lnTo>
                  <a:pt x="21462" y="0"/>
                </a:lnTo>
                <a:lnTo>
                  <a:pt x="66039" y="72859"/>
                </a:lnTo>
                <a:lnTo>
                  <a:pt x="66039" y="0"/>
                </a:lnTo>
                <a:lnTo>
                  <a:pt x="86486" y="0"/>
                </a:lnTo>
                <a:lnTo>
                  <a:pt x="86486" y="109092"/>
                </a:lnTo>
                <a:lnTo>
                  <a:pt x="64388" y="109092"/>
                </a:lnTo>
                <a:lnTo>
                  <a:pt x="20446" y="37960"/>
                </a:lnTo>
                <a:lnTo>
                  <a:pt x="20446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587094" y="6511167"/>
            <a:ext cx="145223" cy="137843"/>
          </a:xfrm>
          <a:custGeom>
            <a:avLst/>
            <a:gdLst/>
            <a:ahLst/>
            <a:cxnLst/>
            <a:rect l="l" t="t" r="r" b="b"/>
            <a:pathLst>
              <a:path w="109855" h="109220">
                <a:moveTo>
                  <a:pt x="42544" y="0"/>
                </a:moveTo>
                <a:lnTo>
                  <a:pt x="65786" y="0"/>
                </a:lnTo>
                <a:lnTo>
                  <a:pt x="109474" y="109092"/>
                </a:lnTo>
                <a:lnTo>
                  <a:pt x="85470" y="109092"/>
                </a:lnTo>
                <a:lnTo>
                  <a:pt x="75945" y="84315"/>
                </a:lnTo>
                <a:lnTo>
                  <a:pt x="32385" y="84315"/>
                </a:lnTo>
                <a:lnTo>
                  <a:pt x="23368" y="109092"/>
                </a:lnTo>
                <a:lnTo>
                  <a:pt x="0" y="109092"/>
                </a:lnTo>
                <a:lnTo>
                  <a:pt x="42544" y="0"/>
                </a:lnTo>
                <a:close/>
              </a:path>
            </a:pathLst>
          </a:custGeom>
          <a:ln w="9143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420379" y="6511167"/>
            <a:ext cx="109967" cy="137843"/>
          </a:xfrm>
          <a:custGeom>
            <a:avLst/>
            <a:gdLst/>
            <a:ahLst/>
            <a:cxnLst/>
            <a:rect l="l" t="t" r="r" b="b"/>
            <a:pathLst>
              <a:path w="83185" h="109220">
                <a:moveTo>
                  <a:pt x="0" y="0"/>
                </a:moveTo>
                <a:lnTo>
                  <a:pt x="80899" y="0"/>
                </a:lnTo>
                <a:lnTo>
                  <a:pt x="80899" y="18465"/>
                </a:lnTo>
                <a:lnTo>
                  <a:pt x="22098" y="18465"/>
                </a:lnTo>
                <a:lnTo>
                  <a:pt x="22098" y="42646"/>
                </a:lnTo>
                <a:lnTo>
                  <a:pt x="76835" y="42646"/>
                </a:lnTo>
                <a:lnTo>
                  <a:pt x="76835" y="61023"/>
                </a:lnTo>
                <a:lnTo>
                  <a:pt x="22098" y="61023"/>
                </a:lnTo>
                <a:lnTo>
                  <a:pt x="22098" y="90716"/>
                </a:lnTo>
                <a:lnTo>
                  <a:pt x="83058" y="90716"/>
                </a:lnTo>
                <a:lnTo>
                  <a:pt x="83058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130605" y="6511167"/>
            <a:ext cx="115003" cy="137843"/>
          </a:xfrm>
          <a:custGeom>
            <a:avLst/>
            <a:gdLst/>
            <a:ahLst/>
            <a:cxnLst/>
            <a:rect l="l" t="t" r="r" b="b"/>
            <a:pathLst>
              <a:path w="86994" h="109220">
                <a:moveTo>
                  <a:pt x="0" y="0"/>
                </a:moveTo>
                <a:lnTo>
                  <a:pt x="21462" y="0"/>
                </a:lnTo>
                <a:lnTo>
                  <a:pt x="66039" y="72859"/>
                </a:lnTo>
                <a:lnTo>
                  <a:pt x="66039" y="0"/>
                </a:lnTo>
                <a:lnTo>
                  <a:pt x="86487" y="0"/>
                </a:lnTo>
                <a:lnTo>
                  <a:pt x="86487" y="109092"/>
                </a:lnTo>
                <a:lnTo>
                  <a:pt x="64388" y="109092"/>
                </a:lnTo>
                <a:lnTo>
                  <a:pt x="20447" y="37960"/>
                </a:lnTo>
                <a:lnTo>
                  <a:pt x="20447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995290" y="6511167"/>
            <a:ext cx="109967" cy="137843"/>
          </a:xfrm>
          <a:custGeom>
            <a:avLst/>
            <a:gdLst/>
            <a:ahLst/>
            <a:cxnLst/>
            <a:rect l="l" t="t" r="r" b="b"/>
            <a:pathLst>
              <a:path w="83185" h="109220">
                <a:moveTo>
                  <a:pt x="0" y="0"/>
                </a:moveTo>
                <a:lnTo>
                  <a:pt x="80899" y="0"/>
                </a:lnTo>
                <a:lnTo>
                  <a:pt x="80899" y="18465"/>
                </a:lnTo>
                <a:lnTo>
                  <a:pt x="22098" y="18465"/>
                </a:lnTo>
                <a:lnTo>
                  <a:pt x="22098" y="42646"/>
                </a:lnTo>
                <a:lnTo>
                  <a:pt x="76835" y="42646"/>
                </a:lnTo>
                <a:lnTo>
                  <a:pt x="76835" y="61023"/>
                </a:lnTo>
                <a:lnTo>
                  <a:pt x="22098" y="61023"/>
                </a:lnTo>
                <a:lnTo>
                  <a:pt x="22098" y="90716"/>
                </a:lnTo>
                <a:lnTo>
                  <a:pt x="83057" y="90716"/>
                </a:lnTo>
                <a:lnTo>
                  <a:pt x="83057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938039" y="6511167"/>
            <a:ext cx="29380" cy="137843"/>
          </a:xfrm>
          <a:custGeom>
            <a:avLst/>
            <a:gdLst/>
            <a:ahLst/>
            <a:cxnLst/>
            <a:rect l="l" t="t" r="r" b="b"/>
            <a:pathLst>
              <a:path w="22225" h="109220">
                <a:moveTo>
                  <a:pt x="0" y="0"/>
                </a:moveTo>
                <a:lnTo>
                  <a:pt x="21970" y="0"/>
                </a:lnTo>
                <a:lnTo>
                  <a:pt x="21970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477689" y="6511167"/>
            <a:ext cx="99055" cy="137843"/>
          </a:xfrm>
          <a:custGeom>
            <a:avLst/>
            <a:gdLst/>
            <a:ahLst/>
            <a:cxnLst/>
            <a:rect l="l" t="t" r="r" b="b"/>
            <a:pathLst>
              <a:path w="74930" h="109220">
                <a:moveTo>
                  <a:pt x="0" y="0"/>
                </a:moveTo>
                <a:lnTo>
                  <a:pt x="74802" y="0"/>
                </a:lnTo>
                <a:lnTo>
                  <a:pt x="74802" y="18465"/>
                </a:lnTo>
                <a:lnTo>
                  <a:pt x="22097" y="18465"/>
                </a:lnTo>
                <a:lnTo>
                  <a:pt x="22097" y="44284"/>
                </a:lnTo>
                <a:lnTo>
                  <a:pt x="67690" y="44284"/>
                </a:lnTo>
                <a:lnTo>
                  <a:pt x="67690" y="62737"/>
                </a:lnTo>
                <a:lnTo>
                  <a:pt x="22097" y="62737"/>
                </a:lnTo>
                <a:lnTo>
                  <a:pt x="22097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120087" y="6511167"/>
            <a:ext cx="135151" cy="137843"/>
          </a:xfrm>
          <a:custGeom>
            <a:avLst/>
            <a:gdLst/>
            <a:ahLst/>
            <a:cxnLst/>
            <a:rect l="l" t="t" r="r" b="b"/>
            <a:pathLst>
              <a:path w="102235" h="109220">
                <a:moveTo>
                  <a:pt x="0" y="0"/>
                </a:moveTo>
                <a:lnTo>
                  <a:pt x="25907" y="0"/>
                </a:lnTo>
                <a:lnTo>
                  <a:pt x="51562" y="43167"/>
                </a:lnTo>
                <a:lnTo>
                  <a:pt x="76707" y="0"/>
                </a:lnTo>
                <a:lnTo>
                  <a:pt x="102107" y="0"/>
                </a:lnTo>
                <a:lnTo>
                  <a:pt x="61975" y="63334"/>
                </a:lnTo>
                <a:lnTo>
                  <a:pt x="61975" y="109092"/>
                </a:lnTo>
                <a:lnTo>
                  <a:pt x="40005" y="109092"/>
                </a:lnTo>
                <a:lnTo>
                  <a:pt x="40005" y="6318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001895" y="6511167"/>
            <a:ext cx="115003" cy="137843"/>
          </a:xfrm>
          <a:custGeom>
            <a:avLst/>
            <a:gdLst/>
            <a:ahLst/>
            <a:cxnLst/>
            <a:rect l="l" t="t" r="r" b="b"/>
            <a:pathLst>
              <a:path w="86994" h="109220">
                <a:moveTo>
                  <a:pt x="0" y="0"/>
                </a:moveTo>
                <a:lnTo>
                  <a:pt x="86614" y="0"/>
                </a:lnTo>
                <a:lnTo>
                  <a:pt x="86614" y="18465"/>
                </a:lnTo>
                <a:lnTo>
                  <a:pt x="54356" y="18465"/>
                </a:lnTo>
                <a:lnTo>
                  <a:pt x="54356" y="109092"/>
                </a:lnTo>
                <a:lnTo>
                  <a:pt x="32385" y="109092"/>
                </a:lnTo>
                <a:lnTo>
                  <a:pt x="32385" y="18465"/>
                </a:lnTo>
                <a:lnTo>
                  <a:pt x="0" y="18465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954887" y="6511167"/>
            <a:ext cx="29380" cy="137843"/>
          </a:xfrm>
          <a:custGeom>
            <a:avLst/>
            <a:gdLst/>
            <a:ahLst/>
            <a:cxnLst/>
            <a:rect l="l" t="t" r="r" b="b"/>
            <a:pathLst>
              <a:path w="22225" h="109220">
                <a:moveTo>
                  <a:pt x="0" y="0"/>
                </a:moveTo>
                <a:lnTo>
                  <a:pt x="21971" y="0"/>
                </a:lnTo>
                <a:lnTo>
                  <a:pt x="21971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675841" y="6511167"/>
            <a:ext cx="130113" cy="137843"/>
          </a:xfrm>
          <a:custGeom>
            <a:avLst/>
            <a:gdLst/>
            <a:ahLst/>
            <a:cxnLst/>
            <a:rect l="l" t="t" r="r" b="b"/>
            <a:pathLst>
              <a:path w="98425" h="109220">
                <a:moveTo>
                  <a:pt x="0" y="0"/>
                </a:moveTo>
                <a:lnTo>
                  <a:pt x="46367" y="0"/>
                </a:lnTo>
                <a:lnTo>
                  <a:pt x="54515" y="185"/>
                </a:lnTo>
                <a:lnTo>
                  <a:pt x="89166" y="24142"/>
                </a:lnTo>
                <a:lnTo>
                  <a:pt x="89166" y="30594"/>
                </a:lnTo>
                <a:lnTo>
                  <a:pt x="89166" y="38773"/>
                </a:lnTo>
                <a:lnTo>
                  <a:pt x="60464" y="60947"/>
                </a:lnTo>
                <a:lnTo>
                  <a:pt x="65163" y="63728"/>
                </a:lnTo>
                <a:lnTo>
                  <a:pt x="84721" y="87820"/>
                </a:lnTo>
                <a:lnTo>
                  <a:pt x="98056" y="109092"/>
                </a:lnTo>
                <a:lnTo>
                  <a:pt x="71767" y="109092"/>
                </a:lnTo>
                <a:lnTo>
                  <a:pt x="55765" y="85356"/>
                </a:lnTo>
                <a:lnTo>
                  <a:pt x="50177" y="76873"/>
                </a:lnTo>
                <a:lnTo>
                  <a:pt x="46240" y="71526"/>
                </a:lnTo>
                <a:lnTo>
                  <a:pt x="31508" y="63550"/>
                </a:lnTo>
                <a:lnTo>
                  <a:pt x="26428" y="63550"/>
                </a:lnTo>
                <a:lnTo>
                  <a:pt x="21983" y="63550"/>
                </a:lnTo>
                <a:lnTo>
                  <a:pt x="21983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540759" y="6511167"/>
            <a:ext cx="109967" cy="137843"/>
          </a:xfrm>
          <a:custGeom>
            <a:avLst/>
            <a:gdLst/>
            <a:ahLst/>
            <a:cxnLst/>
            <a:rect l="l" t="t" r="r" b="b"/>
            <a:pathLst>
              <a:path w="83184" h="109220">
                <a:moveTo>
                  <a:pt x="0" y="0"/>
                </a:moveTo>
                <a:lnTo>
                  <a:pt x="80886" y="0"/>
                </a:lnTo>
                <a:lnTo>
                  <a:pt x="80886" y="18465"/>
                </a:lnTo>
                <a:lnTo>
                  <a:pt x="22021" y="18465"/>
                </a:lnTo>
                <a:lnTo>
                  <a:pt x="22021" y="42646"/>
                </a:lnTo>
                <a:lnTo>
                  <a:pt x="76796" y="42646"/>
                </a:lnTo>
                <a:lnTo>
                  <a:pt x="76796" y="61023"/>
                </a:lnTo>
                <a:lnTo>
                  <a:pt x="22021" y="61023"/>
                </a:lnTo>
                <a:lnTo>
                  <a:pt x="22021" y="90716"/>
                </a:lnTo>
                <a:lnTo>
                  <a:pt x="82969" y="90716"/>
                </a:lnTo>
                <a:lnTo>
                  <a:pt x="82969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391018" y="6511167"/>
            <a:ext cx="134311" cy="137843"/>
          </a:xfrm>
          <a:custGeom>
            <a:avLst/>
            <a:gdLst/>
            <a:ahLst/>
            <a:cxnLst/>
            <a:rect l="l" t="t" r="r" b="b"/>
            <a:pathLst>
              <a:path w="101600" h="109220">
                <a:moveTo>
                  <a:pt x="0" y="0"/>
                </a:moveTo>
                <a:lnTo>
                  <a:pt x="23888" y="0"/>
                </a:lnTo>
                <a:lnTo>
                  <a:pt x="51498" y="80746"/>
                </a:lnTo>
                <a:lnTo>
                  <a:pt x="78206" y="0"/>
                </a:lnTo>
                <a:lnTo>
                  <a:pt x="101574" y="0"/>
                </a:lnTo>
                <a:lnTo>
                  <a:pt x="62509" y="109092"/>
                </a:lnTo>
                <a:lnTo>
                  <a:pt x="38989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348475" y="6511167"/>
            <a:ext cx="29380" cy="137843"/>
          </a:xfrm>
          <a:custGeom>
            <a:avLst/>
            <a:gdLst/>
            <a:ahLst/>
            <a:cxnLst/>
            <a:rect l="l" t="t" r="r" b="b"/>
            <a:pathLst>
              <a:path w="22225" h="109220">
                <a:moveTo>
                  <a:pt x="0" y="0"/>
                </a:moveTo>
                <a:lnTo>
                  <a:pt x="22034" y="0"/>
                </a:lnTo>
                <a:lnTo>
                  <a:pt x="22034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204613" y="6511167"/>
            <a:ext cx="115003" cy="137843"/>
          </a:xfrm>
          <a:custGeom>
            <a:avLst/>
            <a:gdLst/>
            <a:ahLst/>
            <a:cxnLst/>
            <a:rect l="l" t="t" r="r" b="b"/>
            <a:pathLst>
              <a:path w="86994" h="109220">
                <a:moveTo>
                  <a:pt x="0" y="0"/>
                </a:moveTo>
                <a:lnTo>
                  <a:pt x="21424" y="0"/>
                </a:lnTo>
                <a:lnTo>
                  <a:pt x="66078" y="72859"/>
                </a:lnTo>
                <a:lnTo>
                  <a:pt x="66078" y="0"/>
                </a:lnTo>
                <a:lnTo>
                  <a:pt x="86537" y="0"/>
                </a:lnTo>
                <a:lnTo>
                  <a:pt x="86537" y="109092"/>
                </a:lnTo>
                <a:lnTo>
                  <a:pt x="64439" y="109092"/>
                </a:lnTo>
                <a:lnTo>
                  <a:pt x="20459" y="37960"/>
                </a:lnTo>
                <a:lnTo>
                  <a:pt x="20459" y="109092"/>
                </a:lnTo>
                <a:lnTo>
                  <a:pt x="0" y="10909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059053" y="6511169"/>
            <a:ext cx="115003" cy="140247"/>
          </a:xfrm>
          <a:custGeom>
            <a:avLst/>
            <a:gdLst/>
            <a:ahLst/>
            <a:cxnLst/>
            <a:rect l="l" t="t" r="r" b="b"/>
            <a:pathLst>
              <a:path w="86994" h="111125">
                <a:moveTo>
                  <a:pt x="0" y="0"/>
                </a:moveTo>
                <a:lnTo>
                  <a:pt x="22034" y="0"/>
                </a:lnTo>
                <a:lnTo>
                  <a:pt x="22034" y="59093"/>
                </a:lnTo>
                <a:lnTo>
                  <a:pt x="22034" y="68465"/>
                </a:lnTo>
                <a:lnTo>
                  <a:pt x="37972" y="92125"/>
                </a:lnTo>
                <a:lnTo>
                  <a:pt x="44132" y="92125"/>
                </a:lnTo>
                <a:lnTo>
                  <a:pt x="50380" y="92125"/>
                </a:lnTo>
                <a:lnTo>
                  <a:pt x="63995" y="78879"/>
                </a:lnTo>
                <a:lnTo>
                  <a:pt x="64643" y="75158"/>
                </a:lnTo>
                <a:lnTo>
                  <a:pt x="64960" y="68986"/>
                </a:lnTo>
                <a:lnTo>
                  <a:pt x="64960" y="60350"/>
                </a:lnTo>
                <a:lnTo>
                  <a:pt x="64960" y="0"/>
                </a:lnTo>
                <a:lnTo>
                  <a:pt x="86994" y="0"/>
                </a:lnTo>
                <a:lnTo>
                  <a:pt x="86994" y="57302"/>
                </a:lnTo>
                <a:lnTo>
                  <a:pt x="78625" y="98755"/>
                </a:lnTo>
                <a:lnTo>
                  <a:pt x="65785" y="107645"/>
                </a:lnTo>
                <a:lnTo>
                  <a:pt x="60426" y="109854"/>
                </a:lnTo>
                <a:lnTo>
                  <a:pt x="53428" y="110959"/>
                </a:lnTo>
                <a:lnTo>
                  <a:pt x="44805" y="110959"/>
                </a:lnTo>
                <a:lnTo>
                  <a:pt x="34378" y="110959"/>
                </a:lnTo>
                <a:lnTo>
                  <a:pt x="2158" y="85877"/>
                </a:lnTo>
                <a:lnTo>
                  <a:pt x="0" y="58191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901425" y="6508827"/>
            <a:ext cx="125916" cy="142651"/>
          </a:xfrm>
          <a:custGeom>
            <a:avLst/>
            <a:gdLst/>
            <a:ahLst/>
            <a:cxnLst/>
            <a:rect l="l" t="t" r="r" b="b"/>
            <a:pathLst>
              <a:path w="95250" h="113029">
                <a:moveTo>
                  <a:pt x="51053" y="0"/>
                </a:moveTo>
                <a:lnTo>
                  <a:pt x="88519" y="16497"/>
                </a:lnTo>
                <a:lnTo>
                  <a:pt x="94742" y="31927"/>
                </a:lnTo>
                <a:lnTo>
                  <a:pt x="72898" y="37134"/>
                </a:lnTo>
                <a:lnTo>
                  <a:pt x="71627" y="31470"/>
                </a:lnTo>
                <a:lnTo>
                  <a:pt x="68961" y="27012"/>
                </a:lnTo>
                <a:lnTo>
                  <a:pt x="64770" y="23736"/>
                </a:lnTo>
                <a:lnTo>
                  <a:pt x="60706" y="20459"/>
                </a:lnTo>
                <a:lnTo>
                  <a:pt x="55752" y="18821"/>
                </a:lnTo>
                <a:lnTo>
                  <a:pt x="49911" y="18821"/>
                </a:lnTo>
                <a:lnTo>
                  <a:pt x="41783" y="18821"/>
                </a:lnTo>
                <a:lnTo>
                  <a:pt x="35306" y="21729"/>
                </a:lnTo>
                <a:lnTo>
                  <a:pt x="22733" y="55740"/>
                </a:lnTo>
                <a:lnTo>
                  <a:pt x="23187" y="65339"/>
                </a:lnTo>
                <a:lnTo>
                  <a:pt x="41528" y="93980"/>
                </a:lnTo>
                <a:lnTo>
                  <a:pt x="49402" y="93980"/>
                </a:lnTo>
                <a:lnTo>
                  <a:pt x="55372" y="93980"/>
                </a:lnTo>
                <a:lnTo>
                  <a:pt x="60325" y="92125"/>
                </a:lnTo>
                <a:lnTo>
                  <a:pt x="64515" y="88404"/>
                </a:lnTo>
                <a:lnTo>
                  <a:pt x="68834" y="84683"/>
                </a:lnTo>
                <a:lnTo>
                  <a:pt x="71755" y="78828"/>
                </a:lnTo>
                <a:lnTo>
                  <a:pt x="73660" y="70840"/>
                </a:lnTo>
                <a:lnTo>
                  <a:pt x="94996" y="77609"/>
                </a:lnTo>
                <a:lnTo>
                  <a:pt x="65659" y="110643"/>
                </a:lnTo>
                <a:lnTo>
                  <a:pt x="49657" y="112814"/>
                </a:lnTo>
                <a:lnTo>
                  <a:pt x="39276" y="111885"/>
                </a:lnTo>
                <a:lnTo>
                  <a:pt x="7875" y="89864"/>
                </a:lnTo>
                <a:lnTo>
                  <a:pt x="0" y="57378"/>
                </a:lnTo>
                <a:lnTo>
                  <a:pt x="881" y="44519"/>
                </a:lnTo>
                <a:lnTo>
                  <a:pt x="21621" y="8470"/>
                </a:lnTo>
                <a:lnTo>
                  <a:pt x="40100" y="940"/>
                </a:lnTo>
                <a:lnTo>
                  <a:pt x="51053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5564139" y="6508827"/>
            <a:ext cx="140187" cy="142651"/>
          </a:xfrm>
          <a:custGeom>
            <a:avLst/>
            <a:gdLst/>
            <a:ahLst/>
            <a:cxnLst/>
            <a:rect l="l" t="t" r="r" b="b"/>
            <a:pathLst>
              <a:path w="106045" h="113029">
                <a:moveTo>
                  <a:pt x="52831" y="0"/>
                </a:moveTo>
                <a:lnTo>
                  <a:pt x="91312" y="14960"/>
                </a:lnTo>
                <a:lnTo>
                  <a:pt x="105790" y="56553"/>
                </a:lnTo>
                <a:lnTo>
                  <a:pt x="104905" y="69045"/>
                </a:lnTo>
                <a:lnTo>
                  <a:pt x="83679" y="104418"/>
                </a:lnTo>
                <a:lnTo>
                  <a:pt x="53086" y="112814"/>
                </a:lnTo>
                <a:lnTo>
                  <a:pt x="41532" y="111885"/>
                </a:lnTo>
                <a:lnTo>
                  <a:pt x="8090" y="89845"/>
                </a:lnTo>
                <a:lnTo>
                  <a:pt x="0" y="57073"/>
                </a:lnTo>
                <a:lnTo>
                  <a:pt x="309" y="49074"/>
                </a:lnTo>
                <a:lnTo>
                  <a:pt x="19430" y="9728"/>
                </a:lnTo>
                <a:lnTo>
                  <a:pt x="29210" y="4318"/>
                </a:lnTo>
                <a:lnTo>
                  <a:pt x="36067" y="1435"/>
                </a:lnTo>
                <a:lnTo>
                  <a:pt x="43941" y="0"/>
                </a:lnTo>
                <a:lnTo>
                  <a:pt x="52831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218458" y="6508827"/>
            <a:ext cx="135151" cy="142651"/>
          </a:xfrm>
          <a:custGeom>
            <a:avLst/>
            <a:gdLst/>
            <a:ahLst/>
            <a:cxnLst/>
            <a:rect l="l" t="t" r="r" b="b"/>
            <a:pathLst>
              <a:path w="102235" h="113029">
                <a:moveTo>
                  <a:pt x="54229" y="0"/>
                </a:moveTo>
                <a:lnTo>
                  <a:pt x="91174" y="13186"/>
                </a:lnTo>
                <a:lnTo>
                  <a:pt x="100711" y="32067"/>
                </a:lnTo>
                <a:lnTo>
                  <a:pt x="78739" y="36169"/>
                </a:lnTo>
                <a:lnTo>
                  <a:pt x="77216" y="30810"/>
                </a:lnTo>
                <a:lnTo>
                  <a:pt x="74295" y="26581"/>
                </a:lnTo>
                <a:lnTo>
                  <a:pt x="70104" y="23482"/>
                </a:lnTo>
                <a:lnTo>
                  <a:pt x="65912" y="20370"/>
                </a:lnTo>
                <a:lnTo>
                  <a:pt x="60579" y="18821"/>
                </a:lnTo>
                <a:lnTo>
                  <a:pt x="54229" y="18821"/>
                </a:lnTo>
                <a:lnTo>
                  <a:pt x="44576" y="18821"/>
                </a:lnTo>
                <a:lnTo>
                  <a:pt x="36957" y="21882"/>
                </a:lnTo>
                <a:lnTo>
                  <a:pt x="22733" y="55143"/>
                </a:lnTo>
                <a:lnTo>
                  <a:pt x="23278" y="64244"/>
                </a:lnTo>
                <a:lnTo>
                  <a:pt x="44704" y="93980"/>
                </a:lnTo>
                <a:lnTo>
                  <a:pt x="53975" y="93980"/>
                </a:lnTo>
                <a:lnTo>
                  <a:pt x="58674" y="93980"/>
                </a:lnTo>
                <a:lnTo>
                  <a:pt x="63246" y="93078"/>
                </a:lnTo>
                <a:lnTo>
                  <a:pt x="67818" y="91262"/>
                </a:lnTo>
                <a:lnTo>
                  <a:pt x="72517" y="89458"/>
                </a:lnTo>
                <a:lnTo>
                  <a:pt x="76454" y="87261"/>
                </a:lnTo>
                <a:lnTo>
                  <a:pt x="79883" y="84683"/>
                </a:lnTo>
                <a:lnTo>
                  <a:pt x="79883" y="70840"/>
                </a:lnTo>
                <a:lnTo>
                  <a:pt x="54610" y="70840"/>
                </a:lnTo>
                <a:lnTo>
                  <a:pt x="54610" y="52463"/>
                </a:lnTo>
                <a:lnTo>
                  <a:pt x="102108" y="52463"/>
                </a:lnTo>
                <a:lnTo>
                  <a:pt x="102108" y="95923"/>
                </a:lnTo>
                <a:lnTo>
                  <a:pt x="62110" y="112495"/>
                </a:lnTo>
                <a:lnTo>
                  <a:pt x="55372" y="112814"/>
                </a:lnTo>
                <a:lnTo>
                  <a:pt x="47136" y="112364"/>
                </a:lnTo>
                <a:lnTo>
                  <a:pt x="10042" y="91381"/>
                </a:lnTo>
                <a:lnTo>
                  <a:pt x="0" y="56032"/>
                </a:lnTo>
                <a:lnTo>
                  <a:pt x="452" y="47752"/>
                </a:lnTo>
                <a:lnTo>
                  <a:pt x="21615" y="9355"/>
                </a:lnTo>
                <a:lnTo>
                  <a:pt x="46730" y="340"/>
                </a:lnTo>
                <a:lnTo>
                  <a:pt x="54229" y="0"/>
                </a:lnTo>
                <a:close/>
              </a:path>
            </a:pathLst>
          </a:custGeom>
          <a:ln w="9143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5060476" y="6508827"/>
            <a:ext cx="140187" cy="142651"/>
          </a:xfrm>
          <a:custGeom>
            <a:avLst/>
            <a:gdLst/>
            <a:ahLst/>
            <a:cxnLst/>
            <a:rect l="l" t="t" r="r" b="b"/>
            <a:pathLst>
              <a:path w="106045" h="113029">
                <a:moveTo>
                  <a:pt x="52831" y="0"/>
                </a:moveTo>
                <a:lnTo>
                  <a:pt x="91312" y="14960"/>
                </a:lnTo>
                <a:lnTo>
                  <a:pt x="105790" y="56553"/>
                </a:lnTo>
                <a:lnTo>
                  <a:pt x="104905" y="69045"/>
                </a:lnTo>
                <a:lnTo>
                  <a:pt x="83679" y="104418"/>
                </a:lnTo>
                <a:lnTo>
                  <a:pt x="53086" y="112814"/>
                </a:lnTo>
                <a:lnTo>
                  <a:pt x="41532" y="111885"/>
                </a:lnTo>
                <a:lnTo>
                  <a:pt x="8090" y="89845"/>
                </a:lnTo>
                <a:lnTo>
                  <a:pt x="0" y="57073"/>
                </a:lnTo>
                <a:lnTo>
                  <a:pt x="309" y="49074"/>
                </a:lnTo>
                <a:lnTo>
                  <a:pt x="19430" y="9728"/>
                </a:lnTo>
                <a:lnTo>
                  <a:pt x="29210" y="4318"/>
                </a:lnTo>
                <a:lnTo>
                  <a:pt x="36067" y="1435"/>
                </a:lnTo>
                <a:lnTo>
                  <a:pt x="43941" y="0"/>
                </a:lnTo>
                <a:lnTo>
                  <a:pt x="52831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4780437" y="6508827"/>
            <a:ext cx="140187" cy="142651"/>
          </a:xfrm>
          <a:custGeom>
            <a:avLst/>
            <a:gdLst/>
            <a:ahLst/>
            <a:cxnLst/>
            <a:rect l="l" t="t" r="r" b="b"/>
            <a:pathLst>
              <a:path w="106045" h="113029">
                <a:moveTo>
                  <a:pt x="52831" y="0"/>
                </a:moveTo>
                <a:lnTo>
                  <a:pt x="91312" y="14960"/>
                </a:lnTo>
                <a:lnTo>
                  <a:pt x="105790" y="56553"/>
                </a:lnTo>
                <a:lnTo>
                  <a:pt x="104905" y="69045"/>
                </a:lnTo>
                <a:lnTo>
                  <a:pt x="83679" y="104418"/>
                </a:lnTo>
                <a:lnTo>
                  <a:pt x="53086" y="112814"/>
                </a:lnTo>
                <a:lnTo>
                  <a:pt x="41532" y="111885"/>
                </a:lnTo>
                <a:lnTo>
                  <a:pt x="8090" y="89845"/>
                </a:lnTo>
                <a:lnTo>
                  <a:pt x="0" y="57073"/>
                </a:lnTo>
                <a:lnTo>
                  <a:pt x="309" y="49074"/>
                </a:lnTo>
                <a:lnTo>
                  <a:pt x="19430" y="9728"/>
                </a:lnTo>
                <a:lnTo>
                  <a:pt x="29210" y="4318"/>
                </a:lnTo>
                <a:lnTo>
                  <a:pt x="36067" y="1435"/>
                </a:lnTo>
                <a:lnTo>
                  <a:pt x="43941" y="0"/>
                </a:lnTo>
                <a:lnTo>
                  <a:pt x="52831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4346111" y="6508827"/>
            <a:ext cx="125916" cy="142651"/>
          </a:xfrm>
          <a:custGeom>
            <a:avLst/>
            <a:gdLst/>
            <a:ahLst/>
            <a:cxnLst/>
            <a:rect l="l" t="t" r="r" b="b"/>
            <a:pathLst>
              <a:path w="95250" h="113029">
                <a:moveTo>
                  <a:pt x="51053" y="0"/>
                </a:moveTo>
                <a:lnTo>
                  <a:pt x="88518" y="16497"/>
                </a:lnTo>
                <a:lnTo>
                  <a:pt x="94741" y="31927"/>
                </a:lnTo>
                <a:lnTo>
                  <a:pt x="72898" y="37134"/>
                </a:lnTo>
                <a:lnTo>
                  <a:pt x="71627" y="31470"/>
                </a:lnTo>
                <a:lnTo>
                  <a:pt x="68961" y="27012"/>
                </a:lnTo>
                <a:lnTo>
                  <a:pt x="64770" y="23736"/>
                </a:lnTo>
                <a:lnTo>
                  <a:pt x="60705" y="20459"/>
                </a:lnTo>
                <a:lnTo>
                  <a:pt x="55752" y="18821"/>
                </a:lnTo>
                <a:lnTo>
                  <a:pt x="49911" y="18821"/>
                </a:lnTo>
                <a:lnTo>
                  <a:pt x="41783" y="18821"/>
                </a:lnTo>
                <a:lnTo>
                  <a:pt x="35305" y="21729"/>
                </a:lnTo>
                <a:lnTo>
                  <a:pt x="22733" y="55740"/>
                </a:lnTo>
                <a:lnTo>
                  <a:pt x="23187" y="65339"/>
                </a:lnTo>
                <a:lnTo>
                  <a:pt x="41528" y="93980"/>
                </a:lnTo>
                <a:lnTo>
                  <a:pt x="49402" y="93980"/>
                </a:lnTo>
                <a:lnTo>
                  <a:pt x="55372" y="93980"/>
                </a:lnTo>
                <a:lnTo>
                  <a:pt x="60325" y="92125"/>
                </a:lnTo>
                <a:lnTo>
                  <a:pt x="64515" y="88404"/>
                </a:lnTo>
                <a:lnTo>
                  <a:pt x="68834" y="84683"/>
                </a:lnTo>
                <a:lnTo>
                  <a:pt x="71754" y="78828"/>
                </a:lnTo>
                <a:lnTo>
                  <a:pt x="73660" y="70840"/>
                </a:lnTo>
                <a:lnTo>
                  <a:pt x="94996" y="77609"/>
                </a:lnTo>
                <a:lnTo>
                  <a:pt x="65658" y="110643"/>
                </a:lnTo>
                <a:lnTo>
                  <a:pt x="49656" y="112814"/>
                </a:lnTo>
                <a:lnTo>
                  <a:pt x="39276" y="111885"/>
                </a:lnTo>
                <a:lnTo>
                  <a:pt x="7875" y="89864"/>
                </a:lnTo>
                <a:lnTo>
                  <a:pt x="0" y="57378"/>
                </a:lnTo>
                <a:lnTo>
                  <a:pt x="881" y="44519"/>
                </a:lnTo>
                <a:lnTo>
                  <a:pt x="21621" y="8470"/>
                </a:lnTo>
                <a:lnTo>
                  <a:pt x="40100" y="940"/>
                </a:lnTo>
                <a:lnTo>
                  <a:pt x="51053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3270286" y="6508827"/>
            <a:ext cx="125916" cy="142651"/>
          </a:xfrm>
          <a:custGeom>
            <a:avLst/>
            <a:gdLst/>
            <a:ahLst/>
            <a:cxnLst/>
            <a:rect l="l" t="t" r="r" b="b"/>
            <a:pathLst>
              <a:path w="95250" h="113029">
                <a:moveTo>
                  <a:pt x="51054" y="0"/>
                </a:moveTo>
                <a:lnTo>
                  <a:pt x="88518" y="16497"/>
                </a:lnTo>
                <a:lnTo>
                  <a:pt x="94742" y="31927"/>
                </a:lnTo>
                <a:lnTo>
                  <a:pt x="72898" y="37134"/>
                </a:lnTo>
                <a:lnTo>
                  <a:pt x="71628" y="31470"/>
                </a:lnTo>
                <a:lnTo>
                  <a:pt x="68961" y="27012"/>
                </a:lnTo>
                <a:lnTo>
                  <a:pt x="64769" y="23736"/>
                </a:lnTo>
                <a:lnTo>
                  <a:pt x="60706" y="20459"/>
                </a:lnTo>
                <a:lnTo>
                  <a:pt x="55753" y="18821"/>
                </a:lnTo>
                <a:lnTo>
                  <a:pt x="49911" y="18821"/>
                </a:lnTo>
                <a:lnTo>
                  <a:pt x="41783" y="18821"/>
                </a:lnTo>
                <a:lnTo>
                  <a:pt x="35306" y="21729"/>
                </a:lnTo>
                <a:lnTo>
                  <a:pt x="22733" y="55740"/>
                </a:lnTo>
                <a:lnTo>
                  <a:pt x="23187" y="65339"/>
                </a:lnTo>
                <a:lnTo>
                  <a:pt x="41529" y="93980"/>
                </a:lnTo>
                <a:lnTo>
                  <a:pt x="49403" y="93980"/>
                </a:lnTo>
                <a:lnTo>
                  <a:pt x="55372" y="93980"/>
                </a:lnTo>
                <a:lnTo>
                  <a:pt x="60325" y="92125"/>
                </a:lnTo>
                <a:lnTo>
                  <a:pt x="64516" y="88404"/>
                </a:lnTo>
                <a:lnTo>
                  <a:pt x="68834" y="84683"/>
                </a:lnTo>
                <a:lnTo>
                  <a:pt x="71755" y="78828"/>
                </a:lnTo>
                <a:lnTo>
                  <a:pt x="73660" y="70840"/>
                </a:lnTo>
                <a:lnTo>
                  <a:pt x="94996" y="77609"/>
                </a:lnTo>
                <a:lnTo>
                  <a:pt x="65659" y="110643"/>
                </a:lnTo>
                <a:lnTo>
                  <a:pt x="49656" y="112814"/>
                </a:lnTo>
                <a:lnTo>
                  <a:pt x="39276" y="111885"/>
                </a:lnTo>
                <a:lnTo>
                  <a:pt x="7875" y="89864"/>
                </a:lnTo>
                <a:lnTo>
                  <a:pt x="0" y="57378"/>
                </a:lnTo>
                <a:lnTo>
                  <a:pt x="881" y="44519"/>
                </a:lnTo>
                <a:lnTo>
                  <a:pt x="21621" y="8470"/>
                </a:lnTo>
                <a:lnTo>
                  <a:pt x="40100" y="940"/>
                </a:lnTo>
                <a:lnTo>
                  <a:pt x="51054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788785" y="6508827"/>
            <a:ext cx="125916" cy="142651"/>
          </a:xfrm>
          <a:custGeom>
            <a:avLst/>
            <a:gdLst/>
            <a:ahLst/>
            <a:cxnLst/>
            <a:rect l="l" t="t" r="r" b="b"/>
            <a:pathLst>
              <a:path w="95250" h="113029">
                <a:moveTo>
                  <a:pt x="51053" y="0"/>
                </a:moveTo>
                <a:lnTo>
                  <a:pt x="88518" y="16497"/>
                </a:lnTo>
                <a:lnTo>
                  <a:pt x="94741" y="31927"/>
                </a:lnTo>
                <a:lnTo>
                  <a:pt x="72897" y="37134"/>
                </a:lnTo>
                <a:lnTo>
                  <a:pt x="71627" y="31470"/>
                </a:lnTo>
                <a:lnTo>
                  <a:pt x="68960" y="27012"/>
                </a:lnTo>
                <a:lnTo>
                  <a:pt x="64769" y="23736"/>
                </a:lnTo>
                <a:lnTo>
                  <a:pt x="60705" y="20459"/>
                </a:lnTo>
                <a:lnTo>
                  <a:pt x="55752" y="18821"/>
                </a:lnTo>
                <a:lnTo>
                  <a:pt x="49910" y="18821"/>
                </a:lnTo>
                <a:lnTo>
                  <a:pt x="41782" y="18821"/>
                </a:lnTo>
                <a:lnTo>
                  <a:pt x="35305" y="21729"/>
                </a:lnTo>
                <a:lnTo>
                  <a:pt x="22732" y="55740"/>
                </a:lnTo>
                <a:lnTo>
                  <a:pt x="23187" y="65339"/>
                </a:lnTo>
                <a:lnTo>
                  <a:pt x="41528" y="93980"/>
                </a:lnTo>
                <a:lnTo>
                  <a:pt x="49402" y="93980"/>
                </a:lnTo>
                <a:lnTo>
                  <a:pt x="55371" y="93980"/>
                </a:lnTo>
                <a:lnTo>
                  <a:pt x="60325" y="92125"/>
                </a:lnTo>
                <a:lnTo>
                  <a:pt x="64515" y="88404"/>
                </a:lnTo>
                <a:lnTo>
                  <a:pt x="68833" y="84683"/>
                </a:lnTo>
                <a:lnTo>
                  <a:pt x="71754" y="78828"/>
                </a:lnTo>
                <a:lnTo>
                  <a:pt x="73659" y="70840"/>
                </a:lnTo>
                <a:lnTo>
                  <a:pt x="94995" y="77609"/>
                </a:lnTo>
                <a:lnTo>
                  <a:pt x="65658" y="110643"/>
                </a:lnTo>
                <a:lnTo>
                  <a:pt x="49656" y="112814"/>
                </a:lnTo>
                <a:lnTo>
                  <a:pt x="39276" y="111885"/>
                </a:lnTo>
                <a:lnTo>
                  <a:pt x="7875" y="89864"/>
                </a:lnTo>
                <a:lnTo>
                  <a:pt x="0" y="57378"/>
                </a:lnTo>
                <a:lnTo>
                  <a:pt x="881" y="44519"/>
                </a:lnTo>
                <a:lnTo>
                  <a:pt x="21621" y="8470"/>
                </a:lnTo>
                <a:lnTo>
                  <a:pt x="40100" y="940"/>
                </a:lnTo>
                <a:lnTo>
                  <a:pt x="51053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2651453" y="6508827"/>
            <a:ext cx="117521" cy="142651"/>
          </a:xfrm>
          <a:custGeom>
            <a:avLst/>
            <a:gdLst/>
            <a:ahLst/>
            <a:cxnLst/>
            <a:rect l="l" t="t" r="r" b="b"/>
            <a:pathLst>
              <a:path w="88900" h="113029">
                <a:moveTo>
                  <a:pt x="43814" y="0"/>
                </a:moveTo>
                <a:lnTo>
                  <a:pt x="82613" y="19515"/>
                </a:lnTo>
                <a:lnTo>
                  <a:pt x="85597" y="33045"/>
                </a:lnTo>
                <a:lnTo>
                  <a:pt x="63626" y="34010"/>
                </a:lnTo>
                <a:lnTo>
                  <a:pt x="62611" y="28397"/>
                </a:lnTo>
                <a:lnTo>
                  <a:pt x="60578" y="24371"/>
                </a:lnTo>
                <a:lnTo>
                  <a:pt x="57531" y="21920"/>
                </a:lnTo>
                <a:lnTo>
                  <a:pt x="54482" y="19456"/>
                </a:lnTo>
                <a:lnTo>
                  <a:pt x="49783" y="18237"/>
                </a:lnTo>
                <a:lnTo>
                  <a:pt x="43561" y="18237"/>
                </a:lnTo>
                <a:lnTo>
                  <a:pt x="37211" y="18237"/>
                </a:lnTo>
                <a:lnTo>
                  <a:pt x="32131" y="19545"/>
                </a:lnTo>
                <a:lnTo>
                  <a:pt x="28575" y="22174"/>
                </a:lnTo>
                <a:lnTo>
                  <a:pt x="26162" y="23863"/>
                </a:lnTo>
                <a:lnTo>
                  <a:pt x="25018" y="26123"/>
                </a:lnTo>
                <a:lnTo>
                  <a:pt x="25018" y="28943"/>
                </a:lnTo>
                <a:lnTo>
                  <a:pt x="25018" y="31521"/>
                </a:lnTo>
                <a:lnTo>
                  <a:pt x="26162" y="33731"/>
                </a:lnTo>
                <a:lnTo>
                  <a:pt x="59308" y="45389"/>
                </a:lnTo>
                <a:lnTo>
                  <a:pt x="67182" y="48006"/>
                </a:lnTo>
                <a:lnTo>
                  <a:pt x="88772" y="72275"/>
                </a:lnTo>
                <a:lnTo>
                  <a:pt x="88772" y="79171"/>
                </a:lnTo>
                <a:lnTo>
                  <a:pt x="88772" y="85432"/>
                </a:lnTo>
                <a:lnTo>
                  <a:pt x="68833" y="108902"/>
                </a:lnTo>
                <a:lnTo>
                  <a:pt x="62483" y="111556"/>
                </a:lnTo>
                <a:lnTo>
                  <a:pt x="54482" y="112890"/>
                </a:lnTo>
                <a:lnTo>
                  <a:pt x="45084" y="112890"/>
                </a:lnTo>
                <a:lnTo>
                  <a:pt x="8304" y="97998"/>
                </a:lnTo>
                <a:lnTo>
                  <a:pt x="0" y="75450"/>
                </a:lnTo>
                <a:lnTo>
                  <a:pt x="21462" y="73367"/>
                </a:lnTo>
                <a:lnTo>
                  <a:pt x="22732" y="80568"/>
                </a:lnTo>
                <a:lnTo>
                  <a:pt x="25400" y="85852"/>
                </a:lnTo>
                <a:lnTo>
                  <a:pt x="29337" y="89217"/>
                </a:lnTo>
                <a:lnTo>
                  <a:pt x="33274" y="92595"/>
                </a:lnTo>
                <a:lnTo>
                  <a:pt x="38607" y="94284"/>
                </a:lnTo>
                <a:lnTo>
                  <a:pt x="45338" y="94284"/>
                </a:lnTo>
                <a:lnTo>
                  <a:pt x="52324" y="94284"/>
                </a:lnTo>
                <a:lnTo>
                  <a:pt x="57784" y="92786"/>
                </a:lnTo>
                <a:lnTo>
                  <a:pt x="61340" y="89776"/>
                </a:lnTo>
                <a:lnTo>
                  <a:pt x="64896" y="86779"/>
                </a:lnTo>
                <a:lnTo>
                  <a:pt x="66675" y="83273"/>
                </a:lnTo>
                <a:lnTo>
                  <a:pt x="66675" y="79248"/>
                </a:lnTo>
                <a:lnTo>
                  <a:pt x="66675" y="76669"/>
                </a:lnTo>
                <a:lnTo>
                  <a:pt x="65912" y="74472"/>
                </a:lnTo>
                <a:lnTo>
                  <a:pt x="64388" y="72669"/>
                </a:lnTo>
                <a:lnTo>
                  <a:pt x="62991" y="70853"/>
                </a:lnTo>
                <a:lnTo>
                  <a:pt x="60325" y="69278"/>
                </a:lnTo>
                <a:lnTo>
                  <a:pt x="56514" y="67945"/>
                </a:lnTo>
                <a:lnTo>
                  <a:pt x="53975" y="67043"/>
                </a:lnTo>
                <a:lnTo>
                  <a:pt x="48006" y="65455"/>
                </a:lnTo>
                <a:lnTo>
                  <a:pt x="7365" y="46380"/>
                </a:lnTo>
                <a:lnTo>
                  <a:pt x="3937" y="39065"/>
                </a:lnTo>
                <a:lnTo>
                  <a:pt x="3937" y="30429"/>
                </a:lnTo>
                <a:lnTo>
                  <a:pt x="3937" y="24879"/>
                </a:lnTo>
                <a:lnTo>
                  <a:pt x="5587" y="19685"/>
                </a:lnTo>
                <a:lnTo>
                  <a:pt x="8762" y="14846"/>
                </a:lnTo>
                <a:lnTo>
                  <a:pt x="11811" y="10007"/>
                </a:lnTo>
                <a:lnTo>
                  <a:pt x="16382" y="6324"/>
                </a:lnTo>
                <a:lnTo>
                  <a:pt x="22351" y="3797"/>
                </a:lnTo>
                <a:lnTo>
                  <a:pt x="28320" y="1270"/>
                </a:lnTo>
                <a:lnTo>
                  <a:pt x="35432" y="0"/>
                </a:lnTo>
                <a:lnTo>
                  <a:pt x="43814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2314503" y="6508827"/>
            <a:ext cx="140187" cy="142651"/>
          </a:xfrm>
          <a:custGeom>
            <a:avLst/>
            <a:gdLst/>
            <a:ahLst/>
            <a:cxnLst/>
            <a:rect l="l" t="t" r="r" b="b"/>
            <a:pathLst>
              <a:path w="106044" h="113029">
                <a:moveTo>
                  <a:pt x="52831" y="0"/>
                </a:moveTo>
                <a:lnTo>
                  <a:pt x="91312" y="14960"/>
                </a:lnTo>
                <a:lnTo>
                  <a:pt x="105790" y="56553"/>
                </a:lnTo>
                <a:lnTo>
                  <a:pt x="104905" y="69045"/>
                </a:lnTo>
                <a:lnTo>
                  <a:pt x="83679" y="104418"/>
                </a:lnTo>
                <a:lnTo>
                  <a:pt x="53085" y="112814"/>
                </a:lnTo>
                <a:lnTo>
                  <a:pt x="41532" y="111885"/>
                </a:lnTo>
                <a:lnTo>
                  <a:pt x="8090" y="89845"/>
                </a:lnTo>
                <a:lnTo>
                  <a:pt x="0" y="57073"/>
                </a:lnTo>
                <a:lnTo>
                  <a:pt x="309" y="49074"/>
                </a:lnTo>
                <a:lnTo>
                  <a:pt x="19430" y="9728"/>
                </a:lnTo>
                <a:lnTo>
                  <a:pt x="29209" y="4318"/>
                </a:lnTo>
                <a:lnTo>
                  <a:pt x="36067" y="1435"/>
                </a:lnTo>
                <a:lnTo>
                  <a:pt x="43941" y="0"/>
                </a:lnTo>
                <a:lnTo>
                  <a:pt x="52831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813357" y="6508827"/>
            <a:ext cx="117521" cy="142651"/>
          </a:xfrm>
          <a:custGeom>
            <a:avLst/>
            <a:gdLst/>
            <a:ahLst/>
            <a:cxnLst/>
            <a:rect l="l" t="t" r="r" b="b"/>
            <a:pathLst>
              <a:path w="88900" h="113029">
                <a:moveTo>
                  <a:pt x="43814" y="0"/>
                </a:moveTo>
                <a:lnTo>
                  <a:pt x="82613" y="19515"/>
                </a:lnTo>
                <a:lnTo>
                  <a:pt x="85597" y="33045"/>
                </a:lnTo>
                <a:lnTo>
                  <a:pt x="63626" y="34010"/>
                </a:lnTo>
                <a:lnTo>
                  <a:pt x="62610" y="28397"/>
                </a:lnTo>
                <a:lnTo>
                  <a:pt x="60578" y="24371"/>
                </a:lnTo>
                <a:lnTo>
                  <a:pt x="57531" y="21920"/>
                </a:lnTo>
                <a:lnTo>
                  <a:pt x="54482" y="19456"/>
                </a:lnTo>
                <a:lnTo>
                  <a:pt x="49784" y="18237"/>
                </a:lnTo>
                <a:lnTo>
                  <a:pt x="43560" y="18237"/>
                </a:lnTo>
                <a:lnTo>
                  <a:pt x="37210" y="18237"/>
                </a:lnTo>
                <a:lnTo>
                  <a:pt x="32131" y="19545"/>
                </a:lnTo>
                <a:lnTo>
                  <a:pt x="28575" y="22174"/>
                </a:lnTo>
                <a:lnTo>
                  <a:pt x="26161" y="23863"/>
                </a:lnTo>
                <a:lnTo>
                  <a:pt x="25018" y="26123"/>
                </a:lnTo>
                <a:lnTo>
                  <a:pt x="25018" y="28943"/>
                </a:lnTo>
                <a:lnTo>
                  <a:pt x="25018" y="31521"/>
                </a:lnTo>
                <a:lnTo>
                  <a:pt x="26161" y="33731"/>
                </a:lnTo>
                <a:lnTo>
                  <a:pt x="59309" y="45389"/>
                </a:lnTo>
                <a:lnTo>
                  <a:pt x="67182" y="48006"/>
                </a:lnTo>
                <a:lnTo>
                  <a:pt x="88772" y="72275"/>
                </a:lnTo>
                <a:lnTo>
                  <a:pt x="88772" y="79171"/>
                </a:lnTo>
                <a:lnTo>
                  <a:pt x="88772" y="85432"/>
                </a:lnTo>
                <a:lnTo>
                  <a:pt x="68834" y="108902"/>
                </a:lnTo>
                <a:lnTo>
                  <a:pt x="62484" y="111556"/>
                </a:lnTo>
                <a:lnTo>
                  <a:pt x="54482" y="112890"/>
                </a:lnTo>
                <a:lnTo>
                  <a:pt x="45084" y="112890"/>
                </a:lnTo>
                <a:lnTo>
                  <a:pt x="8304" y="97998"/>
                </a:lnTo>
                <a:lnTo>
                  <a:pt x="0" y="75450"/>
                </a:lnTo>
                <a:lnTo>
                  <a:pt x="21462" y="73367"/>
                </a:lnTo>
                <a:lnTo>
                  <a:pt x="22732" y="80568"/>
                </a:lnTo>
                <a:lnTo>
                  <a:pt x="25400" y="85852"/>
                </a:lnTo>
                <a:lnTo>
                  <a:pt x="29336" y="89217"/>
                </a:lnTo>
                <a:lnTo>
                  <a:pt x="33273" y="92595"/>
                </a:lnTo>
                <a:lnTo>
                  <a:pt x="38607" y="94284"/>
                </a:lnTo>
                <a:lnTo>
                  <a:pt x="45338" y="94284"/>
                </a:lnTo>
                <a:lnTo>
                  <a:pt x="52323" y="94284"/>
                </a:lnTo>
                <a:lnTo>
                  <a:pt x="57784" y="92786"/>
                </a:lnTo>
                <a:lnTo>
                  <a:pt x="61340" y="89776"/>
                </a:lnTo>
                <a:lnTo>
                  <a:pt x="64896" y="86779"/>
                </a:lnTo>
                <a:lnTo>
                  <a:pt x="66675" y="83273"/>
                </a:lnTo>
                <a:lnTo>
                  <a:pt x="66675" y="79248"/>
                </a:lnTo>
                <a:lnTo>
                  <a:pt x="66675" y="76669"/>
                </a:lnTo>
                <a:lnTo>
                  <a:pt x="65912" y="74472"/>
                </a:lnTo>
                <a:lnTo>
                  <a:pt x="64388" y="72669"/>
                </a:lnTo>
                <a:lnTo>
                  <a:pt x="62991" y="70853"/>
                </a:lnTo>
                <a:lnTo>
                  <a:pt x="60325" y="69278"/>
                </a:lnTo>
                <a:lnTo>
                  <a:pt x="56514" y="67945"/>
                </a:lnTo>
                <a:lnTo>
                  <a:pt x="53975" y="67043"/>
                </a:lnTo>
                <a:lnTo>
                  <a:pt x="48006" y="65455"/>
                </a:lnTo>
                <a:lnTo>
                  <a:pt x="7365" y="46380"/>
                </a:lnTo>
                <a:lnTo>
                  <a:pt x="3936" y="39065"/>
                </a:lnTo>
                <a:lnTo>
                  <a:pt x="3936" y="30429"/>
                </a:lnTo>
                <a:lnTo>
                  <a:pt x="3936" y="24879"/>
                </a:lnTo>
                <a:lnTo>
                  <a:pt x="5587" y="19685"/>
                </a:lnTo>
                <a:lnTo>
                  <a:pt x="8762" y="14846"/>
                </a:lnTo>
                <a:lnTo>
                  <a:pt x="11810" y="10007"/>
                </a:lnTo>
                <a:lnTo>
                  <a:pt x="16382" y="6324"/>
                </a:lnTo>
                <a:lnTo>
                  <a:pt x="22351" y="3797"/>
                </a:lnTo>
                <a:lnTo>
                  <a:pt x="28320" y="1270"/>
                </a:lnTo>
                <a:lnTo>
                  <a:pt x="35432" y="0"/>
                </a:lnTo>
                <a:lnTo>
                  <a:pt x="43814" y="0"/>
                </a:lnTo>
                <a:close/>
              </a:path>
            </a:pathLst>
          </a:custGeom>
          <a:ln w="9144">
            <a:solidFill>
              <a:srgbClr val="1F4579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7436088" y="6704989"/>
            <a:ext cx="3262733" cy="1530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7439783" y="6514101"/>
            <a:ext cx="3263571" cy="1540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1"/>
          <p:cNvSpPr txBox="1">
            <a:spLocks noChangeArrowheads="1"/>
          </p:cNvSpPr>
          <p:nvPr/>
        </p:nvSpPr>
        <p:spPr bwMode="auto">
          <a:xfrm>
            <a:off x="1718607" y="933884"/>
            <a:ext cx="8754785" cy="2004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CN" altLang="en-US" sz="4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空间</a:t>
            </a:r>
            <a:r>
              <a:rPr lang="en-US" altLang="zh-CN" sz="4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MeV</a:t>
            </a:r>
            <a:r>
              <a:rPr lang="zh-CN" altLang="en-US" sz="4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伽马望远镜的高精度时间投影室读出电子学研究进展</a:t>
            </a:r>
            <a:endParaRPr lang="en-US" altLang="zh-CN" sz="4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4660" y="45015"/>
            <a:ext cx="677627" cy="677627"/>
          </a:xfrm>
          <a:prstGeom prst="rect">
            <a:avLst/>
          </a:prstGeom>
        </p:spPr>
      </p:pic>
      <p:sp>
        <p:nvSpPr>
          <p:cNvPr id="63" name="副标题 2"/>
          <p:cNvSpPr txBox="1"/>
          <p:nvPr/>
        </p:nvSpPr>
        <p:spPr>
          <a:xfrm>
            <a:off x="2037072" y="3745507"/>
            <a:ext cx="8208015" cy="144119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lnSpc>
                <a:spcPct val="150000"/>
              </a:lnSpc>
              <a:spcAft>
                <a:spcPts val="0"/>
              </a:spcAft>
              <a:buNone/>
            </a:pPr>
            <a:r>
              <a:rPr lang="zh-CN" altLang="en-US" b="1" u="sng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刘阳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，赵懋源，付学成，封常青*，刘树彬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</a:p>
          <a:p>
            <a:pPr marL="0" indent="0" algn="ctr" fontAlgn="auto">
              <a:lnSpc>
                <a:spcPct val="150000"/>
              </a:lnSpc>
              <a:spcAft>
                <a:spcPts val="0"/>
              </a:spcAft>
              <a:buNone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中国科学技术大学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4531642" y="5650348"/>
            <a:ext cx="3357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2026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年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8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月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11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日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BDFC-9AAB-9EE1-15D1-CFEB6F27E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灯片编号占位符 2">
            <a:extLst>
              <a:ext uri="{FF2B5EF4-FFF2-40B4-BE49-F238E27FC236}">
                <a16:creationId xmlns:a16="http://schemas.microsoft.com/office/drawing/2014/main" id="{851F13F6-CF80-3809-985C-DCAF59F9145E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15788" y="6492330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>
                <a:latin typeface="+mn-lt"/>
                <a:ea typeface="黑体" panose="02010609060101010101" pitchFamily="49" charset="-122"/>
              </a:rPr>
              <a:t>10</a:t>
            </a:fld>
            <a:endParaRPr lang="zh-CN" altLang="en-US" dirty="0">
              <a:latin typeface="+mn-lt"/>
              <a:ea typeface="黑体" panose="02010609060101010101" pitchFamily="49" charset="-122"/>
            </a:endParaRPr>
          </a:p>
        </p:txBody>
      </p:sp>
      <p:sp>
        <p:nvSpPr>
          <p:cNvPr id="6" name="标题 13">
            <a:extLst>
              <a:ext uri="{FF2B5EF4-FFF2-40B4-BE49-F238E27FC236}">
                <a16:creationId xmlns:a16="http://schemas.microsoft.com/office/drawing/2014/main" id="{EBB3046B-05D4-A412-774C-E59AB20BE17D}"/>
              </a:ext>
            </a:extLst>
          </p:cNvPr>
          <p:cNvSpPr txBox="1"/>
          <p:nvPr/>
        </p:nvSpPr>
        <p:spPr>
          <a:xfrm>
            <a:off x="47581" y="116770"/>
            <a:ext cx="12096840" cy="6151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读出电子学难点和整体设计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pitchFamily="49" charset="-122"/>
            </a:endParaRPr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64E53FC0-DDF6-7626-5215-3278CEF276BD}"/>
              </a:ext>
            </a:extLst>
          </p:cNvPr>
          <p:cNvSpPr txBox="1">
            <a:spLocks/>
          </p:cNvSpPr>
          <p:nvPr/>
        </p:nvSpPr>
        <p:spPr>
          <a:xfrm>
            <a:off x="407605" y="1576775"/>
            <a:ext cx="5527610" cy="516445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spcAft>
                <a:spcPts val="0"/>
              </a:spcAft>
              <a:buFont typeface="Wingdings" panose="05000000000000000000" charset="0"/>
              <a:buChar char="Ø"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高集成度</a:t>
            </a:r>
          </a:p>
          <a:p>
            <a:pPr lvl="1" fontAlgn="auto">
              <a:lnSpc>
                <a:spcPct val="150000"/>
              </a:lnSpc>
              <a:spcAft>
                <a:spcPts val="0"/>
              </a:spcAft>
              <a:buFont typeface="Wingdings" panose="05000000000000000000" charset="0"/>
              <a:buChar char="Ø"/>
            </a:pP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 * 30 cm</a:t>
            </a:r>
            <a:r>
              <a:rPr lang="en-US" altLang="zh-CN" sz="1800" baseline="30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 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TPC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样机共 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1024 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通道；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 fontAlgn="auto">
              <a:lnSpc>
                <a:spcPct val="150000"/>
              </a:lnSpc>
              <a:spcAft>
                <a:spcPts val="0"/>
              </a:spcAft>
              <a:buFont typeface="Wingdings" panose="05000000000000000000" charset="0"/>
              <a:buChar char="Ø"/>
            </a:pP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4*4 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CZT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阵列共有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1936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通道</a:t>
            </a:r>
          </a:p>
          <a:p>
            <a:pPr lvl="1" fontAlgn="auto">
              <a:lnSpc>
                <a:spcPct val="150000"/>
              </a:lnSpc>
              <a:spcAft>
                <a:spcPts val="0"/>
              </a:spcAft>
              <a:buFont typeface="Wingdings" panose="05000000000000000000" charset="0"/>
              <a:buChar char="Ø"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因此需要</a:t>
            </a:r>
            <a:r>
              <a:rPr lang="zh-CN" altLang="en-US" sz="1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采用高集成度多通道 </a:t>
            </a:r>
            <a:r>
              <a:rPr lang="en-US" altLang="zh-CN" sz="1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ASIC</a:t>
            </a:r>
            <a:endParaRPr lang="zh-CN" altLang="en-US" sz="1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anose="05000000000000000000" charset="0"/>
              <a:buChar char="Ø"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波形采样与时间测量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 fontAlgn="auto">
              <a:lnSpc>
                <a:spcPct val="150000"/>
              </a:lnSpc>
              <a:spcAft>
                <a:spcPts val="0"/>
              </a:spcAft>
              <a:buFont typeface="Wingdings" panose="05000000000000000000" charset="0"/>
              <a:buChar char="Ø"/>
            </a:pP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TPC 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 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Z 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方向位置依赖电子漂移时间，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CZT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需提供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T0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信号，两者均需</a:t>
            </a:r>
            <a:r>
              <a:rPr lang="zh-CN" altLang="en-US" sz="1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保留时间信息</a:t>
            </a:r>
            <a:endParaRPr lang="en-US" altLang="zh-CN" sz="1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anose="05000000000000000000" charset="0"/>
              <a:buChar char="Ø"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基线扣减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 fontAlgn="auto">
              <a:lnSpc>
                <a:spcPct val="150000"/>
              </a:lnSpc>
              <a:spcAft>
                <a:spcPts val="0"/>
              </a:spcAft>
              <a:buFont typeface="Wingdings" panose="05000000000000000000" charset="0"/>
              <a:buChar char="Ø"/>
            </a:pP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TPC ASIC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内部 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SCA cell 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存在固定基线偏移，需要逐 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cell 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校正以保证波形测量准确性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4D10B213-84B7-D4A2-211F-9FB7938F077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7062622"/>
              </p:ext>
            </p:extLst>
          </p:nvPr>
        </p:nvGraphicFramePr>
        <p:xfrm>
          <a:off x="6121921" y="1772885"/>
          <a:ext cx="4919495" cy="2592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3" imgW="13366115" imgH="7045960" progId="Visio.Drawing.15">
                  <p:embed/>
                </p:oleObj>
              </mc:Choice>
              <mc:Fallback>
                <p:oleObj name="Visio" r:id="rId3" imgW="13366115" imgH="7045960" progId="Visio.Drawing.15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BF241376-2871-404B-F125-682FE7C2C2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21921" y="1772885"/>
                        <a:ext cx="4919495" cy="25929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矩形 28">
            <a:extLst>
              <a:ext uri="{FF2B5EF4-FFF2-40B4-BE49-F238E27FC236}">
                <a16:creationId xmlns:a16="http://schemas.microsoft.com/office/drawing/2014/main" id="{DACC7165-8F0E-2132-A37B-BDA4E6115699}"/>
              </a:ext>
            </a:extLst>
          </p:cNvPr>
          <p:cNvSpPr/>
          <p:nvPr/>
        </p:nvSpPr>
        <p:spPr>
          <a:xfrm>
            <a:off x="6121921" y="4725090"/>
            <a:ext cx="5232084" cy="16696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0" lvl="1">
              <a:lnSpc>
                <a:spcPct val="150000"/>
              </a:lnSpc>
              <a:spcBef>
                <a:spcPts val="500"/>
              </a:spcBef>
              <a:defRPr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多类型探测器及读出系统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</a:p>
          <a:p>
            <a:pPr marL="457200" lvl="2">
              <a:spcBef>
                <a:spcPts val="500"/>
              </a:spcBef>
              <a:defRPr/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大动态范围低噪声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FEEs; </a:t>
            </a:r>
          </a:p>
          <a:p>
            <a:pPr marL="457200" lvl="2">
              <a:spcBef>
                <a:spcPts val="500"/>
              </a:spcBef>
              <a:defRPr/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√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CZT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探测器阴极信号提供系统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T0;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 marL="457200" lvl="2">
              <a:spcBef>
                <a:spcPts val="500"/>
              </a:spcBef>
              <a:defRPr/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模块化、可扩展读出设计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E1F426D3-18BC-9386-E9D5-1B163ADEA3A5}"/>
              </a:ext>
            </a:extLst>
          </p:cNvPr>
          <p:cNvSpPr/>
          <p:nvPr/>
        </p:nvSpPr>
        <p:spPr>
          <a:xfrm>
            <a:off x="417210" y="1052835"/>
            <a:ext cx="2339102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读出电子学难点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4CD03F64-4D15-57DE-1206-CD6B84794621}"/>
              </a:ext>
            </a:extLst>
          </p:cNvPr>
          <p:cNvSpPr/>
          <p:nvPr/>
        </p:nvSpPr>
        <p:spPr>
          <a:xfrm>
            <a:off x="5966230" y="1052835"/>
            <a:ext cx="2954655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读出电子学整体设计</a:t>
            </a:r>
          </a:p>
        </p:txBody>
      </p:sp>
    </p:spTree>
    <p:extLst>
      <p:ext uri="{BB962C8B-B14F-4D97-AF65-F5344CB8AC3E}">
        <p14:creationId xmlns:p14="http://schemas.microsoft.com/office/powerpoint/2010/main" val="1760439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F0B65-B46E-02C3-830F-754C477C6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5AF30014-4843-7778-CE28-6388D76207B0}"/>
              </a:ext>
            </a:extLst>
          </p:cNvPr>
          <p:cNvSpPr/>
          <p:nvPr/>
        </p:nvSpPr>
        <p:spPr>
          <a:xfrm>
            <a:off x="335589" y="657198"/>
            <a:ext cx="5691065" cy="1353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TPC ASIC</a:t>
            </a:r>
          </a:p>
          <a:p>
            <a:pPr>
              <a:lnSpc>
                <a:spcPct val="200000"/>
              </a:lnSpc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高速电容采样阵列（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SCA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）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+Wilkinson ADC</a:t>
            </a:r>
          </a:p>
        </p:txBody>
      </p:sp>
      <p:sp>
        <p:nvSpPr>
          <p:cNvPr id="25604" name="灯片编号占位符 2">
            <a:extLst>
              <a:ext uri="{FF2B5EF4-FFF2-40B4-BE49-F238E27FC236}">
                <a16:creationId xmlns:a16="http://schemas.microsoft.com/office/drawing/2014/main" id="{F6DCC65B-33BE-B55E-3ECE-6EC2CDE58ACA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15788" y="6492330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>
                <a:latin typeface="+mn-lt"/>
                <a:ea typeface="黑体" panose="02010609060101010101" pitchFamily="49" charset="-122"/>
              </a:rPr>
              <a:t>11</a:t>
            </a:fld>
            <a:endParaRPr lang="zh-CN" altLang="en-US" dirty="0">
              <a:latin typeface="+mn-lt"/>
              <a:ea typeface="黑体" panose="02010609060101010101" pitchFamily="49" charset="-122"/>
            </a:endParaRPr>
          </a:p>
        </p:txBody>
      </p:sp>
      <p:sp>
        <p:nvSpPr>
          <p:cNvPr id="6" name="标题 13">
            <a:extLst>
              <a:ext uri="{FF2B5EF4-FFF2-40B4-BE49-F238E27FC236}">
                <a16:creationId xmlns:a16="http://schemas.microsoft.com/office/drawing/2014/main" id="{4EDAD0B1-BB3E-CAFD-95F4-A5981C27004A}"/>
              </a:ext>
            </a:extLst>
          </p:cNvPr>
          <p:cNvSpPr txBox="1"/>
          <p:nvPr/>
        </p:nvSpPr>
        <p:spPr>
          <a:xfrm>
            <a:off x="47581" y="116770"/>
            <a:ext cx="12096840" cy="6151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探测器读出电子学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pitchFamily="49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EAF2BB9-43AD-527A-3C37-19D209AE0A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12647" y="4140546"/>
            <a:ext cx="1921616" cy="2498942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862FF807-B19F-1F3F-1E67-0ABA063F384C}"/>
              </a:ext>
            </a:extLst>
          </p:cNvPr>
          <p:cNvGrpSpPr/>
          <p:nvPr/>
        </p:nvGrpSpPr>
        <p:grpSpPr>
          <a:xfrm>
            <a:off x="2974980" y="4429209"/>
            <a:ext cx="2647063" cy="1781619"/>
            <a:chOff x="-1147963" y="3063480"/>
            <a:chExt cx="4742277" cy="2863406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B8F81DEE-32BA-BF85-A0EB-C252228F63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25"/>
            <a:stretch>
              <a:fillRect/>
            </a:stretch>
          </p:blipFill>
          <p:spPr>
            <a:xfrm>
              <a:off x="-1147963" y="3063480"/>
              <a:ext cx="4562731" cy="2863406"/>
            </a:xfrm>
            <a:prstGeom prst="rect">
              <a:avLst/>
            </a:prstGeom>
          </p:spPr>
        </p:pic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FF990E2C-FF37-36FD-B395-908E08E319B4}"/>
                </a:ext>
              </a:extLst>
            </p:cNvPr>
            <p:cNvSpPr/>
            <p:nvPr/>
          </p:nvSpPr>
          <p:spPr>
            <a:xfrm>
              <a:off x="1646693" y="3401783"/>
              <a:ext cx="1947621" cy="49465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400" dirty="0">
                  <a:solidFill>
                    <a:srgbClr val="FFFF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TPC</a:t>
              </a:r>
              <a:r>
                <a:rPr lang="zh-CN" altLang="en-US" sz="1400" dirty="0">
                  <a:solidFill>
                    <a:srgbClr val="FFFF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前端板</a:t>
              </a:r>
              <a:endPara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5750CA27-351B-4DFC-FCBD-3AAAC406C32A}"/>
                </a:ext>
              </a:extLst>
            </p:cNvPr>
            <p:cNvSpPr/>
            <p:nvPr/>
          </p:nvSpPr>
          <p:spPr>
            <a:xfrm>
              <a:off x="-778654" y="3401783"/>
              <a:ext cx="1994893" cy="49465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400" dirty="0">
                  <a:solidFill>
                    <a:srgbClr val="FFFF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后端电子学</a:t>
              </a:r>
              <a:endPara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endParaRPr>
            </a:p>
          </p:txBody>
        </p:sp>
      </p:grpSp>
      <p:sp>
        <p:nvSpPr>
          <p:cNvPr id="12" name="文本框 11">
            <a:extLst>
              <a:ext uri="{FF2B5EF4-FFF2-40B4-BE49-F238E27FC236}">
                <a16:creationId xmlns:a16="http://schemas.microsoft.com/office/drawing/2014/main" id="{50C0EAD8-F403-DD88-000C-E30D9D805909}"/>
              </a:ext>
            </a:extLst>
          </p:cNvPr>
          <p:cNvSpPr txBox="1"/>
          <p:nvPr/>
        </p:nvSpPr>
        <p:spPr>
          <a:xfrm>
            <a:off x="2845236" y="908825"/>
            <a:ext cx="2676587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ea typeface="微软雅黑" panose="020B0503020204020204" pitchFamily="34" charset="-122"/>
              </a:rPr>
              <a:t>由科大赵雷老师团队开发的</a:t>
            </a:r>
            <a:r>
              <a:rPr lang="en-US" altLang="zh-CN" dirty="0">
                <a:ea typeface="微软雅黑" panose="020B0503020204020204" pitchFamily="34" charset="-122"/>
              </a:rPr>
              <a:t>ASIC</a:t>
            </a:r>
            <a:endParaRPr lang="zh-CN" altLang="en-US" dirty="0">
              <a:ea typeface="微软雅黑" panose="020B0503020204020204" pitchFamily="34" charset="-122"/>
            </a:endParaRPr>
          </a:p>
        </p:txBody>
      </p:sp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AD563109-7D16-34EC-8E9D-D543795F74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4326132"/>
              </p:ext>
            </p:extLst>
          </p:nvPr>
        </p:nvGraphicFramePr>
        <p:xfrm>
          <a:off x="690770" y="2204915"/>
          <a:ext cx="4685179" cy="20163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5" imgW="9422130" imgH="4231640" progId="Visio.Drawing.15">
                  <p:embed/>
                </p:oleObj>
              </mc:Choice>
              <mc:Fallback>
                <p:oleObj name="Visio" r:id="rId5" imgW="9422130" imgH="4231640" progId="Visio.Drawing.15">
                  <p:embed/>
                  <p:pic>
                    <p:nvPicPr>
                      <p:cNvPr id="14" name="对象 13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90770" y="2204915"/>
                        <a:ext cx="4685179" cy="2016357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图片 15">
            <a:extLst>
              <a:ext uri="{FF2B5EF4-FFF2-40B4-BE49-F238E27FC236}">
                <a16:creationId xmlns:a16="http://schemas.microsoft.com/office/drawing/2014/main" id="{3E9802D0-84E9-72F8-33DE-33D9EA3945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24392" y="2924965"/>
            <a:ext cx="2364286" cy="14871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D97FE345-38FC-595B-5667-D667F4968B82}"/>
              </a:ext>
            </a:extLst>
          </p:cNvPr>
          <p:cNvSpPr txBox="1"/>
          <p:nvPr/>
        </p:nvSpPr>
        <p:spPr>
          <a:xfrm>
            <a:off x="6182942" y="808320"/>
            <a:ext cx="4797425" cy="1976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en-US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CZT ASIC </a:t>
            </a:r>
          </a:p>
          <a:p>
            <a:pPr marL="342900" indent="-34290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128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个阳极通道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+2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个阴极通道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342900" indent="-34290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能量和时间测量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342900" indent="-34290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能量以峰保形式输出，需要外接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ADC</a:t>
            </a: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9D5FF61C-C509-8EFB-35C1-E8BF198068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4462" y="4437070"/>
            <a:ext cx="2255924" cy="1679103"/>
          </a:xfrm>
          <a:prstGeom prst="rect">
            <a:avLst/>
          </a:prstGeom>
        </p:spPr>
      </p:pic>
      <p:graphicFrame>
        <p:nvGraphicFramePr>
          <p:cNvPr id="28" name="表格 27">
            <a:extLst>
              <a:ext uri="{FF2B5EF4-FFF2-40B4-BE49-F238E27FC236}">
                <a16:creationId xmlns:a16="http://schemas.microsoft.com/office/drawing/2014/main" id="{77F745CC-2B5E-6CF3-605B-DD92D64D61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4224929"/>
              </p:ext>
            </p:extLst>
          </p:nvPr>
        </p:nvGraphicFramePr>
        <p:xfrm>
          <a:off x="6282371" y="2955770"/>
          <a:ext cx="2803679" cy="31050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5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84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24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动态范围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48 fC-1pC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44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积分非线性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&lt; 1%</a:t>
                      </a:r>
                      <a:endParaRPr lang="zh-CN" altLang="en-US" sz="12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24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成型时间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70ns-1us</a:t>
                      </a:r>
                      <a:endParaRPr lang="zh-CN" altLang="en-US" sz="12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44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最高采样速率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charset="-100"/>
                        <a:buNone/>
                        <a:defRPr/>
                      </a:pP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160 MSPS</a:t>
                      </a:r>
                      <a:endParaRPr lang="zh-CN" altLang="en-US" sz="12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24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采样单元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charset="-100"/>
                        <a:buNone/>
                        <a:defRPr/>
                      </a:pP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128</a:t>
                      </a:r>
                      <a:r>
                        <a:rPr lang="en-US" altLang="zh-CN" sz="1200" b="0" kern="1200" baseline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cells</a:t>
                      </a:r>
                      <a:endParaRPr lang="zh-CN" altLang="en-US" sz="12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712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等效电荷噪声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(RMS)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&lt; 0.5 </a:t>
                      </a:r>
                      <a:r>
                        <a:rPr lang="en-US" altLang="zh-CN" sz="1200" b="0" kern="1200" dirty="0" err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fC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@ 48fC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707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定时精度 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(RMS)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&lt; 1 ns @ 48fC</a:t>
                      </a:r>
                      <a:endParaRPr lang="zh-CN" altLang="en-US" sz="12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844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死时间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charset="-100"/>
                        <a:buNone/>
                        <a:defRPr/>
                      </a:pP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&lt; 75 </a:t>
                      </a:r>
                      <a:r>
                        <a:rPr lang="en-US" altLang="zh-CN" sz="1200" b="0" kern="1200" dirty="0" err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μs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@ 120 MSPS</a:t>
                      </a:r>
                      <a:endParaRPr lang="zh-CN" altLang="en-US" sz="12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7268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99336-FC79-D2EB-BC72-7CFF2441D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灯片编号占位符 2">
            <a:extLst>
              <a:ext uri="{FF2B5EF4-FFF2-40B4-BE49-F238E27FC236}">
                <a16:creationId xmlns:a16="http://schemas.microsoft.com/office/drawing/2014/main" id="{11C831E0-60F0-C991-152F-B3644951E217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15788" y="6492330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>
                <a:latin typeface="+mn-lt"/>
                <a:ea typeface="黑体" panose="02010609060101010101" pitchFamily="49" charset="-122"/>
              </a:rPr>
              <a:t>12</a:t>
            </a:fld>
            <a:endParaRPr lang="zh-CN" altLang="en-US" dirty="0">
              <a:latin typeface="+mn-lt"/>
              <a:ea typeface="黑体" panose="02010609060101010101" pitchFamily="49" charset="-122"/>
            </a:endParaRPr>
          </a:p>
        </p:txBody>
      </p:sp>
      <p:sp>
        <p:nvSpPr>
          <p:cNvPr id="6" name="标题 13">
            <a:extLst>
              <a:ext uri="{FF2B5EF4-FFF2-40B4-BE49-F238E27FC236}">
                <a16:creationId xmlns:a16="http://schemas.microsoft.com/office/drawing/2014/main" id="{EABB1D79-1AF7-AB4E-DBAB-7F4386DF442F}"/>
              </a:ext>
            </a:extLst>
          </p:cNvPr>
          <p:cNvSpPr txBox="1"/>
          <p:nvPr/>
        </p:nvSpPr>
        <p:spPr>
          <a:xfrm>
            <a:off x="47581" y="116770"/>
            <a:ext cx="12096840" cy="6151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TPC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探测器读出电子学设计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pitchFamily="49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E34A2B9-C973-5488-0A76-B84B71226EC4}"/>
              </a:ext>
            </a:extLst>
          </p:cNvPr>
          <p:cNvSpPr/>
          <p:nvPr/>
        </p:nvSpPr>
        <p:spPr>
          <a:xfrm>
            <a:off x="417210" y="980830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触发方案设计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B61D882B-5D2E-093B-73A4-0B7592E27233}"/>
              </a:ext>
            </a:extLst>
          </p:cNvPr>
          <p:cNvSpPr/>
          <p:nvPr/>
        </p:nvSpPr>
        <p:spPr>
          <a:xfrm>
            <a:off x="6116264" y="980830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时间测量设计</a:t>
            </a: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6DE9679D-EDF2-5BC0-E485-041C030A36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4284" y="4621148"/>
            <a:ext cx="4166685" cy="1760057"/>
          </a:xfrm>
          <a:prstGeom prst="rect">
            <a:avLst/>
          </a:prstGeom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096E9F08-0B9A-8051-27FC-FB27F63D0075}"/>
              </a:ext>
            </a:extLst>
          </p:cNvPr>
          <p:cNvSpPr/>
          <p:nvPr/>
        </p:nvSpPr>
        <p:spPr>
          <a:xfrm>
            <a:off x="6096000" y="1556870"/>
            <a:ext cx="5512684" cy="2951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ASIC内部有时间戳计数器（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24bit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，计满一次时间为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1.6s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），输出波形时候直接输出时间戳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+mn-e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因此需要将ASIC内部的计数器与FPGA的计数器进行同步</a:t>
            </a: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最终的测量时间为：</a:t>
            </a:r>
          </a:p>
          <a:p>
            <a:pPr lvl="1" indent="0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T = ASIC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的时间戳计数器溢出的次数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*1.6s + ASIC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输出时间戳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 - T0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信号到达的时间戳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A4D00AD0-F656-C1B1-F0E5-C6E3BDCFC172}"/>
              </a:ext>
            </a:extLst>
          </p:cNvPr>
          <p:cNvSpPr/>
          <p:nvPr/>
        </p:nvSpPr>
        <p:spPr>
          <a:xfrm>
            <a:off x="429566" y="1556870"/>
            <a:ext cx="5162400" cy="5029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自触发同步触发（传统</a:t>
            </a:r>
            <a:r>
              <a:rPr lang="en-US" altLang="zh-CN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TPC</a:t>
            </a: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触发模式）</a:t>
            </a:r>
          </a:p>
          <a:p>
            <a:pPr marL="800100" lvl="1" indent="-34290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任意通道过阈后上传击中信号，由后端发送全局触发并作为</a:t>
            </a:r>
            <a:r>
              <a:rPr lang="en-US" altLang="zh-CN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ASIC</a:t>
            </a: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外触发</a:t>
            </a:r>
            <a:endParaRPr lang="en-US" altLang="zh-CN" noProof="1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同一事例时间戳一致，时间窗较长</a:t>
            </a:r>
            <a:endParaRPr lang="en-US" altLang="zh-CN" noProof="1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0" lvl="1" indent="-34290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自触发异步触发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（新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TPC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触发模式）</a:t>
            </a:r>
            <a:endParaRPr lang="zh-CN" altLang="en-US" noProof="1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各通道独立触发，通过时间间隔在线判断是否属于同一事例</a:t>
            </a:r>
            <a:endParaRPr lang="en-US" altLang="zh-CN" noProof="1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zh-CN" altLang="en-US" noProof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同一个事例各通道时间戳不同，可用多个短时间拼接完整事例，降低上传数据量</a:t>
            </a:r>
            <a:endParaRPr lang="en-US" altLang="zh-CN" noProof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+mn-ea"/>
            </a:endParaRPr>
          </a:p>
          <a:p>
            <a:pPr marL="342900" indent="-34290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系统外触发</a:t>
            </a:r>
          </a:p>
          <a:p>
            <a:pPr marL="800100" lvl="1" indent="-34290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外部触发实现系统同步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，并作为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ASIC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外触发，用于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TPC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系统单独调试。</a:t>
            </a:r>
          </a:p>
        </p:txBody>
      </p:sp>
    </p:spTree>
    <p:extLst>
      <p:ext uri="{BB962C8B-B14F-4D97-AF65-F5344CB8AC3E}">
        <p14:creationId xmlns:p14="http://schemas.microsoft.com/office/powerpoint/2010/main" val="4240355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1E5B9-E4F0-6465-3E9D-90206AB02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灯片编号占位符 2">
            <a:extLst>
              <a:ext uri="{FF2B5EF4-FFF2-40B4-BE49-F238E27FC236}">
                <a16:creationId xmlns:a16="http://schemas.microsoft.com/office/drawing/2014/main" id="{7F450827-00FF-19BA-0CED-3DC7D39112D4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15788" y="6492330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>
                <a:latin typeface="+mn-lt"/>
                <a:ea typeface="黑体" panose="02010609060101010101" pitchFamily="49" charset="-122"/>
              </a:rPr>
              <a:t>13</a:t>
            </a:fld>
            <a:endParaRPr lang="zh-CN" altLang="en-US" dirty="0">
              <a:latin typeface="+mn-lt"/>
              <a:ea typeface="黑体" panose="02010609060101010101" pitchFamily="49" charset="-122"/>
            </a:endParaRPr>
          </a:p>
        </p:txBody>
      </p:sp>
      <p:sp>
        <p:nvSpPr>
          <p:cNvPr id="6" name="标题 13">
            <a:extLst>
              <a:ext uri="{FF2B5EF4-FFF2-40B4-BE49-F238E27FC236}">
                <a16:creationId xmlns:a16="http://schemas.microsoft.com/office/drawing/2014/main" id="{6BB69F61-E289-142B-5F8F-6EF1F25964C6}"/>
              </a:ext>
            </a:extLst>
          </p:cNvPr>
          <p:cNvSpPr txBox="1"/>
          <p:nvPr/>
        </p:nvSpPr>
        <p:spPr>
          <a:xfrm>
            <a:off x="47581" y="116770"/>
            <a:ext cx="12096840" cy="6151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TPC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探测器读出电子学设计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pitchFamily="49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2AD7C58-0537-0F81-4583-B0CC0907AE04}"/>
              </a:ext>
            </a:extLst>
          </p:cNvPr>
          <p:cNvSpPr/>
          <p:nvPr/>
        </p:nvSpPr>
        <p:spPr>
          <a:xfrm>
            <a:off x="417210" y="980830"/>
            <a:ext cx="2646878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在线基线扣减功能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128D64DE-4D32-464C-5816-9A2B46C45466}"/>
              </a:ext>
            </a:extLst>
          </p:cNvPr>
          <p:cNvSpPr/>
          <p:nvPr/>
        </p:nvSpPr>
        <p:spPr>
          <a:xfrm>
            <a:off x="429566" y="1556870"/>
            <a:ext cx="5234404" cy="4198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扣减原因</a:t>
            </a:r>
            <a:endParaRPr lang="en-US" altLang="zh-CN" noProof="1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altLang="zh-CN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TPC ASIC</a:t>
            </a: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内部</a:t>
            </a:r>
            <a:r>
              <a:rPr lang="en-US" altLang="zh-CN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SCA cell</a:t>
            </a: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存在固定基线偏移</a:t>
            </a:r>
            <a:endParaRPr lang="en-US" altLang="zh-CN" noProof="1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342900" indent="-34290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离线标定</a:t>
            </a:r>
            <a:r>
              <a:rPr lang="en-US" altLang="zh-CN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Offset</a:t>
            </a: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参数</a:t>
            </a:r>
            <a:endParaRPr lang="en-US" altLang="zh-CN" noProof="1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按板号和通道号分类，根据</a:t>
            </a:r>
            <a:r>
              <a:rPr lang="en-US" altLang="zh-CN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STOP</a:t>
            </a: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对齐</a:t>
            </a:r>
            <a:r>
              <a:rPr lang="en-US" altLang="zh-CN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128</a:t>
            </a: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个</a:t>
            </a:r>
            <a:r>
              <a:rPr lang="en-US" altLang="zh-CN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SCA cell</a:t>
            </a: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，计算各通道</a:t>
            </a:r>
            <a:r>
              <a:rPr lang="en-US" altLang="zh-CN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cell</a:t>
            </a: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的基线均值</a:t>
            </a:r>
            <a:endParaRPr lang="en-US" altLang="zh-CN" noProof="1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342900" indent="-34290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altLang="zh-CN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FPGA</a:t>
            </a: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在线基线扣减</a:t>
            </a:r>
            <a:endParaRPr lang="en-US" altLang="zh-CN" noProof="1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800100" lvl="1" indent="-34290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上位机下发</a:t>
            </a:r>
            <a:r>
              <a:rPr lang="en-US" altLang="zh-CN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Offset</a:t>
            </a: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参数，</a:t>
            </a:r>
            <a:r>
              <a:rPr lang="en-US" altLang="zh-CN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FPGA</a:t>
            </a: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存储于</a:t>
            </a:r>
            <a:r>
              <a:rPr lang="en-US" altLang="zh-CN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RAM</a:t>
            </a: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中，根据通道号和</a:t>
            </a:r>
            <a:r>
              <a:rPr lang="en-US" altLang="zh-CN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STOP</a:t>
            </a: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号匹配对应</a:t>
            </a:r>
            <a:r>
              <a:rPr lang="en-US" altLang="zh-CN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cell</a:t>
            </a: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偏差值，完成逐</a:t>
            </a:r>
            <a:r>
              <a:rPr lang="en-US" altLang="zh-CN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cell</a:t>
            </a: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基线校正，并将负脉冲转换为正向输出</a:t>
            </a:r>
            <a:endParaRPr lang="en-US" altLang="zh-CN" noProof="1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91CFCCD-6A64-9739-E0DF-EA0C2C545B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711" y="4077047"/>
            <a:ext cx="3094489" cy="232086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7C6653E-348A-170E-C6DF-E44AD339FB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3916" y="4077045"/>
            <a:ext cx="3094489" cy="23208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7A5011A-8031-741F-9274-11BED89135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278" y="1067669"/>
            <a:ext cx="5730731" cy="2865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1280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99D207-B682-007A-5B68-D7218BB2B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灯片编号占位符 2">
            <a:extLst>
              <a:ext uri="{FF2B5EF4-FFF2-40B4-BE49-F238E27FC236}">
                <a16:creationId xmlns:a16="http://schemas.microsoft.com/office/drawing/2014/main" id="{038BBB04-5086-F138-1D8F-C297F40CD6A4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050669" y="6381205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/>
              <a:t>14</a:t>
            </a:fld>
            <a:endParaRPr lang="zh-CN" altLang="en-US" dirty="0"/>
          </a:p>
        </p:txBody>
      </p:sp>
      <p:sp>
        <p:nvSpPr>
          <p:cNvPr id="6" name="标题 1">
            <a:extLst>
              <a:ext uri="{FF2B5EF4-FFF2-40B4-BE49-F238E27FC236}">
                <a16:creationId xmlns:a16="http://schemas.microsoft.com/office/drawing/2014/main" id="{DA3F860C-D1E9-057E-7810-B7E618D2AD50}"/>
              </a:ext>
            </a:extLst>
          </p:cNvPr>
          <p:cNvSpPr txBox="1"/>
          <p:nvPr/>
        </p:nvSpPr>
        <p:spPr>
          <a:xfrm>
            <a:off x="2152650" y="134335"/>
            <a:ext cx="7886700" cy="7174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zh-CN" altLang="en-US" sz="40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报告提纲</a:t>
            </a:r>
          </a:p>
        </p:txBody>
      </p:sp>
      <p:sp>
        <p:nvSpPr>
          <p:cNvPr id="16" name="内容占位符 2">
            <a:extLst>
              <a:ext uri="{FF2B5EF4-FFF2-40B4-BE49-F238E27FC236}">
                <a16:creationId xmlns:a16="http://schemas.microsoft.com/office/drawing/2014/main" id="{B6211D77-8D5A-10FF-AD8E-73848AC4046B}"/>
              </a:ext>
            </a:extLst>
          </p:cNvPr>
          <p:cNvSpPr txBox="1"/>
          <p:nvPr/>
        </p:nvSpPr>
        <p:spPr>
          <a:xfrm>
            <a:off x="551615" y="1124840"/>
            <a:ext cx="10656740" cy="3600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研究背景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需求分析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电子学设计</a:t>
            </a:r>
            <a:endParaRPr lang="en-US" altLang="zh-CN" sz="32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测试结果</a:t>
            </a:r>
            <a:endParaRPr lang="en-US" altLang="zh-CN" sz="32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653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19C6F-DD27-D031-68AE-20930A9C4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灯片编号占位符 2">
            <a:extLst>
              <a:ext uri="{FF2B5EF4-FFF2-40B4-BE49-F238E27FC236}">
                <a16:creationId xmlns:a16="http://schemas.microsoft.com/office/drawing/2014/main" id="{A0B077EA-9B05-FF17-5721-399F3C152C77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15788" y="6492330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>
                <a:latin typeface="+mn-lt"/>
                <a:ea typeface="黑体" panose="02010609060101010101" pitchFamily="49" charset="-122"/>
              </a:rPr>
              <a:t>15</a:t>
            </a:fld>
            <a:endParaRPr lang="zh-CN" altLang="en-US" dirty="0">
              <a:latin typeface="+mn-lt"/>
              <a:ea typeface="黑体" panose="02010609060101010101" pitchFamily="49" charset="-122"/>
            </a:endParaRPr>
          </a:p>
        </p:txBody>
      </p:sp>
      <p:sp>
        <p:nvSpPr>
          <p:cNvPr id="6" name="标题 13">
            <a:extLst>
              <a:ext uri="{FF2B5EF4-FFF2-40B4-BE49-F238E27FC236}">
                <a16:creationId xmlns:a16="http://schemas.microsoft.com/office/drawing/2014/main" id="{D8D3B530-AC02-DB3B-7A3A-A5912D71F2D3}"/>
              </a:ext>
            </a:extLst>
          </p:cNvPr>
          <p:cNvSpPr txBox="1"/>
          <p:nvPr/>
        </p:nvSpPr>
        <p:spPr>
          <a:xfrm>
            <a:off x="47581" y="116770"/>
            <a:ext cx="12096840" cy="6151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测试结果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pitchFamily="49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4B526BA-1440-4DB7-5E3B-8BE6BB6817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935" y="841763"/>
            <a:ext cx="3314521" cy="238179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427B911-30CF-ECDF-6367-2CEC690A7E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169" y="841764"/>
            <a:ext cx="3314523" cy="2381792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883B3FDD-5788-EE12-F584-867A70253750}"/>
              </a:ext>
            </a:extLst>
          </p:cNvPr>
          <p:cNvSpPr/>
          <p:nvPr/>
        </p:nvSpPr>
        <p:spPr>
          <a:xfrm>
            <a:off x="551615" y="961528"/>
            <a:ext cx="3147015" cy="197695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noProof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读出电子学刻度测试</a:t>
            </a:r>
            <a:endParaRPr lang="en-US" altLang="zh-CN" sz="2400" b="1" noProof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增益约为 </a:t>
            </a:r>
            <a:r>
              <a:rPr lang="en-US" altLang="zh-CN" sz="2000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9 LSB/fC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非线性约为 </a:t>
            </a:r>
            <a:r>
              <a:rPr lang="en-US" altLang="zh-CN" sz="2000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1%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噪声约为</a:t>
            </a:r>
            <a:r>
              <a:rPr lang="en-US" altLang="zh-CN" sz="2000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0.2fC</a:t>
            </a:r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266DE5AE-99A7-C43B-1540-2B4441418FDD}"/>
              </a:ext>
            </a:extLst>
          </p:cNvPr>
          <p:cNvSpPr>
            <a:spLocks noGrp="1"/>
          </p:cNvSpPr>
          <p:nvPr/>
        </p:nvSpPr>
        <p:spPr bwMode="auto">
          <a:xfrm>
            <a:off x="9624245" y="2492935"/>
            <a:ext cx="973343" cy="30777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l-GR" altLang="zh-CN" sz="1400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σ</a:t>
            </a:r>
            <a:r>
              <a:rPr lang="en-US" altLang="zh-CN" sz="1400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=0.17fC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4ADE2233-D79A-D29B-0C79-E1A4B3F37D6D}"/>
              </a:ext>
            </a:extLst>
          </p:cNvPr>
          <p:cNvSpPr/>
          <p:nvPr/>
        </p:nvSpPr>
        <p:spPr>
          <a:xfrm>
            <a:off x="5807980" y="2420930"/>
            <a:ext cx="2403222" cy="30777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742950" lvl="1" indent="-285750"/>
            <a:r>
              <a:rPr lang="zh-CN" altLang="en-US" sz="1400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线性动态范围约 </a:t>
            </a:r>
            <a:r>
              <a:rPr lang="en-US" altLang="zh-CN" sz="1400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70 fC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731D851B-AB5D-430E-4ABA-965197279A44}"/>
              </a:ext>
            </a:extLst>
          </p:cNvPr>
          <p:cNvSpPr/>
          <p:nvPr/>
        </p:nvSpPr>
        <p:spPr>
          <a:xfrm>
            <a:off x="518540" y="3023626"/>
            <a:ext cx="4519682" cy="309039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noProof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通道间时间间隔与时间分辨测试</a:t>
            </a:r>
            <a:endParaRPr lang="en-US" altLang="zh-CN" sz="2400" b="1" noProof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测试两通道刻度信号间的时间间隔和时间分辨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+mn-ea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利用信号发生器同时产生不同间隔的两路信号，输入两个不同通道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测试得到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10M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采样率下的时间分辨小于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20 ns</a:t>
            </a: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4FDEECE4-1100-453A-3768-3C265125F5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6199" y="3511916"/>
            <a:ext cx="3441992" cy="2581611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BBA758D3-737C-BADB-A391-1EC5C86FDF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8146" y="3511916"/>
            <a:ext cx="3409789" cy="255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8522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8ED65-3903-7362-B7DA-FAC620630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灯片编号占位符 2">
            <a:extLst>
              <a:ext uri="{FF2B5EF4-FFF2-40B4-BE49-F238E27FC236}">
                <a16:creationId xmlns:a16="http://schemas.microsoft.com/office/drawing/2014/main" id="{DC6DCA23-275A-8B72-2D7D-60D0BFDC33BC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15788" y="6492330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>
                <a:latin typeface="+mn-lt"/>
                <a:ea typeface="黑体" panose="02010609060101010101" pitchFamily="49" charset="-122"/>
              </a:rPr>
              <a:t>16</a:t>
            </a:fld>
            <a:endParaRPr lang="zh-CN" altLang="en-US" dirty="0">
              <a:latin typeface="+mn-lt"/>
              <a:ea typeface="黑体" panose="02010609060101010101" pitchFamily="49" charset="-122"/>
            </a:endParaRPr>
          </a:p>
        </p:txBody>
      </p:sp>
      <p:sp>
        <p:nvSpPr>
          <p:cNvPr id="6" name="标题 13">
            <a:extLst>
              <a:ext uri="{FF2B5EF4-FFF2-40B4-BE49-F238E27FC236}">
                <a16:creationId xmlns:a16="http://schemas.microsoft.com/office/drawing/2014/main" id="{99458834-2120-F996-1EA7-A7C42895F1C0}"/>
              </a:ext>
            </a:extLst>
          </p:cNvPr>
          <p:cNvSpPr txBox="1"/>
          <p:nvPr/>
        </p:nvSpPr>
        <p:spPr>
          <a:xfrm>
            <a:off x="47581" y="116770"/>
            <a:ext cx="12096840" cy="6151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测试结果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pitchFamily="49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C2DA5D2-4858-B98E-7FC4-6C9C950ACD02}"/>
              </a:ext>
            </a:extLst>
          </p:cNvPr>
          <p:cNvSpPr/>
          <p:nvPr/>
        </p:nvSpPr>
        <p:spPr>
          <a:xfrm>
            <a:off x="591548" y="961528"/>
            <a:ext cx="4712397" cy="313111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noProof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MMs</a:t>
            </a:r>
            <a:r>
              <a:rPr lang="zh-CN" altLang="en-US" sz="2400" b="1" noProof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探测器</a:t>
            </a:r>
            <a:r>
              <a:rPr lang="en-US" altLang="zh-CN" sz="2400" b="1" noProof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2400" b="1" noProof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电子学测试</a:t>
            </a:r>
            <a:endParaRPr lang="en-US" altLang="zh-CN" sz="2400" b="1" noProof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工作气体：</a:t>
            </a:r>
            <a:r>
              <a:rPr lang="en-US" altLang="zh-CN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93% Ar+7% CO2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mesh</a:t>
            </a: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电压：</a:t>
            </a:r>
            <a:r>
              <a:rPr lang="en-US" altLang="zh-CN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-530V ~ -580V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阳极接地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大部分通道噪声约为</a:t>
            </a:r>
            <a:r>
              <a:rPr lang="en-US" altLang="zh-CN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1.5fC</a:t>
            </a: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，所有通道噪声小于</a:t>
            </a:r>
            <a:r>
              <a:rPr lang="en-US" altLang="zh-CN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4fC</a:t>
            </a: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（接探测器）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zh-CN" sz="2000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30447E1D-6967-398E-78E9-2E2F5B90FFAD}"/>
              </a:ext>
            </a:extLst>
          </p:cNvPr>
          <p:cNvSpPr/>
          <p:nvPr/>
        </p:nvSpPr>
        <p:spPr>
          <a:xfrm>
            <a:off x="518540" y="3650832"/>
            <a:ext cx="4519682" cy="225940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noProof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放射源测试</a:t>
            </a:r>
            <a:endParaRPr lang="en-US" altLang="zh-CN" sz="2400" b="1" noProof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Fe-55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点状放射源能谱测试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+mn-ea"/>
            </a:endParaRPr>
          </a:p>
          <a:p>
            <a:pPr lvl="1"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-840V -560V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）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全能峰电荷量约为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536.6 </a:t>
            </a:r>
            <a:r>
              <a:rPr lang="en-US" altLang="zh-CN" dirty="0" err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fC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+mn-ea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能量分辨率约为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34.18%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4D9C878-9549-32B8-5572-B893502748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960" y="1150728"/>
            <a:ext cx="2880200" cy="216044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C57FCD7-FB0D-081F-33B0-1E5BDAEB0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143" y="1091457"/>
            <a:ext cx="2652211" cy="2101174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5C79D347-93B2-5293-70C6-00A49B9322DA}"/>
              </a:ext>
            </a:extLst>
          </p:cNvPr>
          <p:cNvSpPr/>
          <p:nvPr/>
        </p:nvSpPr>
        <p:spPr>
          <a:xfrm>
            <a:off x="8948862" y="3163568"/>
            <a:ext cx="4572000" cy="37741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zh-CN" altLang="en-US" sz="1400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探测器增益与</a:t>
            </a:r>
            <a:r>
              <a:rPr lang="en-US" altLang="zh-CN" sz="1400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mesh</a:t>
            </a:r>
            <a:r>
              <a:rPr lang="zh-CN" altLang="en-US" sz="1400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电压关系测试</a:t>
            </a:r>
            <a:endParaRPr lang="en-US" altLang="zh-CN" sz="1400" noProof="1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pic>
        <p:nvPicPr>
          <p:cNvPr id="12" name="图片 11" descr="spectrum_gauss">
            <a:extLst>
              <a:ext uri="{FF2B5EF4-FFF2-40B4-BE49-F238E27FC236}">
                <a16:creationId xmlns:a16="http://schemas.microsoft.com/office/drawing/2014/main" id="{44F1D413-E2AC-6B0A-CCD5-3DE01523A4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9855" y="3901796"/>
            <a:ext cx="3439058" cy="2471246"/>
          </a:xfrm>
          <a:prstGeom prst="rect">
            <a:avLst/>
          </a:prstGeom>
        </p:spPr>
      </p:pic>
      <p:pic>
        <p:nvPicPr>
          <p:cNvPr id="14" name="图片 13" descr="hitmap_xy_hits">
            <a:extLst>
              <a:ext uri="{FF2B5EF4-FFF2-40B4-BE49-F238E27FC236}">
                <a16:creationId xmlns:a16="http://schemas.microsoft.com/office/drawing/2014/main" id="{F3DA087E-9405-BBC5-030D-0F12CCAEA0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0210" y="3901796"/>
            <a:ext cx="2631199" cy="255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277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F00C4-0A0D-819C-2AF0-CF4D5DB3D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灯片编号占位符 2">
            <a:extLst>
              <a:ext uri="{FF2B5EF4-FFF2-40B4-BE49-F238E27FC236}">
                <a16:creationId xmlns:a16="http://schemas.microsoft.com/office/drawing/2014/main" id="{E93555F5-06AF-8D89-8E26-EB7B1CB5ECCE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15788" y="6492330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>
                <a:latin typeface="+mn-lt"/>
                <a:ea typeface="黑体" panose="02010609060101010101" pitchFamily="49" charset="-122"/>
              </a:rPr>
              <a:t>17</a:t>
            </a:fld>
            <a:endParaRPr lang="zh-CN" altLang="en-US" dirty="0">
              <a:latin typeface="+mn-lt"/>
              <a:ea typeface="黑体" panose="02010609060101010101" pitchFamily="49" charset="-122"/>
            </a:endParaRPr>
          </a:p>
        </p:txBody>
      </p:sp>
      <p:sp>
        <p:nvSpPr>
          <p:cNvPr id="6" name="标题 13">
            <a:extLst>
              <a:ext uri="{FF2B5EF4-FFF2-40B4-BE49-F238E27FC236}">
                <a16:creationId xmlns:a16="http://schemas.microsoft.com/office/drawing/2014/main" id="{6D8EBF50-C53A-E877-4C5D-D057C252C90B}"/>
              </a:ext>
            </a:extLst>
          </p:cNvPr>
          <p:cNvSpPr txBox="1"/>
          <p:nvPr/>
        </p:nvSpPr>
        <p:spPr>
          <a:xfrm>
            <a:off x="47581" y="116770"/>
            <a:ext cx="12096840" cy="6151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测试结果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pitchFamily="49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1F83C789-50F2-8ADC-6CD2-35199A78EBBD}"/>
              </a:ext>
            </a:extLst>
          </p:cNvPr>
          <p:cNvSpPr/>
          <p:nvPr/>
        </p:nvSpPr>
        <p:spPr>
          <a:xfrm>
            <a:off x="335600" y="919667"/>
            <a:ext cx="4464310" cy="35466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noProof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常压</a:t>
            </a:r>
            <a:r>
              <a:rPr lang="en-US" altLang="zh-CN" sz="2400" b="1" noProof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TPC</a:t>
            </a:r>
            <a:r>
              <a:rPr lang="zh-CN" altLang="en-US" sz="2400" b="1" noProof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宇宙线测试</a:t>
            </a:r>
            <a:endParaRPr lang="en-US" altLang="zh-CN" sz="2400" b="1" noProof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利用宇宙线穿过 </a:t>
            </a:r>
            <a:r>
              <a:rPr lang="en-US" altLang="zh-CN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TPC </a:t>
            </a: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产生的电离径迹进行测试 </a:t>
            </a:r>
            <a:endParaRPr lang="en-US" altLang="zh-CN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X/Y </a:t>
            </a: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方向位置由二维读出条给出</a:t>
            </a:r>
            <a:endParaRPr lang="en-US" altLang="zh-CN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Z </a:t>
            </a: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方向位置由电子漂移时间得到</a:t>
            </a:r>
            <a:endParaRPr lang="en-US" altLang="zh-CN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分别重建 </a:t>
            </a:r>
            <a:r>
              <a:rPr lang="en-US" altLang="zh-CN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X-Z</a:t>
            </a: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Y-Z </a:t>
            </a:r>
            <a:r>
              <a:rPr lang="zh-CN" altLang="en-US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方向径迹投影，最终实现宇宙线三维径迹重建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zh-CN" sz="2000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A9637F5-0A1E-57E6-3E9C-AB8A0E6A4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030" y="3948313"/>
            <a:ext cx="4335280" cy="269536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D6A0EA19-0FE0-975E-B4C7-8755A003FFE8}"/>
              </a:ext>
            </a:extLst>
          </p:cNvPr>
          <p:cNvSpPr txBox="1"/>
          <p:nvPr/>
        </p:nvSpPr>
        <p:spPr>
          <a:xfrm>
            <a:off x="9910286" y="4861470"/>
            <a:ext cx="2110154" cy="41819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14300" lvl="1"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宇宙线三维径迹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439124EB-6B15-9B08-6012-97DC31088FFC}"/>
              </a:ext>
            </a:extLst>
          </p:cNvPr>
          <p:cNvSpPr txBox="1"/>
          <p:nvPr/>
        </p:nvSpPr>
        <p:spPr>
          <a:xfrm>
            <a:off x="5808767" y="3286656"/>
            <a:ext cx="2110154" cy="41819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14300" lvl="1"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X-Z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方向径迹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6F4B779C-5330-9E6A-BEC8-ACE5B5697142}"/>
              </a:ext>
            </a:extLst>
          </p:cNvPr>
          <p:cNvSpPr txBox="1"/>
          <p:nvPr/>
        </p:nvSpPr>
        <p:spPr>
          <a:xfrm>
            <a:off x="9283371" y="3313323"/>
            <a:ext cx="2110154" cy="41819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14300" lvl="1"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Y-Z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方向径迹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6A6859DC-9C6A-08DC-CC3D-24D0411B3C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5624" y="919667"/>
            <a:ext cx="3506853" cy="252000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A331E7B-82C7-EDCA-6E1D-27242AB34A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942" y="893000"/>
            <a:ext cx="3506853" cy="2520000"/>
          </a:xfrm>
          <a:prstGeom prst="rect">
            <a:avLst/>
          </a:prstGeom>
        </p:spPr>
      </p:pic>
      <p:pic>
        <p:nvPicPr>
          <p:cNvPr id="25" name="图片 24" descr="85802f4b02b747215a8572d36dfe0fc">
            <a:extLst>
              <a:ext uri="{FF2B5EF4-FFF2-40B4-BE49-F238E27FC236}">
                <a16:creationId xmlns:a16="http://schemas.microsoft.com/office/drawing/2014/main" id="{4E8CE994-F2AB-245B-BC81-081815A44A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610" y="4221055"/>
            <a:ext cx="2887176" cy="1963648"/>
          </a:xfrm>
          <a:prstGeom prst="rect">
            <a:avLst/>
          </a:prstGeom>
        </p:spPr>
      </p:pic>
      <p:pic>
        <p:nvPicPr>
          <p:cNvPr id="27" name="图片 26" descr="1628e42dbc52e623f779843b7e0157a">
            <a:extLst>
              <a:ext uri="{FF2B5EF4-FFF2-40B4-BE49-F238E27FC236}">
                <a16:creationId xmlns:a16="http://schemas.microsoft.com/office/drawing/2014/main" id="{7965B498-5F8A-E773-85CD-CF3852C418B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8848" r="6537"/>
          <a:stretch>
            <a:fillRect/>
          </a:stretch>
        </p:blipFill>
        <p:spPr>
          <a:xfrm rot="5400000">
            <a:off x="3462479" y="4332706"/>
            <a:ext cx="1963649" cy="174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8960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 11"/>
          <p:cNvSpPr/>
          <p:nvPr>
            <p:custDataLst>
              <p:tags r:id="rId1"/>
            </p:custDataLst>
          </p:nvPr>
        </p:nvSpPr>
        <p:spPr bwMode="auto">
          <a:xfrm>
            <a:off x="6088064" y="951251"/>
            <a:ext cx="53975" cy="11113"/>
          </a:xfrm>
          <a:custGeom>
            <a:avLst/>
            <a:gdLst>
              <a:gd name="T0" fmla="*/ 28 w 28"/>
              <a:gd name="T1" fmla="*/ 3 h 6"/>
              <a:gd name="T2" fmla="*/ 24 w 28"/>
              <a:gd name="T3" fmla="*/ 6 h 6"/>
              <a:gd name="T4" fmla="*/ 4 w 28"/>
              <a:gd name="T5" fmla="*/ 6 h 6"/>
              <a:gd name="T6" fmla="*/ 0 w 28"/>
              <a:gd name="T7" fmla="*/ 3 h 6"/>
              <a:gd name="T8" fmla="*/ 0 w 28"/>
              <a:gd name="T9" fmla="*/ 3 h 6"/>
              <a:gd name="T10" fmla="*/ 4 w 28"/>
              <a:gd name="T11" fmla="*/ 0 h 6"/>
              <a:gd name="T12" fmla="*/ 24 w 28"/>
              <a:gd name="T13" fmla="*/ 0 h 6"/>
              <a:gd name="T14" fmla="*/ 28 w 28"/>
              <a:gd name="T15" fmla="*/ 3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8" h="6">
                <a:moveTo>
                  <a:pt x="28" y="3"/>
                </a:moveTo>
                <a:cubicBezTo>
                  <a:pt x="28" y="5"/>
                  <a:pt x="26" y="6"/>
                  <a:pt x="24" y="6"/>
                </a:cubicBezTo>
                <a:cubicBezTo>
                  <a:pt x="4" y="6"/>
                  <a:pt x="4" y="6"/>
                  <a:pt x="4" y="6"/>
                </a:cubicBezTo>
                <a:cubicBezTo>
                  <a:pt x="2" y="6"/>
                  <a:pt x="0" y="5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2" y="0"/>
                  <a:pt x="4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26" y="0"/>
                  <a:pt x="28" y="1"/>
                  <a:pt x="28" y="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 eaLnBrk="1" hangingPunct="1">
              <a:lnSpc>
                <a:spcPct val="120000"/>
              </a:lnSpc>
              <a:defRPr/>
            </a:pPr>
            <a:endParaRPr sz="1350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任意多边形 32"/>
          <p:cNvSpPr/>
          <p:nvPr>
            <p:custDataLst>
              <p:tags r:id="rId2"/>
            </p:custDataLst>
          </p:nvPr>
        </p:nvSpPr>
        <p:spPr bwMode="auto">
          <a:xfrm>
            <a:off x="6102350" y="1279864"/>
            <a:ext cx="26988" cy="14287"/>
          </a:xfrm>
          <a:custGeom>
            <a:avLst/>
            <a:gdLst>
              <a:gd name="T0" fmla="*/ 14 w 14"/>
              <a:gd name="T1" fmla="*/ 4 h 7"/>
              <a:gd name="T2" fmla="*/ 10 w 14"/>
              <a:gd name="T3" fmla="*/ 7 h 7"/>
              <a:gd name="T4" fmla="*/ 4 w 14"/>
              <a:gd name="T5" fmla="*/ 7 h 7"/>
              <a:gd name="T6" fmla="*/ 0 w 14"/>
              <a:gd name="T7" fmla="*/ 4 h 7"/>
              <a:gd name="T8" fmla="*/ 0 w 14"/>
              <a:gd name="T9" fmla="*/ 4 h 7"/>
              <a:gd name="T10" fmla="*/ 4 w 14"/>
              <a:gd name="T11" fmla="*/ 0 h 7"/>
              <a:gd name="T12" fmla="*/ 10 w 14"/>
              <a:gd name="T13" fmla="*/ 0 h 7"/>
              <a:gd name="T14" fmla="*/ 14 w 14"/>
              <a:gd name="T15" fmla="*/ 4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" h="7">
                <a:moveTo>
                  <a:pt x="14" y="4"/>
                </a:moveTo>
                <a:cubicBezTo>
                  <a:pt x="14" y="6"/>
                  <a:pt x="12" y="7"/>
                  <a:pt x="10" y="7"/>
                </a:cubicBezTo>
                <a:cubicBezTo>
                  <a:pt x="4" y="7"/>
                  <a:pt x="4" y="7"/>
                  <a:pt x="4" y="7"/>
                </a:cubicBezTo>
                <a:cubicBezTo>
                  <a:pt x="2" y="7"/>
                  <a:pt x="0" y="6"/>
                  <a:pt x="0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2"/>
                  <a:pt x="2" y="0"/>
                  <a:pt x="4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12" y="0"/>
                  <a:pt x="14" y="2"/>
                  <a:pt x="14" y="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 eaLnBrk="1" hangingPunct="1">
              <a:lnSpc>
                <a:spcPct val="120000"/>
              </a:lnSpc>
              <a:defRPr/>
            </a:pPr>
            <a:endParaRPr sz="1350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4280" name="图片 2"/>
          <p:cNvPicPr>
            <a:picLocks noGrp="1"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25" y="478175"/>
            <a:ext cx="431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本框 2"/>
          <p:cNvSpPr txBox="1"/>
          <p:nvPr/>
        </p:nvSpPr>
        <p:spPr>
          <a:xfrm>
            <a:off x="4711339" y="2793690"/>
            <a:ext cx="2769323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zh-CN"/>
            </a:defPPr>
            <a:lvl1pPr marL="12700" algn="l" defTabSz="914400" rtl="0" eaLnBrk="1" latinLnBrk="0" hangingPunct="1">
              <a:defRPr sz="3600" b="1" kern="1200" spc="3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charset="-122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60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谢谢！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灯片编号占位符 2"/>
          <p:cNvSpPr>
            <a:spLocks noGrp="1" noChangeArrowheads="1"/>
          </p:cNvSpPr>
          <p:nvPr/>
        </p:nvSpPr>
        <p:spPr bwMode="auto">
          <a:xfrm>
            <a:off x="11050669" y="6381205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/>
              <a:t>2</a:t>
            </a:fld>
            <a:endParaRPr lang="zh-CN" altLang="en-US" dirty="0"/>
          </a:p>
        </p:txBody>
      </p:sp>
      <p:sp>
        <p:nvSpPr>
          <p:cNvPr id="6" name="标题 1"/>
          <p:cNvSpPr txBox="1"/>
          <p:nvPr/>
        </p:nvSpPr>
        <p:spPr>
          <a:xfrm>
            <a:off x="2152650" y="134335"/>
            <a:ext cx="7886700" cy="7174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zh-CN" altLang="en-US" sz="40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报告提纲</a:t>
            </a:r>
          </a:p>
        </p:txBody>
      </p:sp>
      <p:sp>
        <p:nvSpPr>
          <p:cNvPr id="16" name="内容占位符 2"/>
          <p:cNvSpPr txBox="1"/>
          <p:nvPr/>
        </p:nvSpPr>
        <p:spPr>
          <a:xfrm>
            <a:off x="551615" y="1124840"/>
            <a:ext cx="10656740" cy="3600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研究背景</a:t>
            </a:r>
            <a:endParaRPr lang="en-US" altLang="zh-CN" sz="32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需求分析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电子学设计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测试结果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灯片编号占位符 2"/>
          <p:cNvSpPr>
            <a:spLocks noGrp="1" noChangeArrowheads="1"/>
          </p:cNvSpPr>
          <p:nvPr/>
        </p:nvSpPr>
        <p:spPr bwMode="auto">
          <a:xfrm>
            <a:off x="11715788" y="6492330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>
                <a:latin typeface="+mn-lt"/>
                <a:ea typeface="黑体" panose="02010609060101010101" pitchFamily="49" charset="-122"/>
              </a:rPr>
              <a:t>3</a:t>
            </a:fld>
            <a:endParaRPr lang="zh-CN" altLang="en-US" dirty="0">
              <a:latin typeface="+mn-lt"/>
              <a:ea typeface="黑体" panose="02010609060101010101" pitchFamily="49" charset="-122"/>
            </a:endParaRPr>
          </a:p>
        </p:txBody>
      </p:sp>
      <p:sp>
        <p:nvSpPr>
          <p:cNvPr id="6" name="标题 13"/>
          <p:cNvSpPr txBox="1"/>
          <p:nvPr/>
        </p:nvSpPr>
        <p:spPr>
          <a:xfrm>
            <a:off x="47581" y="116770"/>
            <a:ext cx="12096840" cy="6151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MeV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伽马天文观测意义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pitchFamily="49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7E7BD0C-8D05-AEF4-66D1-D60DD36F8765}"/>
              </a:ext>
            </a:extLst>
          </p:cNvPr>
          <p:cNvSpPr/>
          <p:nvPr/>
        </p:nvSpPr>
        <p:spPr>
          <a:xfrm>
            <a:off x="480132" y="1104508"/>
            <a:ext cx="4500981" cy="280076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崭新的天文观测窗口</a:t>
            </a:r>
            <a:endParaRPr lang="en-US" altLang="zh-CN" sz="2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MeV 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谱线天文学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Sub-GeV 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暗物质与原初黑洞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超高能中微子与超高能宇宙线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3027308-BDBB-8093-23B5-AFCC92DC2A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3911"/>
          <a:stretch>
            <a:fillRect/>
          </a:stretch>
        </p:blipFill>
        <p:spPr>
          <a:xfrm>
            <a:off x="8592475" y="1231779"/>
            <a:ext cx="2543875" cy="2477813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880FAF69-EDDB-BBC6-8FEF-41A69921035C}"/>
              </a:ext>
            </a:extLst>
          </p:cNvPr>
          <p:cNvSpPr/>
          <p:nvPr/>
        </p:nvSpPr>
        <p:spPr>
          <a:xfrm>
            <a:off x="5274791" y="3485271"/>
            <a:ext cx="2785177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200" dirty="0"/>
              <a:t>Oleg </a:t>
            </a:r>
            <a:r>
              <a:rPr lang="en-US" altLang="zh-CN" sz="1200" dirty="0" err="1"/>
              <a:t>Korobkin</a:t>
            </a:r>
            <a:r>
              <a:rPr lang="en-US" altLang="zh-CN" sz="1200" dirty="0"/>
              <a:t> et al 2020 </a:t>
            </a:r>
            <a:r>
              <a:rPr lang="en-US" altLang="zh-CN" sz="1200" dirty="0" err="1"/>
              <a:t>ApJ</a:t>
            </a:r>
            <a:r>
              <a:rPr lang="en-US" altLang="zh-CN" sz="1200" dirty="0"/>
              <a:t> 889 168</a:t>
            </a:r>
            <a:endParaRPr lang="zh-CN" altLang="en-US" sz="1200" dirty="0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2273FB0C-5121-FC15-134D-ADDD4CC06E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7367" y="1305922"/>
            <a:ext cx="2823256" cy="2120262"/>
          </a:xfrm>
          <a:prstGeom prst="rect">
            <a:avLst/>
          </a:prstGeom>
        </p:spPr>
      </p:pic>
      <p:sp>
        <p:nvSpPr>
          <p:cNvPr id="15" name="文本框 7">
            <a:extLst>
              <a:ext uri="{FF2B5EF4-FFF2-40B4-BE49-F238E27FC236}">
                <a16:creationId xmlns:a16="http://schemas.microsoft.com/office/drawing/2014/main" id="{6F4B3F12-3A71-CF9A-F36C-4DFC6DB1892F}"/>
              </a:ext>
            </a:extLst>
          </p:cNvPr>
          <p:cNvSpPr txBox="1"/>
          <p:nvPr/>
        </p:nvSpPr>
        <p:spPr>
          <a:xfrm>
            <a:off x="695625" y="4126641"/>
            <a:ext cx="4176290" cy="96128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高精度的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MeV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伽马探测</a:t>
            </a:r>
            <a:endParaRPr lang="en-US" altLang="zh-CN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将打开一扇新的天文观测窗口！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8272FBDE-4AFC-4550-98F8-94B3186A082C}"/>
              </a:ext>
            </a:extLst>
          </p:cNvPr>
          <p:cNvSpPr/>
          <p:nvPr/>
        </p:nvSpPr>
        <p:spPr>
          <a:xfrm>
            <a:off x="5627232" y="6087253"/>
            <a:ext cx="2492375" cy="27559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200" dirty="0"/>
              <a:t>Alessandro De Angelis (2021)</a:t>
            </a:r>
            <a:endParaRPr lang="zh-CN" altLang="en-US" sz="1200" dirty="0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D7BEC6D8-448E-34C5-A323-B59F909649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366" y="3966138"/>
            <a:ext cx="2851709" cy="205504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AD2C8EEE-D8D0-FED9-33BF-A356875BD1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00160" y="4100002"/>
            <a:ext cx="3208002" cy="2032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837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48ED2-2112-2A80-D4F2-53EA283C3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灯片编号占位符 2">
            <a:extLst>
              <a:ext uri="{FF2B5EF4-FFF2-40B4-BE49-F238E27FC236}">
                <a16:creationId xmlns:a16="http://schemas.microsoft.com/office/drawing/2014/main" id="{C5596D3A-AC1E-DC9E-4BC5-CA59DC6D8DC9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15788" y="6492330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>
                <a:latin typeface="+mn-lt"/>
                <a:ea typeface="黑体" panose="02010609060101010101" pitchFamily="49" charset="-122"/>
              </a:rPr>
              <a:t>4</a:t>
            </a:fld>
            <a:endParaRPr lang="zh-CN" altLang="en-US" dirty="0">
              <a:latin typeface="+mn-lt"/>
              <a:ea typeface="黑体" panose="02010609060101010101" pitchFamily="49" charset="-122"/>
            </a:endParaRPr>
          </a:p>
        </p:txBody>
      </p:sp>
      <p:sp>
        <p:nvSpPr>
          <p:cNvPr id="6" name="标题 13">
            <a:extLst>
              <a:ext uri="{FF2B5EF4-FFF2-40B4-BE49-F238E27FC236}">
                <a16:creationId xmlns:a16="http://schemas.microsoft.com/office/drawing/2014/main" id="{A39D5757-DDC1-2626-7E7F-691761D1144D}"/>
              </a:ext>
            </a:extLst>
          </p:cNvPr>
          <p:cNvSpPr txBox="1"/>
          <p:nvPr/>
        </p:nvSpPr>
        <p:spPr>
          <a:xfrm>
            <a:off x="47581" y="116770"/>
            <a:ext cx="12096840" cy="6151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MeV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伽马天文观测研究现状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pitchFamily="49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1562183-AB2A-D764-2C59-BD8003FCDC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675" y="4041256"/>
            <a:ext cx="3240225" cy="2347177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5F27541E-80E5-1ECC-6E01-45833F21E819}"/>
              </a:ext>
            </a:extLst>
          </p:cNvPr>
          <p:cNvSpPr/>
          <p:nvPr/>
        </p:nvSpPr>
        <p:spPr>
          <a:xfrm>
            <a:off x="4553579" y="4850833"/>
            <a:ext cx="1614426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HARPO</a:t>
            </a:r>
          </a:p>
          <a:p>
            <a:pPr algn="ctr"/>
            <a:r>
              <a:rPr lang="en-US" altLang="zh-CN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TPC</a:t>
            </a: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伽马偏振测量仪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6E6B46B0-28AB-7DEF-AEF6-8DA9CB33FF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6170" y="3861030"/>
            <a:ext cx="2279913" cy="2527403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9E2F535A-A6B3-4F63-07E1-AE899F2BCD8B}"/>
              </a:ext>
            </a:extLst>
          </p:cNvPr>
          <p:cNvSpPr/>
          <p:nvPr/>
        </p:nvSpPr>
        <p:spPr>
          <a:xfrm>
            <a:off x="9126738" y="5004721"/>
            <a:ext cx="1968809" cy="70788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SMILES </a:t>
            </a: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系列</a:t>
            </a:r>
            <a:endParaRPr lang="en-US" altLang="zh-CN" sz="20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TPC</a:t>
            </a: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康普顿相机</a:t>
            </a: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83384E17-7356-21E1-6AC4-51C44EA994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57" b="7030"/>
          <a:stretch>
            <a:fillRect/>
          </a:stretch>
        </p:blipFill>
        <p:spPr>
          <a:xfrm>
            <a:off x="911640" y="986374"/>
            <a:ext cx="10368720" cy="2807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789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22888-3BEC-B475-631E-9C542F5E0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灯片编号占位符 2">
            <a:extLst>
              <a:ext uri="{FF2B5EF4-FFF2-40B4-BE49-F238E27FC236}">
                <a16:creationId xmlns:a16="http://schemas.microsoft.com/office/drawing/2014/main" id="{6186C904-42D3-B4AD-58F0-24F60663D7D7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15788" y="6492330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>
                <a:latin typeface="+mn-lt"/>
                <a:ea typeface="黑体" panose="02010609060101010101" pitchFamily="49" charset="-122"/>
              </a:rPr>
              <a:t>5</a:t>
            </a:fld>
            <a:endParaRPr lang="zh-CN" altLang="en-US" dirty="0">
              <a:latin typeface="+mn-lt"/>
              <a:ea typeface="黑体" panose="02010609060101010101" pitchFamily="49" charset="-122"/>
            </a:endParaRPr>
          </a:p>
        </p:txBody>
      </p:sp>
      <p:sp>
        <p:nvSpPr>
          <p:cNvPr id="6" name="标题 13">
            <a:extLst>
              <a:ext uri="{FF2B5EF4-FFF2-40B4-BE49-F238E27FC236}">
                <a16:creationId xmlns:a16="http://schemas.microsoft.com/office/drawing/2014/main" id="{F85BE3B0-212E-5877-A306-536BAB56B83F}"/>
              </a:ext>
            </a:extLst>
          </p:cNvPr>
          <p:cNvSpPr txBox="1"/>
          <p:nvPr/>
        </p:nvSpPr>
        <p:spPr>
          <a:xfrm>
            <a:off x="47581" y="116770"/>
            <a:ext cx="12096840" cy="6151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altLang="zh-CN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SMILE-2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技术指标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pitchFamily="49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4FE5883-C1A4-9659-5310-7D6C43B451F0}"/>
              </a:ext>
            </a:extLst>
          </p:cNvPr>
          <p:cNvSpPr/>
          <p:nvPr/>
        </p:nvSpPr>
        <p:spPr>
          <a:xfrm>
            <a:off x="404777" y="1052835"/>
            <a:ext cx="5403203" cy="489364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TPC 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(2 </a:t>
            </a:r>
            <a:r>
              <a:rPr lang="en-GB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bar)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30× 30 × 30 cm3 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x-y 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条读出</a:t>
            </a:r>
            <a:r>
              <a:rPr lang="en-GB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en-GB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0.8 mm pitch)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768 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读出通道</a:t>
            </a:r>
            <a:endParaRPr lang="en-US" altLang="zh-CN" sz="16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能量分辨 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 45.9% @ 43 </a:t>
            </a:r>
            <a:r>
              <a:rPr lang="en-US" altLang="zh-CN" sz="1600" b="1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keV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FWHM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GB" altLang="zh-CN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GSO (Gd2SiO5:Ce)+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PMT</a:t>
            </a:r>
            <a:endParaRPr lang="en-GB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厚度：底部</a:t>
            </a:r>
            <a:r>
              <a:rPr lang="en-US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26mm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，侧壁</a:t>
            </a:r>
            <a:r>
              <a:rPr lang="en-US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13mm 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6mm*6mm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像素</a:t>
            </a:r>
            <a:endParaRPr lang="en-US" altLang="zh-CN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6912 pixel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GB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432 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电子学通道</a:t>
            </a:r>
            <a:r>
              <a:rPr lang="en-GB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GSO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能量分辨：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13.4% @ 662 </a:t>
            </a:r>
            <a:r>
              <a:rPr lang="en-US" altLang="zh-CN" sz="1600" b="1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keV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FWHM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功耗：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250W 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重量：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511 kg</a:t>
            </a:r>
          </a:p>
          <a:p>
            <a:pPr marL="3429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角分辨：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10°@662keV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4954571F-540A-9761-93BF-F90A141DC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9960" y="998480"/>
            <a:ext cx="2951369" cy="327174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9307822-4EDC-50A4-8481-4F13385CF7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3351" y="998480"/>
            <a:ext cx="2672695" cy="3271746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F25A0521-8B82-FE1C-946F-53B92AEE3F1C}"/>
              </a:ext>
            </a:extLst>
          </p:cNvPr>
          <p:cNvSpPr/>
          <p:nvPr/>
        </p:nvSpPr>
        <p:spPr>
          <a:xfrm>
            <a:off x="5757849" y="4514880"/>
            <a:ext cx="5808197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50" b="1" dirty="0">
                <a:latin typeface="+mn-ea"/>
              </a:rPr>
              <a:t>First Observation of the MeV Gamma-Ray Universe with Bijective Imaging Spectroscopy Using the Electron-tracking Compton Telescope on Board SMILE-2+, Takada et al., </a:t>
            </a:r>
            <a:r>
              <a:rPr lang="en-US" altLang="zh-CN" sz="1050" b="1" dirty="0">
                <a:solidFill>
                  <a:srgbClr val="000000"/>
                </a:solidFill>
                <a:latin typeface="+mn-ea"/>
              </a:rPr>
              <a:t>The Astrophysical Journal, 930:6 (</a:t>
            </a:r>
            <a:r>
              <a:rPr lang="en-US" altLang="zh-CN" sz="1050" b="1" dirty="0">
                <a:latin typeface="+mn-ea"/>
              </a:rPr>
              <a:t>13pp), 2022 May 1 ,</a:t>
            </a:r>
            <a:r>
              <a:rPr lang="en-GB" altLang="zh-CN" sz="1050" b="1" dirty="0">
                <a:latin typeface="+mn-ea"/>
              </a:rPr>
              <a:t> https://doi.org/10.3847/1538-4357/ac6103 .</a:t>
            </a:r>
            <a:endParaRPr lang="zh-CN" altLang="en-US" sz="1050" b="1" dirty="0">
              <a:latin typeface="+mn-ea"/>
            </a:endParaRPr>
          </a:p>
        </p:txBody>
      </p:sp>
      <p:sp>
        <p:nvSpPr>
          <p:cNvPr id="15" name="文本框 9">
            <a:extLst>
              <a:ext uri="{FF2B5EF4-FFF2-40B4-BE49-F238E27FC236}">
                <a16:creationId xmlns:a16="http://schemas.microsoft.com/office/drawing/2014/main" id="{7AA5537F-CC4F-EFE2-28A5-625E7106B123}"/>
              </a:ext>
            </a:extLst>
          </p:cNvPr>
          <p:cNvSpPr txBox="1"/>
          <p:nvPr/>
        </p:nvSpPr>
        <p:spPr>
          <a:xfrm>
            <a:off x="5738802" y="5498198"/>
            <a:ext cx="5885577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能量分辨和位置分辨严重限制了角分辨</a:t>
            </a:r>
            <a:endParaRPr lang="zh-CN" altLang="en-US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2545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74388-EF5A-1650-56B7-0339D2C2A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灯片编号占位符 2">
            <a:extLst>
              <a:ext uri="{FF2B5EF4-FFF2-40B4-BE49-F238E27FC236}">
                <a16:creationId xmlns:a16="http://schemas.microsoft.com/office/drawing/2014/main" id="{C60E95D0-46C3-05CA-D850-ED2E3F208420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050669" y="6381205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/>
              <a:t>6</a:t>
            </a:fld>
            <a:endParaRPr lang="zh-CN" altLang="en-US" dirty="0"/>
          </a:p>
        </p:txBody>
      </p:sp>
      <p:sp>
        <p:nvSpPr>
          <p:cNvPr id="6" name="标题 1">
            <a:extLst>
              <a:ext uri="{FF2B5EF4-FFF2-40B4-BE49-F238E27FC236}">
                <a16:creationId xmlns:a16="http://schemas.microsoft.com/office/drawing/2014/main" id="{C9D63512-8F78-CAD1-D85E-430C3B1FA827}"/>
              </a:ext>
            </a:extLst>
          </p:cNvPr>
          <p:cNvSpPr txBox="1"/>
          <p:nvPr/>
        </p:nvSpPr>
        <p:spPr>
          <a:xfrm>
            <a:off x="2152650" y="134335"/>
            <a:ext cx="7886700" cy="7174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zh-CN" altLang="en-US" sz="40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报告提纲</a:t>
            </a:r>
          </a:p>
        </p:txBody>
      </p:sp>
      <p:sp>
        <p:nvSpPr>
          <p:cNvPr id="16" name="内容占位符 2">
            <a:extLst>
              <a:ext uri="{FF2B5EF4-FFF2-40B4-BE49-F238E27FC236}">
                <a16:creationId xmlns:a16="http://schemas.microsoft.com/office/drawing/2014/main" id="{ABF46B2B-87F9-82CE-D035-DBE7F8F67648}"/>
              </a:ext>
            </a:extLst>
          </p:cNvPr>
          <p:cNvSpPr txBox="1"/>
          <p:nvPr/>
        </p:nvSpPr>
        <p:spPr>
          <a:xfrm>
            <a:off x="551615" y="1124840"/>
            <a:ext cx="10656740" cy="3600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研究背景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需求分析</a:t>
            </a:r>
            <a:endParaRPr lang="en-US" altLang="zh-CN" sz="32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电子学设计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测试结果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316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334DE-98AD-0FB6-14A4-C1436D433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组合 38">
            <a:extLst>
              <a:ext uri="{FF2B5EF4-FFF2-40B4-BE49-F238E27FC236}">
                <a16:creationId xmlns:a16="http://schemas.microsoft.com/office/drawing/2014/main" id="{649400CA-A5E5-CA6A-B354-5614DDD3C6B1}"/>
              </a:ext>
            </a:extLst>
          </p:cNvPr>
          <p:cNvGrpSpPr/>
          <p:nvPr/>
        </p:nvGrpSpPr>
        <p:grpSpPr>
          <a:xfrm>
            <a:off x="5159935" y="1121482"/>
            <a:ext cx="6650807" cy="4896340"/>
            <a:chOff x="1285984" y="834574"/>
            <a:chExt cx="6888571" cy="5071382"/>
          </a:xfrm>
        </p:grpSpPr>
        <p:grpSp>
          <p:nvGrpSpPr>
            <p:cNvPr id="40" name="组合 39">
              <a:extLst>
                <a:ext uri="{FF2B5EF4-FFF2-40B4-BE49-F238E27FC236}">
                  <a16:creationId xmlns:a16="http://schemas.microsoft.com/office/drawing/2014/main" id="{B5D0F283-DB34-4CC2-24FF-9F19D32CA705}"/>
                </a:ext>
              </a:extLst>
            </p:cNvPr>
            <p:cNvGrpSpPr/>
            <p:nvPr/>
          </p:nvGrpSpPr>
          <p:grpSpPr>
            <a:xfrm>
              <a:off x="1285984" y="834574"/>
              <a:ext cx="6610869" cy="5071382"/>
              <a:chOff x="5013578" y="1965437"/>
              <a:chExt cx="3756434" cy="3658505"/>
            </a:xfrm>
            <a:solidFill>
              <a:schemeClr val="bg1">
                <a:lumMod val="95000"/>
              </a:schemeClr>
            </a:solidFill>
          </p:grpSpPr>
          <p:grpSp>
            <p:nvGrpSpPr>
              <p:cNvPr id="43" name="组合 42">
                <a:extLst>
                  <a:ext uri="{FF2B5EF4-FFF2-40B4-BE49-F238E27FC236}">
                    <a16:creationId xmlns:a16="http://schemas.microsoft.com/office/drawing/2014/main" id="{278060AC-2487-09FE-E4F0-6AF8688FFC5C}"/>
                  </a:ext>
                </a:extLst>
              </p:cNvPr>
              <p:cNvGrpSpPr/>
              <p:nvPr/>
            </p:nvGrpSpPr>
            <p:grpSpPr>
              <a:xfrm>
                <a:off x="5013578" y="2471072"/>
                <a:ext cx="2089193" cy="3152870"/>
                <a:chOff x="3848935" y="1630241"/>
                <a:chExt cx="2785590" cy="4213025"/>
              </a:xfrm>
              <a:grpFill/>
            </p:grpSpPr>
            <p:pic>
              <p:nvPicPr>
                <p:cNvPr id="46" name="图片 45" descr="电脑主机&#10;&#10;中度可信度描述已自动生成">
                  <a:extLst>
                    <a:ext uri="{FF2B5EF4-FFF2-40B4-BE49-F238E27FC236}">
                      <a16:creationId xmlns:a16="http://schemas.microsoft.com/office/drawing/2014/main" id="{7A39AAA7-A508-FE3F-63E6-78B98F7F85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90298" y="3941076"/>
                  <a:ext cx="1261090" cy="1457739"/>
                </a:xfrm>
                <a:prstGeom prst="rect">
                  <a:avLst/>
                </a:prstGeom>
                <a:grpFill/>
                <a:ln>
                  <a:noFill/>
                </a:ln>
              </p:spPr>
            </p:pic>
            <p:pic>
              <p:nvPicPr>
                <p:cNvPr id="47" name="图片 46" descr="电脑萤幕&#10;&#10;描述已自动生成">
                  <a:extLst>
                    <a:ext uri="{FF2B5EF4-FFF2-40B4-BE49-F238E27FC236}">
                      <a16:creationId xmlns:a16="http://schemas.microsoft.com/office/drawing/2014/main" id="{76ED19C4-24DB-FF2C-C7E9-1AC5A1E8491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80938" y="3926746"/>
                  <a:ext cx="1228855" cy="1457739"/>
                </a:xfrm>
                <a:prstGeom prst="rect">
                  <a:avLst/>
                </a:prstGeom>
                <a:grpFill/>
                <a:ln>
                  <a:noFill/>
                </a:ln>
              </p:spPr>
            </p:pic>
            <p:pic>
              <p:nvPicPr>
                <p:cNvPr id="48" name="图片 5" descr="微信截图_20230525174330.png">
                  <a:extLst>
                    <a:ext uri="{FF2B5EF4-FFF2-40B4-BE49-F238E27FC236}">
                      <a16:creationId xmlns:a16="http://schemas.microsoft.com/office/drawing/2014/main" id="{7D67A5B9-7CAA-377E-12AA-81B67C00912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47766" y="1630241"/>
                  <a:ext cx="996383" cy="569803"/>
                </a:xfrm>
                <a:prstGeom prst="rect">
                  <a:avLst/>
                </a:prstGeom>
                <a:grpFill/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</p:pic>
            <p:pic>
              <p:nvPicPr>
                <p:cNvPr id="49" name="图片 4">
                  <a:extLst>
                    <a:ext uri="{FF2B5EF4-FFF2-40B4-BE49-F238E27FC236}">
                      <a16:creationId xmlns:a16="http://schemas.microsoft.com/office/drawing/2014/main" id="{1722237A-EE23-D626-2E52-3F4207663B5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46716" y="2199277"/>
                  <a:ext cx="997433" cy="878446"/>
                </a:xfrm>
                <a:prstGeom prst="rect">
                  <a:avLst/>
                </a:prstGeom>
                <a:grpFill/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</p:pic>
            <p:pic>
              <p:nvPicPr>
                <p:cNvPr id="50" name="图片 49" descr="电子设备的屏幕&#10;&#10;中度可信度描述已自动生成">
                  <a:extLst>
                    <a:ext uri="{FF2B5EF4-FFF2-40B4-BE49-F238E27FC236}">
                      <a16:creationId xmlns:a16="http://schemas.microsoft.com/office/drawing/2014/main" id="{47357C96-D574-105B-1EA2-7E630FF3241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5400000">
                  <a:off x="5133630" y="1737235"/>
                  <a:ext cx="1457737" cy="1243750"/>
                </a:xfrm>
                <a:prstGeom prst="rect">
                  <a:avLst/>
                </a:prstGeom>
                <a:grpFill/>
                <a:ln>
                  <a:noFill/>
                </a:ln>
              </p:spPr>
            </p:pic>
            <p:sp>
              <p:nvSpPr>
                <p:cNvPr id="51" name="文本框 50">
                  <a:extLst>
                    <a:ext uri="{FF2B5EF4-FFF2-40B4-BE49-F238E27FC236}">
                      <a16:creationId xmlns:a16="http://schemas.microsoft.com/office/drawing/2014/main" id="{E1647BC6-26A3-B1D3-BDEB-E39F6A391544}"/>
                    </a:ext>
                  </a:extLst>
                </p:cNvPr>
                <p:cNvSpPr txBox="1"/>
                <p:nvPr/>
              </p:nvSpPr>
              <p:spPr>
                <a:xfrm>
                  <a:off x="3848935" y="5487240"/>
                  <a:ext cx="2785590" cy="356026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zh-CN" altLang="en-US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热压接制作探测器</a:t>
                  </a:r>
                </a:p>
              </p:txBody>
            </p:sp>
            <p:sp>
              <p:nvSpPr>
                <p:cNvPr id="52" name="文本框 51">
                  <a:extLst>
                    <a:ext uri="{FF2B5EF4-FFF2-40B4-BE49-F238E27FC236}">
                      <a16:creationId xmlns:a16="http://schemas.microsoft.com/office/drawing/2014/main" id="{3BEE7158-22A6-F5BD-9893-D4C4BAAA214F}"/>
                    </a:ext>
                  </a:extLst>
                </p:cNvPr>
                <p:cNvSpPr txBox="1"/>
                <p:nvPr/>
              </p:nvSpPr>
              <p:spPr>
                <a:xfrm>
                  <a:off x="4015844" y="3199661"/>
                  <a:ext cx="2449559" cy="522401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zh-CN" altLang="en-US" sz="140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采用</a:t>
                  </a:r>
                  <a:r>
                    <a:rPr lang="en-US" altLang="zh-CN" sz="140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2D</a:t>
                  </a:r>
                  <a:r>
                    <a:rPr lang="zh-CN" altLang="en-US" sz="140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读出条，</a:t>
                  </a:r>
                  <a:r>
                    <a:rPr lang="en-US" altLang="zh-CN" sz="140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0.65mm</a:t>
                  </a:r>
                  <a:r>
                    <a:rPr lang="zh-CN" altLang="en-US" sz="140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间距</a:t>
                  </a:r>
                  <a:endParaRPr lang="en-US" altLang="zh-CN" sz="140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  <a:p>
                  <a:pPr algn="ctr"/>
                  <a:r>
                    <a:rPr lang="zh-CN" altLang="en-US" sz="140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灵敏面积为</a:t>
                  </a:r>
                  <a:r>
                    <a:rPr lang="en-US" altLang="zh-CN" sz="1400" dirty="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30×30cm</a:t>
                  </a:r>
                  <a:endPara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37FB707F-F157-4A7A-9DF1-5A93D9960EFC}"/>
                  </a:ext>
                </a:extLst>
              </p:cNvPr>
              <p:cNvSpPr txBox="1"/>
              <p:nvPr/>
            </p:nvSpPr>
            <p:spPr>
              <a:xfrm>
                <a:off x="5013578" y="1967851"/>
                <a:ext cx="2038540" cy="28864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20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Micromegas</a:t>
                </a:r>
                <a:r>
                  <a:rPr lang="zh-CN" altLang="en-US" sz="20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及读出板</a:t>
                </a:r>
              </a:p>
            </p:txBody>
          </p:sp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DE459755-8604-590B-BBC0-0F0B479EC33C}"/>
                  </a:ext>
                </a:extLst>
              </p:cNvPr>
              <p:cNvSpPr txBox="1"/>
              <p:nvPr/>
            </p:nvSpPr>
            <p:spPr>
              <a:xfrm>
                <a:off x="7301834" y="1965437"/>
                <a:ext cx="1468178" cy="28864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20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CZT</a:t>
                </a:r>
                <a:r>
                  <a:rPr lang="zh-CN" altLang="en-US" sz="20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探测器</a:t>
                </a:r>
              </a:p>
            </p:txBody>
          </p:sp>
        </p:grpSp>
        <p:pic>
          <p:nvPicPr>
            <p:cNvPr id="41" name="图片 40">
              <a:extLst>
                <a:ext uri="{FF2B5EF4-FFF2-40B4-BE49-F238E27FC236}">
                  <a16:creationId xmlns:a16="http://schemas.microsoft.com/office/drawing/2014/main" id="{D5970D0F-BDF9-2A14-ED52-554594C301E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611575" y="1431216"/>
              <a:ext cx="1641638" cy="1669880"/>
            </a:xfrm>
            <a:prstGeom prst="rect">
              <a:avLst/>
            </a:prstGeom>
          </p:spPr>
        </p:pic>
        <p:pic>
          <p:nvPicPr>
            <p:cNvPr id="42" name="图片 41">
              <a:extLst>
                <a:ext uri="{FF2B5EF4-FFF2-40B4-BE49-F238E27FC236}">
                  <a16:creationId xmlns:a16="http://schemas.microsoft.com/office/drawing/2014/main" id="{82DCAD1C-DE8B-9C2C-CF9D-008EF6F48C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491" t="21024" r="30912" b="43720"/>
            <a:stretch>
              <a:fillRect/>
            </a:stretch>
          </p:blipFill>
          <p:spPr>
            <a:xfrm>
              <a:off x="5068970" y="3802453"/>
              <a:ext cx="3105585" cy="1928136"/>
            </a:xfrm>
            <a:prstGeom prst="rect">
              <a:avLst/>
            </a:prstGeom>
          </p:spPr>
        </p:pic>
      </p:grpSp>
      <p:sp>
        <p:nvSpPr>
          <p:cNvPr id="25604" name="灯片编号占位符 2">
            <a:extLst>
              <a:ext uri="{FF2B5EF4-FFF2-40B4-BE49-F238E27FC236}">
                <a16:creationId xmlns:a16="http://schemas.microsoft.com/office/drawing/2014/main" id="{F0EC47DD-44B4-60DF-FA4A-E5D3E6F866BA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15788" y="6492330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>
                <a:latin typeface="+mn-lt"/>
                <a:ea typeface="黑体" panose="02010609060101010101" pitchFamily="49" charset="-122"/>
              </a:rPr>
              <a:t>7</a:t>
            </a:fld>
            <a:endParaRPr lang="zh-CN" altLang="en-US" dirty="0">
              <a:latin typeface="+mn-lt"/>
              <a:ea typeface="黑体" panose="02010609060101010101" pitchFamily="49" charset="-122"/>
            </a:endParaRPr>
          </a:p>
        </p:txBody>
      </p:sp>
      <p:sp>
        <p:nvSpPr>
          <p:cNvPr id="6" name="标题 13">
            <a:extLst>
              <a:ext uri="{FF2B5EF4-FFF2-40B4-BE49-F238E27FC236}">
                <a16:creationId xmlns:a16="http://schemas.microsoft.com/office/drawing/2014/main" id="{C792AABB-450A-1C76-0A54-F81157138396}"/>
              </a:ext>
            </a:extLst>
          </p:cNvPr>
          <p:cNvSpPr txBox="1"/>
          <p:nvPr/>
        </p:nvSpPr>
        <p:spPr>
          <a:xfrm>
            <a:off x="47581" y="116770"/>
            <a:ext cx="12096840" cy="6151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系统总体设计方案与指标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pitchFamily="49" charset="-122"/>
            </a:endParaRPr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CBA3F748-C541-D12B-5A33-34FD277701FD}"/>
              </a:ext>
            </a:extLst>
          </p:cNvPr>
          <p:cNvSpPr txBox="1"/>
          <p:nvPr/>
        </p:nvSpPr>
        <p:spPr>
          <a:xfrm>
            <a:off x="104775" y="844640"/>
            <a:ext cx="7341235" cy="5536565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高精度</a:t>
            </a:r>
            <a:r>
              <a:rPr lang="en-US" altLang="zh-CN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MeV</a:t>
            </a:r>
            <a:r>
              <a:rPr lang="zh-CN" altLang="en-US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伽马望远镜</a:t>
            </a:r>
            <a:endParaRPr lang="en-GB" altLang="zh-CN" sz="20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 × 30 × 30 cm</a:t>
            </a:r>
            <a:r>
              <a:rPr lang="en-GB" altLang="zh-CN" b="1" baseline="30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GB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3D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径迹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能量测量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高角分辨（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PSF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 2 °@MeV</a:t>
            </a:r>
            <a:endParaRPr lang="en-GB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宽能量范围</a:t>
            </a:r>
            <a:r>
              <a:rPr lang="en-GB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 0.3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MeV</a:t>
            </a:r>
            <a:r>
              <a:rPr lang="en-GB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-100 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lang="en-GB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eV 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新型微结构气体探测器读出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高能量分辨（</a:t>
            </a:r>
            <a:r>
              <a:rPr lang="en-US" altLang="zh-CN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15% @ 5.9 </a:t>
            </a:r>
            <a:r>
              <a:rPr lang="en-US" altLang="zh-CN" sz="1400" b="1" dirty="0" err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keV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1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高位置分辨（</a:t>
            </a:r>
            <a:r>
              <a:rPr lang="en-US" altLang="zh-CN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0.65 mm pitch)</a:t>
            </a:r>
            <a:endParaRPr lang="en-GB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像素型</a:t>
            </a:r>
            <a:r>
              <a:rPr lang="en-US" altLang="zh-CN" b="1" dirty="0" err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CdZnTe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伽马探测器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高能量分辨（</a:t>
            </a:r>
            <a:r>
              <a:rPr lang="en-US" altLang="zh-CN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2% @ 662keV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）</a:t>
            </a:r>
            <a:endParaRPr lang="en-US" altLang="zh-CN" sz="1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高位置分辨（</a:t>
            </a:r>
            <a:r>
              <a:rPr lang="en-US" altLang="zh-CN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1.72 mm pitch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）</a:t>
            </a:r>
            <a:endParaRPr lang="en-US" altLang="zh-CN" sz="1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提供</a:t>
            </a:r>
            <a:r>
              <a:rPr lang="en-US" altLang="zh-CN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TPC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的</a:t>
            </a:r>
            <a:r>
              <a:rPr lang="en-US" altLang="zh-CN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T0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信号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符合触发</a:t>
            </a:r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仅上传同一个时间窗内TPC和CZT均有信号的事例</a:t>
            </a: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FFAD0BEC-6727-6DAF-EFAF-77B29D7BB8D4}"/>
              </a:ext>
            </a:extLst>
          </p:cNvPr>
          <p:cNvSpPr txBox="1"/>
          <p:nvPr/>
        </p:nvSpPr>
        <p:spPr>
          <a:xfrm>
            <a:off x="8796111" y="3337810"/>
            <a:ext cx="2998393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采用像素读出单元，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1.72mm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间距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灵敏体积为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20×20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×10 m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74752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F29E1-E7DA-ED1A-7CF9-39AF92BCF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灯片编号占位符 2">
            <a:extLst>
              <a:ext uri="{FF2B5EF4-FFF2-40B4-BE49-F238E27FC236}">
                <a16:creationId xmlns:a16="http://schemas.microsoft.com/office/drawing/2014/main" id="{E1E330F1-C018-BA15-76D1-4AF65A6CAA71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715788" y="6492330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>
                <a:latin typeface="+mn-lt"/>
                <a:ea typeface="黑体" panose="02010609060101010101" pitchFamily="49" charset="-122"/>
              </a:rPr>
              <a:t>8</a:t>
            </a:fld>
            <a:endParaRPr lang="zh-CN" altLang="en-US" dirty="0">
              <a:latin typeface="+mn-lt"/>
              <a:ea typeface="黑体" panose="02010609060101010101" pitchFamily="49" charset="-122"/>
            </a:endParaRPr>
          </a:p>
        </p:txBody>
      </p:sp>
      <p:sp>
        <p:nvSpPr>
          <p:cNvPr id="6" name="标题 13">
            <a:extLst>
              <a:ext uri="{FF2B5EF4-FFF2-40B4-BE49-F238E27FC236}">
                <a16:creationId xmlns:a16="http://schemas.microsoft.com/office/drawing/2014/main" id="{709C7012-9B6C-2ED0-A2EA-A79D4712FD8E}"/>
              </a:ext>
            </a:extLst>
          </p:cNvPr>
          <p:cNvSpPr txBox="1"/>
          <p:nvPr/>
        </p:nvSpPr>
        <p:spPr>
          <a:xfrm>
            <a:off x="47581" y="116770"/>
            <a:ext cx="12096840" cy="6151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系统需求分析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pitchFamily="49" charset="-122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11396253-2584-9437-1A19-A032F25F2209}"/>
              </a:ext>
            </a:extLst>
          </p:cNvPr>
          <p:cNvGrpSpPr/>
          <p:nvPr/>
        </p:nvGrpSpPr>
        <p:grpSpPr>
          <a:xfrm>
            <a:off x="3332025" y="1487888"/>
            <a:ext cx="4060065" cy="3669232"/>
            <a:chOff x="4498744" y="2080643"/>
            <a:chExt cx="2432359" cy="21017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文本框 7">
                  <a:extLst>
                    <a:ext uri="{FF2B5EF4-FFF2-40B4-BE49-F238E27FC236}">
                      <a16:creationId xmlns:a16="http://schemas.microsoft.com/office/drawing/2014/main" id="{4723430D-4AF2-3D2E-6FC5-3C49BECD6FE9}"/>
                    </a:ext>
                  </a:extLst>
                </p:cNvPr>
                <p:cNvSpPr txBox="1"/>
                <p:nvPr/>
              </p:nvSpPr>
              <p:spPr>
                <a:xfrm>
                  <a:off x="4601665" y="2573792"/>
                  <a:ext cx="1928913" cy="4334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sub>
                          <m:sup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zh-CN" altLang="en-US" sz="2000" i="1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  <m:t>𝜑</m:t>
                                    </m:r>
                                  </m:num>
                                  <m:den>
                                    <m:r>
                                      <a:rPr lang="zh-CN" altLang="en-US" sz="2000" i="1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sSub>
                                      <m:sSubPr>
                                        <m:ctrlPr>
                                          <a:rPr lang="en-US" altLang="zh-CN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sz="2000" i="1">
                                            <a:latin typeface="Cambria Math" panose="02040503050406030204" pitchFamily="18" charset="0"/>
                                          </a:rPr>
                                          <m:t>𝐾</m:t>
                                        </m:r>
                                      </m:e>
                                      <m:sub>
                                        <m:r>
                                          <a:rPr lang="en-US" altLang="zh-CN" sz="2000" i="1">
                                            <a:latin typeface="Cambria Math" panose="02040503050406030204" pitchFamily="18" charset="0"/>
                                          </a:rPr>
                                          <m:t>𝑒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bSup>
                          <m:sSubSupPr>
                            <m:ctrlPr>
                              <a:rPr lang="en-US" altLang="zh-CN" sz="20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zh-CN" altLang="en-US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𝖾</m:t>
                            </m:r>
                          </m:sub>
                          <m:sup>
                            <m:r>
                              <a:rPr lang="en-US" altLang="zh-CN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altLang="zh-CN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zh-CN" altLang="en-US" sz="2000" i="1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  <m:t>𝜑</m:t>
                                    </m:r>
                                  </m:num>
                                  <m:den>
                                    <m:r>
                                      <a:rPr lang="zh-CN" altLang="en-US" sz="2000" i="1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sSub>
                                      <m:sSubPr>
                                        <m:ctrlPr>
                                          <a:rPr lang="en-US" altLang="zh-CN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sz="2000" i="1">
                                            <a:latin typeface="Cambria Math" panose="02040503050406030204" pitchFamily="18" charset="0"/>
                                          </a:rPr>
                                          <m:t>𝐸</m:t>
                                        </m:r>
                                      </m:e>
                                      <m:sub>
                                        <m:r>
                                          <a:rPr lang="en-US" altLang="zh-CN" sz="2000" i="1">
                                            <a:latin typeface="Cambria Math" panose="02040503050406030204" pitchFamily="18" charset="0"/>
                                          </a:rPr>
                                          <m:t>𝛾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bSup>
                          <m:sSubSupPr>
                            <m:ctrlPr>
                              <a:rPr lang="en-US" altLang="zh-CN" sz="20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l-GR" altLang="zh-CN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γ</m:t>
                            </m:r>
                          </m:sub>
                          <m:sup>
                            <m:r>
                              <a:rPr lang="en-US" altLang="zh-CN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oMath>
                    </m:oMathPara>
                  </a14:m>
                  <a:endParaRPr lang="zh-CN" alt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" name="文本框 7">
                  <a:extLst>
                    <a:ext uri="{FF2B5EF4-FFF2-40B4-BE49-F238E27FC236}">
                      <a16:creationId xmlns:a16="http://schemas.microsoft.com/office/drawing/2014/main" id="{4723430D-4AF2-3D2E-6FC5-3C49BECD6FE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01665" y="2573792"/>
                  <a:ext cx="1928913" cy="433466"/>
                </a:xfrm>
                <a:prstGeom prst="rect">
                  <a:avLst/>
                </a:prstGeom>
                <a:blipFill>
                  <a:blip r:embed="rId3"/>
                  <a:stretch>
                    <a:fillRect b="-80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文本框 10">
                  <a:extLst>
                    <a:ext uri="{FF2B5EF4-FFF2-40B4-BE49-F238E27FC236}">
                      <a16:creationId xmlns:a16="http://schemas.microsoft.com/office/drawing/2014/main" id="{77280A67-E7E4-C911-92FA-6C6E9DC2D164}"/>
                    </a:ext>
                  </a:extLst>
                </p:cNvPr>
                <p:cNvSpPr txBox="1"/>
                <p:nvPr/>
              </p:nvSpPr>
              <p:spPr>
                <a:xfrm>
                  <a:off x="4498744" y="2080643"/>
                  <a:ext cx="2432359" cy="39874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CN" sz="200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zh-CN" altLang="en-US" sz="2000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</m:func>
                        <m:r>
                          <a:rPr lang="en-US" altLang="zh-CN" sz="2000">
                            <a:latin typeface="Cambria Math" panose="02040503050406030204" pitchFamily="18" charset="0"/>
                          </a:rPr>
                          <m:t>=1−</m:t>
                        </m:r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CN" sz="200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sSup>
                          <m:sSup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altLang="zh-CN" sz="20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00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000"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lang="en-US" altLang="zh-CN" sz="2000">
                                        <a:latin typeface="Cambria Math" panose="02040503050406030204" pitchFamily="18" charset="0"/>
                                      </a:rPr>
                                      <m:t>𝛾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altLang="zh-CN" sz="200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altLang="zh-CN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00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000"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lang="en-US" altLang="zh-CN" sz="2000">
                                        <a:latin typeface="Cambria Math" panose="02040503050406030204" pitchFamily="18" charset="0"/>
                                      </a:rPr>
                                      <m:t>𝛾</m:t>
                                    </m:r>
                                  </m:sub>
                                </m:sSub>
                                <m:r>
                                  <a:rPr lang="en-US" altLang="zh-CN" sz="200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altLang="zh-CN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000">
                                        <a:latin typeface="Cambria Math" panose="02040503050406030204" pitchFamily="18" charset="0"/>
                                      </a:rPr>
                                      <m:t>𝐾</m:t>
                                    </m:r>
                                  </m:e>
                                  <m:sub>
                                    <m:r>
                                      <a:rPr lang="en-US" altLang="zh-CN" sz="200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oMath>
                    </m:oMathPara>
                  </a14:m>
                  <a:endParaRPr lang="zh-CN" altLang="en-US" sz="2000" dirty="0"/>
                </a:p>
              </p:txBody>
            </p:sp>
          </mc:Choice>
          <mc:Fallback xmlns="">
            <p:sp>
              <p:nvSpPr>
                <p:cNvPr id="5" name="文本框 10">
                  <a:extLst>
                    <a:ext uri="{FF2B5EF4-FFF2-40B4-BE49-F238E27FC236}">
                      <a16:creationId xmlns:a16="http://schemas.microsoft.com/office/drawing/2014/main" id="{77280A67-E7E4-C911-92FA-6C6E9DC2D1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98744" y="2080643"/>
                  <a:ext cx="2432359" cy="3987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文本框 24">
                  <a:extLst>
                    <a:ext uri="{FF2B5EF4-FFF2-40B4-BE49-F238E27FC236}">
                      <a16:creationId xmlns:a16="http://schemas.microsoft.com/office/drawing/2014/main" id="{D807A36A-2D4F-0A33-739A-9D64F6E36B8A}"/>
                    </a:ext>
                  </a:extLst>
                </p:cNvPr>
                <p:cNvSpPr txBox="1"/>
                <p:nvPr/>
              </p:nvSpPr>
              <p:spPr>
                <a:xfrm>
                  <a:off x="4498744" y="3123245"/>
                  <a:ext cx="1835643" cy="50357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CN" altLang="en-US" sz="2000" b="0" i="1" smtClean="0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𝜑</m:t>
                            </m:r>
                          </m:num>
                          <m:den>
                            <m:r>
                              <a:rPr lang="zh-CN" altLang="en-US" sz="2000" b="0" i="1" smtClean="0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sSub>
                              <m:sSubPr>
                                <m:ctrlP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sub>
                            </m:sSub>
                          </m:den>
                        </m:f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func>
                              <m:funcPr>
                                <m:ctrlPr>
                                  <a:rPr lang="en-US" altLang="zh-CN" sz="20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altLang="zh-CN" sz="2000" b="0" i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en-US" altLang="zh-CN" sz="20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e>
                            </m:func>
                          </m:den>
                        </m:f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altLang="zh-CN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CN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sz="2000" b="0" i="1" smtClean="0">
                                            <a:latin typeface="Cambria Math" panose="02040503050406030204" pitchFamily="18" charset="0"/>
                                          </a:rPr>
                                          <m:t>𝐸</m:t>
                                        </m:r>
                                      </m:e>
                                      <m:sub>
                                        <m:r>
                                          <a:rPr lang="en-US" altLang="zh-CN" sz="2000" b="0" i="1" smtClean="0">
                                            <a:latin typeface="Cambria Math" panose="02040503050406030204" pitchFamily="18" charset="0"/>
                                          </a:rPr>
                                          <m:t>𝛾</m:t>
                                        </m:r>
                                      </m:sub>
                                    </m:sSub>
                                    <m:r>
                                      <a:rPr lang="en-US" altLang="zh-CN" sz="20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sSub>
                                      <m:sSubPr>
                                        <m:ctrlPr>
                                          <a:rPr lang="en-US" altLang="zh-CN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sz="2000" b="0" i="1" smtClean="0">
                                            <a:latin typeface="Cambria Math" panose="02040503050406030204" pitchFamily="18" charset="0"/>
                                          </a:rPr>
                                          <m:t>𝐾</m:t>
                                        </m:r>
                                      </m:e>
                                      <m:sub>
                                        <m:r>
                                          <a:rPr lang="en-US" altLang="zh-CN" sz="2000" b="0" i="1" smtClean="0">
                                            <a:latin typeface="Cambria Math" panose="02040503050406030204" pitchFamily="18" charset="0"/>
                                          </a:rPr>
                                          <m:t>𝑒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sup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zh-CN" altLang="en-US" sz="2000" dirty="0"/>
                </a:p>
              </p:txBody>
            </p:sp>
          </mc:Choice>
          <mc:Fallback xmlns="">
            <p:sp>
              <p:nvSpPr>
                <p:cNvPr id="7" name="文本框 24">
                  <a:extLst>
                    <a:ext uri="{FF2B5EF4-FFF2-40B4-BE49-F238E27FC236}">
                      <a16:creationId xmlns:a16="http://schemas.microsoft.com/office/drawing/2014/main" id="{D807A36A-2D4F-0A33-739A-9D64F6E36B8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98744" y="3123245"/>
                  <a:ext cx="1835643" cy="50357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文本框 25">
                  <a:extLst>
                    <a:ext uri="{FF2B5EF4-FFF2-40B4-BE49-F238E27FC236}">
                      <a16:creationId xmlns:a16="http://schemas.microsoft.com/office/drawing/2014/main" id="{1BAA21E4-DB84-4FB5-9F0B-CC3ABFD24B35}"/>
                    </a:ext>
                  </a:extLst>
                </p:cNvPr>
                <p:cNvSpPr txBox="1"/>
                <p:nvPr/>
              </p:nvSpPr>
              <p:spPr>
                <a:xfrm>
                  <a:off x="4502590" y="3699644"/>
                  <a:ext cx="2187444" cy="48273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𝜑</m:t>
                            </m:r>
                          </m:num>
                          <m:den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sSub>
                              <m:sSub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</m:sub>
                            </m:sSub>
                          </m:den>
                        </m:f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=−</m:t>
                        </m:r>
                        <m:f>
                          <m:f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func>
                              <m:funcPr>
                                <m:ctrlPr>
                                  <a:rPr lang="en-US" altLang="zh-CN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altLang="zh-CN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en-US" altLang="zh-CN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e>
                            </m:func>
                          </m:den>
                        </m:f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∙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Sup>
                                  <m:sSubSup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𝛾</m:t>
                                    </m:r>
                                  </m:sub>
                                  <m:sup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den>
                            </m:f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altLang="zh-CN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altLang="zh-CN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CN" b="0" i="1" smtClean="0">
                                                <a:latin typeface="Cambria Math" panose="02040503050406030204" pitchFamily="18" charset="0"/>
                                              </a:rPr>
                                              <m:t>𝐸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CN" b="0" i="1" smtClean="0">
                                                <a:latin typeface="Cambria Math" panose="02040503050406030204" pitchFamily="18" charset="0"/>
                                              </a:rPr>
                                              <m:t>𝛾</m:t>
                                            </m:r>
                                          </m:sub>
                                        </m:sSub>
                                        <m:r>
                                          <a:rPr lang="en-US" altLang="zh-CN" b="0" i="1" smtClean="0"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sSub>
                                          <m:sSubPr>
                                            <m:ctrlPr>
                                              <a:rPr lang="en-US" altLang="zh-CN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CN" b="0" i="1" smtClean="0">
                                                <a:latin typeface="Cambria Math" panose="02040503050406030204" pitchFamily="18" charset="0"/>
                                              </a:rPr>
                                              <m:t>𝐾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CN" b="0" i="1" smtClean="0">
                                                <a:latin typeface="Cambria Math" panose="02040503050406030204" pitchFamily="18" charset="0"/>
                                              </a:rPr>
                                              <m:t>𝑒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6" name="文本框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02590" y="3699644"/>
                  <a:ext cx="2187444" cy="482733"/>
                </a:xfrm>
                <a:prstGeom prst="rect">
                  <a:avLst/>
                </a:prstGeom>
                <a:blipFill rotWithShape="1">
                  <a:blip r:embed="rId6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2" name="文本框 12">
            <a:extLst>
              <a:ext uri="{FF2B5EF4-FFF2-40B4-BE49-F238E27FC236}">
                <a16:creationId xmlns:a16="http://schemas.microsoft.com/office/drawing/2014/main" id="{62959FCD-BCE7-6931-3C2C-5033A15F2EB8}"/>
              </a:ext>
            </a:extLst>
          </p:cNvPr>
          <p:cNvSpPr txBox="1"/>
          <p:nvPr/>
        </p:nvSpPr>
        <p:spPr>
          <a:xfrm>
            <a:off x="479610" y="5551933"/>
            <a:ext cx="6454011" cy="55399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高角分辨 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&lt;=&gt; 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高位置分辨、高能量分辨 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TPC </a:t>
            </a:r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和量能器</a:t>
            </a:r>
            <a:endParaRPr lang="en-US" altLang="zh-CN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22">
                <a:extLst>
                  <a:ext uri="{FF2B5EF4-FFF2-40B4-BE49-F238E27FC236}">
                    <a16:creationId xmlns:a16="http://schemas.microsoft.com/office/drawing/2014/main" id="{2FADD547-D244-F754-BE97-5660916080CF}"/>
                  </a:ext>
                </a:extLst>
              </p:cNvPr>
              <p:cNvSpPr txBox="1"/>
              <p:nvPr/>
            </p:nvSpPr>
            <p:spPr>
              <a:xfrm>
                <a:off x="-240440" y="4247549"/>
                <a:ext cx="3964534" cy="8438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US" altLang="zh-CN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𝑅𝑀</m:t>
                      </m:r>
                      <m:r>
                        <a:rPr lang="en-US" altLang="zh-CN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=</m:t>
                      </m:r>
                      <m:rad>
                        <m:radPr>
                          <m:degHide m:val="on"/>
                          <m:ctrlPr>
                            <a:rPr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Sup>
                            <m:sSubSupPr>
                              <m:ctrlPr>
                                <a:rPr lang="en-US" altLang="zh-CN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CN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en-US" altLang="zh-CN" sz="24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𝑔𝑒𝑜</m:t>
                                  </m:r>
                                </m:sub>
                              </m:sSub>
                            </m:sub>
                            <m:sup>
                              <m:r>
                                <a:rPr lang="en-US" altLang="zh-CN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zh-CN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φ</m:t>
                              </m:r>
                            </m:sub>
                            <m:sup>
                              <m:r>
                                <a:rPr lang="en-US" altLang="zh-CN" sz="24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</m:oMath>
                  </m:oMathPara>
                </a14:m>
                <a:endParaRPr lang="zh-CN" alt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4" name="文本框 22">
                <a:extLst>
                  <a:ext uri="{FF2B5EF4-FFF2-40B4-BE49-F238E27FC236}">
                    <a16:creationId xmlns:a16="http://schemas.microsoft.com/office/drawing/2014/main" id="{2FADD547-D244-F754-BE97-5660916080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40440" y="4247549"/>
                <a:ext cx="3964534" cy="84388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30">
                <a:extLst>
                  <a:ext uri="{FF2B5EF4-FFF2-40B4-BE49-F238E27FC236}">
                    <a16:creationId xmlns:a16="http://schemas.microsoft.com/office/drawing/2014/main" id="{D8DD7CDB-DE85-5C33-AACD-47F38AF3CF6C}"/>
                  </a:ext>
                </a:extLst>
              </p:cNvPr>
              <p:cNvSpPr txBox="1"/>
              <p:nvPr/>
            </p:nvSpPr>
            <p:spPr>
              <a:xfrm>
                <a:off x="7854105" y="4650269"/>
                <a:ext cx="4679395" cy="5469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zh-CN" altLang="en-US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𝜎</m:t>
                        </m:r>
                      </m:e>
                      <m:sub>
                        <m:sSub>
                          <m:sSubPr>
                            <m:ctrlPr>
                              <a:rPr lang="en-US" altLang="zh-CN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sSubPr>
                          <m:e>
                            <m:r>
                              <a:rPr lang="zh-CN" altLang="en-US" b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𝜑</m:t>
                            </m:r>
                          </m:e>
                          <m:sub>
                            <m:r>
                              <a:rPr lang="en-US" altLang="zh-CN" b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𝑔𝑒𝑜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altLang="zh-CN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= 1.5° @ </a:t>
                </a:r>
                <a:r>
                  <a:rPr lang="zh-CN" altLang="en-US" dirty="0">
                    <a:solidFill>
                      <a:srgbClr val="00206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散射点距离半导体 </a:t>
                </a:r>
                <a:r>
                  <a:rPr lang="en-US" altLang="zh-CN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 cm</a:t>
                </a:r>
              </a:p>
            </p:txBody>
          </p:sp>
        </mc:Choice>
        <mc:Fallback xmlns="">
          <p:sp>
            <p:nvSpPr>
              <p:cNvPr id="15" name="文本框 30">
                <a:extLst>
                  <a:ext uri="{FF2B5EF4-FFF2-40B4-BE49-F238E27FC236}">
                    <a16:creationId xmlns:a16="http://schemas.microsoft.com/office/drawing/2014/main" id="{D8DD7CDB-DE85-5C33-AACD-47F38AF3CF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4105" y="4650269"/>
                <a:ext cx="4679395" cy="546945"/>
              </a:xfrm>
              <a:prstGeom prst="rect">
                <a:avLst/>
              </a:prstGeom>
              <a:blipFill>
                <a:blip r:embed="rId8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22">
                <a:extLst>
                  <a:ext uri="{FF2B5EF4-FFF2-40B4-BE49-F238E27FC236}">
                    <a16:creationId xmlns:a16="http://schemas.microsoft.com/office/drawing/2014/main" id="{BDBDCDB9-830B-F153-4234-7838A9C99730}"/>
                  </a:ext>
                </a:extLst>
              </p:cNvPr>
              <p:cNvSpPr txBox="1"/>
              <p:nvPr/>
            </p:nvSpPr>
            <p:spPr>
              <a:xfrm>
                <a:off x="5429052" y="5802891"/>
                <a:ext cx="8983762" cy="7186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US" altLang="zh-CN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𝑅𝑀</m:t>
                      </m:r>
                      <m:r>
                        <a:rPr lang="en-US" altLang="zh-CN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=</m:t>
                      </m:r>
                      <m:rad>
                        <m:radPr>
                          <m:degHide m:val="on"/>
                          <m:ctrlPr>
                            <a:rPr lang="en-US" altLang="zh-CN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Sup>
                            <m:sSubSupPr>
                              <m:ctrlPr>
                                <a:rPr lang="en-US" altLang="zh-CN" sz="20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sz="20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20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𝑔𝑒𝑜</m:t>
                                  </m:r>
                                </m:sub>
                              </m:sSub>
                            </m:sub>
                            <m:sup>
                              <m:r>
                                <a:rPr lang="en-US" altLang="zh-CN" sz="20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zh-CN" sz="20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sz="20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φ</m:t>
                              </m:r>
                            </m:sub>
                            <m:sup>
                              <m:r>
                                <a:rPr lang="en-US" altLang="zh-CN" sz="20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  <m:r>
                        <a:rPr lang="en-US" altLang="zh-CN" sz="20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=1.57</m:t>
                      </m:r>
                      <m:r>
                        <a:rPr lang="en-US" altLang="zh-CN" sz="20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r>
                        <m:rPr>
                          <m:nor/>
                        </m:rPr>
                        <a:rPr lang="en-US" altLang="zh-CN" sz="20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2000" i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m:t>@</m:t>
                      </m:r>
                      <m:r>
                        <m:rPr>
                          <m:nor/>
                        </m:rPr>
                        <a:rPr lang="zh-CN" altLang="en-US" sz="2000" i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zh-CN" altLang="en-US" sz="2000" i="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m:t>MeV</m:t>
                      </m:r>
                    </m:oMath>
                  </m:oMathPara>
                </a14:m>
                <a:endParaRPr lang="zh-CN" altLang="en-US" sz="2000" dirty="0">
                  <a:solidFill>
                    <a:srgbClr val="C0000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文本框 22">
                <a:extLst>
                  <a:ext uri="{FF2B5EF4-FFF2-40B4-BE49-F238E27FC236}">
                    <a16:creationId xmlns:a16="http://schemas.microsoft.com/office/drawing/2014/main" id="{BDBDCDB9-830B-F153-4234-7838A9C997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9052" y="5802891"/>
                <a:ext cx="8983762" cy="71865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组合 16">
            <a:extLst>
              <a:ext uri="{FF2B5EF4-FFF2-40B4-BE49-F238E27FC236}">
                <a16:creationId xmlns:a16="http://schemas.microsoft.com/office/drawing/2014/main" id="{28B0393E-15E8-65A8-31D4-B1C6D2AA0FE4}"/>
              </a:ext>
            </a:extLst>
          </p:cNvPr>
          <p:cNvGrpSpPr/>
          <p:nvPr/>
        </p:nvGrpSpPr>
        <p:grpSpPr>
          <a:xfrm>
            <a:off x="7824120" y="1379016"/>
            <a:ext cx="3935308" cy="1636553"/>
            <a:chOff x="690535" y="3711127"/>
            <a:chExt cx="3935308" cy="163655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矩形 17">
                  <a:extLst>
                    <a:ext uri="{FF2B5EF4-FFF2-40B4-BE49-F238E27FC236}">
                      <a16:creationId xmlns:a16="http://schemas.microsoft.com/office/drawing/2014/main" id="{0CCBCBBE-6353-BBA2-2C46-869CD3E57BDF}"/>
                    </a:ext>
                  </a:extLst>
                </p:cNvPr>
                <p:cNvSpPr/>
                <p:nvPr/>
              </p:nvSpPr>
              <p:spPr>
                <a:xfrm>
                  <a:off x="690535" y="3711127"/>
                  <a:ext cx="2836289" cy="45967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𝑎𝑠</m:t>
                              </m:r>
                            </m:sub>
                          </m:sSub>
                        </m:sub>
                      </m:sSub>
                      <m:r>
                        <a:rPr lang="en-US" altLang="zh-CN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altLang="zh-CN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as</m:t>
                              </m:r>
                            </m:sub>
                          </m:sSub>
                        </m:sub>
                      </m:sSub>
                      <m:r>
                        <a:rPr lang="en-US" altLang="zh-CN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.5 </m:t>
                      </m:r>
                      <m:r>
                        <m:rPr>
                          <m:sty m:val="p"/>
                        </m:rPr>
                        <a:rPr lang="en-US" altLang="zh-CN" i="1">
                          <a:latin typeface="Cambria Math" panose="02040503050406030204" pitchFamily="18" charset="0"/>
                        </a:rPr>
                        <m:t>mm</m:t>
                      </m:r>
                    </m:oMath>
                  </a14:m>
                  <a:r>
                    <a:rPr lang="zh-CN" altLang="en-US" dirty="0">
                      <a:solidFill>
                        <a:schemeClr val="tx1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24" name="矩形 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0535" y="3711127"/>
                  <a:ext cx="2836289" cy="459678"/>
                </a:xfrm>
                <a:prstGeom prst="rect">
                  <a:avLst/>
                </a:prstGeom>
                <a:blipFill rotWithShape="1">
                  <a:blip r:embed="rId10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矩形 18">
                  <a:extLst>
                    <a:ext uri="{FF2B5EF4-FFF2-40B4-BE49-F238E27FC236}">
                      <a16:creationId xmlns:a16="http://schemas.microsoft.com/office/drawing/2014/main" id="{A230469F-3C49-9F61-7E29-1C59815FC7E3}"/>
                    </a:ext>
                  </a:extLst>
                </p:cNvPr>
                <p:cNvSpPr/>
                <p:nvPr/>
              </p:nvSpPr>
              <p:spPr>
                <a:xfrm>
                  <a:off x="690535" y="4947570"/>
                  <a:ext cx="1362873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=2</m:t>
                        </m:r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𝑛𝑠</m:t>
                        </m:r>
                      </m:oMath>
                    </m:oMathPara>
                  </a14:m>
                  <a:endParaRPr lang="en-US" altLang="zh-CN" i="1" dirty="0">
                    <a:solidFill>
                      <a:schemeClr val="tx1"/>
                    </a:solidFill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25" name="矩形 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0535" y="4947570"/>
                  <a:ext cx="1362873" cy="400110"/>
                </a:xfrm>
                <a:prstGeom prst="rect">
                  <a:avLst/>
                </a:prstGeom>
                <a:blipFill rotWithShape="1">
                  <a:blip r:embed="rId11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矩形 19">
                  <a:extLst>
                    <a:ext uri="{FF2B5EF4-FFF2-40B4-BE49-F238E27FC236}">
                      <a16:creationId xmlns:a16="http://schemas.microsoft.com/office/drawing/2014/main" id="{82C30BCB-D4FA-8D94-8004-3F5EDE79C7FF}"/>
                    </a:ext>
                  </a:extLst>
                </p:cNvPr>
                <p:cNvSpPr/>
                <p:nvPr/>
              </p:nvSpPr>
              <p:spPr>
                <a:xfrm>
                  <a:off x="690535" y="4399692"/>
                  <a:ext cx="3935308" cy="45967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altLang="zh-CN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r>
                                <a:rPr lang="en-US" altLang="zh-CN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𝑎𝑠</m:t>
                              </m:r>
                            </m:sub>
                          </m:sSub>
                        </m:sub>
                      </m:sSub>
                      <m:r>
                        <a:rPr lang="en-US" altLang="zh-CN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lin"/>
                          <m:ctrlP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20 </m:t>
                          </m:r>
                          <m:r>
                            <a:rPr lang="en-US" altLang="zh-CN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altLang="zh-CN">
                              <a:latin typeface="Cambria Math" panose="02040503050406030204" pitchFamily="18" charset="0"/>
                            </a:rPr>
                            <m:t>𝜇</m:t>
                          </m:r>
                          <m:r>
                            <a:rPr lang="en-US" altLang="zh-CN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n-US" altLang="zh-CN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CN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=0.</m:t>
                      </m:r>
                      <m:r>
                        <a:rPr lang="en-US" altLang="zh-CN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altLang="zh-CN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𝑚𝑚</m:t>
                      </m:r>
                      <m:r>
                        <a:rPr lang="en-US" altLang="zh-CN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altLang="zh-CN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26" name="矩形 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0535" y="4399692"/>
                  <a:ext cx="3935308" cy="459678"/>
                </a:xfrm>
                <a:prstGeom prst="rect">
                  <a:avLst/>
                </a:prstGeom>
                <a:blipFill rotWithShape="1">
                  <a:blip r:embed="rId12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2C3A21DF-7D88-AF22-3FEC-8D723CC6D977}"/>
              </a:ext>
            </a:extLst>
          </p:cNvPr>
          <p:cNvGrpSpPr/>
          <p:nvPr/>
        </p:nvGrpSpPr>
        <p:grpSpPr>
          <a:xfrm>
            <a:off x="7853191" y="3597199"/>
            <a:ext cx="3860800" cy="1008195"/>
            <a:chOff x="380618" y="3740853"/>
            <a:chExt cx="3860800" cy="100819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矩形 21">
                  <a:extLst>
                    <a:ext uri="{FF2B5EF4-FFF2-40B4-BE49-F238E27FC236}">
                      <a16:creationId xmlns:a16="http://schemas.microsoft.com/office/drawing/2014/main" id="{572492BF-873E-F71E-C46C-E54B6B632145}"/>
                    </a:ext>
                  </a:extLst>
                </p:cNvPr>
                <p:cNvSpPr/>
                <p:nvPr/>
              </p:nvSpPr>
              <p:spPr>
                <a:xfrm>
                  <a:off x="380618" y="4320533"/>
                  <a:ext cx="1905393" cy="42851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𝐶𝑍𝑇</m:t>
                              </m:r>
                            </m:sub>
                          </m:sSub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0.5</m:t>
                      </m:r>
                      <m:r>
                        <m:rPr>
                          <m:sty m:val="p"/>
                        </m:rPr>
                        <a:rPr lang="en-US" altLang="zh-CN" i="1">
                          <a:latin typeface="Cambria Math" panose="02040503050406030204" pitchFamily="18" charset="0"/>
                        </a:rPr>
                        <m:t>mm</m:t>
                      </m:r>
                    </m:oMath>
                  </a14:m>
                  <a:r>
                    <a:rPr lang="zh-CN" altLang="en-US" i="1" dirty="0">
                      <a:latin typeface="Cambria Math" panose="02040503050406030204" pitchFamily="18" charset="0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22" name="矩形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0618" y="4320533"/>
                  <a:ext cx="1905393" cy="428515"/>
                </a:xfrm>
                <a:prstGeom prst="rect">
                  <a:avLst/>
                </a:prstGeom>
                <a:blipFill rotWithShape="1">
                  <a:blip r:embed="rId13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矩形 22">
                  <a:extLst>
                    <a:ext uri="{FF2B5EF4-FFF2-40B4-BE49-F238E27FC236}">
                      <a16:creationId xmlns:a16="http://schemas.microsoft.com/office/drawing/2014/main" id="{5CBE2E8B-E420-766C-5525-CEA23585A760}"/>
                    </a:ext>
                  </a:extLst>
                </p:cNvPr>
                <p:cNvSpPr/>
                <p:nvPr/>
              </p:nvSpPr>
              <p:spPr>
                <a:xfrm>
                  <a:off x="380618" y="3740853"/>
                  <a:ext cx="3860800" cy="54165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>
                  <a:defPPr>
                    <a:defRPr lang="en-US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sz="2000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𝐶𝑍𝑇</m:t>
                              </m:r>
                            </m:sub>
                          </m:sSub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𝐶𝑍𝑇</m:t>
                              </m:r>
                            </m:sub>
                          </m:sSub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1.72 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𝑚𝑚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e>
                          </m:rad>
                        </m:den>
                      </m:f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=0.5</m:t>
                      </m:r>
                      <m:r>
                        <m:rPr>
                          <m:sty m:val="p"/>
                        </m:rPr>
                        <a:rPr lang="en-US" altLang="zh-CN" i="1">
                          <a:latin typeface="Cambria Math" panose="02040503050406030204" pitchFamily="18" charset="0"/>
                        </a:rPr>
                        <m:t>mm</m:t>
                      </m:r>
                    </m:oMath>
                  </a14:m>
                  <a:r>
                    <a:rPr lang="en-US" altLang="zh-CN" i="1" dirty="0">
                      <a:latin typeface="Cambria Math" panose="02040503050406030204" pitchFamily="18" charset="0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23" name="矩形 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0618" y="3740853"/>
                  <a:ext cx="3860800" cy="541655"/>
                </a:xfrm>
                <a:prstGeom prst="rect">
                  <a:avLst/>
                </a:prstGeom>
                <a:blipFill rotWithShape="1">
                  <a:blip r:embed="rId14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4" name="矩形 23">
            <a:extLst>
              <a:ext uri="{FF2B5EF4-FFF2-40B4-BE49-F238E27FC236}">
                <a16:creationId xmlns:a16="http://schemas.microsoft.com/office/drawing/2014/main" id="{75CC132E-D3E9-78FB-80CB-0910BFEF78F5}"/>
              </a:ext>
            </a:extLst>
          </p:cNvPr>
          <p:cNvSpPr/>
          <p:nvPr/>
        </p:nvSpPr>
        <p:spPr>
          <a:xfrm>
            <a:off x="7752115" y="980830"/>
            <a:ext cx="3775393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气体探测器位置、时间分辨需求</a:t>
            </a:r>
            <a:endParaRPr lang="zh-CN" altLang="en-US" dirty="0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24B99D7C-1174-DE60-AE89-8ED95B6E2707}"/>
              </a:ext>
            </a:extLst>
          </p:cNvPr>
          <p:cNvSpPr/>
          <p:nvPr/>
        </p:nvSpPr>
        <p:spPr>
          <a:xfrm>
            <a:off x="7853191" y="3105383"/>
            <a:ext cx="2492990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量能器位置分辨需求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F7D734CD-78EA-443D-E1D7-8A5E5627FD6E}"/>
                  </a:ext>
                </a:extLst>
              </p:cNvPr>
              <p:cNvSpPr/>
              <p:nvPr/>
            </p:nvSpPr>
            <p:spPr>
              <a:xfrm>
                <a:off x="7855721" y="5292125"/>
                <a:ext cx="3665877" cy="3940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zh-CN" altLang="en-US" b="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φ</m:t>
                        </m:r>
                      </m:sub>
                    </m:sSub>
                  </m:oMath>
                </a14:m>
                <a:r>
                  <a:rPr lang="en-US" altLang="zh-CN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= 0.45 °@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φ</m:t>
                    </m:r>
                    <m:r>
                      <a:rPr lang="en-US" altLang="zh-CN" b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=</m:t>
                    </m:r>
                    <m:r>
                      <a:rPr lang="en-US" altLang="zh-CN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60</m:t>
                    </m:r>
                    <m:r>
                      <a:rPr lang="en-US" altLang="zh-CN" b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˚</m:t>
                    </m:r>
                  </m:oMath>
                </a14:m>
                <a:r>
                  <a:rPr lang="zh-CN" altLang="en-US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&amp; 1MeV</a:t>
                </a:r>
                <a:endParaRPr lang="zh-CN" altLang="en-US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F7D734CD-78EA-443D-E1D7-8A5E5627FD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5721" y="5292125"/>
                <a:ext cx="3665877" cy="394019"/>
              </a:xfrm>
              <a:prstGeom prst="rect">
                <a:avLst/>
              </a:prstGeom>
              <a:blipFill>
                <a:blip r:embed="rId15"/>
                <a:stretch>
                  <a:fillRect t="-7692" b="-169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矩形 27">
            <a:extLst>
              <a:ext uri="{FF2B5EF4-FFF2-40B4-BE49-F238E27FC236}">
                <a16:creationId xmlns:a16="http://schemas.microsoft.com/office/drawing/2014/main" id="{B674C41D-2AC2-91B5-A80F-8E2F3E0D60C5}"/>
              </a:ext>
            </a:extLst>
          </p:cNvPr>
          <p:cNvSpPr/>
          <p:nvPr/>
        </p:nvSpPr>
        <p:spPr>
          <a:xfrm>
            <a:off x="3338445" y="980830"/>
            <a:ext cx="2236510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角分辨率计算原理</a:t>
            </a:r>
            <a:endParaRPr lang="zh-CN" altLang="en-US" dirty="0"/>
          </a:p>
        </p:txBody>
      </p:sp>
      <p:pic>
        <p:nvPicPr>
          <p:cNvPr id="42" name="图片 41">
            <a:extLst>
              <a:ext uri="{FF2B5EF4-FFF2-40B4-BE49-F238E27FC236}">
                <a16:creationId xmlns:a16="http://schemas.microsoft.com/office/drawing/2014/main" id="{D23751A3-49A3-1489-491A-1A1441D152F1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97" y="900720"/>
            <a:ext cx="2378451" cy="3188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691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D4CC1-D464-0659-A423-7D5CB50EF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灯片编号占位符 2">
            <a:extLst>
              <a:ext uri="{FF2B5EF4-FFF2-40B4-BE49-F238E27FC236}">
                <a16:creationId xmlns:a16="http://schemas.microsoft.com/office/drawing/2014/main" id="{E7C3A59F-3A45-C49C-13EA-71CE50FADC9D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1050669" y="6381205"/>
            <a:ext cx="4587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3A3F721-59E3-4070-B3FE-FBD7A2F83A97}" type="slidenum">
              <a:rPr lang="zh-CN" altLang="en-US"/>
              <a:t>9</a:t>
            </a:fld>
            <a:endParaRPr lang="zh-CN" altLang="en-US" dirty="0"/>
          </a:p>
        </p:txBody>
      </p:sp>
      <p:sp>
        <p:nvSpPr>
          <p:cNvPr id="6" name="标题 1">
            <a:extLst>
              <a:ext uri="{FF2B5EF4-FFF2-40B4-BE49-F238E27FC236}">
                <a16:creationId xmlns:a16="http://schemas.microsoft.com/office/drawing/2014/main" id="{7D850577-D8B9-D087-4E1F-23073F784B31}"/>
              </a:ext>
            </a:extLst>
          </p:cNvPr>
          <p:cNvSpPr txBox="1"/>
          <p:nvPr/>
        </p:nvSpPr>
        <p:spPr>
          <a:xfrm>
            <a:off x="2152650" y="134335"/>
            <a:ext cx="7886700" cy="7174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zh-CN" altLang="en-US" sz="40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报告提纲</a:t>
            </a:r>
          </a:p>
        </p:txBody>
      </p:sp>
      <p:sp>
        <p:nvSpPr>
          <p:cNvPr id="16" name="内容占位符 2">
            <a:extLst>
              <a:ext uri="{FF2B5EF4-FFF2-40B4-BE49-F238E27FC236}">
                <a16:creationId xmlns:a16="http://schemas.microsoft.com/office/drawing/2014/main" id="{3CDE5176-2F85-7EC8-18D7-BF14FA71B20B}"/>
              </a:ext>
            </a:extLst>
          </p:cNvPr>
          <p:cNvSpPr txBox="1"/>
          <p:nvPr/>
        </p:nvSpPr>
        <p:spPr>
          <a:xfrm>
            <a:off x="551615" y="1124840"/>
            <a:ext cx="10656740" cy="3600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研究背景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需求分析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电子学设计</a:t>
            </a:r>
            <a:endParaRPr lang="en-US" altLang="zh-CN" sz="32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测试结果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1063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be290272-116a-4c05-90a5-b4918a115bcc}"/>
  <p:tag name="COMMONDATA" val="eyJoZGlkIjoiZDkzMmU0M2ZjNTAwNWYwODkxN2FhYjBmMmM4YjliMGY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187694"/>
  <p:tag name="KSO_WM_UNIT_ID" val="diagram20187694_1*l_h_i*1_1_5"/>
  <p:tag name="KSO_WM_UNIT_LAYERLEVEL" val="1_1_1"/>
  <p:tag name="KSO_WM_BEAUTIFY_FLAG" val="#wm#"/>
  <p:tag name="KSO_WM_TAG_VERSION" val="1.0"/>
  <p:tag name="KSO_WM_UNIT_HIGHLIGHT" val="0"/>
  <p:tag name="KSO_WM_UNIT_COMPATIBLE" val="0"/>
  <p:tag name="KSO_WM_DIAGRAM_GROUP_CODE" val="l1-1"/>
  <p:tag name="KSO_WM_UNIT_TYPE" val="l_h_i"/>
  <p:tag name="KSO_WM_UNIT_INDEX" val="1_1_5"/>
  <p:tag name="KSO_WM_UNIT_DIAGRAM_ISNUMVISUAL" val="0"/>
  <p:tag name="KSO_WM_UNIT_DIAGRAM_ISREFERUNIT" val="0"/>
  <p:tag name="KSO_WM_UNIT_FILL_FORE_SCHEMECOLOR_INDEX" val="14"/>
  <p:tag name="KSO_WM_UNIT_FILL_TYPE" val="1"/>
  <p:tag name="KSO_WM_UNIT_TEXT_FILL_FORE_SCHEMECOLOR_INDEX" val="13"/>
  <p:tag name="KSO_WM_UNIT_TEXT_FILL_TYPE" val="1"/>
  <p:tag name="KSO_WM_UNIT_DIAGRAM_SCHEMECOLOR_ID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187694"/>
  <p:tag name="KSO_WM_UNIT_ID" val="diagram20187694_1*l_h_i*1_1_6"/>
  <p:tag name="KSO_WM_UNIT_LAYERLEVEL" val="1_1_1"/>
  <p:tag name="KSO_WM_BEAUTIFY_FLAG" val="#wm#"/>
  <p:tag name="KSO_WM_TAG_VERSION" val="1.0"/>
  <p:tag name="KSO_WM_UNIT_HIGHLIGHT" val="0"/>
  <p:tag name="KSO_WM_UNIT_COMPATIBLE" val="0"/>
  <p:tag name="KSO_WM_DIAGRAM_GROUP_CODE" val="l1-1"/>
  <p:tag name="KSO_WM_UNIT_TYPE" val="l_h_i"/>
  <p:tag name="KSO_WM_UNIT_INDEX" val="1_1_6"/>
  <p:tag name="KSO_WM_UNIT_DIAGRAM_ISNUMVISUAL" val="0"/>
  <p:tag name="KSO_WM_UNIT_DIAGRAM_ISREFERUNIT" val="0"/>
  <p:tag name="KSO_WM_UNIT_FILL_FORE_SCHEMECOLOR_INDEX" val="14"/>
  <p:tag name="KSO_WM_UNIT_FILL_TYPE" val="1"/>
  <p:tag name="KSO_WM_UNIT_TEXT_FILL_FORE_SCHEMECOLOR_INDEX" val="13"/>
  <p:tag name="KSO_WM_UNIT_TEXT_FILL_TYPE" val="1"/>
  <p:tag name="KSO_WM_UNIT_DIAGRAM_SCHEMECOLOR_ID" val="2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824</TotalTime>
  <Words>1933</Words>
  <Application>Microsoft Office PowerPoint</Application>
  <PresentationFormat>宽屏</PresentationFormat>
  <Paragraphs>223</Paragraphs>
  <Slides>18</Slides>
  <Notes>18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7" baseType="lpstr">
      <vt:lpstr>微软雅黑</vt:lpstr>
      <vt:lpstr>Arial</vt:lpstr>
      <vt:lpstr>Calibri</vt:lpstr>
      <vt:lpstr>Calibri Light</vt:lpstr>
      <vt:lpstr>Cambria Math</vt:lpstr>
      <vt:lpstr>Times New Roman</vt:lpstr>
      <vt:lpstr>Wingdings</vt:lpstr>
      <vt:lpstr>Office 主题​​</vt:lpstr>
      <vt:lpstr>Visio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张奔</dc:creator>
  <cp:keywords>信工学院</cp:keywords>
  <cp:lastModifiedBy>阳 刘</cp:lastModifiedBy>
  <cp:revision>1356</cp:revision>
  <dcterms:created xsi:type="dcterms:W3CDTF">2013-05-22T02:15:00Z</dcterms:created>
  <dcterms:modified xsi:type="dcterms:W3CDTF">2026-08-10T21:12:19Z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1D6CD335278A4FDEACE4230385917EE2</vt:lpwstr>
  </property>
</Properties>
</file>