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82" r:id="rId2"/>
    <p:sldId id="261" r:id="rId3"/>
    <p:sldId id="264" r:id="rId4"/>
    <p:sldId id="266" r:id="rId5"/>
    <p:sldId id="267" r:id="rId6"/>
    <p:sldId id="268" r:id="rId7"/>
    <p:sldId id="269" r:id="rId8"/>
    <p:sldId id="274" r:id="rId9"/>
    <p:sldId id="275" r:id="rId10"/>
    <p:sldId id="277" r:id="rId11"/>
    <p:sldId id="279" r:id="rId12"/>
    <p:sldId id="280" r:id="rId13"/>
    <p:sldId id="281" r:id="rId14"/>
    <p:sldId id="283" r:id="rId1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AF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98" autoAdjust="0"/>
    <p:restoredTop sz="93029" autoAdjust="0"/>
  </p:normalViewPr>
  <p:slideViewPr>
    <p:cSldViewPr snapToGrid="0">
      <p:cViewPr varScale="1">
        <p:scale>
          <a:sx n="77" d="100"/>
          <a:sy n="77" d="100"/>
        </p:scale>
        <p:origin x="7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23C7B7-8FAC-4999-BB04-5E3C608330AE}" type="datetimeFigureOut">
              <a:rPr lang="zh-CN" altLang="en-US" smtClean="0"/>
              <a:t>2026/8/10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91C2A0-3294-40D5-82BE-042F3C6F98B0}"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A38A4B4-4845-45A0-A853-E16CC5F411D4}"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491C2A0-3294-40D5-82BE-042F3C6F98B0}" type="slidenum">
              <a:rPr lang="zh-CN" altLang="en-US" smtClean="0"/>
              <a:t>3</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2738EE77-F277-4747-A240-EBC016097147}" type="datetime1">
              <a:rPr lang="zh-CN" altLang="en-US" smtClean="0"/>
              <a:t>2026/8/10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1F3856D-B8D7-4563-97BB-9D2204980CAD}"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E84D73D7-D934-429C-9CD7-DA9114FE8280}" type="datetime1">
              <a:rPr lang="zh-CN" altLang="en-US" smtClean="0"/>
              <a:t>2026/8/10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1F3856D-B8D7-4563-97BB-9D2204980CAD}"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95A1CE14-F7EB-4976-B54F-2CAC7D9DD614}" type="datetime1">
              <a:rPr lang="zh-CN" altLang="en-US" smtClean="0"/>
              <a:t>2026/8/10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1F3856D-B8D7-4563-97BB-9D2204980CAD}"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1A15427-EA1D-40C4-AA7A-CD32D6DC53C3}" type="datetime1">
              <a:rPr lang="zh-CN" altLang="en-US" smtClean="0"/>
              <a:t>2026/8/10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1F3856D-B8D7-4563-97BB-9D2204980CAD}"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C64D23A-0558-40E8-988B-4EEB1E4F2E40}" type="datetime1">
              <a:rPr lang="zh-CN" altLang="en-US" smtClean="0"/>
              <a:t>2026/8/10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1F3856D-B8D7-4563-97BB-9D2204980CAD}"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B757E2BF-1994-4850-A882-9A9C00FB77F9}" type="datetime1">
              <a:rPr lang="zh-CN" altLang="en-US" smtClean="0"/>
              <a:t>2026/8/10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1F3856D-B8D7-4563-97BB-9D2204980CAD}"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19B7B166-38CC-487B-A944-9B389213AEE2}" type="datetime1">
              <a:rPr lang="zh-CN" altLang="en-US" smtClean="0"/>
              <a:t>2026/8/10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1F3856D-B8D7-4563-97BB-9D2204980CAD}"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17B9605-6F24-4117-904D-361B1019EDB7}" type="datetime1">
              <a:rPr lang="zh-CN" altLang="en-US" smtClean="0"/>
              <a:t>2026/8/10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1F3856D-B8D7-4563-97BB-9D2204980CAD}"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7DAF73A-44D3-4386-A89B-3562783435D1}" type="datetime1">
              <a:rPr lang="zh-CN" altLang="en-US" smtClean="0"/>
              <a:t>2026/8/10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1F3856D-B8D7-4563-97BB-9D2204980CAD}"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B80227C-7DAB-4278-A982-DE960AC1496E}" type="datetime1">
              <a:rPr lang="zh-CN" altLang="en-US" smtClean="0"/>
              <a:t>2026/8/10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1F3856D-B8D7-4563-97BB-9D2204980CAD}"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AA6760B-26CD-4F36-9561-3FD0D4C63544}" type="datetime1">
              <a:rPr lang="zh-CN" altLang="en-US" smtClean="0"/>
              <a:t>2026/8/10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1F3856D-B8D7-4563-97BB-9D2204980CAD}"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91AAF96-EE30-44F8-8F20-379DC1C3817E}" type="datetime1">
              <a:rPr lang="zh-CN" altLang="en-US" smtClean="0"/>
              <a:t>2026/8/10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1F3856D-B8D7-4563-97BB-9D2204980CAD}"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7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7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7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7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7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7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7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7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7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dengty2025@lzu.edu.cn" TargetMode="External"/><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p:nvPr/>
        </p:nvPicPr>
        <p:blipFill>
          <a:blip r:embed="rId3"/>
          <a:srcRect l="236" t="1724" r="914" b="1"/>
          <a:stretch>
            <a:fillRect/>
          </a:stretch>
        </p:blipFill>
        <p:spPr>
          <a:xfrm>
            <a:off x="2107826" y="13549"/>
            <a:ext cx="7995969" cy="1951728"/>
          </a:xfrm>
          <a:prstGeom prst="rect">
            <a:avLst/>
          </a:prstGeom>
        </p:spPr>
      </p:pic>
      <p:pic>
        <p:nvPicPr>
          <p:cNvPr id="1036" name="Picture 12" descr="兰州大学校园风景,兰州大学校园风景图,兰州大学大气科学学院_大山谷图库"/>
          <p:cNvPicPr>
            <a:picLocks noChangeArrowheads="1"/>
          </p:cNvPicPr>
          <p:nvPr/>
        </p:nvPicPr>
        <p:blipFill rotWithShape="1">
          <a:blip r:embed="rId4" cstate="print">
            <a:extLst>
              <a:ext uri="{28A0092B-C50C-407E-A947-70E740481C1C}">
                <a14:useLocalDpi xmlns:a14="http://schemas.microsoft.com/office/drawing/2010/main" val="0"/>
              </a:ext>
            </a:extLst>
          </a:blip>
          <a:srcRect l="9877" r="12173"/>
          <a:stretch>
            <a:fillRect/>
          </a:stretch>
        </p:blipFill>
        <p:spPr bwMode="auto">
          <a:xfrm>
            <a:off x="10099632" y="6486"/>
            <a:ext cx="2057455" cy="1951728"/>
          </a:xfrm>
          <a:prstGeom prst="rect">
            <a:avLst/>
          </a:prstGeom>
          <a:noFill/>
          <a:extLst>
            <a:ext uri="{909E8E84-426E-40DD-AFC4-6F175D3DCCD1}">
              <a14:hiddenFill xmlns:a14="http://schemas.microsoft.com/office/drawing/2010/main">
                <a:solidFill>
                  <a:srgbClr val="FFFFFF"/>
                </a:solidFill>
              </a14:hiddenFill>
            </a:ext>
          </a:extLst>
        </p:spPr>
      </p:pic>
      <p:pic>
        <p:nvPicPr>
          <p:cNvPr id="13" name="图片 12" descr="石头墙上&#10;&#10;AI 生成的内容可能不正确。"/>
          <p:cNvPicPr>
            <a:picLocks noChangeAspect="1"/>
          </p:cNvPicPr>
          <p:nvPr/>
        </p:nvPicPr>
        <p:blipFill>
          <a:blip r:embed="rId5">
            <a:extLst>
              <a:ext uri="{28A0092B-C50C-407E-A947-70E740481C1C}">
                <a14:useLocalDpi xmlns:a14="http://schemas.microsoft.com/office/drawing/2010/main" val="0"/>
              </a:ext>
            </a:extLst>
          </a:blip>
          <a:srcRect t="3950" b="5195"/>
          <a:stretch>
            <a:fillRect/>
          </a:stretch>
        </p:blipFill>
        <p:spPr>
          <a:xfrm>
            <a:off x="41398" y="13260"/>
            <a:ext cx="2072913" cy="1944954"/>
          </a:xfrm>
          <a:prstGeom prst="rect">
            <a:avLst/>
          </a:prstGeom>
        </p:spPr>
      </p:pic>
      <p:sp>
        <p:nvSpPr>
          <p:cNvPr id="17" name="矩形 16"/>
          <p:cNvSpPr/>
          <p:nvPr/>
        </p:nvSpPr>
        <p:spPr>
          <a:xfrm>
            <a:off x="1674514" y="2650019"/>
            <a:ext cx="9032396" cy="365125"/>
          </a:xfrm>
          <a:prstGeom prst="rect">
            <a:avLst/>
          </a:prstGeom>
          <a:noFill/>
        </p:spPr>
        <p:txBody>
          <a:bodyPr wrap="square" anchor="ctr">
            <a:noAutofit/>
          </a:bodyPr>
          <a:lstStyle/>
          <a:p>
            <a:pPr algn="ctr"/>
            <a:r>
              <a:rPr lang="zh-CN" altLang="en-US" sz="3600" b="1" dirty="0">
                <a:solidFill>
                  <a:schemeClr val="tx2">
                    <a:lumMod val="90000"/>
                    <a:lumOff val="10000"/>
                  </a:schemeClr>
                </a:solidFill>
              </a:rPr>
              <a:t>基于深度学习的</a:t>
            </a:r>
            <a:r>
              <a:rPr lang="en-US" altLang="zh-CN" sz="3600" b="1" dirty="0">
                <a:solidFill>
                  <a:schemeClr val="tx2">
                    <a:lumMod val="90000"/>
                    <a:lumOff val="10000"/>
                  </a:schemeClr>
                </a:solidFill>
              </a:rPr>
              <a:t>LYSO-SiPM PET</a:t>
            </a:r>
            <a:r>
              <a:rPr lang="zh-CN" altLang="en-US" sz="3600" b="1" dirty="0">
                <a:solidFill>
                  <a:schemeClr val="tx2">
                    <a:lumMod val="90000"/>
                    <a:lumOff val="10000"/>
                  </a:schemeClr>
                </a:solidFill>
              </a:rPr>
              <a:t>晶体间散射校正及多间距实验验证</a:t>
            </a:r>
          </a:p>
        </p:txBody>
      </p:sp>
      <p:sp>
        <p:nvSpPr>
          <p:cNvPr id="6" name="文本框 5"/>
          <p:cNvSpPr txBox="1"/>
          <p:nvPr/>
        </p:nvSpPr>
        <p:spPr>
          <a:xfrm>
            <a:off x="1794316" y="3522283"/>
            <a:ext cx="8792792" cy="369332"/>
          </a:xfrm>
          <a:prstGeom prst="rect">
            <a:avLst/>
          </a:prstGeom>
          <a:noFill/>
        </p:spPr>
        <p:txBody>
          <a:bodyPr wrap="none" rtlCol="0">
            <a:spAutoFit/>
          </a:bodyPr>
          <a:lstStyle/>
          <a:p>
            <a:r>
              <a:rPr lang="en-US" altLang="zh-CN" dirty="0">
                <a:solidFill>
                  <a:srgbClr val="FF0000"/>
                </a:solidFill>
              </a:rPr>
              <a:t>—————————————— </a:t>
            </a:r>
            <a:r>
              <a:rPr lang="en-US" altLang="zh-CN" b="1" dirty="0">
                <a:solidFill>
                  <a:srgbClr val="FF0000"/>
                </a:solidFill>
              </a:rPr>
              <a:t>NED ·2026 </a:t>
            </a:r>
            <a:r>
              <a:rPr lang="zh-CN" altLang="en-US" b="1" dirty="0">
                <a:solidFill>
                  <a:srgbClr val="FF0000"/>
                </a:solidFill>
              </a:rPr>
              <a:t>学术报告</a:t>
            </a:r>
            <a:r>
              <a:rPr lang="en-US" altLang="zh-CN" dirty="0">
                <a:solidFill>
                  <a:srgbClr val="FF0000"/>
                </a:solidFill>
              </a:rPr>
              <a:t>——————————————</a:t>
            </a:r>
            <a:endParaRPr lang="zh-CN" altLang="en-US" dirty="0">
              <a:solidFill>
                <a:srgbClr val="FF0000"/>
              </a:solidFill>
            </a:endParaRPr>
          </a:p>
        </p:txBody>
      </p:sp>
      <p:sp>
        <p:nvSpPr>
          <p:cNvPr id="2" name="文本框 1"/>
          <p:cNvSpPr txBox="1"/>
          <p:nvPr/>
        </p:nvSpPr>
        <p:spPr>
          <a:xfrm>
            <a:off x="3067538" y="4075588"/>
            <a:ext cx="6076544" cy="646331"/>
          </a:xfrm>
          <a:prstGeom prst="rect">
            <a:avLst/>
          </a:prstGeom>
          <a:noFill/>
        </p:spPr>
        <p:txBody>
          <a:bodyPr wrap="square" rtlCol="0">
            <a:spAutoFit/>
          </a:bodyPr>
          <a:lstStyle/>
          <a:p>
            <a:pPr algn="ctr"/>
            <a:r>
              <a:rPr lang="zh-CN" altLang="en-US" dirty="0">
                <a:latin typeface="宋体" pitchFamily="2" charset="-122"/>
                <a:ea typeface="宋体" pitchFamily="2" charset="-122"/>
                <a:cs typeface="Times New Roman" panose="02020603050405020304" pitchFamily="18" charset="0"/>
              </a:rPr>
              <a:t>相关作者：</a:t>
            </a:r>
            <a:r>
              <a:rPr lang="zh-CN" altLang="zh-CN" dirty="0">
                <a:latin typeface="宋体" pitchFamily="2" charset="-122"/>
                <a:ea typeface="宋体" pitchFamily="2" charset="-122"/>
                <a:cs typeface="Times New Roman" panose="02020603050405020304" pitchFamily="18" charset="0"/>
              </a:rPr>
              <a:t>邓天一，张庆华，莫小东，张杰民，陈俊兵，郭典，张春辉，张红强，蔡向东，尹永智</a:t>
            </a:r>
            <a:endParaRPr lang="zh-CN" altLang="zh-CN" dirty="0">
              <a:latin typeface="Times New Roman" panose="02020603050405020304" pitchFamily="18" charset="0"/>
              <a:ea typeface="宋体" pitchFamily="2" charset="-122"/>
              <a:cs typeface="Times New Roman" panose="02020603050405020304" pitchFamily="18" charset="0"/>
            </a:endParaRPr>
          </a:p>
        </p:txBody>
      </p:sp>
      <p:pic>
        <p:nvPicPr>
          <p:cNvPr id="9" name="图片 8"/>
          <p:cNvPicPr>
            <a:picLocks noChangeAspect="1"/>
          </p:cNvPicPr>
          <p:nvPr/>
        </p:nvPicPr>
        <p:blipFill>
          <a:blip r:embed="rId6"/>
          <a:stretch>
            <a:fillRect/>
          </a:stretch>
        </p:blipFill>
        <p:spPr>
          <a:xfrm>
            <a:off x="4598243" y="4876211"/>
            <a:ext cx="285750" cy="238125"/>
          </a:xfrm>
          <a:prstGeom prst="rect">
            <a:avLst/>
          </a:prstGeom>
        </p:spPr>
      </p:pic>
      <p:sp>
        <p:nvSpPr>
          <p:cNvPr id="16" name="文本框 15"/>
          <p:cNvSpPr txBox="1"/>
          <p:nvPr/>
        </p:nvSpPr>
        <p:spPr>
          <a:xfrm>
            <a:off x="4826020" y="4791170"/>
            <a:ext cx="2943560" cy="338554"/>
          </a:xfrm>
          <a:prstGeom prst="rect">
            <a:avLst/>
          </a:prstGeom>
          <a:noFill/>
        </p:spPr>
        <p:txBody>
          <a:bodyPr wrap="square" rtlCol="0">
            <a:spAutoFit/>
          </a:bodyPr>
          <a:lstStyle/>
          <a:p>
            <a:r>
              <a:rPr lang="en-US" altLang="zh-CN" sz="1600" dirty="0">
                <a:latin typeface="宋体" pitchFamily="2" charset="-122"/>
                <a:ea typeface="宋体" pitchFamily="2" charset="-122"/>
                <a:cs typeface="Times New Roman" panose="02020603050405020304" pitchFamily="18" charset="0"/>
              </a:rPr>
              <a:t> </a:t>
            </a:r>
            <a:r>
              <a:rPr lang="zh-CN" altLang="en-US" sz="1600" dirty="0">
                <a:latin typeface="宋体" pitchFamily="2" charset="-122"/>
                <a:ea typeface="宋体" pitchFamily="2" charset="-122"/>
                <a:cs typeface="Times New Roman" panose="02020603050405020304" pitchFamily="18" charset="0"/>
              </a:rPr>
              <a:t>兰州大学核科学与技术学院</a:t>
            </a:r>
            <a:endParaRPr lang="zh-CN" altLang="zh-CN" sz="1600" dirty="0">
              <a:latin typeface="宋体" pitchFamily="2" charset="-122"/>
              <a:ea typeface="宋体" pitchFamily="2" charset="-122"/>
              <a:cs typeface="Times New Roman" panose="02020603050405020304" pitchFamily="18" charset="0"/>
            </a:endParaRPr>
          </a:p>
        </p:txBody>
      </p:sp>
      <p:pic>
        <p:nvPicPr>
          <p:cNvPr id="19" name="图片 18"/>
          <p:cNvPicPr>
            <a:picLocks noChangeAspect="1"/>
          </p:cNvPicPr>
          <p:nvPr/>
        </p:nvPicPr>
        <p:blipFill>
          <a:blip r:embed="rId7"/>
          <a:stretch>
            <a:fillRect/>
          </a:stretch>
        </p:blipFill>
        <p:spPr>
          <a:xfrm>
            <a:off x="4617293" y="5158930"/>
            <a:ext cx="266700" cy="257175"/>
          </a:xfrm>
          <a:prstGeom prst="rect">
            <a:avLst/>
          </a:prstGeom>
        </p:spPr>
      </p:pic>
      <p:sp>
        <p:nvSpPr>
          <p:cNvPr id="22" name="文本框 21"/>
          <p:cNvSpPr txBox="1"/>
          <p:nvPr/>
        </p:nvSpPr>
        <p:spPr>
          <a:xfrm>
            <a:off x="4883993" y="5118240"/>
            <a:ext cx="5011246" cy="338554"/>
          </a:xfrm>
          <a:prstGeom prst="rect">
            <a:avLst/>
          </a:prstGeom>
          <a:noFill/>
        </p:spPr>
        <p:txBody>
          <a:bodyPr wrap="square" rtlCol="0">
            <a:spAutoFit/>
          </a:bodyPr>
          <a:lstStyle/>
          <a:p>
            <a:r>
              <a:rPr lang="en-US" altLang="zh-CN" sz="1600" dirty="0">
                <a:latin typeface="Times New Roman" panose="02020603050405020304" pitchFamily="18" charset="0"/>
                <a:ea typeface="宋体" pitchFamily="2" charset="-122"/>
                <a:cs typeface="Times New Roman" panose="02020603050405020304" pitchFamily="18" charset="0"/>
              </a:rPr>
              <a:t>E-mail</a:t>
            </a:r>
            <a:r>
              <a:rPr lang="zh-CN" altLang="en-US" sz="1600" dirty="0">
                <a:latin typeface="Times New Roman" panose="02020603050405020304" pitchFamily="18" charset="0"/>
                <a:ea typeface="宋体" pitchFamily="2" charset="-122"/>
                <a:cs typeface="Times New Roman" panose="02020603050405020304" pitchFamily="18" charset="0"/>
              </a:rPr>
              <a:t>：</a:t>
            </a:r>
            <a:r>
              <a:rPr lang="en-US" altLang="zh-CN" sz="1600" dirty="0">
                <a:latin typeface="Times New Roman" panose="02020603050405020304" pitchFamily="18" charset="0"/>
                <a:ea typeface="宋体" pitchFamily="2" charset="-122"/>
                <a:cs typeface="Times New Roman" panose="02020603050405020304" pitchFamily="18" charset="0"/>
                <a:hlinkClick r:id="rId8"/>
              </a:rPr>
              <a:t>dengty2025@lzu.edu.cn</a:t>
            </a:r>
            <a:endParaRPr lang="zh-CN" altLang="zh-CN" sz="1600" dirty="0">
              <a:latin typeface="Times New Roman" panose="02020603050405020304" pitchFamily="18" charset="0"/>
              <a:ea typeface="宋体" pitchFamily="2" charset="-122"/>
              <a:cs typeface="Times New Roman" panose="02020603050405020304" pitchFamily="18" charset="0"/>
            </a:endParaRPr>
          </a:p>
        </p:txBody>
      </p:sp>
      <p:sp>
        <p:nvSpPr>
          <p:cNvPr id="23" name="灯片编号占位符 22"/>
          <p:cNvSpPr>
            <a:spLocks noGrp="1"/>
          </p:cNvSpPr>
          <p:nvPr>
            <p:ph type="sldNum" sz="quarter" idx="12"/>
          </p:nvPr>
        </p:nvSpPr>
        <p:spPr/>
        <p:txBody>
          <a:bodyPr/>
          <a:lstStyle/>
          <a:p>
            <a:fld id="{81F3856D-B8D7-4563-97BB-9D2204980CAD}" type="slidenum">
              <a:rPr lang="zh-CN" altLang="en-US" smtClean="0"/>
              <a:t>1</a:t>
            </a:fld>
            <a:endParaRPr lang="zh-CN" altLang="en-US" dirty="0"/>
          </a:p>
        </p:txBody>
      </p:sp>
      <p:sp>
        <p:nvSpPr>
          <p:cNvPr id="3" name="文本框 2">
            <a:extLst>
              <a:ext uri="{FF2B5EF4-FFF2-40B4-BE49-F238E27FC236}">
                <a16:creationId xmlns:a16="http://schemas.microsoft.com/office/drawing/2014/main" id="{B9ECCBF6-560A-A065-0AB9-7CFF56246E2E}"/>
              </a:ext>
            </a:extLst>
          </p:cNvPr>
          <p:cNvSpPr txBox="1"/>
          <p:nvPr/>
        </p:nvSpPr>
        <p:spPr>
          <a:xfrm>
            <a:off x="3755039" y="5690726"/>
            <a:ext cx="5085522" cy="646331"/>
          </a:xfrm>
          <a:prstGeom prst="rect">
            <a:avLst/>
          </a:prstGeom>
          <a:noFill/>
        </p:spPr>
        <p:txBody>
          <a:bodyPr wrap="square" rtlCol="0">
            <a:spAutoFit/>
          </a:bodyPr>
          <a:lstStyle/>
          <a:p>
            <a:r>
              <a:rPr lang="zh-CN" altLang="en-US" b="1" dirty="0"/>
              <a:t>第二十三届全国核电子学与核探测技术 学术年会</a:t>
            </a:r>
            <a:endParaRPr lang="en-US" altLang="zh-CN" b="1" dirty="0"/>
          </a:p>
          <a:p>
            <a:pPr algn="ctr"/>
            <a:r>
              <a:rPr lang="en-US" altLang="zh-CN" b="1" dirty="0"/>
              <a:t>2026.8.11</a:t>
            </a:r>
            <a:endParaRPr lang="zh-CN" altLang="en-US" b="1" dirty="0"/>
          </a:p>
        </p:txBody>
      </p:sp>
    </p:spTree>
  </p:cSld>
  <p:clrMapOvr>
    <a:masterClrMapping/>
  </p:clrMapOvr>
  <mc:AlternateContent xmlns:mc="http://schemas.openxmlformats.org/markup-compatibility/2006" xmlns:p14="http://schemas.microsoft.com/office/powerpoint/2010/main">
    <mc:Choice Requires="p14">
      <p:transition spd="slow" p14:dur="2000" advTm="52419"/>
    </mc:Choice>
    <mc:Fallback xmlns="">
      <p:transition spd="slow" advTm="5241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矩形: 圆角 49"/>
          <p:cNvSpPr/>
          <p:nvPr/>
        </p:nvSpPr>
        <p:spPr>
          <a:xfrm>
            <a:off x="6032993" y="1607231"/>
            <a:ext cx="5519532" cy="3419941"/>
          </a:xfrm>
          <a:prstGeom prst="roundRect">
            <a:avLst>
              <a:gd name="adj" fmla="val 4690"/>
            </a:avLst>
          </a:prstGeom>
          <a:solidFill>
            <a:srgbClr val="F6FAFD"/>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圆角 39"/>
          <p:cNvSpPr/>
          <p:nvPr/>
        </p:nvSpPr>
        <p:spPr>
          <a:xfrm>
            <a:off x="324677" y="1607232"/>
            <a:ext cx="5519532" cy="5124872"/>
          </a:xfrm>
          <a:prstGeom prst="roundRect">
            <a:avLst>
              <a:gd name="adj" fmla="val 4690"/>
            </a:avLst>
          </a:prstGeom>
          <a:solidFill>
            <a:srgbClr val="F6FAFD"/>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p:cNvCxnSpPr/>
          <p:nvPr/>
        </p:nvCxnSpPr>
        <p:spPr>
          <a:xfrm>
            <a:off x="0" y="404192"/>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5" name="直接连接符 4"/>
          <p:cNvCxnSpPr/>
          <p:nvPr/>
        </p:nvCxnSpPr>
        <p:spPr>
          <a:xfrm>
            <a:off x="0" y="1033670"/>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6" name="流程图: 延期 5"/>
          <p:cNvSpPr/>
          <p:nvPr/>
        </p:nvSpPr>
        <p:spPr>
          <a:xfrm rot="5400000">
            <a:off x="520104" y="281652"/>
            <a:ext cx="1013877" cy="887894"/>
          </a:xfrm>
          <a:prstGeom prst="flowChartDelay">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直角三角形 6"/>
          <p:cNvSpPr/>
          <p:nvPr/>
        </p:nvSpPr>
        <p:spPr>
          <a:xfrm>
            <a:off x="1470990" y="218656"/>
            <a:ext cx="112645" cy="185525"/>
          </a:xfrm>
          <a:prstGeom prst="rtTriangl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808383" y="411466"/>
            <a:ext cx="662607" cy="523220"/>
          </a:xfrm>
          <a:prstGeom prst="rect">
            <a:avLst/>
          </a:prstGeom>
          <a:noFill/>
        </p:spPr>
        <p:txBody>
          <a:bodyPr wrap="square" rtlCol="0">
            <a:spAutoFit/>
          </a:bodyPr>
          <a:lstStyle/>
          <a:p>
            <a:r>
              <a:rPr lang="en-US" altLang="zh-CN" sz="2800" b="1" dirty="0">
                <a:solidFill>
                  <a:schemeClr val="bg1"/>
                </a:solidFill>
                <a:cs typeface="Times New Roman" panose="02020603050405020304" pitchFamily="18" charset="0"/>
              </a:rPr>
              <a:t>3</a:t>
            </a:r>
            <a:endParaRPr lang="zh-CN" altLang="en-US" sz="2800" b="1" dirty="0">
              <a:solidFill>
                <a:schemeClr val="bg1"/>
              </a:solidFill>
              <a:cs typeface="Times New Roman" panose="02020603050405020304" pitchFamily="18" charset="0"/>
            </a:endParaRPr>
          </a:p>
        </p:txBody>
      </p:sp>
      <p:pic>
        <p:nvPicPr>
          <p:cNvPr id="10" name="图片 9"/>
          <p:cNvPicPr>
            <a:picLocks noChangeAspect="1"/>
          </p:cNvPicPr>
          <p:nvPr/>
        </p:nvPicPr>
        <p:blipFill>
          <a:blip r:embed="rId2"/>
          <a:stretch>
            <a:fillRect/>
          </a:stretch>
        </p:blipFill>
        <p:spPr>
          <a:xfrm>
            <a:off x="10621705" y="472958"/>
            <a:ext cx="1411179" cy="486876"/>
          </a:xfrm>
          <a:prstGeom prst="rect">
            <a:avLst/>
          </a:prstGeom>
        </p:spPr>
      </p:pic>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rcRect b="8747"/>
          <a:stretch>
            <a:fillRect/>
          </a:stretch>
        </p:blipFill>
        <p:spPr>
          <a:xfrm>
            <a:off x="3280585" y="1827176"/>
            <a:ext cx="2267284" cy="2068963"/>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rcRect t="4182" b="6636"/>
          <a:stretch>
            <a:fillRect/>
          </a:stretch>
        </p:blipFill>
        <p:spPr>
          <a:xfrm>
            <a:off x="461460" y="2867571"/>
            <a:ext cx="2575519" cy="3675068"/>
          </a:xfrm>
          <a:prstGeom prst="rect">
            <a:avLst/>
          </a:prstGeom>
        </p:spPr>
      </p:pic>
      <p:pic>
        <p:nvPicPr>
          <p:cNvPr id="39" name="图片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89206" y="5027177"/>
            <a:ext cx="2455310" cy="1636872"/>
          </a:xfrm>
          <a:prstGeom prst="rect">
            <a:avLst/>
          </a:prstGeom>
        </p:spPr>
      </p:pic>
      <p:sp>
        <p:nvSpPr>
          <p:cNvPr id="41" name="矩形: 圆角 40"/>
          <p:cNvSpPr/>
          <p:nvPr/>
        </p:nvSpPr>
        <p:spPr>
          <a:xfrm>
            <a:off x="516833" y="1284908"/>
            <a:ext cx="2776332" cy="450574"/>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i="0" dirty="0">
                <a:solidFill>
                  <a:schemeClr val="bg1"/>
                </a:solidFill>
                <a:effectLst/>
                <a:latin typeface="Times New Roman" panose="02020603050405020304" pitchFamily="18" charset="0"/>
                <a:cs typeface="Times New Roman" panose="02020603050405020304" pitchFamily="18" charset="0"/>
              </a:rPr>
              <a:t>硬件实验平台</a:t>
            </a:r>
            <a:endParaRPr lang="zh-CN" altLang="en-US" b="1" dirty="0">
              <a:solidFill>
                <a:schemeClr val="bg1"/>
              </a:solidFill>
              <a:latin typeface="Times New Roman" panose="02020603050405020304" pitchFamily="18" charset="0"/>
              <a:cs typeface="Times New Roman" panose="02020603050405020304" pitchFamily="18" charset="0"/>
            </a:endParaRPr>
          </a:p>
        </p:txBody>
      </p:sp>
      <p:sp>
        <p:nvSpPr>
          <p:cNvPr id="42" name="矩形: 圆角 41"/>
          <p:cNvSpPr/>
          <p:nvPr/>
        </p:nvSpPr>
        <p:spPr>
          <a:xfrm>
            <a:off x="732279" y="1880373"/>
            <a:ext cx="2132349" cy="968507"/>
          </a:xfrm>
          <a:prstGeom prst="roundRect">
            <a:avLst>
              <a:gd name="adj" fmla="val 26859"/>
            </a:avLst>
          </a:prstGeom>
          <a:solidFill>
            <a:schemeClr val="bg1"/>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tx1"/>
                </a:solidFill>
              </a:rPr>
              <a:t>基于</a:t>
            </a:r>
            <a:r>
              <a:rPr lang="en-US" altLang="zh-CN" sz="1400" b="1" dirty="0" err="1">
                <a:solidFill>
                  <a:schemeClr val="tx1"/>
                </a:solidFill>
              </a:rPr>
              <a:t>PETsys</a:t>
            </a:r>
            <a:r>
              <a:rPr lang="en-US" altLang="zh-CN" sz="1400" b="1" dirty="0">
                <a:solidFill>
                  <a:schemeClr val="tx1"/>
                </a:solidFill>
              </a:rPr>
              <a:t> TOFPET2</a:t>
            </a:r>
            <a:r>
              <a:rPr lang="zh-CN" altLang="en-US" sz="1400" b="1" dirty="0">
                <a:solidFill>
                  <a:schemeClr val="tx1"/>
                </a:solidFill>
              </a:rPr>
              <a:t>评估套件的双探头</a:t>
            </a:r>
            <a:r>
              <a:rPr lang="en-US" altLang="zh-CN" sz="1400" b="1" dirty="0">
                <a:solidFill>
                  <a:schemeClr val="tx1"/>
                </a:solidFill>
              </a:rPr>
              <a:t>PET</a:t>
            </a:r>
            <a:r>
              <a:rPr lang="zh-CN" altLang="en-US" sz="1400" b="1" dirty="0">
                <a:solidFill>
                  <a:schemeClr val="tx1"/>
                </a:solidFill>
              </a:rPr>
              <a:t>符合测试系统</a:t>
            </a:r>
            <a:endParaRPr lang="zh-CN" altLang="en-US" sz="1600" b="1" dirty="0">
              <a:solidFill>
                <a:schemeClr val="tx1"/>
              </a:solidFill>
            </a:endParaRPr>
          </a:p>
        </p:txBody>
      </p:sp>
      <p:cxnSp>
        <p:nvCxnSpPr>
          <p:cNvPr id="43" name="直接连接符 42"/>
          <p:cNvCxnSpPr/>
          <p:nvPr/>
        </p:nvCxnSpPr>
        <p:spPr>
          <a:xfrm>
            <a:off x="3094383" y="4010619"/>
            <a:ext cx="2742468"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6" name="直接连接符 45"/>
          <p:cNvCxnSpPr>
            <a:endCxn id="40" idx="2"/>
          </p:cNvCxnSpPr>
          <p:nvPr/>
        </p:nvCxnSpPr>
        <p:spPr>
          <a:xfrm>
            <a:off x="3084443" y="2960818"/>
            <a:ext cx="0" cy="3771286"/>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9" name="矩形: 圆角 48"/>
          <p:cNvSpPr/>
          <p:nvPr/>
        </p:nvSpPr>
        <p:spPr>
          <a:xfrm>
            <a:off x="3202761" y="4091973"/>
            <a:ext cx="2455310" cy="878050"/>
          </a:xfrm>
          <a:prstGeom prst="roundRect">
            <a:avLst>
              <a:gd name="adj" fmla="val 26859"/>
            </a:avLst>
          </a:prstGeom>
          <a:solidFill>
            <a:schemeClr val="bg1"/>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tx1"/>
                </a:solidFill>
              </a:rPr>
              <a:t>基于</a:t>
            </a:r>
            <a:r>
              <a:rPr lang="en-US" altLang="zh-CN" sz="1400" b="1" dirty="0">
                <a:solidFill>
                  <a:schemeClr val="tx1"/>
                </a:solidFill>
              </a:rPr>
              <a:t>Hamamatsu C13500-4075YC-12</a:t>
            </a:r>
            <a:r>
              <a:rPr lang="zh-CN" altLang="en-US" sz="1400" b="1" dirty="0">
                <a:solidFill>
                  <a:schemeClr val="tx1"/>
                </a:solidFill>
              </a:rPr>
              <a:t>的双头</a:t>
            </a:r>
            <a:r>
              <a:rPr lang="en-US" altLang="zh-CN" sz="1400" b="1" dirty="0">
                <a:solidFill>
                  <a:schemeClr val="tx1"/>
                </a:solidFill>
              </a:rPr>
              <a:t>TOF-PET</a:t>
            </a:r>
            <a:r>
              <a:rPr lang="zh-CN" altLang="en-US" sz="1400" b="1" dirty="0">
                <a:solidFill>
                  <a:schemeClr val="tx1"/>
                </a:solidFill>
              </a:rPr>
              <a:t>符合测量系统</a:t>
            </a:r>
            <a:endParaRPr lang="zh-CN" altLang="en-US" sz="1600" b="1" dirty="0">
              <a:solidFill>
                <a:schemeClr val="tx1"/>
              </a:solidFill>
            </a:endParaRPr>
          </a:p>
        </p:txBody>
      </p:sp>
      <p:sp>
        <p:nvSpPr>
          <p:cNvPr id="51" name="矩形: 圆角 50"/>
          <p:cNvSpPr/>
          <p:nvPr/>
        </p:nvSpPr>
        <p:spPr>
          <a:xfrm>
            <a:off x="6225149" y="1284908"/>
            <a:ext cx="2776332" cy="450574"/>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i="0" dirty="0">
                <a:solidFill>
                  <a:schemeClr val="bg1"/>
                </a:solidFill>
                <a:effectLst/>
                <a:latin typeface="Times New Roman" panose="02020603050405020304" pitchFamily="18" charset="0"/>
                <a:cs typeface="Times New Roman" panose="02020603050405020304" pitchFamily="18" charset="0"/>
              </a:rPr>
              <a:t>实验原理与几何配置</a:t>
            </a:r>
            <a:endParaRPr lang="zh-CN" altLang="en-US" b="1" dirty="0">
              <a:solidFill>
                <a:schemeClr val="bg1"/>
              </a:solidFill>
              <a:latin typeface="Times New Roman" panose="02020603050405020304" pitchFamily="18" charset="0"/>
              <a:cs typeface="Times New Roman" panose="02020603050405020304" pitchFamily="18" charset="0"/>
            </a:endParaRPr>
          </a:p>
        </p:txBody>
      </p:sp>
      <p:pic>
        <p:nvPicPr>
          <p:cNvPr id="79" name="图片 78"/>
          <p:cNvPicPr>
            <a:picLocks noChangeAspect="1"/>
          </p:cNvPicPr>
          <p:nvPr/>
        </p:nvPicPr>
        <p:blipFill>
          <a:blip r:embed="rId6"/>
          <a:stretch>
            <a:fillRect/>
          </a:stretch>
        </p:blipFill>
        <p:spPr>
          <a:xfrm>
            <a:off x="6218291" y="1916963"/>
            <a:ext cx="1858519" cy="2885084"/>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1" name="图片 80"/>
          <p:cNvPicPr>
            <a:picLocks noChangeAspect="1"/>
          </p:cNvPicPr>
          <p:nvPr/>
        </p:nvPicPr>
        <p:blipFill>
          <a:blip r:embed="rId7"/>
          <a:stretch>
            <a:fillRect/>
          </a:stretch>
        </p:blipFill>
        <p:spPr>
          <a:xfrm>
            <a:off x="6095999" y="5349495"/>
            <a:ext cx="5519533" cy="1231631"/>
          </a:xfrm>
          <a:prstGeom prst="rect">
            <a:avLst/>
          </a:prstGeom>
        </p:spPr>
      </p:pic>
      <p:sp>
        <p:nvSpPr>
          <p:cNvPr id="82" name="矩形: 圆角 81"/>
          <p:cNvSpPr/>
          <p:nvPr/>
        </p:nvSpPr>
        <p:spPr>
          <a:xfrm>
            <a:off x="8217016" y="1735483"/>
            <a:ext cx="3109322" cy="1286013"/>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400" b="1" dirty="0">
                <a:solidFill>
                  <a:schemeClr val="tx1"/>
                </a:solidFill>
                <a:latin typeface="Times New Roman" panose="02020603050405020304" pitchFamily="18" charset="0"/>
                <a:cs typeface="Times New Roman" panose="02020603050405020304" pitchFamily="18" charset="0"/>
              </a:rPr>
              <a:t>实验目的：</a:t>
            </a:r>
            <a:endParaRPr lang="en-US" altLang="zh-CN" sz="1400" b="1" dirty="0">
              <a:solidFill>
                <a:schemeClr val="tx1"/>
              </a:solidFill>
              <a:latin typeface="Times New Roman" panose="02020603050405020304" pitchFamily="18" charset="0"/>
              <a:cs typeface="Times New Roman" panose="02020603050405020304" pitchFamily="18" charset="0"/>
            </a:endParaRPr>
          </a:p>
          <a:p>
            <a:r>
              <a:rPr lang="zh-CN" altLang="en-US" sz="1400" b="1" dirty="0">
                <a:solidFill>
                  <a:schemeClr val="tx1"/>
                </a:solidFill>
                <a:latin typeface="Times New Roman" panose="02020603050405020304" pitchFamily="18" charset="0"/>
                <a:cs typeface="Times New Roman" panose="02020603050405020304" pitchFamily="18" charset="0"/>
              </a:rPr>
              <a:t>① 评估不同晶体尺寸下</a:t>
            </a:r>
            <a:r>
              <a:rPr lang="en-US" altLang="zh-CN" sz="1400" b="1" dirty="0">
                <a:solidFill>
                  <a:schemeClr val="tx1"/>
                </a:solidFill>
                <a:latin typeface="Times New Roman" panose="02020603050405020304" pitchFamily="18" charset="0"/>
                <a:cs typeface="Times New Roman" panose="02020603050405020304" pitchFamily="18" charset="0"/>
              </a:rPr>
              <a:t>ICS</a:t>
            </a:r>
            <a:r>
              <a:rPr lang="zh-CN" altLang="en-US" sz="1400" b="1" dirty="0">
                <a:solidFill>
                  <a:schemeClr val="tx1"/>
                </a:solidFill>
                <a:latin typeface="Times New Roman" panose="02020603050405020304" pitchFamily="18" charset="0"/>
                <a:cs typeface="Times New Roman" panose="02020603050405020304" pitchFamily="18" charset="0"/>
              </a:rPr>
              <a:t>对</a:t>
            </a:r>
            <a:r>
              <a:rPr lang="en-US" altLang="zh-CN" sz="1400" b="1" dirty="0">
                <a:solidFill>
                  <a:schemeClr val="tx1"/>
                </a:solidFill>
                <a:latin typeface="Times New Roman" panose="02020603050405020304" pitchFamily="18" charset="0"/>
                <a:cs typeface="Times New Roman" panose="02020603050405020304" pitchFamily="18" charset="0"/>
              </a:rPr>
              <a:t>PET</a:t>
            </a:r>
            <a:r>
              <a:rPr lang="zh-CN" altLang="en-US" sz="1400" b="1" dirty="0">
                <a:solidFill>
                  <a:schemeClr val="tx1"/>
                </a:solidFill>
                <a:latin typeface="Times New Roman" panose="02020603050405020304" pitchFamily="18" charset="0"/>
                <a:cs typeface="Times New Roman" panose="02020603050405020304" pitchFamily="18" charset="0"/>
              </a:rPr>
              <a:t>事件定位与成像性能的影响。</a:t>
            </a:r>
          </a:p>
          <a:p>
            <a:r>
              <a:rPr lang="zh-CN" altLang="en-US" sz="1400" b="1" dirty="0">
                <a:solidFill>
                  <a:schemeClr val="tx1"/>
                </a:solidFill>
                <a:latin typeface="Times New Roman" panose="02020603050405020304" pitchFamily="18" charset="0"/>
                <a:cs typeface="Times New Roman" panose="02020603050405020304" pitchFamily="18" charset="0"/>
              </a:rPr>
              <a:t>② 获取真实探测器数据，验证机器学习模型对</a:t>
            </a:r>
            <a:r>
              <a:rPr lang="en-US" altLang="zh-CN" sz="1400" b="1" dirty="0">
                <a:solidFill>
                  <a:schemeClr val="tx1"/>
                </a:solidFill>
                <a:latin typeface="Times New Roman" panose="02020603050405020304" pitchFamily="18" charset="0"/>
                <a:cs typeface="Times New Roman" panose="02020603050405020304" pitchFamily="18" charset="0"/>
              </a:rPr>
              <a:t>ICS</a:t>
            </a:r>
            <a:r>
              <a:rPr lang="zh-CN" altLang="en-US" sz="1400" b="1" dirty="0">
                <a:solidFill>
                  <a:schemeClr val="tx1"/>
                </a:solidFill>
                <a:latin typeface="Times New Roman" panose="02020603050405020304" pitchFamily="18" charset="0"/>
                <a:cs typeface="Times New Roman" panose="02020603050405020304" pitchFamily="18" charset="0"/>
              </a:rPr>
              <a:t>的校正能力。</a:t>
            </a:r>
          </a:p>
        </p:txBody>
      </p:sp>
      <p:sp>
        <p:nvSpPr>
          <p:cNvPr id="83" name="矩形: 圆角 82"/>
          <p:cNvSpPr/>
          <p:nvPr/>
        </p:nvSpPr>
        <p:spPr>
          <a:xfrm>
            <a:off x="8217016" y="3093831"/>
            <a:ext cx="3109322" cy="1816099"/>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200" b="1" dirty="0">
                <a:solidFill>
                  <a:schemeClr val="tx2">
                    <a:lumMod val="90000"/>
                    <a:lumOff val="10000"/>
                  </a:schemeClr>
                </a:solidFill>
                <a:latin typeface="Times New Roman" panose="02020603050405020304" pitchFamily="18" charset="0"/>
                <a:cs typeface="Times New Roman" panose="02020603050405020304" pitchFamily="18" charset="0"/>
              </a:rPr>
              <a:t>①</a:t>
            </a:r>
            <a:r>
              <a:rPr lang="en-US" altLang="zh-CN" sz="1200" b="1" dirty="0">
                <a:solidFill>
                  <a:schemeClr val="tx2">
                    <a:lumMod val="90000"/>
                    <a:lumOff val="10000"/>
                  </a:schemeClr>
                </a:solidFill>
                <a:latin typeface="Times New Roman" panose="02020603050405020304" pitchFamily="18" charset="0"/>
                <a:cs typeface="Times New Roman" panose="02020603050405020304" pitchFamily="18" charset="0"/>
              </a:rPr>
              <a:t>Na-22</a:t>
            </a:r>
            <a:r>
              <a:rPr lang="zh-CN" altLang="en-US" sz="1200" b="1" dirty="0">
                <a:solidFill>
                  <a:schemeClr val="tx2">
                    <a:lumMod val="90000"/>
                    <a:lumOff val="10000"/>
                  </a:schemeClr>
                </a:solidFill>
                <a:latin typeface="Times New Roman" panose="02020603050405020304" pitchFamily="18" charset="0"/>
                <a:cs typeface="Times New Roman" panose="02020603050405020304" pitchFamily="18" charset="0"/>
              </a:rPr>
              <a:t>源位于两探测器正中间</a:t>
            </a:r>
            <a:endParaRPr lang="en-US" altLang="zh-CN" sz="1200" b="1" dirty="0">
              <a:solidFill>
                <a:schemeClr val="tx2">
                  <a:lumMod val="90000"/>
                  <a:lumOff val="10000"/>
                </a:schemeClr>
              </a:solidFill>
              <a:latin typeface="Times New Roman" panose="02020603050405020304" pitchFamily="18" charset="0"/>
              <a:cs typeface="Times New Roman" panose="02020603050405020304" pitchFamily="18" charset="0"/>
            </a:endParaRPr>
          </a:p>
          <a:p>
            <a:endParaRPr lang="en-US" altLang="zh-CN" sz="1200" b="1" dirty="0">
              <a:solidFill>
                <a:schemeClr val="tx2">
                  <a:lumMod val="90000"/>
                  <a:lumOff val="10000"/>
                </a:schemeClr>
              </a:solidFill>
              <a:latin typeface="Times New Roman" panose="02020603050405020304" pitchFamily="18" charset="0"/>
              <a:cs typeface="Times New Roman" panose="02020603050405020304" pitchFamily="18" charset="0"/>
            </a:endParaRPr>
          </a:p>
          <a:p>
            <a:r>
              <a:rPr lang="zh-CN" altLang="en-US" sz="1200" b="1" dirty="0">
                <a:solidFill>
                  <a:schemeClr val="tx2">
                    <a:lumMod val="90000"/>
                    <a:lumOff val="10000"/>
                  </a:schemeClr>
                </a:solidFill>
                <a:latin typeface="Times New Roman" panose="02020603050405020304" pitchFamily="18" charset="0"/>
                <a:cs typeface="Times New Roman" panose="02020603050405020304" pitchFamily="18" charset="0"/>
              </a:rPr>
              <a:t>② 上探头为待测晶体阵列，下探头为符合探头（单晶体探头）</a:t>
            </a:r>
            <a:endParaRPr lang="en-US" altLang="zh-CN" sz="1200" b="1" dirty="0">
              <a:solidFill>
                <a:schemeClr val="tx2">
                  <a:lumMod val="90000"/>
                  <a:lumOff val="10000"/>
                </a:schemeClr>
              </a:solidFill>
              <a:latin typeface="Times New Roman" panose="02020603050405020304" pitchFamily="18" charset="0"/>
              <a:cs typeface="Times New Roman" panose="02020603050405020304" pitchFamily="18" charset="0"/>
            </a:endParaRPr>
          </a:p>
          <a:p>
            <a:endParaRPr lang="en-US" altLang="zh-CN" sz="1200" b="1" dirty="0">
              <a:solidFill>
                <a:schemeClr val="tx2">
                  <a:lumMod val="90000"/>
                  <a:lumOff val="10000"/>
                </a:schemeClr>
              </a:solidFill>
              <a:latin typeface="Times New Roman" panose="02020603050405020304" pitchFamily="18" charset="0"/>
              <a:cs typeface="Times New Roman" panose="02020603050405020304" pitchFamily="18" charset="0"/>
            </a:endParaRPr>
          </a:p>
          <a:p>
            <a:r>
              <a:rPr lang="zh-CN" altLang="en-US" sz="1200" b="1" dirty="0">
                <a:solidFill>
                  <a:schemeClr val="tx2">
                    <a:lumMod val="90000"/>
                    <a:lumOff val="10000"/>
                  </a:schemeClr>
                </a:solidFill>
                <a:latin typeface="Times New Roman" panose="02020603050405020304" pitchFamily="18" charset="0"/>
                <a:cs typeface="Times New Roman" panose="02020603050405020304" pitchFamily="18" charset="0"/>
              </a:rPr>
              <a:t>③更换不同尺寸的上探头多次实验，通过双头符合计数，评估性能</a:t>
            </a:r>
          </a:p>
        </p:txBody>
      </p:sp>
      <p:sp>
        <p:nvSpPr>
          <p:cNvPr id="19" name="任意多边形: 形状 18"/>
          <p:cNvSpPr/>
          <p:nvPr/>
        </p:nvSpPr>
        <p:spPr>
          <a:xfrm>
            <a:off x="6375695" y="2121188"/>
            <a:ext cx="771855" cy="486876"/>
          </a:xfrm>
          <a:custGeom>
            <a:avLst/>
            <a:gdLst>
              <a:gd name="connsiteX0" fmla="*/ 0 w 1311966"/>
              <a:gd name="connsiteY0" fmla="*/ 29412 h 615482"/>
              <a:gd name="connsiteX1" fmla="*/ 344557 w 1311966"/>
              <a:gd name="connsiteY1" fmla="*/ 62542 h 615482"/>
              <a:gd name="connsiteX2" fmla="*/ 655983 w 1311966"/>
              <a:gd name="connsiteY2" fmla="*/ 586003 h 615482"/>
              <a:gd name="connsiteX3" fmla="*/ 861392 w 1311966"/>
              <a:gd name="connsiteY3" fmla="*/ 499864 h 615482"/>
              <a:gd name="connsiteX4" fmla="*/ 1007166 w 1311966"/>
              <a:gd name="connsiteY4" fmla="*/ 82421 h 615482"/>
              <a:gd name="connsiteX5" fmla="*/ 1311966 w 1311966"/>
              <a:gd name="connsiteY5" fmla="*/ 29412 h 615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1966" h="615482">
                <a:moveTo>
                  <a:pt x="0" y="29412"/>
                </a:moveTo>
                <a:cubicBezTo>
                  <a:pt x="117613" y="-406"/>
                  <a:pt x="235227" y="-30223"/>
                  <a:pt x="344557" y="62542"/>
                </a:cubicBezTo>
                <a:cubicBezTo>
                  <a:pt x="453887" y="155307"/>
                  <a:pt x="569844" y="513116"/>
                  <a:pt x="655983" y="586003"/>
                </a:cubicBezTo>
                <a:cubicBezTo>
                  <a:pt x="742122" y="658890"/>
                  <a:pt x="802862" y="583794"/>
                  <a:pt x="861392" y="499864"/>
                </a:cubicBezTo>
                <a:cubicBezTo>
                  <a:pt x="919923" y="415934"/>
                  <a:pt x="932070" y="160830"/>
                  <a:pt x="1007166" y="82421"/>
                </a:cubicBezTo>
                <a:cubicBezTo>
                  <a:pt x="1082262" y="4012"/>
                  <a:pt x="1197114" y="16712"/>
                  <a:pt x="1311966" y="29412"/>
                </a:cubicBezTo>
              </a:path>
            </a:pathLst>
          </a:custGeom>
          <a:ln w="9525" cap="flat" cmpd="sng" algn="ctr">
            <a:solidFill>
              <a:schemeClr val="accent1"/>
            </a:solidFill>
            <a:prstDash val="sys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zh-CN" altLang="en-US"/>
          </a:p>
        </p:txBody>
      </p:sp>
      <p:sp>
        <p:nvSpPr>
          <p:cNvPr id="2" name="灯片编号占位符 1"/>
          <p:cNvSpPr>
            <a:spLocks noGrp="1"/>
          </p:cNvSpPr>
          <p:nvPr>
            <p:ph type="sldNum" sz="quarter" idx="12"/>
          </p:nvPr>
        </p:nvSpPr>
        <p:spPr/>
        <p:txBody>
          <a:bodyPr/>
          <a:lstStyle/>
          <a:p>
            <a:fld id="{81F3856D-B8D7-4563-97BB-9D2204980CAD}" type="slidenum">
              <a:rPr lang="zh-CN" altLang="en-US" smtClean="0"/>
              <a:t>10</a:t>
            </a:fld>
            <a:endParaRPr lang="zh-CN" altLang="en-US"/>
          </a:p>
        </p:txBody>
      </p:sp>
      <p:sp>
        <p:nvSpPr>
          <p:cNvPr id="13" name="直角三角形 12">
            <a:extLst>
              <a:ext uri="{FF2B5EF4-FFF2-40B4-BE49-F238E27FC236}">
                <a16:creationId xmlns:a16="http://schemas.microsoft.com/office/drawing/2014/main" id="{45216508-6AE1-0B7A-E0DD-1010E73CBECA}"/>
              </a:ext>
            </a:extLst>
          </p:cNvPr>
          <p:cNvSpPr/>
          <p:nvPr/>
        </p:nvSpPr>
        <p:spPr>
          <a:xfrm>
            <a:off x="1470990" y="218656"/>
            <a:ext cx="112645" cy="185525"/>
          </a:xfrm>
          <a:prstGeom prst="rtTriangl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a:extLst>
              <a:ext uri="{FF2B5EF4-FFF2-40B4-BE49-F238E27FC236}">
                <a16:creationId xmlns:a16="http://schemas.microsoft.com/office/drawing/2014/main" id="{ECFDBEF5-99CE-A0CF-0D11-CC7C6FBF1AE9}"/>
              </a:ext>
            </a:extLst>
          </p:cNvPr>
          <p:cNvSpPr/>
          <p:nvPr/>
        </p:nvSpPr>
        <p:spPr>
          <a:xfrm>
            <a:off x="1593607" y="408895"/>
            <a:ext cx="9041129" cy="618962"/>
          </a:xfrm>
          <a:prstGeom prst="parallelogram">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平行四边形 16">
            <a:extLst>
              <a:ext uri="{FF2B5EF4-FFF2-40B4-BE49-F238E27FC236}">
                <a16:creationId xmlns:a16="http://schemas.microsoft.com/office/drawing/2014/main" id="{2353A12D-E6EC-4FDD-A115-4BB962D19B18}"/>
              </a:ext>
            </a:extLst>
          </p:cNvPr>
          <p:cNvSpPr/>
          <p:nvPr/>
        </p:nvSpPr>
        <p:spPr>
          <a:xfrm>
            <a:off x="5025734" y="381492"/>
            <a:ext cx="3789718" cy="618963"/>
          </a:xfrm>
          <a:prstGeom prst="parallelogram">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id="{F6810084-4DA1-F3FD-78A6-738CD7214165}"/>
              </a:ext>
            </a:extLst>
          </p:cNvPr>
          <p:cNvSpPr txBox="1"/>
          <p:nvPr/>
        </p:nvSpPr>
        <p:spPr>
          <a:xfrm>
            <a:off x="3293165" y="440607"/>
            <a:ext cx="1909954" cy="461665"/>
          </a:xfrm>
          <a:prstGeom prst="rect">
            <a:avLst/>
          </a:prstGeom>
          <a:noFill/>
        </p:spPr>
        <p:txBody>
          <a:bodyPr wrap="square" rtlCol="0">
            <a:spAutoFit/>
          </a:bodyPr>
          <a:lstStyle/>
          <a:p>
            <a:pPr algn="ctr"/>
            <a:r>
              <a:rPr lang="zh-CN" altLang="en-US" sz="2400" b="1" dirty="0">
                <a:solidFill>
                  <a:schemeClr val="bg2">
                    <a:lumMod val="90000"/>
                  </a:schemeClr>
                </a:solidFill>
              </a:rPr>
              <a:t>仿真实验</a:t>
            </a:r>
          </a:p>
        </p:txBody>
      </p:sp>
      <p:sp>
        <p:nvSpPr>
          <p:cNvPr id="22" name="文本框 21">
            <a:extLst>
              <a:ext uri="{FF2B5EF4-FFF2-40B4-BE49-F238E27FC236}">
                <a16:creationId xmlns:a16="http://schemas.microsoft.com/office/drawing/2014/main" id="{B1126983-46B0-ED6F-56F2-C928BABE15C4}"/>
              </a:ext>
            </a:extLst>
          </p:cNvPr>
          <p:cNvSpPr txBox="1"/>
          <p:nvPr/>
        </p:nvSpPr>
        <p:spPr>
          <a:xfrm>
            <a:off x="1878584" y="434793"/>
            <a:ext cx="1497967" cy="461665"/>
          </a:xfrm>
          <a:prstGeom prst="rect">
            <a:avLst/>
          </a:prstGeom>
          <a:noFill/>
        </p:spPr>
        <p:txBody>
          <a:bodyPr wrap="square" rtlCol="0">
            <a:spAutoFit/>
          </a:bodyPr>
          <a:lstStyle/>
          <a:p>
            <a:r>
              <a:rPr lang="zh-CN" altLang="en-US" sz="2400" b="1" dirty="0">
                <a:solidFill>
                  <a:schemeClr val="bg2">
                    <a:lumMod val="90000"/>
                  </a:schemeClr>
                </a:solidFill>
              </a:rPr>
              <a:t>研究背景</a:t>
            </a:r>
          </a:p>
        </p:txBody>
      </p:sp>
      <p:sp>
        <p:nvSpPr>
          <p:cNvPr id="24" name="文本框 23">
            <a:extLst>
              <a:ext uri="{FF2B5EF4-FFF2-40B4-BE49-F238E27FC236}">
                <a16:creationId xmlns:a16="http://schemas.microsoft.com/office/drawing/2014/main" id="{1069AFA2-E2A8-5700-FD84-40C8324BB8C8}"/>
              </a:ext>
            </a:extLst>
          </p:cNvPr>
          <p:cNvSpPr txBox="1"/>
          <p:nvPr/>
        </p:nvSpPr>
        <p:spPr>
          <a:xfrm>
            <a:off x="4968838" y="442243"/>
            <a:ext cx="3846614" cy="461665"/>
          </a:xfrm>
          <a:prstGeom prst="rect">
            <a:avLst/>
          </a:prstGeom>
          <a:noFill/>
        </p:spPr>
        <p:txBody>
          <a:bodyPr wrap="square">
            <a:spAutoFit/>
          </a:bodyPr>
          <a:lstStyle/>
          <a:p>
            <a:pPr algn="ctr"/>
            <a:r>
              <a:rPr lang="zh-CN" altLang="en-US" sz="2400" b="1" dirty="0">
                <a:solidFill>
                  <a:schemeClr val="tx2">
                    <a:lumMod val="90000"/>
                    <a:lumOff val="10000"/>
                  </a:schemeClr>
                </a:solidFill>
              </a:rPr>
              <a:t>多尺寸晶体硬件实测实验</a:t>
            </a:r>
          </a:p>
        </p:txBody>
      </p:sp>
      <p:sp>
        <p:nvSpPr>
          <p:cNvPr id="26" name="文本框 25">
            <a:extLst>
              <a:ext uri="{FF2B5EF4-FFF2-40B4-BE49-F238E27FC236}">
                <a16:creationId xmlns:a16="http://schemas.microsoft.com/office/drawing/2014/main" id="{69435D37-C9CB-12BF-1507-1B130A269C89}"/>
              </a:ext>
            </a:extLst>
          </p:cNvPr>
          <p:cNvSpPr txBox="1"/>
          <p:nvPr/>
        </p:nvSpPr>
        <p:spPr>
          <a:xfrm>
            <a:off x="8786222" y="442488"/>
            <a:ext cx="1709827" cy="461665"/>
          </a:xfrm>
          <a:prstGeom prst="rect">
            <a:avLst/>
          </a:prstGeom>
          <a:noFill/>
        </p:spPr>
        <p:txBody>
          <a:bodyPr wrap="square">
            <a:spAutoFit/>
          </a:bodyPr>
          <a:lstStyle/>
          <a:p>
            <a:r>
              <a:rPr lang="zh-CN" altLang="en-US" sz="2400" b="1" dirty="0">
                <a:solidFill>
                  <a:schemeClr val="bg2">
                    <a:lumMod val="90000"/>
                  </a:schemeClr>
                </a:solidFill>
              </a:rPr>
              <a:t>总结与展望</a:t>
            </a:r>
            <a:endParaRPr lang="zh-CN" altLang="en-US" dirty="0">
              <a:solidFill>
                <a:schemeClr val="bg2">
                  <a:lumMod val="90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a:off x="324677" y="1607233"/>
            <a:ext cx="6732106" cy="4926086"/>
          </a:xfrm>
          <a:prstGeom prst="roundRect">
            <a:avLst>
              <a:gd name="adj" fmla="val 4690"/>
            </a:avLst>
          </a:prstGeom>
          <a:solidFill>
            <a:srgbClr val="F6FAFD"/>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p:cNvCxnSpPr/>
          <p:nvPr/>
        </p:nvCxnSpPr>
        <p:spPr>
          <a:xfrm>
            <a:off x="0" y="404192"/>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5" name="直接连接符 4"/>
          <p:cNvCxnSpPr/>
          <p:nvPr/>
        </p:nvCxnSpPr>
        <p:spPr>
          <a:xfrm>
            <a:off x="0" y="1033670"/>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6" name="流程图: 延期 5"/>
          <p:cNvSpPr/>
          <p:nvPr/>
        </p:nvSpPr>
        <p:spPr>
          <a:xfrm rot="5400000">
            <a:off x="520104" y="281652"/>
            <a:ext cx="1013877" cy="887894"/>
          </a:xfrm>
          <a:prstGeom prst="flowChartDelay">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直角三角形 6"/>
          <p:cNvSpPr/>
          <p:nvPr/>
        </p:nvSpPr>
        <p:spPr>
          <a:xfrm>
            <a:off x="1470990" y="218656"/>
            <a:ext cx="112645" cy="185525"/>
          </a:xfrm>
          <a:prstGeom prst="rtTriangl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808383" y="411466"/>
            <a:ext cx="662607" cy="523220"/>
          </a:xfrm>
          <a:prstGeom prst="rect">
            <a:avLst/>
          </a:prstGeom>
          <a:noFill/>
        </p:spPr>
        <p:txBody>
          <a:bodyPr wrap="square" rtlCol="0">
            <a:spAutoFit/>
          </a:bodyPr>
          <a:lstStyle/>
          <a:p>
            <a:r>
              <a:rPr lang="en-US" altLang="zh-CN" sz="2800" b="1" dirty="0">
                <a:solidFill>
                  <a:schemeClr val="bg1"/>
                </a:solidFill>
                <a:cs typeface="Times New Roman" panose="02020603050405020304" pitchFamily="18" charset="0"/>
              </a:rPr>
              <a:t>3</a:t>
            </a:r>
            <a:endParaRPr lang="zh-CN" altLang="en-US" sz="2800" b="1" dirty="0">
              <a:solidFill>
                <a:schemeClr val="bg1"/>
              </a:solidFill>
              <a:cs typeface="Times New Roman" panose="02020603050405020304" pitchFamily="18" charset="0"/>
            </a:endParaRPr>
          </a:p>
        </p:txBody>
      </p:sp>
      <p:pic>
        <p:nvPicPr>
          <p:cNvPr id="10" name="图片 9"/>
          <p:cNvPicPr>
            <a:picLocks noChangeAspect="1"/>
          </p:cNvPicPr>
          <p:nvPr/>
        </p:nvPicPr>
        <p:blipFill>
          <a:blip r:embed="rId2"/>
          <a:stretch>
            <a:fillRect/>
          </a:stretch>
        </p:blipFill>
        <p:spPr>
          <a:xfrm>
            <a:off x="10621705" y="472958"/>
            <a:ext cx="1411179" cy="486876"/>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8738" y="1542552"/>
            <a:ext cx="3664897" cy="2517490"/>
          </a:xfrm>
          <a:prstGeom prst="rect">
            <a:avLst/>
          </a:prstGeom>
        </p:spPr>
      </p:pic>
      <p:pic>
        <p:nvPicPr>
          <p:cNvPr id="1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307" y="4663738"/>
            <a:ext cx="1958010" cy="1546966"/>
          </a:xfrm>
          <a:prstGeom prst="rect">
            <a:avLst/>
          </a:prstGeom>
        </p:spPr>
      </p:pic>
      <p:pic>
        <p:nvPicPr>
          <p:cNvPr id="16" name="图片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18994" y="4675225"/>
            <a:ext cx="1943471" cy="1535479"/>
          </a:xfrm>
          <a:prstGeom prst="rect">
            <a:avLst/>
          </a:prstGeom>
        </p:spPr>
      </p:pic>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72200" y="4663738"/>
            <a:ext cx="1958012" cy="1546967"/>
          </a:xfrm>
          <a:prstGeom prst="rect">
            <a:avLst/>
          </a:prstGeom>
        </p:spPr>
      </p:pic>
      <p:sp>
        <p:nvSpPr>
          <p:cNvPr id="3" name="矩形: 圆角 2"/>
          <p:cNvSpPr/>
          <p:nvPr/>
        </p:nvSpPr>
        <p:spPr>
          <a:xfrm>
            <a:off x="516833" y="1284908"/>
            <a:ext cx="2776332" cy="450574"/>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Times New Roman" panose="02020603050405020304" pitchFamily="18" charset="0"/>
                <a:cs typeface="Times New Roman" panose="02020603050405020304" pitchFamily="18" charset="0"/>
              </a:rPr>
              <a:t>归一化准直响应分布</a:t>
            </a:r>
          </a:p>
        </p:txBody>
      </p:sp>
      <p:cxnSp>
        <p:nvCxnSpPr>
          <p:cNvPr id="11" name="直接连接符 10"/>
          <p:cNvCxnSpPr/>
          <p:nvPr/>
        </p:nvCxnSpPr>
        <p:spPr>
          <a:xfrm>
            <a:off x="392777" y="4266777"/>
            <a:ext cx="6595904"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5" name="文本框 14"/>
          <p:cNvSpPr txBox="1"/>
          <p:nvPr/>
        </p:nvSpPr>
        <p:spPr>
          <a:xfrm>
            <a:off x="1027042" y="4344031"/>
            <a:ext cx="1000540" cy="276999"/>
          </a:xfrm>
          <a:prstGeom prst="rect">
            <a:avLst/>
          </a:prstGeom>
          <a:noFill/>
        </p:spPr>
        <p:txBody>
          <a:bodyPr wrap="square" rtlCol="0">
            <a:spAutoFit/>
          </a:bodyPr>
          <a:lstStyle/>
          <a:p>
            <a:r>
              <a:rPr lang="en-US" altLang="zh-CN" sz="1200" b="1" dirty="0">
                <a:solidFill>
                  <a:schemeClr val="tx2">
                    <a:lumMod val="90000"/>
                    <a:lumOff val="10000"/>
                  </a:schemeClr>
                </a:solidFill>
              </a:rPr>
              <a:t>(a) 2.1mm</a:t>
            </a:r>
            <a:endParaRPr lang="zh-CN" altLang="en-US" sz="1200" b="1" dirty="0">
              <a:solidFill>
                <a:schemeClr val="tx2">
                  <a:lumMod val="90000"/>
                  <a:lumOff val="10000"/>
                </a:schemeClr>
              </a:solidFill>
            </a:endParaRPr>
          </a:p>
        </p:txBody>
      </p:sp>
      <p:sp>
        <p:nvSpPr>
          <p:cNvPr id="17" name="文本框 16"/>
          <p:cNvSpPr txBox="1"/>
          <p:nvPr/>
        </p:nvSpPr>
        <p:spPr>
          <a:xfrm>
            <a:off x="3122544" y="4354051"/>
            <a:ext cx="1000540" cy="276999"/>
          </a:xfrm>
          <a:prstGeom prst="rect">
            <a:avLst/>
          </a:prstGeom>
          <a:noFill/>
        </p:spPr>
        <p:txBody>
          <a:bodyPr wrap="square" rtlCol="0">
            <a:spAutoFit/>
          </a:bodyPr>
          <a:lstStyle/>
          <a:p>
            <a:r>
              <a:rPr lang="en-US" altLang="zh-CN" sz="1200" b="1" dirty="0">
                <a:solidFill>
                  <a:schemeClr val="tx2">
                    <a:lumMod val="90000"/>
                    <a:lumOff val="10000"/>
                  </a:schemeClr>
                </a:solidFill>
              </a:rPr>
              <a:t>(b) 3.2mm</a:t>
            </a:r>
            <a:endParaRPr lang="zh-CN" altLang="en-US" sz="1200" b="1" dirty="0">
              <a:solidFill>
                <a:schemeClr val="tx2">
                  <a:lumMod val="90000"/>
                  <a:lumOff val="10000"/>
                </a:schemeClr>
              </a:solidFill>
            </a:endParaRPr>
          </a:p>
        </p:txBody>
      </p:sp>
      <p:pic>
        <p:nvPicPr>
          <p:cNvPr id="23" name="图片 22"/>
          <p:cNvPicPr>
            <a:picLocks noChangeAspect="1"/>
          </p:cNvPicPr>
          <p:nvPr/>
        </p:nvPicPr>
        <p:blipFill>
          <a:blip r:embed="rId7"/>
          <a:stretch>
            <a:fillRect/>
          </a:stretch>
        </p:blipFill>
        <p:spPr>
          <a:xfrm>
            <a:off x="568184" y="2369570"/>
            <a:ext cx="2292629" cy="1651846"/>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图片 20"/>
          <p:cNvPicPr>
            <a:picLocks noChangeAspect="1"/>
          </p:cNvPicPr>
          <p:nvPr/>
        </p:nvPicPr>
        <p:blipFill>
          <a:blip r:embed="rId8"/>
          <a:stretch>
            <a:fillRect/>
          </a:stretch>
        </p:blipFill>
        <p:spPr>
          <a:xfrm>
            <a:off x="1922733" y="1907337"/>
            <a:ext cx="1817476" cy="1308583"/>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文本框 18"/>
          <p:cNvSpPr txBox="1"/>
          <p:nvPr/>
        </p:nvSpPr>
        <p:spPr>
          <a:xfrm>
            <a:off x="5218046" y="4369145"/>
            <a:ext cx="1000540" cy="276999"/>
          </a:xfrm>
          <a:prstGeom prst="rect">
            <a:avLst/>
          </a:prstGeom>
          <a:noFill/>
        </p:spPr>
        <p:txBody>
          <a:bodyPr wrap="square" rtlCol="0">
            <a:spAutoFit/>
          </a:bodyPr>
          <a:lstStyle/>
          <a:p>
            <a:r>
              <a:rPr lang="en-US" altLang="zh-CN" sz="1200" b="1" dirty="0">
                <a:solidFill>
                  <a:schemeClr val="tx2">
                    <a:lumMod val="90000"/>
                    <a:lumOff val="10000"/>
                  </a:schemeClr>
                </a:solidFill>
              </a:rPr>
              <a:t>(c) 4.1mm</a:t>
            </a:r>
            <a:endParaRPr lang="zh-CN" altLang="en-US" sz="1200" b="1" dirty="0">
              <a:solidFill>
                <a:schemeClr val="tx2">
                  <a:lumMod val="90000"/>
                  <a:lumOff val="10000"/>
                </a:schemeClr>
              </a:solidFill>
            </a:endParaRPr>
          </a:p>
        </p:txBody>
      </p:sp>
      <p:sp>
        <p:nvSpPr>
          <p:cNvPr id="24" name="矩形: 圆角 23"/>
          <p:cNvSpPr/>
          <p:nvPr/>
        </p:nvSpPr>
        <p:spPr>
          <a:xfrm>
            <a:off x="3998662" y="1831980"/>
            <a:ext cx="2925599" cy="2262942"/>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600" b="1" dirty="0">
                <a:solidFill>
                  <a:schemeClr val="tx1"/>
                </a:solidFill>
              </a:rPr>
              <a:t>电子准直筛选单入射位置的符合事件</a:t>
            </a:r>
            <a:r>
              <a:rPr lang="en-US" altLang="zh-CN" sz="1600" b="1" dirty="0">
                <a:solidFill>
                  <a:schemeClr val="tx1"/>
                </a:solidFill>
              </a:rPr>
              <a:t>:</a:t>
            </a:r>
          </a:p>
          <a:p>
            <a:r>
              <a:rPr lang="zh-CN" altLang="en-US" sz="1400" b="1" dirty="0">
                <a:solidFill>
                  <a:schemeClr val="tx1"/>
                </a:solidFill>
                <a:latin typeface="Times New Roman" panose="02020603050405020304" pitchFamily="18" charset="0"/>
                <a:cs typeface="Times New Roman" panose="02020603050405020304" pitchFamily="18" charset="0"/>
              </a:rPr>
              <a:t>①探测效率：实测 </a:t>
            </a:r>
            <a:r>
              <a:rPr lang="en-US" altLang="zh-CN" sz="1400" b="1" dirty="0">
                <a:solidFill>
                  <a:schemeClr val="tx1"/>
                </a:solidFill>
                <a:latin typeface="Times New Roman" panose="02020603050405020304" pitchFamily="18" charset="0"/>
                <a:cs typeface="Times New Roman" panose="02020603050405020304" pitchFamily="18" charset="0"/>
              </a:rPr>
              <a:t>79.19%</a:t>
            </a:r>
            <a:r>
              <a:rPr lang="zh-CN" altLang="en-US" sz="1400" b="1" dirty="0">
                <a:solidFill>
                  <a:schemeClr val="tx1"/>
                </a:solidFill>
                <a:latin typeface="Times New Roman" panose="02020603050405020304" pitchFamily="18" charset="0"/>
                <a:cs typeface="Times New Roman" panose="02020603050405020304" pitchFamily="18" charset="0"/>
              </a:rPr>
              <a:t>，仿真 </a:t>
            </a:r>
            <a:r>
              <a:rPr lang="en-US" altLang="zh-CN" sz="1400" b="1" dirty="0">
                <a:solidFill>
                  <a:schemeClr val="tx1"/>
                </a:solidFill>
                <a:latin typeface="Times New Roman" panose="02020603050405020304" pitchFamily="18" charset="0"/>
                <a:cs typeface="Times New Roman" panose="02020603050405020304" pitchFamily="18" charset="0"/>
              </a:rPr>
              <a:t>78.95%</a:t>
            </a:r>
            <a:r>
              <a:rPr lang="zh-CN" altLang="en-US" sz="1400" b="1" dirty="0">
                <a:solidFill>
                  <a:schemeClr val="tx1"/>
                </a:solidFill>
                <a:latin typeface="Times New Roman" panose="02020603050405020304" pitchFamily="18" charset="0"/>
                <a:cs typeface="Times New Roman" panose="02020603050405020304" pitchFamily="18" charset="0"/>
              </a:rPr>
              <a:t>，吻合度极高</a:t>
            </a:r>
            <a:endParaRPr lang="en-US" altLang="zh-CN" sz="1400" b="1" dirty="0">
              <a:solidFill>
                <a:schemeClr val="tx1"/>
              </a:solidFill>
              <a:latin typeface="Times New Roman" panose="02020603050405020304" pitchFamily="18" charset="0"/>
              <a:cs typeface="Times New Roman" panose="02020603050405020304" pitchFamily="18" charset="0"/>
            </a:endParaRPr>
          </a:p>
          <a:p>
            <a:r>
              <a:rPr lang="zh-CN" altLang="en-US" sz="1400" b="1" dirty="0">
                <a:solidFill>
                  <a:schemeClr val="tx1"/>
                </a:solidFill>
                <a:latin typeface="Times New Roman" panose="02020603050405020304" pitchFamily="18" charset="0"/>
                <a:cs typeface="Times New Roman" panose="02020603050405020304" pitchFamily="18" charset="0"/>
              </a:rPr>
              <a:t>②康普顿散射占比偏差仅 </a:t>
            </a:r>
            <a:r>
              <a:rPr lang="en-US" altLang="zh-CN" sz="1400" b="1" dirty="0">
                <a:solidFill>
                  <a:schemeClr val="tx1"/>
                </a:solidFill>
                <a:latin typeface="Times New Roman" panose="02020603050405020304" pitchFamily="18" charset="0"/>
                <a:cs typeface="Times New Roman" panose="02020603050405020304" pitchFamily="18" charset="0"/>
              </a:rPr>
              <a:t>2.1%</a:t>
            </a:r>
            <a:r>
              <a:rPr lang="zh-CN" altLang="en-US" sz="1400" b="1" dirty="0">
                <a:solidFill>
                  <a:schemeClr val="tx1"/>
                </a:solidFill>
                <a:latin typeface="Times New Roman" panose="02020603050405020304" pitchFamily="18" charset="0"/>
                <a:cs typeface="Times New Roman" panose="02020603050405020304" pitchFamily="18" charset="0"/>
              </a:rPr>
              <a:t>，验证了仿真训练数据集的物理可靠性</a:t>
            </a:r>
          </a:p>
        </p:txBody>
      </p:sp>
      <p:sp>
        <p:nvSpPr>
          <p:cNvPr id="25" name="文本框 24"/>
          <p:cNvSpPr txBox="1"/>
          <p:nvPr/>
        </p:nvSpPr>
        <p:spPr>
          <a:xfrm>
            <a:off x="2860813" y="3290601"/>
            <a:ext cx="1062888" cy="769441"/>
          </a:xfrm>
          <a:prstGeom prst="rect">
            <a:avLst/>
          </a:prstGeom>
          <a:noFill/>
        </p:spPr>
        <p:txBody>
          <a:bodyPr wrap="square" rtlCol="0">
            <a:spAutoFit/>
          </a:bodyPr>
          <a:lstStyle/>
          <a:p>
            <a:r>
              <a:rPr lang="zh-CN" altLang="en-US" sz="1100" b="1" dirty="0">
                <a:solidFill>
                  <a:schemeClr val="tx2">
                    <a:lumMod val="90000"/>
                    <a:lumOff val="10000"/>
                  </a:schemeClr>
                </a:solidFill>
              </a:rPr>
              <a:t>实验用</a:t>
            </a:r>
            <a:r>
              <a:rPr lang="en-US" altLang="zh-CN" sz="1100" b="1" dirty="0">
                <a:solidFill>
                  <a:schemeClr val="tx2">
                    <a:lumMod val="90000"/>
                    <a:lumOff val="10000"/>
                  </a:schemeClr>
                </a:solidFill>
              </a:rPr>
              <a:t>LYSO</a:t>
            </a:r>
            <a:r>
              <a:rPr lang="zh-CN" altLang="en-US" sz="1100" b="1" dirty="0">
                <a:solidFill>
                  <a:schemeClr val="tx2">
                    <a:lumMod val="90000"/>
                    <a:lumOff val="10000"/>
                  </a:schemeClr>
                </a:solidFill>
              </a:rPr>
              <a:t>晶体阵列与</a:t>
            </a:r>
            <a:endParaRPr lang="en-US" altLang="zh-CN" sz="1100" b="1" dirty="0">
              <a:solidFill>
                <a:schemeClr val="tx2">
                  <a:lumMod val="90000"/>
                  <a:lumOff val="10000"/>
                </a:schemeClr>
              </a:solidFill>
            </a:endParaRPr>
          </a:p>
          <a:p>
            <a:r>
              <a:rPr lang="zh-CN" altLang="en-US" sz="1100" b="1" dirty="0">
                <a:solidFill>
                  <a:schemeClr val="tx2">
                    <a:lumMod val="90000"/>
                    <a:lumOff val="10000"/>
                  </a:schemeClr>
                </a:solidFill>
              </a:rPr>
              <a:t>一对一读出</a:t>
            </a:r>
            <a:r>
              <a:rPr lang="en-US" altLang="zh-CN" sz="1100" b="1" dirty="0">
                <a:solidFill>
                  <a:schemeClr val="tx2">
                    <a:lumMod val="90000"/>
                    <a:lumOff val="10000"/>
                  </a:schemeClr>
                </a:solidFill>
              </a:rPr>
              <a:t>SiPM</a:t>
            </a:r>
            <a:r>
              <a:rPr lang="zh-CN" altLang="en-US" sz="1100" b="1" dirty="0">
                <a:solidFill>
                  <a:schemeClr val="tx2">
                    <a:lumMod val="90000"/>
                    <a:lumOff val="10000"/>
                  </a:schemeClr>
                </a:solidFill>
              </a:rPr>
              <a:t>阵列</a:t>
            </a:r>
          </a:p>
        </p:txBody>
      </p:sp>
      <p:sp>
        <p:nvSpPr>
          <p:cNvPr id="27" name="文本框 26"/>
          <p:cNvSpPr txBox="1"/>
          <p:nvPr/>
        </p:nvSpPr>
        <p:spPr>
          <a:xfrm>
            <a:off x="7662397" y="4092146"/>
            <a:ext cx="3664897" cy="276999"/>
          </a:xfrm>
          <a:prstGeom prst="rect">
            <a:avLst/>
          </a:prstGeom>
          <a:noFill/>
        </p:spPr>
        <p:txBody>
          <a:bodyPr wrap="square">
            <a:spAutoFit/>
          </a:bodyPr>
          <a:lstStyle/>
          <a:p>
            <a:r>
              <a:rPr lang="zh-CN" altLang="en-US" sz="1200" b="1" dirty="0">
                <a:solidFill>
                  <a:schemeClr val="tx2">
                    <a:lumMod val="90000"/>
                    <a:lumOff val="10000"/>
                  </a:schemeClr>
                </a:solidFill>
              </a:rPr>
              <a:t>在电子准直下，不同晶体间距的径向响应扩展曲线</a:t>
            </a:r>
          </a:p>
        </p:txBody>
      </p:sp>
      <p:sp>
        <p:nvSpPr>
          <p:cNvPr id="28" name="矩形: 圆角 27"/>
          <p:cNvSpPr/>
          <p:nvPr/>
        </p:nvSpPr>
        <p:spPr>
          <a:xfrm>
            <a:off x="7374005" y="4408634"/>
            <a:ext cx="4097322" cy="276997"/>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b="1" dirty="0">
                <a:solidFill>
                  <a:schemeClr val="tx2">
                    <a:lumMod val="90000"/>
                    <a:lumOff val="10000"/>
                  </a:schemeClr>
                </a:solidFill>
                <a:latin typeface="Times New Roman" panose="02020603050405020304" pitchFamily="18" charset="0"/>
                <a:cs typeface="Times New Roman" panose="02020603050405020304" pitchFamily="18" charset="0"/>
              </a:rPr>
              <a:t>2 </a:t>
            </a:r>
            <a:r>
              <a:rPr lang="zh-CN" altLang="en-US" sz="1400" b="1" dirty="0">
                <a:solidFill>
                  <a:schemeClr val="tx2">
                    <a:lumMod val="90000"/>
                    <a:lumOff val="10000"/>
                  </a:schemeClr>
                </a:solidFill>
                <a:latin typeface="Times New Roman" panose="02020603050405020304" pitchFamily="18" charset="0"/>
                <a:cs typeface="Times New Roman" panose="02020603050405020304" pitchFamily="18" charset="0"/>
              </a:rPr>
              <a:t>环及以外像素占比：</a:t>
            </a:r>
            <a:r>
              <a:rPr lang="en-US" altLang="zh-CN" sz="1400" b="1" dirty="0">
                <a:solidFill>
                  <a:schemeClr val="tx2">
                    <a:lumMod val="90000"/>
                    <a:lumOff val="10000"/>
                  </a:schemeClr>
                </a:solidFill>
                <a:latin typeface="Times New Roman" panose="02020603050405020304" pitchFamily="18" charset="0"/>
                <a:cs typeface="Times New Roman" panose="02020603050405020304" pitchFamily="18" charset="0"/>
              </a:rPr>
              <a:t>6.79% </a:t>
            </a:r>
            <a:r>
              <a:rPr lang="zh-CN" altLang="en-US" sz="1400" b="1" dirty="0">
                <a:solidFill>
                  <a:schemeClr val="tx2">
                    <a:lumMod val="90000"/>
                    <a:lumOff val="10000"/>
                  </a:schemeClr>
                </a:solidFill>
                <a:latin typeface="Times New Roman" panose="02020603050405020304" pitchFamily="18" charset="0"/>
                <a:cs typeface="Times New Roman" panose="02020603050405020304" pitchFamily="18" charset="0"/>
              </a:rPr>
              <a:t>→ </a:t>
            </a:r>
            <a:r>
              <a:rPr lang="en-US" altLang="zh-CN" sz="1400" b="1" dirty="0">
                <a:solidFill>
                  <a:schemeClr val="tx2">
                    <a:lumMod val="90000"/>
                    <a:lumOff val="10000"/>
                  </a:schemeClr>
                </a:solidFill>
                <a:latin typeface="Times New Roman" panose="02020603050405020304" pitchFamily="18" charset="0"/>
                <a:cs typeface="Times New Roman" panose="02020603050405020304" pitchFamily="18" charset="0"/>
              </a:rPr>
              <a:t>43.61%</a:t>
            </a:r>
            <a:endParaRPr lang="zh-CN" altLang="en-US" sz="1400" b="1" dirty="0">
              <a:solidFill>
                <a:schemeClr val="tx2">
                  <a:lumMod val="90000"/>
                  <a:lumOff val="10000"/>
                </a:schemeClr>
              </a:solidFill>
              <a:latin typeface="Times New Roman" panose="02020603050405020304" pitchFamily="18" charset="0"/>
              <a:cs typeface="Times New Roman" panose="02020603050405020304" pitchFamily="18" charset="0"/>
            </a:endParaRPr>
          </a:p>
        </p:txBody>
      </p:sp>
      <p:sp>
        <p:nvSpPr>
          <p:cNvPr id="30" name="矩形: 圆角 29"/>
          <p:cNvSpPr/>
          <p:nvPr/>
        </p:nvSpPr>
        <p:spPr>
          <a:xfrm>
            <a:off x="7266518" y="5037352"/>
            <a:ext cx="4337788" cy="1485222"/>
          </a:xfrm>
          <a:prstGeom prst="roundRect">
            <a:avLst>
              <a:gd name="adj" fmla="val 10195"/>
            </a:avLst>
          </a:prstGeom>
          <a:solidFill>
            <a:srgbClr val="F6FAFD"/>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圆角 30"/>
          <p:cNvSpPr/>
          <p:nvPr/>
        </p:nvSpPr>
        <p:spPr>
          <a:xfrm>
            <a:off x="7458674" y="4734119"/>
            <a:ext cx="1598525" cy="450574"/>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Times New Roman" panose="02020603050405020304" pitchFamily="18" charset="0"/>
                <a:cs typeface="Times New Roman" panose="02020603050405020304" pitchFamily="18" charset="0"/>
              </a:rPr>
              <a:t>主要结论</a:t>
            </a:r>
          </a:p>
        </p:txBody>
      </p:sp>
      <p:sp>
        <p:nvSpPr>
          <p:cNvPr id="32" name="文本框 31"/>
          <p:cNvSpPr txBox="1"/>
          <p:nvPr/>
        </p:nvSpPr>
        <p:spPr>
          <a:xfrm>
            <a:off x="7690587" y="5242877"/>
            <a:ext cx="4863547" cy="276999"/>
          </a:xfrm>
          <a:prstGeom prst="rect">
            <a:avLst/>
          </a:prstGeom>
          <a:noFill/>
        </p:spPr>
        <p:txBody>
          <a:bodyPr wrap="square">
            <a:spAutoFit/>
          </a:bodyPr>
          <a:lstStyle/>
          <a:p>
            <a:r>
              <a:rPr lang="zh-CN" altLang="en-US" sz="1200" b="1" dirty="0">
                <a:latin typeface="Times New Roman" panose="02020603050405020304" pitchFamily="18" charset="0"/>
                <a:cs typeface="Times New Roman" panose="02020603050405020304" pitchFamily="18" charset="0"/>
              </a:rPr>
              <a:t>仿真结论与实测数据高度吻合，验证仿真工作合理性</a:t>
            </a:r>
          </a:p>
        </p:txBody>
      </p:sp>
      <p:sp>
        <p:nvSpPr>
          <p:cNvPr id="33" name="文本框 32"/>
          <p:cNvSpPr txBox="1"/>
          <p:nvPr/>
        </p:nvSpPr>
        <p:spPr>
          <a:xfrm>
            <a:off x="7704702" y="5576707"/>
            <a:ext cx="4927480" cy="276999"/>
          </a:xfrm>
          <a:prstGeom prst="rect">
            <a:avLst/>
          </a:prstGeom>
          <a:noFill/>
        </p:spPr>
        <p:txBody>
          <a:bodyPr wrap="square">
            <a:spAutoFit/>
          </a:bodyPr>
          <a:lstStyle/>
          <a:p>
            <a:r>
              <a:rPr lang="zh-CN" altLang="en-US" sz="1200" b="1" dirty="0">
                <a:latin typeface="Times New Roman" panose="02020603050405020304" pitchFamily="18" charset="0"/>
                <a:cs typeface="Times New Roman" panose="02020603050405020304" pitchFamily="18" charset="0"/>
              </a:rPr>
              <a:t>晶体节距与晶间散射强度呈显著负相关</a:t>
            </a:r>
          </a:p>
        </p:txBody>
      </p:sp>
      <p:sp>
        <p:nvSpPr>
          <p:cNvPr id="34" name="椭圆 33"/>
          <p:cNvSpPr/>
          <p:nvPr/>
        </p:nvSpPr>
        <p:spPr>
          <a:xfrm>
            <a:off x="7386092" y="5256012"/>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000" b="1" dirty="0">
                <a:latin typeface="华文中宋" panose="02010600040101010101" pitchFamily="2" charset="-122"/>
                <a:ea typeface="华文中宋" panose="02010600040101010101" pitchFamily="2" charset="-122"/>
                <a:cs typeface="Calibri" panose="020F0502020204030204" pitchFamily="34" charset="0"/>
              </a:rPr>
              <a:t>√</a:t>
            </a:r>
          </a:p>
        </p:txBody>
      </p:sp>
      <p:sp>
        <p:nvSpPr>
          <p:cNvPr id="35" name="椭圆 34"/>
          <p:cNvSpPr/>
          <p:nvPr/>
        </p:nvSpPr>
        <p:spPr>
          <a:xfrm>
            <a:off x="7386094" y="5622926"/>
            <a:ext cx="225287" cy="205041"/>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000" b="1" dirty="0">
                <a:latin typeface="华文中宋" panose="02010600040101010101" pitchFamily="2" charset="-122"/>
                <a:ea typeface="华文中宋" panose="02010600040101010101" pitchFamily="2" charset="-122"/>
                <a:cs typeface="Calibri" panose="020F0502020204030204" pitchFamily="34" charset="0"/>
              </a:rPr>
              <a:t>√</a:t>
            </a:r>
          </a:p>
        </p:txBody>
      </p:sp>
      <p:sp>
        <p:nvSpPr>
          <p:cNvPr id="37" name="文本框 36"/>
          <p:cNvSpPr txBox="1"/>
          <p:nvPr/>
        </p:nvSpPr>
        <p:spPr>
          <a:xfrm>
            <a:off x="7690587" y="5930023"/>
            <a:ext cx="3636707" cy="276999"/>
          </a:xfrm>
          <a:prstGeom prst="rect">
            <a:avLst/>
          </a:prstGeom>
          <a:noFill/>
        </p:spPr>
        <p:txBody>
          <a:bodyPr wrap="square">
            <a:spAutoFit/>
          </a:bodyPr>
          <a:lstStyle/>
          <a:p>
            <a:r>
              <a:rPr lang="zh-CN" altLang="en-US" sz="1200" b="1" dirty="0">
                <a:latin typeface="Times New Roman" panose="02020603050405020304" pitchFamily="18" charset="0"/>
                <a:cs typeface="Times New Roman" panose="02020603050405020304" pitchFamily="18" charset="0"/>
              </a:rPr>
              <a:t>传统重心解码在细节距场景下定位能力严重退化</a:t>
            </a:r>
          </a:p>
        </p:txBody>
      </p:sp>
      <p:sp>
        <p:nvSpPr>
          <p:cNvPr id="38" name="椭圆 37"/>
          <p:cNvSpPr/>
          <p:nvPr/>
        </p:nvSpPr>
        <p:spPr>
          <a:xfrm>
            <a:off x="7386093" y="5989166"/>
            <a:ext cx="225287" cy="205041"/>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000" b="1" dirty="0">
                <a:latin typeface="华文中宋" panose="02010600040101010101" pitchFamily="2" charset="-122"/>
                <a:ea typeface="华文中宋" panose="02010600040101010101" pitchFamily="2" charset="-122"/>
                <a:cs typeface="Calibri" panose="020F0502020204030204" pitchFamily="34" charset="0"/>
              </a:rPr>
              <a:t>√</a:t>
            </a:r>
          </a:p>
        </p:txBody>
      </p:sp>
      <p:sp>
        <p:nvSpPr>
          <p:cNvPr id="13" name="灯片编号占位符 12"/>
          <p:cNvSpPr>
            <a:spLocks noGrp="1"/>
          </p:cNvSpPr>
          <p:nvPr>
            <p:ph type="sldNum" sz="quarter" idx="12"/>
          </p:nvPr>
        </p:nvSpPr>
        <p:spPr/>
        <p:txBody>
          <a:bodyPr/>
          <a:lstStyle/>
          <a:p>
            <a:fld id="{81F3856D-B8D7-4563-97BB-9D2204980CAD}" type="slidenum">
              <a:rPr lang="zh-CN" altLang="en-US" smtClean="0"/>
              <a:t>11</a:t>
            </a:fld>
            <a:endParaRPr lang="zh-CN" altLang="en-US"/>
          </a:p>
        </p:txBody>
      </p:sp>
      <p:sp>
        <p:nvSpPr>
          <p:cNvPr id="22" name="平行四边形 21">
            <a:extLst>
              <a:ext uri="{FF2B5EF4-FFF2-40B4-BE49-F238E27FC236}">
                <a16:creationId xmlns:a16="http://schemas.microsoft.com/office/drawing/2014/main" id="{769FFD7B-19DF-1CBA-0527-AD76CD0C9D6B}"/>
              </a:ext>
            </a:extLst>
          </p:cNvPr>
          <p:cNvSpPr/>
          <p:nvPr/>
        </p:nvSpPr>
        <p:spPr>
          <a:xfrm>
            <a:off x="1593607" y="408895"/>
            <a:ext cx="9041129" cy="618962"/>
          </a:xfrm>
          <a:prstGeom prst="parallelogram">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平行四边形 28">
            <a:extLst>
              <a:ext uri="{FF2B5EF4-FFF2-40B4-BE49-F238E27FC236}">
                <a16:creationId xmlns:a16="http://schemas.microsoft.com/office/drawing/2014/main" id="{34324316-B992-569F-DEFD-913AE24DC1FC}"/>
              </a:ext>
            </a:extLst>
          </p:cNvPr>
          <p:cNvSpPr/>
          <p:nvPr/>
        </p:nvSpPr>
        <p:spPr>
          <a:xfrm>
            <a:off x="5025734" y="381492"/>
            <a:ext cx="3789718" cy="618963"/>
          </a:xfrm>
          <a:prstGeom prst="parallelogram">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a:extLst>
              <a:ext uri="{FF2B5EF4-FFF2-40B4-BE49-F238E27FC236}">
                <a16:creationId xmlns:a16="http://schemas.microsoft.com/office/drawing/2014/main" id="{FA14DFC9-3C40-0FDD-D07B-36E85B5D3211}"/>
              </a:ext>
            </a:extLst>
          </p:cNvPr>
          <p:cNvSpPr txBox="1"/>
          <p:nvPr/>
        </p:nvSpPr>
        <p:spPr>
          <a:xfrm>
            <a:off x="3293165" y="440607"/>
            <a:ext cx="1909954" cy="461665"/>
          </a:xfrm>
          <a:prstGeom prst="rect">
            <a:avLst/>
          </a:prstGeom>
          <a:noFill/>
        </p:spPr>
        <p:txBody>
          <a:bodyPr wrap="square" rtlCol="0">
            <a:spAutoFit/>
          </a:bodyPr>
          <a:lstStyle/>
          <a:p>
            <a:pPr algn="ctr"/>
            <a:r>
              <a:rPr lang="zh-CN" altLang="en-US" sz="2400" b="1" dirty="0">
                <a:solidFill>
                  <a:schemeClr val="bg2">
                    <a:lumMod val="90000"/>
                  </a:schemeClr>
                </a:solidFill>
              </a:rPr>
              <a:t>仿真实验</a:t>
            </a:r>
          </a:p>
        </p:txBody>
      </p:sp>
      <p:sp>
        <p:nvSpPr>
          <p:cNvPr id="41" name="文本框 40">
            <a:extLst>
              <a:ext uri="{FF2B5EF4-FFF2-40B4-BE49-F238E27FC236}">
                <a16:creationId xmlns:a16="http://schemas.microsoft.com/office/drawing/2014/main" id="{9B1BDCE0-183C-A7DB-F69A-EB4278BC038C}"/>
              </a:ext>
            </a:extLst>
          </p:cNvPr>
          <p:cNvSpPr txBox="1"/>
          <p:nvPr/>
        </p:nvSpPr>
        <p:spPr>
          <a:xfrm>
            <a:off x="1878584" y="434793"/>
            <a:ext cx="1497967" cy="461665"/>
          </a:xfrm>
          <a:prstGeom prst="rect">
            <a:avLst/>
          </a:prstGeom>
          <a:noFill/>
        </p:spPr>
        <p:txBody>
          <a:bodyPr wrap="square" rtlCol="0">
            <a:spAutoFit/>
          </a:bodyPr>
          <a:lstStyle/>
          <a:p>
            <a:r>
              <a:rPr lang="zh-CN" altLang="en-US" sz="2400" b="1" dirty="0">
                <a:solidFill>
                  <a:schemeClr val="bg2">
                    <a:lumMod val="90000"/>
                  </a:schemeClr>
                </a:solidFill>
              </a:rPr>
              <a:t>研究背景</a:t>
            </a:r>
          </a:p>
        </p:txBody>
      </p:sp>
      <p:sp>
        <p:nvSpPr>
          <p:cNvPr id="43" name="文本框 42">
            <a:extLst>
              <a:ext uri="{FF2B5EF4-FFF2-40B4-BE49-F238E27FC236}">
                <a16:creationId xmlns:a16="http://schemas.microsoft.com/office/drawing/2014/main" id="{3870C6AC-417A-4922-E789-36F5D3975CE8}"/>
              </a:ext>
            </a:extLst>
          </p:cNvPr>
          <p:cNvSpPr txBox="1"/>
          <p:nvPr/>
        </p:nvSpPr>
        <p:spPr>
          <a:xfrm>
            <a:off x="4968838" y="442243"/>
            <a:ext cx="3846614" cy="461665"/>
          </a:xfrm>
          <a:prstGeom prst="rect">
            <a:avLst/>
          </a:prstGeom>
          <a:noFill/>
        </p:spPr>
        <p:txBody>
          <a:bodyPr wrap="square">
            <a:spAutoFit/>
          </a:bodyPr>
          <a:lstStyle/>
          <a:p>
            <a:pPr algn="ctr"/>
            <a:r>
              <a:rPr lang="zh-CN" altLang="en-US" sz="2400" b="1" dirty="0">
                <a:solidFill>
                  <a:schemeClr val="tx2">
                    <a:lumMod val="90000"/>
                    <a:lumOff val="10000"/>
                  </a:schemeClr>
                </a:solidFill>
              </a:rPr>
              <a:t>多尺寸晶体硬件实测实验</a:t>
            </a:r>
          </a:p>
        </p:txBody>
      </p:sp>
      <p:sp>
        <p:nvSpPr>
          <p:cNvPr id="45" name="文本框 44">
            <a:extLst>
              <a:ext uri="{FF2B5EF4-FFF2-40B4-BE49-F238E27FC236}">
                <a16:creationId xmlns:a16="http://schemas.microsoft.com/office/drawing/2014/main" id="{52932767-7426-582A-41F3-1C10822E2A98}"/>
              </a:ext>
            </a:extLst>
          </p:cNvPr>
          <p:cNvSpPr txBox="1"/>
          <p:nvPr/>
        </p:nvSpPr>
        <p:spPr>
          <a:xfrm>
            <a:off x="8786222" y="442488"/>
            <a:ext cx="1709827" cy="461665"/>
          </a:xfrm>
          <a:prstGeom prst="rect">
            <a:avLst/>
          </a:prstGeom>
          <a:noFill/>
        </p:spPr>
        <p:txBody>
          <a:bodyPr wrap="square">
            <a:spAutoFit/>
          </a:bodyPr>
          <a:lstStyle/>
          <a:p>
            <a:r>
              <a:rPr lang="zh-CN" altLang="en-US" sz="2400" b="1" dirty="0">
                <a:solidFill>
                  <a:schemeClr val="bg2">
                    <a:lumMod val="90000"/>
                  </a:schemeClr>
                </a:solidFill>
              </a:rPr>
              <a:t>总结与展望</a:t>
            </a:r>
            <a:endParaRPr lang="zh-CN" altLang="en-US" dirty="0">
              <a:solidFill>
                <a:schemeClr val="bg2">
                  <a:lumMod val="90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矩形: 圆角 45"/>
          <p:cNvSpPr/>
          <p:nvPr/>
        </p:nvSpPr>
        <p:spPr>
          <a:xfrm>
            <a:off x="7605495" y="1374431"/>
            <a:ext cx="4156252" cy="4945253"/>
          </a:xfrm>
          <a:prstGeom prst="roundRect">
            <a:avLst>
              <a:gd name="adj" fmla="val 4690"/>
            </a:avLst>
          </a:prstGeom>
          <a:solidFill>
            <a:srgbClr val="F6FAFD"/>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圆角 31"/>
          <p:cNvSpPr/>
          <p:nvPr/>
        </p:nvSpPr>
        <p:spPr>
          <a:xfrm>
            <a:off x="4023164" y="4121387"/>
            <a:ext cx="3535853" cy="2198298"/>
          </a:xfrm>
          <a:prstGeom prst="roundRect">
            <a:avLst>
              <a:gd name="adj" fmla="val 4690"/>
            </a:avLst>
          </a:prstGeom>
          <a:solidFill>
            <a:srgbClr val="F6FAFD"/>
          </a:solidFill>
          <a:ln w="9525">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圆角 29"/>
          <p:cNvSpPr/>
          <p:nvPr/>
        </p:nvSpPr>
        <p:spPr>
          <a:xfrm>
            <a:off x="430253" y="4121388"/>
            <a:ext cx="3428386" cy="2198298"/>
          </a:xfrm>
          <a:prstGeom prst="roundRect">
            <a:avLst>
              <a:gd name="adj" fmla="val 4690"/>
            </a:avLst>
          </a:prstGeom>
          <a:solidFill>
            <a:srgbClr val="F6FAFD"/>
          </a:solidFill>
          <a:ln w="9525">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圆角 27"/>
          <p:cNvSpPr/>
          <p:nvPr/>
        </p:nvSpPr>
        <p:spPr>
          <a:xfrm>
            <a:off x="4870961" y="1392880"/>
            <a:ext cx="2688057" cy="2598746"/>
          </a:xfrm>
          <a:prstGeom prst="roundRect">
            <a:avLst>
              <a:gd name="adj" fmla="val 4690"/>
            </a:avLst>
          </a:prstGeom>
          <a:solidFill>
            <a:srgbClr val="F6FAFD"/>
          </a:solidFill>
          <a:ln w="9525">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圆角 23"/>
          <p:cNvSpPr/>
          <p:nvPr/>
        </p:nvSpPr>
        <p:spPr>
          <a:xfrm>
            <a:off x="2157207" y="1374431"/>
            <a:ext cx="2688057" cy="2617195"/>
          </a:xfrm>
          <a:prstGeom prst="roundRect">
            <a:avLst>
              <a:gd name="adj" fmla="val 4690"/>
            </a:avLst>
          </a:prstGeom>
          <a:solidFill>
            <a:srgbClr val="F6FAFD"/>
          </a:solidFill>
          <a:ln w="9525">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p:cNvCxnSpPr/>
          <p:nvPr/>
        </p:nvCxnSpPr>
        <p:spPr>
          <a:xfrm>
            <a:off x="0" y="404192"/>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5" name="直接连接符 4"/>
          <p:cNvCxnSpPr/>
          <p:nvPr/>
        </p:nvCxnSpPr>
        <p:spPr>
          <a:xfrm>
            <a:off x="0" y="1033670"/>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6" name="流程图: 延期 5"/>
          <p:cNvSpPr/>
          <p:nvPr/>
        </p:nvSpPr>
        <p:spPr>
          <a:xfrm rot="5400000">
            <a:off x="520104" y="281652"/>
            <a:ext cx="1013877" cy="887894"/>
          </a:xfrm>
          <a:prstGeom prst="flowChartDelay">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直角三角形 6"/>
          <p:cNvSpPr/>
          <p:nvPr/>
        </p:nvSpPr>
        <p:spPr>
          <a:xfrm>
            <a:off x="1470990" y="218656"/>
            <a:ext cx="112645" cy="185525"/>
          </a:xfrm>
          <a:prstGeom prst="rtTriangl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808383" y="411466"/>
            <a:ext cx="662607" cy="523220"/>
          </a:xfrm>
          <a:prstGeom prst="rect">
            <a:avLst/>
          </a:prstGeom>
          <a:noFill/>
        </p:spPr>
        <p:txBody>
          <a:bodyPr wrap="square" rtlCol="0">
            <a:spAutoFit/>
          </a:bodyPr>
          <a:lstStyle/>
          <a:p>
            <a:r>
              <a:rPr lang="en-US" altLang="zh-CN" sz="2800" b="1" dirty="0">
                <a:solidFill>
                  <a:schemeClr val="bg1"/>
                </a:solidFill>
                <a:cs typeface="Times New Roman" panose="02020603050405020304" pitchFamily="18" charset="0"/>
              </a:rPr>
              <a:t>3</a:t>
            </a:r>
            <a:endParaRPr lang="zh-CN" altLang="en-US" sz="2800" b="1" dirty="0">
              <a:solidFill>
                <a:schemeClr val="bg1"/>
              </a:solidFill>
              <a:cs typeface="Times New Roman" panose="02020603050405020304" pitchFamily="18" charset="0"/>
            </a:endParaRPr>
          </a:p>
        </p:txBody>
      </p:sp>
      <p:pic>
        <p:nvPicPr>
          <p:cNvPr id="10" name="图片 9"/>
          <p:cNvPicPr>
            <a:picLocks noChangeAspect="1"/>
          </p:cNvPicPr>
          <p:nvPr/>
        </p:nvPicPr>
        <p:blipFill>
          <a:blip r:embed="rId2"/>
          <a:stretch>
            <a:fillRect/>
          </a:stretch>
        </p:blipFill>
        <p:spPr>
          <a:xfrm>
            <a:off x="10621705" y="472958"/>
            <a:ext cx="1411179" cy="486876"/>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223" y="4455362"/>
            <a:ext cx="3133647" cy="1864322"/>
          </a:xfrm>
          <a:prstGeom prst="rect">
            <a:avLst/>
          </a:prstGeom>
        </p:spPr>
      </p:pic>
      <p:pic>
        <p:nvPicPr>
          <p:cNvPr id="1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4990" y="1705320"/>
            <a:ext cx="2576379" cy="2178640"/>
          </a:xfrm>
          <a:prstGeom prst="rect">
            <a:avLst/>
          </a:prstGeom>
        </p:spPr>
      </p:pic>
      <p:pic>
        <p:nvPicPr>
          <p:cNvPr id="16" name="图片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01424" y="1710360"/>
            <a:ext cx="2599624" cy="2198297"/>
          </a:xfrm>
          <a:prstGeom prst="rect">
            <a:avLst/>
          </a:prstGeom>
        </p:spPr>
      </p:pic>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81231" y="4455362"/>
            <a:ext cx="3102400" cy="1845732"/>
          </a:xfrm>
          <a:prstGeom prst="rect">
            <a:avLst/>
          </a:prstGeom>
        </p:spPr>
      </p:pic>
      <p:pic>
        <p:nvPicPr>
          <p:cNvPr id="20" name="图片 19"/>
          <p:cNvPicPr>
            <a:picLocks noChangeAspect="1"/>
          </p:cNvPicPr>
          <p:nvPr/>
        </p:nvPicPr>
        <p:blipFill>
          <a:blip r:embed="rId7"/>
          <a:stretch>
            <a:fillRect/>
          </a:stretch>
        </p:blipFill>
        <p:spPr>
          <a:xfrm>
            <a:off x="7797651" y="1589311"/>
            <a:ext cx="3699234" cy="3103954"/>
          </a:xfrm>
          <a:prstGeom prst="rect">
            <a:avLst/>
          </a:prstGeom>
        </p:spPr>
      </p:pic>
      <p:sp>
        <p:nvSpPr>
          <p:cNvPr id="22" name="文本框 21"/>
          <p:cNvSpPr txBox="1"/>
          <p:nvPr/>
        </p:nvSpPr>
        <p:spPr>
          <a:xfrm>
            <a:off x="2101645" y="1015473"/>
            <a:ext cx="4727032" cy="338554"/>
          </a:xfrm>
          <a:prstGeom prst="rect">
            <a:avLst/>
          </a:prstGeom>
          <a:noFill/>
        </p:spPr>
        <p:txBody>
          <a:bodyPr wrap="square" rtlCol="0">
            <a:spAutoFit/>
          </a:bodyPr>
          <a:lstStyle/>
          <a:p>
            <a:r>
              <a:rPr lang="en-US" altLang="zh-CN" sz="1600" b="1" dirty="0">
                <a:solidFill>
                  <a:schemeClr val="tx2">
                    <a:lumMod val="90000"/>
                    <a:lumOff val="10000"/>
                  </a:schemeClr>
                </a:solidFill>
              </a:rPr>
              <a:t>2.1mm</a:t>
            </a:r>
            <a:r>
              <a:rPr lang="zh-CN" altLang="en-US" sz="1600" b="1" dirty="0">
                <a:solidFill>
                  <a:schemeClr val="tx2">
                    <a:lumMod val="90000"/>
                    <a:lumOff val="10000"/>
                  </a:schemeClr>
                </a:solidFill>
              </a:rPr>
              <a:t>阵列中传统重心法与</a:t>
            </a:r>
            <a:r>
              <a:rPr lang="en-US" altLang="zh-CN" sz="1600" b="1" dirty="0">
                <a:solidFill>
                  <a:schemeClr val="tx2">
                    <a:lumMod val="90000"/>
                    <a:lumOff val="10000"/>
                  </a:schemeClr>
                </a:solidFill>
              </a:rPr>
              <a:t>CNN</a:t>
            </a:r>
            <a:r>
              <a:rPr lang="zh-CN" altLang="en-US" sz="1600" b="1" dirty="0">
                <a:solidFill>
                  <a:schemeClr val="tx2">
                    <a:lumMod val="90000"/>
                    <a:lumOff val="10000"/>
                  </a:schemeClr>
                </a:solidFill>
              </a:rPr>
              <a:t>校正结果比较</a:t>
            </a:r>
          </a:p>
        </p:txBody>
      </p:sp>
      <p:sp>
        <p:nvSpPr>
          <p:cNvPr id="34" name="文本框 33"/>
          <p:cNvSpPr txBox="1"/>
          <p:nvPr/>
        </p:nvSpPr>
        <p:spPr>
          <a:xfrm>
            <a:off x="2345094" y="1417062"/>
            <a:ext cx="2337600" cy="276999"/>
          </a:xfrm>
          <a:prstGeom prst="rect">
            <a:avLst/>
          </a:prstGeom>
          <a:noFill/>
        </p:spPr>
        <p:txBody>
          <a:bodyPr wrap="square" rtlCol="0">
            <a:spAutoFit/>
          </a:bodyPr>
          <a:lstStyle/>
          <a:p>
            <a:r>
              <a:rPr lang="en-US" altLang="zh-CN" sz="1200" b="1" dirty="0">
                <a:solidFill>
                  <a:schemeClr val="tx2">
                    <a:lumMod val="90000"/>
                    <a:lumOff val="10000"/>
                  </a:schemeClr>
                </a:solidFill>
              </a:rPr>
              <a:t>(a) </a:t>
            </a:r>
            <a:r>
              <a:rPr lang="zh-CN" altLang="en-US" sz="1200" b="1" dirty="0">
                <a:solidFill>
                  <a:schemeClr val="tx2">
                    <a:lumMod val="90000"/>
                    <a:lumOff val="10000"/>
                  </a:schemeClr>
                </a:solidFill>
              </a:rPr>
              <a:t>传统重心法二维</a:t>
            </a:r>
            <a:r>
              <a:rPr lang="en-US" altLang="zh-CN" sz="1200" b="1" dirty="0">
                <a:solidFill>
                  <a:schemeClr val="tx2">
                    <a:lumMod val="90000"/>
                    <a:lumOff val="10000"/>
                  </a:schemeClr>
                </a:solidFill>
              </a:rPr>
              <a:t>flood</a:t>
            </a:r>
            <a:r>
              <a:rPr lang="zh-CN" altLang="en-US" sz="1200" b="1" dirty="0">
                <a:solidFill>
                  <a:schemeClr val="tx2">
                    <a:lumMod val="90000"/>
                    <a:lumOff val="10000"/>
                  </a:schemeClr>
                </a:solidFill>
              </a:rPr>
              <a:t>图</a:t>
            </a:r>
          </a:p>
        </p:txBody>
      </p:sp>
      <p:sp>
        <p:nvSpPr>
          <p:cNvPr id="36" name="文本框 35"/>
          <p:cNvSpPr txBox="1"/>
          <p:nvPr/>
        </p:nvSpPr>
        <p:spPr>
          <a:xfrm>
            <a:off x="5011652" y="1417062"/>
            <a:ext cx="2337600" cy="276999"/>
          </a:xfrm>
          <a:prstGeom prst="rect">
            <a:avLst/>
          </a:prstGeom>
          <a:noFill/>
        </p:spPr>
        <p:txBody>
          <a:bodyPr wrap="square" rtlCol="0">
            <a:spAutoFit/>
          </a:bodyPr>
          <a:lstStyle/>
          <a:p>
            <a:r>
              <a:rPr lang="en-US" altLang="zh-CN" sz="1200" b="1" dirty="0">
                <a:solidFill>
                  <a:schemeClr val="tx2">
                    <a:lumMod val="90000"/>
                    <a:lumOff val="10000"/>
                  </a:schemeClr>
                </a:solidFill>
              </a:rPr>
              <a:t>(b) </a:t>
            </a:r>
            <a:r>
              <a:rPr lang="zh-CN" altLang="en-US" sz="1200" b="1" dirty="0">
                <a:solidFill>
                  <a:schemeClr val="tx2">
                    <a:lumMod val="90000"/>
                    <a:lumOff val="10000"/>
                  </a:schemeClr>
                </a:solidFill>
              </a:rPr>
              <a:t>微调</a:t>
            </a:r>
            <a:r>
              <a:rPr lang="en-US" altLang="zh-CN" sz="1200" b="1" dirty="0">
                <a:solidFill>
                  <a:schemeClr val="tx2">
                    <a:lumMod val="90000"/>
                    <a:lumOff val="10000"/>
                  </a:schemeClr>
                </a:solidFill>
              </a:rPr>
              <a:t>CNN</a:t>
            </a:r>
            <a:r>
              <a:rPr lang="zh-CN" altLang="en-US" sz="1200" b="1" dirty="0">
                <a:solidFill>
                  <a:schemeClr val="tx2">
                    <a:lumMod val="90000"/>
                    <a:lumOff val="10000"/>
                  </a:schemeClr>
                </a:solidFill>
              </a:rPr>
              <a:t>处理后二维</a:t>
            </a:r>
            <a:r>
              <a:rPr lang="en-US" altLang="zh-CN" sz="1200" b="1" dirty="0">
                <a:solidFill>
                  <a:schemeClr val="tx2">
                    <a:lumMod val="90000"/>
                    <a:lumOff val="10000"/>
                  </a:schemeClr>
                </a:solidFill>
              </a:rPr>
              <a:t>flood</a:t>
            </a:r>
            <a:r>
              <a:rPr lang="zh-CN" altLang="en-US" sz="1200" b="1" dirty="0">
                <a:solidFill>
                  <a:schemeClr val="tx2">
                    <a:lumMod val="90000"/>
                    <a:lumOff val="10000"/>
                  </a:schemeClr>
                </a:solidFill>
              </a:rPr>
              <a:t>图</a:t>
            </a:r>
          </a:p>
        </p:txBody>
      </p:sp>
      <p:sp>
        <p:nvSpPr>
          <p:cNvPr id="38" name="文本框 37"/>
          <p:cNvSpPr txBox="1"/>
          <p:nvPr/>
        </p:nvSpPr>
        <p:spPr>
          <a:xfrm>
            <a:off x="769224" y="4149876"/>
            <a:ext cx="2337600" cy="276999"/>
          </a:xfrm>
          <a:prstGeom prst="rect">
            <a:avLst/>
          </a:prstGeom>
          <a:noFill/>
        </p:spPr>
        <p:txBody>
          <a:bodyPr wrap="square" rtlCol="0">
            <a:spAutoFit/>
          </a:bodyPr>
          <a:lstStyle/>
          <a:p>
            <a:r>
              <a:rPr lang="en-US" altLang="zh-CN" sz="1200" b="1" dirty="0">
                <a:solidFill>
                  <a:schemeClr val="tx2">
                    <a:lumMod val="90000"/>
                    <a:lumOff val="10000"/>
                  </a:schemeClr>
                </a:solidFill>
              </a:rPr>
              <a:t>(c)</a:t>
            </a:r>
            <a:r>
              <a:rPr lang="zh-CN" altLang="en-US" sz="1200" b="1" dirty="0">
                <a:solidFill>
                  <a:schemeClr val="tx2">
                    <a:lumMod val="90000"/>
                    <a:lumOff val="10000"/>
                  </a:schemeClr>
                </a:solidFill>
              </a:rPr>
              <a:t>列方向空间投影</a:t>
            </a:r>
            <a:r>
              <a:rPr lang="en-US" altLang="zh-CN" sz="1200" b="1" dirty="0">
                <a:solidFill>
                  <a:schemeClr val="tx2">
                    <a:lumMod val="90000"/>
                    <a:lumOff val="10000"/>
                  </a:schemeClr>
                </a:solidFill>
              </a:rPr>
              <a:t> </a:t>
            </a:r>
            <a:endParaRPr lang="zh-CN" altLang="en-US" sz="1200" b="1" dirty="0">
              <a:solidFill>
                <a:schemeClr val="tx2">
                  <a:lumMod val="90000"/>
                  <a:lumOff val="10000"/>
                </a:schemeClr>
              </a:solidFill>
            </a:endParaRPr>
          </a:p>
        </p:txBody>
      </p:sp>
      <p:sp>
        <p:nvSpPr>
          <p:cNvPr id="40" name="文本框 39"/>
          <p:cNvSpPr txBox="1"/>
          <p:nvPr/>
        </p:nvSpPr>
        <p:spPr>
          <a:xfrm>
            <a:off x="4197610" y="4162064"/>
            <a:ext cx="2337600" cy="276999"/>
          </a:xfrm>
          <a:prstGeom prst="rect">
            <a:avLst/>
          </a:prstGeom>
          <a:noFill/>
        </p:spPr>
        <p:txBody>
          <a:bodyPr wrap="square" rtlCol="0">
            <a:spAutoFit/>
          </a:bodyPr>
          <a:lstStyle/>
          <a:p>
            <a:r>
              <a:rPr lang="en-US" altLang="zh-CN" sz="1200" b="1" dirty="0">
                <a:solidFill>
                  <a:schemeClr val="tx2">
                    <a:lumMod val="90000"/>
                    <a:lumOff val="10000"/>
                  </a:schemeClr>
                </a:solidFill>
              </a:rPr>
              <a:t>(d)</a:t>
            </a:r>
            <a:r>
              <a:rPr lang="zh-CN" altLang="en-US" sz="1200" b="1" dirty="0">
                <a:solidFill>
                  <a:schemeClr val="tx2">
                    <a:lumMod val="90000"/>
                    <a:lumOff val="10000"/>
                  </a:schemeClr>
                </a:solidFill>
              </a:rPr>
              <a:t>行方向空间投影</a:t>
            </a:r>
            <a:r>
              <a:rPr lang="en-US" altLang="zh-CN" sz="1200" b="1" dirty="0">
                <a:solidFill>
                  <a:schemeClr val="tx2">
                    <a:lumMod val="90000"/>
                    <a:lumOff val="10000"/>
                  </a:schemeClr>
                </a:solidFill>
              </a:rPr>
              <a:t> </a:t>
            </a:r>
            <a:endParaRPr lang="zh-CN" altLang="en-US" sz="1200" b="1" dirty="0">
              <a:solidFill>
                <a:schemeClr val="tx2">
                  <a:lumMod val="90000"/>
                  <a:lumOff val="10000"/>
                </a:schemeClr>
              </a:solidFill>
            </a:endParaRPr>
          </a:p>
        </p:txBody>
      </p:sp>
      <mc:AlternateContent xmlns:mc="http://schemas.openxmlformats.org/markup-compatibility/2006" xmlns:a14="http://schemas.microsoft.com/office/drawing/2010/main">
        <mc:Choice Requires="a14">
          <p:sp>
            <p:nvSpPr>
              <p:cNvPr id="44" name="矩形: 圆角 43"/>
              <p:cNvSpPr/>
              <p:nvPr/>
            </p:nvSpPr>
            <p:spPr>
              <a:xfrm>
                <a:off x="430253" y="1344102"/>
                <a:ext cx="1670794" cy="2560250"/>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zh-CN" sz="1200" b="1" dirty="0">
                    <a:solidFill>
                      <a:schemeClr val="tx2">
                        <a:lumMod val="90000"/>
                        <a:lumOff val="10000"/>
                      </a:schemeClr>
                    </a:solidFill>
                  </a:rPr>
                  <a:t>基于仿真预训练的轻量8 × 8 CNN，利用锐化重心生成实验伪标签，并在2.1 mm阵列符合事件上以 </a:t>
                </a:r>
                <a14:m>
                  <m:oMath xmlns:m="http://schemas.openxmlformats.org/officeDocument/2006/math">
                    <m:r>
                      <a:rPr lang="en-US" altLang="zh-CN" sz="1200" b="1" i="1">
                        <a:solidFill>
                          <a:schemeClr val="tx2">
                            <a:lumMod val="90000"/>
                            <a:lumOff val="10000"/>
                          </a:schemeClr>
                        </a:solidFill>
                        <a:latin typeface="Cambria Math" panose="02040503050406030204" pitchFamily="18" charset="0"/>
                      </a:rPr>
                      <m:t>𝟓</m:t>
                    </m:r>
                    <m:r>
                      <a:rPr lang="en-US" altLang="zh-CN" sz="1200" b="1">
                        <a:solidFill>
                          <a:schemeClr val="tx2">
                            <a:lumMod val="90000"/>
                            <a:lumOff val="10000"/>
                          </a:schemeClr>
                        </a:solidFill>
                        <a:latin typeface="Cambria Math" panose="02040503050406030204" pitchFamily="18" charset="0"/>
                      </a:rPr>
                      <m:t>×</m:t>
                    </m:r>
                    <m:sSup>
                      <m:sSupPr>
                        <m:ctrlPr>
                          <a:rPr lang="en-US" altLang="zh-CN" sz="1200" b="1" i="1">
                            <a:solidFill>
                              <a:schemeClr val="tx2">
                                <a:lumMod val="90000"/>
                                <a:lumOff val="10000"/>
                              </a:schemeClr>
                            </a:solidFill>
                            <a:latin typeface="Cambria Math" panose="02040503050406030204" pitchFamily="18" charset="0"/>
                          </a:rPr>
                        </m:ctrlPr>
                      </m:sSupPr>
                      <m:e>
                        <m:r>
                          <a:rPr lang="en-US" altLang="zh-CN" sz="1200" b="1" i="1">
                            <a:solidFill>
                              <a:schemeClr val="tx2">
                                <a:lumMod val="90000"/>
                                <a:lumOff val="10000"/>
                              </a:schemeClr>
                            </a:solidFill>
                            <a:latin typeface="Cambria Math" panose="02040503050406030204" pitchFamily="18" charset="0"/>
                          </a:rPr>
                          <m:t>𝟏𝟎</m:t>
                        </m:r>
                      </m:e>
                      <m:sup>
                        <m:r>
                          <a:rPr lang="zh-CN" altLang="en-US" sz="1200" b="1">
                            <a:solidFill>
                              <a:schemeClr val="tx2">
                                <a:lumMod val="90000"/>
                                <a:lumOff val="10000"/>
                              </a:schemeClr>
                            </a:solidFill>
                            <a:latin typeface="Cambria Math" panose="02040503050406030204" pitchFamily="18" charset="0"/>
                          </a:rPr>
                          <m:t>−</m:t>
                        </m:r>
                        <m:r>
                          <a:rPr lang="en-US" altLang="zh-CN" sz="1200" b="1" i="1">
                            <a:solidFill>
                              <a:schemeClr val="tx2">
                                <a:lumMod val="90000"/>
                                <a:lumOff val="10000"/>
                              </a:schemeClr>
                            </a:solidFill>
                            <a:latin typeface="Cambria Math" panose="02040503050406030204" pitchFamily="18" charset="0"/>
                          </a:rPr>
                          <m:t>𝟓</m:t>
                        </m:r>
                      </m:sup>
                    </m:sSup>
                  </m:oMath>
                </a14:m>
                <a:r>
                  <a:rPr lang="zh-CN" altLang="zh-CN" sz="1200" b="1" dirty="0">
                    <a:solidFill>
                      <a:schemeClr val="tx2">
                        <a:lumMod val="90000"/>
                        <a:lumOff val="10000"/>
                      </a:schemeClr>
                    </a:solidFill>
                  </a:rPr>
                  <a:t>学习率微调8轮</a:t>
                </a:r>
                <a:r>
                  <a:rPr lang="zh-CN" altLang="en-US" sz="1200" b="1" dirty="0">
                    <a:solidFill>
                      <a:schemeClr val="tx2">
                        <a:lumMod val="90000"/>
                        <a:lumOff val="10000"/>
                      </a:schemeClr>
                    </a:solidFill>
                  </a:rPr>
                  <a:t>。</a:t>
                </a:r>
                <a:endParaRPr lang="en-US" altLang="zh-CN" sz="1200" b="1" dirty="0">
                  <a:solidFill>
                    <a:schemeClr val="tx2">
                      <a:lumMod val="90000"/>
                      <a:lumOff val="10000"/>
                    </a:schemeClr>
                  </a:solidFill>
                </a:endParaRPr>
              </a:p>
              <a:p>
                <a:endParaRPr lang="en-US" altLang="zh-CN" sz="1200" b="1" dirty="0">
                  <a:solidFill>
                    <a:schemeClr val="tx2">
                      <a:lumMod val="90000"/>
                      <a:lumOff val="10000"/>
                    </a:schemeClr>
                  </a:solidFill>
                </a:endParaRPr>
              </a:p>
              <a:p>
                <a:r>
                  <a:rPr lang="zh-CN" altLang="zh-CN" sz="1200" b="1" dirty="0">
                    <a:solidFill>
                      <a:schemeClr val="tx2">
                        <a:lumMod val="90000"/>
                        <a:lumOff val="10000"/>
                      </a:schemeClr>
                    </a:solidFill>
                  </a:rPr>
                  <a:t>实现了仿真模型向真实探测器数据的适配。</a:t>
                </a:r>
                <a:endParaRPr lang="zh-CN" altLang="en-US" sz="1200" b="1" dirty="0">
                  <a:solidFill>
                    <a:schemeClr val="tx2">
                      <a:lumMod val="90000"/>
                      <a:lumOff val="10000"/>
                    </a:schemeClr>
                  </a:solidFill>
                </a:endParaRPr>
              </a:p>
              <a:p>
                <a:endParaRPr lang="zh-CN" altLang="en-US" sz="1200" b="1" dirty="0">
                  <a:solidFill>
                    <a:schemeClr val="tx2">
                      <a:lumMod val="90000"/>
                      <a:lumOff val="10000"/>
                    </a:schemeClr>
                  </a:solidFill>
                  <a:latin typeface="Times New Roman" panose="02020603050405020304" pitchFamily="18" charset="0"/>
                  <a:cs typeface="Times New Roman" panose="02020603050405020304" pitchFamily="18" charset="0"/>
                </a:endParaRPr>
              </a:p>
            </p:txBody>
          </p:sp>
        </mc:Choice>
        <mc:Fallback xmlns="">
          <p:sp>
            <p:nvSpPr>
              <p:cNvPr id="44" name="矩形: 圆角 43"/>
              <p:cNvSpPr>
                <a:spLocks noRot="1" noChangeAspect="1" noMove="1" noResize="1" noEditPoints="1" noAdjustHandles="1" noChangeArrowheads="1" noChangeShapeType="1" noTextEdit="1"/>
              </p:cNvSpPr>
              <p:nvPr/>
            </p:nvSpPr>
            <p:spPr>
              <a:xfrm>
                <a:off x="430253" y="1344102"/>
                <a:ext cx="1670794" cy="2560250"/>
              </a:xfrm>
              <a:prstGeom prst="roundRect">
                <a:avLst/>
              </a:prstGeom>
              <a:blipFill rotWithShape="1">
                <a:blip r:embed="rId8"/>
                <a:stretch>
                  <a:fillRect l="-21" t="-17" r="28" b="1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zh-CN" altLang="en-US">
                    <a:noFill/>
                  </a:rPr>
                  <a:t> </a:t>
                </a:r>
              </a:p>
            </p:txBody>
          </p:sp>
        </mc:Fallback>
      </mc:AlternateContent>
      <p:sp>
        <p:nvSpPr>
          <p:cNvPr id="48" name="矩形: 圆角 47"/>
          <p:cNvSpPr/>
          <p:nvPr/>
        </p:nvSpPr>
        <p:spPr>
          <a:xfrm>
            <a:off x="7797651" y="1071273"/>
            <a:ext cx="2329643" cy="448872"/>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Times New Roman" panose="02020603050405020304" pitchFamily="18" charset="0"/>
                <a:cs typeface="Times New Roman" panose="02020603050405020304" pitchFamily="18" charset="0"/>
              </a:rPr>
              <a:t>评价指标与主要结论</a:t>
            </a:r>
          </a:p>
        </p:txBody>
      </p:sp>
      <p:sp>
        <p:nvSpPr>
          <p:cNvPr id="50" name="文本框 49"/>
          <p:cNvSpPr txBox="1"/>
          <p:nvPr/>
        </p:nvSpPr>
        <p:spPr>
          <a:xfrm>
            <a:off x="8004922" y="4804650"/>
            <a:ext cx="3652855" cy="461665"/>
          </a:xfrm>
          <a:prstGeom prst="rect">
            <a:avLst/>
          </a:prstGeom>
          <a:noFill/>
        </p:spPr>
        <p:txBody>
          <a:bodyPr wrap="square">
            <a:spAutoFit/>
          </a:bodyPr>
          <a:lstStyle/>
          <a:p>
            <a:r>
              <a:rPr lang="en-US" altLang="zh-CN" sz="1200" b="1" dirty="0">
                <a:latin typeface="Times New Roman" panose="02020603050405020304" pitchFamily="18" charset="0"/>
                <a:cs typeface="Times New Roman" panose="02020603050405020304" pitchFamily="18" charset="0"/>
              </a:rPr>
              <a:t>2.1mm</a:t>
            </a:r>
            <a:r>
              <a:rPr lang="zh-CN" altLang="en-US" sz="1200" b="1" dirty="0">
                <a:latin typeface="Times New Roman" panose="02020603050405020304" pitchFamily="18" charset="0"/>
                <a:cs typeface="Times New Roman" panose="02020603050405020304" pitchFamily="18" charset="0"/>
              </a:rPr>
              <a:t>尺寸晶体阵列中，传统重心法导致晶体间分辨率变差</a:t>
            </a:r>
          </a:p>
        </p:txBody>
      </p:sp>
      <p:sp>
        <p:nvSpPr>
          <p:cNvPr id="52" name="椭圆 51"/>
          <p:cNvSpPr/>
          <p:nvPr/>
        </p:nvSpPr>
        <p:spPr>
          <a:xfrm>
            <a:off x="7700427" y="4836952"/>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000" b="1" dirty="0">
                <a:latin typeface="华文中宋" panose="02010600040101010101" pitchFamily="2" charset="-122"/>
                <a:ea typeface="华文中宋" panose="02010600040101010101" pitchFamily="2" charset="-122"/>
                <a:cs typeface="Calibri" panose="020F0502020204030204" pitchFamily="34" charset="0"/>
              </a:rPr>
              <a:t>√</a:t>
            </a:r>
          </a:p>
        </p:txBody>
      </p:sp>
      <p:sp>
        <p:nvSpPr>
          <p:cNvPr id="58" name="文本框 57"/>
          <p:cNvSpPr txBox="1"/>
          <p:nvPr/>
        </p:nvSpPr>
        <p:spPr>
          <a:xfrm>
            <a:off x="8004922" y="5439924"/>
            <a:ext cx="3652855" cy="461665"/>
          </a:xfrm>
          <a:prstGeom prst="rect">
            <a:avLst/>
          </a:prstGeom>
          <a:noFill/>
        </p:spPr>
        <p:txBody>
          <a:bodyPr wrap="square">
            <a:spAutoFit/>
          </a:bodyPr>
          <a:lstStyle/>
          <a:p>
            <a:r>
              <a:rPr lang="zh-CN" altLang="en-US" sz="1200" b="1" dirty="0">
                <a:latin typeface="Times New Roman" panose="02020603050405020304" pitchFamily="18" charset="0"/>
                <a:cs typeface="Times New Roman" panose="02020603050405020304" pitchFamily="18" charset="0"/>
              </a:rPr>
              <a:t>微调</a:t>
            </a:r>
            <a:r>
              <a:rPr lang="en-US" altLang="zh-CN" sz="1200" b="1" dirty="0">
                <a:latin typeface="Times New Roman" panose="02020603050405020304" pitchFamily="18" charset="0"/>
                <a:cs typeface="Times New Roman" panose="02020603050405020304" pitchFamily="18" charset="0"/>
              </a:rPr>
              <a:t>CNN</a:t>
            </a:r>
            <a:r>
              <a:rPr lang="zh-CN" altLang="en-US" sz="1200" b="1" dirty="0">
                <a:latin typeface="Times New Roman" panose="02020603050405020304" pitchFamily="18" charset="0"/>
                <a:cs typeface="Times New Roman" panose="02020603050405020304" pitchFamily="18" charset="0"/>
              </a:rPr>
              <a:t>过后，</a:t>
            </a:r>
            <a:r>
              <a:rPr lang="en-US" altLang="zh-CN" sz="1200" b="1" dirty="0">
                <a:latin typeface="Times New Roman" panose="02020603050405020304" pitchFamily="18" charset="0"/>
                <a:cs typeface="Times New Roman" panose="02020603050405020304" pitchFamily="18" charset="0"/>
              </a:rPr>
              <a:t>flood</a:t>
            </a:r>
            <a:r>
              <a:rPr lang="zh-CN" altLang="en-US" sz="1200" b="1" dirty="0">
                <a:latin typeface="Times New Roman" panose="02020603050405020304" pitchFamily="18" charset="0"/>
                <a:cs typeface="Times New Roman" panose="02020603050405020304" pitchFamily="18" charset="0"/>
              </a:rPr>
              <a:t>图峰结构更清晰，显著改善定位可分辨性</a:t>
            </a:r>
          </a:p>
        </p:txBody>
      </p:sp>
      <p:sp>
        <p:nvSpPr>
          <p:cNvPr id="60" name="椭圆 59"/>
          <p:cNvSpPr/>
          <p:nvPr/>
        </p:nvSpPr>
        <p:spPr>
          <a:xfrm>
            <a:off x="7700427" y="5453059"/>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000" b="1" dirty="0">
                <a:latin typeface="华文中宋" panose="02010600040101010101" pitchFamily="2" charset="-122"/>
                <a:ea typeface="华文中宋" panose="02010600040101010101" pitchFamily="2" charset="-122"/>
                <a:cs typeface="Calibri" panose="020F0502020204030204" pitchFamily="34" charset="0"/>
              </a:rPr>
              <a:t>√</a:t>
            </a:r>
          </a:p>
        </p:txBody>
      </p:sp>
      <p:sp>
        <p:nvSpPr>
          <p:cNvPr id="61" name="灯片编号占位符 60"/>
          <p:cNvSpPr>
            <a:spLocks noGrp="1"/>
          </p:cNvSpPr>
          <p:nvPr>
            <p:ph type="sldNum" sz="quarter" idx="12"/>
          </p:nvPr>
        </p:nvSpPr>
        <p:spPr/>
        <p:txBody>
          <a:bodyPr/>
          <a:lstStyle/>
          <a:p>
            <a:fld id="{81F3856D-B8D7-4563-97BB-9D2204980CAD}" type="slidenum">
              <a:rPr lang="zh-CN" altLang="en-US" smtClean="0"/>
              <a:t>12</a:t>
            </a:fld>
            <a:endParaRPr lang="zh-CN" altLang="en-US"/>
          </a:p>
        </p:txBody>
      </p:sp>
      <p:sp>
        <p:nvSpPr>
          <p:cNvPr id="3" name="平行四边形 2">
            <a:extLst>
              <a:ext uri="{FF2B5EF4-FFF2-40B4-BE49-F238E27FC236}">
                <a16:creationId xmlns:a16="http://schemas.microsoft.com/office/drawing/2014/main" id="{A891FA11-2C47-A55D-DFA0-4F1CE5911F8F}"/>
              </a:ext>
            </a:extLst>
          </p:cNvPr>
          <p:cNvSpPr/>
          <p:nvPr/>
        </p:nvSpPr>
        <p:spPr>
          <a:xfrm>
            <a:off x="1593607" y="408895"/>
            <a:ext cx="9041129" cy="618962"/>
          </a:xfrm>
          <a:prstGeom prst="parallelogram">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a:extLst>
              <a:ext uri="{FF2B5EF4-FFF2-40B4-BE49-F238E27FC236}">
                <a16:creationId xmlns:a16="http://schemas.microsoft.com/office/drawing/2014/main" id="{71D7B20F-B2DF-CE84-163D-D53E6C04B5AE}"/>
              </a:ext>
            </a:extLst>
          </p:cNvPr>
          <p:cNvSpPr/>
          <p:nvPr/>
        </p:nvSpPr>
        <p:spPr>
          <a:xfrm>
            <a:off x="5025734" y="381492"/>
            <a:ext cx="3789718" cy="618963"/>
          </a:xfrm>
          <a:prstGeom prst="parallelogram">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a:extLst>
              <a:ext uri="{FF2B5EF4-FFF2-40B4-BE49-F238E27FC236}">
                <a16:creationId xmlns:a16="http://schemas.microsoft.com/office/drawing/2014/main" id="{F4C4E4C4-3CAE-A734-0F9F-08E3F4B6E765}"/>
              </a:ext>
            </a:extLst>
          </p:cNvPr>
          <p:cNvSpPr txBox="1"/>
          <p:nvPr/>
        </p:nvSpPr>
        <p:spPr>
          <a:xfrm>
            <a:off x="3293165" y="440607"/>
            <a:ext cx="1909954" cy="461665"/>
          </a:xfrm>
          <a:prstGeom prst="rect">
            <a:avLst/>
          </a:prstGeom>
          <a:noFill/>
        </p:spPr>
        <p:txBody>
          <a:bodyPr wrap="square" rtlCol="0">
            <a:spAutoFit/>
          </a:bodyPr>
          <a:lstStyle/>
          <a:p>
            <a:pPr algn="ctr"/>
            <a:r>
              <a:rPr lang="zh-CN" altLang="en-US" sz="2400" b="1" dirty="0">
                <a:solidFill>
                  <a:schemeClr val="bg2">
                    <a:lumMod val="90000"/>
                  </a:schemeClr>
                </a:solidFill>
              </a:rPr>
              <a:t>仿真实验</a:t>
            </a:r>
          </a:p>
        </p:txBody>
      </p:sp>
      <p:sp>
        <p:nvSpPr>
          <p:cNvPr id="21" name="文本框 20">
            <a:extLst>
              <a:ext uri="{FF2B5EF4-FFF2-40B4-BE49-F238E27FC236}">
                <a16:creationId xmlns:a16="http://schemas.microsoft.com/office/drawing/2014/main" id="{F8D6992C-5066-2264-1465-05DDC360FDD1}"/>
              </a:ext>
            </a:extLst>
          </p:cNvPr>
          <p:cNvSpPr txBox="1"/>
          <p:nvPr/>
        </p:nvSpPr>
        <p:spPr>
          <a:xfrm>
            <a:off x="1878584" y="434793"/>
            <a:ext cx="1497967" cy="461665"/>
          </a:xfrm>
          <a:prstGeom prst="rect">
            <a:avLst/>
          </a:prstGeom>
          <a:noFill/>
        </p:spPr>
        <p:txBody>
          <a:bodyPr wrap="square" rtlCol="0">
            <a:spAutoFit/>
          </a:bodyPr>
          <a:lstStyle/>
          <a:p>
            <a:r>
              <a:rPr lang="zh-CN" altLang="en-US" sz="2400" b="1" dirty="0">
                <a:solidFill>
                  <a:schemeClr val="bg2">
                    <a:lumMod val="90000"/>
                  </a:schemeClr>
                </a:solidFill>
              </a:rPr>
              <a:t>研究背景</a:t>
            </a:r>
          </a:p>
        </p:txBody>
      </p:sp>
      <p:sp>
        <p:nvSpPr>
          <p:cNvPr id="25" name="文本框 24">
            <a:extLst>
              <a:ext uri="{FF2B5EF4-FFF2-40B4-BE49-F238E27FC236}">
                <a16:creationId xmlns:a16="http://schemas.microsoft.com/office/drawing/2014/main" id="{8D5B25D9-FD0A-C583-B6F9-8A91F245E1E8}"/>
              </a:ext>
            </a:extLst>
          </p:cNvPr>
          <p:cNvSpPr txBox="1"/>
          <p:nvPr/>
        </p:nvSpPr>
        <p:spPr>
          <a:xfrm>
            <a:off x="4968838" y="442243"/>
            <a:ext cx="3846614" cy="461665"/>
          </a:xfrm>
          <a:prstGeom prst="rect">
            <a:avLst/>
          </a:prstGeom>
          <a:noFill/>
        </p:spPr>
        <p:txBody>
          <a:bodyPr wrap="square">
            <a:spAutoFit/>
          </a:bodyPr>
          <a:lstStyle/>
          <a:p>
            <a:pPr algn="ctr"/>
            <a:r>
              <a:rPr lang="zh-CN" altLang="en-US" sz="2400" b="1" dirty="0">
                <a:solidFill>
                  <a:schemeClr val="tx2">
                    <a:lumMod val="90000"/>
                    <a:lumOff val="10000"/>
                  </a:schemeClr>
                </a:solidFill>
              </a:rPr>
              <a:t>多尺寸晶体硬件实测实验</a:t>
            </a:r>
          </a:p>
        </p:txBody>
      </p:sp>
      <p:sp>
        <p:nvSpPr>
          <p:cNvPr id="27" name="文本框 26">
            <a:extLst>
              <a:ext uri="{FF2B5EF4-FFF2-40B4-BE49-F238E27FC236}">
                <a16:creationId xmlns:a16="http://schemas.microsoft.com/office/drawing/2014/main" id="{2377A5F5-492E-425B-A27D-998FD26E058B}"/>
              </a:ext>
            </a:extLst>
          </p:cNvPr>
          <p:cNvSpPr txBox="1"/>
          <p:nvPr/>
        </p:nvSpPr>
        <p:spPr>
          <a:xfrm>
            <a:off x="8786222" y="442488"/>
            <a:ext cx="1709827" cy="461665"/>
          </a:xfrm>
          <a:prstGeom prst="rect">
            <a:avLst/>
          </a:prstGeom>
          <a:noFill/>
        </p:spPr>
        <p:txBody>
          <a:bodyPr wrap="square">
            <a:spAutoFit/>
          </a:bodyPr>
          <a:lstStyle/>
          <a:p>
            <a:r>
              <a:rPr lang="zh-CN" altLang="en-US" sz="2400" b="1" dirty="0">
                <a:solidFill>
                  <a:schemeClr val="bg2">
                    <a:lumMod val="90000"/>
                  </a:schemeClr>
                </a:solidFill>
              </a:rPr>
              <a:t>总结与展望</a:t>
            </a:r>
            <a:endParaRPr lang="zh-CN" altLang="en-US" dirty="0">
              <a:solidFill>
                <a:schemeClr val="bg2">
                  <a:lumMod val="90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接连接符 9"/>
          <p:cNvCxnSpPr/>
          <p:nvPr/>
        </p:nvCxnSpPr>
        <p:spPr>
          <a:xfrm>
            <a:off x="0" y="404192"/>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1" name="直接连接符 10"/>
          <p:cNvCxnSpPr/>
          <p:nvPr/>
        </p:nvCxnSpPr>
        <p:spPr>
          <a:xfrm>
            <a:off x="0" y="1033670"/>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12" name="流程图: 延期 11"/>
          <p:cNvSpPr/>
          <p:nvPr/>
        </p:nvSpPr>
        <p:spPr>
          <a:xfrm rot="5400000">
            <a:off x="520104" y="281652"/>
            <a:ext cx="1013877" cy="887894"/>
          </a:xfrm>
          <a:prstGeom prst="flowChartDelay">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直角三角形 12"/>
          <p:cNvSpPr/>
          <p:nvPr/>
        </p:nvSpPr>
        <p:spPr>
          <a:xfrm>
            <a:off x="1470990" y="218656"/>
            <a:ext cx="112645" cy="185525"/>
          </a:xfrm>
          <a:prstGeom prst="rtTriangl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08383" y="411466"/>
            <a:ext cx="662607" cy="523220"/>
          </a:xfrm>
          <a:prstGeom prst="rect">
            <a:avLst/>
          </a:prstGeom>
          <a:noFill/>
        </p:spPr>
        <p:txBody>
          <a:bodyPr wrap="square" rtlCol="0">
            <a:spAutoFit/>
          </a:bodyPr>
          <a:lstStyle/>
          <a:p>
            <a:r>
              <a:rPr lang="en-US" altLang="zh-CN" sz="2800" b="1" dirty="0">
                <a:solidFill>
                  <a:schemeClr val="bg1"/>
                </a:solidFill>
                <a:cs typeface="Times New Roman" panose="02020603050405020304" pitchFamily="18" charset="0"/>
              </a:rPr>
              <a:t>4</a:t>
            </a:r>
            <a:endParaRPr lang="zh-CN" altLang="en-US" sz="2800" b="1" dirty="0">
              <a:solidFill>
                <a:schemeClr val="bg1"/>
              </a:solidFill>
              <a:cs typeface="Times New Roman" panose="02020603050405020304" pitchFamily="18" charset="0"/>
            </a:endParaRPr>
          </a:p>
        </p:txBody>
      </p:sp>
      <p:pic>
        <p:nvPicPr>
          <p:cNvPr id="16" name="图片 15"/>
          <p:cNvPicPr>
            <a:picLocks noChangeAspect="1"/>
          </p:cNvPicPr>
          <p:nvPr/>
        </p:nvPicPr>
        <p:blipFill>
          <a:blip r:embed="rId2"/>
          <a:stretch>
            <a:fillRect/>
          </a:stretch>
        </p:blipFill>
        <p:spPr>
          <a:xfrm>
            <a:off x="10621705" y="472958"/>
            <a:ext cx="1411179" cy="486876"/>
          </a:xfrm>
          <a:prstGeom prst="rect">
            <a:avLst/>
          </a:prstGeom>
        </p:spPr>
      </p:pic>
      <p:sp>
        <p:nvSpPr>
          <p:cNvPr id="19" name="矩形: 圆角 18"/>
          <p:cNvSpPr/>
          <p:nvPr/>
        </p:nvSpPr>
        <p:spPr>
          <a:xfrm>
            <a:off x="375812" y="1721229"/>
            <a:ext cx="6025189" cy="3067860"/>
          </a:xfrm>
          <a:prstGeom prst="roundRect">
            <a:avLst>
              <a:gd name="adj" fmla="val 4690"/>
            </a:avLst>
          </a:prstGeom>
          <a:solidFill>
            <a:srgbClr val="F6FAFD"/>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圆角 22"/>
          <p:cNvSpPr/>
          <p:nvPr/>
        </p:nvSpPr>
        <p:spPr>
          <a:xfrm>
            <a:off x="567970" y="1418070"/>
            <a:ext cx="1629221" cy="448872"/>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Times New Roman" panose="02020603050405020304" pitchFamily="18" charset="0"/>
                <a:cs typeface="Times New Roman" panose="02020603050405020304" pitchFamily="18" charset="0"/>
              </a:rPr>
              <a:t>主要结论</a:t>
            </a:r>
          </a:p>
        </p:txBody>
      </p:sp>
      <p:sp>
        <p:nvSpPr>
          <p:cNvPr id="33" name="椭圆 32"/>
          <p:cNvSpPr/>
          <p:nvPr/>
        </p:nvSpPr>
        <p:spPr>
          <a:xfrm>
            <a:off x="648364" y="2019427"/>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b="1" dirty="0">
                <a:latin typeface="华文中宋" panose="02010600040101010101" pitchFamily="2" charset="-122"/>
                <a:ea typeface="华文中宋" panose="02010600040101010101" pitchFamily="2" charset="-122"/>
                <a:cs typeface="Calibri" panose="020F0502020204030204" pitchFamily="34" charset="0"/>
              </a:rPr>
              <a:t>1</a:t>
            </a:r>
            <a:endParaRPr lang="zh-CN" altLang="en-US" sz="1000" b="1" dirty="0">
              <a:latin typeface="华文中宋" panose="02010600040101010101" pitchFamily="2" charset="-122"/>
              <a:ea typeface="华文中宋" panose="02010600040101010101" pitchFamily="2" charset="-122"/>
              <a:cs typeface="Calibri" panose="020F0502020204030204" pitchFamily="34" charset="0"/>
            </a:endParaRPr>
          </a:p>
        </p:txBody>
      </p:sp>
      <p:sp>
        <p:nvSpPr>
          <p:cNvPr id="35" name="文本框 34"/>
          <p:cNvSpPr txBox="1"/>
          <p:nvPr/>
        </p:nvSpPr>
        <p:spPr>
          <a:xfrm>
            <a:off x="873651" y="1996884"/>
            <a:ext cx="5339081" cy="523220"/>
          </a:xfrm>
          <a:prstGeom prst="rect">
            <a:avLst/>
          </a:prstGeom>
          <a:noFill/>
        </p:spPr>
        <p:txBody>
          <a:bodyPr wrap="square">
            <a:spAutoFit/>
          </a:bodyPr>
          <a:lstStyle/>
          <a:p>
            <a:r>
              <a:rPr lang="en-US" altLang="zh-CN" sz="1400" b="1" dirty="0">
                <a:latin typeface="Times New Roman" panose="02020603050405020304" pitchFamily="18" charset="0"/>
                <a:cs typeface="Times New Roman" panose="02020603050405020304" pitchFamily="18" charset="0"/>
              </a:rPr>
              <a:t>Geant4/Gate</a:t>
            </a:r>
            <a:r>
              <a:rPr lang="zh-CN" altLang="en-US" sz="1400" b="1" dirty="0">
                <a:latin typeface="Times New Roman" panose="02020603050405020304" pitchFamily="18" charset="0"/>
                <a:cs typeface="Times New Roman" panose="02020603050405020304" pitchFamily="18" charset="0"/>
              </a:rPr>
              <a:t>仿真、图像重建、多尺寸硬件实验与轻量化</a:t>
            </a:r>
            <a:r>
              <a:rPr lang="en-US" altLang="zh-CN" sz="1400" b="1" dirty="0">
                <a:latin typeface="Times New Roman" panose="02020603050405020304" pitchFamily="18" charset="0"/>
                <a:cs typeface="Times New Roman" panose="02020603050405020304" pitchFamily="18" charset="0"/>
              </a:rPr>
              <a:t>CNN</a:t>
            </a:r>
            <a:r>
              <a:rPr lang="zh-CN" altLang="en-US" sz="1400" b="1" dirty="0">
                <a:latin typeface="Times New Roman" panose="02020603050405020304" pitchFamily="18" charset="0"/>
                <a:cs typeface="Times New Roman" panose="02020603050405020304" pitchFamily="18" charset="0"/>
              </a:rPr>
              <a:t>相结合，系统研究了各个小尺寸</a:t>
            </a:r>
            <a:r>
              <a:rPr lang="en-US" altLang="zh-CN" sz="1400" b="1" dirty="0">
                <a:latin typeface="Times New Roman" panose="02020603050405020304" pitchFamily="18" charset="0"/>
                <a:cs typeface="Times New Roman" panose="02020603050405020304" pitchFamily="18" charset="0"/>
              </a:rPr>
              <a:t>LYSO-</a:t>
            </a:r>
            <a:r>
              <a:rPr lang="en-US" altLang="zh-CN" sz="1400" b="1" dirty="0" err="1">
                <a:latin typeface="Times New Roman" panose="02020603050405020304" pitchFamily="18" charset="0"/>
                <a:cs typeface="Times New Roman" panose="02020603050405020304" pitchFamily="18" charset="0"/>
              </a:rPr>
              <a:t>SiPM</a:t>
            </a:r>
            <a:r>
              <a:rPr lang="en-US" altLang="zh-CN" sz="1400" b="1" dirty="0">
                <a:latin typeface="Times New Roman" panose="02020603050405020304" pitchFamily="18" charset="0"/>
                <a:cs typeface="Times New Roman" panose="02020603050405020304" pitchFamily="18" charset="0"/>
              </a:rPr>
              <a:t> PET</a:t>
            </a:r>
            <a:r>
              <a:rPr lang="zh-CN" altLang="en-US" sz="1400" b="1" dirty="0">
                <a:latin typeface="Times New Roman" panose="02020603050405020304" pitchFamily="18" charset="0"/>
                <a:cs typeface="Times New Roman" panose="02020603050405020304" pitchFamily="18" charset="0"/>
              </a:rPr>
              <a:t>中的晶体间散射事件。</a:t>
            </a:r>
          </a:p>
        </p:txBody>
      </p:sp>
      <p:sp>
        <p:nvSpPr>
          <p:cNvPr id="37" name="椭圆 36"/>
          <p:cNvSpPr/>
          <p:nvPr/>
        </p:nvSpPr>
        <p:spPr>
          <a:xfrm>
            <a:off x="648364" y="2638276"/>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b="1" dirty="0">
                <a:latin typeface="华文中宋" panose="02010600040101010101" pitchFamily="2" charset="-122"/>
                <a:ea typeface="华文中宋" panose="02010600040101010101" pitchFamily="2" charset="-122"/>
                <a:cs typeface="Calibri" panose="020F0502020204030204" pitchFamily="34" charset="0"/>
              </a:rPr>
              <a:t>2</a:t>
            </a:r>
            <a:endParaRPr lang="zh-CN" altLang="en-US" sz="1000" b="1" dirty="0">
              <a:latin typeface="华文中宋" panose="02010600040101010101" pitchFamily="2" charset="-122"/>
              <a:ea typeface="华文中宋" panose="02010600040101010101" pitchFamily="2" charset="-122"/>
              <a:cs typeface="Calibri" panose="020F0502020204030204" pitchFamily="34" charset="0"/>
            </a:endParaRPr>
          </a:p>
        </p:txBody>
      </p:sp>
      <p:sp>
        <p:nvSpPr>
          <p:cNvPr id="39" name="文本框 38"/>
          <p:cNvSpPr txBox="1"/>
          <p:nvPr/>
        </p:nvSpPr>
        <p:spPr>
          <a:xfrm>
            <a:off x="873651" y="2615733"/>
            <a:ext cx="5527350" cy="523220"/>
          </a:xfrm>
          <a:prstGeom prst="rect">
            <a:avLst/>
          </a:prstGeom>
          <a:noFill/>
        </p:spPr>
        <p:txBody>
          <a:bodyPr wrap="square">
            <a:spAutoFit/>
          </a:bodyPr>
          <a:lstStyle/>
          <a:p>
            <a:r>
              <a:rPr lang="zh-CN" altLang="en-US" sz="1400" b="1" dirty="0">
                <a:latin typeface="Times New Roman" panose="02020603050405020304" pitchFamily="18" charset="0"/>
                <a:cs typeface="Times New Roman" panose="02020603050405020304" pitchFamily="18" charset="0"/>
              </a:rPr>
              <a:t>仿真实验给出，在</a:t>
            </a:r>
            <a:r>
              <a:rPr lang="en-US" altLang="zh-CN" sz="1400" b="1" dirty="0">
                <a:latin typeface="Times New Roman" panose="02020603050405020304" pitchFamily="18" charset="0"/>
                <a:cs typeface="Times New Roman" panose="02020603050405020304" pitchFamily="18" charset="0"/>
              </a:rPr>
              <a:t>2.1mm</a:t>
            </a:r>
            <a:r>
              <a:rPr lang="zh-CN" altLang="en-US" sz="1400" b="1" dirty="0">
                <a:latin typeface="Times New Roman" panose="02020603050405020304" pitchFamily="18" charset="0"/>
                <a:cs typeface="Times New Roman" panose="02020603050405020304" pitchFamily="18" charset="0"/>
              </a:rPr>
              <a:t>尺寸晶体中， </a:t>
            </a:r>
            <a:r>
              <a:rPr lang="en-US" altLang="zh-CN" sz="1400" b="1" dirty="0">
                <a:solidFill>
                  <a:schemeClr val="tx2">
                    <a:lumMod val="50000"/>
                    <a:lumOff val="50000"/>
                  </a:schemeClr>
                </a:solidFill>
                <a:latin typeface="Times New Roman" panose="02020603050405020304" pitchFamily="18" charset="0"/>
                <a:cs typeface="Times New Roman" panose="02020603050405020304" pitchFamily="18" charset="0"/>
              </a:rPr>
              <a:t>44.2% </a:t>
            </a:r>
            <a:r>
              <a:rPr lang="zh-CN" altLang="en-US" sz="1400" b="1" dirty="0">
                <a:latin typeface="Times New Roman" panose="02020603050405020304" pitchFamily="18" charset="0"/>
                <a:cs typeface="Times New Roman" panose="02020603050405020304" pitchFamily="18" charset="0"/>
              </a:rPr>
              <a:t>的事读出事件激活至少两个晶体，说明细晶体条件下</a:t>
            </a:r>
            <a:r>
              <a:rPr lang="en-US" altLang="zh-CN" sz="1400" b="1" dirty="0">
                <a:latin typeface="Times New Roman" panose="02020603050405020304" pitchFamily="18" charset="0"/>
                <a:cs typeface="Times New Roman" panose="02020603050405020304" pitchFamily="18" charset="0"/>
              </a:rPr>
              <a:t>ICS</a:t>
            </a:r>
            <a:r>
              <a:rPr lang="zh-CN" altLang="en-US" sz="1400" b="1" dirty="0">
                <a:latin typeface="Times New Roman" panose="02020603050405020304" pitchFamily="18" charset="0"/>
                <a:cs typeface="Times New Roman" panose="02020603050405020304" pitchFamily="18" charset="0"/>
              </a:rPr>
              <a:t>事件影响显著。</a:t>
            </a:r>
          </a:p>
        </p:txBody>
      </p:sp>
      <p:sp>
        <p:nvSpPr>
          <p:cNvPr id="41" name="椭圆 40"/>
          <p:cNvSpPr/>
          <p:nvPr/>
        </p:nvSpPr>
        <p:spPr>
          <a:xfrm>
            <a:off x="648364" y="3195892"/>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b="1" dirty="0">
                <a:latin typeface="华文中宋" panose="02010600040101010101" pitchFamily="2" charset="-122"/>
                <a:ea typeface="华文中宋" panose="02010600040101010101" pitchFamily="2" charset="-122"/>
                <a:cs typeface="Calibri" panose="020F0502020204030204" pitchFamily="34" charset="0"/>
              </a:rPr>
              <a:t>3</a:t>
            </a:r>
            <a:endParaRPr lang="zh-CN" altLang="en-US" sz="1000" b="1" dirty="0">
              <a:latin typeface="华文中宋" panose="02010600040101010101" pitchFamily="2" charset="-122"/>
              <a:ea typeface="华文中宋" panose="02010600040101010101" pitchFamily="2" charset="-122"/>
              <a:cs typeface="Calibri" panose="020F0502020204030204" pitchFamily="34" charset="0"/>
            </a:endParaRPr>
          </a:p>
        </p:txBody>
      </p:sp>
      <p:sp>
        <p:nvSpPr>
          <p:cNvPr id="43" name="文本框 42"/>
          <p:cNvSpPr txBox="1"/>
          <p:nvPr/>
        </p:nvSpPr>
        <p:spPr>
          <a:xfrm>
            <a:off x="873651" y="3173349"/>
            <a:ext cx="5436358" cy="523220"/>
          </a:xfrm>
          <a:prstGeom prst="rect">
            <a:avLst/>
          </a:prstGeom>
          <a:noFill/>
        </p:spPr>
        <p:txBody>
          <a:bodyPr wrap="square">
            <a:spAutoFit/>
          </a:bodyPr>
          <a:lstStyle/>
          <a:p>
            <a:r>
              <a:rPr lang="zh-CN" altLang="en-US" sz="1400" b="1" dirty="0">
                <a:latin typeface="Times New Roman" panose="02020603050405020304" pitchFamily="18" charset="0"/>
                <a:cs typeface="Times New Roman" panose="02020603050405020304" pitchFamily="18" charset="0"/>
              </a:rPr>
              <a:t>理想</a:t>
            </a:r>
            <a:r>
              <a:rPr lang="en-US" altLang="zh-CN" sz="1400" b="1" dirty="0">
                <a:latin typeface="Times New Roman" panose="02020603050405020304" pitchFamily="18" charset="0"/>
                <a:cs typeface="Times New Roman" panose="02020603050405020304" pitchFamily="18" charset="0"/>
              </a:rPr>
              <a:t>ICS</a:t>
            </a:r>
            <a:r>
              <a:rPr lang="zh-CN" altLang="en-US" sz="1400" b="1" dirty="0">
                <a:latin typeface="Times New Roman" panose="02020603050405020304" pitchFamily="18" charset="0"/>
                <a:cs typeface="Times New Roman" panose="02020603050405020304" pitchFamily="18" charset="0"/>
              </a:rPr>
              <a:t>校正可将点源重建</a:t>
            </a:r>
            <a:r>
              <a:rPr lang="en-US" altLang="zh-CN" sz="1400" b="1" dirty="0">
                <a:latin typeface="Times New Roman" panose="02020603050405020304" pitchFamily="18" charset="0"/>
                <a:cs typeface="Times New Roman" panose="02020603050405020304" pitchFamily="18" charset="0"/>
              </a:rPr>
              <a:t>FWHM</a:t>
            </a:r>
            <a:r>
              <a:rPr lang="zh-CN" altLang="en-US" sz="1400" b="1" dirty="0">
                <a:latin typeface="Times New Roman" panose="02020603050405020304" pitchFamily="18" charset="0"/>
                <a:cs typeface="Times New Roman" panose="02020603050405020304" pitchFamily="18" charset="0"/>
              </a:rPr>
              <a:t>由 </a:t>
            </a:r>
            <a:r>
              <a:rPr lang="en-US" altLang="zh-CN" sz="1400" b="1" dirty="0">
                <a:solidFill>
                  <a:schemeClr val="tx2">
                    <a:lumMod val="50000"/>
                    <a:lumOff val="50000"/>
                  </a:schemeClr>
                </a:solidFill>
                <a:latin typeface="Times New Roman" panose="02020603050405020304" pitchFamily="18" charset="0"/>
                <a:cs typeface="Times New Roman" panose="02020603050405020304" pitchFamily="18" charset="0"/>
              </a:rPr>
              <a:t>1.45mm </a:t>
            </a:r>
            <a:r>
              <a:rPr lang="zh-CN" altLang="en-US" sz="1400" b="1" dirty="0">
                <a:latin typeface="Times New Roman" panose="02020603050405020304" pitchFamily="18" charset="0"/>
                <a:cs typeface="Times New Roman" panose="02020603050405020304" pitchFamily="18" charset="0"/>
              </a:rPr>
              <a:t>提升至 </a:t>
            </a:r>
            <a:r>
              <a:rPr lang="en-US" altLang="zh-CN" sz="1400" b="1" dirty="0">
                <a:solidFill>
                  <a:schemeClr val="tx2">
                    <a:lumMod val="50000"/>
                    <a:lumOff val="50000"/>
                  </a:schemeClr>
                </a:solidFill>
                <a:latin typeface="Times New Roman" panose="02020603050405020304" pitchFamily="18" charset="0"/>
                <a:cs typeface="Times New Roman" panose="02020603050405020304" pitchFamily="18" charset="0"/>
              </a:rPr>
              <a:t>1.21mm </a:t>
            </a:r>
            <a:r>
              <a:rPr lang="zh-CN" altLang="en-US" sz="1400" b="1" dirty="0">
                <a:latin typeface="Times New Roman" panose="02020603050405020304" pitchFamily="18" charset="0"/>
                <a:cs typeface="Times New Roman" panose="02020603050405020304" pitchFamily="18" charset="0"/>
              </a:rPr>
              <a:t>；而对同数据进行</a:t>
            </a:r>
            <a:r>
              <a:rPr lang="en-US" altLang="zh-CN" sz="1400" b="1" dirty="0">
                <a:latin typeface="Times New Roman" panose="02020603050405020304" pitchFamily="18" charset="0"/>
                <a:cs typeface="Times New Roman" panose="02020603050405020304" pitchFamily="18" charset="0"/>
              </a:rPr>
              <a:t>CNN</a:t>
            </a:r>
            <a:r>
              <a:rPr lang="zh-CN" altLang="en-US" sz="1400" b="1" dirty="0">
                <a:latin typeface="Times New Roman" panose="02020603050405020304" pitchFamily="18" charset="0"/>
                <a:cs typeface="Times New Roman" panose="02020603050405020304" pitchFamily="18" charset="0"/>
              </a:rPr>
              <a:t>处理可达 </a:t>
            </a:r>
            <a:r>
              <a:rPr lang="en-US" altLang="zh-CN" sz="1400" b="1" dirty="0">
                <a:solidFill>
                  <a:schemeClr val="tx2">
                    <a:lumMod val="50000"/>
                    <a:lumOff val="50000"/>
                  </a:schemeClr>
                </a:solidFill>
                <a:latin typeface="Times New Roman" panose="02020603050405020304" pitchFamily="18" charset="0"/>
                <a:cs typeface="Times New Roman" panose="02020603050405020304" pitchFamily="18" charset="0"/>
              </a:rPr>
              <a:t>1.24mm</a:t>
            </a:r>
            <a:r>
              <a:rPr lang="en-US" altLang="zh-CN" sz="1400" b="1" dirty="0">
                <a:latin typeface="Times New Roman" panose="02020603050405020304" pitchFamily="18" charset="0"/>
                <a:cs typeface="Times New Roman" panose="02020603050405020304" pitchFamily="18" charset="0"/>
              </a:rPr>
              <a:t> </a:t>
            </a:r>
            <a:r>
              <a:rPr lang="zh-CN" altLang="en-US" sz="1400" b="1" dirty="0">
                <a:latin typeface="Times New Roman" panose="02020603050405020304" pitchFamily="18" charset="0"/>
                <a:cs typeface="Times New Roman" panose="02020603050405020304" pitchFamily="18" charset="0"/>
              </a:rPr>
              <a:t>，接近理想水平。</a:t>
            </a:r>
          </a:p>
        </p:txBody>
      </p:sp>
      <p:sp>
        <p:nvSpPr>
          <p:cNvPr id="45" name="椭圆 44"/>
          <p:cNvSpPr/>
          <p:nvPr/>
        </p:nvSpPr>
        <p:spPr>
          <a:xfrm>
            <a:off x="648364" y="3814741"/>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b="1" dirty="0">
                <a:latin typeface="华文中宋" panose="02010600040101010101" pitchFamily="2" charset="-122"/>
                <a:ea typeface="华文中宋" panose="02010600040101010101" pitchFamily="2" charset="-122"/>
                <a:cs typeface="Calibri" panose="020F0502020204030204" pitchFamily="34" charset="0"/>
              </a:rPr>
              <a:t>4</a:t>
            </a:r>
            <a:endParaRPr lang="zh-CN" altLang="en-US" sz="1000" b="1" dirty="0">
              <a:latin typeface="华文中宋" panose="02010600040101010101" pitchFamily="2" charset="-122"/>
              <a:ea typeface="华文中宋" panose="02010600040101010101" pitchFamily="2" charset="-122"/>
              <a:cs typeface="Calibri" panose="020F0502020204030204" pitchFamily="34" charset="0"/>
            </a:endParaRPr>
          </a:p>
        </p:txBody>
      </p:sp>
      <p:sp>
        <p:nvSpPr>
          <p:cNvPr id="47" name="文本框 46"/>
          <p:cNvSpPr txBox="1"/>
          <p:nvPr/>
        </p:nvSpPr>
        <p:spPr>
          <a:xfrm>
            <a:off x="873650" y="3792198"/>
            <a:ext cx="5436357" cy="738664"/>
          </a:xfrm>
          <a:prstGeom prst="rect">
            <a:avLst/>
          </a:prstGeom>
          <a:noFill/>
        </p:spPr>
        <p:txBody>
          <a:bodyPr wrap="square">
            <a:spAutoFit/>
          </a:bodyPr>
          <a:lstStyle/>
          <a:p>
            <a:r>
              <a:rPr lang="zh-CN" altLang="en-US" sz="1400" b="1" dirty="0">
                <a:latin typeface="Times New Roman" panose="02020603050405020304" pitchFamily="18" charset="0"/>
                <a:cs typeface="Times New Roman" panose="02020603050405020304" pitchFamily="18" charset="0"/>
              </a:rPr>
              <a:t>硬件实验表明，晶体节距与</a:t>
            </a:r>
            <a:r>
              <a:rPr lang="en-US" altLang="zh-CN" sz="1400" b="1" dirty="0">
                <a:latin typeface="Times New Roman" panose="02020603050405020304" pitchFamily="18" charset="0"/>
                <a:cs typeface="Times New Roman" panose="02020603050405020304" pitchFamily="18" charset="0"/>
              </a:rPr>
              <a:t>ICS</a:t>
            </a:r>
            <a:r>
              <a:rPr lang="zh-CN" altLang="en-US" sz="1400" b="1" dirty="0">
                <a:latin typeface="Times New Roman" panose="02020603050405020304" pitchFamily="18" charset="0"/>
                <a:cs typeface="Times New Roman" panose="02020603050405020304" pitchFamily="18" charset="0"/>
              </a:rPr>
              <a:t>强度呈显著负相关；在</a:t>
            </a:r>
            <a:r>
              <a:rPr lang="en-US" altLang="zh-CN" sz="1400" b="1" dirty="0">
                <a:latin typeface="Times New Roman" panose="02020603050405020304" pitchFamily="18" charset="0"/>
                <a:cs typeface="Times New Roman" panose="02020603050405020304" pitchFamily="18" charset="0"/>
              </a:rPr>
              <a:t>2.1mm</a:t>
            </a:r>
            <a:r>
              <a:rPr lang="zh-CN" altLang="en-US" sz="1400" b="1" dirty="0">
                <a:latin typeface="Times New Roman" panose="02020603050405020304" pitchFamily="18" charset="0"/>
                <a:cs typeface="Times New Roman" panose="02020603050405020304" pitchFamily="18" charset="0"/>
              </a:rPr>
              <a:t>尺寸晶体的实测数据上，微调</a:t>
            </a:r>
            <a:r>
              <a:rPr lang="en-US" altLang="zh-CN" sz="1400" b="1" dirty="0">
                <a:latin typeface="Times New Roman" panose="02020603050405020304" pitchFamily="18" charset="0"/>
                <a:cs typeface="Times New Roman" panose="02020603050405020304" pitchFamily="18" charset="0"/>
              </a:rPr>
              <a:t>CNN</a:t>
            </a:r>
            <a:r>
              <a:rPr lang="zh-CN" altLang="en-US" sz="1400" b="1" dirty="0">
                <a:latin typeface="Times New Roman" panose="02020603050405020304" pitchFamily="18" charset="0"/>
                <a:cs typeface="Times New Roman" panose="02020603050405020304" pitchFamily="18" charset="0"/>
              </a:rPr>
              <a:t>模型可以显著改善</a:t>
            </a:r>
            <a:r>
              <a:rPr lang="en-US" altLang="zh-CN" sz="1400" b="1" dirty="0">
                <a:latin typeface="Times New Roman" panose="02020603050405020304" pitchFamily="18" charset="0"/>
                <a:cs typeface="Times New Roman" panose="02020603050405020304" pitchFamily="18" charset="0"/>
              </a:rPr>
              <a:t>flood-map</a:t>
            </a:r>
            <a:r>
              <a:rPr lang="zh-CN" altLang="en-US" sz="1400" b="1" dirty="0">
                <a:latin typeface="Times New Roman" panose="02020603050405020304" pitchFamily="18" charset="0"/>
                <a:cs typeface="Times New Roman" panose="02020603050405020304" pitchFamily="18" charset="0"/>
              </a:rPr>
              <a:t>，说明其有助于恢复晶体分辨能力，提升事件利用率。</a:t>
            </a:r>
          </a:p>
        </p:txBody>
      </p:sp>
      <p:sp>
        <p:nvSpPr>
          <p:cNvPr id="99" name="文本框 98"/>
          <p:cNvSpPr txBox="1"/>
          <p:nvPr/>
        </p:nvSpPr>
        <p:spPr>
          <a:xfrm>
            <a:off x="6885507" y="5547519"/>
            <a:ext cx="4237980" cy="738664"/>
          </a:xfrm>
          <a:prstGeom prst="rect">
            <a:avLst/>
          </a:prstGeom>
          <a:noFill/>
        </p:spPr>
        <p:txBody>
          <a:bodyPr wrap="square">
            <a:spAutoFit/>
          </a:bodyPr>
          <a:lstStyle/>
          <a:p>
            <a:pPr>
              <a:buNone/>
            </a:pPr>
            <a:r>
              <a:rPr lang="zh-CN" altLang="zh-CN" sz="1400" b="1" dirty="0">
                <a:latin typeface="Times New Roman" panose="02020603050405020304" pitchFamily="18" charset="0"/>
                <a:cs typeface="Times New Roman" panose="02020603050405020304" pitchFamily="18" charset="0"/>
              </a:rPr>
              <a:t>DOI信息与ICS校正作用相互独立且互补，只有将两者结合，才能同时抑制深度定位误差与晶体间散射误差，从而获得最优的PET空间分辨率。</a:t>
            </a:r>
          </a:p>
        </p:txBody>
      </p:sp>
      <p:sp>
        <p:nvSpPr>
          <p:cNvPr id="103" name="矩形: 圆角 102"/>
          <p:cNvSpPr/>
          <p:nvPr/>
        </p:nvSpPr>
        <p:spPr>
          <a:xfrm>
            <a:off x="355886" y="4963703"/>
            <a:ext cx="11061144" cy="1800726"/>
          </a:xfrm>
          <a:prstGeom prst="roundRect">
            <a:avLst>
              <a:gd name="adj" fmla="val 4690"/>
            </a:avLst>
          </a:prstGeom>
          <a:solidFill>
            <a:srgbClr val="F6FAFD"/>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 name="矩形: 圆角 104"/>
          <p:cNvSpPr/>
          <p:nvPr/>
        </p:nvSpPr>
        <p:spPr>
          <a:xfrm>
            <a:off x="629515" y="4840308"/>
            <a:ext cx="2758891" cy="448872"/>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Times New Roman" panose="02020603050405020304" pitchFamily="18" charset="0"/>
                <a:cs typeface="Times New Roman" panose="02020603050405020304" pitchFamily="18" charset="0"/>
              </a:rPr>
              <a:t>存在局限与未来展望</a:t>
            </a:r>
          </a:p>
        </p:txBody>
      </p:sp>
      <p:sp>
        <p:nvSpPr>
          <p:cNvPr id="107" name="椭圆 106"/>
          <p:cNvSpPr/>
          <p:nvPr/>
        </p:nvSpPr>
        <p:spPr>
          <a:xfrm>
            <a:off x="648363" y="5425366"/>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b="1" dirty="0">
                <a:latin typeface="华文中宋" panose="02010600040101010101" pitchFamily="2" charset="-122"/>
                <a:ea typeface="华文中宋" panose="02010600040101010101" pitchFamily="2" charset="-122"/>
                <a:cs typeface="Calibri" panose="020F0502020204030204" pitchFamily="34" charset="0"/>
              </a:rPr>
              <a:t>1</a:t>
            </a:r>
            <a:endParaRPr lang="zh-CN" altLang="en-US" sz="1000" b="1" dirty="0">
              <a:latin typeface="华文中宋" panose="02010600040101010101" pitchFamily="2" charset="-122"/>
              <a:ea typeface="华文中宋" panose="02010600040101010101" pitchFamily="2" charset="-122"/>
              <a:cs typeface="Calibri" panose="020F0502020204030204" pitchFamily="34" charset="0"/>
            </a:endParaRPr>
          </a:p>
        </p:txBody>
      </p:sp>
      <p:sp>
        <p:nvSpPr>
          <p:cNvPr id="109" name="文本框 108"/>
          <p:cNvSpPr txBox="1"/>
          <p:nvPr/>
        </p:nvSpPr>
        <p:spPr>
          <a:xfrm>
            <a:off x="873651" y="5382648"/>
            <a:ext cx="4821919" cy="523220"/>
          </a:xfrm>
          <a:prstGeom prst="rect">
            <a:avLst/>
          </a:prstGeom>
          <a:noFill/>
        </p:spPr>
        <p:txBody>
          <a:bodyPr wrap="square">
            <a:spAutoFit/>
          </a:bodyPr>
          <a:lstStyle/>
          <a:p>
            <a:r>
              <a:rPr lang="zh-CN" altLang="en-US" sz="1400" b="1" dirty="0">
                <a:latin typeface="Times New Roman" panose="02020603050405020304" pitchFamily="18" charset="0"/>
                <a:cs typeface="Times New Roman" panose="02020603050405020304" pitchFamily="18" charset="0"/>
              </a:rPr>
              <a:t>当前仿真与重建主要基于中心晶体正入射，尚未系统覆盖斜入射、边缘晶体与探测器前端物理散射等复杂情形</a:t>
            </a:r>
          </a:p>
        </p:txBody>
      </p:sp>
      <p:sp>
        <p:nvSpPr>
          <p:cNvPr id="111" name="椭圆 110"/>
          <p:cNvSpPr/>
          <p:nvPr/>
        </p:nvSpPr>
        <p:spPr>
          <a:xfrm>
            <a:off x="630067" y="5975146"/>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b="1" dirty="0">
                <a:latin typeface="华文中宋" panose="02010600040101010101" pitchFamily="2" charset="-122"/>
                <a:ea typeface="华文中宋" panose="02010600040101010101" pitchFamily="2" charset="-122"/>
                <a:cs typeface="Calibri" panose="020F0502020204030204" pitchFamily="34" charset="0"/>
              </a:rPr>
              <a:t>2</a:t>
            </a:r>
            <a:endParaRPr lang="zh-CN" altLang="en-US" sz="1000" b="1" dirty="0">
              <a:latin typeface="华文中宋" panose="02010600040101010101" pitchFamily="2" charset="-122"/>
              <a:ea typeface="华文中宋" panose="02010600040101010101" pitchFamily="2" charset="-122"/>
              <a:cs typeface="Calibri" panose="020F0502020204030204" pitchFamily="34" charset="0"/>
            </a:endParaRPr>
          </a:p>
        </p:txBody>
      </p:sp>
      <p:sp>
        <p:nvSpPr>
          <p:cNvPr id="113" name="文本框 112"/>
          <p:cNvSpPr txBox="1"/>
          <p:nvPr/>
        </p:nvSpPr>
        <p:spPr>
          <a:xfrm>
            <a:off x="873650" y="5971788"/>
            <a:ext cx="4885124" cy="738664"/>
          </a:xfrm>
          <a:prstGeom prst="rect">
            <a:avLst/>
          </a:prstGeom>
          <a:noFill/>
        </p:spPr>
        <p:txBody>
          <a:bodyPr wrap="square">
            <a:spAutoFit/>
          </a:bodyPr>
          <a:lstStyle/>
          <a:p>
            <a:r>
              <a:rPr lang="zh-CN" altLang="en-US" sz="1400" b="1" dirty="0">
                <a:latin typeface="Times New Roman" panose="02020603050405020304" pitchFamily="18" charset="0"/>
                <a:cs typeface="Times New Roman" panose="02020603050405020304" pitchFamily="18" charset="0"/>
              </a:rPr>
              <a:t>当前，越来越多的</a:t>
            </a:r>
            <a:r>
              <a:rPr lang="en-US" altLang="zh-CN" sz="1400" b="1" dirty="0">
                <a:latin typeface="Times New Roman" panose="02020603050405020304" pitchFamily="18" charset="0"/>
                <a:cs typeface="Times New Roman" panose="02020603050405020304" pitchFamily="18" charset="0"/>
              </a:rPr>
              <a:t>PET</a:t>
            </a:r>
            <a:r>
              <a:rPr lang="zh-CN" altLang="en-US" sz="1400" b="1" dirty="0">
                <a:latin typeface="Times New Roman" panose="02020603050405020304" pitchFamily="18" charset="0"/>
                <a:cs typeface="Times New Roman" panose="02020603050405020304" pitchFamily="18" charset="0"/>
              </a:rPr>
              <a:t>探测器探头采用多晶体对一个硅光电倍增管的耦合方式，这种情况下</a:t>
            </a:r>
            <a:r>
              <a:rPr lang="en-US" altLang="zh-CN" sz="1400" b="1" dirty="0">
                <a:latin typeface="Times New Roman" panose="02020603050405020304" pitchFamily="18" charset="0"/>
                <a:cs typeface="Times New Roman" panose="02020603050405020304" pitchFamily="18" charset="0"/>
              </a:rPr>
              <a:t>ICS</a:t>
            </a:r>
            <a:r>
              <a:rPr lang="zh-CN" altLang="en-US" sz="1400" b="1" dirty="0">
                <a:latin typeface="Times New Roman" panose="02020603050405020304" pitchFamily="18" charset="0"/>
                <a:cs typeface="Times New Roman" panose="02020603050405020304" pitchFamily="18" charset="0"/>
              </a:rPr>
              <a:t>的识别与消除需要建立新的模型。</a:t>
            </a:r>
            <a:endParaRPr lang="en-US" altLang="zh-CN" sz="1400" b="1" dirty="0">
              <a:latin typeface="Times New Roman" panose="02020603050405020304" pitchFamily="18" charset="0"/>
              <a:cs typeface="Times New Roman" panose="02020603050405020304" pitchFamily="18" charset="0"/>
            </a:endParaRPr>
          </a:p>
        </p:txBody>
      </p:sp>
      <p:sp>
        <p:nvSpPr>
          <p:cNvPr id="115" name="椭圆 114"/>
          <p:cNvSpPr/>
          <p:nvPr/>
        </p:nvSpPr>
        <p:spPr>
          <a:xfrm>
            <a:off x="5808214" y="5412344"/>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b="1" dirty="0">
                <a:latin typeface="华文中宋" panose="02010600040101010101" pitchFamily="2" charset="-122"/>
                <a:ea typeface="华文中宋" panose="02010600040101010101" pitchFamily="2" charset="-122"/>
                <a:cs typeface="Calibri" panose="020F0502020204030204" pitchFamily="34" charset="0"/>
              </a:rPr>
              <a:t>3</a:t>
            </a:r>
            <a:endParaRPr lang="zh-CN" altLang="en-US" sz="1000" b="1" dirty="0">
              <a:latin typeface="华文中宋" panose="02010600040101010101" pitchFamily="2" charset="-122"/>
              <a:ea typeface="华文中宋" panose="02010600040101010101" pitchFamily="2" charset="-122"/>
              <a:cs typeface="Calibri" panose="020F0502020204030204" pitchFamily="34" charset="0"/>
            </a:endParaRPr>
          </a:p>
        </p:txBody>
      </p:sp>
      <p:sp>
        <p:nvSpPr>
          <p:cNvPr id="117" name="文本框 116"/>
          <p:cNvSpPr txBox="1"/>
          <p:nvPr/>
        </p:nvSpPr>
        <p:spPr>
          <a:xfrm>
            <a:off x="6093315" y="5382648"/>
            <a:ext cx="5436358" cy="523220"/>
          </a:xfrm>
          <a:prstGeom prst="rect">
            <a:avLst/>
          </a:prstGeom>
          <a:noFill/>
        </p:spPr>
        <p:txBody>
          <a:bodyPr wrap="square">
            <a:spAutoFit/>
          </a:bodyPr>
          <a:lstStyle/>
          <a:p>
            <a:r>
              <a:rPr lang="zh-CN" altLang="en-US" sz="1400" b="1" dirty="0">
                <a:latin typeface="Times New Roman" panose="02020603050405020304" pitchFamily="18" charset="0"/>
                <a:cs typeface="Times New Roman" panose="02020603050405020304" pitchFamily="18" charset="0"/>
              </a:rPr>
              <a:t>真实实验验证主要集中于</a:t>
            </a:r>
            <a:r>
              <a:rPr lang="en-US" altLang="zh-CN" sz="1400" b="1" dirty="0">
                <a:latin typeface="Times New Roman" panose="02020603050405020304" pitchFamily="18" charset="0"/>
                <a:cs typeface="Times New Roman" panose="02020603050405020304" pitchFamily="18" charset="0"/>
              </a:rPr>
              <a:t>2.1mm</a:t>
            </a:r>
            <a:r>
              <a:rPr lang="zh-CN" altLang="en-US" sz="1400" b="1" dirty="0">
                <a:latin typeface="Times New Roman" panose="02020603050405020304" pitchFamily="18" charset="0"/>
                <a:cs typeface="Times New Roman" panose="02020603050405020304" pitchFamily="18" charset="0"/>
              </a:rPr>
              <a:t>一对一耦合阵列，且采用伪标签监督，后续应该更加完善准直与光学模型，提升模型可信度和通用性</a:t>
            </a:r>
          </a:p>
        </p:txBody>
      </p:sp>
      <p:sp>
        <p:nvSpPr>
          <p:cNvPr id="119" name="椭圆 118"/>
          <p:cNvSpPr/>
          <p:nvPr/>
        </p:nvSpPr>
        <p:spPr>
          <a:xfrm>
            <a:off x="5813962" y="6009719"/>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b="1" dirty="0">
                <a:latin typeface="华文中宋" panose="02010600040101010101" pitchFamily="2" charset="-122"/>
                <a:ea typeface="华文中宋" panose="02010600040101010101" pitchFamily="2" charset="-122"/>
                <a:cs typeface="Calibri" panose="020F0502020204030204" pitchFamily="34" charset="0"/>
              </a:rPr>
              <a:t>4</a:t>
            </a:r>
            <a:endParaRPr lang="zh-CN" altLang="en-US" sz="1000" b="1" dirty="0">
              <a:latin typeface="华文中宋" panose="02010600040101010101" pitchFamily="2" charset="-122"/>
              <a:ea typeface="华文中宋" panose="02010600040101010101" pitchFamily="2" charset="-122"/>
              <a:cs typeface="Calibri" panose="020F0502020204030204" pitchFamily="34" charset="0"/>
            </a:endParaRPr>
          </a:p>
        </p:txBody>
      </p:sp>
      <p:sp>
        <p:nvSpPr>
          <p:cNvPr id="121" name="文本框 120"/>
          <p:cNvSpPr txBox="1"/>
          <p:nvPr/>
        </p:nvSpPr>
        <p:spPr>
          <a:xfrm>
            <a:off x="6093315" y="5955481"/>
            <a:ext cx="5342011" cy="738664"/>
          </a:xfrm>
          <a:prstGeom prst="rect">
            <a:avLst/>
          </a:prstGeom>
          <a:noFill/>
        </p:spPr>
        <p:txBody>
          <a:bodyPr wrap="square">
            <a:spAutoFit/>
          </a:bodyPr>
          <a:lstStyle/>
          <a:p>
            <a:r>
              <a:rPr lang="zh-CN" altLang="en-US" sz="1400" b="1" dirty="0"/>
              <a:t>除此之外，我们还认识到</a:t>
            </a:r>
            <a:r>
              <a:rPr lang="zh-CN" altLang="zh-CN" sz="1400" b="1" dirty="0"/>
              <a:t>DOI信息与ICS校正作用相互独立且互补，只有将两者结合，才能同时抑制深度定位误差与晶体间散射误差，从而获得最优的PET空间分辨率</a:t>
            </a:r>
            <a:endParaRPr lang="zh-CN" altLang="en-US" sz="1400" b="1" dirty="0">
              <a:latin typeface="Times New Roman" panose="02020603050405020304" pitchFamily="18" charset="0"/>
              <a:cs typeface="Times New Roman" panose="02020603050405020304" pitchFamily="18" charset="0"/>
            </a:endParaRPr>
          </a:p>
        </p:txBody>
      </p:sp>
      <p:sp>
        <p:nvSpPr>
          <p:cNvPr id="122" name="灯片编号占位符 121"/>
          <p:cNvSpPr>
            <a:spLocks noGrp="1"/>
          </p:cNvSpPr>
          <p:nvPr>
            <p:ph type="sldNum" sz="quarter" idx="12"/>
          </p:nvPr>
        </p:nvSpPr>
        <p:spPr/>
        <p:txBody>
          <a:bodyPr/>
          <a:lstStyle/>
          <a:p>
            <a:fld id="{81F3856D-B8D7-4563-97BB-9D2204980CAD}" type="slidenum">
              <a:rPr lang="zh-CN" altLang="en-US" smtClean="0"/>
              <a:t>13</a:t>
            </a:fld>
            <a:endParaRPr lang="zh-CN" altLang="en-US"/>
          </a:p>
        </p:txBody>
      </p:sp>
      <p:sp>
        <p:nvSpPr>
          <p:cNvPr id="18" name="矩形: 圆角 17"/>
          <p:cNvSpPr/>
          <p:nvPr/>
        </p:nvSpPr>
        <p:spPr>
          <a:xfrm>
            <a:off x="6591964" y="1721229"/>
            <a:ext cx="4825066" cy="3067860"/>
          </a:xfrm>
          <a:prstGeom prst="roundRect">
            <a:avLst>
              <a:gd name="adj" fmla="val 4690"/>
            </a:avLst>
          </a:prstGeom>
          <a:solidFill>
            <a:srgbClr val="F6FAFD"/>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圆角 20"/>
          <p:cNvSpPr/>
          <p:nvPr/>
        </p:nvSpPr>
        <p:spPr>
          <a:xfrm>
            <a:off x="6823214" y="1438654"/>
            <a:ext cx="1629221" cy="448872"/>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Times New Roman" panose="02020603050405020304" pitchFamily="18" charset="0"/>
                <a:cs typeface="Times New Roman" panose="02020603050405020304" pitchFamily="18" charset="0"/>
              </a:rPr>
              <a:t>讨论与认识</a:t>
            </a:r>
          </a:p>
        </p:txBody>
      </p:sp>
      <p:sp>
        <p:nvSpPr>
          <p:cNvPr id="24" name="椭圆 23"/>
          <p:cNvSpPr/>
          <p:nvPr/>
        </p:nvSpPr>
        <p:spPr>
          <a:xfrm>
            <a:off x="6710571" y="2053823"/>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b="1" dirty="0">
                <a:latin typeface="华文中宋" panose="02010600040101010101" pitchFamily="2" charset="-122"/>
                <a:ea typeface="华文中宋" panose="02010600040101010101" pitchFamily="2" charset="-122"/>
                <a:cs typeface="Calibri" panose="020F0502020204030204" pitchFamily="34" charset="0"/>
              </a:rPr>
              <a:t>1</a:t>
            </a:r>
            <a:endParaRPr lang="zh-CN" altLang="en-US" sz="1000" b="1" dirty="0">
              <a:latin typeface="华文中宋" panose="02010600040101010101" pitchFamily="2" charset="-122"/>
              <a:ea typeface="华文中宋" panose="02010600040101010101" pitchFamily="2" charset="-122"/>
              <a:cs typeface="Calibri" panose="020F0502020204030204" pitchFamily="34" charset="0"/>
            </a:endParaRPr>
          </a:p>
        </p:txBody>
      </p:sp>
      <p:sp>
        <p:nvSpPr>
          <p:cNvPr id="26" name="文本框 25"/>
          <p:cNvSpPr txBox="1"/>
          <p:nvPr/>
        </p:nvSpPr>
        <p:spPr>
          <a:xfrm>
            <a:off x="6935858" y="2010344"/>
            <a:ext cx="4481172" cy="523220"/>
          </a:xfrm>
          <a:prstGeom prst="rect">
            <a:avLst/>
          </a:prstGeom>
          <a:noFill/>
        </p:spPr>
        <p:txBody>
          <a:bodyPr wrap="square">
            <a:spAutoFit/>
          </a:bodyPr>
          <a:lstStyle/>
          <a:p>
            <a:r>
              <a:rPr lang="zh-CN" altLang="en-US" sz="1400" b="1" dirty="0">
                <a:latin typeface="Times New Roman" panose="02020603050405020304" pitchFamily="18" charset="0"/>
                <a:cs typeface="Times New Roman" panose="02020603050405020304" pitchFamily="18" charset="0"/>
              </a:rPr>
              <a:t>晶体尺寸越小，晶体间散射越明显；越小的晶体阵列更需要横向散射校正，但解码难度也更高</a:t>
            </a:r>
          </a:p>
        </p:txBody>
      </p:sp>
      <p:sp>
        <p:nvSpPr>
          <p:cNvPr id="28" name="椭圆 27"/>
          <p:cNvSpPr/>
          <p:nvPr/>
        </p:nvSpPr>
        <p:spPr>
          <a:xfrm>
            <a:off x="6710571" y="2806470"/>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b="1" dirty="0">
                <a:latin typeface="华文中宋" panose="02010600040101010101" pitchFamily="2" charset="-122"/>
                <a:ea typeface="华文中宋" panose="02010600040101010101" pitchFamily="2" charset="-122"/>
                <a:cs typeface="Calibri" panose="020F0502020204030204" pitchFamily="34" charset="0"/>
              </a:rPr>
              <a:t>2</a:t>
            </a:r>
            <a:endParaRPr lang="zh-CN" altLang="en-US" sz="1000" b="1" dirty="0">
              <a:latin typeface="华文中宋" panose="02010600040101010101" pitchFamily="2" charset="-122"/>
              <a:ea typeface="华文中宋" panose="02010600040101010101" pitchFamily="2" charset="-122"/>
              <a:cs typeface="Calibri" panose="020F0502020204030204" pitchFamily="34" charset="0"/>
            </a:endParaRPr>
          </a:p>
        </p:txBody>
      </p:sp>
      <p:sp>
        <p:nvSpPr>
          <p:cNvPr id="30" name="文本框 29"/>
          <p:cNvSpPr txBox="1"/>
          <p:nvPr/>
        </p:nvSpPr>
        <p:spPr>
          <a:xfrm>
            <a:off x="6927934" y="2769621"/>
            <a:ext cx="4382491" cy="738664"/>
          </a:xfrm>
          <a:prstGeom prst="rect">
            <a:avLst/>
          </a:prstGeom>
          <a:noFill/>
        </p:spPr>
        <p:txBody>
          <a:bodyPr wrap="square">
            <a:spAutoFit/>
          </a:bodyPr>
          <a:lstStyle/>
          <a:p>
            <a:r>
              <a:rPr lang="zh-CN" altLang="en-US" sz="1400" b="1" dirty="0">
                <a:latin typeface="Times New Roman" panose="02020603050405020304" pitchFamily="18" charset="0"/>
                <a:cs typeface="Times New Roman" panose="02020603050405020304" pitchFamily="18" charset="0"/>
              </a:rPr>
              <a:t>能量掩码将预测限制在有能量沉积的晶体上，是提升定位性能的重要物理约束；通过引入物理约束可以有效提高机器学习性能</a:t>
            </a:r>
          </a:p>
        </p:txBody>
      </p:sp>
      <p:sp>
        <p:nvSpPr>
          <p:cNvPr id="32" name="椭圆 31"/>
          <p:cNvSpPr/>
          <p:nvPr/>
        </p:nvSpPr>
        <p:spPr>
          <a:xfrm>
            <a:off x="6710571" y="3723406"/>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b="1" dirty="0">
                <a:latin typeface="华文中宋" panose="02010600040101010101" pitchFamily="2" charset="-122"/>
                <a:ea typeface="华文中宋" panose="02010600040101010101" pitchFamily="2" charset="-122"/>
                <a:cs typeface="Calibri" panose="020F0502020204030204" pitchFamily="34" charset="0"/>
              </a:rPr>
              <a:t>3</a:t>
            </a:r>
            <a:endParaRPr lang="zh-CN" altLang="en-US" sz="1000" b="1" dirty="0">
              <a:latin typeface="华文中宋" panose="02010600040101010101" pitchFamily="2" charset="-122"/>
              <a:ea typeface="华文中宋" panose="02010600040101010101" pitchFamily="2" charset="-122"/>
              <a:cs typeface="Calibri" panose="020F0502020204030204" pitchFamily="34" charset="0"/>
            </a:endParaRPr>
          </a:p>
        </p:txBody>
      </p:sp>
      <p:sp>
        <p:nvSpPr>
          <p:cNvPr id="36" name="文本框 35"/>
          <p:cNvSpPr txBox="1"/>
          <p:nvPr/>
        </p:nvSpPr>
        <p:spPr>
          <a:xfrm>
            <a:off x="6935858" y="3646235"/>
            <a:ext cx="4382491" cy="738664"/>
          </a:xfrm>
          <a:prstGeom prst="rect">
            <a:avLst/>
          </a:prstGeom>
          <a:noFill/>
        </p:spPr>
        <p:txBody>
          <a:bodyPr wrap="square">
            <a:spAutoFit/>
          </a:bodyPr>
          <a:lstStyle/>
          <a:p>
            <a:r>
              <a:rPr lang="zh-CN" altLang="en-US" sz="1400" b="1" dirty="0">
                <a:latin typeface="Times New Roman" panose="02020603050405020304" pitchFamily="18" charset="0"/>
                <a:cs typeface="Times New Roman" panose="02020603050405020304" pitchFamily="18" charset="0"/>
              </a:rPr>
              <a:t>通过引入机器学习的方法能够有效识别晶体间散射和提升事件利用率，但是实现从仿真到真实硬件实验的映射，还需要做更多工作</a:t>
            </a:r>
          </a:p>
        </p:txBody>
      </p:sp>
      <p:sp>
        <p:nvSpPr>
          <p:cNvPr id="3" name="平行四边形 2">
            <a:extLst>
              <a:ext uri="{FF2B5EF4-FFF2-40B4-BE49-F238E27FC236}">
                <a16:creationId xmlns:a16="http://schemas.microsoft.com/office/drawing/2014/main" id="{9E9A2A71-CA6D-F638-1CAF-B901BC6F38FC}"/>
              </a:ext>
            </a:extLst>
          </p:cNvPr>
          <p:cNvSpPr/>
          <p:nvPr/>
        </p:nvSpPr>
        <p:spPr>
          <a:xfrm>
            <a:off x="1593607" y="408895"/>
            <a:ext cx="9041129" cy="618962"/>
          </a:xfrm>
          <a:prstGeom prst="parallelogram">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平行四边形 4">
            <a:extLst>
              <a:ext uri="{FF2B5EF4-FFF2-40B4-BE49-F238E27FC236}">
                <a16:creationId xmlns:a16="http://schemas.microsoft.com/office/drawing/2014/main" id="{84E43E8D-4620-138E-F567-D342FEDF6271}"/>
              </a:ext>
            </a:extLst>
          </p:cNvPr>
          <p:cNvSpPr/>
          <p:nvPr/>
        </p:nvSpPr>
        <p:spPr>
          <a:xfrm>
            <a:off x="7126357" y="380410"/>
            <a:ext cx="2260120" cy="618963"/>
          </a:xfrm>
          <a:prstGeom prst="parallelogram">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7CC2C71F-9075-1828-3BA5-8F755645608C}"/>
              </a:ext>
            </a:extLst>
          </p:cNvPr>
          <p:cNvSpPr txBox="1"/>
          <p:nvPr/>
        </p:nvSpPr>
        <p:spPr>
          <a:xfrm>
            <a:off x="3293165" y="440607"/>
            <a:ext cx="1909954" cy="461665"/>
          </a:xfrm>
          <a:prstGeom prst="rect">
            <a:avLst/>
          </a:prstGeom>
          <a:noFill/>
        </p:spPr>
        <p:txBody>
          <a:bodyPr wrap="square" rtlCol="0">
            <a:spAutoFit/>
          </a:bodyPr>
          <a:lstStyle/>
          <a:p>
            <a:pPr algn="ctr"/>
            <a:r>
              <a:rPr lang="zh-CN" altLang="en-US" sz="2400" b="1" dirty="0">
                <a:solidFill>
                  <a:schemeClr val="bg2">
                    <a:lumMod val="90000"/>
                  </a:schemeClr>
                </a:solidFill>
              </a:rPr>
              <a:t>仿真实验</a:t>
            </a:r>
          </a:p>
        </p:txBody>
      </p:sp>
      <p:sp>
        <p:nvSpPr>
          <p:cNvPr id="9" name="文本框 8">
            <a:extLst>
              <a:ext uri="{FF2B5EF4-FFF2-40B4-BE49-F238E27FC236}">
                <a16:creationId xmlns:a16="http://schemas.microsoft.com/office/drawing/2014/main" id="{227D9167-E5E6-1E5E-A7F1-F75403F4135E}"/>
              </a:ext>
            </a:extLst>
          </p:cNvPr>
          <p:cNvSpPr txBox="1"/>
          <p:nvPr/>
        </p:nvSpPr>
        <p:spPr>
          <a:xfrm>
            <a:off x="1878584" y="434793"/>
            <a:ext cx="1497967" cy="461665"/>
          </a:xfrm>
          <a:prstGeom prst="rect">
            <a:avLst/>
          </a:prstGeom>
          <a:noFill/>
        </p:spPr>
        <p:txBody>
          <a:bodyPr wrap="square" rtlCol="0">
            <a:spAutoFit/>
          </a:bodyPr>
          <a:lstStyle/>
          <a:p>
            <a:r>
              <a:rPr lang="zh-CN" altLang="en-US" sz="2400" b="1" dirty="0">
                <a:solidFill>
                  <a:schemeClr val="bg2">
                    <a:lumMod val="90000"/>
                  </a:schemeClr>
                </a:solidFill>
              </a:rPr>
              <a:t>研究背景</a:t>
            </a:r>
          </a:p>
        </p:txBody>
      </p:sp>
      <p:sp>
        <p:nvSpPr>
          <p:cNvPr id="20" name="文本框 19">
            <a:extLst>
              <a:ext uri="{FF2B5EF4-FFF2-40B4-BE49-F238E27FC236}">
                <a16:creationId xmlns:a16="http://schemas.microsoft.com/office/drawing/2014/main" id="{D6835EC6-B837-2D0C-C961-C503ED618974}"/>
              </a:ext>
            </a:extLst>
          </p:cNvPr>
          <p:cNvSpPr txBox="1"/>
          <p:nvPr/>
        </p:nvSpPr>
        <p:spPr>
          <a:xfrm>
            <a:off x="4968838" y="442243"/>
            <a:ext cx="2260120" cy="461665"/>
          </a:xfrm>
          <a:prstGeom prst="rect">
            <a:avLst/>
          </a:prstGeom>
          <a:noFill/>
        </p:spPr>
        <p:txBody>
          <a:bodyPr wrap="square">
            <a:spAutoFit/>
          </a:bodyPr>
          <a:lstStyle/>
          <a:p>
            <a:pPr algn="ctr"/>
            <a:r>
              <a:rPr lang="zh-CN" altLang="en-US" sz="2400" b="1" dirty="0">
                <a:solidFill>
                  <a:schemeClr val="bg2">
                    <a:lumMod val="90000"/>
                  </a:schemeClr>
                </a:solidFill>
              </a:rPr>
              <a:t>硬件实验</a:t>
            </a:r>
          </a:p>
        </p:txBody>
      </p:sp>
      <p:sp>
        <p:nvSpPr>
          <p:cNvPr id="25" name="文本框 24">
            <a:extLst>
              <a:ext uri="{FF2B5EF4-FFF2-40B4-BE49-F238E27FC236}">
                <a16:creationId xmlns:a16="http://schemas.microsoft.com/office/drawing/2014/main" id="{5EA897A2-1817-9B70-6163-D752A7EA97C0}"/>
              </a:ext>
            </a:extLst>
          </p:cNvPr>
          <p:cNvSpPr txBox="1"/>
          <p:nvPr/>
        </p:nvSpPr>
        <p:spPr>
          <a:xfrm>
            <a:off x="7409352" y="442243"/>
            <a:ext cx="1709827" cy="461665"/>
          </a:xfrm>
          <a:prstGeom prst="rect">
            <a:avLst/>
          </a:prstGeom>
          <a:noFill/>
        </p:spPr>
        <p:txBody>
          <a:bodyPr wrap="square">
            <a:spAutoFit/>
          </a:bodyPr>
          <a:lstStyle/>
          <a:p>
            <a:r>
              <a:rPr lang="zh-CN" altLang="en-US" sz="2400" b="1" dirty="0">
                <a:solidFill>
                  <a:schemeClr val="accent1"/>
                </a:solidFill>
              </a:rPr>
              <a:t>总结与展望</a:t>
            </a:r>
            <a:endParaRPr lang="zh-CN" altLang="en-US" dirty="0">
              <a:solidFill>
                <a:schemeClr val="accen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81F3856D-B8D7-4563-97BB-9D2204980CAD}" type="slidenum">
              <a:rPr lang="zh-CN" altLang="en-US" smtClean="0"/>
              <a:t>14</a:t>
            </a:fld>
            <a:endParaRPr lang="zh-CN" altLang="en-US"/>
          </a:p>
        </p:txBody>
      </p:sp>
      <p:pic>
        <p:nvPicPr>
          <p:cNvPr id="6" name="图片 5"/>
          <p:cNvPicPr>
            <a:picLocks noChangeAspect="1"/>
          </p:cNvPicPr>
          <p:nvPr/>
        </p:nvPicPr>
        <p:blipFill>
          <a:blip r:embed="rId2"/>
          <a:stretch>
            <a:fillRect/>
          </a:stretch>
        </p:blipFill>
        <p:spPr>
          <a:xfrm>
            <a:off x="-1" y="-1"/>
            <a:ext cx="12251325" cy="1381329"/>
          </a:xfrm>
          <a:prstGeom prst="rect">
            <a:avLst/>
          </a:prstGeom>
        </p:spPr>
      </p:pic>
      <p:sp>
        <p:nvSpPr>
          <p:cNvPr id="7" name="矩形 6"/>
          <p:cNvSpPr/>
          <p:nvPr/>
        </p:nvSpPr>
        <p:spPr>
          <a:xfrm>
            <a:off x="444432" y="1182164"/>
            <a:ext cx="1095983" cy="348321"/>
          </a:xfrm>
          <a:custGeom>
            <a:avLst/>
            <a:gdLst>
              <a:gd name="csX0" fmla="*/ 0 w 1095983"/>
              <a:gd name="csY0" fmla="*/ 0 h 298315"/>
              <a:gd name="csX1" fmla="*/ 1095983 w 1095983"/>
              <a:gd name="csY1" fmla="*/ 0 h 298315"/>
              <a:gd name="csX2" fmla="*/ 1095983 w 1095983"/>
              <a:gd name="csY2" fmla="*/ 298315 h 298315"/>
              <a:gd name="csX3" fmla="*/ 0 w 1095983"/>
              <a:gd name="csY3" fmla="*/ 298315 h 298315"/>
              <a:gd name="csX4" fmla="*/ 0 w 1095983"/>
              <a:gd name="csY4" fmla="*/ 0 h 298315"/>
              <a:gd name="csX0-1" fmla="*/ 90488 w 1095983"/>
              <a:gd name="csY0-2" fmla="*/ 0 h 367371"/>
              <a:gd name="csX1-3" fmla="*/ 1095983 w 1095983"/>
              <a:gd name="csY1-4" fmla="*/ 69056 h 367371"/>
              <a:gd name="csX2-5" fmla="*/ 1095983 w 1095983"/>
              <a:gd name="csY2-6" fmla="*/ 367371 h 367371"/>
              <a:gd name="csX3-7" fmla="*/ 0 w 1095983"/>
              <a:gd name="csY3-8" fmla="*/ 367371 h 367371"/>
              <a:gd name="csX4-9" fmla="*/ 90488 w 1095983"/>
              <a:gd name="csY4-10" fmla="*/ 0 h 367371"/>
              <a:gd name="csX0-11" fmla="*/ 90488 w 1095983"/>
              <a:gd name="csY0-12" fmla="*/ 0 h 348321"/>
              <a:gd name="csX1-13" fmla="*/ 1095983 w 1095983"/>
              <a:gd name="csY1-14" fmla="*/ 50006 h 348321"/>
              <a:gd name="csX2-15" fmla="*/ 1095983 w 1095983"/>
              <a:gd name="csY2-16" fmla="*/ 348321 h 348321"/>
              <a:gd name="csX3-17" fmla="*/ 0 w 1095983"/>
              <a:gd name="csY3-18" fmla="*/ 348321 h 348321"/>
              <a:gd name="csX4-19" fmla="*/ 90488 w 1095983"/>
              <a:gd name="csY4-20" fmla="*/ 0 h 348321"/>
            </a:gdLst>
            <a:ahLst/>
            <a:cxnLst>
              <a:cxn ang="0">
                <a:pos x="csX0-1" y="csY0-2"/>
              </a:cxn>
              <a:cxn ang="0">
                <a:pos x="csX1-3" y="csY1-4"/>
              </a:cxn>
              <a:cxn ang="0">
                <a:pos x="csX2-5" y="csY2-6"/>
              </a:cxn>
              <a:cxn ang="0">
                <a:pos x="csX3-7" y="csY3-8"/>
              </a:cxn>
              <a:cxn ang="0">
                <a:pos x="csX4-9" y="csY4-10"/>
              </a:cxn>
            </a:cxnLst>
            <a:rect l="l" t="t" r="r" b="b"/>
            <a:pathLst>
              <a:path w="1095983" h="348321">
                <a:moveTo>
                  <a:pt x="90488" y="0"/>
                </a:moveTo>
                <a:lnTo>
                  <a:pt x="1095983" y="50006"/>
                </a:lnTo>
                <a:lnTo>
                  <a:pt x="1095983" y="348321"/>
                </a:lnTo>
                <a:lnTo>
                  <a:pt x="0" y="348321"/>
                </a:lnTo>
                <a:lnTo>
                  <a:pt x="90488" y="0"/>
                </a:lnTo>
                <a:close/>
              </a:path>
            </a:pathLst>
          </a:custGeom>
          <a:solidFill>
            <a:schemeClr val="bg1"/>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6"/>
          <p:cNvSpPr/>
          <p:nvPr/>
        </p:nvSpPr>
        <p:spPr>
          <a:xfrm>
            <a:off x="9709082" y="1281746"/>
            <a:ext cx="1095983" cy="348321"/>
          </a:xfrm>
          <a:custGeom>
            <a:avLst/>
            <a:gdLst>
              <a:gd name="csX0" fmla="*/ 0 w 1095983"/>
              <a:gd name="csY0" fmla="*/ 0 h 298315"/>
              <a:gd name="csX1" fmla="*/ 1095983 w 1095983"/>
              <a:gd name="csY1" fmla="*/ 0 h 298315"/>
              <a:gd name="csX2" fmla="*/ 1095983 w 1095983"/>
              <a:gd name="csY2" fmla="*/ 298315 h 298315"/>
              <a:gd name="csX3" fmla="*/ 0 w 1095983"/>
              <a:gd name="csY3" fmla="*/ 298315 h 298315"/>
              <a:gd name="csX4" fmla="*/ 0 w 1095983"/>
              <a:gd name="csY4" fmla="*/ 0 h 298315"/>
              <a:gd name="csX0-1" fmla="*/ 90488 w 1095983"/>
              <a:gd name="csY0-2" fmla="*/ 0 h 367371"/>
              <a:gd name="csX1-3" fmla="*/ 1095983 w 1095983"/>
              <a:gd name="csY1-4" fmla="*/ 69056 h 367371"/>
              <a:gd name="csX2-5" fmla="*/ 1095983 w 1095983"/>
              <a:gd name="csY2-6" fmla="*/ 367371 h 367371"/>
              <a:gd name="csX3-7" fmla="*/ 0 w 1095983"/>
              <a:gd name="csY3-8" fmla="*/ 367371 h 367371"/>
              <a:gd name="csX4-9" fmla="*/ 90488 w 1095983"/>
              <a:gd name="csY4-10" fmla="*/ 0 h 367371"/>
              <a:gd name="csX0-11" fmla="*/ 90488 w 1095983"/>
              <a:gd name="csY0-12" fmla="*/ 0 h 348321"/>
              <a:gd name="csX1-13" fmla="*/ 1095983 w 1095983"/>
              <a:gd name="csY1-14" fmla="*/ 50006 h 348321"/>
              <a:gd name="csX2-15" fmla="*/ 1095983 w 1095983"/>
              <a:gd name="csY2-16" fmla="*/ 348321 h 348321"/>
              <a:gd name="csX3-17" fmla="*/ 0 w 1095983"/>
              <a:gd name="csY3-18" fmla="*/ 348321 h 348321"/>
              <a:gd name="csX4-19" fmla="*/ 90488 w 1095983"/>
              <a:gd name="csY4-20" fmla="*/ 0 h 348321"/>
            </a:gdLst>
            <a:ahLst/>
            <a:cxnLst>
              <a:cxn ang="0">
                <a:pos x="csX0-1" y="csY0-2"/>
              </a:cxn>
              <a:cxn ang="0">
                <a:pos x="csX1-3" y="csY1-4"/>
              </a:cxn>
              <a:cxn ang="0">
                <a:pos x="csX2-5" y="csY2-6"/>
              </a:cxn>
              <a:cxn ang="0">
                <a:pos x="csX3-7" y="csY3-8"/>
              </a:cxn>
              <a:cxn ang="0">
                <a:pos x="csX4-9" y="csY4-10"/>
              </a:cxn>
            </a:cxnLst>
            <a:rect l="l" t="t" r="r" b="b"/>
            <a:pathLst>
              <a:path w="1095983" h="348321">
                <a:moveTo>
                  <a:pt x="90488" y="0"/>
                </a:moveTo>
                <a:lnTo>
                  <a:pt x="1095983" y="50006"/>
                </a:lnTo>
                <a:lnTo>
                  <a:pt x="1095983" y="348321"/>
                </a:lnTo>
                <a:lnTo>
                  <a:pt x="0" y="348321"/>
                </a:lnTo>
                <a:lnTo>
                  <a:pt x="90488" y="0"/>
                </a:lnTo>
                <a:close/>
              </a:path>
            </a:pathLst>
          </a:custGeom>
          <a:solidFill>
            <a:schemeClr val="bg1"/>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p:cNvSpPr/>
          <p:nvPr/>
        </p:nvSpPr>
        <p:spPr>
          <a:xfrm>
            <a:off x="375813" y="1721229"/>
            <a:ext cx="2488037" cy="3371471"/>
          </a:xfrm>
          <a:prstGeom prst="roundRect">
            <a:avLst>
              <a:gd name="adj" fmla="val 4690"/>
            </a:avLst>
          </a:prstGeom>
          <a:solidFill>
            <a:srgbClr val="F6FAFD"/>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400" b="1" dirty="0">
                <a:solidFill>
                  <a:schemeClr val="tx1"/>
                </a:solidFill>
                <a:latin typeface="Times New Roman" panose="02020603050405020304" pitchFamily="18" charset="0"/>
                <a:cs typeface="Times New Roman" panose="02020603050405020304" pitchFamily="18" charset="0"/>
              </a:rPr>
              <a:t>        </a:t>
            </a:r>
            <a:r>
              <a:rPr lang="zh-CN" altLang="zh-CN" sz="1400" b="1" dirty="0">
                <a:solidFill>
                  <a:schemeClr val="tx1"/>
                </a:solidFill>
                <a:latin typeface="Times New Roman" panose="02020603050405020304" pitchFamily="18" charset="0"/>
                <a:cs typeface="Times New Roman" panose="02020603050405020304" pitchFamily="18" charset="0"/>
              </a:rPr>
              <a:t>本研究得到中国核工业集团有限公司领创科研项目（CNNC-LCKY-2025-095）的资助。</a:t>
            </a:r>
            <a:endParaRPr lang="en-US" altLang="zh-CN" sz="1400" b="1" dirty="0">
              <a:solidFill>
                <a:schemeClr val="tx1"/>
              </a:solidFill>
              <a:latin typeface="Times New Roman" panose="02020603050405020304" pitchFamily="18" charset="0"/>
              <a:cs typeface="Times New Roman" panose="02020603050405020304" pitchFamily="18" charset="0"/>
            </a:endParaRPr>
          </a:p>
          <a:p>
            <a:endParaRPr lang="zh-CN" altLang="zh-CN" sz="1400" b="1" dirty="0">
              <a:solidFill>
                <a:schemeClr val="tx1"/>
              </a:solidFill>
              <a:latin typeface="Times New Roman" panose="02020603050405020304" pitchFamily="18" charset="0"/>
              <a:cs typeface="Times New Roman" panose="02020603050405020304" pitchFamily="18" charset="0"/>
            </a:endParaRPr>
          </a:p>
          <a:p>
            <a:r>
              <a:rPr lang="en-US" altLang="zh-CN" sz="1400" b="1" dirty="0">
                <a:solidFill>
                  <a:schemeClr val="tx1"/>
                </a:solidFill>
                <a:latin typeface="Times New Roman" panose="02020603050405020304" pitchFamily="18" charset="0"/>
                <a:cs typeface="Times New Roman" panose="02020603050405020304" pitchFamily="18" charset="0"/>
              </a:rPr>
              <a:t>        </a:t>
            </a:r>
            <a:r>
              <a:rPr lang="zh-CN" altLang="zh-CN" sz="1400" b="1" dirty="0">
                <a:solidFill>
                  <a:schemeClr val="tx1"/>
                </a:solidFill>
                <a:latin typeface="Times New Roman" panose="02020603050405020304" pitchFamily="18" charset="0"/>
                <a:cs typeface="Times New Roman" panose="02020603050405020304" pitchFamily="18" charset="0"/>
              </a:rPr>
              <a:t>感谢赛诺联合医疗技术（北京）有限公司</a:t>
            </a:r>
            <a:r>
              <a:rPr lang="zh-CN" altLang="en-US" sz="1400" b="1" dirty="0">
                <a:solidFill>
                  <a:schemeClr val="tx1"/>
                </a:solidFill>
                <a:latin typeface="Times New Roman" panose="02020603050405020304" pitchFamily="18" charset="0"/>
                <a:cs typeface="Times New Roman" panose="02020603050405020304" pitchFamily="18" charset="0"/>
              </a:rPr>
              <a:t>技术</a:t>
            </a:r>
            <a:r>
              <a:rPr lang="zh-CN" altLang="zh-CN" sz="1400" b="1" dirty="0">
                <a:solidFill>
                  <a:schemeClr val="tx1"/>
                </a:solidFill>
                <a:latin typeface="Times New Roman" panose="02020603050405020304" pitchFamily="18" charset="0"/>
                <a:cs typeface="Times New Roman" panose="02020603050405020304" pitchFamily="18" charset="0"/>
              </a:rPr>
              <a:t>预研部科研人员在本研究过程中给予的支持与协助。</a:t>
            </a:r>
          </a:p>
          <a:p>
            <a:pPr algn="ctr"/>
            <a:endParaRPr lang="zh-CN" altLang="en-US" sz="1400" b="1" dirty="0">
              <a:solidFill>
                <a:schemeClr val="tx1"/>
              </a:solidFill>
              <a:latin typeface="Times New Roman" panose="02020603050405020304" pitchFamily="18" charset="0"/>
              <a:cs typeface="Times New Roman" panose="02020603050405020304" pitchFamily="18" charset="0"/>
            </a:endParaRPr>
          </a:p>
        </p:txBody>
      </p:sp>
      <p:sp>
        <p:nvSpPr>
          <p:cNvPr id="15" name="矩形: 圆角 14"/>
          <p:cNvSpPr/>
          <p:nvPr/>
        </p:nvSpPr>
        <p:spPr>
          <a:xfrm>
            <a:off x="567970" y="1418070"/>
            <a:ext cx="1629221" cy="448872"/>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Times New Roman" panose="02020603050405020304" pitchFamily="18" charset="0"/>
                <a:cs typeface="Times New Roman" panose="02020603050405020304" pitchFamily="18" charset="0"/>
              </a:rPr>
              <a:t>致谢</a:t>
            </a:r>
          </a:p>
        </p:txBody>
      </p:sp>
      <p:sp>
        <p:nvSpPr>
          <p:cNvPr id="35" name="矩形: 圆角 34"/>
          <p:cNvSpPr/>
          <p:nvPr/>
        </p:nvSpPr>
        <p:spPr>
          <a:xfrm>
            <a:off x="3056007" y="1743264"/>
            <a:ext cx="8386693" cy="3371471"/>
          </a:xfrm>
          <a:prstGeom prst="roundRect">
            <a:avLst>
              <a:gd name="adj" fmla="val 4690"/>
            </a:avLst>
          </a:prstGeom>
          <a:solidFill>
            <a:srgbClr val="F6FAFD"/>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zh-CN" sz="1050" dirty="0">
                <a:solidFill>
                  <a:schemeClr val="tx1"/>
                </a:solidFill>
              </a:rPr>
              <a:t>[1] Anger H. O. Scintillation camera. </a:t>
            </a:r>
            <a:r>
              <a:rPr lang="zh-CN" altLang="zh-CN" sz="1050" i="1" dirty="0">
                <a:solidFill>
                  <a:schemeClr val="tx1"/>
                </a:solidFill>
              </a:rPr>
              <a:t>Review of Scientific Instruments</a:t>
            </a:r>
            <a:r>
              <a:rPr lang="zh-CN" altLang="zh-CN" sz="1050" dirty="0">
                <a:solidFill>
                  <a:schemeClr val="tx1"/>
                </a:solidFill>
              </a:rPr>
              <a:t>, 1958, 29(1): 27–33. doi:10.1063/1.1715998.</a:t>
            </a:r>
          </a:p>
          <a:p>
            <a:r>
              <a:rPr lang="zh-CN" altLang="zh-CN" sz="1050" dirty="0">
                <a:solidFill>
                  <a:schemeClr val="tx1"/>
                </a:solidFill>
              </a:rPr>
              <a:t>[2] Jan S., Santin G., Strul D., et al. GATE: a simulation toolkit for PET and SPECT. </a:t>
            </a:r>
            <a:r>
              <a:rPr lang="zh-CN" altLang="zh-CN" sz="1050" i="1" dirty="0">
                <a:solidFill>
                  <a:schemeClr val="tx1"/>
                </a:solidFill>
              </a:rPr>
              <a:t>Physics in Medicine &amp; Biology</a:t>
            </a:r>
            <a:r>
              <a:rPr lang="zh-CN" altLang="zh-CN" sz="1050" dirty="0">
                <a:solidFill>
                  <a:schemeClr val="tx1"/>
                </a:solidFill>
              </a:rPr>
              <a:t>, 2004, 49(19): 4543–4561. doi:10.1088/0031-9155/49/19/007.</a:t>
            </a:r>
          </a:p>
          <a:p>
            <a:r>
              <a:rPr lang="zh-CN" altLang="zh-CN" sz="1050" dirty="0">
                <a:solidFill>
                  <a:schemeClr val="tx1"/>
                </a:solidFill>
              </a:rPr>
              <a:t>[3] Rafecas M., Böning G., Pichler B. J., et al. Inter-crystal scatter in a dual layer, high resolution LSO-APD positron emission tomograph. </a:t>
            </a:r>
            <a:r>
              <a:rPr lang="zh-CN" altLang="zh-CN" sz="1050" i="1" dirty="0">
                <a:solidFill>
                  <a:schemeClr val="tx1"/>
                </a:solidFill>
              </a:rPr>
              <a:t>Physics in Medicine &amp; Biology</a:t>
            </a:r>
            <a:r>
              <a:rPr lang="zh-CN" altLang="zh-CN" sz="1050" dirty="0">
                <a:solidFill>
                  <a:schemeClr val="tx1"/>
                </a:solidFill>
              </a:rPr>
              <a:t>, 2003, 48(7): 821–848. doi:10.1088/0031-9155/48/7/302.</a:t>
            </a:r>
          </a:p>
          <a:p>
            <a:r>
              <a:rPr lang="zh-CN" altLang="zh-CN" sz="1050" dirty="0">
                <a:solidFill>
                  <a:schemeClr val="tx1"/>
                </a:solidFill>
              </a:rPr>
              <a:t>[4] Zhang C., Sang Z., Wang X., Zhang X., Yang Y. The effects of inter-crystal scattering events on the performance of PET detectors. </a:t>
            </a:r>
            <a:r>
              <a:rPr lang="zh-CN" altLang="zh-CN" sz="1050" i="1" dirty="0">
                <a:solidFill>
                  <a:schemeClr val="tx1"/>
                </a:solidFill>
              </a:rPr>
              <a:t>Physics in Medicine &amp; Biology</a:t>
            </a:r>
            <a:r>
              <a:rPr lang="zh-CN" altLang="zh-CN" sz="1050" dirty="0">
                <a:solidFill>
                  <a:schemeClr val="tx1"/>
                </a:solidFill>
              </a:rPr>
              <a:t>, 2019, 64(20): 205004. doi:10.1088/1361-6560/ab44f4.</a:t>
            </a:r>
          </a:p>
          <a:p>
            <a:r>
              <a:rPr lang="zh-CN" altLang="zh-CN" sz="1050" dirty="0">
                <a:solidFill>
                  <a:schemeClr val="tx1"/>
                </a:solidFill>
              </a:rPr>
              <a:t>[5] Park H., Lee J. S. SiPM signal readout for inter-crystal scatter event identification in PET detectors. </a:t>
            </a:r>
            <a:r>
              <a:rPr lang="zh-CN" altLang="zh-CN" sz="1050" i="1" dirty="0">
                <a:solidFill>
                  <a:schemeClr val="tx1"/>
                </a:solidFill>
              </a:rPr>
              <a:t>Physics in Medicine &amp; Biology</a:t>
            </a:r>
            <a:r>
              <a:rPr lang="zh-CN" altLang="zh-CN" sz="1050" dirty="0">
                <a:solidFill>
                  <a:schemeClr val="tx1"/>
                </a:solidFill>
              </a:rPr>
              <a:t>, 2020, 65(20): 205010. doi:10.1088/1361-6560/aba8b4.</a:t>
            </a:r>
          </a:p>
          <a:p>
            <a:r>
              <a:rPr lang="zh-CN" altLang="zh-CN" sz="1050" dirty="0">
                <a:solidFill>
                  <a:schemeClr val="tx1"/>
                </a:solidFill>
              </a:rPr>
              <a:t>[6] Gong K., Berg E., Cherry S. R., Qi J. Machine learning in PET: from photon detection to quantitative image reconstruction. </a:t>
            </a:r>
            <a:r>
              <a:rPr lang="zh-CN" altLang="zh-CN" sz="1050" i="1" dirty="0">
                <a:solidFill>
                  <a:schemeClr val="tx1"/>
                </a:solidFill>
              </a:rPr>
              <a:t>Proceedings of the IEEE</a:t>
            </a:r>
            <a:r>
              <a:rPr lang="zh-CN" altLang="zh-CN" sz="1050" dirty="0">
                <a:solidFill>
                  <a:schemeClr val="tx1"/>
                </a:solidFill>
              </a:rPr>
              <a:t>, 2020, 108(1): 51–68. doi:10.1109/JPROC.2019.2936809.</a:t>
            </a:r>
          </a:p>
          <a:p>
            <a:r>
              <a:rPr lang="zh-CN" altLang="zh-CN" sz="1050" dirty="0">
                <a:solidFill>
                  <a:schemeClr val="tx1"/>
                </a:solidFill>
              </a:rPr>
              <a:t>[7] Lee S., Lee J. S. Inter-crystal scattering recovery of light-sharing PET detectors using convolutional neural networks. </a:t>
            </a:r>
            <a:r>
              <a:rPr lang="zh-CN" altLang="zh-CN" sz="1050" i="1" dirty="0">
                <a:solidFill>
                  <a:schemeClr val="tx1"/>
                </a:solidFill>
              </a:rPr>
              <a:t>Physics in Medicine &amp; Biology</a:t>
            </a:r>
            <a:r>
              <a:rPr lang="zh-CN" altLang="zh-CN" sz="1050" dirty="0">
                <a:solidFill>
                  <a:schemeClr val="tx1"/>
                </a:solidFill>
              </a:rPr>
              <a:t>, 2021, 66(18): 185004. doi:10.1088/1361-6560/ac215d.</a:t>
            </a:r>
          </a:p>
          <a:p>
            <a:r>
              <a:rPr lang="zh-CN" altLang="zh-CN" sz="1050" dirty="0">
                <a:solidFill>
                  <a:schemeClr val="tx1"/>
                </a:solidFill>
              </a:rPr>
              <a:t>[8] Lee S., Lee J. S. Experimental evaluation of convolutional neural network-based inter-crystal scattering recovery for high-resolution PET detectors. </a:t>
            </a:r>
            <a:r>
              <a:rPr lang="zh-CN" altLang="zh-CN" sz="1050" i="1" dirty="0">
                <a:solidFill>
                  <a:schemeClr val="tx1"/>
                </a:solidFill>
              </a:rPr>
              <a:t>Physics in Medicine &amp; Biology</a:t>
            </a:r>
            <a:r>
              <a:rPr lang="zh-CN" altLang="zh-CN" sz="1050" dirty="0">
                <a:solidFill>
                  <a:schemeClr val="tx1"/>
                </a:solidFill>
              </a:rPr>
              <a:t>, 2023, 68(9): 095017. doi:10.1088/1361-6560/accacb.</a:t>
            </a:r>
          </a:p>
          <a:p>
            <a:r>
              <a:rPr lang="zh-CN" altLang="zh-CN" sz="1050" dirty="0">
                <a:solidFill>
                  <a:schemeClr val="tx1"/>
                </a:solidFill>
              </a:rPr>
              <a:t>[9] Lee M. S., Shim H. S., Lee J. S. Strategies for mitigating inter-crystal scattering effects in positron emission tomography: a comprehensive review. </a:t>
            </a:r>
            <a:r>
              <a:rPr lang="zh-CN" altLang="zh-CN" sz="1050" i="1" dirty="0">
                <a:solidFill>
                  <a:schemeClr val="tx1"/>
                </a:solidFill>
              </a:rPr>
              <a:t>Biomedical Engineering Letters</a:t>
            </a:r>
            <a:r>
              <a:rPr lang="zh-CN" altLang="zh-CN" sz="1050" dirty="0">
                <a:solidFill>
                  <a:schemeClr val="tx1"/>
                </a:solidFill>
              </a:rPr>
              <a:t>, 2024, 14(6): 1243–1258. doi:10.1007/s13534-024-00427-7.</a:t>
            </a:r>
          </a:p>
          <a:p>
            <a:r>
              <a:rPr lang="zh-CN" altLang="zh-CN" sz="1050" dirty="0">
                <a:solidFill>
                  <a:schemeClr val="tx1"/>
                </a:solidFill>
              </a:rPr>
              <a:t>[10] Merlin T., Stute S., Benoit D., et al. CASToR: a generic data organization and processing code framework for multi-modal and multi-dimensional tomographic reconstruction. </a:t>
            </a:r>
            <a:r>
              <a:rPr lang="zh-CN" altLang="zh-CN" sz="1050" i="1" dirty="0">
                <a:solidFill>
                  <a:schemeClr val="tx1"/>
                </a:solidFill>
              </a:rPr>
              <a:t>Physics in Medicine &amp; Biology</a:t>
            </a:r>
            <a:r>
              <a:rPr lang="zh-CN" altLang="zh-CN" sz="1050" dirty="0">
                <a:solidFill>
                  <a:schemeClr val="tx1"/>
                </a:solidFill>
              </a:rPr>
              <a:t>, 2018, 63(18): 185005. doi:10.1088/1361-6560/aadac1.</a:t>
            </a:r>
          </a:p>
        </p:txBody>
      </p:sp>
      <p:sp>
        <p:nvSpPr>
          <p:cNvPr id="37" name="矩形: 圆角 36"/>
          <p:cNvSpPr/>
          <p:nvPr/>
        </p:nvSpPr>
        <p:spPr>
          <a:xfrm>
            <a:off x="3248164" y="1440105"/>
            <a:ext cx="2981186" cy="448872"/>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Times New Roman" panose="02020603050405020304" pitchFamily="18" charset="0"/>
                <a:cs typeface="Times New Roman" panose="02020603050405020304" pitchFamily="18" charset="0"/>
              </a:rPr>
              <a:t>参考文献（部分）</a:t>
            </a:r>
          </a:p>
        </p:txBody>
      </p:sp>
      <p:sp>
        <p:nvSpPr>
          <p:cNvPr id="39" name="文本框 38"/>
          <p:cNvSpPr txBox="1"/>
          <p:nvPr/>
        </p:nvSpPr>
        <p:spPr>
          <a:xfrm>
            <a:off x="641316" y="5675836"/>
            <a:ext cx="11176068" cy="369332"/>
          </a:xfrm>
          <a:prstGeom prst="rect">
            <a:avLst/>
          </a:prstGeom>
          <a:noFill/>
        </p:spPr>
        <p:txBody>
          <a:bodyPr wrap="square" rtlCol="0">
            <a:spAutoFit/>
          </a:bodyPr>
          <a:lstStyle/>
          <a:p>
            <a:r>
              <a:rPr lang="en-US" altLang="zh-CN" dirty="0">
                <a:solidFill>
                  <a:srgbClr val="002060"/>
                </a:solidFill>
              </a:rPr>
              <a:t>——————————————</a:t>
            </a:r>
            <a:r>
              <a:rPr lang="en-US" altLang="zh-CN" b="1" dirty="0">
                <a:solidFill>
                  <a:srgbClr val="002060"/>
                </a:solidFill>
              </a:rPr>
              <a:t>·</a:t>
            </a:r>
            <a:r>
              <a:rPr lang="en-US" altLang="zh-CN" dirty="0">
                <a:solidFill>
                  <a:srgbClr val="002060"/>
                </a:solidFill>
              </a:rPr>
              <a:t>                                                                   </a:t>
            </a:r>
            <a:r>
              <a:rPr lang="en-US" altLang="zh-CN" b="1" dirty="0">
                <a:solidFill>
                  <a:srgbClr val="002060"/>
                </a:solidFill>
              </a:rPr>
              <a:t>·</a:t>
            </a:r>
            <a:r>
              <a:rPr lang="en-US" altLang="zh-CN" dirty="0">
                <a:solidFill>
                  <a:srgbClr val="002060"/>
                </a:solidFill>
              </a:rPr>
              <a:t>——————————————</a:t>
            </a:r>
            <a:endParaRPr lang="zh-CN" altLang="en-US" dirty="0">
              <a:solidFill>
                <a:srgbClr val="002060"/>
              </a:solidFill>
            </a:endParaRPr>
          </a:p>
        </p:txBody>
      </p:sp>
      <p:sp>
        <p:nvSpPr>
          <p:cNvPr id="40" name="矩形: 圆角 39"/>
          <p:cNvSpPr/>
          <p:nvPr/>
        </p:nvSpPr>
        <p:spPr>
          <a:xfrm>
            <a:off x="4013200" y="5435600"/>
            <a:ext cx="4102100" cy="850900"/>
          </a:xfrm>
          <a:prstGeom prst="roundRect">
            <a:avLst>
              <a:gd name="adj" fmla="val 12936"/>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t>感谢各位专家老师聆听！</a:t>
            </a:r>
            <a:endParaRPr lang="en-US" altLang="zh-CN" b="1" dirty="0"/>
          </a:p>
          <a:p>
            <a:pPr algn="ctr"/>
            <a:r>
              <a:rPr lang="zh-CN" altLang="en-US" sz="1400" b="1" dirty="0"/>
              <a:t>敬请批评指正</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平行四边形 21">
            <a:extLst>
              <a:ext uri="{FF2B5EF4-FFF2-40B4-BE49-F238E27FC236}">
                <a16:creationId xmlns:a16="http://schemas.microsoft.com/office/drawing/2014/main" id="{17CB535F-3B9A-8842-01DD-111E2217DFC0}"/>
              </a:ext>
            </a:extLst>
          </p:cNvPr>
          <p:cNvSpPr/>
          <p:nvPr/>
        </p:nvSpPr>
        <p:spPr>
          <a:xfrm>
            <a:off x="3174143" y="376366"/>
            <a:ext cx="6306201" cy="618962"/>
          </a:xfrm>
          <a:prstGeom prst="parallelogram">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平行四边形 19">
            <a:extLst>
              <a:ext uri="{FF2B5EF4-FFF2-40B4-BE49-F238E27FC236}">
                <a16:creationId xmlns:a16="http://schemas.microsoft.com/office/drawing/2014/main" id="{43E9729F-93A5-AECA-7EB3-761C656E2A5C}"/>
              </a:ext>
            </a:extLst>
          </p:cNvPr>
          <p:cNvSpPr/>
          <p:nvPr/>
        </p:nvSpPr>
        <p:spPr>
          <a:xfrm>
            <a:off x="1612762" y="382456"/>
            <a:ext cx="1717535" cy="618963"/>
          </a:xfrm>
          <a:prstGeom prst="parallelogram">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矩形 72"/>
          <p:cNvSpPr/>
          <p:nvPr/>
        </p:nvSpPr>
        <p:spPr>
          <a:xfrm>
            <a:off x="8266909" y="1331341"/>
            <a:ext cx="3805781" cy="1648282"/>
          </a:xfrm>
          <a:prstGeom prst="rect">
            <a:avLst/>
          </a:prstGeom>
          <a:solidFill>
            <a:schemeClr val="tx2">
              <a:lumMod val="10000"/>
              <a:lumOff val="90000"/>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491318" y="2135876"/>
            <a:ext cx="7635923" cy="4380930"/>
          </a:xfrm>
          <a:prstGeom prst="rect">
            <a:avLst/>
          </a:prstGeom>
          <a:solidFill>
            <a:schemeClr val="tx2">
              <a:lumMod val="10000"/>
              <a:lumOff val="90000"/>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404192"/>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7" name="直接连接符 6"/>
          <p:cNvCxnSpPr/>
          <p:nvPr/>
        </p:nvCxnSpPr>
        <p:spPr>
          <a:xfrm>
            <a:off x="0" y="1033670"/>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8" name="流程图: 延期 7"/>
          <p:cNvSpPr/>
          <p:nvPr/>
        </p:nvSpPr>
        <p:spPr>
          <a:xfrm rot="5400000">
            <a:off x="520104" y="281652"/>
            <a:ext cx="1013877" cy="887894"/>
          </a:xfrm>
          <a:prstGeom prst="flowChartDelay">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直角三角形 8"/>
          <p:cNvSpPr/>
          <p:nvPr/>
        </p:nvSpPr>
        <p:spPr>
          <a:xfrm>
            <a:off x="1470990" y="218656"/>
            <a:ext cx="112645" cy="185525"/>
          </a:xfrm>
          <a:prstGeom prst="rtTriangl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864705" y="437551"/>
            <a:ext cx="662607" cy="523220"/>
          </a:xfrm>
          <a:prstGeom prst="rect">
            <a:avLst/>
          </a:prstGeom>
          <a:noFill/>
        </p:spPr>
        <p:txBody>
          <a:bodyPr wrap="square" rtlCol="0">
            <a:spAutoFit/>
          </a:bodyPr>
          <a:lstStyle/>
          <a:p>
            <a:r>
              <a:rPr lang="en-US" altLang="zh-CN" sz="2800" b="1" dirty="0">
                <a:solidFill>
                  <a:schemeClr val="bg1"/>
                </a:solidFill>
                <a:cs typeface="Times New Roman" panose="02020603050405020304" pitchFamily="18" charset="0"/>
              </a:rPr>
              <a:t>1</a:t>
            </a:r>
            <a:endParaRPr lang="zh-CN" altLang="en-US" sz="2800" b="1" dirty="0">
              <a:solidFill>
                <a:schemeClr val="bg1"/>
              </a:solidFill>
              <a:cs typeface="Times New Roman" panose="02020603050405020304" pitchFamily="18" charset="0"/>
            </a:endParaRPr>
          </a:p>
        </p:txBody>
      </p:sp>
      <p:sp>
        <p:nvSpPr>
          <p:cNvPr id="11" name="文本框 10"/>
          <p:cNvSpPr txBox="1"/>
          <p:nvPr/>
        </p:nvSpPr>
        <p:spPr>
          <a:xfrm>
            <a:off x="1752599" y="442244"/>
            <a:ext cx="2206487" cy="461665"/>
          </a:xfrm>
          <a:prstGeom prst="rect">
            <a:avLst/>
          </a:prstGeom>
          <a:noFill/>
        </p:spPr>
        <p:txBody>
          <a:bodyPr wrap="square" rtlCol="0">
            <a:spAutoFit/>
          </a:bodyPr>
          <a:lstStyle/>
          <a:p>
            <a:r>
              <a:rPr lang="zh-CN" altLang="en-US" sz="2400" b="1" dirty="0">
                <a:solidFill>
                  <a:schemeClr val="accent1"/>
                </a:solidFill>
              </a:rPr>
              <a:t>研究背景</a:t>
            </a:r>
          </a:p>
        </p:txBody>
      </p:sp>
      <p:sp>
        <p:nvSpPr>
          <p:cNvPr id="16" name="矩形 15"/>
          <p:cNvSpPr/>
          <p:nvPr/>
        </p:nvSpPr>
        <p:spPr>
          <a:xfrm>
            <a:off x="491319" y="1331341"/>
            <a:ext cx="7635922" cy="601695"/>
          </a:xfrm>
          <a:prstGeom prst="rect">
            <a:avLst/>
          </a:prstGeom>
          <a:noFill/>
          <a:ln w="12700">
            <a:solidFill>
              <a:schemeClr val="tx2">
                <a:lumMod val="90000"/>
                <a:lumOff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zh-CN" sz="2400" b="1" dirty="0">
                <a:solidFill>
                  <a:schemeClr val="tx2">
                    <a:lumMod val="90000"/>
                    <a:lumOff val="10000"/>
                  </a:schemeClr>
                </a:solidFill>
              </a:rPr>
              <a:t>高分辨率</a:t>
            </a:r>
            <a:r>
              <a:rPr lang="en-US" altLang="zh-CN" sz="2400" b="1" dirty="0">
                <a:solidFill>
                  <a:schemeClr val="tx2">
                    <a:lumMod val="90000"/>
                    <a:lumOff val="10000"/>
                  </a:schemeClr>
                </a:solidFill>
              </a:rPr>
              <a:t>PET</a:t>
            </a:r>
            <a:r>
              <a:rPr lang="zh-CN" altLang="zh-CN" sz="2400" b="1" dirty="0">
                <a:solidFill>
                  <a:schemeClr val="tx2">
                    <a:lumMod val="90000"/>
                    <a:lumOff val="10000"/>
                  </a:schemeClr>
                </a:solidFill>
              </a:rPr>
              <a:t>探测器的演进与读出架构</a:t>
            </a:r>
            <a:endParaRPr lang="zh-CN" altLang="en-US" sz="2400" b="1" dirty="0">
              <a:solidFill>
                <a:schemeClr val="tx2">
                  <a:lumMod val="90000"/>
                  <a:lumOff val="10000"/>
                </a:schemeClr>
              </a:solidFill>
            </a:endParaRPr>
          </a:p>
        </p:txBody>
      </p:sp>
      <p:pic>
        <p:nvPicPr>
          <p:cNvPr id="19" name="图片 18"/>
          <p:cNvPicPr>
            <a:picLocks noChangeAspect="1"/>
          </p:cNvPicPr>
          <p:nvPr/>
        </p:nvPicPr>
        <p:blipFill>
          <a:blip r:embed="rId2"/>
          <a:stretch>
            <a:fillRect/>
          </a:stretch>
        </p:blipFill>
        <p:spPr>
          <a:xfrm>
            <a:off x="659545" y="2334743"/>
            <a:ext cx="2916168" cy="1792414"/>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5" name="图片 34"/>
          <p:cNvPicPr>
            <a:picLocks noChangeAspect="1"/>
          </p:cNvPicPr>
          <p:nvPr/>
        </p:nvPicPr>
        <p:blipFill>
          <a:blip r:embed="rId3"/>
          <a:stretch>
            <a:fillRect/>
          </a:stretch>
        </p:blipFill>
        <p:spPr>
          <a:xfrm>
            <a:off x="1109921" y="4366905"/>
            <a:ext cx="2015415" cy="1916976"/>
          </a:xfrm>
          <a:prstGeom prst="rect">
            <a:avLst/>
          </a:prstGeom>
        </p:spPr>
      </p:pic>
      <p:pic>
        <p:nvPicPr>
          <p:cNvPr id="36" name="图片 35"/>
          <p:cNvPicPr>
            <a:picLocks noChangeAspect="1"/>
          </p:cNvPicPr>
          <p:nvPr/>
        </p:nvPicPr>
        <p:blipFill>
          <a:blip r:embed="rId4"/>
          <a:stretch>
            <a:fillRect/>
          </a:stretch>
        </p:blipFill>
        <p:spPr>
          <a:xfrm>
            <a:off x="3701760" y="2535434"/>
            <a:ext cx="1402898" cy="1317667"/>
          </a:xfrm>
          <a:prstGeom prst="rect">
            <a:avLst/>
          </a:prstGeom>
        </p:spPr>
      </p:pic>
      <p:pic>
        <p:nvPicPr>
          <p:cNvPr id="37" name="图片 36"/>
          <p:cNvPicPr>
            <a:picLocks noChangeAspect="1"/>
          </p:cNvPicPr>
          <p:nvPr/>
        </p:nvPicPr>
        <p:blipFill>
          <a:blip r:embed="rId5"/>
          <a:stretch>
            <a:fillRect/>
          </a:stretch>
        </p:blipFill>
        <p:spPr>
          <a:xfrm>
            <a:off x="3696294" y="4703696"/>
            <a:ext cx="1402898" cy="1364270"/>
          </a:xfrm>
          <a:prstGeom prst="rect">
            <a:avLst/>
          </a:prstGeom>
        </p:spPr>
      </p:pic>
      <p:sp>
        <p:nvSpPr>
          <p:cNvPr id="38" name="箭头: 右 37"/>
          <p:cNvSpPr/>
          <p:nvPr/>
        </p:nvSpPr>
        <p:spPr>
          <a:xfrm rot="5400000">
            <a:off x="4182252" y="4265043"/>
            <a:ext cx="386080" cy="24699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9" name="图片 38"/>
          <p:cNvPicPr>
            <a:picLocks noChangeAspect="1"/>
          </p:cNvPicPr>
          <p:nvPr/>
        </p:nvPicPr>
        <p:blipFill>
          <a:blip r:embed="rId6"/>
          <a:stretch>
            <a:fillRect/>
          </a:stretch>
        </p:blipFill>
        <p:spPr>
          <a:xfrm>
            <a:off x="5121246" y="2481846"/>
            <a:ext cx="2749603" cy="1823333"/>
          </a:xfrm>
          <a:prstGeom prst="rect">
            <a:avLst/>
          </a:prstGeom>
        </p:spPr>
      </p:pic>
      <p:pic>
        <p:nvPicPr>
          <p:cNvPr id="40" name="图片 39"/>
          <p:cNvPicPr>
            <a:picLocks noChangeAspect="1"/>
          </p:cNvPicPr>
          <p:nvPr/>
        </p:nvPicPr>
        <p:blipFill>
          <a:blip r:embed="rId7"/>
          <a:stretch>
            <a:fillRect/>
          </a:stretch>
        </p:blipFill>
        <p:spPr>
          <a:xfrm>
            <a:off x="5337383" y="4467732"/>
            <a:ext cx="2533466" cy="1757449"/>
          </a:xfrm>
          <a:prstGeom prst="rect">
            <a:avLst/>
          </a:prstGeom>
        </p:spPr>
      </p:pic>
      <p:sp>
        <p:nvSpPr>
          <p:cNvPr id="41" name="箭头: 右 40"/>
          <p:cNvSpPr/>
          <p:nvPr/>
        </p:nvSpPr>
        <p:spPr>
          <a:xfrm>
            <a:off x="5079210" y="3497947"/>
            <a:ext cx="323097" cy="2289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箭头: 右 41"/>
          <p:cNvSpPr/>
          <p:nvPr/>
        </p:nvSpPr>
        <p:spPr>
          <a:xfrm>
            <a:off x="5061455" y="5710597"/>
            <a:ext cx="323097" cy="2289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42"/>
          <p:cNvSpPr txBox="1"/>
          <p:nvPr/>
        </p:nvSpPr>
        <p:spPr>
          <a:xfrm>
            <a:off x="7121682" y="3383705"/>
            <a:ext cx="314960" cy="369332"/>
          </a:xfrm>
          <a:prstGeom prst="rect">
            <a:avLst/>
          </a:prstGeom>
          <a:noFill/>
        </p:spPr>
        <p:txBody>
          <a:bodyPr wrap="square" rtlCol="0">
            <a:spAutoFit/>
          </a:bodyPr>
          <a:lstStyle/>
          <a:p>
            <a:r>
              <a:rPr lang="en-US" altLang="zh-CN" dirty="0"/>
              <a:t>…</a:t>
            </a:r>
            <a:endParaRPr lang="zh-CN" altLang="en-US" dirty="0"/>
          </a:p>
        </p:txBody>
      </p:sp>
      <p:sp>
        <p:nvSpPr>
          <p:cNvPr id="44" name="文本框 43"/>
          <p:cNvSpPr txBox="1"/>
          <p:nvPr/>
        </p:nvSpPr>
        <p:spPr>
          <a:xfrm>
            <a:off x="7121682" y="5124771"/>
            <a:ext cx="314960" cy="369332"/>
          </a:xfrm>
          <a:prstGeom prst="rect">
            <a:avLst/>
          </a:prstGeom>
          <a:noFill/>
        </p:spPr>
        <p:txBody>
          <a:bodyPr wrap="square" rtlCol="0">
            <a:spAutoFit/>
          </a:bodyPr>
          <a:lstStyle/>
          <a:p>
            <a:r>
              <a:rPr lang="en-US" altLang="zh-CN" dirty="0"/>
              <a:t>…</a:t>
            </a:r>
            <a:endParaRPr lang="zh-CN" altLang="en-US" dirty="0"/>
          </a:p>
        </p:txBody>
      </p:sp>
      <p:sp>
        <p:nvSpPr>
          <p:cNvPr id="45" name="矩形 44"/>
          <p:cNvSpPr/>
          <p:nvPr/>
        </p:nvSpPr>
        <p:spPr>
          <a:xfrm>
            <a:off x="3801769" y="3777847"/>
            <a:ext cx="937260" cy="457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平行四边形 45"/>
          <p:cNvSpPr/>
          <p:nvPr/>
        </p:nvSpPr>
        <p:spPr>
          <a:xfrm rot="16200000" flipV="1">
            <a:off x="4716246" y="3497132"/>
            <a:ext cx="349215" cy="303651"/>
          </a:xfrm>
          <a:prstGeom prst="parallelogram">
            <a:avLst>
              <a:gd name="adj" fmla="val 9984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46"/>
          <p:cNvSpPr/>
          <p:nvPr/>
        </p:nvSpPr>
        <p:spPr>
          <a:xfrm>
            <a:off x="3780259" y="5992367"/>
            <a:ext cx="976270" cy="4762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平行四边形 47"/>
          <p:cNvSpPr/>
          <p:nvPr/>
        </p:nvSpPr>
        <p:spPr>
          <a:xfrm rot="16200000" flipV="1">
            <a:off x="4731377" y="5704497"/>
            <a:ext cx="360643" cy="310339"/>
          </a:xfrm>
          <a:prstGeom prst="parallelogram">
            <a:avLst>
              <a:gd name="adj" fmla="val 100864"/>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文本框 48"/>
          <p:cNvSpPr txBox="1"/>
          <p:nvPr/>
        </p:nvSpPr>
        <p:spPr>
          <a:xfrm>
            <a:off x="3780763" y="2981780"/>
            <a:ext cx="261886" cy="738664"/>
          </a:xfrm>
          <a:prstGeom prst="rect">
            <a:avLst/>
          </a:prstGeom>
          <a:noFill/>
        </p:spPr>
        <p:txBody>
          <a:bodyPr wrap="square" rtlCol="0">
            <a:spAutoFit/>
          </a:bodyPr>
          <a:lstStyle/>
          <a:p>
            <a:r>
              <a:rPr lang="en-US" altLang="zh-CN" sz="1050" dirty="0">
                <a:latin typeface="Times New Roman" panose="02020603050405020304" pitchFamily="18" charset="0"/>
                <a:cs typeface="Times New Roman" panose="02020603050405020304" pitchFamily="18" charset="0"/>
              </a:rPr>
              <a:t>LYSO</a:t>
            </a:r>
            <a:endParaRPr lang="zh-CN" altLang="en-US" sz="1050" dirty="0">
              <a:latin typeface="Times New Roman" panose="02020603050405020304" pitchFamily="18" charset="0"/>
              <a:cs typeface="Times New Roman" panose="02020603050405020304" pitchFamily="18" charset="0"/>
            </a:endParaRPr>
          </a:p>
        </p:txBody>
      </p:sp>
      <p:sp>
        <p:nvSpPr>
          <p:cNvPr id="50" name="文本框 49"/>
          <p:cNvSpPr txBox="1"/>
          <p:nvPr/>
        </p:nvSpPr>
        <p:spPr>
          <a:xfrm>
            <a:off x="3717327" y="5268819"/>
            <a:ext cx="261886" cy="523220"/>
          </a:xfrm>
          <a:prstGeom prst="rect">
            <a:avLst/>
          </a:prstGeom>
          <a:noFill/>
        </p:spPr>
        <p:txBody>
          <a:bodyPr wrap="square" rtlCol="0">
            <a:spAutoFit/>
          </a:bodyPr>
          <a:lstStyle/>
          <a:p>
            <a:r>
              <a:rPr lang="en-US" altLang="zh-CN" sz="700" dirty="0">
                <a:latin typeface="Times New Roman" panose="02020603050405020304" pitchFamily="18" charset="0"/>
                <a:cs typeface="Times New Roman" panose="02020603050405020304" pitchFamily="18" charset="0"/>
              </a:rPr>
              <a:t>LYSO</a:t>
            </a:r>
            <a:endParaRPr lang="zh-CN" altLang="en-US" sz="700" dirty="0">
              <a:latin typeface="Times New Roman" panose="02020603050405020304" pitchFamily="18" charset="0"/>
              <a:cs typeface="Times New Roman" panose="02020603050405020304" pitchFamily="18" charset="0"/>
            </a:endParaRPr>
          </a:p>
        </p:txBody>
      </p:sp>
      <p:sp>
        <p:nvSpPr>
          <p:cNvPr id="51" name="爆炸形: 14 pt  50"/>
          <p:cNvSpPr/>
          <p:nvPr/>
        </p:nvSpPr>
        <p:spPr>
          <a:xfrm>
            <a:off x="4314849" y="3194267"/>
            <a:ext cx="161278" cy="171882"/>
          </a:xfrm>
          <a:prstGeom prst="irregularSeal2">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2" name="直接箭头连接符 51"/>
          <p:cNvCxnSpPr/>
          <p:nvPr/>
        </p:nvCxnSpPr>
        <p:spPr>
          <a:xfrm flipH="1">
            <a:off x="4436769" y="2481846"/>
            <a:ext cx="302259" cy="712421"/>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sp>
        <p:nvSpPr>
          <p:cNvPr id="53" name="文本框 52"/>
          <p:cNvSpPr txBox="1"/>
          <p:nvPr/>
        </p:nvSpPr>
        <p:spPr>
          <a:xfrm>
            <a:off x="4536620" y="2671846"/>
            <a:ext cx="241038" cy="307777"/>
          </a:xfrm>
          <a:prstGeom prst="rect">
            <a:avLst/>
          </a:prstGeom>
          <a:noFill/>
        </p:spPr>
        <p:txBody>
          <a:bodyPr wrap="square" rtlCol="0">
            <a:spAutoFit/>
          </a:bodyPr>
          <a:lstStyle/>
          <a:p>
            <a:r>
              <a:rPr lang="en-US" altLang="zh-CN" sz="1400" dirty="0">
                <a:latin typeface="Times New Roman" panose="02020603050405020304" pitchFamily="18" charset="0"/>
                <a:cs typeface="Times New Roman" panose="02020603050405020304" pitchFamily="18" charset="0"/>
              </a:rPr>
              <a:t>γ</a:t>
            </a:r>
            <a:endParaRPr lang="zh-CN" altLang="en-US" sz="1400" dirty="0">
              <a:latin typeface="Times New Roman" panose="02020603050405020304" pitchFamily="18" charset="0"/>
              <a:cs typeface="Times New Roman" panose="02020603050405020304" pitchFamily="18" charset="0"/>
            </a:endParaRPr>
          </a:p>
        </p:txBody>
      </p:sp>
      <p:cxnSp>
        <p:nvCxnSpPr>
          <p:cNvPr id="54" name="直接箭头连接符 53"/>
          <p:cNvCxnSpPr/>
          <p:nvPr/>
        </p:nvCxnSpPr>
        <p:spPr>
          <a:xfrm>
            <a:off x="4395488" y="3383705"/>
            <a:ext cx="0" cy="369332"/>
          </a:xfrm>
          <a:prstGeom prst="straightConnector1">
            <a:avLst/>
          </a:prstGeom>
          <a:ln>
            <a:prstDash val="sysDot"/>
            <a:headEnd w="sm" len="med"/>
            <a:tailEnd type="triangle"/>
          </a:ln>
        </p:spPr>
        <p:style>
          <a:lnRef idx="2">
            <a:schemeClr val="accent1"/>
          </a:lnRef>
          <a:fillRef idx="0">
            <a:schemeClr val="accent1"/>
          </a:fillRef>
          <a:effectRef idx="1">
            <a:schemeClr val="accent1"/>
          </a:effectRef>
          <a:fontRef idx="minor">
            <a:schemeClr val="tx1"/>
          </a:fontRef>
        </p:style>
      </p:cxnSp>
      <p:sp>
        <p:nvSpPr>
          <p:cNvPr id="55" name="爆炸形: 14 pt  54"/>
          <p:cNvSpPr/>
          <p:nvPr/>
        </p:nvSpPr>
        <p:spPr>
          <a:xfrm>
            <a:off x="4246840" y="5258671"/>
            <a:ext cx="161278" cy="171882"/>
          </a:xfrm>
          <a:prstGeom prst="irregularSeal2">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6" name="直接箭头连接符 55"/>
          <p:cNvCxnSpPr/>
          <p:nvPr/>
        </p:nvCxnSpPr>
        <p:spPr>
          <a:xfrm flipH="1">
            <a:off x="4368760" y="4546250"/>
            <a:ext cx="302259" cy="712421"/>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sp>
        <p:nvSpPr>
          <p:cNvPr id="57" name="文本框 56"/>
          <p:cNvSpPr txBox="1"/>
          <p:nvPr/>
        </p:nvSpPr>
        <p:spPr>
          <a:xfrm>
            <a:off x="4468611" y="4736250"/>
            <a:ext cx="241038" cy="307777"/>
          </a:xfrm>
          <a:prstGeom prst="rect">
            <a:avLst/>
          </a:prstGeom>
          <a:noFill/>
        </p:spPr>
        <p:txBody>
          <a:bodyPr wrap="square" rtlCol="0">
            <a:spAutoFit/>
          </a:bodyPr>
          <a:lstStyle/>
          <a:p>
            <a:r>
              <a:rPr lang="en-US" altLang="zh-CN" sz="1400" dirty="0">
                <a:latin typeface="Times New Roman" panose="02020603050405020304" pitchFamily="18" charset="0"/>
                <a:cs typeface="Times New Roman" panose="02020603050405020304" pitchFamily="18" charset="0"/>
              </a:rPr>
              <a:t>γ</a:t>
            </a:r>
            <a:endParaRPr lang="zh-CN" altLang="en-US" sz="1400" dirty="0">
              <a:latin typeface="Times New Roman" panose="02020603050405020304" pitchFamily="18" charset="0"/>
              <a:cs typeface="Times New Roman" panose="02020603050405020304" pitchFamily="18" charset="0"/>
            </a:endParaRPr>
          </a:p>
        </p:txBody>
      </p:sp>
      <p:cxnSp>
        <p:nvCxnSpPr>
          <p:cNvPr id="58" name="直接箭头连接符 57"/>
          <p:cNvCxnSpPr/>
          <p:nvPr/>
        </p:nvCxnSpPr>
        <p:spPr>
          <a:xfrm>
            <a:off x="4327479" y="5448109"/>
            <a:ext cx="0" cy="369332"/>
          </a:xfrm>
          <a:prstGeom prst="straightConnector1">
            <a:avLst/>
          </a:prstGeom>
          <a:ln>
            <a:prstDash val="sysDot"/>
            <a:headEnd w="sm" len="med"/>
            <a:tailEnd type="triangle"/>
          </a:ln>
        </p:spPr>
        <p:style>
          <a:lnRef idx="2">
            <a:schemeClr val="accent1"/>
          </a:lnRef>
          <a:fillRef idx="0">
            <a:schemeClr val="accent1"/>
          </a:fillRef>
          <a:effectRef idx="1">
            <a:schemeClr val="accent1"/>
          </a:effectRef>
          <a:fontRef idx="minor">
            <a:schemeClr val="tx1"/>
          </a:fontRef>
        </p:style>
      </p:cxnSp>
      <p:cxnSp>
        <p:nvCxnSpPr>
          <p:cNvPr id="59" name="直接箭头连接符 58"/>
          <p:cNvCxnSpPr/>
          <p:nvPr/>
        </p:nvCxnSpPr>
        <p:spPr>
          <a:xfrm>
            <a:off x="4386508" y="5374256"/>
            <a:ext cx="236391" cy="172116"/>
          </a:xfrm>
          <a:prstGeom prst="straightConnector1">
            <a:avLst/>
          </a:prstGeom>
          <a:ln>
            <a:prstDash val="sysDot"/>
            <a:headEnd w="sm" len="med"/>
            <a:tailEnd type="triangle"/>
          </a:ln>
        </p:spPr>
        <p:style>
          <a:lnRef idx="2">
            <a:schemeClr val="accent1"/>
          </a:lnRef>
          <a:fillRef idx="0">
            <a:schemeClr val="accent1"/>
          </a:fillRef>
          <a:effectRef idx="1">
            <a:schemeClr val="accent1"/>
          </a:effectRef>
          <a:fontRef idx="minor">
            <a:schemeClr val="tx1"/>
          </a:fontRef>
        </p:style>
      </p:cxnSp>
      <p:sp>
        <p:nvSpPr>
          <p:cNvPr id="60" name="爆炸形: 14 pt  59"/>
          <p:cNvSpPr/>
          <p:nvPr/>
        </p:nvSpPr>
        <p:spPr>
          <a:xfrm>
            <a:off x="4596647" y="5496608"/>
            <a:ext cx="161278" cy="171882"/>
          </a:xfrm>
          <a:prstGeom prst="irregularSeal2">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1" name="直接箭头连接符 60"/>
          <p:cNvCxnSpPr/>
          <p:nvPr/>
        </p:nvCxnSpPr>
        <p:spPr>
          <a:xfrm>
            <a:off x="4686719" y="5607373"/>
            <a:ext cx="0" cy="369332"/>
          </a:xfrm>
          <a:prstGeom prst="straightConnector1">
            <a:avLst/>
          </a:prstGeom>
          <a:ln>
            <a:prstDash val="sysDot"/>
            <a:headEnd w="sm" len="med"/>
            <a:tailEnd type="triangle"/>
          </a:ln>
        </p:spPr>
        <p:style>
          <a:lnRef idx="2">
            <a:schemeClr val="accent1"/>
          </a:lnRef>
          <a:fillRef idx="0">
            <a:schemeClr val="accent1"/>
          </a:fillRef>
          <a:effectRef idx="1">
            <a:schemeClr val="accent1"/>
          </a:effectRef>
          <a:fontRef idx="minor">
            <a:schemeClr val="tx1"/>
          </a:fontRef>
        </p:style>
      </p:cxnSp>
      <p:sp>
        <p:nvSpPr>
          <p:cNvPr id="62" name="文本框 61"/>
          <p:cNvSpPr txBox="1"/>
          <p:nvPr/>
        </p:nvSpPr>
        <p:spPr>
          <a:xfrm>
            <a:off x="3726019" y="3754361"/>
            <a:ext cx="945000" cy="253916"/>
          </a:xfrm>
          <a:prstGeom prst="rect">
            <a:avLst/>
          </a:prstGeom>
          <a:noFill/>
        </p:spPr>
        <p:txBody>
          <a:bodyPr wrap="square" rtlCol="0">
            <a:spAutoFit/>
          </a:bodyPr>
          <a:lstStyle/>
          <a:p>
            <a:r>
              <a:rPr lang="zh-CN" altLang="en-US" sz="1050" dirty="0">
                <a:latin typeface="Times New Roman" panose="02020603050405020304" pitchFamily="18" charset="0"/>
                <a:cs typeface="Times New Roman" panose="02020603050405020304" pitchFamily="18" charset="0"/>
              </a:rPr>
              <a:t>晶体阵列</a:t>
            </a:r>
          </a:p>
        </p:txBody>
      </p:sp>
      <p:sp>
        <p:nvSpPr>
          <p:cNvPr id="63" name="文本框 62"/>
          <p:cNvSpPr txBox="1"/>
          <p:nvPr/>
        </p:nvSpPr>
        <p:spPr>
          <a:xfrm>
            <a:off x="5337383" y="4030546"/>
            <a:ext cx="1594682" cy="253916"/>
          </a:xfrm>
          <a:prstGeom prst="rect">
            <a:avLst/>
          </a:prstGeom>
          <a:noFill/>
        </p:spPr>
        <p:txBody>
          <a:bodyPr wrap="square" rtlCol="0">
            <a:spAutoFit/>
          </a:bodyPr>
          <a:lstStyle/>
          <a:p>
            <a:r>
              <a:rPr lang="en-US" altLang="zh-CN" sz="1050" dirty="0">
                <a:latin typeface="Times New Roman" panose="02020603050405020304" pitchFamily="18" charset="0"/>
                <a:cs typeface="Times New Roman" panose="02020603050405020304" pitchFamily="18" charset="0"/>
              </a:rPr>
              <a:t>SiPM</a:t>
            </a:r>
            <a:r>
              <a:rPr lang="zh-CN" altLang="en-US" sz="1050" dirty="0">
                <a:latin typeface="Times New Roman" panose="02020603050405020304" pitchFamily="18" charset="0"/>
                <a:cs typeface="Times New Roman" panose="02020603050405020304" pitchFamily="18" charset="0"/>
              </a:rPr>
              <a:t>阵列</a:t>
            </a:r>
          </a:p>
        </p:txBody>
      </p:sp>
      <p:sp>
        <p:nvSpPr>
          <p:cNvPr id="64" name="文本框 63"/>
          <p:cNvSpPr txBox="1"/>
          <p:nvPr/>
        </p:nvSpPr>
        <p:spPr>
          <a:xfrm>
            <a:off x="5337383" y="6108385"/>
            <a:ext cx="1594682" cy="253916"/>
          </a:xfrm>
          <a:prstGeom prst="rect">
            <a:avLst/>
          </a:prstGeom>
          <a:noFill/>
        </p:spPr>
        <p:txBody>
          <a:bodyPr wrap="square" rtlCol="0">
            <a:spAutoFit/>
          </a:bodyPr>
          <a:lstStyle/>
          <a:p>
            <a:r>
              <a:rPr lang="en-US" altLang="zh-CN" sz="1050" dirty="0">
                <a:latin typeface="Times New Roman" panose="02020603050405020304" pitchFamily="18" charset="0"/>
                <a:cs typeface="Times New Roman" panose="02020603050405020304" pitchFamily="18" charset="0"/>
              </a:rPr>
              <a:t>SiPM</a:t>
            </a:r>
            <a:r>
              <a:rPr lang="zh-CN" altLang="en-US" sz="1050" dirty="0">
                <a:latin typeface="Times New Roman" panose="02020603050405020304" pitchFamily="18" charset="0"/>
                <a:cs typeface="Times New Roman" panose="02020603050405020304" pitchFamily="18" charset="0"/>
              </a:rPr>
              <a:t>阵列</a:t>
            </a:r>
          </a:p>
        </p:txBody>
      </p:sp>
      <p:sp>
        <p:nvSpPr>
          <p:cNvPr id="65" name="文本框 64"/>
          <p:cNvSpPr txBox="1"/>
          <p:nvPr/>
        </p:nvSpPr>
        <p:spPr>
          <a:xfrm>
            <a:off x="3712139" y="5998918"/>
            <a:ext cx="945000" cy="253916"/>
          </a:xfrm>
          <a:prstGeom prst="rect">
            <a:avLst/>
          </a:prstGeom>
          <a:noFill/>
        </p:spPr>
        <p:txBody>
          <a:bodyPr wrap="square" rtlCol="0">
            <a:spAutoFit/>
          </a:bodyPr>
          <a:lstStyle/>
          <a:p>
            <a:r>
              <a:rPr lang="zh-CN" altLang="en-US" sz="1050" dirty="0">
                <a:latin typeface="Times New Roman" panose="02020603050405020304" pitchFamily="18" charset="0"/>
                <a:cs typeface="Times New Roman" panose="02020603050405020304" pitchFamily="18" charset="0"/>
              </a:rPr>
              <a:t>晶体阵列</a:t>
            </a:r>
          </a:p>
        </p:txBody>
      </p:sp>
      <p:sp>
        <p:nvSpPr>
          <p:cNvPr id="66" name="椭圆 65"/>
          <p:cNvSpPr/>
          <p:nvPr/>
        </p:nvSpPr>
        <p:spPr>
          <a:xfrm>
            <a:off x="1044613" y="2334743"/>
            <a:ext cx="1415972" cy="1454478"/>
          </a:xfrm>
          <a:prstGeom prst="ellipse">
            <a:avLst/>
          </a:prstGeom>
          <a:noFill/>
          <a:ln w="38100">
            <a:solidFill>
              <a:schemeClr val="tx2">
                <a:lumMod val="90000"/>
                <a:lumOff val="1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7" name="直接箭头连接符 66"/>
          <p:cNvCxnSpPr/>
          <p:nvPr/>
        </p:nvCxnSpPr>
        <p:spPr>
          <a:xfrm>
            <a:off x="1833616" y="3777847"/>
            <a:ext cx="172605" cy="925849"/>
          </a:xfrm>
          <a:prstGeom prst="straightConnector1">
            <a:avLst/>
          </a:prstGeom>
          <a:ln>
            <a:prstDash val="dash"/>
            <a:tailEnd type="triangle"/>
          </a:ln>
        </p:spPr>
        <p:style>
          <a:lnRef idx="2">
            <a:schemeClr val="accent1"/>
          </a:lnRef>
          <a:fillRef idx="0">
            <a:schemeClr val="accent1"/>
          </a:fillRef>
          <a:effectRef idx="1">
            <a:schemeClr val="accent1"/>
          </a:effectRef>
          <a:fontRef idx="minor">
            <a:schemeClr val="tx1"/>
          </a:fontRef>
        </p:style>
      </p:cxnSp>
      <p:sp>
        <p:nvSpPr>
          <p:cNvPr id="69" name="文本框 68"/>
          <p:cNvSpPr txBox="1"/>
          <p:nvPr/>
        </p:nvSpPr>
        <p:spPr>
          <a:xfrm>
            <a:off x="3676488" y="2114824"/>
            <a:ext cx="2993894" cy="307777"/>
          </a:xfrm>
          <a:prstGeom prst="rect">
            <a:avLst/>
          </a:prstGeom>
          <a:noFill/>
        </p:spPr>
        <p:txBody>
          <a:bodyPr wrap="square" rtlCol="0">
            <a:spAutoFit/>
          </a:bodyPr>
          <a:lstStyle/>
          <a:p>
            <a:r>
              <a:rPr lang="en-US" altLang="zh-CN" sz="1400" b="1" dirty="0">
                <a:solidFill>
                  <a:schemeClr val="tx2">
                    <a:lumMod val="90000"/>
                    <a:lumOff val="10000"/>
                  </a:schemeClr>
                </a:solidFill>
              </a:rPr>
              <a:t>PET-CT</a:t>
            </a:r>
            <a:r>
              <a:rPr lang="zh-CN" altLang="en-US" sz="1400" b="1" dirty="0">
                <a:solidFill>
                  <a:schemeClr val="tx2">
                    <a:lumMod val="90000"/>
                    <a:lumOff val="10000"/>
                  </a:schemeClr>
                </a:solidFill>
              </a:rPr>
              <a:t>及内部晶体示意图</a:t>
            </a:r>
          </a:p>
        </p:txBody>
      </p:sp>
      <p:sp>
        <p:nvSpPr>
          <p:cNvPr id="72" name="文本框 71"/>
          <p:cNvSpPr txBox="1"/>
          <p:nvPr/>
        </p:nvSpPr>
        <p:spPr>
          <a:xfrm>
            <a:off x="8366078" y="1400107"/>
            <a:ext cx="3643952" cy="1445260"/>
          </a:xfrm>
          <a:prstGeom prst="rect">
            <a:avLst/>
          </a:prstGeom>
          <a:noFill/>
        </p:spPr>
        <p:txBody>
          <a:bodyPr wrap="square" rtlCol="0">
            <a:spAutoFit/>
          </a:bodyPr>
          <a:lstStyle/>
          <a:p>
            <a:r>
              <a:rPr lang="en-US" altLang="zh-CN" b="1" dirty="0">
                <a:solidFill>
                  <a:schemeClr val="tx2">
                    <a:lumMod val="90000"/>
                    <a:lumOff val="10000"/>
                  </a:schemeClr>
                </a:solidFill>
              </a:rPr>
              <a:t>PET</a:t>
            </a:r>
            <a:r>
              <a:rPr lang="zh-CN" altLang="en-US" b="1" dirty="0">
                <a:solidFill>
                  <a:schemeClr val="tx2">
                    <a:lumMod val="90000"/>
                    <a:lumOff val="10000"/>
                  </a:schemeClr>
                </a:solidFill>
              </a:rPr>
              <a:t>成像原理</a:t>
            </a:r>
            <a:endParaRPr lang="en-US" altLang="zh-CN" b="1" dirty="0">
              <a:solidFill>
                <a:schemeClr val="tx2">
                  <a:lumMod val="90000"/>
                  <a:lumOff val="10000"/>
                </a:schemeClr>
              </a:solidFill>
            </a:endParaRPr>
          </a:p>
          <a:p>
            <a:r>
              <a:rPr lang="zh-CN" altLang="en-US" sz="1400" b="0" i="0" dirty="0">
                <a:solidFill>
                  <a:srgbClr val="1A1A1A"/>
                </a:solidFill>
                <a:effectLst/>
                <a:latin typeface="Segoe UI" panose="020B0502040204020203" pitchFamily="34" charset="0"/>
              </a:rPr>
              <a:t>利用正电子示踪剂来监测体内功能过程。正电子湮灭产生一对对向发射</a:t>
            </a:r>
            <a:r>
              <a:rPr lang="en-US" altLang="zh-CN" sz="1400" b="0" i="0" dirty="0">
                <a:solidFill>
                  <a:srgbClr val="1A1A1A"/>
                </a:solidFill>
                <a:effectLst/>
                <a:latin typeface="Segoe UI" panose="020B0502040204020203" pitchFamily="34" charset="0"/>
              </a:rPr>
              <a:t>511 keV</a:t>
            </a:r>
            <a:r>
              <a:rPr lang="zh-CN" altLang="en-US" sz="1400" b="0" i="0" dirty="0">
                <a:solidFill>
                  <a:srgbClr val="1A1A1A"/>
                </a:solidFill>
                <a:effectLst/>
                <a:latin typeface="Segoe UI" panose="020B0502040204020203" pitchFamily="34" charset="0"/>
              </a:rPr>
              <a:t>的湮灭光子。对这些共线光子进行同时探测可以建立响应线（</a:t>
            </a:r>
            <a:r>
              <a:rPr lang="en-US" altLang="zh-CN" sz="1400" b="0" i="0" dirty="0">
                <a:solidFill>
                  <a:srgbClr val="1A1A1A"/>
                </a:solidFill>
                <a:effectLst/>
                <a:latin typeface="Segoe UI" panose="020B0502040204020203" pitchFamily="34" charset="0"/>
              </a:rPr>
              <a:t>LOR</a:t>
            </a:r>
            <a:r>
              <a:rPr lang="zh-CN" altLang="en-US" sz="1400" b="0" i="0" dirty="0">
                <a:solidFill>
                  <a:srgbClr val="1A1A1A"/>
                </a:solidFill>
                <a:effectLst/>
                <a:latin typeface="Segoe UI" panose="020B0502040204020203" pitchFamily="34" charset="0"/>
              </a:rPr>
              <a:t>），从而重建示踪剂的空间分布。</a:t>
            </a:r>
            <a:endParaRPr lang="zh-CN" altLang="en-US" sz="1400" b="1" dirty="0">
              <a:solidFill>
                <a:schemeClr val="tx2">
                  <a:lumMod val="90000"/>
                  <a:lumOff val="10000"/>
                </a:schemeClr>
              </a:solidFill>
            </a:endParaRPr>
          </a:p>
        </p:txBody>
      </p:sp>
      <p:sp>
        <p:nvSpPr>
          <p:cNvPr id="74" name="文本框 73"/>
          <p:cNvSpPr txBox="1"/>
          <p:nvPr/>
        </p:nvSpPr>
        <p:spPr>
          <a:xfrm>
            <a:off x="3100279" y="2334743"/>
            <a:ext cx="586803" cy="369332"/>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(a)</a:t>
            </a:r>
            <a:endParaRPr lang="zh-CN" altLang="en-US" dirty="0">
              <a:latin typeface="Times New Roman" panose="02020603050405020304" pitchFamily="18" charset="0"/>
              <a:cs typeface="Times New Roman" panose="02020603050405020304" pitchFamily="18" charset="0"/>
            </a:endParaRPr>
          </a:p>
        </p:txBody>
      </p:sp>
      <p:sp>
        <p:nvSpPr>
          <p:cNvPr id="75" name="文本框 74"/>
          <p:cNvSpPr txBox="1"/>
          <p:nvPr/>
        </p:nvSpPr>
        <p:spPr>
          <a:xfrm>
            <a:off x="2694486" y="4326024"/>
            <a:ext cx="586803" cy="369332"/>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(b)</a:t>
            </a:r>
            <a:endParaRPr lang="zh-CN" altLang="en-US" dirty="0">
              <a:latin typeface="Times New Roman" panose="02020603050405020304" pitchFamily="18" charset="0"/>
              <a:cs typeface="Times New Roman" panose="02020603050405020304" pitchFamily="18" charset="0"/>
            </a:endParaRPr>
          </a:p>
        </p:txBody>
      </p:sp>
      <p:sp>
        <p:nvSpPr>
          <p:cNvPr id="76" name="文本框 75"/>
          <p:cNvSpPr txBox="1"/>
          <p:nvPr/>
        </p:nvSpPr>
        <p:spPr>
          <a:xfrm>
            <a:off x="7555116" y="2334743"/>
            <a:ext cx="586803" cy="369332"/>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(c)</a:t>
            </a:r>
            <a:endParaRPr lang="zh-CN" altLang="en-US" dirty="0">
              <a:latin typeface="Times New Roman" panose="02020603050405020304" pitchFamily="18" charset="0"/>
              <a:cs typeface="Times New Roman" panose="02020603050405020304" pitchFamily="18" charset="0"/>
            </a:endParaRPr>
          </a:p>
        </p:txBody>
      </p:sp>
      <p:sp>
        <p:nvSpPr>
          <p:cNvPr id="77" name="文本框 76"/>
          <p:cNvSpPr txBox="1"/>
          <p:nvPr/>
        </p:nvSpPr>
        <p:spPr>
          <a:xfrm>
            <a:off x="7426656" y="5792039"/>
            <a:ext cx="586803" cy="369332"/>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(d)</a:t>
            </a:r>
            <a:endParaRPr lang="zh-CN" altLang="en-US" dirty="0">
              <a:latin typeface="Times New Roman" panose="02020603050405020304" pitchFamily="18" charset="0"/>
              <a:cs typeface="Times New Roman" panose="02020603050405020304" pitchFamily="18" charset="0"/>
            </a:endParaRPr>
          </a:p>
        </p:txBody>
      </p:sp>
      <p:pic>
        <p:nvPicPr>
          <p:cNvPr id="80" name="图片 79"/>
          <p:cNvPicPr>
            <a:picLocks noChangeAspect="1"/>
          </p:cNvPicPr>
          <p:nvPr/>
        </p:nvPicPr>
        <p:blipFill>
          <a:blip r:embed="rId8"/>
          <a:stretch>
            <a:fillRect/>
          </a:stretch>
        </p:blipFill>
        <p:spPr>
          <a:xfrm>
            <a:off x="10621705" y="472958"/>
            <a:ext cx="1411179" cy="486876"/>
          </a:xfrm>
          <a:prstGeom prst="rect">
            <a:avLst/>
          </a:prstGeom>
        </p:spPr>
      </p:pic>
      <p:sp>
        <p:nvSpPr>
          <p:cNvPr id="81" name="矩形 80"/>
          <p:cNvSpPr/>
          <p:nvPr/>
        </p:nvSpPr>
        <p:spPr>
          <a:xfrm>
            <a:off x="8294491" y="3095733"/>
            <a:ext cx="3779176" cy="471698"/>
          </a:xfrm>
          <a:prstGeom prst="rect">
            <a:avLst/>
          </a:prstGeom>
          <a:solidFill>
            <a:schemeClr val="tx2">
              <a:lumMod val="90000"/>
              <a:lumOff val="10000"/>
            </a:schemeClr>
          </a:solidFill>
          <a:ln w="12700">
            <a:solidFill>
              <a:schemeClr val="tx2">
                <a:lumMod val="90000"/>
                <a:lumOff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000" b="1" spc="300" dirty="0">
                <a:solidFill>
                  <a:schemeClr val="bg1"/>
                </a:solidFill>
              </a:rPr>
              <a:t>PET</a:t>
            </a:r>
            <a:r>
              <a:rPr lang="zh-CN" altLang="en-US" sz="2000" b="1" spc="300" dirty="0">
                <a:solidFill>
                  <a:schemeClr val="bg1"/>
                </a:solidFill>
              </a:rPr>
              <a:t>探测器发展目标</a:t>
            </a:r>
            <a:endParaRPr lang="en-US" altLang="zh-CN" sz="2000" b="1" spc="300" dirty="0">
              <a:solidFill>
                <a:schemeClr val="bg1"/>
              </a:solidFill>
            </a:endParaRPr>
          </a:p>
        </p:txBody>
      </p:sp>
      <p:sp>
        <p:nvSpPr>
          <p:cNvPr id="84" name="矩形: 圆角 83"/>
          <p:cNvSpPr/>
          <p:nvPr/>
        </p:nvSpPr>
        <p:spPr>
          <a:xfrm>
            <a:off x="8293514" y="3698588"/>
            <a:ext cx="3778199" cy="667026"/>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时间分辨率</a:t>
            </a:r>
            <a:endParaRPr lang="en-US" altLang="zh-CN" b="1" dirty="0">
              <a:solidFill>
                <a:schemeClr val="tx1"/>
              </a:solidFill>
            </a:endParaRPr>
          </a:p>
          <a:p>
            <a:pPr algn="ctr"/>
            <a:r>
              <a:rPr lang="en-US" altLang="zh-CN" sz="1400" dirty="0">
                <a:solidFill>
                  <a:schemeClr val="tx1"/>
                </a:solidFill>
              </a:rPr>
              <a:t>TOF-PET</a:t>
            </a:r>
            <a:r>
              <a:rPr lang="zh-CN" altLang="en-US" sz="1400" dirty="0">
                <a:solidFill>
                  <a:schemeClr val="tx1"/>
                </a:solidFill>
              </a:rPr>
              <a:t>时间分辨率突破</a:t>
            </a:r>
          </a:p>
        </p:txBody>
      </p:sp>
      <p:sp>
        <p:nvSpPr>
          <p:cNvPr id="85" name="矩形: 圆角 84"/>
          <p:cNvSpPr/>
          <p:nvPr/>
        </p:nvSpPr>
        <p:spPr>
          <a:xfrm>
            <a:off x="8298429" y="4496771"/>
            <a:ext cx="3778199" cy="667026"/>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空间分辨率</a:t>
            </a:r>
            <a:endParaRPr lang="en-US" altLang="zh-CN" b="1" dirty="0">
              <a:solidFill>
                <a:schemeClr val="tx1"/>
              </a:solidFill>
            </a:endParaRPr>
          </a:p>
          <a:p>
            <a:pPr algn="ctr"/>
            <a:r>
              <a:rPr lang="en-US" altLang="zh-CN" sz="1400" dirty="0">
                <a:solidFill>
                  <a:schemeClr val="tx1"/>
                </a:solidFill>
              </a:rPr>
              <a:t>SiPM</a:t>
            </a:r>
            <a:r>
              <a:rPr lang="zh-CN" altLang="en-US" sz="1400" dirty="0">
                <a:solidFill>
                  <a:schemeClr val="tx1"/>
                </a:solidFill>
              </a:rPr>
              <a:t>阵列小型化，更细的晶体阵列，</a:t>
            </a:r>
            <a:r>
              <a:rPr lang="en-US" altLang="zh-CN" sz="1400" dirty="0">
                <a:solidFill>
                  <a:schemeClr val="tx1"/>
                </a:solidFill>
              </a:rPr>
              <a:t>DOI</a:t>
            </a:r>
            <a:r>
              <a:rPr lang="zh-CN" altLang="en-US" sz="1400" dirty="0">
                <a:solidFill>
                  <a:schemeClr val="tx1"/>
                </a:solidFill>
              </a:rPr>
              <a:t>等</a:t>
            </a:r>
          </a:p>
        </p:txBody>
      </p:sp>
      <p:sp>
        <p:nvSpPr>
          <p:cNvPr id="86" name="矩形: 圆角 85"/>
          <p:cNvSpPr/>
          <p:nvPr/>
        </p:nvSpPr>
        <p:spPr>
          <a:xfrm>
            <a:off x="8293514" y="5312202"/>
            <a:ext cx="3778199" cy="1204603"/>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高敏低辐</a:t>
            </a:r>
            <a:endParaRPr lang="en-US" altLang="zh-CN" b="1" dirty="0">
              <a:solidFill>
                <a:schemeClr val="tx1"/>
              </a:solidFill>
            </a:endParaRPr>
          </a:p>
          <a:p>
            <a:pPr algn="ctr"/>
            <a:r>
              <a:rPr lang="zh-CN" altLang="en-US" sz="1400" dirty="0">
                <a:solidFill>
                  <a:schemeClr val="tx1"/>
                </a:solidFill>
              </a:rPr>
              <a:t>提升探测器灵敏度</a:t>
            </a:r>
            <a:endParaRPr lang="en-US" altLang="zh-CN" sz="1400" dirty="0">
              <a:solidFill>
                <a:schemeClr val="tx1"/>
              </a:solidFill>
            </a:endParaRPr>
          </a:p>
          <a:p>
            <a:pPr algn="ctr"/>
            <a:r>
              <a:rPr lang="zh-CN" altLang="en-US" sz="1400" dirty="0">
                <a:solidFill>
                  <a:schemeClr val="tx1"/>
                </a:solidFill>
              </a:rPr>
              <a:t>降低患者示踪剂剂量</a:t>
            </a:r>
            <a:endParaRPr lang="en-US" altLang="zh-CN" sz="1400" dirty="0">
              <a:solidFill>
                <a:schemeClr val="tx1"/>
              </a:solidFill>
            </a:endParaRPr>
          </a:p>
          <a:p>
            <a:pPr algn="ctr"/>
            <a:r>
              <a:rPr lang="en-US" altLang="zh-CN" sz="1400" dirty="0">
                <a:solidFill>
                  <a:schemeClr val="tx1"/>
                </a:solidFill>
              </a:rPr>
              <a:t>……</a:t>
            </a:r>
            <a:endParaRPr lang="zh-CN" altLang="en-US" sz="1400" dirty="0">
              <a:solidFill>
                <a:schemeClr val="tx1"/>
              </a:solidFill>
            </a:endParaRPr>
          </a:p>
        </p:txBody>
      </p:sp>
      <p:sp>
        <p:nvSpPr>
          <p:cNvPr id="2" name="矩形: 圆角 1"/>
          <p:cNvSpPr/>
          <p:nvPr/>
        </p:nvSpPr>
        <p:spPr>
          <a:xfrm>
            <a:off x="476639" y="2135876"/>
            <a:ext cx="7650601" cy="4380930"/>
          </a:xfrm>
          <a:prstGeom prst="roundRect">
            <a:avLst>
              <a:gd name="adj" fmla="val 4690"/>
            </a:avLst>
          </a:prstGeom>
          <a:no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p:nvSpPr>
        <p:spPr>
          <a:xfrm>
            <a:off x="8249159" y="1331341"/>
            <a:ext cx="3822553" cy="1648282"/>
          </a:xfrm>
          <a:prstGeom prst="roundRect">
            <a:avLst>
              <a:gd name="adj" fmla="val 4690"/>
            </a:avLst>
          </a:prstGeom>
          <a:no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灯片编号占位符 3"/>
          <p:cNvSpPr>
            <a:spLocks noGrp="1"/>
          </p:cNvSpPr>
          <p:nvPr>
            <p:ph type="sldNum" sz="quarter" idx="12"/>
          </p:nvPr>
        </p:nvSpPr>
        <p:spPr/>
        <p:txBody>
          <a:bodyPr/>
          <a:lstStyle/>
          <a:p>
            <a:fld id="{81F3856D-B8D7-4563-97BB-9D2204980CAD}" type="slidenum">
              <a:rPr lang="zh-CN" altLang="en-US" smtClean="0"/>
              <a:t>2</a:t>
            </a:fld>
            <a:endParaRPr lang="zh-CN" altLang="en-US"/>
          </a:p>
        </p:txBody>
      </p:sp>
      <p:sp>
        <p:nvSpPr>
          <p:cNvPr id="12" name="文本框 11">
            <a:extLst>
              <a:ext uri="{FF2B5EF4-FFF2-40B4-BE49-F238E27FC236}">
                <a16:creationId xmlns:a16="http://schemas.microsoft.com/office/drawing/2014/main" id="{43D98465-689C-6596-9DDF-9DDBAA724D14}"/>
              </a:ext>
            </a:extLst>
          </p:cNvPr>
          <p:cNvSpPr txBox="1"/>
          <p:nvPr/>
        </p:nvSpPr>
        <p:spPr>
          <a:xfrm>
            <a:off x="3681719" y="455014"/>
            <a:ext cx="1408704" cy="461665"/>
          </a:xfrm>
          <a:prstGeom prst="rect">
            <a:avLst/>
          </a:prstGeom>
          <a:noFill/>
        </p:spPr>
        <p:txBody>
          <a:bodyPr wrap="square">
            <a:spAutoFit/>
          </a:bodyPr>
          <a:lstStyle/>
          <a:p>
            <a:r>
              <a:rPr lang="zh-CN" altLang="en-US" sz="2400" b="1" dirty="0">
                <a:solidFill>
                  <a:schemeClr val="bg2">
                    <a:lumMod val="90000"/>
                  </a:schemeClr>
                </a:solidFill>
              </a:rPr>
              <a:t>仿真实验</a:t>
            </a:r>
            <a:endParaRPr lang="zh-CN" altLang="en-US" dirty="0">
              <a:solidFill>
                <a:schemeClr val="bg2">
                  <a:lumMod val="90000"/>
                </a:schemeClr>
              </a:solidFill>
            </a:endParaRPr>
          </a:p>
        </p:txBody>
      </p:sp>
      <p:sp>
        <p:nvSpPr>
          <p:cNvPr id="14" name="文本框 13">
            <a:extLst>
              <a:ext uri="{FF2B5EF4-FFF2-40B4-BE49-F238E27FC236}">
                <a16:creationId xmlns:a16="http://schemas.microsoft.com/office/drawing/2014/main" id="{DB0746CB-F887-12C8-B3D3-5EA7A3639688}"/>
              </a:ext>
            </a:extLst>
          </p:cNvPr>
          <p:cNvSpPr txBox="1"/>
          <p:nvPr/>
        </p:nvSpPr>
        <p:spPr>
          <a:xfrm>
            <a:off x="5661103" y="448657"/>
            <a:ext cx="1408704" cy="461665"/>
          </a:xfrm>
          <a:prstGeom prst="rect">
            <a:avLst/>
          </a:prstGeom>
          <a:noFill/>
        </p:spPr>
        <p:txBody>
          <a:bodyPr wrap="square">
            <a:spAutoFit/>
          </a:bodyPr>
          <a:lstStyle/>
          <a:p>
            <a:r>
              <a:rPr lang="zh-CN" altLang="en-US" sz="2400" b="1" dirty="0">
                <a:solidFill>
                  <a:schemeClr val="bg2">
                    <a:lumMod val="90000"/>
                  </a:schemeClr>
                </a:solidFill>
              </a:rPr>
              <a:t>硬件实验</a:t>
            </a:r>
            <a:endParaRPr lang="zh-CN" altLang="en-US" dirty="0">
              <a:solidFill>
                <a:schemeClr val="bg2">
                  <a:lumMod val="90000"/>
                </a:schemeClr>
              </a:solidFill>
            </a:endParaRPr>
          </a:p>
        </p:txBody>
      </p:sp>
      <p:sp>
        <p:nvSpPr>
          <p:cNvPr id="18" name="文本框 17">
            <a:extLst>
              <a:ext uri="{FF2B5EF4-FFF2-40B4-BE49-F238E27FC236}">
                <a16:creationId xmlns:a16="http://schemas.microsoft.com/office/drawing/2014/main" id="{8E99A975-5F97-7BA7-1118-C34296D2A7CA}"/>
              </a:ext>
            </a:extLst>
          </p:cNvPr>
          <p:cNvSpPr txBox="1"/>
          <p:nvPr/>
        </p:nvSpPr>
        <p:spPr>
          <a:xfrm>
            <a:off x="7544807" y="470996"/>
            <a:ext cx="1709827" cy="461665"/>
          </a:xfrm>
          <a:prstGeom prst="rect">
            <a:avLst/>
          </a:prstGeom>
          <a:noFill/>
        </p:spPr>
        <p:txBody>
          <a:bodyPr wrap="square">
            <a:spAutoFit/>
          </a:bodyPr>
          <a:lstStyle/>
          <a:p>
            <a:r>
              <a:rPr lang="zh-CN" altLang="en-US" sz="2400" b="1" dirty="0">
                <a:solidFill>
                  <a:schemeClr val="bg2">
                    <a:lumMod val="90000"/>
                  </a:schemeClr>
                </a:solidFill>
              </a:rPr>
              <a:t>总结与展望</a:t>
            </a:r>
            <a:endParaRPr lang="zh-CN" altLang="en-US" dirty="0">
              <a:solidFill>
                <a:schemeClr val="bg2">
                  <a:lumMod val="90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491318" y="2135876"/>
            <a:ext cx="5604682" cy="4007615"/>
          </a:xfrm>
          <a:prstGeom prst="rect">
            <a:avLst/>
          </a:prstGeom>
          <a:solidFill>
            <a:schemeClr val="tx2">
              <a:lumMod val="10000"/>
              <a:lumOff val="90000"/>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p:cNvCxnSpPr/>
          <p:nvPr/>
        </p:nvCxnSpPr>
        <p:spPr>
          <a:xfrm>
            <a:off x="0" y="404192"/>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5" name="直接连接符 4"/>
          <p:cNvCxnSpPr/>
          <p:nvPr/>
        </p:nvCxnSpPr>
        <p:spPr>
          <a:xfrm>
            <a:off x="0" y="1033670"/>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6" name="流程图: 延期 5"/>
          <p:cNvSpPr/>
          <p:nvPr/>
        </p:nvSpPr>
        <p:spPr>
          <a:xfrm rot="5400000">
            <a:off x="520104" y="281652"/>
            <a:ext cx="1013877" cy="887894"/>
          </a:xfrm>
          <a:prstGeom prst="flowChartDelay">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直角三角形 6"/>
          <p:cNvSpPr/>
          <p:nvPr/>
        </p:nvSpPr>
        <p:spPr>
          <a:xfrm>
            <a:off x="1470990" y="218656"/>
            <a:ext cx="112645" cy="185525"/>
          </a:xfrm>
          <a:prstGeom prst="rtTriangl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864705" y="437551"/>
            <a:ext cx="662607" cy="523220"/>
          </a:xfrm>
          <a:prstGeom prst="rect">
            <a:avLst/>
          </a:prstGeom>
          <a:noFill/>
        </p:spPr>
        <p:txBody>
          <a:bodyPr wrap="square" rtlCol="0">
            <a:spAutoFit/>
          </a:bodyPr>
          <a:lstStyle/>
          <a:p>
            <a:r>
              <a:rPr lang="en-US" altLang="zh-CN" sz="2800" b="1" dirty="0">
                <a:solidFill>
                  <a:schemeClr val="bg1"/>
                </a:solidFill>
                <a:cs typeface="Times New Roman" panose="02020603050405020304" pitchFamily="18" charset="0"/>
              </a:rPr>
              <a:t>1</a:t>
            </a:r>
            <a:endParaRPr lang="zh-CN" altLang="en-US" sz="2800" b="1" dirty="0">
              <a:solidFill>
                <a:schemeClr val="bg1"/>
              </a:solidFill>
              <a:cs typeface="Times New Roman" panose="02020603050405020304" pitchFamily="18" charset="0"/>
            </a:endParaRPr>
          </a:p>
        </p:txBody>
      </p:sp>
      <p:sp>
        <p:nvSpPr>
          <p:cNvPr id="9" name="文本框 8"/>
          <p:cNvSpPr txBox="1"/>
          <p:nvPr/>
        </p:nvSpPr>
        <p:spPr>
          <a:xfrm>
            <a:off x="1752599" y="442244"/>
            <a:ext cx="2206487" cy="461665"/>
          </a:xfrm>
          <a:prstGeom prst="rect">
            <a:avLst/>
          </a:prstGeom>
          <a:noFill/>
        </p:spPr>
        <p:txBody>
          <a:bodyPr wrap="square" rtlCol="0">
            <a:spAutoFit/>
          </a:bodyPr>
          <a:lstStyle/>
          <a:p>
            <a:r>
              <a:rPr lang="zh-CN" altLang="en-US" sz="2400" b="1" dirty="0">
                <a:solidFill>
                  <a:schemeClr val="accent1"/>
                </a:solidFill>
              </a:rPr>
              <a:t>研究背景</a:t>
            </a:r>
          </a:p>
        </p:txBody>
      </p:sp>
      <p:pic>
        <p:nvPicPr>
          <p:cNvPr id="10" name="图片 9"/>
          <p:cNvPicPr>
            <a:picLocks noChangeAspect="1"/>
          </p:cNvPicPr>
          <p:nvPr/>
        </p:nvPicPr>
        <p:blipFill>
          <a:blip r:embed="rId3"/>
          <a:stretch>
            <a:fillRect/>
          </a:stretch>
        </p:blipFill>
        <p:spPr>
          <a:xfrm>
            <a:off x="10621705" y="472958"/>
            <a:ext cx="1411179" cy="486876"/>
          </a:xfrm>
          <a:prstGeom prst="rect">
            <a:avLst/>
          </a:prstGeom>
        </p:spPr>
      </p:pic>
      <p:sp>
        <p:nvSpPr>
          <p:cNvPr id="11" name="矩形 10"/>
          <p:cNvSpPr/>
          <p:nvPr/>
        </p:nvSpPr>
        <p:spPr>
          <a:xfrm>
            <a:off x="491319" y="1331341"/>
            <a:ext cx="11313994" cy="601695"/>
          </a:xfrm>
          <a:prstGeom prst="rect">
            <a:avLst/>
          </a:prstGeom>
          <a:noFill/>
          <a:ln w="12700">
            <a:solidFill>
              <a:schemeClr val="tx2">
                <a:lumMod val="90000"/>
                <a:lumOff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tx2">
                    <a:lumMod val="90000"/>
                    <a:lumOff val="10000"/>
                  </a:schemeClr>
                </a:solidFill>
              </a:rPr>
              <a:t>晶体间散射（</a:t>
            </a:r>
            <a:r>
              <a:rPr lang="en-US" altLang="zh-CN" sz="2400" b="1" dirty="0">
                <a:solidFill>
                  <a:schemeClr val="tx2">
                    <a:lumMod val="90000"/>
                    <a:lumOff val="10000"/>
                  </a:schemeClr>
                </a:solidFill>
              </a:rPr>
              <a:t>ICS</a:t>
            </a:r>
            <a:r>
              <a:rPr lang="zh-CN" altLang="en-US" sz="2400" b="1" dirty="0">
                <a:solidFill>
                  <a:schemeClr val="tx2">
                    <a:lumMod val="90000"/>
                    <a:lumOff val="10000"/>
                  </a:schemeClr>
                </a:solidFill>
              </a:rPr>
              <a:t>）及其微观物理机制</a:t>
            </a:r>
          </a:p>
        </p:txBody>
      </p:sp>
      <p:pic>
        <p:nvPicPr>
          <p:cNvPr id="13" name="图片 12"/>
          <p:cNvPicPr>
            <a:picLocks noChangeAspect="1"/>
          </p:cNvPicPr>
          <p:nvPr/>
        </p:nvPicPr>
        <p:blipFill>
          <a:blip r:embed="rId4"/>
          <a:stretch>
            <a:fillRect/>
          </a:stretch>
        </p:blipFill>
        <p:spPr>
          <a:xfrm>
            <a:off x="625361" y="2230706"/>
            <a:ext cx="5336594" cy="2011656"/>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文本框 15"/>
          <p:cNvSpPr txBox="1"/>
          <p:nvPr/>
        </p:nvSpPr>
        <p:spPr>
          <a:xfrm>
            <a:off x="491317" y="4448168"/>
            <a:ext cx="5470638" cy="1631216"/>
          </a:xfrm>
          <a:prstGeom prst="rect">
            <a:avLst/>
          </a:prstGeom>
          <a:noFill/>
        </p:spPr>
        <p:txBody>
          <a:bodyPr wrap="square">
            <a:spAutoFit/>
          </a:bodyPr>
          <a:lstStyle/>
          <a:p>
            <a:pPr algn="l"/>
            <a:r>
              <a:rPr lang="en-US" altLang="zh-CN" sz="1600" dirty="0"/>
              <a:t>(a) </a:t>
            </a:r>
            <a:r>
              <a:rPr lang="zh-CN" altLang="en-US" sz="1600" dirty="0"/>
              <a:t>初级晶体内部直接发生光电吸收，沉积全部 </a:t>
            </a:r>
            <a:r>
              <a:rPr lang="en-US" altLang="zh-CN" sz="1600" dirty="0"/>
              <a:t>511KeV</a:t>
            </a:r>
            <a:r>
              <a:rPr lang="zh-CN" altLang="en-US" sz="1600" dirty="0"/>
              <a:t>能量。</a:t>
            </a:r>
            <a:endParaRPr lang="zh-CN" altLang="en-US" sz="1600" b="0" dirty="0">
              <a:solidFill>
                <a:srgbClr val="000000"/>
              </a:solidFill>
              <a:effectLst/>
            </a:endParaRPr>
          </a:p>
          <a:p>
            <a:pPr algn="l"/>
            <a:r>
              <a:rPr lang="en-US" altLang="zh-CN" sz="1600" dirty="0"/>
              <a:t>(b) </a:t>
            </a:r>
            <a:r>
              <a:rPr lang="zh-CN" altLang="en-US" sz="1600" dirty="0"/>
              <a:t>在同一晶体中先发生康普顿散射，再产生光电吸收。</a:t>
            </a:r>
            <a:endParaRPr lang="zh-CN" altLang="en-US" sz="1600" b="0" dirty="0">
              <a:solidFill>
                <a:srgbClr val="000000"/>
              </a:solidFill>
              <a:effectLst/>
            </a:endParaRPr>
          </a:p>
          <a:p>
            <a:pPr algn="l"/>
            <a:r>
              <a:rPr lang="en-US" altLang="zh-CN" sz="1600" dirty="0"/>
              <a:t>(c) </a:t>
            </a:r>
            <a:r>
              <a:rPr lang="zh-CN" altLang="en-US" sz="1600" dirty="0"/>
              <a:t>初级晶体内发生康普顿散射，随后光子在相邻晶体中产生光电吸收。</a:t>
            </a:r>
            <a:endParaRPr lang="zh-CN" altLang="en-US" sz="1600" b="0" dirty="0">
              <a:solidFill>
                <a:srgbClr val="000000"/>
              </a:solidFill>
              <a:effectLst/>
            </a:endParaRPr>
          </a:p>
          <a:p>
            <a:r>
              <a:rPr lang="en-US" altLang="zh-CN" sz="1600" dirty="0"/>
              <a:t>(d) </a:t>
            </a:r>
            <a:r>
              <a:rPr lang="zh-CN" altLang="en-US" sz="1600" dirty="0"/>
              <a:t>光子在多块晶体间发生多次康普顿散射，尚未产生光电吸收便穿出晶体阵列逃逸。</a:t>
            </a:r>
          </a:p>
        </p:txBody>
      </p:sp>
      <p:sp>
        <p:nvSpPr>
          <p:cNvPr id="18" name="矩形 17"/>
          <p:cNvSpPr/>
          <p:nvPr/>
        </p:nvSpPr>
        <p:spPr>
          <a:xfrm>
            <a:off x="6401256" y="2311754"/>
            <a:ext cx="5421795" cy="601695"/>
          </a:xfrm>
          <a:prstGeom prst="rect">
            <a:avLst/>
          </a:prstGeom>
          <a:solidFill>
            <a:schemeClr val="tx2">
              <a:lumMod val="10000"/>
              <a:lumOff val="90000"/>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6479339" y="2411680"/>
            <a:ext cx="5421795" cy="369332"/>
          </a:xfrm>
          <a:prstGeom prst="rect">
            <a:avLst/>
          </a:prstGeom>
          <a:noFill/>
        </p:spPr>
        <p:txBody>
          <a:bodyPr wrap="square" rtlCol="0">
            <a:spAutoFit/>
          </a:bodyPr>
          <a:lstStyle/>
          <a:p>
            <a:r>
              <a:rPr lang="zh-CN" altLang="en-US" b="1" dirty="0"/>
              <a:t>随着晶体尺寸的减小，发生晶体间散射的概率越大</a:t>
            </a:r>
          </a:p>
        </p:txBody>
      </p:sp>
      <p:sp>
        <p:nvSpPr>
          <p:cNvPr id="20" name="矩形 19"/>
          <p:cNvSpPr/>
          <p:nvPr/>
        </p:nvSpPr>
        <p:spPr>
          <a:xfrm>
            <a:off x="6410124" y="2295499"/>
            <a:ext cx="5404058" cy="601694"/>
          </a:xfrm>
          <a:prstGeom prst="rect">
            <a:avLst/>
          </a:prstGeom>
          <a:noFill/>
          <a:ln w="12700">
            <a:solidFill>
              <a:schemeClr val="tx2">
                <a:lumMod val="90000"/>
                <a:lumOff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b="1" dirty="0">
              <a:solidFill>
                <a:schemeClr val="tx2">
                  <a:lumMod val="90000"/>
                  <a:lumOff val="10000"/>
                </a:schemeClr>
              </a:solidFill>
            </a:endParaRPr>
          </a:p>
        </p:txBody>
      </p:sp>
      <p:pic>
        <p:nvPicPr>
          <p:cNvPr id="23" name="图片 22"/>
          <p:cNvPicPr>
            <a:picLocks noChangeAspect="1"/>
          </p:cNvPicPr>
          <p:nvPr/>
        </p:nvPicPr>
        <p:blipFill>
          <a:blip r:embed="rId5"/>
          <a:stretch>
            <a:fillRect/>
          </a:stretch>
        </p:blipFill>
        <p:spPr>
          <a:xfrm>
            <a:off x="6626745" y="3183825"/>
            <a:ext cx="1330368" cy="11998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24" name="直接箭头连接符 23"/>
          <p:cNvCxnSpPr/>
          <p:nvPr/>
        </p:nvCxnSpPr>
        <p:spPr>
          <a:xfrm>
            <a:off x="5942675" y="3368414"/>
            <a:ext cx="458581" cy="0"/>
          </a:xfrm>
          <a:prstGeom prst="straightConnector1">
            <a:avLst/>
          </a:prstGeom>
          <a:ln>
            <a:prstDash val="dash"/>
            <a:tailEnd type="triangle"/>
          </a:ln>
        </p:spPr>
        <p:style>
          <a:lnRef idx="2">
            <a:schemeClr val="accent1"/>
          </a:lnRef>
          <a:fillRef idx="0">
            <a:schemeClr val="accent1"/>
          </a:fillRef>
          <a:effectRef idx="1">
            <a:schemeClr val="accent1"/>
          </a:effectRef>
          <a:fontRef idx="minor">
            <a:schemeClr val="tx1"/>
          </a:fontRef>
        </p:style>
      </p:cxnSp>
      <p:pic>
        <p:nvPicPr>
          <p:cNvPr id="27" name="图片 26"/>
          <p:cNvPicPr>
            <a:picLocks noChangeAspect="1"/>
          </p:cNvPicPr>
          <p:nvPr/>
        </p:nvPicPr>
        <p:blipFill>
          <a:blip r:embed="rId6"/>
          <a:stretch>
            <a:fillRect/>
          </a:stretch>
        </p:blipFill>
        <p:spPr>
          <a:xfrm>
            <a:off x="8353813" y="3165838"/>
            <a:ext cx="1330368" cy="12357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9" name="图片 28"/>
          <p:cNvPicPr>
            <a:picLocks noChangeAspect="1"/>
          </p:cNvPicPr>
          <p:nvPr/>
        </p:nvPicPr>
        <p:blipFill>
          <a:blip r:embed="rId7"/>
          <a:stretch>
            <a:fillRect/>
          </a:stretch>
        </p:blipFill>
        <p:spPr>
          <a:xfrm>
            <a:off x="10089251" y="3151422"/>
            <a:ext cx="1324063" cy="12357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1" name="矩形 30"/>
          <p:cNvSpPr/>
          <p:nvPr/>
        </p:nvSpPr>
        <p:spPr>
          <a:xfrm>
            <a:off x="6674746" y="4583339"/>
            <a:ext cx="1234365" cy="432214"/>
          </a:xfrm>
          <a:prstGeom prst="rect">
            <a:avLst/>
          </a:prstGeom>
          <a:solidFill>
            <a:schemeClr val="tx2">
              <a:lumMod val="90000"/>
              <a:lumOff val="10000"/>
            </a:schemeClr>
          </a:solidFill>
          <a:ln w="12700">
            <a:solidFill>
              <a:schemeClr val="tx2">
                <a:lumMod val="90000"/>
                <a:lumOff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rPr>
              <a:t>单晶体响应</a:t>
            </a:r>
            <a:endParaRPr lang="en-US" altLang="zh-CN" sz="1600" b="1" dirty="0">
              <a:solidFill>
                <a:schemeClr val="bg1"/>
              </a:solidFill>
            </a:endParaRPr>
          </a:p>
        </p:txBody>
      </p:sp>
      <p:sp>
        <p:nvSpPr>
          <p:cNvPr id="32" name="矩形 31"/>
          <p:cNvSpPr/>
          <p:nvPr/>
        </p:nvSpPr>
        <p:spPr>
          <a:xfrm>
            <a:off x="8401814" y="4583339"/>
            <a:ext cx="1234365" cy="432214"/>
          </a:xfrm>
          <a:prstGeom prst="rect">
            <a:avLst/>
          </a:prstGeom>
          <a:solidFill>
            <a:schemeClr val="tx2">
              <a:lumMod val="90000"/>
              <a:lumOff val="10000"/>
            </a:schemeClr>
          </a:solidFill>
          <a:ln w="12700">
            <a:solidFill>
              <a:schemeClr val="tx2">
                <a:lumMod val="90000"/>
                <a:lumOff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rPr>
              <a:t>双晶体响应</a:t>
            </a:r>
            <a:endParaRPr lang="en-US" altLang="zh-CN" sz="1600" b="1" dirty="0">
              <a:solidFill>
                <a:schemeClr val="bg1"/>
              </a:solidFill>
            </a:endParaRPr>
          </a:p>
        </p:txBody>
      </p:sp>
      <p:sp>
        <p:nvSpPr>
          <p:cNvPr id="33" name="矩形 32"/>
          <p:cNvSpPr/>
          <p:nvPr/>
        </p:nvSpPr>
        <p:spPr>
          <a:xfrm>
            <a:off x="10134099" y="4596988"/>
            <a:ext cx="1234365" cy="432214"/>
          </a:xfrm>
          <a:prstGeom prst="rect">
            <a:avLst/>
          </a:prstGeom>
          <a:solidFill>
            <a:schemeClr val="tx2">
              <a:lumMod val="90000"/>
              <a:lumOff val="10000"/>
            </a:schemeClr>
          </a:solidFill>
          <a:ln w="12700">
            <a:solidFill>
              <a:schemeClr val="tx2">
                <a:lumMod val="90000"/>
                <a:lumOff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rPr>
              <a:t>多晶体响应</a:t>
            </a:r>
            <a:endParaRPr lang="en-US" altLang="zh-CN" sz="1600" b="1" dirty="0">
              <a:solidFill>
                <a:schemeClr val="bg1"/>
              </a:solidFill>
            </a:endParaRPr>
          </a:p>
        </p:txBody>
      </p:sp>
      <p:sp>
        <p:nvSpPr>
          <p:cNvPr id="34" name="矩形: 圆角 33"/>
          <p:cNvSpPr/>
          <p:nvPr/>
        </p:nvSpPr>
        <p:spPr>
          <a:xfrm>
            <a:off x="6171965" y="5412358"/>
            <a:ext cx="2626437" cy="667026"/>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可以识别第一作用晶体</a:t>
            </a:r>
            <a:endParaRPr lang="zh-CN" altLang="en-US" sz="1400" dirty="0">
              <a:solidFill>
                <a:schemeClr val="tx1"/>
              </a:solidFill>
            </a:endParaRPr>
          </a:p>
        </p:txBody>
      </p:sp>
      <p:sp>
        <p:nvSpPr>
          <p:cNvPr id="35" name="箭头: 虚尾 34"/>
          <p:cNvSpPr/>
          <p:nvPr/>
        </p:nvSpPr>
        <p:spPr>
          <a:xfrm>
            <a:off x="8955277" y="5597035"/>
            <a:ext cx="413984" cy="297671"/>
          </a:xfrm>
          <a:prstGeom prst="stripedRightArrow">
            <a:avLst>
              <a:gd name="adj1" fmla="val 49048"/>
              <a:gd name="adj2" fmla="val 50000"/>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圆角 35"/>
          <p:cNvSpPr/>
          <p:nvPr/>
        </p:nvSpPr>
        <p:spPr>
          <a:xfrm>
            <a:off x="9526136" y="5412357"/>
            <a:ext cx="2626437" cy="667026"/>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难以识别第一作用晶体</a:t>
            </a:r>
            <a:endParaRPr lang="zh-CN" altLang="en-US" sz="1400" dirty="0">
              <a:solidFill>
                <a:schemeClr val="tx1"/>
              </a:solidFill>
            </a:endParaRPr>
          </a:p>
        </p:txBody>
      </p:sp>
      <p:sp>
        <p:nvSpPr>
          <p:cNvPr id="2" name="矩形: 圆角 1"/>
          <p:cNvSpPr/>
          <p:nvPr/>
        </p:nvSpPr>
        <p:spPr>
          <a:xfrm>
            <a:off x="476639" y="2031840"/>
            <a:ext cx="5652186" cy="4111652"/>
          </a:xfrm>
          <a:prstGeom prst="roundRect">
            <a:avLst>
              <a:gd name="adj" fmla="val 4690"/>
            </a:avLst>
          </a:prstGeom>
          <a:no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625361" y="2179635"/>
            <a:ext cx="3568952" cy="307777"/>
          </a:xfrm>
          <a:prstGeom prst="rect">
            <a:avLst/>
          </a:prstGeom>
          <a:noFill/>
        </p:spPr>
        <p:txBody>
          <a:bodyPr wrap="square" rtlCol="0">
            <a:spAutoFit/>
          </a:bodyPr>
          <a:lstStyle/>
          <a:p>
            <a:r>
              <a:rPr lang="en-US" altLang="zh-CN" sz="1400" b="1" dirty="0">
                <a:solidFill>
                  <a:schemeClr val="tx2">
                    <a:lumMod val="90000"/>
                    <a:lumOff val="10000"/>
                  </a:schemeClr>
                </a:solidFill>
              </a:rPr>
              <a:t>γ</a:t>
            </a:r>
            <a:r>
              <a:rPr lang="zh-CN" altLang="en-US" sz="1400" b="1" dirty="0">
                <a:solidFill>
                  <a:schemeClr val="tx2">
                    <a:lumMod val="90000"/>
                    <a:lumOff val="10000"/>
                  </a:schemeClr>
                </a:solidFill>
              </a:rPr>
              <a:t>光子发生晶体间散射微观机理示意图</a:t>
            </a:r>
          </a:p>
        </p:txBody>
      </p:sp>
      <p:sp>
        <p:nvSpPr>
          <p:cNvPr id="12" name="文本框 11"/>
          <p:cNvSpPr txBox="1"/>
          <p:nvPr/>
        </p:nvSpPr>
        <p:spPr>
          <a:xfrm>
            <a:off x="6545742" y="2973351"/>
            <a:ext cx="3568952" cy="276999"/>
          </a:xfrm>
          <a:prstGeom prst="rect">
            <a:avLst/>
          </a:prstGeom>
          <a:noFill/>
        </p:spPr>
        <p:txBody>
          <a:bodyPr wrap="square" rtlCol="0">
            <a:spAutoFit/>
          </a:bodyPr>
          <a:lstStyle/>
          <a:p>
            <a:r>
              <a:rPr lang="zh-CN" altLang="en-US" sz="1200" b="1" dirty="0">
                <a:solidFill>
                  <a:schemeClr val="tx2">
                    <a:lumMod val="90000"/>
                    <a:lumOff val="10000"/>
                  </a:schemeClr>
                </a:solidFill>
              </a:rPr>
              <a:t>晶体响应与输出示意图</a:t>
            </a:r>
          </a:p>
        </p:txBody>
      </p:sp>
      <p:sp>
        <p:nvSpPr>
          <p:cNvPr id="14" name="灯片编号占位符 13"/>
          <p:cNvSpPr>
            <a:spLocks noGrp="1"/>
          </p:cNvSpPr>
          <p:nvPr>
            <p:ph type="sldNum" sz="quarter" idx="12"/>
          </p:nvPr>
        </p:nvSpPr>
        <p:spPr/>
        <p:txBody>
          <a:bodyPr/>
          <a:lstStyle/>
          <a:p>
            <a:fld id="{81F3856D-B8D7-4563-97BB-9D2204980CAD}" type="slidenum">
              <a:rPr lang="zh-CN" altLang="en-US" smtClean="0"/>
              <a:t>3</a:t>
            </a:fld>
            <a:endParaRPr lang="zh-CN" altLang="en-US"/>
          </a:p>
        </p:txBody>
      </p:sp>
      <p:sp>
        <p:nvSpPr>
          <p:cNvPr id="21" name="平行四边形 20">
            <a:extLst>
              <a:ext uri="{FF2B5EF4-FFF2-40B4-BE49-F238E27FC236}">
                <a16:creationId xmlns:a16="http://schemas.microsoft.com/office/drawing/2014/main" id="{0D96106C-1A79-289D-F6FE-AD3833A26C34}"/>
              </a:ext>
            </a:extLst>
          </p:cNvPr>
          <p:cNvSpPr/>
          <p:nvPr/>
        </p:nvSpPr>
        <p:spPr>
          <a:xfrm>
            <a:off x="3174143" y="376366"/>
            <a:ext cx="6306201" cy="618962"/>
          </a:xfrm>
          <a:prstGeom prst="parallelogram">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a:extLst>
              <a:ext uri="{FF2B5EF4-FFF2-40B4-BE49-F238E27FC236}">
                <a16:creationId xmlns:a16="http://schemas.microsoft.com/office/drawing/2014/main" id="{7937AA82-10F2-86EF-BDFC-38464D0F863C}"/>
              </a:ext>
            </a:extLst>
          </p:cNvPr>
          <p:cNvSpPr/>
          <p:nvPr/>
        </p:nvSpPr>
        <p:spPr>
          <a:xfrm>
            <a:off x="1612762" y="382456"/>
            <a:ext cx="1717535" cy="618963"/>
          </a:xfrm>
          <a:prstGeom prst="parallelogram">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a:extLst>
              <a:ext uri="{FF2B5EF4-FFF2-40B4-BE49-F238E27FC236}">
                <a16:creationId xmlns:a16="http://schemas.microsoft.com/office/drawing/2014/main" id="{C5837974-092C-5045-BD9C-7E4495AC738E}"/>
              </a:ext>
            </a:extLst>
          </p:cNvPr>
          <p:cNvSpPr txBox="1"/>
          <p:nvPr/>
        </p:nvSpPr>
        <p:spPr>
          <a:xfrm>
            <a:off x="1752599" y="442244"/>
            <a:ext cx="2206487" cy="461665"/>
          </a:xfrm>
          <a:prstGeom prst="rect">
            <a:avLst/>
          </a:prstGeom>
          <a:noFill/>
        </p:spPr>
        <p:txBody>
          <a:bodyPr wrap="square" rtlCol="0">
            <a:spAutoFit/>
          </a:bodyPr>
          <a:lstStyle/>
          <a:p>
            <a:r>
              <a:rPr lang="zh-CN" altLang="en-US" sz="2400" b="1" dirty="0">
                <a:solidFill>
                  <a:schemeClr val="accent1"/>
                </a:solidFill>
              </a:rPr>
              <a:t>研究背景</a:t>
            </a:r>
          </a:p>
        </p:txBody>
      </p:sp>
      <p:sp>
        <p:nvSpPr>
          <p:cNvPr id="37" name="文本框 36">
            <a:extLst>
              <a:ext uri="{FF2B5EF4-FFF2-40B4-BE49-F238E27FC236}">
                <a16:creationId xmlns:a16="http://schemas.microsoft.com/office/drawing/2014/main" id="{7DF1ACD0-3996-977F-E82B-8E5D1B465EA7}"/>
              </a:ext>
            </a:extLst>
          </p:cNvPr>
          <p:cNvSpPr txBox="1"/>
          <p:nvPr/>
        </p:nvSpPr>
        <p:spPr>
          <a:xfrm>
            <a:off x="3681719" y="455014"/>
            <a:ext cx="1408704" cy="461665"/>
          </a:xfrm>
          <a:prstGeom prst="rect">
            <a:avLst/>
          </a:prstGeom>
          <a:noFill/>
        </p:spPr>
        <p:txBody>
          <a:bodyPr wrap="square">
            <a:spAutoFit/>
          </a:bodyPr>
          <a:lstStyle/>
          <a:p>
            <a:r>
              <a:rPr lang="zh-CN" altLang="en-US" sz="2400" b="1" dirty="0">
                <a:solidFill>
                  <a:schemeClr val="bg2">
                    <a:lumMod val="90000"/>
                  </a:schemeClr>
                </a:solidFill>
              </a:rPr>
              <a:t>仿真实验</a:t>
            </a:r>
            <a:endParaRPr lang="zh-CN" altLang="en-US" dirty="0">
              <a:solidFill>
                <a:schemeClr val="bg2">
                  <a:lumMod val="90000"/>
                </a:schemeClr>
              </a:solidFill>
            </a:endParaRPr>
          </a:p>
        </p:txBody>
      </p:sp>
      <p:sp>
        <p:nvSpPr>
          <p:cNvPr id="39" name="文本框 38">
            <a:extLst>
              <a:ext uri="{FF2B5EF4-FFF2-40B4-BE49-F238E27FC236}">
                <a16:creationId xmlns:a16="http://schemas.microsoft.com/office/drawing/2014/main" id="{C9155DDE-B14D-BBA9-BB8B-34E141DE8304}"/>
              </a:ext>
            </a:extLst>
          </p:cNvPr>
          <p:cNvSpPr txBox="1"/>
          <p:nvPr/>
        </p:nvSpPr>
        <p:spPr>
          <a:xfrm>
            <a:off x="5661103" y="448657"/>
            <a:ext cx="1408704" cy="461665"/>
          </a:xfrm>
          <a:prstGeom prst="rect">
            <a:avLst/>
          </a:prstGeom>
          <a:noFill/>
        </p:spPr>
        <p:txBody>
          <a:bodyPr wrap="square">
            <a:spAutoFit/>
          </a:bodyPr>
          <a:lstStyle/>
          <a:p>
            <a:r>
              <a:rPr lang="zh-CN" altLang="en-US" sz="2400" b="1" dirty="0">
                <a:solidFill>
                  <a:schemeClr val="bg2">
                    <a:lumMod val="90000"/>
                  </a:schemeClr>
                </a:solidFill>
              </a:rPr>
              <a:t>硬件实验</a:t>
            </a:r>
            <a:endParaRPr lang="zh-CN" altLang="en-US" dirty="0">
              <a:solidFill>
                <a:schemeClr val="bg2">
                  <a:lumMod val="90000"/>
                </a:schemeClr>
              </a:solidFill>
            </a:endParaRPr>
          </a:p>
        </p:txBody>
      </p:sp>
      <p:sp>
        <p:nvSpPr>
          <p:cNvPr id="41" name="文本框 40">
            <a:extLst>
              <a:ext uri="{FF2B5EF4-FFF2-40B4-BE49-F238E27FC236}">
                <a16:creationId xmlns:a16="http://schemas.microsoft.com/office/drawing/2014/main" id="{78E5591A-1860-2BE4-873E-3E66C413A957}"/>
              </a:ext>
            </a:extLst>
          </p:cNvPr>
          <p:cNvSpPr txBox="1"/>
          <p:nvPr/>
        </p:nvSpPr>
        <p:spPr>
          <a:xfrm>
            <a:off x="7544807" y="470996"/>
            <a:ext cx="1709827" cy="461665"/>
          </a:xfrm>
          <a:prstGeom prst="rect">
            <a:avLst/>
          </a:prstGeom>
          <a:noFill/>
        </p:spPr>
        <p:txBody>
          <a:bodyPr wrap="square">
            <a:spAutoFit/>
          </a:bodyPr>
          <a:lstStyle/>
          <a:p>
            <a:r>
              <a:rPr lang="zh-CN" altLang="en-US" sz="2400" b="1" dirty="0">
                <a:solidFill>
                  <a:schemeClr val="bg2">
                    <a:lumMod val="90000"/>
                  </a:schemeClr>
                </a:solidFill>
              </a:rPr>
              <a:t>总结与展望</a:t>
            </a:r>
            <a:endParaRPr lang="zh-CN" altLang="en-US" dirty="0">
              <a:solidFill>
                <a:schemeClr val="bg2">
                  <a:lumMod val="90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圆角 20"/>
          <p:cNvSpPr/>
          <p:nvPr/>
        </p:nvSpPr>
        <p:spPr>
          <a:xfrm>
            <a:off x="5467558" y="3070292"/>
            <a:ext cx="5696308" cy="3067860"/>
          </a:xfrm>
          <a:prstGeom prst="roundRect">
            <a:avLst>
              <a:gd name="adj" fmla="val 4690"/>
            </a:avLst>
          </a:prstGeom>
          <a:solidFill>
            <a:srgbClr val="F6FAFD"/>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圆角 18"/>
          <p:cNvSpPr/>
          <p:nvPr/>
        </p:nvSpPr>
        <p:spPr>
          <a:xfrm>
            <a:off x="576948" y="3070292"/>
            <a:ext cx="4826890" cy="3067860"/>
          </a:xfrm>
          <a:prstGeom prst="roundRect">
            <a:avLst>
              <a:gd name="adj" fmla="val 4690"/>
            </a:avLst>
          </a:prstGeom>
          <a:solidFill>
            <a:srgbClr val="F6FAFD"/>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p:cNvCxnSpPr/>
          <p:nvPr/>
        </p:nvCxnSpPr>
        <p:spPr>
          <a:xfrm>
            <a:off x="0" y="404192"/>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5" name="直接连接符 4"/>
          <p:cNvCxnSpPr/>
          <p:nvPr/>
        </p:nvCxnSpPr>
        <p:spPr>
          <a:xfrm>
            <a:off x="0" y="1033670"/>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6" name="流程图: 延期 5"/>
          <p:cNvSpPr/>
          <p:nvPr/>
        </p:nvSpPr>
        <p:spPr>
          <a:xfrm rot="5400000">
            <a:off x="520104" y="281652"/>
            <a:ext cx="1013877" cy="887894"/>
          </a:xfrm>
          <a:prstGeom prst="flowChartDelay">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直角三角形 6"/>
          <p:cNvSpPr/>
          <p:nvPr/>
        </p:nvSpPr>
        <p:spPr>
          <a:xfrm>
            <a:off x="1470990" y="218656"/>
            <a:ext cx="112645" cy="185525"/>
          </a:xfrm>
          <a:prstGeom prst="rtTriangl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864705" y="437551"/>
            <a:ext cx="662607" cy="523220"/>
          </a:xfrm>
          <a:prstGeom prst="rect">
            <a:avLst/>
          </a:prstGeom>
          <a:noFill/>
        </p:spPr>
        <p:txBody>
          <a:bodyPr wrap="square" rtlCol="0">
            <a:spAutoFit/>
          </a:bodyPr>
          <a:lstStyle/>
          <a:p>
            <a:r>
              <a:rPr lang="en-US" altLang="zh-CN" sz="2800" b="1" dirty="0">
                <a:solidFill>
                  <a:schemeClr val="bg1"/>
                </a:solidFill>
                <a:cs typeface="Times New Roman" panose="02020603050405020304" pitchFamily="18" charset="0"/>
              </a:rPr>
              <a:t>1</a:t>
            </a:r>
            <a:endParaRPr lang="zh-CN" altLang="en-US" sz="2800" b="1" dirty="0">
              <a:solidFill>
                <a:schemeClr val="bg1"/>
              </a:solidFill>
              <a:cs typeface="Times New Roman" panose="02020603050405020304" pitchFamily="18" charset="0"/>
            </a:endParaRPr>
          </a:p>
        </p:txBody>
      </p:sp>
      <p:sp>
        <p:nvSpPr>
          <p:cNvPr id="9" name="文本框 8"/>
          <p:cNvSpPr txBox="1"/>
          <p:nvPr/>
        </p:nvSpPr>
        <p:spPr>
          <a:xfrm>
            <a:off x="1752599" y="442244"/>
            <a:ext cx="2206487" cy="461665"/>
          </a:xfrm>
          <a:prstGeom prst="rect">
            <a:avLst/>
          </a:prstGeom>
          <a:noFill/>
        </p:spPr>
        <p:txBody>
          <a:bodyPr wrap="square" rtlCol="0">
            <a:spAutoFit/>
          </a:bodyPr>
          <a:lstStyle/>
          <a:p>
            <a:r>
              <a:rPr lang="zh-CN" altLang="en-US" sz="2400" b="1" dirty="0">
                <a:solidFill>
                  <a:schemeClr val="accent1"/>
                </a:solidFill>
              </a:rPr>
              <a:t>研究背景</a:t>
            </a:r>
          </a:p>
        </p:txBody>
      </p:sp>
      <p:pic>
        <p:nvPicPr>
          <p:cNvPr id="10" name="图片 9"/>
          <p:cNvPicPr>
            <a:picLocks noChangeAspect="1"/>
          </p:cNvPicPr>
          <p:nvPr/>
        </p:nvPicPr>
        <p:blipFill>
          <a:blip r:embed="rId2"/>
          <a:stretch>
            <a:fillRect/>
          </a:stretch>
        </p:blipFill>
        <p:spPr>
          <a:xfrm>
            <a:off x="10621705" y="472958"/>
            <a:ext cx="1411179" cy="486876"/>
          </a:xfrm>
          <a:prstGeom prst="rect">
            <a:avLst/>
          </a:prstGeom>
        </p:spPr>
      </p:pic>
      <p:pic>
        <p:nvPicPr>
          <p:cNvPr id="3" name="图片 2"/>
          <p:cNvPicPr>
            <a:picLocks noChangeAspect="1"/>
          </p:cNvPicPr>
          <p:nvPr/>
        </p:nvPicPr>
        <p:blipFill>
          <a:blip r:embed="rId3"/>
          <a:stretch>
            <a:fillRect/>
          </a:stretch>
        </p:blipFill>
        <p:spPr>
          <a:xfrm>
            <a:off x="3499965" y="3375552"/>
            <a:ext cx="1494271" cy="1464534"/>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矩形 14"/>
          <p:cNvSpPr/>
          <p:nvPr/>
        </p:nvSpPr>
        <p:spPr>
          <a:xfrm>
            <a:off x="583095" y="1471860"/>
            <a:ext cx="3779176" cy="471698"/>
          </a:xfrm>
          <a:prstGeom prst="rect">
            <a:avLst/>
          </a:prstGeom>
          <a:solidFill>
            <a:schemeClr val="tx2">
              <a:lumMod val="90000"/>
              <a:lumOff val="10000"/>
            </a:schemeClr>
          </a:solidFill>
          <a:ln w="12700">
            <a:solidFill>
              <a:schemeClr val="tx2">
                <a:lumMod val="90000"/>
                <a:lumOff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rPr>
              <a:t>传统使用重心法进行数据处理</a:t>
            </a:r>
          </a:p>
        </p:txBody>
      </p:sp>
      <p:sp>
        <p:nvSpPr>
          <p:cNvPr id="22" name="文本框 21"/>
          <p:cNvSpPr txBox="1"/>
          <p:nvPr/>
        </p:nvSpPr>
        <p:spPr>
          <a:xfrm>
            <a:off x="576950" y="2261786"/>
            <a:ext cx="10136543" cy="646331"/>
          </a:xfrm>
          <a:prstGeom prst="rect">
            <a:avLst/>
          </a:prstGeom>
          <a:noFill/>
        </p:spPr>
        <p:txBody>
          <a:bodyPr wrap="square">
            <a:spAutoFit/>
          </a:bodyPr>
          <a:lstStyle/>
          <a:p>
            <a:r>
              <a:rPr lang="zh-CN" altLang="en-US" b="1" dirty="0"/>
              <a:t>重心法（</a:t>
            </a:r>
            <a:r>
              <a:rPr lang="en-US" altLang="zh-CN" b="1" dirty="0"/>
              <a:t>Anger</a:t>
            </a:r>
            <a:r>
              <a:rPr lang="zh-CN" altLang="en-US" b="1" dirty="0"/>
              <a:t>逻辑法）以各 </a:t>
            </a:r>
            <a:r>
              <a:rPr lang="en-US" altLang="zh-CN" b="1" dirty="0"/>
              <a:t>SiPM </a:t>
            </a:r>
            <a:r>
              <a:rPr lang="zh-CN" altLang="en-US" b="1" dirty="0"/>
              <a:t>的物理坐标为基准、信号幅度为权重做加权平均，即可估算出 </a:t>
            </a:r>
            <a:r>
              <a:rPr lang="en-US" altLang="zh-CN" b="1" dirty="0"/>
              <a:t>γ </a:t>
            </a:r>
            <a:r>
              <a:rPr lang="zh-CN" altLang="en-US" b="1" dirty="0"/>
              <a:t>事件的击中位置，本质是对光分布的一阶矩估计。</a:t>
            </a:r>
          </a:p>
        </p:txBody>
      </p:sp>
      <p:sp>
        <p:nvSpPr>
          <p:cNvPr id="26" name="矩形 25"/>
          <p:cNvSpPr/>
          <p:nvPr/>
        </p:nvSpPr>
        <p:spPr>
          <a:xfrm>
            <a:off x="576948" y="2270713"/>
            <a:ext cx="10586918" cy="659331"/>
          </a:xfrm>
          <a:prstGeom prst="rect">
            <a:avLst/>
          </a:prstGeom>
          <a:solidFill>
            <a:schemeClr val="tx2">
              <a:lumMod val="10000"/>
              <a:lumOff val="90000"/>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 name="矩形 27"/>
          <p:cNvSpPr/>
          <p:nvPr/>
        </p:nvSpPr>
        <p:spPr>
          <a:xfrm>
            <a:off x="576949" y="2249760"/>
            <a:ext cx="10586918" cy="657523"/>
          </a:xfrm>
          <a:prstGeom prst="rect">
            <a:avLst/>
          </a:prstGeom>
          <a:noFill/>
          <a:ln w="12700">
            <a:solidFill>
              <a:schemeClr val="tx2">
                <a:lumMod val="90000"/>
                <a:lumOff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b="1" dirty="0">
              <a:solidFill>
                <a:schemeClr val="tx2">
                  <a:lumMod val="90000"/>
                  <a:lumOff val="10000"/>
                </a:schemeClr>
              </a:solidFill>
            </a:endParaRPr>
          </a:p>
        </p:txBody>
      </p:sp>
      <p:sp>
        <p:nvSpPr>
          <p:cNvPr id="38" name="矩形: 圆角 37"/>
          <p:cNvSpPr/>
          <p:nvPr/>
        </p:nvSpPr>
        <p:spPr>
          <a:xfrm>
            <a:off x="8124829" y="3617077"/>
            <a:ext cx="2963983" cy="1889286"/>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800" dirty="0">
                <a:solidFill>
                  <a:srgbClr val="1F1F1F"/>
                </a:solidFill>
                <a:effectLst/>
                <a:ea typeface="Google Sans"/>
                <a:cs typeface="Google Sans"/>
              </a:rPr>
              <a:t>如图所示，</a:t>
            </a:r>
            <a:r>
              <a:rPr lang="zh-CN" altLang="zh-CN" sz="1800" dirty="0">
                <a:solidFill>
                  <a:srgbClr val="1F1F1F"/>
                </a:solidFill>
                <a:effectLst/>
                <a:ea typeface="Google Sans"/>
                <a:cs typeface="Google Sans"/>
              </a:rPr>
              <a:t>当发生</a:t>
            </a:r>
            <a:r>
              <a:rPr lang="zh-CN" altLang="en-US" sz="1800" dirty="0">
                <a:solidFill>
                  <a:srgbClr val="1F1F1F"/>
                </a:solidFill>
                <a:effectLst/>
                <a:ea typeface="Google Sans"/>
                <a:cs typeface="Google Sans"/>
              </a:rPr>
              <a:t>晶体间散射</a:t>
            </a:r>
            <a:r>
              <a:rPr lang="zh-CN" altLang="zh-CN" sz="1800" dirty="0">
                <a:solidFill>
                  <a:srgbClr val="1F1F1F"/>
                </a:solidFill>
                <a:effectLst/>
                <a:ea typeface="Google Sans"/>
                <a:cs typeface="Google Sans"/>
              </a:rPr>
              <a:t>时，质心坐标被拉扯向非物理的晶体间隙，</a:t>
            </a:r>
            <a:r>
              <a:rPr lang="zh-CN" altLang="en-US" sz="1800" dirty="0">
                <a:solidFill>
                  <a:srgbClr val="1F1F1F"/>
                </a:solidFill>
                <a:effectLst/>
                <a:ea typeface="Google Sans"/>
                <a:cs typeface="Google Sans"/>
              </a:rPr>
              <a:t>产生大量不精确反应线，导致</a:t>
            </a:r>
            <a:r>
              <a:rPr lang="zh-CN" altLang="zh-CN" sz="1800" dirty="0">
                <a:solidFill>
                  <a:srgbClr val="1F1F1F"/>
                </a:solidFill>
                <a:effectLst/>
                <a:ea typeface="Google Sans"/>
                <a:cs typeface="Google Sans"/>
              </a:rPr>
              <a:t>重建图像模糊</a:t>
            </a:r>
            <a:r>
              <a:rPr lang="zh-CN" altLang="en-US" dirty="0">
                <a:solidFill>
                  <a:srgbClr val="1F1F1F"/>
                </a:solidFill>
                <a:ea typeface="Google Sans"/>
                <a:cs typeface="Google Sans"/>
              </a:rPr>
              <a:t>，事件利用率下降。</a:t>
            </a:r>
            <a:endParaRPr lang="zh-CN" altLang="en-US" dirty="0"/>
          </a:p>
        </p:txBody>
      </p:sp>
      <p:sp>
        <p:nvSpPr>
          <p:cNvPr id="48" name="箭头: 虚尾 47"/>
          <p:cNvSpPr/>
          <p:nvPr/>
        </p:nvSpPr>
        <p:spPr>
          <a:xfrm>
            <a:off x="4540226" y="1565397"/>
            <a:ext cx="413984" cy="297671"/>
          </a:xfrm>
          <a:prstGeom prst="stripedRightArrow">
            <a:avLst>
              <a:gd name="adj1" fmla="val 49048"/>
              <a:gd name="adj2" fmla="val 50000"/>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p:cNvSpPr/>
          <p:nvPr/>
        </p:nvSpPr>
        <p:spPr>
          <a:xfrm>
            <a:off x="5225608" y="1474467"/>
            <a:ext cx="5938259" cy="471698"/>
          </a:xfrm>
          <a:prstGeom prst="rect">
            <a:avLst/>
          </a:prstGeom>
          <a:solidFill>
            <a:schemeClr val="tx2">
              <a:lumMod val="90000"/>
              <a:lumOff val="10000"/>
            </a:schemeClr>
          </a:solidFill>
          <a:ln w="12700">
            <a:solidFill>
              <a:schemeClr val="tx2">
                <a:lumMod val="90000"/>
                <a:lumOff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rPr>
              <a:t>使用机器学习等新方法识别</a:t>
            </a:r>
            <a:r>
              <a:rPr lang="en-US" altLang="zh-CN" sz="2000" b="1" dirty="0">
                <a:solidFill>
                  <a:schemeClr val="bg1"/>
                </a:solidFill>
              </a:rPr>
              <a:t>ICS</a:t>
            </a:r>
            <a:r>
              <a:rPr lang="zh-CN" altLang="en-US" sz="2000" b="1" dirty="0">
                <a:solidFill>
                  <a:schemeClr val="bg1"/>
                </a:solidFill>
              </a:rPr>
              <a:t>，提升事件利用率</a:t>
            </a:r>
          </a:p>
        </p:txBody>
      </p:sp>
      <p:sp>
        <p:nvSpPr>
          <p:cNvPr id="14" name="矩形: 圆角 13"/>
          <p:cNvSpPr/>
          <p:nvPr/>
        </p:nvSpPr>
        <p:spPr>
          <a:xfrm>
            <a:off x="651263" y="3436646"/>
            <a:ext cx="2617331" cy="986753"/>
          </a:xfrm>
          <a:prstGeom prst="round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51" name="文本框 50"/>
              <p:cNvSpPr txBox="1"/>
              <p:nvPr/>
            </p:nvSpPr>
            <p:spPr>
              <a:xfrm>
                <a:off x="698788" y="3645582"/>
                <a:ext cx="1178912" cy="496290"/>
              </a:xfrm>
              <a:prstGeom prst="rect">
                <a:avLst/>
              </a:prstGeom>
              <a:noFill/>
            </p:spPr>
            <p:txBody>
              <a:bodyPr wrap="none" lIns="0" tIns="0" rIns="0" bIns="0" rtlCol="0">
                <a:spAutoFit/>
              </a:bodyPr>
              <a:lstStyle/>
              <a:p>
                <a:pPr/>
                <a14:m>
                  <m:oMathPara xmlns:m="http://schemas.openxmlformats.org/officeDocument/2006/math">
                    <m:oMath>
                      <m:r>
                        <a:rPr lang="en-US" altLang="zh-CN" sz="1400" b="0" i="1" smtClean="0">
                          <a:latin typeface="Cambria Math" panose="02040503050406030204" pitchFamily="18" charset="0"/>
                        </a:rPr>
                        <m:t>𝑋</m:t>
                      </m:r>
                      <m:r>
                        <a:rPr lang="zh-CN" altLang="en-US" sz="1400" i="0">
                          <a:latin typeface="Cambria Math" panose="02040503050406030204" pitchFamily="18" charset="0"/>
                        </a:rPr>
                        <m:t>=</m:t>
                      </m:r>
                      <m:f>
                        <m:fPr>
                          <m:ctrlPr>
                            <a:rPr lang="zh-CN" altLang="en-US" sz="1400" i="1">
                              <a:latin typeface="Cambria Math" panose="02040503050406030204" pitchFamily="18" charset="0"/>
                            </a:rPr>
                          </m:ctrlPr>
                        </m:fPr>
                        <m:num>
                          <m:nary>
                            <m:naryPr>
                              <m:chr m:val="∑"/>
                              <m:limLoc m:val="subSup"/>
                              <m:grow m:val="on"/>
                              <m:ctrlPr>
                                <a:rPr lang="zh-CN" altLang="en-US" sz="1400" i="1">
                                  <a:latin typeface="Cambria Math" panose="02040503050406030204" pitchFamily="18" charset="0"/>
                                </a:rPr>
                              </m:ctrlPr>
                            </m:naryPr>
                            <m:sub>
                              <m:r>
                                <a:rPr lang="zh-CN" altLang="en-US" sz="1400" i="1">
                                  <a:latin typeface="Cambria Math" panose="02040503050406030204" pitchFamily="18" charset="0"/>
                                </a:rPr>
                                <m:t>𝑖</m:t>
                              </m:r>
                              <m:r>
                                <a:rPr lang="zh-CN" altLang="en-US" sz="1400" i="0">
                                  <a:latin typeface="Cambria Math" panose="02040503050406030204" pitchFamily="18" charset="0"/>
                                </a:rPr>
                                <m:t>=</m:t>
                              </m:r>
                              <m:r>
                                <a:rPr lang="zh-CN" altLang="en-US" sz="1400" i="1">
                                  <a:latin typeface="Cambria Math" panose="02040503050406030204" pitchFamily="18" charset="0"/>
                                </a:rPr>
                                <m:t>𝑖</m:t>
                              </m:r>
                            </m:sub>
                            <m:sup>
                              <m:r>
                                <a:rPr lang="zh-CN" altLang="en-US" sz="1400" i="1">
                                  <a:latin typeface="Cambria Math" panose="02040503050406030204" pitchFamily="18" charset="0"/>
                                </a:rPr>
                                <m:t>𝑁</m:t>
                              </m:r>
                            </m:sup>
                            <m:e>
                              <m:sSub>
                                <m:sSubPr>
                                  <m:ctrlPr>
                                    <a:rPr lang="zh-CN" altLang="en-US" sz="1400" i="1">
                                      <a:latin typeface="Cambria Math" panose="02040503050406030204" pitchFamily="18" charset="0"/>
                                    </a:rPr>
                                  </m:ctrlPr>
                                </m:sSubPr>
                                <m:e>
                                  <m:r>
                                    <a:rPr lang="zh-CN" altLang="en-US" sz="1400" i="1">
                                      <a:latin typeface="Cambria Math" panose="02040503050406030204" pitchFamily="18" charset="0"/>
                                    </a:rPr>
                                    <m:t>𝑠</m:t>
                                  </m:r>
                                </m:e>
                                <m:sub>
                                  <m:r>
                                    <a:rPr lang="zh-CN" altLang="en-US" sz="1400" i="1">
                                      <a:latin typeface="Cambria Math" panose="02040503050406030204" pitchFamily="18" charset="0"/>
                                    </a:rPr>
                                    <m:t>𝑖</m:t>
                                  </m:r>
                                </m:sub>
                              </m:sSub>
                            </m:e>
                          </m:nary>
                          <m:r>
                            <a:rPr lang="zh-CN" altLang="en-US" sz="1400" i="0">
                              <a:latin typeface="Cambria Math" panose="02040503050406030204" pitchFamily="18" charset="0"/>
                            </a:rPr>
                            <m:t>⋅</m:t>
                          </m:r>
                          <m:sSub>
                            <m:sSubPr>
                              <m:ctrlPr>
                                <a:rPr lang="en-US" altLang="zh-CN" sz="1400" b="0" i="1" smtClean="0">
                                  <a:solidFill>
                                    <a:schemeClr val="tx1"/>
                                  </a:solidFill>
                                  <a:latin typeface="Cambria Math" panose="02040503050406030204" pitchFamily="18" charset="0"/>
                                </a:rPr>
                              </m:ctrlPr>
                            </m:sSubPr>
                            <m:e>
                              <m:r>
                                <a:rPr lang="en-US" altLang="zh-CN" sz="1400" b="0" i="1" smtClean="0">
                                  <a:solidFill>
                                    <a:schemeClr val="tx1"/>
                                  </a:solidFill>
                                  <a:latin typeface="Cambria Math" panose="02040503050406030204" pitchFamily="18" charset="0"/>
                                </a:rPr>
                                <m:t>𝑥</m:t>
                              </m:r>
                            </m:e>
                            <m:sub>
                              <m:r>
                                <a:rPr lang="zh-CN" altLang="en-US" sz="1400" i="1">
                                  <a:latin typeface="Cambria Math" panose="02040503050406030204" pitchFamily="18" charset="0"/>
                                </a:rPr>
                                <m:t>𝑖</m:t>
                              </m:r>
                            </m:sub>
                          </m:sSub>
                        </m:num>
                        <m:den>
                          <m:nary>
                            <m:naryPr>
                              <m:chr m:val="∑"/>
                              <m:limLoc m:val="subSup"/>
                              <m:grow m:val="on"/>
                              <m:ctrlPr>
                                <a:rPr lang="zh-CN" altLang="en-US" sz="1400" i="1">
                                  <a:latin typeface="Cambria Math" panose="02040503050406030204" pitchFamily="18" charset="0"/>
                                </a:rPr>
                              </m:ctrlPr>
                            </m:naryPr>
                            <m:sub>
                              <m:r>
                                <a:rPr lang="zh-CN" altLang="en-US" sz="1400" i="1">
                                  <a:latin typeface="Cambria Math" panose="02040503050406030204" pitchFamily="18" charset="0"/>
                                </a:rPr>
                                <m:t>𝑖</m:t>
                              </m:r>
                              <m:r>
                                <a:rPr lang="zh-CN" altLang="en-US" sz="1400" i="0">
                                  <a:latin typeface="Cambria Math" panose="02040503050406030204" pitchFamily="18" charset="0"/>
                                </a:rPr>
                                <m:t>=1</m:t>
                              </m:r>
                            </m:sub>
                            <m:sup>
                              <m:r>
                                <a:rPr lang="zh-CN" altLang="en-US" sz="1400" i="1">
                                  <a:latin typeface="Cambria Math" panose="02040503050406030204" pitchFamily="18" charset="0"/>
                                </a:rPr>
                                <m:t>𝑁</m:t>
                              </m:r>
                            </m:sup>
                            <m:e>
                              <m:sSub>
                                <m:sSubPr>
                                  <m:ctrlPr>
                                    <a:rPr lang="zh-CN" altLang="en-US" sz="1400" i="1">
                                      <a:latin typeface="Cambria Math" panose="02040503050406030204" pitchFamily="18" charset="0"/>
                                    </a:rPr>
                                  </m:ctrlPr>
                                </m:sSubPr>
                                <m:e>
                                  <m:r>
                                    <a:rPr lang="zh-CN" altLang="en-US" sz="1400" i="1">
                                      <a:latin typeface="Cambria Math" panose="02040503050406030204" pitchFamily="18" charset="0"/>
                                    </a:rPr>
                                    <m:t>𝑆</m:t>
                                  </m:r>
                                </m:e>
                                <m:sub>
                                  <m:r>
                                    <a:rPr lang="zh-CN" altLang="en-US" sz="1400" i="1">
                                      <a:latin typeface="Cambria Math" panose="02040503050406030204" pitchFamily="18" charset="0"/>
                                    </a:rPr>
                                    <m:t>𝑖</m:t>
                                  </m:r>
                                </m:sub>
                              </m:sSub>
                            </m:e>
                          </m:nary>
                        </m:den>
                      </m:f>
                    </m:oMath>
                  </m:oMathPara>
                </a14:m>
                <a:endParaRPr lang="zh-CN" altLang="en-US" sz="1400" dirty="0"/>
              </a:p>
            </p:txBody>
          </p:sp>
        </mc:Choice>
        <mc:Fallback xmlns="">
          <p:sp>
            <p:nvSpPr>
              <p:cNvPr id="51" name="文本框 50"/>
              <p:cNvSpPr txBox="1">
                <a:spLocks noRot="1" noChangeAspect="1" noMove="1" noResize="1" noEditPoints="1" noAdjustHandles="1" noChangeArrowheads="1" noChangeShapeType="1" noTextEdit="1"/>
              </p:cNvSpPr>
              <p:nvPr/>
            </p:nvSpPr>
            <p:spPr>
              <a:xfrm>
                <a:off x="698788" y="3645582"/>
                <a:ext cx="1178912" cy="496290"/>
              </a:xfrm>
              <a:prstGeom prst="rect">
                <a:avLst/>
              </a:prstGeom>
              <a:blipFill rotWithShape="1">
                <a:blip r:embed="rId4"/>
                <a:stretch>
                  <a:fillRect l="-24" t="-9" r="-4793" b="-2064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2" name="文本框 51"/>
              <p:cNvSpPr txBox="1"/>
              <p:nvPr/>
            </p:nvSpPr>
            <p:spPr>
              <a:xfrm>
                <a:off x="1938904" y="3659592"/>
                <a:ext cx="1171988" cy="496290"/>
              </a:xfrm>
              <a:prstGeom prst="rect">
                <a:avLst/>
              </a:prstGeom>
              <a:noFill/>
            </p:spPr>
            <p:txBody>
              <a:bodyPr wrap="none" lIns="0" tIns="0" rIns="0" bIns="0" rtlCol="0">
                <a:spAutoFit/>
              </a:bodyPr>
              <a:lstStyle/>
              <a:p>
                <a:pPr/>
                <a14:m>
                  <m:oMathPara xmlns:m="http://schemas.openxmlformats.org/officeDocument/2006/math">
                    <m:oMath>
                      <m:r>
                        <a:rPr lang="en-US" altLang="zh-CN" sz="1400" b="0" i="1" smtClean="0">
                          <a:latin typeface="Cambria Math" panose="02040503050406030204" pitchFamily="18" charset="0"/>
                        </a:rPr>
                        <m:t>𝑌</m:t>
                      </m:r>
                      <m:r>
                        <a:rPr lang="zh-CN" altLang="en-US" sz="1400" i="0">
                          <a:latin typeface="Cambria Math" panose="02040503050406030204" pitchFamily="18" charset="0"/>
                        </a:rPr>
                        <m:t>=</m:t>
                      </m:r>
                      <m:f>
                        <m:fPr>
                          <m:ctrlPr>
                            <a:rPr lang="zh-CN" altLang="en-US" sz="1400" i="1">
                              <a:latin typeface="Cambria Math" panose="02040503050406030204" pitchFamily="18" charset="0"/>
                            </a:rPr>
                          </m:ctrlPr>
                        </m:fPr>
                        <m:num>
                          <m:nary>
                            <m:naryPr>
                              <m:chr m:val="∑"/>
                              <m:limLoc m:val="subSup"/>
                              <m:grow m:val="on"/>
                              <m:ctrlPr>
                                <a:rPr lang="zh-CN" altLang="en-US" sz="1400" i="1">
                                  <a:latin typeface="Cambria Math" panose="02040503050406030204" pitchFamily="18" charset="0"/>
                                </a:rPr>
                              </m:ctrlPr>
                            </m:naryPr>
                            <m:sub>
                              <m:r>
                                <a:rPr lang="zh-CN" altLang="en-US" sz="1400" i="1">
                                  <a:latin typeface="Cambria Math" panose="02040503050406030204" pitchFamily="18" charset="0"/>
                                </a:rPr>
                                <m:t>𝑖</m:t>
                              </m:r>
                              <m:r>
                                <a:rPr lang="zh-CN" altLang="en-US" sz="1400" i="0">
                                  <a:latin typeface="Cambria Math" panose="02040503050406030204" pitchFamily="18" charset="0"/>
                                </a:rPr>
                                <m:t>=</m:t>
                              </m:r>
                              <m:r>
                                <a:rPr lang="zh-CN" altLang="en-US" sz="1400" i="1">
                                  <a:latin typeface="Cambria Math" panose="02040503050406030204" pitchFamily="18" charset="0"/>
                                </a:rPr>
                                <m:t>𝑖</m:t>
                              </m:r>
                            </m:sub>
                            <m:sup>
                              <m:r>
                                <a:rPr lang="zh-CN" altLang="en-US" sz="1400" i="1">
                                  <a:latin typeface="Cambria Math" panose="02040503050406030204" pitchFamily="18" charset="0"/>
                                </a:rPr>
                                <m:t>𝑁</m:t>
                              </m:r>
                            </m:sup>
                            <m:e>
                              <m:sSub>
                                <m:sSubPr>
                                  <m:ctrlPr>
                                    <a:rPr lang="zh-CN" altLang="en-US" sz="1400" i="1">
                                      <a:latin typeface="Cambria Math" panose="02040503050406030204" pitchFamily="18" charset="0"/>
                                    </a:rPr>
                                  </m:ctrlPr>
                                </m:sSubPr>
                                <m:e>
                                  <m:r>
                                    <a:rPr lang="zh-CN" altLang="en-US" sz="1400" i="1">
                                      <a:latin typeface="Cambria Math" panose="02040503050406030204" pitchFamily="18" charset="0"/>
                                    </a:rPr>
                                    <m:t>𝑠</m:t>
                                  </m:r>
                                </m:e>
                                <m:sub>
                                  <m:r>
                                    <a:rPr lang="zh-CN" altLang="en-US" sz="1400" i="1">
                                      <a:latin typeface="Cambria Math" panose="02040503050406030204" pitchFamily="18" charset="0"/>
                                    </a:rPr>
                                    <m:t>𝑖</m:t>
                                  </m:r>
                                </m:sub>
                              </m:sSub>
                            </m:e>
                          </m:nary>
                          <m:r>
                            <a:rPr lang="zh-CN" altLang="en-US" sz="1400" i="0">
                              <a:latin typeface="Cambria Math" panose="02040503050406030204" pitchFamily="18" charset="0"/>
                            </a:rPr>
                            <m:t>⋅</m:t>
                          </m:r>
                          <m:sSub>
                            <m:sSubPr>
                              <m:ctrlPr>
                                <a:rPr lang="en-US" altLang="zh-CN" sz="1400" b="0" i="1" smtClean="0">
                                  <a:solidFill>
                                    <a:schemeClr val="tx1"/>
                                  </a:solidFill>
                                  <a:latin typeface="Cambria Math" panose="02040503050406030204" pitchFamily="18" charset="0"/>
                                </a:rPr>
                              </m:ctrlPr>
                            </m:sSubPr>
                            <m:e>
                              <m:r>
                                <a:rPr lang="en-US" altLang="zh-CN" sz="1400" b="0" i="1" smtClean="0">
                                  <a:solidFill>
                                    <a:schemeClr val="tx1"/>
                                  </a:solidFill>
                                  <a:latin typeface="Cambria Math" panose="02040503050406030204" pitchFamily="18" charset="0"/>
                                </a:rPr>
                                <m:t>𝑦</m:t>
                              </m:r>
                            </m:e>
                            <m:sub>
                              <m:r>
                                <a:rPr lang="zh-CN" altLang="en-US" sz="1400" i="1">
                                  <a:latin typeface="Cambria Math" panose="02040503050406030204" pitchFamily="18" charset="0"/>
                                </a:rPr>
                                <m:t>𝑖</m:t>
                              </m:r>
                            </m:sub>
                          </m:sSub>
                        </m:num>
                        <m:den>
                          <m:nary>
                            <m:naryPr>
                              <m:chr m:val="∑"/>
                              <m:limLoc m:val="subSup"/>
                              <m:grow m:val="on"/>
                              <m:ctrlPr>
                                <a:rPr lang="zh-CN" altLang="en-US" sz="1400" i="1">
                                  <a:latin typeface="Cambria Math" panose="02040503050406030204" pitchFamily="18" charset="0"/>
                                </a:rPr>
                              </m:ctrlPr>
                            </m:naryPr>
                            <m:sub>
                              <m:r>
                                <a:rPr lang="zh-CN" altLang="en-US" sz="1400" i="1">
                                  <a:latin typeface="Cambria Math" panose="02040503050406030204" pitchFamily="18" charset="0"/>
                                </a:rPr>
                                <m:t>𝑖</m:t>
                              </m:r>
                              <m:r>
                                <a:rPr lang="zh-CN" altLang="en-US" sz="1400" i="0">
                                  <a:latin typeface="Cambria Math" panose="02040503050406030204" pitchFamily="18" charset="0"/>
                                </a:rPr>
                                <m:t>=1</m:t>
                              </m:r>
                            </m:sub>
                            <m:sup>
                              <m:r>
                                <a:rPr lang="zh-CN" altLang="en-US" sz="1400" i="1">
                                  <a:latin typeface="Cambria Math" panose="02040503050406030204" pitchFamily="18" charset="0"/>
                                </a:rPr>
                                <m:t>𝑁</m:t>
                              </m:r>
                            </m:sup>
                            <m:e>
                              <m:sSub>
                                <m:sSubPr>
                                  <m:ctrlPr>
                                    <a:rPr lang="zh-CN" altLang="en-US" sz="1400" i="1">
                                      <a:latin typeface="Cambria Math" panose="02040503050406030204" pitchFamily="18" charset="0"/>
                                    </a:rPr>
                                  </m:ctrlPr>
                                </m:sSubPr>
                                <m:e>
                                  <m:r>
                                    <a:rPr lang="zh-CN" altLang="en-US" sz="1400" i="1">
                                      <a:latin typeface="Cambria Math" panose="02040503050406030204" pitchFamily="18" charset="0"/>
                                    </a:rPr>
                                    <m:t>𝑆</m:t>
                                  </m:r>
                                </m:e>
                                <m:sub>
                                  <m:r>
                                    <a:rPr lang="zh-CN" altLang="en-US" sz="1400" i="1">
                                      <a:latin typeface="Cambria Math" panose="02040503050406030204" pitchFamily="18" charset="0"/>
                                    </a:rPr>
                                    <m:t>𝑖</m:t>
                                  </m:r>
                                </m:sub>
                              </m:sSub>
                            </m:e>
                          </m:nary>
                        </m:den>
                      </m:f>
                    </m:oMath>
                  </m:oMathPara>
                </a14:m>
                <a:endParaRPr lang="zh-CN" altLang="en-US" sz="1400" dirty="0"/>
              </a:p>
            </p:txBody>
          </p:sp>
        </mc:Choice>
        <mc:Fallback xmlns="">
          <p:sp>
            <p:nvSpPr>
              <p:cNvPr id="52" name="文本框 51"/>
              <p:cNvSpPr txBox="1">
                <a:spLocks noRot="1" noChangeAspect="1" noMove="1" noResize="1" noEditPoints="1" noAdjustHandles="1" noChangeArrowheads="1" noChangeShapeType="1" noTextEdit="1"/>
              </p:cNvSpPr>
              <p:nvPr/>
            </p:nvSpPr>
            <p:spPr>
              <a:xfrm>
                <a:off x="1938904" y="3659592"/>
                <a:ext cx="1171988" cy="496290"/>
              </a:xfrm>
              <a:prstGeom prst="rect">
                <a:avLst/>
              </a:prstGeom>
              <a:blipFill rotWithShape="1">
                <a:blip r:embed="rId5"/>
                <a:stretch>
                  <a:fillRect l="-21" t="-18" r="-5037" b="-2063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8" name="文本框 57"/>
              <p:cNvSpPr txBox="1"/>
              <p:nvPr/>
            </p:nvSpPr>
            <p:spPr>
              <a:xfrm>
                <a:off x="521274" y="4624151"/>
                <a:ext cx="4555693" cy="1336904"/>
              </a:xfrm>
              <a:prstGeom prst="rect">
                <a:avLst/>
              </a:prstGeom>
              <a:noFill/>
            </p:spPr>
            <p:txBody>
              <a:bodyPr wrap="square">
                <a:spAutoFit/>
              </a:bodyPr>
              <a:lstStyle/>
              <a:p>
                <a:r>
                  <a:rPr lang="zh-CN" altLang="en-US" sz="1600" dirty="0">
                    <a:latin typeface="Times New Roman" panose="02020603050405020304" pitchFamily="18" charset="0"/>
                    <a:cs typeface="Times New Roman" panose="02020603050405020304" pitchFamily="18" charset="0"/>
                  </a:rPr>
                  <a:t>N：参与计算的 SiPM 总数 </a:t>
                </a:r>
              </a:p>
              <a:p>
                <a14:m>
                  <m:oMath xmlns:m="http://schemas.openxmlformats.org/officeDocument/2006/math">
                    <m:sSub>
                      <m:sSubPr>
                        <m:ctrlPr>
                          <a:rPr lang="en-US" altLang="zh-CN" sz="1600" b="0" i="1" smtClean="0">
                            <a:solidFill>
                              <a:schemeClr val="tx1"/>
                            </a:solidFill>
                            <a:latin typeface="Cambria Math" panose="02040503050406030204" pitchFamily="18" charset="0"/>
                          </a:rPr>
                        </m:ctrlPr>
                      </m:sSubPr>
                      <m:e>
                        <m:r>
                          <a:rPr lang="en-US" altLang="zh-CN" sz="1600" b="0" i="1" smtClean="0">
                            <a:solidFill>
                              <a:schemeClr val="tx1"/>
                            </a:solidFill>
                            <a:latin typeface="Cambria Math" panose="02040503050406030204" pitchFamily="18" charset="0"/>
                          </a:rPr>
                          <m:t>𝑥</m:t>
                        </m:r>
                      </m:e>
                      <m:sub>
                        <m:r>
                          <a:rPr lang="zh-CN" altLang="en-US" sz="1600" i="1">
                            <a:latin typeface="Cambria Math" panose="02040503050406030204" pitchFamily="18" charset="0"/>
                          </a:rPr>
                          <m:t>𝑖</m:t>
                        </m:r>
                      </m:sub>
                    </m:sSub>
                    <m:r>
                      <a:rPr lang="zh-CN" altLang="en-US" sz="1600" i="1">
                        <a:latin typeface="Cambria Math" panose="02040503050406030204" pitchFamily="18" charset="0"/>
                      </a:rPr>
                      <m:t> </m:t>
                    </m:r>
                    <m:r>
                      <a:rPr lang="en-US" altLang="zh-CN" sz="1600" b="0" i="1" smtClean="0">
                        <a:latin typeface="Cambria Math" panose="02040503050406030204" pitchFamily="18" charset="0"/>
                      </a:rPr>
                      <m:t>,</m:t>
                    </m:r>
                    <m:sSub>
                      <m:sSubPr>
                        <m:ctrlPr>
                          <a:rPr lang="en-US" altLang="zh-CN" sz="1600" i="1">
                            <a:latin typeface="Cambria Math" panose="02040503050406030204" pitchFamily="18" charset="0"/>
                          </a:rPr>
                        </m:ctrlPr>
                      </m:sSubPr>
                      <m:e>
                        <m:r>
                          <a:rPr lang="en-US" altLang="zh-CN" sz="1600" i="1">
                            <a:latin typeface="Cambria Math" panose="02040503050406030204" pitchFamily="18" charset="0"/>
                          </a:rPr>
                          <m:t>𝑦</m:t>
                        </m:r>
                      </m:e>
                      <m:sub>
                        <m:r>
                          <a:rPr lang="zh-CN" altLang="en-US" sz="1600" i="1">
                            <a:latin typeface="Cambria Math" panose="02040503050406030204" pitchFamily="18" charset="0"/>
                          </a:rPr>
                          <m:t>𝑖</m:t>
                        </m:r>
                      </m:sub>
                    </m:sSub>
                  </m:oMath>
                </a14:m>
                <a:r>
                  <a:rPr lang="zh-CN" altLang="en-US" sz="1600" dirty="0">
                    <a:latin typeface="Times New Roman" panose="02020603050405020304" pitchFamily="18" charset="0"/>
                    <a:cs typeface="Times New Roman" panose="02020603050405020304" pitchFamily="18" charset="0"/>
                  </a:rPr>
                  <a:t>：第i个 SiPM 的物理坐标 </a:t>
                </a:r>
              </a:p>
              <a:p>
                <a14:m>
                  <m:oMath xmlns:m="http://schemas.openxmlformats.org/officeDocument/2006/math">
                    <m:sSub>
                      <m:sSubPr>
                        <m:ctrlPr>
                          <a:rPr lang="zh-CN" altLang="en-US" sz="1600" i="1">
                            <a:latin typeface="Cambria Math" panose="02040503050406030204" pitchFamily="18" charset="0"/>
                          </a:rPr>
                        </m:ctrlPr>
                      </m:sSubPr>
                      <m:e>
                        <m:r>
                          <a:rPr lang="zh-CN" altLang="en-US" sz="1600" i="1">
                            <a:latin typeface="Cambria Math" panose="02040503050406030204" pitchFamily="18" charset="0"/>
                          </a:rPr>
                          <m:t>𝑆</m:t>
                        </m:r>
                      </m:e>
                      <m:sub>
                        <m:r>
                          <a:rPr lang="zh-CN" altLang="en-US" sz="1600" i="1">
                            <a:latin typeface="Cambria Math" panose="02040503050406030204" pitchFamily="18" charset="0"/>
                          </a:rPr>
                          <m:t>𝑖</m:t>
                        </m:r>
                      </m:sub>
                    </m:sSub>
                    <m:r>
                      <a:rPr lang="zh-CN" altLang="en-US" sz="1600" i="1">
                        <a:latin typeface="Cambria Math" panose="02040503050406030204" pitchFamily="18" charset="0"/>
                      </a:rPr>
                      <m:t> </m:t>
                    </m:r>
                  </m:oMath>
                </a14:m>
                <a:r>
                  <a:rPr lang="zh-CN" altLang="en-US" sz="1600" dirty="0">
                    <a:latin typeface="Times New Roman" panose="02020603050405020304" pitchFamily="18" charset="0"/>
                    <a:cs typeface="Times New Roman" panose="02020603050405020304" pitchFamily="18" charset="0"/>
                  </a:rPr>
                  <a:t>：第 i 个 SiPM 对应该事件的输出信号幅度 </a:t>
                </a:r>
              </a:p>
              <a:p>
                <a:r>
                  <a:rPr lang="zh-CN" altLang="en-US" sz="1600" dirty="0">
                    <a:latin typeface="Times New Roman" panose="02020603050405020304" pitchFamily="18" charset="0"/>
                    <a:cs typeface="Times New Roman" panose="02020603050405020304" pitchFamily="18" charset="0"/>
                  </a:rPr>
                  <a:t>分母</a:t>
                </a:r>
                <a14:m>
                  <m:oMath xmlns:m="http://schemas.openxmlformats.org/officeDocument/2006/math">
                    <m:nary>
                      <m:naryPr>
                        <m:chr m:val="∑"/>
                        <m:limLoc m:val="subSup"/>
                        <m:grow m:val="on"/>
                        <m:ctrlPr>
                          <a:rPr lang="zh-CN" altLang="en-US" sz="1600" i="1">
                            <a:latin typeface="Cambria Math" panose="02040503050406030204" pitchFamily="18" charset="0"/>
                          </a:rPr>
                        </m:ctrlPr>
                      </m:naryPr>
                      <m:sub>
                        <m:r>
                          <a:rPr lang="zh-CN" altLang="en-US" sz="1600" i="1">
                            <a:latin typeface="Cambria Math" panose="02040503050406030204" pitchFamily="18" charset="0"/>
                          </a:rPr>
                          <m:t>𝑖</m:t>
                        </m:r>
                        <m:r>
                          <a:rPr lang="zh-CN" altLang="en-US" sz="1600" i="0">
                            <a:latin typeface="Cambria Math" panose="02040503050406030204" pitchFamily="18" charset="0"/>
                          </a:rPr>
                          <m:t>=1</m:t>
                        </m:r>
                      </m:sub>
                      <m:sup>
                        <m:r>
                          <a:rPr lang="zh-CN" altLang="en-US" sz="1600" i="1">
                            <a:latin typeface="Cambria Math" panose="02040503050406030204" pitchFamily="18" charset="0"/>
                          </a:rPr>
                          <m:t>𝑁</m:t>
                        </m:r>
                      </m:sup>
                      <m:e>
                        <m:sSub>
                          <m:sSubPr>
                            <m:ctrlPr>
                              <a:rPr lang="zh-CN" altLang="en-US" sz="1600" i="1">
                                <a:latin typeface="Cambria Math" panose="02040503050406030204" pitchFamily="18" charset="0"/>
                              </a:rPr>
                            </m:ctrlPr>
                          </m:sSubPr>
                          <m:e>
                            <m:r>
                              <a:rPr lang="zh-CN" altLang="en-US" sz="1600" i="1">
                                <a:latin typeface="Cambria Math" panose="02040503050406030204" pitchFamily="18" charset="0"/>
                              </a:rPr>
                              <m:t>𝑆</m:t>
                            </m:r>
                          </m:e>
                          <m:sub>
                            <m:r>
                              <a:rPr lang="zh-CN" altLang="en-US" sz="1600" i="1">
                                <a:latin typeface="Cambria Math" panose="02040503050406030204" pitchFamily="18" charset="0"/>
                              </a:rPr>
                              <m:t>𝑖</m:t>
                            </m:r>
                          </m:sub>
                        </m:sSub>
                      </m:e>
                    </m:nary>
                    <m:r>
                      <a:rPr lang="zh-CN" altLang="en-US" sz="1600" i="1">
                        <a:latin typeface="Cambria Math" panose="02040503050406030204" pitchFamily="18" charset="0"/>
                      </a:rPr>
                      <m:t> </m:t>
                    </m:r>
                  </m:oMath>
                </a14:m>
                <a:r>
                  <a:rPr lang="zh-CN" altLang="en-US" sz="1600" dirty="0">
                    <a:latin typeface="Times New Roman" panose="02020603050405020304" pitchFamily="18" charset="0"/>
                    <a:cs typeface="Times New Roman" panose="02020603050405020304" pitchFamily="18" charset="0"/>
                  </a:rPr>
                  <a:t>：所有 SiPM 的信号总和，对应事件的沉积总能量，同时起到归一化作用</a:t>
                </a:r>
              </a:p>
            </p:txBody>
          </p:sp>
        </mc:Choice>
        <mc:Fallback xmlns="">
          <p:sp>
            <p:nvSpPr>
              <p:cNvPr id="58" name="文本框 57"/>
              <p:cNvSpPr txBox="1">
                <a:spLocks noRot="1" noChangeAspect="1" noMove="1" noResize="1" noEditPoints="1" noAdjustHandles="1" noChangeArrowheads="1" noChangeShapeType="1" noTextEdit="1"/>
              </p:cNvSpPr>
              <p:nvPr/>
            </p:nvSpPr>
            <p:spPr>
              <a:xfrm>
                <a:off x="521274" y="4624151"/>
                <a:ext cx="4555693" cy="1336904"/>
              </a:xfrm>
              <a:prstGeom prst="rect">
                <a:avLst/>
              </a:prstGeom>
              <a:blipFill rotWithShape="1">
                <a:blip r:embed="rId6"/>
                <a:stretch>
                  <a:fillRect l="-13" t="-6" r="3" b="-6816"/>
                </a:stretch>
              </a:blipFill>
            </p:spPr>
            <p:txBody>
              <a:bodyPr/>
              <a:lstStyle/>
              <a:p>
                <a:r>
                  <a:rPr lang="zh-CN" altLang="en-US">
                    <a:noFill/>
                  </a:rPr>
                  <a:t> </a:t>
                </a:r>
              </a:p>
            </p:txBody>
          </p:sp>
        </mc:Fallback>
      </mc:AlternateContent>
      <p:sp>
        <p:nvSpPr>
          <p:cNvPr id="2" name="文本框 1"/>
          <p:cNvSpPr txBox="1"/>
          <p:nvPr/>
        </p:nvSpPr>
        <p:spPr>
          <a:xfrm>
            <a:off x="3026643" y="3159647"/>
            <a:ext cx="3568952" cy="276999"/>
          </a:xfrm>
          <a:prstGeom prst="rect">
            <a:avLst/>
          </a:prstGeom>
          <a:noFill/>
        </p:spPr>
        <p:txBody>
          <a:bodyPr wrap="square" rtlCol="0">
            <a:spAutoFit/>
          </a:bodyPr>
          <a:lstStyle/>
          <a:p>
            <a:r>
              <a:rPr lang="zh-CN" altLang="en-US" sz="1200" b="1" dirty="0">
                <a:solidFill>
                  <a:schemeClr val="tx2">
                    <a:lumMod val="90000"/>
                    <a:lumOff val="10000"/>
                  </a:schemeClr>
                </a:solidFill>
              </a:rPr>
              <a:t>重心法处理</a:t>
            </a:r>
            <a:r>
              <a:rPr lang="en-US" altLang="zh-CN" sz="1200" b="1" dirty="0">
                <a:solidFill>
                  <a:schemeClr val="tx2">
                    <a:lumMod val="90000"/>
                    <a:lumOff val="10000"/>
                  </a:schemeClr>
                </a:solidFill>
              </a:rPr>
              <a:t>Flood image</a:t>
            </a:r>
            <a:r>
              <a:rPr lang="zh-CN" altLang="en-US" sz="1200" b="1" dirty="0">
                <a:solidFill>
                  <a:schemeClr val="tx2">
                    <a:lumMod val="90000"/>
                    <a:lumOff val="10000"/>
                  </a:schemeClr>
                </a:solidFill>
              </a:rPr>
              <a:t>示意图</a:t>
            </a:r>
          </a:p>
        </p:txBody>
      </p:sp>
      <p:sp>
        <p:nvSpPr>
          <p:cNvPr id="11" name="灯片编号占位符 10"/>
          <p:cNvSpPr>
            <a:spLocks noGrp="1"/>
          </p:cNvSpPr>
          <p:nvPr>
            <p:ph type="sldNum" sz="quarter" idx="12"/>
          </p:nvPr>
        </p:nvSpPr>
        <p:spPr/>
        <p:txBody>
          <a:bodyPr/>
          <a:lstStyle/>
          <a:p>
            <a:fld id="{81F3856D-B8D7-4563-97BB-9D2204980CAD}" type="slidenum">
              <a:rPr lang="zh-CN" altLang="en-US" smtClean="0"/>
              <a:t>4</a:t>
            </a:fld>
            <a:endParaRPr lang="zh-CN" altLang="en-US"/>
          </a:p>
        </p:txBody>
      </p:sp>
      <p:pic>
        <p:nvPicPr>
          <p:cNvPr id="13" name="图片 12"/>
          <p:cNvPicPr>
            <a:picLocks noChangeAspect="1"/>
          </p:cNvPicPr>
          <p:nvPr/>
        </p:nvPicPr>
        <p:blipFill>
          <a:blip r:embed="rId7"/>
          <a:stretch>
            <a:fillRect/>
          </a:stretch>
        </p:blipFill>
        <p:spPr>
          <a:xfrm>
            <a:off x="5607607" y="3479208"/>
            <a:ext cx="2109685" cy="2250029"/>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39" name="直接箭头连接符 38"/>
          <p:cNvCxnSpPr>
            <a:stCxn id="38" idx="1"/>
          </p:cNvCxnSpPr>
          <p:nvPr/>
        </p:nvCxnSpPr>
        <p:spPr>
          <a:xfrm flipH="1">
            <a:off x="7328357" y="4561720"/>
            <a:ext cx="796472" cy="0"/>
          </a:xfrm>
          <a:prstGeom prst="straightConnector1">
            <a:avLst/>
          </a:prstGeom>
          <a:ln>
            <a:prstDash val="dash"/>
            <a:tailEnd type="triangle"/>
          </a:ln>
        </p:spPr>
        <p:style>
          <a:lnRef idx="2">
            <a:schemeClr val="accent1"/>
          </a:lnRef>
          <a:fillRef idx="0">
            <a:schemeClr val="accent1"/>
          </a:fillRef>
          <a:effectRef idx="1">
            <a:schemeClr val="accent1"/>
          </a:effectRef>
          <a:fontRef idx="minor">
            <a:schemeClr val="tx1"/>
          </a:fontRef>
        </p:style>
      </p:cxnSp>
      <p:sp>
        <p:nvSpPr>
          <p:cNvPr id="16" name="平行四边形 15">
            <a:extLst>
              <a:ext uri="{FF2B5EF4-FFF2-40B4-BE49-F238E27FC236}">
                <a16:creationId xmlns:a16="http://schemas.microsoft.com/office/drawing/2014/main" id="{71CB9C89-5C6D-F24C-BF58-4A747D79A0B3}"/>
              </a:ext>
            </a:extLst>
          </p:cNvPr>
          <p:cNvSpPr/>
          <p:nvPr/>
        </p:nvSpPr>
        <p:spPr>
          <a:xfrm>
            <a:off x="3174143" y="376366"/>
            <a:ext cx="6306201" cy="618962"/>
          </a:xfrm>
          <a:prstGeom prst="parallelogram">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平行四边形 17">
            <a:extLst>
              <a:ext uri="{FF2B5EF4-FFF2-40B4-BE49-F238E27FC236}">
                <a16:creationId xmlns:a16="http://schemas.microsoft.com/office/drawing/2014/main" id="{FFB6182C-64F4-70FD-3B7B-EE0E601B5BF0}"/>
              </a:ext>
            </a:extLst>
          </p:cNvPr>
          <p:cNvSpPr/>
          <p:nvPr/>
        </p:nvSpPr>
        <p:spPr>
          <a:xfrm>
            <a:off x="1612762" y="382456"/>
            <a:ext cx="1717535" cy="618963"/>
          </a:xfrm>
          <a:prstGeom prst="parallelogram">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a:extLst>
              <a:ext uri="{FF2B5EF4-FFF2-40B4-BE49-F238E27FC236}">
                <a16:creationId xmlns:a16="http://schemas.microsoft.com/office/drawing/2014/main" id="{7DC1430B-5A2C-DBCC-F1EA-F671EC47E27D}"/>
              </a:ext>
            </a:extLst>
          </p:cNvPr>
          <p:cNvSpPr txBox="1"/>
          <p:nvPr/>
        </p:nvSpPr>
        <p:spPr>
          <a:xfrm>
            <a:off x="1752599" y="442244"/>
            <a:ext cx="2206487" cy="461665"/>
          </a:xfrm>
          <a:prstGeom prst="rect">
            <a:avLst/>
          </a:prstGeom>
          <a:noFill/>
        </p:spPr>
        <p:txBody>
          <a:bodyPr wrap="square" rtlCol="0">
            <a:spAutoFit/>
          </a:bodyPr>
          <a:lstStyle/>
          <a:p>
            <a:r>
              <a:rPr lang="zh-CN" altLang="en-US" sz="2400" b="1" dirty="0">
                <a:solidFill>
                  <a:schemeClr val="accent1"/>
                </a:solidFill>
              </a:rPr>
              <a:t>研究背景</a:t>
            </a:r>
          </a:p>
        </p:txBody>
      </p:sp>
      <p:sp>
        <p:nvSpPr>
          <p:cNvPr id="25" name="文本框 24">
            <a:extLst>
              <a:ext uri="{FF2B5EF4-FFF2-40B4-BE49-F238E27FC236}">
                <a16:creationId xmlns:a16="http://schemas.microsoft.com/office/drawing/2014/main" id="{BB20CC31-CE30-3A80-351A-E1D75696925A}"/>
              </a:ext>
            </a:extLst>
          </p:cNvPr>
          <p:cNvSpPr txBox="1"/>
          <p:nvPr/>
        </p:nvSpPr>
        <p:spPr>
          <a:xfrm>
            <a:off x="3681719" y="455014"/>
            <a:ext cx="1408704" cy="461665"/>
          </a:xfrm>
          <a:prstGeom prst="rect">
            <a:avLst/>
          </a:prstGeom>
          <a:noFill/>
        </p:spPr>
        <p:txBody>
          <a:bodyPr wrap="square">
            <a:spAutoFit/>
          </a:bodyPr>
          <a:lstStyle/>
          <a:p>
            <a:r>
              <a:rPr lang="zh-CN" altLang="en-US" sz="2400" b="1" dirty="0">
                <a:solidFill>
                  <a:schemeClr val="bg2">
                    <a:lumMod val="90000"/>
                  </a:schemeClr>
                </a:solidFill>
              </a:rPr>
              <a:t>仿真实验</a:t>
            </a:r>
            <a:endParaRPr lang="zh-CN" altLang="en-US" dirty="0">
              <a:solidFill>
                <a:schemeClr val="bg2">
                  <a:lumMod val="90000"/>
                </a:schemeClr>
              </a:solidFill>
            </a:endParaRPr>
          </a:p>
        </p:txBody>
      </p:sp>
      <p:sp>
        <p:nvSpPr>
          <p:cNvPr id="29" name="文本框 28">
            <a:extLst>
              <a:ext uri="{FF2B5EF4-FFF2-40B4-BE49-F238E27FC236}">
                <a16:creationId xmlns:a16="http://schemas.microsoft.com/office/drawing/2014/main" id="{10A9D3F4-2B05-3DD9-027D-6EAAED48C974}"/>
              </a:ext>
            </a:extLst>
          </p:cNvPr>
          <p:cNvSpPr txBox="1"/>
          <p:nvPr/>
        </p:nvSpPr>
        <p:spPr>
          <a:xfrm>
            <a:off x="5661103" y="448657"/>
            <a:ext cx="1408704" cy="461665"/>
          </a:xfrm>
          <a:prstGeom prst="rect">
            <a:avLst/>
          </a:prstGeom>
          <a:noFill/>
        </p:spPr>
        <p:txBody>
          <a:bodyPr wrap="square">
            <a:spAutoFit/>
          </a:bodyPr>
          <a:lstStyle/>
          <a:p>
            <a:r>
              <a:rPr lang="zh-CN" altLang="en-US" sz="2400" b="1" dirty="0">
                <a:solidFill>
                  <a:schemeClr val="bg2">
                    <a:lumMod val="90000"/>
                  </a:schemeClr>
                </a:solidFill>
              </a:rPr>
              <a:t>硬件实验</a:t>
            </a:r>
            <a:endParaRPr lang="zh-CN" altLang="en-US" dirty="0">
              <a:solidFill>
                <a:schemeClr val="bg2">
                  <a:lumMod val="90000"/>
                </a:schemeClr>
              </a:solidFill>
            </a:endParaRPr>
          </a:p>
        </p:txBody>
      </p:sp>
      <p:sp>
        <p:nvSpPr>
          <p:cNvPr id="31" name="文本框 30">
            <a:extLst>
              <a:ext uri="{FF2B5EF4-FFF2-40B4-BE49-F238E27FC236}">
                <a16:creationId xmlns:a16="http://schemas.microsoft.com/office/drawing/2014/main" id="{D3B42D69-271B-BE3B-EB9D-F62F357150CB}"/>
              </a:ext>
            </a:extLst>
          </p:cNvPr>
          <p:cNvSpPr txBox="1"/>
          <p:nvPr/>
        </p:nvSpPr>
        <p:spPr>
          <a:xfrm>
            <a:off x="7544807" y="470996"/>
            <a:ext cx="1709827" cy="461665"/>
          </a:xfrm>
          <a:prstGeom prst="rect">
            <a:avLst/>
          </a:prstGeom>
          <a:noFill/>
        </p:spPr>
        <p:txBody>
          <a:bodyPr wrap="square">
            <a:spAutoFit/>
          </a:bodyPr>
          <a:lstStyle/>
          <a:p>
            <a:r>
              <a:rPr lang="zh-CN" altLang="en-US" sz="2400" b="1" dirty="0">
                <a:solidFill>
                  <a:schemeClr val="bg2">
                    <a:lumMod val="90000"/>
                  </a:schemeClr>
                </a:solidFill>
              </a:rPr>
              <a:t>总结与展望</a:t>
            </a:r>
            <a:endParaRPr lang="zh-CN" altLang="en-US" dirty="0">
              <a:solidFill>
                <a:schemeClr val="bg2">
                  <a:lumMod val="9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491318" y="2745583"/>
            <a:ext cx="11296547" cy="1826417"/>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矩形 16"/>
          <p:cNvSpPr/>
          <p:nvPr/>
        </p:nvSpPr>
        <p:spPr>
          <a:xfrm>
            <a:off x="491318" y="4582217"/>
            <a:ext cx="11296547" cy="1871590"/>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p:cNvCxnSpPr/>
          <p:nvPr/>
        </p:nvCxnSpPr>
        <p:spPr>
          <a:xfrm>
            <a:off x="0" y="404192"/>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5" name="直接连接符 4"/>
          <p:cNvCxnSpPr/>
          <p:nvPr/>
        </p:nvCxnSpPr>
        <p:spPr>
          <a:xfrm>
            <a:off x="0" y="1033670"/>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6" name="流程图: 延期 5"/>
          <p:cNvSpPr/>
          <p:nvPr/>
        </p:nvSpPr>
        <p:spPr>
          <a:xfrm rot="5400000">
            <a:off x="520104" y="281652"/>
            <a:ext cx="1013877" cy="887894"/>
          </a:xfrm>
          <a:prstGeom prst="flowChartDelay">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直角三角形 6"/>
          <p:cNvSpPr/>
          <p:nvPr/>
        </p:nvSpPr>
        <p:spPr>
          <a:xfrm>
            <a:off x="1470990" y="218656"/>
            <a:ext cx="112645" cy="185525"/>
          </a:xfrm>
          <a:prstGeom prst="rtTriangl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864705" y="437551"/>
            <a:ext cx="662607" cy="523220"/>
          </a:xfrm>
          <a:prstGeom prst="rect">
            <a:avLst/>
          </a:prstGeom>
          <a:noFill/>
        </p:spPr>
        <p:txBody>
          <a:bodyPr wrap="square" rtlCol="0">
            <a:spAutoFit/>
          </a:bodyPr>
          <a:lstStyle/>
          <a:p>
            <a:r>
              <a:rPr lang="en-US" altLang="zh-CN" sz="2800" b="1" dirty="0">
                <a:solidFill>
                  <a:schemeClr val="bg1"/>
                </a:solidFill>
                <a:cs typeface="Times New Roman" panose="02020603050405020304" pitchFamily="18" charset="0"/>
              </a:rPr>
              <a:t>1</a:t>
            </a:r>
            <a:endParaRPr lang="zh-CN" altLang="en-US" sz="2800" b="1" dirty="0">
              <a:solidFill>
                <a:schemeClr val="bg1"/>
              </a:solidFill>
              <a:cs typeface="Times New Roman" panose="02020603050405020304" pitchFamily="18" charset="0"/>
            </a:endParaRPr>
          </a:p>
        </p:txBody>
      </p:sp>
      <p:sp>
        <p:nvSpPr>
          <p:cNvPr id="9" name="文本框 8"/>
          <p:cNvSpPr txBox="1"/>
          <p:nvPr/>
        </p:nvSpPr>
        <p:spPr>
          <a:xfrm>
            <a:off x="1752599" y="442244"/>
            <a:ext cx="2206487" cy="461665"/>
          </a:xfrm>
          <a:prstGeom prst="rect">
            <a:avLst/>
          </a:prstGeom>
          <a:noFill/>
        </p:spPr>
        <p:txBody>
          <a:bodyPr wrap="square" rtlCol="0">
            <a:spAutoFit/>
          </a:bodyPr>
          <a:lstStyle/>
          <a:p>
            <a:r>
              <a:rPr lang="zh-CN" altLang="en-US" sz="2400" b="1" dirty="0">
                <a:solidFill>
                  <a:schemeClr val="accent1"/>
                </a:solidFill>
              </a:rPr>
              <a:t>研究背景</a:t>
            </a:r>
          </a:p>
        </p:txBody>
      </p:sp>
      <p:pic>
        <p:nvPicPr>
          <p:cNvPr id="10" name="图片 9"/>
          <p:cNvPicPr>
            <a:picLocks noChangeAspect="1"/>
          </p:cNvPicPr>
          <p:nvPr/>
        </p:nvPicPr>
        <p:blipFill>
          <a:blip r:embed="rId2"/>
          <a:stretch>
            <a:fillRect/>
          </a:stretch>
        </p:blipFill>
        <p:spPr>
          <a:xfrm>
            <a:off x="10621705" y="472958"/>
            <a:ext cx="1411179" cy="486876"/>
          </a:xfrm>
          <a:prstGeom prst="rect">
            <a:avLst/>
          </a:prstGeom>
        </p:spPr>
      </p:pic>
      <p:sp>
        <p:nvSpPr>
          <p:cNvPr id="2" name="矩形 1"/>
          <p:cNvSpPr/>
          <p:nvPr/>
        </p:nvSpPr>
        <p:spPr>
          <a:xfrm>
            <a:off x="491319" y="1331341"/>
            <a:ext cx="11313994" cy="601695"/>
          </a:xfrm>
          <a:prstGeom prst="rect">
            <a:avLst/>
          </a:prstGeom>
          <a:noFill/>
          <a:ln w="12700">
            <a:solidFill>
              <a:schemeClr val="tx2">
                <a:lumMod val="90000"/>
                <a:lumOff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tx2">
                    <a:lumMod val="90000"/>
                    <a:lumOff val="10000"/>
                  </a:schemeClr>
                </a:solidFill>
              </a:rPr>
              <a:t>基于深度学习的</a:t>
            </a:r>
            <a:r>
              <a:rPr lang="en-US" altLang="zh-CN" sz="2400" b="1" dirty="0">
                <a:solidFill>
                  <a:schemeClr val="tx2">
                    <a:lumMod val="90000"/>
                    <a:lumOff val="10000"/>
                  </a:schemeClr>
                </a:solidFill>
              </a:rPr>
              <a:t>LYSO-SiPM PET</a:t>
            </a:r>
            <a:r>
              <a:rPr lang="zh-CN" altLang="en-US" sz="2400" b="1" dirty="0">
                <a:solidFill>
                  <a:schemeClr val="tx2">
                    <a:lumMod val="90000"/>
                    <a:lumOff val="10000"/>
                  </a:schemeClr>
                </a:solidFill>
              </a:rPr>
              <a:t>晶体间散射校正及多间距实验验证</a:t>
            </a:r>
          </a:p>
        </p:txBody>
      </p:sp>
      <p:sp>
        <p:nvSpPr>
          <p:cNvPr id="11" name="矩形 10"/>
          <p:cNvSpPr/>
          <p:nvPr/>
        </p:nvSpPr>
        <p:spPr>
          <a:xfrm>
            <a:off x="491319" y="2133672"/>
            <a:ext cx="5397690" cy="4320135"/>
          </a:xfrm>
          <a:prstGeom prst="rect">
            <a:avLst/>
          </a:prstGeom>
          <a:noFill/>
          <a:ln w="12700">
            <a:solidFill>
              <a:schemeClr val="tx2">
                <a:lumMod val="90000"/>
                <a:lumOff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b="1" dirty="0">
              <a:solidFill>
                <a:schemeClr val="tx2">
                  <a:lumMod val="90000"/>
                  <a:lumOff val="10000"/>
                </a:schemeClr>
              </a:solidFill>
            </a:endParaRPr>
          </a:p>
        </p:txBody>
      </p:sp>
      <p:sp>
        <p:nvSpPr>
          <p:cNvPr id="12" name="矩形 11"/>
          <p:cNvSpPr/>
          <p:nvPr/>
        </p:nvSpPr>
        <p:spPr>
          <a:xfrm>
            <a:off x="6520606" y="2133672"/>
            <a:ext cx="5267259" cy="4320135"/>
          </a:xfrm>
          <a:prstGeom prst="rect">
            <a:avLst/>
          </a:prstGeom>
          <a:noFill/>
          <a:ln w="12700">
            <a:solidFill>
              <a:schemeClr val="tx2">
                <a:lumMod val="90000"/>
                <a:lumOff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b="1" dirty="0">
              <a:solidFill>
                <a:schemeClr val="tx2">
                  <a:lumMod val="90000"/>
                  <a:lumOff val="10000"/>
                </a:schemeClr>
              </a:solidFill>
            </a:endParaRPr>
          </a:p>
        </p:txBody>
      </p:sp>
      <p:sp>
        <p:nvSpPr>
          <p:cNvPr id="13" name="矩形 12"/>
          <p:cNvSpPr/>
          <p:nvPr/>
        </p:nvSpPr>
        <p:spPr>
          <a:xfrm>
            <a:off x="491318" y="2133672"/>
            <a:ext cx="5397691" cy="601694"/>
          </a:xfrm>
          <a:prstGeom prst="rect">
            <a:avLst/>
          </a:prstGeom>
          <a:solidFill>
            <a:schemeClr val="tx2">
              <a:lumMod val="90000"/>
              <a:lumOff val="10000"/>
            </a:schemeClr>
          </a:solidFill>
          <a:ln w="12700">
            <a:solidFill>
              <a:schemeClr val="tx2">
                <a:lumMod val="90000"/>
                <a:lumOff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bg1"/>
                </a:solidFill>
              </a:rPr>
              <a:t>Geant4/Gate </a:t>
            </a:r>
            <a:r>
              <a:rPr lang="zh-CN" altLang="en-US" sz="2000" b="1" dirty="0">
                <a:solidFill>
                  <a:schemeClr val="bg1"/>
                </a:solidFill>
              </a:rPr>
              <a:t>仿真</a:t>
            </a:r>
          </a:p>
        </p:txBody>
      </p:sp>
      <p:sp>
        <p:nvSpPr>
          <p:cNvPr id="14" name="矩形 13"/>
          <p:cNvSpPr/>
          <p:nvPr/>
        </p:nvSpPr>
        <p:spPr>
          <a:xfrm>
            <a:off x="6520606" y="2133672"/>
            <a:ext cx="5267259" cy="601694"/>
          </a:xfrm>
          <a:prstGeom prst="rect">
            <a:avLst/>
          </a:prstGeom>
          <a:solidFill>
            <a:schemeClr val="tx2">
              <a:lumMod val="90000"/>
              <a:lumOff val="10000"/>
            </a:schemeClr>
          </a:solidFill>
          <a:ln w="12700">
            <a:solidFill>
              <a:schemeClr val="tx2">
                <a:lumMod val="90000"/>
                <a:lumOff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rPr>
              <a:t>多尺寸晶体硬件实测实验</a:t>
            </a:r>
          </a:p>
        </p:txBody>
      </p:sp>
      <p:sp>
        <p:nvSpPr>
          <p:cNvPr id="20" name="文本框 19"/>
          <p:cNvSpPr txBox="1"/>
          <p:nvPr/>
        </p:nvSpPr>
        <p:spPr>
          <a:xfrm>
            <a:off x="5969383" y="3058626"/>
            <a:ext cx="470848" cy="1200329"/>
          </a:xfrm>
          <a:prstGeom prst="rect">
            <a:avLst/>
          </a:prstGeom>
          <a:noFill/>
        </p:spPr>
        <p:txBody>
          <a:bodyPr wrap="square" rtlCol="0">
            <a:spAutoFit/>
          </a:bodyPr>
          <a:lstStyle/>
          <a:p>
            <a:r>
              <a:rPr lang="zh-CN" altLang="en-US" dirty="0"/>
              <a:t>实验验证</a:t>
            </a:r>
          </a:p>
        </p:txBody>
      </p:sp>
      <p:sp>
        <p:nvSpPr>
          <p:cNvPr id="21" name="文本框 20"/>
          <p:cNvSpPr txBox="1"/>
          <p:nvPr/>
        </p:nvSpPr>
        <p:spPr>
          <a:xfrm>
            <a:off x="6021346" y="4606884"/>
            <a:ext cx="470848" cy="1815882"/>
          </a:xfrm>
          <a:prstGeom prst="rect">
            <a:avLst/>
          </a:prstGeom>
          <a:noFill/>
        </p:spPr>
        <p:txBody>
          <a:bodyPr wrap="square" rtlCol="0">
            <a:spAutoFit/>
          </a:bodyPr>
          <a:lstStyle/>
          <a:p>
            <a:r>
              <a:rPr lang="zh-CN" altLang="en-US" sz="1400" dirty="0"/>
              <a:t>机器学习模型构建</a:t>
            </a:r>
          </a:p>
        </p:txBody>
      </p:sp>
      <p:cxnSp>
        <p:nvCxnSpPr>
          <p:cNvPr id="27" name="直接连接符 26"/>
          <p:cNvCxnSpPr/>
          <p:nvPr/>
        </p:nvCxnSpPr>
        <p:spPr>
          <a:xfrm>
            <a:off x="491318" y="3200400"/>
            <a:ext cx="5397691"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直接连接符 29"/>
          <p:cNvCxnSpPr/>
          <p:nvPr/>
        </p:nvCxnSpPr>
        <p:spPr>
          <a:xfrm>
            <a:off x="491318" y="3639403"/>
            <a:ext cx="5397691"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直接连接符 30"/>
          <p:cNvCxnSpPr/>
          <p:nvPr/>
        </p:nvCxnSpPr>
        <p:spPr>
          <a:xfrm>
            <a:off x="491318" y="4082955"/>
            <a:ext cx="5397691"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3" name="文本框 32"/>
          <p:cNvSpPr txBox="1"/>
          <p:nvPr/>
        </p:nvSpPr>
        <p:spPr>
          <a:xfrm>
            <a:off x="442036" y="2795222"/>
            <a:ext cx="5527346" cy="369332"/>
          </a:xfrm>
          <a:prstGeom prst="rect">
            <a:avLst/>
          </a:prstGeom>
          <a:noFill/>
        </p:spPr>
        <p:txBody>
          <a:bodyPr wrap="square">
            <a:spAutoFit/>
          </a:bodyPr>
          <a:lstStyle/>
          <a:p>
            <a:r>
              <a:rPr lang="zh-CN" altLang="en-US" b="1" dirty="0"/>
              <a:t>搭建晶体阵列仿真模型，模拟光子完整电磁相互作用</a:t>
            </a:r>
          </a:p>
        </p:txBody>
      </p:sp>
      <p:sp>
        <p:nvSpPr>
          <p:cNvPr id="34" name="文本框 33"/>
          <p:cNvSpPr txBox="1"/>
          <p:nvPr/>
        </p:nvSpPr>
        <p:spPr>
          <a:xfrm>
            <a:off x="442036" y="3227247"/>
            <a:ext cx="5527346" cy="369332"/>
          </a:xfrm>
          <a:prstGeom prst="rect">
            <a:avLst/>
          </a:prstGeom>
          <a:noFill/>
        </p:spPr>
        <p:txBody>
          <a:bodyPr wrap="square">
            <a:spAutoFit/>
          </a:bodyPr>
          <a:lstStyle/>
          <a:p>
            <a:r>
              <a:rPr lang="zh-CN" altLang="en-US" b="1" dirty="0"/>
              <a:t>统计光子作用类型，表征晶间散射分布特征</a:t>
            </a:r>
          </a:p>
        </p:txBody>
      </p:sp>
      <p:sp>
        <p:nvSpPr>
          <p:cNvPr id="35" name="文本框 34"/>
          <p:cNvSpPr txBox="1"/>
          <p:nvPr/>
        </p:nvSpPr>
        <p:spPr>
          <a:xfrm>
            <a:off x="442036" y="3687908"/>
            <a:ext cx="5527346" cy="369332"/>
          </a:xfrm>
          <a:prstGeom prst="rect">
            <a:avLst/>
          </a:prstGeom>
          <a:noFill/>
        </p:spPr>
        <p:txBody>
          <a:bodyPr wrap="square">
            <a:spAutoFit/>
          </a:bodyPr>
          <a:lstStyle/>
          <a:p>
            <a:r>
              <a:rPr lang="zh-CN" altLang="en-US" b="1" dirty="0"/>
              <a:t>推导全阵列的晶间散射泄漏规律</a:t>
            </a:r>
          </a:p>
        </p:txBody>
      </p:sp>
      <p:sp>
        <p:nvSpPr>
          <p:cNvPr id="36" name="文本框 35"/>
          <p:cNvSpPr txBox="1"/>
          <p:nvPr/>
        </p:nvSpPr>
        <p:spPr>
          <a:xfrm>
            <a:off x="446296" y="4142812"/>
            <a:ext cx="5527346" cy="369332"/>
          </a:xfrm>
          <a:prstGeom prst="rect">
            <a:avLst/>
          </a:prstGeom>
          <a:noFill/>
        </p:spPr>
        <p:txBody>
          <a:bodyPr wrap="square">
            <a:spAutoFit/>
          </a:bodyPr>
          <a:lstStyle/>
          <a:p>
            <a:r>
              <a:rPr lang="zh-CN" altLang="en-US" b="1" dirty="0"/>
              <a:t>构建 </a:t>
            </a:r>
            <a:r>
              <a:rPr lang="en-US" altLang="zh-CN" b="1" dirty="0"/>
              <a:t>PET </a:t>
            </a:r>
            <a:r>
              <a:rPr lang="zh-CN" altLang="en-US" b="1" dirty="0"/>
              <a:t>系统模型，对比不同定位方式图像重建效果</a:t>
            </a:r>
          </a:p>
        </p:txBody>
      </p:sp>
      <p:cxnSp>
        <p:nvCxnSpPr>
          <p:cNvPr id="37" name="直接连接符 36"/>
          <p:cNvCxnSpPr/>
          <p:nvPr/>
        </p:nvCxnSpPr>
        <p:spPr>
          <a:xfrm>
            <a:off x="506863" y="5011003"/>
            <a:ext cx="5397691"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直接连接符 39"/>
          <p:cNvCxnSpPr/>
          <p:nvPr/>
        </p:nvCxnSpPr>
        <p:spPr>
          <a:xfrm>
            <a:off x="491317" y="5484575"/>
            <a:ext cx="5397691"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3" name="文本框 42"/>
          <p:cNvSpPr txBox="1"/>
          <p:nvPr/>
        </p:nvSpPr>
        <p:spPr>
          <a:xfrm>
            <a:off x="426464" y="4641671"/>
            <a:ext cx="6153150" cy="369332"/>
          </a:xfrm>
          <a:prstGeom prst="rect">
            <a:avLst/>
          </a:prstGeom>
          <a:noFill/>
        </p:spPr>
        <p:txBody>
          <a:bodyPr wrap="square">
            <a:spAutoFit/>
          </a:bodyPr>
          <a:lstStyle/>
          <a:p>
            <a:r>
              <a:rPr lang="zh-CN" altLang="en-US" b="1" dirty="0"/>
              <a:t>设计轻量化 </a:t>
            </a:r>
            <a:r>
              <a:rPr lang="en-US" altLang="zh-CN" b="1" dirty="0"/>
              <a:t>CNN </a:t>
            </a:r>
            <a:r>
              <a:rPr lang="zh-CN" altLang="en-US" b="1" dirty="0"/>
              <a:t>架构，加入能量</a:t>
            </a:r>
            <a:r>
              <a:rPr lang="en-US" altLang="zh-CN" b="1" dirty="0"/>
              <a:t>/</a:t>
            </a:r>
            <a:r>
              <a:rPr lang="zh-CN" altLang="en-US" b="1" dirty="0"/>
              <a:t>位置物理约束层</a:t>
            </a:r>
          </a:p>
        </p:txBody>
      </p:sp>
      <p:sp>
        <p:nvSpPr>
          <p:cNvPr id="46" name="文本框 45"/>
          <p:cNvSpPr txBox="1"/>
          <p:nvPr/>
        </p:nvSpPr>
        <p:spPr>
          <a:xfrm>
            <a:off x="442036" y="5088840"/>
            <a:ext cx="6153150" cy="369332"/>
          </a:xfrm>
          <a:prstGeom prst="rect">
            <a:avLst/>
          </a:prstGeom>
          <a:noFill/>
        </p:spPr>
        <p:txBody>
          <a:bodyPr wrap="square">
            <a:spAutoFit/>
          </a:bodyPr>
          <a:lstStyle/>
          <a:p>
            <a:r>
              <a:rPr lang="zh-CN" altLang="en-US" b="1" dirty="0"/>
              <a:t>构建带 </a:t>
            </a:r>
            <a:r>
              <a:rPr lang="en-US" altLang="zh-CN" b="1" dirty="0"/>
              <a:t>Geant4 </a:t>
            </a:r>
            <a:r>
              <a:rPr lang="zh-CN" altLang="en-US" b="1" dirty="0"/>
              <a:t>真值标签的仿真数据集</a:t>
            </a:r>
          </a:p>
        </p:txBody>
      </p:sp>
      <p:sp>
        <p:nvSpPr>
          <p:cNvPr id="53" name="文本框 52"/>
          <p:cNvSpPr txBox="1"/>
          <p:nvPr/>
        </p:nvSpPr>
        <p:spPr>
          <a:xfrm>
            <a:off x="442036" y="5593223"/>
            <a:ext cx="6153150" cy="369332"/>
          </a:xfrm>
          <a:prstGeom prst="rect">
            <a:avLst/>
          </a:prstGeom>
          <a:noFill/>
        </p:spPr>
        <p:txBody>
          <a:bodyPr wrap="square">
            <a:spAutoFit/>
          </a:bodyPr>
          <a:lstStyle/>
          <a:p>
            <a:r>
              <a:rPr lang="zh-CN" altLang="en-US" b="1" dirty="0"/>
              <a:t>配置训练优化策略，完成模型在仿真数据上的预训练</a:t>
            </a:r>
          </a:p>
        </p:txBody>
      </p:sp>
      <p:cxnSp>
        <p:nvCxnSpPr>
          <p:cNvPr id="54" name="直接连接符 53"/>
          <p:cNvCxnSpPr/>
          <p:nvPr/>
        </p:nvCxnSpPr>
        <p:spPr>
          <a:xfrm>
            <a:off x="6542574" y="3200400"/>
            <a:ext cx="5245291"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6" name="直接连接符 55"/>
          <p:cNvCxnSpPr/>
          <p:nvPr/>
        </p:nvCxnSpPr>
        <p:spPr>
          <a:xfrm>
            <a:off x="6542574" y="3614382"/>
            <a:ext cx="5245291"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7" name="直接连接符 56"/>
          <p:cNvCxnSpPr/>
          <p:nvPr/>
        </p:nvCxnSpPr>
        <p:spPr>
          <a:xfrm>
            <a:off x="6520606" y="4082955"/>
            <a:ext cx="5245291"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2" name="文本框 61"/>
          <p:cNvSpPr txBox="1"/>
          <p:nvPr/>
        </p:nvSpPr>
        <p:spPr>
          <a:xfrm>
            <a:off x="6516055" y="2793664"/>
            <a:ext cx="6151728" cy="369332"/>
          </a:xfrm>
          <a:prstGeom prst="rect">
            <a:avLst/>
          </a:prstGeom>
          <a:noFill/>
        </p:spPr>
        <p:txBody>
          <a:bodyPr wrap="square">
            <a:spAutoFit/>
          </a:bodyPr>
          <a:lstStyle/>
          <a:p>
            <a:r>
              <a:rPr lang="zh-CN" altLang="en-US" b="1" dirty="0"/>
              <a:t>搭建三套不同节距的 </a:t>
            </a:r>
            <a:r>
              <a:rPr lang="en-US" altLang="zh-CN" b="1" dirty="0"/>
              <a:t>LYSO-SiPM </a:t>
            </a:r>
            <a:r>
              <a:rPr lang="zh-CN" altLang="en-US" b="1" dirty="0"/>
              <a:t>双符合探测平台</a:t>
            </a:r>
          </a:p>
        </p:txBody>
      </p:sp>
      <p:sp>
        <p:nvSpPr>
          <p:cNvPr id="64" name="文本框 63"/>
          <p:cNvSpPr txBox="1"/>
          <p:nvPr/>
        </p:nvSpPr>
        <p:spPr>
          <a:xfrm>
            <a:off x="6516055" y="3250232"/>
            <a:ext cx="6370092" cy="369332"/>
          </a:xfrm>
          <a:prstGeom prst="rect">
            <a:avLst/>
          </a:prstGeom>
          <a:noFill/>
        </p:spPr>
        <p:txBody>
          <a:bodyPr wrap="square">
            <a:spAutoFit/>
          </a:bodyPr>
          <a:lstStyle/>
          <a:p>
            <a:r>
              <a:rPr lang="zh-CN" altLang="en-US" b="1" dirty="0"/>
              <a:t>采用电子准直方案采集多节距阵列的符合事件</a:t>
            </a:r>
          </a:p>
        </p:txBody>
      </p:sp>
      <p:sp>
        <p:nvSpPr>
          <p:cNvPr id="66" name="文本框 65"/>
          <p:cNvSpPr txBox="1"/>
          <p:nvPr/>
        </p:nvSpPr>
        <p:spPr>
          <a:xfrm>
            <a:off x="6516055" y="3673837"/>
            <a:ext cx="6479274" cy="369332"/>
          </a:xfrm>
          <a:prstGeom prst="rect">
            <a:avLst/>
          </a:prstGeom>
          <a:noFill/>
        </p:spPr>
        <p:txBody>
          <a:bodyPr wrap="square">
            <a:spAutoFit/>
          </a:bodyPr>
          <a:lstStyle/>
          <a:p>
            <a:r>
              <a:rPr lang="zh-CN" altLang="en-US" b="1" dirty="0"/>
              <a:t>获取实验数据集，用于模型微调与定位性能验证</a:t>
            </a:r>
          </a:p>
        </p:txBody>
      </p:sp>
      <p:cxnSp>
        <p:nvCxnSpPr>
          <p:cNvPr id="69" name="直接连接符 68"/>
          <p:cNvCxnSpPr/>
          <p:nvPr/>
        </p:nvCxnSpPr>
        <p:spPr>
          <a:xfrm>
            <a:off x="6520606" y="5011003"/>
            <a:ext cx="5245291"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0" name="直接连接符 69"/>
          <p:cNvCxnSpPr/>
          <p:nvPr/>
        </p:nvCxnSpPr>
        <p:spPr>
          <a:xfrm>
            <a:off x="6520606" y="5484575"/>
            <a:ext cx="5245291"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2" name="文本框 71"/>
          <p:cNvSpPr txBox="1"/>
          <p:nvPr/>
        </p:nvSpPr>
        <p:spPr>
          <a:xfrm>
            <a:off x="6514162" y="4606884"/>
            <a:ext cx="6535420" cy="369332"/>
          </a:xfrm>
          <a:prstGeom prst="rect">
            <a:avLst/>
          </a:prstGeom>
          <a:noFill/>
        </p:spPr>
        <p:txBody>
          <a:bodyPr wrap="square">
            <a:spAutoFit/>
          </a:bodyPr>
          <a:lstStyle/>
          <a:p>
            <a:r>
              <a:rPr lang="zh-CN" altLang="en-US" b="1" dirty="0"/>
              <a:t>生成锐化重心伪标签用于机器学习训练</a:t>
            </a:r>
          </a:p>
        </p:txBody>
      </p:sp>
      <p:sp>
        <p:nvSpPr>
          <p:cNvPr id="74" name="文本框 73"/>
          <p:cNvSpPr txBox="1"/>
          <p:nvPr/>
        </p:nvSpPr>
        <p:spPr>
          <a:xfrm>
            <a:off x="6529707" y="5079801"/>
            <a:ext cx="6561160" cy="369332"/>
          </a:xfrm>
          <a:prstGeom prst="rect">
            <a:avLst/>
          </a:prstGeom>
          <a:noFill/>
        </p:spPr>
        <p:txBody>
          <a:bodyPr wrap="square">
            <a:spAutoFit/>
          </a:bodyPr>
          <a:lstStyle/>
          <a:p>
            <a:r>
              <a:rPr lang="zh-CN" altLang="en-US" b="1" dirty="0"/>
              <a:t>仿真模型向实测数据的微调与适配</a:t>
            </a:r>
          </a:p>
        </p:txBody>
      </p:sp>
      <p:cxnSp>
        <p:nvCxnSpPr>
          <p:cNvPr id="75" name="直接连接符 74"/>
          <p:cNvCxnSpPr/>
          <p:nvPr/>
        </p:nvCxnSpPr>
        <p:spPr>
          <a:xfrm>
            <a:off x="6542574" y="5962555"/>
            <a:ext cx="5245291"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6" name="直接连接符 75"/>
          <p:cNvCxnSpPr/>
          <p:nvPr/>
        </p:nvCxnSpPr>
        <p:spPr>
          <a:xfrm>
            <a:off x="506863" y="5981510"/>
            <a:ext cx="5284337"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灯片编号占位符 2"/>
          <p:cNvSpPr>
            <a:spLocks noGrp="1"/>
          </p:cNvSpPr>
          <p:nvPr>
            <p:ph type="sldNum" sz="quarter" idx="12"/>
          </p:nvPr>
        </p:nvSpPr>
        <p:spPr/>
        <p:txBody>
          <a:bodyPr/>
          <a:lstStyle/>
          <a:p>
            <a:fld id="{81F3856D-B8D7-4563-97BB-9D2204980CAD}" type="slidenum">
              <a:rPr lang="zh-CN" altLang="en-US" smtClean="0"/>
              <a:t>5</a:t>
            </a:fld>
            <a:endParaRPr lang="zh-CN" altLang="en-US"/>
          </a:p>
        </p:txBody>
      </p:sp>
      <p:sp>
        <p:nvSpPr>
          <p:cNvPr id="16" name="平行四边形 15">
            <a:extLst>
              <a:ext uri="{FF2B5EF4-FFF2-40B4-BE49-F238E27FC236}">
                <a16:creationId xmlns:a16="http://schemas.microsoft.com/office/drawing/2014/main" id="{E07140AA-BEA5-9464-1A45-049D74CE394F}"/>
              </a:ext>
            </a:extLst>
          </p:cNvPr>
          <p:cNvSpPr/>
          <p:nvPr/>
        </p:nvSpPr>
        <p:spPr>
          <a:xfrm>
            <a:off x="3174143" y="376366"/>
            <a:ext cx="6306201" cy="618962"/>
          </a:xfrm>
          <a:prstGeom prst="parallelogram">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平行四边形 21">
            <a:extLst>
              <a:ext uri="{FF2B5EF4-FFF2-40B4-BE49-F238E27FC236}">
                <a16:creationId xmlns:a16="http://schemas.microsoft.com/office/drawing/2014/main" id="{4DED47D4-353A-A4E5-400F-26B006428786}"/>
              </a:ext>
            </a:extLst>
          </p:cNvPr>
          <p:cNvSpPr/>
          <p:nvPr/>
        </p:nvSpPr>
        <p:spPr>
          <a:xfrm>
            <a:off x="1612762" y="382456"/>
            <a:ext cx="1717535" cy="618963"/>
          </a:xfrm>
          <a:prstGeom prst="parallelogram">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a:extLst>
              <a:ext uri="{FF2B5EF4-FFF2-40B4-BE49-F238E27FC236}">
                <a16:creationId xmlns:a16="http://schemas.microsoft.com/office/drawing/2014/main" id="{17F85B7A-6469-791D-D0CB-2E2CCD4EFA0E}"/>
              </a:ext>
            </a:extLst>
          </p:cNvPr>
          <p:cNvSpPr txBox="1"/>
          <p:nvPr/>
        </p:nvSpPr>
        <p:spPr>
          <a:xfrm>
            <a:off x="1752599" y="442244"/>
            <a:ext cx="2206487" cy="461665"/>
          </a:xfrm>
          <a:prstGeom prst="rect">
            <a:avLst/>
          </a:prstGeom>
          <a:noFill/>
        </p:spPr>
        <p:txBody>
          <a:bodyPr wrap="square" rtlCol="0">
            <a:spAutoFit/>
          </a:bodyPr>
          <a:lstStyle/>
          <a:p>
            <a:r>
              <a:rPr lang="zh-CN" altLang="en-US" sz="2400" b="1" dirty="0">
                <a:solidFill>
                  <a:schemeClr val="accent1"/>
                </a:solidFill>
              </a:rPr>
              <a:t>研究背景</a:t>
            </a:r>
          </a:p>
        </p:txBody>
      </p:sp>
      <p:sp>
        <p:nvSpPr>
          <p:cNvPr id="26" name="文本框 25">
            <a:extLst>
              <a:ext uri="{FF2B5EF4-FFF2-40B4-BE49-F238E27FC236}">
                <a16:creationId xmlns:a16="http://schemas.microsoft.com/office/drawing/2014/main" id="{A3612A1F-FF4D-3F27-2B88-349B9F9CDA5E}"/>
              </a:ext>
            </a:extLst>
          </p:cNvPr>
          <p:cNvSpPr txBox="1"/>
          <p:nvPr/>
        </p:nvSpPr>
        <p:spPr>
          <a:xfrm>
            <a:off x="3681719" y="455014"/>
            <a:ext cx="1408704" cy="461665"/>
          </a:xfrm>
          <a:prstGeom prst="rect">
            <a:avLst/>
          </a:prstGeom>
          <a:noFill/>
        </p:spPr>
        <p:txBody>
          <a:bodyPr wrap="square">
            <a:spAutoFit/>
          </a:bodyPr>
          <a:lstStyle/>
          <a:p>
            <a:r>
              <a:rPr lang="zh-CN" altLang="en-US" sz="2400" b="1" dirty="0">
                <a:solidFill>
                  <a:schemeClr val="bg2">
                    <a:lumMod val="90000"/>
                  </a:schemeClr>
                </a:solidFill>
              </a:rPr>
              <a:t>仿真实验</a:t>
            </a:r>
            <a:endParaRPr lang="zh-CN" altLang="en-US" dirty="0">
              <a:solidFill>
                <a:schemeClr val="bg2">
                  <a:lumMod val="90000"/>
                </a:schemeClr>
              </a:solidFill>
            </a:endParaRPr>
          </a:p>
        </p:txBody>
      </p:sp>
      <p:sp>
        <p:nvSpPr>
          <p:cNvPr id="29" name="文本框 28">
            <a:extLst>
              <a:ext uri="{FF2B5EF4-FFF2-40B4-BE49-F238E27FC236}">
                <a16:creationId xmlns:a16="http://schemas.microsoft.com/office/drawing/2014/main" id="{96B4A88B-6347-200F-D627-861080990D9D}"/>
              </a:ext>
            </a:extLst>
          </p:cNvPr>
          <p:cNvSpPr txBox="1"/>
          <p:nvPr/>
        </p:nvSpPr>
        <p:spPr>
          <a:xfrm>
            <a:off x="5661103" y="448657"/>
            <a:ext cx="1408704" cy="461665"/>
          </a:xfrm>
          <a:prstGeom prst="rect">
            <a:avLst/>
          </a:prstGeom>
          <a:noFill/>
        </p:spPr>
        <p:txBody>
          <a:bodyPr wrap="square">
            <a:spAutoFit/>
          </a:bodyPr>
          <a:lstStyle/>
          <a:p>
            <a:r>
              <a:rPr lang="zh-CN" altLang="en-US" sz="2400" b="1" dirty="0">
                <a:solidFill>
                  <a:schemeClr val="bg2">
                    <a:lumMod val="90000"/>
                  </a:schemeClr>
                </a:solidFill>
              </a:rPr>
              <a:t>硬件实验</a:t>
            </a:r>
            <a:endParaRPr lang="zh-CN" altLang="en-US" dirty="0">
              <a:solidFill>
                <a:schemeClr val="bg2">
                  <a:lumMod val="90000"/>
                </a:schemeClr>
              </a:solidFill>
            </a:endParaRPr>
          </a:p>
        </p:txBody>
      </p:sp>
      <p:sp>
        <p:nvSpPr>
          <p:cNvPr id="38" name="文本框 37">
            <a:extLst>
              <a:ext uri="{FF2B5EF4-FFF2-40B4-BE49-F238E27FC236}">
                <a16:creationId xmlns:a16="http://schemas.microsoft.com/office/drawing/2014/main" id="{615086D4-1F44-B5E3-8A31-91DD42859B96}"/>
              </a:ext>
            </a:extLst>
          </p:cNvPr>
          <p:cNvSpPr txBox="1"/>
          <p:nvPr/>
        </p:nvSpPr>
        <p:spPr>
          <a:xfrm>
            <a:off x="7544807" y="470996"/>
            <a:ext cx="1709827" cy="461665"/>
          </a:xfrm>
          <a:prstGeom prst="rect">
            <a:avLst/>
          </a:prstGeom>
          <a:noFill/>
        </p:spPr>
        <p:txBody>
          <a:bodyPr wrap="square">
            <a:spAutoFit/>
          </a:bodyPr>
          <a:lstStyle/>
          <a:p>
            <a:r>
              <a:rPr lang="zh-CN" altLang="en-US" sz="2400" b="1" dirty="0">
                <a:solidFill>
                  <a:schemeClr val="bg2">
                    <a:lumMod val="90000"/>
                  </a:schemeClr>
                </a:solidFill>
              </a:rPr>
              <a:t>总结与展望</a:t>
            </a:r>
            <a:endParaRPr lang="zh-CN" altLang="en-US" dirty="0">
              <a:solidFill>
                <a:schemeClr val="bg2">
                  <a:lumMod val="90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平行四边形 17">
            <a:extLst>
              <a:ext uri="{FF2B5EF4-FFF2-40B4-BE49-F238E27FC236}">
                <a16:creationId xmlns:a16="http://schemas.microsoft.com/office/drawing/2014/main" id="{EEBD4D67-E145-2B44-0EFE-E5B51DB91247}"/>
              </a:ext>
            </a:extLst>
          </p:cNvPr>
          <p:cNvSpPr/>
          <p:nvPr/>
        </p:nvSpPr>
        <p:spPr>
          <a:xfrm>
            <a:off x="1593607" y="408895"/>
            <a:ext cx="9041129" cy="618962"/>
          </a:xfrm>
          <a:prstGeom prst="parallelogram">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1033670"/>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39" name="平行四边形 38">
            <a:extLst>
              <a:ext uri="{FF2B5EF4-FFF2-40B4-BE49-F238E27FC236}">
                <a16:creationId xmlns:a16="http://schemas.microsoft.com/office/drawing/2014/main" id="{EF19B0A3-09D5-10DD-AE9A-E6AD76A9C2D7}"/>
              </a:ext>
            </a:extLst>
          </p:cNvPr>
          <p:cNvSpPr/>
          <p:nvPr/>
        </p:nvSpPr>
        <p:spPr>
          <a:xfrm>
            <a:off x="3372088" y="399735"/>
            <a:ext cx="3133436" cy="618963"/>
          </a:xfrm>
          <a:prstGeom prst="parallelogram">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560859" y="1442139"/>
            <a:ext cx="9776376" cy="5058046"/>
          </a:xfrm>
          <a:prstGeom prst="rect">
            <a:avLst/>
          </a:prstGeom>
          <a:solidFill>
            <a:schemeClr val="tx2">
              <a:lumMod val="10000"/>
              <a:lumOff val="90000"/>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p:cNvCxnSpPr/>
          <p:nvPr/>
        </p:nvCxnSpPr>
        <p:spPr>
          <a:xfrm>
            <a:off x="0" y="404192"/>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6" name="流程图: 延期 5"/>
          <p:cNvSpPr/>
          <p:nvPr/>
        </p:nvSpPr>
        <p:spPr>
          <a:xfrm rot="5400000">
            <a:off x="520104" y="281652"/>
            <a:ext cx="1013877" cy="887894"/>
          </a:xfrm>
          <a:prstGeom prst="flowChartDelay">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直角三角形 6"/>
          <p:cNvSpPr/>
          <p:nvPr/>
        </p:nvSpPr>
        <p:spPr>
          <a:xfrm>
            <a:off x="1470990" y="218656"/>
            <a:ext cx="112645" cy="185525"/>
          </a:xfrm>
          <a:prstGeom prst="rtTriangl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814505" y="411466"/>
            <a:ext cx="662607" cy="523220"/>
          </a:xfrm>
          <a:prstGeom prst="rect">
            <a:avLst/>
          </a:prstGeom>
          <a:noFill/>
        </p:spPr>
        <p:txBody>
          <a:bodyPr wrap="square" rtlCol="0">
            <a:spAutoFit/>
          </a:bodyPr>
          <a:lstStyle/>
          <a:p>
            <a:r>
              <a:rPr lang="en-US" altLang="zh-CN" sz="2800" b="1" dirty="0">
                <a:solidFill>
                  <a:schemeClr val="bg1"/>
                </a:solidFill>
                <a:cs typeface="Times New Roman" panose="02020603050405020304" pitchFamily="18" charset="0"/>
              </a:rPr>
              <a:t>2</a:t>
            </a:r>
            <a:endParaRPr lang="zh-CN" altLang="en-US" sz="2800" b="1" dirty="0">
              <a:solidFill>
                <a:schemeClr val="bg1"/>
              </a:solidFill>
              <a:cs typeface="Times New Roman" panose="02020603050405020304" pitchFamily="18" charset="0"/>
            </a:endParaRPr>
          </a:p>
        </p:txBody>
      </p:sp>
      <p:sp>
        <p:nvSpPr>
          <p:cNvPr id="9" name="文本框 8"/>
          <p:cNvSpPr txBox="1"/>
          <p:nvPr/>
        </p:nvSpPr>
        <p:spPr>
          <a:xfrm>
            <a:off x="3267131" y="412034"/>
            <a:ext cx="3429969" cy="461665"/>
          </a:xfrm>
          <a:prstGeom prst="rect">
            <a:avLst/>
          </a:prstGeom>
          <a:noFill/>
        </p:spPr>
        <p:txBody>
          <a:bodyPr wrap="square" rtlCol="0">
            <a:spAutoFit/>
          </a:bodyPr>
          <a:lstStyle/>
          <a:p>
            <a:pPr algn="ctr"/>
            <a:r>
              <a:rPr lang="zh-CN" altLang="en-US" sz="2400" b="1" dirty="0">
                <a:solidFill>
                  <a:schemeClr val="tx2">
                    <a:lumMod val="90000"/>
                    <a:lumOff val="10000"/>
                  </a:schemeClr>
                </a:solidFill>
              </a:rPr>
              <a:t>仿真实验设置与结果</a:t>
            </a:r>
          </a:p>
        </p:txBody>
      </p:sp>
      <p:pic>
        <p:nvPicPr>
          <p:cNvPr id="10" name="图片 9"/>
          <p:cNvPicPr>
            <a:picLocks noChangeAspect="1"/>
          </p:cNvPicPr>
          <p:nvPr/>
        </p:nvPicPr>
        <p:blipFill>
          <a:blip r:embed="rId2"/>
          <a:stretch>
            <a:fillRect/>
          </a:stretch>
        </p:blipFill>
        <p:spPr>
          <a:xfrm>
            <a:off x="10621705" y="472958"/>
            <a:ext cx="1411179" cy="486876"/>
          </a:xfrm>
          <a:prstGeom prst="rect">
            <a:avLst/>
          </a:prstGeom>
        </p:spPr>
      </p:pic>
      <p:sp>
        <p:nvSpPr>
          <p:cNvPr id="2" name="矩形: 圆角 1"/>
          <p:cNvSpPr/>
          <p:nvPr/>
        </p:nvSpPr>
        <p:spPr>
          <a:xfrm>
            <a:off x="854765" y="1442138"/>
            <a:ext cx="4876799" cy="5004396"/>
          </a:xfrm>
          <a:prstGeom prst="roundRect">
            <a:avLst>
              <a:gd name="adj" fmla="val 8059"/>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p:nvSpPr>
        <p:spPr>
          <a:xfrm>
            <a:off x="6460437" y="1495788"/>
            <a:ext cx="4609899" cy="5004403"/>
          </a:xfrm>
          <a:prstGeom prst="roundRect">
            <a:avLst>
              <a:gd name="adj" fmla="val 8059"/>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p:cNvPicPr>
            <a:picLocks noChangeAspect="1"/>
          </p:cNvPicPr>
          <p:nvPr/>
        </p:nvPicPr>
        <p:blipFill>
          <a:blip r:embed="rId3"/>
          <a:stretch>
            <a:fillRect/>
          </a:stretch>
        </p:blipFill>
        <p:spPr>
          <a:xfrm>
            <a:off x="661536" y="1449410"/>
            <a:ext cx="890109" cy="5004397"/>
          </a:xfrm>
          <a:prstGeom prst="rect">
            <a:avLst/>
          </a:prstGeom>
        </p:spPr>
      </p:pic>
      <p:sp>
        <p:nvSpPr>
          <p:cNvPr id="15" name="文本框 14"/>
          <p:cNvSpPr txBox="1"/>
          <p:nvPr/>
        </p:nvSpPr>
        <p:spPr>
          <a:xfrm>
            <a:off x="990893" y="2097676"/>
            <a:ext cx="309833" cy="3693319"/>
          </a:xfrm>
          <a:prstGeom prst="rect">
            <a:avLst/>
          </a:prstGeom>
          <a:noFill/>
        </p:spPr>
        <p:txBody>
          <a:bodyPr wrap="square" rtlCol="0">
            <a:spAutoFit/>
          </a:bodyPr>
          <a:lstStyle/>
          <a:p>
            <a:r>
              <a:rPr lang="zh-CN" altLang="en-US" b="1" dirty="0">
                <a:solidFill>
                  <a:schemeClr val="bg1"/>
                </a:solidFill>
              </a:rPr>
              <a:t>晶体阵列与光子入射仿真模型</a:t>
            </a:r>
            <a:endParaRPr lang="zh-CN" altLang="en-US" dirty="0">
              <a:solidFill>
                <a:schemeClr val="bg1"/>
              </a:solidFill>
            </a:endParaRPr>
          </a:p>
        </p:txBody>
      </p:sp>
      <p:cxnSp>
        <p:nvCxnSpPr>
          <p:cNvPr id="16" name="直接连接符 15"/>
          <p:cNvCxnSpPr/>
          <p:nvPr/>
        </p:nvCxnSpPr>
        <p:spPr>
          <a:xfrm>
            <a:off x="1551645" y="3875231"/>
            <a:ext cx="4179919"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9" name="图片 18"/>
          <p:cNvPicPr>
            <a:picLocks noChangeAspect="1"/>
          </p:cNvPicPr>
          <p:nvPr/>
        </p:nvPicPr>
        <p:blipFill>
          <a:blip r:embed="rId4"/>
          <a:stretch>
            <a:fillRect/>
          </a:stretch>
        </p:blipFill>
        <p:spPr>
          <a:xfrm>
            <a:off x="1583635" y="3943650"/>
            <a:ext cx="3609242" cy="2364675"/>
          </a:xfrm>
          <a:prstGeom prst="rect">
            <a:avLst/>
          </a:prstGeom>
        </p:spPr>
      </p:pic>
      <p:sp>
        <p:nvSpPr>
          <p:cNvPr id="21" name="文本框 20"/>
          <p:cNvSpPr txBox="1"/>
          <p:nvPr/>
        </p:nvSpPr>
        <p:spPr>
          <a:xfrm>
            <a:off x="3579466" y="6073541"/>
            <a:ext cx="1925104" cy="261610"/>
          </a:xfrm>
          <a:prstGeom prst="rect">
            <a:avLst/>
          </a:prstGeom>
          <a:noFill/>
        </p:spPr>
        <p:txBody>
          <a:bodyPr wrap="square">
            <a:spAutoFit/>
          </a:bodyPr>
          <a:lstStyle/>
          <a:p>
            <a:r>
              <a:rPr lang="zh-CN" altLang="en-US" sz="1100" b="1" i="0" dirty="0">
                <a:solidFill>
                  <a:schemeClr val="tx2">
                    <a:lumMod val="90000"/>
                    <a:lumOff val="10000"/>
                  </a:schemeClr>
                </a:solidFill>
                <a:effectLst/>
                <a:latin typeface="Times New Roman" panose="02020603050405020304" pitchFamily="18" charset="0"/>
                <a:cs typeface="Times New Roman" panose="02020603050405020304" pitchFamily="18" charset="0"/>
              </a:rPr>
              <a:t>仿真设置的示意图</a:t>
            </a:r>
            <a:endParaRPr lang="zh-CN" altLang="en-US" sz="1100" b="1" dirty="0">
              <a:solidFill>
                <a:schemeClr val="tx2">
                  <a:lumMod val="90000"/>
                  <a:lumOff val="10000"/>
                </a:schemeClr>
              </a:solidFill>
              <a:latin typeface="Times New Roman" panose="02020603050405020304" pitchFamily="18" charset="0"/>
              <a:cs typeface="Times New Roman" panose="02020603050405020304" pitchFamily="18" charset="0"/>
            </a:endParaRPr>
          </a:p>
        </p:txBody>
      </p:sp>
      <p:pic>
        <p:nvPicPr>
          <p:cNvPr id="23" name="图片 22"/>
          <p:cNvPicPr>
            <a:picLocks noChangeAspect="1"/>
          </p:cNvPicPr>
          <p:nvPr/>
        </p:nvPicPr>
        <p:blipFill>
          <a:blip r:embed="rId3"/>
          <a:stretch>
            <a:fillRect/>
          </a:stretch>
        </p:blipFill>
        <p:spPr>
          <a:xfrm>
            <a:off x="6148744" y="1476771"/>
            <a:ext cx="896875" cy="5042436"/>
          </a:xfrm>
          <a:prstGeom prst="rect">
            <a:avLst/>
          </a:prstGeom>
        </p:spPr>
      </p:pic>
      <p:sp>
        <p:nvSpPr>
          <p:cNvPr id="24" name="文本框 23"/>
          <p:cNvSpPr txBox="1"/>
          <p:nvPr/>
        </p:nvSpPr>
        <p:spPr>
          <a:xfrm>
            <a:off x="6437658" y="2982326"/>
            <a:ext cx="309833" cy="2031325"/>
          </a:xfrm>
          <a:prstGeom prst="rect">
            <a:avLst/>
          </a:prstGeom>
          <a:noFill/>
        </p:spPr>
        <p:txBody>
          <a:bodyPr wrap="square" rtlCol="0">
            <a:spAutoFit/>
          </a:bodyPr>
          <a:lstStyle/>
          <a:p>
            <a:r>
              <a:rPr lang="en-US" altLang="zh-CN" b="1" dirty="0">
                <a:solidFill>
                  <a:schemeClr val="bg1"/>
                </a:solidFill>
              </a:rPr>
              <a:t>PET</a:t>
            </a:r>
            <a:r>
              <a:rPr lang="zh-CN" altLang="en-US" b="1" dirty="0">
                <a:solidFill>
                  <a:schemeClr val="bg1"/>
                </a:solidFill>
              </a:rPr>
              <a:t>系统模型</a:t>
            </a:r>
            <a:endParaRPr lang="zh-CN" altLang="en-US" dirty="0">
              <a:solidFill>
                <a:schemeClr val="bg1"/>
              </a:solidFill>
            </a:endParaRPr>
          </a:p>
        </p:txBody>
      </p:sp>
      <p:cxnSp>
        <p:nvCxnSpPr>
          <p:cNvPr id="25" name="直接连接符 24"/>
          <p:cNvCxnSpPr/>
          <p:nvPr/>
        </p:nvCxnSpPr>
        <p:spPr>
          <a:xfrm>
            <a:off x="7045619" y="3943650"/>
            <a:ext cx="4024717"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7" name="文本框 26"/>
          <p:cNvSpPr txBox="1"/>
          <p:nvPr/>
        </p:nvSpPr>
        <p:spPr>
          <a:xfrm>
            <a:off x="7869666" y="6129903"/>
            <a:ext cx="3822192" cy="261610"/>
          </a:xfrm>
          <a:prstGeom prst="rect">
            <a:avLst/>
          </a:prstGeom>
          <a:noFill/>
        </p:spPr>
        <p:txBody>
          <a:bodyPr wrap="square">
            <a:spAutoFit/>
          </a:bodyPr>
          <a:lstStyle/>
          <a:p>
            <a:r>
              <a:rPr lang="en-US" altLang="zh-CN" sz="1100" b="1" dirty="0">
                <a:solidFill>
                  <a:schemeClr val="tx2">
                    <a:lumMod val="90000"/>
                    <a:lumOff val="10000"/>
                  </a:schemeClr>
                </a:solidFill>
                <a:latin typeface="Times New Roman" panose="02020603050405020304" pitchFamily="18" charset="0"/>
                <a:cs typeface="Times New Roman" panose="02020603050405020304" pitchFamily="18" charset="0"/>
              </a:rPr>
              <a:t>PET</a:t>
            </a:r>
            <a:r>
              <a:rPr lang="zh-CN" altLang="en-US" sz="1100" b="1" dirty="0">
                <a:solidFill>
                  <a:schemeClr val="tx2">
                    <a:lumMod val="90000"/>
                    <a:lumOff val="10000"/>
                  </a:schemeClr>
                </a:solidFill>
                <a:latin typeface="Times New Roman" panose="02020603050405020304" pitchFamily="18" charset="0"/>
                <a:cs typeface="Times New Roman" panose="02020603050405020304" pitchFamily="18" charset="0"/>
              </a:rPr>
              <a:t>系统模型</a:t>
            </a:r>
            <a:r>
              <a:rPr lang="zh-CN" altLang="en-US" sz="1100" b="1" i="0" dirty="0">
                <a:solidFill>
                  <a:schemeClr val="tx2">
                    <a:lumMod val="90000"/>
                    <a:lumOff val="10000"/>
                  </a:schemeClr>
                </a:solidFill>
                <a:effectLst/>
                <a:latin typeface="Times New Roman" panose="02020603050405020304" pitchFamily="18" charset="0"/>
                <a:cs typeface="Times New Roman" panose="02020603050405020304" pitchFamily="18" charset="0"/>
              </a:rPr>
              <a:t>仿真设置示意图</a:t>
            </a:r>
            <a:endParaRPr lang="zh-CN" altLang="en-US" sz="1100" b="1" dirty="0">
              <a:solidFill>
                <a:schemeClr val="tx2">
                  <a:lumMod val="90000"/>
                  <a:lumOff val="10000"/>
                </a:schemeClr>
              </a:solidFill>
              <a:latin typeface="Times New Roman" panose="02020603050405020304" pitchFamily="18" charset="0"/>
              <a:cs typeface="Times New Roman" panose="02020603050405020304" pitchFamily="18" charset="0"/>
            </a:endParaRPr>
          </a:p>
        </p:txBody>
      </p:sp>
      <p:sp>
        <p:nvSpPr>
          <p:cNvPr id="31" name="文本框 30"/>
          <p:cNvSpPr txBox="1"/>
          <p:nvPr/>
        </p:nvSpPr>
        <p:spPr>
          <a:xfrm>
            <a:off x="1560859" y="1641005"/>
            <a:ext cx="4119145" cy="2062103"/>
          </a:xfrm>
          <a:prstGeom prst="rect">
            <a:avLst/>
          </a:prstGeom>
          <a:noFill/>
        </p:spPr>
        <p:txBody>
          <a:bodyPr wrap="square">
            <a:spAutoFit/>
          </a:bodyPr>
          <a:lstStyle/>
          <a:p>
            <a:r>
              <a:rPr lang="zh-CN" altLang="en-US" sz="1600" i="0" dirty="0">
                <a:solidFill>
                  <a:srgbClr val="000000"/>
                </a:solidFill>
                <a:effectLst/>
                <a:latin typeface="Times New Roman" panose="02020603050405020304" pitchFamily="18" charset="0"/>
                <a:cs typeface="Times New Roman" panose="02020603050405020304" pitchFamily="18" charset="0"/>
              </a:rPr>
              <a:t>（</a:t>
            </a:r>
            <a:r>
              <a:rPr lang="en-US" altLang="zh-CN" sz="1600" i="0" dirty="0">
                <a:solidFill>
                  <a:srgbClr val="000000"/>
                </a:solidFill>
                <a:effectLst/>
                <a:latin typeface="Times New Roman" panose="02020603050405020304" pitchFamily="18" charset="0"/>
                <a:cs typeface="Times New Roman" panose="02020603050405020304" pitchFamily="18" charset="0"/>
              </a:rPr>
              <a:t>1</a:t>
            </a:r>
            <a:r>
              <a:rPr lang="zh-CN" altLang="en-US" sz="1600" i="0" dirty="0">
                <a:solidFill>
                  <a:srgbClr val="000000"/>
                </a:solidFill>
                <a:effectLst/>
                <a:latin typeface="Times New Roman" panose="02020603050405020304" pitchFamily="18" charset="0"/>
                <a:cs typeface="Times New Roman" panose="02020603050405020304" pitchFamily="18" charset="0"/>
              </a:rPr>
              <a:t>）基于</a:t>
            </a:r>
            <a:r>
              <a:rPr lang="en-US" altLang="zh-CN" sz="1600" i="0" dirty="0">
                <a:solidFill>
                  <a:srgbClr val="000000"/>
                </a:solidFill>
                <a:effectLst/>
                <a:latin typeface="Times New Roman" panose="02020603050405020304" pitchFamily="18" charset="0"/>
                <a:cs typeface="Times New Roman" panose="02020603050405020304" pitchFamily="18" charset="0"/>
              </a:rPr>
              <a:t>Geant4/ GATE</a:t>
            </a:r>
            <a:r>
              <a:rPr lang="zh-CN" altLang="en-US" sz="1600" i="0" dirty="0">
                <a:solidFill>
                  <a:srgbClr val="000000"/>
                </a:solidFill>
                <a:effectLst/>
                <a:latin typeface="Times New Roman" panose="02020603050405020304" pitchFamily="18" charset="0"/>
                <a:cs typeface="Times New Roman" panose="02020603050405020304" pitchFamily="18" charset="0"/>
              </a:rPr>
              <a:t>平台建模，覆盖光电效应、康普顿散射等完整电磁物理过程</a:t>
            </a:r>
            <a:endParaRPr lang="en-US" altLang="zh-CN" sz="1600" i="0" dirty="0">
              <a:solidFill>
                <a:srgbClr val="000000"/>
              </a:solidFill>
              <a:effectLst/>
              <a:latin typeface="Times New Roman" panose="02020603050405020304" pitchFamily="18" charset="0"/>
              <a:cs typeface="Times New Roman" panose="02020603050405020304" pitchFamily="18" charset="0"/>
            </a:endParaRPr>
          </a:p>
          <a:p>
            <a:r>
              <a:rPr lang="zh-CN" altLang="en-US" sz="1600" i="0" dirty="0">
                <a:solidFill>
                  <a:srgbClr val="000000"/>
                </a:solidFill>
                <a:effectLst/>
                <a:latin typeface="Times New Roman" panose="02020603050405020304" pitchFamily="18" charset="0"/>
                <a:cs typeface="Times New Roman" panose="02020603050405020304" pitchFamily="18" charset="0"/>
              </a:rPr>
              <a:t>（</a:t>
            </a:r>
            <a:r>
              <a:rPr lang="en-US" altLang="zh-CN" sz="1600" i="0" dirty="0">
                <a:solidFill>
                  <a:srgbClr val="000000"/>
                </a:solidFill>
                <a:effectLst/>
                <a:latin typeface="Times New Roman" panose="02020603050405020304" pitchFamily="18" charset="0"/>
                <a:cs typeface="Times New Roman" panose="02020603050405020304" pitchFamily="18" charset="0"/>
              </a:rPr>
              <a:t>2</a:t>
            </a:r>
            <a:r>
              <a:rPr lang="zh-CN" altLang="en-US" sz="1600" i="0" dirty="0">
                <a:solidFill>
                  <a:srgbClr val="000000"/>
                </a:solidFill>
                <a:effectLst/>
                <a:latin typeface="Times New Roman" panose="02020603050405020304" pitchFamily="18" charset="0"/>
                <a:cs typeface="Times New Roman" panose="02020603050405020304" pitchFamily="18" charset="0"/>
              </a:rPr>
              <a:t>）构建</a:t>
            </a:r>
            <a:r>
              <a:rPr lang="en-US" altLang="zh-CN" sz="1600" i="0" dirty="0">
                <a:solidFill>
                  <a:srgbClr val="000000"/>
                </a:solidFill>
                <a:effectLst/>
                <a:latin typeface="Times New Roman" panose="02020603050405020304" pitchFamily="18" charset="0"/>
                <a:cs typeface="Times New Roman" panose="02020603050405020304" pitchFamily="18" charset="0"/>
              </a:rPr>
              <a:t>16×16 LYSO</a:t>
            </a:r>
            <a:r>
              <a:rPr lang="zh-CN" altLang="en-US" sz="1600" i="0" dirty="0">
                <a:solidFill>
                  <a:srgbClr val="000000"/>
                </a:solidFill>
                <a:effectLst/>
                <a:latin typeface="Times New Roman" panose="02020603050405020304" pitchFamily="18" charset="0"/>
                <a:cs typeface="Times New Roman" panose="02020603050405020304" pitchFamily="18" charset="0"/>
              </a:rPr>
              <a:t>晶体阵列模型，晶体厚度</a:t>
            </a:r>
            <a:r>
              <a:rPr lang="en-US" altLang="zh-CN" sz="1600" i="0" dirty="0">
                <a:solidFill>
                  <a:srgbClr val="000000"/>
                </a:solidFill>
                <a:effectLst/>
                <a:latin typeface="Times New Roman" panose="02020603050405020304" pitchFamily="18" charset="0"/>
                <a:cs typeface="Times New Roman" panose="02020603050405020304" pitchFamily="18" charset="0"/>
              </a:rPr>
              <a:t>20 mm</a:t>
            </a:r>
            <a:r>
              <a:rPr lang="zh-CN" altLang="en-US" sz="1600" i="0" dirty="0">
                <a:solidFill>
                  <a:srgbClr val="000000"/>
                </a:solidFill>
                <a:effectLst/>
                <a:latin typeface="Times New Roman" panose="02020603050405020304" pitchFamily="18" charset="0"/>
                <a:cs typeface="Times New Roman" panose="02020603050405020304" pitchFamily="18" charset="0"/>
              </a:rPr>
              <a:t>，设置</a:t>
            </a:r>
            <a:r>
              <a:rPr lang="en-US" altLang="zh-CN" sz="1600" i="0" dirty="0">
                <a:solidFill>
                  <a:srgbClr val="000000"/>
                </a:solidFill>
                <a:effectLst/>
                <a:latin typeface="Times New Roman" panose="02020603050405020304" pitchFamily="18" charset="0"/>
                <a:cs typeface="Times New Roman" panose="02020603050405020304" pitchFamily="18" charset="0"/>
              </a:rPr>
              <a:t>2.1/3.2/4.1 mm</a:t>
            </a:r>
            <a:r>
              <a:rPr lang="zh-CN" altLang="en-US" sz="1600" i="0" dirty="0">
                <a:solidFill>
                  <a:srgbClr val="000000"/>
                </a:solidFill>
                <a:effectLst/>
                <a:latin typeface="Times New Roman" panose="02020603050405020304" pitchFamily="18" charset="0"/>
                <a:cs typeface="Times New Roman" panose="02020603050405020304" pitchFamily="18" charset="0"/>
              </a:rPr>
              <a:t>三种晶体（</a:t>
            </a:r>
            <a:r>
              <a:rPr lang="en-US" altLang="zh-CN" sz="1600" i="0" dirty="0">
                <a:solidFill>
                  <a:srgbClr val="000000"/>
                </a:solidFill>
                <a:effectLst/>
                <a:latin typeface="Times New Roman" panose="02020603050405020304" pitchFamily="18" charset="0"/>
                <a:cs typeface="Times New Roman" panose="02020603050405020304" pitchFamily="18" charset="0"/>
              </a:rPr>
              <a:t>3</a:t>
            </a:r>
            <a:r>
              <a:rPr lang="zh-CN" altLang="en-US" sz="1600" i="0" dirty="0">
                <a:solidFill>
                  <a:srgbClr val="000000"/>
                </a:solidFill>
                <a:effectLst/>
                <a:latin typeface="Times New Roman" panose="02020603050405020304" pitchFamily="18" charset="0"/>
                <a:cs typeface="Times New Roman" panose="02020603050405020304" pitchFamily="18" charset="0"/>
              </a:rPr>
              <a:t>）</a:t>
            </a:r>
            <a:r>
              <a:rPr lang="en-US" altLang="zh-CN" sz="1600" i="0" dirty="0">
                <a:solidFill>
                  <a:srgbClr val="000000"/>
                </a:solidFill>
                <a:effectLst/>
                <a:latin typeface="Times New Roman" panose="02020603050405020304" pitchFamily="18" charset="0"/>
                <a:cs typeface="Times New Roman" panose="02020603050405020304" pitchFamily="18" charset="0"/>
              </a:rPr>
              <a:t>511 keV γ</a:t>
            </a:r>
            <a:r>
              <a:rPr lang="zh-CN" altLang="en-US" sz="1600" i="0" dirty="0">
                <a:solidFill>
                  <a:srgbClr val="000000"/>
                </a:solidFill>
                <a:effectLst/>
                <a:latin typeface="Times New Roman" panose="02020603050405020304" pitchFamily="18" charset="0"/>
                <a:cs typeface="Times New Roman" panose="02020603050405020304" pitchFamily="18" charset="0"/>
              </a:rPr>
              <a:t>点源置于阵列上方</a:t>
            </a:r>
            <a:r>
              <a:rPr lang="en-US" altLang="zh-CN" sz="1600" i="0" dirty="0">
                <a:solidFill>
                  <a:srgbClr val="000000"/>
                </a:solidFill>
                <a:effectLst/>
                <a:latin typeface="Times New Roman" panose="02020603050405020304" pitchFamily="18" charset="0"/>
                <a:cs typeface="Times New Roman" panose="02020603050405020304" pitchFamily="18" charset="0"/>
              </a:rPr>
              <a:t>10 cm</a:t>
            </a:r>
            <a:r>
              <a:rPr lang="zh-CN" altLang="en-US" sz="1600" i="0" dirty="0">
                <a:solidFill>
                  <a:srgbClr val="000000"/>
                </a:solidFill>
                <a:effectLst/>
                <a:latin typeface="Times New Roman" panose="02020603050405020304" pitchFamily="18" charset="0"/>
                <a:cs typeface="Times New Roman" panose="02020603050405020304" pitchFamily="18" charset="0"/>
              </a:rPr>
              <a:t>处，垂直入射中心晶体单元</a:t>
            </a:r>
            <a:endParaRPr lang="en-US" altLang="zh-CN" sz="1600" i="0" dirty="0">
              <a:solidFill>
                <a:srgbClr val="000000"/>
              </a:solidFill>
              <a:effectLst/>
              <a:latin typeface="Times New Roman" panose="02020603050405020304" pitchFamily="18" charset="0"/>
              <a:cs typeface="Times New Roman" panose="02020603050405020304" pitchFamily="18" charset="0"/>
            </a:endParaRPr>
          </a:p>
          <a:p>
            <a:r>
              <a:rPr lang="zh-CN" altLang="en-US" sz="1600" i="0" dirty="0">
                <a:solidFill>
                  <a:srgbClr val="000000"/>
                </a:solidFill>
                <a:effectLst/>
                <a:latin typeface="Times New Roman" panose="02020603050405020304" pitchFamily="18" charset="0"/>
                <a:cs typeface="Times New Roman" panose="02020603050405020304" pitchFamily="18" charset="0"/>
              </a:rPr>
              <a:t>（</a:t>
            </a:r>
            <a:r>
              <a:rPr lang="en-US" altLang="zh-CN" sz="1600" i="0" dirty="0">
                <a:solidFill>
                  <a:srgbClr val="000000"/>
                </a:solidFill>
                <a:effectLst/>
                <a:latin typeface="Times New Roman" panose="02020603050405020304" pitchFamily="18" charset="0"/>
                <a:cs typeface="Times New Roman" panose="02020603050405020304" pitchFamily="18" charset="0"/>
              </a:rPr>
              <a:t>4</a:t>
            </a:r>
            <a:r>
              <a:rPr lang="zh-CN" altLang="en-US" sz="1600" i="0" dirty="0">
                <a:solidFill>
                  <a:srgbClr val="000000"/>
                </a:solidFill>
                <a:effectLst/>
                <a:latin typeface="Times New Roman" panose="02020603050405020304" pitchFamily="18" charset="0"/>
                <a:cs typeface="Times New Roman" panose="02020603050405020304" pitchFamily="18" charset="0"/>
              </a:rPr>
              <a:t>）对沉积能量施加</a:t>
            </a:r>
            <a:r>
              <a:rPr lang="en-US" altLang="zh-CN" sz="1600" i="0" dirty="0">
                <a:solidFill>
                  <a:srgbClr val="000000"/>
                </a:solidFill>
                <a:effectLst/>
                <a:latin typeface="Times New Roman" panose="02020603050405020304" pitchFamily="18" charset="0"/>
                <a:cs typeface="Times New Roman" panose="02020603050405020304" pitchFamily="18" charset="0"/>
              </a:rPr>
              <a:t>17% FWHM</a:t>
            </a:r>
            <a:r>
              <a:rPr lang="zh-CN" altLang="en-US" sz="1600" i="0" dirty="0">
                <a:solidFill>
                  <a:srgbClr val="000000"/>
                </a:solidFill>
                <a:effectLst/>
                <a:latin typeface="Times New Roman" panose="02020603050405020304" pitchFamily="18" charset="0"/>
                <a:cs typeface="Times New Roman" panose="02020603050405020304" pitchFamily="18" charset="0"/>
              </a:rPr>
              <a:t>高斯展宽，匹配实测探测器能量响应 </a:t>
            </a:r>
            <a:endParaRPr lang="zh-CN" altLang="en-US" sz="1600" dirty="0">
              <a:latin typeface="Times New Roman" panose="02020603050405020304" pitchFamily="18" charset="0"/>
              <a:cs typeface="Times New Roman" panose="02020603050405020304" pitchFamily="18" charset="0"/>
            </a:endParaRPr>
          </a:p>
        </p:txBody>
      </p:sp>
      <p:sp>
        <p:nvSpPr>
          <p:cNvPr id="33" name="文本框 32"/>
          <p:cNvSpPr txBox="1"/>
          <p:nvPr/>
        </p:nvSpPr>
        <p:spPr>
          <a:xfrm>
            <a:off x="7054833" y="1723918"/>
            <a:ext cx="4024717" cy="2062103"/>
          </a:xfrm>
          <a:prstGeom prst="rect">
            <a:avLst/>
          </a:prstGeom>
          <a:noFill/>
        </p:spPr>
        <p:txBody>
          <a:bodyPr wrap="square">
            <a:spAutoFit/>
          </a:bodyPr>
          <a:lstStyle/>
          <a:p>
            <a:r>
              <a:rPr lang="zh-CN" altLang="en-US" sz="1600" b="0" i="0" dirty="0">
                <a:solidFill>
                  <a:srgbClr val="000000"/>
                </a:solidFill>
                <a:effectLst/>
                <a:latin typeface="Times New Roman" panose="02020603050405020304" pitchFamily="18" charset="0"/>
                <a:cs typeface="Times New Roman" panose="02020603050405020304" pitchFamily="18" charset="0"/>
              </a:rPr>
              <a:t>（</a:t>
            </a:r>
            <a:r>
              <a:rPr lang="en-US" altLang="zh-CN" sz="1600" b="0" i="0" dirty="0">
                <a:solidFill>
                  <a:srgbClr val="000000"/>
                </a:solidFill>
                <a:effectLst/>
                <a:latin typeface="Times New Roman" panose="02020603050405020304" pitchFamily="18" charset="0"/>
                <a:cs typeface="Times New Roman" panose="02020603050405020304" pitchFamily="18" charset="0"/>
              </a:rPr>
              <a:t>1</a:t>
            </a:r>
            <a:r>
              <a:rPr lang="zh-CN" altLang="en-US" sz="1600" b="0" i="0" dirty="0">
                <a:solidFill>
                  <a:srgbClr val="000000"/>
                </a:solidFill>
                <a:effectLst/>
                <a:latin typeface="Times New Roman" panose="02020603050405020304" pitchFamily="18" charset="0"/>
                <a:cs typeface="Times New Roman" panose="02020603050405020304" pitchFamily="18" charset="0"/>
              </a:rPr>
              <a:t>）构建</a:t>
            </a:r>
            <a:r>
              <a:rPr lang="en-US" altLang="zh-CN" sz="1600" b="0" i="0" dirty="0">
                <a:solidFill>
                  <a:srgbClr val="000000"/>
                </a:solidFill>
                <a:effectLst/>
                <a:latin typeface="Times New Roman" panose="02020603050405020304" pitchFamily="18" charset="0"/>
                <a:cs typeface="Times New Roman" panose="02020603050405020304" pitchFamily="18" charset="0"/>
              </a:rPr>
              <a:t>8</a:t>
            </a:r>
            <a:r>
              <a:rPr lang="zh-CN" altLang="en-US" sz="1600" b="0" i="0" dirty="0">
                <a:solidFill>
                  <a:srgbClr val="000000"/>
                </a:solidFill>
                <a:effectLst/>
                <a:latin typeface="Times New Roman" panose="02020603050405020304" pitchFamily="18" charset="0"/>
                <a:cs typeface="Times New Roman" panose="02020603050405020304" pitchFamily="18" charset="0"/>
              </a:rPr>
              <a:t>探头环形</a:t>
            </a:r>
            <a:r>
              <a:rPr lang="en-US" altLang="zh-CN" sz="1600" b="0" i="0" dirty="0">
                <a:solidFill>
                  <a:srgbClr val="000000"/>
                </a:solidFill>
                <a:effectLst/>
                <a:latin typeface="Times New Roman" panose="02020603050405020304" pitchFamily="18" charset="0"/>
                <a:cs typeface="Times New Roman" panose="02020603050405020304" pitchFamily="18" charset="0"/>
              </a:rPr>
              <a:t>PET</a:t>
            </a:r>
            <a:r>
              <a:rPr lang="zh-CN" altLang="en-US" sz="1600" b="0" i="0" dirty="0">
                <a:solidFill>
                  <a:srgbClr val="000000"/>
                </a:solidFill>
                <a:effectLst/>
                <a:latin typeface="Times New Roman" panose="02020603050405020304" pitchFamily="18" charset="0"/>
                <a:cs typeface="Times New Roman" panose="02020603050405020304" pitchFamily="18" charset="0"/>
              </a:rPr>
              <a:t>系统模型，环直径</a:t>
            </a:r>
            <a:r>
              <a:rPr lang="en-US" altLang="zh-CN" sz="1600" b="0" i="0" dirty="0">
                <a:solidFill>
                  <a:srgbClr val="000000"/>
                </a:solidFill>
                <a:effectLst/>
                <a:latin typeface="Times New Roman" panose="02020603050405020304" pitchFamily="18" charset="0"/>
                <a:cs typeface="Times New Roman" panose="02020603050405020304" pitchFamily="18" charset="0"/>
              </a:rPr>
              <a:t>10 cm</a:t>
            </a:r>
            <a:r>
              <a:rPr lang="zh-CN" altLang="en-US" sz="1600" b="0" i="0" dirty="0">
                <a:solidFill>
                  <a:srgbClr val="000000"/>
                </a:solidFill>
                <a:effectLst/>
                <a:latin typeface="Times New Roman" panose="02020603050405020304" pitchFamily="18" charset="0"/>
                <a:cs typeface="Times New Roman" panose="02020603050405020304" pitchFamily="18" charset="0"/>
              </a:rPr>
              <a:t>，搭载对应</a:t>
            </a:r>
            <a:r>
              <a:rPr lang="en-US" altLang="zh-CN" sz="1600" b="0" i="0" dirty="0">
                <a:solidFill>
                  <a:srgbClr val="000000"/>
                </a:solidFill>
                <a:effectLst/>
                <a:latin typeface="Times New Roman" panose="02020603050405020304" pitchFamily="18" charset="0"/>
                <a:cs typeface="Times New Roman" panose="02020603050405020304" pitchFamily="18" charset="0"/>
              </a:rPr>
              <a:t>LYSO</a:t>
            </a:r>
            <a:r>
              <a:rPr lang="zh-CN" altLang="en-US" sz="1600" b="0" i="0" dirty="0">
                <a:solidFill>
                  <a:srgbClr val="000000"/>
                </a:solidFill>
                <a:effectLst/>
                <a:latin typeface="Times New Roman" panose="02020603050405020304" pitchFamily="18" charset="0"/>
                <a:cs typeface="Times New Roman" panose="02020603050405020304" pitchFamily="18" charset="0"/>
              </a:rPr>
              <a:t>阵列模块</a:t>
            </a:r>
            <a:endParaRPr lang="en-US" altLang="zh-CN" sz="1600" b="0" i="0" dirty="0">
              <a:solidFill>
                <a:srgbClr val="000000"/>
              </a:solidFill>
              <a:effectLst/>
              <a:latin typeface="Times New Roman" panose="02020603050405020304" pitchFamily="18" charset="0"/>
              <a:cs typeface="Times New Roman" panose="02020603050405020304" pitchFamily="18" charset="0"/>
            </a:endParaRPr>
          </a:p>
          <a:p>
            <a:r>
              <a:rPr lang="zh-CN" altLang="en-US" sz="1600" b="0" i="0" dirty="0">
                <a:solidFill>
                  <a:srgbClr val="000000"/>
                </a:solidFill>
                <a:effectLst/>
                <a:latin typeface="Times New Roman" panose="02020603050405020304" pitchFamily="18" charset="0"/>
                <a:cs typeface="Times New Roman" panose="02020603050405020304" pitchFamily="18" charset="0"/>
              </a:rPr>
              <a:t>（</a:t>
            </a:r>
            <a:r>
              <a:rPr lang="en-US" altLang="zh-CN" sz="1600" b="0" i="0" dirty="0">
                <a:solidFill>
                  <a:srgbClr val="000000"/>
                </a:solidFill>
                <a:effectLst/>
                <a:latin typeface="Times New Roman" panose="02020603050405020304" pitchFamily="18" charset="0"/>
                <a:cs typeface="Times New Roman" panose="02020603050405020304" pitchFamily="18" charset="0"/>
              </a:rPr>
              <a:t>2</a:t>
            </a:r>
            <a:r>
              <a:rPr lang="zh-CN" altLang="en-US" sz="1600" b="0" i="0" dirty="0">
                <a:solidFill>
                  <a:srgbClr val="000000"/>
                </a:solidFill>
                <a:effectLst/>
                <a:latin typeface="Times New Roman" panose="02020603050405020304" pitchFamily="18" charset="0"/>
                <a:cs typeface="Times New Roman" panose="02020603050405020304" pitchFamily="18" charset="0"/>
              </a:rPr>
              <a:t>）视野中心放置</a:t>
            </a:r>
            <a:r>
              <a:rPr lang="en-US" altLang="zh-CN" sz="1600" b="0" i="0" dirty="0">
                <a:solidFill>
                  <a:srgbClr val="000000"/>
                </a:solidFill>
                <a:effectLst/>
                <a:latin typeface="Times New Roman" panose="02020603050405020304" pitchFamily="18" charset="0"/>
                <a:cs typeface="Times New Roman" panose="02020603050405020304" pitchFamily="18" charset="0"/>
              </a:rPr>
              <a:t>1 mm</a:t>
            </a:r>
            <a:r>
              <a:rPr lang="zh-CN" altLang="en-US" sz="1600" b="0" i="0" dirty="0">
                <a:solidFill>
                  <a:srgbClr val="000000"/>
                </a:solidFill>
                <a:effectLst/>
                <a:latin typeface="Times New Roman" panose="02020603050405020304" pitchFamily="18" charset="0"/>
                <a:cs typeface="Times New Roman" panose="02020603050405020304" pitchFamily="18" charset="0"/>
              </a:rPr>
              <a:t>直径</a:t>
            </a:r>
            <a:r>
              <a:rPr lang="en-US" altLang="zh-CN" sz="1600" b="0" i="0" dirty="0">
                <a:solidFill>
                  <a:srgbClr val="000000"/>
                </a:solidFill>
                <a:effectLst/>
                <a:latin typeface="Times New Roman" panose="02020603050405020304" pitchFamily="18" charset="0"/>
                <a:cs typeface="Times New Roman" panose="02020603050405020304" pitchFamily="18" charset="0"/>
              </a:rPr>
              <a:t>²²Na</a:t>
            </a:r>
            <a:r>
              <a:rPr lang="zh-CN" altLang="en-US" sz="1600" b="0" i="0" dirty="0">
                <a:solidFill>
                  <a:srgbClr val="000000"/>
                </a:solidFill>
                <a:effectLst/>
                <a:latin typeface="Times New Roman" panose="02020603050405020304" pitchFamily="18" charset="0"/>
                <a:cs typeface="Times New Roman" panose="02020603050405020304" pitchFamily="18" charset="0"/>
              </a:rPr>
              <a:t>点源，模拟湮灭光子对符合探测 </a:t>
            </a:r>
            <a:endParaRPr lang="en-US" altLang="zh-CN" sz="1600" b="0" i="0" dirty="0">
              <a:solidFill>
                <a:srgbClr val="000000"/>
              </a:solidFill>
              <a:effectLst/>
              <a:latin typeface="Times New Roman" panose="02020603050405020304" pitchFamily="18" charset="0"/>
              <a:cs typeface="Times New Roman" panose="02020603050405020304" pitchFamily="18" charset="0"/>
            </a:endParaRPr>
          </a:p>
          <a:p>
            <a:r>
              <a:rPr lang="zh-CN" altLang="en-US" sz="1600" b="0" i="0" dirty="0">
                <a:solidFill>
                  <a:srgbClr val="000000"/>
                </a:solidFill>
                <a:effectLst/>
                <a:latin typeface="Times New Roman" panose="02020603050405020304" pitchFamily="18" charset="0"/>
                <a:cs typeface="Times New Roman" panose="02020603050405020304" pitchFamily="18" charset="0"/>
              </a:rPr>
              <a:t>（</a:t>
            </a:r>
            <a:r>
              <a:rPr lang="en-US" altLang="zh-CN" sz="1600" b="0" i="0" dirty="0">
                <a:solidFill>
                  <a:srgbClr val="000000"/>
                </a:solidFill>
                <a:effectLst/>
                <a:latin typeface="Times New Roman" panose="02020603050405020304" pitchFamily="18" charset="0"/>
                <a:cs typeface="Times New Roman" panose="02020603050405020304" pitchFamily="18" charset="0"/>
              </a:rPr>
              <a:t>3</a:t>
            </a:r>
            <a:r>
              <a:rPr lang="zh-CN" altLang="en-US" sz="1600" b="0" i="0" dirty="0">
                <a:solidFill>
                  <a:srgbClr val="000000"/>
                </a:solidFill>
                <a:effectLst/>
                <a:latin typeface="Times New Roman" panose="02020603050405020304" pitchFamily="18" charset="0"/>
                <a:cs typeface="Times New Roman" panose="02020603050405020304" pitchFamily="18" charset="0"/>
              </a:rPr>
              <a:t>）设置</a:t>
            </a:r>
            <a:r>
              <a:rPr lang="en-US" altLang="zh-CN" sz="1600" b="0" i="0" dirty="0">
                <a:solidFill>
                  <a:srgbClr val="000000"/>
                </a:solidFill>
                <a:effectLst/>
                <a:latin typeface="Times New Roman" panose="02020603050405020304" pitchFamily="18" charset="0"/>
                <a:cs typeface="Times New Roman" panose="02020603050405020304" pitchFamily="18" charset="0"/>
              </a:rPr>
              <a:t>8 ns</a:t>
            </a:r>
            <a:r>
              <a:rPr lang="zh-CN" altLang="en-US" sz="1600" b="0" i="0" dirty="0">
                <a:solidFill>
                  <a:srgbClr val="000000"/>
                </a:solidFill>
                <a:effectLst/>
                <a:latin typeface="Times New Roman" panose="02020603050405020304" pitchFamily="18" charset="0"/>
                <a:cs typeface="Times New Roman" panose="02020603050405020304" pitchFamily="18" charset="0"/>
              </a:rPr>
              <a:t>符合时间窗与</a:t>
            </a:r>
            <a:r>
              <a:rPr lang="en-US" altLang="zh-CN" sz="1600" b="0" i="0" dirty="0">
                <a:solidFill>
                  <a:srgbClr val="000000"/>
                </a:solidFill>
                <a:effectLst/>
                <a:latin typeface="Times New Roman" panose="02020603050405020304" pitchFamily="18" charset="0"/>
                <a:cs typeface="Times New Roman" panose="02020603050405020304" pitchFamily="18" charset="0"/>
              </a:rPr>
              <a:t>120 ns</a:t>
            </a:r>
            <a:r>
              <a:rPr lang="zh-CN" altLang="en-US" sz="1600" b="0" i="0" dirty="0">
                <a:solidFill>
                  <a:srgbClr val="000000"/>
                </a:solidFill>
                <a:effectLst/>
                <a:latin typeface="Times New Roman" panose="02020603050405020304" pitchFamily="18" charset="0"/>
                <a:cs typeface="Times New Roman" panose="02020603050405020304" pitchFamily="18" charset="0"/>
              </a:rPr>
              <a:t>延迟符合窗，匹配</a:t>
            </a:r>
            <a:r>
              <a:rPr lang="en-US" altLang="zh-CN" sz="1600" b="0" i="0" dirty="0">
                <a:solidFill>
                  <a:srgbClr val="000000"/>
                </a:solidFill>
                <a:effectLst/>
                <a:latin typeface="Times New Roman" panose="02020603050405020304" pitchFamily="18" charset="0"/>
                <a:cs typeface="Times New Roman" panose="02020603050405020304" pitchFamily="18" charset="0"/>
              </a:rPr>
              <a:t>PET</a:t>
            </a:r>
            <a:r>
              <a:rPr lang="zh-CN" altLang="en-US" sz="1600" b="0" i="0" dirty="0">
                <a:solidFill>
                  <a:srgbClr val="000000"/>
                </a:solidFill>
                <a:effectLst/>
                <a:latin typeface="Times New Roman" panose="02020603050405020304" pitchFamily="18" charset="0"/>
                <a:cs typeface="Times New Roman" panose="02020603050405020304" pitchFamily="18" charset="0"/>
              </a:rPr>
              <a:t>成像物理规则 </a:t>
            </a:r>
            <a:endParaRPr lang="en-US" altLang="zh-CN" sz="1600" b="0" i="0" dirty="0">
              <a:solidFill>
                <a:srgbClr val="000000"/>
              </a:solidFill>
              <a:effectLst/>
              <a:latin typeface="Times New Roman" panose="02020603050405020304" pitchFamily="18" charset="0"/>
              <a:cs typeface="Times New Roman" panose="02020603050405020304" pitchFamily="18" charset="0"/>
            </a:endParaRPr>
          </a:p>
          <a:p>
            <a:r>
              <a:rPr lang="zh-CN" altLang="en-US" sz="1600" dirty="0">
                <a:solidFill>
                  <a:srgbClr val="000000"/>
                </a:solidFill>
                <a:latin typeface="Times New Roman" panose="02020603050405020304" pitchFamily="18" charset="0"/>
                <a:cs typeface="Times New Roman" panose="02020603050405020304" pitchFamily="18" charset="0"/>
              </a:rPr>
              <a:t>（</a:t>
            </a:r>
            <a:r>
              <a:rPr lang="en-US" altLang="zh-CN" sz="1600" dirty="0">
                <a:solidFill>
                  <a:srgbClr val="000000"/>
                </a:solidFill>
                <a:latin typeface="Times New Roman" panose="02020603050405020304" pitchFamily="18" charset="0"/>
                <a:cs typeface="Times New Roman" panose="02020603050405020304" pitchFamily="18" charset="0"/>
              </a:rPr>
              <a:t>4</a:t>
            </a:r>
            <a:r>
              <a:rPr lang="zh-CN" altLang="en-US" sz="1600" dirty="0">
                <a:solidFill>
                  <a:srgbClr val="000000"/>
                </a:solidFill>
                <a:latin typeface="Times New Roman" panose="02020603050405020304" pitchFamily="18" charset="0"/>
                <a:cs typeface="Times New Roman" panose="02020603050405020304" pitchFamily="18" charset="0"/>
              </a:rPr>
              <a:t>）</a:t>
            </a:r>
            <a:r>
              <a:rPr lang="zh-CN" altLang="en-US" sz="1600" b="0" i="0" dirty="0">
                <a:solidFill>
                  <a:srgbClr val="000000"/>
                </a:solidFill>
                <a:effectLst/>
                <a:latin typeface="Times New Roman" panose="02020603050405020304" pitchFamily="18" charset="0"/>
                <a:cs typeface="Times New Roman" panose="02020603050405020304" pitchFamily="18" charset="0"/>
              </a:rPr>
              <a:t>采用</a:t>
            </a:r>
            <a:r>
              <a:rPr lang="en-US" altLang="zh-CN" sz="1600" b="0" i="0" dirty="0">
                <a:solidFill>
                  <a:srgbClr val="000000"/>
                </a:solidFill>
                <a:effectLst/>
                <a:latin typeface="Times New Roman" panose="02020603050405020304" pitchFamily="18" charset="0"/>
                <a:cs typeface="Times New Roman" panose="02020603050405020304" pitchFamily="18" charset="0"/>
              </a:rPr>
              <a:t>CASToR</a:t>
            </a:r>
            <a:r>
              <a:rPr lang="zh-CN" altLang="en-US" sz="1600" b="0" i="0" dirty="0">
                <a:solidFill>
                  <a:srgbClr val="000000"/>
                </a:solidFill>
                <a:effectLst/>
                <a:latin typeface="Times New Roman" panose="02020603050405020304" pitchFamily="18" charset="0"/>
                <a:cs typeface="Times New Roman" panose="02020603050405020304" pitchFamily="18" charset="0"/>
              </a:rPr>
              <a:t>平台</a:t>
            </a:r>
            <a:r>
              <a:rPr lang="en-US" altLang="zh-CN" sz="1600" b="0" i="0" dirty="0">
                <a:solidFill>
                  <a:srgbClr val="000000"/>
                </a:solidFill>
                <a:effectLst/>
                <a:latin typeface="Times New Roman" panose="02020603050405020304" pitchFamily="18" charset="0"/>
                <a:cs typeface="Times New Roman" panose="02020603050405020304" pitchFamily="18" charset="0"/>
              </a:rPr>
              <a:t>ML-EM</a:t>
            </a:r>
            <a:r>
              <a:rPr lang="zh-CN" altLang="en-US" sz="1600" b="0" i="0" dirty="0">
                <a:solidFill>
                  <a:srgbClr val="000000"/>
                </a:solidFill>
                <a:effectLst/>
                <a:latin typeface="Times New Roman" panose="02020603050405020304" pitchFamily="18" charset="0"/>
                <a:cs typeface="Times New Roman" panose="02020603050405020304" pitchFamily="18" charset="0"/>
              </a:rPr>
              <a:t>算法重建，对比传统定位与理想</a:t>
            </a:r>
            <a:r>
              <a:rPr lang="en-US" altLang="zh-CN" sz="1600" b="0" i="0" dirty="0">
                <a:solidFill>
                  <a:srgbClr val="000000"/>
                </a:solidFill>
                <a:effectLst/>
                <a:latin typeface="Times New Roman" panose="02020603050405020304" pitchFamily="18" charset="0"/>
                <a:cs typeface="Times New Roman" panose="02020603050405020304" pitchFamily="18" charset="0"/>
              </a:rPr>
              <a:t>ICS</a:t>
            </a:r>
            <a:r>
              <a:rPr lang="zh-CN" altLang="en-US" sz="1600" b="0" i="0" dirty="0">
                <a:solidFill>
                  <a:srgbClr val="000000"/>
                </a:solidFill>
                <a:effectLst/>
                <a:latin typeface="Times New Roman" panose="02020603050405020304" pitchFamily="18" charset="0"/>
                <a:cs typeface="Times New Roman" panose="02020603050405020304" pitchFamily="18" charset="0"/>
              </a:rPr>
              <a:t>校正的空间分辨率</a:t>
            </a:r>
            <a:endParaRPr lang="zh-CN" altLang="en-US" sz="1600" dirty="0">
              <a:latin typeface="Times New Roman" panose="02020603050405020304" pitchFamily="18" charset="0"/>
              <a:cs typeface="Times New Roman" panose="02020603050405020304" pitchFamily="18" charset="0"/>
            </a:endParaRPr>
          </a:p>
        </p:txBody>
      </p:sp>
      <p:pic>
        <p:nvPicPr>
          <p:cNvPr id="35" name="图片 34"/>
          <p:cNvPicPr>
            <a:picLocks noChangeAspect="1"/>
          </p:cNvPicPr>
          <p:nvPr/>
        </p:nvPicPr>
        <p:blipFill>
          <a:blip r:embed="rId5"/>
          <a:stretch>
            <a:fillRect/>
          </a:stretch>
        </p:blipFill>
        <p:spPr>
          <a:xfrm>
            <a:off x="7097672" y="4197602"/>
            <a:ext cx="1986923" cy="1877481"/>
          </a:xfrm>
          <a:prstGeom prst="rect">
            <a:avLst/>
          </a:prstGeom>
        </p:spPr>
      </p:pic>
      <p:pic>
        <p:nvPicPr>
          <p:cNvPr id="37" name="图片 36"/>
          <p:cNvPicPr>
            <a:picLocks noChangeAspect="1"/>
          </p:cNvPicPr>
          <p:nvPr/>
        </p:nvPicPr>
        <p:blipFill>
          <a:blip r:embed="rId6"/>
          <a:stretch>
            <a:fillRect/>
          </a:stretch>
        </p:blipFill>
        <p:spPr>
          <a:xfrm>
            <a:off x="9059098" y="4181431"/>
            <a:ext cx="1993896" cy="1874635"/>
          </a:xfrm>
          <a:prstGeom prst="rect">
            <a:avLst/>
          </a:prstGeom>
        </p:spPr>
      </p:pic>
      <p:sp>
        <p:nvSpPr>
          <p:cNvPr id="11" name="灯片编号占位符 10"/>
          <p:cNvSpPr>
            <a:spLocks noGrp="1"/>
          </p:cNvSpPr>
          <p:nvPr>
            <p:ph type="sldNum" sz="quarter" idx="12"/>
          </p:nvPr>
        </p:nvSpPr>
        <p:spPr/>
        <p:txBody>
          <a:bodyPr/>
          <a:lstStyle/>
          <a:p>
            <a:fld id="{81F3856D-B8D7-4563-97BB-9D2204980CAD}" type="slidenum">
              <a:rPr lang="zh-CN" altLang="en-US" smtClean="0"/>
              <a:t>6</a:t>
            </a:fld>
            <a:endParaRPr lang="zh-CN" altLang="en-US"/>
          </a:p>
        </p:txBody>
      </p:sp>
      <p:sp>
        <p:nvSpPr>
          <p:cNvPr id="26" name="文本框 25">
            <a:extLst>
              <a:ext uri="{FF2B5EF4-FFF2-40B4-BE49-F238E27FC236}">
                <a16:creationId xmlns:a16="http://schemas.microsoft.com/office/drawing/2014/main" id="{54D7BE5C-DBF0-0B06-1237-8DD55D7E22BD}"/>
              </a:ext>
            </a:extLst>
          </p:cNvPr>
          <p:cNvSpPr txBox="1"/>
          <p:nvPr/>
        </p:nvSpPr>
        <p:spPr>
          <a:xfrm>
            <a:off x="1819062" y="402166"/>
            <a:ext cx="1497967" cy="461665"/>
          </a:xfrm>
          <a:prstGeom prst="rect">
            <a:avLst/>
          </a:prstGeom>
          <a:noFill/>
        </p:spPr>
        <p:txBody>
          <a:bodyPr wrap="square" rtlCol="0">
            <a:spAutoFit/>
          </a:bodyPr>
          <a:lstStyle/>
          <a:p>
            <a:r>
              <a:rPr lang="zh-CN" altLang="en-US" sz="2400" b="1" dirty="0">
                <a:solidFill>
                  <a:schemeClr val="bg2">
                    <a:lumMod val="90000"/>
                  </a:schemeClr>
                </a:solidFill>
              </a:rPr>
              <a:t>研究背景</a:t>
            </a:r>
          </a:p>
        </p:txBody>
      </p:sp>
      <p:sp>
        <p:nvSpPr>
          <p:cNvPr id="32" name="文本框 31">
            <a:extLst>
              <a:ext uri="{FF2B5EF4-FFF2-40B4-BE49-F238E27FC236}">
                <a16:creationId xmlns:a16="http://schemas.microsoft.com/office/drawing/2014/main" id="{DCE2CE13-8851-D8AA-E0D5-6200B0831BF7}"/>
              </a:ext>
            </a:extLst>
          </p:cNvPr>
          <p:cNvSpPr txBox="1"/>
          <p:nvPr/>
        </p:nvSpPr>
        <p:spPr>
          <a:xfrm>
            <a:off x="7012768" y="399960"/>
            <a:ext cx="1408704" cy="461665"/>
          </a:xfrm>
          <a:prstGeom prst="rect">
            <a:avLst/>
          </a:prstGeom>
          <a:noFill/>
        </p:spPr>
        <p:txBody>
          <a:bodyPr wrap="square">
            <a:spAutoFit/>
          </a:bodyPr>
          <a:lstStyle/>
          <a:p>
            <a:r>
              <a:rPr lang="zh-CN" altLang="en-US" sz="2400" b="1" dirty="0">
                <a:solidFill>
                  <a:schemeClr val="bg2">
                    <a:lumMod val="90000"/>
                  </a:schemeClr>
                </a:solidFill>
              </a:rPr>
              <a:t>硬件实验</a:t>
            </a:r>
            <a:endParaRPr lang="zh-CN" altLang="en-US" dirty="0">
              <a:solidFill>
                <a:schemeClr val="bg2">
                  <a:lumMod val="90000"/>
                </a:schemeClr>
              </a:solidFill>
            </a:endParaRPr>
          </a:p>
        </p:txBody>
      </p:sp>
      <p:sp>
        <p:nvSpPr>
          <p:cNvPr id="36" name="文本框 35">
            <a:extLst>
              <a:ext uri="{FF2B5EF4-FFF2-40B4-BE49-F238E27FC236}">
                <a16:creationId xmlns:a16="http://schemas.microsoft.com/office/drawing/2014/main" id="{668DE0B5-682D-4A4C-F1A2-88BBBE0B883A}"/>
              </a:ext>
            </a:extLst>
          </p:cNvPr>
          <p:cNvSpPr txBox="1"/>
          <p:nvPr/>
        </p:nvSpPr>
        <p:spPr>
          <a:xfrm>
            <a:off x="8786222" y="442488"/>
            <a:ext cx="1709827" cy="461665"/>
          </a:xfrm>
          <a:prstGeom prst="rect">
            <a:avLst/>
          </a:prstGeom>
          <a:noFill/>
        </p:spPr>
        <p:txBody>
          <a:bodyPr wrap="square">
            <a:spAutoFit/>
          </a:bodyPr>
          <a:lstStyle/>
          <a:p>
            <a:r>
              <a:rPr lang="zh-CN" altLang="en-US" sz="2400" b="1" dirty="0">
                <a:solidFill>
                  <a:schemeClr val="bg2">
                    <a:lumMod val="90000"/>
                  </a:schemeClr>
                </a:solidFill>
              </a:rPr>
              <a:t>总结与展望</a:t>
            </a:r>
            <a:endParaRPr lang="zh-CN" altLang="en-US" dirty="0">
              <a:solidFill>
                <a:schemeClr val="bg2">
                  <a:lumMod val="90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379282" y="5217602"/>
            <a:ext cx="5241236" cy="1364716"/>
          </a:xfrm>
          <a:prstGeom prst="rect">
            <a:avLst/>
          </a:prstGeom>
          <a:solidFill>
            <a:schemeClr val="tx2">
              <a:lumMod val="10000"/>
              <a:lumOff val="90000"/>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矩形 50"/>
          <p:cNvSpPr/>
          <p:nvPr/>
        </p:nvSpPr>
        <p:spPr>
          <a:xfrm>
            <a:off x="6388490" y="1586053"/>
            <a:ext cx="5241236" cy="3133623"/>
          </a:xfrm>
          <a:prstGeom prst="rect">
            <a:avLst/>
          </a:prstGeom>
          <a:solidFill>
            <a:schemeClr val="tx2">
              <a:lumMod val="10000"/>
              <a:lumOff val="90000"/>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矩形 49"/>
          <p:cNvSpPr/>
          <p:nvPr/>
        </p:nvSpPr>
        <p:spPr>
          <a:xfrm>
            <a:off x="324677" y="1564164"/>
            <a:ext cx="5705062" cy="5044556"/>
          </a:xfrm>
          <a:prstGeom prst="rect">
            <a:avLst/>
          </a:prstGeom>
          <a:solidFill>
            <a:schemeClr val="tx2">
              <a:lumMod val="10000"/>
              <a:lumOff val="90000"/>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p:cNvCxnSpPr/>
          <p:nvPr/>
        </p:nvCxnSpPr>
        <p:spPr>
          <a:xfrm>
            <a:off x="0" y="404192"/>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5" name="直接连接符 4"/>
          <p:cNvCxnSpPr/>
          <p:nvPr/>
        </p:nvCxnSpPr>
        <p:spPr>
          <a:xfrm>
            <a:off x="0" y="1033670"/>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6" name="流程图: 延期 5"/>
          <p:cNvSpPr/>
          <p:nvPr/>
        </p:nvSpPr>
        <p:spPr>
          <a:xfrm rot="5400000">
            <a:off x="520104" y="281652"/>
            <a:ext cx="1013877" cy="887894"/>
          </a:xfrm>
          <a:prstGeom prst="flowChartDelay">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直角三角形 6"/>
          <p:cNvSpPr/>
          <p:nvPr/>
        </p:nvSpPr>
        <p:spPr>
          <a:xfrm>
            <a:off x="1470990" y="218656"/>
            <a:ext cx="112645" cy="185525"/>
          </a:xfrm>
          <a:prstGeom prst="rtTriangl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814505" y="411466"/>
            <a:ext cx="662607" cy="523220"/>
          </a:xfrm>
          <a:prstGeom prst="rect">
            <a:avLst/>
          </a:prstGeom>
          <a:noFill/>
        </p:spPr>
        <p:txBody>
          <a:bodyPr wrap="square" rtlCol="0">
            <a:spAutoFit/>
          </a:bodyPr>
          <a:lstStyle/>
          <a:p>
            <a:r>
              <a:rPr lang="en-US" altLang="zh-CN" sz="2800" b="1" dirty="0">
                <a:solidFill>
                  <a:schemeClr val="bg1"/>
                </a:solidFill>
                <a:cs typeface="Times New Roman" panose="02020603050405020304" pitchFamily="18" charset="0"/>
              </a:rPr>
              <a:t>2</a:t>
            </a:r>
            <a:endParaRPr lang="zh-CN" altLang="en-US" sz="2800" b="1" dirty="0">
              <a:solidFill>
                <a:schemeClr val="bg1"/>
              </a:solidFill>
              <a:cs typeface="Times New Roman" panose="02020603050405020304" pitchFamily="18" charset="0"/>
            </a:endParaRPr>
          </a:p>
        </p:txBody>
      </p:sp>
      <p:pic>
        <p:nvPicPr>
          <p:cNvPr id="10" name="图片 9"/>
          <p:cNvPicPr>
            <a:picLocks noChangeAspect="1"/>
          </p:cNvPicPr>
          <p:nvPr/>
        </p:nvPicPr>
        <p:blipFill>
          <a:blip r:embed="rId2"/>
          <a:stretch>
            <a:fillRect/>
          </a:stretch>
        </p:blipFill>
        <p:spPr>
          <a:xfrm>
            <a:off x="10621705" y="472958"/>
            <a:ext cx="1411179" cy="486876"/>
          </a:xfrm>
          <a:prstGeom prst="rect">
            <a:avLst/>
          </a:prstGeom>
        </p:spPr>
      </p:pic>
      <p:sp>
        <p:nvSpPr>
          <p:cNvPr id="27" name="矩形: 圆角 26"/>
          <p:cNvSpPr/>
          <p:nvPr/>
        </p:nvSpPr>
        <p:spPr>
          <a:xfrm>
            <a:off x="324677" y="1533387"/>
            <a:ext cx="5764696" cy="5105954"/>
          </a:xfrm>
          <a:prstGeom prst="roundRect">
            <a:avLst>
              <a:gd name="adj" fmla="val 4690"/>
            </a:avLst>
          </a:prstGeom>
          <a:no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圆角 27"/>
          <p:cNvSpPr/>
          <p:nvPr/>
        </p:nvSpPr>
        <p:spPr>
          <a:xfrm>
            <a:off x="516832" y="1284908"/>
            <a:ext cx="4261519" cy="450574"/>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i="0" dirty="0">
                <a:solidFill>
                  <a:schemeClr val="bg1"/>
                </a:solidFill>
                <a:effectLst/>
                <a:latin typeface="Times New Roman" panose="02020603050405020304" pitchFamily="18" charset="0"/>
                <a:cs typeface="Times New Roman" panose="02020603050405020304" pitchFamily="18" charset="0"/>
              </a:rPr>
              <a:t>1.</a:t>
            </a:r>
            <a:r>
              <a:rPr lang="zh-CN" altLang="en-US" b="1" i="0" dirty="0">
                <a:solidFill>
                  <a:schemeClr val="bg1"/>
                </a:solidFill>
                <a:effectLst/>
                <a:latin typeface="Times New Roman" panose="02020603050405020304" pitchFamily="18" charset="0"/>
                <a:cs typeface="Times New Roman" panose="02020603050405020304" pitchFamily="18" charset="0"/>
              </a:rPr>
              <a:t>仿真光子相互作用事件统计（</a:t>
            </a:r>
            <a:r>
              <a:rPr lang="en-US" altLang="zh-CN" b="1" i="0" dirty="0">
                <a:solidFill>
                  <a:schemeClr val="bg1"/>
                </a:solidFill>
                <a:effectLst/>
                <a:latin typeface="Times New Roman" panose="02020603050405020304" pitchFamily="18" charset="0"/>
                <a:cs typeface="Times New Roman" panose="02020603050405020304" pitchFamily="18" charset="0"/>
              </a:rPr>
              <a:t>2.1mm</a:t>
            </a:r>
            <a:r>
              <a:rPr lang="zh-CN" altLang="en-US" b="1" i="0" dirty="0">
                <a:solidFill>
                  <a:schemeClr val="bg1"/>
                </a:solidFill>
                <a:effectLst/>
                <a:latin typeface="Times New Roman" panose="02020603050405020304" pitchFamily="18" charset="0"/>
                <a:cs typeface="Times New Roman" panose="02020603050405020304" pitchFamily="18" charset="0"/>
              </a:rPr>
              <a:t>）</a:t>
            </a:r>
            <a:endParaRPr lang="zh-CN" altLang="en-US" b="1" dirty="0">
              <a:solidFill>
                <a:schemeClr val="bg1"/>
              </a:solidFill>
              <a:latin typeface="Times New Roman" panose="02020603050405020304" pitchFamily="18" charset="0"/>
              <a:cs typeface="Times New Roman" panose="02020603050405020304" pitchFamily="18" charset="0"/>
            </a:endParaRPr>
          </a:p>
        </p:txBody>
      </p:sp>
      <p:pic>
        <p:nvPicPr>
          <p:cNvPr id="29" name="图片 28"/>
          <p:cNvPicPr>
            <a:picLocks noChangeAspect="1"/>
          </p:cNvPicPr>
          <p:nvPr/>
        </p:nvPicPr>
        <p:blipFill>
          <a:blip r:embed="rId3"/>
          <a:stretch>
            <a:fillRect/>
          </a:stretch>
        </p:blipFill>
        <p:spPr>
          <a:xfrm>
            <a:off x="469508" y="3872724"/>
            <a:ext cx="5474090" cy="2216281"/>
          </a:xfrm>
          <a:prstGeom prst="rect">
            <a:avLst/>
          </a:prstGeom>
        </p:spPr>
      </p:pic>
      <p:pic>
        <p:nvPicPr>
          <p:cNvPr id="30" name="图片 29"/>
          <p:cNvPicPr>
            <a:picLocks noChangeAspect="1"/>
          </p:cNvPicPr>
          <p:nvPr/>
        </p:nvPicPr>
        <p:blipFill>
          <a:blip r:embed="rId4"/>
          <a:stretch>
            <a:fillRect/>
          </a:stretch>
        </p:blipFill>
        <p:spPr>
          <a:xfrm>
            <a:off x="568206" y="1824934"/>
            <a:ext cx="5276693" cy="1847956"/>
          </a:xfrm>
          <a:prstGeom prst="rect">
            <a:avLst/>
          </a:prstGeom>
        </p:spPr>
      </p:pic>
      <p:cxnSp>
        <p:nvCxnSpPr>
          <p:cNvPr id="31" name="直接连接符 30"/>
          <p:cNvCxnSpPr/>
          <p:nvPr/>
        </p:nvCxnSpPr>
        <p:spPr>
          <a:xfrm>
            <a:off x="469508" y="3732217"/>
            <a:ext cx="5375391"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2" name="文本框 31"/>
          <p:cNvSpPr txBox="1"/>
          <p:nvPr/>
        </p:nvSpPr>
        <p:spPr>
          <a:xfrm>
            <a:off x="728868" y="3874905"/>
            <a:ext cx="2413532" cy="276999"/>
          </a:xfrm>
          <a:prstGeom prst="rect">
            <a:avLst/>
          </a:prstGeom>
          <a:noFill/>
        </p:spPr>
        <p:txBody>
          <a:bodyPr wrap="square" rtlCol="0">
            <a:spAutoFit/>
          </a:bodyPr>
          <a:lstStyle/>
          <a:p>
            <a:r>
              <a:rPr lang="en-US" altLang="zh-CN" sz="1200" b="1" dirty="0">
                <a:solidFill>
                  <a:schemeClr val="tx2">
                    <a:lumMod val="90000"/>
                    <a:lumOff val="10000"/>
                  </a:schemeClr>
                </a:solidFill>
              </a:rPr>
              <a:t>(a)</a:t>
            </a:r>
            <a:r>
              <a:rPr lang="zh-CN" altLang="en-US" sz="1200" b="1" dirty="0">
                <a:solidFill>
                  <a:schemeClr val="tx2">
                    <a:lumMod val="90000"/>
                    <a:lumOff val="10000"/>
                  </a:schemeClr>
                </a:solidFill>
              </a:rPr>
              <a:t>中心晶体照射的空间分布</a:t>
            </a:r>
          </a:p>
        </p:txBody>
      </p:sp>
      <p:sp>
        <p:nvSpPr>
          <p:cNvPr id="33" name="文本框 32"/>
          <p:cNvSpPr txBox="1"/>
          <p:nvPr/>
        </p:nvSpPr>
        <p:spPr>
          <a:xfrm>
            <a:off x="3442940" y="3864247"/>
            <a:ext cx="2573331" cy="276999"/>
          </a:xfrm>
          <a:prstGeom prst="rect">
            <a:avLst/>
          </a:prstGeom>
          <a:noFill/>
        </p:spPr>
        <p:txBody>
          <a:bodyPr wrap="square" rtlCol="0">
            <a:spAutoFit/>
          </a:bodyPr>
          <a:lstStyle/>
          <a:p>
            <a:r>
              <a:rPr lang="en-US" altLang="zh-CN" sz="1200" b="1" dirty="0">
                <a:solidFill>
                  <a:schemeClr val="tx2">
                    <a:lumMod val="90000"/>
                    <a:lumOff val="10000"/>
                  </a:schemeClr>
                </a:solidFill>
              </a:rPr>
              <a:t>(b)FASEP</a:t>
            </a:r>
            <a:r>
              <a:rPr lang="zh-CN" altLang="en-US" sz="1200" b="1" dirty="0">
                <a:solidFill>
                  <a:schemeClr val="tx2">
                    <a:lumMod val="90000"/>
                    <a:lumOff val="10000"/>
                  </a:schemeClr>
                </a:solidFill>
              </a:rPr>
              <a:t>方法推算的全局分布</a:t>
            </a:r>
          </a:p>
        </p:txBody>
      </p:sp>
      <p:sp>
        <p:nvSpPr>
          <p:cNvPr id="34" name="椭圆 33"/>
          <p:cNvSpPr/>
          <p:nvPr/>
        </p:nvSpPr>
        <p:spPr>
          <a:xfrm>
            <a:off x="728868" y="6231281"/>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000" b="1" dirty="0">
                <a:latin typeface="华文中宋" panose="02010600040101010101" pitchFamily="2" charset="-122"/>
                <a:ea typeface="华文中宋" panose="02010600040101010101" pitchFamily="2" charset="-122"/>
                <a:cs typeface="Calibri" panose="020F0502020204030204" pitchFamily="34" charset="0"/>
              </a:rPr>
              <a:t>√</a:t>
            </a:r>
          </a:p>
        </p:txBody>
      </p:sp>
      <p:sp>
        <p:nvSpPr>
          <p:cNvPr id="35" name="文本框 34"/>
          <p:cNvSpPr txBox="1"/>
          <p:nvPr/>
        </p:nvSpPr>
        <p:spPr>
          <a:xfrm>
            <a:off x="974725" y="6177832"/>
            <a:ext cx="4870174" cy="430887"/>
          </a:xfrm>
          <a:prstGeom prst="rect">
            <a:avLst/>
          </a:prstGeom>
          <a:noFill/>
        </p:spPr>
        <p:txBody>
          <a:bodyPr wrap="square" rtlCol="0">
            <a:spAutoFit/>
          </a:bodyPr>
          <a:lstStyle/>
          <a:p>
            <a:r>
              <a:rPr lang="zh-CN" altLang="en-US" sz="1100" b="1" dirty="0">
                <a:latin typeface="Times New Roman" panose="02020603050405020304" pitchFamily="18" charset="0"/>
                <a:cs typeface="Times New Roman" panose="02020603050405020304" pitchFamily="18" charset="0"/>
              </a:rPr>
              <a:t>光电事件在阵列中呈现明显的空间非均匀性，中心区域响应显著增强，通过推算全局空间分布，可以为探测器建模与校正提供重要依据</a:t>
            </a:r>
          </a:p>
        </p:txBody>
      </p:sp>
      <p:sp>
        <p:nvSpPr>
          <p:cNvPr id="36" name="矩形: 圆角 35"/>
          <p:cNvSpPr/>
          <p:nvPr/>
        </p:nvSpPr>
        <p:spPr>
          <a:xfrm>
            <a:off x="6332902" y="1533386"/>
            <a:ext cx="5333999" cy="3273287"/>
          </a:xfrm>
          <a:prstGeom prst="roundRect">
            <a:avLst>
              <a:gd name="adj" fmla="val 4690"/>
            </a:avLst>
          </a:prstGeom>
          <a:no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圆角 36"/>
          <p:cNvSpPr/>
          <p:nvPr/>
        </p:nvSpPr>
        <p:spPr>
          <a:xfrm>
            <a:off x="6525058" y="1284908"/>
            <a:ext cx="3531704" cy="450574"/>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i="0" dirty="0">
                <a:solidFill>
                  <a:schemeClr val="bg1"/>
                </a:solidFill>
                <a:effectLst/>
                <a:latin typeface="Times New Roman" panose="02020603050405020304" pitchFamily="18" charset="0"/>
                <a:cs typeface="Times New Roman" panose="02020603050405020304" pitchFamily="18" charset="0"/>
              </a:rPr>
              <a:t>2.</a:t>
            </a:r>
            <a:r>
              <a:rPr lang="zh-CN" altLang="en-US" b="1" i="0" dirty="0">
                <a:solidFill>
                  <a:schemeClr val="bg1"/>
                </a:solidFill>
                <a:effectLst/>
                <a:latin typeface="Times New Roman" panose="02020603050405020304" pitchFamily="18" charset="0"/>
                <a:cs typeface="Times New Roman" panose="02020603050405020304" pitchFamily="18" charset="0"/>
              </a:rPr>
              <a:t>康普顿散射事件的运动学特性</a:t>
            </a:r>
            <a:endParaRPr lang="zh-CN" altLang="en-US" b="1" dirty="0">
              <a:solidFill>
                <a:schemeClr val="bg1"/>
              </a:solidFill>
              <a:latin typeface="Times New Roman" panose="02020603050405020304" pitchFamily="18" charset="0"/>
              <a:cs typeface="Times New Roman" panose="02020603050405020304" pitchFamily="18" charset="0"/>
            </a:endParaRPr>
          </a:p>
        </p:txBody>
      </p:sp>
      <p:pic>
        <p:nvPicPr>
          <p:cNvPr id="38" name="图片 37"/>
          <p:cNvPicPr>
            <a:picLocks noChangeAspect="1"/>
          </p:cNvPicPr>
          <p:nvPr/>
        </p:nvPicPr>
        <p:blipFill>
          <a:blip r:embed="rId5"/>
          <a:srcRect b="13134"/>
          <a:stretch>
            <a:fillRect/>
          </a:stretch>
        </p:blipFill>
        <p:spPr>
          <a:xfrm>
            <a:off x="6525058" y="2346827"/>
            <a:ext cx="4890053" cy="1761504"/>
          </a:xfrm>
          <a:prstGeom prst="rect">
            <a:avLst/>
          </a:prstGeom>
        </p:spPr>
      </p:pic>
      <p:sp>
        <p:nvSpPr>
          <p:cNvPr id="39" name="文本框 38"/>
          <p:cNvSpPr txBox="1"/>
          <p:nvPr/>
        </p:nvSpPr>
        <p:spPr>
          <a:xfrm>
            <a:off x="6559863" y="1841715"/>
            <a:ext cx="2546998" cy="438582"/>
          </a:xfrm>
          <a:prstGeom prst="rect">
            <a:avLst/>
          </a:prstGeom>
          <a:noFill/>
        </p:spPr>
        <p:txBody>
          <a:bodyPr wrap="square" rtlCol="0">
            <a:spAutoFit/>
          </a:bodyPr>
          <a:lstStyle/>
          <a:p>
            <a:r>
              <a:rPr lang="en-US" altLang="zh-CN" sz="1200" b="1" dirty="0">
                <a:solidFill>
                  <a:schemeClr val="tx2">
                    <a:lumMod val="90000"/>
                    <a:lumOff val="10000"/>
                  </a:schemeClr>
                </a:solidFill>
              </a:rPr>
              <a:t>(a) </a:t>
            </a:r>
            <a:r>
              <a:rPr lang="zh-CN" altLang="en-US" sz="1050" b="1" i="0" dirty="0">
                <a:solidFill>
                  <a:schemeClr val="tx2">
                    <a:lumMod val="90000"/>
                    <a:lumOff val="10000"/>
                  </a:schemeClr>
                </a:solidFill>
                <a:effectLst/>
                <a:latin typeface="Times New Roman" panose="02020603050405020304" pitchFamily="18" charset="0"/>
                <a:cs typeface="Times New Roman" panose="02020603050405020304" pitchFamily="18" charset="0"/>
              </a:rPr>
              <a:t>散射光子（𝐸𝑟）和回旋电子（𝐸𝑒）的能量分布曲线随散射角的变化情况</a:t>
            </a:r>
            <a:endParaRPr lang="zh-CN" altLang="en-US" sz="1200" b="1" dirty="0">
              <a:solidFill>
                <a:schemeClr val="tx2">
                  <a:lumMod val="90000"/>
                  <a:lumOff val="10000"/>
                </a:schemeClr>
              </a:solidFill>
            </a:endParaRPr>
          </a:p>
        </p:txBody>
      </p:sp>
      <p:sp>
        <p:nvSpPr>
          <p:cNvPr id="40" name="文本框 39"/>
          <p:cNvSpPr txBox="1"/>
          <p:nvPr/>
        </p:nvSpPr>
        <p:spPr>
          <a:xfrm>
            <a:off x="9225188" y="1821863"/>
            <a:ext cx="2216426" cy="430887"/>
          </a:xfrm>
          <a:prstGeom prst="rect">
            <a:avLst/>
          </a:prstGeom>
          <a:noFill/>
        </p:spPr>
        <p:txBody>
          <a:bodyPr wrap="square">
            <a:spAutoFit/>
          </a:bodyPr>
          <a:lstStyle/>
          <a:p>
            <a:r>
              <a:rPr lang="en-US" altLang="zh-CN" sz="1100" b="1" dirty="0">
                <a:solidFill>
                  <a:schemeClr val="tx2">
                    <a:lumMod val="90000"/>
                    <a:lumOff val="10000"/>
                  </a:schemeClr>
                </a:solidFill>
              </a:rPr>
              <a:t>(b)</a:t>
            </a:r>
            <a:r>
              <a:rPr lang="zh-CN" altLang="en-US" sz="1100" b="1" i="0" dirty="0">
                <a:solidFill>
                  <a:schemeClr val="tx2">
                    <a:lumMod val="90000"/>
                    <a:lumOff val="10000"/>
                  </a:schemeClr>
                </a:solidFill>
                <a:effectLst/>
                <a:latin typeface="Times New Roman" panose="02020603050405020304" pitchFamily="18" charset="0"/>
                <a:cs typeface="Times New Roman" panose="02020603050405020304" pitchFamily="18" charset="0"/>
              </a:rPr>
              <a:t>单次、二次和多次散射序列的散射角相对概率分布</a:t>
            </a:r>
            <a:endParaRPr lang="zh-CN" altLang="en-US" sz="1100" b="1" dirty="0">
              <a:solidFill>
                <a:schemeClr val="tx2">
                  <a:lumMod val="90000"/>
                  <a:lumOff val="10000"/>
                </a:schemeClr>
              </a:solidFill>
              <a:latin typeface="Times New Roman" panose="02020603050405020304" pitchFamily="18" charset="0"/>
              <a:cs typeface="Times New Roman" panose="02020603050405020304" pitchFamily="18" charset="0"/>
            </a:endParaRPr>
          </a:p>
        </p:txBody>
      </p:sp>
      <p:sp>
        <p:nvSpPr>
          <p:cNvPr id="41" name="矩形: 圆角 40"/>
          <p:cNvSpPr/>
          <p:nvPr/>
        </p:nvSpPr>
        <p:spPr>
          <a:xfrm>
            <a:off x="6379283" y="4209468"/>
            <a:ext cx="5241235" cy="510208"/>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704020202020204" pitchFamily="34" charset="0"/>
              <a:buChar char="•"/>
            </a:pPr>
            <a:r>
              <a:rPr lang="zh-CN" altLang="en-US" sz="1100" b="1" dirty="0">
                <a:solidFill>
                  <a:schemeClr val="tx1"/>
                </a:solidFill>
              </a:rPr>
              <a:t>随散射角增大，散射光子能量降低，回旋电子能量升高</a:t>
            </a:r>
            <a:endParaRPr lang="en-US" altLang="zh-CN" sz="1100" b="1" dirty="0">
              <a:solidFill>
                <a:schemeClr val="tx1"/>
              </a:solidFill>
            </a:endParaRPr>
          </a:p>
          <a:p>
            <a:pPr marL="285750" indent="-285750">
              <a:buFont typeface="Arial" panose="020B0704020202020204" pitchFamily="34" charset="0"/>
              <a:buChar char="•"/>
            </a:pPr>
            <a:r>
              <a:rPr lang="zh-CN" altLang="en-US" sz="1100" b="1" dirty="0">
                <a:solidFill>
                  <a:schemeClr val="tx1"/>
                </a:solidFill>
              </a:rPr>
              <a:t>多次散射在大角度区间占比显著，导致能量分布更加分散，增加了定位难度。</a:t>
            </a:r>
          </a:p>
        </p:txBody>
      </p:sp>
      <p:sp>
        <p:nvSpPr>
          <p:cNvPr id="42" name="矩形: 圆角 41"/>
          <p:cNvSpPr/>
          <p:nvPr/>
        </p:nvSpPr>
        <p:spPr>
          <a:xfrm>
            <a:off x="6332902" y="5154119"/>
            <a:ext cx="5333999" cy="1485222"/>
          </a:xfrm>
          <a:prstGeom prst="roundRect">
            <a:avLst>
              <a:gd name="adj" fmla="val 4690"/>
            </a:avLst>
          </a:prstGeom>
          <a:no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圆角 42"/>
          <p:cNvSpPr/>
          <p:nvPr/>
        </p:nvSpPr>
        <p:spPr>
          <a:xfrm>
            <a:off x="6525058" y="4919652"/>
            <a:ext cx="1598525" cy="450574"/>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Times New Roman" panose="02020603050405020304" pitchFamily="18" charset="0"/>
                <a:cs typeface="Times New Roman" panose="02020603050405020304" pitchFamily="18" charset="0"/>
              </a:rPr>
              <a:t>主要结论</a:t>
            </a:r>
          </a:p>
        </p:txBody>
      </p:sp>
      <p:sp>
        <p:nvSpPr>
          <p:cNvPr id="45" name="文本框 44"/>
          <p:cNvSpPr txBox="1"/>
          <p:nvPr/>
        </p:nvSpPr>
        <p:spPr>
          <a:xfrm>
            <a:off x="6756971" y="5510106"/>
            <a:ext cx="4863547" cy="461665"/>
          </a:xfrm>
          <a:prstGeom prst="rect">
            <a:avLst/>
          </a:prstGeom>
          <a:noFill/>
        </p:spPr>
        <p:txBody>
          <a:bodyPr wrap="square">
            <a:spAutoFit/>
          </a:bodyPr>
          <a:lstStyle/>
          <a:p>
            <a:r>
              <a:rPr lang="zh-CN" altLang="en-US" sz="1200" b="1" dirty="0">
                <a:latin typeface="Times New Roman" panose="02020603050405020304" pitchFamily="18" charset="0"/>
                <a:cs typeface="Times New Roman" panose="02020603050405020304" pitchFamily="18" charset="0"/>
              </a:rPr>
              <a:t>小晶体阵列中晶间散射（</a:t>
            </a:r>
            <a:r>
              <a:rPr lang="en-US" altLang="zh-CN" sz="1200" b="1" dirty="0">
                <a:latin typeface="Times New Roman" panose="02020603050405020304" pitchFamily="18" charset="0"/>
                <a:cs typeface="Times New Roman" panose="02020603050405020304" pitchFamily="18" charset="0"/>
              </a:rPr>
              <a:t>ICS</a:t>
            </a:r>
            <a:r>
              <a:rPr lang="zh-CN" altLang="en-US" sz="1200" b="1" dirty="0">
                <a:latin typeface="Times New Roman" panose="02020603050405020304" pitchFamily="18" charset="0"/>
                <a:cs typeface="Times New Roman" panose="02020603050405020304" pitchFamily="18" charset="0"/>
              </a:rPr>
              <a:t>）十分显著，是限制</a:t>
            </a:r>
            <a:r>
              <a:rPr lang="en-US" altLang="zh-CN" sz="1200" b="1" dirty="0">
                <a:latin typeface="Times New Roman" panose="02020603050405020304" pitchFamily="18" charset="0"/>
                <a:cs typeface="Times New Roman" panose="02020603050405020304" pitchFamily="18" charset="0"/>
              </a:rPr>
              <a:t>PET</a:t>
            </a:r>
            <a:r>
              <a:rPr lang="zh-CN" altLang="en-US" sz="1200" b="1" dirty="0">
                <a:latin typeface="Times New Roman" panose="02020603050405020304" pitchFamily="18" charset="0"/>
                <a:cs typeface="Times New Roman" panose="02020603050405020304" pitchFamily="18" charset="0"/>
              </a:rPr>
              <a:t>定位精度的主要物理因素。</a:t>
            </a:r>
          </a:p>
        </p:txBody>
      </p:sp>
      <p:sp>
        <p:nvSpPr>
          <p:cNvPr id="47" name="文本框 46"/>
          <p:cNvSpPr txBox="1"/>
          <p:nvPr/>
        </p:nvSpPr>
        <p:spPr>
          <a:xfrm>
            <a:off x="6739421" y="6089005"/>
            <a:ext cx="4927480" cy="461665"/>
          </a:xfrm>
          <a:prstGeom prst="rect">
            <a:avLst/>
          </a:prstGeom>
          <a:noFill/>
        </p:spPr>
        <p:txBody>
          <a:bodyPr wrap="square">
            <a:spAutoFit/>
          </a:bodyPr>
          <a:lstStyle/>
          <a:p>
            <a:r>
              <a:rPr lang="en-US" altLang="zh-CN" sz="1200" b="1" dirty="0">
                <a:latin typeface="Times New Roman" panose="02020603050405020304" pitchFamily="18" charset="0"/>
                <a:cs typeface="Times New Roman" panose="02020603050405020304" pitchFamily="18" charset="0"/>
              </a:rPr>
              <a:t>GATE</a:t>
            </a:r>
            <a:r>
              <a:rPr lang="zh-CN" altLang="en-US" sz="1200" b="1" dirty="0">
                <a:latin typeface="Times New Roman" panose="02020603050405020304" pitchFamily="18" charset="0"/>
                <a:cs typeface="Times New Roman" panose="02020603050405020304" pitchFamily="18" charset="0"/>
              </a:rPr>
              <a:t>仿真成功揭示了</a:t>
            </a:r>
            <a:r>
              <a:rPr lang="en-US" altLang="zh-CN" sz="1200" b="1" dirty="0">
                <a:latin typeface="Times New Roman" panose="02020603050405020304" pitchFamily="18" charset="0"/>
                <a:cs typeface="Times New Roman" panose="02020603050405020304" pitchFamily="18" charset="0"/>
              </a:rPr>
              <a:t>ICS</a:t>
            </a:r>
            <a:r>
              <a:rPr lang="zh-CN" altLang="en-US" sz="1200" b="1" dirty="0">
                <a:latin typeface="Times New Roman" panose="02020603050405020304" pitchFamily="18" charset="0"/>
                <a:cs typeface="Times New Roman" panose="02020603050405020304" pitchFamily="18" charset="0"/>
              </a:rPr>
              <a:t>的空间分布和散射规律，为后续深度学习校正算法提供了可靠的物理模型。</a:t>
            </a:r>
            <a:endParaRPr lang="zh-CN" altLang="en-US" sz="1200" dirty="0">
              <a:latin typeface="Times New Roman" panose="02020603050405020304" pitchFamily="18" charset="0"/>
              <a:cs typeface="Times New Roman" panose="02020603050405020304" pitchFamily="18" charset="0"/>
            </a:endParaRPr>
          </a:p>
        </p:txBody>
      </p:sp>
      <p:sp>
        <p:nvSpPr>
          <p:cNvPr id="48" name="椭圆 47"/>
          <p:cNvSpPr/>
          <p:nvPr/>
        </p:nvSpPr>
        <p:spPr>
          <a:xfrm>
            <a:off x="6447221" y="5566467"/>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000" b="1" dirty="0">
                <a:latin typeface="华文中宋" panose="02010600040101010101" pitchFamily="2" charset="-122"/>
                <a:ea typeface="华文中宋" panose="02010600040101010101" pitchFamily="2" charset="-122"/>
                <a:cs typeface="Calibri" panose="020F0502020204030204" pitchFamily="34" charset="0"/>
              </a:rPr>
              <a:t>√</a:t>
            </a:r>
          </a:p>
        </p:txBody>
      </p:sp>
      <p:sp>
        <p:nvSpPr>
          <p:cNvPr id="49" name="椭圆 48"/>
          <p:cNvSpPr/>
          <p:nvPr/>
        </p:nvSpPr>
        <p:spPr>
          <a:xfrm>
            <a:off x="6447220" y="6127306"/>
            <a:ext cx="225287" cy="205041"/>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000" b="1" dirty="0">
                <a:latin typeface="华文中宋" panose="02010600040101010101" pitchFamily="2" charset="-122"/>
                <a:ea typeface="华文中宋" panose="02010600040101010101" pitchFamily="2" charset="-122"/>
                <a:cs typeface="Calibri" panose="020F0502020204030204" pitchFamily="34" charset="0"/>
              </a:rPr>
              <a:t>√</a:t>
            </a:r>
          </a:p>
        </p:txBody>
      </p:sp>
      <p:sp>
        <p:nvSpPr>
          <p:cNvPr id="3" name="灯片编号占位符 2"/>
          <p:cNvSpPr>
            <a:spLocks noGrp="1"/>
          </p:cNvSpPr>
          <p:nvPr>
            <p:ph type="sldNum" sz="quarter" idx="12"/>
          </p:nvPr>
        </p:nvSpPr>
        <p:spPr/>
        <p:txBody>
          <a:bodyPr/>
          <a:lstStyle/>
          <a:p>
            <a:fld id="{81F3856D-B8D7-4563-97BB-9D2204980CAD}" type="slidenum">
              <a:rPr lang="zh-CN" altLang="en-US" smtClean="0"/>
              <a:t>7</a:t>
            </a:fld>
            <a:endParaRPr lang="zh-CN" altLang="en-US"/>
          </a:p>
        </p:txBody>
      </p:sp>
      <p:sp>
        <p:nvSpPr>
          <p:cNvPr id="12" name="平行四边形 11">
            <a:extLst>
              <a:ext uri="{FF2B5EF4-FFF2-40B4-BE49-F238E27FC236}">
                <a16:creationId xmlns:a16="http://schemas.microsoft.com/office/drawing/2014/main" id="{110702D8-9D62-FF40-9203-E4DDF4C7CB05}"/>
              </a:ext>
            </a:extLst>
          </p:cNvPr>
          <p:cNvSpPr/>
          <p:nvPr/>
        </p:nvSpPr>
        <p:spPr>
          <a:xfrm>
            <a:off x="1593607" y="408895"/>
            <a:ext cx="9041129" cy="618962"/>
          </a:xfrm>
          <a:prstGeom prst="parallelogram">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平行四边形 21">
            <a:extLst>
              <a:ext uri="{FF2B5EF4-FFF2-40B4-BE49-F238E27FC236}">
                <a16:creationId xmlns:a16="http://schemas.microsoft.com/office/drawing/2014/main" id="{15633848-98F5-0FF2-1436-E500B3009F08}"/>
              </a:ext>
            </a:extLst>
          </p:cNvPr>
          <p:cNvSpPr/>
          <p:nvPr/>
        </p:nvSpPr>
        <p:spPr>
          <a:xfrm>
            <a:off x="3372088" y="399735"/>
            <a:ext cx="3133436" cy="618963"/>
          </a:xfrm>
          <a:prstGeom prst="parallelogram">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56841C99-ED40-1543-EA10-AEBD487B7447}"/>
              </a:ext>
            </a:extLst>
          </p:cNvPr>
          <p:cNvSpPr txBox="1"/>
          <p:nvPr/>
        </p:nvSpPr>
        <p:spPr>
          <a:xfrm>
            <a:off x="3267131" y="412034"/>
            <a:ext cx="3429969" cy="461665"/>
          </a:xfrm>
          <a:prstGeom prst="rect">
            <a:avLst/>
          </a:prstGeom>
          <a:noFill/>
        </p:spPr>
        <p:txBody>
          <a:bodyPr wrap="square" rtlCol="0">
            <a:spAutoFit/>
          </a:bodyPr>
          <a:lstStyle/>
          <a:p>
            <a:pPr algn="ctr"/>
            <a:r>
              <a:rPr lang="zh-CN" altLang="en-US" sz="2400" b="1" dirty="0">
                <a:solidFill>
                  <a:schemeClr val="tx2">
                    <a:lumMod val="90000"/>
                    <a:lumOff val="10000"/>
                  </a:schemeClr>
                </a:solidFill>
              </a:rPr>
              <a:t>仿真实验设置与结果</a:t>
            </a:r>
          </a:p>
        </p:txBody>
      </p:sp>
      <p:sp>
        <p:nvSpPr>
          <p:cNvPr id="16" name="文本框 15">
            <a:extLst>
              <a:ext uri="{FF2B5EF4-FFF2-40B4-BE49-F238E27FC236}">
                <a16:creationId xmlns:a16="http://schemas.microsoft.com/office/drawing/2014/main" id="{A296F64F-0B4A-9B6D-A2CC-817D2D6468FF}"/>
              </a:ext>
            </a:extLst>
          </p:cNvPr>
          <p:cNvSpPr txBox="1"/>
          <p:nvPr/>
        </p:nvSpPr>
        <p:spPr>
          <a:xfrm>
            <a:off x="1819062" y="402166"/>
            <a:ext cx="1497967" cy="461665"/>
          </a:xfrm>
          <a:prstGeom prst="rect">
            <a:avLst/>
          </a:prstGeom>
          <a:noFill/>
        </p:spPr>
        <p:txBody>
          <a:bodyPr wrap="square" rtlCol="0">
            <a:spAutoFit/>
          </a:bodyPr>
          <a:lstStyle/>
          <a:p>
            <a:r>
              <a:rPr lang="zh-CN" altLang="en-US" sz="2400" b="1" dirty="0">
                <a:solidFill>
                  <a:schemeClr val="bg2">
                    <a:lumMod val="90000"/>
                  </a:schemeClr>
                </a:solidFill>
              </a:rPr>
              <a:t>研究背景</a:t>
            </a:r>
          </a:p>
        </p:txBody>
      </p:sp>
      <p:sp>
        <p:nvSpPr>
          <p:cNvPr id="18" name="文本框 17">
            <a:extLst>
              <a:ext uri="{FF2B5EF4-FFF2-40B4-BE49-F238E27FC236}">
                <a16:creationId xmlns:a16="http://schemas.microsoft.com/office/drawing/2014/main" id="{98FBC78F-9A39-E4F5-5017-E51A2AEF7C0C}"/>
              </a:ext>
            </a:extLst>
          </p:cNvPr>
          <p:cNvSpPr txBox="1"/>
          <p:nvPr/>
        </p:nvSpPr>
        <p:spPr>
          <a:xfrm>
            <a:off x="7012768" y="399960"/>
            <a:ext cx="1408704" cy="461665"/>
          </a:xfrm>
          <a:prstGeom prst="rect">
            <a:avLst/>
          </a:prstGeom>
          <a:noFill/>
        </p:spPr>
        <p:txBody>
          <a:bodyPr wrap="square">
            <a:spAutoFit/>
          </a:bodyPr>
          <a:lstStyle/>
          <a:p>
            <a:r>
              <a:rPr lang="zh-CN" altLang="en-US" sz="2400" b="1" dirty="0">
                <a:solidFill>
                  <a:schemeClr val="bg2">
                    <a:lumMod val="90000"/>
                  </a:schemeClr>
                </a:solidFill>
              </a:rPr>
              <a:t>硬件实验</a:t>
            </a:r>
            <a:endParaRPr lang="zh-CN" altLang="en-US" dirty="0">
              <a:solidFill>
                <a:schemeClr val="bg2">
                  <a:lumMod val="90000"/>
                </a:schemeClr>
              </a:solidFill>
            </a:endParaRPr>
          </a:p>
        </p:txBody>
      </p:sp>
      <p:sp>
        <p:nvSpPr>
          <p:cNvPr id="20" name="文本框 19">
            <a:extLst>
              <a:ext uri="{FF2B5EF4-FFF2-40B4-BE49-F238E27FC236}">
                <a16:creationId xmlns:a16="http://schemas.microsoft.com/office/drawing/2014/main" id="{DC5D0055-C79B-94E3-D4DE-9BB0E2DB71AB}"/>
              </a:ext>
            </a:extLst>
          </p:cNvPr>
          <p:cNvSpPr txBox="1"/>
          <p:nvPr/>
        </p:nvSpPr>
        <p:spPr>
          <a:xfrm>
            <a:off x="8786222" y="442488"/>
            <a:ext cx="1709827" cy="461665"/>
          </a:xfrm>
          <a:prstGeom prst="rect">
            <a:avLst/>
          </a:prstGeom>
          <a:noFill/>
        </p:spPr>
        <p:txBody>
          <a:bodyPr wrap="square">
            <a:spAutoFit/>
          </a:bodyPr>
          <a:lstStyle/>
          <a:p>
            <a:r>
              <a:rPr lang="zh-CN" altLang="en-US" sz="2400" b="1" dirty="0">
                <a:solidFill>
                  <a:schemeClr val="bg2">
                    <a:lumMod val="90000"/>
                  </a:schemeClr>
                </a:solidFill>
              </a:rPr>
              <a:t>总结与展望</a:t>
            </a:r>
            <a:endParaRPr lang="zh-CN" altLang="en-US" dirty="0">
              <a:solidFill>
                <a:schemeClr val="bg2">
                  <a:lumMod val="9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圆角 33"/>
          <p:cNvSpPr/>
          <p:nvPr/>
        </p:nvSpPr>
        <p:spPr>
          <a:xfrm>
            <a:off x="5636978" y="1537117"/>
            <a:ext cx="6114389" cy="3042496"/>
          </a:xfrm>
          <a:prstGeom prst="roundRect">
            <a:avLst>
              <a:gd name="adj" fmla="val 4690"/>
            </a:avLst>
          </a:prstGeom>
          <a:solidFill>
            <a:srgbClr val="F6FAFD"/>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矩形 55"/>
          <p:cNvSpPr/>
          <p:nvPr/>
        </p:nvSpPr>
        <p:spPr>
          <a:xfrm>
            <a:off x="324677" y="4832458"/>
            <a:ext cx="11311707" cy="1694641"/>
          </a:xfrm>
          <a:prstGeom prst="rect">
            <a:avLst/>
          </a:prstGeom>
          <a:solidFill>
            <a:schemeClr val="tx2">
              <a:lumMod val="10000"/>
              <a:lumOff val="90000"/>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p:cNvCxnSpPr/>
          <p:nvPr/>
        </p:nvCxnSpPr>
        <p:spPr>
          <a:xfrm>
            <a:off x="0" y="404192"/>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5" name="直接连接符 4"/>
          <p:cNvCxnSpPr/>
          <p:nvPr/>
        </p:nvCxnSpPr>
        <p:spPr>
          <a:xfrm>
            <a:off x="0" y="1033670"/>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6" name="流程图: 延期 5"/>
          <p:cNvSpPr/>
          <p:nvPr/>
        </p:nvSpPr>
        <p:spPr>
          <a:xfrm rot="5400000">
            <a:off x="520104" y="281652"/>
            <a:ext cx="1013877" cy="887894"/>
          </a:xfrm>
          <a:prstGeom prst="flowChartDelay">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直角三角形 6"/>
          <p:cNvSpPr/>
          <p:nvPr/>
        </p:nvSpPr>
        <p:spPr>
          <a:xfrm>
            <a:off x="1470990" y="218656"/>
            <a:ext cx="112645" cy="185525"/>
          </a:xfrm>
          <a:prstGeom prst="rtTriangl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814505" y="411466"/>
            <a:ext cx="662607" cy="523220"/>
          </a:xfrm>
          <a:prstGeom prst="rect">
            <a:avLst/>
          </a:prstGeom>
          <a:noFill/>
        </p:spPr>
        <p:txBody>
          <a:bodyPr wrap="square" rtlCol="0">
            <a:spAutoFit/>
          </a:bodyPr>
          <a:lstStyle/>
          <a:p>
            <a:r>
              <a:rPr lang="en-US" altLang="zh-CN" sz="2800" b="1" dirty="0">
                <a:solidFill>
                  <a:schemeClr val="bg1"/>
                </a:solidFill>
                <a:cs typeface="Times New Roman" panose="02020603050405020304" pitchFamily="18" charset="0"/>
              </a:rPr>
              <a:t>2</a:t>
            </a:r>
            <a:endParaRPr lang="zh-CN" altLang="en-US" sz="2800" b="1" dirty="0">
              <a:solidFill>
                <a:schemeClr val="bg1"/>
              </a:solidFill>
              <a:cs typeface="Times New Roman" panose="02020603050405020304" pitchFamily="18" charset="0"/>
            </a:endParaRPr>
          </a:p>
        </p:txBody>
      </p:sp>
      <p:pic>
        <p:nvPicPr>
          <p:cNvPr id="10" name="图片 9"/>
          <p:cNvPicPr>
            <a:picLocks noChangeAspect="1"/>
          </p:cNvPicPr>
          <p:nvPr/>
        </p:nvPicPr>
        <p:blipFill>
          <a:blip r:embed="rId2"/>
          <a:stretch>
            <a:fillRect/>
          </a:stretch>
        </p:blipFill>
        <p:spPr>
          <a:xfrm>
            <a:off x="10621705" y="472958"/>
            <a:ext cx="1411179" cy="486876"/>
          </a:xfrm>
          <a:prstGeom prst="rect">
            <a:avLst/>
          </a:prstGeom>
        </p:spPr>
      </p:pic>
      <p:sp>
        <p:nvSpPr>
          <p:cNvPr id="11" name="矩形: 圆角 10"/>
          <p:cNvSpPr/>
          <p:nvPr/>
        </p:nvSpPr>
        <p:spPr>
          <a:xfrm>
            <a:off x="324677" y="1533387"/>
            <a:ext cx="5093143" cy="3046228"/>
          </a:xfrm>
          <a:prstGeom prst="roundRect">
            <a:avLst>
              <a:gd name="adj" fmla="val 4690"/>
            </a:avLst>
          </a:prstGeom>
          <a:solidFill>
            <a:srgbClr val="F6FAFD"/>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圆角 11"/>
          <p:cNvSpPr/>
          <p:nvPr/>
        </p:nvSpPr>
        <p:spPr>
          <a:xfrm>
            <a:off x="440633" y="1280541"/>
            <a:ext cx="2871084" cy="517775"/>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i="0" dirty="0">
                <a:solidFill>
                  <a:schemeClr val="bg1"/>
                </a:solidFill>
                <a:effectLst/>
                <a:latin typeface="Times New Roman" panose="02020603050405020304" pitchFamily="18" charset="0"/>
                <a:cs typeface="Times New Roman" panose="02020603050405020304" pitchFamily="18" charset="0"/>
              </a:rPr>
              <a:t>训练数据预处理与构建</a:t>
            </a:r>
            <a:endParaRPr lang="zh-CN" altLang="en-US" b="1" dirty="0">
              <a:solidFill>
                <a:schemeClr val="bg1"/>
              </a:solidFill>
              <a:latin typeface="Times New Roman" panose="02020603050405020304" pitchFamily="18" charset="0"/>
              <a:cs typeface="Times New Roman" panose="02020603050405020304" pitchFamily="18" charset="0"/>
            </a:endParaRPr>
          </a:p>
        </p:txBody>
      </p:sp>
      <p:pic>
        <p:nvPicPr>
          <p:cNvPr id="26" name="图片 25"/>
          <p:cNvPicPr>
            <a:picLocks noChangeAspect="1"/>
          </p:cNvPicPr>
          <p:nvPr/>
        </p:nvPicPr>
        <p:blipFill>
          <a:blip r:embed="rId3"/>
          <a:stretch>
            <a:fillRect/>
          </a:stretch>
        </p:blipFill>
        <p:spPr>
          <a:xfrm>
            <a:off x="597175" y="1862015"/>
            <a:ext cx="2609850" cy="2546075"/>
          </a:xfrm>
          <a:prstGeom prst="rect">
            <a:avLst/>
          </a:prstGeom>
        </p:spPr>
      </p:pic>
      <p:sp>
        <p:nvSpPr>
          <p:cNvPr id="27" name="矩形: 圆角 26"/>
          <p:cNvSpPr/>
          <p:nvPr/>
        </p:nvSpPr>
        <p:spPr>
          <a:xfrm>
            <a:off x="3311717" y="1862015"/>
            <a:ext cx="1987164" cy="662944"/>
          </a:xfrm>
          <a:prstGeom prst="roundRect">
            <a:avLst>
              <a:gd name="adj" fmla="val 26859"/>
            </a:avLst>
          </a:prstGeom>
          <a:solidFill>
            <a:schemeClr val="bg1"/>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rPr>
              <a:t>矩阵维度：</a:t>
            </a:r>
            <a:endParaRPr lang="en-US" altLang="zh-CN" sz="1600" b="1" dirty="0">
              <a:solidFill>
                <a:schemeClr val="tx1"/>
              </a:solidFill>
            </a:endParaRPr>
          </a:p>
          <a:p>
            <a:pPr algn="ctr"/>
            <a:r>
              <a:rPr lang="en-US" altLang="zh-CN" sz="1600" b="1" dirty="0">
                <a:solidFill>
                  <a:schemeClr val="tx1"/>
                </a:solidFill>
              </a:rPr>
              <a:t>16×16</a:t>
            </a:r>
            <a:r>
              <a:rPr lang="zh-CN" altLang="en-US" sz="1600" b="1" dirty="0">
                <a:solidFill>
                  <a:schemeClr val="tx1"/>
                </a:solidFill>
              </a:rPr>
              <a:t>   </a:t>
            </a:r>
            <a:r>
              <a:rPr lang="en-US" altLang="zh-CN" sz="1600" b="1" dirty="0">
                <a:solidFill>
                  <a:schemeClr val="tx1"/>
                </a:solidFill>
              </a:rPr>
              <a:t>8×8</a:t>
            </a:r>
          </a:p>
        </p:txBody>
      </p:sp>
      <p:sp>
        <p:nvSpPr>
          <p:cNvPr id="30" name="矩形: 圆角 29"/>
          <p:cNvSpPr/>
          <p:nvPr/>
        </p:nvSpPr>
        <p:spPr>
          <a:xfrm>
            <a:off x="3311717" y="2693203"/>
            <a:ext cx="1987164" cy="662944"/>
          </a:xfrm>
          <a:prstGeom prst="roundRect">
            <a:avLst>
              <a:gd name="adj" fmla="val 26859"/>
            </a:avLst>
          </a:prstGeom>
          <a:solidFill>
            <a:schemeClr val="bg1"/>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rPr>
              <a:t>能量归一化</a:t>
            </a:r>
          </a:p>
        </p:txBody>
      </p:sp>
      <p:sp>
        <p:nvSpPr>
          <p:cNvPr id="31" name="矩形: 圆角 30"/>
          <p:cNvSpPr/>
          <p:nvPr/>
        </p:nvSpPr>
        <p:spPr>
          <a:xfrm>
            <a:off x="3311717" y="3528665"/>
            <a:ext cx="1987164" cy="662944"/>
          </a:xfrm>
          <a:prstGeom prst="roundRect">
            <a:avLst>
              <a:gd name="adj" fmla="val 26859"/>
            </a:avLst>
          </a:prstGeom>
          <a:solidFill>
            <a:schemeClr val="bg1"/>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tx1"/>
                </a:solidFill>
              </a:rPr>
              <a:t>训练集</a:t>
            </a:r>
            <a:r>
              <a:rPr lang="en-US" altLang="zh-CN" sz="1400" b="1" dirty="0">
                <a:solidFill>
                  <a:schemeClr val="tx1"/>
                </a:solidFill>
              </a:rPr>
              <a:t>/</a:t>
            </a:r>
            <a:r>
              <a:rPr lang="zh-CN" altLang="en-US" sz="1400" b="1" dirty="0">
                <a:solidFill>
                  <a:schemeClr val="tx1"/>
                </a:solidFill>
              </a:rPr>
              <a:t>验证集划分</a:t>
            </a:r>
            <a:endParaRPr lang="en-US" altLang="zh-CN" sz="1600" b="1" dirty="0">
              <a:solidFill>
                <a:schemeClr val="tx1"/>
              </a:solidFill>
            </a:endParaRPr>
          </a:p>
          <a:p>
            <a:pPr algn="ctr"/>
            <a:r>
              <a:rPr lang="en-US" altLang="zh-CN" sz="1600" b="1" dirty="0">
                <a:solidFill>
                  <a:schemeClr val="tx1"/>
                </a:solidFill>
              </a:rPr>
              <a:t>8</a:t>
            </a:r>
            <a:r>
              <a:rPr lang="zh-CN" altLang="en-US" sz="1600" b="1" dirty="0">
                <a:solidFill>
                  <a:schemeClr val="tx1"/>
                </a:solidFill>
              </a:rPr>
              <a:t>：</a:t>
            </a:r>
            <a:r>
              <a:rPr lang="en-US" altLang="zh-CN" sz="1600" b="1" dirty="0">
                <a:solidFill>
                  <a:schemeClr val="tx1"/>
                </a:solidFill>
              </a:rPr>
              <a:t>2</a:t>
            </a:r>
            <a:endParaRPr lang="zh-CN" altLang="en-US" sz="1600" b="1" dirty="0">
              <a:solidFill>
                <a:schemeClr val="tx1"/>
              </a:solidFill>
            </a:endParaRPr>
          </a:p>
        </p:txBody>
      </p:sp>
      <p:pic>
        <p:nvPicPr>
          <p:cNvPr id="33" name="图片 32"/>
          <p:cNvPicPr>
            <a:picLocks noChangeAspect="1"/>
          </p:cNvPicPr>
          <p:nvPr/>
        </p:nvPicPr>
        <p:blipFill>
          <a:blip r:embed="rId4"/>
          <a:stretch>
            <a:fillRect/>
          </a:stretch>
        </p:blipFill>
        <p:spPr>
          <a:xfrm>
            <a:off x="6190175" y="1589311"/>
            <a:ext cx="5328202" cy="2957327"/>
          </a:xfrm>
          <a:prstGeom prst="rect">
            <a:avLst/>
          </a:prstGeom>
        </p:spPr>
      </p:pic>
      <p:sp>
        <p:nvSpPr>
          <p:cNvPr id="35" name="矩形: 圆角 34"/>
          <p:cNvSpPr/>
          <p:nvPr/>
        </p:nvSpPr>
        <p:spPr>
          <a:xfrm>
            <a:off x="5752935" y="1284271"/>
            <a:ext cx="1695569" cy="517141"/>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i="0" dirty="0">
                <a:solidFill>
                  <a:schemeClr val="bg1"/>
                </a:solidFill>
                <a:effectLst/>
                <a:latin typeface="Times New Roman" panose="02020603050405020304" pitchFamily="18" charset="0"/>
                <a:cs typeface="Times New Roman" panose="02020603050405020304" pitchFamily="18" charset="0"/>
              </a:rPr>
              <a:t>CNN</a:t>
            </a:r>
            <a:r>
              <a:rPr lang="zh-CN" altLang="en-US" b="1" i="0" dirty="0">
                <a:solidFill>
                  <a:schemeClr val="bg1"/>
                </a:solidFill>
                <a:effectLst/>
                <a:latin typeface="Times New Roman" panose="02020603050405020304" pitchFamily="18" charset="0"/>
                <a:cs typeface="Times New Roman" panose="02020603050405020304" pitchFamily="18" charset="0"/>
              </a:rPr>
              <a:t>模型构建</a:t>
            </a:r>
            <a:endParaRPr lang="zh-CN" altLang="en-US" b="1" dirty="0">
              <a:solidFill>
                <a:schemeClr val="bg1"/>
              </a:solidFill>
              <a:latin typeface="Times New Roman" panose="02020603050405020304" pitchFamily="18" charset="0"/>
              <a:cs typeface="Times New Roman" panose="02020603050405020304" pitchFamily="18" charset="0"/>
            </a:endParaRPr>
          </a:p>
        </p:txBody>
      </p:sp>
      <p:pic>
        <p:nvPicPr>
          <p:cNvPr id="37" name="图片 36"/>
          <p:cNvPicPr>
            <a:picLocks noChangeAspect="1"/>
          </p:cNvPicPr>
          <p:nvPr/>
        </p:nvPicPr>
        <p:blipFill>
          <a:blip r:embed="rId5"/>
          <a:stretch>
            <a:fillRect/>
          </a:stretch>
        </p:blipFill>
        <p:spPr>
          <a:xfrm>
            <a:off x="324677" y="5117326"/>
            <a:ext cx="7037111" cy="1369062"/>
          </a:xfrm>
          <a:prstGeom prst="rect">
            <a:avLst/>
          </a:prstGeom>
        </p:spPr>
      </p:pic>
      <p:sp>
        <p:nvSpPr>
          <p:cNvPr id="38" name="文本框 37"/>
          <p:cNvSpPr txBox="1"/>
          <p:nvPr/>
        </p:nvSpPr>
        <p:spPr>
          <a:xfrm>
            <a:off x="1969705" y="4778772"/>
            <a:ext cx="3640373" cy="338554"/>
          </a:xfrm>
          <a:prstGeom prst="rect">
            <a:avLst/>
          </a:prstGeom>
          <a:noFill/>
        </p:spPr>
        <p:txBody>
          <a:bodyPr wrap="square" rtlCol="0">
            <a:spAutoFit/>
          </a:bodyPr>
          <a:lstStyle/>
          <a:p>
            <a:r>
              <a:rPr lang="zh-CN" altLang="en-US" sz="1600" b="1" dirty="0">
                <a:solidFill>
                  <a:schemeClr val="tx2">
                    <a:lumMod val="90000"/>
                    <a:lumOff val="10000"/>
                  </a:schemeClr>
                </a:solidFill>
              </a:rPr>
              <a:t>在</a:t>
            </a:r>
            <a:r>
              <a:rPr lang="en-US" altLang="zh-CN" sz="1600" b="1" dirty="0">
                <a:solidFill>
                  <a:schemeClr val="tx2">
                    <a:lumMod val="90000"/>
                    <a:lumOff val="10000"/>
                  </a:schemeClr>
                </a:solidFill>
              </a:rPr>
              <a:t>Gate</a:t>
            </a:r>
            <a:r>
              <a:rPr lang="zh-CN" altLang="en-US" sz="1600" b="1" dirty="0">
                <a:solidFill>
                  <a:schemeClr val="tx2">
                    <a:lumMod val="90000"/>
                    <a:lumOff val="10000"/>
                  </a:schemeClr>
                </a:solidFill>
              </a:rPr>
              <a:t>仿真中触发的多晶体事件汇总</a:t>
            </a:r>
          </a:p>
        </p:txBody>
      </p:sp>
      <p:sp>
        <p:nvSpPr>
          <p:cNvPr id="39" name="矩形: 圆角 38"/>
          <p:cNvSpPr/>
          <p:nvPr/>
        </p:nvSpPr>
        <p:spPr>
          <a:xfrm>
            <a:off x="7452360" y="4778019"/>
            <a:ext cx="4299007" cy="1749081"/>
          </a:xfrm>
          <a:prstGeom prst="roundRect">
            <a:avLst>
              <a:gd name="adj" fmla="val 4690"/>
            </a:avLst>
          </a:prstGeom>
          <a:no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圆角 39"/>
          <p:cNvSpPr/>
          <p:nvPr/>
        </p:nvSpPr>
        <p:spPr>
          <a:xfrm>
            <a:off x="7558793" y="4619929"/>
            <a:ext cx="2187187" cy="338555"/>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i="0" dirty="0">
                <a:solidFill>
                  <a:schemeClr val="bg1"/>
                </a:solidFill>
                <a:effectLst/>
                <a:latin typeface="Times New Roman" panose="02020603050405020304" pitchFamily="18" charset="0"/>
                <a:cs typeface="Times New Roman" panose="02020603050405020304" pitchFamily="18" charset="0"/>
              </a:rPr>
              <a:t>模型预测与解码</a:t>
            </a:r>
            <a:endParaRPr lang="zh-CN" altLang="en-US" b="1" dirty="0">
              <a:solidFill>
                <a:schemeClr val="bg1"/>
              </a:solidFill>
              <a:latin typeface="Times New Roman" panose="02020603050405020304" pitchFamily="18" charset="0"/>
              <a:cs typeface="Times New Roman" panose="02020603050405020304" pitchFamily="18" charset="0"/>
            </a:endParaRPr>
          </a:p>
        </p:txBody>
      </p:sp>
      <p:pic>
        <p:nvPicPr>
          <p:cNvPr id="42" name="图片 41"/>
          <p:cNvPicPr>
            <a:picLocks noChangeAspect="1"/>
          </p:cNvPicPr>
          <p:nvPr/>
        </p:nvPicPr>
        <p:blipFill>
          <a:blip r:embed="rId6"/>
          <a:stretch>
            <a:fillRect/>
          </a:stretch>
        </p:blipFill>
        <p:spPr>
          <a:xfrm>
            <a:off x="7695501" y="5080211"/>
            <a:ext cx="795337" cy="787250"/>
          </a:xfrm>
          <a:prstGeom prst="rect">
            <a:avLst/>
          </a:prstGeom>
        </p:spPr>
      </p:pic>
      <p:sp>
        <p:nvSpPr>
          <p:cNvPr id="43" name="箭头: 右 42"/>
          <p:cNvSpPr/>
          <p:nvPr/>
        </p:nvSpPr>
        <p:spPr>
          <a:xfrm>
            <a:off x="8501066" y="5375837"/>
            <a:ext cx="193106" cy="1959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p:cNvPicPr>
            <a:picLocks noChangeAspect="1"/>
          </p:cNvPicPr>
          <p:nvPr/>
        </p:nvPicPr>
        <p:blipFill>
          <a:blip r:embed="rId7"/>
          <a:stretch>
            <a:fillRect/>
          </a:stretch>
        </p:blipFill>
        <p:spPr>
          <a:xfrm>
            <a:off x="8695890" y="5052775"/>
            <a:ext cx="795337" cy="842122"/>
          </a:xfrm>
          <a:prstGeom prst="rect">
            <a:avLst/>
          </a:prstGeom>
        </p:spPr>
      </p:pic>
      <p:pic>
        <p:nvPicPr>
          <p:cNvPr id="47" name="图片 46"/>
          <p:cNvPicPr>
            <a:picLocks noChangeAspect="1"/>
          </p:cNvPicPr>
          <p:nvPr/>
        </p:nvPicPr>
        <p:blipFill>
          <a:blip r:embed="rId8"/>
          <a:stretch>
            <a:fillRect/>
          </a:stretch>
        </p:blipFill>
        <p:spPr>
          <a:xfrm>
            <a:off x="9846700" y="5052775"/>
            <a:ext cx="400044" cy="1062617"/>
          </a:xfrm>
          <a:prstGeom prst="rect">
            <a:avLst/>
          </a:prstGeom>
        </p:spPr>
      </p:pic>
      <p:sp>
        <p:nvSpPr>
          <p:cNvPr id="48" name="箭头: 右 47"/>
          <p:cNvSpPr/>
          <p:nvPr/>
        </p:nvSpPr>
        <p:spPr>
          <a:xfrm>
            <a:off x="9576382" y="5375837"/>
            <a:ext cx="193106" cy="1959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箭头: 右 48"/>
          <p:cNvSpPr/>
          <p:nvPr/>
        </p:nvSpPr>
        <p:spPr>
          <a:xfrm>
            <a:off x="10328693" y="5375837"/>
            <a:ext cx="193106" cy="1959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0" name="图片 49"/>
          <p:cNvPicPr>
            <a:picLocks noChangeAspect="1"/>
          </p:cNvPicPr>
          <p:nvPr/>
        </p:nvPicPr>
        <p:blipFill>
          <a:blip r:embed="rId6"/>
          <a:stretch>
            <a:fillRect/>
          </a:stretch>
        </p:blipFill>
        <p:spPr>
          <a:xfrm>
            <a:off x="10660888" y="5074154"/>
            <a:ext cx="795337" cy="787250"/>
          </a:xfrm>
          <a:prstGeom prst="rect">
            <a:avLst/>
          </a:prstGeom>
        </p:spPr>
      </p:pic>
      <p:sp>
        <p:nvSpPr>
          <p:cNvPr id="51" name="矩形 50"/>
          <p:cNvSpPr/>
          <p:nvPr/>
        </p:nvSpPr>
        <p:spPr>
          <a:xfrm>
            <a:off x="11064271" y="5294132"/>
            <a:ext cx="171419" cy="16340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文本框 51"/>
          <p:cNvSpPr txBox="1"/>
          <p:nvPr/>
        </p:nvSpPr>
        <p:spPr>
          <a:xfrm>
            <a:off x="7448504" y="5992143"/>
            <a:ext cx="1331190" cy="461665"/>
          </a:xfrm>
          <a:prstGeom prst="rect">
            <a:avLst/>
          </a:prstGeom>
          <a:noFill/>
        </p:spPr>
        <p:txBody>
          <a:bodyPr wrap="square" rtlCol="0">
            <a:spAutoFit/>
          </a:bodyPr>
          <a:lstStyle/>
          <a:p>
            <a:r>
              <a:rPr lang="en-US" altLang="zh-CN" sz="1200" b="1" dirty="0">
                <a:solidFill>
                  <a:schemeClr val="tx2">
                    <a:lumMod val="90000"/>
                    <a:lumOff val="10000"/>
                  </a:schemeClr>
                </a:solidFill>
              </a:rPr>
              <a:t>(1)</a:t>
            </a:r>
            <a:r>
              <a:rPr lang="zh-CN" altLang="en-US" sz="1100" b="1" dirty="0">
                <a:solidFill>
                  <a:schemeClr val="tx2">
                    <a:lumMod val="90000"/>
                    <a:lumOff val="10000"/>
                  </a:schemeClr>
                </a:solidFill>
              </a:rPr>
              <a:t>事件能量矩阵</a:t>
            </a:r>
            <a:br>
              <a:rPr lang="en-US" altLang="zh-CN" sz="1200" b="1" dirty="0">
                <a:solidFill>
                  <a:schemeClr val="tx2">
                    <a:lumMod val="90000"/>
                    <a:lumOff val="10000"/>
                  </a:schemeClr>
                </a:solidFill>
              </a:rPr>
            </a:br>
            <a:r>
              <a:rPr lang="en-US" altLang="zh-CN" sz="1200" b="1" dirty="0">
                <a:solidFill>
                  <a:schemeClr val="tx2">
                    <a:lumMod val="90000"/>
                    <a:lumOff val="10000"/>
                  </a:schemeClr>
                </a:solidFill>
              </a:rPr>
              <a:t>      16*16*1</a:t>
            </a:r>
            <a:endParaRPr lang="zh-CN" altLang="en-US" sz="1200" b="1" dirty="0">
              <a:solidFill>
                <a:schemeClr val="tx2">
                  <a:lumMod val="90000"/>
                  <a:lumOff val="10000"/>
                </a:schemeClr>
              </a:solidFill>
            </a:endParaRPr>
          </a:p>
        </p:txBody>
      </p:sp>
      <p:sp>
        <p:nvSpPr>
          <p:cNvPr id="53" name="文本框 52"/>
          <p:cNvSpPr txBox="1"/>
          <p:nvPr/>
        </p:nvSpPr>
        <p:spPr>
          <a:xfrm>
            <a:off x="8626146" y="5995115"/>
            <a:ext cx="975717" cy="446276"/>
          </a:xfrm>
          <a:prstGeom prst="rect">
            <a:avLst/>
          </a:prstGeom>
          <a:noFill/>
        </p:spPr>
        <p:txBody>
          <a:bodyPr wrap="square" rtlCol="0">
            <a:spAutoFit/>
          </a:bodyPr>
          <a:lstStyle/>
          <a:p>
            <a:r>
              <a:rPr lang="en-US" altLang="zh-CN" sz="1200" b="1" dirty="0">
                <a:solidFill>
                  <a:schemeClr val="tx2">
                    <a:lumMod val="90000"/>
                    <a:lumOff val="10000"/>
                  </a:schemeClr>
                </a:solidFill>
              </a:rPr>
              <a:t>(2)</a:t>
            </a:r>
            <a:r>
              <a:rPr lang="zh-CN" altLang="en-US" sz="1100" b="1" dirty="0">
                <a:solidFill>
                  <a:schemeClr val="tx2">
                    <a:lumMod val="90000"/>
                    <a:lumOff val="10000"/>
                  </a:schemeClr>
                </a:solidFill>
              </a:rPr>
              <a:t>训练好的</a:t>
            </a:r>
            <a:r>
              <a:rPr lang="en-US" altLang="zh-CN" sz="1100" b="1" dirty="0">
                <a:solidFill>
                  <a:schemeClr val="tx2">
                    <a:lumMod val="90000"/>
                    <a:lumOff val="10000"/>
                  </a:schemeClr>
                </a:solidFill>
              </a:rPr>
              <a:t>CNN</a:t>
            </a:r>
            <a:r>
              <a:rPr lang="zh-CN" altLang="en-US" sz="1100" b="1" dirty="0">
                <a:solidFill>
                  <a:schemeClr val="tx2">
                    <a:lumMod val="90000"/>
                    <a:lumOff val="10000"/>
                  </a:schemeClr>
                </a:solidFill>
              </a:rPr>
              <a:t>模型</a:t>
            </a:r>
            <a:endParaRPr lang="zh-CN" altLang="en-US" sz="1200" b="1" dirty="0">
              <a:solidFill>
                <a:schemeClr val="tx2">
                  <a:lumMod val="90000"/>
                  <a:lumOff val="10000"/>
                </a:schemeClr>
              </a:solidFill>
            </a:endParaRPr>
          </a:p>
        </p:txBody>
      </p:sp>
      <p:sp>
        <p:nvSpPr>
          <p:cNvPr id="54" name="文本框 53"/>
          <p:cNvSpPr txBox="1"/>
          <p:nvPr/>
        </p:nvSpPr>
        <p:spPr>
          <a:xfrm>
            <a:off x="10521799" y="5960318"/>
            <a:ext cx="1114585" cy="446276"/>
          </a:xfrm>
          <a:prstGeom prst="rect">
            <a:avLst/>
          </a:prstGeom>
          <a:noFill/>
        </p:spPr>
        <p:txBody>
          <a:bodyPr wrap="square" rtlCol="0">
            <a:spAutoFit/>
          </a:bodyPr>
          <a:lstStyle/>
          <a:p>
            <a:r>
              <a:rPr lang="en-US" altLang="zh-CN" sz="1200" b="1" dirty="0">
                <a:solidFill>
                  <a:schemeClr val="tx2">
                    <a:lumMod val="90000"/>
                    <a:lumOff val="10000"/>
                  </a:schemeClr>
                </a:solidFill>
              </a:rPr>
              <a:t>(4)</a:t>
            </a:r>
            <a:r>
              <a:rPr lang="zh-CN" altLang="en-US" sz="1100" b="1" dirty="0">
                <a:solidFill>
                  <a:schemeClr val="tx2">
                    <a:lumMod val="90000"/>
                    <a:lumOff val="10000"/>
                  </a:schemeClr>
                </a:solidFill>
              </a:rPr>
              <a:t>预测主相互作用的晶体</a:t>
            </a:r>
            <a:r>
              <a:rPr lang="en-US" altLang="zh-CN" sz="1100" b="1" dirty="0">
                <a:solidFill>
                  <a:schemeClr val="tx2">
                    <a:lumMod val="90000"/>
                    <a:lumOff val="10000"/>
                  </a:schemeClr>
                </a:solidFill>
              </a:rPr>
              <a:t>ID</a:t>
            </a:r>
            <a:endParaRPr lang="zh-CN" altLang="en-US" sz="1200" b="1" dirty="0">
              <a:solidFill>
                <a:schemeClr val="tx2">
                  <a:lumMod val="90000"/>
                  <a:lumOff val="10000"/>
                </a:schemeClr>
              </a:solidFill>
            </a:endParaRPr>
          </a:p>
        </p:txBody>
      </p:sp>
      <p:sp>
        <p:nvSpPr>
          <p:cNvPr id="55" name="文本框 54"/>
          <p:cNvSpPr txBox="1"/>
          <p:nvPr/>
        </p:nvSpPr>
        <p:spPr>
          <a:xfrm>
            <a:off x="9710688" y="6040112"/>
            <a:ext cx="911017" cy="446276"/>
          </a:xfrm>
          <a:prstGeom prst="rect">
            <a:avLst/>
          </a:prstGeom>
          <a:noFill/>
        </p:spPr>
        <p:txBody>
          <a:bodyPr wrap="square" rtlCol="0">
            <a:spAutoFit/>
          </a:bodyPr>
          <a:lstStyle/>
          <a:p>
            <a:r>
              <a:rPr lang="en-US" altLang="zh-CN" sz="1200" b="1" dirty="0">
                <a:solidFill>
                  <a:schemeClr val="tx2">
                    <a:lumMod val="90000"/>
                    <a:lumOff val="10000"/>
                  </a:schemeClr>
                </a:solidFill>
              </a:rPr>
              <a:t>(3)</a:t>
            </a:r>
            <a:r>
              <a:rPr lang="zh-CN" altLang="en-US" sz="1100" b="1" dirty="0">
                <a:solidFill>
                  <a:schemeClr val="tx2">
                    <a:lumMod val="90000"/>
                    <a:lumOff val="10000"/>
                  </a:schemeClr>
                </a:solidFill>
              </a:rPr>
              <a:t>输出概率向量</a:t>
            </a:r>
            <a:endParaRPr lang="zh-CN" altLang="en-US" sz="1200" b="1" dirty="0">
              <a:solidFill>
                <a:schemeClr val="tx2">
                  <a:lumMod val="90000"/>
                  <a:lumOff val="10000"/>
                </a:schemeClr>
              </a:solidFill>
            </a:endParaRPr>
          </a:p>
        </p:txBody>
      </p:sp>
      <p:sp>
        <p:nvSpPr>
          <p:cNvPr id="13" name="文本框 12"/>
          <p:cNvSpPr txBox="1"/>
          <p:nvPr/>
        </p:nvSpPr>
        <p:spPr>
          <a:xfrm>
            <a:off x="8694172" y="3899553"/>
            <a:ext cx="3173150" cy="738664"/>
          </a:xfrm>
          <a:prstGeom prst="rect">
            <a:avLst/>
          </a:prstGeom>
          <a:noFill/>
        </p:spPr>
        <p:txBody>
          <a:bodyPr wrap="square">
            <a:spAutoFit/>
          </a:bodyPr>
          <a:lstStyle/>
          <a:p>
            <a:r>
              <a:rPr lang="zh-CN" altLang="en-US" sz="1050" b="1" dirty="0">
                <a:latin typeface="Times New Roman" panose="02020603050405020304" pitchFamily="18" charset="0"/>
                <a:cs typeface="Times New Roman" panose="02020603050405020304" pitchFamily="18" charset="0"/>
              </a:rPr>
              <a:t>基于约</a:t>
            </a:r>
            <a:r>
              <a:rPr lang="en-US" altLang="zh-CN" sz="1050" b="1" dirty="0">
                <a:latin typeface="Times New Roman" panose="02020603050405020304" pitchFamily="18" charset="0"/>
                <a:cs typeface="Times New Roman" panose="02020603050405020304" pitchFamily="18" charset="0"/>
              </a:rPr>
              <a:t>2000</a:t>
            </a:r>
            <a:r>
              <a:rPr lang="zh-CN" altLang="en-US" sz="1050" b="1" dirty="0">
                <a:latin typeface="Times New Roman" panose="02020603050405020304" pitchFamily="18" charset="0"/>
                <a:cs typeface="Times New Roman" panose="02020603050405020304" pitchFamily="18" charset="0"/>
              </a:rPr>
              <a:t>万</a:t>
            </a:r>
            <a:r>
              <a:rPr lang="en-US" altLang="zh-CN" sz="1050" b="1" dirty="0">
                <a:latin typeface="Times New Roman" panose="02020603050405020304" pitchFamily="18" charset="0"/>
                <a:cs typeface="Times New Roman" panose="02020603050405020304" pitchFamily="18" charset="0"/>
              </a:rPr>
              <a:t>GATE</a:t>
            </a:r>
            <a:r>
              <a:rPr lang="zh-CN" altLang="en-US" sz="1050" b="1" dirty="0">
                <a:latin typeface="Times New Roman" panose="02020603050405020304" pitchFamily="18" charset="0"/>
                <a:cs typeface="Times New Roman" panose="02020603050405020304" pitchFamily="18" charset="0"/>
              </a:rPr>
              <a:t>模拟事件构建监督学习数据集，以</a:t>
            </a:r>
            <a:r>
              <a:rPr lang="en-US" altLang="zh-CN" sz="1050" b="1" dirty="0">
                <a:latin typeface="Times New Roman" panose="02020603050405020304" pitchFamily="18" charset="0"/>
                <a:cs typeface="Times New Roman" panose="02020603050405020304" pitchFamily="18" charset="0"/>
              </a:rPr>
              <a:t>16×16/8×8</a:t>
            </a:r>
            <a:r>
              <a:rPr lang="zh-CN" altLang="en-US" sz="1050" b="1" dirty="0">
                <a:latin typeface="Times New Roman" panose="02020603050405020304" pitchFamily="18" charset="0"/>
                <a:cs typeface="Times New Roman" panose="02020603050405020304" pitchFamily="18" charset="0"/>
              </a:rPr>
              <a:t>能量矩阵作为输入、主相互作用晶体</a:t>
            </a:r>
            <a:r>
              <a:rPr lang="en-US" altLang="zh-CN" sz="1050" b="1" dirty="0">
                <a:latin typeface="Times New Roman" panose="02020603050405020304" pitchFamily="18" charset="0"/>
                <a:cs typeface="Times New Roman" panose="02020603050405020304" pitchFamily="18" charset="0"/>
              </a:rPr>
              <a:t>ID</a:t>
            </a:r>
            <a:r>
              <a:rPr lang="zh-CN" altLang="en-US" sz="1050" b="1" dirty="0">
                <a:latin typeface="Times New Roman" panose="02020603050405020304" pitchFamily="18" charset="0"/>
                <a:cs typeface="Times New Roman" panose="02020603050405020304" pitchFamily="18" charset="0"/>
              </a:rPr>
              <a:t>作为标签，采用轻量化</a:t>
            </a:r>
            <a:r>
              <a:rPr lang="en-US" altLang="zh-CN" sz="1050" b="1" dirty="0">
                <a:latin typeface="Times New Roman" panose="02020603050405020304" pitchFamily="18" charset="0"/>
                <a:cs typeface="Times New Roman" panose="02020603050405020304" pitchFamily="18" charset="0"/>
              </a:rPr>
              <a:t>CNN</a:t>
            </a:r>
            <a:r>
              <a:rPr lang="zh-CN" altLang="en-US" sz="1050" b="1" dirty="0">
                <a:latin typeface="Times New Roman" panose="02020603050405020304" pitchFamily="18" charset="0"/>
                <a:cs typeface="Times New Roman" panose="02020603050405020304" pitchFamily="18" charset="0"/>
              </a:rPr>
              <a:t>完成</a:t>
            </a:r>
            <a:r>
              <a:rPr lang="en-US" altLang="zh-CN" sz="1050" b="1" dirty="0">
                <a:latin typeface="Times New Roman" panose="02020603050405020304" pitchFamily="18" charset="0"/>
                <a:cs typeface="Times New Roman" panose="02020603050405020304" pitchFamily="18" charset="0"/>
              </a:rPr>
              <a:t>256</a:t>
            </a:r>
            <a:r>
              <a:rPr lang="zh-CN" altLang="en-US" sz="1050" b="1" dirty="0">
                <a:latin typeface="Times New Roman" panose="02020603050405020304" pitchFamily="18" charset="0"/>
                <a:cs typeface="Times New Roman" panose="02020603050405020304" pitchFamily="18" charset="0"/>
              </a:rPr>
              <a:t>分类任务，并通过</a:t>
            </a:r>
            <a:r>
              <a:rPr lang="en-US" altLang="zh-CN" sz="1050" b="1" dirty="0">
                <a:latin typeface="Times New Roman" panose="02020603050405020304" pitchFamily="18" charset="0"/>
                <a:cs typeface="Times New Roman" panose="02020603050405020304" pitchFamily="18" charset="0"/>
              </a:rPr>
              <a:t>Adam</a:t>
            </a:r>
            <a:r>
              <a:rPr lang="zh-CN" altLang="en-US" sz="1050" b="1" dirty="0">
                <a:latin typeface="Times New Roman" panose="02020603050405020304" pitchFamily="18" charset="0"/>
                <a:cs typeface="Times New Roman" panose="02020603050405020304" pitchFamily="18" charset="0"/>
              </a:rPr>
              <a:t>优化器和交叉熵损失函数进行训练。</a:t>
            </a:r>
          </a:p>
        </p:txBody>
      </p:sp>
      <p:sp>
        <p:nvSpPr>
          <p:cNvPr id="14" name="矩形 13"/>
          <p:cNvSpPr/>
          <p:nvPr/>
        </p:nvSpPr>
        <p:spPr>
          <a:xfrm>
            <a:off x="7902706" y="5304370"/>
            <a:ext cx="171419" cy="163409"/>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8101032" y="5490130"/>
            <a:ext cx="171419" cy="163409"/>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8285641" y="5304370"/>
            <a:ext cx="171419" cy="163409"/>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矩形 16"/>
          <p:cNvSpPr/>
          <p:nvPr/>
        </p:nvSpPr>
        <p:spPr>
          <a:xfrm>
            <a:off x="8095754" y="5294132"/>
            <a:ext cx="171419" cy="163409"/>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7726793" y="5659096"/>
            <a:ext cx="171419" cy="163409"/>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灯片编号占位符 1"/>
          <p:cNvSpPr>
            <a:spLocks noGrp="1"/>
          </p:cNvSpPr>
          <p:nvPr>
            <p:ph type="sldNum" sz="quarter" idx="12"/>
          </p:nvPr>
        </p:nvSpPr>
        <p:spPr/>
        <p:txBody>
          <a:bodyPr/>
          <a:lstStyle/>
          <a:p>
            <a:fld id="{81F3856D-B8D7-4563-97BB-9D2204980CAD}" type="slidenum">
              <a:rPr lang="zh-CN" altLang="en-US" smtClean="0"/>
              <a:t>8</a:t>
            </a:fld>
            <a:endParaRPr lang="zh-CN" altLang="en-US"/>
          </a:p>
        </p:txBody>
      </p:sp>
      <p:sp>
        <p:nvSpPr>
          <p:cNvPr id="19" name="平行四边形 18">
            <a:extLst>
              <a:ext uri="{FF2B5EF4-FFF2-40B4-BE49-F238E27FC236}">
                <a16:creationId xmlns:a16="http://schemas.microsoft.com/office/drawing/2014/main" id="{C36A5A4F-97CA-D1A5-7ED1-3F0425A2F594}"/>
              </a:ext>
            </a:extLst>
          </p:cNvPr>
          <p:cNvSpPr/>
          <p:nvPr/>
        </p:nvSpPr>
        <p:spPr>
          <a:xfrm>
            <a:off x="1593607" y="408895"/>
            <a:ext cx="9041129" cy="618962"/>
          </a:xfrm>
          <a:prstGeom prst="parallelogram">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平行四边形 35">
            <a:extLst>
              <a:ext uri="{FF2B5EF4-FFF2-40B4-BE49-F238E27FC236}">
                <a16:creationId xmlns:a16="http://schemas.microsoft.com/office/drawing/2014/main" id="{D34D01B7-CE1A-42C0-C2D8-E98F736EAFA7}"/>
              </a:ext>
            </a:extLst>
          </p:cNvPr>
          <p:cNvSpPr/>
          <p:nvPr/>
        </p:nvSpPr>
        <p:spPr>
          <a:xfrm>
            <a:off x="3372088" y="399735"/>
            <a:ext cx="3133436" cy="618963"/>
          </a:xfrm>
          <a:prstGeom prst="parallelogram">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a:extLst>
              <a:ext uri="{FF2B5EF4-FFF2-40B4-BE49-F238E27FC236}">
                <a16:creationId xmlns:a16="http://schemas.microsoft.com/office/drawing/2014/main" id="{44588A21-AF15-8DED-6965-B5F4C27C1AEC}"/>
              </a:ext>
            </a:extLst>
          </p:cNvPr>
          <p:cNvSpPr txBox="1"/>
          <p:nvPr/>
        </p:nvSpPr>
        <p:spPr>
          <a:xfrm>
            <a:off x="3267131" y="412034"/>
            <a:ext cx="3429969" cy="461665"/>
          </a:xfrm>
          <a:prstGeom prst="rect">
            <a:avLst/>
          </a:prstGeom>
          <a:noFill/>
        </p:spPr>
        <p:txBody>
          <a:bodyPr wrap="square" rtlCol="0">
            <a:spAutoFit/>
          </a:bodyPr>
          <a:lstStyle/>
          <a:p>
            <a:pPr algn="ctr"/>
            <a:r>
              <a:rPr lang="zh-CN" altLang="en-US" sz="2400" b="1" dirty="0">
                <a:solidFill>
                  <a:schemeClr val="tx2">
                    <a:lumMod val="90000"/>
                    <a:lumOff val="10000"/>
                  </a:schemeClr>
                </a:solidFill>
              </a:rPr>
              <a:t>仿真实验设置与结果</a:t>
            </a:r>
          </a:p>
        </p:txBody>
      </p:sp>
      <p:sp>
        <p:nvSpPr>
          <p:cNvPr id="23" name="文本框 22">
            <a:extLst>
              <a:ext uri="{FF2B5EF4-FFF2-40B4-BE49-F238E27FC236}">
                <a16:creationId xmlns:a16="http://schemas.microsoft.com/office/drawing/2014/main" id="{D20B0AAE-AAE6-E11B-9FDF-E3805192EE28}"/>
              </a:ext>
            </a:extLst>
          </p:cNvPr>
          <p:cNvSpPr txBox="1"/>
          <p:nvPr/>
        </p:nvSpPr>
        <p:spPr>
          <a:xfrm>
            <a:off x="1819062" y="402166"/>
            <a:ext cx="1497967" cy="461665"/>
          </a:xfrm>
          <a:prstGeom prst="rect">
            <a:avLst/>
          </a:prstGeom>
          <a:noFill/>
        </p:spPr>
        <p:txBody>
          <a:bodyPr wrap="square" rtlCol="0">
            <a:spAutoFit/>
          </a:bodyPr>
          <a:lstStyle/>
          <a:p>
            <a:r>
              <a:rPr lang="zh-CN" altLang="en-US" sz="2400" b="1" dirty="0">
                <a:solidFill>
                  <a:schemeClr val="bg2">
                    <a:lumMod val="90000"/>
                  </a:schemeClr>
                </a:solidFill>
              </a:rPr>
              <a:t>研究背景</a:t>
            </a:r>
          </a:p>
        </p:txBody>
      </p:sp>
      <p:sp>
        <p:nvSpPr>
          <p:cNvPr id="25" name="文本框 24">
            <a:extLst>
              <a:ext uri="{FF2B5EF4-FFF2-40B4-BE49-F238E27FC236}">
                <a16:creationId xmlns:a16="http://schemas.microsoft.com/office/drawing/2014/main" id="{92DDAA9D-0264-D0EE-ED96-749F3BB6FBF7}"/>
              </a:ext>
            </a:extLst>
          </p:cNvPr>
          <p:cNvSpPr txBox="1"/>
          <p:nvPr/>
        </p:nvSpPr>
        <p:spPr>
          <a:xfrm>
            <a:off x="7012768" y="399960"/>
            <a:ext cx="1408704" cy="461665"/>
          </a:xfrm>
          <a:prstGeom prst="rect">
            <a:avLst/>
          </a:prstGeom>
          <a:noFill/>
        </p:spPr>
        <p:txBody>
          <a:bodyPr wrap="square">
            <a:spAutoFit/>
          </a:bodyPr>
          <a:lstStyle/>
          <a:p>
            <a:r>
              <a:rPr lang="zh-CN" altLang="en-US" sz="2400" b="1" dirty="0">
                <a:solidFill>
                  <a:schemeClr val="bg2">
                    <a:lumMod val="90000"/>
                  </a:schemeClr>
                </a:solidFill>
              </a:rPr>
              <a:t>硬件实验</a:t>
            </a:r>
            <a:endParaRPr lang="zh-CN" altLang="en-US" dirty="0">
              <a:solidFill>
                <a:schemeClr val="bg2">
                  <a:lumMod val="90000"/>
                </a:schemeClr>
              </a:solidFill>
            </a:endParaRPr>
          </a:p>
        </p:txBody>
      </p:sp>
      <p:sp>
        <p:nvSpPr>
          <p:cNvPr id="29" name="文本框 28">
            <a:extLst>
              <a:ext uri="{FF2B5EF4-FFF2-40B4-BE49-F238E27FC236}">
                <a16:creationId xmlns:a16="http://schemas.microsoft.com/office/drawing/2014/main" id="{196B3FD1-1B05-3FF4-0372-5D269B63EDAC}"/>
              </a:ext>
            </a:extLst>
          </p:cNvPr>
          <p:cNvSpPr txBox="1"/>
          <p:nvPr/>
        </p:nvSpPr>
        <p:spPr>
          <a:xfrm>
            <a:off x="8786222" y="442488"/>
            <a:ext cx="1709827" cy="461665"/>
          </a:xfrm>
          <a:prstGeom prst="rect">
            <a:avLst/>
          </a:prstGeom>
          <a:noFill/>
        </p:spPr>
        <p:txBody>
          <a:bodyPr wrap="square">
            <a:spAutoFit/>
          </a:bodyPr>
          <a:lstStyle/>
          <a:p>
            <a:r>
              <a:rPr lang="zh-CN" altLang="en-US" sz="2400" b="1" dirty="0">
                <a:solidFill>
                  <a:schemeClr val="bg2">
                    <a:lumMod val="90000"/>
                  </a:schemeClr>
                </a:solidFill>
              </a:rPr>
              <a:t>总结与展望</a:t>
            </a:r>
            <a:endParaRPr lang="zh-CN" altLang="en-US" dirty="0">
              <a:solidFill>
                <a:schemeClr val="bg2">
                  <a:lumMod val="90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0" y="404192"/>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5" name="直接连接符 4"/>
          <p:cNvCxnSpPr/>
          <p:nvPr/>
        </p:nvCxnSpPr>
        <p:spPr>
          <a:xfrm>
            <a:off x="0" y="1033670"/>
            <a:ext cx="12192000" cy="0"/>
          </a:xfrm>
          <a:prstGeom prst="line">
            <a:avLst/>
          </a:prstGeom>
          <a:ln w="3175">
            <a:solidFill>
              <a:schemeClr val="bg1"/>
            </a:solidFill>
          </a:ln>
          <a:effectLst>
            <a:outerShdw blurRad="50800" dist="38100" dir="13500000" algn="b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6" name="流程图: 延期 5"/>
          <p:cNvSpPr/>
          <p:nvPr/>
        </p:nvSpPr>
        <p:spPr>
          <a:xfrm rot="5400000">
            <a:off x="520104" y="281652"/>
            <a:ext cx="1013877" cy="887894"/>
          </a:xfrm>
          <a:prstGeom prst="flowChartDelay">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直角三角形 6"/>
          <p:cNvSpPr/>
          <p:nvPr/>
        </p:nvSpPr>
        <p:spPr>
          <a:xfrm>
            <a:off x="1470990" y="218656"/>
            <a:ext cx="112645" cy="185525"/>
          </a:xfrm>
          <a:prstGeom prst="rtTriangl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814505" y="411466"/>
            <a:ext cx="662607" cy="523220"/>
          </a:xfrm>
          <a:prstGeom prst="rect">
            <a:avLst/>
          </a:prstGeom>
          <a:noFill/>
        </p:spPr>
        <p:txBody>
          <a:bodyPr wrap="square" rtlCol="0">
            <a:spAutoFit/>
          </a:bodyPr>
          <a:lstStyle/>
          <a:p>
            <a:r>
              <a:rPr lang="en-US" altLang="zh-CN" sz="2800" b="1" dirty="0">
                <a:solidFill>
                  <a:schemeClr val="bg1"/>
                </a:solidFill>
                <a:cs typeface="Times New Roman" panose="02020603050405020304" pitchFamily="18" charset="0"/>
              </a:rPr>
              <a:t>2</a:t>
            </a:r>
            <a:endParaRPr lang="zh-CN" altLang="en-US" sz="2800" b="1" dirty="0">
              <a:solidFill>
                <a:schemeClr val="bg1"/>
              </a:solidFill>
              <a:cs typeface="Times New Roman" panose="02020603050405020304" pitchFamily="18" charset="0"/>
            </a:endParaRPr>
          </a:p>
        </p:txBody>
      </p:sp>
      <p:pic>
        <p:nvPicPr>
          <p:cNvPr id="10" name="图片 9"/>
          <p:cNvPicPr>
            <a:picLocks noChangeAspect="1"/>
          </p:cNvPicPr>
          <p:nvPr/>
        </p:nvPicPr>
        <p:blipFill>
          <a:blip r:embed="rId2"/>
          <a:stretch>
            <a:fillRect/>
          </a:stretch>
        </p:blipFill>
        <p:spPr>
          <a:xfrm>
            <a:off x="10621705" y="472958"/>
            <a:ext cx="1411179" cy="486876"/>
          </a:xfrm>
          <a:prstGeom prst="rect">
            <a:avLst/>
          </a:prstGeom>
        </p:spPr>
      </p:pic>
      <p:sp>
        <p:nvSpPr>
          <p:cNvPr id="11" name="矩形: 圆角 10"/>
          <p:cNvSpPr/>
          <p:nvPr/>
        </p:nvSpPr>
        <p:spPr>
          <a:xfrm>
            <a:off x="324677" y="1607233"/>
            <a:ext cx="5168349" cy="3865915"/>
          </a:xfrm>
          <a:prstGeom prst="roundRect">
            <a:avLst>
              <a:gd name="adj" fmla="val 4690"/>
            </a:avLst>
          </a:prstGeom>
          <a:solidFill>
            <a:srgbClr val="F6FAFD"/>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圆角 11"/>
          <p:cNvSpPr/>
          <p:nvPr/>
        </p:nvSpPr>
        <p:spPr>
          <a:xfrm>
            <a:off x="516833" y="1284908"/>
            <a:ext cx="2776332" cy="450574"/>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i="0" dirty="0">
                <a:solidFill>
                  <a:schemeClr val="bg1"/>
                </a:solidFill>
                <a:effectLst/>
                <a:latin typeface="Times New Roman" panose="02020603050405020304" pitchFamily="18" charset="0"/>
                <a:cs typeface="Times New Roman" panose="02020603050405020304" pitchFamily="18" charset="0"/>
              </a:rPr>
              <a:t>训练过程与性能指标</a:t>
            </a:r>
            <a:endParaRPr lang="zh-CN" altLang="en-US" b="1" dirty="0">
              <a:solidFill>
                <a:schemeClr val="bg1"/>
              </a:solidFill>
              <a:latin typeface="Times New Roman" panose="02020603050405020304" pitchFamily="18" charset="0"/>
              <a:cs typeface="Times New Roman" panose="02020603050405020304" pitchFamily="18" charset="0"/>
            </a:endParaRPr>
          </a:p>
        </p:txBody>
      </p: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382" y="2008593"/>
            <a:ext cx="2252870" cy="1691330"/>
          </a:xfrm>
          <a:prstGeom prst="rect">
            <a:avLst/>
          </a:prstGeom>
        </p:spPr>
      </p:pic>
      <p:sp>
        <p:nvSpPr>
          <p:cNvPr id="17" name="椭圆 16"/>
          <p:cNvSpPr/>
          <p:nvPr/>
        </p:nvSpPr>
        <p:spPr>
          <a:xfrm>
            <a:off x="3246784" y="2090154"/>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000" b="1" dirty="0">
                <a:latin typeface="华文中宋" panose="02010600040101010101" pitchFamily="2" charset="-122"/>
                <a:ea typeface="华文中宋" panose="02010600040101010101" pitchFamily="2" charset="-122"/>
                <a:cs typeface="Calibri" panose="020F0502020204030204" pitchFamily="34" charset="0"/>
              </a:rPr>
              <a:t>√</a:t>
            </a:r>
          </a:p>
        </p:txBody>
      </p:sp>
      <p:sp>
        <p:nvSpPr>
          <p:cNvPr id="18" name="文本框 17"/>
          <p:cNvSpPr txBox="1"/>
          <p:nvPr/>
        </p:nvSpPr>
        <p:spPr>
          <a:xfrm>
            <a:off x="3544957" y="2096919"/>
            <a:ext cx="2173354" cy="276999"/>
          </a:xfrm>
          <a:prstGeom prst="rect">
            <a:avLst/>
          </a:prstGeom>
          <a:noFill/>
        </p:spPr>
        <p:txBody>
          <a:bodyPr wrap="square">
            <a:spAutoFit/>
          </a:bodyPr>
          <a:lstStyle/>
          <a:p>
            <a:r>
              <a:rPr lang="zh-CN" altLang="en-US" sz="1200" b="1" dirty="0">
                <a:latin typeface="Times New Roman" panose="02020603050405020304" pitchFamily="18" charset="0"/>
                <a:cs typeface="Times New Roman" panose="02020603050405020304" pitchFamily="18" charset="0"/>
              </a:rPr>
              <a:t>验证损失持续收敛</a:t>
            </a:r>
          </a:p>
        </p:txBody>
      </p:sp>
      <p:sp>
        <p:nvSpPr>
          <p:cNvPr id="21" name="椭圆 20"/>
          <p:cNvSpPr/>
          <p:nvPr/>
        </p:nvSpPr>
        <p:spPr>
          <a:xfrm>
            <a:off x="3246783" y="2578380"/>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000" b="1" dirty="0">
                <a:latin typeface="华文中宋" panose="02010600040101010101" pitchFamily="2" charset="-122"/>
                <a:ea typeface="华文中宋" panose="02010600040101010101" pitchFamily="2" charset="-122"/>
                <a:cs typeface="Calibri" panose="020F0502020204030204" pitchFamily="34" charset="0"/>
              </a:rPr>
              <a:t>√</a:t>
            </a:r>
          </a:p>
        </p:txBody>
      </p:sp>
      <p:sp>
        <p:nvSpPr>
          <p:cNvPr id="22" name="文本框 21"/>
          <p:cNvSpPr txBox="1"/>
          <p:nvPr/>
        </p:nvSpPr>
        <p:spPr>
          <a:xfrm>
            <a:off x="3525078" y="2550755"/>
            <a:ext cx="1583631" cy="645160"/>
          </a:xfrm>
          <a:prstGeom prst="rect">
            <a:avLst/>
          </a:prstGeom>
          <a:noFill/>
        </p:spPr>
        <p:txBody>
          <a:bodyPr wrap="square">
            <a:spAutoFit/>
          </a:bodyPr>
          <a:lstStyle/>
          <a:p>
            <a:r>
              <a:rPr lang="zh-CN" altLang="en-US" sz="1200" b="1" dirty="0">
                <a:latin typeface="Times New Roman" panose="02020603050405020304" pitchFamily="18" charset="0"/>
                <a:cs typeface="Times New Roman" panose="02020603050405020304" pitchFamily="18" charset="0"/>
              </a:rPr>
              <a:t>训练准确率逐步提升至</a:t>
            </a:r>
            <a:r>
              <a:rPr lang="en-US" altLang="zh-CN" sz="1200" b="1" dirty="0">
                <a:latin typeface="Times New Roman" panose="02020603050405020304" pitchFamily="18" charset="0"/>
                <a:cs typeface="Times New Roman" panose="02020603050405020304" pitchFamily="18" charset="0"/>
              </a:rPr>
              <a:t>92%</a:t>
            </a:r>
            <a:r>
              <a:rPr lang="zh-CN" altLang="en-US" sz="1200" b="1" dirty="0">
                <a:latin typeface="Times New Roman" panose="02020603050405020304" pitchFamily="18" charset="0"/>
                <a:cs typeface="Times New Roman" panose="02020603050405020304" pitchFamily="18" charset="0"/>
              </a:rPr>
              <a:t>，验证准确率收敛至</a:t>
            </a:r>
            <a:r>
              <a:rPr lang="en-US" altLang="zh-CN" sz="1200" b="1" dirty="0">
                <a:latin typeface="Times New Roman" panose="02020603050405020304" pitchFamily="18" charset="0"/>
                <a:cs typeface="Times New Roman" panose="02020603050405020304" pitchFamily="18" charset="0"/>
              </a:rPr>
              <a:t>86%</a:t>
            </a:r>
            <a:r>
              <a:rPr lang="zh-CN" altLang="en-US" sz="1200" b="1" dirty="0">
                <a:latin typeface="Times New Roman" panose="02020603050405020304" pitchFamily="18" charset="0"/>
                <a:cs typeface="Times New Roman" panose="02020603050405020304" pitchFamily="18" charset="0"/>
              </a:rPr>
              <a:t>左右</a:t>
            </a:r>
          </a:p>
        </p:txBody>
      </p:sp>
      <p:sp>
        <p:nvSpPr>
          <p:cNvPr id="23" name="椭圆 22"/>
          <p:cNvSpPr/>
          <p:nvPr/>
        </p:nvSpPr>
        <p:spPr>
          <a:xfrm>
            <a:off x="3246782" y="3267899"/>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000" b="1" dirty="0">
                <a:latin typeface="华文中宋" panose="02010600040101010101" pitchFamily="2" charset="-122"/>
                <a:ea typeface="华文中宋" panose="02010600040101010101" pitchFamily="2" charset="-122"/>
                <a:cs typeface="Calibri" panose="020F0502020204030204" pitchFamily="34" charset="0"/>
              </a:rPr>
              <a:t>√</a:t>
            </a:r>
          </a:p>
        </p:txBody>
      </p:sp>
      <p:sp>
        <p:nvSpPr>
          <p:cNvPr id="24" name="文本框 23"/>
          <p:cNvSpPr txBox="1"/>
          <p:nvPr/>
        </p:nvSpPr>
        <p:spPr>
          <a:xfrm>
            <a:off x="3525078" y="3268980"/>
            <a:ext cx="1649896" cy="461665"/>
          </a:xfrm>
          <a:prstGeom prst="rect">
            <a:avLst/>
          </a:prstGeom>
          <a:noFill/>
        </p:spPr>
        <p:txBody>
          <a:bodyPr wrap="square">
            <a:spAutoFit/>
          </a:bodyPr>
          <a:lstStyle/>
          <a:p>
            <a:r>
              <a:rPr lang="zh-CN" altLang="en-US" sz="1200" b="1" dirty="0">
                <a:latin typeface="Times New Roman" panose="02020603050405020304" pitchFamily="18" charset="0"/>
                <a:cs typeface="Times New Roman" panose="02020603050405020304" pitchFamily="18" charset="0"/>
              </a:rPr>
              <a:t>模型收敛合理，具备良好的泛化能力</a:t>
            </a:r>
          </a:p>
        </p:txBody>
      </p:sp>
      <p:sp>
        <p:nvSpPr>
          <p:cNvPr id="25" name="文本框 24"/>
          <p:cNvSpPr txBox="1"/>
          <p:nvPr/>
        </p:nvSpPr>
        <p:spPr>
          <a:xfrm>
            <a:off x="868018" y="1774843"/>
            <a:ext cx="2193234" cy="276999"/>
          </a:xfrm>
          <a:prstGeom prst="rect">
            <a:avLst/>
          </a:prstGeom>
          <a:noFill/>
        </p:spPr>
        <p:txBody>
          <a:bodyPr wrap="square" rtlCol="0">
            <a:spAutoFit/>
          </a:bodyPr>
          <a:lstStyle/>
          <a:p>
            <a:r>
              <a:rPr lang="en-US" altLang="zh-CN" sz="1200" b="1" dirty="0">
                <a:solidFill>
                  <a:schemeClr val="tx2">
                    <a:lumMod val="90000"/>
                    <a:lumOff val="10000"/>
                  </a:schemeClr>
                </a:solidFill>
              </a:rPr>
              <a:t>16×16</a:t>
            </a:r>
            <a:r>
              <a:rPr lang="zh-CN" altLang="en-US" sz="1200" b="1" dirty="0">
                <a:solidFill>
                  <a:schemeClr val="tx2">
                    <a:lumMod val="90000"/>
                    <a:lumOff val="10000"/>
                  </a:schemeClr>
                </a:solidFill>
              </a:rPr>
              <a:t>模型训练过程曲线为例</a:t>
            </a:r>
          </a:p>
        </p:txBody>
      </p:sp>
      <p:cxnSp>
        <p:nvCxnSpPr>
          <p:cNvPr id="28" name="直接连接符 27"/>
          <p:cNvCxnSpPr/>
          <p:nvPr/>
        </p:nvCxnSpPr>
        <p:spPr>
          <a:xfrm>
            <a:off x="324677" y="3736241"/>
            <a:ext cx="5168349"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1" name="矩形: 圆角 30"/>
          <p:cNvSpPr/>
          <p:nvPr/>
        </p:nvSpPr>
        <p:spPr>
          <a:xfrm>
            <a:off x="5791197" y="1589311"/>
            <a:ext cx="5711690" cy="5175924"/>
          </a:xfrm>
          <a:prstGeom prst="roundRect">
            <a:avLst>
              <a:gd name="adj" fmla="val 4690"/>
            </a:avLst>
          </a:prstGeom>
          <a:no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圆角 31"/>
          <p:cNvSpPr/>
          <p:nvPr/>
        </p:nvSpPr>
        <p:spPr>
          <a:xfrm>
            <a:off x="5983352" y="1266986"/>
            <a:ext cx="3246787" cy="450574"/>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Times New Roman" panose="02020603050405020304" pitchFamily="18" charset="0"/>
                <a:cs typeface="Times New Roman" panose="02020603050405020304" pitchFamily="18" charset="0"/>
              </a:rPr>
              <a:t>点源重建结果与分辨率对比</a:t>
            </a:r>
          </a:p>
        </p:txBody>
      </p:sp>
      <p:pic>
        <p:nvPicPr>
          <p:cNvPr id="34" name="图片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64955" y="1749173"/>
            <a:ext cx="4018664" cy="1710069"/>
          </a:xfrm>
          <a:prstGeom prst="rect">
            <a:avLst/>
          </a:prstGeom>
        </p:spPr>
      </p:pic>
      <p:pic>
        <p:nvPicPr>
          <p:cNvPr id="36" name="图片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4828" y="4986665"/>
            <a:ext cx="4018663" cy="1710069"/>
          </a:xfrm>
          <a:prstGeom prst="rect">
            <a:avLst/>
          </a:prstGeom>
        </p:spPr>
      </p:pic>
      <p:pic>
        <p:nvPicPr>
          <p:cNvPr id="38" name="图片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94828" y="3322238"/>
            <a:ext cx="4015293" cy="1708636"/>
          </a:xfrm>
          <a:prstGeom prst="rect">
            <a:avLst/>
          </a:prstGeom>
        </p:spPr>
      </p:pic>
      <p:pic>
        <p:nvPicPr>
          <p:cNvPr id="41" name="图片 40"/>
          <p:cNvPicPr>
            <a:picLocks noChangeAspect="1"/>
          </p:cNvPicPr>
          <p:nvPr/>
        </p:nvPicPr>
        <p:blipFill>
          <a:blip r:embed="rId7"/>
          <a:stretch>
            <a:fillRect/>
          </a:stretch>
        </p:blipFill>
        <p:spPr>
          <a:xfrm>
            <a:off x="362500" y="3829136"/>
            <a:ext cx="5096429" cy="1527321"/>
          </a:xfrm>
          <a:prstGeom prst="rect">
            <a:avLst/>
          </a:prstGeom>
        </p:spPr>
      </p:pic>
      <p:sp>
        <p:nvSpPr>
          <p:cNvPr id="42" name="矩形: 圆角 41"/>
          <p:cNvSpPr/>
          <p:nvPr/>
        </p:nvSpPr>
        <p:spPr>
          <a:xfrm>
            <a:off x="6096000" y="2008593"/>
            <a:ext cx="1149687" cy="1188493"/>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tx1"/>
                </a:solidFill>
                <a:latin typeface="Times New Roman" panose="02020603050405020304" pitchFamily="18" charset="0"/>
                <a:cs typeface="Times New Roman" panose="02020603050405020304" pitchFamily="18" charset="0"/>
              </a:rPr>
              <a:t>无校正</a:t>
            </a:r>
            <a:r>
              <a:rPr lang="zh-CN" altLang="en-US" sz="1100" dirty="0">
                <a:solidFill>
                  <a:schemeClr val="tx1"/>
                </a:solidFill>
                <a:latin typeface="Times New Roman" panose="02020603050405020304" pitchFamily="18" charset="0"/>
                <a:cs typeface="Times New Roman" panose="02020603050405020304" pitchFamily="18" charset="0"/>
              </a:rPr>
              <a:t>（</a:t>
            </a:r>
            <a:r>
              <a:rPr lang="en-US" altLang="zh-CN" sz="1100" dirty="0">
                <a:solidFill>
                  <a:schemeClr val="tx1"/>
                </a:solidFill>
                <a:latin typeface="Times New Roman" panose="02020603050405020304" pitchFamily="18" charset="0"/>
                <a:cs typeface="Times New Roman" panose="02020603050405020304" pitchFamily="18" charset="0"/>
              </a:rPr>
              <a:t>Without correcting ICS)</a:t>
            </a:r>
            <a:br>
              <a:rPr lang="en-US" altLang="zh-CN" sz="1400" dirty="0">
                <a:solidFill>
                  <a:schemeClr val="tx1"/>
                </a:solidFill>
                <a:latin typeface="Times New Roman" panose="02020603050405020304" pitchFamily="18" charset="0"/>
                <a:cs typeface="Times New Roman" panose="02020603050405020304" pitchFamily="18" charset="0"/>
              </a:rPr>
            </a:br>
            <a:r>
              <a:rPr lang="en-US" altLang="zh-CN" sz="1400" b="1" dirty="0">
                <a:solidFill>
                  <a:schemeClr val="tx1"/>
                </a:solidFill>
                <a:latin typeface="Times New Roman" panose="02020603050405020304" pitchFamily="18" charset="0"/>
                <a:cs typeface="Times New Roman" panose="02020603050405020304" pitchFamily="18" charset="0"/>
              </a:rPr>
              <a:t>FWHM=</a:t>
            </a:r>
          </a:p>
          <a:p>
            <a:pPr algn="ctr"/>
            <a:r>
              <a:rPr lang="en-US" altLang="zh-CN" sz="1400" b="1" dirty="0">
                <a:solidFill>
                  <a:schemeClr val="tx1"/>
                </a:solidFill>
                <a:latin typeface="Times New Roman" panose="02020603050405020304" pitchFamily="18" charset="0"/>
                <a:cs typeface="Times New Roman" panose="02020603050405020304" pitchFamily="18" charset="0"/>
              </a:rPr>
              <a:t>1.45mm</a:t>
            </a:r>
            <a:endParaRPr lang="zh-CN" altLang="en-US" sz="1400" b="1" dirty="0">
              <a:solidFill>
                <a:schemeClr val="tx1"/>
              </a:solidFill>
              <a:latin typeface="Times New Roman" panose="02020603050405020304" pitchFamily="18" charset="0"/>
              <a:cs typeface="Times New Roman" panose="02020603050405020304" pitchFamily="18" charset="0"/>
            </a:endParaRPr>
          </a:p>
        </p:txBody>
      </p:sp>
      <p:sp>
        <p:nvSpPr>
          <p:cNvPr id="43" name="矩形: 圆角 42"/>
          <p:cNvSpPr/>
          <p:nvPr/>
        </p:nvSpPr>
        <p:spPr>
          <a:xfrm>
            <a:off x="6091060" y="3540190"/>
            <a:ext cx="1149687" cy="1188493"/>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tx1"/>
                </a:solidFill>
                <a:latin typeface="Times New Roman" panose="02020603050405020304" pitchFamily="18" charset="0"/>
                <a:cs typeface="Times New Roman" panose="02020603050405020304" pitchFamily="18" charset="0"/>
              </a:rPr>
              <a:t>理想情况</a:t>
            </a:r>
            <a:r>
              <a:rPr lang="zh-CN" altLang="en-US" sz="1100" dirty="0">
                <a:solidFill>
                  <a:schemeClr val="tx1"/>
                </a:solidFill>
                <a:latin typeface="Times New Roman" panose="02020603050405020304" pitchFamily="18" charset="0"/>
                <a:cs typeface="Times New Roman" panose="02020603050405020304" pitchFamily="18" charset="0"/>
              </a:rPr>
              <a:t>（</a:t>
            </a:r>
            <a:r>
              <a:rPr lang="en-US" altLang="zh-CN" sz="1100" dirty="0">
                <a:solidFill>
                  <a:schemeClr val="tx1"/>
                </a:solidFill>
                <a:latin typeface="Times New Roman" panose="02020603050405020304" pitchFamily="18" charset="0"/>
                <a:cs typeface="Times New Roman" panose="02020603050405020304" pitchFamily="18" charset="0"/>
              </a:rPr>
              <a:t>Ideal ICS correction)</a:t>
            </a:r>
            <a:br>
              <a:rPr lang="en-US" altLang="zh-CN" sz="1400" dirty="0">
                <a:solidFill>
                  <a:schemeClr val="tx1"/>
                </a:solidFill>
                <a:latin typeface="Times New Roman" panose="02020603050405020304" pitchFamily="18" charset="0"/>
                <a:cs typeface="Times New Roman" panose="02020603050405020304" pitchFamily="18" charset="0"/>
              </a:rPr>
            </a:br>
            <a:r>
              <a:rPr lang="en-US" altLang="zh-CN" sz="1400" b="1" dirty="0">
                <a:solidFill>
                  <a:schemeClr val="tx1"/>
                </a:solidFill>
                <a:latin typeface="Times New Roman" panose="02020603050405020304" pitchFamily="18" charset="0"/>
                <a:cs typeface="Times New Roman" panose="02020603050405020304" pitchFamily="18" charset="0"/>
              </a:rPr>
              <a:t>FWHM=</a:t>
            </a:r>
          </a:p>
          <a:p>
            <a:pPr algn="ctr"/>
            <a:r>
              <a:rPr lang="en-US" altLang="zh-CN" sz="1400" b="1" dirty="0">
                <a:solidFill>
                  <a:schemeClr val="tx1"/>
                </a:solidFill>
                <a:latin typeface="Times New Roman" panose="02020603050405020304" pitchFamily="18" charset="0"/>
                <a:cs typeface="Times New Roman" panose="02020603050405020304" pitchFamily="18" charset="0"/>
              </a:rPr>
              <a:t>1.21mm</a:t>
            </a:r>
            <a:endParaRPr lang="zh-CN" altLang="en-US" sz="1400" b="1" dirty="0">
              <a:solidFill>
                <a:schemeClr val="tx1"/>
              </a:solidFill>
              <a:latin typeface="Times New Roman" panose="02020603050405020304" pitchFamily="18" charset="0"/>
              <a:cs typeface="Times New Roman" panose="02020603050405020304" pitchFamily="18" charset="0"/>
            </a:endParaRPr>
          </a:p>
        </p:txBody>
      </p:sp>
      <p:sp>
        <p:nvSpPr>
          <p:cNvPr id="44" name="矩形: 圆角 43"/>
          <p:cNvSpPr/>
          <p:nvPr/>
        </p:nvSpPr>
        <p:spPr>
          <a:xfrm>
            <a:off x="6091059" y="5071787"/>
            <a:ext cx="1149687" cy="1188493"/>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b="1" dirty="0">
                <a:solidFill>
                  <a:schemeClr val="tx1"/>
                </a:solidFill>
                <a:latin typeface="Times New Roman" panose="02020603050405020304" pitchFamily="18" charset="0"/>
                <a:cs typeface="Times New Roman" panose="02020603050405020304" pitchFamily="18" charset="0"/>
              </a:rPr>
              <a:t>CNN</a:t>
            </a:r>
            <a:r>
              <a:rPr lang="zh-CN" altLang="en-US" sz="1400" b="1" dirty="0">
                <a:solidFill>
                  <a:schemeClr val="tx1"/>
                </a:solidFill>
                <a:latin typeface="Times New Roman" panose="02020603050405020304" pitchFamily="18" charset="0"/>
                <a:cs typeface="Times New Roman" panose="02020603050405020304" pitchFamily="18" charset="0"/>
              </a:rPr>
              <a:t>处理</a:t>
            </a:r>
            <a:r>
              <a:rPr lang="zh-CN" altLang="en-US" sz="1100" dirty="0">
                <a:solidFill>
                  <a:schemeClr val="tx1"/>
                </a:solidFill>
                <a:latin typeface="Times New Roman" panose="02020603050405020304" pitchFamily="18" charset="0"/>
                <a:cs typeface="Times New Roman" panose="02020603050405020304" pitchFamily="18" charset="0"/>
              </a:rPr>
              <a:t>（</a:t>
            </a:r>
            <a:r>
              <a:rPr lang="en-US" altLang="zh-CN" sz="1100" dirty="0">
                <a:solidFill>
                  <a:schemeClr val="tx1"/>
                </a:solidFill>
                <a:latin typeface="Times New Roman" panose="02020603050405020304" pitchFamily="18" charset="0"/>
                <a:cs typeface="Times New Roman" panose="02020603050405020304" pitchFamily="18" charset="0"/>
              </a:rPr>
              <a:t>Afferent CNN model processing)</a:t>
            </a:r>
            <a:br>
              <a:rPr lang="en-US" altLang="zh-CN" sz="1400" dirty="0">
                <a:solidFill>
                  <a:schemeClr val="tx1"/>
                </a:solidFill>
                <a:latin typeface="Times New Roman" panose="02020603050405020304" pitchFamily="18" charset="0"/>
                <a:cs typeface="Times New Roman" panose="02020603050405020304" pitchFamily="18" charset="0"/>
              </a:rPr>
            </a:br>
            <a:r>
              <a:rPr lang="en-US" altLang="zh-CN" sz="1400" b="1" dirty="0">
                <a:solidFill>
                  <a:schemeClr val="tx1"/>
                </a:solidFill>
                <a:latin typeface="Times New Roman" panose="02020603050405020304" pitchFamily="18" charset="0"/>
                <a:cs typeface="Times New Roman" panose="02020603050405020304" pitchFamily="18" charset="0"/>
              </a:rPr>
              <a:t>FWHM=</a:t>
            </a:r>
          </a:p>
          <a:p>
            <a:pPr algn="ctr"/>
            <a:r>
              <a:rPr lang="en-US" altLang="zh-CN" sz="1400" b="1" dirty="0">
                <a:solidFill>
                  <a:schemeClr val="tx1"/>
                </a:solidFill>
                <a:latin typeface="Times New Roman" panose="02020603050405020304" pitchFamily="18" charset="0"/>
                <a:cs typeface="Times New Roman" panose="02020603050405020304" pitchFamily="18" charset="0"/>
              </a:rPr>
              <a:t>1.24mm</a:t>
            </a:r>
            <a:endParaRPr lang="zh-CN" altLang="en-US" sz="1400" b="1" dirty="0">
              <a:solidFill>
                <a:schemeClr val="tx1"/>
              </a:solidFill>
              <a:latin typeface="Times New Roman" panose="02020603050405020304" pitchFamily="18" charset="0"/>
              <a:cs typeface="Times New Roman" panose="02020603050405020304" pitchFamily="18" charset="0"/>
            </a:endParaRPr>
          </a:p>
        </p:txBody>
      </p:sp>
      <p:sp>
        <p:nvSpPr>
          <p:cNvPr id="46" name="矩形: 圆角 45"/>
          <p:cNvSpPr/>
          <p:nvPr/>
        </p:nvSpPr>
        <p:spPr>
          <a:xfrm>
            <a:off x="324678" y="5509466"/>
            <a:ext cx="5134251" cy="1255769"/>
          </a:xfrm>
          <a:prstGeom prst="roundRect">
            <a:avLst>
              <a:gd name="adj" fmla="val 16298"/>
            </a:avLst>
          </a:prstGeom>
          <a:solidFill>
            <a:srgbClr val="F6FAFD"/>
          </a:solidFill>
          <a:ln w="1270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圆角 46"/>
          <p:cNvSpPr/>
          <p:nvPr/>
        </p:nvSpPr>
        <p:spPr>
          <a:xfrm>
            <a:off x="366110" y="5336211"/>
            <a:ext cx="1598525" cy="450574"/>
          </a:xfrm>
          <a:prstGeom prst="roundRect">
            <a:avLst>
              <a:gd name="adj" fmla="val 28432"/>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Times New Roman" panose="02020603050405020304" pitchFamily="18" charset="0"/>
                <a:cs typeface="Times New Roman" panose="02020603050405020304" pitchFamily="18" charset="0"/>
              </a:rPr>
              <a:t>主要结论</a:t>
            </a:r>
          </a:p>
        </p:txBody>
      </p:sp>
      <p:sp>
        <p:nvSpPr>
          <p:cNvPr id="48" name="文本框 47"/>
          <p:cNvSpPr txBox="1"/>
          <p:nvPr/>
        </p:nvSpPr>
        <p:spPr>
          <a:xfrm>
            <a:off x="683452" y="5798615"/>
            <a:ext cx="4644889" cy="461665"/>
          </a:xfrm>
          <a:prstGeom prst="rect">
            <a:avLst/>
          </a:prstGeom>
          <a:noFill/>
        </p:spPr>
        <p:txBody>
          <a:bodyPr wrap="square">
            <a:spAutoFit/>
          </a:bodyPr>
          <a:lstStyle/>
          <a:p>
            <a:r>
              <a:rPr lang="en-US" altLang="zh-CN" sz="1200" b="1" dirty="0"/>
              <a:t>CNN</a:t>
            </a:r>
            <a:r>
              <a:rPr lang="zh-CN" altLang="en-US" sz="1200" b="1" dirty="0"/>
              <a:t>实现了</a:t>
            </a:r>
            <a:r>
              <a:rPr lang="en-US" altLang="zh-CN" sz="1200" b="1" dirty="0"/>
              <a:t>ICS</a:t>
            </a:r>
            <a:r>
              <a:rPr lang="zh-CN" altLang="en-US" sz="1200" b="1" dirty="0"/>
              <a:t>事件的高精度定位，分类准确率超过</a:t>
            </a:r>
            <a:r>
              <a:rPr lang="en-US" altLang="zh-CN" sz="1200" b="1" dirty="0"/>
              <a:t>85%</a:t>
            </a:r>
            <a:r>
              <a:rPr lang="zh-CN" altLang="en-US" sz="1200" b="1" dirty="0"/>
              <a:t>，具有良好的泛化能力</a:t>
            </a:r>
            <a:endParaRPr lang="zh-CN" altLang="en-US" sz="1200" b="1" dirty="0">
              <a:latin typeface="Times New Roman" panose="02020603050405020304" pitchFamily="18" charset="0"/>
              <a:cs typeface="Times New Roman" panose="02020603050405020304" pitchFamily="18" charset="0"/>
            </a:endParaRPr>
          </a:p>
        </p:txBody>
      </p:sp>
      <p:sp>
        <p:nvSpPr>
          <p:cNvPr id="49" name="文本框 48"/>
          <p:cNvSpPr txBox="1"/>
          <p:nvPr/>
        </p:nvSpPr>
        <p:spPr>
          <a:xfrm>
            <a:off x="683452" y="6260280"/>
            <a:ext cx="4684664" cy="461665"/>
          </a:xfrm>
          <a:prstGeom prst="rect">
            <a:avLst/>
          </a:prstGeom>
          <a:noFill/>
        </p:spPr>
        <p:txBody>
          <a:bodyPr wrap="square">
            <a:spAutoFit/>
          </a:bodyPr>
          <a:lstStyle/>
          <a:p>
            <a:r>
              <a:rPr lang="en-US" altLang="zh-CN" sz="1200" b="1" dirty="0"/>
              <a:t>CNN</a:t>
            </a:r>
            <a:r>
              <a:rPr lang="zh-CN" altLang="en-US" sz="1200" b="1" dirty="0"/>
              <a:t>校正有效提高了</a:t>
            </a:r>
            <a:r>
              <a:rPr lang="en-US" altLang="zh-CN" sz="1200" b="1" dirty="0"/>
              <a:t>PET</a:t>
            </a:r>
            <a:r>
              <a:rPr lang="zh-CN" altLang="en-US" sz="1200" b="1" dirty="0"/>
              <a:t>图像重建质量，</a:t>
            </a:r>
            <a:r>
              <a:rPr lang="en-US" altLang="zh-CN" sz="1200" b="1" dirty="0"/>
              <a:t>FWHM</a:t>
            </a:r>
            <a:r>
              <a:rPr lang="zh-CN" altLang="en-US" sz="1200" b="1" dirty="0"/>
              <a:t>由</a:t>
            </a:r>
            <a:r>
              <a:rPr lang="en-US" altLang="zh-CN" sz="1200" b="1" dirty="0"/>
              <a:t>1.45 mm</a:t>
            </a:r>
            <a:r>
              <a:rPr lang="zh-CN" altLang="en-US" sz="1200" b="1" dirty="0"/>
              <a:t>提升至</a:t>
            </a:r>
            <a:r>
              <a:rPr lang="en-US" altLang="zh-CN" sz="1200" b="1" dirty="0"/>
              <a:t>1.24 mm</a:t>
            </a:r>
            <a:r>
              <a:rPr lang="zh-CN" altLang="en-US" sz="1200" b="1" dirty="0"/>
              <a:t>，接近理想水平</a:t>
            </a:r>
            <a:endParaRPr lang="zh-CN" altLang="en-US" sz="1200" b="1" dirty="0">
              <a:latin typeface="Times New Roman" panose="02020603050405020304" pitchFamily="18" charset="0"/>
              <a:cs typeface="Times New Roman" panose="02020603050405020304" pitchFamily="18" charset="0"/>
            </a:endParaRPr>
          </a:p>
        </p:txBody>
      </p:sp>
      <p:sp>
        <p:nvSpPr>
          <p:cNvPr id="50" name="椭圆 49"/>
          <p:cNvSpPr/>
          <p:nvPr/>
        </p:nvSpPr>
        <p:spPr>
          <a:xfrm>
            <a:off x="438996" y="5921814"/>
            <a:ext cx="225287" cy="231914"/>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000" b="1" dirty="0">
                <a:latin typeface="华文中宋" panose="02010600040101010101" pitchFamily="2" charset="-122"/>
                <a:ea typeface="华文中宋" panose="02010600040101010101" pitchFamily="2" charset="-122"/>
                <a:cs typeface="Calibri" panose="020F0502020204030204" pitchFamily="34" charset="0"/>
              </a:rPr>
              <a:t>√</a:t>
            </a:r>
          </a:p>
        </p:txBody>
      </p:sp>
      <p:sp>
        <p:nvSpPr>
          <p:cNvPr id="51" name="椭圆 50"/>
          <p:cNvSpPr/>
          <p:nvPr/>
        </p:nvSpPr>
        <p:spPr>
          <a:xfrm>
            <a:off x="438996" y="6385842"/>
            <a:ext cx="225287" cy="205041"/>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000" b="1" dirty="0">
                <a:latin typeface="华文中宋" panose="02010600040101010101" pitchFamily="2" charset="-122"/>
                <a:ea typeface="华文中宋" panose="02010600040101010101" pitchFamily="2" charset="-122"/>
                <a:cs typeface="Calibri" panose="020F0502020204030204" pitchFamily="34" charset="0"/>
              </a:rPr>
              <a:t>√</a:t>
            </a:r>
          </a:p>
        </p:txBody>
      </p:sp>
      <p:sp>
        <p:nvSpPr>
          <p:cNvPr id="2" name="灯片编号占位符 1"/>
          <p:cNvSpPr>
            <a:spLocks noGrp="1"/>
          </p:cNvSpPr>
          <p:nvPr>
            <p:ph type="sldNum" sz="quarter" idx="12"/>
          </p:nvPr>
        </p:nvSpPr>
        <p:spPr/>
        <p:txBody>
          <a:bodyPr/>
          <a:lstStyle/>
          <a:p>
            <a:fld id="{81F3856D-B8D7-4563-97BB-9D2204980CAD}" type="slidenum">
              <a:rPr lang="zh-CN" altLang="en-US" smtClean="0"/>
              <a:t>9</a:t>
            </a:fld>
            <a:endParaRPr lang="zh-CN" altLang="en-US"/>
          </a:p>
        </p:txBody>
      </p:sp>
      <p:sp>
        <p:nvSpPr>
          <p:cNvPr id="13" name="平行四边形 12">
            <a:extLst>
              <a:ext uri="{FF2B5EF4-FFF2-40B4-BE49-F238E27FC236}">
                <a16:creationId xmlns:a16="http://schemas.microsoft.com/office/drawing/2014/main" id="{9AACC025-3A39-28D0-9944-D9183AFD76E8}"/>
              </a:ext>
            </a:extLst>
          </p:cNvPr>
          <p:cNvSpPr/>
          <p:nvPr/>
        </p:nvSpPr>
        <p:spPr>
          <a:xfrm>
            <a:off x="1593607" y="408895"/>
            <a:ext cx="9041129" cy="618962"/>
          </a:xfrm>
          <a:prstGeom prst="parallelogram">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平行四边形 34">
            <a:extLst>
              <a:ext uri="{FF2B5EF4-FFF2-40B4-BE49-F238E27FC236}">
                <a16:creationId xmlns:a16="http://schemas.microsoft.com/office/drawing/2014/main" id="{68DC69AA-4838-9D0C-DA96-854D9DB07525}"/>
              </a:ext>
            </a:extLst>
          </p:cNvPr>
          <p:cNvSpPr/>
          <p:nvPr/>
        </p:nvSpPr>
        <p:spPr>
          <a:xfrm>
            <a:off x="3372088" y="399735"/>
            <a:ext cx="3133436" cy="618963"/>
          </a:xfrm>
          <a:prstGeom prst="parallelogram">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id="{C4E8F0C4-D571-5F43-DDB8-E24E62160409}"/>
              </a:ext>
            </a:extLst>
          </p:cNvPr>
          <p:cNvSpPr txBox="1"/>
          <p:nvPr/>
        </p:nvSpPr>
        <p:spPr>
          <a:xfrm>
            <a:off x="3267131" y="412034"/>
            <a:ext cx="3429969" cy="461665"/>
          </a:xfrm>
          <a:prstGeom prst="rect">
            <a:avLst/>
          </a:prstGeom>
          <a:noFill/>
        </p:spPr>
        <p:txBody>
          <a:bodyPr wrap="square" rtlCol="0">
            <a:spAutoFit/>
          </a:bodyPr>
          <a:lstStyle/>
          <a:p>
            <a:pPr algn="ctr"/>
            <a:r>
              <a:rPr lang="zh-CN" altLang="en-US" sz="2400" b="1" dirty="0">
                <a:solidFill>
                  <a:schemeClr val="tx2">
                    <a:lumMod val="90000"/>
                    <a:lumOff val="10000"/>
                  </a:schemeClr>
                </a:solidFill>
              </a:rPr>
              <a:t>仿真实验设置与结果</a:t>
            </a:r>
          </a:p>
        </p:txBody>
      </p:sp>
      <p:sp>
        <p:nvSpPr>
          <p:cNvPr id="20" name="文本框 19">
            <a:extLst>
              <a:ext uri="{FF2B5EF4-FFF2-40B4-BE49-F238E27FC236}">
                <a16:creationId xmlns:a16="http://schemas.microsoft.com/office/drawing/2014/main" id="{36BE73EB-5D73-212C-1945-3CAD4A745BBA}"/>
              </a:ext>
            </a:extLst>
          </p:cNvPr>
          <p:cNvSpPr txBox="1"/>
          <p:nvPr/>
        </p:nvSpPr>
        <p:spPr>
          <a:xfrm>
            <a:off x="1819062" y="402166"/>
            <a:ext cx="1497967" cy="461665"/>
          </a:xfrm>
          <a:prstGeom prst="rect">
            <a:avLst/>
          </a:prstGeom>
          <a:noFill/>
        </p:spPr>
        <p:txBody>
          <a:bodyPr wrap="square" rtlCol="0">
            <a:spAutoFit/>
          </a:bodyPr>
          <a:lstStyle/>
          <a:p>
            <a:r>
              <a:rPr lang="zh-CN" altLang="en-US" sz="2400" b="1" dirty="0">
                <a:solidFill>
                  <a:schemeClr val="bg2">
                    <a:lumMod val="90000"/>
                  </a:schemeClr>
                </a:solidFill>
              </a:rPr>
              <a:t>研究背景</a:t>
            </a:r>
          </a:p>
        </p:txBody>
      </p:sp>
      <p:sp>
        <p:nvSpPr>
          <p:cNvPr id="27" name="文本框 26">
            <a:extLst>
              <a:ext uri="{FF2B5EF4-FFF2-40B4-BE49-F238E27FC236}">
                <a16:creationId xmlns:a16="http://schemas.microsoft.com/office/drawing/2014/main" id="{F94740C2-9377-2A34-9A41-749978AE3B9D}"/>
              </a:ext>
            </a:extLst>
          </p:cNvPr>
          <p:cNvSpPr txBox="1"/>
          <p:nvPr/>
        </p:nvSpPr>
        <p:spPr>
          <a:xfrm>
            <a:off x="7012768" y="399960"/>
            <a:ext cx="1408704" cy="461665"/>
          </a:xfrm>
          <a:prstGeom prst="rect">
            <a:avLst/>
          </a:prstGeom>
          <a:noFill/>
        </p:spPr>
        <p:txBody>
          <a:bodyPr wrap="square">
            <a:spAutoFit/>
          </a:bodyPr>
          <a:lstStyle/>
          <a:p>
            <a:r>
              <a:rPr lang="zh-CN" altLang="en-US" sz="2400" b="1" dirty="0">
                <a:solidFill>
                  <a:schemeClr val="bg2">
                    <a:lumMod val="90000"/>
                  </a:schemeClr>
                </a:solidFill>
              </a:rPr>
              <a:t>硬件实验</a:t>
            </a:r>
            <a:endParaRPr lang="zh-CN" altLang="en-US" dirty="0">
              <a:solidFill>
                <a:schemeClr val="bg2">
                  <a:lumMod val="90000"/>
                </a:schemeClr>
              </a:solidFill>
            </a:endParaRPr>
          </a:p>
        </p:txBody>
      </p:sp>
      <p:sp>
        <p:nvSpPr>
          <p:cNvPr id="30" name="文本框 29">
            <a:extLst>
              <a:ext uri="{FF2B5EF4-FFF2-40B4-BE49-F238E27FC236}">
                <a16:creationId xmlns:a16="http://schemas.microsoft.com/office/drawing/2014/main" id="{AE479574-E491-A9D4-23DA-6EF8245FC141}"/>
              </a:ext>
            </a:extLst>
          </p:cNvPr>
          <p:cNvSpPr txBox="1"/>
          <p:nvPr/>
        </p:nvSpPr>
        <p:spPr>
          <a:xfrm>
            <a:off x="8786222" y="442488"/>
            <a:ext cx="1709827" cy="461665"/>
          </a:xfrm>
          <a:prstGeom prst="rect">
            <a:avLst/>
          </a:prstGeom>
          <a:noFill/>
        </p:spPr>
        <p:txBody>
          <a:bodyPr wrap="square">
            <a:spAutoFit/>
          </a:bodyPr>
          <a:lstStyle/>
          <a:p>
            <a:r>
              <a:rPr lang="zh-CN" altLang="en-US" sz="2400" b="1" dirty="0">
                <a:solidFill>
                  <a:schemeClr val="bg2">
                    <a:lumMod val="90000"/>
                  </a:schemeClr>
                </a:solidFill>
              </a:rPr>
              <a:t>总结与展望</a:t>
            </a:r>
            <a:endParaRPr lang="zh-CN" altLang="en-US" dirty="0">
              <a:solidFill>
                <a:schemeClr val="bg2">
                  <a:lumMod val="90000"/>
                </a:schemeClr>
              </a:solidFill>
            </a:endParaRPr>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524</TotalTime>
  <Words>5534</Words>
  <Application>Microsoft Office PowerPoint</Application>
  <PresentationFormat>宽屏</PresentationFormat>
  <Paragraphs>301</Paragraphs>
  <Slides>14</Slides>
  <Notes>2</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14</vt:i4>
      </vt:variant>
    </vt:vector>
  </HeadingPairs>
  <TitlesOfParts>
    <vt:vector size="24" baseType="lpstr">
      <vt:lpstr>Google Sans</vt:lpstr>
      <vt:lpstr>等线</vt:lpstr>
      <vt:lpstr>等线 Light</vt:lpstr>
      <vt:lpstr>华文中宋</vt:lpstr>
      <vt:lpstr>宋体</vt:lpstr>
      <vt:lpstr>Arial</vt:lpstr>
      <vt:lpstr>Cambria Math</vt:lpstr>
      <vt:lpstr>Segoe UI</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邓天一</dc:creator>
  <cp:lastModifiedBy>邓天一</cp:lastModifiedBy>
  <cp:revision>17</cp:revision>
  <dcterms:created xsi:type="dcterms:W3CDTF">2026-08-04T09:34:29Z</dcterms:created>
  <dcterms:modified xsi:type="dcterms:W3CDTF">2026-08-10T13:11:30Z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8FD05B3A6D0A994325B2716A75C22C06_42</vt:lpwstr>
  </property>
  <property fmtid="{D5CDD505-2E9C-101B-9397-08002B2CF9AE}" pid="3" name="KSOProductBuildVer">
    <vt:lpwstr>2052-12.1.23540.23540</vt:lpwstr>
  </property>
</Properties>
</file>