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3.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4.xml" ContentType="application/vnd.openxmlformats-officedocument.presentationml.notesSlide+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notesSlides/notesSlide5.xml" ContentType="application/vnd.openxmlformats-officedocument.presentationml.notesSlide+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notesSlides/notesSlide6.xml" ContentType="application/vnd.openxmlformats-officedocument.presentationml.notesSlide+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notesSlides/notesSlide10.xml" ContentType="application/vnd.openxmlformats-officedocument.presentationml.notesSlide+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notesSlides/notesSlide11.xml" ContentType="application/vnd.openxmlformats-officedocument.presentationml.notesSlide+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615" r:id="rId2"/>
    <p:sldId id="696" r:id="rId3"/>
    <p:sldId id="629" r:id="rId4"/>
    <p:sldId id="709" r:id="rId5"/>
    <p:sldId id="742" r:id="rId6"/>
    <p:sldId id="762" r:id="rId7"/>
    <p:sldId id="759" r:id="rId8"/>
    <p:sldId id="744" r:id="rId9"/>
    <p:sldId id="712" r:id="rId10"/>
    <p:sldId id="749" r:id="rId11"/>
    <p:sldId id="752" r:id="rId12"/>
    <p:sldId id="748" r:id="rId13"/>
    <p:sldId id="760" r:id="rId14"/>
    <p:sldId id="747" r:id="rId15"/>
    <p:sldId id="753" r:id="rId16"/>
    <p:sldId id="754" r:id="rId17"/>
    <p:sldId id="755" r:id="rId18"/>
    <p:sldId id="756" r:id="rId19"/>
    <p:sldId id="757" r:id="rId20"/>
    <p:sldId id="761" r:id="rId21"/>
    <p:sldId id="758" r:id="rId22"/>
    <p:sldId id="260"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袁 航" initials="袁"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DEF4"/>
    <a:srgbClr val="002E9B"/>
    <a:srgbClr val="79C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2" autoAdjust="0"/>
    <p:restoredTop sz="94660"/>
  </p:normalViewPr>
  <p:slideViewPr>
    <p:cSldViewPr snapToGrid="0">
      <p:cViewPr varScale="1">
        <p:scale>
          <a:sx n="88" d="100"/>
          <a:sy n="88" d="100"/>
        </p:scale>
        <p:origin x="100"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33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1,'0'4,"0"2</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5.60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129 0,'-13'0,"-13"0,-11 0,5 5,12 0,23 10,16 1,8-1,9 0,3-1,-1-4,1-4,0-6,5-13,5-9,-7 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7.288"/>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747 128,'11'1,"-1"0,1 1,0 0,-1 1,0 0,1 1,-1 0,-1 0,16 10,48 18,-37-22,1-2,1-2,-1-1,1-2,69-4,-17-6,113-24,-179 23,-52 3,-46 5,-1 3,-90 15,-147 41,182-33,112-22,-34 5,50-9,1 0,-1 0,1 0,-1-1,0 1,1 0,0 0,-1-1,1 1,-1-1,1 0,-1 1,1-1,0 0,0 0,-1 0,1 0,0 0,0 0,0 0,0 0,0 0,0 0,0-1,0 1,1 0,-1-1,0-1,-1 0,0 0,0 0,0 0,0 0,0 0,0 0,-1 1,1-1,-1 1,0 0,0 0,0 0,0 0,0 0,0 1,-7-3,-68-19,44 14,17 4,-400-133,371 119,45 19,1-1,0 1,-1 0,1 0,0-1,-1 1,1 0,-1 0,1 0,0 0,-1 0,1-1,-1 1,1 0,-1 0,1 0,0 0,-1 0,1 0,-1 0,1 0,0 0,-1 1,1-1,-1 0,1 0,0 0,-1 0,1 1,-1-1,1 0,0 0,-1 1,1-1,0 0,-1 0,1 1,0-1,0 0,-1 2,8 18,25 29,-31-48,-1-1,27 36,42 43,-61-71,0 0,1 0,0-1,0 0,0 0,1-1,0-1,1 1,-1-2,1 1,13 2,-20-6,0-1,0 0,0 0,-1 0,1-1,0 1,0-1,0 0,-1 0,1 0,-1-1,1 1,-1-1,1 0,-1 0,0 0,0 0,0-1,0 1,0-1,0 0,-1 0,1 0,-1 0,4-7,1-2,1-1,-2-1,0 1,-1-1,6-20,-9-19,-2 44,0 0,0 0,0 0,1 0,4-13,-5 20,1 0,0 0,0 0,0 0,0 1,0-1,0 0,1 0,-1 1,0-1,1 1,-1-1,1 1,0-1,0 1,-1 0,1 0,0 0,0 0,0 0,0 1,0-1,0 0,0 1,0 0,1-1,2 1,-1 0,0 1,-1-1,1 1,-1-1,0 1,1 0,-1 0,0 1,1-1,-1 1,0 0,0 0,0 0,0 0,-1 0,1 0,2 4,43 52,-35-40,63 95,-57-81,1-1,1-1,2-1,1-1,32 30,-15-32,-39-25,-1 0,1-1,-1 1,1 0,0-1,-1 0,1 1,0-1,-1 0,1 0,0 0,-1 0,1 0,0 0,-1-1,1 1,0-1,-1 1,1-1,-1 1,1-1,-1 0,1 0,2-1,7-13</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25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70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9.915"/>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0,'0'5,"0"6,0 5,0 4,9 3,2 3,0-4</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11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10 11,'-4'-4,"-2"-2</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0.651"/>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1,'12'1,"0"1,1 0,-1 1,0 0,-1 1,1 0,0 1,-1 1,0-1,-1 2,20 13,-2-2,494 289,-506-298,1-1,0 0,0-1,1-1,35 7,-47-12,1 0,-1-1,0 0,0 0,0-1,1 0,-1 0,0 0,0 0,0-1,0 0,-1-1,1 1,0-1,-1 0,0 0,0-1,0 0,0 0,0 0,4-5,3-7,0 0,-1-1,0 0,-2-1,0 0,-1 0,-1-1,7-27,-12 39,9-17,-9 21,0 0,-1 0,1 0,-1-1,1 1,-1 0,0-1,0 0,0 1,-1-1,1 1,-1-1,0 0,0 1,0-1,-2-7,-5 3</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21.86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268 0,'-4'1,"0"0,0 0,0 1,-1-1,2 1,-1 0,0-1,0 2,0-1,1 0,0 1,-1 0,1 0,0 0,0 0,0 0,-2 4,-43 65,46-67,-7 8,2 1,0 0,1 1,0-1,1 1,-4 21,8-30,0 1,1-1,-1 1,1-1,1 1,-1-1,1 0,0 1,1-1,-1 0,1 0,1 0,-1 0,1 0,0 0,0-1,1 1,6 7,14 14,2-1,1-1,50 34,100 52,-168-105,-1-1,1-1,0 0,0 0,0 0,0-1,1-1,-1 0,1 0,0-1,-1 0,1 0,0-1,0-1,0 0,-1 0,1 0,-1-2,1 1,-1-1,0 0,1-1,-2 0,12-7,42-28,62-53,-16 11,20-4,65-47,-192 131,1 0,-1 1,0-1,1 0,-1 0,0-1,0 1,0 0,0 0,0-1,0 1,0 0,0-1,-1 1,1-1,-1 1,2-3,-3 3,1 0,0 1,0-1,-1 0,1 1,0-1,-1 1,1-1,-1 0,1 1,-1-1,1 1,-1-1,1 1,-1 0,0-1,1 1,-1-1,1 1,-1 0,0 0,1-1,-1 1,0 0,0 0,0 0,-11-2,1 1,0 0,-19 1,23 0,-37 2,0 2,0 1,-65 18,-124 53,-406 146,615-215,2 0,0 1,0 0,-23 14,45-22,0 0,-1 0,1 0,-1 0,1 0,0 0,-1 0,1 0,-1 1,1-1,0 0,-1 0,1 0,0 1,-1-1,1 0,0 0,-1 1,1-1,0 0,-1 0,1 1,0-1,0 0,-1 1,1-1,0 0,0 1,0-1,0 1,0-1,-1 0,1 1,0-1,0 1,0-1,0 0,0 1,0-1,0 1,19-4,34-23,-1-2,-2-2,63-49,25-16,-83 62,-25 16,-1-1,0-1,33-30,-62 48,1 1,-1 0,1-1,-1 1,1-1,-1 1,1-1,-1 1,1-1,-1 1,0-1,1 1,-1-1,0 1,1-1,-1 0,0 1,0-1,0 0,1 1,-1-1,0 0,0 1,0-1,0 0,0 0,-15-3,-28 9,41-4,-87 9,65-8,0 0,1 2,-44 11,39-3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1:47.546"/>
    </inkml:context>
    <inkml:brush xml:id="br0">
      <inkml:brushProperty name="width" value="0.1" units="cm"/>
      <inkml:brushProperty name="height" value="0.1" units="cm"/>
      <inkml:brushProperty name="color" value="#FFFFFF"/>
    </inkml:brush>
  </inkml:definitions>
  <inkml:trace contextRef="#ctx0" brushRef="#br0">855 825 9830,'5'21'813,"0"1"-1,4 32 1,-7-32-358,2-1 1,8 31 0,-5-31-262,1 0 0,1-1 1,1 0-1,17 25 0,-24-39-124,1 0-1,1 0 0,-1-1 1,1 0-1,0 0 1,0 0-1,0-1 1,0 1-1,1-1 0,0 0 1,0-1-1,0 0 1,0 0-1,1 0 0,-1 0 1,1-1-1,13 2 1,-18-3-42,1-1 1,-1 0-1,0 0 0,0 0 1,1 0-1,-1 0 1,0 0-1,0-1 1,0 1-1,0-1 1,1 0-1,-1 1 1,0-1-1,0 0 1,0 0-1,0 0 1,-1-1-1,1 1 0,0 0 1,0-1-1,-1 1 1,1-1-1,1-2 1,0 0-48,-1 0 0,0 0 1,0 0-1,-1-1 0,1 1 0,-1-1 1,0 1-1,0-1 0,-1 1 0,1-9 1,-1-10-234,-2 0 0,0 0 1,-8-34-1,9 54 239,-4-20-104,-27-114-425,26 119 500,0-1-1,-1 1 1,-1 1 0,-1-1-1,-11-16 1,18 31 65,1 1 0,-1 0 1,1-1-1,-1 1 1,0 0-1,0 0 1,1 0-1,-2 1 0,1-1 1,0 0-1,0 1 1,0-1-1,-1 1 1,1 0-1,-1 0 1,1 0-1,-1 0 0,1 0 1,-1 0-1,0 1 1,-2-1-1,2 2 17,1-1 1,0 1-1,-1 0 0,1 0 1,0 0-1,-1 0 0,1 0 1,0 0-1,0 1 0,0-1 1,0 1-1,0 0 0,0-1 1,1 1-1,-1 0 0,0 0 1,1 0-1,0 0 0,-1 0 1,1 1-1,0-1 0,-1 3 1,-11 24 203,1-1 1,2 2 0,1 0 0,1 0 0,2 0 0,1 1-1,1 0 1,2 0 0,2 43 0,-1-71-223,1-1 1,1 1-1,-1-1 1,0 1-1,0-1 1,1 1-1,0-1 0,-1 1 1,1-1-1,0 0 1,0 1-1,0-1 1,1 0-1,-1 0 0,0 0 1,1 0-1,0 0 1,-1 0-1,1 0 1,0 0-1,0-1 0,0 1 1,0-1-1,0 1 1,0-1-1,0 0 1,1 0-1,3 2 0,-2-3-8,-1 0-1,0-1 1,0 1 0,0-1-1,0 1 1,0-1-1,0 0 1,0 0-1,0 0 1,0-1-1,0 1 1,0-1-1,-1 0 1,1 1-1,-1-1 1,1 0 0,-1-1-1,0 1 1,0 0-1,1-1 1,-2 1-1,4-5 1,76-122-1402,-59 90 1170,46-61 0,-97 129 786,-42 36-1,-1 0-152,61-50-116,12-13-93,8-8-66,62-56-1088,-41 34 1148,1 1 0,56-37 0,-49 48 89,-38 15-278,1 1-1,-1 0 0,1 0 0,-1 0 1,1 0-1,-1 0 0,1 0 0,0-1 1,-1 1-1,1 0 0,-1 0 0,1 1 1,0-1-1,-1 0 0,1 0 0,-1 0 1,1 0-1,-1 0 0,1 1 0,-1-1 0,1 0 1,-1 1-1,1-1 0,-1 0 0,1 1 1,-1-1-1,1 0 0,-1 1 0,1-1 1,-1 1-1,0-1 0,1 1 0,-1-1 1,0 1-1,0-1 0,1 1 0,-1-1 1,0 1-1,0-1 0,0 1 0,1 0 1,-1-1-1,0 1 0,0-1 0,0 1 0,0-1 1,0 1-1,0 0 0,0-1 0,-1 1 1,1-1-1,0 1 0,0-1 0,0 1 1,-1 0-1,1-1 0,0 1 0,0-1 1,-1 1-1,1-1 0,-1 1 0,-2 7 101,0-1-1,-1 0 0,0 0 1,0 0-1,-1 0 1,1-1-1,-12 12 0,-49 41 451,27-24-388,4-3 117,27-27-311,5-7-82,13-20-246,22-31-188,-7 10 47,-15 22 291,-10 15 264,-3 6 166,-36 30 183,1 2-1,-49 53 1,-34 31-14,87-85-313,26-23-49,1-1 0,-2 0-1,1-1 1,-1 0 0,0 0 0,0 0 0,-1-1-1,-9 4 1,18-9-40,-1 1-1,1-1 1,-1 0-1,1 0 1,0 0 0,-1 0-1,1 0 1,-1 0-1,1 0 1,-1 0 0,1 0-1,-1 0 1,1-1-1,-1 1 1,1 0 0,-1 0-1,1 0 1,0 0-1,-1-1 1,1 1 0,-1 0-1,1 0 1,0-1-1,-1 1 1,1 0 0,0-1-1,-1 1 1,1 0-1,0-1 1,0 1 0,-1-1-1,1 1 1,0 0-1,0-1 1,-1 0 0,-3-23-353,8-24-349,5-8 207,2 0-1,3 2 1,2-1-1,2 2 1,3 0-1,2 1 1,41-68-1,-59 117 1321,-9 19-505,-12 24-23,-111 292 2122,98-249-2281,20-58-88,4-14-7,1 0 0,0 0 1,0 1-1,1 0 1,1-1-1,0 1 0,0 0 1,1 0-1,1 1 1,1 12-1,-1-23-29,0 0-1,0 0 1,1-1-1,-1 1 1,0-1-1,1 1 1,-1 0 0,1-1-1,0 1 1,-1-1-1,1 1 1,0-1 0,0 1-1,0-1 1,0 0-1,0 1 1,0-1-1,0 0 1,1 0 0,-1 0-1,0 0 1,1 0-1,-1 0 1,1 0 0,-1 0-1,1-1 1,-1 1-1,1-1 1,-1 1-1,1-1 1,0 1 0,-1-1-1,1 0 1,0 0-1,-1 0 1,1 0 0,0 0-1,2 0 1,1-2 32,-1 1 0,1-1 1,-1 0-1,1 0 0,-1 0 1,0 0-1,1-1 0,-1 0 0,-1 0 1,1 0-1,0 0 0,4-6 1,203-266-4095,-58 69 2965,-125 173 1285,-29 34-190,1-1 1,0 0-1,0 0 0,0 0 1,0 1-1,0-1 0,0 0 1,0 0-1,0 0 0,0 1 1,0-1-1,0 0 1,0 0-1,0 1 0,0-1 1,0 0-1,0 0 0,0 0 1,1 1-1,-1-1 0,0 0 1,0 0-1,0 0 1,0 0-1,0 1 0,0-1 1,1 0-1,-1 0 0,0 0 1,0 0-1,0 0 0,0 1 1,1-1-1,-1 0 1,0 0-1,0 0 0,0 0 1,1 0-1,-1 0 0,0 0 1,0 0-1,0 0 0,1 0 1,-1 0-1,0 0 1,0 0-1,0 0 0,1 0 1,-1 0-1,0 0 0,0 0 1,0 0-1,1 0 0,-1 0 1,0 0-1,0 0 1,1-1-1,-8 25 268,-22 32 287,-45 67 1,11-20-98,51-82-61,14-25-255,19-36-768,139-208-2083,1-2 1375,-131 202 1295,-30 47 44,0 1-1,0-1 1,1 1 0,-1-1-1,0 1 1,0-1 0,1 1-1,-1-1 1,0 1 0,0-1-1,1 1 1,-1-1 0,0 1-1,1 0 1,-1-1 0,1 1-1,-1 0 1,1-1 0,-1 1-1,1 0 1,-1 0 0,0-1-1,1 1 1,-1 0 0,1 0-1,0 0 1,-1 0 0,1 0 0,-1-1-1,1 1 1,-1 0 0,1 0-1,-1 0 1,1 0 0,-1 1-1,1-1 1,-1 0 0,1 0-1,-1 0 1,1 0 0,-1 0-1,1 1 1,-1-1 0,1 0-1,0 1 1,6 27 554,-3 71 488,-4 0 0,-16 123 0,7-107-764,2-35 6,7-72-211,-2 17 175,12-45-1130,42-134-2208,124-251 0,124-55-482,-193 310 4174,-285 432 4884,17-25-1995,64-117-2037,-97 153 151,175-259-1232,3 0 0,0 2 1,2 0-1,-15 65 1,25-92-268,5-21-466,5-25-627,6-7-175,2 1-1,2 0 0,38-73 1,84-113-1900,-104 174 2638,273-378-3152,-292 414 3580,-10 14 31,0-1 0,-1 0 0,1 0-1,-1 0 1,-1-1 0,6-11 0,-9 18-43,0 0 0,0 0 0,0 0 1,0 0-1,-1 0 0,1 0 0,0 0 0,0 0 0,0 0 0,0 0 0,0 1 0,-1-1 0,1 0 0,0 0 1,0 0-1,0 0 0,0 0 0,0 0 0,-1 0 0,1 0 0,0 0 0,0 0 0,0 0 0,0 0 0,0 0 1,-1-1-1,1 1 0,0 0 0,0 0 0,0 0 0,0 0 0,0 0 0,-1 0 0,1 0 0,0 0 0,0 0 0,0 0 1,0-1-1,0 1 0,0 0 0,0 0 0,0 0 0,0 0 0,-1 0 0,1 0 0,0-1 0,0 1 0,0 0 1,0 0-1,0 0 0,0 0 0,0-1 0,0 1 0,0 0 0,0 0 0,0 0 0,0 0 0,0 0 0,0-1 1,0 1-1,0 0 0,0 0 0,-13 10 321,0 0 0,1 1 0,0 0 0,0 1 0,1 0 0,1 1 0,0 0 0,-9 17 0,-9 10 143,-301 367 4889,257-329-4602,-3-3 1,-160 122-1,184-165-613,50-31-161,1-1 0,-1 1 0,1-1 0,-1 1-1,0-1 1,1 0 0,-1 1 0,1-1 0,-1 0 0,0 1-1,1-1 1,-1 0 0,0 0 0,1 0 0,-1 0 0,0 1 0,1-1-1,-1 0 1,0 0 0,1 0 0,-1-1 0,0 1 0,1 0 0,-1 0-1,0 0 1,1 0 0,-1-1 0,0 1 0,1 0 0,-1 0 0,1-1-1,-1 1 1,0-1 0,1 1 0,-1 0 0,1-1 0,-1 1-1,0-2 1,4-26-862,7 4 387,2-1-1,0 2 1,2 0-1,0 0 1,1 1-1,34-36 1,-31 37 323,293-339-4080,-285 329 4050,2 2 0,1 2 0,2 0-1,0 2 1,38-23 0,-66 46 245,1 1 0,-1-1 0,0 1 0,0-1 0,1 1 1,-1 0-1,1 0 0,-1 1 0,1-1 0,-1 1 0,1 0 0,-1 0 1,1 0-1,-1 0 0,1 0 0,-1 1 0,1 0 0,-1 0 0,1 0 0,-1 0 1,0 0-1,0 0 0,1 1 0,-1 0 0,0 0 0,0 0 0,0 0 1,-1 0-1,1 0 0,-1 1 0,1-1 0,-1 1 0,0 0 0,3 4 0,7 11 232,-1 0-1,0 1 0,-2 0 1,12 31-1,-15-34-124,2 6 93,-1 1 1,-1 0-1,-1 0 0,-1 0 1,-1 1-1,-2-1 0,0 1 1,-1 0-1,-1-1 1,-1 1-1,-2-1 0,0 0 1,-12 37-1,4-23-31,-3-1 0,0 0 0,-3-1-1,0 0 1,-3-2 0,0 0 0,-39 44 0,50-66-83,-1 1 1,1-1 0,-2-1 0,0 0-1,-23 15 1,33-23-128,0-1-1,0 0 1,-1 0-1,1 0 1,0 0-1,-1 0 1,1 0 0,0-1-1,-1 1 1,1-1-1,-1 1 1,1-1 0,-1 0-1,1 0 1,-1 0-1,1 0 1,-1-1-1,1 1 1,-1-1 0,1 0-1,0 1 1,-1-1-1,1 0 1,0 0-1,-1 0 1,1-1 0,0 1-1,0-1 1,0 1-1,0-1 1,1 1-1,-1-1 1,0 0 0,1 0-1,-1 0 1,1 0-1,-1 0 1,1 0 0,0-1-1,0 1 1,0 0-1,0-1 1,0 1-1,0-4 1,-5-11-402,1-1 1,1 0-1,0 0 0,-2-35 0,4-83-1184,3 85 825,-1 11 272,-6-142-991,6 177 1444,0 0 0,-1 0 0,0 0 0,0 0 0,0 0 0,-1 0 0,1 0-1,-1 1 1,0-1 0,-1 1 0,1-1 0,-1 1 0,0 0 0,0 0 0,-7-7 0,9 10 60,-1 0 1,1 0-1,-1 0 0,0 0 1,1 1-1,-1-1 1,0 0-1,0 1 1,0-1-1,0 1 1,1 0-1,-1 0 1,0 0-1,0 0 1,0 0-1,-3 0 0,1 1 17,-1 1 0,1-1 0,0 1-1,0-1 1,0 1 0,1 0-1,-1 0 1,0 1 0,-5 4-1,-3 4 48,1 0 0,0 1 0,1 1-1,0-1 1,1 2 0,1-1 0,0 1-1,0 1 1,2-1 0,0 1 0,-6 22-1,2-2 52,2 0 0,2 0-1,1 0 1,0 42 0,7-36 128,-2-42-257,0 1 0,0 0 0,0-1-1,0 1 1,0 0 0,0-1 0,1 1 0,-1 0 0,0-1 0,0 1-1,0 0 1,1 0 0,-1-1 0,0 1 0,0 0 0,1 0-1,-1 0 1,0-1 0,0 1 0,1 0 0,-1 0 0,0 0 0,1 0-1,-1-1 1,0 1 0,1 0 0,-1 0 0,0 0 0,1 0 0,-1 0-1,0 0 1,1 0 0,-1 0 0,0 0 0,1 0 0,-1 0-1,1 0 1,-1 1 0,0-1 0,0 0 0,1 0 0,-1 0 0,0 0-1,1 0 1,-1 1 0,0-1 0,1 0 0,-1 0 0,0 1 0,0-1-1,0 0 1,1 0 0,-1 1 0,0-1 0,0 0 0,0 0-1,1 1 1,-1-1 0,0 0 0,0 1 0,0-1 0,0 0 0,0 1-1,0-1 1,0 0 0,0 1 0,0-1 0,0 1 0,17-31 248,33-97-1700,49-194 0,-92 300 1237,-2-1 0,-1 1 0,0-1 0,-2 0 0,0 0 0,-3-29 0,1 43 161,-1 0 1,-1 0-1,0 1 0,0-1 0,0 0 1,-1 1-1,0-1 0,0 1 1,-1 0-1,0 0 0,0 1 0,-1-1 1,0 1-1,0 0 0,0 0 1,-1 0-1,0 1 0,0 0 0,0 0 1,-12-7-1,15 10 78,-1 0 0,0 0 0,1 1 0,-1-1 1,0 1-1,0 0 0,0-1 0,0 2 0,0-1 0,0 0 0,0 1 0,-1 0 1,1 0-1,0 0 0,0 1 0,0-1 0,0 1 0,0 0 0,0 0 0,0 0 0,0 1 1,0-1-1,1 1 0,-1 0 0,0 0 0,1 1 0,-6 3 0,-5 7 171,-1 1 1,2 1-1,0 0 0,-19 29 0,1-2 328,-44 43 589,-102 88 0,113-113-762,49-47-269,1 0 0,0 1 0,1 0 0,1 1 0,0 1 0,1 0 0,1 0 0,-14 31 0,23-46-84,1 0 0,-1 1 1,0-1-1,1 0 1,-1 0-1,1 0 1,0 1-1,-1-1 0,1 0 1,0 1-1,0-1 1,0 0-1,0 1 1,0-1-1,0 0 0,0 1 1,0-1-1,1 0 1,-1 0-1,0 1 1,1-1-1,-1 0 0,1 0 1,0 0-1,-1 1 1,1-1-1,0 0 1,-1 0-1,1 0 1,0 0-1,0 0 0,0 0 1,0 0-1,0-1 1,0 1-1,0 0 1,0-1-1,1 1 0,-1 0 1,0-1-1,2 1 1,-1-1 14,1 1 1,0-1 0,0-1-1,-1 1 1,1 0 0,0-1-1,-1 1 1,1-1 0,0 0-1,-1 1 1,1-1 0,-1-1-1,0 1 1,1 0 0,-1 0-1,0-1 1,0 0 0,1 1-1,2-4 1,22-25-647,-1-2 0,-1 0 0,-2-2 0,-1-1 0,27-58 0,-23 34-224,-2-2 1,27-111-1,-48 162 782,17-95-548,-18 96 527,-1 0-1,-1 0 0,0 0 1,0 0-1,-1 0 1,0 1-1,0-1 1,-1 0-1,-3-9 1,5 17 92,0 1 0,0-1 1,0 1-1,0-1 0,0 1 1,0-1-1,0 1 0,0-1 1,-1 1-1,1 0 0,0-1 1,0 1-1,-1-1 0,1 1 1,0-1-1,-1 1 0,1 0 1,0-1-1,-1 1 0,1 0 1,0-1-1,-1 1 0,1 0 0,-1 0 1,1-1-1,-1 1 0,1 0 1,0 0-1,-1 0 0,1 0 1,-1 0-1,1-1 0,-1 1 1,1 0-1,-1 0 0,1 0 1,-1 0-1,1 0 0,-1 0 1,1 1-1,-1-1 0,1 0 1,-1 0-1,1 0 0,-1 1 1,-19 21 722,19-21-695,-123 185 2613,-128 258 0,244-429-2603,-18 32 57,12-24-16,1 1 0,1 0 0,1 0 1,1 1-1,1 0 0,-8 40 0,17-60-39,0 1 0,0 0 1,0 0-1,1 0 0,0-1 1,0 1-1,1 0 0,-1-1 0,1 1 1,1-1-1,-1 1 0,1-1 1,0 0-1,0 0 0,0 0 0,1-1 1,-1 1-1,1-1 0,0 0 1,1 0-1,-1 0 0,1 0 0,-1-1 1,11 6-1,6 3 157,1-1 0,0 0 0,1-2 0,36 11 0,-49-17-184,1 0-11,-1 0 1,1 0 0,0-1-1,12 1 1,-20-3-19,0 0 0,0 0 0,0-1 0,0 1 0,-1-1 0,1 1 0,0-1 0,0 0 0,-1 0 0,1 0 0,0 0 0,-1 0 0,1-1 0,-1 1 0,1-1 0,-1 0 0,0 0 0,0 0 1,0 0-1,3-4 0,2-6-226,0 0 1,-1 0 0,0-1 0,-1 0 0,-1 0 0,0-1-1,4-26 1,4-11-601,34-94-510,-40 128 1299,1 0 0,1 1 0,1 0 1,1 0-1,0 1 0,14-17 0,-20 28 59,-1 1-1,0 0 1,1 1 0,0-1-1,-1 1 1,1-1-1,0 1 1,0 0 0,1 0-1,-1 1 1,0-1 0,0 1-1,1 0 1,-1 0-1,1 1 1,-1-1 0,1 1-1,-1 0 1,1 0-1,-1 1 1,1-1 0,-1 1-1,1 0 1,-1 0 0,8 3-1,2 2 48,-1-1-1,0 2 1,-1 0-1,0 0 1,0 1 0,22 19-1,-29-22-13,0 1 0,0 0-1,0 0 1,-1 1 0,0-1 0,0 1-1,0 0 1,-1 0 0,0 0 0,4 15-1,0 8 230,4 46-1,-5-36-98,8 56 122,26 145 203,-30-195-421,2 0 1,2-1 0,22 47-1,-26-72 97,-17-42-432,-9-25-443,10 8 280,2 0 0,2 0 0,2-1-1,5-43 1,-5 78 386,0-29-185,-3 23 253,-4 22 267,-29 145 636,15-57-726,-40 183 250,58-256-458,12-33-552,13-42-487,-20 42 925,46-125-1692,4 3 0,71-123 0,-116 240 1898,0 0-1,2 0 1,11-14-1,-19 25-77,0 0 1,-1 0-1,1 0 0,0 0 0,0 1 0,0-1 1,0 0-1,-1 0 0,1 1 0,0-1 0,0 1 0,0-1 1,1 1-1,-1-1 0,0 1 0,0-1 0,0 1 0,0 0 1,0 0-1,0 0 0,1-1 0,-1 1 0,0 0 1,0 0-1,0 1 0,0-1 0,1 0 0,-1 0 0,0 0 1,0 1-1,0-1 0,0 1 0,0-1 0,0 1 0,0-1 1,0 1-1,0 0 0,0-1 0,0 1 0,0 0 1,0 0-1,-1 0 0,1 0 0,0-1 0,-1 1 0,1 0 1,0 0-1,-1 0 0,1 1 0,-1-1 0,1 2 0,4 8 88,-1 0-1,0 0 1,-1 0-1,2 13 1,-3-15-32,108 388 2631,-20-78-798,-66-219-1062,13 116 1,-57-258-1521,-40-206-2195,2 7 370,42 193 2339,7 27-7,2 0 0,1-1 0,0 0 0,-3-28 0,9 44 81,0 0 1,0 1-1,0-1 0,0 0 0,1 1 0,0-1 0,0 1 1,0-1-1,1 1 0,0-1 0,0 1 0,1 0 0,-1 0 1,1 0-1,0 0 0,0 0 0,1 1 0,-1-1 0,1 1 1,0 0-1,7-6 0,-2 3 73,0-1-171,0 1 1,0 0 0,19-9 0,-27 15 176,0 0 1,1 1 0,-1-1 0,0 0 0,0 1 0,0-1 0,1 1 0,-1 0 0,0-1-1,0 1 1,1 0 0,-1 0 0,0 0 0,1 0 0,-1 0 0,0 0 0,0 0-1,1 0 1,-1 0 0,0 1 0,1-1 0,-1 0 0,0 1 0,0 0 0,0-1 0,1 1-1,-1-1 1,0 1 0,0 0 0,0 0 0,0 0 0,0 0 0,0-1 0,0 1-1,-1 0 1,1 1 0,0-1 0,0 0 0,-1 0 0,1 0 0,0 2 0,3 13 238,0-1 0,-1 1-1,0-1 1,-2 1 0,0 0 0,0 0 0,-2 0 0,0 0 0,-3 16 0,-3 11 252,-3 0-1,-15 44 1,7-30-108,-3-1 0,-2-1 0,-44 75 0,64-125-320,1-1 0,-1 0 1,0 0-1,-1 0 0,1 0 0,-1 0 0,1-1 0,-1 1 0,0-1 0,0 0 0,-9 4 0,11-6-61,-1 0-1,1-1 1,0 0-1,0 1 1,0-1-1,0 0 0,0 0 1,0 0-1,-1-1 1,1 1-1,0 0 0,0-1 1,0 1-1,0-1 1,0 0-1,0 0 1,0 0-1,0 0 0,0 0 1,1 0-1,-1 0 1,0 0-1,1-1 0,-1 1 1,1-1-1,-1 1 1,1-1-1,-3-3 1,-4-6-187,1-1 1,0 1 0,1-1 0,0 0 0,0-1 0,1 0 0,-5-22 0,-16-104-1280,18 87 843,-34-426-2968,30 269 2906,12 202 658,-4-34-176,4 39 228,0 1 0,-1-1-1,1 1 1,0 0 0,-1-1 0,1 1-1,0-1 1,-1 1 0,0 0-1,1-1 1,-1 1 0,0 0-1,1 0 1,-1 0 0,0-1-1,0 1 1,0 0 0,0 0 0,-2-1-1,2 2-1,1 0 0,-1 0 0,1 1 1,-1-1-1,1 0 0,-1 0 0,1 1 0,-1-1 0,1 0 0,-1 1 0,1-1 0,-1 1 0,1-1 0,0 1 0,-1-1 0,1 1 0,0-1 0,-1 1 0,1-1 1,0 1-1,0-1 0,-1 1 0,1-1 0,0 1 0,0-1 0,0 1 0,0 0 0,0-1 0,0 2 0,-6 21 437,1 1-1,1 0 1,-1 44 0,6 82 817,-1-142-1204,10 108 1470,6-1-1,35 139 0,-17-96-243,-20-92-823,21 118 331,-31-151-648,-1-1 0,-2 0-1,-3 52 1,1-79-144,1-1 0,-1 1-1,0 0 1,0 0 0,0-1 0,-1 1 0,1-1 0,-1 1 0,0-1 0,0 0-1,-1 0 1,-3 6 0,3-8-11,0 1 1,0-1-1,0 0 0,0 0 0,0 0 0,0-1 1,-1 1-1,1-1 0,-1 1 0,1-1 0,-1 0 1,1-1-1,-1 1 0,0 0 0,1-1 0,-6 0 1,-27 0-346,1-2 1,0-1-1,-1-2 1,-56-15-1,-134-54-1679,201 65 1875,0-1 0,1-1 0,1-1 1,-1-1-1,-23-18 0,42 27 62,-1 0 0,1-1 0,0 0 0,0 0 0,0 0 0,1-1 0,0 1 0,0-1 0,1 0-1,-1 0 1,1 0 0,0-1 0,1 1 0,0-1 0,0 0 0,0 1 0,1-1 0,0 0 0,0 0 0,1 0 0,-1 0 0,2 0 0,-1 0 0,3-12 0,10-35-1157,26-65 1,-23 77 646,-2-1 0,15-85 0,-28 123 598,0 0 1,-1-1 0,0 1-1,0 0 1,0-1 0,0 1-1,-1 0 1,0 0 0,0 0-1,0-1 1,-1 1 0,-3-7-1,4 10 35,-1 0 0,1 1 0,-1-1 0,0 0 0,0 1 0,1-1 0,-1 1-1,0 0 1,0 0 0,0 0 0,0 0 0,-1 0 0,1 0 0,0 0-1,0 1 1,0-1 0,-1 1 0,1-1 0,0 1 0,-1 0 0,1 0-1,0 0 1,-1 0 0,1 1 0,0-1 0,0 1 0,-1-1 0,1 1-1,0 0 1,-4 2 0,-19 6 302,1 1 0,1 1 0,-1 1 0,2 1 0,0 1 0,1 1 0,0 1 0,-20 20 0,-6 11 117,3 1 1,-41 56 0,73-88-402,-1-1 10,1 0 1,1 1 0,0 1-1,1 0 1,1 0-1,0 1 1,1 0 0,-6 24-1,13-40-46,0 1-1,1-1 1,-1 1-1,1 0 1,-1-1-1,1 1 1,0-1-1,0 1 0,1-1 1,-1 1-1,0 0 1,1-1-1,-1 1 1,1-1-1,0 0 1,0 1-1,0-1 1,0 1-1,0-1 1,1 0-1,-1 0 1,1 0-1,-1 0 1,1 0-1,0 0 1,0 0-1,0-1 1,0 1-1,0 0 0,0-1 1,0 0-1,1 0 1,3 2-1,-2-1 26,1-1 0,0-1 0,-1 1 0,1 0 0,0-1 0,-1 0 0,1 0 0,0 0 0,-1-1 0,1 0 0,0 0 0,-1 0 0,1 0 0,-1-1 1,0 1-1,1-1 0,5-4 0,8-6-327,0-2 1,0 0-1,-2-1 1,0 0 0,-1-1-1,0-1 1,17-27 0,80-144-1407,-64 99 940,-38 72 685,11-15-410,-2-1 0,-1-1-1,-2-1 1,-1-1 0,-2 0 0,13-59-1,-21 70 175,12-92-635,-16 104 841,0-1 0,-1 1-1,-1 0 1,0 0-1,-1 0 1,-5-21 0,6 32 142,1-1 0,-1 1 0,0-1 0,0 1 0,-1 0 0,1-1 0,0 1 0,-1 0 0,0 0 0,1 0 0,-1 0 0,0 0 0,0 0 0,0 1 0,0-1 0,0 1 0,0-1 0,-1 1 0,1 0 0,-4-2 0,1 2 41,0 0 1,1 0-1,-1 1 0,0-1 1,0 1-1,0 0 0,0 0 1,0 1-1,0 0 0,-6 1 0,-12 5 363,1 1-1,0 0 1,-36 21 0,56-28-406,-89 53 1376,3 3-1,-89 77 1,-27 19-394,200-150-1023,0 0 0,0 0 0,-1 0 0,1-1 0,-1 0 0,1 0 0,-1 0 0,0 0 0,0-1 0,0 1 0,0-1 0,0-1 0,0 1 0,0-1 0,-6 0 0,9-1-49,-1 0 0,0 0 0,1 0 0,-1-1 0,1 1 1,-1-1-1,1 0 0,-1 1 0,1-1 0,0 0 0,0-1 0,0 1 0,0 0 0,1 0 0,-1-1 0,1 1 0,-1-1 0,1 0 0,0 1 0,0-1 0,0 0 0,0 0 1,0 0-1,1 1 0,-1-5 0,-2-9-84,1 1 0,0-1 0,1 0 0,1 0 0,0 1 0,1-1 0,1 0 0,1 1 0,0-1 0,1 1 0,0 0 0,1 0 0,1 0 0,1 1 0,0 0 0,11-17 0,-3 9 41,0 1 0,1 1 0,1 0 0,1 1 0,1 1 0,1 1 0,0 1 0,1 0 0,27-14 0,-46 28 117,0 1-1,0 0 1,1 0-1,-1 0 1,0 0-1,1 0 1,-1 0-1,0 1 1,1-1-1,-1 1 0,1 0 1,-1 0-1,1-1 1,-1 2-1,1-1 1,-1 0-1,0 0 1,1 1-1,-1-1 1,1 1-1,-1 0 1,0 0-1,1 0 1,-1 0-1,0 0 1,0 0-1,0 1 0,0-1 1,0 1-1,0-1 1,0 1-1,0 0 1,-1 0-1,1-1 1,2 5-1,4 8 240,0 0 0,-1 0-1,-1 0 1,9 28 0,-9-24-64,161 420 3233,-115-319-2655,108 179 0,-148-280-775,102 157 27,-91-145-39,0-1-1,2-1 1,41 35 0,-64-61-17,0 0 0,0 0 0,0 0 1,0-1-1,0 1 0,0-1 1,1 1-1,-1-1 0,0 0 0,1 0 1,-1 0-1,1 0 0,0 0 0,-1-1 1,1 1-1,0-1 0,-1 0 0,1 1 1,3-2-1,-4 1-23,0-1 0,-1 0 0,1 0 1,0 0-1,-1 0 0,1 0 0,-1 0 0,0-1 0,1 1 0,-1 0 0,0-1 0,0 1 1,0-1-1,0 0 0,0 1 0,0-1 0,0 0 0,0 1 0,-1-1 0,2-3 1,1-11-321,0-1 0,0 0 0,-2 1 0,0-29 1,-1 38 283,13-327-2477,-13 321 2413,0 0 0,0 0 0,-2 0 0,0 0 0,0 0 0,-1 0-1,-1 1 1,0-1 0,0 1 0,-2 0 0,1 0 0,-2 1 0,1 0 0,-1 0 0,-1 0 0,-13-13 0,21 23 159,-1 0 0,1 0 0,-1 0 1,0 1-1,1-1 0,-1 0 1,0 0-1,1 1 0,-1-1 0,0 0 1,0 1-1,0-1 0,0 1 1,0-1-1,0 1 0,0-1 0,0 1 1,0 0-1,0 0 0,0-1 1,0 1-1,0 0 0,0 0 0,0 0 1,0 0-1,0 0 0,0 0 0,0 0 1,0 1-1,0-1 0,0 0 1,0 0-1,0 1 0,0-1 0,0 1 1,0-1-1,0 1 0,0-1 1,0 1-1,1 0 0,-1-1 0,0 1 1,0 0-1,0 1 0,-3 4 111,0 0-1,1 1 1,0-1-1,1 1 1,-4 11 0,2-7-56,-66 245 1336,10-34-898,59-218-487,0 0 1,-1 1-1,1-1 1,-1 0 0,0 0-1,0 0 1,-1 0 0,1 0-1,-1-1 1,0 1-1,0-1 1,0 1 0,0-1-1,-1 0 1,-5 4-1,6-6-3,0 0 0,0 0 0,0 0 0,0-1 0,0 1 0,0-1-1,0 1 1,0-1 0,0 0 0,0 0 0,0-1 0,-1 1-1,1 0 1,0-1 0,0 0 0,0 0 0,1 0 0,-1 0 0,0 0-1,0-1 1,0 1 0,1-1 0,-4-2 0,-5-3-130,1 0-1,0 0 1,0-1 0,1 0 0,-13-14 0,18 16 10,0 1 1,0-1 0,1 0-1,0 0 1,0 0 0,0-1-1,1 1 1,0-1 0,0 1-1,0-1 1,1 0 0,0-7-1,-4-128-1337,5 125 1319,2-1 0,0 0 0,1 1 0,0-1 0,12-32 0,-15 49 128,1-1 0,-1 1 0,1-1 0,0 1-1,-1-1 1,1 1 0,0 0 0,0-1 0,0 1 0,0 0-1,0 0 1,0 0 0,0 0 0,0 0 0,0 0 0,0 0 0,1 0-1,-1 0 1,0 0 0,1 1 0,-1-1 0,1 0 0,-1 1-1,0-1 1,1 1 0,-1 0 0,1 0 0,0-1 0,-1 1-1,1 0 1,-1 0 0,1 0 0,-1 0 0,1 1 0,-1-1 0,1 0-1,-1 1 1,1-1 0,-1 1 0,1-1 0,1 2 0,7 4 70,-1 0-1,0 0 1,0 1 0,15 15 0,3 1 121,-13-16 180,-37-18 43,-72-20-454,-1 5 1,-1 3-1,-192-17 0,275 38 64,7 1 5,1 1 0,-1-1 0,1 1 0,0 0 0,-1 0 0,1 1 0,-1 0 0,-11 3 0,18-4-31,0 0 0,-1 0 0,1 0 0,0 0-1,-1 0 1,1 1 0,0-1 0,0 0-1,-1 0 1,1 0 0,0 1 0,0-1 0,0 0-1,-1 0 1,1 1 0,0-1 0,0 0-1,0 0 1,0 1 0,-1-1 0,1 0 0,0 0-1,0 1 1,0-1 0,0 0 0,0 1-1,0-1 1,0 0 0,0 1 0,0-1 0,0 0-1,0 1 1,0-1 0,0 0 0,0 0-1,0 1 1,0-1 0,0 0 0,1 1 0,-1-1-1,0 1 1,14 12 147,19 4 41,-15-11-36,1 0-1,0-2 0,0 0 0,1-2 1,26 2-1,99-9 947,-90 2-805,177-5 918,180-12-229,-365 22-854,-29 4-16,-17-6-115,-1 1 0,0-1 0,0 0-1,0 1 1,0-1 0,0 0-1,0 1 1,0-1 0,0 0-1,0 1 1,0-1 0,0 0-1,0 1 1,0-1 0,0 0-1,0 1 1,0-1 0,0 0-1,0 1 1,0-1 0,0 0-1,-1 0 1,1 1 0,0-1-1,0 0 1,0 1 0,0-1-1,-1 0 1,1 0 0,0 1-1,0-1 1,-1 0 0,1 0-1,0 0 1,-1 1 0,1-1-1,0 0 1,0 0 0,-1 0 0,1 0-1,0 0 1,-1 0 0,1 1-1,-1-1 1,-13 7 15</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2:21.586"/>
    </inkml:context>
    <inkml:brush xml:id="br0">
      <inkml:brushProperty name="width" value="0.35" units="cm"/>
      <inkml:brushProperty name="height" value="0.35" units="cm"/>
      <inkml:brushProperty name="color" value="#FFFFFF"/>
    </inkml:brush>
  </inkml:definitions>
  <inkml:trace contextRef="#ctx0" brushRef="#br0">824 237 4915,'-2'50'815,"-4"1"0,-16 74 0,5-35-486,15-74-202,-1 0 1,-1-1-1,0 1 0,-1-1 0,-1 0 0,0 0 0,-1-1 1,-1 0-1,0 0 0,-1-1 0,0 0 0,-21 22 1,25-30-46,1 1 1,0 1 0,0-1-1,1 0 1,0 1 0,0 0-1,0-1 1,1 1 0,0 1-1,-2 8 1,3-8-13,-1-1 0,0 0 0,0 0 0,0-1 0,-1 1-1,0 0 1,-1-1 0,1 0 0,-8 10 0,-3-7 290,9-18-217,11-24-286,1 21 143,0 0 0,1 1 0,0 1 0,1-1 0,0 2 0,1-1 1,15-11-1,-17 15-14,0-1 1,0 1 0,0-2-1,-1 1 1,0-1-1,-1 0 1,1-1-1,-1 1 1,-1-1 0,0 0-1,0-1 1,-1 1-1,6-19 1,-8 18-5,-1 1-1,0-1 1,0 0-1,-1 0 1,0 0 0,-1 1-1,0-1 1,0 0-1,-1 1 1,0-1 0,-1 1-1,-6-16 1,6 19 45,0 1 0,-1 0 1,1 0-1,-1 0 0,0 1 1,0-1-1,0 1 0,-1 0 0,0 0 1,1 0-1,-1 1 0,0-1 1,-1 1-1,1 1 0,-1-1 1,1 1-1,-1 0 0,0 0 0,0 0 1,0 1-1,-9-1 0,-4 0 41,3 0 1,0 0-1,0-1 1,0 0 0,0-2-1,-25-9 1,37 11-61,-1 1 0,1 0 0,-1 1 0,1-1 0,-1 1 1,0 0-1,1 0 0,-1 1 0,0-1 0,0 1 0,0 0 0,-5 1 0,8-1 7,0 1 0,0 0-1,0 0 1,0 0 0,0 0 0,0 0-1,0 1 1,0-1 0,1 1-1,-1-1 1,1 1 0,-1-1-1,1 1 1,-1 0 0,1 0 0,0 0-1,0 0 1,0 0 0,0 0-1,0 0 1,1 0 0,-1 0-1,1 0 1,-1 0 0,1 1-1,0-1 1,-1 0 0,1 0 0,1 3-1,-2 19 125,2 0 1,1-1-1,0 1 0,10 34 0,-7-37-28,-1-1 0,-1 1-1,-1 0 1,0 0 0,-3 35 0,1-56-103,0 1 0,0 0 0,0-1 0,0 1-1,0 0 1,0-1 0,0 1 0,0 0 0,0-1 0,-1 1 0,1 0 0,0-1 0,0 1 0,-1 0 0,1-1 0,0 1 0,-1-1 0,1 1 0,0 0 0,-1-1 0,1 1 0,-1-1 0,1 1-1,-1-1 1,1 0 0,-1 1 0,1-1 0,-1 1 0,0-1 0,1 0 0,-1 1 0,-1-1 0,-15-14-30,-11-35-177,23 30 117,-1 1-1,2 0 1,1-1-1,0 0 1,1-22-1,4-101-368,2 51 93,-1 33 160,-1-30 38,-2 87 173,-1 0-1,1-1 1,0 1-1,-1-1 1,1 1-1,-1 0 1,1 0-1,-1-1 1,0 1-1,0 0 1,1 0-1,-1 0 1,0 0-1,0 0 0,0 0 1,0 0-1,0 0 1,0 0-1,0 0 1,-1 0-1,1 1 1,0-1-1,0 1 1,-1-1-1,1 1 1,0-1-1,-1 1 1,1 0-1,-2-1 1,-49-1 296,27 2-190,-6-5 98,22 4-160,0-1-1,0 1 0,0 0 1,-1 1-1,1 0 1,-14 2-1,21-1-38,0 0-1,0 0 1,0-1-1,0 1 0,0 0 1,0 1-1,0-1 1,0 0-1,0 0 1,0 1-1,1-1 0,-1 1 1,1 0-1,-1-1 1,1 1-1,0 0 1,-1 0-1,1 0 0,0 0 1,0 0-1,1 0 1,-1 0-1,0 0 1,1 0-1,-1 1 0,1-1 1,-1 0-1,1 0 1,0 1-1,0-1 1,0 0-1,1 3 1,2 63 473,16 89 0,-11-104-240,-1 1 0,-3 0 0,-4 66 0,1-119-247,-1 0 1,0 1-1,0-1 1,0 0-1,0 0 1,0 0 0,0 0-1,0 0 1,0 0-1,0 1 1,-1-1-1,1 0 1,0 0-1,-1 0 1,1 0-1,-1 0 1,1 0-1,-1 0 1,0 0-1,1 0 1,-1-1 0,0 1-1,0 0 1,1 0-1,-1-1 1,0 1-1,0 0 1,0-1-1,0 1 1,0 0-1,0-1 1,0 0-1,0 1 1,0-1 0,0 0-1,0 1 1,0-1-1,-1 0 1,1 0-1,0 0 1,0 0-1,0 0 1,0 0-1,0 0 1,0 0-1,0 0 1,-1-1-1,1 1 1,0 0 0,0-1-1,0 1 1,0-1-1,0 1 1,0-1-1,0 0 1,1 1-1,-2-2 1,-6-3-48,2 0 0,-1 0 1,0 0-1,1-1 0,0 0 1,-7-9-1,5 2-32,1 1 1,0-1-1,1 0 0,1 0 0,0 0 1,1-1-1,0 0 0,1 0 0,0 0 1,1 0-1,1 0 0,1-1 1,0 1-1,0 0 0,1-1 0,1 1 1,1 0-1,0 0 0,6-17 0,-5 24 6,0-1 0,0 1 0,1 0-1,0 0 1,0 0 0,7-6 0,13-18-111,-25 31 185,0-1-1,0 1 1,1-1 0,-1 1 0,0 0 0,0-1-1,0 1 1,1-1 0,-1 1 0,0 0-1,1-1 1,-1 1 0,0 0 0,1 0 0,-1-1-1,0 1 1,1 0 0,-1 0 0,1-1-1,-1 1 1,1 0 0,-1 0 0,0 0 0,1 0-1,-1 0 1,1-1 0,-1 1 0,1 0 0,-1 0-1,1 0 1,-1 0 0,1 0 0,-1 1-1,1-1 1,-1 0 0,0 0 0,1 0 0,-1 0-1,1 0 1,-1 1 0,1-1 0,-1 0-1,0 0 1,1 1 0,-1-1 0,1 1 0,14 27 223,3 41 53,-16-59-243,2 8 19,0 1 0,0 37 0,-4-52-41,0 0 0,0 0 0,0 0 1,-1 0-1,0 0 0,0-1 1,0 1-1,0 0 0,-3 3 0,4-5-3,-1-1 0,0 0 0,0 0 0,0 1 0,0-1-1,0 0 1,0 0 0,0 0 0,0 0 0,-1-1 0,1 1-1,0 0 1,0 0 0,-1-1 0,1 1 0,-1-1 0,1 1-1,0-1 1,-1 1 0,1-1 0,-1 0 0,1 0 0,-3 0-1,1 0-8,-1-1-1,1 0 0,0 1 0,0-1 0,0-1 0,0 1 1,0 0-1,0-1 0,0 0 0,0 1 0,0-1 0,1 0 0,-1 0 1,1-1-1,-1 1 0,1 0 0,0-1 0,0 0 0,0 1 0,1-1 1,-1 0-1,0 0 0,1 0 0,-2-5 0,-2-5-75,0-1 1,1 1-1,0-1 0,-2-20 0,3-5-158,3-59 0,1 69 84,-1-1 0,-1 1 0,-1 0 1,-7-30-1,8 56 168,0 0 0,1 0 1,-1 0-1,1 0 0,0-1 0,0 1 1,0 0-1,1 0 0,-1 0 0,1 0 1,-1 0-1,1 0 0,0 1 0,0-1 1,1 0-1,-1 0 0,0 0 0,4-4 1,-1 2 6,0 1 1,1 0-1,-1 0 1,1 0-1,-1 0 0,1 1 1,0 0-1,0 0 1,8-3-1,4-1 67,0 2 0,0-1-1,1 2 1,0 1 0,32-3 0,-20 4 71,0 1 1,0 2 0,52 8 0,-67-6-107,-1 1 1,1 0 0,-1 1 0,-1 0 0,1 1 0,-1 1 0,0 0 0,0 1 0,19 16 0,-15-11 75,1 2 0,-2 0 0,0 2 1,-1-1-1,0 2 0,23 37 0,50 132 845,-4-9-250,-80-171-708,0 1 0,1-1-1,0 0 1,0 0 0,1 0-1,0-1 1,0 0 0,0 0-1,1 0 1,0-1-1,0 0 1,9 4 0,-10-6 3,0-1-1,0 0 1,1-1 0,-1 1 0,0-1-1,1 0 1,-1-1 0,1 0 0,-1 0 0,1 0-1,-1-1 1,1 0 0,-1 0 0,1 0 0,-1-1-1,10-4 1,103-48 479,-108 48-513,-1-1 0,0 0 0,-1-1 0,1 0 0,-2-1 0,1 1 0,-1-2 0,11-15-1,-19 24 10,1 1-1,-1-1 1,0 1-1,1-1 1,-1 0-1,0 1 0,0-1 1,0 1-1,0-1 1,0 0-1,0 1 1,1-1-1,-1 1 1,-1-1-1,1 0 0,0 1 1,0-1-1,0 1 1,0-1-1,0 0 1,0 1-1,-1-1 0,1 1 1,0-1-1,-1 1 1,1-1-1,0 0 1,-1 1-1,1 0 1,0-1-1,-1 1 0,1-1 1,-1 1-1,1-1 1,-1 1-1,1 0 1,-1-1-1,1 1 0,-1 0 1,0 0-1,1-1 1,-1 1-1,1 0 1,-1 0-1,0 0 0,1 0 1,-1 0-1,1 0 1,-1 0-1,0 0 1,1 0-1,-1 0 1,-1 0-1,-40-1 38,38 1-34,-19 1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3:28.260"/>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167 0,'1'5,"0"0,1-1,0 1,0-1,0 1,1-1,-1 0,1 0,0 0,0 0,5 3,10 17,5 15,-4-6,36 45,-47-68,0-1,1 0,0 0,1-1,0 0,0-1,1 0,16 8,-67-31,-1 2,0 1,-2 2,1 2,-1 2,0 2,-76 0,115 7,11 3,15 2,-1-8,1-1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8T00:03:37.032"/>
    </inkml:context>
    <inkml:brush xml:id="br0">
      <inkml:brushProperty name="width" value="0.35" units="cm"/>
      <inkml:brushProperty name="height" value="0.35" units="cm"/>
      <inkml:brushProperty name="color" value="#FFFFFF"/>
    </inkml:brush>
  </inkml:definitions>
  <inkml:trace contextRef="#ctx0" brushRef="#br0">25 471 4915,'-1'1'26,"0"-1"0,0 1-1,0-1 1,0 1 0,-1 0 0,1-1-1,0 1 1,0 0 0,0 0 0,1-1 0,-1 1-1,0 0 1,0 0 0,0 0 0,1 0-1,-1 0 1,0 0 0,1 1 0,-1-1-1,1 0 1,-1 0 0,1 0 0,0 0 0,0 1-1,-1-1 1,1 0 0,0 2 0,-5 40 267,5-38-227,0 325 2290,1-317-2227,1 0 1,0 0 0,7 24 0,-8-34-97,0 1 1,0-1-1,1 0 1,-1 1-1,1-1 1,0 0-1,0 0 1,0 0-1,0 0 1,0 0-1,1 0 1,-1-1-1,1 1 1,0-1 0,0 1-1,0-1 1,0 0-1,5 2 1,-6-3-9,1-1 0,-1 0 1,0 0-1,0 0 1,0 0-1,1 0 1,-1-1-1,0 1 1,0 0-1,0-1 0,0 0 1,0 1-1,0-1 1,0 0-1,0 0 1,0 0-1,0-1 0,0 1 1,0 0-1,-1-1 1,1 1-1,-1-1 1,1 1-1,-1-1 1,1 0-1,-1 0 0,1-2 1,6-7-63,-2 0 0,1 0 0,6-18 0,15-48-278,-4-1 1,14-86 0,-16 66 184,-10 49 50,-3 18 46,-1 0 0,-2-1 0,-1 0 0,-1 0 0,-1-44 0,-3 75 44,0-1 1,0 0 0,0 1-1,0-1 1,0 0-1,0 1 1,-1-1-1,1 0 1,-1 1 0,1-1-1,-1 1 1,1-1-1,-1 1 1,0-1-1,0 1 1,0-1 0,1 1-1,-2 0 1,1-1-1,0 1 1,-2-2 0,2 3 9,-1 0 1,1 0-1,0 1 1,0-1-1,0 0 1,0 1-1,0-1 1,0 1-1,0-1 1,0 1-1,0-1 1,0 1 0,0 0-1,0 0 1,0-1-1,0 1 1,0 0-1,1 0 1,-1 0-1,0 0 1,1 0-1,-2 1 1,-6 11 164,0 0 0,1 0 0,-7 18 0,-10 42 593,-22 112-1,-8 24 117,41-176-703,13-33-188,0 0 0,0 0 0,0-1 1,0 1-1,0 0 0,0 0 0,0-1 1,-1 1-1,1 0 0,0 0 0,0-1 1,0 1-1,0 0 0,0 0 0,0-1 1,-1 1-1,1 0 0,0 0 0,0 0 1,0-1-1,-1 1 0,1 0 0,0 0 1,0 0-1,0 0 0,-1 0 0,1 0 1,0-1-1,0 1 0,-1 0 0,1 0 1,0 0-1,0 0 0,-1 0 0,1 0 1,0 0-1,0 0 0,-1 0 0,1 0 1,0 0-1,0 0 0,-1 0 0,1 0 1,0 0-1,0 0 0,-1 1 0,1-1 1,0 0-1,0 0 0,-1 0 0,1 0 1,0 0-1,0 1 0,0-1 0,-1 0 1,1 0-1,0 0 0,0 1 0,0-1 1,0 0-1,0 0 0,-1 0 0,1 1 1,0-1-1,0 0 0,0 1 0,-4-27-241,5-27-139,2-1 0,18-98 0,-6 55 74,21-264-317,-33 338 758,4 19 182,-5 7-266,0-1-1,0 1 1,0 0 0,-1 0 0,1 0 0,-1 0 0,1 0 0,1 6 0,10 31 314,-2-1 0,-1 2 0,4 42 0,5 127 508,-10-83-549,-8-124-319,0 14 61,1-1-1,1 0 1,0 0 0,7 18 0,-10-31-52,1-1 0,0 1 1,0-1-1,0 1 0,0-1 0,0 0 0,1 1 0,-1-1 1,1 0-1,-1 0 0,1 0 0,0 0 0,0 0 0,0-1 1,0 1-1,0-1 0,0 1 0,0-1 0,0 1 0,1-1 1,-1 0-1,1 0 0,-1 0 0,0-1 0,1 1 0,0-1 1,-1 1-1,1-1 0,-1 0 0,1 0 0,0 0 1,-1 0-1,6-1 0,3-3-62,0 0-1,0-1 1,0-1 0,0 0 0,-1 0-1,0-1 1,0 0 0,-1-1 0,0 0 0,0-1-1,8-10 1,18-15 87,-34 33-32,1-1 0,-1 1 0,0 0 0,1 0 0,0-1-1,-1 1 1,1 0 0,0 1 0,-1-1 0,1 0 0,0 0 0,0 1 0,0-1 0,-1 1-1,4-1 1,-4 1 3,0 0-1,0 1 1,0-1-1,0 0 1,0 0-1,-1 1 1,1-1-1,0 1 1,0-1-1,-1 1 1,1-1-1,0 1 1,-1-1-1,1 1 1,0 0-1,-1-1 1,1 1 0,-1 0-1,1 0 1,-1-1-1,1 1 1,-1 0-1,1 1 1,2 7 77,-1 0 1,0 0-1,-1 0 1,0 0-1,1 12 1,-2-18-82,0 432 1321,-1-422-1322,1-31-305,-1-41-306,3-47 7,4 0 0,4 0-1,28-117 1,-27 181 522,-7 30 63,0 0-1,-1 0 1,-1 0 0,0-1-1,0 1 1,-1-1 0,-1 0-1,-2-18 1,2 30 16,0 0 1,0 0-1,0 0 0,0-1 1,-1 1-1,1 0 0,-1 0 0,1 0 1,-1 0-1,1 0 0,-1 0 1,1 0-1,-1 0 0,0 0 0,0 0 1,1 1-1,-1-1 0,0 0 1,-1-1-1,1 2 2,0 0 0,0 0 0,1 0 0,-1 0 0,0 0 0,1 0 0,-1 0 0,0 0 0,0 0 0,1 0 0,-1 0 0,0 1 0,1-1 0,-1 0 0,0 0 0,1 1 0,-1-1 0,0 0 0,1 1 0,-1-1 1,0 1-1,0 0 0,-2 2 35,0 0 1,0 0 0,1 0-1,-1 0 1,1 1 0,0 0-1,-1-1 1,2 1 0,-4 6-1,-7 37 253,2 0 0,-5 54-1,10-58-135,-2 0 1,-2-1-1,-15 44 0,6-50 97,18-36-254,0 0 0,0 1 0,0-1 0,0 1 0,-1-1 0,1 0 0,0 0 0,0 1 0,-1-1 0,1 0 0,0 1 0,-1-1 0,1 0 0,0 0-1,0 0 1,-1 1 0,1-1 0,-1 0 0,1 0 0,0 0 0,-1 0 0,1 0 0,0 1 0,-1-1 0,1 0 0,-1 0 0,1 0 0,0 0 0,-1 0 0,1 0 0,-1 0 0,1 0-1,0-1 1,-1 1 0,1 0 0,0 0 0,-1 0 0,1 0 0,0 0 0,-1-1 0,1 1 0,0 0 0,-1 0 0,1-1 0,0 1 0,-1 0 0,1 0 0,0-1 0,0 1 0,-1 0 0,1-1-1,0 1 1,0 0 0,0-1 0,0 1 0,-1 0 0,1-1 0,0 0 0,-7-28-334,-1-56-251,3 0 1,8-97-1,-2-52 56,-2 232 797,-2 6-71,-5 18 39,-6 31 6,4-10-98,-12 45 359,5 0 1,-13 173-1,29-216-367,-1 5 151,6 53 0,-4-102-288,0 0 1,0-1-1,0 1 1,-1 0-1,1 0 1,0 0-1,-1-1 1,1 1-1,0 0 0,-1-1 1,1 1-1,-1 0 1,1-1-1,-1 1 1,0 0-1,1-1 1,-1 1-1,0-1 1,1 1-1,-1-1 0,0 1 1,1-1-1,-1 0 1,0 1-1,0-1 1,0 0-1,1 0 1,-1 1-1,0-1 1,0 0-1,0 0 0,1 0 1,-1 0-1,0 0 1,0 0-1,0 0 1,0 0-1,1-1 1,-1 1-1,0 0 1,0 0-1,0-1 0,1 1 1,-1 0-1,0-1 1,0 1-1,1-1 1,-1 1-1,1-1 1,-1 1-1,0-1 1,1 0-1,-1 1 0,1-1 1,-1 0-1,1 1 1,-1-1-1,1 0 1,0 0-1,-1 1 1,1-1-1,0 0 1,0 0-1,-1 0 0,1 0 1,-4 16 35,1 1 0,0-1 0,1 1 0,1 0 0,1 23 0,0-36-25,0 0 0,0 0 0,0 0 0,1 0 0,-1 0 0,1 0 0,0 0 0,-1 0 0,1 0 0,1 0 0,-1-1 0,0 1 0,1 0 0,-1-1 0,1 1 0,0-1 0,0 0 0,0 1 0,0-1 0,0 0 0,0 0 0,1 0 0,-1-1 0,1 1 0,-1 0 0,1-1-1,0 0 1,0 0 0,-1 0 0,1 0 0,0 0 0,0 0 0,0-1 0,0 1 0,0-1 0,5 0 0,2-1 10,1 0 0,0-1 0,-1-1-1,0 0 1,1 0 0,-1-1 0,0 0 0,-1-1 0,13-7 0,86-62-467,-78 51 377,-3 0-158,-1-1 1,0-1-1,-2-2 0,-1 0 0,23-37 0,46-53-534,-87 111 707,0 0 0,0 1 0,1 0 0,0 0-1,0 1 1,11-8 0,-15 12 58,-1-1-1,1 1 1,0-1-1,-1 1 1,1-1-1,-1 1 1,1 0-1,0 0 1,-1 0-1,1 0 1,-1 0-1,1 0 1,0 1-1,-1-1 1,1 0-1,-1 1 1,1-1-1,-1 1 1,1 0-1,-1-1 1,1 1-1,-1 0 1,1 0-1,-1 0 0,0 0 1,0 0-1,1 0 1,-1 0-1,0 0 1,0 1-1,0-1 1,0 0-1,-1 1 1,1-1-1,0 1 1,0-1-1,-1 1 1,1 1-1,5 11 94,0 0 0,-1 0-1,-1 0 1,0 1 0,-1-1-1,1 22 1,0 95 293,-4-116-349,-5 65 226,-3 0 0,-28 115 0,31-165-207,0 1 47,4-27 39,1-13 102,5-77-1215,30-145-1,39-83-371,-40 180 886,-19 84 281,-15 49 179,0 1 0,0-1 0,0 1 0,1 0 0,-1-1 0,0 1 0,0-1 0,0 1 0,0-1 1,0 1-1,1-1 0,-1 1 0,0 0 0,0-1 0,1 1 0,-1-1 0,0 1 0,1 0 0,-1-1 0,0 1 0,1 0 0,-1 0 0,0-1 0,1 1 0,-1 0 1,1 0-1,-1-1 0,1 1 0,-1 0 0,0 0 0,1 0 0,-1 0 0,1 0 0,-1 0 0,1 0 0,0 0 0,7 17 199,-2 31 111,-3 72 430,-15 127 0,3-128-309,8 122 0,6-210-179,0-50-300,2-54-446,-19-563-2914,8 555 3411,-1 30 549,4 62-279,0 80 402,-1 52 93,-2-9-220,19 170-1,-12-286-522,-3-12-12,0 1-1,1-1 0,0 0 0,0 0 1,1 1-1,0-1 0,0 0 1,0 0-1,1-1 0,3 7 1,-6-12-25,0 0 1,0 0-1,0 1 1,1-1-1,-1 0 1,0 0-1,0 0 1,1 0-1,-1 0 1,0 0-1,0 0 1,1 1-1,-1-1 1,0 0-1,1 0 1,-1 0-1,0 0 1,0 0-1,1 0 1,-1 0-1,0 0 1,0 0-1,1-1 1,-1 1-1,0 0 1,1 0-1,-1 0 1,0 0-1,0 0 1,1 0-1,-1 0 1,0-1-1,0 1 1,0 0-1,1 0 1,-1 0-1,0-1 1,0 1-1,0 0 1,0 0-1,1 0 1,-1-1-1,0 1 1,0 0-1,0 0 1,0-1-1,0 1 1,0 0-1,0-1 1,0 1-1,0 0 1,0 0-1,0-1 1,0 1-1,0 0 1,0 0-1,0-1 1,0 1-1,5-21-199,-3-2 13,-1 0 0,-1-1 0,-1 1 0,-1 0 1,-1 0-1,-6-24 0,-44-134-779,48 166 900,0 0-17,-5-18 25,-2 0 0,-1 1-1,-29-50 1,37 74 82,0 0 1,-1 0-1,0 1 0,-1-1 1,0 2-1,0-1 0,-14-10 0,16 14-2,0 1 0,0-1-1,0 1 1,0 0-1,-1 0 1,1 0-1,-1 1 1,1 0-1,-1 0 1,1 0 0,-1 1-1,1-1 1,-1 1-1,-8 2 1,12-2-9,0 0 0,0 0 0,0 0 0,1 0 0,-1 1 1,0-1-1,1 1 0,-1-1 0,0 1 0,1 0 0,-1-1 0,0 1 0,1 0 1,-1 0-1,1 0 0,0 0 0,-1 1 0,1-1 0,0 0 0,-1 1 1,1-1-1,0 0 0,0 1 0,0-1 0,1 1 0,-1 0 0,0-1 0,0 1 1,1 0-1,-1-1 0,1 1 0,0 0 0,-1 0 0,1-1 0,0 1 0,0 2 1,0-1 2,1-1 0,0 0 1,-1 1-1,1-1 1,0 0-1,0 0 1,0 1-1,1-1 0,-1 0 1,0 0-1,1 0 1,0-1-1,-1 1 1,1 0-1,0-1 1,0 1-1,0-1 0,0 1 1,0-1-1,0 0 1,0 0-1,0 0 1,0 0-1,1 0 0,-1 0 1,4 0-1,-5 0 2,1-1-1,0 0 0,0 1 1,-1-1-1,1 0 1,0 0-1,0 0 0,0 0 1,0 0-1,-1 0 1,1-1-1,0 1 1,0-1-1,0 1 0,-1-1 1,1 0-1,2-1 1,-2-9 172,-17-5-81,12 14-105,-1 0 1,1-1-1,0 1 0,0-1 0,1 0 0,-1 0 0,1 0 0,-1 0 1,1 0-1,0-1 0,0 1 0,0-1 0,1 1 0,-2-5 0,3 5-6,-1 1-1,1-1 1,0 0-1,0 1 0,0-1 1,0 0-1,1 1 1,-1-1-1,1 1 1,0-1-1,-1 1 1,1-1-1,0 1 0,1-1 1,-1 1-1,0 0 1,1 0-1,-1-1 1,1 1-1,0 0 1,-1 0-1,5-2 0,15-16-39,1 1 0,1 1 0,1 1-1,0 2 1,2 0 0,-1 1 0,37-13-1,-60 26 56,0 0 1,0 1-1,0-1 0,-1 0 0,1 1 0,1-1 0,-1 1 0,0-1 0,0 1 0,0 0 0,0 0 0,0 0 1,0 0-1,0 0 0,0 1 0,0-1 0,0 1 0,0-1 0,0 1 0,0 0 0,0-1 0,0 1 0,0 0 0,0 1 1,2 1-1,-3-1 6,0 0 0,0 0 1,-1 0-1,1 0 0,-1 0 1,1 0-1,-1 0 0,0 0 1,0 1-1,1-1 0,-2 0 0,1 0 1,0 0-1,0 0 0,-1 0 1,1 1-1,-1-1 0,0 0 1,1 0-1,-1 0 0,0 0 1,0-1-1,0 1 0,-1 0 1,-1 2-1,-14 22 170,-34 39 0,29-38 33,-26 41 1,2 10 163,11-17-19,-57 77 1,88-137-230,4-8-198,5-16-238,61-271-1742,-32 126 1737,-16 99 337,-2 21-18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8T00:01:14.856"/>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452 108,'-408'0,"369"5,39-5,0 0,0 0,0 0,0 0,-1 0,1 0,0 0,0 0,0 0,0 0,0 0,-1 0,1 0,0 0,0 0,0 1,0-1,0 0,-1 0,1 0,0 0,0 0,0 0,0 0,0 0,0 0,0 1,0-1,-1 0,1 0,0 0,0 0,0 0,0 0,0 1,0-1,0 0,0 0,0 0,0 0,0 1,0-1,0 0,0 0,0 0,0 0,0 0,0 1,0-1,0 0,0 0,0 0,0 0,1 1,19 5,51 2,1-3,-1-3,96-10,-147 7,442-59,-60 5,-171 42,-154 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EE42A3-7CAA-4C72-9FD9-5E6323C4CE2F}" type="datetimeFigureOut">
              <a:rPr lang="zh-CN" altLang="en-US" smtClean="0"/>
              <a:t>2026/8/7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2570B-AA39-4476-83FE-160AF5F49AA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A12570B-AA39-4476-83FE-160AF5F49AA2}"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D2C3E-DC3D-AE23-CA6E-81DE60F6EDF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94966CF-F754-94CA-35ED-80A8FC1789C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B064A46-5C6D-C250-5374-B7B8DF0219E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6C45BA3C-38A4-8866-EC2A-4B6BF5DA2047}"/>
              </a:ext>
            </a:extLst>
          </p:cNvPr>
          <p:cNvSpPr>
            <a:spLocks noGrp="1"/>
          </p:cNvSpPr>
          <p:nvPr>
            <p:ph type="sldNum" sz="quarter" idx="5"/>
          </p:nvPr>
        </p:nvSpPr>
        <p:spPr/>
        <p:txBody>
          <a:bodyPr/>
          <a:lstStyle/>
          <a:p>
            <a:fld id="{3A12570B-AA39-4476-83FE-160AF5F49AA2}" type="slidenum">
              <a:rPr lang="zh-CN" altLang="en-US" smtClean="0"/>
              <a:t>12</a:t>
            </a:fld>
            <a:endParaRPr lang="zh-CN" altLang="en-US"/>
          </a:p>
        </p:txBody>
      </p:sp>
    </p:spTree>
    <p:extLst>
      <p:ext uri="{BB962C8B-B14F-4D97-AF65-F5344CB8AC3E}">
        <p14:creationId xmlns:p14="http://schemas.microsoft.com/office/powerpoint/2010/main" val="3281746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D79CF-41E9-B2EC-1B85-CA30E3593A3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96036A1-0E1A-76FB-8586-04A656091A0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6B01F68-37EE-2067-1F7C-6CA2EC20CC1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4763FBD-EB45-FCBA-3BEE-7AC131CAC1C8}"/>
              </a:ext>
            </a:extLst>
          </p:cNvPr>
          <p:cNvSpPr>
            <a:spLocks noGrp="1"/>
          </p:cNvSpPr>
          <p:nvPr>
            <p:ph type="sldNum" sz="quarter" idx="5"/>
          </p:nvPr>
        </p:nvSpPr>
        <p:spPr/>
        <p:txBody>
          <a:bodyPr/>
          <a:lstStyle/>
          <a:p>
            <a:fld id="{3A12570B-AA39-4476-83FE-160AF5F49AA2}" type="slidenum">
              <a:rPr lang="zh-CN" altLang="en-US" smtClean="0"/>
              <a:t>14</a:t>
            </a:fld>
            <a:endParaRPr lang="zh-CN" altLang="en-US"/>
          </a:p>
        </p:txBody>
      </p:sp>
    </p:spTree>
    <p:extLst>
      <p:ext uri="{BB962C8B-B14F-4D97-AF65-F5344CB8AC3E}">
        <p14:creationId xmlns:p14="http://schemas.microsoft.com/office/powerpoint/2010/main" val="2179829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2C508-A9E7-FC4A-F41B-B5FA49B2A8D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C1D0F6F-532E-74FF-780B-B17A7C71164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6EC4F20-8D05-8DC7-FBEC-E03E34A5173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93DB12A-13D5-A307-F98E-7D0A603D6112}"/>
              </a:ext>
            </a:extLst>
          </p:cNvPr>
          <p:cNvSpPr>
            <a:spLocks noGrp="1"/>
          </p:cNvSpPr>
          <p:nvPr>
            <p:ph type="sldNum" sz="quarter" idx="5"/>
          </p:nvPr>
        </p:nvSpPr>
        <p:spPr/>
        <p:txBody>
          <a:bodyPr/>
          <a:lstStyle/>
          <a:p>
            <a:fld id="{3A12570B-AA39-4476-83FE-160AF5F49AA2}" type="slidenum">
              <a:rPr lang="zh-CN" altLang="en-US" smtClean="0"/>
              <a:t>15</a:t>
            </a:fld>
            <a:endParaRPr lang="zh-CN" altLang="en-US"/>
          </a:p>
        </p:txBody>
      </p:sp>
    </p:spTree>
    <p:extLst>
      <p:ext uri="{BB962C8B-B14F-4D97-AF65-F5344CB8AC3E}">
        <p14:creationId xmlns:p14="http://schemas.microsoft.com/office/powerpoint/2010/main" val="856584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08FC4-B068-B1CF-8131-0166530A39D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1BD95C6-B18D-95E4-DB99-06C3CD4F98E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2947C93-5E1B-3BB9-5948-35E8FE732A6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AC7AC18-1D81-3F46-F736-5DDF4FBEC6D4}"/>
              </a:ext>
            </a:extLst>
          </p:cNvPr>
          <p:cNvSpPr>
            <a:spLocks noGrp="1"/>
          </p:cNvSpPr>
          <p:nvPr>
            <p:ph type="sldNum" sz="quarter" idx="5"/>
          </p:nvPr>
        </p:nvSpPr>
        <p:spPr/>
        <p:txBody>
          <a:bodyPr/>
          <a:lstStyle/>
          <a:p>
            <a:fld id="{3A12570B-AA39-4476-83FE-160AF5F49AA2}" type="slidenum">
              <a:rPr lang="zh-CN" altLang="en-US" smtClean="0"/>
              <a:t>16</a:t>
            </a:fld>
            <a:endParaRPr lang="zh-CN" altLang="en-US"/>
          </a:p>
        </p:txBody>
      </p:sp>
    </p:spTree>
    <p:extLst>
      <p:ext uri="{BB962C8B-B14F-4D97-AF65-F5344CB8AC3E}">
        <p14:creationId xmlns:p14="http://schemas.microsoft.com/office/powerpoint/2010/main" val="3164873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35B9C-AAF2-C308-6106-9B844F0C2B1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5744848-892A-5806-FC95-21CA19FAC82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EC8D35B-CEC3-4B24-0AB4-52DFF7F6C0F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0EC102E-1387-C700-57A0-7D5C65BAB4E6}"/>
              </a:ext>
            </a:extLst>
          </p:cNvPr>
          <p:cNvSpPr>
            <a:spLocks noGrp="1"/>
          </p:cNvSpPr>
          <p:nvPr>
            <p:ph type="sldNum" sz="quarter" idx="5"/>
          </p:nvPr>
        </p:nvSpPr>
        <p:spPr/>
        <p:txBody>
          <a:bodyPr/>
          <a:lstStyle/>
          <a:p>
            <a:fld id="{3A12570B-AA39-4476-83FE-160AF5F49AA2}" type="slidenum">
              <a:rPr lang="zh-CN" altLang="en-US" smtClean="0"/>
              <a:t>17</a:t>
            </a:fld>
            <a:endParaRPr lang="zh-CN" altLang="en-US"/>
          </a:p>
        </p:txBody>
      </p:sp>
    </p:spTree>
    <p:extLst>
      <p:ext uri="{BB962C8B-B14F-4D97-AF65-F5344CB8AC3E}">
        <p14:creationId xmlns:p14="http://schemas.microsoft.com/office/powerpoint/2010/main" val="2678870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6A5F6-2D4C-A224-1B8F-5BEB3AB220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1D340BC-A373-F227-E314-B0EBA28C8B8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BE309BA-6F56-AA3F-7F8E-EC6952373913}"/>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A9FB46F-375E-4172-8DD4-910287E4FF07}"/>
              </a:ext>
            </a:extLst>
          </p:cNvPr>
          <p:cNvSpPr>
            <a:spLocks noGrp="1"/>
          </p:cNvSpPr>
          <p:nvPr>
            <p:ph type="sldNum" sz="quarter" idx="5"/>
          </p:nvPr>
        </p:nvSpPr>
        <p:spPr/>
        <p:txBody>
          <a:bodyPr/>
          <a:lstStyle/>
          <a:p>
            <a:fld id="{3A12570B-AA39-4476-83FE-160AF5F49AA2}" type="slidenum">
              <a:rPr lang="zh-CN" altLang="en-US" smtClean="0"/>
              <a:t>18</a:t>
            </a:fld>
            <a:endParaRPr lang="zh-CN" altLang="en-US"/>
          </a:p>
        </p:txBody>
      </p:sp>
    </p:spTree>
    <p:extLst>
      <p:ext uri="{BB962C8B-B14F-4D97-AF65-F5344CB8AC3E}">
        <p14:creationId xmlns:p14="http://schemas.microsoft.com/office/powerpoint/2010/main" val="540255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F0307-951B-3039-129F-8B92486D9D4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DE2CD4C-8847-23BB-EE45-21D183F4FD9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81CB76B-8734-6B70-0D85-850EB1AC539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51F3465B-4DBC-87E6-E78A-0C772C4ED7D9}"/>
              </a:ext>
            </a:extLst>
          </p:cNvPr>
          <p:cNvSpPr>
            <a:spLocks noGrp="1"/>
          </p:cNvSpPr>
          <p:nvPr>
            <p:ph type="sldNum" sz="quarter" idx="5"/>
          </p:nvPr>
        </p:nvSpPr>
        <p:spPr/>
        <p:txBody>
          <a:bodyPr/>
          <a:lstStyle/>
          <a:p>
            <a:fld id="{3A12570B-AA39-4476-83FE-160AF5F49AA2}" type="slidenum">
              <a:rPr lang="zh-CN" altLang="en-US" smtClean="0"/>
              <a:t>19</a:t>
            </a:fld>
            <a:endParaRPr lang="zh-CN" altLang="en-US"/>
          </a:p>
        </p:txBody>
      </p:sp>
    </p:spTree>
    <p:extLst>
      <p:ext uri="{BB962C8B-B14F-4D97-AF65-F5344CB8AC3E}">
        <p14:creationId xmlns:p14="http://schemas.microsoft.com/office/powerpoint/2010/main" val="3017076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1F05D-DBE9-380C-A5E2-CA09E30131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D9F88AB-1C3C-88E4-7D52-BFECF360685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66177C6-16F3-C2E4-C0C4-C0AC2B8163F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AEB5DD32-0EEA-4B67-3966-E5E6CE077769}"/>
              </a:ext>
            </a:extLst>
          </p:cNvPr>
          <p:cNvSpPr>
            <a:spLocks noGrp="1"/>
          </p:cNvSpPr>
          <p:nvPr>
            <p:ph type="sldNum" sz="quarter" idx="5"/>
          </p:nvPr>
        </p:nvSpPr>
        <p:spPr/>
        <p:txBody>
          <a:bodyPr/>
          <a:lstStyle/>
          <a:p>
            <a:fld id="{3A12570B-AA39-4476-83FE-160AF5F49AA2}" type="slidenum">
              <a:rPr lang="zh-CN" altLang="en-US" smtClean="0"/>
              <a:t>21</a:t>
            </a:fld>
            <a:endParaRPr lang="zh-CN" altLang="en-US"/>
          </a:p>
        </p:txBody>
      </p:sp>
    </p:spTree>
    <p:extLst>
      <p:ext uri="{BB962C8B-B14F-4D97-AF65-F5344CB8AC3E}">
        <p14:creationId xmlns:p14="http://schemas.microsoft.com/office/powerpoint/2010/main" val="79130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A12570B-AA39-4476-83FE-160AF5F49AA2}"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0759-178C-EC8A-0116-026AB0529C7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BF30CEA-6A85-C035-2A56-4B6321187E6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42963FF-248F-B910-08EE-6CEB61FB93E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C8203E3-BDE8-5A69-00C3-E34C3DE832C7}"/>
              </a:ext>
            </a:extLst>
          </p:cNvPr>
          <p:cNvSpPr>
            <a:spLocks noGrp="1"/>
          </p:cNvSpPr>
          <p:nvPr>
            <p:ph type="sldNum" sz="quarter" idx="5"/>
          </p:nvPr>
        </p:nvSpPr>
        <p:spPr/>
        <p:txBody>
          <a:bodyPr/>
          <a:lstStyle/>
          <a:p>
            <a:fld id="{3A12570B-AA39-4476-83FE-160AF5F49AA2}" type="slidenum">
              <a:rPr lang="zh-CN" altLang="en-US" smtClean="0"/>
              <a:t>4</a:t>
            </a:fld>
            <a:endParaRPr lang="zh-CN" altLang="en-US"/>
          </a:p>
        </p:txBody>
      </p:sp>
    </p:spTree>
    <p:extLst>
      <p:ext uri="{BB962C8B-B14F-4D97-AF65-F5344CB8AC3E}">
        <p14:creationId xmlns:p14="http://schemas.microsoft.com/office/powerpoint/2010/main" val="412937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33AE9-5192-C60A-1197-CCBADC52E25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CC7E7D8-4E7B-2323-A9E1-80CE1D1535C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65B2343-6F57-22AF-253C-07DF9F91477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6AB9DA47-F472-B34C-FBE8-9849E62AF999}"/>
              </a:ext>
            </a:extLst>
          </p:cNvPr>
          <p:cNvSpPr>
            <a:spLocks noGrp="1"/>
          </p:cNvSpPr>
          <p:nvPr>
            <p:ph type="sldNum" sz="quarter" idx="5"/>
          </p:nvPr>
        </p:nvSpPr>
        <p:spPr/>
        <p:txBody>
          <a:bodyPr/>
          <a:lstStyle/>
          <a:p>
            <a:fld id="{3A12570B-AA39-4476-83FE-160AF5F49AA2}" type="slidenum">
              <a:rPr lang="zh-CN" altLang="en-US" smtClean="0"/>
              <a:t>5</a:t>
            </a:fld>
            <a:endParaRPr lang="zh-CN" altLang="en-US"/>
          </a:p>
        </p:txBody>
      </p:sp>
    </p:spTree>
    <p:extLst>
      <p:ext uri="{BB962C8B-B14F-4D97-AF65-F5344CB8AC3E}">
        <p14:creationId xmlns:p14="http://schemas.microsoft.com/office/powerpoint/2010/main" val="255698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8EFB3-C797-BF37-907C-51DC41018D5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5F6AFE5-97CE-4C81-1641-7AB4C4F35CC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008A82A-C10D-E83D-6560-612D7F44396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2E4E61B-BAC8-B782-25FF-C289E9217789}"/>
              </a:ext>
            </a:extLst>
          </p:cNvPr>
          <p:cNvSpPr>
            <a:spLocks noGrp="1"/>
          </p:cNvSpPr>
          <p:nvPr>
            <p:ph type="sldNum" sz="quarter" idx="5"/>
          </p:nvPr>
        </p:nvSpPr>
        <p:spPr/>
        <p:txBody>
          <a:bodyPr/>
          <a:lstStyle/>
          <a:p>
            <a:fld id="{3A12570B-AA39-4476-83FE-160AF5F49AA2}" type="slidenum">
              <a:rPr lang="zh-CN" altLang="en-US" smtClean="0"/>
              <a:t>6</a:t>
            </a:fld>
            <a:endParaRPr lang="zh-CN" altLang="en-US"/>
          </a:p>
        </p:txBody>
      </p:sp>
    </p:spTree>
    <p:extLst>
      <p:ext uri="{BB962C8B-B14F-4D97-AF65-F5344CB8AC3E}">
        <p14:creationId xmlns:p14="http://schemas.microsoft.com/office/powerpoint/2010/main" val="3668244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CF3A8-6FA6-B73B-4068-CA37B214CD8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5E92BAF-CF75-3EF0-4497-9ED8B90B7B3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3A304C2-9E88-287A-892F-B7130B252BF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77F4A27-D029-5D18-E019-52D7556F12E3}"/>
              </a:ext>
            </a:extLst>
          </p:cNvPr>
          <p:cNvSpPr>
            <a:spLocks noGrp="1"/>
          </p:cNvSpPr>
          <p:nvPr>
            <p:ph type="sldNum" sz="quarter" idx="5"/>
          </p:nvPr>
        </p:nvSpPr>
        <p:spPr/>
        <p:txBody>
          <a:bodyPr/>
          <a:lstStyle/>
          <a:p>
            <a:fld id="{3A12570B-AA39-4476-83FE-160AF5F49AA2}" type="slidenum">
              <a:rPr lang="zh-CN" altLang="en-US" smtClean="0"/>
              <a:t>8</a:t>
            </a:fld>
            <a:endParaRPr lang="zh-CN" altLang="en-US"/>
          </a:p>
        </p:txBody>
      </p:sp>
    </p:spTree>
    <p:extLst>
      <p:ext uri="{BB962C8B-B14F-4D97-AF65-F5344CB8AC3E}">
        <p14:creationId xmlns:p14="http://schemas.microsoft.com/office/powerpoint/2010/main" val="1815433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7C68-7D22-53DB-A639-3F89FA9C763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96E3B97-3781-D2F5-F576-3BF228DFAC0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989C1B1-A84C-5131-4D71-1CC72333E99F}"/>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BDD04CC-2061-B570-DD4D-DC60561368C9}"/>
              </a:ext>
            </a:extLst>
          </p:cNvPr>
          <p:cNvSpPr>
            <a:spLocks noGrp="1"/>
          </p:cNvSpPr>
          <p:nvPr>
            <p:ph type="sldNum" sz="quarter" idx="5"/>
          </p:nvPr>
        </p:nvSpPr>
        <p:spPr/>
        <p:txBody>
          <a:bodyPr/>
          <a:lstStyle/>
          <a:p>
            <a:fld id="{3A12570B-AA39-4476-83FE-160AF5F49AA2}" type="slidenum">
              <a:rPr lang="zh-CN" altLang="en-US" smtClean="0"/>
              <a:t>9</a:t>
            </a:fld>
            <a:endParaRPr lang="zh-CN" altLang="en-US"/>
          </a:p>
        </p:txBody>
      </p:sp>
    </p:spTree>
    <p:extLst>
      <p:ext uri="{BB962C8B-B14F-4D97-AF65-F5344CB8AC3E}">
        <p14:creationId xmlns:p14="http://schemas.microsoft.com/office/powerpoint/2010/main" val="638796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80EDF-5B2B-FB8F-D814-7675B58B8F0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568BBD9-8B9A-1AA3-981E-000DB585A2A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63FD714-D5A5-AD6E-9010-24AEBFD8986E}"/>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5C4D0E-7753-3E3A-5A6D-54E1BA91627B}"/>
              </a:ext>
            </a:extLst>
          </p:cNvPr>
          <p:cNvSpPr>
            <a:spLocks noGrp="1"/>
          </p:cNvSpPr>
          <p:nvPr>
            <p:ph type="sldNum" sz="quarter" idx="5"/>
          </p:nvPr>
        </p:nvSpPr>
        <p:spPr/>
        <p:txBody>
          <a:bodyPr/>
          <a:lstStyle/>
          <a:p>
            <a:fld id="{3A12570B-AA39-4476-83FE-160AF5F49AA2}" type="slidenum">
              <a:rPr lang="zh-CN" altLang="en-US" smtClean="0"/>
              <a:t>10</a:t>
            </a:fld>
            <a:endParaRPr lang="zh-CN" altLang="en-US"/>
          </a:p>
        </p:txBody>
      </p:sp>
    </p:spTree>
    <p:extLst>
      <p:ext uri="{BB962C8B-B14F-4D97-AF65-F5344CB8AC3E}">
        <p14:creationId xmlns:p14="http://schemas.microsoft.com/office/powerpoint/2010/main" val="2098501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61DCC-0863-D6CE-1828-4A3FF681144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1CAD99E-E462-8F03-4E5C-25B9FB7B01C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BB169EF-88CA-F0F7-5736-248AA2202059}"/>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706FB87-6735-33F0-B873-A1BD2D787CCA}"/>
              </a:ext>
            </a:extLst>
          </p:cNvPr>
          <p:cNvSpPr>
            <a:spLocks noGrp="1"/>
          </p:cNvSpPr>
          <p:nvPr>
            <p:ph type="sldNum" sz="quarter" idx="5"/>
          </p:nvPr>
        </p:nvSpPr>
        <p:spPr/>
        <p:txBody>
          <a:bodyPr/>
          <a:lstStyle/>
          <a:p>
            <a:fld id="{3A12570B-AA39-4476-83FE-160AF5F49AA2}" type="slidenum">
              <a:rPr lang="zh-CN" altLang="en-US" smtClean="0"/>
              <a:t>11</a:t>
            </a:fld>
            <a:endParaRPr lang="zh-CN" altLang="en-US"/>
          </a:p>
        </p:txBody>
      </p:sp>
    </p:spTree>
    <p:extLst>
      <p:ext uri="{BB962C8B-B14F-4D97-AF65-F5344CB8AC3E}">
        <p14:creationId xmlns:p14="http://schemas.microsoft.com/office/powerpoint/2010/main" val="1929824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7EACEDF-9EB5-4E4D-8761-45FC06EC4C31}" type="datetimeFigureOut">
              <a:rPr lang="zh-CN" altLang="en-US" smtClean="0"/>
              <a:t>2026/8/7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F12118-C1F6-4C34-AA2D-D85F3E3D357A}"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BE3E85-2A07-F08D-B1AA-AF3295D24DA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3B55229-1FDB-9A34-4D9B-15A940854698}"/>
              </a:ext>
            </a:extLst>
          </p:cNvPr>
          <p:cNvSpPr>
            <a:spLocks noGrp="1"/>
          </p:cNvSpPr>
          <p:nvPr>
            <p:ph type="dt" sz="half" idx="10"/>
          </p:nvPr>
        </p:nvSpPr>
        <p:spPr/>
        <p:txBody>
          <a:bodyPr/>
          <a:lstStyle/>
          <a:p>
            <a:fld id="{F7EACEDF-9EB5-4E4D-8761-45FC06EC4C31}" type="datetimeFigureOut">
              <a:rPr lang="zh-CN" altLang="en-US" smtClean="0"/>
              <a:t>2026/8/7</a:t>
            </a:fld>
            <a:endParaRPr lang="zh-CN" altLang="en-US"/>
          </a:p>
        </p:txBody>
      </p:sp>
      <p:sp>
        <p:nvSpPr>
          <p:cNvPr id="4" name="页脚占位符 3">
            <a:extLst>
              <a:ext uri="{FF2B5EF4-FFF2-40B4-BE49-F238E27FC236}">
                <a16:creationId xmlns:a16="http://schemas.microsoft.com/office/drawing/2014/main" id="{28061B6C-8938-B290-4CC6-182ADC4D407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A32191F-6FAD-6BD5-B529-C8EEDA8EE9D3}"/>
              </a:ext>
            </a:extLst>
          </p:cNvPr>
          <p:cNvSpPr>
            <a:spLocks noGrp="1"/>
          </p:cNvSpPr>
          <p:nvPr>
            <p:ph type="sldNum" sz="quarter" idx="12"/>
          </p:nvPr>
        </p:nvSpPr>
        <p:spPr/>
        <p:txBody>
          <a:bodyPr/>
          <a:lstStyle/>
          <a:p>
            <a:fld id="{A4F12118-C1F6-4C34-AA2D-D85F3E3D357A}" type="slidenum">
              <a:rPr lang="zh-CN" altLang="en-US" smtClean="0"/>
              <a:t>‹#›</a:t>
            </a:fld>
            <a:endParaRPr lang="zh-CN" altLang="en-US"/>
          </a:p>
        </p:txBody>
      </p:sp>
    </p:spTree>
    <p:extLst>
      <p:ext uri="{BB962C8B-B14F-4D97-AF65-F5344CB8AC3E}">
        <p14:creationId xmlns:p14="http://schemas.microsoft.com/office/powerpoint/2010/main" val="2817165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ACEDF-9EB5-4E4D-8761-45FC06EC4C31}" type="datetimeFigureOut">
              <a:rPr lang="zh-CN" altLang="en-US" smtClean="0"/>
              <a:t>2026/8/7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12118-C1F6-4C34-AA2D-D85F3E3D357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customXml" Target="../ink/ink73.xml"/><Relationship Id="rId13" Type="http://schemas.openxmlformats.org/officeDocument/2006/relationships/customXml" Target="../ink/ink76.xml"/><Relationship Id="rId18" Type="http://schemas.openxmlformats.org/officeDocument/2006/relationships/customXml" Target="../ink/ink79.xml"/><Relationship Id="rId26" Type="http://schemas.openxmlformats.org/officeDocument/2006/relationships/customXml" Target="../ink/ink83.xml"/><Relationship Id="rId3" Type="http://schemas.openxmlformats.org/officeDocument/2006/relationships/image" Target="../media/image2.png"/><Relationship Id="rId21" Type="http://schemas.openxmlformats.org/officeDocument/2006/relationships/image" Target="../media/image510.png"/><Relationship Id="rId7" Type="http://schemas.openxmlformats.org/officeDocument/2006/relationships/image" Target="../media/image450.png"/><Relationship Id="rId12" Type="http://schemas.openxmlformats.org/officeDocument/2006/relationships/customXml" Target="../ink/ink75.xml"/><Relationship Id="rId17" Type="http://schemas.openxmlformats.org/officeDocument/2006/relationships/image" Target="../media/image490.png"/><Relationship Id="rId25" Type="http://schemas.openxmlformats.org/officeDocument/2006/relationships/image" Target="../media/image530.png"/><Relationship Id="rId2" Type="http://schemas.openxmlformats.org/officeDocument/2006/relationships/notesSlide" Target="../notesSlides/notesSlide9.xml"/><Relationship Id="rId16" Type="http://schemas.openxmlformats.org/officeDocument/2006/relationships/customXml" Target="../ink/ink78.xml"/><Relationship Id="rId20" Type="http://schemas.openxmlformats.org/officeDocument/2006/relationships/customXml" Target="../ink/ink80.xml"/><Relationship Id="rId29" Type="http://schemas.openxmlformats.org/officeDocument/2006/relationships/image" Target="../media/image550.png"/><Relationship Id="rId1" Type="http://schemas.openxmlformats.org/officeDocument/2006/relationships/slideLayout" Target="../slideLayouts/slideLayout1.xml"/><Relationship Id="rId6" Type="http://schemas.openxmlformats.org/officeDocument/2006/relationships/customXml" Target="../ink/ink72.xml"/><Relationship Id="rId11" Type="http://schemas.openxmlformats.org/officeDocument/2006/relationships/image" Target="../media/image470.png"/><Relationship Id="rId24" Type="http://schemas.openxmlformats.org/officeDocument/2006/relationships/customXml" Target="../ink/ink82.xml"/><Relationship Id="rId5" Type="http://schemas.openxmlformats.org/officeDocument/2006/relationships/image" Target="../media/image440.png"/><Relationship Id="rId15" Type="http://schemas.openxmlformats.org/officeDocument/2006/relationships/image" Target="../media/image480.png"/><Relationship Id="rId23" Type="http://schemas.openxmlformats.org/officeDocument/2006/relationships/image" Target="../media/image520.png"/><Relationship Id="rId28" Type="http://schemas.openxmlformats.org/officeDocument/2006/relationships/customXml" Target="../ink/ink84.xml"/><Relationship Id="rId10" Type="http://schemas.openxmlformats.org/officeDocument/2006/relationships/customXml" Target="../ink/ink74.xml"/><Relationship Id="rId19" Type="http://schemas.openxmlformats.org/officeDocument/2006/relationships/image" Target="../media/image500.png"/><Relationship Id="rId4" Type="http://schemas.openxmlformats.org/officeDocument/2006/relationships/customXml" Target="../ink/ink71.xml"/><Relationship Id="rId9" Type="http://schemas.openxmlformats.org/officeDocument/2006/relationships/image" Target="../media/image460.png"/><Relationship Id="rId14" Type="http://schemas.openxmlformats.org/officeDocument/2006/relationships/customXml" Target="../ink/ink77.xml"/><Relationship Id="rId22" Type="http://schemas.openxmlformats.org/officeDocument/2006/relationships/customXml" Target="../ink/ink81.xml"/><Relationship Id="rId27" Type="http://schemas.openxmlformats.org/officeDocument/2006/relationships/image" Target="../media/image540.png"/></Relationships>
</file>

<file path=ppt/slides/_rels/slide12.xml.rels><?xml version="1.0" encoding="UTF-8" standalone="yes"?>
<Relationships xmlns="http://schemas.openxmlformats.org/package/2006/relationships"><Relationship Id="rId8" Type="http://schemas.openxmlformats.org/officeDocument/2006/relationships/customXml" Target="../ink/ink87.xml"/><Relationship Id="rId13" Type="http://schemas.openxmlformats.org/officeDocument/2006/relationships/customXml" Target="../ink/ink90.xml"/><Relationship Id="rId18" Type="http://schemas.openxmlformats.org/officeDocument/2006/relationships/customXml" Target="../ink/ink93.xml"/><Relationship Id="rId26" Type="http://schemas.openxmlformats.org/officeDocument/2006/relationships/customXml" Target="../ink/ink97.xml"/><Relationship Id="rId3" Type="http://schemas.openxmlformats.org/officeDocument/2006/relationships/image" Target="../media/image2.png"/><Relationship Id="rId21" Type="http://schemas.openxmlformats.org/officeDocument/2006/relationships/image" Target="../media/image35.png"/><Relationship Id="rId7" Type="http://schemas.openxmlformats.org/officeDocument/2006/relationships/image" Target="../media/image29.png"/><Relationship Id="rId12" Type="http://schemas.openxmlformats.org/officeDocument/2006/relationships/customXml" Target="../ink/ink89.xm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notesSlide" Target="../notesSlides/notesSlide10.xml"/><Relationship Id="rId16" Type="http://schemas.openxmlformats.org/officeDocument/2006/relationships/customXml" Target="../ink/ink92.xml"/><Relationship Id="rId20" Type="http://schemas.openxmlformats.org/officeDocument/2006/relationships/customXml" Target="../ink/ink94.xml"/><Relationship Id="rId29"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customXml" Target="../ink/ink86.xml"/><Relationship Id="rId11" Type="http://schemas.openxmlformats.org/officeDocument/2006/relationships/image" Target="../media/image31.png"/><Relationship Id="rId24" Type="http://schemas.openxmlformats.org/officeDocument/2006/relationships/customXml" Target="../ink/ink96.xml"/><Relationship Id="rId5" Type="http://schemas.openxmlformats.org/officeDocument/2006/relationships/image" Target="../media/image28.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customXml" Target="../ink/ink98.xml"/><Relationship Id="rId10" Type="http://schemas.openxmlformats.org/officeDocument/2006/relationships/customXml" Target="../ink/ink88.xml"/><Relationship Id="rId19" Type="http://schemas.openxmlformats.org/officeDocument/2006/relationships/image" Target="../media/image34.png"/><Relationship Id="rId4" Type="http://schemas.openxmlformats.org/officeDocument/2006/relationships/customXml" Target="../ink/ink85.xml"/><Relationship Id="rId9" Type="http://schemas.openxmlformats.org/officeDocument/2006/relationships/image" Target="../media/image30.png"/><Relationship Id="rId14" Type="http://schemas.openxmlformats.org/officeDocument/2006/relationships/customXml" Target="../ink/ink91.xml"/><Relationship Id="rId22" Type="http://schemas.openxmlformats.org/officeDocument/2006/relationships/customXml" Target="../ink/ink95.xml"/><Relationship Id="rId27"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customXml" Target="../ink/ink101.xml"/><Relationship Id="rId13" Type="http://schemas.openxmlformats.org/officeDocument/2006/relationships/customXml" Target="../ink/ink104.xml"/><Relationship Id="rId18" Type="http://schemas.openxmlformats.org/officeDocument/2006/relationships/customXml" Target="../ink/ink107.xml"/><Relationship Id="rId26" Type="http://schemas.openxmlformats.org/officeDocument/2006/relationships/customXml" Target="../ink/ink111.xml"/><Relationship Id="rId3" Type="http://schemas.openxmlformats.org/officeDocument/2006/relationships/image" Target="../media/image2.png"/><Relationship Id="rId21" Type="http://schemas.openxmlformats.org/officeDocument/2006/relationships/image" Target="../media/image35.png"/><Relationship Id="rId7" Type="http://schemas.openxmlformats.org/officeDocument/2006/relationships/image" Target="../media/image29.png"/><Relationship Id="rId12" Type="http://schemas.openxmlformats.org/officeDocument/2006/relationships/customXml" Target="../ink/ink103.xm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notesSlide" Target="../notesSlides/notesSlide11.xml"/><Relationship Id="rId16" Type="http://schemas.openxmlformats.org/officeDocument/2006/relationships/customXml" Target="../ink/ink106.xml"/><Relationship Id="rId20" Type="http://schemas.openxmlformats.org/officeDocument/2006/relationships/customXml" Target="../ink/ink108.xml"/><Relationship Id="rId29"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customXml" Target="../ink/ink100.xml"/><Relationship Id="rId11" Type="http://schemas.openxmlformats.org/officeDocument/2006/relationships/image" Target="../media/image31.png"/><Relationship Id="rId24" Type="http://schemas.openxmlformats.org/officeDocument/2006/relationships/customXml" Target="../ink/ink110.xml"/><Relationship Id="rId5" Type="http://schemas.openxmlformats.org/officeDocument/2006/relationships/image" Target="../media/image28.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customXml" Target="../ink/ink112.xml"/><Relationship Id="rId10" Type="http://schemas.openxmlformats.org/officeDocument/2006/relationships/customXml" Target="../ink/ink102.xml"/><Relationship Id="rId19" Type="http://schemas.openxmlformats.org/officeDocument/2006/relationships/image" Target="../media/image34.png"/><Relationship Id="rId4" Type="http://schemas.openxmlformats.org/officeDocument/2006/relationships/customXml" Target="../ink/ink99.xml"/><Relationship Id="rId9" Type="http://schemas.openxmlformats.org/officeDocument/2006/relationships/image" Target="../media/image30.png"/><Relationship Id="rId14" Type="http://schemas.openxmlformats.org/officeDocument/2006/relationships/customXml" Target="../ink/ink105.xml"/><Relationship Id="rId22" Type="http://schemas.openxmlformats.org/officeDocument/2006/relationships/customXml" Target="../ink/ink109.xml"/><Relationship Id="rId27"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7.png"/><Relationship Id="rId18" Type="http://schemas.openxmlformats.org/officeDocument/2006/relationships/image" Target="../media/image9.png"/><Relationship Id="rId26" Type="http://schemas.openxmlformats.org/officeDocument/2006/relationships/image" Target="../media/image13.png"/><Relationship Id="rId3" Type="http://schemas.openxmlformats.org/officeDocument/2006/relationships/image" Target="../media/image2.png"/><Relationship Id="rId21" Type="http://schemas.openxmlformats.org/officeDocument/2006/relationships/customXml" Target="../ink/ink10.xml"/><Relationship Id="rId7" Type="http://schemas.openxmlformats.org/officeDocument/2006/relationships/image" Target="../media/image4.png"/><Relationship Id="rId12" Type="http://schemas.openxmlformats.org/officeDocument/2006/relationships/customXml" Target="../ink/ink5.xml"/><Relationship Id="rId17" Type="http://schemas.openxmlformats.org/officeDocument/2006/relationships/customXml" Target="../ink/ink8.xml"/><Relationship Id="rId25" Type="http://schemas.openxmlformats.org/officeDocument/2006/relationships/customXml" Target="../ink/ink12.xml"/><Relationship Id="rId2" Type="http://schemas.openxmlformats.org/officeDocument/2006/relationships/notesSlide" Target="../notesSlides/notesSlide2.xml"/><Relationship Id="rId16" Type="http://schemas.openxmlformats.org/officeDocument/2006/relationships/image" Target="../media/image8.png"/><Relationship Id="rId20" Type="http://schemas.openxmlformats.org/officeDocument/2006/relationships/image" Target="../media/image10.png"/><Relationship Id="rId29"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customXml" Target="../ink/ink2.xml"/><Relationship Id="rId11" Type="http://schemas.openxmlformats.org/officeDocument/2006/relationships/image" Target="../media/image6.png"/><Relationship Id="rId24" Type="http://schemas.openxmlformats.org/officeDocument/2006/relationships/image" Target="../media/image12.png"/><Relationship Id="rId5" Type="http://schemas.openxmlformats.org/officeDocument/2006/relationships/image" Target="../media/image3.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customXml" Target="../ink/ink9.xml"/><Relationship Id="rId31" Type="http://schemas.openxmlformats.org/officeDocument/2006/relationships/image" Target="../media/image16.png"/><Relationship Id="rId4" Type="http://schemas.openxmlformats.org/officeDocument/2006/relationships/customXml" Target="../ink/ink1.xml"/><Relationship Id="rId9" Type="http://schemas.openxmlformats.org/officeDocument/2006/relationships/image" Target="../media/image5.png"/><Relationship Id="rId14" Type="http://schemas.openxmlformats.org/officeDocument/2006/relationships/customXml" Target="../ink/ink6.xml"/><Relationship Id="rId22" Type="http://schemas.openxmlformats.org/officeDocument/2006/relationships/image" Target="../media/image11.png"/><Relationship Id="rId27" Type="http://schemas.openxmlformats.org/officeDocument/2006/relationships/image" Target="../media/image14.png"/><Relationship Id="rId30" Type="http://schemas.openxmlformats.org/officeDocument/2006/relationships/customXml" Target="../ink/ink14.xml"/></Relationships>
</file>

<file path=ppt/slides/_rels/slide4.xml.rels><?xml version="1.0" encoding="UTF-8" standalone="yes"?>
<Relationships xmlns="http://schemas.openxmlformats.org/package/2006/relationships"><Relationship Id="rId8" Type="http://schemas.openxmlformats.org/officeDocument/2006/relationships/customXml" Target="../ink/ink17.xml"/><Relationship Id="rId13" Type="http://schemas.openxmlformats.org/officeDocument/2006/relationships/customXml" Target="../ink/ink20.xml"/><Relationship Id="rId18" Type="http://schemas.openxmlformats.org/officeDocument/2006/relationships/customXml" Target="../ink/ink23.xml"/><Relationship Id="rId26" Type="http://schemas.openxmlformats.org/officeDocument/2006/relationships/customXml" Target="../ink/ink27.xml"/><Relationship Id="rId3" Type="http://schemas.openxmlformats.org/officeDocument/2006/relationships/image" Target="../media/image2.png"/><Relationship Id="rId21" Type="http://schemas.openxmlformats.org/officeDocument/2006/relationships/image" Target="../media/image23.png"/><Relationship Id="rId7" Type="http://schemas.openxmlformats.org/officeDocument/2006/relationships/image" Target="../media/image70.png"/><Relationship Id="rId12" Type="http://schemas.openxmlformats.org/officeDocument/2006/relationships/customXml" Target="../ink/ink19.xml"/><Relationship Id="rId17" Type="http://schemas.openxmlformats.org/officeDocument/2006/relationships/image" Target="../media/image21.png"/><Relationship Id="rId25"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customXml" Target="../ink/ink22.xml"/><Relationship Id="rId20" Type="http://schemas.openxmlformats.org/officeDocument/2006/relationships/customXml" Target="../ink/ink24.xml"/><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customXml" Target="../ink/ink16.xml"/><Relationship Id="rId11" Type="http://schemas.openxmlformats.org/officeDocument/2006/relationships/image" Target="../media/image19.png"/><Relationship Id="rId24" Type="http://schemas.openxmlformats.org/officeDocument/2006/relationships/customXml" Target="../ink/ink26.xml"/><Relationship Id="rId5" Type="http://schemas.openxmlformats.org/officeDocument/2006/relationships/image" Target="../media/image17.png"/><Relationship Id="rId15" Type="http://schemas.openxmlformats.org/officeDocument/2006/relationships/image" Target="../media/image20.png"/><Relationship Id="rId23" Type="http://schemas.openxmlformats.org/officeDocument/2006/relationships/image" Target="../media/image24.png"/><Relationship Id="rId28" Type="http://schemas.openxmlformats.org/officeDocument/2006/relationships/customXml" Target="../ink/ink28.xml"/><Relationship Id="rId10" Type="http://schemas.openxmlformats.org/officeDocument/2006/relationships/customXml" Target="../ink/ink18.xml"/><Relationship Id="rId19" Type="http://schemas.openxmlformats.org/officeDocument/2006/relationships/image" Target="../media/image22.png"/><Relationship Id="rId4" Type="http://schemas.openxmlformats.org/officeDocument/2006/relationships/customXml" Target="../ink/ink15.xml"/><Relationship Id="rId9" Type="http://schemas.openxmlformats.org/officeDocument/2006/relationships/image" Target="../media/image18.png"/><Relationship Id="rId14" Type="http://schemas.openxmlformats.org/officeDocument/2006/relationships/customXml" Target="../ink/ink21.xml"/><Relationship Id="rId22" Type="http://schemas.openxmlformats.org/officeDocument/2006/relationships/customXml" Target="../ink/ink25.xml"/><Relationship Id="rId27"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customXml" Target="../ink/ink31.xml"/><Relationship Id="rId13" Type="http://schemas.openxmlformats.org/officeDocument/2006/relationships/customXml" Target="../ink/ink34.xml"/><Relationship Id="rId18" Type="http://schemas.openxmlformats.org/officeDocument/2006/relationships/customXml" Target="../ink/ink37.xml"/><Relationship Id="rId26" Type="http://schemas.openxmlformats.org/officeDocument/2006/relationships/customXml" Target="../ink/ink41.xml"/><Relationship Id="rId3" Type="http://schemas.openxmlformats.org/officeDocument/2006/relationships/image" Target="../media/image2.png"/><Relationship Id="rId21" Type="http://schemas.openxmlformats.org/officeDocument/2006/relationships/image" Target="../media/image35.png"/><Relationship Id="rId7" Type="http://schemas.openxmlformats.org/officeDocument/2006/relationships/image" Target="../media/image29.png"/><Relationship Id="rId12" Type="http://schemas.openxmlformats.org/officeDocument/2006/relationships/customXml" Target="../ink/ink33.xm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notesSlide" Target="../notesSlides/notesSlide4.xml"/><Relationship Id="rId16" Type="http://schemas.openxmlformats.org/officeDocument/2006/relationships/customXml" Target="../ink/ink36.xml"/><Relationship Id="rId20" Type="http://schemas.openxmlformats.org/officeDocument/2006/relationships/customXml" Target="../ink/ink38.xml"/><Relationship Id="rId29"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customXml" Target="../ink/ink30.xml"/><Relationship Id="rId11" Type="http://schemas.openxmlformats.org/officeDocument/2006/relationships/image" Target="../media/image31.png"/><Relationship Id="rId24" Type="http://schemas.openxmlformats.org/officeDocument/2006/relationships/customXml" Target="../ink/ink40.xml"/><Relationship Id="rId5" Type="http://schemas.openxmlformats.org/officeDocument/2006/relationships/image" Target="../media/image28.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customXml" Target="../ink/ink42.xml"/><Relationship Id="rId10" Type="http://schemas.openxmlformats.org/officeDocument/2006/relationships/customXml" Target="../ink/ink32.xml"/><Relationship Id="rId19" Type="http://schemas.openxmlformats.org/officeDocument/2006/relationships/image" Target="../media/image34.png"/><Relationship Id="rId31" Type="http://schemas.openxmlformats.org/officeDocument/2006/relationships/image" Target="../media/image41.png"/><Relationship Id="rId4" Type="http://schemas.openxmlformats.org/officeDocument/2006/relationships/customXml" Target="../ink/ink29.xml"/><Relationship Id="rId9" Type="http://schemas.openxmlformats.org/officeDocument/2006/relationships/image" Target="../media/image30.png"/><Relationship Id="rId14" Type="http://schemas.openxmlformats.org/officeDocument/2006/relationships/customXml" Target="../ink/ink35.xml"/><Relationship Id="rId22" Type="http://schemas.openxmlformats.org/officeDocument/2006/relationships/customXml" Target="../ink/ink39.xml"/><Relationship Id="rId27" Type="http://schemas.openxmlformats.org/officeDocument/2006/relationships/image" Target="../media/image38.png"/><Relationship Id="rId30"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customXml" Target="../ink/ink45.xml"/><Relationship Id="rId13" Type="http://schemas.openxmlformats.org/officeDocument/2006/relationships/customXml" Target="../ink/ink48.xml"/><Relationship Id="rId18" Type="http://schemas.openxmlformats.org/officeDocument/2006/relationships/customXml" Target="../ink/ink51.xml"/><Relationship Id="rId26" Type="http://schemas.openxmlformats.org/officeDocument/2006/relationships/customXml" Target="../ink/ink55.xml"/><Relationship Id="rId3" Type="http://schemas.openxmlformats.org/officeDocument/2006/relationships/image" Target="../media/image2.png"/><Relationship Id="rId21" Type="http://schemas.openxmlformats.org/officeDocument/2006/relationships/image" Target="../media/image49.png"/><Relationship Id="rId7" Type="http://schemas.openxmlformats.org/officeDocument/2006/relationships/image" Target="../media/image43.png"/><Relationship Id="rId12" Type="http://schemas.openxmlformats.org/officeDocument/2006/relationships/customXml" Target="../ink/ink47.xml"/><Relationship Id="rId17" Type="http://schemas.openxmlformats.org/officeDocument/2006/relationships/image" Target="../media/image47.png"/><Relationship Id="rId25" Type="http://schemas.openxmlformats.org/officeDocument/2006/relationships/image" Target="../media/image51.png"/><Relationship Id="rId2" Type="http://schemas.openxmlformats.org/officeDocument/2006/relationships/notesSlide" Target="../notesSlides/notesSlide5.xml"/><Relationship Id="rId16" Type="http://schemas.openxmlformats.org/officeDocument/2006/relationships/customXml" Target="../ink/ink50.xml"/><Relationship Id="rId20" Type="http://schemas.openxmlformats.org/officeDocument/2006/relationships/customXml" Target="../ink/ink52.xml"/><Relationship Id="rId29"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customXml" Target="../ink/ink44.xml"/><Relationship Id="rId11" Type="http://schemas.openxmlformats.org/officeDocument/2006/relationships/image" Target="../media/image45.png"/><Relationship Id="rId24" Type="http://schemas.openxmlformats.org/officeDocument/2006/relationships/customXml" Target="../ink/ink54.xml"/><Relationship Id="rId5" Type="http://schemas.openxmlformats.org/officeDocument/2006/relationships/image" Target="../media/image42.png"/><Relationship Id="rId15" Type="http://schemas.openxmlformats.org/officeDocument/2006/relationships/image" Target="../media/image46.png"/><Relationship Id="rId23" Type="http://schemas.openxmlformats.org/officeDocument/2006/relationships/image" Target="../media/image50.png"/><Relationship Id="rId28" Type="http://schemas.openxmlformats.org/officeDocument/2006/relationships/customXml" Target="../ink/ink56.xml"/><Relationship Id="rId10" Type="http://schemas.openxmlformats.org/officeDocument/2006/relationships/customXml" Target="../ink/ink46.xml"/><Relationship Id="rId19" Type="http://schemas.openxmlformats.org/officeDocument/2006/relationships/image" Target="../media/image48.png"/><Relationship Id="rId4" Type="http://schemas.openxmlformats.org/officeDocument/2006/relationships/customXml" Target="../ink/ink43.xml"/><Relationship Id="rId9" Type="http://schemas.openxmlformats.org/officeDocument/2006/relationships/image" Target="../media/image44.png"/><Relationship Id="rId14" Type="http://schemas.openxmlformats.org/officeDocument/2006/relationships/customXml" Target="../ink/ink49.xml"/><Relationship Id="rId22" Type="http://schemas.openxmlformats.org/officeDocument/2006/relationships/customXml" Target="../ink/ink53.xml"/><Relationship Id="rId27" Type="http://schemas.openxmlformats.org/officeDocument/2006/relationships/image" Target="../media/image52.png"/><Relationship Id="rId30" Type="http://schemas.openxmlformats.org/officeDocument/2006/relationships/image" Target="../media/image54.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customXml" Target="../ink/ink59.xml"/><Relationship Id="rId13" Type="http://schemas.openxmlformats.org/officeDocument/2006/relationships/customXml" Target="../ink/ink62.xml"/><Relationship Id="rId18" Type="http://schemas.openxmlformats.org/officeDocument/2006/relationships/customXml" Target="../ink/ink65.xml"/><Relationship Id="rId26" Type="http://schemas.openxmlformats.org/officeDocument/2006/relationships/customXml" Target="../ink/ink69.xml"/><Relationship Id="rId3" Type="http://schemas.openxmlformats.org/officeDocument/2006/relationships/image" Target="../media/image2.png"/><Relationship Id="rId21" Type="http://schemas.openxmlformats.org/officeDocument/2006/relationships/image" Target="../media/image35.png"/><Relationship Id="rId7" Type="http://schemas.openxmlformats.org/officeDocument/2006/relationships/image" Target="../media/image29.png"/><Relationship Id="rId12" Type="http://schemas.openxmlformats.org/officeDocument/2006/relationships/customXml" Target="../ink/ink61.xm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notesSlide" Target="../notesSlides/notesSlide6.xml"/><Relationship Id="rId16" Type="http://schemas.openxmlformats.org/officeDocument/2006/relationships/customXml" Target="../ink/ink64.xml"/><Relationship Id="rId20" Type="http://schemas.openxmlformats.org/officeDocument/2006/relationships/customXml" Target="../ink/ink66.xml"/><Relationship Id="rId29"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customXml" Target="../ink/ink58.xml"/><Relationship Id="rId11" Type="http://schemas.openxmlformats.org/officeDocument/2006/relationships/image" Target="../media/image31.png"/><Relationship Id="rId24" Type="http://schemas.openxmlformats.org/officeDocument/2006/relationships/customXml" Target="../ink/ink68.xml"/><Relationship Id="rId32" Type="http://schemas.openxmlformats.org/officeDocument/2006/relationships/hyperlink" Target="mailto:0.15@511kev" TargetMode="External"/><Relationship Id="rId5" Type="http://schemas.openxmlformats.org/officeDocument/2006/relationships/image" Target="../media/image28.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customXml" Target="../ink/ink70.xml"/><Relationship Id="rId10" Type="http://schemas.openxmlformats.org/officeDocument/2006/relationships/customXml" Target="../ink/ink60.xml"/><Relationship Id="rId19" Type="http://schemas.openxmlformats.org/officeDocument/2006/relationships/image" Target="../media/image34.png"/><Relationship Id="rId31" Type="http://schemas.openxmlformats.org/officeDocument/2006/relationships/image" Target="../media/image56.png"/><Relationship Id="rId4" Type="http://schemas.openxmlformats.org/officeDocument/2006/relationships/customXml" Target="../ink/ink57.xml"/><Relationship Id="rId9" Type="http://schemas.openxmlformats.org/officeDocument/2006/relationships/image" Target="../media/image30.png"/><Relationship Id="rId14" Type="http://schemas.openxmlformats.org/officeDocument/2006/relationships/customXml" Target="../ink/ink63.xml"/><Relationship Id="rId22" Type="http://schemas.openxmlformats.org/officeDocument/2006/relationships/customXml" Target="../ink/ink67.xml"/><Relationship Id="rId27" Type="http://schemas.openxmlformats.org/officeDocument/2006/relationships/image" Target="../media/image38.png"/><Relationship Id="rId30" Type="http://schemas.openxmlformats.org/officeDocument/2006/relationships/image" Target="../media/image5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593852"/>
            <a:ext cx="12192000" cy="2386374"/>
          </a:xfrm>
          <a:prstGeom prst="rect">
            <a:avLst/>
          </a:prstGeom>
          <a:solidFill>
            <a:srgbClr val="002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pic>
        <p:nvPicPr>
          <p:cNvPr id="7" name="图片 6"/>
          <p:cNvPicPr>
            <a:picLocks noChangeAspect="1"/>
          </p:cNvPicPr>
          <p:nvPr/>
        </p:nvPicPr>
        <p:blipFill>
          <a:blip r:embed="rId3"/>
          <a:stretch>
            <a:fillRect/>
          </a:stretch>
        </p:blipFill>
        <p:spPr>
          <a:xfrm>
            <a:off x="6899518" y="0"/>
            <a:ext cx="5182709" cy="980728"/>
          </a:xfrm>
          <a:prstGeom prst="rect">
            <a:avLst/>
          </a:prstGeom>
        </p:spPr>
      </p:pic>
      <p:sp>
        <p:nvSpPr>
          <p:cNvPr id="8" name="标题 3"/>
          <p:cNvSpPr>
            <a:spLocks noGrp="1"/>
          </p:cNvSpPr>
          <p:nvPr>
            <p:ph type="ctrTitle"/>
          </p:nvPr>
        </p:nvSpPr>
        <p:spPr>
          <a:xfrm>
            <a:off x="1248102" y="1731148"/>
            <a:ext cx="9695796" cy="2111782"/>
          </a:xfrm>
        </p:spPr>
        <p:txBody>
          <a:bodyPr>
            <a:noAutofit/>
          </a:bodyPr>
          <a:lstStyle/>
          <a:p>
            <a:pPr>
              <a:lnSpc>
                <a:spcPct val="150000"/>
              </a:lnSpc>
            </a:pPr>
            <a:r>
              <a:rPr lang="zh-CN" altLang="en-US" sz="5400" b="1" dirty="0">
                <a:solidFill>
                  <a:schemeClr val="bg1"/>
                </a:solidFill>
                <a:latin typeface="Times New Roman" panose="02020603050405020304" pitchFamily="18" charset="0"/>
                <a:ea typeface="宋体" panose="02010600030101010101" pitchFamily="2" charset="-122"/>
                <a:cs typeface="+mn-ea"/>
                <a:sym typeface="+mn-lt"/>
              </a:rPr>
              <a:t>基于</a:t>
            </a:r>
            <a:r>
              <a:rPr lang="en-US" altLang="zh-CN" sz="5400" b="1" dirty="0">
                <a:solidFill>
                  <a:schemeClr val="bg1"/>
                </a:solidFill>
                <a:latin typeface="Times New Roman" panose="02020603050405020304" pitchFamily="18" charset="0"/>
                <a:ea typeface="宋体" panose="02010600030101010101" pitchFamily="2" charset="-122"/>
                <a:cs typeface="+mn-ea"/>
                <a:sym typeface="+mn-lt"/>
              </a:rPr>
              <a:t>Geant4</a:t>
            </a:r>
            <a:r>
              <a:rPr lang="zh-CN" altLang="en-US" sz="5400" b="1" dirty="0">
                <a:solidFill>
                  <a:schemeClr val="bg1"/>
                </a:solidFill>
                <a:latin typeface="Times New Roman" panose="02020603050405020304" pitchFamily="18" charset="0"/>
                <a:ea typeface="宋体" panose="02010600030101010101" pitchFamily="2" charset="-122"/>
                <a:cs typeface="+mn-ea"/>
                <a:sym typeface="+mn-lt"/>
              </a:rPr>
              <a:t>的</a:t>
            </a:r>
            <a:r>
              <a:rPr lang="en-US" altLang="zh-CN" sz="5400" b="1" dirty="0">
                <a:solidFill>
                  <a:schemeClr val="bg1"/>
                </a:solidFill>
                <a:latin typeface="Times New Roman" panose="02020603050405020304" pitchFamily="18" charset="0"/>
                <a:ea typeface="宋体" panose="02010600030101010101" pitchFamily="2" charset="-122"/>
                <a:cs typeface="+mn-ea"/>
                <a:sym typeface="+mn-lt"/>
              </a:rPr>
              <a:t>3γPET</a:t>
            </a:r>
            <a:br>
              <a:rPr lang="en-US" altLang="zh-CN" sz="5400" b="1" dirty="0">
                <a:solidFill>
                  <a:schemeClr val="bg1"/>
                </a:solidFill>
                <a:latin typeface="Times New Roman" panose="02020603050405020304" pitchFamily="18" charset="0"/>
                <a:ea typeface="宋体" panose="02010600030101010101" pitchFamily="2" charset="-122"/>
                <a:cs typeface="+mn-ea"/>
                <a:sym typeface="+mn-lt"/>
              </a:rPr>
            </a:br>
            <a:r>
              <a:rPr lang="zh-CN" altLang="en-US" sz="5400" b="1" dirty="0">
                <a:solidFill>
                  <a:schemeClr val="bg1"/>
                </a:solidFill>
                <a:latin typeface="Times New Roman" panose="02020603050405020304" pitchFamily="18" charset="0"/>
                <a:ea typeface="宋体" panose="02010600030101010101" pitchFamily="2" charset="-122"/>
                <a:cs typeface="+mn-ea"/>
                <a:sym typeface="+mn-lt"/>
              </a:rPr>
              <a:t>多核素成像模拟研究</a:t>
            </a:r>
          </a:p>
        </p:txBody>
      </p:sp>
      <p:sp>
        <p:nvSpPr>
          <p:cNvPr id="2" name="副标题 2">
            <a:extLst>
              <a:ext uri="{FF2B5EF4-FFF2-40B4-BE49-F238E27FC236}">
                <a16:creationId xmlns:a16="http://schemas.microsoft.com/office/drawing/2014/main" id="{00DEC1CE-BFD1-49D6-CABA-139AE8D8A585}"/>
              </a:ext>
            </a:extLst>
          </p:cNvPr>
          <p:cNvSpPr>
            <a:spLocks noGrp="1"/>
          </p:cNvSpPr>
          <p:nvPr>
            <p:ph type="subTitle" idx="1"/>
          </p:nvPr>
        </p:nvSpPr>
        <p:spPr>
          <a:xfrm>
            <a:off x="2137747" y="4380899"/>
            <a:ext cx="7916505" cy="2015774"/>
          </a:xfrm>
        </p:spPr>
        <p:txBody>
          <a:bodyPr>
            <a:normAutofit/>
          </a:bodyPr>
          <a:lstStyle/>
          <a:p>
            <a:pPr>
              <a:lnSpc>
                <a:spcPct val="150000"/>
              </a:lnSpc>
              <a:spcBef>
                <a:spcPts val="0"/>
              </a:spcBef>
            </a:pPr>
            <a:r>
              <a:rPr lang="zh-CN" altLang="en-US" b="1" dirty="0">
                <a:latin typeface="Times New Roman" panose="02020603050405020304" pitchFamily="18" charset="0"/>
                <a:ea typeface="宋体" panose="02010600030101010101" pitchFamily="2" charset="-122"/>
              </a:rPr>
              <a:t>廖韩日</a:t>
            </a:r>
            <a:endParaRPr lang="en-US" altLang="zh-CN" b="1" dirty="0">
              <a:latin typeface="Times New Roman" panose="02020603050405020304" pitchFamily="18" charset="0"/>
              <a:ea typeface="宋体" panose="02010600030101010101" pitchFamily="2" charset="-122"/>
            </a:endParaRPr>
          </a:p>
          <a:p>
            <a:pPr>
              <a:lnSpc>
                <a:spcPct val="150000"/>
              </a:lnSpc>
              <a:spcBef>
                <a:spcPts val="0"/>
              </a:spcBef>
            </a:pPr>
            <a:r>
              <a:rPr lang="zh-CN" altLang="en-US" sz="2000" i="1" dirty="0">
                <a:latin typeface="Times New Roman" panose="02020603050405020304" pitchFamily="18" charset="0"/>
                <a:ea typeface="宋体" panose="02010600030101010101" pitchFamily="2" charset="-122"/>
              </a:rPr>
              <a:t>中国科学院高能物理研究所，核技术应用中心</a:t>
            </a:r>
            <a:endParaRPr lang="en-US" altLang="zh-CN" sz="2000" i="1" dirty="0">
              <a:latin typeface="Times New Roman" panose="02020603050405020304" pitchFamily="18" charset="0"/>
              <a:ea typeface="宋体" panose="02010600030101010101" pitchFamily="2" charset="-122"/>
            </a:endParaRPr>
          </a:p>
          <a:p>
            <a:pPr>
              <a:lnSpc>
                <a:spcPct val="150000"/>
              </a:lnSpc>
              <a:spcBef>
                <a:spcPts val="0"/>
              </a:spcBef>
            </a:pPr>
            <a:r>
              <a:rPr lang="zh-CN" altLang="en-US" sz="2000" i="1">
                <a:latin typeface="Times New Roman" panose="02020603050405020304" pitchFamily="18" charset="0"/>
                <a:ea typeface="宋体" panose="02010600030101010101" pitchFamily="2" charset="-122"/>
              </a:rPr>
              <a:t>登封，</a:t>
            </a:r>
            <a:r>
              <a:rPr lang="zh-CN" altLang="en-US" sz="2000" i="1" dirty="0">
                <a:latin typeface="Times New Roman" panose="02020603050405020304" pitchFamily="18" charset="0"/>
                <a:ea typeface="宋体" panose="02010600030101010101" pitchFamily="2" charset="-122"/>
              </a:rPr>
              <a:t>河南</a:t>
            </a:r>
            <a:endParaRPr lang="en-US" altLang="zh-CN" sz="2000" i="1" dirty="0">
              <a:latin typeface="Times New Roman" panose="02020603050405020304" pitchFamily="18" charset="0"/>
              <a:ea typeface="宋体" panose="02010600030101010101" pitchFamily="2" charset="-122"/>
            </a:endParaRPr>
          </a:p>
          <a:p>
            <a:pPr>
              <a:lnSpc>
                <a:spcPct val="150000"/>
              </a:lnSpc>
              <a:spcBef>
                <a:spcPts val="0"/>
              </a:spcBef>
            </a:pPr>
            <a:r>
              <a:rPr lang="en-US" altLang="zh-CN" sz="2000" i="1" dirty="0">
                <a:latin typeface="Times New Roman" panose="02020603050405020304" pitchFamily="18" charset="0"/>
                <a:ea typeface="宋体" panose="02010600030101010101" pitchFamily="2" charset="-122"/>
              </a:rPr>
              <a:t>2026.08.11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C4DF0-555B-EE0D-95BB-CF2FC9D493B0}"/>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2BAD7BF4-979C-4AE8-698F-63036065BE8D}"/>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可用核素</a:t>
            </a:r>
          </a:p>
        </p:txBody>
      </p:sp>
      <p:pic>
        <p:nvPicPr>
          <p:cNvPr id="12" name="图片 11">
            <a:extLst>
              <a:ext uri="{FF2B5EF4-FFF2-40B4-BE49-F238E27FC236}">
                <a16:creationId xmlns:a16="http://schemas.microsoft.com/office/drawing/2014/main" id="{62770E61-91BA-AE3F-EC1E-BCB958B1325A}"/>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C41E9DB9-3EE2-B40D-7CD9-C79E891E8FAB}"/>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graphicFrame>
        <p:nvGraphicFramePr>
          <p:cNvPr id="4" name="表格 3">
            <a:extLst>
              <a:ext uri="{FF2B5EF4-FFF2-40B4-BE49-F238E27FC236}">
                <a16:creationId xmlns:a16="http://schemas.microsoft.com/office/drawing/2014/main" id="{ED9FA96C-66AB-56D4-D73D-EABC566E51AE}"/>
              </a:ext>
            </a:extLst>
          </p:cNvPr>
          <p:cNvGraphicFramePr>
            <a:graphicFrameLocks noGrp="1"/>
          </p:cNvGraphicFramePr>
          <p:nvPr>
            <p:extLst>
              <p:ext uri="{D42A27DB-BD31-4B8C-83A1-F6EECF244321}">
                <p14:modId xmlns:p14="http://schemas.microsoft.com/office/powerpoint/2010/main" val="684962586"/>
              </p:ext>
            </p:extLst>
          </p:nvPr>
        </p:nvGraphicFramePr>
        <p:xfrm>
          <a:off x="824592" y="706756"/>
          <a:ext cx="10022480" cy="5922486"/>
        </p:xfrm>
        <a:graphic>
          <a:graphicData uri="http://schemas.openxmlformats.org/drawingml/2006/table">
            <a:tbl>
              <a:tblPr/>
              <a:tblGrid>
                <a:gridCol w="1608365">
                  <a:extLst>
                    <a:ext uri="{9D8B030D-6E8A-4147-A177-3AD203B41FA5}">
                      <a16:colId xmlns:a16="http://schemas.microsoft.com/office/drawing/2014/main" val="1931168381"/>
                    </a:ext>
                  </a:extLst>
                </a:gridCol>
                <a:gridCol w="2171700">
                  <a:extLst>
                    <a:ext uri="{9D8B030D-6E8A-4147-A177-3AD203B41FA5}">
                      <a16:colId xmlns:a16="http://schemas.microsoft.com/office/drawing/2014/main" val="677769872"/>
                    </a:ext>
                  </a:extLst>
                </a:gridCol>
                <a:gridCol w="1502229">
                  <a:extLst>
                    <a:ext uri="{9D8B030D-6E8A-4147-A177-3AD203B41FA5}">
                      <a16:colId xmlns:a16="http://schemas.microsoft.com/office/drawing/2014/main" val="840421039"/>
                    </a:ext>
                  </a:extLst>
                </a:gridCol>
                <a:gridCol w="4740186">
                  <a:extLst>
                    <a:ext uri="{9D8B030D-6E8A-4147-A177-3AD203B41FA5}">
                      <a16:colId xmlns:a16="http://schemas.microsoft.com/office/drawing/2014/main" val="2158286196"/>
                    </a:ext>
                  </a:extLst>
                </a:gridCol>
              </a:tblGrid>
              <a:tr h="511714">
                <a:tc>
                  <a:txBody>
                    <a:bodyPr/>
                    <a:lstStyle/>
                    <a:p>
                      <a:pPr algn="ctr">
                        <a:buNone/>
                      </a:pPr>
                      <a:r>
                        <a:rPr lang="zh-CN" sz="1200" dirty="0">
                          <a:effectLst/>
                          <a:latin typeface="Times New Roman" panose="02020603050405020304" pitchFamily="18" charset="0"/>
                          <a:ea typeface="宋体" panose="02010600030101010101" pitchFamily="2" charset="-122"/>
                        </a:rPr>
                        <a:t>Nuclide</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Half-life</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β⁺ ratio (%)</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Main prompt γ energy (keV) and (β⁺γ/β⁺ yield)</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84217078"/>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¹⁰C</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1.93 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99.9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718.4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811585739"/>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¹⁴O</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1.18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99.9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2313 (99.4%)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01765451"/>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⁸²Rb</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1.27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95.4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777 (14%)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556375428"/>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³⁸K</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7.64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99.5</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2167 (99.8%)</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619192689"/>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⁵²ᵐMn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21.1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96.6</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1434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30190974"/>
                  </a:ext>
                </a:extLst>
              </a:tr>
              <a:tr h="258814">
                <a:tc>
                  <a:txBody>
                    <a:bodyPr/>
                    <a:lstStyle/>
                    <a:p>
                      <a:pPr algn="ctr">
                        <a:buNone/>
                      </a:pPr>
                      <a:r>
                        <a:rPr lang="zh-CN" sz="1200">
                          <a:effectLst/>
                          <a:latin typeface="Times New Roman" panose="02020603050405020304" pitchFamily="18" charset="0"/>
                          <a:ea typeface="宋体" panose="02010600030101010101" pitchFamily="2" charset="-122"/>
                        </a:rPr>
                        <a:t>⁶⁰Cu</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dirty="0">
                          <a:effectLst/>
                          <a:latin typeface="Times New Roman" panose="02020603050405020304" pitchFamily="18" charset="0"/>
                          <a:ea typeface="宋体" panose="02010600030101010101" pitchFamily="2" charset="-122"/>
                        </a:rPr>
                        <a:t>23.7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92.6</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1333 (86%), 1792 (44%)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29577516"/>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³⁴ᵐCl</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32.0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54.3</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2128 (78%)</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82546124"/>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⁹⁴ᵐTc</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52.0 min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70.2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871 (96.4%)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65224662"/>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⁶⁸Ga</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1.13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88.9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1077 (1.3%)</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571483"/>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¹¹⁰ᵐIn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1.15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61.3</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658 (99%)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49361197"/>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¹²⁰I</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1.35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68.2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560 (67%)</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71450269"/>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⁴³Sc</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3.89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88.1</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373 (24%)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10435642"/>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⁴⁴Sc</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3.97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94.3</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1157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862691278"/>
                  </a:ext>
                </a:extLst>
              </a:tr>
              <a:tr h="285436">
                <a:tc>
                  <a:txBody>
                    <a:bodyPr/>
                    <a:lstStyle/>
                    <a:p>
                      <a:pPr algn="ctr">
                        <a:buNone/>
                      </a:pPr>
                      <a:r>
                        <a:rPr lang="zh-CN" sz="1200">
                          <a:effectLst/>
                          <a:latin typeface="Times New Roman" panose="02020603050405020304" pitchFamily="18" charset="0"/>
                          <a:ea typeface="宋体" panose="02010600030101010101" pitchFamily="2" charset="-122"/>
                        </a:rPr>
                        <a:t>⁸²ᵐRb</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6.47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21.2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554 (68.5%), 777 (92.2%)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15270798"/>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⁵²Fe</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8.28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99.6</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169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1487251"/>
                  </a:ext>
                </a:extLst>
              </a:tr>
              <a:tr h="285436">
                <a:tc>
                  <a:txBody>
                    <a:bodyPr/>
                    <a:lstStyle/>
                    <a:p>
                      <a:pPr algn="ctr">
                        <a:buNone/>
                      </a:pPr>
                      <a:r>
                        <a:rPr lang="zh-CN" sz="1200">
                          <a:effectLst/>
                          <a:latin typeface="Times New Roman" panose="02020603050405020304" pitchFamily="18" charset="0"/>
                          <a:ea typeface="宋体" panose="02010600030101010101" pitchFamily="2" charset="-122"/>
                        </a:rPr>
                        <a:t>⁶⁶Ga</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9.49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57.2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1039 (2.7%), 2190 (4.6%)</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410547748"/>
                  </a:ext>
                </a:extLst>
              </a:tr>
              <a:tr h="285436">
                <a:tc>
                  <a:txBody>
                    <a:bodyPr/>
                    <a:lstStyle/>
                    <a:p>
                      <a:pPr algn="ctr">
                        <a:buNone/>
                      </a:pPr>
                      <a:r>
                        <a:rPr lang="zh-CN" sz="1200">
                          <a:effectLst/>
                          <a:latin typeface="Times New Roman" panose="02020603050405020304" pitchFamily="18" charset="0"/>
                          <a:ea typeface="宋体" panose="02010600030101010101" pitchFamily="2" charset="-122"/>
                        </a:rPr>
                        <a:t>⁸⁶Y</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14.7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31.9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1077 (84.8%), 1153 (27%)</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813039"/>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⁷⁶Br</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16.2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54.5</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559 (58.2%)</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123070404"/>
                  </a:ext>
                </a:extLst>
              </a:tr>
              <a:tr h="365299">
                <a:tc>
                  <a:txBody>
                    <a:bodyPr/>
                    <a:lstStyle/>
                    <a:p>
                      <a:pPr algn="ctr">
                        <a:buNone/>
                      </a:pPr>
                      <a:r>
                        <a:rPr lang="zh-CN" sz="1200" dirty="0">
                          <a:effectLst/>
                          <a:latin typeface="Times New Roman" panose="02020603050405020304" pitchFamily="18" charset="0"/>
                          <a:ea typeface="宋体" panose="02010600030101010101" pitchFamily="2" charset="-122"/>
                        </a:rPr>
                        <a:t>⁵⁵Co</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17.5 h</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75.9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477(18%), 931 (78%), 1409 (15%)</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42566110"/>
                  </a:ext>
                </a:extLst>
              </a:tr>
              <a:tr h="186877">
                <a:tc>
                  <a:txBody>
                    <a:bodyPr/>
                    <a:lstStyle/>
                    <a:p>
                      <a:pPr algn="ctr">
                        <a:buNone/>
                      </a:pPr>
                      <a:r>
                        <a:rPr lang="zh-CN" sz="1200" dirty="0">
                          <a:effectLst/>
                          <a:latin typeface="Times New Roman" panose="02020603050405020304" pitchFamily="18" charset="0"/>
                          <a:ea typeface="宋体" panose="02010600030101010101" pitchFamily="2" charset="-122"/>
                        </a:rPr>
                        <a:t>⁷²As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1.08 days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87.8</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834 (78.8%)</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16671825"/>
                  </a:ext>
                </a:extLst>
              </a:tr>
              <a:tr h="272126">
                <a:tc>
                  <a:txBody>
                    <a:bodyPr/>
                    <a:lstStyle/>
                    <a:p>
                      <a:pPr algn="ctr">
                        <a:buNone/>
                      </a:pPr>
                      <a:r>
                        <a:rPr lang="zh-CN" sz="1200">
                          <a:effectLst/>
                          <a:latin typeface="Times New Roman" panose="02020603050405020304" pitchFamily="18" charset="0"/>
                          <a:ea typeface="宋体" panose="02010600030101010101" pitchFamily="2" charset="-122"/>
                        </a:rPr>
                        <a:t>¹²⁴I</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4.18 days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22.7</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603 (52.7%), 723 (4.6%)</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68366887"/>
                  </a:ext>
                </a:extLst>
              </a:tr>
              <a:tr h="378611">
                <a:tc>
                  <a:txBody>
                    <a:bodyPr/>
                    <a:lstStyle/>
                    <a:p>
                      <a:pPr algn="ctr">
                        <a:buNone/>
                      </a:pPr>
                      <a:r>
                        <a:rPr lang="zh-CN" sz="1200">
                          <a:effectLst/>
                          <a:latin typeface="Times New Roman" panose="02020603050405020304" pitchFamily="18" charset="0"/>
                          <a:ea typeface="宋体" panose="02010600030101010101" pitchFamily="2" charset="-122"/>
                        </a:rPr>
                        <a:t>⁵²Mn</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5.59 days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29.4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744 (99%), 936 (99%), 1434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90703934"/>
                  </a:ext>
                </a:extLst>
              </a:tr>
              <a:tr h="272126">
                <a:tc>
                  <a:txBody>
                    <a:bodyPr/>
                    <a:lstStyle/>
                    <a:p>
                      <a:pPr algn="ctr">
                        <a:buNone/>
                      </a:pPr>
                      <a:r>
                        <a:rPr lang="zh-CN" sz="1200">
                          <a:effectLst/>
                          <a:latin typeface="Times New Roman" panose="02020603050405020304" pitchFamily="18" charset="0"/>
                          <a:ea typeface="宋体" panose="02010600030101010101" pitchFamily="2" charset="-122"/>
                        </a:rPr>
                        <a:t>⁴⁸V</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16.0 days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49.9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984 (100%), 1312 (100%)</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064063346"/>
                  </a:ext>
                </a:extLst>
              </a:tr>
              <a:tr h="186877">
                <a:tc>
                  <a:txBody>
                    <a:bodyPr/>
                    <a:lstStyle/>
                    <a:p>
                      <a:pPr algn="ctr">
                        <a:buNone/>
                      </a:pPr>
                      <a:r>
                        <a:rPr lang="zh-CN" sz="1200">
                          <a:effectLst/>
                          <a:latin typeface="Times New Roman" panose="02020603050405020304" pitchFamily="18" charset="0"/>
                          <a:ea typeface="宋体" panose="02010600030101010101" pitchFamily="2" charset="-122"/>
                        </a:rPr>
                        <a:t>²²Na</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2.60 years</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a:effectLst/>
                          <a:latin typeface="Times New Roman" panose="02020603050405020304" pitchFamily="18" charset="0"/>
                          <a:ea typeface="宋体" panose="02010600030101010101" pitchFamily="2" charset="-122"/>
                        </a:rPr>
                        <a:t>90.4</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tc>
                  <a:txBody>
                    <a:bodyPr/>
                    <a:lstStyle/>
                    <a:p>
                      <a:pPr algn="ctr">
                        <a:buNone/>
                      </a:pPr>
                      <a:r>
                        <a:rPr lang="zh-CN" sz="1200" dirty="0">
                          <a:effectLst/>
                          <a:latin typeface="Times New Roman" panose="02020603050405020304" pitchFamily="18" charset="0"/>
                          <a:ea typeface="宋体" panose="02010600030101010101" pitchFamily="2" charset="-122"/>
                        </a:rPr>
                        <a:t>1275 (99.9%)</a:t>
                      </a:r>
                    </a:p>
                  </a:txBody>
                  <a:tcPr marL="2544" marR="2544" marT="2544" marB="2544"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225274892"/>
                  </a:ext>
                </a:extLst>
              </a:tr>
            </a:tbl>
          </a:graphicData>
        </a:graphic>
      </p:graphicFrame>
    </p:spTree>
    <p:extLst>
      <p:ext uri="{BB962C8B-B14F-4D97-AF65-F5344CB8AC3E}">
        <p14:creationId xmlns:p14="http://schemas.microsoft.com/office/powerpoint/2010/main" val="1346843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93567-F7D1-D5CE-BDFD-9F081C8B2897}"/>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46D7460E-DE8D-BC4D-F578-1125296109E1}"/>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符合原理</a:t>
            </a:r>
          </a:p>
        </p:txBody>
      </p:sp>
      <p:pic>
        <p:nvPicPr>
          <p:cNvPr id="12" name="图片 11">
            <a:extLst>
              <a:ext uri="{FF2B5EF4-FFF2-40B4-BE49-F238E27FC236}">
                <a16:creationId xmlns:a16="http://schemas.microsoft.com/office/drawing/2014/main" id="{6C9649F7-595D-B739-B5F9-4011F8F5B931}"/>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579808B8-8FE4-A8B3-19EA-E0CC5AE9D4AF}"/>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B620BEEB-DE0A-A8CF-B1CD-3170003FA928}"/>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B620BEEB-DE0A-A8CF-B1CD-3170003FA928}"/>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B4818333-4FB3-5645-F720-AA4C43D2AFA6}"/>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B4818333-4FB3-5645-F720-AA4C43D2AFA6}"/>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C315DD41-A259-20D6-EE5F-AF5C45128600}"/>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C315DD41-A259-20D6-EE5F-AF5C45128600}"/>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B07B0B18-5CE2-7A93-D802-A634E80F50F5}"/>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B07B0B18-5CE2-7A93-D802-A634E80F50F5}"/>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890AA869-EE95-CC7B-26E7-6E5DC6BEC509}"/>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890AA869-EE95-CC7B-26E7-6E5DC6BEC509}"/>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4E0E9728-8EDF-7C89-2B4E-1F5079D4F5BB}"/>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4E0E9728-8EDF-7C89-2B4E-1F5079D4F5BB}"/>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F03BBA8F-185D-7EEF-3B98-A917A52083C5}"/>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F03BBA8F-185D-7EEF-3B98-A917A52083C5}"/>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052D53D0-B015-8615-3111-D357564F7F6B}"/>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052D53D0-B015-8615-3111-D357564F7F6B}"/>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0C0AC2C0-0448-9356-25D2-CF6A9F4863D7}"/>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0C0AC2C0-0448-9356-25D2-CF6A9F4863D7}"/>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E46ACEFE-EEB8-80F9-EE2E-6275AA0A8EFD}"/>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E46ACEFE-EEB8-80F9-EE2E-6275AA0A8EFD}"/>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B9601382-4DF8-2112-C880-C6C7E8CA3553}"/>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B9601382-4DF8-2112-C880-C6C7E8CA3553}"/>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D61B1B7E-AFB7-C62A-BC21-EB33162BFE5E}"/>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D61B1B7E-AFB7-C62A-BC21-EB33162BFE5E}"/>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DB5183E0-AFA8-2DCE-FE3E-2F528A7D326D}"/>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DB5183E0-AFA8-2DCE-FE3E-2F528A7D326D}"/>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6E7AA65E-A24F-5F67-7183-C76A4B6B3043}"/>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6E7AA65E-A24F-5F67-7183-C76A4B6B3043}"/>
                  </a:ext>
                </a:extLst>
              </p:cNvPr>
              <p:cNvPicPr/>
              <p:nvPr/>
            </p:nvPicPr>
            <p:blipFill>
              <a:blip r:embed="rId29"/>
              <a:stretch>
                <a:fillRect/>
              </a:stretch>
            </p:blipFill>
            <p:spPr>
              <a:xfrm>
                <a:off x="170625" y="1856953"/>
                <a:ext cx="554040" cy="611280"/>
              </a:xfrm>
              <a:prstGeom prst="rect">
                <a:avLst/>
              </a:prstGeom>
            </p:spPr>
          </p:pic>
        </mc:Fallback>
      </mc:AlternateContent>
      <p:grpSp>
        <p:nvGrpSpPr>
          <p:cNvPr id="38" name="组合 37">
            <a:extLst>
              <a:ext uri="{FF2B5EF4-FFF2-40B4-BE49-F238E27FC236}">
                <a16:creationId xmlns:a16="http://schemas.microsoft.com/office/drawing/2014/main" id="{C9CC0BB3-3123-247B-8661-7A68B49CA0D2}"/>
              </a:ext>
            </a:extLst>
          </p:cNvPr>
          <p:cNvGrpSpPr/>
          <p:nvPr/>
        </p:nvGrpSpPr>
        <p:grpSpPr>
          <a:xfrm>
            <a:off x="4" y="974098"/>
            <a:ext cx="12191996" cy="5727701"/>
            <a:chOff x="0" y="1130299"/>
            <a:chExt cx="12191996" cy="5727701"/>
          </a:xfrm>
        </p:grpSpPr>
        <p:sp>
          <p:nvSpPr>
            <p:cNvPr id="39" name="任意多边形: 形状 38">
              <a:extLst>
                <a:ext uri="{FF2B5EF4-FFF2-40B4-BE49-F238E27FC236}">
                  <a16:creationId xmlns:a16="http://schemas.microsoft.com/office/drawing/2014/main" id="{50A0B1CD-8216-666B-30B7-39F9014931BB}"/>
                </a:ext>
              </a:extLst>
            </p:cNvPr>
            <p:cNvSpPr/>
            <p:nvPr/>
          </p:nvSpPr>
          <p:spPr>
            <a:xfrm>
              <a:off x="0" y="3257999"/>
              <a:ext cx="12191996" cy="3600001"/>
            </a:xfrm>
            <a:custGeom>
              <a:avLst/>
              <a:gdLst>
                <a:gd name="connsiteX0" fmla="*/ 2007589 w 12191996"/>
                <a:gd name="connsiteY0" fmla="*/ 2820682 h 3600001"/>
                <a:gd name="connsiteX1" fmla="*/ 2154062 w 12191996"/>
                <a:gd name="connsiteY1" fmla="*/ 2820682 h 3600001"/>
                <a:gd name="connsiteX2" fmla="*/ 2154062 w 12191996"/>
                <a:gd name="connsiteY2" fmla="*/ 3600000 h 3600001"/>
                <a:gd name="connsiteX3" fmla="*/ 2007589 w 12191996"/>
                <a:gd name="connsiteY3" fmla="*/ 3600000 h 3600001"/>
                <a:gd name="connsiteX4" fmla="*/ 0 w 12191996"/>
                <a:gd name="connsiteY4" fmla="*/ 2820682 h 3600001"/>
                <a:gd name="connsiteX5" fmla="*/ 146474 w 12191996"/>
                <a:gd name="connsiteY5" fmla="*/ 2820682 h 3600001"/>
                <a:gd name="connsiteX6" fmla="*/ 146474 w 12191996"/>
                <a:gd name="connsiteY6" fmla="*/ 3600000 h 3600001"/>
                <a:gd name="connsiteX7" fmla="*/ 0 w 12191996"/>
                <a:gd name="connsiteY7" fmla="*/ 3600000 h 3600001"/>
                <a:gd name="connsiteX8" fmla="*/ 1433992 w 12191996"/>
                <a:gd name="connsiteY8" fmla="*/ 2664818 h 3600001"/>
                <a:gd name="connsiteX9" fmla="*/ 1580466 w 12191996"/>
                <a:gd name="connsiteY9" fmla="*/ 2664818 h 3600001"/>
                <a:gd name="connsiteX10" fmla="*/ 1580466 w 12191996"/>
                <a:gd name="connsiteY10" fmla="*/ 3600000 h 3600001"/>
                <a:gd name="connsiteX11" fmla="*/ 1433992 w 12191996"/>
                <a:gd name="connsiteY11" fmla="*/ 3600000 h 3600001"/>
                <a:gd name="connsiteX12" fmla="*/ 4875570 w 12191996"/>
                <a:gd name="connsiteY12" fmla="*/ 2586886 h 3600001"/>
                <a:gd name="connsiteX13" fmla="*/ 5022045 w 12191996"/>
                <a:gd name="connsiteY13" fmla="*/ 2586886 h 3600001"/>
                <a:gd name="connsiteX14" fmla="*/ 5022045 w 12191996"/>
                <a:gd name="connsiteY14" fmla="*/ 3600000 h 3600001"/>
                <a:gd name="connsiteX15" fmla="*/ 4875570 w 12191996"/>
                <a:gd name="connsiteY15" fmla="*/ 3600000 h 3600001"/>
                <a:gd name="connsiteX16" fmla="*/ 2867985 w 12191996"/>
                <a:gd name="connsiteY16" fmla="*/ 2586886 h 3600001"/>
                <a:gd name="connsiteX17" fmla="*/ 3014458 w 12191996"/>
                <a:gd name="connsiteY17" fmla="*/ 2586886 h 3600001"/>
                <a:gd name="connsiteX18" fmla="*/ 3014458 w 12191996"/>
                <a:gd name="connsiteY18" fmla="*/ 3600000 h 3600001"/>
                <a:gd name="connsiteX19" fmla="*/ 2867985 w 12191996"/>
                <a:gd name="connsiteY19" fmla="*/ 3600000 h 3600001"/>
                <a:gd name="connsiteX20" fmla="*/ 2581185 w 12191996"/>
                <a:gd name="connsiteY20" fmla="*/ 2477782 h 3600001"/>
                <a:gd name="connsiteX21" fmla="*/ 2727660 w 12191996"/>
                <a:gd name="connsiteY21" fmla="*/ 2477782 h 3600001"/>
                <a:gd name="connsiteX22" fmla="*/ 2727660 w 12191996"/>
                <a:gd name="connsiteY22" fmla="*/ 3600000 h 3600001"/>
                <a:gd name="connsiteX23" fmla="*/ 2581185 w 12191996"/>
                <a:gd name="connsiteY23" fmla="*/ 3600000 h 3600001"/>
                <a:gd name="connsiteX24" fmla="*/ 1147194 w 12191996"/>
                <a:gd name="connsiteY24" fmla="*/ 2477782 h 3600001"/>
                <a:gd name="connsiteX25" fmla="*/ 1293668 w 12191996"/>
                <a:gd name="connsiteY25" fmla="*/ 2477782 h 3600001"/>
                <a:gd name="connsiteX26" fmla="*/ 1293668 w 12191996"/>
                <a:gd name="connsiteY26" fmla="*/ 3600000 h 3600001"/>
                <a:gd name="connsiteX27" fmla="*/ 1147194 w 12191996"/>
                <a:gd name="connsiteY27" fmla="*/ 3600000 h 3600001"/>
                <a:gd name="connsiteX28" fmla="*/ 286798 w 12191996"/>
                <a:gd name="connsiteY28" fmla="*/ 2477782 h 3600001"/>
                <a:gd name="connsiteX29" fmla="*/ 433272 w 12191996"/>
                <a:gd name="connsiteY29" fmla="*/ 2477782 h 3600001"/>
                <a:gd name="connsiteX30" fmla="*/ 433272 w 12191996"/>
                <a:gd name="connsiteY30" fmla="*/ 3600000 h 3600001"/>
                <a:gd name="connsiteX31" fmla="*/ 286798 w 12191996"/>
                <a:gd name="connsiteY31" fmla="*/ 3600000 h 3600001"/>
                <a:gd name="connsiteX32" fmla="*/ 4301973 w 12191996"/>
                <a:gd name="connsiteY32" fmla="*/ 2384264 h 3600001"/>
                <a:gd name="connsiteX33" fmla="*/ 4448447 w 12191996"/>
                <a:gd name="connsiteY33" fmla="*/ 2384264 h 3600001"/>
                <a:gd name="connsiteX34" fmla="*/ 4448447 w 12191996"/>
                <a:gd name="connsiteY34" fmla="*/ 3600001 h 3600001"/>
                <a:gd name="connsiteX35" fmla="*/ 4301973 w 12191996"/>
                <a:gd name="connsiteY35" fmla="*/ 3600001 h 3600001"/>
                <a:gd name="connsiteX36" fmla="*/ 1720791 w 12191996"/>
                <a:gd name="connsiteY36" fmla="*/ 2353091 h 3600001"/>
                <a:gd name="connsiteX37" fmla="*/ 1867265 w 12191996"/>
                <a:gd name="connsiteY37" fmla="*/ 2353091 h 3600001"/>
                <a:gd name="connsiteX38" fmla="*/ 1867265 w 12191996"/>
                <a:gd name="connsiteY38" fmla="*/ 3600000 h 3600001"/>
                <a:gd name="connsiteX39" fmla="*/ 1720791 w 12191996"/>
                <a:gd name="connsiteY39" fmla="*/ 3600000 h 3600001"/>
                <a:gd name="connsiteX40" fmla="*/ 7743555 w 12191996"/>
                <a:gd name="connsiteY40" fmla="*/ 2275159 h 3600001"/>
                <a:gd name="connsiteX41" fmla="*/ 7890029 w 12191996"/>
                <a:gd name="connsiteY41" fmla="*/ 2275159 h 3600001"/>
                <a:gd name="connsiteX42" fmla="*/ 7890029 w 12191996"/>
                <a:gd name="connsiteY42" fmla="*/ 3600000 h 3600001"/>
                <a:gd name="connsiteX43" fmla="*/ 7743555 w 12191996"/>
                <a:gd name="connsiteY43" fmla="*/ 3600000 h 3600001"/>
                <a:gd name="connsiteX44" fmla="*/ 5735966 w 12191996"/>
                <a:gd name="connsiteY44" fmla="*/ 2275159 h 3600001"/>
                <a:gd name="connsiteX45" fmla="*/ 5882439 w 12191996"/>
                <a:gd name="connsiteY45" fmla="*/ 2275159 h 3600001"/>
                <a:gd name="connsiteX46" fmla="*/ 5882439 w 12191996"/>
                <a:gd name="connsiteY46" fmla="*/ 3600000 h 3600001"/>
                <a:gd name="connsiteX47" fmla="*/ 5735966 w 12191996"/>
                <a:gd name="connsiteY47" fmla="*/ 3600000 h 3600001"/>
                <a:gd name="connsiteX48" fmla="*/ 2294388 w 12191996"/>
                <a:gd name="connsiteY48" fmla="*/ 2197227 h 3600001"/>
                <a:gd name="connsiteX49" fmla="*/ 2440862 w 12191996"/>
                <a:gd name="connsiteY49" fmla="*/ 2197227 h 3600001"/>
                <a:gd name="connsiteX50" fmla="*/ 2440862 w 12191996"/>
                <a:gd name="connsiteY50" fmla="*/ 3600000 h 3600001"/>
                <a:gd name="connsiteX51" fmla="*/ 2294388 w 12191996"/>
                <a:gd name="connsiteY51" fmla="*/ 3600000 h 3600001"/>
                <a:gd name="connsiteX52" fmla="*/ 860395 w 12191996"/>
                <a:gd name="connsiteY52" fmla="*/ 2197227 h 3600001"/>
                <a:gd name="connsiteX53" fmla="*/ 1006869 w 12191996"/>
                <a:gd name="connsiteY53" fmla="*/ 2197227 h 3600001"/>
                <a:gd name="connsiteX54" fmla="*/ 1006869 w 12191996"/>
                <a:gd name="connsiteY54" fmla="*/ 3600000 h 3600001"/>
                <a:gd name="connsiteX55" fmla="*/ 860395 w 12191996"/>
                <a:gd name="connsiteY55" fmla="*/ 3600000 h 3600001"/>
                <a:gd name="connsiteX56" fmla="*/ 5449168 w 12191996"/>
                <a:gd name="connsiteY56" fmla="*/ 2141116 h 3600001"/>
                <a:gd name="connsiteX57" fmla="*/ 5595641 w 12191996"/>
                <a:gd name="connsiteY57" fmla="*/ 2141116 h 3600001"/>
                <a:gd name="connsiteX58" fmla="*/ 5595641 w 12191996"/>
                <a:gd name="connsiteY58" fmla="*/ 3600000 h 3600001"/>
                <a:gd name="connsiteX59" fmla="*/ 5449168 w 12191996"/>
                <a:gd name="connsiteY59" fmla="*/ 3600000 h 3600001"/>
                <a:gd name="connsiteX60" fmla="*/ 4015178 w 12191996"/>
                <a:gd name="connsiteY60" fmla="*/ 2141116 h 3600001"/>
                <a:gd name="connsiteX61" fmla="*/ 4161652 w 12191996"/>
                <a:gd name="connsiteY61" fmla="*/ 2141116 h 3600001"/>
                <a:gd name="connsiteX62" fmla="*/ 4161652 w 12191996"/>
                <a:gd name="connsiteY62" fmla="*/ 3600000 h 3600001"/>
                <a:gd name="connsiteX63" fmla="*/ 4015178 w 12191996"/>
                <a:gd name="connsiteY63" fmla="*/ 3600000 h 3600001"/>
                <a:gd name="connsiteX64" fmla="*/ 3154782 w 12191996"/>
                <a:gd name="connsiteY64" fmla="*/ 2141116 h 3600001"/>
                <a:gd name="connsiteX65" fmla="*/ 3301256 w 12191996"/>
                <a:gd name="connsiteY65" fmla="*/ 2141116 h 3600001"/>
                <a:gd name="connsiteX66" fmla="*/ 3301256 w 12191996"/>
                <a:gd name="connsiteY66" fmla="*/ 3600000 h 3600001"/>
                <a:gd name="connsiteX67" fmla="*/ 3154782 w 12191996"/>
                <a:gd name="connsiteY67" fmla="*/ 3600000 h 3600001"/>
                <a:gd name="connsiteX68" fmla="*/ 8603950 w 12191996"/>
                <a:gd name="connsiteY68" fmla="*/ 2119295 h 3600001"/>
                <a:gd name="connsiteX69" fmla="*/ 8750424 w 12191996"/>
                <a:gd name="connsiteY69" fmla="*/ 2119295 h 3600001"/>
                <a:gd name="connsiteX70" fmla="*/ 8750424 w 12191996"/>
                <a:gd name="connsiteY70" fmla="*/ 3600000 h 3600001"/>
                <a:gd name="connsiteX71" fmla="*/ 8603950 w 12191996"/>
                <a:gd name="connsiteY71" fmla="*/ 3600000 h 3600001"/>
                <a:gd name="connsiteX72" fmla="*/ 573597 w 12191996"/>
                <a:gd name="connsiteY72" fmla="*/ 2041364 h 3600001"/>
                <a:gd name="connsiteX73" fmla="*/ 720071 w 12191996"/>
                <a:gd name="connsiteY73" fmla="*/ 2041364 h 3600001"/>
                <a:gd name="connsiteX74" fmla="*/ 720071 w 12191996"/>
                <a:gd name="connsiteY74" fmla="*/ 3600001 h 3600001"/>
                <a:gd name="connsiteX75" fmla="*/ 573597 w 12191996"/>
                <a:gd name="connsiteY75" fmla="*/ 3600001 h 3600001"/>
                <a:gd name="connsiteX76" fmla="*/ 7169958 w 12191996"/>
                <a:gd name="connsiteY76" fmla="*/ 2010191 h 3600001"/>
                <a:gd name="connsiteX77" fmla="*/ 7316432 w 12191996"/>
                <a:gd name="connsiteY77" fmla="*/ 2010191 h 3600001"/>
                <a:gd name="connsiteX78" fmla="*/ 7316432 w 12191996"/>
                <a:gd name="connsiteY78" fmla="*/ 3600000 h 3600001"/>
                <a:gd name="connsiteX79" fmla="*/ 7169958 w 12191996"/>
                <a:gd name="connsiteY79" fmla="*/ 3600000 h 3600001"/>
                <a:gd name="connsiteX80" fmla="*/ 4588771 w 12191996"/>
                <a:gd name="connsiteY80" fmla="*/ 1979018 h 3600001"/>
                <a:gd name="connsiteX81" fmla="*/ 4735245 w 12191996"/>
                <a:gd name="connsiteY81" fmla="*/ 1979018 h 3600001"/>
                <a:gd name="connsiteX82" fmla="*/ 4735245 w 12191996"/>
                <a:gd name="connsiteY82" fmla="*/ 3600000 h 3600001"/>
                <a:gd name="connsiteX83" fmla="*/ 4588771 w 12191996"/>
                <a:gd name="connsiteY83" fmla="*/ 3600000 h 3600001"/>
                <a:gd name="connsiteX84" fmla="*/ 10037942 w 12191996"/>
                <a:gd name="connsiteY84" fmla="*/ 1823155 h 3600001"/>
                <a:gd name="connsiteX85" fmla="*/ 10184416 w 12191996"/>
                <a:gd name="connsiteY85" fmla="*/ 1823155 h 3600001"/>
                <a:gd name="connsiteX86" fmla="*/ 10184416 w 12191996"/>
                <a:gd name="connsiteY86" fmla="*/ 3600001 h 3600001"/>
                <a:gd name="connsiteX87" fmla="*/ 10037942 w 12191996"/>
                <a:gd name="connsiteY87" fmla="*/ 3600001 h 3600001"/>
                <a:gd name="connsiteX88" fmla="*/ 10611539 w 12191996"/>
                <a:gd name="connsiteY88" fmla="*/ 1800001 h 3600001"/>
                <a:gd name="connsiteX89" fmla="*/ 10758013 w 12191996"/>
                <a:gd name="connsiteY89" fmla="*/ 1800001 h 3600001"/>
                <a:gd name="connsiteX90" fmla="*/ 10758013 w 12191996"/>
                <a:gd name="connsiteY90" fmla="*/ 3600001 h 3600001"/>
                <a:gd name="connsiteX91" fmla="*/ 10611539 w 12191996"/>
                <a:gd name="connsiteY91" fmla="*/ 3600001 h 3600001"/>
                <a:gd name="connsiteX92" fmla="*/ 5162368 w 12191996"/>
                <a:gd name="connsiteY92" fmla="*/ 1776395 h 3600001"/>
                <a:gd name="connsiteX93" fmla="*/ 5308842 w 12191996"/>
                <a:gd name="connsiteY93" fmla="*/ 1776395 h 3600001"/>
                <a:gd name="connsiteX94" fmla="*/ 5308842 w 12191996"/>
                <a:gd name="connsiteY94" fmla="*/ 3600000 h 3600001"/>
                <a:gd name="connsiteX95" fmla="*/ 5162368 w 12191996"/>
                <a:gd name="connsiteY95" fmla="*/ 3600000 h 3600001"/>
                <a:gd name="connsiteX96" fmla="*/ 3728379 w 12191996"/>
                <a:gd name="connsiteY96" fmla="*/ 1776395 h 3600001"/>
                <a:gd name="connsiteX97" fmla="*/ 3874853 w 12191996"/>
                <a:gd name="connsiteY97" fmla="*/ 1776395 h 3600001"/>
                <a:gd name="connsiteX98" fmla="*/ 3874853 w 12191996"/>
                <a:gd name="connsiteY98" fmla="*/ 3600000 h 3600001"/>
                <a:gd name="connsiteX99" fmla="*/ 3728379 w 12191996"/>
                <a:gd name="connsiteY99" fmla="*/ 3600000 h 3600001"/>
                <a:gd name="connsiteX100" fmla="*/ 8317151 w 12191996"/>
                <a:gd name="connsiteY100" fmla="*/ 1692229 h 3600001"/>
                <a:gd name="connsiteX101" fmla="*/ 8463625 w 12191996"/>
                <a:gd name="connsiteY101" fmla="*/ 1692229 h 3600001"/>
                <a:gd name="connsiteX102" fmla="*/ 8463625 w 12191996"/>
                <a:gd name="connsiteY102" fmla="*/ 3600000 h 3600001"/>
                <a:gd name="connsiteX103" fmla="*/ 8317151 w 12191996"/>
                <a:gd name="connsiteY103" fmla="*/ 3600000 h 3600001"/>
                <a:gd name="connsiteX104" fmla="*/ 6883159 w 12191996"/>
                <a:gd name="connsiteY104" fmla="*/ 1692229 h 3600001"/>
                <a:gd name="connsiteX105" fmla="*/ 7029633 w 12191996"/>
                <a:gd name="connsiteY105" fmla="*/ 1692229 h 3600001"/>
                <a:gd name="connsiteX106" fmla="*/ 7029633 w 12191996"/>
                <a:gd name="connsiteY106" fmla="*/ 3600000 h 3600001"/>
                <a:gd name="connsiteX107" fmla="*/ 6883159 w 12191996"/>
                <a:gd name="connsiteY107" fmla="*/ 3600000 h 3600001"/>
                <a:gd name="connsiteX108" fmla="*/ 6022764 w 12191996"/>
                <a:gd name="connsiteY108" fmla="*/ 1692229 h 3600001"/>
                <a:gd name="connsiteX109" fmla="*/ 6169238 w 12191996"/>
                <a:gd name="connsiteY109" fmla="*/ 1692229 h 3600001"/>
                <a:gd name="connsiteX110" fmla="*/ 6169238 w 12191996"/>
                <a:gd name="connsiteY110" fmla="*/ 3600000 h 3600001"/>
                <a:gd name="connsiteX111" fmla="*/ 6022764 w 12191996"/>
                <a:gd name="connsiteY111" fmla="*/ 3600000 h 3600001"/>
                <a:gd name="connsiteX112" fmla="*/ 3441581 w 12191996"/>
                <a:gd name="connsiteY112" fmla="*/ 1573773 h 3600001"/>
                <a:gd name="connsiteX113" fmla="*/ 3588056 w 12191996"/>
                <a:gd name="connsiteY113" fmla="*/ 1573773 h 3600001"/>
                <a:gd name="connsiteX114" fmla="*/ 3588056 w 12191996"/>
                <a:gd name="connsiteY114" fmla="*/ 3600001 h 3600001"/>
                <a:gd name="connsiteX115" fmla="*/ 3441581 w 12191996"/>
                <a:gd name="connsiteY115" fmla="*/ 3600001 h 3600001"/>
                <a:gd name="connsiteX116" fmla="*/ 7456756 w 12191996"/>
                <a:gd name="connsiteY116" fmla="*/ 1480254 h 3600001"/>
                <a:gd name="connsiteX117" fmla="*/ 7603230 w 12191996"/>
                <a:gd name="connsiteY117" fmla="*/ 1480254 h 3600001"/>
                <a:gd name="connsiteX118" fmla="*/ 7603230 w 12191996"/>
                <a:gd name="connsiteY118" fmla="*/ 3600000 h 3600001"/>
                <a:gd name="connsiteX119" fmla="*/ 7456756 w 12191996"/>
                <a:gd name="connsiteY119" fmla="*/ 3600000 h 3600001"/>
                <a:gd name="connsiteX120" fmla="*/ 9751144 w 12191996"/>
                <a:gd name="connsiteY120" fmla="*/ 1467786 h 3600001"/>
                <a:gd name="connsiteX121" fmla="*/ 9897618 w 12191996"/>
                <a:gd name="connsiteY121" fmla="*/ 1467786 h 3600001"/>
                <a:gd name="connsiteX122" fmla="*/ 9897618 w 12191996"/>
                <a:gd name="connsiteY122" fmla="*/ 3600001 h 3600001"/>
                <a:gd name="connsiteX123" fmla="*/ 9751144 w 12191996"/>
                <a:gd name="connsiteY123" fmla="*/ 3600001 h 3600001"/>
                <a:gd name="connsiteX124" fmla="*/ 8890748 w 12191996"/>
                <a:gd name="connsiteY124" fmla="*/ 1467785 h 3600001"/>
                <a:gd name="connsiteX125" fmla="*/ 9037222 w 12191996"/>
                <a:gd name="connsiteY125" fmla="*/ 1467785 h 3600001"/>
                <a:gd name="connsiteX126" fmla="*/ 9037222 w 12191996"/>
                <a:gd name="connsiteY126" fmla="*/ 3600000 h 3600001"/>
                <a:gd name="connsiteX127" fmla="*/ 8890748 w 12191996"/>
                <a:gd name="connsiteY127" fmla="*/ 3600000 h 3600001"/>
                <a:gd name="connsiteX128" fmla="*/ 6596361 w 12191996"/>
                <a:gd name="connsiteY128" fmla="*/ 1296000 h 3600001"/>
                <a:gd name="connsiteX129" fmla="*/ 6742835 w 12191996"/>
                <a:gd name="connsiteY129" fmla="*/ 1296000 h 3600001"/>
                <a:gd name="connsiteX130" fmla="*/ 6742835 w 12191996"/>
                <a:gd name="connsiteY130" fmla="*/ 3600000 h 3600001"/>
                <a:gd name="connsiteX131" fmla="*/ 6596361 w 12191996"/>
                <a:gd name="connsiteY131" fmla="*/ 3600000 h 3600001"/>
                <a:gd name="connsiteX132" fmla="*/ 10324741 w 12191996"/>
                <a:gd name="connsiteY132" fmla="*/ 1230873 h 3600001"/>
                <a:gd name="connsiteX133" fmla="*/ 10471215 w 12191996"/>
                <a:gd name="connsiteY133" fmla="*/ 1230873 h 3600001"/>
                <a:gd name="connsiteX134" fmla="*/ 10471215 w 12191996"/>
                <a:gd name="connsiteY134" fmla="*/ 3600001 h 3600001"/>
                <a:gd name="connsiteX135" fmla="*/ 10324741 w 12191996"/>
                <a:gd name="connsiteY135" fmla="*/ 3600001 h 3600001"/>
                <a:gd name="connsiteX136" fmla="*/ 8030353 w 12191996"/>
                <a:gd name="connsiteY136" fmla="*/ 1215286 h 3600001"/>
                <a:gd name="connsiteX137" fmla="*/ 8176827 w 12191996"/>
                <a:gd name="connsiteY137" fmla="*/ 1215286 h 3600001"/>
                <a:gd name="connsiteX138" fmla="*/ 8176827 w 12191996"/>
                <a:gd name="connsiteY138" fmla="*/ 3600000 h 3600001"/>
                <a:gd name="connsiteX139" fmla="*/ 8030353 w 12191996"/>
                <a:gd name="connsiteY139" fmla="*/ 3600000 h 3600001"/>
                <a:gd name="connsiteX140" fmla="*/ 11185136 w 12191996"/>
                <a:gd name="connsiteY140" fmla="*/ 1080001 h 3600001"/>
                <a:gd name="connsiteX141" fmla="*/ 11331610 w 12191996"/>
                <a:gd name="connsiteY141" fmla="*/ 1080001 h 3600001"/>
                <a:gd name="connsiteX142" fmla="*/ 11331610 w 12191996"/>
                <a:gd name="connsiteY142" fmla="*/ 3600001 h 3600001"/>
                <a:gd name="connsiteX143" fmla="*/ 11185136 w 12191996"/>
                <a:gd name="connsiteY143" fmla="*/ 3600001 h 3600001"/>
                <a:gd name="connsiteX144" fmla="*/ 6309562 w 12191996"/>
                <a:gd name="connsiteY144" fmla="*/ 1080000 h 3600001"/>
                <a:gd name="connsiteX145" fmla="*/ 6456036 w 12191996"/>
                <a:gd name="connsiteY145" fmla="*/ 1080000 h 3600001"/>
                <a:gd name="connsiteX146" fmla="*/ 6456036 w 12191996"/>
                <a:gd name="connsiteY146" fmla="*/ 3600000 h 3600001"/>
                <a:gd name="connsiteX147" fmla="*/ 6309562 w 12191996"/>
                <a:gd name="connsiteY147" fmla="*/ 3600000 h 3600001"/>
                <a:gd name="connsiteX148" fmla="*/ 10898338 w 12191996"/>
                <a:gd name="connsiteY148" fmla="*/ 934732 h 3600001"/>
                <a:gd name="connsiteX149" fmla="*/ 11044812 w 12191996"/>
                <a:gd name="connsiteY149" fmla="*/ 934732 h 3600001"/>
                <a:gd name="connsiteX150" fmla="*/ 11044812 w 12191996"/>
                <a:gd name="connsiteY150" fmla="*/ 3600000 h 3600001"/>
                <a:gd name="connsiteX151" fmla="*/ 10898338 w 12191996"/>
                <a:gd name="connsiteY151" fmla="*/ 3600000 h 3600001"/>
                <a:gd name="connsiteX152" fmla="*/ 9464345 w 12191996"/>
                <a:gd name="connsiteY152" fmla="*/ 934732 h 3600001"/>
                <a:gd name="connsiteX153" fmla="*/ 9610819 w 12191996"/>
                <a:gd name="connsiteY153" fmla="*/ 934732 h 3600001"/>
                <a:gd name="connsiteX154" fmla="*/ 9610819 w 12191996"/>
                <a:gd name="connsiteY154" fmla="*/ 3600000 h 3600001"/>
                <a:gd name="connsiteX155" fmla="*/ 9464345 w 12191996"/>
                <a:gd name="connsiteY155" fmla="*/ 3600000 h 3600001"/>
                <a:gd name="connsiteX156" fmla="*/ 9177547 w 12191996"/>
                <a:gd name="connsiteY156" fmla="*/ 638591 h 3600001"/>
                <a:gd name="connsiteX157" fmla="*/ 9324021 w 12191996"/>
                <a:gd name="connsiteY157" fmla="*/ 638591 h 3600001"/>
                <a:gd name="connsiteX158" fmla="*/ 9324021 w 12191996"/>
                <a:gd name="connsiteY158" fmla="*/ 3600000 h 3600001"/>
                <a:gd name="connsiteX159" fmla="*/ 9177547 w 12191996"/>
                <a:gd name="connsiteY159" fmla="*/ 3600000 h 3600001"/>
                <a:gd name="connsiteX160" fmla="*/ 11471935 w 12191996"/>
                <a:gd name="connsiteY160" fmla="*/ 576001 h 3600001"/>
                <a:gd name="connsiteX161" fmla="*/ 11618409 w 12191996"/>
                <a:gd name="connsiteY161" fmla="*/ 576001 h 3600001"/>
                <a:gd name="connsiteX162" fmla="*/ 11618409 w 12191996"/>
                <a:gd name="connsiteY162" fmla="*/ 3600001 h 3600001"/>
                <a:gd name="connsiteX163" fmla="*/ 11471935 w 12191996"/>
                <a:gd name="connsiteY163" fmla="*/ 3600001 h 3600001"/>
                <a:gd name="connsiteX164" fmla="*/ 12045522 w 12191996"/>
                <a:gd name="connsiteY164" fmla="*/ 360000 h 3600001"/>
                <a:gd name="connsiteX165" fmla="*/ 12191996 w 12191996"/>
                <a:gd name="connsiteY165" fmla="*/ 360000 h 3600001"/>
                <a:gd name="connsiteX166" fmla="*/ 12191996 w 12191996"/>
                <a:gd name="connsiteY166" fmla="*/ 3600000 h 3600001"/>
                <a:gd name="connsiteX167" fmla="*/ 12045522 w 12191996"/>
                <a:gd name="connsiteY167" fmla="*/ 3600000 h 3600001"/>
                <a:gd name="connsiteX168" fmla="*/ 11758733 w 12191996"/>
                <a:gd name="connsiteY168" fmla="*/ 0 h 3600001"/>
                <a:gd name="connsiteX169" fmla="*/ 11905207 w 12191996"/>
                <a:gd name="connsiteY169" fmla="*/ 0 h 3600001"/>
                <a:gd name="connsiteX170" fmla="*/ 11905207 w 12191996"/>
                <a:gd name="connsiteY170" fmla="*/ 3600000 h 3600001"/>
                <a:gd name="connsiteX171" fmla="*/ 11758733 w 12191996"/>
                <a:gd name="connsiteY171" fmla="*/ 3600000 h 360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2191996" h="3600001">
                  <a:moveTo>
                    <a:pt x="2007589" y="2820682"/>
                  </a:moveTo>
                  <a:lnTo>
                    <a:pt x="2154062" y="2820682"/>
                  </a:lnTo>
                  <a:lnTo>
                    <a:pt x="2154062" y="3600000"/>
                  </a:lnTo>
                  <a:lnTo>
                    <a:pt x="2007589" y="3600000"/>
                  </a:lnTo>
                  <a:close/>
                  <a:moveTo>
                    <a:pt x="0" y="2820682"/>
                  </a:moveTo>
                  <a:lnTo>
                    <a:pt x="146474" y="2820682"/>
                  </a:lnTo>
                  <a:lnTo>
                    <a:pt x="146474" y="3600000"/>
                  </a:lnTo>
                  <a:lnTo>
                    <a:pt x="0" y="3600000"/>
                  </a:lnTo>
                  <a:close/>
                  <a:moveTo>
                    <a:pt x="1433992" y="2664818"/>
                  </a:moveTo>
                  <a:lnTo>
                    <a:pt x="1580466" y="2664818"/>
                  </a:lnTo>
                  <a:lnTo>
                    <a:pt x="1580466" y="3600000"/>
                  </a:lnTo>
                  <a:lnTo>
                    <a:pt x="1433992" y="3600000"/>
                  </a:lnTo>
                  <a:close/>
                  <a:moveTo>
                    <a:pt x="4875570" y="2586886"/>
                  </a:moveTo>
                  <a:lnTo>
                    <a:pt x="5022045" y="2586886"/>
                  </a:lnTo>
                  <a:lnTo>
                    <a:pt x="5022045" y="3600000"/>
                  </a:lnTo>
                  <a:lnTo>
                    <a:pt x="4875570" y="3600000"/>
                  </a:lnTo>
                  <a:close/>
                  <a:moveTo>
                    <a:pt x="2867985" y="2586886"/>
                  </a:moveTo>
                  <a:lnTo>
                    <a:pt x="3014458" y="2586886"/>
                  </a:lnTo>
                  <a:lnTo>
                    <a:pt x="3014458" y="3600000"/>
                  </a:lnTo>
                  <a:lnTo>
                    <a:pt x="2867985" y="3600000"/>
                  </a:lnTo>
                  <a:close/>
                  <a:moveTo>
                    <a:pt x="2581185" y="2477782"/>
                  </a:moveTo>
                  <a:lnTo>
                    <a:pt x="2727660" y="2477782"/>
                  </a:lnTo>
                  <a:lnTo>
                    <a:pt x="2727660" y="3600000"/>
                  </a:lnTo>
                  <a:lnTo>
                    <a:pt x="2581185" y="3600000"/>
                  </a:lnTo>
                  <a:close/>
                  <a:moveTo>
                    <a:pt x="1147194" y="2477782"/>
                  </a:moveTo>
                  <a:lnTo>
                    <a:pt x="1293668" y="2477782"/>
                  </a:lnTo>
                  <a:lnTo>
                    <a:pt x="1293668" y="3600000"/>
                  </a:lnTo>
                  <a:lnTo>
                    <a:pt x="1147194" y="3600000"/>
                  </a:lnTo>
                  <a:close/>
                  <a:moveTo>
                    <a:pt x="286798" y="2477782"/>
                  </a:moveTo>
                  <a:lnTo>
                    <a:pt x="433272" y="2477782"/>
                  </a:lnTo>
                  <a:lnTo>
                    <a:pt x="433272" y="3600000"/>
                  </a:lnTo>
                  <a:lnTo>
                    <a:pt x="286798" y="3600000"/>
                  </a:lnTo>
                  <a:close/>
                  <a:moveTo>
                    <a:pt x="4301973" y="2384264"/>
                  </a:moveTo>
                  <a:lnTo>
                    <a:pt x="4448447" y="2384264"/>
                  </a:lnTo>
                  <a:lnTo>
                    <a:pt x="4448447" y="3600001"/>
                  </a:lnTo>
                  <a:lnTo>
                    <a:pt x="4301973" y="3600001"/>
                  </a:lnTo>
                  <a:close/>
                  <a:moveTo>
                    <a:pt x="1720791" y="2353091"/>
                  </a:moveTo>
                  <a:lnTo>
                    <a:pt x="1867265" y="2353091"/>
                  </a:lnTo>
                  <a:lnTo>
                    <a:pt x="1867265" y="3600000"/>
                  </a:lnTo>
                  <a:lnTo>
                    <a:pt x="1720791" y="3600000"/>
                  </a:lnTo>
                  <a:close/>
                  <a:moveTo>
                    <a:pt x="7743555" y="2275159"/>
                  </a:moveTo>
                  <a:lnTo>
                    <a:pt x="7890029" y="2275159"/>
                  </a:lnTo>
                  <a:lnTo>
                    <a:pt x="7890029" y="3600000"/>
                  </a:lnTo>
                  <a:lnTo>
                    <a:pt x="7743555" y="3600000"/>
                  </a:lnTo>
                  <a:close/>
                  <a:moveTo>
                    <a:pt x="5735966" y="2275159"/>
                  </a:moveTo>
                  <a:lnTo>
                    <a:pt x="5882439" y="2275159"/>
                  </a:lnTo>
                  <a:lnTo>
                    <a:pt x="5882439" y="3600000"/>
                  </a:lnTo>
                  <a:lnTo>
                    <a:pt x="5735966" y="3600000"/>
                  </a:lnTo>
                  <a:close/>
                  <a:moveTo>
                    <a:pt x="2294388" y="2197227"/>
                  </a:moveTo>
                  <a:lnTo>
                    <a:pt x="2440862" y="2197227"/>
                  </a:lnTo>
                  <a:lnTo>
                    <a:pt x="2440862" y="3600000"/>
                  </a:lnTo>
                  <a:lnTo>
                    <a:pt x="2294388" y="3600000"/>
                  </a:lnTo>
                  <a:close/>
                  <a:moveTo>
                    <a:pt x="860395" y="2197227"/>
                  </a:moveTo>
                  <a:lnTo>
                    <a:pt x="1006869" y="2197227"/>
                  </a:lnTo>
                  <a:lnTo>
                    <a:pt x="1006869" y="3600000"/>
                  </a:lnTo>
                  <a:lnTo>
                    <a:pt x="860395" y="3600000"/>
                  </a:lnTo>
                  <a:close/>
                  <a:moveTo>
                    <a:pt x="5449168" y="2141116"/>
                  </a:moveTo>
                  <a:lnTo>
                    <a:pt x="5595641" y="2141116"/>
                  </a:lnTo>
                  <a:lnTo>
                    <a:pt x="5595641" y="3600000"/>
                  </a:lnTo>
                  <a:lnTo>
                    <a:pt x="5449168" y="3600000"/>
                  </a:lnTo>
                  <a:close/>
                  <a:moveTo>
                    <a:pt x="4015178" y="2141116"/>
                  </a:moveTo>
                  <a:lnTo>
                    <a:pt x="4161652" y="2141116"/>
                  </a:lnTo>
                  <a:lnTo>
                    <a:pt x="4161652" y="3600000"/>
                  </a:lnTo>
                  <a:lnTo>
                    <a:pt x="4015178" y="3600000"/>
                  </a:lnTo>
                  <a:close/>
                  <a:moveTo>
                    <a:pt x="3154782" y="2141116"/>
                  </a:moveTo>
                  <a:lnTo>
                    <a:pt x="3301256" y="2141116"/>
                  </a:lnTo>
                  <a:lnTo>
                    <a:pt x="3301256" y="3600000"/>
                  </a:lnTo>
                  <a:lnTo>
                    <a:pt x="3154782" y="3600000"/>
                  </a:lnTo>
                  <a:close/>
                  <a:moveTo>
                    <a:pt x="8603950" y="2119295"/>
                  </a:moveTo>
                  <a:lnTo>
                    <a:pt x="8750424" y="2119295"/>
                  </a:lnTo>
                  <a:lnTo>
                    <a:pt x="8750424" y="3600000"/>
                  </a:lnTo>
                  <a:lnTo>
                    <a:pt x="8603950" y="3600000"/>
                  </a:lnTo>
                  <a:close/>
                  <a:moveTo>
                    <a:pt x="573597" y="2041364"/>
                  </a:moveTo>
                  <a:lnTo>
                    <a:pt x="720071" y="2041364"/>
                  </a:lnTo>
                  <a:lnTo>
                    <a:pt x="720071" y="3600001"/>
                  </a:lnTo>
                  <a:lnTo>
                    <a:pt x="573597" y="3600001"/>
                  </a:lnTo>
                  <a:close/>
                  <a:moveTo>
                    <a:pt x="7169958" y="2010191"/>
                  </a:moveTo>
                  <a:lnTo>
                    <a:pt x="7316432" y="2010191"/>
                  </a:lnTo>
                  <a:lnTo>
                    <a:pt x="7316432" y="3600000"/>
                  </a:lnTo>
                  <a:lnTo>
                    <a:pt x="7169958" y="3600000"/>
                  </a:lnTo>
                  <a:close/>
                  <a:moveTo>
                    <a:pt x="4588771" y="1979018"/>
                  </a:moveTo>
                  <a:lnTo>
                    <a:pt x="4735245" y="1979018"/>
                  </a:lnTo>
                  <a:lnTo>
                    <a:pt x="4735245" y="3600000"/>
                  </a:lnTo>
                  <a:lnTo>
                    <a:pt x="4588771" y="3600000"/>
                  </a:lnTo>
                  <a:close/>
                  <a:moveTo>
                    <a:pt x="10037942" y="1823155"/>
                  </a:moveTo>
                  <a:lnTo>
                    <a:pt x="10184416" y="1823155"/>
                  </a:lnTo>
                  <a:lnTo>
                    <a:pt x="10184416" y="3600001"/>
                  </a:lnTo>
                  <a:lnTo>
                    <a:pt x="10037942" y="3600001"/>
                  </a:lnTo>
                  <a:close/>
                  <a:moveTo>
                    <a:pt x="10611539" y="1800001"/>
                  </a:moveTo>
                  <a:lnTo>
                    <a:pt x="10758013" y="1800001"/>
                  </a:lnTo>
                  <a:lnTo>
                    <a:pt x="10758013" y="3600001"/>
                  </a:lnTo>
                  <a:lnTo>
                    <a:pt x="10611539" y="3600001"/>
                  </a:lnTo>
                  <a:close/>
                  <a:moveTo>
                    <a:pt x="5162368" y="1776395"/>
                  </a:moveTo>
                  <a:lnTo>
                    <a:pt x="5308842" y="1776395"/>
                  </a:lnTo>
                  <a:lnTo>
                    <a:pt x="5308842" y="3600000"/>
                  </a:lnTo>
                  <a:lnTo>
                    <a:pt x="5162368" y="3600000"/>
                  </a:lnTo>
                  <a:close/>
                  <a:moveTo>
                    <a:pt x="3728379" y="1776395"/>
                  </a:moveTo>
                  <a:lnTo>
                    <a:pt x="3874853" y="1776395"/>
                  </a:lnTo>
                  <a:lnTo>
                    <a:pt x="3874853" y="3600000"/>
                  </a:lnTo>
                  <a:lnTo>
                    <a:pt x="3728379" y="3600000"/>
                  </a:lnTo>
                  <a:close/>
                  <a:moveTo>
                    <a:pt x="8317151" y="1692229"/>
                  </a:moveTo>
                  <a:lnTo>
                    <a:pt x="8463625" y="1692229"/>
                  </a:lnTo>
                  <a:lnTo>
                    <a:pt x="8463625" y="3600000"/>
                  </a:lnTo>
                  <a:lnTo>
                    <a:pt x="8317151" y="3600000"/>
                  </a:lnTo>
                  <a:close/>
                  <a:moveTo>
                    <a:pt x="6883159" y="1692229"/>
                  </a:moveTo>
                  <a:lnTo>
                    <a:pt x="7029633" y="1692229"/>
                  </a:lnTo>
                  <a:lnTo>
                    <a:pt x="7029633" y="3600000"/>
                  </a:lnTo>
                  <a:lnTo>
                    <a:pt x="6883159" y="3600000"/>
                  </a:lnTo>
                  <a:close/>
                  <a:moveTo>
                    <a:pt x="6022764" y="1692229"/>
                  </a:moveTo>
                  <a:lnTo>
                    <a:pt x="6169238" y="1692229"/>
                  </a:lnTo>
                  <a:lnTo>
                    <a:pt x="6169238" y="3600000"/>
                  </a:lnTo>
                  <a:lnTo>
                    <a:pt x="6022764" y="3600000"/>
                  </a:lnTo>
                  <a:close/>
                  <a:moveTo>
                    <a:pt x="3441581" y="1573773"/>
                  </a:moveTo>
                  <a:lnTo>
                    <a:pt x="3588056" y="1573773"/>
                  </a:lnTo>
                  <a:lnTo>
                    <a:pt x="3588056" y="3600001"/>
                  </a:lnTo>
                  <a:lnTo>
                    <a:pt x="3441581" y="3600001"/>
                  </a:lnTo>
                  <a:close/>
                  <a:moveTo>
                    <a:pt x="7456756" y="1480254"/>
                  </a:moveTo>
                  <a:lnTo>
                    <a:pt x="7603230" y="1480254"/>
                  </a:lnTo>
                  <a:lnTo>
                    <a:pt x="7603230" y="3600000"/>
                  </a:lnTo>
                  <a:lnTo>
                    <a:pt x="7456756" y="3600000"/>
                  </a:lnTo>
                  <a:close/>
                  <a:moveTo>
                    <a:pt x="9751144" y="1467786"/>
                  </a:moveTo>
                  <a:lnTo>
                    <a:pt x="9897618" y="1467786"/>
                  </a:lnTo>
                  <a:lnTo>
                    <a:pt x="9897618" y="3600001"/>
                  </a:lnTo>
                  <a:lnTo>
                    <a:pt x="9751144" y="3600001"/>
                  </a:lnTo>
                  <a:close/>
                  <a:moveTo>
                    <a:pt x="8890748" y="1467785"/>
                  </a:moveTo>
                  <a:lnTo>
                    <a:pt x="9037222" y="1467785"/>
                  </a:lnTo>
                  <a:lnTo>
                    <a:pt x="9037222" y="3600000"/>
                  </a:lnTo>
                  <a:lnTo>
                    <a:pt x="8890748" y="3600000"/>
                  </a:lnTo>
                  <a:close/>
                  <a:moveTo>
                    <a:pt x="6596361" y="1296000"/>
                  </a:moveTo>
                  <a:lnTo>
                    <a:pt x="6742835" y="1296000"/>
                  </a:lnTo>
                  <a:lnTo>
                    <a:pt x="6742835" y="3600000"/>
                  </a:lnTo>
                  <a:lnTo>
                    <a:pt x="6596361" y="3600000"/>
                  </a:lnTo>
                  <a:close/>
                  <a:moveTo>
                    <a:pt x="10324741" y="1230873"/>
                  </a:moveTo>
                  <a:lnTo>
                    <a:pt x="10471215" y="1230873"/>
                  </a:lnTo>
                  <a:lnTo>
                    <a:pt x="10471215" y="3600001"/>
                  </a:lnTo>
                  <a:lnTo>
                    <a:pt x="10324741" y="3600001"/>
                  </a:lnTo>
                  <a:close/>
                  <a:moveTo>
                    <a:pt x="8030353" y="1215286"/>
                  </a:moveTo>
                  <a:lnTo>
                    <a:pt x="8176827" y="1215286"/>
                  </a:lnTo>
                  <a:lnTo>
                    <a:pt x="8176827" y="3600000"/>
                  </a:lnTo>
                  <a:lnTo>
                    <a:pt x="8030353" y="3600000"/>
                  </a:lnTo>
                  <a:close/>
                  <a:moveTo>
                    <a:pt x="11185136" y="1080001"/>
                  </a:moveTo>
                  <a:lnTo>
                    <a:pt x="11331610" y="1080001"/>
                  </a:lnTo>
                  <a:lnTo>
                    <a:pt x="11331610" y="3600001"/>
                  </a:lnTo>
                  <a:lnTo>
                    <a:pt x="11185136" y="3600001"/>
                  </a:lnTo>
                  <a:close/>
                  <a:moveTo>
                    <a:pt x="6309562" y="1080000"/>
                  </a:moveTo>
                  <a:lnTo>
                    <a:pt x="6456036" y="1080000"/>
                  </a:lnTo>
                  <a:lnTo>
                    <a:pt x="6456036" y="3600000"/>
                  </a:lnTo>
                  <a:lnTo>
                    <a:pt x="6309562" y="3600000"/>
                  </a:lnTo>
                  <a:close/>
                  <a:moveTo>
                    <a:pt x="10898338" y="934732"/>
                  </a:moveTo>
                  <a:lnTo>
                    <a:pt x="11044812" y="934732"/>
                  </a:lnTo>
                  <a:lnTo>
                    <a:pt x="11044812" y="3600000"/>
                  </a:lnTo>
                  <a:lnTo>
                    <a:pt x="10898338" y="3600000"/>
                  </a:lnTo>
                  <a:close/>
                  <a:moveTo>
                    <a:pt x="9464345" y="934732"/>
                  </a:moveTo>
                  <a:lnTo>
                    <a:pt x="9610819" y="934732"/>
                  </a:lnTo>
                  <a:lnTo>
                    <a:pt x="9610819" y="3600000"/>
                  </a:lnTo>
                  <a:lnTo>
                    <a:pt x="9464345" y="3600000"/>
                  </a:lnTo>
                  <a:close/>
                  <a:moveTo>
                    <a:pt x="9177547" y="638591"/>
                  </a:moveTo>
                  <a:lnTo>
                    <a:pt x="9324021" y="638591"/>
                  </a:lnTo>
                  <a:lnTo>
                    <a:pt x="9324021" y="3600000"/>
                  </a:lnTo>
                  <a:lnTo>
                    <a:pt x="9177547" y="3600000"/>
                  </a:lnTo>
                  <a:close/>
                  <a:moveTo>
                    <a:pt x="11471935" y="576001"/>
                  </a:moveTo>
                  <a:lnTo>
                    <a:pt x="11618409" y="576001"/>
                  </a:lnTo>
                  <a:lnTo>
                    <a:pt x="11618409" y="3600001"/>
                  </a:lnTo>
                  <a:lnTo>
                    <a:pt x="11471935" y="3600001"/>
                  </a:lnTo>
                  <a:close/>
                  <a:moveTo>
                    <a:pt x="12045522" y="360000"/>
                  </a:moveTo>
                  <a:lnTo>
                    <a:pt x="12191996" y="360000"/>
                  </a:lnTo>
                  <a:lnTo>
                    <a:pt x="12191996" y="3600000"/>
                  </a:lnTo>
                  <a:lnTo>
                    <a:pt x="12045522" y="3600000"/>
                  </a:lnTo>
                  <a:close/>
                  <a:moveTo>
                    <a:pt x="11758733" y="0"/>
                  </a:moveTo>
                  <a:lnTo>
                    <a:pt x="11905207" y="0"/>
                  </a:lnTo>
                  <a:lnTo>
                    <a:pt x="11905207" y="3600000"/>
                  </a:lnTo>
                  <a:lnTo>
                    <a:pt x="11758733" y="3600000"/>
                  </a:lnTo>
                  <a:close/>
                </a:path>
              </a:pathLst>
            </a:custGeom>
            <a:gradFill flip="none" rotWithShape="1">
              <a:gsLst>
                <a:gs pos="0">
                  <a:schemeClr val="accent1">
                    <a:lumMod val="60000"/>
                    <a:lumOff val="40000"/>
                    <a:alpha val="0"/>
                  </a:schemeClr>
                </a:gs>
                <a:gs pos="100000">
                  <a:schemeClr val="accent1">
                    <a:alpha val="1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islide-2">
              <a:extLst>
                <a:ext uri="{FF2B5EF4-FFF2-40B4-BE49-F238E27FC236}">
                  <a16:creationId xmlns:a16="http://schemas.microsoft.com/office/drawing/2014/main" id="{531F560D-C5DE-2E0F-FD41-DE6C8C35E1A9}"/>
                </a:ext>
              </a:extLst>
            </p:cNvPr>
            <p:cNvSpPr/>
            <p:nvPr/>
          </p:nvSpPr>
          <p:spPr>
            <a:xfrm>
              <a:off x="660396" y="1368638"/>
              <a:ext cx="10974858" cy="3079483"/>
            </a:xfrm>
            <a:custGeom>
              <a:avLst/>
              <a:gdLst>
                <a:gd name="connsiteX0" fmla="*/ 12194350 w 12194350"/>
                <a:gd name="connsiteY0" fmla="*/ 0 h 3538816"/>
                <a:gd name="connsiteX1" fmla="*/ 11743461 w 12194350"/>
                <a:gd name="connsiteY1" fmla="*/ 880964 h 3538816"/>
                <a:gd name="connsiteX2" fmla="*/ 11594168 w 12194350"/>
                <a:gd name="connsiteY2" fmla="*/ 693302 h 3538816"/>
                <a:gd name="connsiteX3" fmla="*/ 11511865 w 12194350"/>
                <a:gd name="connsiteY3" fmla="*/ 745950 h 3538816"/>
                <a:gd name="connsiteX4" fmla="*/ 7081249 w 12194350"/>
                <a:gd name="connsiteY4" fmla="*/ 2736180 h 3538816"/>
                <a:gd name="connsiteX5" fmla="*/ 0 w 12194350"/>
                <a:gd name="connsiteY5" fmla="*/ 3532429 h 3538816"/>
                <a:gd name="connsiteX6" fmla="*/ 7039964 w 12194350"/>
                <a:gd name="connsiteY6" fmla="*/ 2550361 h 3538816"/>
                <a:gd name="connsiteX7" fmla="*/ 11334499 w 12194350"/>
                <a:gd name="connsiteY7" fmla="*/ 499924 h 3538816"/>
                <a:gd name="connsiteX8" fmla="*/ 11402620 w 12194350"/>
                <a:gd name="connsiteY8" fmla="*/ 452526 h 3538816"/>
                <a:gd name="connsiteX9" fmla="*/ 11234620 w 12194350"/>
                <a:gd name="connsiteY9" fmla="*/ 241350 h 353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4350" h="3538816">
                  <a:moveTo>
                    <a:pt x="12194350" y="0"/>
                  </a:moveTo>
                  <a:lnTo>
                    <a:pt x="11743461" y="880964"/>
                  </a:lnTo>
                  <a:lnTo>
                    <a:pt x="11594168" y="693302"/>
                  </a:lnTo>
                  <a:lnTo>
                    <a:pt x="11511865" y="745950"/>
                  </a:lnTo>
                  <a:cubicBezTo>
                    <a:pt x="10861162" y="1155209"/>
                    <a:pt x="9284367" y="2058445"/>
                    <a:pt x="7081249" y="2736180"/>
                  </a:cubicBezTo>
                  <a:cubicBezTo>
                    <a:pt x="4066305" y="3663685"/>
                    <a:pt x="0" y="3532429"/>
                    <a:pt x="0" y="3532429"/>
                  </a:cubicBezTo>
                  <a:cubicBezTo>
                    <a:pt x="1493745" y="3470120"/>
                    <a:pt x="4513461" y="3376692"/>
                    <a:pt x="7039964" y="2550361"/>
                  </a:cubicBezTo>
                  <a:cubicBezTo>
                    <a:pt x="9244275" y="1829421"/>
                    <a:pt x="10729604" y="913051"/>
                    <a:pt x="11334499" y="499924"/>
                  </a:cubicBezTo>
                  <a:lnTo>
                    <a:pt x="11402620" y="452526"/>
                  </a:lnTo>
                  <a:lnTo>
                    <a:pt x="11234620" y="241350"/>
                  </a:lnTo>
                  <a:close/>
                </a:path>
              </a:pathLst>
            </a:custGeom>
            <a:solidFill>
              <a:schemeClr val="accent1"/>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marL="342900" indent="-342900" defTabSz="895350">
                <a:buSzPct val="120000"/>
              </a:pPr>
              <a:endParaRPr lang="zh-CN" altLang="en-US" sz="1600">
                <a:solidFill>
                  <a:schemeClr val="l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Title">
              <a:extLst>
                <a:ext uri="{FF2B5EF4-FFF2-40B4-BE49-F238E27FC236}">
                  <a16:creationId xmlns:a16="http://schemas.microsoft.com/office/drawing/2014/main" id="{31D44A95-A50A-DCA4-0A51-F8227663C318}"/>
                </a:ext>
              </a:extLst>
            </p:cNvPr>
            <p:cNvSpPr txBox="1">
              <a:spLocks/>
            </p:cNvSpPr>
            <p:nvPr/>
          </p:nvSpPr>
          <p:spPr>
            <a:xfrm>
              <a:off x="660396" y="1130299"/>
              <a:ext cx="5491510" cy="660401"/>
            </a:xfrm>
            <a:prstGeom prst="rect">
              <a:avLst/>
            </a:prstGeom>
            <a:noFill/>
            <a:ln>
              <a:noFill/>
            </a:ln>
            <a:effectLst/>
          </p:spPr>
          <p:txBody>
            <a:bodyPr wrap="square" lIns="91440" tIns="45720" rIns="91440" bIns="45720" anchor="ctr" anchorCtr="0">
              <a:normAutofit/>
            </a:bodyPr>
            <a:lstStyle/>
            <a:p>
              <a:pPr marL="0" marR="0" lvl="0" indent="0" defTabSz="913765" rtl="0" eaLnBrk="1" fontAlgn="auto" latinLnBrk="0" hangingPunct="1">
                <a:spcBef>
                  <a:spcPts val="0"/>
                </a:spcBef>
                <a:spcAft>
                  <a:spcPts val="0"/>
                </a:spcAft>
                <a:buClrTx/>
                <a:buSzPct val="25000"/>
                <a:buFontTx/>
                <a:buNone/>
                <a:defRPr/>
              </a:pPr>
              <a:r>
                <a:rPr lang="zh-CN" altLang="en-US" sz="2400" b="1" dirty="0">
                  <a:latin typeface="Times New Roman" panose="02020603050405020304" pitchFamily="18" charset="0"/>
                  <a:ea typeface="宋体" panose="02010600030101010101" pitchFamily="2" charset="-122"/>
                  <a:cs typeface="+mn-ea"/>
                  <a:sym typeface="Arial" panose="020B0604020202020204" pitchFamily="34" charset="0"/>
                </a:rPr>
                <a:t>从瞬发</a:t>
              </a:r>
              <a:r>
                <a:rPr lang="en-US" altLang="zh-CN" sz="2400" b="1" dirty="0">
                  <a:latin typeface="Times New Roman" panose="02020603050405020304" pitchFamily="18" charset="0"/>
                  <a:ea typeface="宋体" panose="02010600030101010101" pitchFamily="2" charset="-122"/>
                  <a:cs typeface="+mn-ea"/>
                  <a:sym typeface="Arial" panose="020B0604020202020204" pitchFamily="34" charset="0"/>
                </a:rPr>
                <a:t>γ</a:t>
              </a:r>
              <a:r>
                <a:rPr lang="zh-CN" altLang="en-US" sz="2400" b="1" dirty="0">
                  <a:latin typeface="Times New Roman" panose="02020603050405020304" pitchFamily="18" charset="0"/>
                  <a:ea typeface="宋体" panose="02010600030101010101" pitchFamily="2" charset="-122"/>
                  <a:cs typeface="+mn-ea"/>
                  <a:sym typeface="Arial" panose="020B0604020202020204" pitchFamily="34" charset="0"/>
                </a:rPr>
                <a:t>捕获到</a:t>
              </a:r>
              <a:r>
                <a:rPr lang="en-US" altLang="zh-CN" sz="2400" b="1" dirty="0">
                  <a:latin typeface="Times New Roman" panose="02020603050405020304" pitchFamily="18" charset="0"/>
                  <a:ea typeface="宋体" panose="02010600030101010101" pitchFamily="2" charset="-122"/>
                  <a:cs typeface="+mn-ea"/>
                  <a:sym typeface="Arial" panose="020B0604020202020204" pitchFamily="34" charset="0"/>
                </a:rPr>
                <a:t>511</a:t>
              </a:r>
              <a:r>
                <a:rPr lang="zh-CN" altLang="en-US" sz="2400" b="1" dirty="0">
                  <a:latin typeface="Times New Roman" panose="02020603050405020304" pitchFamily="18" charset="0"/>
                  <a:ea typeface="宋体" panose="02010600030101010101" pitchFamily="2" charset="-122"/>
                  <a:cs typeface="+mn-ea"/>
                  <a:sym typeface="Arial" panose="020B0604020202020204" pitchFamily="34" charset="0"/>
                </a:rPr>
                <a:t>湮没光子的层层筛选</a:t>
              </a:r>
              <a:endParaRPr lang="en-US" altLang="zh-CN" sz="2400" b="1" dirty="0">
                <a:latin typeface="Times New Roman" panose="02020603050405020304" pitchFamily="18" charset="0"/>
                <a:ea typeface="宋体" panose="02010600030101010101" pitchFamily="2" charset="-122"/>
                <a:cs typeface="+mn-ea"/>
                <a:sym typeface="Arial" panose="020B0604020202020204" pitchFamily="34" charset="0"/>
              </a:endParaRPr>
            </a:p>
          </p:txBody>
        </p:sp>
        <p:grpSp>
          <p:nvGrpSpPr>
            <p:cNvPr id="42" name="组合 41">
              <a:extLst>
                <a:ext uri="{FF2B5EF4-FFF2-40B4-BE49-F238E27FC236}">
                  <a16:creationId xmlns:a16="http://schemas.microsoft.com/office/drawing/2014/main" id="{DEB26635-D467-0693-713A-E4B8250631B7}"/>
                </a:ext>
              </a:extLst>
            </p:cNvPr>
            <p:cNvGrpSpPr/>
            <p:nvPr/>
          </p:nvGrpSpPr>
          <p:grpSpPr>
            <a:xfrm>
              <a:off x="644016" y="2652881"/>
              <a:ext cx="3115184" cy="2010707"/>
              <a:chOff x="478920" y="2772168"/>
              <a:chExt cx="3115184" cy="2010707"/>
            </a:xfrm>
          </p:grpSpPr>
          <p:sp>
            <p:nvSpPr>
              <p:cNvPr id="51" name="Bullet1">
                <a:extLst>
                  <a:ext uri="{FF2B5EF4-FFF2-40B4-BE49-F238E27FC236}">
                    <a16:creationId xmlns:a16="http://schemas.microsoft.com/office/drawing/2014/main" id="{52C0D1A8-3172-17A9-65F2-91B08BAEAB76}"/>
                  </a:ext>
                </a:extLst>
              </p:cNvPr>
              <p:cNvSpPr txBox="1"/>
              <p:nvPr/>
            </p:nvSpPr>
            <p:spPr>
              <a:xfrm>
                <a:off x="478920" y="2772168"/>
                <a:ext cx="3115184" cy="514552"/>
              </a:xfrm>
              <a:prstGeom prst="rect">
                <a:avLst/>
              </a:prstGeom>
              <a:noFill/>
            </p:spPr>
            <p:txBody>
              <a:bodyPr wrap="square" lIns="91440" tIns="45720" rIns="91440" bIns="45720" anchor="ctr" anchorCtr="0">
                <a:normAutofit/>
              </a:bodyPr>
              <a:lstStyle/>
              <a:p>
                <a:pPr algn="ctr">
                  <a:lnSpc>
                    <a:spcPct val="120000"/>
                  </a:lnSpc>
                </a:pPr>
                <a:r>
                  <a:rPr lang="zh-CN" altLang="en-US" b="1" dirty="0">
                    <a:latin typeface="Times New Roman" panose="02020603050405020304" pitchFamily="18" charset="0"/>
                    <a:ea typeface="宋体" panose="02010600030101010101" pitchFamily="2" charset="-122"/>
                    <a:cs typeface="+mn-ea"/>
                    <a:sym typeface="Arial" panose="020B0604020202020204" pitchFamily="34" charset="0"/>
                  </a:rPr>
                  <a:t>瞬发</a:t>
                </a:r>
                <a:r>
                  <a:rPr lang="en-US" altLang="zh-CN" b="1" dirty="0">
                    <a:latin typeface="Times New Roman" panose="02020603050405020304" pitchFamily="18" charset="0"/>
                    <a:ea typeface="宋体" panose="02010600030101010101" pitchFamily="2" charset="-122"/>
                    <a:cs typeface="+mn-ea"/>
                    <a:sym typeface="Arial" panose="020B0604020202020204" pitchFamily="34" charset="0"/>
                  </a:rPr>
                  <a:t>γ</a:t>
                </a:r>
                <a:r>
                  <a:rPr lang="zh-CN" altLang="en-US" b="1" dirty="0">
                    <a:latin typeface="Times New Roman" panose="02020603050405020304" pitchFamily="18" charset="0"/>
                    <a:ea typeface="宋体" panose="02010600030101010101" pitchFamily="2" charset="-122"/>
                    <a:cs typeface="+mn-ea"/>
                    <a:sym typeface="Arial" panose="020B0604020202020204" pitchFamily="34" charset="0"/>
                  </a:rPr>
                  <a:t>捕获</a:t>
                </a:r>
              </a:p>
            </p:txBody>
          </p:sp>
          <p:sp>
            <p:nvSpPr>
              <p:cNvPr id="52" name="Text1">
                <a:extLst>
                  <a:ext uri="{FF2B5EF4-FFF2-40B4-BE49-F238E27FC236}">
                    <a16:creationId xmlns:a16="http://schemas.microsoft.com/office/drawing/2014/main" id="{6D8718C2-8C2F-0051-69B5-9DBD41350257}"/>
                  </a:ext>
                </a:extLst>
              </p:cNvPr>
              <p:cNvSpPr/>
              <p:nvPr/>
            </p:nvSpPr>
            <p:spPr>
              <a:xfrm>
                <a:off x="478920" y="3287266"/>
                <a:ext cx="3115184" cy="555222"/>
              </a:xfrm>
              <a:prstGeom prst="rect">
                <a:avLst/>
              </a:prstGeom>
              <a:ln>
                <a:noFill/>
              </a:ln>
            </p:spPr>
            <p:txBody>
              <a:bodyPr wrap="square" lIns="91440" tIns="45720" rIns="91440" bIns="45720" anchor="t">
                <a:normAutofit/>
              </a:bodyPr>
              <a:lstStyle/>
              <a:p>
                <a:pPr>
                  <a:lnSpc>
                    <a:spcPct val="120000"/>
                  </a:lnSpc>
                </a:pP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基于</a:t>
                </a:r>
                <a:r>
                  <a:rPr lang="en-US" altLang="zh-CN" sz="1200" dirty="0">
                    <a:latin typeface="Times New Roman" panose="02020603050405020304" pitchFamily="18" charset="0"/>
                    <a:ea typeface="宋体" panose="02010600030101010101" pitchFamily="2" charset="-122"/>
                    <a:cs typeface="+mn-ea"/>
                    <a:sym typeface="Arial" panose="020B0604020202020204" pitchFamily="34" charset="0"/>
                  </a:rPr>
                  <a:t>prompt γ</a:t>
                </a: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的特定能窗设定，快速捕获能窗内的</a:t>
                </a:r>
                <a:r>
                  <a:rPr lang="en-US" altLang="zh-CN" sz="1200" dirty="0">
                    <a:latin typeface="Times New Roman" panose="02020603050405020304" pitchFamily="18" charset="0"/>
                    <a:ea typeface="宋体" panose="02010600030101010101" pitchFamily="2" charset="-122"/>
                    <a:cs typeface="+mn-ea"/>
                    <a:sym typeface="Arial" panose="020B0604020202020204" pitchFamily="34" charset="0"/>
                  </a:rPr>
                  <a:t>3γ</a:t>
                </a: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核素的瞬发伽马作为初步候选信号</a:t>
                </a:r>
              </a:p>
            </p:txBody>
          </p:sp>
          <p:sp>
            <p:nvSpPr>
              <p:cNvPr id="53" name="Number1">
                <a:extLst>
                  <a:ext uri="{FF2B5EF4-FFF2-40B4-BE49-F238E27FC236}">
                    <a16:creationId xmlns:a16="http://schemas.microsoft.com/office/drawing/2014/main" id="{AA3495F6-705F-220A-9DE0-D565BEF891E0}"/>
                  </a:ext>
                </a:extLst>
              </p:cNvPr>
              <p:cNvSpPr>
                <a:spLocks noChangeAspect="1"/>
              </p:cNvSpPr>
              <p:nvPr/>
            </p:nvSpPr>
            <p:spPr>
              <a:xfrm>
                <a:off x="1640511" y="3990875"/>
                <a:ext cx="792002" cy="792000"/>
              </a:xfrm>
              <a:prstGeom prst="ellipse">
                <a:avLst/>
              </a:prstGeom>
              <a:solidFill>
                <a:schemeClr val="accent1"/>
              </a:solidFill>
              <a:ln w="25400" cap="rnd">
                <a:solidFill>
                  <a:srgbClr val="FFFFFF"/>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defTabSz="913765"/>
                <a:r>
                  <a:rPr lang="en-US" altLang="zh-CN"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rPr>
                  <a:t>1</a:t>
                </a:r>
                <a:endParaRPr lang="zh-CN" altLang="en-US"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endParaRPr>
              </a:p>
            </p:txBody>
          </p:sp>
        </p:grpSp>
        <p:grpSp>
          <p:nvGrpSpPr>
            <p:cNvPr id="43" name="组合 42">
              <a:extLst>
                <a:ext uri="{FF2B5EF4-FFF2-40B4-BE49-F238E27FC236}">
                  <a16:creationId xmlns:a16="http://schemas.microsoft.com/office/drawing/2014/main" id="{5812BABC-6BAF-D142-099A-062718AFA8DC}"/>
                </a:ext>
              </a:extLst>
            </p:cNvPr>
            <p:cNvGrpSpPr/>
            <p:nvPr/>
          </p:nvGrpSpPr>
          <p:grpSpPr>
            <a:xfrm>
              <a:off x="3198862" y="3642217"/>
              <a:ext cx="4217938" cy="2372597"/>
              <a:chOff x="2126151" y="3761503"/>
              <a:chExt cx="4217938" cy="2372597"/>
            </a:xfrm>
          </p:grpSpPr>
          <p:sp>
            <p:nvSpPr>
              <p:cNvPr id="48" name="Bullet2">
                <a:extLst>
                  <a:ext uri="{FF2B5EF4-FFF2-40B4-BE49-F238E27FC236}">
                    <a16:creationId xmlns:a16="http://schemas.microsoft.com/office/drawing/2014/main" id="{94CB4A12-8759-554A-04E0-DDBE9A808753}"/>
                  </a:ext>
                </a:extLst>
              </p:cNvPr>
              <p:cNvSpPr txBox="1"/>
              <p:nvPr/>
            </p:nvSpPr>
            <p:spPr>
              <a:xfrm>
                <a:off x="2126151" y="4802661"/>
                <a:ext cx="4217938" cy="514552"/>
              </a:xfrm>
              <a:prstGeom prst="rect">
                <a:avLst/>
              </a:prstGeom>
              <a:noFill/>
            </p:spPr>
            <p:txBody>
              <a:bodyPr wrap="square" lIns="91440" tIns="45720" rIns="91440" bIns="45720" anchor="ctr" anchorCtr="0">
                <a:normAutofit/>
              </a:bodyPr>
              <a:lstStyle/>
              <a:p>
                <a:pPr algn="ctr">
                  <a:lnSpc>
                    <a:spcPct val="120000"/>
                  </a:lnSpc>
                </a:pPr>
                <a:r>
                  <a:rPr lang="en-US" altLang="zh-CN" b="1" dirty="0">
                    <a:latin typeface="Times New Roman" panose="02020603050405020304" pitchFamily="18" charset="0"/>
                    <a:ea typeface="宋体" panose="02010600030101010101" pitchFamily="2" charset="-122"/>
                    <a:cs typeface="+mn-ea"/>
                    <a:sym typeface="Arial" panose="020B0604020202020204" pitchFamily="34" charset="0"/>
                  </a:rPr>
                  <a:t>511</a:t>
                </a:r>
                <a:r>
                  <a:rPr lang="zh-CN" altLang="en-US" b="1" dirty="0">
                    <a:latin typeface="Times New Roman" panose="02020603050405020304" pitchFamily="18" charset="0"/>
                    <a:ea typeface="宋体" panose="02010600030101010101" pitchFamily="2" charset="-122"/>
                    <a:cs typeface="+mn-ea"/>
                    <a:sym typeface="Arial" panose="020B0604020202020204" pitchFamily="34" charset="0"/>
                  </a:rPr>
                  <a:t>候选对提取</a:t>
                </a:r>
              </a:p>
            </p:txBody>
          </p:sp>
          <p:sp>
            <p:nvSpPr>
              <p:cNvPr id="49" name="Text2">
                <a:extLst>
                  <a:ext uri="{FF2B5EF4-FFF2-40B4-BE49-F238E27FC236}">
                    <a16:creationId xmlns:a16="http://schemas.microsoft.com/office/drawing/2014/main" id="{9EABC45A-7EC8-1C22-CD94-26A909956B40}"/>
                  </a:ext>
                </a:extLst>
              </p:cNvPr>
              <p:cNvSpPr>
                <a:spLocks/>
              </p:cNvSpPr>
              <p:nvPr/>
            </p:nvSpPr>
            <p:spPr>
              <a:xfrm>
                <a:off x="2126151" y="5326845"/>
                <a:ext cx="4217938" cy="807255"/>
              </a:xfrm>
              <a:prstGeom prst="rect">
                <a:avLst/>
              </a:prstGeom>
              <a:ln>
                <a:noFill/>
              </a:ln>
            </p:spPr>
            <p:txBody>
              <a:bodyPr wrap="square" lIns="91440" tIns="45720" rIns="91440" bIns="45720" anchor="t">
                <a:normAutofit/>
              </a:bodyPr>
              <a:lstStyle/>
              <a:p>
                <a:pPr algn="just">
                  <a:lnSpc>
                    <a:spcPct val="120000"/>
                  </a:lnSpc>
                </a:pP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在</a:t>
                </a:r>
                <a:r>
                  <a:rPr lang="en-US" altLang="zh-CN" sz="1200" dirty="0">
                    <a:latin typeface="Times New Roman" panose="02020603050405020304" pitchFamily="18" charset="0"/>
                    <a:ea typeface="宋体" panose="02010600030101010101" pitchFamily="2" charset="-122"/>
                    <a:cs typeface="+mn-ea"/>
                    <a:sym typeface="Arial" panose="020B0604020202020204" pitchFamily="34" charset="0"/>
                  </a:rPr>
                  <a:t>361 - 661keV</a:t>
                </a: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范围内进一步筛选，识别并提取特征明显的</a:t>
                </a:r>
                <a:r>
                  <a:rPr lang="en-US" altLang="zh-CN" sz="1200" dirty="0">
                    <a:latin typeface="Times New Roman" panose="02020603050405020304" pitchFamily="18" charset="0"/>
                    <a:ea typeface="宋体" panose="02010600030101010101" pitchFamily="2" charset="-122"/>
                    <a:cs typeface="+mn-ea"/>
                    <a:sym typeface="Arial" panose="020B0604020202020204" pitchFamily="34" charset="0"/>
                  </a:rPr>
                  <a:t>511keV</a:t>
                </a: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湮灭光子对，根据不同需求进行相应的处理</a:t>
                </a:r>
              </a:p>
            </p:txBody>
          </p:sp>
          <p:sp>
            <p:nvSpPr>
              <p:cNvPr id="50" name="Number2">
                <a:extLst>
                  <a:ext uri="{FF2B5EF4-FFF2-40B4-BE49-F238E27FC236}">
                    <a16:creationId xmlns:a16="http://schemas.microsoft.com/office/drawing/2014/main" id="{F01ADD4E-6A91-8108-6403-C88FC57ADB34}"/>
                  </a:ext>
                </a:extLst>
              </p:cNvPr>
              <p:cNvSpPr>
                <a:spLocks noChangeAspect="1"/>
              </p:cNvSpPr>
              <p:nvPr/>
            </p:nvSpPr>
            <p:spPr>
              <a:xfrm>
                <a:off x="3839119" y="3761503"/>
                <a:ext cx="792002" cy="792000"/>
              </a:xfrm>
              <a:prstGeom prst="ellipse">
                <a:avLst/>
              </a:prstGeom>
              <a:solidFill>
                <a:schemeClr val="accent1"/>
              </a:solidFill>
              <a:ln w="25400" cap="rnd">
                <a:solidFill>
                  <a:srgbClr val="FFFFFF"/>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defTabSz="913765"/>
                <a:r>
                  <a:rPr lang="en-US" altLang="zh-CN"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rPr>
                  <a:t>2</a:t>
                </a:r>
                <a:endParaRPr lang="zh-CN" altLang="en-US"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endParaRPr>
              </a:p>
            </p:txBody>
          </p:sp>
        </p:grpSp>
        <p:grpSp>
          <p:nvGrpSpPr>
            <p:cNvPr id="44" name="组合 43">
              <a:extLst>
                <a:ext uri="{FF2B5EF4-FFF2-40B4-BE49-F238E27FC236}">
                  <a16:creationId xmlns:a16="http://schemas.microsoft.com/office/drawing/2014/main" id="{3566F5DF-1DDA-2DD2-7AD9-2DE3FEB155F0}"/>
                </a:ext>
              </a:extLst>
            </p:cNvPr>
            <p:cNvGrpSpPr/>
            <p:nvPr/>
          </p:nvGrpSpPr>
          <p:grpSpPr>
            <a:xfrm>
              <a:off x="6856462" y="1130300"/>
              <a:ext cx="2997218" cy="2421382"/>
              <a:chOff x="4898292" y="1960787"/>
              <a:chExt cx="2997218" cy="2421382"/>
            </a:xfrm>
          </p:grpSpPr>
          <p:sp>
            <p:nvSpPr>
              <p:cNvPr id="45" name="Bullet3">
                <a:extLst>
                  <a:ext uri="{FF2B5EF4-FFF2-40B4-BE49-F238E27FC236}">
                    <a16:creationId xmlns:a16="http://schemas.microsoft.com/office/drawing/2014/main" id="{932F3C19-E5BF-20F2-F785-711EAB5024AB}"/>
                  </a:ext>
                </a:extLst>
              </p:cNvPr>
              <p:cNvSpPr txBox="1"/>
              <p:nvPr/>
            </p:nvSpPr>
            <p:spPr>
              <a:xfrm>
                <a:off x="4898292" y="1960787"/>
                <a:ext cx="2922538" cy="514552"/>
              </a:xfrm>
              <a:prstGeom prst="rect">
                <a:avLst/>
              </a:prstGeom>
              <a:noFill/>
            </p:spPr>
            <p:txBody>
              <a:bodyPr wrap="square" lIns="91440" tIns="45720" rIns="91440" bIns="45720" anchor="ctr" anchorCtr="0">
                <a:normAutofit/>
              </a:bodyPr>
              <a:lstStyle/>
              <a:p>
                <a:pPr algn="ctr">
                  <a:lnSpc>
                    <a:spcPct val="120000"/>
                  </a:lnSpc>
                </a:pPr>
                <a:r>
                  <a:rPr lang="zh-CN" altLang="en-US" b="1" dirty="0">
                    <a:latin typeface="Times New Roman" panose="02020603050405020304" pitchFamily="18" charset="0"/>
                    <a:ea typeface="宋体" panose="02010600030101010101" pitchFamily="2" charset="-122"/>
                    <a:cs typeface="+mn-ea"/>
                    <a:sym typeface="Arial" panose="020B0604020202020204" pitchFamily="34" charset="0"/>
                  </a:rPr>
                  <a:t>多维一致性验证</a:t>
                </a:r>
              </a:p>
            </p:txBody>
          </p:sp>
          <p:sp>
            <p:nvSpPr>
              <p:cNvPr id="46" name="Text3">
                <a:extLst>
                  <a:ext uri="{FF2B5EF4-FFF2-40B4-BE49-F238E27FC236}">
                    <a16:creationId xmlns:a16="http://schemas.microsoft.com/office/drawing/2014/main" id="{4E9BF693-B0F2-81F7-7FE5-2B6C5EB72755}"/>
                  </a:ext>
                </a:extLst>
              </p:cNvPr>
              <p:cNvSpPr/>
              <p:nvPr/>
            </p:nvSpPr>
            <p:spPr>
              <a:xfrm>
                <a:off x="4898292" y="2484971"/>
                <a:ext cx="2997218" cy="956730"/>
              </a:xfrm>
              <a:prstGeom prst="rect">
                <a:avLst/>
              </a:prstGeom>
              <a:ln>
                <a:noFill/>
              </a:ln>
            </p:spPr>
            <p:txBody>
              <a:bodyPr wrap="square" lIns="91440" tIns="45720" rIns="91440" bIns="45720" anchor="t">
                <a:normAutofit/>
              </a:bodyPr>
              <a:lstStyle/>
              <a:p>
                <a:pPr>
                  <a:lnSpc>
                    <a:spcPct val="120000"/>
                  </a:lnSpc>
                </a:pPr>
                <a:r>
                  <a:rPr lang="zh-CN" altLang="en-US" sz="1200" dirty="0">
                    <a:latin typeface="Times New Roman" panose="02020603050405020304" pitchFamily="18" charset="0"/>
                    <a:ea typeface="宋体" panose="02010600030101010101" pitchFamily="2" charset="-122"/>
                    <a:cs typeface="+mn-ea"/>
                    <a:sym typeface="Arial" panose="020B0604020202020204" pitchFamily="34" charset="0"/>
                  </a:rPr>
                  <a:t>综合时间符合、空间位置关联及角度分布约束进行严格校验，减小随机符合与散射噪声，确保最终数据的真实性与准确性</a:t>
                </a:r>
              </a:p>
            </p:txBody>
          </p:sp>
          <p:sp>
            <p:nvSpPr>
              <p:cNvPr id="47" name="Number3">
                <a:extLst>
                  <a:ext uri="{FF2B5EF4-FFF2-40B4-BE49-F238E27FC236}">
                    <a16:creationId xmlns:a16="http://schemas.microsoft.com/office/drawing/2014/main" id="{0CCECD8B-926F-8D64-B518-A4B756F6E9F3}"/>
                  </a:ext>
                </a:extLst>
              </p:cNvPr>
              <p:cNvSpPr>
                <a:spLocks noChangeAspect="1"/>
              </p:cNvSpPr>
              <p:nvPr/>
            </p:nvSpPr>
            <p:spPr>
              <a:xfrm>
                <a:off x="6059883" y="3590169"/>
                <a:ext cx="792002" cy="792000"/>
              </a:xfrm>
              <a:prstGeom prst="ellipse">
                <a:avLst/>
              </a:prstGeom>
              <a:solidFill>
                <a:schemeClr val="accent1"/>
              </a:solidFill>
              <a:ln w="25400" cap="rnd">
                <a:solidFill>
                  <a:srgbClr val="FFFFFF"/>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normAutofit/>
              </a:bodyPr>
              <a:lstStyle/>
              <a:p>
                <a:pPr algn="ctr" defTabSz="913765"/>
                <a:r>
                  <a:rPr lang="en-US" altLang="zh-CN"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rPr>
                  <a:t>3</a:t>
                </a:r>
                <a:endParaRPr lang="zh-CN" altLang="en-US" sz="2200" b="1" dirty="0">
                  <a:solidFill>
                    <a:srgbClr val="FFFFFF"/>
                  </a:solidFill>
                  <a:latin typeface="Times New Roman" panose="02020603050405020304" pitchFamily="18" charset="0"/>
                  <a:ea typeface="宋体" panose="02010600030101010101" pitchFamily="2" charset="-122"/>
                  <a:cs typeface="+mn-ea"/>
                  <a:sym typeface="Arial" panose="020B0604020202020204" pitchFamily="34" charset="0"/>
                </a:endParaRPr>
              </a:p>
            </p:txBody>
          </p:sp>
        </p:grpSp>
      </p:grpSp>
    </p:spTree>
    <p:extLst>
      <p:ext uri="{BB962C8B-B14F-4D97-AF65-F5344CB8AC3E}">
        <p14:creationId xmlns:p14="http://schemas.microsoft.com/office/powerpoint/2010/main" val="1398919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9B65-8272-BE13-DBB5-A3398C5A4EC2}"/>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5EC10C94-AF9E-3CF3-7101-A02BB0121080}"/>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符合原理</a:t>
            </a:r>
          </a:p>
        </p:txBody>
      </p:sp>
      <p:pic>
        <p:nvPicPr>
          <p:cNvPr id="12" name="图片 11">
            <a:extLst>
              <a:ext uri="{FF2B5EF4-FFF2-40B4-BE49-F238E27FC236}">
                <a16:creationId xmlns:a16="http://schemas.microsoft.com/office/drawing/2014/main" id="{DB6075F3-E635-671C-E9C2-823046E20332}"/>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440D0C51-AB0C-CCC5-E667-F50EA2FCE904}"/>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CDBD788A-E17F-E9D9-A0FE-1DC84C71F5B9}"/>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CDBD788A-E17F-E9D9-A0FE-1DC84C71F5B9}"/>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57BB7917-A5EA-A121-66CC-B6762CD9AEEC}"/>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57BB7917-A5EA-A121-66CC-B6762CD9AEEC}"/>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316D600E-9EFB-07E1-6368-D481EE195796}"/>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316D600E-9EFB-07E1-6368-D481EE195796}"/>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550DF346-89D9-6BD5-8DED-A4B201C03D5F}"/>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550DF346-89D9-6BD5-8DED-A4B201C03D5F}"/>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CF67822C-9853-6237-73FE-9619E94650AB}"/>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CF67822C-9853-6237-73FE-9619E94650AB}"/>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F9789562-ACEB-E134-6A77-504DCB9F883D}"/>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F9789562-ACEB-E134-6A77-504DCB9F883D}"/>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E2036B47-EBA9-CC7F-70D6-B38127E189FD}"/>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E2036B47-EBA9-CC7F-70D6-B38127E189FD}"/>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53CD1C88-6FBF-2090-02E2-960B960B25E1}"/>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53CD1C88-6FBF-2090-02E2-960B960B25E1}"/>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8B4A5C2B-8337-73F2-0380-C39424FEC9B8}"/>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8B4A5C2B-8337-73F2-0380-C39424FEC9B8}"/>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3CA0F7AE-7778-130E-D4E1-C19F1B011D69}"/>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3CA0F7AE-7778-130E-D4E1-C19F1B011D69}"/>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481DF4C8-43C4-0D3E-29DB-06AB2004E70B}"/>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481DF4C8-43C4-0D3E-29DB-06AB2004E70B}"/>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172BF24C-99D3-2D8D-7226-5A610F20A0C2}"/>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172BF24C-99D3-2D8D-7226-5A610F20A0C2}"/>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9BC55AE3-3791-CABF-0E67-86FE8F9668E5}"/>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9BC55AE3-3791-CABF-0E67-86FE8F9668E5}"/>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0D015B77-767F-EB9D-AB44-21E371C7A824}"/>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0D015B77-767F-EB9D-AB44-21E371C7A824}"/>
                  </a:ext>
                </a:extLst>
              </p:cNvPr>
              <p:cNvPicPr/>
              <p:nvPr/>
            </p:nvPicPr>
            <p:blipFill>
              <a:blip r:embed="rId29"/>
              <a:stretch>
                <a:fillRect/>
              </a:stretch>
            </p:blipFill>
            <p:spPr>
              <a:xfrm>
                <a:off x="170625" y="1856953"/>
                <a:ext cx="554040" cy="611280"/>
              </a:xfrm>
              <a:prstGeom prst="rect">
                <a:avLst/>
              </a:prstGeom>
            </p:spPr>
          </p:pic>
        </mc:Fallback>
      </mc:AlternateContent>
      <p:sp>
        <p:nvSpPr>
          <p:cNvPr id="3" name="TextBox 2">
            <a:extLst>
              <a:ext uri="{FF2B5EF4-FFF2-40B4-BE49-F238E27FC236}">
                <a16:creationId xmlns:a16="http://schemas.microsoft.com/office/drawing/2014/main" id="{9EA65813-D311-8294-ABDA-625F86427171}"/>
              </a:ext>
            </a:extLst>
          </p:cNvPr>
          <p:cNvSpPr txBox="1"/>
          <p:nvPr/>
        </p:nvSpPr>
        <p:spPr>
          <a:xfrm>
            <a:off x="0" y="786268"/>
            <a:ext cx="10972800" cy="584775"/>
          </a:xfrm>
          <a:prstGeom prst="rect">
            <a:avLst/>
          </a:prstGeom>
          <a:noFill/>
        </p:spPr>
        <p:txBody>
          <a:bodyPr wrap="square">
            <a:spAutoFit/>
          </a:bodyPr>
          <a:lstStyle/>
          <a:p>
            <a:pPr algn="l">
              <a:defRPr sz="3200" b="1">
                <a:solidFill>
                  <a:srgbClr val="002060"/>
                </a:solidFill>
                <a:latin typeface="微软雅黑"/>
              </a:defRPr>
            </a:pPr>
            <a:r>
              <a:rPr dirty="0">
                <a:latin typeface="Times New Roman" panose="02020603050405020304" pitchFamily="18" charset="0"/>
                <a:ea typeface="宋体" panose="02010600030101010101" pitchFamily="2" charset="-122"/>
              </a:rPr>
              <a:t>mod1 与 mod2 </a:t>
            </a:r>
            <a:r>
              <a:rPr dirty="0" err="1">
                <a:latin typeface="Times New Roman" panose="02020603050405020304" pitchFamily="18" charset="0"/>
                <a:ea typeface="宋体" panose="02010600030101010101" pitchFamily="2" charset="-122"/>
              </a:rPr>
              <a:t>输出规则对比</a:t>
            </a:r>
            <a:endParaRPr dirty="0">
              <a:latin typeface="Times New Roman" panose="02020603050405020304" pitchFamily="18" charset="0"/>
              <a:ea typeface="宋体" panose="02010600030101010101" pitchFamily="2" charset="-122"/>
            </a:endParaRPr>
          </a:p>
        </p:txBody>
      </p:sp>
      <p:sp>
        <p:nvSpPr>
          <p:cNvPr id="11" name="Rounded Rectangle 4">
            <a:extLst>
              <a:ext uri="{FF2B5EF4-FFF2-40B4-BE49-F238E27FC236}">
                <a16:creationId xmlns:a16="http://schemas.microsoft.com/office/drawing/2014/main" id="{761BCC75-13E9-2373-804D-DE69A284300F}"/>
              </a:ext>
            </a:extLst>
          </p:cNvPr>
          <p:cNvSpPr/>
          <p:nvPr/>
        </p:nvSpPr>
        <p:spPr>
          <a:xfrm>
            <a:off x="444225" y="1414421"/>
            <a:ext cx="5303520" cy="4114800"/>
          </a:xfrm>
          <a:prstGeom prst="roundRect">
            <a:avLst/>
          </a:prstGeom>
          <a:solidFill>
            <a:srgbClr val="E6F0FF"/>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5">
            <a:extLst>
              <a:ext uri="{FF2B5EF4-FFF2-40B4-BE49-F238E27FC236}">
                <a16:creationId xmlns:a16="http://schemas.microsoft.com/office/drawing/2014/main" id="{64A66813-E400-BAC2-667F-7882A3EB758C}"/>
              </a:ext>
            </a:extLst>
          </p:cNvPr>
          <p:cNvSpPr txBox="1"/>
          <p:nvPr/>
        </p:nvSpPr>
        <p:spPr>
          <a:xfrm>
            <a:off x="627105" y="1505861"/>
            <a:ext cx="4937760" cy="430887"/>
          </a:xfrm>
          <a:prstGeom prst="rect">
            <a:avLst/>
          </a:prstGeom>
          <a:noFill/>
        </p:spPr>
        <p:txBody>
          <a:bodyPr wrap="square">
            <a:spAutoFit/>
          </a:bodyPr>
          <a:lstStyle/>
          <a:p>
            <a:pPr algn="l">
              <a:defRPr sz="2200" b="1">
                <a:solidFill>
                  <a:srgbClr val="002060"/>
                </a:solidFill>
                <a:latin typeface="微软雅黑"/>
              </a:defRPr>
            </a:pPr>
            <a:r>
              <a:rPr dirty="0">
                <a:latin typeface="Times New Roman" panose="02020603050405020304" pitchFamily="18" charset="0"/>
                <a:ea typeface="宋体" panose="02010600030101010101" pitchFamily="2" charset="-122"/>
              </a:rPr>
              <a:t>mod1 </a:t>
            </a:r>
            <a:r>
              <a:rPr dirty="0" err="1">
                <a:latin typeface="Times New Roman" panose="02020603050405020304" pitchFamily="18" charset="0"/>
                <a:ea typeface="宋体" panose="02010600030101010101" pitchFamily="2" charset="-122"/>
              </a:rPr>
              <a:t>模式（多输出模式</a:t>
            </a:r>
            <a:r>
              <a:rPr dirty="0">
                <a:latin typeface="Times New Roman" panose="02020603050405020304" pitchFamily="18" charset="0"/>
                <a:ea typeface="宋体" panose="02010600030101010101" pitchFamily="2" charset="-122"/>
              </a:rPr>
              <a:t>）</a:t>
            </a:r>
          </a:p>
        </p:txBody>
      </p:sp>
      <p:sp>
        <p:nvSpPr>
          <p:cNvPr id="24" name="TextBox 6">
            <a:extLst>
              <a:ext uri="{FF2B5EF4-FFF2-40B4-BE49-F238E27FC236}">
                <a16:creationId xmlns:a16="http://schemas.microsoft.com/office/drawing/2014/main" id="{992C02CD-7E45-82A3-AC1E-039E6BD2E728}"/>
              </a:ext>
            </a:extLst>
          </p:cNvPr>
          <p:cNvSpPr txBox="1"/>
          <p:nvPr/>
        </p:nvSpPr>
        <p:spPr>
          <a:xfrm>
            <a:off x="627105" y="2054501"/>
            <a:ext cx="5029892" cy="2708434"/>
          </a:xfrm>
          <a:prstGeom prst="rect">
            <a:avLst/>
          </a:prstGeom>
          <a:noFill/>
        </p:spPr>
        <p:txBody>
          <a:bodyPr wrap="square">
            <a:spAutoFit/>
          </a:bodyPr>
          <a:lstStyle/>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同一个prompt对应3个或更多低能候选时</a:t>
            </a:r>
            <a:endParaRPr lang="en-US" sz="2000" dirty="0">
              <a:latin typeface="Times New Roman" panose="02020603050405020304" pitchFamily="18" charset="0"/>
              <a:ea typeface="宋体" panose="02010600030101010101" pitchFamily="2" charset="-122"/>
            </a:endParaRPr>
          </a:p>
          <a:p>
            <a:pPr algn="just">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所有满足判选条件的hit对组合都会被输出</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输出记录数</a:t>
            </a:r>
            <a:r>
              <a:rPr sz="2000" dirty="0">
                <a:latin typeface="Times New Roman" panose="02020603050405020304" pitchFamily="18" charset="0"/>
                <a:ea typeface="宋体" panose="02010600030101010101" pitchFamily="2" charset="-122"/>
              </a:rPr>
              <a:t> ≥ 1（可能有多组）</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保留所有可能的真实事件，灵敏度高</a:t>
            </a:r>
            <a:endParaRPr sz="2000" dirty="0">
              <a:latin typeface="Times New Roman" panose="02020603050405020304" pitchFamily="18" charset="0"/>
              <a:ea typeface="宋体" panose="02010600030101010101" pitchFamily="2" charset="-122"/>
            </a:endParaRPr>
          </a:p>
        </p:txBody>
      </p:sp>
      <p:sp>
        <p:nvSpPr>
          <p:cNvPr id="31" name="Rounded Rectangle 7">
            <a:extLst>
              <a:ext uri="{FF2B5EF4-FFF2-40B4-BE49-F238E27FC236}">
                <a16:creationId xmlns:a16="http://schemas.microsoft.com/office/drawing/2014/main" id="{3AB47F2B-A6FD-FEDA-29F1-C54222B999DF}"/>
              </a:ext>
            </a:extLst>
          </p:cNvPr>
          <p:cNvSpPr/>
          <p:nvPr/>
        </p:nvSpPr>
        <p:spPr>
          <a:xfrm>
            <a:off x="6296385" y="1414421"/>
            <a:ext cx="5303520" cy="4114800"/>
          </a:xfrm>
          <a:prstGeom prst="roundRect">
            <a:avLst/>
          </a:prstGeom>
          <a:solidFill>
            <a:srgbClr val="FFF0E6"/>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8">
            <a:extLst>
              <a:ext uri="{FF2B5EF4-FFF2-40B4-BE49-F238E27FC236}">
                <a16:creationId xmlns:a16="http://schemas.microsoft.com/office/drawing/2014/main" id="{B955B935-68EA-85DF-0B2D-2653EEEF2D2F}"/>
              </a:ext>
            </a:extLst>
          </p:cNvPr>
          <p:cNvSpPr txBox="1"/>
          <p:nvPr/>
        </p:nvSpPr>
        <p:spPr>
          <a:xfrm>
            <a:off x="6479265" y="1505861"/>
            <a:ext cx="4937760" cy="430887"/>
          </a:xfrm>
          <a:prstGeom prst="rect">
            <a:avLst/>
          </a:prstGeom>
          <a:noFill/>
        </p:spPr>
        <p:txBody>
          <a:bodyPr wrap="square">
            <a:spAutoFit/>
          </a:bodyPr>
          <a:lstStyle/>
          <a:p>
            <a:pPr algn="l">
              <a:defRPr sz="2200" b="1">
                <a:solidFill>
                  <a:srgbClr val="FF0000"/>
                </a:solidFill>
                <a:latin typeface="微软雅黑"/>
              </a:defRPr>
            </a:pPr>
            <a:r>
              <a:rPr>
                <a:latin typeface="Times New Roman" panose="02020603050405020304" pitchFamily="18" charset="0"/>
                <a:ea typeface="宋体" panose="02010600030101010101" pitchFamily="2" charset="-122"/>
              </a:rPr>
              <a:t>mod2 模式（单输出/纯净模式）</a:t>
            </a:r>
          </a:p>
        </p:txBody>
      </p:sp>
      <p:sp>
        <p:nvSpPr>
          <p:cNvPr id="35" name="TextBox 9">
            <a:extLst>
              <a:ext uri="{FF2B5EF4-FFF2-40B4-BE49-F238E27FC236}">
                <a16:creationId xmlns:a16="http://schemas.microsoft.com/office/drawing/2014/main" id="{9256BFB1-E08C-D79A-BF90-1318186F35AB}"/>
              </a:ext>
            </a:extLst>
          </p:cNvPr>
          <p:cNvSpPr txBox="1"/>
          <p:nvPr/>
        </p:nvSpPr>
        <p:spPr>
          <a:xfrm>
            <a:off x="6479265" y="2054501"/>
            <a:ext cx="5120640" cy="3477875"/>
          </a:xfrm>
          <a:prstGeom prst="rect">
            <a:avLst/>
          </a:prstGeom>
          <a:noFill/>
        </p:spPr>
        <p:txBody>
          <a:bodyPr wrap="square">
            <a:spAutoFit/>
          </a:bodyPr>
          <a:lstStyle/>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同一个prompt必须对应唯一一对低能候选</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只有恰好一对通过全部判选时才输出</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输出记录数</a:t>
            </a:r>
            <a:r>
              <a:rPr sz="2000" dirty="0">
                <a:latin typeface="Times New Roman" panose="02020603050405020304" pitchFamily="18" charset="0"/>
                <a:ea typeface="宋体" panose="02010600030101010101" pitchFamily="2" charset="-122"/>
              </a:rPr>
              <a:t> = 1 或 0</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任何多候选情况全部丢弃</a:t>
            </a:r>
            <a:endParaRPr lang="en-US"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endParaRPr sz="2000" dirty="0">
              <a:latin typeface="Times New Roman" panose="02020603050405020304" pitchFamily="18" charset="0"/>
              <a:ea typeface="宋体" panose="02010600030101010101" pitchFamily="2" charset="-122"/>
            </a:endParaRPr>
          </a:p>
          <a:p>
            <a:pPr>
              <a:spcAft>
                <a:spcPts val="600"/>
              </a:spcAft>
              <a:defRPr sz="1600">
                <a:solidFill>
                  <a:srgbClr val="000000"/>
                </a:solidFill>
                <a:latin typeface="微软雅黑"/>
              </a:defRPr>
            </a:pPr>
            <a:r>
              <a:rPr sz="2000" dirty="0">
                <a:latin typeface="Times New Roman" panose="02020603050405020304" pitchFamily="18" charset="0"/>
                <a:ea typeface="宋体" panose="02010600030101010101" pitchFamily="2" charset="-122"/>
              </a:rPr>
              <a:t>• </a:t>
            </a:r>
            <a:r>
              <a:rPr sz="2000" dirty="0" err="1">
                <a:latin typeface="Times New Roman" panose="02020603050405020304" pitchFamily="18" charset="0"/>
                <a:ea typeface="宋体" panose="02010600030101010101" pitchFamily="2" charset="-122"/>
              </a:rPr>
              <a:t>严格控制假符合，纯度更高</a:t>
            </a:r>
            <a:endParaRPr sz="2000" dirty="0">
              <a:latin typeface="Times New Roman" panose="02020603050405020304" pitchFamily="18" charset="0"/>
              <a:ea typeface="宋体" panose="02010600030101010101" pitchFamily="2" charset="-122"/>
            </a:endParaRPr>
          </a:p>
        </p:txBody>
      </p:sp>
      <p:sp>
        <p:nvSpPr>
          <p:cNvPr id="37" name="TextBox 10">
            <a:extLst>
              <a:ext uri="{FF2B5EF4-FFF2-40B4-BE49-F238E27FC236}">
                <a16:creationId xmlns:a16="http://schemas.microsoft.com/office/drawing/2014/main" id="{ED1171C6-AA8C-7E9C-49D0-3CE1CBB84203}"/>
              </a:ext>
            </a:extLst>
          </p:cNvPr>
          <p:cNvSpPr txBox="1"/>
          <p:nvPr/>
        </p:nvSpPr>
        <p:spPr>
          <a:xfrm>
            <a:off x="444225" y="5894981"/>
            <a:ext cx="11247120" cy="461665"/>
          </a:xfrm>
          <a:prstGeom prst="rect">
            <a:avLst/>
          </a:prstGeom>
          <a:noFill/>
        </p:spPr>
        <p:txBody>
          <a:bodyPr wrap="square">
            <a:spAutoFit/>
          </a:bodyPr>
          <a:lstStyle/>
          <a:p>
            <a:pPr algn="ctr">
              <a:defRPr sz="1600" b="1">
                <a:solidFill>
                  <a:srgbClr val="FF0000"/>
                </a:solidFill>
                <a:latin typeface="微软雅黑"/>
              </a:defRPr>
            </a:pPr>
            <a:r>
              <a:rPr sz="2400">
                <a:highlight>
                  <a:srgbClr val="FFFF00"/>
                </a:highlight>
                <a:latin typeface="Times New Roman" panose="02020603050405020304" pitchFamily="18" charset="0"/>
                <a:ea typeface="宋体" panose="02010600030101010101" pitchFamily="2" charset="-122"/>
              </a:rPr>
              <a:t>关键区别：mod1灵敏度高 vs mod2纯度更高</a:t>
            </a:r>
          </a:p>
        </p:txBody>
      </p:sp>
    </p:spTree>
    <p:extLst>
      <p:ext uri="{BB962C8B-B14F-4D97-AF65-F5344CB8AC3E}">
        <p14:creationId xmlns:p14="http://schemas.microsoft.com/office/powerpoint/2010/main" val="3665784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380E6-EAAF-CEFF-DCEE-993CBD45D86A}"/>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B16B1F2C-10B9-D4CE-298D-A6CF2D9B4E05}"/>
              </a:ext>
            </a:extLst>
          </p:cNvPr>
          <p:cNvSpPr/>
          <p:nvPr/>
        </p:nvSpPr>
        <p:spPr bwMode="auto">
          <a:xfrm>
            <a:off x="0" y="0"/>
            <a:ext cx="10847070" cy="707886"/>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ctr" defTabSz="914400" rtl="0" eaLnBrk="1" fontAlgn="base" latinLnBrk="0" hangingPunct="1">
              <a:lnSpc>
                <a:spcPct val="100000"/>
              </a:lnSpc>
              <a:spcBef>
                <a:spcPct val="0"/>
              </a:spcBef>
              <a:spcAft>
                <a:spcPct val="0"/>
              </a:spcAft>
              <a:buClrTx/>
              <a:buSzTx/>
              <a:buFontTx/>
              <a:buNone/>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目  录</a:t>
            </a:r>
            <a:endParaRPr kumimoji="0" lang="zh-CN" altLang="en-US" sz="4000" b="1" i="0" u="none" strike="noStrike" cap="none" normalizeH="0" baseline="0" dirty="0">
              <a:ln>
                <a:noFill/>
              </a:ln>
              <a:solidFill>
                <a:schemeClr val="bg1"/>
              </a:solidFill>
              <a:effectLst/>
              <a:latin typeface="Times New Roman" panose="02020603050405020304" pitchFamily="18" charset="0"/>
              <a:ea typeface="宋体" panose="02010600030101010101" pitchFamily="2" charset="-122"/>
              <a:cs typeface="+mn-ea"/>
              <a:sym typeface="+mn-lt"/>
            </a:endParaRPr>
          </a:p>
        </p:txBody>
      </p:sp>
      <p:pic>
        <p:nvPicPr>
          <p:cNvPr id="12" name="图片 11">
            <a:extLst>
              <a:ext uri="{FF2B5EF4-FFF2-40B4-BE49-F238E27FC236}">
                <a16:creationId xmlns:a16="http://schemas.microsoft.com/office/drawing/2014/main" id="{921555FF-A420-3DDE-CEAB-D210C80C6FFB}"/>
              </a:ext>
            </a:extLst>
          </p:cNvPr>
          <p:cNvPicPr>
            <a:picLocks noChangeAspect="1"/>
          </p:cNvPicPr>
          <p:nvPr/>
        </p:nvPicPr>
        <p:blipFill>
          <a:blip r:embed="rId2"/>
          <a:stretch>
            <a:fillRect/>
          </a:stretch>
        </p:blipFill>
        <p:spPr>
          <a:xfrm>
            <a:off x="10949940" y="0"/>
            <a:ext cx="1148838" cy="796775"/>
          </a:xfrm>
          <a:prstGeom prst="rect">
            <a:avLst/>
          </a:prstGeom>
        </p:spPr>
      </p:pic>
      <p:sp>
        <p:nvSpPr>
          <p:cNvPr id="8" name="矩形 7">
            <a:extLst>
              <a:ext uri="{FF2B5EF4-FFF2-40B4-BE49-F238E27FC236}">
                <a16:creationId xmlns:a16="http://schemas.microsoft.com/office/drawing/2014/main" id="{FDF9F906-A2E7-FE5B-85D2-C5BC9F238604}"/>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9" name="矩形 8">
            <a:extLst>
              <a:ext uri="{FF2B5EF4-FFF2-40B4-BE49-F238E27FC236}">
                <a16:creationId xmlns:a16="http://schemas.microsoft.com/office/drawing/2014/main" id="{A64F2898-A244-743B-A46F-F79CB1F8642E}"/>
              </a:ext>
            </a:extLst>
          </p:cNvPr>
          <p:cNvSpPr/>
          <p:nvPr/>
        </p:nvSpPr>
        <p:spPr>
          <a:xfrm>
            <a:off x="1741176" y="18713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11" name="文本框 10">
            <a:extLst>
              <a:ext uri="{FF2B5EF4-FFF2-40B4-BE49-F238E27FC236}">
                <a16:creationId xmlns:a16="http://schemas.microsoft.com/office/drawing/2014/main" id="{F62645F8-EFF7-8CA9-556E-FBF7819F9C5A}"/>
              </a:ext>
            </a:extLst>
          </p:cNvPr>
          <p:cNvSpPr txBox="1"/>
          <p:nvPr/>
        </p:nvSpPr>
        <p:spPr>
          <a:xfrm>
            <a:off x="1774514" y="18713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01</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13" name="矩形 12">
            <a:extLst>
              <a:ext uri="{FF2B5EF4-FFF2-40B4-BE49-F238E27FC236}">
                <a16:creationId xmlns:a16="http://schemas.microsoft.com/office/drawing/2014/main" id="{BDCA1491-3420-4766-9EC3-7CE368BB3C6D}"/>
              </a:ext>
            </a:extLst>
          </p:cNvPr>
          <p:cNvSpPr/>
          <p:nvPr/>
        </p:nvSpPr>
        <p:spPr>
          <a:xfrm>
            <a:off x="2572159" y="1879722"/>
            <a:ext cx="3057247"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研究背景与意义</a:t>
            </a:r>
          </a:p>
        </p:txBody>
      </p:sp>
      <p:sp>
        <p:nvSpPr>
          <p:cNvPr id="44" name="矩形 43">
            <a:extLst>
              <a:ext uri="{FF2B5EF4-FFF2-40B4-BE49-F238E27FC236}">
                <a16:creationId xmlns:a16="http://schemas.microsoft.com/office/drawing/2014/main" id="{5A1AFDED-83DE-CE50-AA47-EAA28C34E581}"/>
              </a:ext>
            </a:extLst>
          </p:cNvPr>
          <p:cNvSpPr/>
          <p:nvPr/>
        </p:nvSpPr>
        <p:spPr>
          <a:xfrm>
            <a:off x="1741176" y="27349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46" name="文本框 45">
            <a:extLst>
              <a:ext uri="{FF2B5EF4-FFF2-40B4-BE49-F238E27FC236}">
                <a16:creationId xmlns:a16="http://schemas.microsoft.com/office/drawing/2014/main" id="{AC388971-F55E-FD7E-F4B6-9BCA28E173F6}"/>
              </a:ext>
            </a:extLst>
          </p:cNvPr>
          <p:cNvSpPr txBox="1"/>
          <p:nvPr/>
        </p:nvSpPr>
        <p:spPr>
          <a:xfrm>
            <a:off x="1774514" y="27349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02</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48" name="矩形 47">
            <a:extLst>
              <a:ext uri="{FF2B5EF4-FFF2-40B4-BE49-F238E27FC236}">
                <a16:creationId xmlns:a16="http://schemas.microsoft.com/office/drawing/2014/main" id="{891A43F0-8C53-648B-58B1-FA7A7F0569E9}"/>
              </a:ext>
            </a:extLst>
          </p:cNvPr>
          <p:cNvSpPr/>
          <p:nvPr/>
        </p:nvSpPr>
        <p:spPr>
          <a:xfrm>
            <a:off x="2572159" y="2743322"/>
            <a:ext cx="8004114"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模拟系统参数、</a:t>
            </a:r>
            <a:r>
              <a:rPr lang="en-US" altLang="zh-CN" sz="3200" b="1" dirty="0">
                <a:solidFill>
                  <a:srgbClr val="A4DEF4"/>
                </a:solidFill>
                <a:latin typeface="Times New Roman" panose="02020603050405020304" pitchFamily="18" charset="0"/>
                <a:ea typeface="宋体" panose="02010600030101010101" pitchFamily="2" charset="-122"/>
                <a:cs typeface="+mn-ea"/>
                <a:sym typeface="+mn-lt"/>
              </a:rPr>
              <a:t>3γPET</a:t>
            </a:r>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符合原理及核素选取</a:t>
            </a:r>
          </a:p>
        </p:txBody>
      </p:sp>
      <p:sp>
        <p:nvSpPr>
          <p:cNvPr id="50" name="矩形 49">
            <a:extLst>
              <a:ext uri="{FF2B5EF4-FFF2-40B4-BE49-F238E27FC236}">
                <a16:creationId xmlns:a16="http://schemas.microsoft.com/office/drawing/2014/main" id="{56B1BD78-404E-7451-C9AE-A750D75DFEA7}"/>
              </a:ext>
            </a:extLst>
          </p:cNvPr>
          <p:cNvSpPr/>
          <p:nvPr/>
        </p:nvSpPr>
        <p:spPr>
          <a:xfrm>
            <a:off x="1741176" y="360692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2" name="文本框 51">
            <a:extLst>
              <a:ext uri="{FF2B5EF4-FFF2-40B4-BE49-F238E27FC236}">
                <a16:creationId xmlns:a16="http://schemas.microsoft.com/office/drawing/2014/main" id="{BF8A8262-658E-5666-359B-ED3674E9A6DB}"/>
              </a:ext>
            </a:extLst>
          </p:cNvPr>
          <p:cNvSpPr txBox="1"/>
          <p:nvPr/>
        </p:nvSpPr>
        <p:spPr>
          <a:xfrm>
            <a:off x="1774514" y="360692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03</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54" name="矩形 53">
            <a:extLst>
              <a:ext uri="{FF2B5EF4-FFF2-40B4-BE49-F238E27FC236}">
                <a16:creationId xmlns:a16="http://schemas.microsoft.com/office/drawing/2014/main" id="{43A16263-1952-05E3-391B-9A79E7FB4DD9}"/>
              </a:ext>
            </a:extLst>
          </p:cNvPr>
          <p:cNvSpPr/>
          <p:nvPr/>
        </p:nvSpPr>
        <p:spPr>
          <a:xfrm>
            <a:off x="2572159" y="3615312"/>
            <a:ext cx="4288353" cy="584775"/>
          </a:xfrm>
          <a:prstGeom prst="rect">
            <a:avLst/>
          </a:prstGeom>
        </p:spPr>
        <p:txBody>
          <a:bodyPr wrap="none">
            <a:spAutoFit/>
          </a:bodyPr>
          <a:lstStyle/>
          <a:p>
            <a:pPr fontAlgn="b"/>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双核素成像与定量分析</a:t>
            </a:r>
          </a:p>
        </p:txBody>
      </p:sp>
      <p:sp>
        <p:nvSpPr>
          <p:cNvPr id="56" name="矩形 55">
            <a:extLst>
              <a:ext uri="{FF2B5EF4-FFF2-40B4-BE49-F238E27FC236}">
                <a16:creationId xmlns:a16="http://schemas.microsoft.com/office/drawing/2014/main" id="{7297AC41-95A1-02C3-46F5-89C3154890AB}"/>
              </a:ext>
            </a:extLst>
          </p:cNvPr>
          <p:cNvSpPr/>
          <p:nvPr/>
        </p:nvSpPr>
        <p:spPr>
          <a:xfrm>
            <a:off x="1741176" y="4524575"/>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8" name="文本框 57">
            <a:extLst>
              <a:ext uri="{FF2B5EF4-FFF2-40B4-BE49-F238E27FC236}">
                <a16:creationId xmlns:a16="http://schemas.microsoft.com/office/drawing/2014/main" id="{13E7BFDD-2BD3-EB00-7513-840A39D49C0A}"/>
              </a:ext>
            </a:extLst>
          </p:cNvPr>
          <p:cNvSpPr txBox="1"/>
          <p:nvPr/>
        </p:nvSpPr>
        <p:spPr>
          <a:xfrm>
            <a:off x="1774514" y="4524575"/>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04</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60" name="矩形 59">
            <a:extLst>
              <a:ext uri="{FF2B5EF4-FFF2-40B4-BE49-F238E27FC236}">
                <a16:creationId xmlns:a16="http://schemas.microsoft.com/office/drawing/2014/main" id="{67DA6889-4A69-9D3D-95D6-2F0C915752E1}"/>
              </a:ext>
            </a:extLst>
          </p:cNvPr>
          <p:cNvSpPr/>
          <p:nvPr/>
        </p:nvSpPr>
        <p:spPr>
          <a:xfrm>
            <a:off x="2572159" y="4532965"/>
            <a:ext cx="2236510"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结论与展望</a:t>
            </a:r>
          </a:p>
        </p:txBody>
      </p:sp>
    </p:spTree>
    <p:extLst>
      <p:ext uri="{BB962C8B-B14F-4D97-AF65-F5344CB8AC3E}">
        <p14:creationId xmlns:p14="http://schemas.microsoft.com/office/powerpoint/2010/main" val="242435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0D63-817C-12AB-CC6D-ACD76DB23ADC}"/>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2DD3814B-C575-3DFE-E75B-45E2275FA421}"/>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单源</a:t>
            </a: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模拟</a:t>
            </a:r>
          </a:p>
        </p:txBody>
      </p:sp>
      <p:pic>
        <p:nvPicPr>
          <p:cNvPr id="12" name="图片 11">
            <a:extLst>
              <a:ext uri="{FF2B5EF4-FFF2-40B4-BE49-F238E27FC236}">
                <a16:creationId xmlns:a16="http://schemas.microsoft.com/office/drawing/2014/main" id="{D88973E1-0BC9-C032-7ED6-0F62C30E4F15}"/>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E0D3FAE4-0F85-BD3D-FAA5-F62DB1FF7997}"/>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48CB8773-D167-1980-017F-DA889F75CB1E}"/>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48CB8773-D167-1980-017F-DA889F75CB1E}"/>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11BD5FF8-BC0C-B89A-3A4E-8E0A790D283F}"/>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11BD5FF8-BC0C-B89A-3A4E-8E0A790D283F}"/>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E8D8ED59-23AC-4601-A7AC-A956B4542C77}"/>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E8D8ED59-23AC-4601-A7AC-A956B4542C77}"/>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3791BF4C-34BF-897C-32B5-76D74A140536}"/>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3791BF4C-34BF-897C-32B5-76D74A140536}"/>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06E6CF82-36BE-8AFC-16D1-06435CF8CA84}"/>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06E6CF82-36BE-8AFC-16D1-06435CF8CA84}"/>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F3AD616D-0CA1-9EC2-BF36-B8C4B49456CC}"/>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F3AD616D-0CA1-9EC2-BF36-B8C4B49456CC}"/>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4EE97E35-4B10-0C11-6E37-2AEC237BB211}"/>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4EE97E35-4B10-0C11-6E37-2AEC237BB211}"/>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F14EE0DE-3D55-9327-1699-2B501BE49BD3}"/>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F14EE0DE-3D55-9327-1699-2B501BE49BD3}"/>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CFCF8F64-8E1A-9361-D24C-ED5C06DAABDF}"/>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CFCF8F64-8E1A-9361-D24C-ED5C06DAABDF}"/>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A4C46E5A-4F5A-20F5-1B06-5852CFD2AFA4}"/>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A4C46E5A-4F5A-20F5-1B06-5852CFD2AFA4}"/>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DF67C663-D3E0-3CE0-5048-3198BECBB882}"/>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DF67C663-D3E0-3CE0-5048-3198BECBB882}"/>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88C853A8-4255-E765-34DB-29EA17B4E589}"/>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88C853A8-4255-E765-34DB-29EA17B4E589}"/>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2475B5CA-E66D-1174-578D-68E444202C8C}"/>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2475B5CA-E66D-1174-578D-68E444202C8C}"/>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889C7404-BFAD-3113-1A6A-41A79E8471DD}"/>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889C7404-BFAD-3113-1A6A-41A79E8471DD}"/>
                  </a:ext>
                </a:extLst>
              </p:cNvPr>
              <p:cNvPicPr/>
              <p:nvPr/>
            </p:nvPicPr>
            <p:blipFill>
              <a:blip r:embed="rId29"/>
              <a:stretch>
                <a:fillRect/>
              </a:stretch>
            </p:blipFill>
            <p:spPr>
              <a:xfrm>
                <a:off x="170625" y="1856953"/>
                <a:ext cx="554040" cy="611280"/>
              </a:xfrm>
              <a:prstGeom prst="rect">
                <a:avLst/>
              </a:prstGeom>
            </p:spPr>
          </p:pic>
        </mc:Fallback>
      </mc:AlternateContent>
      <p:graphicFrame>
        <p:nvGraphicFramePr>
          <p:cNvPr id="17" name="表格 16">
            <a:extLst>
              <a:ext uri="{FF2B5EF4-FFF2-40B4-BE49-F238E27FC236}">
                <a16:creationId xmlns:a16="http://schemas.microsoft.com/office/drawing/2014/main" id="{EC9BC94C-66CB-7FD5-4142-D524FD6C8396}"/>
              </a:ext>
            </a:extLst>
          </p:cNvPr>
          <p:cNvGraphicFramePr>
            <a:graphicFrameLocks noGrp="1"/>
          </p:cNvGraphicFramePr>
          <p:nvPr>
            <p:extLst>
              <p:ext uri="{D42A27DB-BD31-4B8C-83A1-F6EECF244321}">
                <p14:modId xmlns:p14="http://schemas.microsoft.com/office/powerpoint/2010/main" val="2149136321"/>
              </p:ext>
            </p:extLst>
          </p:nvPr>
        </p:nvGraphicFramePr>
        <p:xfrm>
          <a:off x="0" y="1768279"/>
          <a:ext cx="5191761" cy="3898004"/>
        </p:xfrm>
        <a:graphic>
          <a:graphicData uri="http://schemas.openxmlformats.org/drawingml/2006/table">
            <a:tbl>
              <a:tblPr firstRow="1" bandRow="1">
                <a:tableStyleId>{85BE263C-DBD7-4A20-BB59-AAB30ACAA65A}</a:tableStyleId>
              </a:tblPr>
              <a:tblGrid>
                <a:gridCol w="892334">
                  <a:extLst>
                    <a:ext uri="{9D8B030D-6E8A-4147-A177-3AD203B41FA5}">
                      <a16:colId xmlns:a16="http://schemas.microsoft.com/office/drawing/2014/main" val="895986096"/>
                    </a:ext>
                  </a:extLst>
                </a:gridCol>
                <a:gridCol w="932895">
                  <a:extLst>
                    <a:ext uri="{9D8B030D-6E8A-4147-A177-3AD203B41FA5}">
                      <a16:colId xmlns:a16="http://schemas.microsoft.com/office/drawing/2014/main" val="50229026"/>
                    </a:ext>
                  </a:extLst>
                </a:gridCol>
                <a:gridCol w="1573981">
                  <a:extLst>
                    <a:ext uri="{9D8B030D-6E8A-4147-A177-3AD203B41FA5}">
                      <a16:colId xmlns:a16="http://schemas.microsoft.com/office/drawing/2014/main" val="204045296"/>
                    </a:ext>
                  </a:extLst>
                </a:gridCol>
                <a:gridCol w="1792551">
                  <a:extLst>
                    <a:ext uri="{9D8B030D-6E8A-4147-A177-3AD203B41FA5}">
                      <a16:colId xmlns:a16="http://schemas.microsoft.com/office/drawing/2014/main" val="3625436413"/>
                    </a:ext>
                  </a:extLst>
                </a:gridCol>
              </a:tblGrid>
              <a:tr h="788864">
                <a:tc>
                  <a:txBody>
                    <a:bodyPr/>
                    <a:lstStyle/>
                    <a:p>
                      <a:pPr algn="ctr"/>
                      <a:r>
                        <a:rPr lang="zh-CN" altLang="en-US" sz="2000" dirty="0">
                          <a:latin typeface="Times New Roman" panose="02020603050405020304" pitchFamily="18" charset="0"/>
                          <a:ea typeface="宋体" panose="02010600030101010101" pitchFamily="2" charset="-122"/>
                        </a:rPr>
                        <a:t>编号</a:t>
                      </a:r>
                    </a:p>
                  </a:txBody>
                  <a:tcPr/>
                </a:tc>
                <a:tc>
                  <a:txBody>
                    <a:bodyPr/>
                    <a:lstStyle/>
                    <a:p>
                      <a:pPr algn="ctr"/>
                      <a:r>
                        <a:rPr lang="zh-CN" altLang="en-US" sz="2000" dirty="0">
                          <a:latin typeface="Times New Roman" panose="02020603050405020304" pitchFamily="18" charset="0"/>
                          <a:ea typeface="宋体" panose="02010600030101010101" pitchFamily="2" charset="-122"/>
                        </a:rPr>
                        <a:t>核素</a:t>
                      </a:r>
                    </a:p>
                  </a:txBody>
                  <a:tcPr/>
                </a:tc>
                <a:tc>
                  <a:txBody>
                    <a:bodyPr/>
                    <a:lstStyle/>
                    <a:p>
                      <a:pPr algn="ctr"/>
                      <a:r>
                        <a:rPr lang="zh-CN" altLang="en-US" sz="2000" dirty="0">
                          <a:latin typeface="Times New Roman" panose="02020603050405020304" pitchFamily="18" charset="0"/>
                          <a:ea typeface="宋体" panose="02010600030101010101" pitchFamily="2" charset="-122"/>
                        </a:rPr>
                        <a:t>主要</a:t>
                      </a:r>
                      <a:r>
                        <a:rPr lang="en-US" altLang="zh-CN" sz="2000" dirty="0">
                          <a:latin typeface="Times New Roman" panose="02020603050405020304" pitchFamily="18" charset="0"/>
                          <a:ea typeface="宋体" panose="02010600030101010101" pitchFamily="2" charset="-122"/>
                        </a:rPr>
                        <a:t>prompt</a:t>
                      </a:r>
                      <a:r>
                        <a:rPr lang="zh-CN" altLang="en-US" sz="2000" dirty="0">
                          <a:latin typeface="Times New Roman" panose="02020603050405020304" pitchFamily="18" charset="0"/>
                          <a:ea typeface="宋体" panose="02010600030101010101" pitchFamily="2" charset="-122"/>
                        </a:rPr>
                        <a:t>能量（</a:t>
                      </a:r>
                      <a:r>
                        <a:rPr lang="en-US" altLang="zh-CN" sz="2000" dirty="0" err="1">
                          <a:latin typeface="Times New Roman" panose="02020603050405020304" pitchFamily="18" charset="0"/>
                          <a:ea typeface="宋体" panose="02010600030101010101" pitchFamily="2" charset="-122"/>
                        </a:rPr>
                        <a:t>kev</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zh-CN" altLang="en-US" sz="2000" dirty="0">
                          <a:latin typeface="Times New Roman" panose="02020603050405020304" pitchFamily="18" charset="0"/>
                          <a:ea typeface="宋体" panose="02010600030101010101" pitchFamily="2" charset="-122"/>
                        </a:rPr>
                        <a:t>能窗设置（</a:t>
                      </a:r>
                      <a:r>
                        <a:rPr lang="en-US" altLang="zh-CN" sz="2000" dirty="0" err="1">
                          <a:latin typeface="Times New Roman" panose="02020603050405020304" pitchFamily="18" charset="0"/>
                          <a:ea typeface="宋体" panose="02010600030101010101" pitchFamily="2" charset="-122"/>
                        </a:rPr>
                        <a:t>kev</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1185900120"/>
                  </a:ext>
                </a:extLst>
              </a:tr>
              <a:tr h="621828">
                <a:tc>
                  <a:txBody>
                    <a:bodyPr/>
                    <a:lstStyle/>
                    <a:p>
                      <a:pPr algn="ctr"/>
                      <a:r>
                        <a:rPr lang="en-US" altLang="zh-CN" sz="2000" dirty="0">
                          <a:latin typeface="Times New Roman" panose="02020603050405020304" pitchFamily="18" charset="0"/>
                          <a:ea typeface="宋体" panose="02010600030101010101" pitchFamily="2" charset="-122"/>
                        </a:rPr>
                        <a:t>0</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⁵²ᵐMn</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1434</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1291-1577</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1405530053"/>
                  </a:ext>
                </a:extLst>
              </a:tr>
              <a:tr h="621828">
                <a:tc>
                  <a:txBody>
                    <a:bodyPr/>
                    <a:lstStyle/>
                    <a:p>
                      <a:pPr algn="ctr"/>
                      <a:r>
                        <a:rPr lang="en-US" altLang="zh-CN" sz="2000" dirty="0">
                          <a:latin typeface="Times New Roman" panose="02020603050405020304" pitchFamily="18" charset="0"/>
                          <a:ea typeface="宋体" panose="02010600030101010101" pitchFamily="2" charset="-122"/>
                        </a:rPr>
                        <a:t>1</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1800" b="0" kern="1200" dirty="0">
                          <a:solidFill>
                            <a:schemeClr val="dk1"/>
                          </a:solidFill>
                          <a:effectLst/>
                          <a:latin typeface="Times New Roman" panose="02020603050405020304" pitchFamily="18" charset="0"/>
                          <a:ea typeface="宋体" panose="02010600030101010101" pitchFamily="2" charset="-122"/>
                          <a:cs typeface="+mn-cs"/>
                        </a:rPr>
                        <a:t>⁴⁴Sc</a:t>
                      </a:r>
                    </a:p>
                  </a:txBody>
                  <a:tcPr/>
                </a:tc>
                <a:tc>
                  <a:txBody>
                    <a:bodyPr/>
                    <a:lstStyle/>
                    <a:p>
                      <a:pPr algn="ctr"/>
                      <a:r>
                        <a:rPr lang="en-US" altLang="zh-CN" sz="2000" dirty="0">
                          <a:latin typeface="Times New Roman" panose="02020603050405020304" pitchFamily="18" charset="0"/>
                          <a:ea typeface="宋体" panose="02010600030101010101" pitchFamily="2" charset="-122"/>
                        </a:rPr>
                        <a:t>1157</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1041-1273</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1957227027"/>
                  </a:ext>
                </a:extLst>
              </a:tr>
              <a:tr h="621828">
                <a:tc>
                  <a:txBody>
                    <a:bodyPr/>
                    <a:lstStyle/>
                    <a:p>
                      <a:pPr algn="ctr"/>
                      <a:r>
                        <a:rPr lang="en-US" altLang="zh-CN" sz="2000" dirty="0">
                          <a:latin typeface="Times New Roman" panose="02020603050405020304" pitchFamily="18" charset="0"/>
                          <a:ea typeface="宋体" panose="02010600030101010101" pitchFamily="2" charset="-122"/>
                        </a:rPr>
                        <a:t>2</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18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algn="ctr"/>
                      <a:r>
                        <a:rPr lang="en-US" altLang="zh-CN" sz="2000" dirty="0">
                          <a:latin typeface="Times New Roman" panose="02020603050405020304" pitchFamily="18" charset="0"/>
                          <a:ea typeface="宋体" panose="02010600030101010101" pitchFamily="2" charset="-122"/>
                        </a:rPr>
                        <a:t>169</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144-194</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3943316395"/>
                  </a:ext>
                </a:extLst>
              </a:tr>
              <a:tr h="621828">
                <a:tc>
                  <a:txBody>
                    <a:bodyPr/>
                    <a:lstStyle/>
                    <a:p>
                      <a:pPr algn="ctr"/>
                      <a:r>
                        <a:rPr lang="en-US" altLang="zh-CN" sz="2000" dirty="0">
                          <a:latin typeface="Times New Roman" panose="02020603050405020304" pitchFamily="18" charset="0"/>
                          <a:ea typeface="宋体" panose="02010600030101010101" pitchFamily="2" charset="-122"/>
                        </a:rPr>
                        <a:t>3</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1800" b="0" kern="1200" dirty="0">
                          <a:solidFill>
                            <a:schemeClr val="dk1"/>
                          </a:solidFill>
                          <a:effectLst/>
                          <a:latin typeface="Times New Roman" panose="02020603050405020304" pitchFamily="18" charset="0"/>
                          <a:ea typeface="宋体" panose="02010600030101010101" pitchFamily="2" charset="-122"/>
                          <a:cs typeface="+mn-cs"/>
                        </a:rPr>
                        <a:t>⁷²As</a:t>
                      </a:r>
                    </a:p>
                  </a:txBody>
                  <a:tcPr/>
                </a:tc>
                <a:tc>
                  <a:txBody>
                    <a:bodyPr/>
                    <a:lstStyle/>
                    <a:p>
                      <a:pPr algn="ctr"/>
                      <a:r>
                        <a:rPr lang="en-US" altLang="zh-CN" sz="2000" dirty="0">
                          <a:latin typeface="Times New Roman" panose="02020603050405020304" pitchFamily="18" charset="0"/>
                          <a:ea typeface="宋体" panose="02010600030101010101" pitchFamily="2" charset="-122"/>
                        </a:rPr>
                        <a:t>834</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709-959</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3422359846"/>
                  </a:ext>
                </a:extLst>
              </a:tr>
              <a:tr h="621828">
                <a:tc>
                  <a:txBody>
                    <a:bodyPr/>
                    <a:lstStyle/>
                    <a:p>
                      <a:pPr algn="ctr"/>
                      <a:r>
                        <a:rPr lang="en-US" altLang="zh-CN" sz="2000" dirty="0">
                          <a:latin typeface="Times New Roman" panose="02020603050405020304" pitchFamily="18" charset="0"/>
                          <a:ea typeface="宋体" panose="02010600030101010101" pitchFamily="2" charset="-122"/>
                        </a:rPr>
                        <a:t>4</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1800" b="0" kern="1200" dirty="0">
                          <a:solidFill>
                            <a:schemeClr val="dk1"/>
                          </a:solidFill>
                          <a:effectLst/>
                          <a:latin typeface="Times New Roman" panose="02020603050405020304" pitchFamily="18" charset="0"/>
                          <a:ea typeface="宋体" panose="02010600030101010101" pitchFamily="2" charset="-122"/>
                          <a:cs typeface="+mn-cs"/>
                        </a:rPr>
                        <a:t>²²Na</a:t>
                      </a:r>
                    </a:p>
                  </a:txBody>
                  <a:tcPr/>
                </a:tc>
                <a:tc>
                  <a:txBody>
                    <a:bodyPr/>
                    <a:lstStyle/>
                    <a:p>
                      <a:pPr algn="ctr"/>
                      <a:r>
                        <a:rPr lang="en-US" altLang="zh-CN" sz="2000" dirty="0">
                          <a:latin typeface="Times New Roman" panose="02020603050405020304" pitchFamily="18" charset="0"/>
                          <a:ea typeface="宋体" panose="02010600030101010101" pitchFamily="2" charset="-122"/>
                        </a:rPr>
                        <a:t>1274.5</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1147-1402</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4170767033"/>
                  </a:ext>
                </a:extLst>
              </a:tr>
            </a:tbl>
          </a:graphicData>
        </a:graphic>
      </p:graphicFrame>
      <p:sp>
        <p:nvSpPr>
          <p:cNvPr id="23" name="文本框 22">
            <a:extLst>
              <a:ext uri="{FF2B5EF4-FFF2-40B4-BE49-F238E27FC236}">
                <a16:creationId xmlns:a16="http://schemas.microsoft.com/office/drawing/2014/main" id="{EA608DB7-DB98-620B-D03F-8F893A0CFD79}"/>
              </a:ext>
            </a:extLst>
          </p:cNvPr>
          <p:cNvSpPr txBox="1"/>
          <p:nvPr/>
        </p:nvSpPr>
        <p:spPr>
          <a:xfrm>
            <a:off x="6096000" y="921275"/>
            <a:ext cx="6002777" cy="317844"/>
          </a:xfrm>
          <a:prstGeom prst="rect">
            <a:avLst/>
          </a:prstGeom>
          <a:noFill/>
        </p:spPr>
        <p:txBody>
          <a:bodyPr wrap="square">
            <a:spAutoFit/>
          </a:bodyPr>
          <a:lstStyle/>
          <a:p>
            <a:pPr>
              <a:lnSpc>
                <a:spcPts val="1425"/>
              </a:lnSpc>
              <a:buNone/>
            </a:pPr>
            <a:r>
              <a:rPr lang="zh-CN" altLang="zh-CN" sz="2800" b="1" dirty="0">
                <a:solidFill>
                  <a:srgbClr val="FF0000"/>
                </a:solidFill>
                <a:effectLst/>
                <a:latin typeface="Times New Roman" panose="02020603050405020304" pitchFamily="18" charset="0"/>
                <a:ea typeface="宋体" panose="02010600030101010101" pitchFamily="2" charset="-122"/>
              </a:rPr>
              <a:t>100M 单源 3γ 符合</a:t>
            </a:r>
            <a:r>
              <a:rPr lang="zh-CN" altLang="en-US" sz="2800" b="1" dirty="0">
                <a:solidFill>
                  <a:srgbClr val="FF0000"/>
                </a:solidFill>
                <a:effectLst/>
                <a:latin typeface="Times New Roman" panose="02020603050405020304" pitchFamily="18" charset="0"/>
                <a:ea typeface="宋体" panose="02010600030101010101" pitchFamily="2" charset="-122"/>
              </a:rPr>
              <a:t>测试结果（</a:t>
            </a:r>
            <a:r>
              <a:rPr lang="en-US" altLang="zh-CN" sz="2800" b="1" dirty="0">
                <a:solidFill>
                  <a:srgbClr val="FF0000"/>
                </a:solidFill>
                <a:effectLst/>
                <a:latin typeface="Times New Roman" panose="02020603050405020304" pitchFamily="18" charset="0"/>
                <a:ea typeface="宋体" panose="02010600030101010101" pitchFamily="2" charset="-122"/>
              </a:rPr>
              <a:t>mod2</a:t>
            </a:r>
            <a:r>
              <a:rPr lang="zh-CN" altLang="en-US" sz="2800" b="1" dirty="0">
                <a:solidFill>
                  <a:srgbClr val="FF0000"/>
                </a:solidFill>
                <a:effectLst/>
                <a:latin typeface="Times New Roman" panose="02020603050405020304" pitchFamily="18" charset="0"/>
                <a:ea typeface="宋体" panose="02010600030101010101" pitchFamily="2" charset="-122"/>
              </a:rPr>
              <a:t>）</a:t>
            </a:r>
            <a:endParaRPr lang="zh-CN" altLang="zh-CN" sz="2800" b="0" dirty="0">
              <a:solidFill>
                <a:srgbClr val="FF0000"/>
              </a:solidFill>
              <a:effectLst/>
              <a:latin typeface="Times New Roman" panose="02020603050405020304" pitchFamily="18" charset="0"/>
              <a:ea typeface="宋体" panose="02010600030101010101" pitchFamily="2" charset="-122"/>
            </a:endParaRPr>
          </a:p>
        </p:txBody>
      </p:sp>
      <p:sp>
        <p:nvSpPr>
          <p:cNvPr id="25" name="文本框 24">
            <a:extLst>
              <a:ext uri="{FF2B5EF4-FFF2-40B4-BE49-F238E27FC236}">
                <a16:creationId xmlns:a16="http://schemas.microsoft.com/office/drawing/2014/main" id="{79DA67B2-FDE4-DFE2-DAC8-F89DCCBCC82A}"/>
              </a:ext>
            </a:extLst>
          </p:cNvPr>
          <p:cNvSpPr txBox="1"/>
          <p:nvPr/>
        </p:nvSpPr>
        <p:spPr>
          <a:xfrm>
            <a:off x="0" y="918401"/>
            <a:ext cx="5619320" cy="317844"/>
          </a:xfrm>
          <a:prstGeom prst="rect">
            <a:avLst/>
          </a:prstGeom>
          <a:noFill/>
        </p:spPr>
        <p:txBody>
          <a:bodyPr wrap="square">
            <a:spAutoFit/>
          </a:bodyPr>
          <a:lstStyle/>
          <a:p>
            <a:pPr>
              <a:lnSpc>
                <a:spcPts val="1425"/>
              </a:lnSpc>
              <a:buNone/>
            </a:pPr>
            <a:r>
              <a:rPr lang="zh-CN" altLang="en-US" sz="2800" b="1" dirty="0">
                <a:solidFill>
                  <a:srgbClr val="FF0000"/>
                </a:solidFill>
                <a:latin typeface="Times New Roman" panose="02020603050405020304" pitchFamily="18" charset="0"/>
                <a:ea typeface="宋体" panose="02010600030101010101" pitchFamily="2" charset="-122"/>
              </a:rPr>
              <a:t>核素选取与能窗设置</a:t>
            </a:r>
            <a:endParaRPr lang="zh-CN" altLang="zh-CN" sz="2800" b="0" dirty="0">
              <a:solidFill>
                <a:srgbClr val="FF0000"/>
              </a:solidFill>
              <a:effectLst/>
              <a:latin typeface="Times New Roman" panose="02020603050405020304" pitchFamily="18" charset="0"/>
              <a:ea typeface="宋体" panose="02010600030101010101" pitchFamily="2" charset="-122"/>
            </a:endParaRPr>
          </a:p>
        </p:txBody>
      </p:sp>
      <p:graphicFrame>
        <p:nvGraphicFramePr>
          <p:cNvPr id="27" name="表格 26">
            <a:extLst>
              <a:ext uri="{FF2B5EF4-FFF2-40B4-BE49-F238E27FC236}">
                <a16:creationId xmlns:a16="http://schemas.microsoft.com/office/drawing/2014/main" id="{E8DE6303-9009-E8AA-5C50-2CFEF4AAF0E6}"/>
              </a:ext>
            </a:extLst>
          </p:cNvPr>
          <p:cNvGraphicFramePr>
            <a:graphicFrameLocks noGrp="1"/>
          </p:cNvGraphicFramePr>
          <p:nvPr>
            <p:extLst>
              <p:ext uri="{D42A27DB-BD31-4B8C-83A1-F6EECF244321}">
                <p14:modId xmlns:p14="http://schemas.microsoft.com/office/powerpoint/2010/main" val="2513497851"/>
              </p:ext>
            </p:extLst>
          </p:nvPr>
        </p:nvGraphicFramePr>
        <p:xfrm>
          <a:off x="5424681" y="1768280"/>
          <a:ext cx="6767321" cy="3909189"/>
        </p:xfrm>
        <a:graphic>
          <a:graphicData uri="http://schemas.openxmlformats.org/drawingml/2006/table">
            <a:tbl>
              <a:tblPr firstRow="1" bandRow="1">
                <a:tableStyleId>{85BE263C-DBD7-4A20-BB59-AAB30ACAA65A}</a:tableStyleId>
              </a:tblPr>
              <a:tblGrid>
                <a:gridCol w="754419">
                  <a:extLst>
                    <a:ext uri="{9D8B030D-6E8A-4147-A177-3AD203B41FA5}">
                      <a16:colId xmlns:a16="http://schemas.microsoft.com/office/drawing/2014/main" val="3410840722"/>
                    </a:ext>
                  </a:extLst>
                </a:gridCol>
                <a:gridCol w="943025">
                  <a:extLst>
                    <a:ext uri="{9D8B030D-6E8A-4147-A177-3AD203B41FA5}">
                      <a16:colId xmlns:a16="http://schemas.microsoft.com/office/drawing/2014/main" val="2516424063"/>
                    </a:ext>
                  </a:extLst>
                </a:gridCol>
                <a:gridCol w="1229395">
                  <a:extLst>
                    <a:ext uri="{9D8B030D-6E8A-4147-A177-3AD203B41FA5}">
                      <a16:colId xmlns:a16="http://schemas.microsoft.com/office/drawing/2014/main" val="1043208409"/>
                    </a:ext>
                  </a:extLst>
                </a:gridCol>
                <a:gridCol w="1101221">
                  <a:extLst>
                    <a:ext uri="{9D8B030D-6E8A-4147-A177-3AD203B41FA5}">
                      <a16:colId xmlns:a16="http://schemas.microsoft.com/office/drawing/2014/main" val="3354304642"/>
                    </a:ext>
                  </a:extLst>
                </a:gridCol>
                <a:gridCol w="1185516">
                  <a:extLst>
                    <a:ext uri="{9D8B030D-6E8A-4147-A177-3AD203B41FA5}">
                      <a16:colId xmlns:a16="http://schemas.microsoft.com/office/drawing/2014/main" val="1574955826"/>
                    </a:ext>
                  </a:extLst>
                </a:gridCol>
                <a:gridCol w="1553745">
                  <a:extLst>
                    <a:ext uri="{9D8B030D-6E8A-4147-A177-3AD203B41FA5}">
                      <a16:colId xmlns:a16="http://schemas.microsoft.com/office/drawing/2014/main" val="2964460300"/>
                    </a:ext>
                  </a:extLst>
                </a:gridCol>
              </a:tblGrid>
              <a:tr h="797499">
                <a:tc>
                  <a:txBody>
                    <a:bodyPr/>
                    <a:lstStyle/>
                    <a:p>
                      <a:pPr algn="ctr"/>
                      <a:r>
                        <a:rPr lang="zh-CN" altLang="en-US" sz="2000" dirty="0">
                          <a:latin typeface="Times New Roman" panose="02020603050405020304" pitchFamily="18" charset="0"/>
                          <a:ea typeface="宋体" panose="02010600030101010101" pitchFamily="2" charset="-122"/>
                        </a:rPr>
                        <a:t>编号</a:t>
                      </a:r>
                    </a:p>
                  </a:txBody>
                  <a:tcPr/>
                </a:tc>
                <a:tc>
                  <a:txBody>
                    <a:bodyPr/>
                    <a:lstStyle/>
                    <a:p>
                      <a:pPr algn="ctr"/>
                      <a:r>
                        <a:rPr lang="zh-CN" altLang="en-US" sz="2000" dirty="0">
                          <a:latin typeface="Times New Roman" panose="02020603050405020304" pitchFamily="18" charset="0"/>
                          <a:ea typeface="宋体" panose="02010600030101010101" pitchFamily="2" charset="-122"/>
                        </a:rPr>
                        <a:t>核素</a:t>
                      </a:r>
                    </a:p>
                  </a:txBody>
                  <a:tcPr/>
                </a:tc>
                <a:tc>
                  <a:txBody>
                    <a:bodyPr/>
                    <a:lstStyle/>
                    <a:p>
                      <a:pPr algn="ctr"/>
                      <a:r>
                        <a:rPr lang="zh-CN" altLang="en-US" sz="2000" dirty="0">
                          <a:latin typeface="Times New Roman" panose="02020603050405020304" pitchFamily="18" charset="0"/>
                          <a:ea typeface="宋体" panose="02010600030101010101" pitchFamily="2" charset="-122"/>
                        </a:rPr>
                        <a:t>总符合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偶然符合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真符合率</a:t>
                      </a:r>
                    </a:p>
                  </a:txBody>
                  <a:tcPr/>
                </a:tc>
                <a:extLst>
                  <a:ext uri="{0D108BD9-81ED-4DB2-BD59-A6C34878D82A}">
                    <a16:rowId xmlns:a16="http://schemas.microsoft.com/office/drawing/2014/main" val="3687833232"/>
                  </a:ext>
                </a:extLst>
              </a:tr>
              <a:tr h="403703">
                <a:tc>
                  <a:txBody>
                    <a:bodyPr/>
                    <a:lstStyle/>
                    <a:p>
                      <a:pPr algn="ctr"/>
                      <a:r>
                        <a:rPr lang="en-US" altLang="zh-CN" sz="2000" dirty="0">
                          <a:latin typeface="Times New Roman" panose="02020603050405020304" pitchFamily="18" charset="0"/>
                          <a:ea typeface="宋体" panose="02010600030101010101" pitchFamily="2" charset="-122"/>
                        </a:rPr>
                        <a:t>0</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⁵²ᵐMn</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162,741</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161,666 </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1,075</a:t>
                      </a:r>
                    </a:p>
                    <a:p>
                      <a:pPr algn="ct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99.34%</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1698475247"/>
                  </a:ext>
                </a:extLst>
              </a:tr>
              <a:tr h="548493">
                <a:tc>
                  <a:txBody>
                    <a:bodyPr/>
                    <a:lstStyle/>
                    <a:p>
                      <a:pPr algn="ctr"/>
                      <a:r>
                        <a:rPr lang="en-US" altLang="zh-CN" sz="2000" dirty="0">
                          <a:latin typeface="Times New Roman" panose="02020603050405020304" pitchFamily="18" charset="0"/>
                          <a:ea typeface="宋体" panose="02010600030101010101" pitchFamily="2" charset="-122"/>
                        </a:rPr>
                        <a:t>1</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⁴⁴Sc</a:t>
                      </a:r>
                    </a:p>
                  </a:txBody>
                  <a:tcPr/>
                </a:tc>
                <a:tc>
                  <a:txBody>
                    <a:bodyPr/>
                    <a:lstStyle/>
                    <a:p>
                      <a:pPr algn="ctr"/>
                      <a:r>
                        <a:rPr lang="en-US" altLang="zh-CN" sz="2000" dirty="0">
                          <a:latin typeface="Times New Roman" panose="02020603050405020304" pitchFamily="18" charset="0"/>
                          <a:ea typeface="宋体" panose="02010600030101010101" pitchFamily="2" charset="-122"/>
                        </a:rPr>
                        <a:t>411565</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400846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10719</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97.40%</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1912839073"/>
                  </a:ext>
                </a:extLst>
              </a:tr>
              <a:tr h="548493">
                <a:tc>
                  <a:txBody>
                    <a:bodyPr/>
                    <a:lstStyle/>
                    <a:p>
                      <a:pPr algn="ctr"/>
                      <a:r>
                        <a:rPr lang="en-US" altLang="zh-CN" sz="2000" dirty="0">
                          <a:latin typeface="Times New Roman" panose="02020603050405020304" pitchFamily="18" charset="0"/>
                          <a:ea typeface="宋体" panose="02010600030101010101" pitchFamily="2" charset="-122"/>
                        </a:rPr>
                        <a:t>2</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algn="ctr"/>
                      <a:r>
                        <a:rPr lang="en-US" altLang="zh-CN" sz="2000" dirty="0">
                          <a:latin typeface="Times New Roman" panose="02020603050405020304" pitchFamily="18" charset="0"/>
                          <a:ea typeface="宋体" panose="02010600030101010101" pitchFamily="2" charset="-122"/>
                        </a:rPr>
                        <a:t>1904212</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1888837</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15375</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99.19%</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3468501613"/>
                  </a:ext>
                </a:extLst>
              </a:tr>
              <a:tr h="548493">
                <a:tc>
                  <a:txBody>
                    <a:bodyPr/>
                    <a:lstStyle/>
                    <a:p>
                      <a:pPr algn="ctr"/>
                      <a:r>
                        <a:rPr lang="en-US" altLang="zh-CN" sz="2000" dirty="0">
                          <a:latin typeface="Times New Roman" panose="02020603050405020304" pitchFamily="18" charset="0"/>
                          <a:ea typeface="宋体" panose="02010600030101010101" pitchFamily="2" charset="-122"/>
                        </a:rPr>
                        <a:t>3</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⁷²As</a:t>
                      </a:r>
                    </a:p>
                  </a:txBody>
                  <a:tcPr/>
                </a:tc>
                <a:tc>
                  <a:txBody>
                    <a:bodyPr/>
                    <a:lstStyle/>
                    <a:p>
                      <a:pPr algn="ctr"/>
                      <a:r>
                        <a:rPr lang="en-US" altLang="zh-CN" sz="2000" dirty="0">
                          <a:latin typeface="Times New Roman" panose="02020603050405020304" pitchFamily="18" charset="0"/>
                          <a:ea typeface="宋体" panose="02010600030101010101" pitchFamily="2" charset="-122"/>
                        </a:rPr>
                        <a:t>461453</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451127</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10326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97.76%</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585434719"/>
                  </a:ext>
                </a:extLst>
              </a:tr>
              <a:tr h="612624">
                <a:tc>
                  <a:txBody>
                    <a:bodyPr/>
                    <a:lstStyle/>
                    <a:p>
                      <a:pPr algn="ctr"/>
                      <a:r>
                        <a:rPr lang="en-US" altLang="zh-CN" sz="2000" dirty="0">
                          <a:latin typeface="Times New Roman" panose="02020603050405020304" pitchFamily="18" charset="0"/>
                          <a:ea typeface="宋体" panose="02010600030101010101" pitchFamily="2" charset="-122"/>
                        </a:rPr>
                        <a:t>4</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²²Na</a:t>
                      </a:r>
                    </a:p>
                  </a:txBody>
                  <a:tcPr/>
                </a:tc>
                <a:tc>
                  <a:txBody>
                    <a:bodyPr/>
                    <a:lstStyle/>
                    <a:p>
                      <a:pPr algn="ctr"/>
                      <a:r>
                        <a:rPr lang="en-US" altLang="zh-CN" sz="2000" dirty="0">
                          <a:latin typeface="Times New Roman" panose="02020603050405020304" pitchFamily="18" charset="0"/>
                          <a:ea typeface="宋体" panose="02010600030101010101" pitchFamily="2" charset="-122"/>
                        </a:rPr>
                        <a:t>357688</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348381</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9307</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97.40%</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2507099123"/>
                  </a:ext>
                </a:extLst>
              </a:tr>
            </a:tbl>
          </a:graphicData>
        </a:graphic>
      </p:graphicFrame>
      <p:sp>
        <p:nvSpPr>
          <p:cNvPr id="3" name="文本框 2">
            <a:extLst>
              <a:ext uri="{FF2B5EF4-FFF2-40B4-BE49-F238E27FC236}">
                <a16:creationId xmlns:a16="http://schemas.microsoft.com/office/drawing/2014/main" id="{A065A7ED-3330-1200-DE5A-5A20427AD1DF}"/>
              </a:ext>
            </a:extLst>
          </p:cNvPr>
          <p:cNvSpPr txBox="1"/>
          <p:nvPr/>
        </p:nvSpPr>
        <p:spPr>
          <a:xfrm>
            <a:off x="1456764" y="5817977"/>
            <a:ext cx="8325111" cy="830997"/>
          </a:xfrm>
          <a:prstGeom prst="rect">
            <a:avLst/>
          </a:prstGeom>
          <a:noFill/>
        </p:spPr>
        <p:txBody>
          <a:bodyPr wrap="square">
            <a:spAutoFit/>
          </a:bodyPr>
          <a:lstStyle/>
          <a:p>
            <a:pPr algn="just"/>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对于现有模拟系统，</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3γ</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核素的灵敏度在</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0.4%-2%</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之间，且受瞬发</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γ</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能量影响，能量越大，全部沉积比例越低，灵敏度越低</a:t>
            </a:r>
            <a:endParaRPr lang="en-US" altLang="zh-CN" sz="2400" dirty="0">
              <a:solidFill>
                <a:srgbClr val="FF0000"/>
              </a:solidFill>
              <a:highlight>
                <a:srgbClr val="FFFF00"/>
              </a:highligh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1965478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303FC-E74C-CAA5-9CD4-DBA49D4CE23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091DD96F-391C-31E9-903A-160C09086031}"/>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双源测试</a:t>
            </a:r>
          </a:p>
        </p:txBody>
      </p:sp>
      <p:pic>
        <p:nvPicPr>
          <p:cNvPr id="12" name="图片 11">
            <a:extLst>
              <a:ext uri="{FF2B5EF4-FFF2-40B4-BE49-F238E27FC236}">
                <a16:creationId xmlns:a16="http://schemas.microsoft.com/office/drawing/2014/main" id="{6F248003-19CE-A922-032A-1408F8109661}"/>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6FC3A4D9-B508-77C4-9056-A532BDAFEE73}"/>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3" name="文本框 2">
            <a:extLst>
              <a:ext uri="{FF2B5EF4-FFF2-40B4-BE49-F238E27FC236}">
                <a16:creationId xmlns:a16="http://schemas.microsoft.com/office/drawing/2014/main" id="{4DC33166-BFAD-D6A2-3697-5985ED7A68A3}"/>
              </a:ext>
            </a:extLst>
          </p:cNvPr>
          <p:cNvSpPr txBox="1"/>
          <p:nvPr/>
        </p:nvSpPr>
        <p:spPr>
          <a:xfrm>
            <a:off x="1737431" y="917702"/>
            <a:ext cx="8717138" cy="317844"/>
          </a:xfrm>
          <a:prstGeom prst="rect">
            <a:avLst/>
          </a:prstGeom>
          <a:noFill/>
        </p:spPr>
        <p:txBody>
          <a:bodyPr wrap="square">
            <a:spAutoFit/>
          </a:bodyPr>
          <a:lstStyle/>
          <a:p>
            <a:pPr>
              <a:lnSpc>
                <a:spcPts val="1425"/>
              </a:lnSpc>
              <a:buNone/>
            </a:pPr>
            <a:r>
              <a:rPr lang="zh-CN" altLang="zh-CN" sz="2800" b="1" dirty="0">
                <a:solidFill>
                  <a:srgbClr val="FF0000"/>
                </a:solidFill>
                <a:effectLst/>
                <a:latin typeface="Times New Roman" panose="02020603050405020304" pitchFamily="18" charset="0"/>
                <a:ea typeface="宋体" panose="02010600030101010101" pitchFamily="2" charset="-122"/>
              </a:rPr>
              <a:t>配置：Mode2</a:t>
            </a:r>
            <a:r>
              <a:rPr lang="zh-CN" altLang="en-US" sz="2800" b="1" dirty="0">
                <a:solidFill>
                  <a:srgbClr val="FF0000"/>
                </a:solidFill>
                <a:latin typeface="Times New Roman" panose="02020603050405020304" pitchFamily="18" charset="0"/>
                <a:ea typeface="宋体" panose="02010600030101010101" pitchFamily="2" charset="-122"/>
              </a:rPr>
              <a:t>，</a:t>
            </a:r>
            <a:r>
              <a:rPr lang="zh-CN" altLang="zh-CN" sz="2800" b="1" dirty="0">
                <a:solidFill>
                  <a:srgbClr val="FF0000"/>
                </a:solidFill>
                <a:effectLst/>
                <a:latin typeface="Times New Roman" panose="02020603050405020304" pitchFamily="18" charset="0"/>
                <a:ea typeface="宋体" panose="02010600030101010101" pitchFamily="2" charset="-122"/>
              </a:rPr>
              <a:t>3.7MBq/源，能量</a:t>
            </a:r>
            <a:r>
              <a:rPr lang="zh-CN" altLang="en-US" sz="2800" b="1" dirty="0">
                <a:solidFill>
                  <a:srgbClr val="FF0000"/>
                </a:solidFill>
                <a:latin typeface="Times New Roman" panose="02020603050405020304" pitchFamily="18" charset="0"/>
                <a:ea typeface="宋体" panose="02010600030101010101" pitchFamily="2" charset="-122"/>
              </a:rPr>
              <a:t>固定</a:t>
            </a:r>
            <a:r>
              <a:rPr lang="zh-CN" altLang="en-US" sz="2800" b="1" dirty="0">
                <a:solidFill>
                  <a:srgbClr val="FF0000"/>
                </a:solidFill>
                <a:effectLst/>
                <a:latin typeface="Times New Roman" panose="02020603050405020304" pitchFamily="18" charset="0"/>
                <a:ea typeface="宋体" panose="02010600030101010101" pitchFamily="2" charset="-122"/>
              </a:rPr>
              <a:t>窗，</a:t>
            </a:r>
            <a:r>
              <a:rPr lang="en-US" altLang="zh-CN" sz="2800" b="1" dirty="0">
                <a:solidFill>
                  <a:srgbClr val="FF0000"/>
                </a:solidFill>
                <a:effectLst/>
                <a:latin typeface="Times New Roman" panose="02020603050405020304" pitchFamily="18" charset="0"/>
                <a:ea typeface="宋体" panose="02010600030101010101" pitchFamily="2" charset="-122"/>
              </a:rPr>
              <a:t>200M</a:t>
            </a:r>
            <a:r>
              <a:rPr lang="zh-CN" altLang="en-US" sz="2800" b="1" dirty="0">
                <a:solidFill>
                  <a:srgbClr val="FF0000"/>
                </a:solidFill>
                <a:latin typeface="Times New Roman" panose="02020603050405020304" pitchFamily="18" charset="0"/>
                <a:ea typeface="宋体" panose="02010600030101010101" pitchFamily="2" charset="-122"/>
              </a:rPr>
              <a:t>事例</a:t>
            </a:r>
            <a:r>
              <a:rPr lang="zh-CN" altLang="zh-CN" sz="2800" b="1" dirty="0">
                <a:solidFill>
                  <a:srgbClr val="FF0000"/>
                </a:solidFill>
                <a:effectLst/>
                <a:latin typeface="Times New Roman" panose="02020603050405020304" pitchFamily="18" charset="0"/>
                <a:ea typeface="宋体" panose="02010600030101010101" pitchFamily="2" charset="-122"/>
              </a:rPr>
              <a:t> </a:t>
            </a:r>
          </a:p>
        </p:txBody>
      </p:sp>
      <p:graphicFrame>
        <p:nvGraphicFramePr>
          <p:cNvPr id="43" name="表格 42">
            <a:extLst>
              <a:ext uri="{FF2B5EF4-FFF2-40B4-BE49-F238E27FC236}">
                <a16:creationId xmlns:a16="http://schemas.microsoft.com/office/drawing/2014/main" id="{44E61022-8C57-1D31-6891-5DFB93DE8E65}"/>
              </a:ext>
            </a:extLst>
          </p:cNvPr>
          <p:cNvGraphicFramePr>
            <a:graphicFrameLocks noGrp="1"/>
          </p:cNvGraphicFramePr>
          <p:nvPr>
            <p:extLst>
              <p:ext uri="{D42A27DB-BD31-4B8C-83A1-F6EECF244321}">
                <p14:modId xmlns:p14="http://schemas.microsoft.com/office/powerpoint/2010/main" val="3288879403"/>
              </p:ext>
            </p:extLst>
          </p:nvPr>
        </p:nvGraphicFramePr>
        <p:xfrm>
          <a:off x="953871" y="1235546"/>
          <a:ext cx="10104445" cy="3538976"/>
        </p:xfrm>
        <a:graphic>
          <a:graphicData uri="http://schemas.openxmlformats.org/drawingml/2006/table">
            <a:tbl>
              <a:tblPr>
                <a:tableStyleId>{8A107856-5554-42FB-B03E-39F5DBC370BA}</a:tableStyleId>
              </a:tblPr>
              <a:tblGrid>
                <a:gridCol w="749939">
                  <a:extLst>
                    <a:ext uri="{9D8B030D-6E8A-4147-A177-3AD203B41FA5}">
                      <a16:colId xmlns:a16="http://schemas.microsoft.com/office/drawing/2014/main" val="1671313133"/>
                    </a:ext>
                  </a:extLst>
                </a:gridCol>
                <a:gridCol w="559166">
                  <a:extLst>
                    <a:ext uri="{9D8B030D-6E8A-4147-A177-3AD203B41FA5}">
                      <a16:colId xmlns:a16="http://schemas.microsoft.com/office/drawing/2014/main" val="2039846918"/>
                    </a:ext>
                  </a:extLst>
                </a:gridCol>
                <a:gridCol w="901243">
                  <a:extLst>
                    <a:ext uri="{9D8B030D-6E8A-4147-A177-3AD203B41FA5}">
                      <a16:colId xmlns:a16="http://schemas.microsoft.com/office/drawing/2014/main" val="96830911"/>
                    </a:ext>
                  </a:extLst>
                </a:gridCol>
                <a:gridCol w="1295948">
                  <a:extLst>
                    <a:ext uri="{9D8B030D-6E8A-4147-A177-3AD203B41FA5}">
                      <a16:colId xmlns:a16="http://schemas.microsoft.com/office/drawing/2014/main" val="747538981"/>
                    </a:ext>
                  </a:extLst>
                </a:gridCol>
                <a:gridCol w="1453830">
                  <a:extLst>
                    <a:ext uri="{9D8B030D-6E8A-4147-A177-3AD203B41FA5}">
                      <a16:colId xmlns:a16="http://schemas.microsoft.com/office/drawing/2014/main" val="328511666"/>
                    </a:ext>
                  </a:extLst>
                </a:gridCol>
                <a:gridCol w="953871">
                  <a:extLst>
                    <a:ext uri="{9D8B030D-6E8A-4147-A177-3AD203B41FA5}">
                      <a16:colId xmlns:a16="http://schemas.microsoft.com/office/drawing/2014/main" val="344504380"/>
                    </a:ext>
                  </a:extLst>
                </a:gridCol>
                <a:gridCol w="1249899">
                  <a:extLst>
                    <a:ext uri="{9D8B030D-6E8A-4147-A177-3AD203B41FA5}">
                      <a16:colId xmlns:a16="http://schemas.microsoft.com/office/drawing/2014/main" val="4200160087"/>
                    </a:ext>
                  </a:extLst>
                </a:gridCol>
                <a:gridCol w="1827335">
                  <a:extLst>
                    <a:ext uri="{9D8B030D-6E8A-4147-A177-3AD203B41FA5}">
                      <a16:colId xmlns:a16="http://schemas.microsoft.com/office/drawing/2014/main" val="702975535"/>
                    </a:ext>
                  </a:extLst>
                </a:gridCol>
                <a:gridCol w="1113214">
                  <a:extLst>
                    <a:ext uri="{9D8B030D-6E8A-4147-A177-3AD203B41FA5}">
                      <a16:colId xmlns:a16="http://schemas.microsoft.com/office/drawing/2014/main" val="1328614467"/>
                    </a:ext>
                  </a:extLst>
                </a:gridCol>
              </a:tblGrid>
              <a:tr h="259180">
                <a:tc>
                  <a:txBody>
                    <a:bodyPr/>
                    <a:lstStyle/>
                    <a:p>
                      <a:pPr algn="ctr">
                        <a:buNone/>
                      </a:pPr>
                      <a:r>
                        <a:rPr lang="zh-CN" sz="1600">
                          <a:effectLst/>
                          <a:latin typeface="Times New Roman" panose="02020603050405020304" pitchFamily="18" charset="0"/>
                          <a:ea typeface="宋体" panose="02010600030101010101" pitchFamily="2" charset="-122"/>
                        </a:rPr>
                        <a:t>组合</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源</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核素</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3γ 总数</a:t>
                      </a:r>
                    </a:p>
                  </a:txBody>
                  <a:tcPr marL="8944" marR="8944" marT="8944" marB="8944" anchor="ctr"/>
                </a:tc>
                <a:tc>
                  <a:txBody>
                    <a:bodyPr/>
                    <a:lstStyle/>
                    <a:p>
                      <a:pPr algn="ctr">
                        <a:buNone/>
                      </a:pPr>
                      <a:r>
                        <a:rPr lang="zh-CN" altLang="en-US" sz="1600" dirty="0">
                          <a:effectLst/>
                          <a:latin typeface="Times New Roman" panose="02020603050405020304" pitchFamily="18" charset="0"/>
                          <a:ea typeface="宋体" panose="02010600030101010101" pitchFamily="2" charset="-122"/>
                        </a:rPr>
                        <a:t>同事件</a:t>
                      </a:r>
                      <a:r>
                        <a:rPr lang="zh-CN" sz="1600" dirty="0">
                          <a:effectLst/>
                          <a:latin typeface="Times New Roman" panose="02020603050405020304" pitchFamily="18" charset="0"/>
                          <a:ea typeface="宋体" panose="02010600030101010101" pitchFamily="2" charset="-122"/>
                        </a:rPr>
                        <a:t>符合</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偶然符合</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跨源符合</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污染</a:t>
                      </a:r>
                      <a:endParaRPr lang="en-US" altLang="zh-CN" sz="1600" dirty="0">
                        <a:effectLst/>
                        <a:latin typeface="Times New Roman" panose="02020603050405020304" pitchFamily="18" charset="0"/>
                        <a:ea typeface="宋体" panose="02010600030101010101" pitchFamily="2" charset="-122"/>
                      </a:endParaRPr>
                    </a:p>
                    <a:p>
                      <a:pPr algn="ctr">
                        <a:buNone/>
                      </a:pPr>
                      <a:r>
                        <a:rPr lang="zh-CN" sz="1600" dirty="0">
                          <a:effectLst/>
                          <a:latin typeface="Times New Roman" panose="02020603050405020304" pitchFamily="18" charset="0"/>
                          <a:ea typeface="宋体" panose="02010600030101010101" pitchFamily="2" charset="-122"/>
                        </a:rPr>
                        <a:t>（占</a:t>
                      </a:r>
                      <a:r>
                        <a:rPr lang="zh-CN" altLang="en-US" sz="1600" dirty="0">
                          <a:effectLst/>
                          <a:latin typeface="Times New Roman" panose="02020603050405020304" pitchFamily="18" charset="0"/>
                          <a:ea typeface="宋体" panose="02010600030101010101" pitchFamily="2" charset="-122"/>
                        </a:rPr>
                        <a:t>同事件</a:t>
                      </a:r>
                      <a:r>
                        <a:rPr lang="zh-CN" sz="1600" dirty="0">
                          <a:effectLst/>
                          <a:latin typeface="Times New Roman" panose="02020603050405020304" pitchFamily="18" charset="0"/>
                          <a:ea typeface="宋体" panose="02010600030101010101" pitchFamily="2" charset="-122"/>
                        </a:rPr>
                        <a:t>符合）</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真符合</a:t>
                      </a:r>
                      <a:endParaRPr lang="en-US" altLang="zh-CN" sz="1600" dirty="0">
                        <a:effectLst/>
                        <a:latin typeface="Times New Roman" panose="02020603050405020304" pitchFamily="18" charset="0"/>
                        <a:ea typeface="宋体" panose="02010600030101010101" pitchFamily="2" charset="-122"/>
                      </a:endParaRPr>
                    </a:p>
                    <a:p>
                      <a:pPr algn="ctr">
                        <a:buNone/>
                      </a:pPr>
                      <a:r>
                        <a:rPr lang="zh-CN" sz="1600" dirty="0">
                          <a:effectLst/>
                          <a:latin typeface="Times New Roman" panose="02020603050405020304" pitchFamily="18" charset="0"/>
                          <a:ea typeface="宋体" panose="02010600030101010101" pitchFamily="2" charset="-122"/>
                        </a:rPr>
                        <a:t>（占总符合）</a:t>
                      </a:r>
                    </a:p>
                  </a:txBody>
                  <a:tcPr marL="8944" marR="8944" marT="8944" marB="8944" anchor="ctr"/>
                </a:tc>
                <a:extLst>
                  <a:ext uri="{0D108BD9-81ED-4DB2-BD59-A6C34878D82A}">
                    <a16:rowId xmlns:a16="http://schemas.microsoft.com/office/drawing/2014/main" val="2054659078"/>
                  </a:ext>
                </a:extLst>
              </a:tr>
              <a:tr h="349767">
                <a:tc rowSpan="2">
                  <a:txBody>
                    <a:bodyPr/>
                    <a:lstStyle/>
                    <a:p>
                      <a:pPr algn="ctr">
                        <a:buNone/>
                      </a:pPr>
                      <a:r>
                        <a:rPr lang="zh-CN" sz="1600" baseline="30000" dirty="0">
                          <a:effectLst/>
                          <a:latin typeface="Times New Roman" panose="02020603050405020304" pitchFamily="18" charset="0"/>
                          <a:ea typeface="宋体" panose="02010600030101010101" pitchFamily="2" charset="-122"/>
                        </a:rPr>
                        <a:t>44</a:t>
                      </a:r>
                      <a:r>
                        <a:rPr lang="zh-CN" sz="1600" dirty="0">
                          <a:effectLst/>
                          <a:latin typeface="Times New Roman" panose="02020603050405020304" pitchFamily="18" charset="0"/>
                          <a:ea typeface="宋体" panose="02010600030101010101" pitchFamily="2" charset="-122"/>
                        </a:rPr>
                        <a:t>Sc</a:t>
                      </a:r>
                      <a:endParaRPr lang="en-US" altLang="zh-CN" sz="1600" dirty="0">
                        <a:effectLst/>
                        <a:latin typeface="Times New Roman" panose="02020603050405020304" pitchFamily="18" charset="0"/>
                        <a:ea typeface="宋体" panose="02010600030101010101" pitchFamily="2" charset="-122"/>
                      </a:endParaRPr>
                    </a:p>
                    <a:p>
                      <a:pPr algn="ctr">
                        <a:buNone/>
                      </a:pPr>
                      <a:r>
                        <a:rPr lang="zh-CN" sz="1600" dirty="0">
                          <a:effectLst/>
                          <a:latin typeface="Times New Roman" panose="02020603050405020304" pitchFamily="18" charset="0"/>
                          <a:ea typeface="宋体" panose="02010600030101010101" pitchFamily="2" charset="-122"/>
                        </a:rPr>
                        <a:t> +</a:t>
                      </a:r>
                      <a:r>
                        <a:rPr lang="zh-CN" sz="1600" baseline="30000" dirty="0">
                          <a:effectLst/>
                          <a:latin typeface="Times New Roman" panose="02020603050405020304" pitchFamily="18" charset="0"/>
                          <a:ea typeface="宋体" panose="02010600030101010101" pitchFamily="2" charset="-122"/>
                        </a:rPr>
                        <a:t>52</a:t>
                      </a:r>
                      <a:r>
                        <a:rPr lang="zh-CN" sz="1600" dirty="0">
                          <a:effectLst/>
                          <a:latin typeface="Times New Roman" panose="02020603050405020304" pitchFamily="18" charset="0"/>
                          <a:ea typeface="宋体" panose="02010600030101010101" pitchFamily="2" charset="-122"/>
                        </a:rPr>
                        <a:t>Fe</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a:t>
                      </a:r>
                    </a:p>
                  </a:txBody>
                  <a:tcPr marL="8944" marR="8944" marT="8944" marB="8944" anchor="ctr"/>
                </a:tc>
                <a:tc>
                  <a:txBody>
                    <a:bodyPr/>
                    <a:lstStyle/>
                    <a:p>
                      <a:pPr algn="ctr">
                        <a:buNone/>
                      </a:pPr>
                      <a:r>
                        <a:rPr lang="zh-CN" sz="1600" baseline="30000" dirty="0">
                          <a:effectLst/>
                          <a:latin typeface="Times New Roman" panose="02020603050405020304" pitchFamily="18" charset="0"/>
                          <a:ea typeface="宋体" panose="02010600030101010101" pitchFamily="2" charset="-122"/>
                        </a:rPr>
                        <a:t>44</a:t>
                      </a:r>
                      <a:r>
                        <a:rPr lang="zh-CN" sz="1600" dirty="0">
                          <a:effectLst/>
                          <a:latin typeface="Times New Roman" panose="02020603050405020304" pitchFamily="18" charset="0"/>
                          <a:ea typeface="宋体" panose="02010600030101010101" pitchFamily="2" charset="-122"/>
                        </a:rPr>
                        <a:t>Sc</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650,424</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633,535 (97.40%)</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16,689 (2.60%)</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11,614 (1.79%)</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254,469 (40.17%)</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379,066 (58.28%)</a:t>
                      </a:r>
                    </a:p>
                  </a:txBody>
                  <a:tcPr marL="8944" marR="8944" marT="8944" marB="8944" anchor="ctr"/>
                </a:tc>
                <a:extLst>
                  <a:ext uri="{0D108BD9-81ED-4DB2-BD59-A6C34878D82A}">
                    <a16:rowId xmlns:a16="http://schemas.microsoft.com/office/drawing/2014/main" val="1476934044"/>
                  </a:ext>
                </a:extLst>
              </a:tr>
              <a:tr h="395060">
                <a:tc vMerge="1">
                  <a:txBody>
                    <a:bodyPr/>
                    <a:lstStyle/>
                    <a:p>
                      <a:pPr algn="ctr">
                        <a:buNone/>
                      </a:pPr>
                      <a:endParaRPr lang="zh-CN" sz="1600" dirty="0">
                        <a:effectLst/>
                      </a:endParaRP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2</a:t>
                      </a:r>
                    </a:p>
                  </a:txBody>
                  <a:tcPr marL="8944" marR="8944" marT="8944" marB="8944" anchor="ctr"/>
                </a:tc>
                <a:tc>
                  <a:txBody>
                    <a:bodyPr/>
                    <a:lstStyle/>
                    <a:p>
                      <a:pPr algn="ctr">
                        <a:buNone/>
                      </a:pPr>
                      <a:r>
                        <a:rPr lang="zh-CN" sz="1600" baseline="30000" dirty="0">
                          <a:effectLst/>
                          <a:latin typeface="Times New Roman" panose="02020603050405020304" pitchFamily="18" charset="0"/>
                          <a:ea typeface="宋体" panose="02010600030101010101" pitchFamily="2" charset="-122"/>
                        </a:rPr>
                        <a:t>52</a:t>
                      </a:r>
                      <a:r>
                        <a:rPr lang="zh-CN" sz="1600" dirty="0">
                          <a:effectLst/>
                          <a:latin typeface="Times New Roman" panose="02020603050405020304" pitchFamily="18" charset="0"/>
                          <a:ea typeface="宋体" panose="02010600030101010101" pitchFamily="2" charset="-122"/>
                        </a:rPr>
                        <a:t>Fe</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1,981,625</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1,955,967 (98.71%)</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25,658 (1.29%)</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18,906 (0.95%)</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229,577 (11.74%)</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1,726,390 (87.12%)</a:t>
                      </a:r>
                    </a:p>
                  </a:txBody>
                  <a:tcPr marL="8944" marR="8944" marT="8944" marB="8944" anchor="ctr"/>
                </a:tc>
                <a:extLst>
                  <a:ext uri="{0D108BD9-81ED-4DB2-BD59-A6C34878D82A}">
                    <a16:rowId xmlns:a16="http://schemas.microsoft.com/office/drawing/2014/main" val="4036162831"/>
                  </a:ext>
                </a:extLst>
              </a:tr>
              <a:tr h="395060">
                <a:tc rowSpan="2">
                  <a:txBody>
                    <a:bodyPr/>
                    <a:lstStyle/>
                    <a:p>
                      <a:pPr algn="ctr">
                        <a:buNone/>
                      </a:pPr>
                      <a:r>
                        <a:rPr lang="zh-CN" sz="1600" baseline="30000" dirty="0">
                          <a:effectLst/>
                          <a:latin typeface="Times New Roman" panose="02020603050405020304" pitchFamily="18" charset="0"/>
                          <a:ea typeface="宋体" panose="02010600030101010101" pitchFamily="2" charset="-122"/>
                        </a:rPr>
                        <a:t>52</a:t>
                      </a:r>
                      <a:r>
                        <a:rPr lang="zh-CN" sz="1600" dirty="0">
                          <a:effectLst/>
                          <a:latin typeface="Times New Roman" panose="02020603050405020304" pitchFamily="18" charset="0"/>
                          <a:ea typeface="宋体" panose="02010600030101010101" pitchFamily="2" charset="-122"/>
                        </a:rPr>
                        <a:t>Fe </a:t>
                      </a:r>
                      <a:endParaRPr lang="en-US" altLang="zh-CN" sz="1600" dirty="0">
                        <a:effectLst/>
                        <a:latin typeface="Times New Roman" panose="02020603050405020304" pitchFamily="18" charset="0"/>
                        <a:ea typeface="宋体" panose="02010600030101010101" pitchFamily="2" charset="-122"/>
                      </a:endParaRPr>
                    </a:p>
                    <a:p>
                      <a:pPr algn="ctr">
                        <a:buNone/>
                      </a:pPr>
                      <a:r>
                        <a:rPr lang="zh-CN" sz="1600" dirty="0">
                          <a:effectLst/>
                          <a:latin typeface="Times New Roman" panose="02020603050405020304" pitchFamily="18" charset="0"/>
                          <a:ea typeface="宋体" panose="02010600030101010101" pitchFamily="2" charset="-122"/>
                        </a:rPr>
                        <a:t>+</a:t>
                      </a:r>
                      <a:r>
                        <a:rPr lang="en-US" altLang="zh-CN" sz="1600" baseline="30000" dirty="0">
                          <a:effectLst/>
                          <a:latin typeface="Times New Roman" panose="02020603050405020304" pitchFamily="18" charset="0"/>
                          <a:ea typeface="宋体" panose="02010600030101010101" pitchFamily="2" charset="-122"/>
                        </a:rPr>
                        <a:t>22</a:t>
                      </a:r>
                      <a:r>
                        <a:rPr lang="zh-CN" sz="1600" dirty="0">
                          <a:effectLst/>
                          <a:latin typeface="Times New Roman" panose="02020603050405020304" pitchFamily="18" charset="0"/>
                          <a:ea typeface="宋体" panose="02010600030101010101" pitchFamily="2" charset="-122"/>
                        </a:rPr>
                        <a:t>Na</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4</a:t>
                      </a:r>
                    </a:p>
                  </a:txBody>
                  <a:tcPr marL="8944" marR="8944" marT="8944" marB="8944" anchor="ctr"/>
                </a:tc>
                <a:tc>
                  <a:txBody>
                    <a:bodyPr/>
                    <a:lstStyle/>
                    <a:p>
                      <a:pPr algn="ctr">
                        <a:buNone/>
                      </a:pPr>
                      <a:r>
                        <a:rPr lang="en-US" altLang="zh-CN" sz="1600" baseline="30000" dirty="0">
                          <a:effectLst/>
                          <a:latin typeface="Times New Roman" panose="02020603050405020304" pitchFamily="18" charset="0"/>
                          <a:ea typeface="宋体" panose="02010600030101010101" pitchFamily="2" charset="-122"/>
                        </a:rPr>
                        <a:t>22</a:t>
                      </a:r>
                      <a:r>
                        <a:rPr lang="zh-CN" sz="1600" dirty="0">
                          <a:effectLst/>
                          <a:latin typeface="Times New Roman" panose="02020603050405020304" pitchFamily="18" charset="0"/>
                          <a:ea typeface="宋体" panose="02010600030101010101" pitchFamily="2" charset="-122"/>
                        </a:rPr>
                        <a:t>Na</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547,091</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532,456 (97.32%)</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14,635 (2.68%)</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10,333 (1.89%)</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210,077 (39.46%)</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317,379 (58.01%)</a:t>
                      </a:r>
                    </a:p>
                  </a:txBody>
                  <a:tcPr marL="8944" marR="8944" marT="8944" marB="8944" anchor="ctr"/>
                </a:tc>
                <a:extLst>
                  <a:ext uri="{0D108BD9-81ED-4DB2-BD59-A6C34878D82A}">
                    <a16:rowId xmlns:a16="http://schemas.microsoft.com/office/drawing/2014/main" val="1264242197"/>
                  </a:ext>
                </a:extLst>
              </a:tr>
              <a:tr h="349767">
                <a:tc vMerge="1">
                  <a:txBody>
                    <a:bodyPr/>
                    <a:lstStyle/>
                    <a:p>
                      <a:pPr algn="ctr">
                        <a:buNone/>
                      </a:pPr>
                      <a:endParaRPr lang="zh-CN" sz="1600" dirty="0">
                        <a:effectLst/>
                      </a:endParaRP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2</a:t>
                      </a:r>
                    </a:p>
                  </a:txBody>
                  <a:tcPr marL="8944" marR="8944" marT="8944" marB="8944" anchor="ctr"/>
                </a:tc>
                <a:tc>
                  <a:txBody>
                    <a:bodyPr/>
                    <a:lstStyle/>
                    <a:p>
                      <a:pPr algn="ctr">
                        <a:buNone/>
                      </a:pPr>
                      <a:r>
                        <a:rPr lang="zh-CN" sz="1600" baseline="30000" dirty="0">
                          <a:effectLst/>
                          <a:latin typeface="Times New Roman" panose="02020603050405020304" pitchFamily="18" charset="0"/>
                          <a:ea typeface="宋体" panose="02010600030101010101" pitchFamily="2" charset="-122"/>
                        </a:rPr>
                        <a:t>52</a:t>
                      </a:r>
                      <a:r>
                        <a:rPr lang="zh-CN" sz="1600" dirty="0">
                          <a:effectLst/>
                          <a:latin typeface="Times New Roman" panose="02020603050405020304" pitchFamily="18" charset="0"/>
                          <a:ea typeface="宋体" panose="02010600030101010101" pitchFamily="2" charset="-122"/>
                        </a:rPr>
                        <a:t>Fe</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1,952,188</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1,928,459 (98.78%)</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23,729 (1.22%)</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17,074 (0.87%)</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195,177 (10.12%)</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1,733,282 (88.79%)</a:t>
                      </a:r>
                    </a:p>
                  </a:txBody>
                  <a:tcPr marL="8944" marR="8944" marT="8944" marB="8944" anchor="ctr"/>
                </a:tc>
                <a:extLst>
                  <a:ext uri="{0D108BD9-81ED-4DB2-BD59-A6C34878D82A}">
                    <a16:rowId xmlns:a16="http://schemas.microsoft.com/office/drawing/2014/main" val="86330969"/>
                  </a:ext>
                </a:extLst>
              </a:tr>
              <a:tr h="349767">
                <a:tc rowSpan="2">
                  <a:txBody>
                    <a:bodyPr/>
                    <a:lstStyle/>
                    <a:p>
                      <a:pPr algn="ctr">
                        <a:buNone/>
                      </a:pPr>
                      <a:r>
                        <a:rPr lang="zh-CN" sz="1600" baseline="30000" dirty="0">
                          <a:effectLst/>
                          <a:latin typeface="Times New Roman" panose="02020603050405020304" pitchFamily="18" charset="0"/>
                          <a:ea typeface="宋体" panose="02010600030101010101" pitchFamily="2" charset="-122"/>
                        </a:rPr>
                        <a:t>72</a:t>
                      </a:r>
                      <a:r>
                        <a:rPr lang="zh-CN" sz="1600" dirty="0">
                          <a:effectLst/>
                          <a:latin typeface="Times New Roman" panose="02020603050405020304" pitchFamily="18" charset="0"/>
                          <a:ea typeface="宋体" panose="02010600030101010101" pitchFamily="2" charset="-122"/>
                        </a:rPr>
                        <a:t>As </a:t>
                      </a:r>
                      <a:r>
                        <a:rPr lang="en-US" altLang="zh-CN" sz="1600" dirty="0">
                          <a:effectLst/>
                          <a:latin typeface="Times New Roman" panose="02020603050405020304" pitchFamily="18" charset="0"/>
                          <a:ea typeface="宋体" panose="02010600030101010101" pitchFamily="2" charset="-122"/>
                        </a:rPr>
                        <a:t>+</a:t>
                      </a:r>
                      <a:r>
                        <a:rPr lang="en-US" altLang="zh-CN" sz="1600" baseline="30000" dirty="0">
                          <a:effectLst/>
                          <a:latin typeface="Times New Roman" panose="02020603050405020304" pitchFamily="18" charset="0"/>
                          <a:ea typeface="宋体" panose="02010600030101010101" pitchFamily="2" charset="-122"/>
                        </a:rPr>
                        <a:t>22</a:t>
                      </a:r>
                      <a:r>
                        <a:rPr lang="zh-CN" sz="1600" dirty="0">
                          <a:effectLst/>
                          <a:latin typeface="Times New Roman" panose="02020603050405020304" pitchFamily="18" charset="0"/>
                          <a:ea typeface="宋体" panose="02010600030101010101" pitchFamily="2" charset="-122"/>
                        </a:rPr>
                        <a:t>Na</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3</a:t>
                      </a:r>
                    </a:p>
                  </a:txBody>
                  <a:tcPr marL="8944" marR="8944" marT="8944" marB="8944" anchor="ctr"/>
                </a:tc>
                <a:tc>
                  <a:txBody>
                    <a:bodyPr/>
                    <a:lstStyle/>
                    <a:p>
                      <a:pPr algn="ctr">
                        <a:buNone/>
                      </a:pPr>
                      <a:r>
                        <a:rPr lang="zh-CN" sz="1600" baseline="30000" dirty="0">
                          <a:effectLst/>
                          <a:latin typeface="Times New Roman" panose="02020603050405020304" pitchFamily="18" charset="0"/>
                          <a:ea typeface="宋体" panose="02010600030101010101" pitchFamily="2" charset="-122"/>
                        </a:rPr>
                        <a:t>72</a:t>
                      </a:r>
                      <a:r>
                        <a:rPr lang="zh-CN" sz="1600" dirty="0">
                          <a:effectLst/>
                          <a:latin typeface="Times New Roman" panose="02020603050405020304" pitchFamily="18" charset="0"/>
                          <a:ea typeface="宋体" panose="02010600030101010101" pitchFamily="2" charset="-122"/>
                        </a:rPr>
                        <a:t>As</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720,252</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703,230 (97.64%)</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17,022 (2.36%)</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11,172 (1.55%)</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268,384 (38.16%)</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434,846 (60.37%)</a:t>
                      </a:r>
                    </a:p>
                  </a:txBody>
                  <a:tcPr marL="8944" marR="8944" marT="8944" marB="8944" anchor="ctr"/>
                </a:tc>
                <a:extLst>
                  <a:ext uri="{0D108BD9-81ED-4DB2-BD59-A6C34878D82A}">
                    <a16:rowId xmlns:a16="http://schemas.microsoft.com/office/drawing/2014/main" val="973476614"/>
                  </a:ext>
                </a:extLst>
              </a:tr>
              <a:tr h="349767">
                <a:tc vMerge="1">
                  <a:txBody>
                    <a:bodyPr/>
                    <a:lstStyle/>
                    <a:p>
                      <a:pPr algn="ctr">
                        <a:buNone/>
                      </a:pPr>
                      <a:endParaRPr lang="zh-CN" sz="1600" dirty="0">
                        <a:effectLst/>
                      </a:endParaRP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4</a:t>
                      </a:r>
                    </a:p>
                  </a:txBody>
                  <a:tcPr marL="8944" marR="8944" marT="8944" marB="8944" anchor="ctr"/>
                </a:tc>
                <a:tc>
                  <a:txBody>
                    <a:bodyPr/>
                    <a:lstStyle/>
                    <a:p>
                      <a:pPr algn="ctr">
                        <a:buNone/>
                      </a:pPr>
                      <a:r>
                        <a:rPr lang="en-US" altLang="zh-CN" sz="1600" baseline="30000" dirty="0">
                          <a:effectLst/>
                          <a:latin typeface="Times New Roman" panose="02020603050405020304" pitchFamily="18" charset="0"/>
                          <a:ea typeface="宋体" panose="02010600030101010101" pitchFamily="2" charset="-122"/>
                        </a:rPr>
                        <a:t>22</a:t>
                      </a:r>
                      <a:r>
                        <a:rPr lang="zh-CN" sz="1600" dirty="0">
                          <a:effectLst/>
                          <a:latin typeface="Times New Roman" panose="02020603050405020304" pitchFamily="18" charset="0"/>
                          <a:ea typeface="宋体" panose="02010600030101010101" pitchFamily="2" charset="-122"/>
                        </a:rPr>
                        <a:t>Na</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338,087</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329,290 (97.40%)</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8,797 (2.60%)</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4,465 (1.32%)</a:t>
                      </a:r>
                    </a:p>
                  </a:txBody>
                  <a:tcPr marL="8944" marR="8944" marT="8944" marB="8944" anchor="ctr"/>
                </a:tc>
                <a:tc>
                  <a:txBody>
                    <a:bodyPr/>
                    <a:lstStyle/>
                    <a:p>
                      <a:pPr algn="ctr">
                        <a:buNone/>
                      </a:pPr>
                      <a:r>
                        <a:rPr lang="zh-CN" sz="1600">
                          <a:effectLst/>
                          <a:latin typeface="Times New Roman" panose="02020603050405020304" pitchFamily="18" charset="0"/>
                          <a:ea typeface="宋体" panose="02010600030101010101" pitchFamily="2" charset="-122"/>
                        </a:rPr>
                        <a:t>5,600 (1.70%)</a:t>
                      </a:r>
                    </a:p>
                  </a:txBody>
                  <a:tcPr marL="8944" marR="8944" marT="8944" marB="8944" anchor="ctr"/>
                </a:tc>
                <a:tc>
                  <a:txBody>
                    <a:bodyPr/>
                    <a:lstStyle/>
                    <a:p>
                      <a:pPr algn="ctr">
                        <a:buNone/>
                      </a:pPr>
                      <a:r>
                        <a:rPr lang="zh-CN" sz="1600" dirty="0">
                          <a:effectLst/>
                          <a:latin typeface="Times New Roman" panose="02020603050405020304" pitchFamily="18" charset="0"/>
                          <a:ea typeface="宋体" panose="02010600030101010101" pitchFamily="2" charset="-122"/>
                        </a:rPr>
                        <a:t>323,690 (95.74%)</a:t>
                      </a:r>
                    </a:p>
                  </a:txBody>
                  <a:tcPr marL="8944" marR="8944" marT="8944" marB="8944" anchor="ctr"/>
                </a:tc>
                <a:extLst>
                  <a:ext uri="{0D108BD9-81ED-4DB2-BD59-A6C34878D82A}">
                    <a16:rowId xmlns:a16="http://schemas.microsoft.com/office/drawing/2014/main" val="2779426901"/>
                  </a:ext>
                </a:extLst>
              </a:tr>
            </a:tbl>
          </a:graphicData>
        </a:graphic>
      </p:graphicFrame>
      <p:sp>
        <p:nvSpPr>
          <p:cNvPr id="46" name="文本框 45">
            <a:extLst>
              <a:ext uri="{FF2B5EF4-FFF2-40B4-BE49-F238E27FC236}">
                <a16:creationId xmlns:a16="http://schemas.microsoft.com/office/drawing/2014/main" id="{5F7E2A51-E502-C35C-E904-0E645FCD6D33}"/>
              </a:ext>
            </a:extLst>
          </p:cNvPr>
          <p:cNvSpPr txBox="1"/>
          <p:nvPr/>
        </p:nvSpPr>
        <p:spPr>
          <a:xfrm>
            <a:off x="953871" y="4985264"/>
            <a:ext cx="10209173" cy="461665"/>
          </a:xfrm>
          <a:prstGeom prst="rect">
            <a:avLst/>
          </a:prstGeom>
          <a:noFill/>
        </p:spPr>
        <p:txBody>
          <a:bodyPr wrap="square">
            <a:spAutoFit/>
          </a:bodyPr>
          <a:lstStyle/>
          <a:p>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由于</a:t>
            </a:r>
            <a:r>
              <a:rPr lang="zh-CN" altLang="zh-CN" sz="2400" dirty="0">
                <a:solidFill>
                  <a:srgbClr val="FF0000"/>
                </a:solidFill>
                <a:highlight>
                  <a:srgbClr val="FFFF00"/>
                </a:highlight>
                <a:latin typeface="Times New Roman" panose="02020603050405020304" pitchFamily="18" charset="0"/>
                <a:ea typeface="宋体" panose="02010600030101010101" pitchFamily="2" charset="-122"/>
              </a:rPr>
              <a:t>能量模糊、散射</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等原因</a:t>
            </a:r>
            <a:r>
              <a:rPr lang="zh-CN" altLang="zh-CN" sz="2400" dirty="0">
                <a:solidFill>
                  <a:srgbClr val="FF0000"/>
                </a:solidFill>
                <a:highlight>
                  <a:srgbClr val="FFFF00"/>
                </a:highlight>
                <a:latin typeface="Times New Roman" panose="02020603050405020304" pitchFamily="18" charset="0"/>
                <a:ea typeface="宋体" panose="02010600030101010101" pitchFamily="2" charset="-122"/>
              </a:rPr>
              <a:t>导致</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双源之间存在</a:t>
            </a:r>
            <a:r>
              <a:rPr lang="zh-CN" altLang="zh-CN" sz="2400" dirty="0">
                <a:solidFill>
                  <a:srgbClr val="FF0000"/>
                </a:solidFill>
                <a:highlight>
                  <a:srgbClr val="FFFF00"/>
                </a:highlight>
                <a:latin typeface="Times New Roman" panose="02020603050405020304" pitchFamily="18" charset="0"/>
                <a:ea typeface="宋体" panose="02010600030101010101" pitchFamily="2" charset="-122"/>
              </a:rPr>
              <a:t>显著污染</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，部分可接近</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40%</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a:t>
            </a:r>
          </a:p>
        </p:txBody>
      </p:sp>
    </p:spTree>
    <p:extLst>
      <p:ext uri="{BB962C8B-B14F-4D97-AF65-F5344CB8AC3E}">
        <p14:creationId xmlns:p14="http://schemas.microsoft.com/office/powerpoint/2010/main" val="2299510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F30B7-F977-2752-26CF-72580CE0EE5B}"/>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D94C58B5-0049-04E1-145E-147E536E0EDF}"/>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双源测试</a:t>
            </a:r>
          </a:p>
        </p:txBody>
      </p:sp>
      <p:pic>
        <p:nvPicPr>
          <p:cNvPr id="12" name="图片 11">
            <a:extLst>
              <a:ext uri="{FF2B5EF4-FFF2-40B4-BE49-F238E27FC236}">
                <a16:creationId xmlns:a16="http://schemas.microsoft.com/office/drawing/2014/main" id="{7798BF9F-E520-8033-15A8-6637286D79DD}"/>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48A09569-A49B-F9AD-3976-1A8A6ACE66FF}"/>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graphicFrame>
        <p:nvGraphicFramePr>
          <p:cNvPr id="27" name="表格 26">
            <a:extLst>
              <a:ext uri="{FF2B5EF4-FFF2-40B4-BE49-F238E27FC236}">
                <a16:creationId xmlns:a16="http://schemas.microsoft.com/office/drawing/2014/main" id="{64AEBC9A-9958-D390-E0F4-07BD49A0946F}"/>
              </a:ext>
            </a:extLst>
          </p:cNvPr>
          <p:cNvGraphicFramePr>
            <a:graphicFrameLocks noGrp="1"/>
          </p:cNvGraphicFramePr>
          <p:nvPr>
            <p:extLst>
              <p:ext uri="{D42A27DB-BD31-4B8C-83A1-F6EECF244321}">
                <p14:modId xmlns:p14="http://schemas.microsoft.com/office/powerpoint/2010/main" val="2569838220"/>
              </p:ext>
            </p:extLst>
          </p:nvPr>
        </p:nvGraphicFramePr>
        <p:xfrm>
          <a:off x="2995449" y="1220020"/>
          <a:ext cx="9196551" cy="4417960"/>
        </p:xfrm>
        <a:graphic>
          <a:graphicData uri="http://schemas.openxmlformats.org/drawingml/2006/table">
            <a:tbl>
              <a:tblPr firstRow="1" bandRow="1">
                <a:tableStyleId>{85BE263C-DBD7-4A20-BB59-AAB30ACAA65A}</a:tableStyleId>
              </a:tblPr>
              <a:tblGrid>
                <a:gridCol w="551793">
                  <a:extLst>
                    <a:ext uri="{9D8B030D-6E8A-4147-A177-3AD203B41FA5}">
                      <a16:colId xmlns:a16="http://schemas.microsoft.com/office/drawing/2014/main" val="3410840722"/>
                    </a:ext>
                  </a:extLst>
                </a:gridCol>
                <a:gridCol w="693683">
                  <a:extLst>
                    <a:ext uri="{9D8B030D-6E8A-4147-A177-3AD203B41FA5}">
                      <a16:colId xmlns:a16="http://schemas.microsoft.com/office/drawing/2014/main" val="2516424063"/>
                    </a:ext>
                  </a:extLst>
                </a:gridCol>
                <a:gridCol w="1229710">
                  <a:extLst>
                    <a:ext uri="{9D8B030D-6E8A-4147-A177-3AD203B41FA5}">
                      <a16:colId xmlns:a16="http://schemas.microsoft.com/office/drawing/2014/main" val="1043208409"/>
                    </a:ext>
                  </a:extLst>
                </a:gridCol>
                <a:gridCol w="1671145">
                  <a:extLst>
                    <a:ext uri="{9D8B030D-6E8A-4147-A177-3AD203B41FA5}">
                      <a16:colId xmlns:a16="http://schemas.microsoft.com/office/drawing/2014/main" val="3354304642"/>
                    </a:ext>
                  </a:extLst>
                </a:gridCol>
                <a:gridCol w="2238704">
                  <a:extLst>
                    <a:ext uri="{9D8B030D-6E8A-4147-A177-3AD203B41FA5}">
                      <a16:colId xmlns:a16="http://schemas.microsoft.com/office/drawing/2014/main" val="1574955826"/>
                    </a:ext>
                  </a:extLst>
                </a:gridCol>
                <a:gridCol w="2811516">
                  <a:extLst>
                    <a:ext uri="{9D8B030D-6E8A-4147-A177-3AD203B41FA5}">
                      <a16:colId xmlns:a16="http://schemas.microsoft.com/office/drawing/2014/main" val="2659117888"/>
                    </a:ext>
                  </a:extLst>
                </a:gridCol>
              </a:tblGrid>
              <a:tr h="603176">
                <a:tc>
                  <a:txBody>
                    <a:bodyPr/>
                    <a:lstStyle/>
                    <a:p>
                      <a:pPr algn="ctr"/>
                      <a:r>
                        <a:rPr lang="zh-CN" altLang="en-US" sz="2000" dirty="0">
                          <a:latin typeface="Times New Roman" panose="02020603050405020304" pitchFamily="18" charset="0"/>
                          <a:ea typeface="宋体" panose="02010600030101010101" pitchFamily="2" charset="-122"/>
                        </a:rPr>
                        <a:t>编号</a:t>
                      </a:r>
                    </a:p>
                  </a:txBody>
                  <a:tcPr/>
                </a:tc>
                <a:tc>
                  <a:txBody>
                    <a:bodyPr/>
                    <a:lstStyle/>
                    <a:p>
                      <a:pPr algn="ctr"/>
                      <a:r>
                        <a:rPr lang="zh-CN" altLang="en-US" sz="2000" dirty="0">
                          <a:latin typeface="Times New Roman" panose="02020603050405020304" pitchFamily="18" charset="0"/>
                          <a:ea typeface="宋体" panose="02010600030101010101" pitchFamily="2" charset="-122"/>
                        </a:rPr>
                        <a:t>核素</a:t>
                      </a:r>
                    </a:p>
                  </a:txBody>
                  <a:tcPr/>
                </a:tc>
                <a:tc>
                  <a:txBody>
                    <a:bodyPr/>
                    <a:lstStyle/>
                    <a:p>
                      <a:pPr algn="ctr"/>
                      <a:r>
                        <a:rPr lang="zh-CN" altLang="en-US" sz="2000" dirty="0">
                          <a:latin typeface="Times New Roman" panose="02020603050405020304" pitchFamily="18" charset="0"/>
                          <a:ea typeface="宋体" panose="02010600030101010101" pitchFamily="2" charset="-122"/>
                        </a:rPr>
                        <a:t>总符合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同事件符合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污染</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a:t>
                      </a:r>
                    </a:p>
                  </a:txBody>
                  <a:tcPr/>
                </a:tc>
                <a:extLst>
                  <a:ext uri="{0D108BD9-81ED-4DB2-BD59-A6C34878D82A}">
                    <a16:rowId xmlns:a16="http://schemas.microsoft.com/office/drawing/2014/main" val="3687833232"/>
                  </a:ext>
                </a:extLst>
              </a:tr>
              <a:tr h="656939">
                <a:tc rowSpan="2">
                  <a:txBody>
                    <a:bodyPr/>
                    <a:lstStyle/>
                    <a:p>
                      <a:pPr algn="ctr"/>
                      <a:r>
                        <a:rPr lang="en-US" altLang="zh-CN" sz="2000" dirty="0">
                          <a:latin typeface="Times New Roman" panose="02020603050405020304" pitchFamily="18" charset="0"/>
                          <a:ea typeface="宋体" panose="02010600030101010101" pitchFamily="2" charset="-122"/>
                        </a:rPr>
                        <a:t>1+2</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2132456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2105178</a:t>
                      </a: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 </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215390</a:t>
                      </a:r>
                      <a:r>
                        <a:rPr lang="zh-CN" altLang="en-US" sz="2000" b="0" kern="1200" dirty="0">
                          <a:solidFill>
                            <a:schemeClr val="dk1"/>
                          </a:solidFill>
                          <a:effectLst/>
                          <a:latin typeface="Times New Roman" panose="02020603050405020304" pitchFamily="18" charset="0"/>
                          <a:ea typeface="宋体" panose="02010600030101010101" pitchFamily="2" charset="-122"/>
                          <a:cs typeface="+mn-cs"/>
                        </a:rPr>
                        <a:t>（</a:t>
                      </a: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10.23%</a:t>
                      </a:r>
                      <a:r>
                        <a:rPr lang="zh-CN" altLang="en-US" sz="2000" b="0" kern="1200" dirty="0">
                          <a:solidFill>
                            <a:schemeClr val="dk1"/>
                          </a:solidFill>
                          <a:effectLst/>
                          <a:latin typeface="Times New Roman" panose="02020603050405020304" pitchFamily="18" charset="0"/>
                          <a:ea typeface="宋体" panose="02010600030101010101" pitchFamily="2" charset="-122"/>
                          <a:cs typeface="+mn-cs"/>
                        </a:rPr>
                        <a:t>）</a:t>
                      </a:r>
                      <a:endParaRPr lang="zh-CN" altLang="zh-CN" sz="2000" b="0" kern="1200" dirty="0">
                        <a:solidFill>
                          <a:schemeClr val="dk1"/>
                        </a:solidFill>
                        <a:effectLst/>
                        <a:latin typeface="Times New Roman" panose="02020603050405020304" pitchFamily="18" charset="0"/>
                        <a:ea typeface="宋体" panose="02010600030101010101" pitchFamily="2" charset="-122"/>
                        <a:cs typeface="+mn-cs"/>
                      </a:endParaRPr>
                    </a:p>
                    <a:p>
                      <a:pPr algn="ct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1889788</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88.62%</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1698475247"/>
                  </a:ext>
                </a:extLst>
              </a:tr>
              <a:tr h="603176">
                <a:tc vMerge="1">
                  <a:txBody>
                    <a:bodyPr/>
                    <a:lstStyle/>
                    <a:p>
                      <a:pPr algn="ctr"/>
                      <a:endParaRPr lang="zh-CN" alt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⁴⁴Sc</a:t>
                      </a:r>
                    </a:p>
                  </a:txBody>
                  <a:tcPr/>
                </a:tc>
                <a:tc>
                  <a:txBody>
                    <a:bodyPr/>
                    <a:lstStyle/>
                    <a:p>
                      <a:pPr algn="ctr"/>
                      <a:r>
                        <a:rPr lang="en-US" altLang="zh-CN" sz="2000" dirty="0">
                          <a:latin typeface="Times New Roman" panose="02020603050405020304" pitchFamily="18" charset="0"/>
                          <a:ea typeface="宋体" panose="02010600030101010101" pitchFamily="2" charset="-122"/>
                        </a:rPr>
                        <a:t>579892</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565190</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165634</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29.31%</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399556</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68.90%</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1912839073"/>
                  </a:ext>
                </a:extLst>
              </a:tr>
              <a:tr h="603176">
                <a:tc rowSpan="2">
                  <a:txBody>
                    <a:bodyPr/>
                    <a:lstStyle/>
                    <a:p>
                      <a:pPr algn="ctr"/>
                      <a:r>
                        <a:rPr lang="en-US" altLang="zh-CN" sz="2000" dirty="0">
                          <a:latin typeface="Times New Roman" panose="02020603050405020304" pitchFamily="18" charset="0"/>
                          <a:ea typeface="宋体" panose="02010600030101010101" pitchFamily="2" charset="-122"/>
                        </a:rPr>
                        <a:t>2+3</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algn="ctr"/>
                      <a:r>
                        <a:rPr lang="en-US" altLang="zh-CN" sz="2000" dirty="0">
                          <a:latin typeface="Times New Roman" panose="02020603050405020304" pitchFamily="18" charset="0"/>
                          <a:ea typeface="宋体" panose="02010600030101010101" pitchFamily="2" charset="-122"/>
                        </a:rPr>
                        <a:t>2170446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2146653</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256625</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11.95%</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1890028</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87.08%</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3468501613"/>
                  </a:ext>
                </a:extLst>
              </a:tr>
              <a:tr h="603176">
                <a:tc vMerge="1">
                  <a:txBody>
                    <a:bodyPr/>
                    <a:lstStyle/>
                    <a:p>
                      <a:pPr algn="ctr"/>
                      <a:endParaRPr lang="zh-CN" alt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⁷²As</a:t>
                      </a:r>
                    </a:p>
                  </a:txBody>
                  <a:tcPr/>
                </a:tc>
                <a:tc>
                  <a:txBody>
                    <a:bodyPr/>
                    <a:lstStyle/>
                    <a:p>
                      <a:pPr algn="ctr"/>
                      <a:r>
                        <a:rPr lang="en-US" altLang="zh-CN" sz="2000" dirty="0">
                          <a:latin typeface="Times New Roman" panose="02020603050405020304" pitchFamily="18" charset="0"/>
                          <a:ea typeface="宋体" panose="02010600030101010101" pitchFamily="2" charset="-122"/>
                        </a:rPr>
                        <a:t>683811</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668189</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217219</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32.51%</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450970</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65.95%</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585434719"/>
                  </a:ext>
                </a:extLst>
              </a:tr>
              <a:tr h="603176">
                <a:tc rowSpan="2">
                  <a:txBody>
                    <a:bodyPr/>
                    <a:lstStyle/>
                    <a:p>
                      <a:pPr algn="ctr"/>
                      <a:r>
                        <a:rPr lang="en-US" altLang="zh-CN" sz="2000" dirty="0">
                          <a:latin typeface="Times New Roman" panose="02020603050405020304" pitchFamily="18" charset="0"/>
                          <a:ea typeface="宋体" panose="02010600030101010101" pitchFamily="2" charset="-122"/>
                        </a:rPr>
                        <a:t>2+4</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algn="ctr"/>
                      <a:r>
                        <a:rPr lang="en-US" altLang="zh-CN" sz="2000" dirty="0">
                          <a:latin typeface="Times New Roman" panose="02020603050405020304" pitchFamily="18" charset="0"/>
                          <a:ea typeface="宋体" panose="02010600030101010101" pitchFamily="2" charset="-122"/>
                        </a:rPr>
                        <a:t>2097516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2072182</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183398</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8.85%</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1888784</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90.05%</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2507099123"/>
                  </a:ext>
                </a:extLst>
              </a:tr>
              <a:tr h="603176">
                <a:tc vMerge="1">
                  <a:txBody>
                    <a:bodyPr/>
                    <a:lstStyle/>
                    <a:p>
                      <a:pPr algn="ctr"/>
                      <a:endParaRPr lang="zh-CN" alt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²²Na</a:t>
                      </a:r>
                    </a:p>
                  </a:txBody>
                  <a:tcPr/>
                </a:tc>
                <a:tc>
                  <a:txBody>
                    <a:bodyPr/>
                    <a:lstStyle/>
                    <a:p>
                      <a:pPr algn="ctr"/>
                      <a:r>
                        <a:rPr lang="en-US" altLang="zh-CN" sz="2000" dirty="0">
                          <a:latin typeface="Times New Roman" panose="02020603050405020304" pitchFamily="18" charset="0"/>
                          <a:ea typeface="宋体" panose="02010600030101010101" pitchFamily="2" charset="-122"/>
                        </a:rPr>
                        <a:t>567064</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552620</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205390</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37.17%</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347230</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61.23%</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2165107353"/>
                  </a:ext>
                </a:extLst>
              </a:tr>
            </a:tbl>
          </a:graphicData>
        </a:graphic>
      </p:graphicFrame>
      <p:sp>
        <p:nvSpPr>
          <p:cNvPr id="3" name="文本框 2">
            <a:extLst>
              <a:ext uri="{FF2B5EF4-FFF2-40B4-BE49-F238E27FC236}">
                <a16:creationId xmlns:a16="http://schemas.microsoft.com/office/drawing/2014/main" id="{6BB3EA9C-0589-0449-6590-592A0A464C24}"/>
              </a:ext>
            </a:extLst>
          </p:cNvPr>
          <p:cNvSpPr txBox="1"/>
          <p:nvPr/>
        </p:nvSpPr>
        <p:spPr>
          <a:xfrm>
            <a:off x="3677790" y="917702"/>
            <a:ext cx="8717138" cy="317844"/>
          </a:xfrm>
          <a:prstGeom prst="rect">
            <a:avLst/>
          </a:prstGeom>
          <a:noFill/>
        </p:spPr>
        <p:txBody>
          <a:bodyPr wrap="square">
            <a:spAutoFit/>
          </a:bodyPr>
          <a:lstStyle/>
          <a:p>
            <a:pPr>
              <a:lnSpc>
                <a:spcPts val="1425"/>
              </a:lnSpc>
              <a:buNone/>
            </a:pPr>
            <a:r>
              <a:rPr lang="zh-CN" altLang="zh-CN" sz="2800" b="1" dirty="0">
                <a:solidFill>
                  <a:srgbClr val="FF0000"/>
                </a:solidFill>
                <a:effectLst/>
                <a:latin typeface="Times New Roman" panose="02020603050405020304" pitchFamily="18" charset="0"/>
                <a:ea typeface="宋体" panose="02010600030101010101" pitchFamily="2" charset="-122"/>
              </a:rPr>
              <a:t>配置：Mode2</a:t>
            </a:r>
            <a:r>
              <a:rPr lang="zh-CN" altLang="en-US" sz="2800" b="1" dirty="0">
                <a:solidFill>
                  <a:srgbClr val="FF0000"/>
                </a:solidFill>
                <a:latin typeface="Times New Roman" panose="02020603050405020304" pitchFamily="18" charset="0"/>
                <a:ea typeface="宋体" panose="02010600030101010101" pitchFamily="2" charset="-122"/>
              </a:rPr>
              <a:t>，</a:t>
            </a:r>
            <a:r>
              <a:rPr lang="zh-CN" altLang="zh-CN" sz="2800" b="1" dirty="0">
                <a:solidFill>
                  <a:srgbClr val="FF0000"/>
                </a:solidFill>
                <a:effectLst/>
                <a:latin typeface="Times New Roman" panose="02020603050405020304" pitchFamily="18" charset="0"/>
                <a:ea typeface="宋体" panose="02010600030101010101" pitchFamily="2" charset="-122"/>
              </a:rPr>
              <a:t>3.7MBq/源，能量似然</a:t>
            </a:r>
            <a:r>
              <a:rPr lang="zh-CN" altLang="en-US" sz="2800" b="1" dirty="0">
                <a:solidFill>
                  <a:srgbClr val="FF0000"/>
                </a:solidFill>
                <a:effectLst/>
                <a:latin typeface="Times New Roman" panose="02020603050405020304" pitchFamily="18" charset="0"/>
                <a:ea typeface="宋体" panose="02010600030101010101" pitchFamily="2" charset="-122"/>
              </a:rPr>
              <a:t>法，</a:t>
            </a:r>
            <a:r>
              <a:rPr lang="en-US" altLang="zh-CN" sz="2800" b="1" dirty="0">
                <a:solidFill>
                  <a:srgbClr val="FF0000"/>
                </a:solidFill>
                <a:effectLst/>
                <a:latin typeface="Times New Roman" panose="02020603050405020304" pitchFamily="18" charset="0"/>
                <a:ea typeface="宋体" panose="02010600030101010101" pitchFamily="2" charset="-122"/>
              </a:rPr>
              <a:t>200M</a:t>
            </a:r>
            <a:r>
              <a:rPr lang="zh-CN" altLang="en-US" sz="2800" b="1" dirty="0">
                <a:solidFill>
                  <a:srgbClr val="FF0000"/>
                </a:solidFill>
                <a:latin typeface="Times New Roman" panose="02020603050405020304" pitchFamily="18" charset="0"/>
                <a:ea typeface="宋体" panose="02010600030101010101" pitchFamily="2" charset="-122"/>
              </a:rPr>
              <a:t>事例</a:t>
            </a:r>
            <a:r>
              <a:rPr lang="zh-CN" altLang="zh-CN" sz="2800" b="1" dirty="0">
                <a:solidFill>
                  <a:srgbClr val="FF0000"/>
                </a:solidFill>
                <a:effectLst/>
                <a:latin typeface="Times New Roman" panose="02020603050405020304" pitchFamily="18" charset="0"/>
                <a:ea typeface="宋体" panose="02010600030101010101" pitchFamily="2" charset="-122"/>
              </a:rPr>
              <a:t> </a:t>
            </a:r>
          </a:p>
        </p:txBody>
      </p:sp>
      <p:sp>
        <p:nvSpPr>
          <p:cNvPr id="28" name="文本框 27">
            <a:extLst>
              <a:ext uri="{FF2B5EF4-FFF2-40B4-BE49-F238E27FC236}">
                <a16:creationId xmlns:a16="http://schemas.microsoft.com/office/drawing/2014/main" id="{B41B97F6-A53D-46A9-C55F-4F3E59CCA28A}"/>
              </a:ext>
            </a:extLst>
          </p:cNvPr>
          <p:cNvSpPr txBox="1"/>
          <p:nvPr/>
        </p:nvSpPr>
        <p:spPr>
          <a:xfrm>
            <a:off x="0" y="1446493"/>
            <a:ext cx="2995448" cy="4801314"/>
          </a:xfrm>
          <a:prstGeom prst="rect">
            <a:avLst/>
          </a:prstGeom>
          <a:noFill/>
        </p:spPr>
        <p:txBody>
          <a:bodyPr wrap="square">
            <a:spAutoFit/>
          </a:bodyPr>
          <a:lstStyle/>
          <a:p>
            <a:pPr algn="just"/>
            <a:r>
              <a:rPr lang="zh-CN" altLang="zh-CN" sz="2000" dirty="0">
                <a:latin typeface="Times New Roman" panose="02020603050405020304" pitchFamily="18" charset="0"/>
                <a:ea typeface="宋体" panose="02010600030101010101" pitchFamily="2" charset="-122"/>
              </a:rPr>
              <a:t>在双源混合时，高能窗互不重叠的假设常常被能量模糊、散射本底打破，导致显著污染。</a:t>
            </a:r>
            <a:r>
              <a:rPr lang="zh-CN" altLang="en-US" sz="2000" dirty="0">
                <a:latin typeface="Times New Roman" panose="02020603050405020304" pitchFamily="18" charset="0"/>
                <a:ea typeface="宋体" panose="02010600030101010101" pitchFamily="2" charset="-122"/>
              </a:rPr>
              <a:t>为了缓解这一问题，决定使用能量似然法，即</a:t>
            </a:r>
            <a:r>
              <a:rPr lang="zh-CN" altLang="zh-CN" dirty="0">
                <a:latin typeface="Times New Roman" panose="02020603050405020304" pitchFamily="18" charset="0"/>
                <a:ea typeface="宋体" panose="02010600030101010101" pitchFamily="2" charset="-122"/>
              </a:rPr>
              <a:t>使用100M 单源prompt伽马能谱作为模</a:t>
            </a:r>
            <a:r>
              <a:rPr lang="zh-CN" altLang="en-US" dirty="0">
                <a:latin typeface="Times New Roman" panose="02020603050405020304" pitchFamily="18" charset="0"/>
                <a:ea typeface="宋体" panose="02010600030101010101" pitchFamily="2" charset="-122"/>
              </a:rPr>
              <a:t>板：</a:t>
            </a:r>
            <a:br>
              <a:rPr lang="zh-CN" altLang="zh-CN" dirty="0">
                <a:latin typeface="Times New Roman" panose="02020603050405020304" pitchFamily="18" charset="0"/>
                <a:ea typeface="宋体" panose="02010600030101010101" pitchFamily="2" charset="-122"/>
              </a:rPr>
            </a:br>
            <a:endParaRPr lang="en-US" altLang="zh-CN" dirty="0">
              <a:latin typeface="Times New Roman" panose="02020603050405020304" pitchFamily="18" charset="0"/>
              <a:ea typeface="宋体" panose="02010600030101010101" pitchFamily="2" charset="-122"/>
            </a:endParaRPr>
          </a:p>
          <a:p>
            <a:pPr algn="just"/>
            <a:r>
              <a:rPr lang="zh-CN" altLang="zh-CN" dirty="0">
                <a:latin typeface="Times New Roman" panose="02020603050405020304" pitchFamily="18" charset="0"/>
                <a:ea typeface="宋体" panose="02010600030101010101" pitchFamily="2" charset="-122"/>
              </a:rPr>
              <a:t>L(src|E) = P_prompt(E|src)</a:t>
            </a:r>
            <a:endParaRPr lang="en-US" altLang="zh-CN" dirty="0">
              <a:latin typeface="Times New Roman" panose="02020603050405020304" pitchFamily="18" charset="0"/>
              <a:ea typeface="宋体" panose="02010600030101010101" pitchFamily="2" charset="-122"/>
            </a:endParaRPr>
          </a:p>
          <a:p>
            <a:pPr algn="just"/>
            <a:endParaRPr lang="zh-CN" altLang="zh-CN" dirty="0">
              <a:latin typeface="Times New Roman" panose="02020603050405020304" pitchFamily="18" charset="0"/>
              <a:ea typeface="宋体" panose="02010600030101010101" pitchFamily="2" charset="-122"/>
            </a:endParaRPr>
          </a:p>
          <a:p>
            <a:pPr algn="just"/>
            <a:r>
              <a:rPr lang="zh-CN" altLang="zh-CN" dirty="0">
                <a:latin typeface="Times New Roman" panose="02020603050405020304" pitchFamily="18" charset="0"/>
                <a:ea typeface="宋体" panose="02010600030101010101" pitchFamily="2" charset="-122"/>
              </a:rPr>
              <a:t>选择使 `L` 最大的源，并要求最大源比例超过纯度阈值0.5</a:t>
            </a:r>
          </a:p>
          <a:p>
            <a:pPr algn="just"/>
            <a:endParaRPr lang="en-US" altLang="zh-CN" sz="2000" dirty="0">
              <a:latin typeface="Times New Roman" panose="02020603050405020304" pitchFamily="18" charset="0"/>
              <a:ea typeface="宋体" panose="02010600030101010101" pitchFamily="2" charset="-122"/>
            </a:endParaRPr>
          </a:p>
          <a:p>
            <a:pPr algn="just"/>
            <a:endParaRPr lang="zh-CN" altLang="zh-CN" sz="2000" dirty="0">
              <a:latin typeface="Times New Roman" panose="02020603050405020304" pitchFamily="18" charset="0"/>
              <a:ea typeface="宋体" panose="02010600030101010101" pitchFamily="2" charset="-122"/>
            </a:endParaRPr>
          </a:p>
          <a:p>
            <a:pPr algn="just">
              <a:buNone/>
            </a:pPr>
            <a:endParaRPr lang="zh-CN" altLang="zh-CN" sz="2000" b="0" dirty="0">
              <a:solidFill>
                <a:srgbClr val="79C0FF"/>
              </a:solidFill>
              <a:effectLst/>
              <a:latin typeface="Times New Roman" panose="02020603050405020304" pitchFamily="18" charset="0"/>
              <a:ea typeface="宋体" panose="02010600030101010101" pitchFamily="2" charset="-122"/>
            </a:endParaRPr>
          </a:p>
        </p:txBody>
      </p:sp>
      <p:sp>
        <p:nvSpPr>
          <p:cNvPr id="32" name="文本框 31">
            <a:extLst>
              <a:ext uri="{FF2B5EF4-FFF2-40B4-BE49-F238E27FC236}">
                <a16:creationId xmlns:a16="http://schemas.microsoft.com/office/drawing/2014/main" id="{79372E4C-22E5-8EEE-6C30-4C17267FB55F}"/>
              </a:ext>
            </a:extLst>
          </p:cNvPr>
          <p:cNvSpPr txBox="1"/>
          <p:nvPr/>
        </p:nvSpPr>
        <p:spPr>
          <a:xfrm>
            <a:off x="2995448" y="5832308"/>
            <a:ext cx="8405525" cy="830997"/>
          </a:xfrm>
          <a:prstGeom prst="rect">
            <a:avLst/>
          </a:prstGeom>
          <a:noFill/>
        </p:spPr>
        <p:txBody>
          <a:bodyPr wrap="square">
            <a:spAutoFit/>
          </a:bodyPr>
          <a:lstStyle/>
          <a:p>
            <a:r>
              <a:rPr lang="en-US" altLang="zh-CN" sz="2400" baseline="30000" dirty="0">
                <a:solidFill>
                  <a:srgbClr val="FF0000"/>
                </a:solidFill>
                <a:highlight>
                  <a:srgbClr val="FFFF00"/>
                </a:highlight>
                <a:latin typeface="Times New Roman" panose="02020603050405020304" pitchFamily="18" charset="0"/>
                <a:ea typeface="宋体" panose="02010600030101010101" pitchFamily="2" charset="-122"/>
              </a:rPr>
              <a:t>52</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Fe </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自身污染控制较好（</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8.85%–11.95%</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a:t>
            </a:r>
          </a:p>
          <a:p>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Partner </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核素污染已显著降低：</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Sc44 29.31%</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Na22 37.17%</a:t>
            </a:r>
            <a:endParaRPr lang="zh-CN" altLang="en-US" sz="2400" dirty="0">
              <a:solidFill>
                <a:srgbClr val="FF0000"/>
              </a:solidFill>
              <a:highlight>
                <a:srgbClr val="FFFF00"/>
              </a:highligh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94436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4E421-720B-C8A2-6F27-CF05193ECD77}"/>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9F90B64A-D2DE-769A-7F80-AE98D97C79C5}"/>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双源测试</a:t>
            </a:r>
          </a:p>
        </p:txBody>
      </p:sp>
      <p:pic>
        <p:nvPicPr>
          <p:cNvPr id="12" name="图片 11">
            <a:extLst>
              <a:ext uri="{FF2B5EF4-FFF2-40B4-BE49-F238E27FC236}">
                <a16:creationId xmlns:a16="http://schemas.microsoft.com/office/drawing/2014/main" id="{2FCE2A79-A99E-A88C-9858-9856E7F92AE9}"/>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19E88340-2509-6CF7-B1F9-14395E5AA09B}"/>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4" name="文本框 3">
            <a:extLst>
              <a:ext uri="{FF2B5EF4-FFF2-40B4-BE49-F238E27FC236}">
                <a16:creationId xmlns:a16="http://schemas.microsoft.com/office/drawing/2014/main" id="{E376AAD2-C83F-14D0-6A44-96C637CD65A0}"/>
              </a:ext>
            </a:extLst>
          </p:cNvPr>
          <p:cNvSpPr txBox="1"/>
          <p:nvPr/>
        </p:nvSpPr>
        <p:spPr>
          <a:xfrm>
            <a:off x="0" y="985941"/>
            <a:ext cx="11682484" cy="317844"/>
          </a:xfrm>
          <a:prstGeom prst="rect">
            <a:avLst/>
          </a:prstGeom>
          <a:noFill/>
        </p:spPr>
        <p:txBody>
          <a:bodyPr wrap="square">
            <a:spAutoFit/>
          </a:bodyPr>
          <a:lstStyle/>
          <a:p>
            <a:pPr>
              <a:lnSpc>
                <a:spcPts val="1425"/>
              </a:lnSpc>
              <a:buNone/>
            </a:pPr>
            <a:r>
              <a:rPr lang="zh-CN" altLang="en-US" sz="2800" b="1" dirty="0">
                <a:solidFill>
                  <a:srgbClr val="FF0000"/>
                </a:solidFill>
                <a:latin typeface="Times New Roman" panose="02020603050405020304" pitchFamily="18" charset="0"/>
                <a:ea typeface="宋体" panose="02010600030101010101" pitchFamily="2" charset="-122"/>
              </a:rPr>
              <a:t>成像</a:t>
            </a:r>
            <a:r>
              <a:rPr lang="zh-CN" altLang="zh-CN" sz="2800" b="1" dirty="0">
                <a:solidFill>
                  <a:srgbClr val="FF0000"/>
                </a:solidFill>
                <a:effectLst/>
                <a:latin typeface="Times New Roman" panose="02020603050405020304" pitchFamily="18" charset="0"/>
                <a:ea typeface="宋体" panose="02010600030101010101" pitchFamily="2" charset="-122"/>
              </a:rPr>
              <a:t>：Mode2</a:t>
            </a:r>
            <a:r>
              <a:rPr lang="zh-CN" altLang="en-US" sz="2800" b="1" dirty="0">
                <a:solidFill>
                  <a:srgbClr val="FF0000"/>
                </a:solidFill>
                <a:latin typeface="Times New Roman" panose="02020603050405020304" pitchFamily="18" charset="0"/>
                <a:ea typeface="宋体" panose="02010600030101010101" pitchFamily="2" charset="-122"/>
              </a:rPr>
              <a:t>，</a:t>
            </a:r>
            <a:r>
              <a:rPr lang="zh-CN" altLang="zh-CN" sz="2800" b="1" dirty="0">
                <a:solidFill>
                  <a:srgbClr val="FF0000"/>
                </a:solidFill>
                <a:effectLst/>
                <a:latin typeface="Times New Roman" panose="02020603050405020304" pitchFamily="18" charset="0"/>
                <a:ea typeface="宋体" panose="02010600030101010101" pitchFamily="2" charset="-122"/>
              </a:rPr>
              <a:t>3.7MBq/源</a:t>
            </a:r>
            <a:r>
              <a:rPr lang="zh-CN" altLang="en-US" sz="2800" b="1" dirty="0">
                <a:solidFill>
                  <a:srgbClr val="FF0000"/>
                </a:solidFill>
                <a:latin typeface="Times New Roman" panose="02020603050405020304" pitchFamily="18" charset="0"/>
                <a:ea typeface="宋体" panose="02010600030101010101" pitchFamily="2" charset="-122"/>
              </a:rPr>
              <a:t>，能量硬窗</a:t>
            </a:r>
            <a:r>
              <a:rPr lang="zh-CN" altLang="en-US" sz="2800" b="1" dirty="0">
                <a:solidFill>
                  <a:srgbClr val="FF0000"/>
                </a:solidFill>
                <a:effectLst/>
                <a:latin typeface="Times New Roman" panose="02020603050405020304" pitchFamily="18" charset="0"/>
                <a:ea typeface="宋体" panose="02010600030101010101" pitchFamily="2" charset="-122"/>
              </a:rPr>
              <a:t>，</a:t>
            </a:r>
            <a:r>
              <a:rPr lang="en-US" altLang="zh-CN" sz="2800" b="1" dirty="0">
                <a:solidFill>
                  <a:srgbClr val="FF0000"/>
                </a:solidFill>
                <a:effectLst/>
                <a:latin typeface="Times New Roman" panose="02020603050405020304" pitchFamily="18" charset="0"/>
                <a:ea typeface="宋体" panose="02010600030101010101" pitchFamily="2" charset="-122"/>
              </a:rPr>
              <a:t>200M</a:t>
            </a:r>
            <a:r>
              <a:rPr lang="zh-CN" altLang="en-US" sz="2800" b="1" dirty="0">
                <a:solidFill>
                  <a:srgbClr val="FF0000"/>
                </a:solidFill>
                <a:latin typeface="Times New Roman" panose="02020603050405020304" pitchFamily="18" charset="0"/>
                <a:ea typeface="宋体" panose="02010600030101010101" pitchFamily="2" charset="-122"/>
              </a:rPr>
              <a:t>事例，</a:t>
            </a:r>
            <a:r>
              <a:rPr lang="en-US" altLang="zh-CN" sz="2800" b="1" baseline="30000" dirty="0">
                <a:solidFill>
                  <a:srgbClr val="FF0000"/>
                </a:solidFill>
                <a:latin typeface="Times New Roman" panose="02020603050405020304" pitchFamily="18" charset="0"/>
                <a:ea typeface="宋体" panose="02010600030101010101" pitchFamily="2" charset="-122"/>
              </a:rPr>
              <a:t>52m</a:t>
            </a:r>
            <a:r>
              <a:rPr lang="en-US" altLang="zh-CN" sz="2800" b="1" dirty="0">
                <a:solidFill>
                  <a:srgbClr val="FF0000"/>
                </a:solidFill>
                <a:latin typeface="Times New Roman" panose="02020603050405020304" pitchFamily="18" charset="0"/>
                <a:ea typeface="宋体" panose="02010600030101010101" pitchFamily="2" charset="-122"/>
              </a:rPr>
              <a:t>Mn+</a:t>
            </a:r>
            <a:r>
              <a:rPr lang="en-US" altLang="zh-CN" sz="2800" b="1" baseline="30000" dirty="0">
                <a:solidFill>
                  <a:srgbClr val="FF0000"/>
                </a:solidFill>
                <a:latin typeface="Times New Roman" panose="02020603050405020304" pitchFamily="18" charset="0"/>
                <a:ea typeface="宋体" panose="02010600030101010101" pitchFamily="2" charset="-122"/>
              </a:rPr>
              <a:t>72</a:t>
            </a:r>
            <a:r>
              <a:rPr lang="en-US" altLang="zh-CN" sz="2800" b="1" dirty="0">
                <a:solidFill>
                  <a:srgbClr val="FF0000"/>
                </a:solidFill>
                <a:latin typeface="Times New Roman" panose="02020603050405020304" pitchFamily="18" charset="0"/>
                <a:ea typeface="宋体" panose="02010600030101010101" pitchFamily="2" charset="-122"/>
              </a:rPr>
              <a:t>As</a:t>
            </a:r>
            <a:r>
              <a:rPr lang="zh-CN" altLang="zh-CN" sz="2800" b="1" dirty="0">
                <a:solidFill>
                  <a:srgbClr val="FF0000"/>
                </a:solidFill>
                <a:effectLst/>
                <a:latin typeface="Times New Roman" panose="02020603050405020304" pitchFamily="18" charset="0"/>
                <a:ea typeface="宋体" panose="02010600030101010101" pitchFamily="2" charset="-122"/>
              </a:rPr>
              <a:t> </a:t>
            </a:r>
          </a:p>
        </p:txBody>
      </p:sp>
      <p:pic>
        <p:nvPicPr>
          <p:cNvPr id="5" name="图片 4">
            <a:extLst>
              <a:ext uri="{FF2B5EF4-FFF2-40B4-BE49-F238E27FC236}">
                <a16:creationId xmlns:a16="http://schemas.microsoft.com/office/drawing/2014/main" id="{472FF8C9-4310-A74F-1B15-3A70E897175D}"/>
              </a:ext>
            </a:extLst>
          </p:cNvPr>
          <p:cNvPicPr>
            <a:picLocks noChangeAspect="1"/>
          </p:cNvPicPr>
          <p:nvPr/>
        </p:nvPicPr>
        <p:blipFill>
          <a:blip r:embed="rId4"/>
          <a:stretch>
            <a:fillRect/>
          </a:stretch>
        </p:blipFill>
        <p:spPr>
          <a:xfrm>
            <a:off x="1231766" y="2283589"/>
            <a:ext cx="4120515" cy="3818890"/>
          </a:xfrm>
          <a:prstGeom prst="rect">
            <a:avLst/>
          </a:prstGeom>
        </p:spPr>
      </p:pic>
      <p:pic>
        <p:nvPicPr>
          <p:cNvPr id="6" name="图片 5">
            <a:extLst>
              <a:ext uri="{FF2B5EF4-FFF2-40B4-BE49-F238E27FC236}">
                <a16:creationId xmlns:a16="http://schemas.microsoft.com/office/drawing/2014/main" id="{D04F28EB-FA09-C7FE-A697-93F834766C0C}"/>
              </a:ext>
            </a:extLst>
          </p:cNvPr>
          <p:cNvPicPr>
            <a:picLocks noChangeAspect="1"/>
          </p:cNvPicPr>
          <p:nvPr/>
        </p:nvPicPr>
        <p:blipFill>
          <a:blip r:embed="rId5"/>
          <a:stretch>
            <a:fillRect/>
          </a:stretch>
        </p:blipFill>
        <p:spPr>
          <a:xfrm>
            <a:off x="6046559" y="2283746"/>
            <a:ext cx="4120515" cy="3818733"/>
          </a:xfrm>
          <a:prstGeom prst="rect">
            <a:avLst/>
          </a:prstGeom>
        </p:spPr>
      </p:pic>
      <p:sp>
        <p:nvSpPr>
          <p:cNvPr id="8" name="文本框 7">
            <a:extLst>
              <a:ext uri="{FF2B5EF4-FFF2-40B4-BE49-F238E27FC236}">
                <a16:creationId xmlns:a16="http://schemas.microsoft.com/office/drawing/2014/main" id="{82643AFB-323E-0531-0E46-B99C0AA69B4E}"/>
              </a:ext>
            </a:extLst>
          </p:cNvPr>
          <p:cNvSpPr txBox="1"/>
          <p:nvPr/>
        </p:nvSpPr>
        <p:spPr>
          <a:xfrm>
            <a:off x="2540969" y="1439744"/>
            <a:ext cx="7110062" cy="707886"/>
          </a:xfrm>
          <a:prstGeom prst="rect">
            <a:avLst/>
          </a:prstGeom>
          <a:noFill/>
        </p:spPr>
        <p:txBody>
          <a:bodyPr wrap="square">
            <a:spAutoFit/>
          </a:bodyPr>
          <a:lstStyle/>
          <a:p>
            <a:pPr algn="ctr">
              <a:buNone/>
            </a:pP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源为半径</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3mm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高</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6mm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的圆柱，源</a:t>
            </a:r>
            <a:r>
              <a:rPr lang="en-US" altLang="zh-CN" sz="2000" b="1" baseline="30000" dirty="0">
                <a:latin typeface="Times New Roman" panose="02020603050405020304" pitchFamily="18" charset="0"/>
                <a:ea typeface="宋体" panose="02010600030101010101" pitchFamily="2" charset="-122"/>
              </a:rPr>
              <a:t>72</a:t>
            </a:r>
            <a:r>
              <a:rPr lang="en-US" altLang="zh-CN" sz="2000" b="1" dirty="0">
                <a:latin typeface="Times New Roman" panose="02020603050405020304" pitchFamily="18" charset="0"/>
                <a:ea typeface="宋体" panose="02010600030101010101" pitchFamily="2" charset="-122"/>
              </a:rPr>
              <a:t>As</a:t>
            </a:r>
            <a:r>
              <a:rPr lang="zh-CN" altLang="en-US" sz="2000" b="1" dirty="0">
                <a:latin typeface="Times New Roman" panose="02020603050405020304" pitchFamily="18" charset="0"/>
                <a:ea typeface="宋体" panose="02010600030101010101" pitchFamily="2" charset="-122"/>
              </a:rPr>
              <a:t>（右）</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的中心坐标为</a:t>
            </a:r>
            <a:b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b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9mm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）源</a:t>
            </a:r>
            <a:r>
              <a:rPr lang="en-US" altLang="zh-CN" sz="2000" b="1" baseline="30000" dirty="0">
                <a:latin typeface="Times New Roman" panose="02020603050405020304" pitchFamily="18" charset="0"/>
                <a:ea typeface="宋体" panose="02010600030101010101" pitchFamily="2" charset="-122"/>
              </a:rPr>
              <a:t>52m</a:t>
            </a:r>
            <a:r>
              <a:rPr lang="en-US" altLang="zh-CN" sz="2000" b="1" dirty="0">
                <a:latin typeface="Times New Roman" panose="02020603050405020304" pitchFamily="18" charset="0"/>
                <a:ea typeface="宋体" panose="02010600030101010101" pitchFamily="2" charset="-122"/>
              </a:rPr>
              <a:t>Mn</a:t>
            </a:r>
            <a:r>
              <a:rPr lang="zh-CN" altLang="en-US" sz="2000" b="1" dirty="0">
                <a:latin typeface="Times New Roman" panose="02020603050405020304" pitchFamily="18" charset="0"/>
                <a:ea typeface="宋体" panose="02010600030101010101" pitchFamily="2" charset="-122"/>
              </a:rPr>
              <a:t>（左）</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的中心坐标为（</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-9mm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p>
        </p:txBody>
      </p:sp>
      <p:sp>
        <p:nvSpPr>
          <p:cNvPr id="3" name="文本框 2">
            <a:extLst>
              <a:ext uri="{FF2B5EF4-FFF2-40B4-BE49-F238E27FC236}">
                <a16:creationId xmlns:a16="http://schemas.microsoft.com/office/drawing/2014/main" id="{1CA7AA0E-095A-ED82-3AF4-DAF37AC9F5C7}"/>
              </a:ext>
            </a:extLst>
          </p:cNvPr>
          <p:cNvSpPr txBox="1"/>
          <p:nvPr/>
        </p:nvSpPr>
        <p:spPr>
          <a:xfrm>
            <a:off x="1993541" y="6150114"/>
            <a:ext cx="7695401" cy="461665"/>
          </a:xfrm>
          <a:prstGeom prst="rect">
            <a:avLst/>
          </a:prstGeom>
          <a:noFill/>
        </p:spPr>
        <p:txBody>
          <a:bodyPr wrap="square">
            <a:spAutoFit/>
          </a:bodyPr>
          <a:lstStyle/>
          <a:p>
            <a:pPr algn="ct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对</a:t>
            </a:r>
            <a:r>
              <a:rPr lang="en-US" altLang="zh-CN" sz="2400" baseline="30000" dirty="0">
                <a:solidFill>
                  <a:srgbClr val="FF0000"/>
                </a:solidFill>
                <a:highlight>
                  <a:srgbClr val="FFFF00"/>
                </a:highlight>
                <a:latin typeface="Times New Roman" panose="02020603050405020304" pitchFamily="18" charset="0"/>
                <a:ea typeface="宋体" panose="02010600030101010101" pitchFamily="2" charset="-122"/>
              </a:rPr>
              <a:t>72</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As</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来说污染非常严重，对</a:t>
            </a:r>
            <a:r>
              <a:rPr lang="en-US" altLang="zh-CN" sz="2400" baseline="30000" dirty="0">
                <a:solidFill>
                  <a:srgbClr val="FF0000"/>
                </a:solidFill>
                <a:highlight>
                  <a:srgbClr val="FFFF00"/>
                </a:highlight>
                <a:latin typeface="Times New Roman" panose="02020603050405020304" pitchFamily="18" charset="0"/>
                <a:ea typeface="宋体" panose="02010600030101010101" pitchFamily="2" charset="-122"/>
              </a:rPr>
              <a:t>52m</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Mn</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来说污染可忽略不计</a:t>
            </a:r>
          </a:p>
        </p:txBody>
      </p:sp>
    </p:spTree>
    <p:extLst>
      <p:ext uri="{BB962C8B-B14F-4D97-AF65-F5344CB8AC3E}">
        <p14:creationId xmlns:p14="http://schemas.microsoft.com/office/powerpoint/2010/main" val="3202305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B689A-DE69-792E-90FA-92800A776F19}"/>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87892BBC-89FF-0104-D71A-88856C42B78A}"/>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双源测试</a:t>
            </a:r>
          </a:p>
        </p:txBody>
      </p:sp>
      <p:pic>
        <p:nvPicPr>
          <p:cNvPr id="12" name="图片 11">
            <a:extLst>
              <a:ext uri="{FF2B5EF4-FFF2-40B4-BE49-F238E27FC236}">
                <a16:creationId xmlns:a16="http://schemas.microsoft.com/office/drawing/2014/main" id="{ED7D1360-A6C8-111B-9FC3-60774D55270A}"/>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95819CAB-95CE-6EC0-BB89-2AB6FDC65C76}"/>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4" name="文本框 3">
            <a:extLst>
              <a:ext uri="{FF2B5EF4-FFF2-40B4-BE49-F238E27FC236}">
                <a16:creationId xmlns:a16="http://schemas.microsoft.com/office/drawing/2014/main" id="{A7F7052B-C05A-53FB-33AC-36427EBF1340}"/>
              </a:ext>
            </a:extLst>
          </p:cNvPr>
          <p:cNvSpPr txBox="1"/>
          <p:nvPr/>
        </p:nvSpPr>
        <p:spPr>
          <a:xfrm>
            <a:off x="0" y="985941"/>
            <a:ext cx="11682484" cy="317844"/>
          </a:xfrm>
          <a:prstGeom prst="rect">
            <a:avLst/>
          </a:prstGeom>
          <a:noFill/>
        </p:spPr>
        <p:txBody>
          <a:bodyPr wrap="square">
            <a:spAutoFit/>
          </a:bodyPr>
          <a:lstStyle/>
          <a:p>
            <a:pPr>
              <a:lnSpc>
                <a:spcPts val="1425"/>
              </a:lnSpc>
              <a:buNone/>
            </a:pPr>
            <a:r>
              <a:rPr lang="zh-CN" altLang="en-US" sz="2800" b="1" dirty="0">
                <a:solidFill>
                  <a:srgbClr val="FF0000"/>
                </a:solidFill>
                <a:latin typeface="Times New Roman" panose="02020603050405020304" pitchFamily="18" charset="0"/>
                <a:ea typeface="宋体" panose="02010600030101010101" pitchFamily="2" charset="-122"/>
              </a:rPr>
              <a:t>成像</a:t>
            </a:r>
            <a:r>
              <a:rPr lang="zh-CN" altLang="zh-CN" sz="2800" b="1" dirty="0">
                <a:solidFill>
                  <a:srgbClr val="FF0000"/>
                </a:solidFill>
                <a:effectLst/>
                <a:latin typeface="Times New Roman" panose="02020603050405020304" pitchFamily="18" charset="0"/>
                <a:ea typeface="宋体" panose="02010600030101010101" pitchFamily="2" charset="-122"/>
              </a:rPr>
              <a:t>：Mode2</a:t>
            </a:r>
            <a:r>
              <a:rPr lang="zh-CN" altLang="en-US" sz="2800" b="1" dirty="0">
                <a:solidFill>
                  <a:srgbClr val="FF0000"/>
                </a:solidFill>
                <a:latin typeface="Times New Roman" panose="02020603050405020304" pitchFamily="18" charset="0"/>
                <a:ea typeface="宋体" panose="02010600030101010101" pitchFamily="2" charset="-122"/>
              </a:rPr>
              <a:t>，</a:t>
            </a:r>
            <a:r>
              <a:rPr lang="zh-CN" altLang="zh-CN" sz="2800" b="1" dirty="0">
                <a:solidFill>
                  <a:srgbClr val="FF0000"/>
                </a:solidFill>
                <a:effectLst/>
                <a:latin typeface="Times New Roman" panose="02020603050405020304" pitchFamily="18" charset="0"/>
                <a:ea typeface="宋体" panose="02010600030101010101" pitchFamily="2" charset="-122"/>
              </a:rPr>
              <a:t>3.7MBq/源</a:t>
            </a:r>
            <a:r>
              <a:rPr lang="zh-CN" altLang="en-US" sz="2800" b="1" dirty="0">
                <a:solidFill>
                  <a:srgbClr val="FF0000"/>
                </a:solidFill>
                <a:latin typeface="Times New Roman" panose="02020603050405020304" pitchFamily="18" charset="0"/>
                <a:ea typeface="宋体" panose="02010600030101010101" pitchFamily="2" charset="-122"/>
              </a:rPr>
              <a:t>，能量似然法</a:t>
            </a:r>
            <a:r>
              <a:rPr lang="zh-CN" altLang="en-US" sz="2800" b="1" dirty="0">
                <a:solidFill>
                  <a:srgbClr val="FF0000"/>
                </a:solidFill>
                <a:effectLst/>
                <a:latin typeface="Times New Roman" panose="02020603050405020304" pitchFamily="18" charset="0"/>
                <a:ea typeface="宋体" panose="02010600030101010101" pitchFamily="2" charset="-122"/>
              </a:rPr>
              <a:t>，</a:t>
            </a:r>
            <a:r>
              <a:rPr lang="en-US" altLang="zh-CN" sz="2800" b="1" dirty="0">
                <a:solidFill>
                  <a:srgbClr val="FF0000"/>
                </a:solidFill>
                <a:effectLst/>
                <a:latin typeface="Times New Roman" panose="02020603050405020304" pitchFamily="18" charset="0"/>
                <a:ea typeface="宋体" panose="02010600030101010101" pitchFamily="2" charset="-122"/>
              </a:rPr>
              <a:t>200M</a:t>
            </a:r>
            <a:r>
              <a:rPr lang="zh-CN" altLang="en-US" sz="2800" b="1" dirty="0">
                <a:solidFill>
                  <a:srgbClr val="FF0000"/>
                </a:solidFill>
                <a:latin typeface="Times New Roman" panose="02020603050405020304" pitchFamily="18" charset="0"/>
                <a:ea typeface="宋体" panose="02010600030101010101" pitchFamily="2" charset="-122"/>
              </a:rPr>
              <a:t>事例，</a:t>
            </a:r>
            <a:r>
              <a:rPr lang="en-US" altLang="zh-CN" sz="2800" b="1" baseline="30000" dirty="0">
                <a:solidFill>
                  <a:srgbClr val="FF0000"/>
                </a:solidFill>
                <a:latin typeface="Times New Roman" panose="02020603050405020304" pitchFamily="18" charset="0"/>
                <a:ea typeface="宋体" panose="02010600030101010101" pitchFamily="2" charset="-122"/>
              </a:rPr>
              <a:t>52</a:t>
            </a:r>
            <a:r>
              <a:rPr lang="en-US" altLang="zh-CN" sz="2800" b="1" dirty="0">
                <a:solidFill>
                  <a:srgbClr val="FF0000"/>
                </a:solidFill>
                <a:latin typeface="Times New Roman" panose="02020603050405020304" pitchFamily="18" charset="0"/>
                <a:ea typeface="宋体" panose="02010600030101010101" pitchFamily="2" charset="-122"/>
              </a:rPr>
              <a:t>Fe+</a:t>
            </a:r>
            <a:r>
              <a:rPr lang="en-US" altLang="zh-CN" sz="2800" b="1" baseline="30000" dirty="0">
                <a:solidFill>
                  <a:srgbClr val="FF0000"/>
                </a:solidFill>
                <a:latin typeface="Times New Roman" panose="02020603050405020304" pitchFamily="18" charset="0"/>
                <a:ea typeface="宋体" panose="02010600030101010101" pitchFamily="2" charset="-122"/>
              </a:rPr>
              <a:t>44</a:t>
            </a:r>
            <a:r>
              <a:rPr lang="en-US" altLang="zh-CN" sz="2800" b="1" dirty="0">
                <a:solidFill>
                  <a:srgbClr val="FF0000"/>
                </a:solidFill>
                <a:latin typeface="Times New Roman" panose="02020603050405020304" pitchFamily="18" charset="0"/>
                <a:ea typeface="宋体" panose="02010600030101010101" pitchFamily="2" charset="-122"/>
              </a:rPr>
              <a:t>Sc</a:t>
            </a:r>
            <a:r>
              <a:rPr lang="zh-CN" altLang="zh-CN" sz="2800" b="1" dirty="0">
                <a:solidFill>
                  <a:srgbClr val="FF0000"/>
                </a:solidFill>
                <a:effectLst/>
                <a:latin typeface="Times New Roman" panose="02020603050405020304" pitchFamily="18" charset="0"/>
                <a:ea typeface="宋体" panose="02010600030101010101" pitchFamily="2" charset="-122"/>
              </a:rPr>
              <a:t> </a:t>
            </a:r>
          </a:p>
        </p:txBody>
      </p:sp>
      <p:sp>
        <p:nvSpPr>
          <p:cNvPr id="8" name="文本框 7">
            <a:extLst>
              <a:ext uri="{FF2B5EF4-FFF2-40B4-BE49-F238E27FC236}">
                <a16:creationId xmlns:a16="http://schemas.microsoft.com/office/drawing/2014/main" id="{CF3049CF-3189-CB62-B67E-EE1AE9608D13}"/>
              </a:ext>
            </a:extLst>
          </p:cNvPr>
          <p:cNvSpPr txBox="1"/>
          <p:nvPr/>
        </p:nvSpPr>
        <p:spPr>
          <a:xfrm>
            <a:off x="2473426" y="1459478"/>
            <a:ext cx="7245148" cy="707886"/>
          </a:xfrm>
          <a:prstGeom prst="rect">
            <a:avLst/>
          </a:prstGeom>
          <a:noFill/>
        </p:spPr>
        <p:txBody>
          <a:bodyPr wrap="square">
            <a:spAutoFit/>
          </a:bodyPr>
          <a:lstStyle/>
          <a:p>
            <a:pPr algn="ctr">
              <a:buNone/>
            </a:pP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源为半径</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3mm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高</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6mm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的圆柱，源</a:t>
            </a:r>
            <a:r>
              <a:rPr lang="en-US" altLang="zh-CN" sz="2000" b="1" baseline="30000" dirty="0">
                <a:latin typeface="Times New Roman" panose="02020603050405020304" pitchFamily="18" charset="0"/>
                <a:ea typeface="宋体" panose="02010600030101010101" pitchFamily="2" charset="-122"/>
              </a:rPr>
              <a:t>52</a:t>
            </a:r>
            <a:r>
              <a:rPr lang="en-US" altLang="zh-CN" sz="2000" b="1" dirty="0">
                <a:latin typeface="Times New Roman" panose="02020603050405020304" pitchFamily="18" charset="0"/>
                <a:ea typeface="宋体" panose="02010600030101010101" pitchFamily="2" charset="-122"/>
              </a:rPr>
              <a:t>Fe(</a:t>
            </a:r>
            <a:r>
              <a:rPr lang="zh-CN" altLang="en-US" sz="2000" b="1" dirty="0">
                <a:latin typeface="Times New Roman" panose="02020603050405020304" pitchFamily="18" charset="0"/>
                <a:ea typeface="宋体" panose="02010600030101010101" pitchFamily="2" charset="-122"/>
              </a:rPr>
              <a:t>右</a:t>
            </a:r>
            <a:r>
              <a:rPr lang="en-US" altLang="zh-CN" sz="2000" b="1" dirty="0">
                <a:latin typeface="Times New Roman" panose="02020603050405020304" pitchFamily="18" charset="0"/>
                <a:ea typeface="宋体" panose="02010600030101010101" pitchFamily="2" charset="-122"/>
              </a:rPr>
              <a:t>)</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的中心坐标为</a:t>
            </a:r>
            <a:b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b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）源</a:t>
            </a:r>
            <a:r>
              <a:rPr lang="en-US" altLang="zh-CN" sz="2000" b="1" baseline="30000" dirty="0">
                <a:latin typeface="Times New Roman" panose="02020603050405020304" pitchFamily="18" charset="0"/>
                <a:ea typeface="宋体" panose="02010600030101010101" pitchFamily="2" charset="-122"/>
              </a:rPr>
              <a:t>44</a:t>
            </a:r>
            <a:r>
              <a:rPr lang="en-US" altLang="zh-CN" sz="2000" b="1" dirty="0">
                <a:latin typeface="Times New Roman" panose="02020603050405020304" pitchFamily="18" charset="0"/>
                <a:ea typeface="宋体" panose="02010600030101010101" pitchFamily="2" charset="-122"/>
              </a:rPr>
              <a:t>Sc</a:t>
            </a:r>
            <a:r>
              <a:rPr lang="zh-CN" altLang="en-US" sz="2000" b="1" dirty="0">
                <a:latin typeface="Times New Roman" panose="02020603050405020304" pitchFamily="18" charset="0"/>
                <a:ea typeface="宋体" panose="02010600030101010101" pitchFamily="2" charset="-122"/>
              </a:rPr>
              <a:t>（左）</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的中心坐标为（</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0</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000" b="1" kern="100" dirty="0">
                <a:latin typeface="Times New Roman" panose="02020603050405020304" pitchFamily="18" charset="0"/>
                <a:ea typeface="宋体" panose="02010600030101010101" pitchFamily="2" charset="-122"/>
                <a:cs typeface="Times New Roman" panose="02020603050405020304" pitchFamily="18" charset="0"/>
              </a:rPr>
              <a:t>-3</a:t>
            </a:r>
            <a:r>
              <a:rPr lang="en-US"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mm</a:t>
            </a:r>
            <a:r>
              <a:rPr lang="zh-CN" altLang="zh-CN" sz="2000" b="1" kern="100" dirty="0">
                <a:effectLst/>
                <a:latin typeface="Times New Roman" panose="02020603050405020304" pitchFamily="18" charset="0"/>
                <a:ea typeface="宋体" panose="02010600030101010101" pitchFamily="2" charset="-122"/>
                <a:cs typeface="Times New Roman" panose="02020603050405020304" pitchFamily="18" charset="0"/>
              </a:rPr>
              <a:t>）</a:t>
            </a:r>
          </a:p>
        </p:txBody>
      </p:sp>
      <p:pic>
        <p:nvPicPr>
          <p:cNvPr id="2" name="图片 1">
            <a:extLst>
              <a:ext uri="{FF2B5EF4-FFF2-40B4-BE49-F238E27FC236}">
                <a16:creationId xmlns:a16="http://schemas.microsoft.com/office/drawing/2014/main" id="{00D3E469-EC2D-B829-3D09-1C1CF5676496}"/>
              </a:ext>
            </a:extLst>
          </p:cNvPr>
          <p:cNvPicPr>
            <a:picLocks noChangeAspect="1"/>
          </p:cNvPicPr>
          <p:nvPr/>
        </p:nvPicPr>
        <p:blipFill>
          <a:blip r:embed="rId4"/>
          <a:stretch>
            <a:fillRect/>
          </a:stretch>
        </p:blipFill>
        <p:spPr>
          <a:xfrm>
            <a:off x="1106895" y="2259718"/>
            <a:ext cx="4288155" cy="3908425"/>
          </a:xfrm>
          <a:prstGeom prst="rect">
            <a:avLst/>
          </a:prstGeom>
        </p:spPr>
      </p:pic>
      <p:pic>
        <p:nvPicPr>
          <p:cNvPr id="3" name="图片 2">
            <a:extLst>
              <a:ext uri="{FF2B5EF4-FFF2-40B4-BE49-F238E27FC236}">
                <a16:creationId xmlns:a16="http://schemas.microsoft.com/office/drawing/2014/main" id="{43E41C5B-6591-4902-2174-9F87C07D36B4}"/>
              </a:ext>
            </a:extLst>
          </p:cNvPr>
          <p:cNvPicPr>
            <a:picLocks noChangeAspect="1"/>
          </p:cNvPicPr>
          <p:nvPr/>
        </p:nvPicPr>
        <p:blipFill>
          <a:blip r:embed="rId5"/>
          <a:stretch>
            <a:fillRect/>
          </a:stretch>
        </p:blipFill>
        <p:spPr>
          <a:xfrm>
            <a:off x="5896514" y="2259717"/>
            <a:ext cx="4288155" cy="3908425"/>
          </a:xfrm>
          <a:prstGeom prst="rect">
            <a:avLst/>
          </a:prstGeom>
        </p:spPr>
      </p:pic>
      <p:sp>
        <p:nvSpPr>
          <p:cNvPr id="6" name="文本框 5">
            <a:extLst>
              <a:ext uri="{FF2B5EF4-FFF2-40B4-BE49-F238E27FC236}">
                <a16:creationId xmlns:a16="http://schemas.microsoft.com/office/drawing/2014/main" id="{88138E49-9A1E-2586-DFC6-930548A1BCC9}"/>
              </a:ext>
            </a:extLst>
          </p:cNvPr>
          <p:cNvSpPr txBox="1"/>
          <p:nvPr/>
        </p:nvSpPr>
        <p:spPr>
          <a:xfrm>
            <a:off x="2403056" y="6168142"/>
            <a:ext cx="6876371" cy="461665"/>
          </a:xfrm>
          <a:prstGeom prst="rect">
            <a:avLst/>
          </a:prstGeom>
          <a:noFill/>
        </p:spPr>
        <p:txBody>
          <a:bodyPr wrap="square">
            <a:spAutoFit/>
          </a:bodyPr>
          <a:lstStyle/>
          <a:p>
            <a:pPr algn="ct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对</a:t>
            </a:r>
            <a:r>
              <a:rPr lang="en-US" altLang="zh-CN" sz="2400" baseline="30000" dirty="0">
                <a:solidFill>
                  <a:srgbClr val="FF0000"/>
                </a:solidFill>
                <a:highlight>
                  <a:srgbClr val="FFFF00"/>
                </a:highlight>
                <a:latin typeface="Times New Roman" panose="02020603050405020304" pitchFamily="18" charset="0"/>
                <a:ea typeface="宋体" panose="02010600030101010101" pitchFamily="2" charset="-122"/>
              </a:rPr>
              <a:t>44</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Sc</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来说存在少量污染，对</a:t>
            </a:r>
            <a:r>
              <a:rPr lang="en-US" altLang="zh-CN" sz="2400" baseline="30000" dirty="0">
                <a:solidFill>
                  <a:srgbClr val="FF0000"/>
                </a:solidFill>
                <a:highlight>
                  <a:srgbClr val="FFFF00"/>
                </a:highlight>
                <a:latin typeface="Times New Roman" panose="02020603050405020304" pitchFamily="18" charset="0"/>
                <a:ea typeface="宋体" panose="02010600030101010101" pitchFamily="2" charset="-122"/>
              </a:rPr>
              <a:t>52</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Fe</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污染可忽略不计</a:t>
            </a:r>
          </a:p>
        </p:txBody>
      </p:sp>
    </p:spTree>
    <p:extLst>
      <p:ext uri="{BB962C8B-B14F-4D97-AF65-F5344CB8AC3E}">
        <p14:creationId xmlns:p14="http://schemas.microsoft.com/office/powerpoint/2010/main" val="126529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4AEEE-CB0A-2F08-F1D6-17DD6BB6FB91}"/>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3F95BF14-68AF-8187-2199-6FA8D0993525}"/>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双源测试</a:t>
            </a:r>
          </a:p>
        </p:txBody>
      </p:sp>
      <p:pic>
        <p:nvPicPr>
          <p:cNvPr id="12" name="图片 11">
            <a:extLst>
              <a:ext uri="{FF2B5EF4-FFF2-40B4-BE49-F238E27FC236}">
                <a16:creationId xmlns:a16="http://schemas.microsoft.com/office/drawing/2014/main" id="{E6A77835-94FB-0FB4-CE3F-CAD6BC6CA942}"/>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B0B72129-CE39-2B92-A449-B3D3532C2540}"/>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4" name="文本框 3">
            <a:extLst>
              <a:ext uri="{FF2B5EF4-FFF2-40B4-BE49-F238E27FC236}">
                <a16:creationId xmlns:a16="http://schemas.microsoft.com/office/drawing/2014/main" id="{ED813D28-D00C-40A4-D1E5-ED99D6798FD8}"/>
              </a:ext>
            </a:extLst>
          </p:cNvPr>
          <p:cNvSpPr txBox="1"/>
          <p:nvPr/>
        </p:nvSpPr>
        <p:spPr>
          <a:xfrm>
            <a:off x="0" y="985941"/>
            <a:ext cx="11682484" cy="317844"/>
          </a:xfrm>
          <a:prstGeom prst="rect">
            <a:avLst/>
          </a:prstGeom>
          <a:noFill/>
        </p:spPr>
        <p:txBody>
          <a:bodyPr wrap="square">
            <a:spAutoFit/>
          </a:bodyPr>
          <a:lstStyle/>
          <a:p>
            <a:pPr>
              <a:lnSpc>
                <a:spcPts val="1425"/>
              </a:lnSpc>
              <a:buNone/>
            </a:pPr>
            <a:r>
              <a:rPr lang="zh-CN" altLang="en-US" sz="2800" b="1" dirty="0">
                <a:solidFill>
                  <a:srgbClr val="FF0000"/>
                </a:solidFill>
                <a:effectLst/>
                <a:latin typeface="Times New Roman" panose="02020603050405020304" pitchFamily="18" charset="0"/>
                <a:ea typeface="宋体" panose="02010600030101010101" pitchFamily="2" charset="-122"/>
              </a:rPr>
              <a:t>在外层新增</a:t>
            </a:r>
            <a:r>
              <a:rPr lang="en-US" altLang="zh-CN" sz="2800" b="1" dirty="0">
                <a:solidFill>
                  <a:srgbClr val="FF0000"/>
                </a:solidFill>
                <a:effectLst/>
                <a:latin typeface="Times New Roman" panose="02020603050405020304" pitchFamily="18" charset="0"/>
                <a:ea typeface="宋体" panose="02010600030101010101" pitchFamily="2" charset="-122"/>
              </a:rPr>
              <a:t>BGO</a:t>
            </a:r>
            <a:r>
              <a:rPr lang="zh-CN" altLang="en-US" sz="2800" b="1" dirty="0">
                <a:solidFill>
                  <a:srgbClr val="FF0000"/>
                </a:solidFill>
                <a:effectLst/>
                <a:latin typeface="Times New Roman" panose="02020603050405020304" pitchFamily="18" charset="0"/>
                <a:ea typeface="宋体" panose="02010600030101010101" pitchFamily="2" charset="-122"/>
              </a:rPr>
              <a:t>球壳</a:t>
            </a:r>
            <a:endParaRPr lang="zh-CN" altLang="zh-CN" sz="2800" b="1" dirty="0">
              <a:solidFill>
                <a:srgbClr val="FF0000"/>
              </a:solidFill>
              <a:effectLst/>
              <a:latin typeface="Times New Roman" panose="02020603050405020304" pitchFamily="18" charset="0"/>
              <a:ea typeface="宋体" panose="02010600030101010101" pitchFamily="2" charset="-122"/>
            </a:endParaRPr>
          </a:p>
        </p:txBody>
      </p:sp>
      <p:sp>
        <p:nvSpPr>
          <p:cNvPr id="6" name="文本框 5">
            <a:extLst>
              <a:ext uri="{FF2B5EF4-FFF2-40B4-BE49-F238E27FC236}">
                <a16:creationId xmlns:a16="http://schemas.microsoft.com/office/drawing/2014/main" id="{157182C9-0ACF-F7ED-62B5-9A29F22D3F9C}"/>
              </a:ext>
            </a:extLst>
          </p:cNvPr>
          <p:cNvSpPr txBox="1"/>
          <p:nvPr/>
        </p:nvSpPr>
        <p:spPr>
          <a:xfrm>
            <a:off x="0" y="1303785"/>
            <a:ext cx="3012510" cy="2246769"/>
          </a:xfrm>
          <a:prstGeom prst="rect">
            <a:avLst/>
          </a:prstGeom>
          <a:noFill/>
        </p:spPr>
        <p:txBody>
          <a:bodyPr wrap="square">
            <a:spAutoFit/>
          </a:bodyPr>
          <a:lstStyle/>
          <a:p>
            <a:pPr algn="just"/>
            <a:r>
              <a:rPr lang="zh-CN" altLang="en-US" sz="2000" dirty="0">
                <a:latin typeface="Times New Roman" panose="02020603050405020304" pitchFamily="18" charset="0"/>
                <a:ea typeface="宋体" panose="02010600030101010101" pitchFamily="2" charset="-122"/>
              </a:rPr>
              <a:t>于现有环外侧加入BGO晶体，晶体尺寸为</a:t>
            </a:r>
            <a:r>
              <a:rPr lang="en-US" altLang="zh-CN" sz="2000" dirty="0">
                <a:latin typeface="Times New Roman" panose="02020603050405020304" pitchFamily="18" charset="0"/>
                <a:ea typeface="宋体" panose="02010600030101010101" pitchFamily="2" charset="-122"/>
              </a:rPr>
              <a:t>1.5*1.5*15mm</a:t>
            </a:r>
            <a:r>
              <a:rPr lang="zh-CN" altLang="en-US" sz="2000" dirty="0">
                <a:latin typeface="Times New Roman" panose="02020603050405020304" pitchFamily="18" charset="0"/>
                <a:ea typeface="宋体" panose="02010600030101010101" pitchFamily="2" charset="-122"/>
              </a:rPr>
              <a:t>，晶体组成的球壳，内径 </a:t>
            </a:r>
            <a:r>
              <a:rPr lang="en-US" altLang="zh-CN" sz="2000" dirty="0">
                <a:latin typeface="Times New Roman" panose="02020603050405020304" pitchFamily="18" charset="0"/>
                <a:ea typeface="宋体" panose="02010600030101010101" pitchFamily="2" charset="-122"/>
              </a:rPr>
              <a:t>150</a:t>
            </a:r>
            <a:r>
              <a:rPr lang="zh-CN" altLang="en-US" sz="2000" dirty="0">
                <a:latin typeface="Times New Roman" panose="02020603050405020304" pitchFamily="18" charset="0"/>
                <a:ea typeface="宋体" panose="02010600030101010101" pitchFamily="2" charset="-122"/>
              </a:rPr>
              <a:t> mm、外径 </a:t>
            </a:r>
            <a:r>
              <a:rPr lang="en-US" altLang="zh-CN" sz="2000" dirty="0">
                <a:latin typeface="Times New Roman" panose="02020603050405020304" pitchFamily="18" charset="0"/>
                <a:ea typeface="宋体" panose="02010600030101010101" pitchFamily="2" charset="-122"/>
              </a:rPr>
              <a:t>165</a:t>
            </a:r>
            <a:r>
              <a:rPr lang="zh-CN" altLang="en-US" sz="2000" dirty="0">
                <a:latin typeface="Times New Roman" panose="02020603050405020304" pitchFamily="18" charset="0"/>
                <a:ea typeface="宋体" panose="02010600030101010101" pitchFamily="2" charset="-122"/>
              </a:rPr>
              <a:t> mm（径向厚度 15 mm），不影响现有晶体编号</a:t>
            </a:r>
            <a:endParaRPr lang="en-US" altLang="zh-CN" sz="2000" dirty="0">
              <a:latin typeface="Times New Roman" panose="02020603050405020304" pitchFamily="18" charset="0"/>
              <a:ea typeface="宋体" panose="02010600030101010101" pitchFamily="2" charset="-122"/>
            </a:endParaRPr>
          </a:p>
        </p:txBody>
      </p:sp>
      <p:graphicFrame>
        <p:nvGraphicFramePr>
          <p:cNvPr id="7" name="表格 6">
            <a:extLst>
              <a:ext uri="{FF2B5EF4-FFF2-40B4-BE49-F238E27FC236}">
                <a16:creationId xmlns:a16="http://schemas.microsoft.com/office/drawing/2014/main" id="{5EC6EAF7-B542-FA00-0CF4-B833F1274D1D}"/>
              </a:ext>
            </a:extLst>
          </p:cNvPr>
          <p:cNvGraphicFramePr>
            <a:graphicFrameLocks noGrp="1"/>
          </p:cNvGraphicFramePr>
          <p:nvPr>
            <p:extLst>
              <p:ext uri="{D42A27DB-BD31-4B8C-83A1-F6EECF244321}">
                <p14:modId xmlns:p14="http://schemas.microsoft.com/office/powerpoint/2010/main" val="1573982369"/>
              </p:ext>
            </p:extLst>
          </p:nvPr>
        </p:nvGraphicFramePr>
        <p:xfrm>
          <a:off x="4081046" y="1303785"/>
          <a:ext cx="8110952" cy="2310056"/>
        </p:xfrm>
        <a:graphic>
          <a:graphicData uri="http://schemas.openxmlformats.org/drawingml/2006/table">
            <a:tbl>
              <a:tblPr firstRow="1" bandRow="1">
                <a:tableStyleId>{85BE263C-DBD7-4A20-BB59-AAB30ACAA65A}</a:tableStyleId>
              </a:tblPr>
              <a:tblGrid>
                <a:gridCol w="486656">
                  <a:extLst>
                    <a:ext uri="{9D8B030D-6E8A-4147-A177-3AD203B41FA5}">
                      <a16:colId xmlns:a16="http://schemas.microsoft.com/office/drawing/2014/main" val="1171403802"/>
                    </a:ext>
                  </a:extLst>
                </a:gridCol>
                <a:gridCol w="668177">
                  <a:extLst>
                    <a:ext uri="{9D8B030D-6E8A-4147-A177-3AD203B41FA5}">
                      <a16:colId xmlns:a16="http://schemas.microsoft.com/office/drawing/2014/main" val="1033085002"/>
                    </a:ext>
                  </a:extLst>
                </a:gridCol>
                <a:gridCol w="1125060">
                  <a:extLst>
                    <a:ext uri="{9D8B030D-6E8A-4147-A177-3AD203B41FA5}">
                      <a16:colId xmlns:a16="http://schemas.microsoft.com/office/drawing/2014/main" val="727350695"/>
                    </a:ext>
                  </a:extLst>
                </a:gridCol>
                <a:gridCol w="1453432">
                  <a:extLst>
                    <a:ext uri="{9D8B030D-6E8A-4147-A177-3AD203B41FA5}">
                      <a16:colId xmlns:a16="http://schemas.microsoft.com/office/drawing/2014/main" val="1794380406"/>
                    </a:ext>
                  </a:extLst>
                </a:gridCol>
                <a:gridCol w="1897994">
                  <a:extLst>
                    <a:ext uri="{9D8B030D-6E8A-4147-A177-3AD203B41FA5}">
                      <a16:colId xmlns:a16="http://schemas.microsoft.com/office/drawing/2014/main" val="744699851"/>
                    </a:ext>
                  </a:extLst>
                </a:gridCol>
                <a:gridCol w="2479633">
                  <a:extLst>
                    <a:ext uri="{9D8B030D-6E8A-4147-A177-3AD203B41FA5}">
                      <a16:colId xmlns:a16="http://schemas.microsoft.com/office/drawing/2014/main" val="1778004514"/>
                    </a:ext>
                  </a:extLst>
                </a:gridCol>
              </a:tblGrid>
              <a:tr h="603176">
                <a:tc>
                  <a:txBody>
                    <a:bodyPr/>
                    <a:lstStyle/>
                    <a:p>
                      <a:pPr algn="ctr"/>
                      <a:r>
                        <a:rPr lang="zh-CN" altLang="en-US" sz="2000" dirty="0">
                          <a:latin typeface="Times New Roman" panose="02020603050405020304" pitchFamily="18" charset="0"/>
                          <a:ea typeface="宋体" panose="02010600030101010101" pitchFamily="2" charset="-122"/>
                        </a:rPr>
                        <a:t>编号</a:t>
                      </a:r>
                    </a:p>
                  </a:txBody>
                  <a:tcPr/>
                </a:tc>
                <a:tc>
                  <a:txBody>
                    <a:bodyPr/>
                    <a:lstStyle/>
                    <a:p>
                      <a:pPr algn="ctr"/>
                      <a:r>
                        <a:rPr lang="zh-CN" altLang="en-US" sz="2000" dirty="0">
                          <a:latin typeface="Times New Roman" panose="02020603050405020304" pitchFamily="18" charset="0"/>
                          <a:ea typeface="宋体" panose="02010600030101010101" pitchFamily="2" charset="-122"/>
                        </a:rPr>
                        <a:t>核素</a:t>
                      </a:r>
                    </a:p>
                  </a:txBody>
                  <a:tcPr/>
                </a:tc>
                <a:tc>
                  <a:txBody>
                    <a:bodyPr/>
                    <a:lstStyle/>
                    <a:p>
                      <a:pPr algn="ctr"/>
                      <a:r>
                        <a:rPr lang="zh-CN" altLang="en-US" sz="2000" dirty="0">
                          <a:latin typeface="Times New Roman" panose="02020603050405020304" pitchFamily="18" charset="0"/>
                          <a:ea typeface="宋体" panose="02010600030101010101" pitchFamily="2" charset="-122"/>
                        </a:rPr>
                        <a:t>总符合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偶然符合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真符合率</a:t>
                      </a:r>
                    </a:p>
                  </a:txBody>
                  <a:tcPr/>
                </a:tc>
                <a:extLst>
                  <a:ext uri="{0D108BD9-81ED-4DB2-BD59-A6C34878D82A}">
                    <a16:rowId xmlns:a16="http://schemas.microsoft.com/office/drawing/2014/main" val="2286961960"/>
                  </a:ext>
                </a:extLst>
              </a:tr>
              <a:tr h="1005840">
                <a:tc>
                  <a:txBody>
                    <a:bodyPr/>
                    <a:lstStyle/>
                    <a:p>
                      <a:pPr algn="ctr"/>
                      <a:r>
                        <a:rPr lang="en-US" altLang="zh-CN" sz="2000" dirty="0">
                          <a:latin typeface="Times New Roman" panose="02020603050405020304" pitchFamily="18" charset="0"/>
                          <a:ea typeface="宋体" panose="02010600030101010101" pitchFamily="2" charset="-122"/>
                        </a:rPr>
                        <a:t>1</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⁴⁴Sc</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145210</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141180</a:t>
                      </a: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 </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4030</a:t>
                      </a:r>
                      <a:endParaRPr lang="zh-CN" altLang="zh-CN" sz="2000" b="0" kern="1200" dirty="0">
                        <a:solidFill>
                          <a:schemeClr val="dk1"/>
                        </a:solidFill>
                        <a:effectLst/>
                        <a:latin typeface="Times New Roman" panose="02020603050405020304" pitchFamily="18" charset="0"/>
                        <a:ea typeface="宋体" panose="02010600030101010101" pitchFamily="2" charset="-122"/>
                        <a:cs typeface="+mn-cs"/>
                      </a:endParaRPr>
                    </a:p>
                    <a:p>
                      <a:pPr algn="ct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97.22%</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2434971727"/>
                  </a:ext>
                </a:extLst>
              </a:tr>
              <a:tr h="603176">
                <a:tc>
                  <a:txBody>
                    <a:bodyPr/>
                    <a:lstStyle/>
                    <a:p>
                      <a:pPr algn="ctr"/>
                      <a:r>
                        <a:rPr lang="en-US" altLang="zh-CN" sz="2000" dirty="0">
                          <a:latin typeface="Times New Roman" panose="02020603050405020304" pitchFamily="18" charset="0"/>
                          <a:ea typeface="宋体" panose="02010600030101010101" pitchFamily="2" charset="-122"/>
                        </a:rPr>
                        <a:t>2</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baseline="30000" dirty="0">
                          <a:solidFill>
                            <a:schemeClr val="dk1"/>
                          </a:solidFill>
                          <a:effectLst/>
                          <a:latin typeface="Times New Roman" panose="02020603050405020304" pitchFamily="18" charset="0"/>
                          <a:ea typeface="宋体" panose="02010600030101010101" pitchFamily="2" charset="-122"/>
                          <a:cs typeface="+mn-cs"/>
                        </a:rPr>
                        <a:t>52</a:t>
                      </a: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Fe</a:t>
                      </a:r>
                      <a:endParaRPr lang="zh-CN" altLang="zh-CN" sz="2000" b="0" kern="1200" dirty="0">
                        <a:solidFill>
                          <a:schemeClr val="dk1"/>
                        </a:solidFill>
                        <a:effectLst/>
                        <a:latin typeface="Times New Roman" panose="02020603050405020304" pitchFamily="18" charset="0"/>
                        <a:ea typeface="宋体" panose="02010600030101010101" pitchFamily="2" charset="-122"/>
                        <a:cs typeface="+mn-cs"/>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547233</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541892</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5341</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99.02%</a:t>
                      </a:r>
                      <a:endParaRPr lang="zh-CN" altLang="en-US" sz="2000" dirty="0">
                        <a:latin typeface="Times New Roman" panose="02020603050405020304" pitchFamily="18" charset="0"/>
                        <a:ea typeface="宋体" panose="02010600030101010101" pitchFamily="2" charset="-122"/>
                      </a:endParaRPr>
                    </a:p>
                  </a:txBody>
                  <a:tcPr/>
                </a:tc>
                <a:extLst>
                  <a:ext uri="{0D108BD9-81ED-4DB2-BD59-A6C34878D82A}">
                    <a16:rowId xmlns:a16="http://schemas.microsoft.com/office/drawing/2014/main" val="4082110575"/>
                  </a:ext>
                </a:extLst>
              </a:tr>
            </a:tbl>
          </a:graphicData>
        </a:graphic>
      </p:graphicFrame>
      <p:sp>
        <p:nvSpPr>
          <p:cNvPr id="13" name="文本框 12">
            <a:extLst>
              <a:ext uri="{FF2B5EF4-FFF2-40B4-BE49-F238E27FC236}">
                <a16:creationId xmlns:a16="http://schemas.microsoft.com/office/drawing/2014/main" id="{6BB31C49-619D-81D6-7E58-176484507F56}"/>
              </a:ext>
            </a:extLst>
          </p:cNvPr>
          <p:cNvSpPr txBox="1"/>
          <p:nvPr/>
        </p:nvSpPr>
        <p:spPr>
          <a:xfrm>
            <a:off x="5135133" y="985941"/>
            <a:ext cx="6002777" cy="317844"/>
          </a:xfrm>
          <a:prstGeom prst="rect">
            <a:avLst/>
          </a:prstGeom>
          <a:noFill/>
        </p:spPr>
        <p:txBody>
          <a:bodyPr wrap="square">
            <a:spAutoFit/>
          </a:bodyPr>
          <a:lstStyle/>
          <a:p>
            <a:pPr>
              <a:lnSpc>
                <a:spcPts val="1425"/>
              </a:lnSpc>
              <a:buNone/>
            </a:pPr>
            <a:r>
              <a:rPr lang="zh-CN" altLang="zh-CN" sz="2800" b="1" dirty="0">
                <a:solidFill>
                  <a:srgbClr val="FF0000"/>
                </a:solidFill>
                <a:effectLst/>
                <a:latin typeface="Times New Roman" panose="02020603050405020304" pitchFamily="18" charset="0"/>
                <a:ea typeface="宋体" panose="02010600030101010101" pitchFamily="2" charset="-122"/>
              </a:rPr>
              <a:t>100M 单源 3γ 符合</a:t>
            </a:r>
            <a:r>
              <a:rPr lang="zh-CN" altLang="en-US" sz="2800" b="1" dirty="0">
                <a:solidFill>
                  <a:srgbClr val="FF0000"/>
                </a:solidFill>
                <a:effectLst/>
                <a:latin typeface="Times New Roman" panose="02020603050405020304" pitchFamily="18" charset="0"/>
                <a:ea typeface="宋体" panose="02010600030101010101" pitchFamily="2" charset="-122"/>
              </a:rPr>
              <a:t>测试结果（</a:t>
            </a:r>
            <a:r>
              <a:rPr lang="en-US" altLang="zh-CN" sz="2800" b="1" dirty="0">
                <a:solidFill>
                  <a:srgbClr val="FF0000"/>
                </a:solidFill>
                <a:effectLst/>
                <a:latin typeface="Times New Roman" panose="02020603050405020304" pitchFamily="18" charset="0"/>
                <a:ea typeface="宋体" panose="02010600030101010101" pitchFamily="2" charset="-122"/>
              </a:rPr>
              <a:t>mod2</a:t>
            </a:r>
            <a:r>
              <a:rPr lang="zh-CN" altLang="en-US" sz="2800" b="1" dirty="0">
                <a:solidFill>
                  <a:srgbClr val="FF0000"/>
                </a:solidFill>
                <a:effectLst/>
                <a:latin typeface="Times New Roman" panose="02020603050405020304" pitchFamily="18" charset="0"/>
                <a:ea typeface="宋体" panose="02010600030101010101" pitchFamily="2" charset="-122"/>
              </a:rPr>
              <a:t>）</a:t>
            </a:r>
            <a:endParaRPr lang="zh-CN" altLang="zh-CN" sz="2800" b="0" dirty="0">
              <a:solidFill>
                <a:srgbClr val="FF0000"/>
              </a:solidFill>
              <a:effectLst/>
              <a:latin typeface="Times New Roman" panose="02020603050405020304" pitchFamily="18" charset="0"/>
              <a:ea typeface="宋体" panose="02010600030101010101" pitchFamily="2" charset="-122"/>
            </a:endParaRPr>
          </a:p>
        </p:txBody>
      </p:sp>
      <p:sp>
        <p:nvSpPr>
          <p:cNvPr id="15" name="文本框 14">
            <a:extLst>
              <a:ext uri="{FF2B5EF4-FFF2-40B4-BE49-F238E27FC236}">
                <a16:creationId xmlns:a16="http://schemas.microsoft.com/office/drawing/2014/main" id="{817DED41-DAA4-C3D5-07B6-FFEF2A9AF4C9}"/>
              </a:ext>
            </a:extLst>
          </p:cNvPr>
          <p:cNvSpPr txBox="1"/>
          <p:nvPr/>
        </p:nvSpPr>
        <p:spPr>
          <a:xfrm>
            <a:off x="5026132" y="3803007"/>
            <a:ext cx="7165867" cy="317844"/>
          </a:xfrm>
          <a:prstGeom prst="rect">
            <a:avLst/>
          </a:prstGeom>
          <a:noFill/>
        </p:spPr>
        <p:txBody>
          <a:bodyPr wrap="square">
            <a:spAutoFit/>
          </a:bodyPr>
          <a:lstStyle/>
          <a:p>
            <a:pPr>
              <a:lnSpc>
                <a:spcPts val="1425"/>
              </a:lnSpc>
              <a:buNone/>
            </a:pPr>
            <a:r>
              <a:rPr lang="zh-CN" altLang="zh-CN" sz="2800" b="1" dirty="0">
                <a:solidFill>
                  <a:srgbClr val="FF0000"/>
                </a:solidFill>
                <a:effectLst/>
                <a:latin typeface="Times New Roman" panose="02020603050405020304" pitchFamily="18" charset="0"/>
                <a:ea typeface="宋体" panose="02010600030101010101" pitchFamily="2" charset="-122"/>
              </a:rPr>
              <a:t>配置：Mode2，能量似然</a:t>
            </a:r>
            <a:r>
              <a:rPr lang="zh-CN" altLang="en-US" sz="2800" b="1" dirty="0">
                <a:solidFill>
                  <a:srgbClr val="FF0000"/>
                </a:solidFill>
                <a:effectLst/>
                <a:latin typeface="Times New Roman" panose="02020603050405020304" pitchFamily="18" charset="0"/>
                <a:ea typeface="宋体" panose="02010600030101010101" pitchFamily="2" charset="-122"/>
              </a:rPr>
              <a:t>法，</a:t>
            </a:r>
            <a:r>
              <a:rPr lang="en-US" altLang="zh-CN" sz="2800" b="1" dirty="0">
                <a:solidFill>
                  <a:srgbClr val="FF0000"/>
                </a:solidFill>
                <a:effectLst/>
                <a:latin typeface="Times New Roman" panose="02020603050405020304" pitchFamily="18" charset="0"/>
                <a:ea typeface="宋体" panose="02010600030101010101" pitchFamily="2" charset="-122"/>
              </a:rPr>
              <a:t>200M</a:t>
            </a:r>
            <a:r>
              <a:rPr lang="zh-CN" altLang="en-US" sz="2800" b="1" dirty="0">
                <a:solidFill>
                  <a:srgbClr val="FF0000"/>
                </a:solidFill>
                <a:latin typeface="Times New Roman" panose="02020603050405020304" pitchFamily="18" charset="0"/>
                <a:ea typeface="宋体" panose="02010600030101010101" pitchFamily="2" charset="-122"/>
              </a:rPr>
              <a:t>事例</a:t>
            </a:r>
            <a:r>
              <a:rPr lang="zh-CN" altLang="zh-CN" sz="2800" b="1" dirty="0">
                <a:solidFill>
                  <a:srgbClr val="FF0000"/>
                </a:solidFill>
                <a:effectLst/>
                <a:latin typeface="Times New Roman" panose="02020603050405020304" pitchFamily="18" charset="0"/>
                <a:ea typeface="宋体" panose="02010600030101010101" pitchFamily="2" charset="-122"/>
              </a:rPr>
              <a:t> </a:t>
            </a:r>
          </a:p>
        </p:txBody>
      </p:sp>
      <p:graphicFrame>
        <p:nvGraphicFramePr>
          <p:cNvPr id="16" name="表格 15">
            <a:extLst>
              <a:ext uri="{FF2B5EF4-FFF2-40B4-BE49-F238E27FC236}">
                <a16:creationId xmlns:a16="http://schemas.microsoft.com/office/drawing/2014/main" id="{DD21DE16-AA39-66FB-808C-BBD06D924F2E}"/>
              </a:ext>
            </a:extLst>
          </p:cNvPr>
          <p:cNvGraphicFramePr>
            <a:graphicFrameLocks noGrp="1"/>
          </p:cNvGraphicFramePr>
          <p:nvPr>
            <p:extLst>
              <p:ext uri="{D42A27DB-BD31-4B8C-83A1-F6EECF244321}">
                <p14:modId xmlns:p14="http://schemas.microsoft.com/office/powerpoint/2010/main" val="978706376"/>
              </p:ext>
            </p:extLst>
          </p:nvPr>
        </p:nvGraphicFramePr>
        <p:xfrm>
          <a:off x="4081046" y="4120851"/>
          <a:ext cx="8110954" cy="2005256"/>
        </p:xfrm>
        <a:graphic>
          <a:graphicData uri="http://schemas.openxmlformats.org/drawingml/2006/table">
            <a:tbl>
              <a:tblPr firstRow="1" bandRow="1">
                <a:tableStyleId>{85BE263C-DBD7-4A20-BB59-AAB30ACAA65A}</a:tableStyleId>
              </a:tblPr>
              <a:tblGrid>
                <a:gridCol w="486657">
                  <a:extLst>
                    <a:ext uri="{9D8B030D-6E8A-4147-A177-3AD203B41FA5}">
                      <a16:colId xmlns:a16="http://schemas.microsoft.com/office/drawing/2014/main" val="248703954"/>
                    </a:ext>
                  </a:extLst>
                </a:gridCol>
                <a:gridCol w="655650">
                  <a:extLst>
                    <a:ext uri="{9D8B030D-6E8A-4147-A177-3AD203B41FA5}">
                      <a16:colId xmlns:a16="http://schemas.microsoft.com/office/drawing/2014/main" val="488003871"/>
                    </a:ext>
                  </a:extLst>
                </a:gridCol>
                <a:gridCol w="1040698">
                  <a:extLst>
                    <a:ext uri="{9D8B030D-6E8A-4147-A177-3AD203B41FA5}">
                      <a16:colId xmlns:a16="http://schemas.microsoft.com/office/drawing/2014/main" val="3484331709"/>
                    </a:ext>
                  </a:extLst>
                </a:gridCol>
                <a:gridCol w="1473877">
                  <a:extLst>
                    <a:ext uri="{9D8B030D-6E8A-4147-A177-3AD203B41FA5}">
                      <a16:colId xmlns:a16="http://schemas.microsoft.com/office/drawing/2014/main" val="824419317"/>
                    </a:ext>
                  </a:extLst>
                </a:gridCol>
                <a:gridCol w="1974438">
                  <a:extLst>
                    <a:ext uri="{9D8B030D-6E8A-4147-A177-3AD203B41FA5}">
                      <a16:colId xmlns:a16="http://schemas.microsoft.com/office/drawing/2014/main" val="3147736712"/>
                    </a:ext>
                  </a:extLst>
                </a:gridCol>
                <a:gridCol w="2479634">
                  <a:extLst>
                    <a:ext uri="{9D8B030D-6E8A-4147-A177-3AD203B41FA5}">
                      <a16:colId xmlns:a16="http://schemas.microsoft.com/office/drawing/2014/main" val="4222112898"/>
                    </a:ext>
                  </a:extLst>
                </a:gridCol>
              </a:tblGrid>
              <a:tr h="603176">
                <a:tc>
                  <a:txBody>
                    <a:bodyPr/>
                    <a:lstStyle/>
                    <a:p>
                      <a:pPr algn="ctr"/>
                      <a:r>
                        <a:rPr lang="zh-CN" altLang="en-US" sz="2000" dirty="0">
                          <a:latin typeface="Times New Roman" panose="02020603050405020304" pitchFamily="18" charset="0"/>
                          <a:ea typeface="宋体" panose="02010600030101010101" pitchFamily="2" charset="-122"/>
                        </a:rPr>
                        <a:t>编号</a:t>
                      </a:r>
                    </a:p>
                  </a:txBody>
                  <a:tcPr/>
                </a:tc>
                <a:tc>
                  <a:txBody>
                    <a:bodyPr/>
                    <a:lstStyle/>
                    <a:p>
                      <a:pPr algn="ctr"/>
                      <a:r>
                        <a:rPr lang="zh-CN" altLang="en-US" sz="2000" dirty="0">
                          <a:latin typeface="Times New Roman" panose="02020603050405020304" pitchFamily="18" charset="0"/>
                          <a:ea typeface="宋体" panose="02010600030101010101" pitchFamily="2" charset="-122"/>
                        </a:rPr>
                        <a:t>核素</a:t>
                      </a:r>
                    </a:p>
                  </a:txBody>
                  <a:tcPr/>
                </a:tc>
                <a:tc>
                  <a:txBody>
                    <a:bodyPr/>
                    <a:lstStyle/>
                    <a:p>
                      <a:pPr algn="ctr"/>
                      <a:r>
                        <a:rPr lang="zh-CN" altLang="en-US" sz="2000" dirty="0">
                          <a:latin typeface="Times New Roman" panose="02020603050405020304" pitchFamily="18" charset="0"/>
                          <a:ea typeface="宋体" panose="02010600030101010101" pitchFamily="2" charset="-122"/>
                        </a:rPr>
                        <a:t>总符合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同事件符合</a:t>
                      </a:r>
                    </a:p>
                  </a:txBody>
                  <a:tcPr/>
                </a:tc>
                <a:tc>
                  <a:txBody>
                    <a:bodyPr/>
                    <a:lstStyle/>
                    <a:p>
                      <a:pPr algn="ctr"/>
                      <a:r>
                        <a:rPr lang="zh-CN" altLang="en-US" sz="2000" dirty="0">
                          <a:latin typeface="Times New Roman" panose="02020603050405020304" pitchFamily="18" charset="0"/>
                          <a:ea typeface="宋体" panose="02010600030101010101" pitchFamily="2" charset="-122"/>
                        </a:rPr>
                        <a:t>污染</a:t>
                      </a:r>
                    </a:p>
                  </a:txBody>
                  <a:tcPr/>
                </a:tc>
                <a:tc>
                  <a:txBody>
                    <a:bodyPr/>
                    <a:lstStyle/>
                    <a:p>
                      <a:pPr algn="ctr"/>
                      <a:r>
                        <a:rPr lang="zh-CN" altLang="en-US" sz="2000" dirty="0">
                          <a:latin typeface="Times New Roman" panose="02020603050405020304" pitchFamily="18" charset="0"/>
                          <a:ea typeface="宋体" panose="02010600030101010101" pitchFamily="2" charset="-122"/>
                        </a:rPr>
                        <a:t>真符合</a:t>
                      </a:r>
                    </a:p>
                  </a:txBody>
                  <a:tcPr/>
                </a:tc>
                <a:extLst>
                  <a:ext uri="{0D108BD9-81ED-4DB2-BD59-A6C34878D82A}">
                    <a16:rowId xmlns:a16="http://schemas.microsoft.com/office/drawing/2014/main" val="2898397451"/>
                  </a:ext>
                </a:extLst>
              </a:tr>
              <a:tr h="656939">
                <a:tc rowSpan="2">
                  <a:txBody>
                    <a:bodyPr/>
                    <a:lstStyle/>
                    <a:p>
                      <a:pPr algn="ctr"/>
                      <a:r>
                        <a:rPr lang="en-US" altLang="zh-CN" sz="2000" dirty="0">
                          <a:latin typeface="Times New Roman" panose="02020603050405020304" pitchFamily="18" charset="0"/>
                          <a:ea typeface="宋体" panose="02010600030101010101" pitchFamily="2" charset="-122"/>
                        </a:rPr>
                        <a:t>1+2</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⁵²Fe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624596</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615323</a:t>
                      </a: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 </a:t>
                      </a:r>
                      <a:endParaRPr lang="zh-CN" altLang="en-US" sz="2000" dirty="0">
                        <a:latin typeface="Times New Roman" panose="02020603050405020304" pitchFamily="18" charset="0"/>
                        <a:ea typeface="宋体" panose="02010600030101010101" pitchFamily="2"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73413</a:t>
                      </a:r>
                      <a:r>
                        <a:rPr lang="zh-CN" altLang="en-US" sz="2000" b="0" kern="1200" dirty="0">
                          <a:solidFill>
                            <a:schemeClr val="dk1"/>
                          </a:solidFill>
                          <a:effectLst/>
                          <a:latin typeface="Times New Roman" panose="02020603050405020304" pitchFamily="18" charset="0"/>
                          <a:ea typeface="宋体" panose="02010600030101010101" pitchFamily="2" charset="-122"/>
                          <a:cs typeface="+mn-cs"/>
                        </a:rPr>
                        <a:t>（</a:t>
                      </a:r>
                      <a:r>
                        <a:rPr lang="en-US" altLang="zh-CN" sz="2000" b="0" kern="1200" dirty="0">
                          <a:solidFill>
                            <a:schemeClr val="dk1"/>
                          </a:solidFill>
                          <a:effectLst/>
                          <a:latin typeface="Times New Roman" panose="02020603050405020304" pitchFamily="18" charset="0"/>
                          <a:ea typeface="宋体" panose="02010600030101010101" pitchFamily="2" charset="-122"/>
                          <a:cs typeface="+mn-cs"/>
                        </a:rPr>
                        <a:t>11.7%</a:t>
                      </a:r>
                      <a:r>
                        <a:rPr lang="zh-CN" altLang="en-US" sz="2000" b="0" kern="1200" dirty="0">
                          <a:solidFill>
                            <a:schemeClr val="dk1"/>
                          </a:solidFill>
                          <a:effectLst/>
                          <a:latin typeface="Times New Roman" panose="02020603050405020304" pitchFamily="18" charset="0"/>
                          <a:ea typeface="宋体" panose="02010600030101010101" pitchFamily="2" charset="-122"/>
                          <a:cs typeface="+mn-cs"/>
                        </a:rPr>
                        <a:t>）</a:t>
                      </a:r>
                      <a:endParaRPr lang="zh-CN" altLang="zh-CN" sz="2000" b="0" kern="1200" dirty="0">
                        <a:solidFill>
                          <a:schemeClr val="dk1"/>
                        </a:solidFill>
                        <a:effectLst/>
                        <a:latin typeface="Times New Roman" panose="02020603050405020304" pitchFamily="18" charset="0"/>
                        <a:ea typeface="宋体" panose="02010600030101010101" pitchFamily="2" charset="-122"/>
                        <a:cs typeface="+mn-cs"/>
                      </a:endParaRPr>
                    </a:p>
                    <a:p>
                      <a:pPr algn="ct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541910</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86.76%</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3132097585"/>
                  </a:ext>
                </a:extLst>
              </a:tr>
              <a:tr h="603176">
                <a:tc vMerge="1">
                  <a:txBody>
                    <a:bodyPr/>
                    <a:lstStyle/>
                    <a:p>
                      <a:pPr algn="ctr"/>
                      <a:endParaRPr lang="zh-CN" alt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2000" b="0" kern="1200" dirty="0">
                          <a:solidFill>
                            <a:schemeClr val="dk1"/>
                          </a:solidFill>
                          <a:effectLst/>
                          <a:latin typeface="Times New Roman" panose="02020603050405020304" pitchFamily="18" charset="0"/>
                          <a:ea typeface="宋体" panose="02010600030101010101" pitchFamily="2" charset="-122"/>
                          <a:cs typeface="+mn-cs"/>
                        </a:rPr>
                        <a:t>⁴⁴Sc</a:t>
                      </a:r>
                    </a:p>
                  </a:txBody>
                  <a:tcPr/>
                </a:tc>
                <a:tc>
                  <a:txBody>
                    <a:bodyPr/>
                    <a:lstStyle/>
                    <a:p>
                      <a:pPr algn="ctr"/>
                      <a:r>
                        <a:rPr lang="en-US" altLang="zh-CN" sz="2000" dirty="0">
                          <a:latin typeface="Times New Roman" panose="02020603050405020304" pitchFamily="18" charset="0"/>
                          <a:ea typeface="宋体" panose="02010600030101010101" pitchFamily="2" charset="-122"/>
                        </a:rPr>
                        <a:t>200817</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192878</a:t>
                      </a:r>
                      <a:endParaRPr lang="zh-CN" altLang="en-US" sz="2000" dirty="0">
                        <a:latin typeface="Times New Roman" panose="02020603050405020304" pitchFamily="18" charset="0"/>
                        <a:ea typeface="宋体" panose="02010600030101010101" pitchFamily="2" charset="-122"/>
                      </a:endParaRPr>
                    </a:p>
                  </a:txBody>
                  <a:tcPr/>
                </a:tc>
                <a:tc>
                  <a:txBody>
                    <a:bodyPr/>
                    <a:lstStyle/>
                    <a:p>
                      <a:pPr algn="ctr"/>
                      <a:r>
                        <a:rPr lang="en-US" altLang="zh-CN" sz="2000" dirty="0">
                          <a:latin typeface="Times New Roman" panose="02020603050405020304" pitchFamily="18" charset="0"/>
                          <a:ea typeface="宋体" panose="02010600030101010101" pitchFamily="2" charset="-122"/>
                        </a:rPr>
                        <a:t>62075</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30.9%</a:t>
                      </a:r>
                      <a:r>
                        <a:rPr lang="zh-CN" altLang="en-US" sz="2000" dirty="0">
                          <a:latin typeface="Times New Roman" panose="02020603050405020304" pitchFamily="18" charset="0"/>
                          <a:ea typeface="宋体" panose="02010600030101010101" pitchFamily="2" charset="-122"/>
                        </a:rPr>
                        <a:t>）</a:t>
                      </a:r>
                    </a:p>
                  </a:txBody>
                  <a:tcPr/>
                </a:tc>
                <a:tc>
                  <a:txBody>
                    <a:bodyPr/>
                    <a:lstStyle/>
                    <a:p>
                      <a:pPr algn="ctr"/>
                      <a:r>
                        <a:rPr lang="en-US" altLang="zh-CN" sz="2000" dirty="0">
                          <a:latin typeface="Times New Roman" panose="02020603050405020304" pitchFamily="18" charset="0"/>
                          <a:ea typeface="宋体" panose="02010600030101010101" pitchFamily="2" charset="-122"/>
                        </a:rPr>
                        <a:t>130803</a:t>
                      </a:r>
                      <a:r>
                        <a:rPr lang="zh-CN" altLang="en-US" sz="2000" dirty="0">
                          <a:latin typeface="Times New Roman" panose="02020603050405020304" pitchFamily="18" charset="0"/>
                          <a:ea typeface="宋体" panose="02010600030101010101" pitchFamily="2" charset="-122"/>
                        </a:rPr>
                        <a:t>（</a:t>
                      </a:r>
                      <a:r>
                        <a:rPr lang="en-US" altLang="zh-CN" sz="2000" dirty="0">
                          <a:latin typeface="Times New Roman" panose="02020603050405020304" pitchFamily="18" charset="0"/>
                          <a:ea typeface="宋体" panose="02010600030101010101" pitchFamily="2" charset="-122"/>
                        </a:rPr>
                        <a:t>65.13%</a:t>
                      </a:r>
                      <a:r>
                        <a:rPr lang="zh-CN" altLang="en-US" sz="2000" dirty="0">
                          <a:latin typeface="Times New Roman" panose="02020603050405020304" pitchFamily="18" charset="0"/>
                          <a:ea typeface="宋体" panose="02010600030101010101" pitchFamily="2" charset="-122"/>
                        </a:rPr>
                        <a:t>）</a:t>
                      </a:r>
                    </a:p>
                  </a:txBody>
                  <a:tcPr/>
                </a:tc>
                <a:extLst>
                  <a:ext uri="{0D108BD9-81ED-4DB2-BD59-A6C34878D82A}">
                    <a16:rowId xmlns:a16="http://schemas.microsoft.com/office/drawing/2014/main" val="3573510837"/>
                  </a:ext>
                </a:extLst>
              </a:tr>
            </a:tbl>
          </a:graphicData>
        </a:graphic>
      </p:graphicFrame>
      <p:sp>
        <p:nvSpPr>
          <p:cNvPr id="3" name="文本框 2">
            <a:extLst>
              <a:ext uri="{FF2B5EF4-FFF2-40B4-BE49-F238E27FC236}">
                <a16:creationId xmlns:a16="http://schemas.microsoft.com/office/drawing/2014/main" id="{6E1B854C-AB09-DC59-836D-19EC05DEED22}"/>
              </a:ext>
            </a:extLst>
          </p:cNvPr>
          <p:cNvSpPr txBox="1"/>
          <p:nvPr/>
        </p:nvSpPr>
        <p:spPr>
          <a:xfrm>
            <a:off x="3843192" y="6150114"/>
            <a:ext cx="8255586" cy="461665"/>
          </a:xfrm>
          <a:prstGeom prst="rect">
            <a:avLst/>
          </a:prstGeom>
          <a:noFill/>
        </p:spPr>
        <p:txBody>
          <a:bodyPr wrap="square">
            <a:spAutoFit/>
          </a:bodyPr>
          <a:lstStyle/>
          <a:p>
            <a:pPr algn="ct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BGO</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晶体外壳可提高</a:t>
            </a:r>
            <a:r>
              <a:rPr lang="en-US" altLang="zh-CN" sz="2400" dirty="0">
                <a:solidFill>
                  <a:srgbClr val="FF0000"/>
                </a:solidFill>
                <a:highlight>
                  <a:srgbClr val="FFFF00"/>
                </a:highlight>
                <a:latin typeface="Times New Roman" panose="02020603050405020304" pitchFamily="18" charset="0"/>
                <a:ea typeface="宋体" panose="02010600030101010101" pitchFamily="2" charset="-122"/>
              </a:rPr>
              <a:t>30%</a:t>
            </a:r>
            <a:r>
              <a:rPr lang="zh-CN" altLang="en-US" sz="2400" dirty="0">
                <a:solidFill>
                  <a:srgbClr val="FF0000"/>
                </a:solidFill>
                <a:highlight>
                  <a:srgbClr val="FFFF00"/>
                </a:highlight>
                <a:latin typeface="Times New Roman" panose="02020603050405020304" pitchFamily="18" charset="0"/>
                <a:ea typeface="宋体" panose="02010600030101010101" pitchFamily="2" charset="-122"/>
              </a:rPr>
              <a:t>的探测效率，但并不影响污染率</a:t>
            </a:r>
          </a:p>
        </p:txBody>
      </p:sp>
      <p:pic>
        <p:nvPicPr>
          <p:cNvPr id="5" name="图片 4">
            <a:extLst>
              <a:ext uri="{FF2B5EF4-FFF2-40B4-BE49-F238E27FC236}">
                <a16:creationId xmlns:a16="http://schemas.microsoft.com/office/drawing/2014/main" id="{B2AF29E4-1A29-423B-E16D-EC1C9B49E757}"/>
              </a:ext>
            </a:extLst>
          </p:cNvPr>
          <p:cNvPicPr>
            <a:picLocks noChangeAspect="1"/>
          </p:cNvPicPr>
          <p:nvPr/>
        </p:nvPicPr>
        <p:blipFill>
          <a:blip r:embed="rId4"/>
          <a:stretch>
            <a:fillRect/>
          </a:stretch>
        </p:blipFill>
        <p:spPr>
          <a:xfrm>
            <a:off x="0" y="3494762"/>
            <a:ext cx="3647224" cy="3117017"/>
          </a:xfrm>
          <a:prstGeom prst="rect">
            <a:avLst/>
          </a:prstGeom>
        </p:spPr>
      </p:pic>
    </p:spTree>
    <p:extLst>
      <p:ext uri="{BB962C8B-B14F-4D97-AF65-F5344CB8AC3E}">
        <p14:creationId xmlns:p14="http://schemas.microsoft.com/office/powerpoint/2010/main" val="103633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0" y="0"/>
            <a:ext cx="10847070" cy="707886"/>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ctr" defTabSz="914400" rtl="0" eaLnBrk="1" fontAlgn="base" latinLnBrk="0" hangingPunct="1">
              <a:lnSpc>
                <a:spcPct val="100000"/>
              </a:lnSpc>
              <a:spcBef>
                <a:spcPct val="0"/>
              </a:spcBef>
              <a:spcAft>
                <a:spcPct val="0"/>
              </a:spcAft>
              <a:buClrTx/>
              <a:buSzTx/>
              <a:buFontTx/>
              <a:buNone/>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目  录</a:t>
            </a:r>
            <a:endParaRPr kumimoji="0" lang="zh-CN" altLang="en-US" sz="4000" b="1" i="0" u="none" strike="noStrike" cap="none" normalizeH="0" baseline="0" dirty="0">
              <a:ln>
                <a:noFill/>
              </a:ln>
              <a:solidFill>
                <a:schemeClr val="bg1"/>
              </a:solidFill>
              <a:effectLst/>
              <a:latin typeface="Times New Roman" panose="02020603050405020304" pitchFamily="18" charset="0"/>
              <a:ea typeface="宋体" panose="02010600030101010101" pitchFamily="2" charset="-122"/>
              <a:cs typeface="+mn-ea"/>
              <a:sym typeface="+mn-lt"/>
            </a:endParaRPr>
          </a:p>
        </p:txBody>
      </p:sp>
      <p:pic>
        <p:nvPicPr>
          <p:cNvPr id="12" name="图片 11"/>
          <p:cNvPicPr>
            <a:picLocks noChangeAspect="1"/>
          </p:cNvPicPr>
          <p:nvPr/>
        </p:nvPicPr>
        <p:blipFill>
          <a:blip r:embed="rId2"/>
          <a:stretch>
            <a:fillRect/>
          </a:stretch>
        </p:blipFill>
        <p:spPr>
          <a:xfrm>
            <a:off x="10949940" y="0"/>
            <a:ext cx="1148838" cy="796775"/>
          </a:xfrm>
          <a:prstGeom prst="rect">
            <a:avLst/>
          </a:prstGeom>
        </p:spPr>
      </p:pic>
      <p:sp>
        <p:nvSpPr>
          <p:cNvPr id="8" name="矩形 7"/>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9" name="矩形 8"/>
          <p:cNvSpPr/>
          <p:nvPr/>
        </p:nvSpPr>
        <p:spPr>
          <a:xfrm>
            <a:off x="1741176" y="18713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11" name="文本框 10"/>
          <p:cNvSpPr txBox="1"/>
          <p:nvPr/>
        </p:nvSpPr>
        <p:spPr>
          <a:xfrm>
            <a:off x="1774514" y="18713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01</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13" name="矩形 12"/>
          <p:cNvSpPr/>
          <p:nvPr/>
        </p:nvSpPr>
        <p:spPr>
          <a:xfrm>
            <a:off x="2572159" y="1879722"/>
            <a:ext cx="3057247" cy="584775"/>
          </a:xfrm>
          <a:prstGeom prst="rect">
            <a:avLst/>
          </a:prstGeom>
        </p:spPr>
        <p:txBody>
          <a:bodyPr wrap="none">
            <a:spAutoFit/>
          </a:bodyPr>
          <a:lstStyle/>
          <a:p>
            <a:pPr fontAlgn="b"/>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研究背景与意义</a:t>
            </a:r>
          </a:p>
        </p:txBody>
      </p:sp>
      <p:sp>
        <p:nvSpPr>
          <p:cNvPr id="44" name="矩形 43">
            <a:extLst>
              <a:ext uri="{FF2B5EF4-FFF2-40B4-BE49-F238E27FC236}">
                <a16:creationId xmlns:a16="http://schemas.microsoft.com/office/drawing/2014/main" id="{960E25AB-FAAE-F184-81C1-07A42E8379C5}"/>
              </a:ext>
            </a:extLst>
          </p:cNvPr>
          <p:cNvSpPr/>
          <p:nvPr/>
        </p:nvSpPr>
        <p:spPr>
          <a:xfrm>
            <a:off x="1741176" y="27349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46" name="文本框 45">
            <a:extLst>
              <a:ext uri="{FF2B5EF4-FFF2-40B4-BE49-F238E27FC236}">
                <a16:creationId xmlns:a16="http://schemas.microsoft.com/office/drawing/2014/main" id="{F3B71F4A-FF15-4EB1-6ECC-7841C1F4C1EA}"/>
              </a:ext>
            </a:extLst>
          </p:cNvPr>
          <p:cNvSpPr txBox="1"/>
          <p:nvPr/>
        </p:nvSpPr>
        <p:spPr>
          <a:xfrm>
            <a:off x="1774514" y="27349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02</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48" name="矩形 47">
            <a:extLst>
              <a:ext uri="{FF2B5EF4-FFF2-40B4-BE49-F238E27FC236}">
                <a16:creationId xmlns:a16="http://schemas.microsoft.com/office/drawing/2014/main" id="{262B364B-421C-770E-817A-1D6E5B0337D6}"/>
              </a:ext>
            </a:extLst>
          </p:cNvPr>
          <p:cNvSpPr/>
          <p:nvPr/>
        </p:nvSpPr>
        <p:spPr>
          <a:xfrm>
            <a:off x="2572159" y="2743322"/>
            <a:ext cx="8004114"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模拟系统参数、</a:t>
            </a:r>
            <a:r>
              <a:rPr lang="en-US" altLang="zh-CN"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3γPET</a:t>
            </a:r>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符合原理及核素选取</a:t>
            </a:r>
          </a:p>
        </p:txBody>
      </p:sp>
      <p:sp>
        <p:nvSpPr>
          <p:cNvPr id="50" name="矩形 49">
            <a:extLst>
              <a:ext uri="{FF2B5EF4-FFF2-40B4-BE49-F238E27FC236}">
                <a16:creationId xmlns:a16="http://schemas.microsoft.com/office/drawing/2014/main" id="{716F6536-EC77-148B-3477-BE02DD587145}"/>
              </a:ext>
            </a:extLst>
          </p:cNvPr>
          <p:cNvSpPr/>
          <p:nvPr/>
        </p:nvSpPr>
        <p:spPr>
          <a:xfrm>
            <a:off x="1741176" y="360692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2" name="文本框 51">
            <a:extLst>
              <a:ext uri="{FF2B5EF4-FFF2-40B4-BE49-F238E27FC236}">
                <a16:creationId xmlns:a16="http://schemas.microsoft.com/office/drawing/2014/main" id="{7DC193CD-CBB1-AC1C-C1A5-81D892CF74AF}"/>
              </a:ext>
            </a:extLst>
          </p:cNvPr>
          <p:cNvSpPr txBox="1"/>
          <p:nvPr/>
        </p:nvSpPr>
        <p:spPr>
          <a:xfrm>
            <a:off x="1774514" y="360692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03</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54" name="矩形 53">
            <a:extLst>
              <a:ext uri="{FF2B5EF4-FFF2-40B4-BE49-F238E27FC236}">
                <a16:creationId xmlns:a16="http://schemas.microsoft.com/office/drawing/2014/main" id="{1F457AF3-B69D-2B22-9E5F-81E6EADB94F2}"/>
              </a:ext>
            </a:extLst>
          </p:cNvPr>
          <p:cNvSpPr/>
          <p:nvPr/>
        </p:nvSpPr>
        <p:spPr>
          <a:xfrm>
            <a:off x="2572159" y="3615312"/>
            <a:ext cx="4288353"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双核素成像与定量分析</a:t>
            </a:r>
          </a:p>
        </p:txBody>
      </p:sp>
      <p:sp>
        <p:nvSpPr>
          <p:cNvPr id="56" name="矩形 55">
            <a:extLst>
              <a:ext uri="{FF2B5EF4-FFF2-40B4-BE49-F238E27FC236}">
                <a16:creationId xmlns:a16="http://schemas.microsoft.com/office/drawing/2014/main" id="{E0FF0F56-6D2D-FF15-ECAC-4EA8AE20F60F}"/>
              </a:ext>
            </a:extLst>
          </p:cNvPr>
          <p:cNvSpPr/>
          <p:nvPr/>
        </p:nvSpPr>
        <p:spPr>
          <a:xfrm>
            <a:off x="1741176" y="4524575"/>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8" name="文本框 57">
            <a:extLst>
              <a:ext uri="{FF2B5EF4-FFF2-40B4-BE49-F238E27FC236}">
                <a16:creationId xmlns:a16="http://schemas.microsoft.com/office/drawing/2014/main" id="{D9E96FC8-36FB-4F05-C6BC-D15B84A6920C}"/>
              </a:ext>
            </a:extLst>
          </p:cNvPr>
          <p:cNvSpPr txBox="1"/>
          <p:nvPr/>
        </p:nvSpPr>
        <p:spPr>
          <a:xfrm>
            <a:off x="1774514" y="4524575"/>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04</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60" name="矩形 59">
            <a:extLst>
              <a:ext uri="{FF2B5EF4-FFF2-40B4-BE49-F238E27FC236}">
                <a16:creationId xmlns:a16="http://schemas.microsoft.com/office/drawing/2014/main" id="{C3CFF082-29AA-3578-B02A-9C4994452A5D}"/>
              </a:ext>
            </a:extLst>
          </p:cNvPr>
          <p:cNvSpPr/>
          <p:nvPr/>
        </p:nvSpPr>
        <p:spPr>
          <a:xfrm>
            <a:off x="2572159" y="4532965"/>
            <a:ext cx="2236510"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结论与展望</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376B9-1F09-2282-3476-30912A14116F}"/>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C54E3BBE-5B35-85A8-DDF6-50593E9D0199}"/>
              </a:ext>
            </a:extLst>
          </p:cNvPr>
          <p:cNvSpPr/>
          <p:nvPr/>
        </p:nvSpPr>
        <p:spPr bwMode="auto">
          <a:xfrm>
            <a:off x="0" y="0"/>
            <a:ext cx="10847070" cy="707886"/>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ctr" defTabSz="914400" rtl="0" eaLnBrk="1" fontAlgn="base" latinLnBrk="0" hangingPunct="1">
              <a:lnSpc>
                <a:spcPct val="100000"/>
              </a:lnSpc>
              <a:spcBef>
                <a:spcPct val="0"/>
              </a:spcBef>
              <a:spcAft>
                <a:spcPct val="0"/>
              </a:spcAft>
              <a:buClrTx/>
              <a:buSzTx/>
              <a:buFontTx/>
              <a:buNone/>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目  录</a:t>
            </a:r>
            <a:endParaRPr kumimoji="0" lang="zh-CN" altLang="en-US" sz="4000" b="1" i="0" u="none" strike="noStrike" cap="none" normalizeH="0" baseline="0" dirty="0">
              <a:ln>
                <a:noFill/>
              </a:ln>
              <a:solidFill>
                <a:schemeClr val="bg1"/>
              </a:solidFill>
              <a:effectLst/>
              <a:latin typeface="Times New Roman" panose="02020603050405020304" pitchFamily="18" charset="0"/>
              <a:ea typeface="宋体" panose="02010600030101010101" pitchFamily="2" charset="-122"/>
              <a:cs typeface="+mn-ea"/>
              <a:sym typeface="+mn-lt"/>
            </a:endParaRPr>
          </a:p>
        </p:txBody>
      </p:sp>
      <p:pic>
        <p:nvPicPr>
          <p:cNvPr id="12" name="图片 11">
            <a:extLst>
              <a:ext uri="{FF2B5EF4-FFF2-40B4-BE49-F238E27FC236}">
                <a16:creationId xmlns:a16="http://schemas.microsoft.com/office/drawing/2014/main" id="{8DF83723-6EBF-C933-1A2A-0C1F364D494E}"/>
              </a:ext>
            </a:extLst>
          </p:cNvPr>
          <p:cNvPicPr>
            <a:picLocks noChangeAspect="1"/>
          </p:cNvPicPr>
          <p:nvPr/>
        </p:nvPicPr>
        <p:blipFill>
          <a:blip r:embed="rId2"/>
          <a:stretch>
            <a:fillRect/>
          </a:stretch>
        </p:blipFill>
        <p:spPr>
          <a:xfrm>
            <a:off x="10949940" y="0"/>
            <a:ext cx="1148838" cy="796775"/>
          </a:xfrm>
          <a:prstGeom prst="rect">
            <a:avLst/>
          </a:prstGeom>
        </p:spPr>
      </p:pic>
      <p:sp>
        <p:nvSpPr>
          <p:cNvPr id="8" name="矩形 7">
            <a:extLst>
              <a:ext uri="{FF2B5EF4-FFF2-40B4-BE49-F238E27FC236}">
                <a16:creationId xmlns:a16="http://schemas.microsoft.com/office/drawing/2014/main" id="{A19755FB-E12E-7107-DCE1-82E9F2406253}"/>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9" name="矩形 8">
            <a:extLst>
              <a:ext uri="{FF2B5EF4-FFF2-40B4-BE49-F238E27FC236}">
                <a16:creationId xmlns:a16="http://schemas.microsoft.com/office/drawing/2014/main" id="{CF542A74-41C1-8702-E5B3-162A8004602B}"/>
              </a:ext>
            </a:extLst>
          </p:cNvPr>
          <p:cNvSpPr/>
          <p:nvPr/>
        </p:nvSpPr>
        <p:spPr>
          <a:xfrm>
            <a:off x="1741176" y="18713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11" name="文本框 10">
            <a:extLst>
              <a:ext uri="{FF2B5EF4-FFF2-40B4-BE49-F238E27FC236}">
                <a16:creationId xmlns:a16="http://schemas.microsoft.com/office/drawing/2014/main" id="{D7371249-FEDF-A1FB-A820-B5C48180A95B}"/>
              </a:ext>
            </a:extLst>
          </p:cNvPr>
          <p:cNvSpPr txBox="1"/>
          <p:nvPr/>
        </p:nvSpPr>
        <p:spPr>
          <a:xfrm>
            <a:off x="1774514" y="18713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01</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13" name="矩形 12">
            <a:extLst>
              <a:ext uri="{FF2B5EF4-FFF2-40B4-BE49-F238E27FC236}">
                <a16:creationId xmlns:a16="http://schemas.microsoft.com/office/drawing/2014/main" id="{20FFAD85-172A-965C-9F61-B862FFE0E757}"/>
              </a:ext>
            </a:extLst>
          </p:cNvPr>
          <p:cNvSpPr/>
          <p:nvPr/>
        </p:nvSpPr>
        <p:spPr>
          <a:xfrm>
            <a:off x="2572159" y="1879722"/>
            <a:ext cx="3057247"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研究背景与意义</a:t>
            </a:r>
          </a:p>
        </p:txBody>
      </p:sp>
      <p:sp>
        <p:nvSpPr>
          <p:cNvPr id="44" name="矩形 43">
            <a:extLst>
              <a:ext uri="{FF2B5EF4-FFF2-40B4-BE49-F238E27FC236}">
                <a16:creationId xmlns:a16="http://schemas.microsoft.com/office/drawing/2014/main" id="{39782660-E47E-A5F4-6900-FAEC3E56F3A2}"/>
              </a:ext>
            </a:extLst>
          </p:cNvPr>
          <p:cNvSpPr/>
          <p:nvPr/>
        </p:nvSpPr>
        <p:spPr>
          <a:xfrm>
            <a:off x="1741176" y="27349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46" name="文本框 45">
            <a:extLst>
              <a:ext uri="{FF2B5EF4-FFF2-40B4-BE49-F238E27FC236}">
                <a16:creationId xmlns:a16="http://schemas.microsoft.com/office/drawing/2014/main" id="{A6C3C5CA-792F-3833-5C8C-3F918D685C0A}"/>
              </a:ext>
            </a:extLst>
          </p:cNvPr>
          <p:cNvSpPr txBox="1"/>
          <p:nvPr/>
        </p:nvSpPr>
        <p:spPr>
          <a:xfrm>
            <a:off x="1774514" y="27349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02</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48" name="矩形 47">
            <a:extLst>
              <a:ext uri="{FF2B5EF4-FFF2-40B4-BE49-F238E27FC236}">
                <a16:creationId xmlns:a16="http://schemas.microsoft.com/office/drawing/2014/main" id="{8D8441B4-FE9C-263D-69AD-A6F5339B1BA0}"/>
              </a:ext>
            </a:extLst>
          </p:cNvPr>
          <p:cNvSpPr/>
          <p:nvPr/>
        </p:nvSpPr>
        <p:spPr>
          <a:xfrm>
            <a:off x="2572159" y="2743322"/>
            <a:ext cx="8004114"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模拟系统参数、</a:t>
            </a:r>
            <a:r>
              <a:rPr lang="en-US" altLang="zh-CN" sz="3200" b="1" dirty="0">
                <a:solidFill>
                  <a:srgbClr val="A4DEF4"/>
                </a:solidFill>
                <a:latin typeface="Times New Roman" panose="02020603050405020304" pitchFamily="18" charset="0"/>
                <a:ea typeface="宋体" panose="02010600030101010101" pitchFamily="2" charset="-122"/>
                <a:cs typeface="+mn-ea"/>
                <a:sym typeface="+mn-lt"/>
              </a:rPr>
              <a:t>3γPET</a:t>
            </a:r>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符合原理及核素选取</a:t>
            </a:r>
          </a:p>
        </p:txBody>
      </p:sp>
      <p:sp>
        <p:nvSpPr>
          <p:cNvPr id="50" name="矩形 49">
            <a:extLst>
              <a:ext uri="{FF2B5EF4-FFF2-40B4-BE49-F238E27FC236}">
                <a16:creationId xmlns:a16="http://schemas.microsoft.com/office/drawing/2014/main" id="{DAC9D164-BD26-0EC6-496E-6DB1A0BB9D67}"/>
              </a:ext>
            </a:extLst>
          </p:cNvPr>
          <p:cNvSpPr/>
          <p:nvPr/>
        </p:nvSpPr>
        <p:spPr>
          <a:xfrm>
            <a:off x="1741176" y="360692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2" name="文本框 51">
            <a:extLst>
              <a:ext uri="{FF2B5EF4-FFF2-40B4-BE49-F238E27FC236}">
                <a16:creationId xmlns:a16="http://schemas.microsoft.com/office/drawing/2014/main" id="{D5EDE7B1-E495-B05D-46A6-377FD6CF5D4C}"/>
              </a:ext>
            </a:extLst>
          </p:cNvPr>
          <p:cNvSpPr txBox="1"/>
          <p:nvPr/>
        </p:nvSpPr>
        <p:spPr>
          <a:xfrm>
            <a:off x="1774514" y="360692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03</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54" name="矩形 53">
            <a:extLst>
              <a:ext uri="{FF2B5EF4-FFF2-40B4-BE49-F238E27FC236}">
                <a16:creationId xmlns:a16="http://schemas.microsoft.com/office/drawing/2014/main" id="{26ADFB8B-E1D7-62AC-D919-2BBE0C623ED6}"/>
              </a:ext>
            </a:extLst>
          </p:cNvPr>
          <p:cNvSpPr/>
          <p:nvPr/>
        </p:nvSpPr>
        <p:spPr>
          <a:xfrm>
            <a:off x="2572159" y="3615312"/>
            <a:ext cx="4288353"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双核素成像与定量分析</a:t>
            </a:r>
          </a:p>
        </p:txBody>
      </p:sp>
      <p:sp>
        <p:nvSpPr>
          <p:cNvPr id="56" name="矩形 55">
            <a:extLst>
              <a:ext uri="{FF2B5EF4-FFF2-40B4-BE49-F238E27FC236}">
                <a16:creationId xmlns:a16="http://schemas.microsoft.com/office/drawing/2014/main" id="{09082B6F-6904-F2BE-5F2A-210E86520B3B}"/>
              </a:ext>
            </a:extLst>
          </p:cNvPr>
          <p:cNvSpPr/>
          <p:nvPr/>
        </p:nvSpPr>
        <p:spPr>
          <a:xfrm>
            <a:off x="1741176" y="4524575"/>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8" name="文本框 57">
            <a:extLst>
              <a:ext uri="{FF2B5EF4-FFF2-40B4-BE49-F238E27FC236}">
                <a16:creationId xmlns:a16="http://schemas.microsoft.com/office/drawing/2014/main" id="{1843DEBF-2781-E24F-7D42-D256EB71A00B}"/>
              </a:ext>
            </a:extLst>
          </p:cNvPr>
          <p:cNvSpPr txBox="1"/>
          <p:nvPr/>
        </p:nvSpPr>
        <p:spPr>
          <a:xfrm>
            <a:off x="1774514" y="4524575"/>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04</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60" name="矩形 59">
            <a:extLst>
              <a:ext uri="{FF2B5EF4-FFF2-40B4-BE49-F238E27FC236}">
                <a16:creationId xmlns:a16="http://schemas.microsoft.com/office/drawing/2014/main" id="{91A1057B-45CB-99F5-56E8-9F6574E0091A}"/>
              </a:ext>
            </a:extLst>
          </p:cNvPr>
          <p:cNvSpPr/>
          <p:nvPr/>
        </p:nvSpPr>
        <p:spPr>
          <a:xfrm>
            <a:off x="2572159" y="4532965"/>
            <a:ext cx="2236510" cy="584775"/>
          </a:xfrm>
          <a:prstGeom prst="rect">
            <a:avLst/>
          </a:prstGeom>
        </p:spPr>
        <p:txBody>
          <a:bodyPr wrap="none">
            <a:spAutoFit/>
          </a:bodyPr>
          <a:lstStyle/>
          <a:p>
            <a:pPr fontAlgn="b"/>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结论与展望</a:t>
            </a:r>
          </a:p>
        </p:txBody>
      </p:sp>
    </p:spTree>
    <p:extLst>
      <p:ext uri="{BB962C8B-B14F-4D97-AF65-F5344CB8AC3E}">
        <p14:creationId xmlns:p14="http://schemas.microsoft.com/office/powerpoint/2010/main" val="3796359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4C4D8-3C99-7B2D-EE35-EB76B555FD79}"/>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1AD128E6-581E-1669-1009-01374A1B7CC5}"/>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结论与展望</a:t>
            </a:r>
          </a:p>
        </p:txBody>
      </p:sp>
      <p:pic>
        <p:nvPicPr>
          <p:cNvPr id="12" name="图片 11">
            <a:extLst>
              <a:ext uri="{FF2B5EF4-FFF2-40B4-BE49-F238E27FC236}">
                <a16:creationId xmlns:a16="http://schemas.microsoft.com/office/drawing/2014/main" id="{C4684BE1-670C-942B-0FF7-A301451BE7BD}"/>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FA091E7B-EC0D-DB8B-D29E-04628361EAF9}"/>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3" name="文本框 2">
            <a:extLst>
              <a:ext uri="{FF2B5EF4-FFF2-40B4-BE49-F238E27FC236}">
                <a16:creationId xmlns:a16="http://schemas.microsoft.com/office/drawing/2014/main" id="{A29028F6-4BA3-0737-8A28-DF0C671D74A2}"/>
              </a:ext>
            </a:extLst>
          </p:cNvPr>
          <p:cNvSpPr txBox="1"/>
          <p:nvPr/>
        </p:nvSpPr>
        <p:spPr>
          <a:xfrm>
            <a:off x="283029" y="1567543"/>
            <a:ext cx="5464628" cy="4893647"/>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对于现有模拟系统，</a:t>
            </a:r>
            <a:r>
              <a:rPr lang="en-US" altLang="zh-CN" sz="2000" dirty="0">
                <a:latin typeface="Times New Roman" panose="02020603050405020304" pitchFamily="18" charset="0"/>
                <a:ea typeface="宋体" panose="02010600030101010101" pitchFamily="2" charset="-122"/>
              </a:rPr>
              <a:t>3γ</a:t>
            </a:r>
            <a:r>
              <a:rPr lang="zh-CN" altLang="en-US" sz="2000" dirty="0">
                <a:latin typeface="Times New Roman" panose="02020603050405020304" pitchFamily="18" charset="0"/>
                <a:ea typeface="宋体" panose="02010600030101010101" pitchFamily="2" charset="-122"/>
              </a:rPr>
              <a:t>核素的灵敏度在</a:t>
            </a:r>
            <a:r>
              <a:rPr lang="en-US" altLang="zh-CN" sz="2000" dirty="0">
                <a:solidFill>
                  <a:srgbClr val="FF0000"/>
                </a:solidFill>
                <a:latin typeface="Times New Roman" panose="02020603050405020304" pitchFamily="18" charset="0"/>
                <a:ea typeface="宋体" panose="02010600030101010101" pitchFamily="2" charset="-122"/>
              </a:rPr>
              <a:t>0.4%-2%</a:t>
            </a:r>
            <a:r>
              <a:rPr lang="zh-CN" altLang="en-US" sz="2000" dirty="0">
                <a:latin typeface="Times New Roman" panose="02020603050405020304" pitchFamily="18" charset="0"/>
                <a:ea typeface="宋体" panose="02010600030101010101" pitchFamily="2" charset="-122"/>
              </a:rPr>
              <a:t>之间，且受瞬发</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能量影响，能量越大，全部沉积比例越低，灵敏度越低</a:t>
            </a: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对于双源测试，最大的影响因素是由于</a:t>
            </a:r>
            <a:r>
              <a:rPr lang="zh-CN" altLang="en-US" sz="2000" dirty="0">
                <a:solidFill>
                  <a:srgbClr val="FF0000"/>
                </a:solidFill>
                <a:latin typeface="Times New Roman" panose="02020603050405020304" pitchFamily="18" charset="0"/>
                <a:ea typeface="宋体" panose="02010600030101010101" pitchFamily="2" charset="-122"/>
              </a:rPr>
              <a:t>散射和能量模糊造成的污染</a:t>
            </a:r>
            <a:r>
              <a:rPr lang="zh-CN" altLang="en-US" sz="2000" dirty="0">
                <a:latin typeface="Times New Roman" panose="02020603050405020304" pitchFamily="18" charset="0"/>
                <a:ea typeface="宋体" panose="02010600030101010101" pitchFamily="2" charset="-122"/>
              </a:rPr>
              <a:t>，对于能窗相近的核素，污染率可接近</a:t>
            </a:r>
            <a:r>
              <a:rPr lang="en-US" altLang="zh-CN" sz="2000" dirty="0">
                <a:latin typeface="Times New Roman" panose="02020603050405020304" pitchFamily="18" charset="0"/>
                <a:ea typeface="宋体" panose="02010600030101010101" pitchFamily="2" charset="-122"/>
              </a:rPr>
              <a:t>40%</a:t>
            </a:r>
            <a:r>
              <a:rPr lang="zh-CN" altLang="en-US" sz="2000" dirty="0">
                <a:latin typeface="Times New Roman" panose="02020603050405020304" pitchFamily="18" charset="0"/>
                <a:ea typeface="宋体" panose="02010600030101010101" pitchFamily="2" charset="-122"/>
              </a:rPr>
              <a:t>，且</a:t>
            </a:r>
            <a:r>
              <a:rPr lang="en-US" altLang="zh-CN" sz="2000" dirty="0">
                <a:latin typeface="Times New Roman" panose="02020603050405020304" pitchFamily="18" charset="0"/>
                <a:ea typeface="宋体" panose="02010600030101010101" pitchFamily="2" charset="-122"/>
              </a:rPr>
              <a:t>3γ</a:t>
            </a:r>
            <a:r>
              <a:rPr lang="zh-CN" altLang="en-US" sz="2000" dirty="0">
                <a:latin typeface="Times New Roman" panose="02020603050405020304" pitchFamily="18" charset="0"/>
                <a:ea typeface="宋体" panose="02010600030101010101" pitchFamily="2" charset="-122"/>
              </a:rPr>
              <a:t>核素级联衰变越多，发射的</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射线越多，污染的概率就越大</a:t>
            </a: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能量似然法通过获得单源的瞬发</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能谱分布可以有效降低污染率，不过存在上限，但成像结果相比之前会有不少优化</a:t>
            </a: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对于现有模拟系统，加装</a:t>
            </a:r>
            <a:r>
              <a:rPr lang="en-US" altLang="zh-CN" sz="2000" dirty="0">
                <a:latin typeface="Times New Roman" panose="02020603050405020304" pitchFamily="18" charset="0"/>
                <a:ea typeface="宋体" panose="02010600030101010101" pitchFamily="2" charset="-122"/>
              </a:rPr>
              <a:t>BGO</a:t>
            </a:r>
            <a:r>
              <a:rPr lang="zh-CN" altLang="en-US" sz="2000" dirty="0">
                <a:latin typeface="Times New Roman" panose="02020603050405020304" pitchFamily="18" charset="0"/>
                <a:ea typeface="宋体" panose="02010600030101010101" pitchFamily="2" charset="-122"/>
              </a:rPr>
              <a:t>晶体外壳可提高</a:t>
            </a:r>
            <a:r>
              <a:rPr lang="en-US" altLang="zh-CN" sz="2000" dirty="0">
                <a:solidFill>
                  <a:srgbClr val="FF0000"/>
                </a:solidFill>
                <a:latin typeface="Times New Roman" panose="02020603050405020304" pitchFamily="18" charset="0"/>
                <a:ea typeface="宋体" panose="02010600030101010101" pitchFamily="2" charset="-122"/>
              </a:rPr>
              <a:t>30%-35%</a:t>
            </a:r>
            <a:r>
              <a:rPr lang="zh-CN" altLang="en-US" sz="2000" dirty="0">
                <a:latin typeface="Times New Roman" panose="02020603050405020304" pitchFamily="18" charset="0"/>
                <a:ea typeface="宋体" panose="02010600030101010101" pitchFamily="2" charset="-122"/>
              </a:rPr>
              <a:t>的探测效率，但并不影响污染率</a:t>
            </a:r>
          </a:p>
        </p:txBody>
      </p:sp>
      <p:sp>
        <p:nvSpPr>
          <p:cNvPr id="8" name="文本框 7">
            <a:extLst>
              <a:ext uri="{FF2B5EF4-FFF2-40B4-BE49-F238E27FC236}">
                <a16:creationId xmlns:a16="http://schemas.microsoft.com/office/drawing/2014/main" id="{6B227769-4A04-BDA6-D10A-310872453ED2}"/>
              </a:ext>
            </a:extLst>
          </p:cNvPr>
          <p:cNvSpPr txBox="1"/>
          <p:nvPr/>
        </p:nvSpPr>
        <p:spPr>
          <a:xfrm>
            <a:off x="568779" y="982768"/>
            <a:ext cx="1107621" cy="584775"/>
          </a:xfrm>
          <a:prstGeom prst="rect">
            <a:avLst/>
          </a:prstGeom>
          <a:noFill/>
        </p:spPr>
        <p:txBody>
          <a:bodyPr wrap="square">
            <a:spAutoFit/>
          </a:bodyPr>
          <a:lstStyle/>
          <a:p>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结论</a:t>
            </a:r>
            <a:endParaRPr lang="zh-CN" altLang="en-US" dirty="0">
              <a:latin typeface="Times New Roman" panose="02020603050405020304" pitchFamily="18" charset="0"/>
              <a:ea typeface="宋体" panose="02010600030101010101" pitchFamily="2" charset="-122"/>
            </a:endParaRPr>
          </a:p>
        </p:txBody>
      </p:sp>
      <p:sp>
        <p:nvSpPr>
          <p:cNvPr id="14" name="文本框 13">
            <a:extLst>
              <a:ext uri="{FF2B5EF4-FFF2-40B4-BE49-F238E27FC236}">
                <a16:creationId xmlns:a16="http://schemas.microsoft.com/office/drawing/2014/main" id="{49A7C3FE-B118-2964-4E0D-1FF5FCF158C9}"/>
              </a:ext>
            </a:extLst>
          </p:cNvPr>
          <p:cNvSpPr txBox="1"/>
          <p:nvPr/>
        </p:nvSpPr>
        <p:spPr>
          <a:xfrm>
            <a:off x="6096000" y="982767"/>
            <a:ext cx="6101442" cy="584775"/>
          </a:xfrm>
          <a:prstGeom prst="rect">
            <a:avLst/>
          </a:prstGeom>
          <a:noFill/>
        </p:spPr>
        <p:txBody>
          <a:bodyPr wrap="square">
            <a:spAutoFit/>
          </a:bodyPr>
          <a:lstStyle/>
          <a:p>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展望</a:t>
            </a:r>
            <a:endParaRPr lang="zh-CN" altLang="en-US" dirty="0">
              <a:latin typeface="Times New Roman" panose="02020603050405020304" pitchFamily="18" charset="0"/>
              <a:ea typeface="宋体" panose="02010600030101010101" pitchFamily="2" charset="-122"/>
            </a:endParaRPr>
          </a:p>
        </p:txBody>
      </p:sp>
      <p:sp>
        <p:nvSpPr>
          <p:cNvPr id="18" name="文本框 17">
            <a:extLst>
              <a:ext uri="{FF2B5EF4-FFF2-40B4-BE49-F238E27FC236}">
                <a16:creationId xmlns:a16="http://schemas.microsoft.com/office/drawing/2014/main" id="{A174CA85-8D2A-123B-52EE-6BF0803C5E92}"/>
              </a:ext>
            </a:extLst>
          </p:cNvPr>
          <p:cNvSpPr txBox="1"/>
          <p:nvPr/>
        </p:nvSpPr>
        <p:spPr>
          <a:xfrm>
            <a:off x="6033407" y="1567543"/>
            <a:ext cx="5464628" cy="2246769"/>
          </a:xfrm>
          <a:prstGeom prst="rect">
            <a:avLst/>
          </a:prstGeom>
          <a:noFill/>
        </p:spPr>
        <p:txBody>
          <a:bodyPr wrap="square" rtlCol="0">
            <a:spAutoFit/>
          </a:bodyPr>
          <a:lstStyle/>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将现有的模拟结果在实验设备上复现</a:t>
            </a: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尝试利用瞬发</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的位置信息来减小污染，准确识别核素</a:t>
            </a: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endParaRPr lang="en-US" altLang="zh-CN" sz="2000" dirty="0">
              <a:latin typeface="Times New Roman" panose="02020603050405020304" pitchFamily="18" charset="0"/>
              <a:ea typeface="宋体" panose="02010600030101010101" pitchFamily="2" charset="-122"/>
            </a:endParaRPr>
          </a:p>
          <a:p>
            <a:pPr marL="285750" indent="-285750">
              <a:buFont typeface="Wingdings" panose="05000000000000000000" pitchFamily="2" charset="2"/>
              <a:buChar char="Ø"/>
            </a:pPr>
            <a:r>
              <a:rPr lang="zh-CN" altLang="en-US" sz="2000" dirty="0">
                <a:latin typeface="Times New Roman" panose="02020603050405020304" pitchFamily="18" charset="0"/>
                <a:ea typeface="宋体" panose="02010600030101010101" pitchFamily="2" charset="-122"/>
              </a:rPr>
              <a:t>最大化利用</a:t>
            </a:r>
            <a:r>
              <a:rPr lang="en-US" altLang="zh-CN" sz="2000" dirty="0">
                <a:latin typeface="Times New Roman" panose="02020603050405020304" pitchFamily="18" charset="0"/>
                <a:ea typeface="宋体" panose="02010600030101010101" pitchFamily="2" charset="-122"/>
              </a:rPr>
              <a:t>BGO</a:t>
            </a:r>
            <a:r>
              <a:rPr lang="zh-CN" altLang="en-US" sz="2000" dirty="0">
                <a:latin typeface="Times New Roman" panose="02020603050405020304" pitchFamily="18" charset="0"/>
                <a:ea typeface="宋体" panose="02010600030101010101" pitchFamily="2" charset="-122"/>
              </a:rPr>
              <a:t>晶体外壳，通过康普顿散射角来更准确地定位事例发生的位置</a:t>
            </a:r>
          </a:p>
        </p:txBody>
      </p:sp>
    </p:spTree>
    <p:extLst>
      <p:ext uri="{BB962C8B-B14F-4D97-AF65-F5344CB8AC3E}">
        <p14:creationId xmlns:p14="http://schemas.microsoft.com/office/powerpoint/2010/main" val="1616891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909589"/>
            <a:ext cx="12192000" cy="2386374"/>
          </a:xfrm>
          <a:prstGeom prst="rect">
            <a:avLst/>
          </a:prstGeom>
          <a:solidFill>
            <a:srgbClr val="002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 name="标题 1"/>
          <p:cNvSpPr>
            <a:spLocks noGrp="1"/>
          </p:cNvSpPr>
          <p:nvPr>
            <p:ph type="ctrTitle"/>
          </p:nvPr>
        </p:nvSpPr>
        <p:spPr>
          <a:xfrm>
            <a:off x="1524000" y="1308446"/>
            <a:ext cx="9144000" cy="1588660"/>
          </a:xfrm>
        </p:spPr>
        <p:txBody>
          <a:bodyPr>
            <a:noAutofit/>
          </a:bodyPr>
          <a:lstStyle/>
          <a:p>
            <a:pPr>
              <a:lnSpc>
                <a:spcPct val="100000"/>
              </a:lnSpc>
            </a:pPr>
            <a:r>
              <a:rPr lang="zh-CN" altLang="en-US" b="1" dirty="0">
                <a:solidFill>
                  <a:schemeClr val="bg1"/>
                </a:solidFill>
                <a:latin typeface="Times New Roman" panose="02020603050405020304" pitchFamily="18" charset="0"/>
                <a:ea typeface="宋体" panose="02010600030101010101" pitchFamily="2" charset="-122"/>
                <a:cs typeface="+mn-ea"/>
                <a:sym typeface="+mn-lt"/>
              </a:rPr>
              <a:t>报告结束，请批评指正</a:t>
            </a: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1078" y="4081922"/>
            <a:ext cx="6894593" cy="13046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成像技术的基本原理</a:t>
            </a:r>
          </a:p>
        </p:txBody>
      </p:sp>
      <p:pic>
        <p:nvPicPr>
          <p:cNvPr id="12" name="图片 11"/>
          <p:cNvPicPr>
            <a:picLocks noChangeAspect="1"/>
          </p:cNvPicPr>
          <p:nvPr/>
        </p:nvPicPr>
        <p:blipFill>
          <a:blip r:embed="rId3"/>
          <a:stretch>
            <a:fillRect/>
          </a:stretch>
        </p:blipFill>
        <p:spPr>
          <a:xfrm>
            <a:off x="10949940" y="0"/>
            <a:ext cx="1148838" cy="796775"/>
          </a:xfrm>
          <a:prstGeom prst="rect">
            <a:avLst/>
          </a:prstGeom>
        </p:spPr>
      </p:pic>
      <p:sp>
        <p:nvSpPr>
          <p:cNvPr id="9" name="矩形 8"/>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6" name="文本框 5">
            <a:extLst>
              <a:ext uri="{FF2B5EF4-FFF2-40B4-BE49-F238E27FC236}">
                <a16:creationId xmlns:a16="http://schemas.microsoft.com/office/drawing/2014/main" id="{03B5D0E9-5636-394C-4F7E-8B4D8BF66879}"/>
              </a:ext>
            </a:extLst>
          </p:cNvPr>
          <p:cNvSpPr txBox="1"/>
          <p:nvPr/>
        </p:nvSpPr>
        <p:spPr>
          <a:xfrm>
            <a:off x="365331" y="925335"/>
            <a:ext cx="10481738" cy="1015663"/>
          </a:xfrm>
          <a:prstGeom prst="rect">
            <a:avLst/>
          </a:prstGeom>
          <a:noFill/>
        </p:spPr>
        <p:txBody>
          <a:bodyPr wrap="square" rtlCol="0">
            <a:spAutoFit/>
          </a:bodyPr>
          <a:lstStyle/>
          <a:p>
            <a:pPr marL="342900" indent="-342900">
              <a:buFont typeface="Arial" panose="020B0604020202020204" pitchFamily="34" charset="0"/>
              <a:buChar char="•"/>
            </a:pPr>
            <a:r>
              <a:rPr lang="zh-CN" altLang="en-US" sz="2000" dirty="0">
                <a:latin typeface="Times New Roman" panose="02020603050405020304" pitchFamily="18" charset="0"/>
                <a:ea typeface="宋体" panose="02010600030101010101" pitchFamily="2" charset="-122"/>
                <a:cs typeface="+mn-ea"/>
                <a:sym typeface="+mn-lt"/>
              </a:rPr>
              <a:t>正电子发射断层扫描（</a:t>
            </a:r>
            <a:r>
              <a:rPr lang="en-US" altLang="zh-CN" sz="2000" dirty="0">
                <a:latin typeface="Times New Roman" panose="02020603050405020304" pitchFamily="18" charset="0"/>
                <a:ea typeface="宋体" panose="02010600030101010101" pitchFamily="2" charset="-122"/>
                <a:cs typeface="+mn-ea"/>
                <a:sym typeface="+mn-lt"/>
              </a:rPr>
              <a:t>Positron Emission Tomography, PET</a:t>
            </a:r>
            <a:r>
              <a:rPr lang="zh-CN" altLang="en-US" sz="2000" dirty="0">
                <a:latin typeface="Times New Roman" panose="02020603050405020304" pitchFamily="18" charset="0"/>
                <a:ea typeface="宋体" panose="02010600030101010101" pitchFamily="2" charset="-122"/>
                <a:cs typeface="+mn-ea"/>
                <a:sym typeface="+mn-lt"/>
              </a:rPr>
              <a:t>）是一种基于示踪剂的特异性结合和动态分布，通过对正电子湮没所产生的湮没光子进行符合探测并最终经过重建实现成像的分子影像技术</a:t>
            </a:r>
            <a:endParaRPr lang="en-US" altLang="zh-CN" sz="2000" dirty="0">
              <a:latin typeface="Times New Roman" panose="02020603050405020304" pitchFamily="18" charset="0"/>
              <a:ea typeface="宋体" panose="02010600030101010101" pitchFamily="2" charset="-122"/>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2FC178F0-D542-7789-2311-4B55A9F193B8}"/>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2FC178F0-D542-7789-2311-4B55A9F193B8}"/>
                  </a:ext>
                </a:extLst>
              </p:cNvPr>
              <p:cNvPicPr/>
              <p:nvPr/>
            </p:nvPicPr>
            <p:blipFill>
              <a:blip r:embed="rId5"/>
              <a:stretch>
                <a:fillRect/>
              </a:stretch>
            </p:blipFill>
            <p:spPr>
              <a:xfrm>
                <a:off x="165945" y="194299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2D7B92F9-94EA-E080-4958-6D3296B26575}"/>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2D7B92F9-94EA-E080-4958-6D3296B26575}"/>
                  </a:ext>
                </a:extLst>
              </p:cNvPr>
              <p:cNvPicPr/>
              <p:nvPr/>
            </p:nvPicPr>
            <p:blipFill>
              <a:blip r:embed="rId7"/>
              <a:stretch>
                <a:fillRect/>
              </a:stretch>
            </p:blipFill>
            <p:spPr>
              <a:xfrm>
                <a:off x="412545" y="193543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06B25D8C-1785-C1D6-6B74-A75BEDE1C5B0}"/>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06B25D8C-1785-C1D6-6B74-A75BEDE1C5B0}"/>
                  </a:ext>
                </a:extLst>
              </p:cNvPr>
              <p:cNvPicPr/>
              <p:nvPr/>
            </p:nvPicPr>
            <p:blipFill>
              <a:blip r:embed="rId9"/>
              <a:stretch>
                <a:fillRect/>
              </a:stretch>
            </p:blipFill>
            <p:spPr>
              <a:xfrm>
                <a:off x="17026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9E80722F-D077-F00E-9800-582354B32DEA}"/>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9E80722F-D077-F00E-9800-582354B32DEA}"/>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F0AFDD9E-D607-40D0-9882-7527281FD62D}"/>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F0AFDD9E-D607-40D0-9882-7527281FD62D}"/>
                  </a:ext>
                </a:extLst>
              </p:cNvPr>
              <p:cNvPicPr/>
              <p:nvPr/>
            </p:nvPicPr>
            <p:blipFill>
              <a:blip r:embed="rId13"/>
              <a:stretch>
                <a:fillRect/>
              </a:stretch>
            </p:blipFill>
            <p:spPr>
              <a:xfrm>
                <a:off x="67239" y="1907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墨迹 13">
                <a:extLst>
                  <a:ext uri="{FF2B5EF4-FFF2-40B4-BE49-F238E27FC236}">
                    <a16:creationId xmlns:a16="http://schemas.microsoft.com/office/drawing/2014/main" id="{11B6BED3-1DFB-2828-FDA3-E8D964653CCB}"/>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11B6BED3-1DFB-2828-FDA3-E8D964653CCB}"/>
                  </a:ext>
                </a:extLst>
              </p:cNvPr>
              <p:cNvPicPr/>
              <p:nvPr/>
            </p:nvPicPr>
            <p:blipFill>
              <a:blip r:embed="rId13"/>
              <a:stretch>
                <a:fillRect/>
              </a:stretch>
            </p:blipFill>
            <p:spPr>
              <a:xfrm>
                <a:off x="234999" y="192571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墨迹 14">
                <a:extLst>
                  <a:ext uri="{FF2B5EF4-FFF2-40B4-BE49-F238E27FC236}">
                    <a16:creationId xmlns:a16="http://schemas.microsoft.com/office/drawing/2014/main" id="{65EA483E-D834-3467-BF06-5E03CD8F7CDC}"/>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65EA483E-D834-3467-BF06-5E03CD8F7CDC}"/>
                  </a:ext>
                </a:extLst>
              </p:cNvPr>
              <p:cNvPicPr/>
              <p:nvPr/>
            </p:nvPicPr>
            <p:blipFill>
              <a:blip r:embed="rId16"/>
              <a:stretch>
                <a:fillRect/>
              </a:stretch>
            </p:blipFill>
            <p:spPr>
              <a:xfrm>
                <a:off x="26343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9" name="墨迹 18">
                <a:extLst>
                  <a:ext uri="{FF2B5EF4-FFF2-40B4-BE49-F238E27FC236}">
                    <a16:creationId xmlns:a16="http://schemas.microsoft.com/office/drawing/2014/main" id="{37E406D4-B839-0745-DDDA-A467AB225492}"/>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37E406D4-B839-0745-DDDA-A467AB225492}"/>
                  </a:ext>
                </a:extLst>
              </p:cNvPr>
              <p:cNvPicPr/>
              <p:nvPr/>
            </p:nvPicPr>
            <p:blipFill>
              <a:blip r:embed="rId18"/>
              <a:stretch>
                <a:fillRect/>
              </a:stretch>
            </p:blipFill>
            <p:spPr>
              <a:xfrm>
                <a:off x="278199" y="203407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0" name="墨迹 19">
                <a:extLst>
                  <a:ext uri="{FF2B5EF4-FFF2-40B4-BE49-F238E27FC236}">
                    <a16:creationId xmlns:a16="http://schemas.microsoft.com/office/drawing/2014/main" id="{8E2FDF20-5742-68E0-67C9-2BF5A5B20434}"/>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8E2FDF20-5742-68E0-67C9-2BF5A5B20434}"/>
                  </a:ext>
                </a:extLst>
              </p:cNvPr>
              <p:cNvPicPr/>
              <p:nvPr/>
            </p:nvPicPr>
            <p:blipFill>
              <a:blip r:embed="rId20"/>
              <a:stretch>
                <a:fillRect/>
              </a:stretch>
            </p:blipFill>
            <p:spPr>
              <a:xfrm>
                <a:off x="76599" y="200995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1" name="墨迹 20">
                <a:extLst>
                  <a:ext uri="{FF2B5EF4-FFF2-40B4-BE49-F238E27FC236}">
                    <a16:creationId xmlns:a16="http://schemas.microsoft.com/office/drawing/2014/main" id="{26A6C9F5-C33D-1891-2FCA-04C758574A23}"/>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26A6C9F5-C33D-1891-2FCA-04C758574A23}"/>
                  </a:ext>
                </a:extLst>
              </p:cNvPr>
              <p:cNvPicPr/>
              <p:nvPr/>
            </p:nvPicPr>
            <p:blipFill>
              <a:blip r:embed="rId22"/>
              <a:stretch>
                <a:fillRect/>
              </a:stretch>
            </p:blipFill>
            <p:spPr>
              <a:xfrm>
                <a:off x="185319" y="1981513"/>
                <a:ext cx="591480" cy="4503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2" name="墨迹 21">
                <a:extLst>
                  <a:ext uri="{FF2B5EF4-FFF2-40B4-BE49-F238E27FC236}">
                    <a16:creationId xmlns:a16="http://schemas.microsoft.com/office/drawing/2014/main" id="{BCC85B89-5CF6-C238-0843-3E9836DBC735}"/>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BCC85B89-5CF6-C238-0843-3E9836DBC735}"/>
                  </a:ext>
                </a:extLst>
              </p:cNvPr>
              <p:cNvPicPr/>
              <p:nvPr/>
            </p:nvPicPr>
            <p:blipFill>
              <a:blip r:embed="rId24"/>
              <a:stretch>
                <a:fillRect/>
              </a:stretch>
            </p:blipFill>
            <p:spPr>
              <a:xfrm>
                <a:off x="38799" y="169135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6" name="墨迹 25">
                <a:extLst>
                  <a:ext uri="{FF2B5EF4-FFF2-40B4-BE49-F238E27FC236}">
                    <a16:creationId xmlns:a16="http://schemas.microsoft.com/office/drawing/2014/main" id="{31D20C39-9B89-3845-1259-0CE53A3A69AF}"/>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31D20C39-9B89-3845-1259-0CE53A3A69AF}"/>
                  </a:ext>
                </a:extLst>
              </p:cNvPr>
              <p:cNvPicPr/>
              <p:nvPr/>
            </p:nvPicPr>
            <p:blipFill>
              <a:blip r:embed="rId26"/>
              <a:stretch>
                <a:fillRect/>
              </a:stretch>
            </p:blipFill>
            <p:spPr>
              <a:xfrm>
                <a:off x="23025" y="1904473"/>
                <a:ext cx="579600" cy="461160"/>
              </a:xfrm>
              <a:prstGeom prst="rect">
                <a:avLst/>
              </a:prstGeom>
            </p:spPr>
          </p:pic>
        </mc:Fallback>
      </mc:AlternateContent>
      <p:pic>
        <p:nvPicPr>
          <p:cNvPr id="28" name="图片 27">
            <a:extLst>
              <a:ext uri="{FF2B5EF4-FFF2-40B4-BE49-F238E27FC236}">
                <a16:creationId xmlns:a16="http://schemas.microsoft.com/office/drawing/2014/main" id="{6B9BDF22-0158-23F7-94E8-1ED350878065}"/>
              </a:ext>
            </a:extLst>
          </p:cNvPr>
          <p:cNvPicPr>
            <a:picLocks noChangeAspect="1"/>
          </p:cNvPicPr>
          <p:nvPr/>
        </p:nvPicPr>
        <p:blipFill>
          <a:blip r:embed="rId27"/>
          <a:stretch>
            <a:fillRect/>
          </a:stretch>
        </p:blipFill>
        <p:spPr>
          <a:xfrm>
            <a:off x="-1" y="1967473"/>
            <a:ext cx="10937676" cy="4644306"/>
          </a:xfrm>
          <a:prstGeom prst="rect">
            <a:avLst/>
          </a:prstGeom>
        </p:spPr>
      </p:pic>
      <mc:AlternateContent xmlns:mc="http://schemas.openxmlformats.org/markup-compatibility/2006" xmlns:p14="http://schemas.microsoft.com/office/powerpoint/2010/main">
        <mc:Choice Requires="p14">
          <p:contentPart p14:bwMode="auto" r:id="rId28">
            <p14:nvContentPartPr>
              <p14:cNvPr id="29" name="墨迹 28">
                <a:extLst>
                  <a:ext uri="{FF2B5EF4-FFF2-40B4-BE49-F238E27FC236}">
                    <a16:creationId xmlns:a16="http://schemas.microsoft.com/office/drawing/2014/main" id="{A6DBDEDB-D2A1-A8D7-7E1A-148E9837AC6E}"/>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A6DBDEDB-D2A1-A8D7-7E1A-148E9837AC6E}"/>
                  </a:ext>
                </a:extLst>
              </p:cNvPr>
              <p:cNvPicPr/>
              <p:nvPr/>
            </p:nvPicPr>
            <p:blipFill>
              <a:blip r:embed="rId29"/>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0" name="墨迹 29">
                <a:extLst>
                  <a:ext uri="{FF2B5EF4-FFF2-40B4-BE49-F238E27FC236}">
                    <a16:creationId xmlns:a16="http://schemas.microsoft.com/office/drawing/2014/main" id="{A3932425-34A6-6FF8-1968-07C151164B4B}"/>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A3932425-34A6-6FF8-1968-07C151164B4B}"/>
                  </a:ext>
                </a:extLst>
              </p:cNvPr>
              <p:cNvPicPr/>
              <p:nvPr/>
            </p:nvPicPr>
            <p:blipFill>
              <a:blip r:embed="rId31"/>
              <a:stretch>
                <a:fillRect/>
              </a:stretch>
            </p:blipFill>
            <p:spPr>
              <a:xfrm>
                <a:off x="170625" y="1856953"/>
                <a:ext cx="554040" cy="611280"/>
              </a:xfrm>
              <a:prstGeom prst="rect">
                <a:avLst/>
              </a:prstGeom>
            </p:spPr>
          </p:pic>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42DF-6473-2EB5-BF54-0F32B94A35B7}"/>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56016294-4EE4-5E82-BDC2-F7CCC5E22C02}"/>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的基本原理与分类</a:t>
            </a:r>
          </a:p>
        </p:txBody>
      </p:sp>
      <p:pic>
        <p:nvPicPr>
          <p:cNvPr id="12" name="图片 11">
            <a:extLst>
              <a:ext uri="{FF2B5EF4-FFF2-40B4-BE49-F238E27FC236}">
                <a16:creationId xmlns:a16="http://schemas.microsoft.com/office/drawing/2014/main" id="{743C5BDC-D590-EEA4-73B6-3B39D867725D}"/>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B1BC3BEB-1BE3-DA5A-C44A-EC17316AA0B2}"/>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6" name="文本框 5">
            <a:extLst>
              <a:ext uri="{FF2B5EF4-FFF2-40B4-BE49-F238E27FC236}">
                <a16:creationId xmlns:a16="http://schemas.microsoft.com/office/drawing/2014/main" id="{2AFB731C-3A11-0E85-4060-D488416F1AEB}"/>
              </a:ext>
            </a:extLst>
          </p:cNvPr>
          <p:cNvSpPr txBox="1"/>
          <p:nvPr/>
        </p:nvSpPr>
        <p:spPr>
          <a:xfrm>
            <a:off x="365331" y="925335"/>
            <a:ext cx="10481738" cy="1015663"/>
          </a:xfrm>
          <a:prstGeom prst="rect">
            <a:avLst/>
          </a:prstGeom>
          <a:noFill/>
        </p:spPr>
        <p:txBody>
          <a:bodyPr wrap="square" rtlCol="0">
            <a:spAutoFit/>
          </a:bodyPr>
          <a:lstStyle/>
          <a:p>
            <a:pPr marL="342900" indent="-342900">
              <a:buFont typeface="Arial" panose="020B0604020202020204" pitchFamily="34" charset="0"/>
              <a:buChar char="•"/>
            </a:pPr>
            <a:r>
              <a:rPr lang="en-US" altLang="zh-CN" sz="2000" dirty="0">
                <a:latin typeface="Times New Roman" panose="02020603050405020304" pitchFamily="18" charset="0"/>
                <a:ea typeface="宋体" panose="02010600030101010101" pitchFamily="2" charset="-122"/>
                <a:cs typeface="+mn-ea"/>
                <a:sym typeface="+mn-lt"/>
              </a:rPr>
              <a:t>3γ-PET</a:t>
            </a:r>
            <a:r>
              <a:rPr lang="zh-CN" altLang="en-US" sz="2000" dirty="0">
                <a:latin typeface="Times New Roman" panose="02020603050405020304" pitchFamily="18" charset="0"/>
                <a:ea typeface="宋体" panose="02010600030101010101" pitchFamily="2" charset="-122"/>
                <a:cs typeface="+mn-ea"/>
                <a:sym typeface="+mn-lt"/>
              </a:rPr>
              <a:t>是一种基于三个 </a:t>
            </a:r>
            <a:r>
              <a:rPr lang="en-US" altLang="zh-CN" sz="2000" dirty="0">
                <a:latin typeface="Times New Roman" panose="02020603050405020304" pitchFamily="18" charset="0"/>
                <a:ea typeface="宋体" panose="02010600030101010101" pitchFamily="2" charset="-122"/>
                <a:cs typeface="+mn-ea"/>
                <a:sym typeface="+mn-lt"/>
              </a:rPr>
              <a:t>γ </a:t>
            </a:r>
            <a:r>
              <a:rPr lang="zh-CN" altLang="en-US" sz="2000" dirty="0">
                <a:latin typeface="Times New Roman" panose="02020603050405020304" pitchFamily="18" charset="0"/>
                <a:ea typeface="宋体" panose="02010600030101010101" pitchFamily="2" charset="-122"/>
                <a:cs typeface="+mn-ea"/>
                <a:sym typeface="+mn-lt"/>
              </a:rPr>
              <a:t>光子同时探测的新型核医学成像技术。它通过捕获正电子湮灭或核衰变产生的三个 </a:t>
            </a:r>
            <a:r>
              <a:rPr lang="en-US" altLang="zh-CN" sz="2000" dirty="0">
                <a:latin typeface="Times New Roman" panose="02020603050405020304" pitchFamily="18" charset="0"/>
                <a:ea typeface="宋体" panose="02010600030101010101" pitchFamily="2" charset="-122"/>
                <a:cs typeface="+mn-ea"/>
                <a:sym typeface="+mn-lt"/>
              </a:rPr>
              <a:t>γ </a:t>
            </a:r>
            <a:r>
              <a:rPr lang="zh-CN" altLang="en-US" sz="2000" dirty="0">
                <a:latin typeface="Times New Roman" panose="02020603050405020304" pitchFamily="18" charset="0"/>
                <a:ea typeface="宋体" panose="02010600030101010101" pitchFamily="2" charset="-122"/>
                <a:cs typeface="+mn-ea"/>
                <a:sym typeface="+mn-lt"/>
              </a:rPr>
              <a:t>光子，获取比传统 </a:t>
            </a:r>
            <a:r>
              <a:rPr lang="en-US" altLang="zh-CN" sz="2000" dirty="0">
                <a:latin typeface="Times New Roman" panose="02020603050405020304" pitchFamily="18" charset="0"/>
                <a:ea typeface="宋体" panose="02010600030101010101" pitchFamily="2" charset="-122"/>
                <a:cs typeface="+mn-ea"/>
                <a:sym typeface="+mn-lt"/>
              </a:rPr>
              <a:t>2γ-PET </a:t>
            </a:r>
            <a:r>
              <a:rPr lang="zh-CN" altLang="en-US" sz="2000" dirty="0">
                <a:latin typeface="Times New Roman" panose="02020603050405020304" pitchFamily="18" charset="0"/>
                <a:ea typeface="宋体" panose="02010600030101010101" pitchFamily="2" charset="-122"/>
                <a:cs typeface="+mn-ea"/>
                <a:sym typeface="+mn-lt"/>
              </a:rPr>
              <a:t>更丰富的空间与能量信息，从而实现更高分辨率、更低噪声、更精准定位的分子功能成像</a:t>
            </a:r>
            <a:endParaRPr lang="en-US" altLang="zh-CN" sz="2000" dirty="0">
              <a:latin typeface="Times New Roman" panose="02020603050405020304" pitchFamily="18" charset="0"/>
              <a:ea typeface="宋体" panose="02010600030101010101" pitchFamily="2" charset="-122"/>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7E5A0D0F-55C4-BC51-2A72-FB31567E0E15}"/>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7E5A0D0F-55C4-BC51-2A72-FB31567E0E15}"/>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B82ED848-E0AF-B7B2-6B5A-08D75564F4F6}"/>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B82ED848-E0AF-B7B2-6B5A-08D75564F4F6}"/>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0FD68EA9-B25B-825B-B5EB-8C99B4A87492}"/>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0FD68EA9-B25B-825B-B5EB-8C99B4A87492}"/>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D4B58924-B657-D68A-B2B5-14DC8BC1FBBA}"/>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D4B58924-B657-D68A-B2B5-14DC8BC1FBBA}"/>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0DB28A82-0A9F-49E5-AB8B-80F84962BF38}"/>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0DB28A82-0A9F-49E5-AB8B-80F84962BF38}"/>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4ADDE7A4-9D43-0B7D-18D2-6AD512429D1E}"/>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4ADDE7A4-9D43-0B7D-18D2-6AD512429D1E}"/>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8E8BF932-2DB0-EF6D-DF7B-4654E5751F8E}"/>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8E8BF932-2DB0-EF6D-DF7B-4654E5751F8E}"/>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C11FE574-42AA-6176-2A92-8CF0FABE08D7}"/>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C11FE574-42AA-6176-2A92-8CF0FABE08D7}"/>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F1CD3943-ECE2-E2C5-295C-591682412A24}"/>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F1CD3943-ECE2-E2C5-295C-591682412A24}"/>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D2DFB5F9-C9FA-D258-369F-646DEF22F519}"/>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D2DFB5F9-C9FA-D258-369F-646DEF22F519}"/>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FE450355-E7F5-E747-7E61-C76DEEE99664}"/>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FE450355-E7F5-E747-7E61-C76DEEE99664}"/>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A4354F08-D416-F7F7-9DE3-10CEA0D165D6}"/>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A4354F08-D416-F7F7-9DE3-10CEA0D165D6}"/>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9B4891F4-14B8-C8D0-1F1C-05BE7703E49D}"/>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9B4891F4-14B8-C8D0-1F1C-05BE7703E49D}"/>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43190937-64B9-0D14-116B-84489CFFA329}"/>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43190937-64B9-0D14-116B-84489CFFA329}"/>
                  </a:ext>
                </a:extLst>
              </p:cNvPr>
              <p:cNvPicPr/>
              <p:nvPr/>
            </p:nvPicPr>
            <p:blipFill>
              <a:blip r:embed="rId29"/>
              <a:stretch>
                <a:fillRect/>
              </a:stretch>
            </p:blipFill>
            <p:spPr>
              <a:xfrm>
                <a:off x="170625" y="1856953"/>
                <a:ext cx="554040" cy="611280"/>
              </a:xfrm>
              <a:prstGeom prst="rect">
                <a:avLst/>
              </a:prstGeom>
            </p:spPr>
          </p:pic>
        </mc:Fallback>
      </mc:AlternateContent>
      <p:graphicFrame>
        <p:nvGraphicFramePr>
          <p:cNvPr id="18" name="表格 17">
            <a:extLst>
              <a:ext uri="{FF2B5EF4-FFF2-40B4-BE49-F238E27FC236}">
                <a16:creationId xmlns:a16="http://schemas.microsoft.com/office/drawing/2014/main" id="{800EE58C-96D6-CB20-5583-BFEC6FF01108}"/>
              </a:ext>
            </a:extLst>
          </p:cNvPr>
          <p:cNvGraphicFramePr>
            <a:graphicFrameLocks noGrp="1"/>
          </p:cNvGraphicFramePr>
          <p:nvPr>
            <p:extLst>
              <p:ext uri="{D42A27DB-BD31-4B8C-83A1-F6EECF244321}">
                <p14:modId xmlns:p14="http://schemas.microsoft.com/office/powerpoint/2010/main" val="489128588"/>
              </p:ext>
            </p:extLst>
          </p:nvPr>
        </p:nvGraphicFramePr>
        <p:xfrm>
          <a:off x="-1" y="2340793"/>
          <a:ext cx="10847070" cy="3355702"/>
        </p:xfrm>
        <a:graphic>
          <a:graphicData uri="http://schemas.openxmlformats.org/drawingml/2006/table">
            <a:tbl>
              <a:tblPr firstRow="1" bandRow="1">
                <a:tableStyleId>{5C22544A-7EE6-4342-B048-85BDC9FD1C3A}</a:tableStyleId>
              </a:tblPr>
              <a:tblGrid>
                <a:gridCol w="2177728">
                  <a:extLst>
                    <a:ext uri="{9D8B030D-6E8A-4147-A177-3AD203B41FA5}">
                      <a16:colId xmlns:a16="http://schemas.microsoft.com/office/drawing/2014/main" val="3312537808"/>
                    </a:ext>
                  </a:extLst>
                </a:gridCol>
                <a:gridCol w="4738708">
                  <a:extLst>
                    <a:ext uri="{9D8B030D-6E8A-4147-A177-3AD203B41FA5}">
                      <a16:colId xmlns:a16="http://schemas.microsoft.com/office/drawing/2014/main" val="1473153634"/>
                    </a:ext>
                  </a:extLst>
                </a:gridCol>
                <a:gridCol w="3930634">
                  <a:extLst>
                    <a:ext uri="{9D8B030D-6E8A-4147-A177-3AD203B41FA5}">
                      <a16:colId xmlns:a16="http://schemas.microsoft.com/office/drawing/2014/main" val="3134610557"/>
                    </a:ext>
                  </a:extLst>
                </a:gridCol>
              </a:tblGrid>
              <a:tr h="479386">
                <a:tc>
                  <a:txBody>
                    <a:bodyPr/>
                    <a:lstStyle/>
                    <a:p>
                      <a:pPr algn="ctr"/>
                      <a:endParaRPr lang="zh-CN" altLang="en-US" dirty="0">
                        <a:latin typeface="Times New Roman" panose="02020603050405020304" pitchFamily="18" charset="0"/>
                        <a:ea typeface="宋体" panose="02010600030101010101" pitchFamily="2" charset="-122"/>
                        <a:cs typeface="+mn-ea"/>
                        <a:sym typeface="+mn-lt"/>
                      </a:endParaRP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正电子素型 </a:t>
                      </a:r>
                      <a:r>
                        <a:rPr lang="en-US" altLang="zh-CN" dirty="0">
                          <a:latin typeface="Times New Roman" panose="02020603050405020304" pitchFamily="18" charset="0"/>
                          <a:ea typeface="宋体" panose="02010600030101010101" pitchFamily="2" charset="-122"/>
                          <a:cs typeface="+mn-ea"/>
                          <a:sym typeface="+mn-lt"/>
                        </a:rPr>
                        <a:t>3γ-PET</a:t>
                      </a:r>
                      <a:r>
                        <a:rPr lang="zh-CN" altLang="en-US" dirty="0">
                          <a:latin typeface="Times New Roman" panose="02020603050405020304" pitchFamily="18" charset="0"/>
                          <a:ea typeface="宋体" panose="02010600030101010101" pitchFamily="2" charset="-122"/>
                          <a:cs typeface="+mn-ea"/>
                          <a:sym typeface="+mn-lt"/>
                        </a:rPr>
                        <a:t>（</a:t>
                      </a:r>
                      <a:r>
                        <a:rPr lang="en-US" altLang="zh-CN" dirty="0">
                          <a:latin typeface="Times New Roman" panose="02020603050405020304" pitchFamily="18" charset="0"/>
                          <a:ea typeface="宋体" panose="02010600030101010101" pitchFamily="2" charset="-122"/>
                          <a:cs typeface="+mn-ea"/>
                          <a:sym typeface="+mn-lt"/>
                        </a:rPr>
                        <a:t>o-Ps</a:t>
                      </a:r>
                      <a:r>
                        <a:rPr lang="zh-CN" altLang="en-US" dirty="0">
                          <a:latin typeface="Times New Roman" panose="02020603050405020304" pitchFamily="18" charset="0"/>
                          <a:ea typeface="宋体" panose="02010600030101010101" pitchFamily="2" charset="-122"/>
                          <a:cs typeface="+mn-ea"/>
                          <a:sym typeface="+mn-lt"/>
                        </a:rPr>
                        <a:t>）</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瞬发 </a:t>
                      </a:r>
                      <a:r>
                        <a:rPr lang="en-US" altLang="zh-CN" dirty="0">
                          <a:latin typeface="Times New Roman" panose="02020603050405020304" pitchFamily="18" charset="0"/>
                          <a:ea typeface="宋体" panose="02010600030101010101" pitchFamily="2" charset="-122"/>
                          <a:cs typeface="+mn-ea"/>
                          <a:sym typeface="+mn-lt"/>
                        </a:rPr>
                        <a:t>γ </a:t>
                      </a:r>
                      <a:r>
                        <a:rPr lang="zh-CN" altLang="en-US" dirty="0">
                          <a:latin typeface="Times New Roman" panose="02020603050405020304" pitchFamily="18" charset="0"/>
                          <a:ea typeface="宋体" panose="02010600030101010101" pitchFamily="2" charset="-122"/>
                          <a:cs typeface="+mn-ea"/>
                          <a:sym typeface="+mn-lt"/>
                        </a:rPr>
                        <a:t>辅助型 </a:t>
                      </a:r>
                      <a:r>
                        <a:rPr lang="en-US" altLang="zh-CN" dirty="0">
                          <a:latin typeface="Times New Roman" panose="02020603050405020304" pitchFamily="18" charset="0"/>
                          <a:ea typeface="宋体" panose="02010600030101010101" pitchFamily="2" charset="-122"/>
                          <a:cs typeface="+mn-ea"/>
                          <a:sym typeface="+mn-lt"/>
                        </a:rPr>
                        <a:t>3γ-PET</a:t>
                      </a:r>
                      <a:r>
                        <a:rPr lang="zh-CN" altLang="en-US" dirty="0">
                          <a:latin typeface="Times New Roman" panose="02020603050405020304" pitchFamily="18" charset="0"/>
                          <a:ea typeface="宋体" panose="02010600030101010101" pitchFamily="2" charset="-122"/>
                          <a:cs typeface="+mn-ea"/>
                          <a:sym typeface="+mn-lt"/>
                        </a:rPr>
                        <a:t>（</a:t>
                      </a:r>
                      <a:r>
                        <a:rPr lang="en-US" altLang="zh-CN" dirty="0">
                          <a:latin typeface="Times New Roman" panose="02020603050405020304" pitchFamily="18" charset="0"/>
                          <a:ea typeface="宋体" panose="02010600030101010101" pitchFamily="2" charset="-122"/>
                          <a:cs typeface="+mn-ea"/>
                          <a:sym typeface="+mn-lt"/>
                        </a:rPr>
                        <a:t>β⁺+2 γ</a:t>
                      </a:r>
                      <a:r>
                        <a:rPr lang="zh-CN" altLang="en-US" dirty="0">
                          <a:latin typeface="Times New Roman" panose="02020603050405020304" pitchFamily="18" charset="0"/>
                          <a:ea typeface="宋体" panose="02010600030101010101" pitchFamily="2" charset="-122"/>
                          <a:cs typeface="+mn-ea"/>
                          <a:sym typeface="+mn-lt"/>
                        </a:rPr>
                        <a:t>）</a:t>
                      </a:r>
                    </a:p>
                  </a:txBody>
                  <a:tcPr/>
                </a:tc>
                <a:extLst>
                  <a:ext uri="{0D108BD9-81ED-4DB2-BD59-A6C34878D82A}">
                    <a16:rowId xmlns:a16="http://schemas.microsoft.com/office/drawing/2014/main" val="2210912292"/>
                  </a:ext>
                </a:extLst>
              </a:tr>
              <a:tr h="479386">
                <a:tc>
                  <a:txBody>
                    <a:bodyPr/>
                    <a:lstStyle/>
                    <a:p>
                      <a:pPr algn="ctr"/>
                      <a:r>
                        <a:rPr lang="zh-CN" altLang="en-US" dirty="0">
                          <a:latin typeface="Times New Roman" panose="02020603050405020304" pitchFamily="18" charset="0"/>
                          <a:ea typeface="宋体" panose="02010600030101010101" pitchFamily="2" charset="-122"/>
                          <a:cs typeface="+mn-ea"/>
                          <a:sym typeface="+mn-lt"/>
                        </a:rPr>
                        <a:t>第三个光子来源</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正电子素三重态直接 </a:t>
                      </a:r>
                      <a:r>
                        <a:rPr lang="en-US" altLang="zh-CN" dirty="0">
                          <a:latin typeface="Times New Roman" panose="02020603050405020304" pitchFamily="18" charset="0"/>
                          <a:ea typeface="宋体" panose="02010600030101010101" pitchFamily="2" charset="-122"/>
                          <a:cs typeface="+mn-ea"/>
                          <a:sym typeface="+mn-lt"/>
                        </a:rPr>
                        <a:t>3γ </a:t>
                      </a:r>
                      <a:r>
                        <a:rPr lang="zh-CN" altLang="en-US" dirty="0">
                          <a:latin typeface="Times New Roman" panose="02020603050405020304" pitchFamily="18" charset="0"/>
                          <a:ea typeface="宋体" panose="02010600030101010101" pitchFamily="2" charset="-122"/>
                          <a:cs typeface="+mn-ea"/>
                          <a:sym typeface="+mn-lt"/>
                        </a:rPr>
                        <a:t>湮灭</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latin typeface="Times New Roman" panose="02020603050405020304" pitchFamily="18" charset="0"/>
                          <a:ea typeface="宋体" panose="02010600030101010101" pitchFamily="2" charset="-122"/>
                          <a:cs typeface="+mn-ea"/>
                          <a:sym typeface="+mn-lt"/>
                        </a:rPr>
                        <a:t>核激发态退激发射瞬发 </a:t>
                      </a:r>
                      <a:r>
                        <a:rPr lang="en-US" altLang="zh-CN" dirty="0">
                          <a:latin typeface="Times New Roman" panose="02020603050405020304" pitchFamily="18" charset="0"/>
                          <a:ea typeface="宋体" panose="02010600030101010101" pitchFamily="2" charset="-122"/>
                          <a:cs typeface="+mn-ea"/>
                          <a:sym typeface="+mn-lt"/>
                        </a:rPr>
                        <a:t>γ</a:t>
                      </a:r>
                    </a:p>
                  </a:txBody>
                  <a:tcPr/>
                </a:tc>
                <a:extLst>
                  <a:ext uri="{0D108BD9-81ED-4DB2-BD59-A6C34878D82A}">
                    <a16:rowId xmlns:a16="http://schemas.microsoft.com/office/drawing/2014/main" val="3147100856"/>
                  </a:ext>
                </a:extLst>
              </a:tr>
              <a:tr h="479386">
                <a:tc>
                  <a:txBody>
                    <a:bodyPr/>
                    <a:lstStyle/>
                    <a:p>
                      <a:pPr algn="ctr"/>
                      <a:r>
                        <a:rPr lang="zh-CN" altLang="en-US" dirty="0">
                          <a:latin typeface="Times New Roman" panose="02020603050405020304" pitchFamily="18" charset="0"/>
                          <a:ea typeface="宋体" panose="02010600030101010101" pitchFamily="2" charset="-122"/>
                          <a:cs typeface="+mn-ea"/>
                          <a:sym typeface="+mn-lt"/>
                        </a:rPr>
                        <a:t>衰变反应</a:t>
                      </a:r>
                    </a:p>
                  </a:txBody>
                  <a:tcPr/>
                </a:tc>
                <a:tc>
                  <a:txBody>
                    <a:bodyPr/>
                    <a:lstStyle/>
                    <a:p>
                      <a:pPr algn="ctr"/>
                      <a:r>
                        <a:rPr lang="en-US" altLang="zh-CN" dirty="0">
                          <a:latin typeface="Times New Roman" panose="02020603050405020304" pitchFamily="18" charset="0"/>
                          <a:ea typeface="宋体" panose="02010600030101010101" pitchFamily="2" charset="-122"/>
                          <a:cs typeface="+mn-ea"/>
                          <a:sym typeface="+mn-lt"/>
                        </a:rPr>
                        <a:t>e⁺+e⁻→ o-Ps →3γ</a:t>
                      </a:r>
                      <a:r>
                        <a:rPr lang="zh-CN" altLang="en-US" dirty="0">
                          <a:latin typeface="Times New Roman" panose="02020603050405020304" pitchFamily="18" charset="0"/>
                          <a:ea typeface="宋体" panose="02010600030101010101" pitchFamily="2" charset="-122"/>
                          <a:cs typeface="+mn-ea"/>
                          <a:sym typeface="+mn-lt"/>
                        </a:rPr>
                        <a:t>（总能量 </a:t>
                      </a:r>
                      <a:r>
                        <a:rPr lang="en-US" altLang="zh-CN" dirty="0">
                          <a:latin typeface="Times New Roman" panose="02020603050405020304" pitchFamily="18" charset="0"/>
                          <a:ea typeface="宋体" panose="02010600030101010101" pitchFamily="2" charset="-122"/>
                          <a:cs typeface="+mn-ea"/>
                          <a:sym typeface="+mn-lt"/>
                        </a:rPr>
                        <a:t>1022 keV</a:t>
                      </a:r>
                      <a:r>
                        <a:rPr lang="zh-CN" altLang="en-US" dirty="0">
                          <a:latin typeface="Times New Roman" panose="02020603050405020304" pitchFamily="18" charset="0"/>
                          <a:ea typeface="宋体" panose="02010600030101010101" pitchFamily="2" charset="-122"/>
                          <a:cs typeface="+mn-ea"/>
                          <a:sym typeface="+mn-lt"/>
                        </a:rPr>
                        <a:t>）</a:t>
                      </a:r>
                    </a:p>
                  </a:txBody>
                  <a:tcPr/>
                </a:tc>
                <a:tc>
                  <a:txBody>
                    <a:bodyPr/>
                    <a:lstStyle/>
                    <a:p>
                      <a:pPr algn="ctr"/>
                      <a:r>
                        <a:rPr lang="en-US" altLang="zh-CN" dirty="0">
                          <a:latin typeface="Times New Roman" panose="02020603050405020304" pitchFamily="18" charset="0"/>
                          <a:ea typeface="宋体" panose="02010600030101010101" pitchFamily="2" charset="-122"/>
                          <a:cs typeface="+mn-ea"/>
                          <a:sym typeface="+mn-lt"/>
                        </a:rPr>
                        <a:t>β⁺</a:t>
                      </a:r>
                      <a:r>
                        <a:rPr lang="zh-CN" altLang="en-US" dirty="0">
                          <a:latin typeface="Times New Roman" panose="02020603050405020304" pitchFamily="18" charset="0"/>
                          <a:ea typeface="宋体" panose="02010600030101010101" pitchFamily="2" charset="-122"/>
                          <a:cs typeface="+mn-ea"/>
                          <a:sym typeface="+mn-lt"/>
                        </a:rPr>
                        <a:t>衰变→子核激发→瞬发</a:t>
                      </a:r>
                      <a:r>
                        <a:rPr lang="en-US" altLang="zh-CN" dirty="0">
                          <a:latin typeface="Times New Roman" panose="02020603050405020304" pitchFamily="18" charset="0"/>
                          <a:ea typeface="宋体" panose="02010600030101010101" pitchFamily="2" charset="-122"/>
                          <a:cs typeface="+mn-ea"/>
                          <a:sym typeface="+mn-lt"/>
                        </a:rPr>
                        <a:t>γ+2γ </a:t>
                      </a:r>
                      <a:r>
                        <a:rPr lang="zh-CN" altLang="en-US" dirty="0">
                          <a:latin typeface="Times New Roman" panose="02020603050405020304" pitchFamily="18" charset="0"/>
                          <a:ea typeface="宋体" panose="02010600030101010101" pitchFamily="2" charset="-122"/>
                          <a:cs typeface="+mn-ea"/>
                          <a:sym typeface="+mn-lt"/>
                        </a:rPr>
                        <a:t>湮灭</a:t>
                      </a:r>
                    </a:p>
                  </a:txBody>
                  <a:tcPr/>
                </a:tc>
                <a:extLst>
                  <a:ext uri="{0D108BD9-81ED-4DB2-BD59-A6C34878D82A}">
                    <a16:rowId xmlns:a16="http://schemas.microsoft.com/office/drawing/2014/main" val="2984293384"/>
                  </a:ext>
                </a:extLst>
              </a:tr>
              <a:tr h="479386">
                <a:tc>
                  <a:txBody>
                    <a:bodyPr/>
                    <a:lstStyle/>
                    <a:p>
                      <a:pPr algn="ctr"/>
                      <a:r>
                        <a:rPr lang="en-US" altLang="zh-CN" dirty="0">
                          <a:latin typeface="Times New Roman" panose="02020603050405020304" pitchFamily="18" charset="0"/>
                          <a:ea typeface="宋体" panose="02010600030101010101" pitchFamily="2" charset="-122"/>
                          <a:cs typeface="+mn-ea"/>
                          <a:sym typeface="+mn-lt"/>
                        </a:rPr>
                        <a:t>3γ </a:t>
                      </a:r>
                      <a:r>
                        <a:rPr lang="zh-CN" altLang="en-US" dirty="0">
                          <a:latin typeface="Times New Roman" panose="02020603050405020304" pitchFamily="18" charset="0"/>
                          <a:ea typeface="宋体" panose="02010600030101010101" pitchFamily="2" charset="-122"/>
                          <a:cs typeface="+mn-ea"/>
                          <a:sym typeface="+mn-lt"/>
                        </a:rPr>
                        <a:t>事件比例</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极低</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高，接近衰变分支比</a:t>
                      </a:r>
                    </a:p>
                  </a:txBody>
                  <a:tcPr/>
                </a:tc>
                <a:extLst>
                  <a:ext uri="{0D108BD9-81ED-4DB2-BD59-A6C34878D82A}">
                    <a16:rowId xmlns:a16="http://schemas.microsoft.com/office/drawing/2014/main" val="2025267914"/>
                  </a:ext>
                </a:extLst>
              </a:tr>
              <a:tr h="479386">
                <a:tc>
                  <a:txBody>
                    <a:bodyPr/>
                    <a:lstStyle/>
                    <a:p>
                      <a:pPr algn="ctr"/>
                      <a:r>
                        <a:rPr lang="zh-CN" altLang="en-US" dirty="0">
                          <a:latin typeface="Times New Roman" panose="02020603050405020304" pitchFamily="18" charset="0"/>
                          <a:ea typeface="宋体" panose="02010600030101010101" pitchFamily="2" charset="-122"/>
                          <a:cs typeface="+mn-ea"/>
                          <a:sym typeface="+mn-lt"/>
                        </a:rPr>
                        <a:t>能量特征</a:t>
                      </a:r>
                    </a:p>
                  </a:txBody>
                  <a:tcPr/>
                </a:tc>
                <a:tc>
                  <a:txBody>
                    <a:bodyPr/>
                    <a:lstStyle/>
                    <a:p>
                      <a:pPr algn="ctr"/>
                      <a:r>
                        <a:rPr lang="en-US" altLang="zh-CN" dirty="0">
                          <a:latin typeface="Times New Roman" panose="02020603050405020304" pitchFamily="18" charset="0"/>
                          <a:ea typeface="宋体" panose="02010600030101010101" pitchFamily="2" charset="-122"/>
                          <a:cs typeface="+mn-ea"/>
                          <a:sym typeface="+mn-lt"/>
                        </a:rPr>
                        <a:t>3 </a:t>
                      </a:r>
                      <a:r>
                        <a:rPr lang="zh-CN" altLang="en-US" dirty="0">
                          <a:latin typeface="Times New Roman" panose="02020603050405020304" pitchFamily="18" charset="0"/>
                          <a:ea typeface="宋体" panose="02010600030101010101" pitchFamily="2" charset="-122"/>
                          <a:cs typeface="+mn-ea"/>
                          <a:sym typeface="+mn-lt"/>
                        </a:rPr>
                        <a:t>个光子能量不等，和为 </a:t>
                      </a:r>
                      <a:r>
                        <a:rPr lang="en-US" altLang="zh-CN" dirty="0">
                          <a:latin typeface="Times New Roman" panose="02020603050405020304" pitchFamily="18" charset="0"/>
                          <a:ea typeface="宋体" panose="02010600030101010101" pitchFamily="2" charset="-122"/>
                          <a:cs typeface="+mn-ea"/>
                          <a:sym typeface="+mn-lt"/>
                        </a:rPr>
                        <a:t>1022 keV</a:t>
                      </a:r>
                      <a:endParaRPr lang="zh-CN" altLang="en-US" dirty="0">
                        <a:latin typeface="Times New Roman" panose="02020603050405020304" pitchFamily="18" charset="0"/>
                        <a:ea typeface="宋体" panose="02010600030101010101" pitchFamily="2" charset="-122"/>
                        <a:cs typeface="+mn-ea"/>
                        <a:sym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ea typeface="宋体" panose="02010600030101010101" pitchFamily="2" charset="-122"/>
                          <a:cs typeface="+mn-ea"/>
                          <a:sym typeface="+mn-lt"/>
                        </a:rPr>
                        <a:t>2 </a:t>
                      </a:r>
                      <a:r>
                        <a:rPr lang="zh-CN" altLang="en-US" dirty="0">
                          <a:latin typeface="Times New Roman" panose="02020603050405020304" pitchFamily="18" charset="0"/>
                          <a:ea typeface="宋体" panose="02010600030101010101" pitchFamily="2" charset="-122"/>
                          <a:cs typeface="+mn-ea"/>
                          <a:sym typeface="+mn-lt"/>
                        </a:rPr>
                        <a:t>个 </a:t>
                      </a:r>
                      <a:r>
                        <a:rPr lang="en-US" altLang="zh-CN" dirty="0">
                          <a:latin typeface="Times New Roman" panose="02020603050405020304" pitchFamily="18" charset="0"/>
                          <a:ea typeface="宋体" panose="02010600030101010101" pitchFamily="2" charset="-122"/>
                          <a:cs typeface="+mn-ea"/>
                          <a:sym typeface="+mn-lt"/>
                        </a:rPr>
                        <a:t>511 keV + 1 </a:t>
                      </a:r>
                      <a:r>
                        <a:rPr lang="zh-CN" altLang="en-US" dirty="0">
                          <a:latin typeface="Times New Roman" panose="02020603050405020304" pitchFamily="18" charset="0"/>
                          <a:ea typeface="宋体" panose="02010600030101010101" pitchFamily="2" charset="-122"/>
                          <a:cs typeface="+mn-ea"/>
                          <a:sym typeface="+mn-lt"/>
                        </a:rPr>
                        <a:t>个特征高能 </a:t>
                      </a:r>
                      <a:r>
                        <a:rPr lang="en-US" altLang="zh-CN" dirty="0">
                          <a:latin typeface="Times New Roman" panose="02020603050405020304" pitchFamily="18" charset="0"/>
                          <a:ea typeface="宋体" panose="02010600030101010101" pitchFamily="2" charset="-122"/>
                          <a:cs typeface="+mn-ea"/>
                          <a:sym typeface="+mn-lt"/>
                        </a:rPr>
                        <a:t>γ</a:t>
                      </a:r>
                    </a:p>
                  </a:txBody>
                  <a:tcPr/>
                </a:tc>
                <a:extLst>
                  <a:ext uri="{0D108BD9-81ED-4DB2-BD59-A6C34878D82A}">
                    <a16:rowId xmlns:a16="http://schemas.microsoft.com/office/drawing/2014/main" val="2620432013"/>
                  </a:ext>
                </a:extLst>
              </a:tr>
              <a:tr h="479386">
                <a:tc>
                  <a:txBody>
                    <a:bodyPr/>
                    <a:lstStyle/>
                    <a:p>
                      <a:pPr algn="ctr"/>
                      <a:r>
                        <a:rPr lang="zh-CN" altLang="en-US" dirty="0">
                          <a:latin typeface="Times New Roman" panose="02020603050405020304" pitchFamily="18" charset="0"/>
                          <a:ea typeface="宋体" panose="02010600030101010101" pitchFamily="2" charset="-122"/>
                          <a:cs typeface="+mn-ea"/>
                          <a:sym typeface="+mn-lt"/>
                        </a:rPr>
                        <a:t>实际应用</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通过计算正电子素平均寿命判断组织成份</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latin typeface="Times New Roman" panose="02020603050405020304" pitchFamily="18" charset="0"/>
                          <a:ea typeface="宋体" panose="02010600030101010101" pitchFamily="2" charset="-122"/>
                          <a:cs typeface="+mn-ea"/>
                          <a:sym typeface="+mn-lt"/>
                        </a:rPr>
                        <a:t>与传统</a:t>
                      </a:r>
                      <a:r>
                        <a:rPr lang="en-US" altLang="zh-CN" dirty="0">
                          <a:latin typeface="Times New Roman" panose="02020603050405020304" pitchFamily="18" charset="0"/>
                          <a:ea typeface="宋体" panose="02010600030101010101" pitchFamily="2" charset="-122"/>
                          <a:cs typeface="+mn-ea"/>
                          <a:sym typeface="+mn-lt"/>
                        </a:rPr>
                        <a:t>PET</a:t>
                      </a:r>
                      <a:r>
                        <a:rPr lang="zh-CN" altLang="en-US" dirty="0">
                          <a:latin typeface="Times New Roman" panose="02020603050405020304" pitchFamily="18" charset="0"/>
                          <a:ea typeface="宋体" panose="02010600030101010101" pitchFamily="2" charset="-122"/>
                          <a:cs typeface="+mn-ea"/>
                          <a:sym typeface="+mn-lt"/>
                        </a:rPr>
                        <a:t>结合；判断核素</a:t>
                      </a:r>
                      <a:endParaRPr lang="en-US" altLang="zh-CN" dirty="0">
                        <a:latin typeface="Times New Roman" panose="02020603050405020304" pitchFamily="18" charset="0"/>
                        <a:ea typeface="宋体" panose="02010600030101010101" pitchFamily="2" charset="-122"/>
                        <a:cs typeface="+mn-ea"/>
                        <a:sym typeface="+mn-lt"/>
                      </a:endParaRPr>
                    </a:p>
                  </a:txBody>
                  <a:tcPr/>
                </a:tc>
                <a:extLst>
                  <a:ext uri="{0D108BD9-81ED-4DB2-BD59-A6C34878D82A}">
                    <a16:rowId xmlns:a16="http://schemas.microsoft.com/office/drawing/2014/main" val="3426613579"/>
                  </a:ext>
                </a:extLst>
              </a:tr>
              <a:tr h="479386">
                <a:tc>
                  <a:txBody>
                    <a:bodyPr/>
                    <a:lstStyle/>
                    <a:p>
                      <a:pPr algn="ctr"/>
                      <a:r>
                        <a:rPr lang="zh-CN" altLang="en-US" dirty="0">
                          <a:latin typeface="Times New Roman" panose="02020603050405020304" pitchFamily="18" charset="0"/>
                          <a:ea typeface="宋体" panose="02010600030101010101" pitchFamily="2" charset="-122"/>
                          <a:cs typeface="+mn-ea"/>
                          <a:sym typeface="+mn-lt"/>
                        </a:rPr>
                        <a:t>空间定位</a:t>
                      </a:r>
                    </a:p>
                  </a:txBody>
                  <a:tcPr/>
                </a:tc>
                <a:tc>
                  <a:txBody>
                    <a:bodyPr/>
                    <a:lstStyle/>
                    <a:p>
                      <a:pPr algn="ctr"/>
                      <a:r>
                        <a:rPr lang="zh-CN" altLang="en-US" dirty="0">
                          <a:latin typeface="Times New Roman" panose="02020603050405020304" pitchFamily="18" charset="0"/>
                          <a:ea typeface="宋体" panose="02010600030101010101" pitchFamily="2" charset="-122"/>
                          <a:cs typeface="+mn-ea"/>
                          <a:sym typeface="+mn-lt"/>
                        </a:rPr>
                        <a:t>由三角动量关系直接约束湮灭点</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latin typeface="Times New Roman" panose="02020603050405020304" pitchFamily="18" charset="0"/>
                          <a:ea typeface="宋体" panose="02010600030101010101" pitchFamily="2" charset="-122"/>
                          <a:cs typeface="+mn-ea"/>
                          <a:sym typeface="+mn-lt"/>
                        </a:rPr>
                        <a:t>由 </a:t>
                      </a:r>
                      <a:r>
                        <a:rPr lang="en-US" altLang="zh-CN" dirty="0">
                          <a:latin typeface="Times New Roman" panose="02020603050405020304" pitchFamily="18" charset="0"/>
                          <a:ea typeface="宋体" panose="02010600030101010101" pitchFamily="2" charset="-122"/>
                          <a:cs typeface="+mn-ea"/>
                          <a:sym typeface="+mn-lt"/>
                        </a:rPr>
                        <a:t>LOR + </a:t>
                      </a:r>
                      <a:r>
                        <a:rPr lang="zh-CN" altLang="en-US" dirty="0">
                          <a:latin typeface="Times New Roman" panose="02020603050405020304" pitchFamily="18" charset="0"/>
                          <a:ea typeface="宋体" panose="02010600030101010101" pitchFamily="2" charset="-122"/>
                          <a:cs typeface="+mn-ea"/>
                          <a:sym typeface="+mn-lt"/>
                        </a:rPr>
                        <a:t>瞬发 </a:t>
                      </a:r>
                      <a:r>
                        <a:rPr lang="en-US" altLang="zh-CN" dirty="0">
                          <a:latin typeface="Times New Roman" panose="02020603050405020304" pitchFamily="18" charset="0"/>
                          <a:ea typeface="宋体" panose="02010600030101010101" pitchFamily="2" charset="-122"/>
                          <a:cs typeface="+mn-ea"/>
                          <a:sym typeface="+mn-lt"/>
                        </a:rPr>
                        <a:t>γ </a:t>
                      </a:r>
                      <a:r>
                        <a:rPr lang="zh-CN" altLang="en-US" dirty="0">
                          <a:latin typeface="Times New Roman" panose="02020603050405020304" pitchFamily="18" charset="0"/>
                          <a:ea typeface="宋体" panose="02010600030101010101" pitchFamily="2" charset="-122"/>
                          <a:cs typeface="+mn-ea"/>
                          <a:sym typeface="+mn-lt"/>
                        </a:rPr>
                        <a:t>方向约束</a:t>
                      </a:r>
                      <a:endParaRPr lang="en-US" altLang="zh-CN" dirty="0">
                        <a:latin typeface="Times New Roman" panose="02020603050405020304" pitchFamily="18" charset="0"/>
                        <a:ea typeface="宋体" panose="02010600030101010101" pitchFamily="2" charset="-122"/>
                        <a:cs typeface="+mn-ea"/>
                        <a:sym typeface="+mn-lt"/>
                      </a:endParaRPr>
                    </a:p>
                  </a:txBody>
                  <a:tcPr/>
                </a:tc>
                <a:extLst>
                  <a:ext uri="{0D108BD9-81ED-4DB2-BD59-A6C34878D82A}">
                    <a16:rowId xmlns:a16="http://schemas.microsoft.com/office/drawing/2014/main" val="2475110373"/>
                  </a:ext>
                </a:extLst>
              </a:tr>
            </a:tbl>
          </a:graphicData>
        </a:graphic>
      </p:graphicFrame>
    </p:spTree>
    <p:extLst>
      <p:ext uri="{BB962C8B-B14F-4D97-AF65-F5344CB8AC3E}">
        <p14:creationId xmlns:p14="http://schemas.microsoft.com/office/powerpoint/2010/main" val="3261383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3B8D9-045A-F9A8-459A-3B5332388A6A}"/>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8614687E-540B-923A-E4C1-57C74879D869}"/>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的基本原理与分类</a:t>
            </a:r>
          </a:p>
        </p:txBody>
      </p:sp>
      <p:pic>
        <p:nvPicPr>
          <p:cNvPr id="12" name="图片 11">
            <a:extLst>
              <a:ext uri="{FF2B5EF4-FFF2-40B4-BE49-F238E27FC236}">
                <a16:creationId xmlns:a16="http://schemas.microsoft.com/office/drawing/2014/main" id="{59F53612-0078-9829-AE15-0E7A5A9A97B2}"/>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52A9649E-C26F-42A2-0A22-42D87681E527}"/>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6" name="文本框 5">
            <a:extLst>
              <a:ext uri="{FF2B5EF4-FFF2-40B4-BE49-F238E27FC236}">
                <a16:creationId xmlns:a16="http://schemas.microsoft.com/office/drawing/2014/main" id="{9094D617-A153-3328-336C-931E795C72F1}"/>
              </a:ext>
            </a:extLst>
          </p:cNvPr>
          <p:cNvSpPr txBox="1"/>
          <p:nvPr/>
        </p:nvSpPr>
        <p:spPr>
          <a:xfrm>
            <a:off x="365331" y="925335"/>
            <a:ext cx="6141795" cy="523220"/>
          </a:xfrm>
          <a:prstGeom prst="rect">
            <a:avLst/>
          </a:prstGeom>
          <a:noFill/>
        </p:spPr>
        <p:txBody>
          <a:bodyPr wrap="square" rtlCol="0">
            <a:spAutoFit/>
          </a:bodyPr>
          <a:lstStyle/>
          <a:p>
            <a:pPr marL="342900" indent="-342900">
              <a:buFont typeface="Arial" panose="020B0604020202020204" pitchFamily="34" charset="0"/>
              <a:buChar char="•"/>
            </a:pPr>
            <a:r>
              <a:rPr lang="zh-CN" altLang="en-US" sz="2800" dirty="0">
                <a:latin typeface="Times New Roman" panose="02020603050405020304" pitchFamily="18" charset="0"/>
                <a:ea typeface="宋体" panose="02010600030101010101" pitchFamily="2" charset="-122"/>
                <a:cs typeface="+mn-ea"/>
                <a:sym typeface="+mn-lt"/>
              </a:rPr>
              <a:t>瞬发</a:t>
            </a:r>
            <a:r>
              <a:rPr lang="en-US" altLang="zh-CN" sz="2800" dirty="0">
                <a:latin typeface="Times New Roman" panose="02020603050405020304" pitchFamily="18" charset="0"/>
                <a:ea typeface="宋体" panose="02010600030101010101" pitchFamily="2" charset="-122"/>
                <a:cs typeface="+mn-ea"/>
                <a:sym typeface="+mn-lt"/>
              </a:rPr>
              <a:t>γ</a:t>
            </a:r>
            <a:r>
              <a:rPr lang="zh-CN" altLang="en-US" sz="2800" dirty="0">
                <a:latin typeface="Times New Roman" panose="02020603050405020304" pitchFamily="18" charset="0"/>
                <a:ea typeface="宋体" panose="02010600030101010101" pitchFamily="2" charset="-122"/>
                <a:cs typeface="+mn-ea"/>
                <a:sym typeface="+mn-lt"/>
              </a:rPr>
              <a:t>型</a:t>
            </a:r>
            <a:r>
              <a:rPr lang="en-US" altLang="zh-CN" sz="2800" dirty="0">
                <a:latin typeface="Times New Roman" panose="02020603050405020304" pitchFamily="18" charset="0"/>
                <a:ea typeface="宋体" panose="02010600030101010101" pitchFamily="2" charset="-122"/>
                <a:cs typeface="+mn-ea"/>
                <a:sym typeface="+mn-lt"/>
              </a:rPr>
              <a:t>3γ</a:t>
            </a:r>
            <a:r>
              <a:rPr lang="zh-CN" altLang="en-US" sz="2800" dirty="0">
                <a:latin typeface="Times New Roman" panose="02020603050405020304" pitchFamily="18" charset="0"/>
                <a:ea typeface="宋体" panose="02010600030101010101" pitchFamily="2" charset="-122"/>
                <a:cs typeface="+mn-ea"/>
                <a:sym typeface="+mn-lt"/>
              </a:rPr>
              <a:t>分类：</a:t>
            </a:r>
            <a:endParaRPr lang="en-US" altLang="zh-CN" sz="2800" dirty="0">
              <a:latin typeface="Times New Roman" panose="02020603050405020304" pitchFamily="18" charset="0"/>
              <a:ea typeface="宋体" panose="02010600030101010101" pitchFamily="2" charset="-122"/>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A1D194ED-3496-2A09-4FB3-E4A042EC6FFD}"/>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A1D194ED-3496-2A09-4FB3-E4A042EC6FFD}"/>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BF293B10-A47B-AE86-14C1-2F80128ADEDE}"/>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BF293B10-A47B-AE86-14C1-2F80128ADEDE}"/>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31C43E02-B847-EE30-4235-EA9E4623F9FD}"/>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31C43E02-B847-EE30-4235-EA9E4623F9FD}"/>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480B8ACC-6514-D90A-388A-8E46FD0E44F5}"/>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480B8ACC-6514-D90A-388A-8E46FD0E44F5}"/>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127E73DC-0707-09A1-C4EF-584C2EDE4F45}"/>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127E73DC-0707-09A1-C4EF-584C2EDE4F45}"/>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08270779-01DE-B332-A4C9-4CAFBEBF1472}"/>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08270779-01DE-B332-A4C9-4CAFBEBF1472}"/>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F997F611-F43D-5F1C-9012-95F22FDCCE2F}"/>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F997F611-F43D-5F1C-9012-95F22FDCCE2F}"/>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474E55E5-4E90-691D-6F7C-92E245A2274D}"/>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474E55E5-4E90-691D-6F7C-92E245A2274D}"/>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72BB43EF-E520-8E1D-7DD7-3378FA796B50}"/>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72BB43EF-E520-8E1D-7DD7-3378FA796B50}"/>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F3B58B04-6AAD-2263-6656-9BE61B94F8B2}"/>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F3B58B04-6AAD-2263-6656-9BE61B94F8B2}"/>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7E8F1A1A-B537-032F-8D58-A32EFCD31AB4}"/>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7E8F1A1A-B537-032F-8D58-A32EFCD31AB4}"/>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B847FB71-0B85-3E1E-2DE6-D891C23AF29A}"/>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B847FB71-0B85-3E1E-2DE6-D891C23AF29A}"/>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0D9919CD-3FDB-C6A5-07E1-B091E6BA6C37}"/>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0D9919CD-3FDB-C6A5-07E1-B091E6BA6C37}"/>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3AEC9C32-F186-0610-DA7A-3B37B22C2CE6}"/>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3AEC9C32-F186-0610-DA7A-3B37B22C2CE6}"/>
                  </a:ext>
                </a:extLst>
              </p:cNvPr>
              <p:cNvPicPr/>
              <p:nvPr/>
            </p:nvPicPr>
            <p:blipFill>
              <a:blip r:embed="rId29"/>
              <a:stretch>
                <a:fillRect/>
              </a:stretch>
            </p:blipFill>
            <p:spPr>
              <a:xfrm>
                <a:off x="170625" y="1856953"/>
                <a:ext cx="554040" cy="611280"/>
              </a:xfrm>
              <a:prstGeom prst="rect">
                <a:avLst/>
              </a:prstGeom>
            </p:spPr>
          </p:pic>
        </mc:Fallback>
      </mc:AlternateContent>
      <p:pic>
        <p:nvPicPr>
          <p:cNvPr id="3" name="Picture 14">
            <a:extLst>
              <a:ext uri="{FF2B5EF4-FFF2-40B4-BE49-F238E27FC236}">
                <a16:creationId xmlns:a16="http://schemas.microsoft.com/office/drawing/2014/main" id="{6F0D529C-A869-962E-1B76-92E006D541B8}"/>
              </a:ext>
            </a:extLst>
          </p:cNvPr>
          <p:cNvPicPr>
            <a:picLocks noChangeAspect="1"/>
          </p:cNvPicPr>
          <p:nvPr/>
        </p:nvPicPr>
        <p:blipFill>
          <a:blip r:embed="rId30"/>
          <a:stretch>
            <a:fillRect/>
          </a:stretch>
        </p:blipFill>
        <p:spPr>
          <a:xfrm>
            <a:off x="6754230" y="3429000"/>
            <a:ext cx="3247328" cy="2813787"/>
          </a:xfrm>
          <a:prstGeom prst="rect">
            <a:avLst/>
          </a:prstGeom>
        </p:spPr>
      </p:pic>
      <p:sp>
        <p:nvSpPr>
          <p:cNvPr id="11" name="文本框 10">
            <a:extLst>
              <a:ext uri="{FF2B5EF4-FFF2-40B4-BE49-F238E27FC236}">
                <a16:creationId xmlns:a16="http://schemas.microsoft.com/office/drawing/2014/main" id="{17908D52-78A5-3E2B-8F37-1DB49A4BD5A1}"/>
              </a:ext>
            </a:extLst>
          </p:cNvPr>
          <p:cNvSpPr txBox="1"/>
          <p:nvPr/>
        </p:nvSpPr>
        <p:spPr>
          <a:xfrm>
            <a:off x="451065" y="1708993"/>
            <a:ext cx="4980735" cy="1200329"/>
          </a:xfrm>
          <a:prstGeom prst="rect">
            <a:avLst/>
          </a:prstGeom>
          <a:noFill/>
        </p:spPr>
        <p:txBody>
          <a:bodyPr wrap="square" rtlCol="0">
            <a:spAutoFit/>
          </a:bodyPr>
          <a:lstStyle/>
          <a:p>
            <a:pPr lvl="0" algn="just"/>
            <a:r>
              <a:rPr lang="en-US" altLang="zh-CN" dirty="0" err="1">
                <a:latin typeface="Times New Roman" panose="02020603050405020304" pitchFamily="18" charset="0"/>
                <a:ea typeface="宋体" panose="02010600030101010101" pitchFamily="2" charset="-122"/>
              </a:rPr>
              <a:t>方向一：多重正电子发射体成像</a:t>
            </a:r>
            <a:r>
              <a:rPr lang="zh-CN" altLang="en-US" dirty="0">
                <a:latin typeface="Times New Roman" panose="02020603050405020304" pitchFamily="18" charset="0"/>
                <a:ea typeface="宋体" panose="02010600030101010101" pitchFamily="2" charset="-122"/>
              </a:rPr>
              <a:t>。</a:t>
            </a:r>
            <a:r>
              <a:rPr lang="en-US" altLang="zh-CN" dirty="0" err="1">
                <a:latin typeface="Times New Roman" panose="02020603050405020304" pitchFamily="18" charset="0"/>
                <a:ea typeface="宋体" panose="02010600030101010101" pitchFamily="2" charset="-122"/>
              </a:rPr>
              <a:t>利用</a:t>
            </a:r>
            <a:r>
              <a:rPr lang="zh-CN" altLang="en-US" dirty="0">
                <a:solidFill>
                  <a:srgbClr val="FF0000"/>
                </a:solidFill>
                <a:latin typeface="Times New Roman" panose="02020603050405020304" pitchFamily="18" charset="0"/>
                <a:ea typeface="宋体" panose="02010600030101010101" pitchFamily="2" charset="-122"/>
              </a:rPr>
              <a:t>瞬发</a:t>
            </a:r>
            <a:r>
              <a:rPr lang="en-US" altLang="zh-CN" dirty="0" err="1">
                <a:solidFill>
                  <a:srgbClr val="FF0000"/>
                </a:solidFill>
                <a:latin typeface="Times New Roman" panose="02020603050405020304" pitchFamily="18" charset="0"/>
                <a:ea typeface="宋体" panose="02010600030101010101" pitchFamily="2" charset="-122"/>
              </a:rPr>
              <a:t>γ</a:t>
            </a:r>
            <a:r>
              <a:rPr lang="en-US" altLang="zh-CN" dirty="0" err="1">
                <a:latin typeface="Times New Roman" panose="02020603050405020304" pitchFamily="18" charset="0"/>
                <a:ea typeface="宋体" panose="02010600030101010101" pitchFamily="2" charset="-122"/>
              </a:rPr>
              <a:t>作为触发信号区分纯</a:t>
            </a:r>
            <a:r>
              <a:rPr lang="en-US" altLang="zh-CN" dirty="0">
                <a:latin typeface="Times New Roman" panose="02020603050405020304" pitchFamily="18" charset="0"/>
                <a:ea typeface="宋体" panose="02010600030101010101" pitchFamily="2" charset="-122"/>
              </a:rPr>
              <a:t>β+发射体和β+-gamma核素，实现两种或以上放射性同位素的同步注射和成像。</a:t>
            </a:r>
            <a:endParaRPr lang="zh-CN" altLang="en-US" dirty="0">
              <a:latin typeface="Times New Roman" panose="02020603050405020304" pitchFamily="18" charset="0"/>
              <a:ea typeface="宋体" panose="02010600030101010101" pitchFamily="2" charset="-122"/>
            </a:endParaRPr>
          </a:p>
        </p:txBody>
      </p:sp>
      <p:pic>
        <p:nvPicPr>
          <p:cNvPr id="17" name="图片 16">
            <a:extLst>
              <a:ext uri="{FF2B5EF4-FFF2-40B4-BE49-F238E27FC236}">
                <a16:creationId xmlns:a16="http://schemas.microsoft.com/office/drawing/2014/main" id="{75EC8794-1444-D8C7-290E-10AEC72CCE0D}"/>
              </a:ext>
            </a:extLst>
          </p:cNvPr>
          <p:cNvPicPr>
            <a:picLocks noChangeAspect="1"/>
          </p:cNvPicPr>
          <p:nvPr/>
        </p:nvPicPr>
        <p:blipFill>
          <a:blip r:embed="rId31"/>
          <a:stretch>
            <a:fillRect/>
          </a:stretch>
        </p:blipFill>
        <p:spPr>
          <a:xfrm>
            <a:off x="1317768" y="3591488"/>
            <a:ext cx="3247328" cy="2651299"/>
          </a:xfrm>
          <a:prstGeom prst="rect">
            <a:avLst/>
          </a:prstGeom>
        </p:spPr>
      </p:pic>
      <p:sp>
        <p:nvSpPr>
          <p:cNvPr id="23" name="文本框 22">
            <a:extLst>
              <a:ext uri="{FF2B5EF4-FFF2-40B4-BE49-F238E27FC236}">
                <a16:creationId xmlns:a16="http://schemas.microsoft.com/office/drawing/2014/main" id="{D1339C93-B6D5-4136-9260-FC675F1D67DF}"/>
              </a:ext>
            </a:extLst>
          </p:cNvPr>
          <p:cNvSpPr txBox="1"/>
          <p:nvPr/>
        </p:nvSpPr>
        <p:spPr>
          <a:xfrm>
            <a:off x="5934807" y="1711368"/>
            <a:ext cx="4886175" cy="923330"/>
          </a:xfrm>
          <a:prstGeom prst="rect">
            <a:avLst/>
          </a:prstGeom>
          <a:noFill/>
        </p:spPr>
        <p:txBody>
          <a:bodyPr wrap="square" rtlCol="0">
            <a:spAutoFit/>
          </a:bodyPr>
          <a:lstStyle/>
          <a:p>
            <a:pPr algn="just"/>
            <a:r>
              <a:rPr lang="en-US" altLang="zh-CN" dirty="0" err="1">
                <a:latin typeface="Times New Roman" panose="02020603050405020304" pitchFamily="18" charset="0"/>
                <a:ea typeface="宋体" panose="02010600030101010101" pitchFamily="2" charset="-122"/>
              </a:rPr>
              <a:t>方向二：直接正电子发射成像。结合PET和康普顿成像原理，利用LOR与康普顿锥的交点直接估计每个三重符合事件的源位置</a:t>
            </a:r>
            <a:r>
              <a:rPr lang="en-US" altLang="zh-CN" dirty="0">
                <a:latin typeface="Times New Roman" panose="02020603050405020304" pitchFamily="18" charset="0"/>
                <a:ea typeface="宋体" panose="02010600030101010101" pitchFamily="2" charset="-122"/>
              </a:rPr>
              <a:t>。</a:t>
            </a:r>
            <a:endParaRPr lang="zh-CN" altLang="en-US" dirty="0">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85994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01ED5-B192-3F2E-9914-1141E066685C}"/>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4066220A-DD98-C0E5-583E-17F76CA0940D}"/>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多核素成像及定量分析</a:t>
            </a:r>
          </a:p>
        </p:txBody>
      </p:sp>
      <p:pic>
        <p:nvPicPr>
          <p:cNvPr id="12" name="图片 11">
            <a:extLst>
              <a:ext uri="{FF2B5EF4-FFF2-40B4-BE49-F238E27FC236}">
                <a16:creationId xmlns:a16="http://schemas.microsoft.com/office/drawing/2014/main" id="{64F88F2A-50AF-80B6-CB84-DF6D616118FE}"/>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012C83B0-6A79-CA25-4E0E-9C5E10351C53}"/>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mc:AlternateContent xmlns:mc="http://schemas.openxmlformats.org/markup-compatibility/2006">
        <mc:Choice xmlns:p14="http://schemas.microsoft.com/office/powerpoint/2010/main" Requires="p14">
          <p:contentPart p14:bwMode="auto" r:id="rId4">
            <p14:nvContentPartPr>
              <p14:cNvPr id="4" name="墨迹 3">
                <a:extLst>
                  <a:ext uri="{FF2B5EF4-FFF2-40B4-BE49-F238E27FC236}">
                    <a16:creationId xmlns:a16="http://schemas.microsoft.com/office/drawing/2014/main" id="{1CDFCB5E-41EB-E831-DC42-27D4324F932D}"/>
                  </a:ext>
                </a:extLst>
              </p14:cNvPr>
              <p14:cNvContentPartPr/>
              <p14:nvPr/>
            </p14:nvContentPartPr>
            <p14:xfrm>
              <a:off x="219585" y="2050633"/>
              <a:ext cx="574200" cy="50400"/>
            </p14:xfrm>
          </p:contentPart>
        </mc:Choice>
        <mc:Fallback>
          <p:pic>
            <p:nvPicPr>
              <p:cNvPr id="4" name="墨迹 3">
                <a:extLst>
                  <a:ext uri="{FF2B5EF4-FFF2-40B4-BE49-F238E27FC236}">
                    <a16:creationId xmlns:a16="http://schemas.microsoft.com/office/drawing/2014/main" id="{1CDFCB5E-41EB-E831-DC42-27D4324F932D}"/>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墨迹 4">
                <a:extLst>
                  <a:ext uri="{FF2B5EF4-FFF2-40B4-BE49-F238E27FC236}">
                    <a16:creationId xmlns:a16="http://schemas.microsoft.com/office/drawing/2014/main" id="{E7886700-054B-D4DC-2E35-74965C67928D}"/>
                  </a:ext>
                </a:extLst>
              </p14:cNvPr>
              <p14:cNvContentPartPr/>
              <p14:nvPr/>
            </p14:nvContentPartPr>
            <p14:xfrm>
              <a:off x="466545" y="2043073"/>
              <a:ext cx="360" cy="3960"/>
            </p14:xfrm>
          </p:contentPart>
        </mc:Choice>
        <mc:Fallback>
          <p:pic>
            <p:nvPicPr>
              <p:cNvPr id="5" name="墨迹 4">
                <a:extLst>
                  <a:ext uri="{FF2B5EF4-FFF2-40B4-BE49-F238E27FC236}">
                    <a16:creationId xmlns:a16="http://schemas.microsoft.com/office/drawing/2014/main" id="{E7886700-054B-D4DC-2E35-74965C67928D}"/>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墨迹 6">
                <a:extLst>
                  <a:ext uri="{FF2B5EF4-FFF2-40B4-BE49-F238E27FC236}">
                    <a16:creationId xmlns:a16="http://schemas.microsoft.com/office/drawing/2014/main" id="{FE87033C-C388-80A3-943E-1D15D3DFA031}"/>
                  </a:ext>
                </a:extLst>
              </p14:cNvPr>
              <p14:cNvContentPartPr/>
              <p14:nvPr/>
            </p14:nvContentPartPr>
            <p14:xfrm>
              <a:off x="223905" y="2136313"/>
              <a:ext cx="135360" cy="36720"/>
            </p14:xfrm>
          </p:contentPart>
        </mc:Choice>
        <mc:Fallback>
          <p:pic>
            <p:nvPicPr>
              <p:cNvPr id="7" name="墨迹 6">
                <a:extLst>
                  <a:ext uri="{FF2B5EF4-FFF2-40B4-BE49-F238E27FC236}">
                    <a16:creationId xmlns:a16="http://schemas.microsoft.com/office/drawing/2014/main" id="{FE87033C-C388-80A3-943E-1D15D3DFA031}"/>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墨迹 7">
                <a:extLst>
                  <a:ext uri="{FF2B5EF4-FFF2-40B4-BE49-F238E27FC236}">
                    <a16:creationId xmlns:a16="http://schemas.microsoft.com/office/drawing/2014/main" id="{2B0712BA-10E4-F881-2678-FA3A01E0FF47}"/>
                  </a:ext>
                </a:extLst>
              </p14:cNvPr>
              <p14:cNvContentPartPr/>
              <p14:nvPr/>
            </p14:nvContentPartPr>
            <p14:xfrm>
              <a:off x="141825" y="2071873"/>
              <a:ext cx="557640" cy="164520"/>
            </p14:xfrm>
          </p:contentPart>
        </mc:Choice>
        <mc:Fallback>
          <p:pic>
            <p:nvPicPr>
              <p:cNvPr id="8" name="墨迹 7">
                <a:extLst>
                  <a:ext uri="{FF2B5EF4-FFF2-40B4-BE49-F238E27FC236}">
                    <a16:creationId xmlns:a16="http://schemas.microsoft.com/office/drawing/2014/main" id="{2B0712BA-10E4-F881-2678-FA3A01E0FF47}"/>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 name="墨迹 12">
                <a:extLst>
                  <a:ext uri="{FF2B5EF4-FFF2-40B4-BE49-F238E27FC236}">
                    <a16:creationId xmlns:a16="http://schemas.microsoft.com/office/drawing/2014/main" id="{297B6E46-5071-D610-B1B4-C812B089C64E}"/>
                  </a:ext>
                </a:extLst>
              </p14:cNvPr>
              <p14:cNvContentPartPr/>
              <p14:nvPr/>
            </p14:nvContentPartPr>
            <p14:xfrm>
              <a:off x="120879" y="2014993"/>
              <a:ext cx="360" cy="360"/>
            </p14:xfrm>
          </p:contentPart>
        </mc:Choice>
        <mc:Fallback>
          <p:pic>
            <p:nvPicPr>
              <p:cNvPr id="13" name="墨迹 12">
                <a:extLst>
                  <a:ext uri="{FF2B5EF4-FFF2-40B4-BE49-F238E27FC236}">
                    <a16:creationId xmlns:a16="http://schemas.microsoft.com/office/drawing/2014/main" id="{297B6E46-5071-D610-B1B4-C812B089C64E}"/>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4" name="墨迹 13">
                <a:extLst>
                  <a:ext uri="{FF2B5EF4-FFF2-40B4-BE49-F238E27FC236}">
                    <a16:creationId xmlns:a16="http://schemas.microsoft.com/office/drawing/2014/main" id="{12BA164A-8868-D1E5-AAAA-0D1A9F3DAD02}"/>
                  </a:ext>
                </a:extLst>
              </p14:cNvPr>
              <p14:cNvContentPartPr/>
              <p14:nvPr/>
            </p14:nvContentPartPr>
            <p14:xfrm>
              <a:off x="288999" y="2033353"/>
              <a:ext cx="360" cy="360"/>
            </p14:xfrm>
          </p:contentPart>
        </mc:Choice>
        <mc:Fallback>
          <p:pic>
            <p:nvPicPr>
              <p:cNvPr id="14" name="墨迹 13">
                <a:extLst>
                  <a:ext uri="{FF2B5EF4-FFF2-40B4-BE49-F238E27FC236}">
                    <a16:creationId xmlns:a16="http://schemas.microsoft.com/office/drawing/2014/main" id="{12BA164A-8868-D1E5-AAAA-0D1A9F3DAD02}"/>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5" name="墨迹 14">
                <a:extLst>
                  <a:ext uri="{FF2B5EF4-FFF2-40B4-BE49-F238E27FC236}">
                    <a16:creationId xmlns:a16="http://schemas.microsoft.com/office/drawing/2014/main" id="{C2A04BBD-CD5F-AC3C-C941-383F0DC3E6E5}"/>
                  </a:ext>
                </a:extLst>
              </p14:cNvPr>
              <p14:cNvContentPartPr/>
              <p14:nvPr/>
            </p14:nvContentPartPr>
            <p14:xfrm>
              <a:off x="317079" y="2089513"/>
              <a:ext cx="11520" cy="44640"/>
            </p14:xfrm>
          </p:contentPart>
        </mc:Choice>
        <mc:Fallback>
          <p:pic>
            <p:nvPicPr>
              <p:cNvPr id="15" name="墨迹 14">
                <a:extLst>
                  <a:ext uri="{FF2B5EF4-FFF2-40B4-BE49-F238E27FC236}">
                    <a16:creationId xmlns:a16="http://schemas.microsoft.com/office/drawing/2014/main" id="{C2A04BBD-CD5F-AC3C-C941-383F0DC3E6E5}"/>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9" name="墨迹 18">
                <a:extLst>
                  <a:ext uri="{FF2B5EF4-FFF2-40B4-BE49-F238E27FC236}">
                    <a16:creationId xmlns:a16="http://schemas.microsoft.com/office/drawing/2014/main" id="{A9ECB8B9-8C66-35EB-395C-30BB7236E1A0}"/>
                  </a:ext>
                </a:extLst>
              </p14:cNvPr>
              <p14:cNvContentPartPr/>
              <p14:nvPr/>
            </p14:nvContentPartPr>
            <p14:xfrm>
              <a:off x="332199" y="2141713"/>
              <a:ext cx="3960" cy="3960"/>
            </p14:xfrm>
          </p:contentPart>
        </mc:Choice>
        <mc:Fallback>
          <p:pic>
            <p:nvPicPr>
              <p:cNvPr id="19" name="墨迹 18">
                <a:extLst>
                  <a:ext uri="{FF2B5EF4-FFF2-40B4-BE49-F238E27FC236}">
                    <a16:creationId xmlns:a16="http://schemas.microsoft.com/office/drawing/2014/main" id="{A9ECB8B9-8C66-35EB-395C-30BB7236E1A0}"/>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0" name="墨迹 19">
                <a:extLst>
                  <a:ext uri="{FF2B5EF4-FFF2-40B4-BE49-F238E27FC236}">
                    <a16:creationId xmlns:a16="http://schemas.microsoft.com/office/drawing/2014/main" id="{D3C4BC94-930F-D9B4-CA07-557A4BE7E1C8}"/>
                  </a:ext>
                </a:extLst>
              </p14:cNvPr>
              <p14:cNvContentPartPr/>
              <p14:nvPr/>
            </p14:nvContentPartPr>
            <p14:xfrm>
              <a:off x="130239" y="2117593"/>
              <a:ext cx="395280" cy="158760"/>
            </p14:xfrm>
          </p:contentPart>
        </mc:Choice>
        <mc:Fallback>
          <p:pic>
            <p:nvPicPr>
              <p:cNvPr id="20" name="墨迹 19">
                <a:extLst>
                  <a:ext uri="{FF2B5EF4-FFF2-40B4-BE49-F238E27FC236}">
                    <a16:creationId xmlns:a16="http://schemas.microsoft.com/office/drawing/2014/main" id="{D3C4BC94-930F-D9B4-CA07-557A4BE7E1C8}"/>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1" name="墨迹 20">
                <a:extLst>
                  <a:ext uri="{FF2B5EF4-FFF2-40B4-BE49-F238E27FC236}">
                    <a16:creationId xmlns:a16="http://schemas.microsoft.com/office/drawing/2014/main" id="{78344FF7-F9A5-6391-C5D8-007FA6AD751E}"/>
                  </a:ext>
                </a:extLst>
              </p14:cNvPr>
              <p14:cNvContentPartPr/>
              <p14:nvPr/>
            </p14:nvContentPartPr>
            <p14:xfrm>
              <a:off x="239319" y="2089513"/>
              <a:ext cx="483840" cy="234720"/>
            </p14:xfrm>
          </p:contentPart>
        </mc:Choice>
        <mc:Fallback>
          <p:pic>
            <p:nvPicPr>
              <p:cNvPr id="21" name="墨迹 20">
                <a:extLst>
                  <a:ext uri="{FF2B5EF4-FFF2-40B4-BE49-F238E27FC236}">
                    <a16:creationId xmlns:a16="http://schemas.microsoft.com/office/drawing/2014/main" id="{78344FF7-F9A5-6391-C5D8-007FA6AD751E}"/>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2" name="墨迹 21">
                <a:extLst>
                  <a:ext uri="{FF2B5EF4-FFF2-40B4-BE49-F238E27FC236}">
                    <a16:creationId xmlns:a16="http://schemas.microsoft.com/office/drawing/2014/main" id="{B66E2B97-90AE-85F5-656A-3B2ECC66AC51}"/>
                  </a:ext>
                </a:extLst>
              </p14:cNvPr>
              <p14:cNvContentPartPr/>
              <p14:nvPr/>
            </p14:nvContentPartPr>
            <p14:xfrm>
              <a:off x="56439" y="1708993"/>
              <a:ext cx="728280" cy="914760"/>
            </p14:xfrm>
          </p:contentPart>
        </mc:Choice>
        <mc:Fallback>
          <p:pic>
            <p:nvPicPr>
              <p:cNvPr id="22" name="墨迹 21">
                <a:extLst>
                  <a:ext uri="{FF2B5EF4-FFF2-40B4-BE49-F238E27FC236}">
                    <a16:creationId xmlns:a16="http://schemas.microsoft.com/office/drawing/2014/main" id="{B66E2B97-90AE-85F5-656A-3B2ECC66AC51}"/>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6" name="墨迹 25">
                <a:extLst>
                  <a:ext uri="{FF2B5EF4-FFF2-40B4-BE49-F238E27FC236}">
                    <a16:creationId xmlns:a16="http://schemas.microsoft.com/office/drawing/2014/main" id="{630E9DA4-4D86-0591-EAF2-8CFC934FF637}"/>
                  </a:ext>
                </a:extLst>
              </p14:cNvPr>
              <p14:cNvContentPartPr/>
              <p14:nvPr/>
            </p14:nvContentPartPr>
            <p14:xfrm>
              <a:off x="85665" y="1967473"/>
              <a:ext cx="453960" cy="335520"/>
            </p14:xfrm>
          </p:contentPart>
        </mc:Choice>
        <mc:Fallback>
          <p:pic>
            <p:nvPicPr>
              <p:cNvPr id="26" name="墨迹 25">
                <a:extLst>
                  <a:ext uri="{FF2B5EF4-FFF2-40B4-BE49-F238E27FC236}">
                    <a16:creationId xmlns:a16="http://schemas.microsoft.com/office/drawing/2014/main" id="{630E9DA4-4D86-0591-EAF2-8CFC934FF637}"/>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9" name="墨迹 28">
                <a:extLst>
                  <a:ext uri="{FF2B5EF4-FFF2-40B4-BE49-F238E27FC236}">
                    <a16:creationId xmlns:a16="http://schemas.microsoft.com/office/drawing/2014/main" id="{BF5E9B33-3DA0-66CC-02EC-CB27199403A1}"/>
                  </a:ext>
                </a:extLst>
              </p14:cNvPr>
              <p14:cNvContentPartPr/>
              <p14:nvPr/>
            </p14:nvContentPartPr>
            <p14:xfrm>
              <a:off x="201225" y="2089513"/>
              <a:ext cx="150120" cy="112320"/>
            </p14:xfrm>
          </p:contentPart>
        </mc:Choice>
        <mc:Fallback>
          <p:pic>
            <p:nvPicPr>
              <p:cNvPr id="29" name="墨迹 28">
                <a:extLst>
                  <a:ext uri="{FF2B5EF4-FFF2-40B4-BE49-F238E27FC236}">
                    <a16:creationId xmlns:a16="http://schemas.microsoft.com/office/drawing/2014/main" id="{BF5E9B33-3DA0-66CC-02EC-CB27199403A1}"/>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30" name="墨迹 29">
                <a:extLst>
                  <a:ext uri="{FF2B5EF4-FFF2-40B4-BE49-F238E27FC236}">
                    <a16:creationId xmlns:a16="http://schemas.microsoft.com/office/drawing/2014/main" id="{C1456D35-7856-4810-A273-B7D7E0853602}"/>
                  </a:ext>
                </a:extLst>
              </p14:cNvPr>
              <p14:cNvContentPartPr/>
              <p14:nvPr/>
            </p14:nvContentPartPr>
            <p14:xfrm>
              <a:off x="233625" y="1919953"/>
              <a:ext cx="428400" cy="485640"/>
            </p14:xfrm>
          </p:contentPart>
        </mc:Choice>
        <mc:Fallback>
          <p:pic>
            <p:nvPicPr>
              <p:cNvPr id="30" name="墨迹 29">
                <a:extLst>
                  <a:ext uri="{FF2B5EF4-FFF2-40B4-BE49-F238E27FC236}">
                    <a16:creationId xmlns:a16="http://schemas.microsoft.com/office/drawing/2014/main" id="{C1456D35-7856-4810-A273-B7D7E0853602}"/>
                  </a:ext>
                </a:extLst>
              </p:cNvPr>
              <p:cNvPicPr/>
              <p:nvPr/>
            </p:nvPicPr>
            <p:blipFill>
              <a:blip r:embed="rId29"/>
              <a:stretch>
                <a:fillRect/>
              </a:stretch>
            </p:blipFill>
            <p:spPr>
              <a:xfrm>
                <a:off x="170625" y="1856953"/>
                <a:ext cx="554040" cy="611280"/>
              </a:xfrm>
              <a:prstGeom prst="rect">
                <a:avLst/>
              </a:prstGeom>
            </p:spPr>
          </p:pic>
        </mc:Fallback>
      </mc:AlternateContent>
      <p:pic>
        <p:nvPicPr>
          <p:cNvPr id="2" name="Picture 10">
            <a:extLst>
              <a:ext uri="{FF2B5EF4-FFF2-40B4-BE49-F238E27FC236}">
                <a16:creationId xmlns:a16="http://schemas.microsoft.com/office/drawing/2014/main" id="{ACCF021E-1AC9-1E43-87AF-00B024E6FCAF}"/>
              </a:ext>
            </a:extLst>
          </p:cNvPr>
          <p:cNvPicPr>
            <a:picLocks noChangeAspect="1"/>
          </p:cNvPicPr>
          <p:nvPr/>
        </p:nvPicPr>
        <p:blipFill>
          <a:blip r:embed="rId30"/>
          <a:stretch>
            <a:fillRect/>
          </a:stretch>
        </p:blipFill>
        <p:spPr>
          <a:xfrm>
            <a:off x="7766903" y="2001976"/>
            <a:ext cx="4201192" cy="3224561"/>
          </a:xfrm>
          <a:prstGeom prst="rect">
            <a:avLst/>
          </a:prstGeom>
        </p:spPr>
      </p:pic>
      <p:cxnSp>
        <p:nvCxnSpPr>
          <p:cNvPr id="18" name="直接箭头连接符 17">
            <a:extLst>
              <a:ext uri="{FF2B5EF4-FFF2-40B4-BE49-F238E27FC236}">
                <a16:creationId xmlns:a16="http://schemas.microsoft.com/office/drawing/2014/main" id="{9C0827CA-1D55-CCCA-5B34-BDFB40E7BB1F}"/>
              </a:ext>
            </a:extLst>
          </p:cNvPr>
          <p:cNvCxnSpPr>
            <a:cxnSpLocks/>
          </p:cNvCxnSpPr>
          <p:nvPr/>
        </p:nvCxnSpPr>
        <p:spPr>
          <a:xfrm flipV="1">
            <a:off x="9811656" y="2623753"/>
            <a:ext cx="0" cy="63470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5" name="文本框 24">
            <a:extLst>
              <a:ext uri="{FF2B5EF4-FFF2-40B4-BE49-F238E27FC236}">
                <a16:creationId xmlns:a16="http://schemas.microsoft.com/office/drawing/2014/main" id="{D12127E0-E7D8-D80C-478F-35D1AA5F118F}"/>
              </a:ext>
            </a:extLst>
          </p:cNvPr>
          <p:cNvSpPr txBox="1"/>
          <p:nvPr/>
        </p:nvSpPr>
        <p:spPr>
          <a:xfrm>
            <a:off x="4335112" y="1038774"/>
            <a:ext cx="3673429" cy="461665"/>
          </a:xfrm>
          <a:prstGeom prst="rect">
            <a:avLst/>
          </a:prstGeom>
          <a:noFill/>
        </p:spPr>
        <p:txBody>
          <a:bodyPr wrap="square" rtlCol="0">
            <a:spAutoFit/>
          </a:bodyPr>
          <a:lstStyle/>
          <a:p>
            <a:pPr marL="342900" indent="-342900">
              <a:buFont typeface="Wingdings" panose="05000000000000000000" pitchFamily="2" charset="2"/>
              <a:buChar char="Ø"/>
            </a:pPr>
            <a:r>
              <a:rPr lang="zh-CN" altLang="en-US" sz="2400" dirty="0">
                <a:latin typeface="Times New Roman" panose="02020603050405020304" pitchFamily="18" charset="0"/>
                <a:ea typeface="宋体" panose="02010600030101010101" pitchFamily="2" charset="-122"/>
              </a:rPr>
              <a:t>两种</a:t>
            </a:r>
            <a:r>
              <a:rPr lang="en-US" altLang="zh-CN" sz="2400" dirty="0">
                <a:latin typeface="Times New Roman" panose="02020603050405020304" pitchFamily="18" charset="0"/>
                <a:ea typeface="宋体" panose="02010600030101010101" pitchFamily="2" charset="-122"/>
              </a:rPr>
              <a:t>3γ</a:t>
            </a:r>
            <a:r>
              <a:rPr lang="zh-CN" altLang="en-US" sz="2400" dirty="0">
                <a:latin typeface="Times New Roman" panose="02020603050405020304" pitchFamily="18" charset="0"/>
                <a:ea typeface="宋体" panose="02010600030101010101" pitchFamily="2" charset="-122"/>
              </a:rPr>
              <a:t>核素同时成像</a:t>
            </a:r>
            <a:endParaRPr lang="en-US" altLang="zh-CN" sz="2400" dirty="0">
              <a:latin typeface="Times New Roman" panose="02020603050405020304" pitchFamily="18" charset="0"/>
              <a:ea typeface="宋体" panose="02010600030101010101" pitchFamily="2" charset="-122"/>
            </a:endParaRPr>
          </a:p>
        </p:txBody>
      </p:sp>
      <p:sp>
        <p:nvSpPr>
          <p:cNvPr id="27" name="文本框 26">
            <a:extLst>
              <a:ext uri="{FF2B5EF4-FFF2-40B4-BE49-F238E27FC236}">
                <a16:creationId xmlns:a16="http://schemas.microsoft.com/office/drawing/2014/main" id="{54CF5168-CBEC-7EF3-2238-9442802A0CE3}"/>
              </a:ext>
            </a:extLst>
          </p:cNvPr>
          <p:cNvSpPr txBox="1"/>
          <p:nvPr/>
        </p:nvSpPr>
        <p:spPr>
          <a:xfrm>
            <a:off x="4479701" y="1827296"/>
            <a:ext cx="3232598" cy="2862322"/>
          </a:xfrm>
          <a:prstGeom prst="rect">
            <a:avLst/>
          </a:prstGeom>
          <a:noFill/>
        </p:spPr>
        <p:txBody>
          <a:bodyPr wrap="square" rtlCol="0">
            <a:spAutoFit/>
          </a:bodyPr>
          <a:lstStyle/>
          <a:p>
            <a:pPr algn="just"/>
            <a:r>
              <a:rPr lang="zh-CN" altLang="en-US" sz="2000" dirty="0">
                <a:latin typeface="Times New Roman" panose="02020603050405020304" pitchFamily="18" charset="0"/>
                <a:ea typeface="宋体" panose="02010600030101010101" pitchFamily="2" charset="-122"/>
              </a:rPr>
              <a:t>利用不同的核素对应的瞬发</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的能量不相同，如</a:t>
            </a:r>
            <a:r>
              <a:rPr lang="en-US" altLang="zh-CN" sz="2000" baseline="30000" dirty="0">
                <a:latin typeface="Times New Roman" panose="02020603050405020304" pitchFamily="18" charset="0"/>
                <a:ea typeface="宋体" panose="02010600030101010101" pitchFamily="2" charset="-122"/>
              </a:rPr>
              <a:t>22</a:t>
            </a:r>
            <a:r>
              <a:rPr lang="en-US" altLang="zh-CN" sz="2000" dirty="0">
                <a:latin typeface="Times New Roman" panose="02020603050405020304" pitchFamily="18" charset="0"/>
                <a:ea typeface="宋体" panose="02010600030101010101" pitchFamily="2" charset="-122"/>
              </a:rPr>
              <a:t>Na</a:t>
            </a:r>
            <a:r>
              <a:rPr lang="zh-CN" altLang="en-US" sz="2000" dirty="0">
                <a:latin typeface="Times New Roman" panose="02020603050405020304" pitchFamily="18" charset="0"/>
                <a:ea typeface="宋体" panose="02010600030101010101" pitchFamily="2" charset="-122"/>
              </a:rPr>
              <a:t>对应</a:t>
            </a:r>
            <a:r>
              <a:rPr lang="en-US" altLang="zh-CN" sz="2000" dirty="0">
                <a:latin typeface="Times New Roman" panose="02020603050405020304" pitchFamily="18" charset="0"/>
                <a:ea typeface="宋体" panose="02010600030101010101" pitchFamily="2" charset="-122"/>
              </a:rPr>
              <a:t>1274.5kev</a:t>
            </a:r>
            <a:r>
              <a:rPr lang="zh-CN" altLang="en-US" sz="2000" dirty="0">
                <a:latin typeface="Times New Roman" panose="02020603050405020304" pitchFamily="18" charset="0"/>
                <a:ea typeface="宋体" panose="02010600030101010101" pitchFamily="2" charset="-122"/>
              </a:rPr>
              <a:t>，</a:t>
            </a:r>
            <a:r>
              <a:rPr lang="en-US" altLang="zh-CN" sz="2000" baseline="30000" dirty="0">
                <a:latin typeface="Times New Roman" panose="02020603050405020304" pitchFamily="18" charset="0"/>
                <a:ea typeface="宋体" panose="02010600030101010101" pitchFamily="2" charset="-122"/>
              </a:rPr>
              <a:t>44</a:t>
            </a:r>
            <a:r>
              <a:rPr lang="en-US" altLang="zh-CN" sz="2000" dirty="0">
                <a:latin typeface="Times New Roman" panose="02020603050405020304" pitchFamily="18" charset="0"/>
                <a:ea typeface="宋体" panose="02010600030101010101" pitchFamily="2" charset="-122"/>
              </a:rPr>
              <a:t>Sc</a:t>
            </a:r>
            <a:r>
              <a:rPr lang="zh-CN" altLang="en-US" sz="2000" dirty="0">
                <a:latin typeface="Times New Roman" panose="02020603050405020304" pitchFamily="18" charset="0"/>
                <a:ea typeface="宋体" panose="02010600030101010101" pitchFamily="2" charset="-122"/>
              </a:rPr>
              <a:t>对应</a:t>
            </a:r>
            <a:r>
              <a:rPr lang="en-US" altLang="zh-CN" sz="2000" dirty="0">
                <a:latin typeface="Times New Roman" panose="02020603050405020304" pitchFamily="18" charset="0"/>
                <a:ea typeface="宋体" panose="02010600030101010101" pitchFamily="2" charset="-122"/>
              </a:rPr>
              <a:t>1157kev</a:t>
            </a:r>
            <a:r>
              <a:rPr lang="zh-CN" altLang="en-US" sz="2000" dirty="0">
                <a:latin typeface="Times New Roman" panose="02020603050405020304" pitchFamily="18" charset="0"/>
                <a:ea typeface="宋体" panose="02010600030101010101" pitchFamily="2" charset="-122"/>
              </a:rPr>
              <a:t>，</a:t>
            </a:r>
            <a:r>
              <a:rPr lang="en-US" altLang="zh-CN" sz="2000" baseline="30000" dirty="0">
                <a:latin typeface="Times New Roman" panose="02020603050405020304" pitchFamily="18" charset="0"/>
                <a:ea typeface="宋体" panose="02010600030101010101" pitchFamily="2" charset="-122"/>
              </a:rPr>
              <a:t>52</a:t>
            </a:r>
            <a:r>
              <a:rPr lang="en-US" altLang="zh-CN" sz="2000" dirty="0">
                <a:latin typeface="Times New Roman" panose="02020603050405020304" pitchFamily="18" charset="0"/>
                <a:ea typeface="宋体" panose="02010600030101010101" pitchFamily="2" charset="-122"/>
              </a:rPr>
              <a:t>Fe</a:t>
            </a:r>
            <a:r>
              <a:rPr lang="zh-CN" altLang="en-US" sz="2000" dirty="0">
                <a:latin typeface="Times New Roman" panose="02020603050405020304" pitchFamily="18" charset="0"/>
                <a:ea typeface="宋体" panose="02010600030101010101" pitchFamily="2" charset="-122"/>
              </a:rPr>
              <a:t>对应</a:t>
            </a:r>
            <a:r>
              <a:rPr lang="en-US" altLang="zh-CN" sz="2000" dirty="0">
                <a:latin typeface="Times New Roman" panose="02020603050405020304" pitchFamily="18" charset="0"/>
                <a:ea typeface="宋体" panose="02010600030101010101" pitchFamily="2" charset="-122"/>
              </a:rPr>
              <a:t>169kev</a:t>
            </a:r>
            <a:r>
              <a:rPr lang="zh-CN" altLang="en-US" sz="2000" dirty="0">
                <a:latin typeface="Times New Roman" panose="02020603050405020304" pitchFamily="18" charset="0"/>
                <a:ea typeface="宋体" panose="02010600030101010101" pitchFamily="2" charset="-122"/>
              </a:rPr>
              <a:t>等等。我们可以根据选择的核素来设置对应的能窗来区分不同核素瞬发</a:t>
            </a:r>
            <a:r>
              <a:rPr lang="en-US" altLang="zh-CN" sz="2000" dirty="0">
                <a:latin typeface="Times New Roman" panose="02020603050405020304" pitchFamily="18" charset="0"/>
                <a:ea typeface="宋体" panose="02010600030101010101" pitchFamily="2" charset="-122"/>
              </a:rPr>
              <a:t>γ</a:t>
            </a:r>
            <a:r>
              <a:rPr lang="zh-CN" altLang="en-US" sz="2000" dirty="0">
                <a:latin typeface="Times New Roman" panose="02020603050405020304" pitchFamily="18" charset="0"/>
                <a:ea typeface="宋体" panose="02010600030101010101" pitchFamily="2" charset="-122"/>
              </a:rPr>
              <a:t>与</a:t>
            </a:r>
            <a:r>
              <a:rPr lang="en-US" altLang="zh-CN" sz="2000" dirty="0">
                <a:latin typeface="Times New Roman" panose="02020603050405020304" pitchFamily="18" charset="0"/>
                <a:ea typeface="宋体" panose="02010600030101010101" pitchFamily="2" charset="-122"/>
              </a:rPr>
              <a:t>511</a:t>
            </a:r>
            <a:r>
              <a:rPr lang="zh-CN" altLang="en-US" sz="2000" dirty="0">
                <a:latin typeface="Times New Roman" panose="02020603050405020304" pitchFamily="18" charset="0"/>
                <a:ea typeface="宋体" panose="02010600030101010101" pitchFamily="2" charset="-122"/>
              </a:rPr>
              <a:t>湮没光子，从而达到同时成像的效果。</a:t>
            </a:r>
          </a:p>
        </p:txBody>
      </p:sp>
      <p:sp>
        <p:nvSpPr>
          <p:cNvPr id="31" name="文本框 30">
            <a:extLst>
              <a:ext uri="{FF2B5EF4-FFF2-40B4-BE49-F238E27FC236}">
                <a16:creationId xmlns:a16="http://schemas.microsoft.com/office/drawing/2014/main" id="{97D19714-475C-B4D8-06A0-C997A40EF03A}"/>
              </a:ext>
            </a:extLst>
          </p:cNvPr>
          <p:cNvSpPr txBox="1"/>
          <p:nvPr/>
        </p:nvSpPr>
        <p:spPr>
          <a:xfrm>
            <a:off x="10512" y="1048395"/>
            <a:ext cx="3673429" cy="461665"/>
          </a:xfrm>
          <a:prstGeom prst="rect">
            <a:avLst/>
          </a:prstGeom>
          <a:noFill/>
        </p:spPr>
        <p:txBody>
          <a:bodyPr wrap="square" rtlCol="0">
            <a:spAutoFit/>
          </a:bodyPr>
          <a:lstStyle/>
          <a:p>
            <a:pPr marL="342900" indent="-342900">
              <a:buFont typeface="Wingdings" panose="05000000000000000000" pitchFamily="2" charset="2"/>
              <a:buChar char="Ø"/>
            </a:pPr>
            <a:r>
              <a:rPr lang="zh-CN" altLang="en-US" sz="2400" dirty="0">
                <a:latin typeface="Times New Roman" panose="02020603050405020304" pitchFamily="18" charset="0"/>
                <a:ea typeface="宋体" panose="02010600030101010101" pitchFamily="2" charset="-122"/>
              </a:rPr>
              <a:t>纯</a:t>
            </a:r>
            <a:r>
              <a:rPr lang="en-US" altLang="zh-CN" sz="2400" dirty="0">
                <a:latin typeface="Times New Roman" panose="02020603050405020304" pitchFamily="18" charset="0"/>
                <a:ea typeface="宋体" panose="02010600030101010101" pitchFamily="2" charset="-122"/>
              </a:rPr>
              <a:t>β</a:t>
            </a:r>
            <a:r>
              <a:rPr lang="en-US" altLang="zh-CN" sz="2400" baseline="30000" dirty="0">
                <a:latin typeface="Times New Roman" panose="02020603050405020304" pitchFamily="18" charset="0"/>
                <a:ea typeface="宋体" panose="02010600030101010101" pitchFamily="2" charset="-122"/>
              </a:rPr>
              <a:t>+</a:t>
            </a:r>
            <a:r>
              <a:rPr lang="zh-CN" altLang="en-US" sz="2400" dirty="0">
                <a:latin typeface="Times New Roman" panose="02020603050405020304" pitchFamily="18" charset="0"/>
                <a:ea typeface="宋体" panose="02010600030101010101" pitchFamily="2" charset="-122"/>
              </a:rPr>
              <a:t>核素与</a:t>
            </a:r>
            <a:r>
              <a:rPr lang="en-US" altLang="zh-CN" sz="2400" dirty="0">
                <a:latin typeface="Times New Roman" panose="02020603050405020304" pitchFamily="18" charset="0"/>
                <a:ea typeface="宋体" panose="02010600030101010101" pitchFamily="2" charset="-122"/>
              </a:rPr>
              <a:t>3γ</a:t>
            </a:r>
            <a:r>
              <a:rPr lang="zh-CN" altLang="en-US" sz="2400" dirty="0">
                <a:latin typeface="Times New Roman" panose="02020603050405020304" pitchFamily="18" charset="0"/>
                <a:ea typeface="宋体" panose="02010600030101010101" pitchFamily="2" charset="-122"/>
              </a:rPr>
              <a:t>核素成像</a:t>
            </a:r>
            <a:endParaRPr lang="en-US" altLang="zh-CN" sz="2400" dirty="0">
              <a:latin typeface="Times New Roman" panose="02020603050405020304" pitchFamily="18" charset="0"/>
              <a:ea typeface="宋体" panose="02010600030101010101" pitchFamily="2" charset="-122"/>
            </a:endParaRPr>
          </a:p>
        </p:txBody>
      </p:sp>
      <p:sp>
        <p:nvSpPr>
          <p:cNvPr id="33" name="文本框 32">
            <a:extLst>
              <a:ext uri="{FF2B5EF4-FFF2-40B4-BE49-F238E27FC236}">
                <a16:creationId xmlns:a16="http://schemas.microsoft.com/office/drawing/2014/main" id="{FEB9BBB8-59DD-08B4-8CE0-B7D031F0F99E}"/>
              </a:ext>
            </a:extLst>
          </p:cNvPr>
          <p:cNvSpPr txBox="1"/>
          <p:nvPr/>
        </p:nvSpPr>
        <p:spPr>
          <a:xfrm>
            <a:off x="320196" y="1851700"/>
            <a:ext cx="3232598" cy="4708981"/>
          </a:xfrm>
          <a:prstGeom prst="rect">
            <a:avLst/>
          </a:prstGeom>
          <a:noFill/>
        </p:spPr>
        <p:txBody>
          <a:bodyPr wrap="square" rtlCol="0">
            <a:spAutoFit/>
          </a:bodyPr>
          <a:lstStyle/>
          <a:p>
            <a:r>
              <a:rPr lang="en-US" altLang="zh-CN" sz="2000" dirty="0" err="1">
                <a:latin typeface="Times New Roman" panose="02020603050405020304" pitchFamily="18" charset="0"/>
                <a:ea typeface="宋体" panose="02010600030101010101" pitchFamily="2" charset="-122"/>
              </a:rPr>
              <a:t>传统PET每次成像会话只能使用一种示踪剂</a:t>
            </a:r>
            <a:r>
              <a:rPr lang="zh-CN" altLang="en-US" sz="2000" dirty="0">
                <a:latin typeface="Times New Roman" panose="02020603050405020304" pitchFamily="18" charset="0"/>
                <a:ea typeface="宋体" panose="02010600030101010101" pitchFamily="2" charset="-122"/>
              </a:rPr>
              <a:t>。</a:t>
            </a:r>
            <a:r>
              <a:rPr lang="en-US" altLang="zh-CN" sz="2000" dirty="0" err="1">
                <a:latin typeface="Times New Roman" panose="02020603050405020304" pitchFamily="18" charset="0"/>
                <a:ea typeface="宋体" panose="02010600030101010101" pitchFamily="2" charset="-122"/>
              </a:rPr>
              <a:t>虽然可以安排序贯扫描，但需要等待第一种示踪剂充分衰变，且两次扫描之间存在时间滞后，无法捕捉动态生物学过程</a:t>
            </a:r>
            <a:r>
              <a:rPr lang="zh-CN" altLang="en-US" sz="2000" dirty="0">
                <a:latin typeface="Times New Roman" panose="02020603050405020304" pitchFamily="18" charset="0"/>
                <a:ea typeface="宋体" panose="02010600030101010101" pitchFamily="2" charset="-122"/>
              </a:rPr>
              <a:t>。</a:t>
            </a:r>
            <a:endParaRPr lang="en-US" altLang="zh-CN" sz="2000" dirty="0">
              <a:latin typeface="Times New Roman" panose="02020603050405020304" pitchFamily="18" charset="0"/>
              <a:ea typeface="宋体" panose="02010600030101010101" pitchFamily="2" charset="-122"/>
            </a:endParaRPr>
          </a:p>
          <a:p>
            <a:endParaRPr lang="en-US" altLang="zh-CN" sz="2000" dirty="0">
              <a:latin typeface="Times New Roman" panose="02020603050405020304" pitchFamily="18" charset="0"/>
              <a:ea typeface="宋体" panose="02010600030101010101" pitchFamily="2" charset="-122"/>
            </a:endParaRPr>
          </a:p>
          <a:p>
            <a:pPr algn="just"/>
            <a:r>
              <a:rPr lang="en-US" altLang="zh-CN" sz="2000" dirty="0" err="1">
                <a:latin typeface="Times New Roman" panose="02020603050405020304" pitchFamily="18" charset="0"/>
                <a:ea typeface="宋体" panose="02010600030101010101" pitchFamily="2" charset="-122"/>
              </a:rPr>
              <a:t>mPET</a:t>
            </a:r>
            <a:r>
              <a:rPr lang="zh-CN" altLang="en-US" sz="2000" dirty="0">
                <a:latin typeface="Times New Roman" panose="02020603050405020304" pitchFamily="18" charset="0"/>
                <a:ea typeface="宋体" panose="02010600030101010101" pitchFamily="2" charset="-122"/>
              </a:rPr>
              <a:t>则在</a:t>
            </a:r>
            <a:r>
              <a:rPr lang="en-US" altLang="zh-CN" sz="2000" dirty="0" err="1">
                <a:latin typeface="Times New Roman" panose="02020603050405020304" pitchFamily="18" charset="0"/>
                <a:ea typeface="宋体" panose="02010600030101010101" pitchFamily="2" charset="-122"/>
              </a:rPr>
              <a:t>单次扫描中同步成像两种PET示踪剂，独立定量两种分子信号。关键创新在于利用beta</a:t>
            </a:r>
            <a:r>
              <a:rPr lang="en-US" altLang="zh-CN" sz="2000" dirty="0">
                <a:latin typeface="Times New Roman" panose="02020603050405020304" pitchFamily="18" charset="0"/>
                <a:ea typeface="宋体" panose="02010600030101010101" pitchFamily="2" charset="-122"/>
              </a:rPr>
              <a:t>+-</a:t>
            </a:r>
            <a:r>
              <a:rPr lang="en-US" altLang="zh-CN" sz="2000" dirty="0" err="1">
                <a:latin typeface="Times New Roman" panose="02020603050405020304" pitchFamily="18" charset="0"/>
                <a:ea typeface="宋体" panose="02010600030101010101" pitchFamily="2" charset="-122"/>
              </a:rPr>
              <a:t>γ核素的</a:t>
            </a:r>
            <a:r>
              <a:rPr lang="zh-CN" altLang="en-US" sz="2000" dirty="0">
                <a:latin typeface="Times New Roman" panose="02020603050405020304" pitchFamily="18" charset="0"/>
                <a:ea typeface="宋体" panose="02010600030101010101" pitchFamily="2" charset="-122"/>
              </a:rPr>
              <a:t>瞬发</a:t>
            </a:r>
            <a:r>
              <a:rPr lang="en-US" altLang="zh-CN" sz="2000" dirty="0" err="1">
                <a:latin typeface="Times New Roman" panose="02020603050405020304" pitchFamily="18" charset="0"/>
                <a:ea typeface="宋体" panose="02010600030101010101" pitchFamily="2" charset="-122"/>
              </a:rPr>
              <a:t>γ作为第二种示踪剂的标识标签，且无需对现有PET系统进行任何硬件或软件修改</a:t>
            </a:r>
            <a:endParaRPr lang="zh-CN" altLang="en-US" sz="2000" dirty="0">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671810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7393D-78A7-2205-535F-77B5C955AC23}"/>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732B6F99-0721-F346-F857-678317AD249C}"/>
              </a:ext>
            </a:extLst>
          </p:cNvPr>
          <p:cNvSpPr/>
          <p:nvPr/>
        </p:nvSpPr>
        <p:spPr bwMode="auto">
          <a:xfrm>
            <a:off x="0" y="0"/>
            <a:ext cx="10847070" cy="707886"/>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ctr" defTabSz="914400" rtl="0" eaLnBrk="1" fontAlgn="base" latinLnBrk="0" hangingPunct="1">
              <a:lnSpc>
                <a:spcPct val="100000"/>
              </a:lnSpc>
              <a:spcBef>
                <a:spcPct val="0"/>
              </a:spcBef>
              <a:spcAft>
                <a:spcPct val="0"/>
              </a:spcAft>
              <a:buClrTx/>
              <a:buSzTx/>
              <a:buFontTx/>
              <a:buNone/>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目  录</a:t>
            </a:r>
            <a:endParaRPr kumimoji="0" lang="zh-CN" altLang="en-US" sz="4000" b="1" i="0" u="none" strike="noStrike" cap="none" normalizeH="0" baseline="0" dirty="0">
              <a:ln>
                <a:noFill/>
              </a:ln>
              <a:solidFill>
                <a:schemeClr val="bg1"/>
              </a:solidFill>
              <a:effectLst/>
              <a:latin typeface="Times New Roman" panose="02020603050405020304" pitchFamily="18" charset="0"/>
              <a:ea typeface="宋体" panose="02010600030101010101" pitchFamily="2" charset="-122"/>
              <a:cs typeface="+mn-ea"/>
              <a:sym typeface="+mn-lt"/>
            </a:endParaRPr>
          </a:p>
        </p:txBody>
      </p:sp>
      <p:pic>
        <p:nvPicPr>
          <p:cNvPr id="12" name="图片 11">
            <a:extLst>
              <a:ext uri="{FF2B5EF4-FFF2-40B4-BE49-F238E27FC236}">
                <a16:creationId xmlns:a16="http://schemas.microsoft.com/office/drawing/2014/main" id="{6C7A445C-88B0-13CF-D24D-86FCF47F4E5C}"/>
              </a:ext>
            </a:extLst>
          </p:cNvPr>
          <p:cNvPicPr>
            <a:picLocks noChangeAspect="1"/>
          </p:cNvPicPr>
          <p:nvPr/>
        </p:nvPicPr>
        <p:blipFill>
          <a:blip r:embed="rId2"/>
          <a:stretch>
            <a:fillRect/>
          </a:stretch>
        </p:blipFill>
        <p:spPr>
          <a:xfrm>
            <a:off x="10949940" y="0"/>
            <a:ext cx="1148838" cy="796775"/>
          </a:xfrm>
          <a:prstGeom prst="rect">
            <a:avLst/>
          </a:prstGeom>
        </p:spPr>
      </p:pic>
      <p:sp>
        <p:nvSpPr>
          <p:cNvPr id="8" name="矩形 7">
            <a:extLst>
              <a:ext uri="{FF2B5EF4-FFF2-40B4-BE49-F238E27FC236}">
                <a16:creationId xmlns:a16="http://schemas.microsoft.com/office/drawing/2014/main" id="{9357EC54-BBFD-FD58-6E64-D914902991DC}"/>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9" name="矩形 8">
            <a:extLst>
              <a:ext uri="{FF2B5EF4-FFF2-40B4-BE49-F238E27FC236}">
                <a16:creationId xmlns:a16="http://schemas.microsoft.com/office/drawing/2014/main" id="{4944EF30-5FB9-0237-B342-05A54664201C}"/>
              </a:ext>
            </a:extLst>
          </p:cNvPr>
          <p:cNvSpPr/>
          <p:nvPr/>
        </p:nvSpPr>
        <p:spPr>
          <a:xfrm>
            <a:off x="1741176" y="18713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11" name="文本框 10">
            <a:extLst>
              <a:ext uri="{FF2B5EF4-FFF2-40B4-BE49-F238E27FC236}">
                <a16:creationId xmlns:a16="http://schemas.microsoft.com/office/drawing/2014/main" id="{0C91CBE2-7B9F-F80B-3147-A612AAC17791}"/>
              </a:ext>
            </a:extLst>
          </p:cNvPr>
          <p:cNvSpPr txBox="1"/>
          <p:nvPr/>
        </p:nvSpPr>
        <p:spPr>
          <a:xfrm>
            <a:off x="1774514" y="18713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01</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13" name="矩形 12">
            <a:extLst>
              <a:ext uri="{FF2B5EF4-FFF2-40B4-BE49-F238E27FC236}">
                <a16:creationId xmlns:a16="http://schemas.microsoft.com/office/drawing/2014/main" id="{F2086B14-181A-E916-F30F-26FEC420403F}"/>
              </a:ext>
            </a:extLst>
          </p:cNvPr>
          <p:cNvSpPr/>
          <p:nvPr/>
        </p:nvSpPr>
        <p:spPr>
          <a:xfrm>
            <a:off x="2572159" y="1879722"/>
            <a:ext cx="3057247" cy="584775"/>
          </a:xfrm>
          <a:prstGeom prst="rect">
            <a:avLst/>
          </a:prstGeom>
        </p:spPr>
        <p:txBody>
          <a:bodyPr wrap="none">
            <a:spAutoFit/>
          </a:bodyPr>
          <a:lstStyle/>
          <a:p>
            <a:pPr fontAlgn="b"/>
            <a:r>
              <a:rPr lang="zh-CN" altLang="en-US" sz="3200" b="1" dirty="0">
                <a:solidFill>
                  <a:srgbClr val="A4DEF4"/>
                </a:solidFill>
                <a:latin typeface="Times New Roman" panose="02020603050405020304" pitchFamily="18" charset="0"/>
                <a:ea typeface="宋体" panose="02010600030101010101" pitchFamily="2" charset="-122"/>
                <a:cs typeface="+mn-ea"/>
                <a:sym typeface="+mn-lt"/>
              </a:rPr>
              <a:t>研究背景与意义</a:t>
            </a:r>
          </a:p>
        </p:txBody>
      </p:sp>
      <p:sp>
        <p:nvSpPr>
          <p:cNvPr id="44" name="矩形 43">
            <a:extLst>
              <a:ext uri="{FF2B5EF4-FFF2-40B4-BE49-F238E27FC236}">
                <a16:creationId xmlns:a16="http://schemas.microsoft.com/office/drawing/2014/main" id="{F22BC159-009A-42A3-0ADD-61CC249CC566}"/>
              </a:ext>
            </a:extLst>
          </p:cNvPr>
          <p:cNvSpPr/>
          <p:nvPr/>
        </p:nvSpPr>
        <p:spPr>
          <a:xfrm>
            <a:off x="1741176" y="273493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46" name="文本框 45">
            <a:extLst>
              <a:ext uri="{FF2B5EF4-FFF2-40B4-BE49-F238E27FC236}">
                <a16:creationId xmlns:a16="http://schemas.microsoft.com/office/drawing/2014/main" id="{F08B6A6A-70B8-EEDF-B8C3-BC8E0F432AFF}"/>
              </a:ext>
            </a:extLst>
          </p:cNvPr>
          <p:cNvSpPr txBox="1"/>
          <p:nvPr/>
        </p:nvSpPr>
        <p:spPr>
          <a:xfrm>
            <a:off x="1774514" y="273493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02</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48" name="矩形 47">
            <a:extLst>
              <a:ext uri="{FF2B5EF4-FFF2-40B4-BE49-F238E27FC236}">
                <a16:creationId xmlns:a16="http://schemas.microsoft.com/office/drawing/2014/main" id="{BA65976F-1FE0-56D5-6001-D1544BB3F427}"/>
              </a:ext>
            </a:extLst>
          </p:cNvPr>
          <p:cNvSpPr/>
          <p:nvPr/>
        </p:nvSpPr>
        <p:spPr>
          <a:xfrm>
            <a:off x="2572159" y="2743322"/>
            <a:ext cx="8004114" cy="584775"/>
          </a:xfrm>
          <a:prstGeom prst="rect">
            <a:avLst/>
          </a:prstGeom>
        </p:spPr>
        <p:txBody>
          <a:bodyPr wrap="none">
            <a:spAutoFit/>
          </a:bodyPr>
          <a:lstStyle/>
          <a:p>
            <a:pPr fontAlgn="b"/>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模拟系统参数、</a:t>
            </a:r>
            <a:r>
              <a:rPr lang="en-US" altLang="zh-CN" sz="3200" b="1" dirty="0">
                <a:solidFill>
                  <a:srgbClr val="002E9B"/>
                </a:solidFill>
                <a:latin typeface="Times New Roman" panose="02020603050405020304" pitchFamily="18" charset="0"/>
                <a:ea typeface="宋体" panose="02010600030101010101" pitchFamily="2" charset="-122"/>
                <a:cs typeface="+mn-ea"/>
                <a:sym typeface="+mn-lt"/>
              </a:rPr>
              <a:t>3γPET</a:t>
            </a:r>
            <a:r>
              <a:rPr lang="zh-CN" altLang="en-US" sz="3200" b="1" dirty="0">
                <a:solidFill>
                  <a:srgbClr val="002E9B"/>
                </a:solidFill>
                <a:latin typeface="Times New Roman" panose="02020603050405020304" pitchFamily="18" charset="0"/>
                <a:ea typeface="宋体" panose="02010600030101010101" pitchFamily="2" charset="-122"/>
                <a:cs typeface="+mn-ea"/>
                <a:sym typeface="+mn-lt"/>
              </a:rPr>
              <a:t>符合原理及核素选取</a:t>
            </a:r>
          </a:p>
        </p:txBody>
      </p:sp>
      <p:sp>
        <p:nvSpPr>
          <p:cNvPr id="50" name="矩形 49">
            <a:extLst>
              <a:ext uri="{FF2B5EF4-FFF2-40B4-BE49-F238E27FC236}">
                <a16:creationId xmlns:a16="http://schemas.microsoft.com/office/drawing/2014/main" id="{48322390-9490-E807-EF07-D92AC242C5B8}"/>
              </a:ext>
            </a:extLst>
          </p:cNvPr>
          <p:cNvSpPr/>
          <p:nvPr/>
        </p:nvSpPr>
        <p:spPr>
          <a:xfrm>
            <a:off x="1741176" y="3606922"/>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2" name="文本框 51">
            <a:extLst>
              <a:ext uri="{FF2B5EF4-FFF2-40B4-BE49-F238E27FC236}">
                <a16:creationId xmlns:a16="http://schemas.microsoft.com/office/drawing/2014/main" id="{2181B3A6-AEEC-7260-334F-B1E7637390CD}"/>
              </a:ext>
            </a:extLst>
          </p:cNvPr>
          <p:cNvSpPr txBox="1"/>
          <p:nvPr/>
        </p:nvSpPr>
        <p:spPr>
          <a:xfrm>
            <a:off x="1774514" y="3606922"/>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03</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54" name="矩形 53">
            <a:extLst>
              <a:ext uri="{FF2B5EF4-FFF2-40B4-BE49-F238E27FC236}">
                <a16:creationId xmlns:a16="http://schemas.microsoft.com/office/drawing/2014/main" id="{25074846-9744-98FD-2308-116877CDAF18}"/>
              </a:ext>
            </a:extLst>
          </p:cNvPr>
          <p:cNvSpPr/>
          <p:nvPr/>
        </p:nvSpPr>
        <p:spPr>
          <a:xfrm>
            <a:off x="2572159" y="3615312"/>
            <a:ext cx="4288353"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双核素成像与定量分析</a:t>
            </a:r>
          </a:p>
        </p:txBody>
      </p:sp>
      <p:sp>
        <p:nvSpPr>
          <p:cNvPr id="56" name="矩形 55">
            <a:extLst>
              <a:ext uri="{FF2B5EF4-FFF2-40B4-BE49-F238E27FC236}">
                <a16:creationId xmlns:a16="http://schemas.microsoft.com/office/drawing/2014/main" id="{13877518-1F3D-40CE-3396-FDC86DE1F51E}"/>
              </a:ext>
            </a:extLst>
          </p:cNvPr>
          <p:cNvSpPr/>
          <p:nvPr/>
        </p:nvSpPr>
        <p:spPr>
          <a:xfrm>
            <a:off x="1741176" y="4524575"/>
            <a:ext cx="639455" cy="540000"/>
          </a:xfrm>
          <a:prstGeom prst="rect">
            <a:avLst/>
          </a:prstGeom>
          <a:solidFill>
            <a:srgbClr val="002E9B"/>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cs typeface="+mn-ea"/>
              <a:sym typeface="+mn-lt"/>
            </a:endParaRPr>
          </a:p>
        </p:txBody>
      </p:sp>
      <p:sp>
        <p:nvSpPr>
          <p:cNvPr id="58" name="文本框 57">
            <a:extLst>
              <a:ext uri="{FF2B5EF4-FFF2-40B4-BE49-F238E27FC236}">
                <a16:creationId xmlns:a16="http://schemas.microsoft.com/office/drawing/2014/main" id="{5A843C5E-29F5-208F-817B-6513D1DE7190}"/>
              </a:ext>
            </a:extLst>
          </p:cNvPr>
          <p:cNvSpPr txBox="1"/>
          <p:nvPr/>
        </p:nvSpPr>
        <p:spPr>
          <a:xfrm>
            <a:off x="1774514" y="4524575"/>
            <a:ext cx="639455"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宋体" panose="02010600030101010101" pitchFamily="2" charset="-122"/>
                <a:cs typeface="+mn-ea"/>
                <a:sym typeface="+mn-lt"/>
              </a:rPr>
              <a:t>04</a:t>
            </a:r>
            <a:endParaRPr lang="zh-CN" altLang="en-US" sz="3200" b="1" dirty="0">
              <a:solidFill>
                <a:schemeClr val="bg1"/>
              </a:solidFill>
              <a:latin typeface="Times New Roman" panose="02020603050405020304" pitchFamily="18" charset="0"/>
              <a:ea typeface="宋体" panose="02010600030101010101" pitchFamily="2" charset="-122"/>
              <a:cs typeface="+mn-ea"/>
              <a:sym typeface="+mn-lt"/>
            </a:endParaRPr>
          </a:p>
        </p:txBody>
      </p:sp>
      <p:sp>
        <p:nvSpPr>
          <p:cNvPr id="60" name="矩形 59">
            <a:extLst>
              <a:ext uri="{FF2B5EF4-FFF2-40B4-BE49-F238E27FC236}">
                <a16:creationId xmlns:a16="http://schemas.microsoft.com/office/drawing/2014/main" id="{564D1D88-AD04-B8F3-C573-68761164433A}"/>
              </a:ext>
            </a:extLst>
          </p:cNvPr>
          <p:cNvSpPr/>
          <p:nvPr/>
        </p:nvSpPr>
        <p:spPr>
          <a:xfrm>
            <a:off x="2572159" y="4532965"/>
            <a:ext cx="2236510" cy="584775"/>
          </a:xfrm>
          <a:prstGeom prst="rect">
            <a:avLst/>
          </a:prstGeom>
        </p:spPr>
        <p:txBody>
          <a:bodyPr wrap="none">
            <a:spAutoFit/>
          </a:bodyPr>
          <a:lstStyle/>
          <a:p>
            <a:pPr fontAlgn="b"/>
            <a:r>
              <a:rPr lang="zh-CN" altLang="en-US" sz="3200" b="1" dirty="0">
                <a:solidFill>
                  <a:schemeClr val="accent1">
                    <a:lumMod val="40000"/>
                    <a:lumOff val="60000"/>
                  </a:schemeClr>
                </a:solidFill>
                <a:latin typeface="Times New Roman" panose="02020603050405020304" pitchFamily="18" charset="0"/>
                <a:ea typeface="宋体" panose="02010600030101010101" pitchFamily="2" charset="-122"/>
                <a:cs typeface="+mn-ea"/>
                <a:sym typeface="+mn-lt"/>
              </a:rPr>
              <a:t>结论与展望</a:t>
            </a:r>
          </a:p>
        </p:txBody>
      </p:sp>
    </p:spTree>
    <p:extLst>
      <p:ext uri="{BB962C8B-B14F-4D97-AF65-F5344CB8AC3E}">
        <p14:creationId xmlns:p14="http://schemas.microsoft.com/office/powerpoint/2010/main" val="305141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60188-DF41-3215-420E-293C89C1E4A3}"/>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896D73C2-3D8A-F7F0-7249-FD7121AC7B13}"/>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模拟系统参数</a:t>
            </a:r>
          </a:p>
        </p:txBody>
      </p:sp>
      <p:pic>
        <p:nvPicPr>
          <p:cNvPr id="12" name="图片 11">
            <a:extLst>
              <a:ext uri="{FF2B5EF4-FFF2-40B4-BE49-F238E27FC236}">
                <a16:creationId xmlns:a16="http://schemas.microsoft.com/office/drawing/2014/main" id="{B69AD1F9-AC7A-3B19-F252-A7D340448FB9}"/>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C1566402-7E75-33A6-B926-C7B62B03E6F1}"/>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mc:AlternateContent xmlns:mc="http://schemas.openxmlformats.org/markup-compatibility/2006" xmlns:p14="http://schemas.microsoft.com/office/powerpoint/2010/main">
        <mc:Choice Requires="p14">
          <p:contentPart p14:bwMode="auto" r:id="rId4">
            <p14:nvContentPartPr>
              <p14:cNvPr id="4" name="墨迹 3">
                <a:extLst>
                  <a:ext uri="{FF2B5EF4-FFF2-40B4-BE49-F238E27FC236}">
                    <a16:creationId xmlns:a16="http://schemas.microsoft.com/office/drawing/2014/main" id="{41E3B6B6-742F-65DD-E2C8-33A66D03FEC3}"/>
                  </a:ext>
                </a:extLst>
              </p14:cNvPr>
              <p14:cNvContentPartPr/>
              <p14:nvPr/>
            </p14:nvContentPartPr>
            <p14:xfrm>
              <a:off x="219585" y="2050633"/>
              <a:ext cx="574200" cy="50400"/>
            </p14:xfrm>
          </p:contentPart>
        </mc:Choice>
        <mc:Fallback xmlns="">
          <p:pic>
            <p:nvPicPr>
              <p:cNvPr id="4" name="墨迹 3">
                <a:extLst>
                  <a:ext uri="{FF2B5EF4-FFF2-40B4-BE49-F238E27FC236}">
                    <a16:creationId xmlns:a16="http://schemas.microsoft.com/office/drawing/2014/main" id="{41E3B6B6-742F-65DD-E2C8-33A66D03FEC3}"/>
                  </a:ext>
                </a:extLst>
              </p:cNvPr>
              <p:cNvPicPr/>
              <p:nvPr/>
            </p:nvPicPr>
            <p:blipFill>
              <a:blip r:embed="rId5"/>
              <a:stretch>
                <a:fillRect/>
              </a:stretch>
            </p:blipFill>
            <p:spPr>
              <a:xfrm>
                <a:off x="165585" y="1942633"/>
                <a:ext cx="68184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墨迹 4">
                <a:extLst>
                  <a:ext uri="{FF2B5EF4-FFF2-40B4-BE49-F238E27FC236}">
                    <a16:creationId xmlns:a16="http://schemas.microsoft.com/office/drawing/2014/main" id="{61674034-8C5A-C7C5-4F57-7FF923129F52}"/>
                  </a:ext>
                </a:extLst>
              </p14:cNvPr>
              <p14:cNvContentPartPr/>
              <p14:nvPr/>
            </p14:nvContentPartPr>
            <p14:xfrm>
              <a:off x="466545" y="2043073"/>
              <a:ext cx="360" cy="3960"/>
            </p14:xfrm>
          </p:contentPart>
        </mc:Choice>
        <mc:Fallback xmlns="">
          <p:pic>
            <p:nvPicPr>
              <p:cNvPr id="5" name="墨迹 4">
                <a:extLst>
                  <a:ext uri="{FF2B5EF4-FFF2-40B4-BE49-F238E27FC236}">
                    <a16:creationId xmlns:a16="http://schemas.microsoft.com/office/drawing/2014/main" id="{61674034-8C5A-C7C5-4F57-7FF923129F52}"/>
                  </a:ext>
                </a:extLst>
              </p:cNvPr>
              <p:cNvPicPr/>
              <p:nvPr/>
            </p:nvPicPr>
            <p:blipFill>
              <a:blip r:embed="rId7"/>
              <a:stretch>
                <a:fillRect/>
              </a:stretch>
            </p:blipFill>
            <p:spPr>
              <a:xfrm>
                <a:off x="412545" y="1935073"/>
                <a:ext cx="1080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墨迹 6">
                <a:extLst>
                  <a:ext uri="{FF2B5EF4-FFF2-40B4-BE49-F238E27FC236}">
                    <a16:creationId xmlns:a16="http://schemas.microsoft.com/office/drawing/2014/main" id="{B3583713-CDCD-4B00-326B-9FB4C38F12C8}"/>
                  </a:ext>
                </a:extLst>
              </p14:cNvPr>
              <p14:cNvContentPartPr/>
              <p14:nvPr/>
            </p14:nvContentPartPr>
            <p14:xfrm>
              <a:off x="223905" y="2136313"/>
              <a:ext cx="135360" cy="36720"/>
            </p14:xfrm>
          </p:contentPart>
        </mc:Choice>
        <mc:Fallback xmlns="">
          <p:pic>
            <p:nvPicPr>
              <p:cNvPr id="7" name="墨迹 6">
                <a:extLst>
                  <a:ext uri="{FF2B5EF4-FFF2-40B4-BE49-F238E27FC236}">
                    <a16:creationId xmlns:a16="http://schemas.microsoft.com/office/drawing/2014/main" id="{B3583713-CDCD-4B00-326B-9FB4C38F12C8}"/>
                  </a:ext>
                </a:extLst>
              </p:cNvPr>
              <p:cNvPicPr/>
              <p:nvPr/>
            </p:nvPicPr>
            <p:blipFill>
              <a:blip r:embed="rId9"/>
              <a:stretch>
                <a:fillRect/>
              </a:stretch>
            </p:blipFill>
            <p:spPr>
              <a:xfrm>
                <a:off x="169905" y="2028313"/>
                <a:ext cx="24300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墨迹 7">
                <a:extLst>
                  <a:ext uri="{FF2B5EF4-FFF2-40B4-BE49-F238E27FC236}">
                    <a16:creationId xmlns:a16="http://schemas.microsoft.com/office/drawing/2014/main" id="{8FAC41E3-A494-6BC3-0B31-99AE9904311E}"/>
                  </a:ext>
                </a:extLst>
              </p14:cNvPr>
              <p14:cNvContentPartPr/>
              <p14:nvPr/>
            </p14:nvContentPartPr>
            <p14:xfrm>
              <a:off x="141825" y="2071873"/>
              <a:ext cx="557640" cy="164520"/>
            </p14:xfrm>
          </p:contentPart>
        </mc:Choice>
        <mc:Fallback xmlns="">
          <p:pic>
            <p:nvPicPr>
              <p:cNvPr id="8" name="墨迹 7">
                <a:extLst>
                  <a:ext uri="{FF2B5EF4-FFF2-40B4-BE49-F238E27FC236}">
                    <a16:creationId xmlns:a16="http://schemas.microsoft.com/office/drawing/2014/main" id="{8FAC41E3-A494-6BC3-0B31-99AE9904311E}"/>
                  </a:ext>
                </a:extLst>
              </p:cNvPr>
              <p:cNvPicPr/>
              <p:nvPr/>
            </p:nvPicPr>
            <p:blipFill>
              <a:blip r:embed="rId11"/>
              <a:stretch>
                <a:fillRect/>
              </a:stretch>
            </p:blipFill>
            <p:spPr>
              <a:xfrm>
                <a:off x="87825" y="1963873"/>
                <a:ext cx="66528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墨迹 12">
                <a:extLst>
                  <a:ext uri="{FF2B5EF4-FFF2-40B4-BE49-F238E27FC236}">
                    <a16:creationId xmlns:a16="http://schemas.microsoft.com/office/drawing/2014/main" id="{13DCF365-BD04-0303-D34E-19E9AA12D59D}"/>
                  </a:ext>
                </a:extLst>
              </p14:cNvPr>
              <p14:cNvContentPartPr/>
              <p14:nvPr/>
            </p14:nvContentPartPr>
            <p14:xfrm>
              <a:off x="120879" y="2014993"/>
              <a:ext cx="360" cy="360"/>
            </p14:xfrm>
          </p:contentPart>
        </mc:Choice>
        <mc:Fallback xmlns="">
          <p:pic>
            <p:nvPicPr>
              <p:cNvPr id="13" name="墨迹 12">
                <a:extLst>
                  <a:ext uri="{FF2B5EF4-FFF2-40B4-BE49-F238E27FC236}">
                    <a16:creationId xmlns:a16="http://schemas.microsoft.com/office/drawing/2014/main" id="{13DCF365-BD04-0303-D34E-19E9AA12D59D}"/>
                  </a:ext>
                </a:extLst>
              </p:cNvPr>
              <p:cNvPicPr/>
              <p:nvPr/>
            </p:nvPicPr>
            <p:blipFill>
              <a:blip r:embed="rId7"/>
              <a:stretch>
                <a:fillRect/>
              </a:stretch>
            </p:blipFill>
            <p:spPr>
              <a:xfrm>
                <a:off x="66879" y="19069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墨迹 13">
                <a:extLst>
                  <a:ext uri="{FF2B5EF4-FFF2-40B4-BE49-F238E27FC236}">
                    <a16:creationId xmlns:a16="http://schemas.microsoft.com/office/drawing/2014/main" id="{0510CCFA-D986-7AC5-F16E-01EF1775BC54}"/>
                  </a:ext>
                </a:extLst>
              </p14:cNvPr>
              <p14:cNvContentPartPr/>
              <p14:nvPr/>
            </p14:nvContentPartPr>
            <p14:xfrm>
              <a:off x="288999" y="2033353"/>
              <a:ext cx="360" cy="360"/>
            </p14:xfrm>
          </p:contentPart>
        </mc:Choice>
        <mc:Fallback xmlns="">
          <p:pic>
            <p:nvPicPr>
              <p:cNvPr id="14" name="墨迹 13">
                <a:extLst>
                  <a:ext uri="{FF2B5EF4-FFF2-40B4-BE49-F238E27FC236}">
                    <a16:creationId xmlns:a16="http://schemas.microsoft.com/office/drawing/2014/main" id="{0510CCFA-D986-7AC5-F16E-01EF1775BC54}"/>
                  </a:ext>
                </a:extLst>
              </p:cNvPr>
              <p:cNvPicPr/>
              <p:nvPr/>
            </p:nvPicPr>
            <p:blipFill>
              <a:blip r:embed="rId7"/>
              <a:stretch>
                <a:fillRect/>
              </a:stretch>
            </p:blipFill>
            <p:spPr>
              <a:xfrm>
                <a:off x="234999" y="19253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墨迹 14">
                <a:extLst>
                  <a:ext uri="{FF2B5EF4-FFF2-40B4-BE49-F238E27FC236}">
                    <a16:creationId xmlns:a16="http://schemas.microsoft.com/office/drawing/2014/main" id="{750A387A-22AA-4A82-A98B-DABF455FB7D9}"/>
                  </a:ext>
                </a:extLst>
              </p14:cNvPr>
              <p14:cNvContentPartPr/>
              <p14:nvPr/>
            </p14:nvContentPartPr>
            <p14:xfrm>
              <a:off x="317079" y="2089513"/>
              <a:ext cx="11520" cy="44640"/>
            </p14:xfrm>
          </p:contentPart>
        </mc:Choice>
        <mc:Fallback xmlns="">
          <p:pic>
            <p:nvPicPr>
              <p:cNvPr id="15" name="墨迹 14">
                <a:extLst>
                  <a:ext uri="{FF2B5EF4-FFF2-40B4-BE49-F238E27FC236}">
                    <a16:creationId xmlns:a16="http://schemas.microsoft.com/office/drawing/2014/main" id="{750A387A-22AA-4A82-A98B-DABF455FB7D9}"/>
                  </a:ext>
                </a:extLst>
              </p:cNvPr>
              <p:cNvPicPr/>
              <p:nvPr/>
            </p:nvPicPr>
            <p:blipFill>
              <a:blip r:embed="rId15"/>
              <a:stretch>
                <a:fillRect/>
              </a:stretch>
            </p:blipFill>
            <p:spPr>
              <a:xfrm>
                <a:off x="263079" y="1981513"/>
                <a:ext cx="11916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墨迹 18">
                <a:extLst>
                  <a:ext uri="{FF2B5EF4-FFF2-40B4-BE49-F238E27FC236}">
                    <a16:creationId xmlns:a16="http://schemas.microsoft.com/office/drawing/2014/main" id="{F31ED77F-448D-D0B9-EBBA-8D31A1FE91D9}"/>
                  </a:ext>
                </a:extLst>
              </p14:cNvPr>
              <p14:cNvContentPartPr/>
              <p14:nvPr/>
            </p14:nvContentPartPr>
            <p14:xfrm>
              <a:off x="332199" y="2141713"/>
              <a:ext cx="3960" cy="3960"/>
            </p14:xfrm>
          </p:contentPart>
        </mc:Choice>
        <mc:Fallback xmlns="">
          <p:pic>
            <p:nvPicPr>
              <p:cNvPr id="19" name="墨迹 18">
                <a:extLst>
                  <a:ext uri="{FF2B5EF4-FFF2-40B4-BE49-F238E27FC236}">
                    <a16:creationId xmlns:a16="http://schemas.microsoft.com/office/drawing/2014/main" id="{F31ED77F-448D-D0B9-EBBA-8D31A1FE91D9}"/>
                  </a:ext>
                </a:extLst>
              </p:cNvPr>
              <p:cNvPicPr/>
              <p:nvPr/>
            </p:nvPicPr>
            <p:blipFill>
              <a:blip r:embed="rId17"/>
              <a:stretch>
                <a:fillRect/>
              </a:stretch>
            </p:blipFill>
            <p:spPr>
              <a:xfrm>
                <a:off x="278199" y="2033713"/>
                <a:ext cx="11160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墨迹 19">
                <a:extLst>
                  <a:ext uri="{FF2B5EF4-FFF2-40B4-BE49-F238E27FC236}">
                    <a16:creationId xmlns:a16="http://schemas.microsoft.com/office/drawing/2014/main" id="{64FA0E79-6039-FC34-6757-25D0D784C5F7}"/>
                  </a:ext>
                </a:extLst>
              </p14:cNvPr>
              <p14:cNvContentPartPr/>
              <p14:nvPr/>
            </p14:nvContentPartPr>
            <p14:xfrm>
              <a:off x="130239" y="2117593"/>
              <a:ext cx="395280" cy="158760"/>
            </p14:xfrm>
          </p:contentPart>
        </mc:Choice>
        <mc:Fallback xmlns="">
          <p:pic>
            <p:nvPicPr>
              <p:cNvPr id="20" name="墨迹 19">
                <a:extLst>
                  <a:ext uri="{FF2B5EF4-FFF2-40B4-BE49-F238E27FC236}">
                    <a16:creationId xmlns:a16="http://schemas.microsoft.com/office/drawing/2014/main" id="{64FA0E79-6039-FC34-6757-25D0D784C5F7}"/>
                  </a:ext>
                </a:extLst>
              </p:cNvPr>
              <p:cNvPicPr/>
              <p:nvPr/>
            </p:nvPicPr>
            <p:blipFill>
              <a:blip r:embed="rId19"/>
              <a:stretch>
                <a:fillRect/>
              </a:stretch>
            </p:blipFill>
            <p:spPr>
              <a:xfrm>
                <a:off x="76239" y="2009593"/>
                <a:ext cx="502920" cy="374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墨迹 20">
                <a:extLst>
                  <a:ext uri="{FF2B5EF4-FFF2-40B4-BE49-F238E27FC236}">
                    <a16:creationId xmlns:a16="http://schemas.microsoft.com/office/drawing/2014/main" id="{79168800-D702-ED4F-749B-29B042C291B3}"/>
                  </a:ext>
                </a:extLst>
              </p14:cNvPr>
              <p14:cNvContentPartPr/>
              <p14:nvPr/>
            </p14:nvContentPartPr>
            <p14:xfrm>
              <a:off x="239319" y="2089513"/>
              <a:ext cx="483840" cy="234720"/>
            </p14:xfrm>
          </p:contentPart>
        </mc:Choice>
        <mc:Fallback xmlns="">
          <p:pic>
            <p:nvPicPr>
              <p:cNvPr id="21" name="墨迹 20">
                <a:extLst>
                  <a:ext uri="{FF2B5EF4-FFF2-40B4-BE49-F238E27FC236}">
                    <a16:creationId xmlns:a16="http://schemas.microsoft.com/office/drawing/2014/main" id="{79168800-D702-ED4F-749B-29B042C291B3}"/>
                  </a:ext>
                </a:extLst>
              </p:cNvPr>
              <p:cNvPicPr/>
              <p:nvPr/>
            </p:nvPicPr>
            <p:blipFill>
              <a:blip r:embed="rId21"/>
              <a:stretch>
                <a:fillRect/>
              </a:stretch>
            </p:blipFill>
            <p:spPr>
              <a:xfrm>
                <a:off x="185359" y="1981678"/>
                <a:ext cx="591400" cy="45003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墨迹 21">
                <a:extLst>
                  <a:ext uri="{FF2B5EF4-FFF2-40B4-BE49-F238E27FC236}">
                    <a16:creationId xmlns:a16="http://schemas.microsoft.com/office/drawing/2014/main" id="{EDCD429F-DBC1-265F-E385-D9477E199DE6}"/>
                  </a:ext>
                </a:extLst>
              </p14:cNvPr>
              <p14:cNvContentPartPr/>
              <p14:nvPr/>
            </p14:nvContentPartPr>
            <p14:xfrm>
              <a:off x="56439" y="1708993"/>
              <a:ext cx="728280" cy="914760"/>
            </p14:xfrm>
          </p:contentPart>
        </mc:Choice>
        <mc:Fallback xmlns="">
          <p:pic>
            <p:nvPicPr>
              <p:cNvPr id="22" name="墨迹 21">
                <a:extLst>
                  <a:ext uri="{FF2B5EF4-FFF2-40B4-BE49-F238E27FC236}">
                    <a16:creationId xmlns:a16="http://schemas.microsoft.com/office/drawing/2014/main" id="{EDCD429F-DBC1-265F-E385-D9477E199DE6}"/>
                  </a:ext>
                </a:extLst>
              </p:cNvPr>
              <p:cNvPicPr/>
              <p:nvPr/>
            </p:nvPicPr>
            <p:blipFill>
              <a:blip r:embed="rId23"/>
              <a:stretch>
                <a:fillRect/>
              </a:stretch>
            </p:blipFill>
            <p:spPr>
              <a:xfrm>
                <a:off x="38439" y="1690993"/>
                <a:ext cx="763920" cy="95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墨迹 25">
                <a:extLst>
                  <a:ext uri="{FF2B5EF4-FFF2-40B4-BE49-F238E27FC236}">
                    <a16:creationId xmlns:a16="http://schemas.microsoft.com/office/drawing/2014/main" id="{286EE962-403E-A820-1191-07D323E36C3A}"/>
                  </a:ext>
                </a:extLst>
              </p14:cNvPr>
              <p14:cNvContentPartPr/>
              <p14:nvPr/>
            </p14:nvContentPartPr>
            <p14:xfrm>
              <a:off x="85665" y="1967473"/>
              <a:ext cx="453960" cy="335520"/>
            </p14:xfrm>
          </p:contentPart>
        </mc:Choice>
        <mc:Fallback xmlns="">
          <p:pic>
            <p:nvPicPr>
              <p:cNvPr id="26" name="墨迹 25">
                <a:extLst>
                  <a:ext uri="{FF2B5EF4-FFF2-40B4-BE49-F238E27FC236}">
                    <a16:creationId xmlns:a16="http://schemas.microsoft.com/office/drawing/2014/main" id="{286EE962-403E-A820-1191-07D323E36C3A}"/>
                  </a:ext>
                </a:extLst>
              </p:cNvPr>
              <p:cNvPicPr/>
              <p:nvPr/>
            </p:nvPicPr>
            <p:blipFill>
              <a:blip r:embed="rId25"/>
              <a:stretch>
                <a:fillRect/>
              </a:stretch>
            </p:blipFill>
            <p:spPr>
              <a:xfrm>
                <a:off x="22665" y="1904473"/>
                <a:ext cx="579600" cy="461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墨迹 28">
                <a:extLst>
                  <a:ext uri="{FF2B5EF4-FFF2-40B4-BE49-F238E27FC236}">
                    <a16:creationId xmlns:a16="http://schemas.microsoft.com/office/drawing/2014/main" id="{E112C186-9E3D-6B61-DB3A-3D3AC706A110}"/>
                  </a:ext>
                </a:extLst>
              </p14:cNvPr>
              <p14:cNvContentPartPr/>
              <p14:nvPr/>
            </p14:nvContentPartPr>
            <p14:xfrm>
              <a:off x="201225" y="2089513"/>
              <a:ext cx="150120" cy="112320"/>
            </p14:xfrm>
          </p:contentPart>
        </mc:Choice>
        <mc:Fallback xmlns="">
          <p:pic>
            <p:nvPicPr>
              <p:cNvPr id="29" name="墨迹 28">
                <a:extLst>
                  <a:ext uri="{FF2B5EF4-FFF2-40B4-BE49-F238E27FC236}">
                    <a16:creationId xmlns:a16="http://schemas.microsoft.com/office/drawing/2014/main" id="{E112C186-9E3D-6B61-DB3A-3D3AC706A110}"/>
                  </a:ext>
                </a:extLst>
              </p:cNvPr>
              <p:cNvPicPr/>
              <p:nvPr/>
            </p:nvPicPr>
            <p:blipFill>
              <a:blip r:embed="rId27"/>
              <a:stretch>
                <a:fillRect/>
              </a:stretch>
            </p:blipFill>
            <p:spPr>
              <a:xfrm>
                <a:off x="147225" y="1981513"/>
                <a:ext cx="2577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墨迹 29">
                <a:extLst>
                  <a:ext uri="{FF2B5EF4-FFF2-40B4-BE49-F238E27FC236}">
                    <a16:creationId xmlns:a16="http://schemas.microsoft.com/office/drawing/2014/main" id="{B96D8FF2-5E6F-C6D3-6881-928A58B5C082}"/>
                  </a:ext>
                </a:extLst>
              </p14:cNvPr>
              <p14:cNvContentPartPr/>
              <p14:nvPr/>
            </p14:nvContentPartPr>
            <p14:xfrm>
              <a:off x="233625" y="1919953"/>
              <a:ext cx="428400" cy="485640"/>
            </p14:xfrm>
          </p:contentPart>
        </mc:Choice>
        <mc:Fallback xmlns="">
          <p:pic>
            <p:nvPicPr>
              <p:cNvPr id="30" name="墨迹 29">
                <a:extLst>
                  <a:ext uri="{FF2B5EF4-FFF2-40B4-BE49-F238E27FC236}">
                    <a16:creationId xmlns:a16="http://schemas.microsoft.com/office/drawing/2014/main" id="{B96D8FF2-5E6F-C6D3-6881-928A58B5C082}"/>
                  </a:ext>
                </a:extLst>
              </p:cNvPr>
              <p:cNvPicPr/>
              <p:nvPr/>
            </p:nvPicPr>
            <p:blipFill>
              <a:blip r:embed="rId29"/>
              <a:stretch>
                <a:fillRect/>
              </a:stretch>
            </p:blipFill>
            <p:spPr>
              <a:xfrm>
                <a:off x="170625" y="1856953"/>
                <a:ext cx="554040" cy="611280"/>
              </a:xfrm>
              <a:prstGeom prst="rect">
                <a:avLst/>
              </a:prstGeom>
            </p:spPr>
          </p:pic>
        </mc:Fallback>
      </mc:AlternateContent>
      <p:pic>
        <p:nvPicPr>
          <p:cNvPr id="2" name="table">
            <a:extLst>
              <a:ext uri="{FF2B5EF4-FFF2-40B4-BE49-F238E27FC236}">
                <a16:creationId xmlns:a16="http://schemas.microsoft.com/office/drawing/2014/main" id="{7F273E4C-6D91-3AB8-C818-3706E4F1DD7B}"/>
              </a:ext>
            </a:extLst>
          </p:cNvPr>
          <p:cNvPicPr>
            <a:picLocks noChangeAspect="1"/>
          </p:cNvPicPr>
          <p:nvPr/>
        </p:nvPicPr>
        <p:blipFill>
          <a:blip r:embed="rId30"/>
          <a:stretch>
            <a:fillRect/>
          </a:stretch>
        </p:blipFill>
        <p:spPr>
          <a:xfrm>
            <a:off x="381945" y="719943"/>
            <a:ext cx="6732716" cy="4845159"/>
          </a:xfrm>
          <a:prstGeom prst="rect">
            <a:avLst/>
          </a:prstGeom>
        </p:spPr>
      </p:pic>
      <p:pic>
        <p:nvPicPr>
          <p:cNvPr id="18" name="图片 17">
            <a:extLst>
              <a:ext uri="{FF2B5EF4-FFF2-40B4-BE49-F238E27FC236}">
                <a16:creationId xmlns:a16="http://schemas.microsoft.com/office/drawing/2014/main" id="{EA291B4D-0B41-322F-2CF7-689D3C027D7B}"/>
              </a:ext>
            </a:extLst>
          </p:cNvPr>
          <p:cNvPicPr>
            <a:picLocks noChangeAspect="1"/>
          </p:cNvPicPr>
          <p:nvPr/>
        </p:nvPicPr>
        <p:blipFill>
          <a:blip r:embed="rId31"/>
          <a:stretch>
            <a:fillRect/>
          </a:stretch>
        </p:blipFill>
        <p:spPr>
          <a:xfrm>
            <a:off x="7145261" y="743173"/>
            <a:ext cx="4438238" cy="3170170"/>
          </a:xfrm>
          <a:prstGeom prst="rect">
            <a:avLst/>
          </a:prstGeom>
        </p:spPr>
      </p:pic>
      <p:sp>
        <p:nvSpPr>
          <p:cNvPr id="6" name="文本框 4">
            <a:extLst>
              <a:ext uri="{FF2B5EF4-FFF2-40B4-BE49-F238E27FC236}">
                <a16:creationId xmlns:a16="http://schemas.microsoft.com/office/drawing/2014/main" id="{5BBD487C-56AD-76B1-3E56-1DC2EB4D9483}"/>
              </a:ext>
            </a:extLst>
          </p:cNvPr>
          <p:cNvSpPr txBox="1"/>
          <p:nvPr/>
        </p:nvSpPr>
        <p:spPr>
          <a:xfrm>
            <a:off x="7388118" y="4227223"/>
            <a:ext cx="4347828" cy="163121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altLang="zh-CN" sz="2000" dirty="0" err="1">
                <a:latin typeface="Times New Roman" panose="02020603050405020304" pitchFamily="18" charset="0"/>
                <a:ea typeface="宋体" panose="02010600030101010101" pitchFamily="2" charset="-122"/>
                <a:cs typeface="+mn-ea"/>
                <a:sym typeface="+mn-lt"/>
              </a:rPr>
              <a:t>block_DeadTime</a:t>
            </a:r>
            <a:r>
              <a:rPr lang="en-US" altLang="zh-CN" sz="2000" dirty="0">
                <a:latin typeface="Times New Roman" panose="02020603050405020304" pitchFamily="18" charset="0"/>
                <a:ea typeface="宋体" panose="02010600030101010101" pitchFamily="2" charset="-122"/>
                <a:cs typeface="+mn-ea"/>
                <a:sym typeface="+mn-lt"/>
              </a:rPr>
              <a:t>:  256ns</a:t>
            </a:r>
          </a:p>
          <a:p>
            <a:pPr marL="342900" indent="-342900">
              <a:buFont typeface="Arial" panose="020B0604020202020204" pitchFamily="34" charset="0"/>
              <a:buChar char="•"/>
            </a:pPr>
            <a:r>
              <a:rPr lang="en-US" altLang="zh-CN" sz="2000" dirty="0" err="1">
                <a:latin typeface="Times New Roman" panose="02020603050405020304" pitchFamily="18" charset="0"/>
                <a:ea typeface="宋体" panose="02010600030101010101" pitchFamily="2" charset="-122"/>
                <a:cs typeface="+mn-ea"/>
                <a:sym typeface="+mn-lt"/>
              </a:rPr>
              <a:t>crystalResolution</a:t>
            </a:r>
            <a:r>
              <a:rPr lang="en-US" altLang="zh-CN" sz="2000" dirty="0">
                <a:latin typeface="Times New Roman" panose="02020603050405020304" pitchFamily="18" charset="0"/>
                <a:ea typeface="宋体" panose="02010600030101010101" pitchFamily="2" charset="-122"/>
                <a:cs typeface="+mn-ea"/>
                <a:sym typeface="+mn-lt"/>
              </a:rPr>
              <a:t>: </a:t>
            </a:r>
            <a:r>
              <a:rPr lang="en-US" altLang="zh-CN" sz="2000" dirty="0">
                <a:latin typeface="Times New Roman" panose="02020603050405020304" pitchFamily="18" charset="0"/>
                <a:ea typeface="宋体" panose="02010600030101010101" pitchFamily="2" charset="-122"/>
                <a:cs typeface="+mn-ea"/>
                <a:sym typeface="+mn-lt"/>
                <a:hlinkClick r:id="rId32"/>
              </a:rPr>
              <a:t>0.15 @ 511kev</a:t>
            </a:r>
            <a:endParaRPr lang="en-US" altLang="zh-CN" sz="2000" dirty="0">
              <a:latin typeface="Times New Roman" panose="02020603050405020304" pitchFamily="18" charset="0"/>
              <a:ea typeface="宋体" panose="02010600030101010101" pitchFamily="2" charset="-122"/>
              <a:cs typeface="+mn-ea"/>
              <a:sym typeface="+mn-lt"/>
            </a:endParaRPr>
          </a:p>
          <a:p>
            <a:pPr marL="342900" indent="-342900">
              <a:buFont typeface="Arial" panose="020B0604020202020204" pitchFamily="34" charset="0"/>
              <a:buChar char="•"/>
            </a:pPr>
            <a:r>
              <a:rPr lang="en-US" altLang="zh-CN" sz="2000" dirty="0">
                <a:latin typeface="Times New Roman" panose="02020603050405020304" pitchFamily="18" charset="0"/>
                <a:ea typeface="宋体" panose="02010600030101010101" pitchFamily="2" charset="-122"/>
                <a:cs typeface="+mn-ea"/>
                <a:sym typeface="+mn-lt"/>
              </a:rPr>
              <a:t>511</a:t>
            </a:r>
            <a:r>
              <a:rPr lang="zh-CN" altLang="en-US" sz="2000" dirty="0">
                <a:latin typeface="Times New Roman" panose="02020603050405020304" pitchFamily="18" charset="0"/>
                <a:ea typeface="宋体" panose="02010600030101010101" pitchFamily="2" charset="-122"/>
                <a:cs typeface="+mn-ea"/>
                <a:sym typeface="+mn-lt"/>
              </a:rPr>
              <a:t>能窗</a:t>
            </a:r>
            <a:r>
              <a:rPr lang="en-US" altLang="zh-CN" sz="2000" dirty="0">
                <a:latin typeface="Times New Roman" panose="02020603050405020304" pitchFamily="18" charset="0"/>
                <a:ea typeface="宋体" panose="02010600030101010101" pitchFamily="2" charset="-122"/>
                <a:cs typeface="+mn-ea"/>
                <a:sym typeface="+mn-lt"/>
              </a:rPr>
              <a:t>: 361-661 keV</a:t>
            </a:r>
          </a:p>
          <a:p>
            <a:pPr marL="342900" indent="-342900">
              <a:buFont typeface="Arial" panose="020B0604020202020204" pitchFamily="34" charset="0"/>
              <a:buChar char="•"/>
            </a:pPr>
            <a:r>
              <a:rPr lang="en-US" altLang="zh-CN" sz="2000" dirty="0" err="1">
                <a:latin typeface="Times New Roman" panose="02020603050405020304" pitchFamily="18" charset="0"/>
                <a:ea typeface="宋体" panose="02010600030101010101" pitchFamily="2" charset="-122"/>
                <a:cs typeface="+mn-ea"/>
                <a:sym typeface="+mn-lt"/>
              </a:rPr>
              <a:t>timeResolution</a:t>
            </a:r>
            <a:r>
              <a:rPr lang="en-US" altLang="zh-CN" sz="2000" dirty="0">
                <a:latin typeface="Times New Roman" panose="02020603050405020304" pitchFamily="18" charset="0"/>
                <a:ea typeface="宋体" panose="02010600030101010101" pitchFamily="2" charset="-122"/>
                <a:cs typeface="+mn-ea"/>
                <a:sym typeface="+mn-lt"/>
              </a:rPr>
              <a:t>: 0.7 ns</a:t>
            </a:r>
          </a:p>
          <a:p>
            <a:pPr marL="342900" indent="-342900">
              <a:buFont typeface="Arial" panose="020B0604020202020204" pitchFamily="34" charset="0"/>
              <a:buChar char="•"/>
            </a:pPr>
            <a:r>
              <a:rPr lang="en-US" altLang="zh-CN" sz="2000" dirty="0" err="1">
                <a:latin typeface="Times New Roman" panose="02020603050405020304" pitchFamily="18" charset="0"/>
                <a:ea typeface="宋体" panose="02010600030101010101" pitchFamily="2" charset="-122"/>
                <a:cs typeface="+mn-ea"/>
                <a:sym typeface="+mn-lt"/>
              </a:rPr>
              <a:t>coincidenceTimeWindow</a:t>
            </a:r>
            <a:r>
              <a:rPr lang="en-US" altLang="zh-CN" sz="2000" dirty="0">
                <a:latin typeface="Times New Roman" panose="02020603050405020304" pitchFamily="18" charset="0"/>
                <a:ea typeface="宋体" panose="02010600030101010101" pitchFamily="2" charset="-122"/>
                <a:cs typeface="+mn-ea"/>
                <a:sym typeface="+mn-lt"/>
              </a:rPr>
              <a:t>: 2 ns</a:t>
            </a:r>
          </a:p>
        </p:txBody>
      </p:sp>
    </p:spTree>
    <p:extLst>
      <p:ext uri="{BB962C8B-B14F-4D97-AF65-F5344CB8AC3E}">
        <p14:creationId xmlns:p14="http://schemas.microsoft.com/office/powerpoint/2010/main" val="2561202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04E53-A640-DA64-A2A7-08807674B521}"/>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BDCE27AA-FB6A-E213-83E3-63CA90F5C7DE}"/>
              </a:ext>
            </a:extLst>
          </p:cNvPr>
          <p:cNvSpPr/>
          <p:nvPr/>
        </p:nvSpPr>
        <p:spPr bwMode="auto">
          <a:xfrm>
            <a:off x="0" y="0"/>
            <a:ext cx="10847070" cy="706755"/>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algn="ctr" fontAlgn="base">
              <a:spcBef>
                <a:spcPct val="0"/>
              </a:spcBef>
              <a:spcAft>
                <a:spcPct val="0"/>
              </a:spcAft>
            </a:pPr>
            <a:r>
              <a:rPr lang="en-US" altLang="zh-CN" sz="4000" b="1" dirty="0">
                <a:solidFill>
                  <a:schemeClr val="bg1"/>
                </a:solidFill>
                <a:latin typeface="Times New Roman" panose="02020603050405020304" pitchFamily="18" charset="0"/>
                <a:ea typeface="宋体" panose="02010600030101010101" pitchFamily="2" charset="-122"/>
                <a:cs typeface="+mn-ea"/>
                <a:sym typeface="+mn-lt"/>
              </a:rPr>
              <a:t>3γ-PET</a:t>
            </a:r>
            <a:r>
              <a:rPr lang="zh-CN" altLang="en-US" sz="4000" b="1" dirty="0">
                <a:solidFill>
                  <a:schemeClr val="bg1"/>
                </a:solidFill>
                <a:latin typeface="Times New Roman" panose="02020603050405020304" pitchFamily="18" charset="0"/>
                <a:ea typeface="宋体" panose="02010600030101010101" pitchFamily="2" charset="-122"/>
                <a:cs typeface="+mn-ea"/>
                <a:sym typeface="+mn-lt"/>
              </a:rPr>
              <a:t>可用核素</a:t>
            </a:r>
          </a:p>
        </p:txBody>
      </p:sp>
      <p:pic>
        <p:nvPicPr>
          <p:cNvPr id="12" name="图片 11">
            <a:extLst>
              <a:ext uri="{FF2B5EF4-FFF2-40B4-BE49-F238E27FC236}">
                <a16:creationId xmlns:a16="http://schemas.microsoft.com/office/drawing/2014/main" id="{3506E4C9-5E99-050E-158B-C4330DDA78B2}"/>
              </a:ext>
            </a:extLst>
          </p:cNvPr>
          <p:cNvPicPr>
            <a:picLocks noChangeAspect="1"/>
          </p:cNvPicPr>
          <p:nvPr/>
        </p:nvPicPr>
        <p:blipFill>
          <a:blip r:embed="rId3"/>
          <a:stretch>
            <a:fillRect/>
          </a:stretch>
        </p:blipFill>
        <p:spPr>
          <a:xfrm>
            <a:off x="10949940" y="0"/>
            <a:ext cx="1148838" cy="796775"/>
          </a:xfrm>
          <a:prstGeom prst="rect">
            <a:avLst/>
          </a:prstGeom>
        </p:spPr>
      </p:pic>
      <p:sp>
        <p:nvSpPr>
          <p:cNvPr id="9" name="矩形 8">
            <a:extLst>
              <a:ext uri="{FF2B5EF4-FFF2-40B4-BE49-F238E27FC236}">
                <a16:creationId xmlns:a16="http://schemas.microsoft.com/office/drawing/2014/main" id="{ED978C22-8800-98D6-4D5F-346B705B6245}"/>
              </a:ext>
            </a:extLst>
          </p:cNvPr>
          <p:cNvSpPr/>
          <p:nvPr/>
        </p:nvSpPr>
        <p:spPr bwMode="auto">
          <a:xfrm>
            <a:off x="0" y="6611779"/>
            <a:ext cx="12192000" cy="246221"/>
          </a:xfrm>
          <a:prstGeom prst="rect">
            <a:avLst/>
          </a:prstGeom>
          <a:solidFill>
            <a:srgbClr val="002E9B"/>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spAutoFit/>
          </a:bodyPr>
          <a:lstStyle/>
          <a:p>
            <a:pPr marL="1905" marR="0" indent="0" algn="just" defTabSz="914400" rtl="0" eaLnBrk="1" fontAlgn="base" latinLnBrk="0" hangingPunct="1">
              <a:lnSpc>
                <a:spcPct val="100000"/>
              </a:lnSpc>
              <a:spcBef>
                <a:spcPct val="0"/>
              </a:spcBef>
              <a:spcAft>
                <a:spcPct val="0"/>
              </a:spcAft>
              <a:buClrTx/>
              <a:buSzTx/>
              <a:buFontTx/>
              <a:buNone/>
            </a:pPr>
            <a:endParaRPr kumimoji="0" lang="zh-CN" altLang="en-US" sz="1000" b="1" i="0" u="none" strike="noStrike" cap="none" normalizeH="0" baseline="0" dirty="0">
              <a:ln>
                <a:noFill/>
              </a:ln>
              <a:solidFill>
                <a:schemeClr val="bg1"/>
              </a:solidFill>
              <a:effectLst/>
              <a:cs typeface="+mn-ea"/>
              <a:sym typeface="+mn-lt"/>
            </a:endParaRPr>
          </a:p>
        </p:txBody>
      </p:sp>
      <p:sp>
        <p:nvSpPr>
          <p:cNvPr id="8" name="文本框 7">
            <a:extLst>
              <a:ext uri="{FF2B5EF4-FFF2-40B4-BE49-F238E27FC236}">
                <a16:creationId xmlns:a16="http://schemas.microsoft.com/office/drawing/2014/main" id="{294F313D-00A5-A577-449F-E7649CA7815D}"/>
              </a:ext>
            </a:extLst>
          </p:cNvPr>
          <p:cNvSpPr txBox="1"/>
          <p:nvPr/>
        </p:nvSpPr>
        <p:spPr>
          <a:xfrm>
            <a:off x="5900631" y="796775"/>
            <a:ext cx="6048446" cy="4170372"/>
          </a:xfrm>
          <a:prstGeom prst="rect">
            <a:avLst/>
          </a:prstGeom>
          <a:noFill/>
        </p:spPr>
        <p:txBody>
          <a:bodyPr wrap="square">
            <a:spAutoFit/>
          </a:bodyPr>
          <a:lstStyle/>
          <a:p>
            <a:pPr algn="l">
              <a:spcBef>
                <a:spcPts val="900"/>
              </a:spcBef>
              <a:buNone/>
            </a:pPr>
            <a:r>
              <a:rPr lang="zh-CN" altLang="en-US" sz="2800" b="1" i="0" dirty="0">
                <a:solidFill>
                  <a:srgbClr val="000000"/>
                </a:solidFill>
                <a:effectLst/>
                <a:latin typeface="Times New Roman" panose="02020603050405020304" pitchFamily="18" charset="0"/>
                <a:ea typeface="宋体" panose="02010600030101010101" pitchFamily="2" charset="-122"/>
              </a:rPr>
              <a:t>⁴⁴</a:t>
            </a:r>
            <a:r>
              <a:rPr lang="en-US" altLang="zh-CN" sz="2800" b="1" i="0" dirty="0">
                <a:solidFill>
                  <a:srgbClr val="000000"/>
                </a:solidFill>
                <a:effectLst/>
                <a:latin typeface="Times New Roman" panose="02020603050405020304" pitchFamily="18" charset="0"/>
                <a:ea typeface="宋体" panose="02010600030101010101" pitchFamily="2" charset="-122"/>
              </a:rPr>
              <a:t>Sc</a:t>
            </a:r>
            <a:r>
              <a:rPr lang="zh-CN" altLang="en-US" sz="2800" b="1" i="0" dirty="0">
                <a:solidFill>
                  <a:srgbClr val="000000"/>
                </a:solidFill>
                <a:effectLst/>
                <a:latin typeface="Times New Roman" panose="02020603050405020304" pitchFamily="18" charset="0"/>
                <a:ea typeface="宋体" panose="02010600030101010101" pitchFamily="2" charset="-122"/>
              </a:rPr>
              <a:t>（最优验证核素</a:t>
            </a:r>
            <a:r>
              <a:rPr lang="zh-CN" altLang="en-US" sz="2000" b="1" i="0" dirty="0">
                <a:solidFill>
                  <a:srgbClr val="000000"/>
                </a:solidFill>
                <a:effectLst/>
                <a:latin typeface="Times New Roman" panose="02020603050405020304" pitchFamily="18" charset="0"/>
                <a:ea typeface="宋体" panose="02010600030101010101" pitchFamily="2" charset="-122"/>
              </a:rPr>
              <a:t>）</a:t>
            </a:r>
          </a:p>
          <a:p>
            <a:pPr marL="342900" indent="-342900" algn="l">
              <a:spcBef>
                <a:spcPts val="600"/>
              </a:spcBef>
              <a:spcAft>
                <a:spcPts val="600"/>
              </a:spcAft>
              <a:buFont typeface="Arial" panose="020B0604020202020204" pitchFamily="34" charset="0"/>
              <a:buChar char="•"/>
            </a:pPr>
            <a:r>
              <a:rPr lang="zh-CN" altLang="en-US" sz="2400" b="0" i="0" dirty="0">
                <a:solidFill>
                  <a:srgbClr val="000000"/>
                </a:solidFill>
                <a:effectLst/>
                <a:latin typeface="Times New Roman" panose="02020603050405020304" pitchFamily="18" charset="0"/>
                <a:ea typeface="宋体" panose="02010600030101010101" pitchFamily="2" charset="-122"/>
              </a:rPr>
              <a:t>半衰期 </a:t>
            </a:r>
            <a:r>
              <a:rPr lang="en-US" altLang="zh-CN" sz="2400" b="0" i="0" dirty="0">
                <a:solidFill>
                  <a:srgbClr val="000000"/>
                </a:solidFill>
                <a:effectLst/>
                <a:latin typeface="Times New Roman" panose="02020603050405020304" pitchFamily="18" charset="0"/>
                <a:ea typeface="宋体" panose="02010600030101010101" pitchFamily="2" charset="-122"/>
              </a:rPr>
              <a:t>3.9h</a:t>
            </a:r>
            <a:r>
              <a:rPr lang="zh-CN" altLang="en-US" sz="2400" b="0" i="0" dirty="0">
                <a:solidFill>
                  <a:srgbClr val="000000"/>
                </a:solidFill>
                <a:effectLst/>
                <a:latin typeface="Times New Roman" panose="02020603050405020304" pitchFamily="18" charset="0"/>
                <a:ea typeface="宋体" panose="02010600030101010101" pitchFamily="2" charset="-122"/>
              </a:rPr>
              <a:t>，完美适配临床诊疗流程</a:t>
            </a:r>
          </a:p>
          <a:p>
            <a:pPr marL="342900" indent="-342900" algn="l">
              <a:spcBef>
                <a:spcPts val="600"/>
              </a:spcBef>
              <a:spcAft>
                <a:spcPts val="600"/>
              </a:spcAft>
              <a:buFont typeface="Arial" panose="020B0604020202020204" pitchFamily="34" charset="0"/>
              <a:buChar char="•"/>
            </a:pPr>
            <a:r>
              <a:rPr lang="zh-CN" altLang="en-US" sz="2400" b="0" i="0" dirty="0">
                <a:solidFill>
                  <a:srgbClr val="000000"/>
                </a:solidFill>
                <a:effectLst/>
                <a:latin typeface="Times New Roman" panose="02020603050405020304" pitchFamily="18" charset="0"/>
                <a:ea typeface="宋体" panose="02010600030101010101" pitchFamily="2" charset="-122"/>
              </a:rPr>
              <a:t>仅 </a:t>
            </a:r>
            <a:r>
              <a:rPr lang="en-US" altLang="zh-CN" sz="2400" b="0" i="0" dirty="0">
                <a:solidFill>
                  <a:srgbClr val="000000"/>
                </a:solidFill>
                <a:effectLst/>
                <a:latin typeface="Times New Roman" panose="02020603050405020304" pitchFamily="18" charset="0"/>
                <a:ea typeface="宋体" panose="02010600030101010101" pitchFamily="2" charset="-122"/>
              </a:rPr>
              <a:t>1 </a:t>
            </a:r>
            <a:r>
              <a:rPr lang="zh-CN" altLang="en-US" sz="2400" b="0" i="0" dirty="0">
                <a:solidFill>
                  <a:srgbClr val="000000"/>
                </a:solidFill>
                <a:effectLst/>
                <a:latin typeface="Times New Roman" panose="02020603050405020304" pitchFamily="18" charset="0"/>
                <a:ea typeface="宋体" panose="02010600030101010101" pitchFamily="2" charset="-122"/>
              </a:rPr>
              <a:t>条高强度 </a:t>
            </a:r>
            <a:r>
              <a:rPr lang="en-US" altLang="zh-CN" sz="2400" b="0" i="0" dirty="0">
                <a:solidFill>
                  <a:srgbClr val="000000"/>
                </a:solidFill>
                <a:effectLst/>
                <a:latin typeface="Times New Roman" panose="02020603050405020304" pitchFamily="18" charset="0"/>
                <a:ea typeface="宋体" panose="02010600030101010101" pitchFamily="2" charset="-122"/>
              </a:rPr>
              <a:t>γ </a:t>
            </a:r>
            <a:r>
              <a:rPr lang="zh-CN" altLang="en-US" sz="2400" b="0" i="0" dirty="0">
                <a:solidFill>
                  <a:srgbClr val="000000"/>
                </a:solidFill>
                <a:effectLst/>
                <a:latin typeface="Times New Roman" panose="02020603050405020304" pitchFamily="18" charset="0"/>
                <a:ea typeface="宋体" panose="02010600030101010101" pitchFamily="2" charset="-122"/>
              </a:rPr>
              <a:t>线（</a:t>
            </a:r>
            <a:r>
              <a:rPr lang="en-US" altLang="zh-CN" sz="2400" b="0" i="0" dirty="0">
                <a:solidFill>
                  <a:srgbClr val="000000"/>
                </a:solidFill>
                <a:effectLst/>
                <a:latin typeface="Times New Roman" panose="02020603050405020304" pitchFamily="18" charset="0"/>
                <a:ea typeface="宋体" panose="02010600030101010101" pitchFamily="2" charset="-122"/>
              </a:rPr>
              <a:t>1157keV</a:t>
            </a:r>
            <a:r>
              <a:rPr lang="zh-CN" altLang="en-US" sz="2400" b="0" i="0" dirty="0">
                <a:solidFill>
                  <a:srgbClr val="000000"/>
                </a:solidFill>
                <a:effectLst/>
                <a:latin typeface="Times New Roman" panose="02020603050405020304" pitchFamily="18" charset="0"/>
                <a:ea typeface="宋体" panose="02010600030101010101" pitchFamily="2" charset="-122"/>
              </a:rPr>
              <a:t>，</a:t>
            </a:r>
            <a:r>
              <a:rPr lang="en-US" altLang="zh-CN" sz="2400" b="0" i="0" dirty="0">
                <a:solidFill>
                  <a:srgbClr val="000000"/>
                </a:solidFill>
                <a:effectLst/>
                <a:latin typeface="Times New Roman" panose="02020603050405020304" pitchFamily="18" charset="0"/>
                <a:ea typeface="宋体" panose="02010600030101010101" pitchFamily="2" charset="-122"/>
              </a:rPr>
              <a:t>99%</a:t>
            </a:r>
            <a:r>
              <a:rPr lang="zh-CN" altLang="en-US" sz="2400" b="0" i="0" dirty="0">
                <a:solidFill>
                  <a:srgbClr val="000000"/>
                </a:solidFill>
                <a:effectLst/>
                <a:latin typeface="Times New Roman" panose="02020603050405020304" pitchFamily="18" charset="0"/>
                <a:ea typeface="宋体" panose="02010600030101010101" pitchFamily="2" charset="-122"/>
              </a:rPr>
              <a:t>），无额外噪声</a:t>
            </a:r>
          </a:p>
          <a:p>
            <a:pPr marL="342900" indent="-342900" algn="l">
              <a:spcBef>
                <a:spcPts val="600"/>
              </a:spcBef>
              <a:spcAft>
                <a:spcPts val="600"/>
              </a:spcAft>
              <a:buFont typeface="Arial" panose="020B0604020202020204" pitchFamily="34" charset="0"/>
              <a:buChar char="•"/>
            </a:pPr>
            <a:r>
              <a:rPr lang="zh-CN" altLang="en-US" sz="2400" b="0" i="0" dirty="0">
                <a:solidFill>
                  <a:srgbClr val="000000"/>
                </a:solidFill>
                <a:effectLst/>
                <a:latin typeface="Times New Roman" panose="02020603050405020304" pitchFamily="18" charset="0"/>
                <a:ea typeface="宋体" panose="02010600030101010101" pitchFamily="2" charset="-122"/>
              </a:rPr>
              <a:t>化学标记成熟（适配 </a:t>
            </a:r>
            <a:r>
              <a:rPr lang="en-US" altLang="zh-CN" sz="2400" b="0" i="0" dirty="0">
                <a:solidFill>
                  <a:srgbClr val="000000"/>
                </a:solidFill>
                <a:effectLst/>
                <a:latin typeface="Times New Roman" panose="02020603050405020304" pitchFamily="18" charset="0"/>
                <a:ea typeface="宋体" panose="02010600030101010101" pitchFamily="2" charset="-122"/>
              </a:rPr>
              <a:t>DOTA </a:t>
            </a:r>
            <a:r>
              <a:rPr lang="zh-CN" altLang="en-US" sz="2400" b="0" i="0" dirty="0">
                <a:solidFill>
                  <a:srgbClr val="000000"/>
                </a:solidFill>
                <a:effectLst/>
                <a:latin typeface="Times New Roman" panose="02020603050405020304" pitchFamily="18" charset="0"/>
                <a:ea typeface="宋体" panose="02010600030101010101" pitchFamily="2" charset="-122"/>
              </a:rPr>
              <a:t>肽类），生物分布稳定</a:t>
            </a:r>
          </a:p>
          <a:p>
            <a:pPr marL="342900" indent="-342900" algn="l">
              <a:spcBef>
                <a:spcPts val="600"/>
              </a:spcBef>
              <a:spcAft>
                <a:spcPts val="600"/>
              </a:spcAft>
              <a:buFont typeface="Arial" panose="020B0604020202020204" pitchFamily="34" charset="0"/>
              <a:buChar char="•"/>
            </a:pPr>
            <a:r>
              <a:rPr lang="zh-CN" altLang="en-US" sz="2400" b="0" i="0" dirty="0">
                <a:solidFill>
                  <a:srgbClr val="000000"/>
                </a:solidFill>
                <a:effectLst/>
                <a:latin typeface="Times New Roman" panose="02020603050405020304" pitchFamily="18" charset="0"/>
                <a:ea typeface="宋体" panose="02010600030101010101" pitchFamily="2" charset="-122"/>
              </a:rPr>
              <a:t>支持诊疗一体化（配对核素⁴⁷</a:t>
            </a:r>
            <a:r>
              <a:rPr lang="en-US" altLang="zh-CN" sz="2400" b="0" i="0" dirty="0">
                <a:solidFill>
                  <a:srgbClr val="000000"/>
                </a:solidFill>
                <a:effectLst/>
                <a:latin typeface="Times New Roman" panose="02020603050405020304" pitchFamily="18" charset="0"/>
                <a:ea typeface="宋体" panose="02010600030101010101" pitchFamily="2" charset="-122"/>
              </a:rPr>
              <a:t>Sc</a:t>
            </a:r>
            <a:r>
              <a:rPr lang="zh-CN" altLang="en-US" sz="2400" b="0" i="0" dirty="0">
                <a:solidFill>
                  <a:srgbClr val="000000"/>
                </a:solidFill>
                <a:effectLst/>
                <a:latin typeface="Times New Roman" panose="02020603050405020304" pitchFamily="18" charset="0"/>
                <a:ea typeface="宋体" panose="02010600030101010101" pitchFamily="2" charset="-122"/>
              </a:rPr>
              <a:t>、</a:t>
            </a:r>
            <a:r>
              <a:rPr lang="en-US" altLang="zh-CN" sz="2400" b="0" i="0" dirty="0">
                <a:solidFill>
                  <a:srgbClr val="000000"/>
                </a:solidFill>
                <a:effectLst/>
                <a:latin typeface="Times New Roman" panose="02020603050405020304" pitchFamily="18" charset="0"/>
                <a:ea typeface="宋体" panose="02010600030101010101" pitchFamily="2" charset="-122"/>
              </a:rPr>
              <a:t>¹⁷⁷Lu</a:t>
            </a:r>
            <a:r>
              <a:rPr lang="zh-CN" altLang="en-US" sz="2400" b="0" i="0" dirty="0">
                <a:solidFill>
                  <a:srgbClr val="000000"/>
                </a:solidFill>
                <a:effectLst/>
                <a:latin typeface="Times New Roman" panose="02020603050405020304" pitchFamily="18" charset="0"/>
                <a:ea typeface="宋体" panose="02010600030101010101" pitchFamily="2" charset="-122"/>
              </a:rPr>
              <a:t>）</a:t>
            </a:r>
          </a:p>
          <a:p>
            <a:pPr marL="342900" indent="-342900" algn="l">
              <a:spcBef>
                <a:spcPts val="600"/>
              </a:spcBef>
              <a:spcAft>
                <a:spcPts val="600"/>
              </a:spcAft>
              <a:buFont typeface="Arial" panose="020B0604020202020204" pitchFamily="34" charset="0"/>
              <a:buChar char="•"/>
            </a:pPr>
            <a:r>
              <a:rPr lang="zh-CN" altLang="en-US" sz="2400" b="0" i="0" dirty="0">
                <a:solidFill>
                  <a:srgbClr val="000000"/>
                </a:solidFill>
                <a:effectLst/>
                <a:latin typeface="Times New Roman" panose="02020603050405020304" pitchFamily="18" charset="0"/>
                <a:ea typeface="宋体" panose="02010600030101010101" pitchFamily="2" charset="-122"/>
              </a:rPr>
              <a:t>生产灵活：⁴⁴</a:t>
            </a:r>
            <a:r>
              <a:rPr lang="en-US" altLang="zh-CN" sz="2400" b="0" i="0" dirty="0">
                <a:solidFill>
                  <a:srgbClr val="000000"/>
                </a:solidFill>
                <a:effectLst/>
                <a:latin typeface="Times New Roman" panose="02020603050405020304" pitchFamily="18" charset="0"/>
                <a:ea typeface="宋体" panose="02010600030101010101" pitchFamily="2" charset="-122"/>
              </a:rPr>
              <a:t>Ca (</a:t>
            </a:r>
            <a:r>
              <a:rPr lang="en-US" altLang="zh-CN" sz="2400" b="0" i="0" dirty="0" err="1">
                <a:solidFill>
                  <a:srgbClr val="000000"/>
                </a:solidFill>
                <a:effectLst/>
                <a:latin typeface="Times New Roman" panose="02020603050405020304" pitchFamily="18" charset="0"/>
                <a:ea typeface="宋体" panose="02010600030101010101" pitchFamily="2" charset="-122"/>
              </a:rPr>
              <a:t>p,n</a:t>
            </a:r>
            <a:r>
              <a:rPr lang="en-US" altLang="zh-CN" sz="2400" b="0" i="0" dirty="0">
                <a:solidFill>
                  <a:srgbClr val="000000"/>
                </a:solidFill>
                <a:effectLst/>
                <a:latin typeface="Times New Roman" panose="02020603050405020304" pitchFamily="18" charset="0"/>
                <a:ea typeface="宋体" panose="02010600030101010101" pitchFamily="2" charset="-122"/>
              </a:rPr>
              <a:t>) </a:t>
            </a:r>
            <a:r>
              <a:rPr lang="zh-CN" altLang="en-US" sz="2400" b="0" i="0" dirty="0">
                <a:solidFill>
                  <a:srgbClr val="000000"/>
                </a:solidFill>
                <a:effectLst/>
                <a:latin typeface="Times New Roman" panose="02020603050405020304" pitchFamily="18" charset="0"/>
                <a:ea typeface="宋体" panose="02010600030101010101" pitchFamily="2" charset="-122"/>
              </a:rPr>
              <a:t>反应（富集靶材产率达 </a:t>
            </a:r>
            <a:r>
              <a:rPr lang="en-US" altLang="zh-CN" sz="2400" b="0" i="0" dirty="0">
                <a:solidFill>
                  <a:srgbClr val="000000"/>
                </a:solidFill>
                <a:effectLst/>
                <a:latin typeface="Times New Roman" panose="02020603050405020304" pitchFamily="18" charset="0"/>
                <a:ea typeface="宋体" panose="02010600030101010101" pitchFamily="2" charset="-122"/>
              </a:rPr>
              <a:t>1700MBq/</a:t>
            </a:r>
            <a:r>
              <a:rPr lang="en-US" altLang="zh-CN" sz="2400" b="0" i="0" dirty="0" err="1">
                <a:solidFill>
                  <a:srgbClr val="000000"/>
                </a:solidFill>
                <a:effectLst/>
                <a:latin typeface="Times New Roman" panose="02020603050405020304" pitchFamily="18" charset="0"/>
                <a:ea typeface="宋体" panose="02010600030101010101" pitchFamily="2" charset="-122"/>
              </a:rPr>
              <a:t>μAh</a:t>
            </a:r>
            <a:r>
              <a:rPr lang="zh-CN" altLang="en-US" sz="2400" b="0" i="0" dirty="0">
                <a:solidFill>
                  <a:srgbClr val="000000"/>
                </a:solidFill>
                <a:effectLst/>
                <a:latin typeface="Times New Roman" panose="02020603050405020304" pitchFamily="18" charset="0"/>
                <a:ea typeface="宋体" panose="02010600030101010101" pitchFamily="2" charset="-122"/>
              </a:rPr>
              <a:t>）或⁴⁴</a:t>
            </a:r>
            <a:r>
              <a:rPr lang="en-US" altLang="zh-CN" sz="2400" b="0" i="0" dirty="0">
                <a:solidFill>
                  <a:srgbClr val="000000"/>
                </a:solidFill>
                <a:effectLst/>
                <a:latin typeface="Times New Roman" panose="02020603050405020304" pitchFamily="18" charset="0"/>
                <a:ea typeface="宋体" panose="02010600030101010101" pitchFamily="2" charset="-122"/>
              </a:rPr>
              <a:t>Ti/⁴⁴ᵍSc </a:t>
            </a:r>
            <a:r>
              <a:rPr lang="zh-CN" altLang="en-US" sz="2400" b="0" i="0" dirty="0">
                <a:solidFill>
                  <a:srgbClr val="000000"/>
                </a:solidFill>
                <a:effectLst/>
                <a:latin typeface="Times New Roman" panose="02020603050405020304" pitchFamily="18" charset="0"/>
                <a:ea typeface="宋体" panose="02010600030101010101" pitchFamily="2" charset="-122"/>
              </a:rPr>
              <a:t>发生器</a:t>
            </a:r>
          </a:p>
        </p:txBody>
      </p:sp>
      <p:sp>
        <p:nvSpPr>
          <p:cNvPr id="3" name="TextBox 10">
            <a:extLst>
              <a:ext uri="{FF2B5EF4-FFF2-40B4-BE49-F238E27FC236}">
                <a16:creationId xmlns:a16="http://schemas.microsoft.com/office/drawing/2014/main" id="{C6AF5994-661E-1605-2709-9A562C16EC9A}"/>
              </a:ext>
            </a:extLst>
          </p:cNvPr>
          <p:cNvSpPr txBox="1"/>
          <p:nvPr/>
        </p:nvSpPr>
        <p:spPr>
          <a:xfrm>
            <a:off x="6096000" y="5599560"/>
            <a:ext cx="5656188" cy="461665"/>
          </a:xfrm>
          <a:prstGeom prst="rect">
            <a:avLst/>
          </a:prstGeom>
          <a:noFill/>
        </p:spPr>
        <p:txBody>
          <a:bodyPr wrap="square">
            <a:spAutoFit/>
          </a:bodyPr>
          <a:lstStyle/>
          <a:p>
            <a:pPr algn="ctr">
              <a:defRPr sz="1600" b="1">
                <a:solidFill>
                  <a:srgbClr val="FF0000"/>
                </a:solidFill>
                <a:latin typeface="微软雅黑"/>
              </a:defRPr>
            </a:pPr>
            <a:r>
              <a:rPr lang="en-US" altLang="zh-CN" sz="2400" baseline="30000" dirty="0">
                <a:highlight>
                  <a:srgbClr val="FFFF00"/>
                </a:highlight>
                <a:latin typeface="Times New Roman" panose="02020603050405020304" pitchFamily="18" charset="0"/>
                <a:ea typeface="宋体" panose="02010600030101010101" pitchFamily="2" charset="-122"/>
              </a:rPr>
              <a:t>44</a:t>
            </a:r>
            <a:r>
              <a:rPr lang="en-US" altLang="zh-CN" sz="2400" dirty="0">
                <a:highlight>
                  <a:srgbClr val="FFFF00"/>
                </a:highlight>
                <a:latin typeface="Times New Roman" panose="02020603050405020304" pitchFamily="18" charset="0"/>
                <a:ea typeface="宋体" panose="02010600030101010101" pitchFamily="2" charset="-122"/>
              </a:rPr>
              <a:t>Sc</a:t>
            </a:r>
            <a:r>
              <a:rPr lang="zh-CN" altLang="en-US" sz="2400" dirty="0">
                <a:highlight>
                  <a:srgbClr val="FFFF00"/>
                </a:highlight>
                <a:latin typeface="Times New Roman" panose="02020603050405020304" pitchFamily="18" charset="0"/>
                <a:ea typeface="宋体" panose="02010600030101010101" pitchFamily="2" charset="-122"/>
              </a:rPr>
              <a:t>济南中科核技术研究院可自行制备！</a:t>
            </a:r>
            <a:endParaRPr sz="2400" dirty="0">
              <a:highlight>
                <a:srgbClr val="FFFF00"/>
              </a:highlight>
              <a:latin typeface="Times New Roman" panose="02020603050405020304" pitchFamily="18" charset="0"/>
              <a:ea typeface="宋体" panose="02010600030101010101" pitchFamily="2" charset="-122"/>
            </a:endParaRPr>
          </a:p>
        </p:txBody>
      </p:sp>
      <p:sp>
        <p:nvSpPr>
          <p:cNvPr id="4" name="文本框 3">
            <a:extLst>
              <a:ext uri="{FF2B5EF4-FFF2-40B4-BE49-F238E27FC236}">
                <a16:creationId xmlns:a16="http://schemas.microsoft.com/office/drawing/2014/main" id="{366B00E3-3B86-994D-F31F-F29EF62BBED7}"/>
              </a:ext>
            </a:extLst>
          </p:cNvPr>
          <p:cNvSpPr txBox="1"/>
          <p:nvPr/>
        </p:nvSpPr>
        <p:spPr>
          <a:xfrm>
            <a:off x="97973" y="800373"/>
            <a:ext cx="5216548" cy="3477875"/>
          </a:xfrm>
          <a:prstGeom prst="rect">
            <a:avLst/>
          </a:prstGeom>
          <a:noFill/>
        </p:spPr>
        <p:txBody>
          <a:bodyPr wrap="square" rtlCol="0">
            <a:spAutoFit/>
          </a:bodyPr>
          <a:lstStyle/>
          <a:p>
            <a:pPr fontAlgn="base"/>
            <a:r>
              <a:rPr lang="zh-CN" altLang="zh-CN" sz="2800" b="1" dirty="0">
                <a:latin typeface="Times New Roman" panose="02020603050405020304" pitchFamily="18" charset="0"/>
                <a:ea typeface="宋体" panose="02010600030101010101" pitchFamily="2" charset="-122"/>
              </a:rPr>
              <a:t>关键</a:t>
            </a:r>
            <a:r>
              <a:rPr lang="zh-CN" altLang="en-US" sz="2800" b="1" dirty="0">
                <a:latin typeface="Times New Roman" panose="02020603050405020304" pitchFamily="18" charset="0"/>
                <a:ea typeface="宋体" panose="02010600030101010101" pitchFamily="2" charset="-122"/>
              </a:rPr>
              <a:t>要求</a:t>
            </a:r>
            <a:r>
              <a:rPr lang="zh-CN" altLang="zh-CN" sz="2800" b="1" dirty="0">
                <a:latin typeface="Times New Roman" panose="02020603050405020304" pitchFamily="18" charset="0"/>
                <a:ea typeface="宋体" panose="02010600030101010101" pitchFamily="2" charset="-122"/>
              </a:rPr>
              <a:t>：</a:t>
            </a:r>
          </a:p>
          <a:p>
            <a:pPr marL="342900" indent="-342900" fontAlgn="base">
              <a:buFont typeface="Arial" panose="020B0604020202020204" pitchFamily="34" charset="0"/>
              <a:buChar char="•"/>
            </a:pPr>
            <a:r>
              <a:rPr lang="zh-CN" altLang="zh-CN" sz="2400" dirty="0">
                <a:latin typeface="Times New Roman" panose="02020603050405020304" pitchFamily="18" charset="0"/>
                <a:ea typeface="宋体" panose="02010600030101010101" pitchFamily="2" charset="-122"/>
              </a:rPr>
              <a:t>要求第三</a:t>
            </a:r>
            <a:r>
              <a:rPr lang="en-US" altLang="zh-CN" sz="2400" dirty="0">
                <a:latin typeface="Times New Roman" panose="02020603050405020304" pitchFamily="18" charset="0"/>
                <a:ea typeface="宋体" panose="02010600030101010101" pitchFamily="2" charset="-122"/>
              </a:rPr>
              <a:t>γ</a:t>
            </a:r>
            <a:r>
              <a:rPr lang="zh-CN" altLang="zh-CN" sz="2400" dirty="0">
                <a:latin typeface="Times New Roman" panose="02020603050405020304" pitchFamily="18" charset="0"/>
                <a:ea typeface="宋体" panose="02010600030101010101" pitchFamily="2" charset="-122"/>
              </a:rPr>
              <a:t>在</a:t>
            </a:r>
            <a:r>
              <a:rPr lang="en-US" altLang="zh-CN" sz="2400" dirty="0">
                <a:latin typeface="Times New Roman" panose="02020603050405020304" pitchFamily="18" charset="0"/>
                <a:ea typeface="宋体" panose="02010600030101010101" pitchFamily="2" charset="-122"/>
              </a:rPr>
              <a:t>β⁺</a:t>
            </a:r>
            <a:r>
              <a:rPr lang="zh-CN" altLang="zh-CN" sz="2400" dirty="0">
                <a:latin typeface="Times New Roman" panose="02020603050405020304" pitchFamily="18" charset="0"/>
                <a:ea typeface="宋体" panose="02010600030101010101" pitchFamily="2" charset="-122"/>
              </a:rPr>
              <a:t>衰变后数皮秒内发射，能量约</a:t>
            </a:r>
            <a:r>
              <a:rPr lang="en-US" altLang="zh-CN" sz="2400" dirty="0">
                <a:latin typeface="Times New Roman" panose="02020603050405020304" pitchFamily="18" charset="0"/>
                <a:ea typeface="宋体" panose="02010600030101010101" pitchFamily="2" charset="-122"/>
              </a:rPr>
              <a:t>1 MeV</a:t>
            </a:r>
          </a:p>
          <a:p>
            <a:pPr marL="342900" indent="-342900" fontAlgn="base">
              <a:buFont typeface="Arial" panose="020B0604020202020204" pitchFamily="34" charset="0"/>
              <a:buChar char="•"/>
            </a:pPr>
            <a:r>
              <a:rPr lang="zh-CN" altLang="zh-CN" sz="2400" dirty="0">
                <a:latin typeface="Times New Roman" panose="02020603050405020304" pitchFamily="18" charset="0"/>
                <a:ea typeface="宋体" panose="02010600030101010101" pitchFamily="2" charset="-122"/>
              </a:rPr>
              <a:t>β</a:t>
            </a:r>
            <a:r>
              <a:rPr lang="en-US" altLang="zh-CN" sz="2400" dirty="0">
                <a:latin typeface="Times New Roman" panose="02020603050405020304" pitchFamily="18" charset="0"/>
                <a:ea typeface="宋体" panose="02010600030101010101" pitchFamily="2" charset="-122"/>
              </a:rPr>
              <a:t>⁺</a:t>
            </a:r>
            <a:r>
              <a:rPr lang="zh-CN" altLang="zh-CN" sz="2400" dirty="0">
                <a:latin typeface="Times New Roman" panose="02020603050405020304" pitchFamily="18" charset="0"/>
                <a:ea typeface="宋体" panose="02010600030101010101" pitchFamily="2" charset="-122"/>
              </a:rPr>
              <a:t>分支比与第三γ射线强度应尽可能高</a:t>
            </a:r>
            <a:endParaRPr lang="en-US" altLang="zh-CN" sz="2400" dirty="0">
              <a:latin typeface="Times New Roman" panose="02020603050405020304" pitchFamily="18" charset="0"/>
              <a:ea typeface="宋体" panose="02010600030101010101" pitchFamily="2" charset="-122"/>
            </a:endParaRPr>
          </a:p>
          <a:p>
            <a:pPr marL="342900" indent="-342900" fontAlgn="base">
              <a:buFont typeface="Arial" panose="020B0604020202020204" pitchFamily="34" charset="0"/>
              <a:buChar char="•"/>
            </a:pPr>
            <a:r>
              <a:rPr lang="zh-CN" altLang="zh-CN" sz="2400" dirty="0">
                <a:latin typeface="Times New Roman" panose="02020603050405020304" pitchFamily="18" charset="0"/>
                <a:ea typeface="宋体" panose="02010600030101010101" pitchFamily="2" charset="-122"/>
              </a:rPr>
              <a:t>目标核素应仅发射有限数量的附加γ线</a:t>
            </a:r>
            <a:endParaRPr lang="en-US" altLang="zh-CN" sz="2400" dirty="0">
              <a:latin typeface="Times New Roman" panose="02020603050405020304" pitchFamily="18" charset="0"/>
              <a:ea typeface="宋体" panose="02010600030101010101" pitchFamily="2" charset="-122"/>
            </a:endParaRPr>
          </a:p>
          <a:p>
            <a:pPr marL="342900" indent="-342900" fontAlgn="base">
              <a:buFont typeface="Arial" panose="020B0604020202020204" pitchFamily="34" charset="0"/>
              <a:buChar char="•"/>
            </a:pPr>
            <a:r>
              <a:rPr lang="zh-CN" altLang="zh-CN" sz="2400" dirty="0">
                <a:latin typeface="Times New Roman" panose="02020603050405020304" pitchFamily="18" charset="0"/>
                <a:ea typeface="宋体" panose="02010600030101010101" pitchFamily="2" charset="-122"/>
              </a:rPr>
              <a:t>具备可行的生产途径和适宜半衰期以适应临床需求</a:t>
            </a:r>
          </a:p>
        </p:txBody>
      </p:sp>
    </p:spTree>
    <p:extLst>
      <p:ext uri="{BB962C8B-B14F-4D97-AF65-F5344CB8AC3E}">
        <p14:creationId xmlns:p14="http://schemas.microsoft.com/office/powerpoint/2010/main" val="34558566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85ccb9f2-6ccb-4b3d-948a-1d40d9ca61c0&quot;,&quot;Name&quot;:null,&quot;Kind&quot;:1,&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Office 主题​​">
  <a:themeElements>
    <a:clrScheme name="蓝色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ont">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8366</TotalTime>
  <Words>3970</Words>
  <Application>Microsoft Office PowerPoint</Application>
  <PresentationFormat>宽屏</PresentationFormat>
  <Paragraphs>489</Paragraphs>
  <Slides>22</Slides>
  <Notes>17</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等线</vt:lpstr>
      <vt:lpstr>宋体</vt:lpstr>
      <vt:lpstr>Arial</vt:lpstr>
      <vt:lpstr>Times New Roman</vt:lpstr>
      <vt:lpstr>Wingdings</vt:lpstr>
      <vt:lpstr>Office 主题​​</vt:lpstr>
      <vt:lpstr>基于Geant4的3γPET 多核素成像模拟研究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报告结束，请批评指正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核技术应用研究中心2025年度秋季研究生考核报告</dc:title>
  <dc:creator>廖韩日</dc:creator>
  <cp:lastModifiedBy>韩日 廖</cp:lastModifiedBy>
  <cp:revision>374</cp:revision>
  <dcterms:created xsi:type="dcterms:W3CDTF">2023-04-10T07:50:00Z</dcterms:created>
  <dcterms:modified xsi:type="dcterms:W3CDTF">2026-08-07T06:54:41Z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5883AA7959FC419A8B7E42DE9C041EF6_13</vt:lpwstr>
  </property>
  <property fmtid="{D5CDD505-2E9C-101B-9397-08002B2CF9AE}" pid="3" name="KSOProductBuildVer">
    <vt:lpwstr>2052-12.8.2.18913</vt:lpwstr>
  </property>
</Properties>
</file>