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2"/>
    <p:sldId id="272" r:id="rId3"/>
    <p:sldId id="273" r:id="rId4"/>
    <p:sldId id="311" r:id="rId5"/>
    <p:sldId id="336" r:id="rId6"/>
    <p:sldId id="319" r:id="rId7"/>
    <p:sldId id="320" r:id="rId8"/>
    <p:sldId id="312" r:id="rId9"/>
    <p:sldId id="314" r:id="rId10"/>
    <p:sldId id="321" r:id="rId11"/>
    <p:sldId id="322" r:id="rId12"/>
    <p:sldId id="323" r:id="rId13"/>
    <p:sldId id="324" r:id="rId14"/>
    <p:sldId id="325" r:id="rId15"/>
    <p:sldId id="335" r:id="rId16"/>
    <p:sldId id="315" r:id="rId17"/>
    <p:sldId id="328" r:id="rId18"/>
    <p:sldId id="316" r:id="rId19"/>
    <p:sldId id="329" r:id="rId20"/>
    <p:sldId id="330" r:id="rId21"/>
    <p:sldId id="331" r:id="rId22"/>
    <p:sldId id="332" r:id="rId23"/>
    <p:sldId id="333" r:id="rId24"/>
    <p:sldId id="317" r:id="rId25"/>
    <p:sldId id="313" r:id="rId26"/>
    <p:sldId id="334" r:id="rId27"/>
    <p:sldId id="271" r:id="rId28"/>
    <p:sldId id="326" r:id="rId29"/>
    <p:sldId id="327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志杭 姚" initials="志杭" lastIdx="1" clrIdx="0">
    <p:extLst>
      <p:ext uri="{19B8F6BF-5375-455C-9EA6-DF929625EA0E}">
        <p15:presenceInfo xmlns:p15="http://schemas.microsoft.com/office/powerpoint/2012/main" userId="d6a524a9a72be11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36" autoAdjust="0"/>
    <p:restoredTop sz="93468" autoAdjust="0"/>
  </p:normalViewPr>
  <p:slideViewPr>
    <p:cSldViewPr snapToGrid="0">
      <p:cViewPr varScale="1">
        <p:scale>
          <a:sx n="73" d="100"/>
          <a:sy n="73" d="100"/>
        </p:scale>
        <p:origin x="102" y="2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AC749-4FB1-4504-8A01-4799D4DFEFF9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8296D-1E8C-4FA1-8ED8-C999B297FEA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309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401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2325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917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083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1847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218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63113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32509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532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77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597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96123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5891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2015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1154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257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9829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298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784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705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940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488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95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61872" y="4800600"/>
            <a:ext cx="9418320" cy="5228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baseline="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dirty="0"/>
              <a:t>单击以编辑母版副标题样式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8" name="组合 7"/>
          <p:cNvGrpSpPr/>
          <p:nvPr userDrawn="1"/>
        </p:nvGrpSpPr>
        <p:grpSpPr>
          <a:xfrm>
            <a:off x="1344485" y="5505422"/>
            <a:ext cx="1764691" cy="297909"/>
            <a:chOff x="8729725" y="4570716"/>
            <a:chExt cx="2830513" cy="477838"/>
          </a:xfrm>
          <a:solidFill>
            <a:schemeClr val="bg2">
              <a:lumMod val="60000"/>
              <a:lumOff val="40000"/>
            </a:schemeClr>
          </a:solidFill>
        </p:grpSpPr>
        <p:sp>
          <p:nvSpPr>
            <p:cNvPr id="9" name="Freeform 34"/>
            <p:cNvSpPr>
              <a:spLocks noEditPoints="1"/>
            </p:cNvSpPr>
            <p:nvPr userDrawn="1"/>
          </p:nvSpPr>
          <p:spPr bwMode="auto">
            <a:xfrm>
              <a:off x="9304400" y="4945366"/>
              <a:ext cx="1363663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35"/>
            <p:cNvSpPr>
              <a:spLocks noEditPoints="1"/>
            </p:cNvSpPr>
            <p:nvPr userDrawn="1"/>
          </p:nvSpPr>
          <p:spPr bwMode="auto">
            <a:xfrm>
              <a:off x="10679175" y="4943779"/>
              <a:ext cx="873125" cy="103188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36"/>
            <p:cNvSpPr>
              <a:spLocks noEditPoints="1"/>
            </p:cNvSpPr>
            <p:nvPr userDrawn="1"/>
          </p:nvSpPr>
          <p:spPr bwMode="auto">
            <a:xfrm>
              <a:off x="9304400" y="4596116"/>
              <a:ext cx="2255838" cy="300038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37"/>
            <p:cNvSpPr>
              <a:spLocks noEditPoints="1"/>
            </p:cNvSpPr>
            <p:nvPr userDrawn="1"/>
          </p:nvSpPr>
          <p:spPr bwMode="auto">
            <a:xfrm>
              <a:off x="8797988" y="4643741"/>
              <a:ext cx="334963" cy="325438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38"/>
            <p:cNvSpPr>
              <a:spLocks noEditPoints="1"/>
            </p:cNvSpPr>
            <p:nvPr userDrawn="1"/>
          </p:nvSpPr>
          <p:spPr bwMode="auto">
            <a:xfrm>
              <a:off x="8872600" y="4775504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39"/>
            <p:cNvSpPr>
              <a:spLocks noEditPoints="1"/>
            </p:cNvSpPr>
            <p:nvPr userDrawn="1"/>
          </p:nvSpPr>
          <p:spPr bwMode="auto">
            <a:xfrm>
              <a:off x="8729725" y="4570716"/>
              <a:ext cx="474663" cy="477838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40"/>
            <p:cNvSpPr>
              <a:spLocks noEditPoints="1"/>
            </p:cNvSpPr>
            <p:nvPr userDrawn="1"/>
          </p:nvSpPr>
          <p:spPr bwMode="auto">
            <a:xfrm>
              <a:off x="8763063" y="4810429"/>
              <a:ext cx="407988" cy="204788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41"/>
            <p:cNvSpPr/>
            <p:nvPr userDrawn="1"/>
          </p:nvSpPr>
          <p:spPr bwMode="auto">
            <a:xfrm>
              <a:off x="8913875" y="4712004"/>
              <a:ext cx="161925" cy="150813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42"/>
            <p:cNvSpPr/>
            <p:nvPr userDrawn="1"/>
          </p:nvSpPr>
          <p:spPr bwMode="auto">
            <a:xfrm>
              <a:off x="8942450" y="4694541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43"/>
            <p:cNvSpPr/>
            <p:nvPr userDrawn="1"/>
          </p:nvSpPr>
          <p:spPr bwMode="auto">
            <a:xfrm>
              <a:off x="8867838" y="4856466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44"/>
            <p:cNvSpPr>
              <a:spLocks noEditPoints="1"/>
            </p:cNvSpPr>
            <p:nvPr userDrawn="1"/>
          </p:nvSpPr>
          <p:spPr bwMode="auto">
            <a:xfrm>
              <a:off x="8840850" y="4681841"/>
              <a:ext cx="252413" cy="257175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45"/>
            <p:cNvSpPr>
              <a:spLocks noEditPoints="1"/>
            </p:cNvSpPr>
            <p:nvPr userDrawn="1"/>
          </p:nvSpPr>
          <p:spPr bwMode="auto">
            <a:xfrm>
              <a:off x="9091675" y="4667554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46"/>
            <p:cNvSpPr>
              <a:spLocks noEditPoints="1"/>
            </p:cNvSpPr>
            <p:nvPr userDrawn="1"/>
          </p:nvSpPr>
          <p:spPr bwMode="auto">
            <a:xfrm>
              <a:off x="9120250" y="4715179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47"/>
            <p:cNvSpPr>
              <a:spLocks noEditPoints="1"/>
            </p:cNvSpPr>
            <p:nvPr userDrawn="1"/>
          </p:nvSpPr>
          <p:spPr bwMode="auto">
            <a:xfrm>
              <a:off x="9037700" y="4621516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48"/>
            <p:cNvSpPr>
              <a:spLocks noEditPoints="1"/>
            </p:cNvSpPr>
            <p:nvPr userDrawn="1"/>
          </p:nvSpPr>
          <p:spPr bwMode="auto">
            <a:xfrm>
              <a:off x="8913875" y="4588179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49"/>
            <p:cNvSpPr>
              <a:spLocks noEditPoints="1"/>
            </p:cNvSpPr>
            <p:nvPr userDrawn="1"/>
          </p:nvSpPr>
          <p:spPr bwMode="auto">
            <a:xfrm>
              <a:off x="8971025" y="4589766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50"/>
            <p:cNvSpPr>
              <a:spLocks noEditPoints="1"/>
            </p:cNvSpPr>
            <p:nvPr userDrawn="1"/>
          </p:nvSpPr>
          <p:spPr bwMode="auto">
            <a:xfrm>
              <a:off x="8756713" y="4715179"/>
              <a:ext cx="52388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51"/>
            <p:cNvSpPr>
              <a:spLocks noEditPoints="1"/>
            </p:cNvSpPr>
            <p:nvPr userDrawn="1"/>
          </p:nvSpPr>
          <p:spPr bwMode="auto">
            <a:xfrm>
              <a:off x="8791638" y="4653266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52"/>
            <p:cNvSpPr>
              <a:spLocks noEditPoints="1"/>
            </p:cNvSpPr>
            <p:nvPr userDrawn="1"/>
          </p:nvSpPr>
          <p:spPr bwMode="auto">
            <a:xfrm>
              <a:off x="8847200" y="4611991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1872" y="758952"/>
            <a:ext cx="9418320" cy="11562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目录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1872" y="2042160"/>
            <a:ext cx="9418320" cy="4450080"/>
          </a:xfrm>
          <a:prstGeom prst="rect">
            <a:avLst/>
          </a:prstGeom>
        </p:spPr>
        <p:txBody>
          <a:bodyPr anchor="t">
            <a:normAutofit/>
          </a:bodyPr>
          <a:lstStyle>
            <a:lvl1pPr marL="625475" indent="-447675">
              <a:buFont typeface="Wingdings" panose="05000000000000000000" pitchFamily="2" charset="2"/>
              <a:buChar char="n"/>
              <a:defRPr sz="3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86" y="948906"/>
            <a:ext cx="9746088" cy="742416"/>
          </a:xfrm>
          <a:prstGeom prst="rect">
            <a:avLst/>
          </a:prstGeom>
        </p:spPr>
        <p:txBody>
          <a:bodyPr anchor="b"/>
          <a:lstStyle>
            <a:lvl1pPr>
              <a:defRPr lang="en-US" dirty="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22386" y="1828800"/>
            <a:ext cx="9746088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>
              <a:lnSpc>
                <a:spcPct val="120000"/>
              </a:lnSpc>
              <a:buFont typeface="微软雅黑" panose="020B0503020204020204" pitchFamily="34" charset="-122"/>
              <a:buChar char="▪"/>
              <a:defRPr sz="3600"/>
            </a:lvl1pPr>
            <a:lvl2pPr marL="541655" indent="-266700">
              <a:lnSpc>
                <a:spcPct val="120000"/>
              </a:lnSpc>
              <a:buFont typeface="微软雅黑" panose="020B0503020204020204" pitchFamily="34" charset="-122"/>
              <a:buChar char="▫"/>
              <a:defRPr sz="3200"/>
            </a:lvl2pPr>
            <a:lvl3pPr marL="805180" indent="-257175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3pPr>
            <a:lvl4pPr marL="1075055" indent="-252730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4pPr>
            <a:lvl5pPr marL="1346200" indent="-249555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03148"/>
            <a:ext cx="207034" cy="11881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文本占位符 8"/>
          <p:cNvSpPr>
            <a:spLocks noGrp="1"/>
          </p:cNvSpPr>
          <p:nvPr>
            <p:ph type="body" sz="quarter" idx="13" hasCustomPrompt="1"/>
          </p:nvPr>
        </p:nvSpPr>
        <p:spPr>
          <a:xfrm>
            <a:off x="822325" y="503149"/>
            <a:ext cx="9745413" cy="4048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单击此处添加副标题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86" y="948906"/>
            <a:ext cx="9746088" cy="742416"/>
          </a:xfrm>
          <a:prstGeom prst="rect">
            <a:avLst/>
          </a:prstGeom>
        </p:spPr>
        <p:txBody>
          <a:bodyPr anchor="b"/>
          <a:lstStyle>
            <a:lvl1pPr>
              <a:defRPr lang="en-US" dirty="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22386" y="1828800"/>
            <a:ext cx="9746088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>
              <a:lnSpc>
                <a:spcPct val="120000"/>
              </a:lnSpc>
              <a:buFont typeface="微软雅黑" panose="020B0503020204020204" pitchFamily="34" charset="-122"/>
              <a:buChar char="▪"/>
              <a:defRPr sz="3600"/>
            </a:lvl1pPr>
            <a:lvl2pPr marL="541655" indent="-266700">
              <a:lnSpc>
                <a:spcPct val="120000"/>
              </a:lnSpc>
              <a:buFont typeface="微软雅黑" panose="020B0503020204020204" pitchFamily="34" charset="-122"/>
              <a:buChar char="▫"/>
              <a:defRPr sz="3200"/>
            </a:lvl2pPr>
            <a:lvl3pPr marL="805180" indent="-257175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3pPr>
            <a:lvl4pPr marL="1075055" indent="-252730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4pPr>
            <a:lvl5pPr marL="1346200" indent="-249555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03148"/>
            <a:ext cx="207034" cy="11881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023292"/>
            <a:ext cx="12192000" cy="834708"/>
          </a:xfrm>
          <a:prstGeom prst="rect">
            <a:avLst/>
          </a:prstGeom>
          <a:solidFill>
            <a:srgbClr val="333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171" y="6023295"/>
            <a:ext cx="9982200" cy="83470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02329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18.png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25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13.emf"/><Relationship Id="rId2" Type="http://schemas.openxmlformats.org/officeDocument/2006/relationships/slideLayout" Target="../slideLayouts/slideLayout3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24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15" Type="http://schemas.openxmlformats.org/officeDocument/2006/relationships/image" Target="../media/image13.emf"/><Relationship Id="rId23" Type="http://schemas.openxmlformats.org/officeDocument/2006/relationships/image" Target="../media/image15.emf"/><Relationship Id="rId10" Type="http://schemas.openxmlformats.org/officeDocument/2006/relationships/image" Target="../media/image19.png"/><Relationship Id="rId19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14.emf"/><Relationship Id="rId14" Type="http://schemas.openxmlformats.org/officeDocument/2006/relationships/oleObject" Target="../embeddings/oleObject1.bin"/><Relationship Id="rId22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1.png"/><Relationship Id="rId7" Type="http://schemas.openxmlformats.org/officeDocument/2006/relationships/image" Target="../media/image5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56.emf"/><Relationship Id="rId4" Type="http://schemas.openxmlformats.org/officeDocument/2006/relationships/image" Target="../media/image48.png"/><Relationship Id="rId9" Type="http://schemas.openxmlformats.org/officeDocument/2006/relationships/image" Target="../media/image5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hyperlink" Target="https://github.com/yaozhihang2002/DAS-REM" TargetMode="Externa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13" Type="http://schemas.openxmlformats.org/officeDocument/2006/relationships/image" Target="../media/image420.png"/><Relationship Id="rId3" Type="http://schemas.openxmlformats.org/officeDocument/2006/relationships/image" Target="../media/image1.png"/><Relationship Id="rId7" Type="http://schemas.openxmlformats.org/officeDocument/2006/relationships/image" Target="../media/image360.png"/><Relationship Id="rId12" Type="http://schemas.openxmlformats.org/officeDocument/2006/relationships/image" Target="../media/image410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0.png"/><Relationship Id="rId11" Type="http://schemas.openxmlformats.org/officeDocument/2006/relationships/image" Target="../media/image400.png"/><Relationship Id="rId5" Type="http://schemas.openxmlformats.org/officeDocument/2006/relationships/image" Target="../media/image340.png"/><Relationship Id="rId15" Type="http://schemas.openxmlformats.org/officeDocument/2006/relationships/image" Target="../media/image440.png"/><Relationship Id="rId10" Type="http://schemas.openxmlformats.org/officeDocument/2006/relationships/image" Target="../media/image390.png"/><Relationship Id="rId4" Type="http://schemas.openxmlformats.org/officeDocument/2006/relationships/image" Target="../media/image330.png"/><Relationship Id="rId9" Type="http://schemas.openxmlformats.org/officeDocument/2006/relationships/image" Target="../media/image380.png"/><Relationship Id="rId14" Type="http://schemas.openxmlformats.org/officeDocument/2006/relationships/image" Target="../media/image4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0.png"/><Relationship Id="rId5" Type="http://schemas.openxmlformats.org/officeDocument/2006/relationships/image" Target="../media/image470.png"/><Relationship Id="rId4" Type="http://schemas.openxmlformats.org/officeDocument/2006/relationships/image" Target="../media/image4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66925" y="1464945"/>
            <a:ext cx="8395802" cy="178244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zh-CN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基于探测器邻域抽样的高效缪子成像仿真方法</a:t>
            </a:r>
            <a:endParaRPr lang="zh-CN" altLang="en-US" sz="54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50390" y="3610610"/>
            <a:ext cx="9218295" cy="2947035"/>
          </a:xfrm>
        </p:spPr>
        <p:txBody>
          <a:bodyPr/>
          <a:lstStyle/>
          <a:p>
            <a:pPr algn="ctr"/>
            <a:r>
              <a:rPr lang="zh-CN" altLang="en-US" sz="2400" b="1" u="sng" dirty="0">
                <a:solidFill>
                  <a:schemeClr val="tx1"/>
                </a:solidFill>
              </a:rPr>
              <a:t>姚志杭</a:t>
            </a:r>
            <a:r>
              <a:rPr lang="zh-CN" altLang="en-US" sz="2400" dirty="0">
                <a:solidFill>
                  <a:schemeClr val="tx1"/>
                </a:solidFill>
              </a:rPr>
              <a:t>，王宇，刘树彬，何正扬，王婷，张志永，潘子文，封常青</a:t>
            </a:r>
          </a:p>
          <a:p>
            <a:pPr algn="ctr"/>
            <a:r>
              <a:rPr lang="zh-CN" altLang="en-US" sz="2400" dirty="0">
                <a:solidFill>
                  <a:schemeClr val="tx1"/>
                </a:solidFill>
              </a:rPr>
              <a:t>核科学技术学院，中国科学技术大学</a:t>
            </a:r>
            <a:endParaRPr lang="en-US" altLang="zh-CN" sz="2400" dirty="0">
              <a:solidFill>
                <a:schemeClr val="tx1"/>
              </a:solidFill>
            </a:endParaRPr>
          </a:p>
          <a:p>
            <a:pPr algn="ctr"/>
            <a:r>
              <a:rPr lang="zh-CN" altLang="en-US" sz="2400" dirty="0">
                <a:solidFill>
                  <a:schemeClr val="tx1"/>
                </a:solidFill>
              </a:rPr>
              <a:t>物理学院，中国科学技术大学</a:t>
            </a:r>
          </a:p>
          <a:p>
            <a:pPr algn="ctr"/>
            <a:r>
              <a:rPr lang="zh-CN" altLang="en-US" sz="2400" dirty="0">
                <a:solidFill>
                  <a:schemeClr val="tx1"/>
                </a:solidFill>
              </a:rPr>
              <a:t>河南</a:t>
            </a:r>
            <a:r>
              <a:rPr lang="en-US" altLang="zh-CN" sz="2400" dirty="0">
                <a:solidFill>
                  <a:schemeClr val="tx1"/>
                </a:solidFill>
              </a:rPr>
              <a:t>. </a:t>
            </a:r>
            <a:r>
              <a:rPr lang="zh-CN" altLang="en-US" sz="2400" dirty="0">
                <a:solidFill>
                  <a:schemeClr val="tx1"/>
                </a:solidFill>
              </a:rPr>
              <a:t>登封</a:t>
            </a:r>
            <a:endParaRPr lang="en-US" altLang="zh-CN" sz="2400" dirty="0">
              <a:solidFill>
                <a:schemeClr val="tx1"/>
              </a:solidFill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</a:rPr>
              <a:t>2026/8/11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955" y="194945"/>
            <a:ext cx="996950" cy="996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考虑散射的影响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5CABE45-610F-47FA-B848-EF19568CAD4A}"/>
              </a:ext>
            </a:extLst>
          </p:cNvPr>
          <p:cNvSpPr txBox="1"/>
          <p:nvPr/>
        </p:nvSpPr>
        <p:spPr>
          <a:xfrm>
            <a:off x="207882" y="3360534"/>
            <a:ext cx="4789380" cy="2951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dirty="0"/>
              <a:t>DAS-REM </a:t>
            </a:r>
            <a:r>
              <a:rPr lang="zh-CN" altLang="en-US" dirty="0"/>
              <a:t>通过</a:t>
            </a:r>
            <a:r>
              <a:rPr lang="zh-CN" altLang="en-US" b="1" dirty="0">
                <a:solidFill>
                  <a:srgbClr val="7030A0"/>
                </a:solidFill>
              </a:rPr>
              <a:t>增大</a:t>
            </a:r>
            <a:r>
              <a:rPr lang="zh-CN" altLang="en-US" dirty="0"/>
              <a:t>“小生成面”的尺寸可以</a:t>
            </a:r>
            <a:r>
              <a:rPr lang="zh-CN" altLang="en-US" b="1" dirty="0">
                <a:solidFill>
                  <a:srgbClr val="7030A0"/>
                </a:solidFill>
              </a:rPr>
              <a:t>考虑散射缪子噪声</a:t>
            </a:r>
            <a:r>
              <a:rPr lang="zh-CN" altLang="en-US" dirty="0"/>
              <a:t>，但会造成</a:t>
            </a:r>
            <a:r>
              <a:rPr lang="zh-CN" altLang="en-US" b="1" dirty="0">
                <a:solidFill>
                  <a:srgbClr val="FF0000"/>
                </a:solidFill>
              </a:rPr>
              <a:t>仿真效率的下降</a:t>
            </a:r>
            <a:r>
              <a:rPr lang="zh-CN" altLang="en-US" dirty="0"/>
              <a:t>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dirty="0"/>
              <a:t>如果忽略散射缪子噪声的影响，可以尽可能</a:t>
            </a:r>
            <a:r>
              <a:rPr lang="zh-CN" altLang="en-US" b="1" dirty="0">
                <a:solidFill>
                  <a:srgbClr val="7030A0"/>
                </a:solidFill>
              </a:rPr>
              <a:t>减少</a:t>
            </a:r>
            <a:r>
              <a:rPr lang="zh-CN" altLang="en-US" dirty="0"/>
              <a:t>“小生成面”的尺寸从而</a:t>
            </a:r>
            <a:r>
              <a:rPr lang="zh-CN" altLang="en-US" b="1" dirty="0">
                <a:solidFill>
                  <a:srgbClr val="FF0000"/>
                </a:solidFill>
              </a:rPr>
              <a:t>大幅度提高仿真效率</a:t>
            </a:r>
            <a:r>
              <a:rPr lang="zh-CN" altLang="en-US" dirty="0"/>
              <a:t>。</a:t>
            </a: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A0BC05C7-65E0-429A-B341-CFB5424AB157}"/>
              </a:ext>
            </a:extLst>
          </p:cNvPr>
          <p:cNvSpPr txBox="1"/>
          <p:nvPr/>
        </p:nvSpPr>
        <p:spPr>
          <a:xfrm>
            <a:off x="328499" y="1518475"/>
            <a:ext cx="10964341" cy="1289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在缪子透射成像算法中，通常将缪子的径迹</a:t>
            </a:r>
            <a:r>
              <a:rPr lang="zh-CN" altLang="en-US" b="1" dirty="0">
                <a:solidFill>
                  <a:srgbClr val="00B0F0"/>
                </a:solidFill>
              </a:rPr>
              <a:t>近似为一条直线</a:t>
            </a:r>
            <a:r>
              <a:rPr lang="zh-CN" altLang="en-US" dirty="0"/>
              <a:t>，忽略了缪子在物质中的</a:t>
            </a:r>
            <a:r>
              <a:rPr lang="zh-CN" altLang="en-US" b="1" dirty="0">
                <a:solidFill>
                  <a:srgbClr val="FF0000"/>
                </a:solidFill>
              </a:rPr>
              <a:t>空间散射角</a:t>
            </a:r>
            <a:r>
              <a:rPr lang="zh-CN" altLang="en-US" dirty="0"/>
              <a:t>造成的某些方向的</a:t>
            </a:r>
            <a:r>
              <a:rPr lang="zh-CN" altLang="en-US" b="1" dirty="0">
                <a:solidFill>
                  <a:srgbClr val="FF0000"/>
                </a:solidFill>
              </a:rPr>
              <a:t>噪声缪子</a:t>
            </a:r>
            <a:r>
              <a:rPr lang="zh-CN" altLang="en-US" dirty="0"/>
              <a:t>，但大尺度物体的成像中散射可能会对成像结果造成很大的影响，从而</a:t>
            </a:r>
            <a:r>
              <a:rPr lang="zh-CN" altLang="en-US" b="1" dirty="0">
                <a:solidFill>
                  <a:srgbClr val="FF0000"/>
                </a:solidFill>
              </a:rPr>
              <a:t>模糊最终的重建图像</a:t>
            </a:r>
            <a:r>
              <a:rPr lang="zh-CN" altLang="en-US" dirty="0"/>
              <a:t>，因此探究不同点位的噪声缪子的分布对于实验的前期准备至关重要。</a:t>
            </a:r>
            <a:endParaRPr lang="en-US" altLang="zh-CN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4B830D4-19B0-4089-B6EA-14A70C7B9890}"/>
              </a:ext>
            </a:extLst>
          </p:cNvPr>
          <p:cNvGrpSpPr/>
          <p:nvPr/>
        </p:nvGrpSpPr>
        <p:grpSpPr>
          <a:xfrm>
            <a:off x="4860966" y="3021530"/>
            <a:ext cx="6431874" cy="3447532"/>
            <a:chOff x="4860966" y="3021530"/>
            <a:chExt cx="6431874" cy="3447532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CB6398E1-E448-42B4-8CA6-7F1C18FBB01D}"/>
                </a:ext>
              </a:extLst>
            </p:cNvPr>
            <p:cNvSpPr/>
            <p:nvPr/>
          </p:nvSpPr>
          <p:spPr>
            <a:xfrm>
              <a:off x="4860966" y="3021530"/>
              <a:ext cx="6431874" cy="3153792"/>
            </a:xfrm>
            <a:custGeom>
              <a:avLst/>
              <a:gdLst>
                <a:gd name="connsiteX0" fmla="*/ 3215937 w 6431874"/>
                <a:gd name="connsiteY0" fmla="*/ 0 h 3153792"/>
                <a:gd name="connsiteX1" fmla="*/ 6415270 w 6431874"/>
                <a:gd name="connsiteY1" fmla="*/ 2831336 h 3153792"/>
                <a:gd name="connsiteX2" fmla="*/ 6431874 w 6431874"/>
                <a:gd name="connsiteY2" fmla="*/ 3153792 h 3153792"/>
                <a:gd name="connsiteX3" fmla="*/ 0 w 6431874"/>
                <a:gd name="connsiteY3" fmla="*/ 3153792 h 3153792"/>
                <a:gd name="connsiteX4" fmla="*/ 16604 w 6431874"/>
                <a:gd name="connsiteY4" fmla="*/ 2831336 h 3153792"/>
                <a:gd name="connsiteX5" fmla="*/ 3215937 w 6431874"/>
                <a:gd name="connsiteY5" fmla="*/ 0 h 315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874" h="3153792">
                  <a:moveTo>
                    <a:pt x="3215937" y="0"/>
                  </a:moveTo>
                  <a:cubicBezTo>
                    <a:pt x="4881043" y="0"/>
                    <a:pt x="6250582" y="1241017"/>
                    <a:pt x="6415270" y="2831336"/>
                  </a:cubicBezTo>
                  <a:lnTo>
                    <a:pt x="6431874" y="3153792"/>
                  </a:lnTo>
                  <a:lnTo>
                    <a:pt x="0" y="3153792"/>
                  </a:lnTo>
                  <a:lnTo>
                    <a:pt x="16604" y="2831336"/>
                  </a:lnTo>
                  <a:cubicBezTo>
                    <a:pt x="181292" y="1241017"/>
                    <a:pt x="1550831" y="0"/>
                    <a:pt x="3215937" y="0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3737067C-AD95-41AE-843D-A2EEE0B19B04}"/>
                </a:ext>
              </a:extLst>
            </p:cNvPr>
            <p:cNvSpPr/>
            <p:nvPr/>
          </p:nvSpPr>
          <p:spPr>
            <a:xfrm>
              <a:off x="7271255" y="5382993"/>
              <a:ext cx="1606858" cy="792329"/>
            </a:xfrm>
            <a:custGeom>
              <a:avLst/>
              <a:gdLst>
                <a:gd name="connsiteX0" fmla="*/ 803429 w 1606858"/>
                <a:gd name="connsiteY0" fmla="*/ 0 h 803429"/>
                <a:gd name="connsiteX1" fmla="*/ 1606858 w 1606858"/>
                <a:gd name="connsiteY1" fmla="*/ 803429 h 803429"/>
                <a:gd name="connsiteX2" fmla="*/ 0 w 1606858"/>
                <a:gd name="connsiteY2" fmla="*/ 803429 h 803429"/>
                <a:gd name="connsiteX3" fmla="*/ 803429 w 1606858"/>
                <a:gd name="connsiteY3" fmla="*/ 0 h 80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6858" h="803429">
                  <a:moveTo>
                    <a:pt x="803429" y="0"/>
                  </a:moveTo>
                  <a:cubicBezTo>
                    <a:pt x="1247151" y="0"/>
                    <a:pt x="1606858" y="359707"/>
                    <a:pt x="1606858" y="803429"/>
                  </a:cubicBezTo>
                  <a:lnTo>
                    <a:pt x="0" y="803429"/>
                  </a:lnTo>
                  <a:cubicBezTo>
                    <a:pt x="0" y="359707"/>
                    <a:pt x="359707" y="0"/>
                    <a:pt x="803429" y="0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等腰三角形 101">
              <a:extLst>
                <a:ext uri="{FF2B5EF4-FFF2-40B4-BE49-F238E27FC236}">
                  <a16:creationId xmlns:a16="http://schemas.microsoft.com/office/drawing/2014/main" id="{BE588764-1948-4633-BFAA-1CAF69D92E19}"/>
                </a:ext>
              </a:extLst>
            </p:cNvPr>
            <p:cNvSpPr/>
            <p:nvPr/>
          </p:nvSpPr>
          <p:spPr>
            <a:xfrm>
              <a:off x="9005699" y="3862076"/>
              <a:ext cx="1889760" cy="2202180"/>
            </a:xfrm>
            <a:prstGeom prst="triangle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5D810E78-5857-4F36-B556-7856FA720E6E}"/>
                </a:ext>
              </a:extLst>
            </p:cNvPr>
            <p:cNvSpPr/>
            <p:nvPr/>
          </p:nvSpPr>
          <p:spPr>
            <a:xfrm rot="2916995">
              <a:off x="7912971" y="5936872"/>
              <a:ext cx="317657" cy="45719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107" name="直接连接符 106">
              <a:extLst>
                <a:ext uri="{FF2B5EF4-FFF2-40B4-BE49-F238E27FC236}">
                  <a16:creationId xmlns:a16="http://schemas.microsoft.com/office/drawing/2014/main" id="{DB99E80F-82D6-4089-B869-58A6C8F47822}"/>
                </a:ext>
              </a:extLst>
            </p:cNvPr>
            <p:cNvCxnSpPr>
              <a:cxnSpLocks/>
              <a:stCxn id="106" idx="0"/>
            </p:cNvCxnSpPr>
            <p:nvPr/>
          </p:nvCxnSpPr>
          <p:spPr>
            <a:xfrm flipH="1">
              <a:off x="8549769" y="4145921"/>
              <a:ext cx="1992313" cy="1381125"/>
            </a:xfrm>
            <a:prstGeom prst="line">
              <a:avLst/>
            </a:prstGeom>
            <a:noFill/>
            <a:ln w="12700" cap="flat" cmpd="sng" algn="ctr">
              <a:solidFill>
                <a:srgbClr val="7030A0"/>
              </a:solidFill>
              <a:prstDash val="lgDash"/>
              <a:miter lim="800000"/>
            </a:ln>
            <a:effectLst/>
          </p:spPr>
        </p:cxnSp>
        <p:sp>
          <p:nvSpPr>
            <p:cNvPr id="108" name="箭头: 右 107">
              <a:extLst>
                <a:ext uri="{FF2B5EF4-FFF2-40B4-BE49-F238E27FC236}">
                  <a16:creationId xmlns:a16="http://schemas.microsoft.com/office/drawing/2014/main" id="{CD226574-A409-47CD-A4F2-FDE426B25994}"/>
                </a:ext>
              </a:extLst>
            </p:cNvPr>
            <p:cNvSpPr/>
            <p:nvPr/>
          </p:nvSpPr>
          <p:spPr>
            <a:xfrm rot="18248584">
              <a:off x="8931076" y="5539639"/>
              <a:ext cx="366209" cy="97927"/>
            </a:xfrm>
            <a:prstGeom prst="rightArrow">
              <a:avLst/>
            </a:prstGeom>
            <a:solidFill>
              <a:srgbClr val="7030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9" name="箭头: 右 108">
              <a:extLst>
                <a:ext uri="{FF2B5EF4-FFF2-40B4-BE49-F238E27FC236}">
                  <a16:creationId xmlns:a16="http://schemas.microsoft.com/office/drawing/2014/main" id="{D49DE05B-9FB2-4A5F-996E-A3372F5F970C}"/>
                </a:ext>
              </a:extLst>
            </p:cNvPr>
            <p:cNvSpPr/>
            <p:nvPr/>
          </p:nvSpPr>
          <p:spPr>
            <a:xfrm rot="19623598">
              <a:off x="8768597" y="5108506"/>
              <a:ext cx="427427" cy="88518"/>
            </a:xfrm>
            <a:prstGeom prst="rightArrow">
              <a:avLst/>
            </a:prstGeom>
            <a:solidFill>
              <a:srgbClr val="7030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0" name="文本框 109">
              <a:extLst>
                <a:ext uri="{FF2B5EF4-FFF2-40B4-BE49-F238E27FC236}">
                  <a16:creationId xmlns:a16="http://schemas.microsoft.com/office/drawing/2014/main" id="{DD4BC826-8FA4-4E96-8213-F8CBF4287580}"/>
                </a:ext>
              </a:extLst>
            </p:cNvPr>
            <p:cNvSpPr txBox="1"/>
            <p:nvPr/>
          </p:nvSpPr>
          <p:spPr>
            <a:xfrm>
              <a:off x="9605690" y="5207634"/>
              <a:ext cx="7777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Object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1" name="文本框 110">
              <a:extLst>
                <a:ext uri="{FF2B5EF4-FFF2-40B4-BE49-F238E27FC236}">
                  <a16:creationId xmlns:a16="http://schemas.microsoft.com/office/drawing/2014/main" id="{DBFBEDD2-A6EB-416C-BA04-3B6515A9DA91}"/>
                </a:ext>
              </a:extLst>
            </p:cNvPr>
            <p:cNvSpPr txBox="1"/>
            <p:nvPr/>
          </p:nvSpPr>
          <p:spPr>
            <a:xfrm>
              <a:off x="7675936" y="6130508"/>
              <a:ext cx="10631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Detectors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文本框 111">
                  <a:extLst>
                    <a:ext uri="{FF2B5EF4-FFF2-40B4-BE49-F238E27FC236}">
                      <a16:creationId xmlns:a16="http://schemas.microsoft.com/office/drawing/2014/main" id="{5EAA85C1-E36F-442D-889B-61876A29674C}"/>
                    </a:ext>
                  </a:extLst>
                </p:cNvPr>
                <p:cNvSpPr txBox="1"/>
                <p:nvPr/>
              </p:nvSpPr>
              <p:spPr>
                <a:xfrm>
                  <a:off x="7756068" y="5291496"/>
                  <a:ext cx="537179" cy="29783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limLoc m:val="subSup"/>
                            <m:ctrlPr>
                              <a:rPr kumimoji="0" lang="zh-CN" altLang="en-US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kumimoji="0" lang="en-US" altLang="zh-CN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kumimoji="0" lang="en-US" altLang="zh-CN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kumimoji="0" lang="en-US" altLang="zh-CN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oMath>
                    </m:oMathPara>
                  </a14:m>
                  <a:endParaRPr kumimoji="0" lang="zh-CN" alt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endParaRPr>
                </a:p>
              </p:txBody>
            </p:sp>
          </mc:Choice>
          <mc:Fallback xmlns="">
            <p:sp>
              <p:nvSpPr>
                <p:cNvPr id="112" name="文本框 111">
                  <a:extLst>
                    <a:ext uri="{FF2B5EF4-FFF2-40B4-BE49-F238E27FC236}">
                      <a16:creationId xmlns:a16="http://schemas.microsoft.com/office/drawing/2014/main" id="{5EAA85C1-E36F-442D-889B-61876A2967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6068" y="5291496"/>
                  <a:ext cx="537179" cy="297838"/>
                </a:xfrm>
                <a:prstGeom prst="rect">
                  <a:avLst/>
                </a:prstGeom>
                <a:blipFill>
                  <a:blip r:embed="rId4"/>
                  <a:stretch>
                    <a:fillRect l="-69318" t="-210204" r="-122727" b="-29183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文本框 112">
                  <a:extLst>
                    <a:ext uri="{FF2B5EF4-FFF2-40B4-BE49-F238E27FC236}">
                      <a16:creationId xmlns:a16="http://schemas.microsoft.com/office/drawing/2014/main" id="{F71DC4E1-0AF5-4722-B65E-835D620654B2}"/>
                    </a:ext>
                  </a:extLst>
                </p:cNvPr>
                <p:cNvSpPr txBox="1"/>
                <p:nvPr/>
              </p:nvSpPr>
              <p:spPr>
                <a:xfrm>
                  <a:off x="9102790" y="3415956"/>
                  <a:ext cx="537179" cy="29783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limLoc m:val="subSup"/>
                            <m:ctrlPr>
                              <a:rPr kumimoji="0" lang="zh-CN" altLang="en-US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kumimoji="0" lang="en-US" altLang="zh-CN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kumimoji="0" lang="en-US" altLang="zh-CN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kumimoji="0" lang="en-US" altLang="zh-CN" sz="105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oMath>
                    </m:oMathPara>
                  </a14:m>
                  <a:endParaRPr kumimoji="0" lang="zh-CN" alt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endParaRPr>
                </a:p>
              </p:txBody>
            </p:sp>
          </mc:Choice>
          <mc:Fallback xmlns="">
            <p:sp>
              <p:nvSpPr>
                <p:cNvPr id="113" name="文本框 112">
                  <a:extLst>
                    <a:ext uri="{FF2B5EF4-FFF2-40B4-BE49-F238E27FC236}">
                      <a16:creationId xmlns:a16="http://schemas.microsoft.com/office/drawing/2014/main" id="{F71DC4E1-0AF5-4722-B65E-835D620654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02790" y="3415956"/>
                  <a:ext cx="537179" cy="297838"/>
                </a:xfrm>
                <a:prstGeom prst="rect">
                  <a:avLst/>
                </a:prstGeom>
                <a:blipFill>
                  <a:blip r:embed="rId5"/>
                  <a:stretch>
                    <a:fillRect l="-69318" t="-210204" r="-122727" b="-29183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4" name="文本框 113">
              <a:extLst>
                <a:ext uri="{FF2B5EF4-FFF2-40B4-BE49-F238E27FC236}">
                  <a16:creationId xmlns:a16="http://schemas.microsoft.com/office/drawing/2014/main" id="{017518AA-A0AD-41A5-B431-CE218D333614}"/>
                </a:ext>
              </a:extLst>
            </p:cNvPr>
            <p:cNvSpPr txBox="1"/>
            <p:nvPr/>
          </p:nvSpPr>
          <p:spPr>
            <a:xfrm>
              <a:off x="7690895" y="4598402"/>
              <a:ext cx="17908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Reverse mapping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5" name="文本框 114">
              <a:extLst>
                <a:ext uri="{FF2B5EF4-FFF2-40B4-BE49-F238E27FC236}">
                  <a16:creationId xmlns:a16="http://schemas.microsoft.com/office/drawing/2014/main" id="{01643C14-A543-47C7-88C3-FAE651DAFC30}"/>
                </a:ext>
              </a:extLst>
            </p:cNvPr>
            <p:cNvSpPr txBox="1"/>
            <p:nvPr/>
          </p:nvSpPr>
          <p:spPr>
            <a:xfrm>
              <a:off x="9993693" y="4730314"/>
              <a:ext cx="10967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Trajectory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6" name="椭圆 115">
              <a:extLst>
                <a:ext uri="{FF2B5EF4-FFF2-40B4-BE49-F238E27FC236}">
                  <a16:creationId xmlns:a16="http://schemas.microsoft.com/office/drawing/2014/main" id="{DBC3A75B-20A0-4568-A276-77F69D0B5BF3}"/>
                </a:ext>
              </a:extLst>
            </p:cNvPr>
            <p:cNvSpPr/>
            <p:nvPr/>
          </p:nvSpPr>
          <p:spPr>
            <a:xfrm>
              <a:off x="8520242" y="5507456"/>
              <a:ext cx="45719" cy="45719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文本框 116">
                  <a:extLst>
                    <a:ext uri="{FF2B5EF4-FFF2-40B4-BE49-F238E27FC236}">
                      <a16:creationId xmlns:a16="http://schemas.microsoft.com/office/drawing/2014/main" id="{34450D69-6421-4D91-BB82-D54F7D626100}"/>
                    </a:ext>
                  </a:extLst>
                </p:cNvPr>
                <p:cNvSpPr txBox="1"/>
                <p:nvPr/>
              </p:nvSpPr>
              <p:spPr>
                <a:xfrm>
                  <a:off x="8633731" y="5779157"/>
                  <a:ext cx="21063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kumimoji="0" lang="zh-CN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endParaRPr>
                </a:p>
              </p:txBody>
            </p:sp>
          </mc:Choice>
          <mc:Fallback xmlns="">
            <p:sp>
              <p:nvSpPr>
                <p:cNvPr id="117" name="文本框 116">
                  <a:extLst>
                    <a:ext uri="{FF2B5EF4-FFF2-40B4-BE49-F238E27FC236}">
                      <a16:creationId xmlns:a16="http://schemas.microsoft.com/office/drawing/2014/main" id="{34450D69-6421-4D91-BB82-D54F7D6261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33731" y="5779157"/>
                  <a:ext cx="210635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2857" r="-22857" b="-888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文本框 117">
                  <a:extLst>
                    <a:ext uri="{FF2B5EF4-FFF2-40B4-BE49-F238E27FC236}">
                      <a16:creationId xmlns:a16="http://schemas.microsoft.com/office/drawing/2014/main" id="{185F8AEC-77EA-41A3-8FD1-EA94D00B11D2}"/>
                    </a:ext>
                  </a:extLst>
                </p:cNvPr>
                <p:cNvSpPr txBox="1"/>
                <p:nvPr/>
              </p:nvSpPr>
              <p:spPr>
                <a:xfrm>
                  <a:off x="8328288" y="5445960"/>
                  <a:ext cx="2210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kumimoji="0" lang="zh-CN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endParaRPr>
                </a:p>
              </p:txBody>
            </p:sp>
          </mc:Choice>
          <mc:Fallback xmlns="">
            <p:sp>
              <p:nvSpPr>
                <p:cNvPr id="118" name="文本框 117">
                  <a:extLst>
                    <a:ext uri="{FF2B5EF4-FFF2-40B4-BE49-F238E27FC236}">
                      <a16:creationId xmlns:a16="http://schemas.microsoft.com/office/drawing/2014/main" id="{185F8AEC-77EA-41A3-8FD1-EA94D00B11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88" y="5445960"/>
                  <a:ext cx="221022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2222" r="-22222" b="-65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文本框 118">
                  <a:extLst>
                    <a:ext uri="{FF2B5EF4-FFF2-40B4-BE49-F238E27FC236}">
                      <a16:creationId xmlns:a16="http://schemas.microsoft.com/office/drawing/2014/main" id="{4F5A69B2-4BD1-4C88-9411-451E75FD0B49}"/>
                    </a:ext>
                  </a:extLst>
                </p:cNvPr>
                <p:cNvSpPr txBox="1"/>
                <p:nvPr/>
              </p:nvSpPr>
              <p:spPr>
                <a:xfrm>
                  <a:off x="10338082" y="3668285"/>
                  <a:ext cx="26930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kumimoji="0" lang="en-US" altLang="zh-CN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zh-CN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9" name="文本框 118">
                  <a:extLst>
                    <a:ext uri="{FF2B5EF4-FFF2-40B4-BE49-F238E27FC236}">
                      <a16:creationId xmlns:a16="http://schemas.microsoft.com/office/drawing/2014/main" id="{4F5A69B2-4BD1-4C88-9411-451E75FD0B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38082" y="3668285"/>
                  <a:ext cx="269304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2727" t="-2222" r="-22727" b="-1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文本框 119">
                  <a:extLst>
                    <a:ext uri="{FF2B5EF4-FFF2-40B4-BE49-F238E27FC236}">
                      <a16:creationId xmlns:a16="http://schemas.microsoft.com/office/drawing/2014/main" id="{242DF429-12AB-42A8-87B0-98FDE6DAC8D6}"/>
                    </a:ext>
                  </a:extLst>
                </p:cNvPr>
                <p:cNvSpPr txBox="1"/>
                <p:nvPr/>
              </p:nvSpPr>
              <p:spPr>
                <a:xfrm>
                  <a:off x="10564941" y="3919662"/>
                  <a:ext cx="27571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kumimoji="0" lang="en-US" altLang="zh-CN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zh-CN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0" name="文本框 119">
                  <a:extLst>
                    <a:ext uri="{FF2B5EF4-FFF2-40B4-BE49-F238E27FC236}">
                      <a16:creationId xmlns:a16="http://schemas.microsoft.com/office/drawing/2014/main" id="{242DF429-12AB-42A8-87B0-98FDE6DAC8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64941" y="3919662"/>
                  <a:ext cx="275717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2222" t="-2222" r="-22222" b="-1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2" name="直接连接符 121">
              <a:extLst>
                <a:ext uri="{FF2B5EF4-FFF2-40B4-BE49-F238E27FC236}">
                  <a16:creationId xmlns:a16="http://schemas.microsoft.com/office/drawing/2014/main" id="{FA6F00E9-D0A1-4B31-9C68-677C90DA3B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19939" y="3866909"/>
              <a:ext cx="1446115" cy="2001076"/>
            </a:xfrm>
            <a:prstGeom prst="line">
              <a:avLst/>
            </a:prstGeom>
            <a:noFill/>
            <a:ln w="12700" cap="flat" cmpd="sng" algn="ctr">
              <a:solidFill>
                <a:srgbClr val="7030A0"/>
              </a:solidFill>
              <a:prstDash val="lgDash"/>
              <a:miter lim="800000"/>
            </a:ln>
            <a:effectLst/>
          </p:spPr>
        </p:cxnSp>
        <p:sp>
          <p:nvSpPr>
            <p:cNvPr id="123" name="椭圆 122">
              <a:extLst>
                <a:ext uri="{FF2B5EF4-FFF2-40B4-BE49-F238E27FC236}">
                  <a16:creationId xmlns:a16="http://schemas.microsoft.com/office/drawing/2014/main" id="{9C1521E1-911A-4B8F-8783-E7323C43FEE8}"/>
                </a:ext>
              </a:extLst>
            </p:cNvPr>
            <p:cNvSpPr/>
            <p:nvPr/>
          </p:nvSpPr>
          <p:spPr>
            <a:xfrm>
              <a:off x="8797079" y="5845966"/>
              <a:ext cx="45719" cy="45719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椭圆 123">
              <a:extLst>
                <a:ext uri="{FF2B5EF4-FFF2-40B4-BE49-F238E27FC236}">
                  <a16:creationId xmlns:a16="http://schemas.microsoft.com/office/drawing/2014/main" id="{1BE8FECC-F4FF-4169-A65B-B8E15C3CBBCA}"/>
                </a:ext>
              </a:extLst>
            </p:cNvPr>
            <p:cNvSpPr/>
            <p:nvPr/>
          </p:nvSpPr>
          <p:spPr>
            <a:xfrm>
              <a:off x="10243194" y="3839216"/>
              <a:ext cx="45719" cy="45719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椭圆 124">
              <a:extLst>
                <a:ext uri="{FF2B5EF4-FFF2-40B4-BE49-F238E27FC236}">
                  <a16:creationId xmlns:a16="http://schemas.microsoft.com/office/drawing/2014/main" id="{D1F84BD0-A3E8-4DE2-8C45-62344BBFAC21}"/>
                </a:ext>
              </a:extLst>
            </p:cNvPr>
            <p:cNvSpPr/>
            <p:nvPr/>
          </p:nvSpPr>
          <p:spPr>
            <a:xfrm>
              <a:off x="10519222" y="4123061"/>
              <a:ext cx="45719" cy="45719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任意多边形: 形状 125">
              <a:extLst>
                <a:ext uri="{FF2B5EF4-FFF2-40B4-BE49-F238E27FC236}">
                  <a16:creationId xmlns:a16="http://schemas.microsoft.com/office/drawing/2014/main" id="{1C3193F1-6E60-4C56-B95A-4DACBF77D5FA}"/>
                </a:ext>
              </a:extLst>
            </p:cNvPr>
            <p:cNvSpPr/>
            <p:nvPr/>
          </p:nvSpPr>
          <p:spPr>
            <a:xfrm>
              <a:off x="7667311" y="5704209"/>
              <a:ext cx="830881" cy="471938"/>
            </a:xfrm>
            <a:custGeom>
              <a:avLst/>
              <a:gdLst>
                <a:gd name="connsiteX0" fmla="*/ 803429 w 1606858"/>
                <a:gd name="connsiteY0" fmla="*/ 0 h 803429"/>
                <a:gd name="connsiteX1" fmla="*/ 1606858 w 1606858"/>
                <a:gd name="connsiteY1" fmla="*/ 803429 h 803429"/>
                <a:gd name="connsiteX2" fmla="*/ 0 w 1606858"/>
                <a:gd name="connsiteY2" fmla="*/ 803429 h 803429"/>
                <a:gd name="connsiteX3" fmla="*/ 803429 w 1606858"/>
                <a:gd name="connsiteY3" fmla="*/ 0 h 80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6858" h="803429">
                  <a:moveTo>
                    <a:pt x="803429" y="0"/>
                  </a:moveTo>
                  <a:cubicBezTo>
                    <a:pt x="1247151" y="0"/>
                    <a:pt x="1606858" y="359707"/>
                    <a:pt x="1606858" y="803429"/>
                  </a:cubicBezTo>
                  <a:lnTo>
                    <a:pt x="0" y="803429"/>
                  </a:lnTo>
                  <a:cubicBezTo>
                    <a:pt x="0" y="359707"/>
                    <a:pt x="359707" y="0"/>
                    <a:pt x="803429" y="0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ysClr val="windowText" lastClr="000000"/>
              </a:solidFill>
              <a:prstDash val="sysDot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任意多边形: 形状 126">
              <a:extLst>
                <a:ext uri="{FF2B5EF4-FFF2-40B4-BE49-F238E27FC236}">
                  <a16:creationId xmlns:a16="http://schemas.microsoft.com/office/drawing/2014/main" id="{A1DBA976-26EA-48B8-9C1E-3B302E8D905D}"/>
                </a:ext>
              </a:extLst>
            </p:cNvPr>
            <p:cNvSpPr/>
            <p:nvPr/>
          </p:nvSpPr>
          <p:spPr>
            <a:xfrm>
              <a:off x="6998207" y="5072818"/>
              <a:ext cx="2157391" cy="1102504"/>
            </a:xfrm>
            <a:custGeom>
              <a:avLst/>
              <a:gdLst>
                <a:gd name="connsiteX0" fmla="*/ 803429 w 1606858"/>
                <a:gd name="connsiteY0" fmla="*/ 0 h 803429"/>
                <a:gd name="connsiteX1" fmla="*/ 1606858 w 1606858"/>
                <a:gd name="connsiteY1" fmla="*/ 803429 h 803429"/>
                <a:gd name="connsiteX2" fmla="*/ 0 w 1606858"/>
                <a:gd name="connsiteY2" fmla="*/ 803429 h 803429"/>
                <a:gd name="connsiteX3" fmla="*/ 803429 w 1606858"/>
                <a:gd name="connsiteY3" fmla="*/ 0 h 803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6858" h="803429">
                  <a:moveTo>
                    <a:pt x="803429" y="0"/>
                  </a:moveTo>
                  <a:cubicBezTo>
                    <a:pt x="1247151" y="0"/>
                    <a:pt x="1606858" y="359707"/>
                    <a:pt x="1606858" y="803429"/>
                  </a:cubicBezTo>
                  <a:lnTo>
                    <a:pt x="0" y="803429"/>
                  </a:lnTo>
                  <a:cubicBezTo>
                    <a:pt x="0" y="359707"/>
                    <a:pt x="359707" y="0"/>
                    <a:pt x="803429" y="0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ysClr val="windowText" lastClr="000000"/>
              </a:solidFill>
              <a:prstDash val="sysDot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箭头: 下 127">
              <a:extLst>
                <a:ext uri="{FF2B5EF4-FFF2-40B4-BE49-F238E27FC236}">
                  <a16:creationId xmlns:a16="http://schemas.microsoft.com/office/drawing/2014/main" id="{F17C5EBA-85DD-451D-8C48-59049024F327}"/>
                </a:ext>
              </a:extLst>
            </p:cNvPr>
            <p:cNvSpPr/>
            <p:nvPr/>
          </p:nvSpPr>
          <p:spPr>
            <a:xfrm rot="6350181">
              <a:off x="7466276" y="5889162"/>
              <a:ext cx="100035" cy="246262"/>
            </a:xfrm>
            <a:prstGeom prst="downArrow">
              <a:avLst>
                <a:gd name="adj1" fmla="val 40463"/>
                <a:gd name="adj2" fmla="val 39414"/>
              </a:avLst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箭头: 下 128">
              <a:extLst>
                <a:ext uri="{FF2B5EF4-FFF2-40B4-BE49-F238E27FC236}">
                  <a16:creationId xmlns:a16="http://schemas.microsoft.com/office/drawing/2014/main" id="{FF8AEA34-E371-4716-A3D2-08043A20D4D0}"/>
                </a:ext>
              </a:extLst>
            </p:cNvPr>
            <p:cNvSpPr/>
            <p:nvPr/>
          </p:nvSpPr>
          <p:spPr>
            <a:xfrm rot="6350181">
              <a:off x="7110194" y="5795222"/>
              <a:ext cx="100035" cy="225886"/>
            </a:xfrm>
            <a:prstGeom prst="downArrow">
              <a:avLst>
                <a:gd name="adj1" fmla="val 40463"/>
                <a:gd name="adj2" fmla="val 39414"/>
              </a:avLst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矩形: 圆角 129">
              <a:extLst>
                <a:ext uri="{FF2B5EF4-FFF2-40B4-BE49-F238E27FC236}">
                  <a16:creationId xmlns:a16="http://schemas.microsoft.com/office/drawing/2014/main" id="{26275B53-3D11-4EEE-A253-A7FF962EFB5D}"/>
                </a:ext>
              </a:extLst>
            </p:cNvPr>
            <p:cNvSpPr/>
            <p:nvPr/>
          </p:nvSpPr>
          <p:spPr>
            <a:xfrm>
              <a:off x="6013128" y="5637565"/>
              <a:ext cx="870820" cy="351240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larger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BEEE048D-0F33-4489-B341-4500063BA679}"/>
                </a:ext>
              </a:extLst>
            </p:cNvPr>
            <p:cNvSpPr/>
            <p:nvPr/>
          </p:nvSpPr>
          <p:spPr>
            <a:xfrm rot="2916995">
              <a:off x="7984079" y="5868915"/>
              <a:ext cx="317657" cy="45719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47BC3AB1-ADAF-4335-9725-5A11BB1BB2B1}"/>
                </a:ext>
              </a:extLst>
            </p:cNvPr>
            <p:cNvSpPr/>
            <p:nvPr/>
          </p:nvSpPr>
          <p:spPr>
            <a:xfrm rot="2916995">
              <a:off x="7837399" y="6001875"/>
              <a:ext cx="317657" cy="45719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任意多边形: 形状 120">
              <a:extLst>
                <a:ext uri="{FF2B5EF4-FFF2-40B4-BE49-F238E27FC236}">
                  <a16:creationId xmlns:a16="http://schemas.microsoft.com/office/drawing/2014/main" id="{95CC4D53-6881-4E47-98D6-D65E24290E48}"/>
                </a:ext>
              </a:extLst>
            </p:cNvPr>
            <p:cNvSpPr/>
            <p:nvPr/>
          </p:nvSpPr>
          <p:spPr>
            <a:xfrm>
              <a:off x="7798882" y="3874459"/>
              <a:ext cx="2462212" cy="2305050"/>
            </a:xfrm>
            <a:custGeom>
              <a:avLst/>
              <a:gdLst>
                <a:gd name="connsiteX0" fmla="*/ 2462212 w 2462212"/>
                <a:gd name="connsiteY0" fmla="*/ 0 h 2305050"/>
                <a:gd name="connsiteX1" fmla="*/ 2271712 w 2462212"/>
                <a:gd name="connsiteY1" fmla="*/ 276225 h 2305050"/>
                <a:gd name="connsiteX2" fmla="*/ 2214562 w 2462212"/>
                <a:gd name="connsiteY2" fmla="*/ 457200 h 2305050"/>
                <a:gd name="connsiteX3" fmla="*/ 2209800 w 2462212"/>
                <a:gd name="connsiteY3" fmla="*/ 561975 h 2305050"/>
                <a:gd name="connsiteX4" fmla="*/ 2228850 w 2462212"/>
                <a:gd name="connsiteY4" fmla="*/ 800100 h 2305050"/>
                <a:gd name="connsiteX5" fmla="*/ 2119312 w 2462212"/>
                <a:gd name="connsiteY5" fmla="*/ 971550 h 2305050"/>
                <a:gd name="connsiteX6" fmla="*/ 1924050 w 2462212"/>
                <a:gd name="connsiteY6" fmla="*/ 1076325 h 2305050"/>
                <a:gd name="connsiteX7" fmla="*/ 1795462 w 2462212"/>
                <a:gd name="connsiteY7" fmla="*/ 1238250 h 2305050"/>
                <a:gd name="connsiteX8" fmla="*/ 1662112 w 2462212"/>
                <a:gd name="connsiteY8" fmla="*/ 1314450 h 2305050"/>
                <a:gd name="connsiteX9" fmla="*/ 1576387 w 2462212"/>
                <a:gd name="connsiteY9" fmla="*/ 1343025 h 2305050"/>
                <a:gd name="connsiteX10" fmla="*/ 1233487 w 2462212"/>
                <a:gd name="connsiteY10" fmla="*/ 1524000 h 2305050"/>
                <a:gd name="connsiteX11" fmla="*/ 885825 w 2462212"/>
                <a:gd name="connsiteY11" fmla="*/ 1704975 h 2305050"/>
                <a:gd name="connsiteX12" fmla="*/ 0 w 2462212"/>
                <a:gd name="connsiteY12" fmla="*/ 2305050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2212" h="2305050">
                  <a:moveTo>
                    <a:pt x="2462212" y="0"/>
                  </a:moveTo>
                  <a:cubicBezTo>
                    <a:pt x="2387599" y="100012"/>
                    <a:pt x="2312987" y="200025"/>
                    <a:pt x="2271712" y="276225"/>
                  </a:cubicBezTo>
                  <a:cubicBezTo>
                    <a:pt x="2230437" y="352425"/>
                    <a:pt x="2224881" y="409575"/>
                    <a:pt x="2214562" y="457200"/>
                  </a:cubicBezTo>
                  <a:cubicBezTo>
                    <a:pt x="2204243" y="504825"/>
                    <a:pt x="2207419" y="504825"/>
                    <a:pt x="2209800" y="561975"/>
                  </a:cubicBezTo>
                  <a:cubicBezTo>
                    <a:pt x="2212181" y="619125"/>
                    <a:pt x="2243931" y="731838"/>
                    <a:pt x="2228850" y="800100"/>
                  </a:cubicBezTo>
                  <a:cubicBezTo>
                    <a:pt x="2213769" y="868363"/>
                    <a:pt x="2170112" y="925513"/>
                    <a:pt x="2119312" y="971550"/>
                  </a:cubicBezTo>
                  <a:cubicBezTo>
                    <a:pt x="2068512" y="1017588"/>
                    <a:pt x="1978025" y="1031875"/>
                    <a:pt x="1924050" y="1076325"/>
                  </a:cubicBezTo>
                  <a:cubicBezTo>
                    <a:pt x="1870075" y="1120775"/>
                    <a:pt x="1839118" y="1198562"/>
                    <a:pt x="1795462" y="1238250"/>
                  </a:cubicBezTo>
                  <a:cubicBezTo>
                    <a:pt x="1751806" y="1277938"/>
                    <a:pt x="1698624" y="1296988"/>
                    <a:pt x="1662112" y="1314450"/>
                  </a:cubicBezTo>
                  <a:cubicBezTo>
                    <a:pt x="1625600" y="1331912"/>
                    <a:pt x="1647824" y="1308100"/>
                    <a:pt x="1576387" y="1343025"/>
                  </a:cubicBezTo>
                  <a:cubicBezTo>
                    <a:pt x="1504950" y="1377950"/>
                    <a:pt x="1233487" y="1524000"/>
                    <a:pt x="1233487" y="1524000"/>
                  </a:cubicBezTo>
                  <a:cubicBezTo>
                    <a:pt x="1118393" y="1584325"/>
                    <a:pt x="1091406" y="1574800"/>
                    <a:pt x="885825" y="1704975"/>
                  </a:cubicBezTo>
                  <a:cubicBezTo>
                    <a:pt x="680244" y="1835150"/>
                    <a:pt x="160337" y="2193925"/>
                    <a:pt x="0" y="2305050"/>
                  </a:cubicBez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miter lim="800000"/>
              <a:tailEnd type="stealt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任意多边形: 形状 105">
              <a:extLst>
                <a:ext uri="{FF2B5EF4-FFF2-40B4-BE49-F238E27FC236}">
                  <a16:creationId xmlns:a16="http://schemas.microsoft.com/office/drawing/2014/main" id="{1DCA1EB5-BDBB-405B-B420-63A28CF6D7C0}"/>
                </a:ext>
              </a:extLst>
            </p:cNvPr>
            <p:cNvSpPr/>
            <p:nvPr/>
          </p:nvSpPr>
          <p:spPr>
            <a:xfrm>
              <a:off x="7663498" y="4145921"/>
              <a:ext cx="2878584" cy="2035236"/>
            </a:xfrm>
            <a:custGeom>
              <a:avLst/>
              <a:gdLst>
                <a:gd name="connsiteX0" fmla="*/ 2878584 w 2878584"/>
                <a:gd name="connsiteY0" fmla="*/ 0 h 2035236"/>
                <a:gd name="connsiteX1" fmla="*/ 2516634 w 2878584"/>
                <a:gd name="connsiteY1" fmla="*/ 247650 h 2035236"/>
                <a:gd name="connsiteX2" fmla="*/ 2188021 w 2878584"/>
                <a:gd name="connsiteY2" fmla="*/ 514350 h 2035236"/>
                <a:gd name="connsiteX3" fmla="*/ 1854646 w 2878584"/>
                <a:gd name="connsiteY3" fmla="*/ 719138 h 2035236"/>
                <a:gd name="connsiteX4" fmla="*/ 568771 w 2878584"/>
                <a:gd name="connsiteY4" fmla="*/ 1633538 h 2035236"/>
                <a:gd name="connsiteX5" fmla="*/ 125859 w 2878584"/>
                <a:gd name="connsiteY5" fmla="*/ 1938338 h 2035236"/>
                <a:gd name="connsiteX6" fmla="*/ 6796 w 2878584"/>
                <a:gd name="connsiteY6" fmla="*/ 2033588 h 203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8584" h="2035236">
                  <a:moveTo>
                    <a:pt x="2878584" y="0"/>
                  </a:moveTo>
                  <a:cubicBezTo>
                    <a:pt x="2755156" y="80962"/>
                    <a:pt x="2631728" y="161925"/>
                    <a:pt x="2516634" y="247650"/>
                  </a:cubicBezTo>
                  <a:cubicBezTo>
                    <a:pt x="2401540" y="333375"/>
                    <a:pt x="2298352" y="435769"/>
                    <a:pt x="2188021" y="514350"/>
                  </a:cubicBezTo>
                  <a:cubicBezTo>
                    <a:pt x="2077690" y="592931"/>
                    <a:pt x="2124521" y="532607"/>
                    <a:pt x="1854646" y="719138"/>
                  </a:cubicBezTo>
                  <a:cubicBezTo>
                    <a:pt x="1584771" y="905669"/>
                    <a:pt x="856902" y="1430338"/>
                    <a:pt x="568771" y="1633538"/>
                  </a:cubicBezTo>
                  <a:cubicBezTo>
                    <a:pt x="280640" y="1836738"/>
                    <a:pt x="219522" y="1871663"/>
                    <a:pt x="125859" y="1938338"/>
                  </a:cubicBezTo>
                  <a:cubicBezTo>
                    <a:pt x="32196" y="2005013"/>
                    <a:pt x="-19398" y="2043907"/>
                    <a:pt x="6796" y="2033588"/>
                  </a:cubicBezTo>
                </a:path>
              </a:pathLst>
            </a:cu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  <a:tailEnd type="stealt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3848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的使用方法（半球面和圆柱面）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23E7EC7-D93E-415D-AB61-9E3EFD1FB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86" y="2978869"/>
            <a:ext cx="5851056" cy="349019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49CA4-1188-4211-9D03-76F565A24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769" y="2788215"/>
            <a:ext cx="2467841" cy="3680847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C64949A-E14B-451D-A44E-E4C821845B80}"/>
              </a:ext>
            </a:extLst>
          </p:cNvPr>
          <p:cNvSpPr txBox="1"/>
          <p:nvPr/>
        </p:nvSpPr>
        <p:spPr>
          <a:xfrm>
            <a:off x="870422" y="1574622"/>
            <a:ext cx="9231110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对于小生成面内的任意一点，其单位面积接收到的缪子通量分布</a:t>
            </a:r>
            <a:r>
              <a:rPr lang="zh-CN" altLang="en-US" b="1" dirty="0">
                <a:solidFill>
                  <a:srgbClr val="FF0000"/>
                </a:solidFill>
              </a:rPr>
              <a:t>与理论分布一致</a:t>
            </a:r>
            <a:r>
              <a:rPr lang="zh-CN" altLang="en-US" dirty="0"/>
              <a:t>，而反向投影</a:t>
            </a:r>
            <a:r>
              <a:rPr lang="zh-CN" altLang="en-US" b="1" dirty="0">
                <a:solidFill>
                  <a:srgbClr val="00B0F0"/>
                </a:solidFill>
              </a:rPr>
              <a:t>几乎不影响通量分布</a:t>
            </a:r>
            <a:r>
              <a:rPr lang="zh-CN" altLang="en-US" dirty="0"/>
              <a:t>，参数式和 </a:t>
            </a:r>
            <a:r>
              <a:rPr lang="en-US" altLang="zh-CN" dirty="0"/>
              <a:t>CRAS </a:t>
            </a:r>
            <a:r>
              <a:rPr lang="zh-CN" altLang="en-US" dirty="0"/>
              <a:t>生成器的使用方法略有区别。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E1B4D0F-04D8-4E70-BE4F-3F8BBC917A13}"/>
              </a:ext>
            </a:extLst>
          </p:cNvPr>
          <p:cNvSpPr txBox="1"/>
          <p:nvPr/>
        </p:nvSpPr>
        <p:spPr>
          <a:xfrm>
            <a:off x="2676643" y="482498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FF00"/>
                </a:solidFill>
              </a:rPr>
              <a:t>生成面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65A460E-6906-4847-8FB6-355D8CD370EC}"/>
              </a:ext>
            </a:extLst>
          </p:cNvPr>
          <p:cNvSpPr txBox="1"/>
          <p:nvPr/>
        </p:nvSpPr>
        <p:spPr>
          <a:xfrm>
            <a:off x="9044689" y="528337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FF00"/>
                </a:solidFill>
              </a:rPr>
              <a:t>生成面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B28753C-44FD-47E2-A4FE-4641CD06BB22}"/>
              </a:ext>
            </a:extLst>
          </p:cNvPr>
          <p:cNvSpPr txBox="1"/>
          <p:nvPr/>
        </p:nvSpPr>
        <p:spPr>
          <a:xfrm>
            <a:off x="1540775" y="33944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B050"/>
                </a:solidFill>
              </a:rPr>
              <a:t>发射面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E23F460-5CF2-4F48-A72A-6E5F93A4D4EC}"/>
              </a:ext>
            </a:extLst>
          </p:cNvPr>
          <p:cNvSpPr txBox="1"/>
          <p:nvPr/>
        </p:nvSpPr>
        <p:spPr>
          <a:xfrm>
            <a:off x="7182451" y="348394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B050"/>
                </a:solidFill>
              </a:rPr>
              <a:t>发射面</a:t>
            </a:r>
          </a:p>
        </p:txBody>
      </p:sp>
    </p:spTree>
    <p:extLst>
      <p:ext uri="{BB962C8B-B14F-4D97-AF65-F5344CB8AC3E}">
        <p14:creationId xmlns:p14="http://schemas.microsoft.com/office/powerpoint/2010/main" val="684907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的使用方法（水平面）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A74FE1F-4383-479E-B624-2D26DCC52D74}"/>
              </a:ext>
            </a:extLst>
          </p:cNvPr>
          <p:cNvGrpSpPr/>
          <p:nvPr/>
        </p:nvGrpSpPr>
        <p:grpSpPr>
          <a:xfrm>
            <a:off x="201104" y="2743314"/>
            <a:ext cx="5474734" cy="3342860"/>
            <a:chOff x="2874600" y="811814"/>
            <a:chExt cx="5741493" cy="3399969"/>
          </a:xfrm>
        </p:grpSpPr>
        <p:sp>
          <p:nvSpPr>
            <p:cNvPr id="14" name="立方体 13">
              <a:extLst>
                <a:ext uri="{FF2B5EF4-FFF2-40B4-BE49-F238E27FC236}">
                  <a16:creationId xmlns:a16="http://schemas.microsoft.com/office/drawing/2014/main" id="{9EDCF8AB-E129-4929-81A0-AA06EDC330D9}"/>
                </a:ext>
              </a:extLst>
            </p:cNvPr>
            <p:cNvSpPr/>
            <p:nvPr/>
          </p:nvSpPr>
          <p:spPr>
            <a:xfrm>
              <a:off x="3777673" y="1782619"/>
              <a:ext cx="803564" cy="2429164"/>
            </a:xfrm>
            <a:prstGeom prst="cube">
              <a:avLst>
                <a:gd name="adj" fmla="val 90790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立方体 14">
              <a:extLst>
                <a:ext uri="{FF2B5EF4-FFF2-40B4-BE49-F238E27FC236}">
                  <a16:creationId xmlns:a16="http://schemas.microsoft.com/office/drawing/2014/main" id="{05A5AE9A-6854-4EFC-982C-DF8E018676FC}"/>
                </a:ext>
              </a:extLst>
            </p:cNvPr>
            <p:cNvSpPr/>
            <p:nvPr/>
          </p:nvSpPr>
          <p:spPr>
            <a:xfrm>
              <a:off x="4719782" y="1782619"/>
              <a:ext cx="803564" cy="2429164"/>
            </a:xfrm>
            <a:prstGeom prst="cube">
              <a:avLst>
                <a:gd name="adj" fmla="val 90790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DEB464C3-05BD-48F5-98E0-2BB7AFF45D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94182" y="1390075"/>
              <a:ext cx="3380509" cy="2590798"/>
            </a:xfrm>
            <a:prstGeom prst="straightConnector1">
              <a:avLst/>
            </a:prstGeom>
            <a:ln w="19050">
              <a:solidFill>
                <a:schemeClr val="accent1">
                  <a:alpha val="72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240D2C7-0DB2-4C33-BEE2-045A50E3DF4B}"/>
                </a:ext>
              </a:extLst>
            </p:cNvPr>
            <p:cNvSpPr/>
            <p:nvPr/>
          </p:nvSpPr>
          <p:spPr>
            <a:xfrm>
              <a:off x="5012856" y="2440781"/>
              <a:ext cx="66350" cy="9763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D7E8A0A6-3E47-49AC-BE00-04E3B4207DFA}"/>
                </a:ext>
              </a:extLst>
            </p:cNvPr>
            <p:cNvSpPr/>
            <p:nvPr/>
          </p:nvSpPr>
          <p:spPr>
            <a:xfrm>
              <a:off x="4146280" y="3107531"/>
              <a:ext cx="66350" cy="9763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8D20333E-E3FF-439C-9969-82F6044CC8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74600" y="1427740"/>
              <a:ext cx="5553120" cy="2077219"/>
            </a:xfrm>
            <a:prstGeom prst="straightConnector1">
              <a:avLst/>
            </a:prstGeom>
            <a:ln w="19050">
              <a:solidFill>
                <a:schemeClr val="accent1">
                  <a:alpha val="72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乘号 19">
              <a:extLst>
                <a:ext uri="{FF2B5EF4-FFF2-40B4-BE49-F238E27FC236}">
                  <a16:creationId xmlns:a16="http://schemas.microsoft.com/office/drawing/2014/main" id="{90C4FC9E-F3E2-4ED8-A10C-D440C6018DBD}"/>
                </a:ext>
              </a:extLst>
            </p:cNvPr>
            <p:cNvSpPr/>
            <p:nvPr/>
          </p:nvSpPr>
          <p:spPr>
            <a:xfrm>
              <a:off x="8343900" y="1279725"/>
              <a:ext cx="272193" cy="259080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D1879F28-8DB1-41A8-997C-2A9BDA467332}"/>
                </a:ext>
              </a:extLst>
            </p:cNvPr>
            <p:cNvSpPr/>
            <p:nvPr/>
          </p:nvSpPr>
          <p:spPr>
            <a:xfrm>
              <a:off x="5153350" y="2587843"/>
              <a:ext cx="66350" cy="9763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50395155-C20C-49B9-823D-808B24B0BCC9}"/>
                </a:ext>
              </a:extLst>
            </p:cNvPr>
            <p:cNvSpPr/>
            <p:nvPr/>
          </p:nvSpPr>
          <p:spPr>
            <a:xfrm>
              <a:off x="4043687" y="3000989"/>
              <a:ext cx="66350" cy="9763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平行四边形 22">
              <a:extLst>
                <a:ext uri="{FF2B5EF4-FFF2-40B4-BE49-F238E27FC236}">
                  <a16:creationId xmlns:a16="http://schemas.microsoft.com/office/drawing/2014/main" id="{1E395C66-7D55-4B16-9707-B56AE65FD1FC}"/>
                </a:ext>
              </a:extLst>
            </p:cNvPr>
            <p:cNvSpPr/>
            <p:nvPr/>
          </p:nvSpPr>
          <p:spPr>
            <a:xfrm>
              <a:off x="2973659" y="811814"/>
              <a:ext cx="5521911" cy="1153053"/>
            </a:xfrm>
            <a:prstGeom prst="parallelogram">
              <a:avLst>
                <a:gd name="adj" fmla="val 107332"/>
              </a:avLst>
            </a:pr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C2DD1E7A-1046-470A-9288-BA9A5D67C7DA}"/>
                </a:ext>
              </a:extLst>
            </p:cNvPr>
            <p:cNvSpPr/>
            <p:nvPr/>
          </p:nvSpPr>
          <p:spPr>
            <a:xfrm>
              <a:off x="6455808" y="1333934"/>
              <a:ext cx="79144" cy="75331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39679B0A-4D12-4445-AE1F-4120B90062F6}"/>
              </a:ext>
            </a:extLst>
          </p:cNvPr>
          <p:cNvGrpSpPr/>
          <p:nvPr/>
        </p:nvGrpSpPr>
        <p:grpSpPr>
          <a:xfrm>
            <a:off x="5693023" y="2782733"/>
            <a:ext cx="6275033" cy="3123563"/>
            <a:chOff x="2262459" y="917586"/>
            <a:chExt cx="5636941" cy="2873723"/>
          </a:xfrm>
        </p:grpSpPr>
        <p:sp>
          <p:nvSpPr>
            <p:cNvPr id="26" name="箭头: 下 25">
              <a:extLst>
                <a:ext uri="{FF2B5EF4-FFF2-40B4-BE49-F238E27FC236}">
                  <a16:creationId xmlns:a16="http://schemas.microsoft.com/office/drawing/2014/main" id="{B09F6C2E-5F8C-40D4-B53F-CF56DB080977}"/>
                </a:ext>
              </a:extLst>
            </p:cNvPr>
            <p:cNvSpPr/>
            <p:nvPr/>
          </p:nvSpPr>
          <p:spPr>
            <a:xfrm rot="11572326">
              <a:off x="4485865" y="1874028"/>
              <a:ext cx="166580" cy="728763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立方体 26">
              <a:extLst>
                <a:ext uri="{FF2B5EF4-FFF2-40B4-BE49-F238E27FC236}">
                  <a16:creationId xmlns:a16="http://schemas.microsoft.com/office/drawing/2014/main" id="{49892D96-DF67-487D-A8F3-B7BC8BC867EC}"/>
                </a:ext>
              </a:extLst>
            </p:cNvPr>
            <p:cNvSpPr/>
            <p:nvPr/>
          </p:nvSpPr>
          <p:spPr>
            <a:xfrm rot="21118509">
              <a:off x="3711353" y="1758451"/>
              <a:ext cx="725500" cy="2014800"/>
            </a:xfrm>
            <a:prstGeom prst="cube">
              <a:avLst>
                <a:gd name="adj" fmla="val 90790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>
              <a:extLst>
                <a:ext uri="{FF2B5EF4-FFF2-40B4-BE49-F238E27FC236}">
                  <a16:creationId xmlns:a16="http://schemas.microsoft.com/office/drawing/2014/main" id="{3291E07A-6075-4869-BEB6-E89EC9FB5D25}"/>
                </a:ext>
              </a:extLst>
            </p:cNvPr>
            <p:cNvSpPr/>
            <p:nvPr/>
          </p:nvSpPr>
          <p:spPr>
            <a:xfrm>
              <a:off x="2262459" y="917586"/>
              <a:ext cx="5636941" cy="1080486"/>
            </a:xfrm>
            <a:prstGeom prst="parallelogram">
              <a:avLst>
                <a:gd name="adj" fmla="val 102945"/>
              </a:avLst>
            </a:prstGeom>
            <a:solidFill>
              <a:schemeClr val="accent5">
                <a:lumMod val="40000"/>
                <a:lumOff val="60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平行四边形 28">
              <a:extLst>
                <a:ext uri="{FF2B5EF4-FFF2-40B4-BE49-F238E27FC236}">
                  <a16:creationId xmlns:a16="http://schemas.microsoft.com/office/drawing/2014/main" id="{24A27C9B-0CDD-4D4D-8814-9774BF5E16D1}"/>
                </a:ext>
              </a:extLst>
            </p:cNvPr>
            <p:cNvSpPr/>
            <p:nvPr/>
          </p:nvSpPr>
          <p:spPr>
            <a:xfrm rot="804919">
              <a:off x="3966522" y="1263996"/>
              <a:ext cx="864732" cy="413003"/>
            </a:xfrm>
            <a:prstGeom prst="parallelogram">
              <a:avLst>
                <a:gd name="adj" fmla="val 9484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平行四边形 29">
              <a:extLst>
                <a:ext uri="{FF2B5EF4-FFF2-40B4-BE49-F238E27FC236}">
                  <a16:creationId xmlns:a16="http://schemas.microsoft.com/office/drawing/2014/main" id="{75B2CB12-C5E1-44EC-AA7F-D0B5FE72B973}"/>
                </a:ext>
              </a:extLst>
            </p:cNvPr>
            <p:cNvSpPr/>
            <p:nvPr/>
          </p:nvSpPr>
          <p:spPr>
            <a:xfrm rot="763262">
              <a:off x="4962898" y="1284997"/>
              <a:ext cx="1607408" cy="413052"/>
            </a:xfrm>
            <a:prstGeom prst="parallelogram">
              <a:avLst>
                <a:gd name="adj" fmla="val 8283"/>
              </a:avLst>
            </a:prstGeom>
            <a:solidFill>
              <a:schemeClr val="accent4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930B3075-573C-4C80-B27B-FF4962ED9D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6730" y="1569996"/>
              <a:ext cx="193679" cy="885869"/>
            </a:xfrm>
            <a:prstGeom prst="line">
              <a:avLst/>
            </a:prstGeom>
            <a:ln w="12700"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67E80575-D8F5-43D2-A6D9-7E070B4280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6549" y="1255525"/>
              <a:ext cx="117102" cy="462150"/>
            </a:xfrm>
            <a:prstGeom prst="line">
              <a:avLst/>
            </a:prstGeom>
            <a:ln w="12700">
              <a:solidFill>
                <a:schemeClr val="accent1">
                  <a:alpha val="90000"/>
                </a:schemeClr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E2144013-B300-445D-8457-22BB272F87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7096" y="1678781"/>
              <a:ext cx="463170" cy="2101061"/>
            </a:xfrm>
            <a:prstGeom prst="line">
              <a:avLst/>
            </a:prstGeom>
            <a:ln w="12700"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90191BCF-6775-4238-8DF3-F3E8BA40DA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85910" y="1362075"/>
              <a:ext cx="378960" cy="1687527"/>
            </a:xfrm>
            <a:prstGeom prst="line">
              <a:avLst/>
            </a:prstGeom>
            <a:ln w="12700"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3B8E1BD3-CFB9-4121-833E-B3660D87B7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5513" y="1511300"/>
              <a:ext cx="1216993" cy="949952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955C4774-0D3D-471E-A0AA-10CAFA5896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5563" y="1125265"/>
              <a:ext cx="785483" cy="592413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83D7FE51-64C6-43A0-A2C4-0C540A48C9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7096" y="1857884"/>
              <a:ext cx="2545142" cy="1933425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BE95CD06-DB00-4DF8-86B7-73C2A7F152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86704" y="1462088"/>
              <a:ext cx="2100337" cy="1594067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箭头: 下 38">
              <a:extLst>
                <a:ext uri="{FF2B5EF4-FFF2-40B4-BE49-F238E27FC236}">
                  <a16:creationId xmlns:a16="http://schemas.microsoft.com/office/drawing/2014/main" id="{615EB920-C52F-41BA-8B01-8F384A04DA96}"/>
                </a:ext>
              </a:extLst>
            </p:cNvPr>
            <p:cNvSpPr/>
            <p:nvPr/>
          </p:nvSpPr>
          <p:spPr>
            <a:xfrm rot="13901671">
              <a:off x="5086146" y="1971641"/>
              <a:ext cx="141854" cy="728763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6389F293-85D0-46F6-ACC2-487BE263EC92}"/>
              </a:ext>
            </a:extLst>
          </p:cNvPr>
          <p:cNvSpPr txBox="1"/>
          <p:nvPr/>
        </p:nvSpPr>
        <p:spPr>
          <a:xfrm>
            <a:off x="526587" y="6341027"/>
            <a:ext cx="4969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直接使用一个小的水平面用于生成缪子的弊端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61858C8A-663A-4874-B320-13BDCF4EF560}"/>
              </a:ext>
            </a:extLst>
          </p:cNvPr>
          <p:cNvSpPr txBox="1"/>
          <p:nvPr/>
        </p:nvSpPr>
        <p:spPr>
          <a:xfrm>
            <a:off x="6269630" y="6341027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探测器平面的投影面积随投影方向而变化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40A34FD-9931-48C9-8F63-156DD014B17F}"/>
              </a:ext>
            </a:extLst>
          </p:cNvPr>
          <p:cNvSpPr txBox="1"/>
          <p:nvPr/>
        </p:nvSpPr>
        <p:spPr>
          <a:xfrm>
            <a:off x="822386" y="1539186"/>
            <a:ext cx="10570522" cy="874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/>
              <a:t>相较于半球面和圆柱面两个生成方式，水平面的缪子生成难以通过“小水平面</a:t>
            </a:r>
            <a:r>
              <a:rPr lang="en-US" altLang="zh-CN" dirty="0"/>
              <a:t>+</a:t>
            </a:r>
            <a:r>
              <a:rPr lang="zh-CN" altLang="en-US" dirty="0"/>
              <a:t>大水平面”的方式。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/>
              <a:t>考虑直接在探测器平面内随机抽样。</a:t>
            </a:r>
          </a:p>
        </p:txBody>
      </p:sp>
    </p:spTree>
    <p:extLst>
      <p:ext uri="{BB962C8B-B14F-4D97-AF65-F5344CB8AC3E}">
        <p14:creationId xmlns:p14="http://schemas.microsoft.com/office/powerpoint/2010/main" val="3922842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的使用方法（水平面）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grpSp>
        <p:nvGrpSpPr>
          <p:cNvPr id="40" name="组合 39">
            <a:extLst>
              <a:ext uri="{FF2B5EF4-FFF2-40B4-BE49-F238E27FC236}">
                <a16:creationId xmlns:a16="http://schemas.microsoft.com/office/drawing/2014/main" id="{64E3DBD6-D59E-4A17-8620-F9D78B893275}"/>
              </a:ext>
            </a:extLst>
          </p:cNvPr>
          <p:cNvGrpSpPr/>
          <p:nvPr/>
        </p:nvGrpSpPr>
        <p:grpSpPr>
          <a:xfrm>
            <a:off x="92569" y="1484056"/>
            <a:ext cx="4486275" cy="3245808"/>
            <a:chOff x="2837543" y="917586"/>
            <a:chExt cx="4047127" cy="2862256"/>
          </a:xfrm>
        </p:grpSpPr>
        <p:sp>
          <p:nvSpPr>
            <p:cNvPr id="41" name="箭头: 下 40">
              <a:extLst>
                <a:ext uri="{FF2B5EF4-FFF2-40B4-BE49-F238E27FC236}">
                  <a16:creationId xmlns:a16="http://schemas.microsoft.com/office/drawing/2014/main" id="{19EC0E11-340A-4BA8-A62D-38B11C4E4BC5}"/>
                </a:ext>
              </a:extLst>
            </p:cNvPr>
            <p:cNvSpPr/>
            <p:nvPr/>
          </p:nvSpPr>
          <p:spPr>
            <a:xfrm rot="11572326">
              <a:off x="4457740" y="2001337"/>
              <a:ext cx="76878" cy="421759"/>
            </a:xfrm>
            <a:prstGeom prst="downArrow">
              <a:avLst>
                <a:gd name="adj1" fmla="val 50000"/>
                <a:gd name="adj2" fmla="val 17556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立方体 41">
              <a:extLst>
                <a:ext uri="{FF2B5EF4-FFF2-40B4-BE49-F238E27FC236}">
                  <a16:creationId xmlns:a16="http://schemas.microsoft.com/office/drawing/2014/main" id="{4436EEE5-E708-4AA9-A9DF-B06E62E33EC2}"/>
                </a:ext>
              </a:extLst>
            </p:cNvPr>
            <p:cNvSpPr/>
            <p:nvPr/>
          </p:nvSpPr>
          <p:spPr>
            <a:xfrm rot="21118509">
              <a:off x="3711353" y="1758451"/>
              <a:ext cx="725500" cy="2014800"/>
            </a:xfrm>
            <a:prstGeom prst="cube">
              <a:avLst>
                <a:gd name="adj" fmla="val 90790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平行四边形 42">
              <a:extLst>
                <a:ext uri="{FF2B5EF4-FFF2-40B4-BE49-F238E27FC236}">
                  <a16:creationId xmlns:a16="http://schemas.microsoft.com/office/drawing/2014/main" id="{897A52F2-EECC-46FF-A715-55ECA480642D}"/>
                </a:ext>
              </a:extLst>
            </p:cNvPr>
            <p:cNvSpPr/>
            <p:nvPr/>
          </p:nvSpPr>
          <p:spPr>
            <a:xfrm>
              <a:off x="2837543" y="917586"/>
              <a:ext cx="4047127" cy="1080486"/>
            </a:xfrm>
            <a:prstGeom prst="parallelogram">
              <a:avLst>
                <a:gd name="adj" fmla="val 102945"/>
              </a:avLst>
            </a:prstGeom>
            <a:solidFill>
              <a:schemeClr val="accent5">
                <a:lumMod val="40000"/>
                <a:lumOff val="60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平行四边形 43">
              <a:extLst>
                <a:ext uri="{FF2B5EF4-FFF2-40B4-BE49-F238E27FC236}">
                  <a16:creationId xmlns:a16="http://schemas.microsoft.com/office/drawing/2014/main" id="{276DA39B-523C-4B34-92F7-1BE1D0E1200E}"/>
                </a:ext>
              </a:extLst>
            </p:cNvPr>
            <p:cNvSpPr/>
            <p:nvPr/>
          </p:nvSpPr>
          <p:spPr>
            <a:xfrm rot="804919">
              <a:off x="3966522" y="1263996"/>
              <a:ext cx="864732" cy="413003"/>
            </a:xfrm>
            <a:prstGeom prst="parallelogram">
              <a:avLst>
                <a:gd name="adj" fmla="val 9484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ED608B53-AAC1-4ECA-8434-75881F9591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6730" y="1569996"/>
              <a:ext cx="193679" cy="885869"/>
            </a:xfrm>
            <a:prstGeom prst="line">
              <a:avLst/>
            </a:prstGeom>
            <a:ln w="12700"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683DD47A-7579-4D25-BACC-CD57919431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6549" y="1255525"/>
              <a:ext cx="117102" cy="462150"/>
            </a:xfrm>
            <a:prstGeom prst="line">
              <a:avLst/>
            </a:prstGeom>
            <a:ln w="12700">
              <a:solidFill>
                <a:schemeClr val="accent1">
                  <a:alpha val="90000"/>
                </a:schemeClr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4388A7EF-4FC6-4546-9391-26971F6997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86704" y="1368628"/>
              <a:ext cx="378960" cy="1687527"/>
            </a:xfrm>
            <a:prstGeom prst="line">
              <a:avLst/>
            </a:prstGeom>
            <a:ln w="12700"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DD4783AE-C86E-4B7E-8A08-C44FA5572528}"/>
                    </a:ext>
                  </a:extLst>
                </p:cNvPr>
                <p:cNvSpPr txBox="1"/>
                <p:nvPr/>
              </p:nvSpPr>
              <p:spPr>
                <a:xfrm>
                  <a:off x="4513385" y="1717675"/>
                  <a:ext cx="204158" cy="210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1400" i="1" baseline="-2500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oMath>
                    </m:oMathPara>
                  </a14:m>
                  <a:endParaRPr lang="zh-CN" altLang="en-US" baseline="-25000" dirty="0"/>
                </a:p>
              </p:txBody>
            </p:sp>
          </mc:Choice>
          <mc:Fallback xmlns="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DD4783AE-C86E-4B7E-8A08-C44FA55725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3385" y="1717675"/>
                  <a:ext cx="204158" cy="210507"/>
                </a:xfrm>
                <a:prstGeom prst="rect">
                  <a:avLst/>
                </a:prstGeom>
                <a:blipFill>
                  <a:blip r:embed="rId6"/>
                  <a:stretch>
                    <a:fillRect l="-5000" r="-2500" b="-465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箭头: 下 48">
              <a:extLst>
                <a:ext uri="{FF2B5EF4-FFF2-40B4-BE49-F238E27FC236}">
                  <a16:creationId xmlns:a16="http://schemas.microsoft.com/office/drawing/2014/main" id="{D845F625-37E5-4625-AEC7-81E58C8A6C99}"/>
                </a:ext>
              </a:extLst>
            </p:cNvPr>
            <p:cNvSpPr/>
            <p:nvPr/>
          </p:nvSpPr>
          <p:spPr>
            <a:xfrm rot="15012954">
              <a:off x="4282001" y="2400435"/>
              <a:ext cx="76878" cy="421759"/>
            </a:xfrm>
            <a:prstGeom prst="downArrow">
              <a:avLst>
                <a:gd name="adj1" fmla="val 50000"/>
                <a:gd name="adj2" fmla="val 17556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A3F4B9D6-A078-4735-932B-5E24EDC3F3C5}"/>
                    </a:ext>
                  </a:extLst>
                </p:cNvPr>
                <p:cNvSpPr txBox="1"/>
                <p:nvPr/>
              </p:nvSpPr>
              <p:spPr>
                <a:xfrm>
                  <a:off x="4215796" y="2691017"/>
                  <a:ext cx="209288" cy="210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1400" b="0" i="1" baseline="-2500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acc>
                      </m:oMath>
                    </m:oMathPara>
                  </a14:m>
                  <a:endParaRPr lang="zh-CN" altLang="en-US" baseline="-25000" dirty="0"/>
                </a:p>
              </p:txBody>
            </p:sp>
          </mc:Choice>
          <mc:Fallback xmlns=""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A3F4B9D6-A078-4735-932B-5E24EDC3F3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5796" y="2691017"/>
                  <a:ext cx="209288" cy="210507"/>
                </a:xfrm>
                <a:prstGeom prst="rect">
                  <a:avLst/>
                </a:prstGeom>
                <a:blipFill>
                  <a:blip r:embed="rId7"/>
                  <a:stretch>
                    <a:fillRect l="-487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箭头: 下 50">
              <a:extLst>
                <a:ext uri="{FF2B5EF4-FFF2-40B4-BE49-F238E27FC236}">
                  <a16:creationId xmlns:a16="http://schemas.microsoft.com/office/drawing/2014/main" id="{02CCC079-E831-4B71-96D8-EDFC47143E6F}"/>
                </a:ext>
              </a:extLst>
            </p:cNvPr>
            <p:cNvSpPr/>
            <p:nvPr/>
          </p:nvSpPr>
          <p:spPr>
            <a:xfrm rot="10800000">
              <a:off x="5447359" y="1007531"/>
              <a:ext cx="76878" cy="421759"/>
            </a:xfrm>
            <a:prstGeom prst="downArrow">
              <a:avLst>
                <a:gd name="adj1" fmla="val 50000"/>
                <a:gd name="adj2" fmla="val 17556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8B5C65C5-61B5-48B1-B77F-99B229F5834E}"/>
                    </a:ext>
                  </a:extLst>
                </p:cNvPr>
                <p:cNvSpPr txBox="1"/>
                <p:nvPr/>
              </p:nvSpPr>
              <p:spPr>
                <a:xfrm>
                  <a:off x="5573592" y="1150271"/>
                  <a:ext cx="205634" cy="210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1400" b="0" i="1" baseline="-25000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acc>
                      </m:oMath>
                    </m:oMathPara>
                  </a14:m>
                  <a:endParaRPr lang="zh-CN" altLang="en-US" baseline="-25000" dirty="0"/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8B5C65C5-61B5-48B1-B77F-99B229F583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3592" y="1150271"/>
                  <a:ext cx="205634" cy="210507"/>
                </a:xfrm>
                <a:prstGeom prst="rect">
                  <a:avLst/>
                </a:prstGeom>
                <a:blipFill>
                  <a:blip r:embed="rId8"/>
                  <a:stretch>
                    <a:fillRect l="-5000" r="-5000" b="-1190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14884563-C45C-4F11-8BA2-4A99A172EB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7096" y="1678781"/>
              <a:ext cx="463170" cy="2101061"/>
            </a:xfrm>
            <a:prstGeom prst="line">
              <a:avLst/>
            </a:prstGeom>
            <a:ln w="12700"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2F93487D-D046-4697-93BE-F90BAB961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00502" y="2054842"/>
              <a:ext cx="1651508" cy="148285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本框 54">
                  <a:extLst>
                    <a:ext uri="{FF2B5EF4-FFF2-40B4-BE49-F238E27FC236}">
                      <a16:creationId xmlns:a16="http://schemas.microsoft.com/office/drawing/2014/main" id="{BB6CCBE0-050B-4819-9C47-04B6EF7046EA}"/>
                    </a:ext>
                  </a:extLst>
                </p:cNvPr>
                <p:cNvSpPr txBox="1"/>
                <p:nvPr/>
              </p:nvSpPr>
              <p:spPr>
                <a:xfrm>
                  <a:off x="4976208" y="3383961"/>
                  <a:ext cx="133690" cy="210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zh-CN" altLang="en-US" baseline="-25000" dirty="0"/>
                </a:p>
              </p:txBody>
            </p:sp>
          </mc:Choice>
          <mc:Fallback xmlns="">
            <p:sp>
              <p:nvSpPr>
                <p:cNvPr id="55" name="文本框 54">
                  <a:extLst>
                    <a:ext uri="{FF2B5EF4-FFF2-40B4-BE49-F238E27FC236}">
                      <a16:creationId xmlns:a16="http://schemas.microsoft.com/office/drawing/2014/main" id="{BB6CCBE0-050B-4819-9C47-04B6EF7046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208" y="3383961"/>
                  <a:ext cx="133690" cy="210507"/>
                </a:xfrm>
                <a:prstGeom prst="rect">
                  <a:avLst/>
                </a:prstGeom>
                <a:blipFill>
                  <a:blip r:embed="rId10"/>
                  <a:stretch>
                    <a:fillRect l="-7692" r="-769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8C780F5F-F919-4B65-8659-AA58EBA4DC87}"/>
                    </a:ext>
                  </a:extLst>
                </p:cNvPr>
                <p:cNvSpPr txBox="1"/>
                <p:nvPr/>
              </p:nvSpPr>
              <p:spPr>
                <a:xfrm>
                  <a:off x="5211014" y="2054842"/>
                  <a:ext cx="121700" cy="210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zh-CN" altLang="en-US" baseline="-25000" dirty="0"/>
                </a:p>
              </p:txBody>
            </p:sp>
          </mc:Choice>
          <mc:Fallback xmlns="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8C780F5F-F919-4B65-8659-AA58EBA4DC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1014" y="2054842"/>
                  <a:ext cx="121700" cy="210507"/>
                </a:xfrm>
                <a:prstGeom prst="rect">
                  <a:avLst/>
                </a:prstGeom>
                <a:blipFill>
                  <a:blip r:embed="rId11"/>
                  <a:stretch>
                    <a:fillRect l="-8333" r="-125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5B31C64B-FD79-40ED-B32F-7C5C8E993855}"/>
                    </a:ext>
                  </a:extLst>
                </p:cNvPr>
                <p:cNvSpPr txBox="1"/>
                <p:nvPr/>
              </p:nvSpPr>
              <p:spPr>
                <a:xfrm>
                  <a:off x="6352570" y="2950901"/>
                  <a:ext cx="133691" cy="21050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zh-CN" altLang="en-US" baseline="-25000" dirty="0"/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5B31C64B-FD79-40ED-B32F-7C5C8E9938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2570" y="2950901"/>
                  <a:ext cx="133691" cy="210507"/>
                </a:xfrm>
                <a:prstGeom prst="rect">
                  <a:avLst/>
                </a:prstGeom>
                <a:blipFill>
                  <a:blip r:embed="rId12"/>
                  <a:stretch>
                    <a:fillRect l="-23077" r="-19231" b="-465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BB698C93-FFE5-45E8-B204-6A94AE248BCD}"/>
                    </a:ext>
                  </a:extLst>
                </p:cNvPr>
                <p:cNvSpPr txBox="1"/>
                <p:nvPr/>
              </p:nvSpPr>
              <p:spPr>
                <a:xfrm>
                  <a:off x="5457392" y="2555344"/>
                  <a:ext cx="138307" cy="210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zh-CN" altLang="en-US" baseline="-25000" dirty="0"/>
                </a:p>
              </p:txBody>
            </p:sp>
          </mc:Choice>
          <mc:Fallback xmlns="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BB698C93-FFE5-45E8-B204-6A94AE248B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7392" y="2555344"/>
                  <a:ext cx="138307" cy="210507"/>
                </a:xfrm>
                <a:prstGeom prst="rect">
                  <a:avLst/>
                </a:prstGeom>
                <a:blipFill>
                  <a:blip r:embed="rId13"/>
                  <a:stretch>
                    <a:fillRect l="-22222" r="-148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59" name="对象 58">
                  <a:extLst>
                    <a:ext uri="{FF2B5EF4-FFF2-40B4-BE49-F238E27FC236}">
                      <a16:creationId xmlns:a16="http://schemas.microsoft.com/office/drawing/2014/main" id="{1608F387-F224-4EDB-970C-EDDF302E204D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526996082"/>
                    </p:ext>
                  </p:extLst>
                </p:nvPr>
              </p:nvGraphicFramePr>
              <p:xfrm>
                <a:off x="5346783" y="3074779"/>
                <a:ext cx="139015" cy="221619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440" r:id="rId14" imgW="109691" imgH="175334" progId="">
                        <p:embed/>
                      </p:oleObj>
                    </mc:Choice>
                    <mc:Fallback>
                      <p:oleObj r:id="rId14" imgW="109691" imgH="175334" progId="">
                        <p:embed/>
                        <p:pic>
                          <p:nvPicPr>
                            <p:cNvPr id="11" name="对象 10">
                              <a:extLst>
                                <a:ext uri="{FF2B5EF4-FFF2-40B4-BE49-F238E27FC236}">
                                  <a16:creationId xmlns:a16="http://schemas.microsoft.com/office/drawing/2014/main" id="{4A5EEE13-E0E7-41AF-B820-F8B71E3569D2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15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346783" y="3074779"/>
                              <a:ext cx="139015" cy="221619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59" name="对象 58">
                  <a:extLst>
                    <a:ext uri="{FF2B5EF4-FFF2-40B4-BE49-F238E27FC236}">
                      <a16:creationId xmlns:a16="http://schemas.microsoft.com/office/drawing/2014/main" id="{1608F387-F224-4EDB-970C-EDDF302E204D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526996082"/>
                    </p:ext>
                  </p:extLst>
                </p:nvPr>
              </p:nvGraphicFramePr>
              <p:xfrm>
                <a:off x="5346783" y="3074779"/>
                <a:ext cx="139015" cy="221619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095" r:id="rId16" imgW="109691" imgH="175334" progId="">
                        <p:embed/>
                      </p:oleObj>
                    </mc:Choice>
                    <mc:Fallback>
                      <p:oleObj r:id="rId16" imgW="109691" imgH="175334" progId="">
                        <p:embed/>
                        <p:pic>
                          <p:nvPicPr>
                            <p:cNvPr id="11" name="对象 10">
                              <a:extLst>
                                <a:ext uri="{FF2B5EF4-FFF2-40B4-BE49-F238E27FC236}">
                                  <a16:creationId xmlns:a16="http://schemas.microsoft.com/office/drawing/2014/main" id="{4A5EEE13-E0E7-41AF-B820-F8B71E3569D2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1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346783" y="3074779"/>
                              <a:ext cx="139015" cy="221619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7968BDD4-0E7A-40F9-811D-068CB071040A}"/>
                  </a:ext>
                </a:extLst>
              </p:cNvPr>
              <p:cNvSpPr txBox="1"/>
              <p:nvPr/>
            </p:nvSpPr>
            <p:spPr>
              <a:xfrm>
                <a:off x="5069568" y="1513360"/>
                <a:ext cx="4199789" cy="411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rgbClr val="836967"/>
                    </a:solidFill>
                  </a:rPr>
                  <a:t>探测器平面法向量：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zh-CN" altLang="en-US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zh-CN" alt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7968BDD4-0E7A-40F9-811D-068CB0710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568" y="1513360"/>
                <a:ext cx="4199789" cy="411010"/>
              </a:xfrm>
              <a:prstGeom prst="rect">
                <a:avLst/>
              </a:prstGeom>
              <a:blipFill>
                <a:blip r:embed="rId18"/>
                <a:stretch>
                  <a:fillRect l="-1306" t="-2941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4F58DD47-3292-4F40-8863-4B6607A83DFB}"/>
                  </a:ext>
                </a:extLst>
              </p:cNvPr>
              <p:cNvSpPr txBox="1"/>
              <p:nvPr/>
            </p:nvSpPr>
            <p:spPr>
              <a:xfrm>
                <a:off x="5077876" y="2017445"/>
                <a:ext cx="3714944" cy="391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rgbClr val="836967"/>
                    </a:solidFill>
                  </a:rPr>
                  <a:t>水平面法向量：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zh-CN" altLang="en-US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zh-CN" alt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0,0,1</m:t>
                        </m:r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4F58DD47-3292-4F40-8863-4B6607A83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876" y="2017445"/>
                <a:ext cx="3714944" cy="391582"/>
              </a:xfrm>
              <a:prstGeom prst="rect">
                <a:avLst/>
              </a:prstGeom>
              <a:blipFill>
                <a:blip r:embed="rId19"/>
                <a:stretch>
                  <a:fillRect l="-1478" t="-9375" b="-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4FB2E103-D96B-4CB9-9DCA-CAB0A06399D2}"/>
                  </a:ext>
                </a:extLst>
              </p:cNvPr>
              <p:cNvSpPr txBox="1"/>
              <p:nvPr/>
            </p:nvSpPr>
            <p:spPr>
              <a:xfrm>
                <a:off x="5069567" y="2581694"/>
                <a:ext cx="5615058" cy="398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rgbClr val="836967"/>
                    </a:solidFill>
                  </a:rPr>
                  <a:t>投影</a:t>
                </a:r>
                <a14:m>
                  <m:oMath xmlns:m="http://schemas.openxmlformats.org/officeDocument/2006/math">
                    <m:r>
                      <a:rPr lang="zh-CN" alt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方向</m:t>
                    </m:r>
                    <m:r>
                      <a:rPr lang="zh-CN" altLang="en-US" i="1" smtClean="0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单位</m:t>
                    </m:r>
                    <m:r>
                      <a:rPr lang="zh-CN" alt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向量</m:t>
                    </m:r>
                    <m:r>
                      <a:rPr lang="en-US" altLang="zh-CN" b="0" i="1" smtClean="0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：</m:t>
                    </m:r>
                    <m:sSub>
                      <m:sSubPr>
                        <m:ctrlPr>
                          <a:rPr lang="zh-CN" alt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zh-CN" altLang="en-US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zh-CN" alt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zh-CN" altLang="en-US" i="0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m:rPr>
                            <m:sty m:val="p"/>
                          </m:rPr>
                          <a:rPr lang="zh-CN" altLang="en-US" i="0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zh-CN" altLang="en-US" i="0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m:rPr>
                            <m:sty m:val="p"/>
                          </m:rPr>
                          <a:rPr lang="zh-CN" altLang="en-US" i="0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zh-CN" altLang="en-US" i="0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4FB2E103-D96B-4CB9-9DCA-CAB0A0639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567" y="2581694"/>
                <a:ext cx="5615058" cy="398699"/>
              </a:xfrm>
              <a:prstGeom prst="rect">
                <a:avLst/>
              </a:prstGeom>
              <a:blipFill>
                <a:blip r:embed="rId20"/>
                <a:stretch>
                  <a:fillRect l="-977" t="-7692" b="-18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F02195D4-3B7F-4EA6-8071-27EE476697B3}"/>
                  </a:ext>
                </a:extLst>
              </p:cNvPr>
              <p:cNvSpPr txBox="1"/>
              <p:nvPr/>
            </p:nvSpPr>
            <p:spPr>
              <a:xfrm>
                <a:off x="6490910" y="3019732"/>
                <a:ext cx="5408792" cy="1036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tan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d>
                            <m:d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F02195D4-3B7F-4EA6-8071-27EE476697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910" y="3019732"/>
                <a:ext cx="5408792" cy="1036246"/>
              </a:xfrm>
              <a:prstGeom prst="rect">
                <a:avLst/>
              </a:prstGeom>
              <a:blipFill>
                <a:blip r:embed="rId21"/>
                <a:stretch>
                  <a:fillRect b="-17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62596C0-80FA-4B43-9A07-34C1D34A92E6}"/>
                  </a:ext>
                </a:extLst>
              </p:cNvPr>
              <p:cNvSpPr txBox="1"/>
              <p:nvPr/>
            </p:nvSpPr>
            <p:spPr>
              <a:xfrm>
                <a:off x="4508074" y="3405034"/>
                <a:ext cx="3463795" cy="369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rgbClr val="836967"/>
                    </a:solidFill>
                  </a:rPr>
                  <a:t>投影</a:t>
                </a:r>
                <a14:m>
                  <m:oMath xmlns:m="http://schemas.openxmlformats.org/officeDocument/2006/math">
                    <m:r>
                      <a:rPr lang="zh-CN" altLang="en-US" dirty="0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面积与探测器面积的比值：</m:t>
                    </m:r>
                  </m:oMath>
                </a14:m>
                <a:endParaRPr lang="zh-CN" altLang="en-US" dirty="0">
                  <a:solidFill>
                    <a:srgbClr val="836967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62596C0-80FA-4B43-9A07-34C1D34A9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074" y="3405034"/>
                <a:ext cx="3463795" cy="369588"/>
              </a:xfrm>
              <a:prstGeom prst="rect">
                <a:avLst/>
              </a:prstGeom>
              <a:blipFill>
                <a:blip r:embed="rId22"/>
                <a:stretch>
                  <a:fillRect l="-1585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DD44F8BE-A482-4665-8F0B-E64E667FA3D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234" y="4566524"/>
            <a:ext cx="10925532" cy="221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2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耗时分析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C14CF39-4B9B-46E7-9E70-E76768AFF826}"/>
                  </a:ext>
                </a:extLst>
              </p:cNvPr>
              <p:cNvSpPr txBox="1"/>
              <p:nvPr/>
            </p:nvSpPr>
            <p:spPr>
              <a:xfrm>
                <a:off x="2319338" y="1640029"/>
                <a:ext cx="6105524" cy="391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𝑡𝑟𝑎𝑛𝑠𝑝𝑜𝑟𝑡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𝑜𝑡h𝑒𝑟𝑠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C14CF39-4B9B-46E7-9E70-E76768AFF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338" y="1640029"/>
                <a:ext cx="6105524" cy="391902"/>
              </a:xfrm>
              <a:prstGeom prst="rect">
                <a:avLst/>
              </a:prstGeom>
              <a:blipFill>
                <a:blip r:embed="rId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CDECD396-3D9A-433A-8A93-4AAC4F5173A0}"/>
              </a:ext>
            </a:extLst>
          </p:cNvPr>
          <p:cNvSpPr/>
          <p:nvPr/>
        </p:nvSpPr>
        <p:spPr>
          <a:xfrm>
            <a:off x="2976562" y="1640029"/>
            <a:ext cx="1219200" cy="474521"/>
          </a:xfrm>
          <a:prstGeom prst="roundRect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5AB4D397-ACCC-4598-A2FB-CAF281BEE60D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2208454" y="2114550"/>
            <a:ext cx="1377708" cy="501719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777A629C-C101-4C99-97F5-9BE6124F0549}"/>
              </a:ext>
            </a:extLst>
          </p:cNvPr>
          <p:cNvSpPr txBox="1"/>
          <p:nvPr/>
        </p:nvSpPr>
        <p:spPr>
          <a:xfrm>
            <a:off x="1317148" y="261626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仿真总耗时</a:t>
            </a:r>
          </a:p>
        </p:txBody>
      </p:sp>
      <p:sp>
        <p:nvSpPr>
          <p:cNvPr id="61" name="矩形: 圆角 60">
            <a:extLst>
              <a:ext uri="{FF2B5EF4-FFF2-40B4-BE49-F238E27FC236}">
                <a16:creationId xmlns:a16="http://schemas.microsoft.com/office/drawing/2014/main" id="{D47492AB-2967-40FC-9C19-5A111E06ECEB}"/>
              </a:ext>
            </a:extLst>
          </p:cNvPr>
          <p:cNvSpPr/>
          <p:nvPr/>
        </p:nvSpPr>
        <p:spPr>
          <a:xfrm>
            <a:off x="4390831" y="1640029"/>
            <a:ext cx="1124144" cy="474521"/>
          </a:xfrm>
          <a:prstGeom prst="roundRect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6D3AF6AA-D14F-4B1A-8BB2-8E7EFEEB964A}"/>
              </a:ext>
            </a:extLst>
          </p:cNvPr>
          <p:cNvCxnSpPr>
            <a:cxnSpLocks/>
          </p:cNvCxnSpPr>
          <p:nvPr/>
        </p:nvCxnSpPr>
        <p:spPr>
          <a:xfrm flipH="1">
            <a:off x="4314616" y="2114550"/>
            <a:ext cx="672391" cy="498613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9E8C442A-3B7E-4E54-813F-DF5025213838}"/>
              </a:ext>
            </a:extLst>
          </p:cNvPr>
          <p:cNvSpPr txBox="1"/>
          <p:nvPr/>
        </p:nvSpPr>
        <p:spPr>
          <a:xfrm>
            <a:off x="3002456" y="261316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抽样生成缪子的耗时</a:t>
            </a:r>
          </a:p>
        </p:txBody>
      </p: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716EF761-D2CA-421D-8D52-4E65D54CE60B}"/>
              </a:ext>
            </a:extLst>
          </p:cNvPr>
          <p:cNvCxnSpPr>
            <a:cxnSpLocks/>
          </p:cNvCxnSpPr>
          <p:nvPr/>
        </p:nvCxnSpPr>
        <p:spPr>
          <a:xfrm>
            <a:off x="6357710" y="2107301"/>
            <a:ext cx="392340" cy="416824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: 圆角 66">
            <a:extLst>
              <a:ext uri="{FF2B5EF4-FFF2-40B4-BE49-F238E27FC236}">
                <a16:creationId xmlns:a16="http://schemas.microsoft.com/office/drawing/2014/main" id="{3BD752D5-D6FF-4E9A-AEDE-6818621A54F7}"/>
              </a:ext>
            </a:extLst>
          </p:cNvPr>
          <p:cNvSpPr/>
          <p:nvPr/>
        </p:nvSpPr>
        <p:spPr>
          <a:xfrm>
            <a:off x="5710044" y="1632780"/>
            <a:ext cx="1040006" cy="474521"/>
          </a:xfrm>
          <a:prstGeom prst="roundRect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8A0CB9FF-0BCC-471D-8F65-893FBADCF675}"/>
              </a:ext>
            </a:extLst>
          </p:cNvPr>
          <p:cNvSpPr txBox="1"/>
          <p:nvPr/>
        </p:nvSpPr>
        <p:spPr>
          <a:xfrm>
            <a:off x="5611094" y="2606951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粒子在物质中输运的耗时</a:t>
            </a:r>
          </a:p>
        </p:txBody>
      </p:sp>
      <p:sp>
        <p:nvSpPr>
          <p:cNvPr id="72" name="矩形: 圆角 71">
            <a:extLst>
              <a:ext uri="{FF2B5EF4-FFF2-40B4-BE49-F238E27FC236}">
                <a16:creationId xmlns:a16="http://schemas.microsoft.com/office/drawing/2014/main" id="{2683AEE1-8C0D-4166-84A4-0231F3290952}"/>
              </a:ext>
            </a:extLst>
          </p:cNvPr>
          <p:cNvSpPr/>
          <p:nvPr/>
        </p:nvSpPr>
        <p:spPr>
          <a:xfrm>
            <a:off x="6945119" y="1632780"/>
            <a:ext cx="780392" cy="474521"/>
          </a:xfrm>
          <a:prstGeom prst="roundRect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51C601C4-CAE2-4130-AFF2-C6E487E49F95}"/>
              </a:ext>
            </a:extLst>
          </p:cNvPr>
          <p:cNvCxnSpPr>
            <a:cxnSpLocks/>
            <a:stCxn id="72" idx="2"/>
          </p:cNvCxnSpPr>
          <p:nvPr/>
        </p:nvCxnSpPr>
        <p:spPr>
          <a:xfrm>
            <a:off x="7335315" y="2107301"/>
            <a:ext cx="1623689" cy="416824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73">
            <a:extLst>
              <a:ext uri="{FF2B5EF4-FFF2-40B4-BE49-F238E27FC236}">
                <a16:creationId xmlns:a16="http://schemas.microsoft.com/office/drawing/2014/main" id="{5E4E8BF8-28EE-4716-B601-3FA2B175DC39}"/>
              </a:ext>
            </a:extLst>
          </p:cNvPr>
          <p:cNvSpPr txBox="1"/>
          <p:nvPr/>
        </p:nvSpPr>
        <p:spPr>
          <a:xfrm>
            <a:off x="8424862" y="2606951"/>
            <a:ext cx="182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其他辅助性开销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EA64457E-48AD-4C9E-A3C3-7C88B0D56F49}"/>
                  </a:ext>
                </a:extLst>
              </p:cNvPr>
              <p:cNvSpPr txBox="1"/>
              <p:nvPr/>
            </p:nvSpPr>
            <p:spPr>
              <a:xfrm>
                <a:off x="4574136" y="3318121"/>
                <a:ext cx="6103620" cy="6911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h𝑖𝑡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EA64457E-48AD-4C9E-A3C3-7C88B0D56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136" y="3318121"/>
                <a:ext cx="6103620" cy="6911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图片 26">
            <a:extLst>
              <a:ext uri="{FF2B5EF4-FFF2-40B4-BE49-F238E27FC236}">
                <a16:creationId xmlns:a16="http://schemas.microsoft.com/office/drawing/2014/main" id="{2376BF34-B807-4BB0-AE95-39CB3A0D4B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573" y="3508205"/>
            <a:ext cx="4364330" cy="30303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F11DB41F-15C3-4739-97E2-A6C72A41FCE5}"/>
                  </a:ext>
                </a:extLst>
              </p:cNvPr>
              <p:cNvSpPr txBox="1"/>
              <p:nvPr/>
            </p:nvSpPr>
            <p:spPr>
              <a:xfrm>
                <a:off x="5129089" y="4048702"/>
                <a:ext cx="6411656" cy="874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zh-CN" altLang="en-US" dirty="0"/>
                  <a:t> 表示击中探测器的缪子数与生成的缪子数的比例；</a:t>
                </a:r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zh-CN" altLang="en-US" dirty="0"/>
                  <a:t> 表示平均产生</a:t>
                </a:r>
                <a:r>
                  <a:rPr lang="en-US" altLang="zh-CN" dirty="0"/>
                  <a:t>1</a:t>
                </a:r>
                <a:r>
                  <a:rPr lang="zh-CN" altLang="en-US" dirty="0"/>
                  <a:t>个能击中探测器的缪子需要生成的缪子数。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F11DB41F-15C3-4739-97E2-A6C72A41F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089" y="4048702"/>
                <a:ext cx="6411656" cy="874407"/>
              </a:xfrm>
              <a:prstGeom prst="rect">
                <a:avLst/>
              </a:prstGeom>
              <a:blipFill>
                <a:blip r:embed="rId7"/>
                <a:stretch>
                  <a:fillRect b="-97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CF2A17E9-8395-488C-B527-FC328E66B050}"/>
                  </a:ext>
                </a:extLst>
              </p:cNvPr>
              <p:cNvSpPr txBox="1"/>
              <p:nvPr/>
            </p:nvSpPr>
            <p:spPr>
              <a:xfrm>
                <a:off x="5129089" y="5240021"/>
                <a:ext cx="5709822" cy="4116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𝑁𝐺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  <m:r>
                            <a:rPr lang="zh-CN" altLang="en-US" i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𝑡𝑟𝑎𝑛𝑠𝑝𝑜𝑟𝑡</m:t>
                              </m:r>
                            </m:sub>
                          </m:sSub>
                        </m:e>
                      </m:d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𝑜𝑡h𝑒𝑟𝑠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CF2A17E9-8395-488C-B527-FC328E66B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089" y="5240021"/>
                <a:ext cx="5709822" cy="411651"/>
              </a:xfrm>
              <a:prstGeom prst="rect">
                <a:avLst/>
              </a:prstGeom>
              <a:blipFill>
                <a:blip r:embed="rId8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84D4F12D-C43F-4026-9613-2CD1A647AA33}"/>
                  </a:ext>
                </a:extLst>
              </p:cNvPr>
              <p:cNvSpPr txBox="1"/>
              <p:nvPr/>
            </p:nvSpPr>
            <p:spPr>
              <a:xfrm>
                <a:off x="5162427" y="5815699"/>
                <a:ext cx="6411656" cy="4589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CN" altLang="en-US" dirty="0"/>
                  <a:t> 表示单个粒子所需的时间。</a:t>
                </a:r>
              </a:p>
            </p:txBody>
          </p:sp>
        </mc:Choice>
        <mc:Fallback xmlns=""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84D4F12D-C43F-4026-9613-2CD1A647A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427" y="5815699"/>
                <a:ext cx="6411656" cy="458908"/>
              </a:xfrm>
              <a:prstGeom prst="rect">
                <a:avLst/>
              </a:prstGeom>
              <a:blipFill>
                <a:blip r:embed="rId9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590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耗时分析（以半球生成面为例）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CF2A17E9-8395-488C-B527-FC328E66B050}"/>
                  </a:ext>
                </a:extLst>
              </p:cNvPr>
              <p:cNvSpPr txBox="1"/>
              <p:nvPr/>
            </p:nvSpPr>
            <p:spPr>
              <a:xfrm>
                <a:off x="815819" y="1941440"/>
                <a:ext cx="5709822" cy="4116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𝑁𝐺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  <m:r>
                            <a:rPr lang="zh-CN" altLang="en-US" i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𝑡𝑟𝑎𝑛𝑠𝑝𝑜𝑟𝑡</m:t>
                              </m:r>
                            </m:sub>
                          </m:sSub>
                        </m:e>
                      </m:d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𝑜𝑡h𝑒𝑟𝑠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CF2A17E9-8395-488C-B527-FC328E66B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819" y="1941440"/>
                <a:ext cx="5709822" cy="411651"/>
              </a:xfrm>
              <a:prstGeom prst="rect">
                <a:avLst/>
              </a:prstGeom>
              <a:blipFill>
                <a:blip r:embed="rId4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BBBA481E-C083-45B8-9CEE-E17B37E07B24}"/>
              </a:ext>
            </a:extLst>
          </p:cNvPr>
          <p:cNvSpPr txBox="1"/>
          <p:nvPr/>
        </p:nvSpPr>
        <p:spPr>
          <a:xfrm>
            <a:off x="8929796" y="119930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直接生成方式的耗时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377046C7-D90A-47A5-8E37-ADAA7B56FEA3}"/>
                  </a:ext>
                </a:extLst>
              </p:cNvPr>
              <p:cNvSpPr txBox="1"/>
              <p:nvPr/>
            </p:nvSpPr>
            <p:spPr>
              <a:xfrm>
                <a:off x="8648794" y="1855222"/>
                <a:ext cx="28241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377046C7-D90A-47A5-8E37-ADAA7B56F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794" y="1855222"/>
                <a:ext cx="2824162" cy="369332"/>
              </a:xfrm>
              <a:prstGeom prst="rect">
                <a:avLst/>
              </a:prstGeom>
              <a:blipFill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流程图: 终止 23">
            <a:extLst>
              <a:ext uri="{FF2B5EF4-FFF2-40B4-BE49-F238E27FC236}">
                <a16:creationId xmlns:a16="http://schemas.microsoft.com/office/drawing/2014/main" id="{8677F538-575C-44B2-8FDC-455B9F74D292}"/>
              </a:ext>
            </a:extLst>
          </p:cNvPr>
          <p:cNvSpPr/>
          <p:nvPr/>
        </p:nvSpPr>
        <p:spPr>
          <a:xfrm>
            <a:off x="9067655" y="1659150"/>
            <a:ext cx="1886045" cy="885065"/>
          </a:xfrm>
          <a:prstGeom prst="flowChartTerminator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AE9256F5-0603-4414-8D0A-7640E1700234}"/>
              </a:ext>
            </a:extLst>
          </p:cNvPr>
          <p:cNvSpPr txBox="1"/>
          <p:nvPr/>
        </p:nvSpPr>
        <p:spPr>
          <a:xfrm>
            <a:off x="9153207" y="318443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筛选方法的耗时</a:t>
            </a:r>
          </a:p>
        </p:txBody>
      </p:sp>
      <p:sp>
        <p:nvSpPr>
          <p:cNvPr id="54" name="流程图: 终止 53">
            <a:extLst>
              <a:ext uri="{FF2B5EF4-FFF2-40B4-BE49-F238E27FC236}">
                <a16:creationId xmlns:a16="http://schemas.microsoft.com/office/drawing/2014/main" id="{2E6987D1-30C8-4998-9660-D1D419EC487B}"/>
              </a:ext>
            </a:extLst>
          </p:cNvPr>
          <p:cNvSpPr/>
          <p:nvPr/>
        </p:nvSpPr>
        <p:spPr>
          <a:xfrm>
            <a:off x="9067655" y="3596068"/>
            <a:ext cx="1886045" cy="885065"/>
          </a:xfrm>
          <a:prstGeom prst="flowChartTerminator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2D77B91-AD5E-4ECC-9A94-D2E0F1811B56}"/>
                  </a:ext>
                </a:extLst>
              </p:cNvPr>
              <p:cNvSpPr txBox="1"/>
              <p:nvPr/>
            </p:nvSpPr>
            <p:spPr>
              <a:xfrm>
                <a:off x="9024470" y="3824633"/>
                <a:ext cx="205291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2D77B91-AD5E-4ECC-9A94-D2E0F1811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4470" y="3824633"/>
                <a:ext cx="2052911" cy="369332"/>
              </a:xfrm>
              <a:prstGeom prst="rect">
                <a:avLst/>
              </a:prstGeom>
              <a:blipFill>
                <a:blip r:embed="rId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文本框 68">
            <a:extLst>
              <a:ext uri="{FF2B5EF4-FFF2-40B4-BE49-F238E27FC236}">
                <a16:creationId xmlns:a16="http://schemas.microsoft.com/office/drawing/2014/main" id="{B49AFBC6-E41C-4F87-A92F-31E93B57D5C6}"/>
              </a:ext>
            </a:extLst>
          </p:cNvPr>
          <p:cNvSpPr txBox="1"/>
          <p:nvPr/>
        </p:nvSpPr>
        <p:spPr>
          <a:xfrm>
            <a:off x="8777595" y="5121350"/>
            <a:ext cx="254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应用 </a:t>
            </a:r>
            <a:r>
              <a:rPr lang="en-US" altLang="zh-CN" dirty="0"/>
              <a:t>DAS-REM </a:t>
            </a:r>
            <a:r>
              <a:rPr lang="zh-CN" altLang="en-US" dirty="0"/>
              <a:t>的耗时</a:t>
            </a:r>
          </a:p>
        </p:txBody>
      </p:sp>
      <p:sp>
        <p:nvSpPr>
          <p:cNvPr id="78" name="流程图: 终止 77">
            <a:extLst>
              <a:ext uri="{FF2B5EF4-FFF2-40B4-BE49-F238E27FC236}">
                <a16:creationId xmlns:a16="http://schemas.microsoft.com/office/drawing/2014/main" id="{76411FE5-80C2-4E7C-B3B7-B28ED62D5A27}"/>
              </a:ext>
            </a:extLst>
          </p:cNvPr>
          <p:cNvSpPr/>
          <p:nvPr/>
        </p:nvSpPr>
        <p:spPr>
          <a:xfrm>
            <a:off x="9076986" y="5534287"/>
            <a:ext cx="1886045" cy="885065"/>
          </a:xfrm>
          <a:prstGeom prst="flowChartTerminator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文本框 83">
                <a:extLst>
                  <a:ext uri="{FF2B5EF4-FFF2-40B4-BE49-F238E27FC236}">
                    <a16:creationId xmlns:a16="http://schemas.microsoft.com/office/drawing/2014/main" id="{6419B155-36B3-40F9-8ED0-6F903803043E}"/>
                  </a:ext>
                </a:extLst>
              </p:cNvPr>
              <p:cNvSpPr txBox="1"/>
              <p:nvPr/>
            </p:nvSpPr>
            <p:spPr>
              <a:xfrm>
                <a:off x="9076986" y="5761551"/>
                <a:ext cx="18860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zh-CN" alt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4" name="文本框 83">
                <a:extLst>
                  <a:ext uri="{FF2B5EF4-FFF2-40B4-BE49-F238E27FC236}">
                    <a16:creationId xmlns:a16="http://schemas.microsoft.com/office/drawing/2014/main" id="{6419B155-36B3-40F9-8ED0-6F9038030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986" y="5761551"/>
                <a:ext cx="1886046" cy="369332"/>
              </a:xfrm>
              <a:prstGeom prst="rect">
                <a:avLst/>
              </a:prstGeom>
              <a:blipFill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图片 41">
            <a:extLst>
              <a:ext uri="{FF2B5EF4-FFF2-40B4-BE49-F238E27FC236}">
                <a16:creationId xmlns:a16="http://schemas.microsoft.com/office/drawing/2014/main" id="{C9A70CD8-C072-4D06-9483-02904C9AEA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995" y="2817389"/>
            <a:ext cx="5448701" cy="3783249"/>
          </a:xfrm>
          <a:prstGeom prst="rect">
            <a:avLst/>
          </a:prstGeom>
        </p:spPr>
      </p:pic>
      <p:sp>
        <p:nvSpPr>
          <p:cNvPr id="43" name="箭头: 右 42">
            <a:extLst>
              <a:ext uri="{FF2B5EF4-FFF2-40B4-BE49-F238E27FC236}">
                <a16:creationId xmlns:a16="http://schemas.microsoft.com/office/drawing/2014/main" id="{B51F6984-9045-499E-AE77-A89F65AF93B2}"/>
              </a:ext>
            </a:extLst>
          </p:cNvPr>
          <p:cNvSpPr/>
          <p:nvPr/>
        </p:nvSpPr>
        <p:spPr>
          <a:xfrm>
            <a:off x="6944502" y="1863735"/>
            <a:ext cx="1577505" cy="50482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965F402-93FA-4C7C-9B86-0BC3D3D00BE7}"/>
                  </a:ext>
                </a:extLst>
              </p:cNvPr>
              <p:cNvSpPr txBox="1"/>
              <p:nvPr/>
            </p:nvSpPr>
            <p:spPr>
              <a:xfrm>
                <a:off x="595222" y="1433250"/>
                <a:ext cx="6694099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zh-CN" altLang="en-US" dirty="0"/>
                  <a:t> 表示平均产生</a:t>
                </a:r>
                <a:r>
                  <a:rPr lang="en-US" altLang="zh-CN" dirty="0"/>
                  <a:t>1</a:t>
                </a:r>
                <a:r>
                  <a:rPr lang="zh-CN" altLang="en-US" dirty="0"/>
                  <a:t>个能击中探测器的缪子需要生成的缪子数。</a:t>
                </a:r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965F402-93FA-4C7C-9B86-0BC3D3D00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22" y="1433250"/>
                <a:ext cx="6694099" cy="458908"/>
              </a:xfrm>
              <a:prstGeom prst="rect">
                <a:avLst/>
              </a:prstGeom>
              <a:blipFill>
                <a:blip r:embed="rId9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AAF21375-C11B-4A1C-9648-259329E841DC}"/>
                  </a:ext>
                </a:extLst>
              </p:cNvPr>
              <p:cNvSpPr txBox="1"/>
              <p:nvPr/>
            </p:nvSpPr>
            <p:spPr>
              <a:xfrm>
                <a:off x="7061276" y="1585022"/>
                <a:ext cx="1091811" cy="3377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AAF21375-C11B-4A1C-9648-259329E84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1276" y="1585022"/>
                <a:ext cx="1091811" cy="337792"/>
              </a:xfrm>
              <a:prstGeom prst="rect">
                <a:avLst/>
              </a:prstGeom>
              <a:blipFill>
                <a:blip r:embed="rId10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3E295E6-86B8-4B33-84F1-F0FE231809DD}"/>
                  </a:ext>
                </a:extLst>
              </p:cNvPr>
              <p:cNvSpPr txBox="1"/>
              <p:nvPr/>
            </p:nvSpPr>
            <p:spPr>
              <a:xfrm>
                <a:off x="1055878" y="3195538"/>
                <a:ext cx="5999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3E295E6-86B8-4B33-84F1-F0FE23180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878" y="3195538"/>
                <a:ext cx="599908" cy="276999"/>
              </a:xfrm>
              <a:prstGeom prst="rect">
                <a:avLst/>
              </a:prstGeom>
              <a:blipFill>
                <a:blip r:embed="rId11"/>
                <a:stretch>
                  <a:fillRect l="-7071" t="-2174" r="-2020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1DB85763-DF74-4B58-BC30-E987A05AD260}"/>
                  </a:ext>
                </a:extLst>
              </p:cNvPr>
              <p:cNvSpPr txBox="1"/>
              <p:nvPr/>
            </p:nvSpPr>
            <p:spPr>
              <a:xfrm>
                <a:off x="4574791" y="2907433"/>
                <a:ext cx="2879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1DB85763-DF74-4B58-BC30-E987A05AD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791" y="2907433"/>
                <a:ext cx="287964" cy="276999"/>
              </a:xfrm>
              <a:prstGeom prst="rect">
                <a:avLst/>
              </a:prstGeom>
              <a:blipFill>
                <a:blip r:embed="rId12"/>
                <a:stretch>
                  <a:fillRect l="-14583" r="-4167" b="-1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20A23CB9-0427-4257-8A71-FC360F7F6558}"/>
                  </a:ext>
                </a:extLst>
              </p:cNvPr>
              <p:cNvSpPr txBox="1"/>
              <p:nvPr/>
            </p:nvSpPr>
            <p:spPr>
              <a:xfrm>
                <a:off x="6467712" y="3472537"/>
                <a:ext cx="1975061" cy="3960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𝑔𝑒𝑛𝑒𝑟𝑎𝑡𝑖𝑜𝑛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占</m:t>
                    </m:r>
                  </m:oMath>
                </a14:m>
                <a:r>
                  <a:rPr lang="zh-CN" altLang="en-US" dirty="0"/>
                  <a:t>主导</a:t>
                </a:r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20A23CB9-0427-4257-8A71-FC360F7F6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712" y="3472537"/>
                <a:ext cx="1975061" cy="396006"/>
              </a:xfrm>
              <a:prstGeom prst="rect">
                <a:avLst/>
              </a:prstGeom>
              <a:blipFill>
                <a:blip r:embed="rId13"/>
                <a:stretch>
                  <a:fillRect t="-9231"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箭头: 右 55">
            <a:extLst>
              <a:ext uri="{FF2B5EF4-FFF2-40B4-BE49-F238E27FC236}">
                <a16:creationId xmlns:a16="http://schemas.microsoft.com/office/drawing/2014/main" id="{1E84CD7B-A0FC-4289-A6F5-5F76FDB0237F}"/>
              </a:ext>
            </a:extLst>
          </p:cNvPr>
          <p:cNvSpPr/>
          <p:nvPr/>
        </p:nvSpPr>
        <p:spPr>
          <a:xfrm>
            <a:off x="6607834" y="3859204"/>
            <a:ext cx="1651284" cy="50482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F2E6D192-6463-4B2C-9945-A62308A90605}"/>
                  </a:ext>
                </a:extLst>
              </p:cNvPr>
              <p:cNvSpPr txBox="1"/>
              <p:nvPr/>
            </p:nvSpPr>
            <p:spPr>
              <a:xfrm>
                <a:off x="6467712" y="5280708"/>
                <a:ext cx="1975061" cy="3960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𝑡𝑟𝑎𝑛𝑠𝑝𝑜𝑟</m:t>
                        </m:r>
                        <m:r>
                          <a:rPr lang="en-US" altLang="zh-CN" b="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占</m:t>
                    </m:r>
                  </m:oMath>
                </a14:m>
                <a:r>
                  <a:rPr lang="zh-CN" altLang="en-US" dirty="0"/>
                  <a:t>主导</a:t>
                </a:r>
              </a:p>
            </p:txBody>
          </p:sp>
        </mc:Choice>
        <mc:Fallback xmlns="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F2E6D192-6463-4B2C-9945-A62308A90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712" y="5280708"/>
                <a:ext cx="1975061" cy="396006"/>
              </a:xfrm>
              <a:prstGeom prst="rect">
                <a:avLst/>
              </a:prstGeom>
              <a:blipFill>
                <a:blip r:embed="rId14"/>
                <a:stretch>
                  <a:fillRect t="-7692"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箭头: 右 59">
            <a:extLst>
              <a:ext uri="{FF2B5EF4-FFF2-40B4-BE49-F238E27FC236}">
                <a16:creationId xmlns:a16="http://schemas.microsoft.com/office/drawing/2014/main" id="{E559D989-A421-48D5-B8CF-AC61F555E532}"/>
              </a:ext>
            </a:extLst>
          </p:cNvPr>
          <p:cNvSpPr/>
          <p:nvPr/>
        </p:nvSpPr>
        <p:spPr>
          <a:xfrm>
            <a:off x="6607834" y="5667375"/>
            <a:ext cx="1651284" cy="50482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86CD95A0-3BED-46D9-A7B1-6CEE350EB161}"/>
                  </a:ext>
                </a:extLst>
              </p:cNvPr>
              <p:cNvSpPr txBox="1"/>
              <p:nvPr/>
            </p:nvSpPr>
            <p:spPr>
              <a:xfrm>
                <a:off x="6707025" y="6086150"/>
                <a:ext cx="15520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/>
                  <a:t>但是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≈1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86CD95A0-3BED-46D9-A7B1-6CEE350EB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025" y="6086150"/>
                <a:ext cx="1552093" cy="369332"/>
              </a:xfrm>
              <a:prstGeom prst="rect">
                <a:avLst/>
              </a:prstGeom>
              <a:blipFill>
                <a:blip r:embed="rId15"/>
                <a:stretch>
                  <a:fillRect l="-3137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7011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61872" y="2110584"/>
            <a:ext cx="9418320" cy="2900681"/>
          </a:xfrm>
        </p:spPr>
        <p:txBody>
          <a:bodyPr/>
          <a:lstStyle/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研究背景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原理与方法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b="1" dirty="0"/>
              <a:t>结果与讨论</a:t>
            </a:r>
            <a:endParaRPr lang="en-US" altLang="zh-CN" b="1" dirty="0"/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总结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340" y="80645"/>
            <a:ext cx="769620" cy="76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38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Geant4 </a:t>
            </a:r>
            <a:r>
              <a:rPr lang="zh-CN" altLang="en-US" sz="3200" dirty="0"/>
              <a:t>仿真设置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AD805ED-3642-4831-B1C0-368886147443}"/>
                  </a:ext>
                </a:extLst>
              </p:cNvPr>
              <p:cNvSpPr txBox="1"/>
              <p:nvPr/>
            </p:nvSpPr>
            <p:spPr>
              <a:xfrm>
                <a:off x="863789" y="1616047"/>
                <a:ext cx="9902332" cy="2120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物理模型：</a:t>
                </a:r>
                <a:r>
                  <a:rPr lang="en-US" altLang="zh-CN" dirty="0"/>
                  <a:t>QGSP_BERT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缪子生成器：</a:t>
                </a:r>
                <a:r>
                  <a:rPr lang="en-US" altLang="zh-CN" dirty="0" err="1"/>
                  <a:t>EcoMug</a:t>
                </a:r>
                <a:r>
                  <a:rPr lang="zh-CN" altLang="en-US" dirty="0"/>
                  <a:t>（提供平面，半球面，圆柱面三种生成方式）</a:t>
                </a:r>
                <a:endParaRPr lang="en-US" altLang="zh-CN" dirty="0"/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探测器平面：</a:t>
                </a:r>
                <a:r>
                  <a:rPr lang="en-US" altLang="zh-CN" dirty="0"/>
                  <a:t>1m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 1m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利用 </a:t>
                </a:r>
                <a:r>
                  <a:rPr lang="en-US" altLang="zh-CN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taskset</a:t>
                </a:r>
                <a:r>
                  <a:rPr lang="en-US" altLang="zh-CN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zh-CN" altLang="en-US" dirty="0"/>
                  <a:t>和 </a:t>
                </a:r>
                <a:r>
                  <a:rPr lang="en-US" altLang="zh-CN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cpulimit</a:t>
                </a:r>
                <a:r>
                  <a:rPr lang="en-US" altLang="zh-CN" dirty="0"/>
                  <a:t> </a:t>
                </a:r>
                <a:r>
                  <a:rPr lang="zh-CN" altLang="en-US" dirty="0"/>
                  <a:t>命令来绑定 </a:t>
                </a:r>
                <a:r>
                  <a:rPr lang="en-US" altLang="zh-CN" dirty="0"/>
                  <a:t>CPU </a:t>
                </a:r>
                <a:r>
                  <a:rPr lang="zh-CN" altLang="en-US" dirty="0"/>
                  <a:t>核心以及控制利用率波动来</a:t>
                </a:r>
                <a:r>
                  <a:rPr lang="zh-CN" altLang="en-US" b="1" dirty="0">
                    <a:solidFill>
                      <a:srgbClr val="FF0000"/>
                    </a:solidFill>
                  </a:rPr>
                  <a:t>确保时间对比的可靠性</a:t>
                </a:r>
                <a:endParaRPr lang="en-US" altLang="zh-CN" b="1" dirty="0">
                  <a:solidFill>
                    <a:srgbClr val="FF0000"/>
                  </a:solidFill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服务器 </a:t>
                </a:r>
                <a:r>
                  <a:rPr lang="en-US" altLang="zh-CN" dirty="0"/>
                  <a:t>CPU</a:t>
                </a:r>
                <a:r>
                  <a:rPr lang="zh-CN" altLang="en-US" dirty="0"/>
                  <a:t>：</a:t>
                </a:r>
                <a:r>
                  <a:rPr lang="en-US" altLang="zh-CN" dirty="0"/>
                  <a:t>Intel Xeon Gold 6240 </a:t>
                </a:r>
                <a:r>
                  <a:rPr lang="zh-CN" altLang="en-US" dirty="0"/>
                  <a:t>处理器</a:t>
                </a:r>
                <a:endParaRPr lang="en-US" altLang="zh-CN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AD805ED-3642-4831-B1C0-368886147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89" y="1616047"/>
                <a:ext cx="9902332" cy="2120902"/>
              </a:xfrm>
              <a:prstGeom prst="rect">
                <a:avLst/>
              </a:prstGeom>
              <a:blipFill>
                <a:blip r:embed="rId4"/>
                <a:stretch>
                  <a:fillRect l="-431" r="-185" b="-37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3B699CFA-DF2F-4C73-AC2E-191DBBCE7E3D}"/>
                  </a:ext>
                </a:extLst>
              </p:cNvPr>
              <p:cNvSpPr txBox="1"/>
              <p:nvPr/>
            </p:nvSpPr>
            <p:spPr>
              <a:xfrm>
                <a:off x="1453110" y="4014039"/>
                <a:ext cx="8040143" cy="821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1600⋅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altLang="en-US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zh-CN" altLang="en-US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+2.68</m:t>
                                  </m:r>
                                </m:e>
                              </m:d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−3.175</m:t>
                              </m:r>
                            </m:sup>
                          </m:s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altLang="en-US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zh-CN" altLang="en-US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0.279</m:t>
                              </m:r>
                            </m:sup>
                          </m:sSup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 ⋅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  <m: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sr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Ge</m:t>
                          </m:r>
                          <m:f>
                            <m:fPr>
                              <m:type m:val="li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3B699CFA-DF2F-4C73-AC2E-191DBBCE7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110" y="4014039"/>
                <a:ext cx="8040143" cy="8213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9D75B23-5FDA-4618-A6BD-FD2103F87D6C}"/>
                  </a:ext>
                </a:extLst>
              </p:cNvPr>
              <p:cNvSpPr txBox="1"/>
              <p:nvPr/>
            </p:nvSpPr>
            <p:spPr>
              <a:xfrm>
                <a:off x="6096000" y="5414628"/>
                <a:ext cx="311741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Ge</m:t>
                      </m:r>
                      <m:f>
                        <m:fPr>
                          <m:type m:val="lin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c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9D75B23-5FDA-4618-A6BD-FD2103F87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414628"/>
                <a:ext cx="3117415" cy="369332"/>
              </a:xfrm>
              <a:prstGeom prst="rect">
                <a:avLst/>
              </a:prstGeom>
              <a:blipFill>
                <a:blip r:embed="rId6"/>
                <a:stretch>
                  <a:fillRect t="-114754" b="-177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6D5B937-34C9-4F9C-A902-DFD634CEBD52}"/>
                  </a:ext>
                </a:extLst>
              </p:cNvPr>
              <p:cNvSpPr txBox="1"/>
              <p:nvPr/>
            </p:nvSpPr>
            <p:spPr>
              <a:xfrm>
                <a:off x="983750" y="5241953"/>
                <a:ext cx="6103306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max</m:t>
                      </m:r>
                      <m:d>
                        <m:dPr>
                          <m:begChr m:val="["/>
                          <m:endChr m:val="]"/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0.1,</m:t>
                          </m:r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2.856−0.655⋅</m:t>
                          </m:r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ln</m:t>
                          </m:r>
                          <m:d>
                            <m:d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altLang="en-US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6D5B937-34C9-4F9C-A902-DFD634CEB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750" y="5241953"/>
                <a:ext cx="6103306" cy="714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CAFE5A47-DA61-4709-85AA-7F255FDDAF6F}"/>
              </a:ext>
            </a:extLst>
          </p:cNvPr>
          <p:cNvSpPr txBox="1"/>
          <p:nvPr/>
        </p:nvSpPr>
        <p:spPr>
          <a:xfrm>
            <a:off x="4287934" y="6215036"/>
            <a:ext cx="3054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EcoMug</a:t>
            </a:r>
            <a:r>
              <a:rPr lang="en-US" altLang="zh-CN" dirty="0"/>
              <a:t> </a:t>
            </a:r>
            <a:r>
              <a:rPr lang="zh-CN" altLang="en-US" dirty="0"/>
              <a:t>参数化的通量公式</a:t>
            </a:r>
          </a:p>
        </p:txBody>
      </p:sp>
    </p:spTree>
    <p:extLst>
      <p:ext uri="{BB962C8B-B14F-4D97-AF65-F5344CB8AC3E}">
        <p14:creationId xmlns:p14="http://schemas.microsoft.com/office/powerpoint/2010/main" val="194446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方法的验证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E7BEA3-232C-4406-9E1A-087588EFC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0428" y="1383969"/>
            <a:ext cx="6667495" cy="50649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5E83C61-2319-4668-9672-003BEA68C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5149" y="1431942"/>
            <a:ext cx="2772169" cy="245112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E6B7745-96FD-4E65-8F21-9CCFDFAADC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5149" y="3997749"/>
            <a:ext cx="2826300" cy="245112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560E9C0C-5320-45A8-A90C-CB6E92279ADD}"/>
              </a:ext>
            </a:extLst>
          </p:cNvPr>
          <p:cNvSpPr txBox="1"/>
          <p:nvPr/>
        </p:nvSpPr>
        <p:spPr>
          <a:xfrm>
            <a:off x="1174444" y="6497302"/>
            <a:ext cx="323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仿真中探测器的两种摆放姿态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F0347C1-753A-4BE2-8B2D-FCF28D1B9D54}"/>
              </a:ext>
            </a:extLst>
          </p:cNvPr>
          <p:cNvSpPr txBox="1"/>
          <p:nvPr/>
        </p:nvSpPr>
        <p:spPr>
          <a:xfrm>
            <a:off x="6357710" y="6479943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通过参数化公式计算的理论通量分布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6C9CB14-8AF0-4014-B2D5-A61257EBF01F}"/>
              </a:ext>
            </a:extLst>
          </p:cNvPr>
          <p:cNvSpPr/>
          <p:nvPr/>
        </p:nvSpPr>
        <p:spPr>
          <a:xfrm>
            <a:off x="4540428" y="1383969"/>
            <a:ext cx="3354932" cy="506490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655A52F-93AE-4FF6-B028-CFC9535FC8A0}"/>
              </a:ext>
            </a:extLst>
          </p:cNvPr>
          <p:cNvSpPr txBox="1"/>
          <p:nvPr/>
        </p:nvSpPr>
        <p:spPr>
          <a:xfrm>
            <a:off x="5695430" y="98357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水平摆放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633A362-752C-402E-A323-F101C63BB9CD}"/>
              </a:ext>
            </a:extLst>
          </p:cNvPr>
          <p:cNvSpPr/>
          <p:nvPr/>
        </p:nvSpPr>
        <p:spPr>
          <a:xfrm>
            <a:off x="7909355" y="1383969"/>
            <a:ext cx="3354932" cy="506490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77BCDE9-75D2-4164-A2CB-97BCB8E13EFA}"/>
              </a:ext>
            </a:extLst>
          </p:cNvPr>
          <p:cNvSpPr txBox="1"/>
          <p:nvPr/>
        </p:nvSpPr>
        <p:spPr>
          <a:xfrm>
            <a:off x="9051118" y="98357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垂直摆放</a:t>
            </a:r>
          </a:p>
        </p:txBody>
      </p:sp>
    </p:spTree>
    <p:extLst>
      <p:ext uri="{BB962C8B-B14F-4D97-AF65-F5344CB8AC3E}">
        <p14:creationId xmlns:p14="http://schemas.microsoft.com/office/powerpoint/2010/main" val="2368149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方法的验证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ABED8B1-4E6D-4D37-87A6-D7A802867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064" y="1383969"/>
            <a:ext cx="3139807" cy="23865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3CF7839-E891-4C8C-A752-9259210CE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7064" y="3817639"/>
            <a:ext cx="3112410" cy="23865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F7268FF-1359-4B99-A807-44F9875D8C38}"/>
                  </a:ext>
                </a:extLst>
              </p:cNvPr>
              <p:cNvSpPr txBox="1"/>
              <p:nvPr/>
            </p:nvSpPr>
            <p:spPr>
              <a:xfrm>
                <a:off x="1781175" y="6283915"/>
                <a:ext cx="4694042" cy="3702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/>
                  <a:t>缪子通量的角分布在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方向</m:t>
                    </m:r>
                  </m:oMath>
                </a14:m>
                <a:r>
                  <a:rPr lang="zh-CN" altLang="en-US" dirty="0"/>
                  <a:t>和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方向</m:t>
                    </m:r>
                  </m:oMath>
                </a14:m>
                <a:r>
                  <a:rPr lang="zh-CN" altLang="en-US" dirty="0"/>
                  <a:t>的投影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F7268FF-1359-4B99-A807-44F9875D8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175" y="6283915"/>
                <a:ext cx="4694042" cy="370294"/>
              </a:xfrm>
              <a:prstGeom prst="rect">
                <a:avLst/>
              </a:prstGeom>
              <a:blipFill>
                <a:blip r:embed="rId6"/>
                <a:stretch>
                  <a:fillRect l="-1039" t="-9836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CA582A62-1DEC-4C8F-A746-EA41DBA771DD}"/>
              </a:ext>
            </a:extLst>
          </p:cNvPr>
          <p:cNvSpPr txBox="1"/>
          <p:nvPr/>
        </p:nvSpPr>
        <p:spPr>
          <a:xfrm>
            <a:off x="8018023" y="628487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缪子通量的动量分布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5ED4AF00-1D1F-4D2B-9EE9-264B87C83C33}"/>
              </a:ext>
            </a:extLst>
          </p:cNvPr>
          <p:cNvGrpSpPr/>
          <p:nvPr/>
        </p:nvGrpSpPr>
        <p:grpSpPr>
          <a:xfrm>
            <a:off x="736172" y="1471283"/>
            <a:ext cx="6092887" cy="4598442"/>
            <a:chOff x="650447" y="1383969"/>
            <a:chExt cx="6092887" cy="4598442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6CCB6AE-77BB-46BF-895D-92EDCCE2F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0448" y="1383969"/>
              <a:ext cx="3020282" cy="229693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496AF9E6-A2E4-47EB-B1A5-CB2207829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10362" y="1383969"/>
              <a:ext cx="3032972" cy="2296937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3B6311C-9D7F-4CF6-8E1A-A2950A331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50447" y="3685473"/>
              <a:ext cx="3020283" cy="2296938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6D2FB9C-FDC1-46F0-84D5-04E95F1D5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38915" y="3680906"/>
              <a:ext cx="2975866" cy="2296937"/>
            </a:xfrm>
            <a:prstGeom prst="rect">
              <a:avLst/>
            </a:prstGeom>
          </p:spPr>
        </p:pic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94B56280-4CAA-4471-9368-6E5FBA2E129C}"/>
              </a:ext>
            </a:extLst>
          </p:cNvPr>
          <p:cNvSpPr/>
          <p:nvPr/>
        </p:nvSpPr>
        <p:spPr>
          <a:xfrm>
            <a:off x="571500" y="1383969"/>
            <a:ext cx="9996974" cy="2352967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78F1276-9015-4F87-9E74-4D1E7871DBE3}"/>
              </a:ext>
            </a:extLst>
          </p:cNvPr>
          <p:cNvSpPr txBox="1"/>
          <p:nvPr/>
        </p:nvSpPr>
        <p:spPr>
          <a:xfrm>
            <a:off x="6212302" y="297798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探测器水平摆放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98F2C9F-94FE-47B1-B70E-9AA4CE39C104}"/>
              </a:ext>
            </a:extLst>
          </p:cNvPr>
          <p:cNvSpPr/>
          <p:nvPr/>
        </p:nvSpPr>
        <p:spPr>
          <a:xfrm>
            <a:off x="571500" y="3723898"/>
            <a:ext cx="9996974" cy="2480276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CB2E0A0-EC18-463C-8015-39EA4E401B9E}"/>
              </a:ext>
            </a:extLst>
          </p:cNvPr>
          <p:cNvSpPr txBox="1"/>
          <p:nvPr/>
        </p:nvSpPr>
        <p:spPr>
          <a:xfrm>
            <a:off x="6212303" y="5375713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探测器垂直摆放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BDFBFF4-6933-41C6-ACBF-3E2DC575A4BE}"/>
              </a:ext>
            </a:extLst>
          </p:cNvPr>
          <p:cNvSpPr/>
          <p:nvPr/>
        </p:nvSpPr>
        <p:spPr>
          <a:xfrm>
            <a:off x="1074564" y="2922113"/>
            <a:ext cx="392286" cy="594735"/>
          </a:xfrm>
          <a:prstGeom prst="rect">
            <a:avLst/>
          </a:prstGeom>
          <a:solidFill>
            <a:srgbClr val="FF00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B229C649-2A55-44F2-BA6E-4B1A347E2AE1}"/>
              </a:ext>
            </a:extLst>
          </p:cNvPr>
          <p:cNvCxnSpPr/>
          <p:nvPr/>
        </p:nvCxnSpPr>
        <p:spPr>
          <a:xfrm flipV="1">
            <a:off x="1238250" y="2257425"/>
            <a:ext cx="133350" cy="664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E062632C-A919-41BF-B4BA-8F6C6ADFB5BF}"/>
              </a:ext>
            </a:extLst>
          </p:cNvPr>
          <p:cNvSpPr txBox="1"/>
          <p:nvPr/>
        </p:nvSpPr>
        <p:spPr>
          <a:xfrm>
            <a:off x="1038765" y="1893112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FF0000"/>
                </a:solidFill>
              </a:rPr>
              <a:t>圆柱型本身的偏差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20B58CB-3F89-441C-81CA-9EE3A3EEA248}"/>
              </a:ext>
            </a:extLst>
          </p:cNvPr>
          <p:cNvSpPr txBox="1"/>
          <p:nvPr/>
        </p:nvSpPr>
        <p:spPr>
          <a:xfrm>
            <a:off x="4354630" y="2320591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rgbClr val="FF0000"/>
                </a:solidFill>
              </a:rPr>
              <a:t>纵轴的范围比较小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FE6406B-C19B-418D-9F13-14A257F79491}"/>
              </a:ext>
            </a:extLst>
          </p:cNvPr>
          <p:cNvSpPr/>
          <p:nvPr/>
        </p:nvSpPr>
        <p:spPr>
          <a:xfrm>
            <a:off x="4155248" y="2628811"/>
            <a:ext cx="2713443" cy="393935"/>
          </a:xfrm>
          <a:prstGeom prst="rect">
            <a:avLst/>
          </a:prstGeom>
          <a:solidFill>
            <a:srgbClr val="FF00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99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61872" y="2123025"/>
            <a:ext cx="9418320" cy="2900681"/>
          </a:xfrm>
        </p:spPr>
        <p:txBody>
          <a:bodyPr/>
          <a:lstStyle/>
          <a:p>
            <a:r>
              <a:rPr lang="zh-CN" altLang="en-US" dirty="0"/>
              <a:t>研究背景</a:t>
            </a:r>
            <a:endParaRPr lang="en-US" altLang="zh-CN" dirty="0"/>
          </a:p>
          <a:p>
            <a:r>
              <a:rPr lang="zh-CN" altLang="en-US" dirty="0"/>
              <a:t>原理与方法</a:t>
            </a:r>
            <a:endParaRPr lang="en-US" altLang="zh-CN" dirty="0"/>
          </a:p>
          <a:p>
            <a:r>
              <a:rPr lang="zh-CN" altLang="en-US" dirty="0"/>
              <a:t>结果与讨论</a:t>
            </a:r>
            <a:endParaRPr lang="en-US" altLang="zh-CN" dirty="0"/>
          </a:p>
          <a:p>
            <a:r>
              <a:rPr lang="zh-CN" altLang="en-US" dirty="0"/>
              <a:t>总结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BDF209-4C8A-4A3A-A61B-29C2A345D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02" y="2932463"/>
            <a:ext cx="10954856" cy="337523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方法的验证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21C024D-2AE4-4D21-BD09-13D6739744D2}"/>
              </a:ext>
            </a:extLst>
          </p:cNvPr>
          <p:cNvSpPr txBox="1"/>
          <p:nvPr/>
        </p:nvSpPr>
        <p:spPr>
          <a:xfrm>
            <a:off x="678892" y="1513360"/>
            <a:ext cx="7535468" cy="1289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ea typeface="黑体" panose="02010609060101010101" pitchFamily="49" charset="-122"/>
                <a:cs typeface="Times New Roman" panose="02020603050405020304" pitchFamily="18" charset="0"/>
              </a:rPr>
              <a:t>DAS-REM 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方法与直接产生方法</a:t>
            </a:r>
            <a:r>
              <a:rPr lang="zh-CN" altLang="en-US" b="1" dirty="0">
                <a:solidFill>
                  <a:srgbClr val="00B0F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具有一致性</a:t>
            </a:r>
            <a:r>
              <a:rPr lang="zh-CN" altLang="en-US" dirty="0">
                <a:solidFill>
                  <a:srgbClr val="00B0F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dirty="0">
              <a:solidFill>
                <a:srgbClr val="00B0F0"/>
              </a:solidFill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偏差的来源是“接受</a:t>
            </a:r>
            <a:r>
              <a:rPr lang="en-US" altLang="zh-CN" dirty="0"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拒绝采样方法”，而不是 </a:t>
            </a:r>
            <a:r>
              <a:rPr lang="en-US" altLang="zh-CN" dirty="0">
                <a:ea typeface="黑体" panose="02010609060101010101" pitchFamily="49" charset="-122"/>
                <a:cs typeface="Times New Roman" panose="02020603050405020304" pitchFamily="18" charset="0"/>
              </a:rPr>
              <a:t>DAS-REM 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方法。</a:t>
            </a:r>
            <a:endParaRPr lang="en-US" altLang="zh-CN" dirty="0"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B0F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随着缪子数的增加，相对偏差会随之减少</a:t>
            </a:r>
            <a:r>
              <a:rPr lang="zh-CN" altLang="en-US" dirty="0">
                <a:solidFill>
                  <a:srgbClr val="00B0F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dirty="0">
              <a:solidFill>
                <a:srgbClr val="00B0F0"/>
              </a:solidFill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2C7A35C-97FC-425B-95BC-077CEE9CC7E5}"/>
              </a:ext>
            </a:extLst>
          </p:cNvPr>
          <p:cNvSpPr txBox="1"/>
          <p:nvPr/>
        </p:nvSpPr>
        <p:spPr>
          <a:xfrm>
            <a:off x="983750" y="6358140"/>
            <a:ext cx="9972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较小的MSE</a:t>
            </a:r>
            <a:r>
              <a:rPr lang="zh-CN" altLang="en-US" dirty="0"/>
              <a:t>、</a:t>
            </a:r>
            <a:r>
              <a:rPr lang="zh-CN" altLang="en-US" b="1" dirty="0">
                <a:solidFill>
                  <a:srgbClr val="FF0000"/>
                </a:solidFill>
              </a:rPr>
              <a:t>更接近1的SSIM值</a:t>
            </a:r>
            <a:r>
              <a:rPr lang="zh-CN" altLang="en-US" dirty="0"/>
              <a:t>和</a:t>
            </a:r>
            <a:r>
              <a:rPr lang="zh-CN" altLang="en-US" b="1" dirty="0">
                <a:solidFill>
                  <a:srgbClr val="FF0000"/>
                </a:solidFill>
              </a:rPr>
              <a:t>更低的KL散度</a:t>
            </a:r>
            <a:r>
              <a:rPr lang="zh-CN" altLang="en-US" dirty="0"/>
              <a:t>都表明仿真分布与理论分布之间的</a:t>
            </a:r>
            <a:r>
              <a:rPr lang="zh-CN" altLang="en-US" b="1" dirty="0">
                <a:solidFill>
                  <a:srgbClr val="FF0000"/>
                </a:solidFill>
              </a:rPr>
              <a:t>一致性更好</a:t>
            </a:r>
            <a:r>
              <a:rPr lang="zh-CN" altLang="en-US" dirty="0"/>
              <a:t>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13D0917-7E74-4855-A46B-C4F0E80AB811}"/>
              </a:ext>
            </a:extLst>
          </p:cNvPr>
          <p:cNvSpPr/>
          <p:nvPr/>
        </p:nvSpPr>
        <p:spPr>
          <a:xfrm>
            <a:off x="2682239" y="3445117"/>
            <a:ext cx="8389619" cy="41005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56F15C4-60DB-4528-BC2E-879DF54D29B1}"/>
              </a:ext>
            </a:extLst>
          </p:cNvPr>
          <p:cNvSpPr/>
          <p:nvPr/>
        </p:nvSpPr>
        <p:spPr>
          <a:xfrm>
            <a:off x="2682240" y="4779169"/>
            <a:ext cx="8389619" cy="41005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E1BBB29-3FC8-4928-8410-99F72FD8FB61}"/>
              </a:ext>
            </a:extLst>
          </p:cNvPr>
          <p:cNvSpPr/>
          <p:nvPr/>
        </p:nvSpPr>
        <p:spPr>
          <a:xfrm>
            <a:off x="2547991" y="3895834"/>
            <a:ext cx="8504818" cy="389659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0E153A2-7910-4BE6-A333-0B1EABE69CCF}"/>
              </a:ext>
            </a:extLst>
          </p:cNvPr>
          <p:cNvSpPr/>
          <p:nvPr/>
        </p:nvSpPr>
        <p:spPr>
          <a:xfrm>
            <a:off x="2547991" y="5232245"/>
            <a:ext cx="8504818" cy="389659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78F8D2E-8F39-4B1E-879A-4D4FF19789AA}"/>
              </a:ext>
            </a:extLst>
          </p:cNvPr>
          <p:cNvSpPr/>
          <p:nvPr/>
        </p:nvSpPr>
        <p:spPr>
          <a:xfrm>
            <a:off x="2663190" y="4335936"/>
            <a:ext cx="8389619" cy="410051"/>
          </a:xfrm>
          <a:prstGeom prst="rect">
            <a:avLst/>
          </a:prstGeom>
          <a:noFill/>
          <a:ln w="222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874446D-31C7-411C-B9E7-441DD7838F65}"/>
              </a:ext>
            </a:extLst>
          </p:cNvPr>
          <p:cNvSpPr/>
          <p:nvPr/>
        </p:nvSpPr>
        <p:spPr>
          <a:xfrm>
            <a:off x="2682240" y="5672347"/>
            <a:ext cx="8370569" cy="410051"/>
          </a:xfrm>
          <a:prstGeom prst="rect">
            <a:avLst/>
          </a:prstGeom>
          <a:noFill/>
          <a:ln w="222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143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仿真时间对比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BD3D6EA-975A-4BBB-8503-554E382D7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07" y="2714501"/>
            <a:ext cx="9597964" cy="375456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0387647-4547-44D3-AA17-6BAB222CA29C}"/>
              </a:ext>
            </a:extLst>
          </p:cNvPr>
          <p:cNvSpPr txBox="1"/>
          <p:nvPr/>
        </p:nvSpPr>
        <p:spPr>
          <a:xfrm>
            <a:off x="873964" y="1513360"/>
            <a:ext cx="9848669" cy="1286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在探测相同数量缪子的前提下，</a:t>
            </a:r>
            <a:r>
              <a:rPr lang="en-US" altLang="zh-CN" dirty="0">
                <a:ea typeface="黑体" panose="02010609060101010101" pitchFamily="49" charset="-122"/>
                <a:cs typeface="Times New Roman" panose="02020603050405020304" pitchFamily="18" charset="0"/>
              </a:rPr>
              <a:t>DAS-REM 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方法相比于传统方法</a:t>
            </a:r>
            <a:r>
              <a:rPr lang="zh-CN" altLang="en-US" b="1" dirty="0">
                <a:solidFill>
                  <a:srgbClr val="00B0F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大幅度减少了仿真时间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dirty="0"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在尺度为 </a:t>
            </a:r>
            <a:r>
              <a:rPr lang="en-US" altLang="zh-CN" b="1" dirty="0">
                <a:solidFill>
                  <a:srgbClr val="00B0F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10 m </a:t>
            </a:r>
            <a:r>
              <a:rPr lang="zh-CN" altLang="en-US" b="1" dirty="0">
                <a:solidFill>
                  <a:srgbClr val="00B0F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左右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的缪子成像仿真时，相比“直接产生”方式，</a:t>
            </a:r>
            <a:r>
              <a:rPr lang="en-US" altLang="zh-CN" dirty="0">
                <a:ea typeface="黑体" panose="02010609060101010101" pitchFamily="49" charset="-122"/>
                <a:cs typeface="Times New Roman" panose="02020603050405020304" pitchFamily="18" charset="0"/>
              </a:rPr>
              <a:t> DAS-REM 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方法仿真效率可以</a:t>
            </a:r>
            <a:r>
              <a:rPr lang="zh-CN" altLang="en-US" b="1" dirty="0">
                <a:solidFill>
                  <a:srgbClr val="FF0000"/>
                </a:solidFill>
                <a:ea typeface="黑体" panose="02010609060101010101" pitchFamily="49" charset="-122"/>
                <a:cs typeface="Times New Roman" panose="02020603050405020304" pitchFamily="18" charset="0"/>
              </a:rPr>
              <a:t>提高两个数量级</a:t>
            </a:r>
            <a:r>
              <a:rPr lang="zh-CN" altLang="en-US" dirty="0"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dirty="0"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5A68620-1783-4260-8F1A-EFDB98761E83}"/>
              </a:ext>
            </a:extLst>
          </p:cNvPr>
          <p:cNvSpPr txBox="1"/>
          <p:nvPr/>
        </p:nvSpPr>
        <p:spPr>
          <a:xfrm>
            <a:off x="822386" y="6469062"/>
            <a:ext cx="10205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/>
              <a:t>不同方法的仿真时间（探测到</a:t>
            </a:r>
            <a:r>
              <a:rPr lang="en-US" altLang="zh-CN" sz="1600" dirty="0"/>
              <a:t>1000 </a:t>
            </a:r>
            <a:r>
              <a:rPr lang="zh-CN" altLang="en-US" sz="1600" dirty="0"/>
              <a:t>缪子）与半球面生成器半径之间的关系：（</a:t>
            </a:r>
            <a:r>
              <a:rPr lang="en-US" altLang="zh-CN" sz="1600" dirty="0"/>
              <a:t>a</a:t>
            </a:r>
            <a:r>
              <a:rPr lang="zh-CN" altLang="en-US" sz="1600" dirty="0"/>
              <a:t>）线性标度和（</a:t>
            </a:r>
            <a:r>
              <a:rPr lang="en-US" altLang="zh-CN" sz="1600" dirty="0"/>
              <a:t>b</a:t>
            </a:r>
            <a:r>
              <a:rPr lang="zh-CN" altLang="en-US" sz="1600" dirty="0"/>
              <a:t>） 对数标度。</a:t>
            </a:r>
          </a:p>
        </p:txBody>
      </p:sp>
    </p:spTree>
    <p:extLst>
      <p:ext uri="{BB962C8B-B14F-4D97-AF65-F5344CB8AC3E}">
        <p14:creationId xmlns:p14="http://schemas.microsoft.com/office/powerpoint/2010/main" val="1136972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方法的应用（小尺度）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75AAFBD-6941-44E7-9A1A-C51D8C6DA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750" y="1383969"/>
            <a:ext cx="2922334" cy="263916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032B060-F091-4CA2-8F53-10A26D59A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0711" y="1443769"/>
            <a:ext cx="5868194" cy="442129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4D99057E-CB77-4277-A2B9-E3CFB4269E62}"/>
              </a:ext>
            </a:extLst>
          </p:cNvPr>
          <p:cNvSpPr txBox="1"/>
          <p:nvPr/>
        </p:nvSpPr>
        <p:spPr>
          <a:xfrm>
            <a:off x="203467" y="4035405"/>
            <a:ext cx="5132709" cy="2609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/>
              <a:t>参数设置</a:t>
            </a:r>
          </a:p>
          <a:p>
            <a:pPr marL="742950" lvl="1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铁球半径为 2.5 m</a:t>
            </a:r>
            <a:endParaRPr lang="en-US" altLang="zh-CN" sz="1600" dirty="0"/>
          </a:p>
          <a:p>
            <a:pPr marL="742950" lvl="1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中心位于（0，5 </a:t>
            </a:r>
            <a:r>
              <a:rPr lang="en-US" altLang="zh-CN" sz="1600" dirty="0"/>
              <a:t>m</a:t>
            </a:r>
            <a:r>
              <a:rPr lang="zh-CN" altLang="en-US" sz="1600" dirty="0"/>
              <a:t>，5 </a:t>
            </a:r>
            <a:r>
              <a:rPr lang="en-US" altLang="zh-CN" sz="1600" dirty="0"/>
              <a:t>m</a:t>
            </a:r>
            <a:r>
              <a:rPr lang="zh-CN" altLang="en-US" sz="1600" dirty="0"/>
              <a:t>）</a:t>
            </a:r>
            <a:endParaRPr lang="en-US" altLang="zh-CN" sz="1600" dirty="0"/>
          </a:p>
          <a:p>
            <a:pPr marL="742950" lvl="1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中心有一个半径为 1</a:t>
            </a:r>
            <a:r>
              <a:rPr lang="en-US" altLang="zh-CN" sz="1600" dirty="0"/>
              <a:t>m </a:t>
            </a:r>
            <a:r>
              <a:rPr lang="zh-CN" altLang="en-US" sz="1600" dirty="0"/>
              <a:t>的空腔</a:t>
            </a:r>
            <a:endParaRPr lang="en-US" altLang="zh-CN" sz="1600" dirty="0"/>
          </a:p>
          <a:p>
            <a:pPr marL="742950" lvl="1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探测器垂直放置，中心位于（0，0，0.5 </a:t>
            </a:r>
            <a:r>
              <a:rPr lang="en-US" altLang="zh-CN" sz="1600" dirty="0"/>
              <a:t>m</a:t>
            </a:r>
            <a:r>
              <a:rPr lang="zh-CN" altLang="en-US" sz="1600" dirty="0"/>
              <a:t>）</a:t>
            </a:r>
            <a:endParaRPr lang="en-US" altLang="zh-CN" sz="1600" dirty="0"/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/>
              <a:t>总缪子数为 </a:t>
            </a:r>
            <a:r>
              <a:rPr lang="en-US" altLang="zh-CN" sz="1600" dirty="0"/>
              <a:t>200 </a:t>
            </a:r>
            <a:r>
              <a:rPr lang="zh-CN" altLang="en-US" sz="1600" dirty="0"/>
              <a:t>万，其中开阔天空 </a:t>
            </a:r>
            <a:r>
              <a:rPr lang="en-US" altLang="zh-CN" sz="1600" dirty="0"/>
              <a:t>111.6 </a:t>
            </a:r>
            <a:r>
              <a:rPr lang="zh-CN" altLang="en-US" sz="1600" dirty="0"/>
              <a:t>万，铁球方向 </a:t>
            </a:r>
            <a:r>
              <a:rPr lang="en-US" altLang="zh-CN" sz="1600" dirty="0"/>
              <a:t>88.4 </a:t>
            </a:r>
            <a:r>
              <a:rPr lang="zh-CN" altLang="en-US" sz="1600" dirty="0"/>
              <a:t>万。</a:t>
            </a:r>
            <a:endParaRPr lang="en-US" altLang="zh-CN" sz="1600" dirty="0"/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/>
              <a:t>DAS-REM </a:t>
            </a:r>
            <a:r>
              <a:rPr lang="zh-CN" altLang="en-US" sz="1600" dirty="0"/>
              <a:t>方法所需的</a:t>
            </a:r>
            <a:r>
              <a:rPr lang="zh-CN" altLang="en-US" sz="1600" b="1" dirty="0">
                <a:solidFill>
                  <a:srgbClr val="00B0F0"/>
                </a:solidFill>
              </a:rPr>
              <a:t>仿真时间与筛选方法相比减少了约 </a:t>
            </a:r>
            <a:r>
              <a:rPr lang="en-US" altLang="zh-CN" sz="1600" b="1" dirty="0">
                <a:solidFill>
                  <a:srgbClr val="00B0F0"/>
                </a:solidFill>
              </a:rPr>
              <a:t>60 %</a:t>
            </a:r>
            <a:r>
              <a:rPr lang="en-US" altLang="zh-CN" sz="1600" dirty="0">
                <a:solidFill>
                  <a:srgbClr val="00B0F0"/>
                </a:solidFill>
              </a:rPr>
              <a:t> </a:t>
            </a:r>
            <a:r>
              <a:rPr lang="zh-CN" altLang="en-US" sz="1600" dirty="0"/>
              <a:t>。</a:t>
            </a:r>
            <a:endParaRPr lang="en-US" altLang="zh-CN" sz="16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8EBD83A-5440-47B9-840C-AA42AB4641E2}"/>
              </a:ext>
            </a:extLst>
          </p:cNvPr>
          <p:cNvSpPr txBox="1"/>
          <p:nvPr/>
        </p:nvSpPr>
        <p:spPr>
          <a:xfrm>
            <a:off x="6182263" y="5864170"/>
            <a:ext cx="4462734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开阔天空和铁球方向的通量分布，以及高斯滤波前后的密度重建结果。</a:t>
            </a:r>
          </a:p>
        </p:txBody>
      </p:sp>
    </p:spTree>
    <p:extLst>
      <p:ext uri="{BB962C8B-B14F-4D97-AF65-F5344CB8AC3E}">
        <p14:creationId xmlns:p14="http://schemas.microsoft.com/office/powerpoint/2010/main" val="3260505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方法的应用（大尺度）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F0C63CE-07BC-4727-813A-4E358474F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20" y="1573101"/>
            <a:ext cx="4907149" cy="300142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F857B3F-4A77-4658-BABA-4B94DB471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528" y="1383969"/>
            <a:ext cx="4477327" cy="465884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40F97C8-8F19-49EF-AC8D-7F539D7F12F0}"/>
              </a:ext>
            </a:extLst>
          </p:cNvPr>
          <p:cNvSpPr txBox="1"/>
          <p:nvPr/>
        </p:nvSpPr>
        <p:spPr>
          <a:xfrm>
            <a:off x="6165396" y="5971744"/>
            <a:ext cx="5127444" cy="78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开阔天空和山体方向的通量分布，山体厚度，透射率和密度重建的模拟结果。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F4918CB-1EC0-4AE1-A6A1-D5D112B90EA3}"/>
              </a:ext>
            </a:extLst>
          </p:cNvPr>
          <p:cNvSpPr txBox="1"/>
          <p:nvPr/>
        </p:nvSpPr>
        <p:spPr>
          <a:xfrm flipH="1">
            <a:off x="275125" y="4972665"/>
            <a:ext cx="5751480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开阔天空 </a:t>
            </a:r>
            <a:r>
              <a:rPr lang="en-US" altLang="zh-CN" dirty="0"/>
              <a:t>130 </a:t>
            </a:r>
            <a:r>
              <a:rPr lang="zh-CN" altLang="en-US" dirty="0"/>
              <a:t>万缪子数，山体方向 </a:t>
            </a:r>
            <a:r>
              <a:rPr lang="en-US" altLang="zh-CN" dirty="0"/>
              <a:t>97 </a:t>
            </a:r>
            <a:r>
              <a:rPr lang="zh-CN" altLang="en-US" dirty="0"/>
              <a:t>万缪子数。仿真执行 </a:t>
            </a:r>
            <a:r>
              <a:rPr lang="en-US" altLang="zh-CN" dirty="0"/>
              <a:t>30 </a:t>
            </a:r>
            <a:r>
              <a:rPr lang="zh-CN" altLang="en-US" dirty="0"/>
              <a:t>个并发线程，大约需要 </a:t>
            </a:r>
            <a:r>
              <a:rPr lang="en-US" altLang="zh-CN" b="1" dirty="0">
                <a:solidFill>
                  <a:srgbClr val="00B0F0"/>
                </a:solidFill>
              </a:rPr>
              <a:t>31 </a:t>
            </a:r>
            <a:r>
              <a:rPr lang="zh-CN" altLang="en-US" b="1" dirty="0">
                <a:solidFill>
                  <a:srgbClr val="00B0F0"/>
                </a:solidFill>
              </a:rPr>
              <a:t>小时完成</a:t>
            </a:r>
            <a:r>
              <a:rPr lang="zh-CN" altLang="en-US" dirty="0"/>
              <a:t>。相比之下，使用筛选方法获取相同的数据量</a:t>
            </a:r>
            <a:r>
              <a:rPr lang="zh-CN" altLang="en-US" b="1" dirty="0">
                <a:solidFill>
                  <a:srgbClr val="00B0F0"/>
                </a:solidFill>
              </a:rPr>
              <a:t>需要</a:t>
            </a:r>
            <a:r>
              <a:rPr lang="en-US" altLang="zh-CN" b="1" dirty="0">
                <a:solidFill>
                  <a:srgbClr val="00B0F0"/>
                </a:solidFill>
              </a:rPr>
              <a:t>3-4</a:t>
            </a:r>
            <a:r>
              <a:rPr lang="zh-CN" altLang="en-US" b="1" dirty="0">
                <a:solidFill>
                  <a:srgbClr val="00B0F0"/>
                </a:solidFill>
              </a:rPr>
              <a:t>个月时间</a:t>
            </a:r>
            <a:r>
              <a:rPr lang="zh-CN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97249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61872" y="2110584"/>
            <a:ext cx="9418320" cy="2900681"/>
          </a:xfrm>
        </p:spPr>
        <p:txBody>
          <a:bodyPr/>
          <a:lstStyle/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研究背景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原理与方法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结果与讨论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b="1" dirty="0"/>
              <a:t>总结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340" y="80645"/>
            <a:ext cx="769620" cy="76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82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总结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CEF74D9-5A82-4FEE-91D0-9F53B3186C5C}"/>
              </a:ext>
            </a:extLst>
          </p:cNvPr>
          <p:cNvSpPr txBox="1"/>
          <p:nvPr/>
        </p:nvSpPr>
        <p:spPr>
          <a:xfrm>
            <a:off x="822386" y="1513360"/>
            <a:ext cx="10150414" cy="5029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/>
              <a:t>研究</a:t>
            </a:r>
            <a:r>
              <a:rPr lang="zh-CN" altLang="en-US" b="1" i="0" dirty="0">
                <a:effectLst/>
              </a:rPr>
              <a:t>背景</a:t>
            </a:r>
            <a:r>
              <a:rPr lang="zh-CN" altLang="en-US" b="0" i="0" dirty="0">
                <a:effectLst/>
              </a:rPr>
              <a:t>：在缪子成像仿真中，存在大量缪子因</a:t>
            </a:r>
            <a:r>
              <a:rPr lang="zh-CN" altLang="en-US" b="1" i="0" dirty="0">
                <a:solidFill>
                  <a:srgbClr val="00B0F0"/>
                </a:solidFill>
                <a:effectLst/>
              </a:rPr>
              <a:t>未击中探测器</a:t>
            </a:r>
            <a:r>
              <a:rPr lang="zh-CN" altLang="en-US" b="0" i="0" dirty="0">
                <a:effectLst/>
              </a:rPr>
              <a:t>而造成计算资源浪费。</a:t>
            </a:r>
          </a:p>
          <a:p>
            <a:pPr marL="285750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i="0" dirty="0">
                <a:effectLst/>
              </a:rPr>
              <a:t>DAS-REM </a:t>
            </a:r>
            <a:r>
              <a:rPr lang="zh-CN" altLang="en-US" b="1" i="0" dirty="0">
                <a:effectLst/>
              </a:rPr>
              <a:t>方法原理</a:t>
            </a:r>
            <a:r>
              <a:rPr lang="zh-CN" altLang="en-US" b="0" i="0" dirty="0">
                <a:effectLst/>
              </a:rPr>
              <a:t>：</a:t>
            </a:r>
          </a:p>
          <a:p>
            <a:pPr marL="742950" lvl="1" indent="-285750" algn="l"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i="0" dirty="0">
                <a:effectLst/>
              </a:rPr>
              <a:t>探测器邻域抽样：直接生成“</a:t>
            </a:r>
            <a:r>
              <a:rPr lang="zh-CN" altLang="en-US" b="1" i="0" dirty="0">
                <a:solidFill>
                  <a:srgbClr val="00B0F0"/>
                </a:solidFill>
                <a:effectLst/>
              </a:rPr>
              <a:t>高概率击中探测器</a:t>
            </a:r>
            <a:r>
              <a:rPr lang="zh-CN" altLang="en-US" i="0" dirty="0">
                <a:effectLst/>
              </a:rPr>
              <a:t>”且</a:t>
            </a:r>
            <a:r>
              <a:rPr lang="zh-CN" altLang="en-US" b="1" i="0" dirty="0">
                <a:solidFill>
                  <a:srgbClr val="00B0F0"/>
                </a:solidFill>
                <a:effectLst/>
              </a:rPr>
              <a:t>符合理论通量分布</a:t>
            </a:r>
            <a:r>
              <a:rPr lang="zh-CN" altLang="en-US" i="0" dirty="0">
                <a:effectLst/>
              </a:rPr>
              <a:t>的缪子。</a:t>
            </a:r>
          </a:p>
          <a:p>
            <a:pPr marL="742950" lvl="1" indent="-285750" algn="l" fontAlgn="base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i="0" dirty="0">
                <a:effectLst/>
              </a:rPr>
              <a:t>反向映射</a:t>
            </a:r>
            <a:r>
              <a:rPr lang="zh-CN" altLang="en-US" b="0" i="0" dirty="0">
                <a:effectLst/>
              </a:rPr>
              <a:t>：将这些缪子反向投影到仿真所需的初始生成面（如平面、半球面或圆柱面）。</a:t>
            </a:r>
          </a:p>
          <a:p>
            <a:pPr marL="285750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i="0" dirty="0">
                <a:effectLst/>
              </a:rPr>
              <a:t>DAS-REM </a:t>
            </a:r>
            <a:r>
              <a:rPr lang="zh-CN" altLang="en-US" b="1" i="0" dirty="0">
                <a:effectLst/>
              </a:rPr>
              <a:t>方法验证和对比</a:t>
            </a:r>
            <a:r>
              <a:rPr lang="zh-CN" altLang="en-US" i="0" dirty="0">
                <a:effectLst/>
              </a:rPr>
              <a:t>：</a:t>
            </a:r>
          </a:p>
          <a:p>
            <a:pPr marL="742950" lvl="1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0" i="0" dirty="0">
                <a:effectLst/>
              </a:rPr>
              <a:t>通量一致性：用 </a:t>
            </a:r>
            <a:r>
              <a:rPr lang="en-US" altLang="zh-CN" b="0" i="0" dirty="0">
                <a:effectLst/>
              </a:rPr>
              <a:t>MSE</a:t>
            </a:r>
            <a:r>
              <a:rPr lang="zh-CN" altLang="en-US" b="0" i="0" dirty="0">
                <a:effectLst/>
              </a:rPr>
              <a:t>、</a:t>
            </a:r>
            <a:r>
              <a:rPr lang="en-US" altLang="zh-CN" b="0" i="0" dirty="0">
                <a:effectLst/>
              </a:rPr>
              <a:t>SSIM</a:t>
            </a:r>
            <a:r>
              <a:rPr lang="zh-CN" altLang="en-US" b="0" i="0" dirty="0">
                <a:effectLst/>
              </a:rPr>
              <a:t>、</a:t>
            </a:r>
            <a:r>
              <a:rPr lang="en-US" altLang="zh-CN" b="0" i="0" dirty="0">
                <a:effectLst/>
              </a:rPr>
              <a:t>KL </a:t>
            </a:r>
            <a:r>
              <a:rPr lang="zh-CN" altLang="en-US" b="0" i="0" dirty="0">
                <a:effectLst/>
              </a:rPr>
              <a:t>散度参数评估，所得缪子通量与理论分布几乎一致。</a:t>
            </a:r>
          </a:p>
          <a:p>
            <a:pPr marL="742950" lvl="1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0" i="0" dirty="0">
                <a:effectLst/>
              </a:rPr>
              <a:t>速度提升：在 </a:t>
            </a:r>
            <a:r>
              <a:rPr lang="en-US" altLang="zh-CN" b="0" i="0" dirty="0">
                <a:effectLst/>
              </a:rPr>
              <a:t>10 m </a:t>
            </a:r>
            <a:r>
              <a:rPr lang="zh-CN" altLang="en-US" b="0" i="0" dirty="0">
                <a:effectLst/>
              </a:rPr>
              <a:t>成像尺度下，仿真耗时缩短两个数量级；</a:t>
            </a:r>
            <a:r>
              <a:rPr lang="zh-CN" altLang="en-US" b="1" i="0" dirty="0">
                <a:solidFill>
                  <a:srgbClr val="00B0F0"/>
                </a:solidFill>
                <a:effectLst/>
              </a:rPr>
              <a:t>成像尺度越大，优势越显著</a:t>
            </a:r>
            <a:r>
              <a:rPr lang="zh-CN" altLang="en-US" b="0" i="0" dirty="0">
                <a:effectLst/>
              </a:rPr>
              <a:t>。</a:t>
            </a:r>
          </a:p>
          <a:p>
            <a:pPr marL="285750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i="0" dirty="0">
                <a:effectLst/>
              </a:rPr>
              <a:t>DAS-REM </a:t>
            </a:r>
            <a:r>
              <a:rPr lang="zh-CN" altLang="en-US" b="1" i="0" dirty="0">
                <a:effectLst/>
              </a:rPr>
              <a:t>方法应用</a:t>
            </a:r>
            <a:r>
              <a:rPr lang="zh-CN" altLang="en-US" b="0" i="0" dirty="0">
                <a:effectLst/>
              </a:rPr>
              <a:t>：对空心铁球与山体两种不同尺度的仿真成像均给出</a:t>
            </a:r>
            <a:r>
              <a:rPr lang="zh-CN" altLang="en-US" dirty="0"/>
              <a:t>有效</a:t>
            </a:r>
            <a:r>
              <a:rPr lang="zh-CN" altLang="en-US" b="0" i="0" dirty="0">
                <a:effectLst/>
              </a:rPr>
              <a:t>结果，证明方法跨尺度、跨场景的</a:t>
            </a:r>
            <a:r>
              <a:rPr lang="zh-CN" altLang="en-US" b="1" i="0" dirty="0">
                <a:solidFill>
                  <a:srgbClr val="00B0F0"/>
                </a:solidFill>
                <a:effectLst/>
              </a:rPr>
              <a:t>通用性</a:t>
            </a:r>
            <a:r>
              <a:rPr lang="zh-CN" altLang="en-US" b="0" i="0" dirty="0">
                <a:effectLst/>
              </a:rPr>
              <a:t>。</a:t>
            </a:r>
          </a:p>
          <a:p>
            <a:pPr marL="285750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i="0" dirty="0">
                <a:effectLst/>
              </a:rPr>
              <a:t>结论</a:t>
            </a:r>
            <a:r>
              <a:rPr lang="zh-CN" altLang="en-US" b="0" i="0" dirty="0">
                <a:effectLst/>
              </a:rPr>
              <a:t>：该方法在保持与常规方法所得通量一致性的同时，大幅削减冗余计算，为</a:t>
            </a:r>
            <a:r>
              <a:rPr lang="zh-CN" altLang="en-US" dirty="0"/>
              <a:t>大尺度缪子</a:t>
            </a:r>
            <a:r>
              <a:rPr lang="zh-CN" altLang="en-US" b="0" i="0" dirty="0">
                <a:effectLst/>
              </a:rPr>
              <a:t>成像仿真提供了可行的加速方法。</a:t>
            </a:r>
            <a:endParaRPr lang="en-US" altLang="zh-CN" b="0" i="0" dirty="0">
              <a:effectLst/>
            </a:endParaRPr>
          </a:p>
          <a:p>
            <a:pPr marL="285750" indent="-285750" algn="l" fontAlgn="base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/>
              <a:t>局限性</a:t>
            </a:r>
            <a:r>
              <a:rPr lang="zh-CN" altLang="en-US" dirty="0"/>
              <a:t>：适用于单点位，探测器尺寸相对小的场景，多点位的成像仿真场景难以一次性完成。</a:t>
            </a:r>
            <a:endParaRPr lang="zh-CN" altLang="en-US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54161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7"/>
            <a:ext cx="9746088" cy="660381"/>
          </a:xfrm>
        </p:spPr>
        <p:txBody>
          <a:bodyPr/>
          <a:lstStyle/>
          <a:p>
            <a:r>
              <a:rPr lang="zh-CN" altLang="en-US" sz="3200" dirty="0"/>
              <a:t>总结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752FE0D-4D60-49DF-A06C-0AE842FFB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86" y="1903207"/>
            <a:ext cx="9208773" cy="486271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8C55429-2A59-4D49-9346-978921B62E5C}"/>
              </a:ext>
            </a:extLst>
          </p:cNvPr>
          <p:cNvSpPr txBox="1"/>
          <p:nvPr/>
        </p:nvSpPr>
        <p:spPr>
          <a:xfrm>
            <a:off x="934219" y="1527799"/>
            <a:ext cx="6032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</a:rPr>
              <a:t>论文及配套代码已公开，欢迎进一步了解。</a:t>
            </a:r>
          </a:p>
        </p:txBody>
      </p:sp>
      <p:sp>
        <p:nvSpPr>
          <p:cNvPr id="11" name="DAS-REM GitHub 入口">
            <a:extLst>
              <a:ext uri="{FF2B5EF4-FFF2-40B4-BE49-F238E27FC236}">
                <a16:creationId xmlns:a16="http://schemas.microsoft.com/office/drawing/2014/main" id="{EE5767A2-590B-4FD2-8493-9A3F85B420B0}"/>
              </a:ext>
            </a:extLst>
          </p:cNvPr>
          <p:cNvSpPr>
            <a:spLocks noGrp="1"/>
          </p:cNvSpPr>
          <p:nvPr/>
        </p:nvSpPr>
        <p:spPr>
          <a:xfrm>
            <a:off x="7301746" y="1357897"/>
            <a:ext cx="3665106" cy="660381"/>
          </a:xfrm>
          <a:prstGeom prst="roundRect">
            <a:avLst>
              <a:gd name="adj" fmla="val 27907"/>
            </a:avLst>
          </a:prstGeom>
          <a:solidFill>
            <a:srgbClr val="F2F8FC"/>
          </a:solidFill>
          <a:ln w="9525">
            <a:solidFill>
              <a:srgbClr val="00A8E8"/>
            </a:solidFill>
            <a:prstDash val="solid"/>
          </a:ln>
        </p:spPr>
        <p:txBody>
          <a:bodyPr wrap="none" lIns="457200" tIns="28575" rIns="266700" bIns="19050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  <a:defRPr>
                <a:latin typeface="微软雅黑"/>
                <a:ea typeface="微软雅黑"/>
                <a:cs typeface="微软雅黑"/>
              </a:defRPr>
            </a:pPr>
            <a:r>
              <a:rPr sz="1200" u="none" dirty="0">
                <a:solidFill>
                  <a:srgbClr val="4B5563"/>
                </a:solidFill>
                <a:latin typeface="微软雅黑"/>
                <a:ea typeface="微软雅黑"/>
                <a:cs typeface="微软雅黑"/>
                <a:hlinkClick r:id="rId5"/>
              </a:rPr>
              <a:t>GitHub · yaozhihang2002/DAS-REM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38255AB-D217-48B2-9652-2AAD27065E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7370682" y="1496914"/>
            <a:ext cx="390311" cy="382345"/>
          </a:xfrm>
          <a:prstGeom prst="rect">
            <a:avLst/>
          </a:prstGeom>
        </p:spPr>
      </p:pic>
      <p:pic>
        <p:nvPicPr>
          <p:cNvPr id="2050" name="Picture 2" descr="已检查的图像">
            <a:extLst>
              <a:ext uri="{FF2B5EF4-FFF2-40B4-BE49-F238E27FC236}">
                <a16:creationId xmlns:a16="http://schemas.microsoft.com/office/drawing/2014/main" id="{A3D98E15-25A7-4111-8F78-8CCAD852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858" y="1478171"/>
            <a:ext cx="390311" cy="39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214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谢谢</a:t>
            </a:r>
            <a:r>
              <a:rPr lang="en-US" altLang="zh-CN" dirty="0"/>
              <a:t>	</a:t>
            </a:r>
            <a:r>
              <a:rPr lang="zh-CN" altLang="en-US" dirty="0"/>
              <a:t>！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请提宝贵意见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6610" y="147320"/>
            <a:ext cx="939800" cy="9398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耗时分析（以半球生成面为例）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CF2A17E9-8395-488C-B527-FC328E66B050}"/>
                  </a:ext>
                </a:extLst>
              </p:cNvPr>
              <p:cNvSpPr txBox="1"/>
              <p:nvPr/>
            </p:nvSpPr>
            <p:spPr>
              <a:xfrm>
                <a:off x="319503" y="2051222"/>
                <a:ext cx="5709822" cy="4116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𝑁𝐺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  <m:r>
                            <a:rPr lang="zh-CN" altLang="en-US" i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𝑡𝑟𝑎𝑛𝑠𝑝𝑜𝑟𝑡</m:t>
                              </m:r>
                            </m:sub>
                          </m:sSub>
                        </m:e>
                      </m:d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𝑜𝑡h𝑒𝑟𝑠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CF2A17E9-8395-488C-B527-FC328E66B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03" y="2051222"/>
                <a:ext cx="5709822" cy="411651"/>
              </a:xfrm>
              <a:prstGeom prst="rect">
                <a:avLst/>
              </a:prstGeom>
              <a:blipFill>
                <a:blip r:embed="rId4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2BE8333-E85D-4CF3-BAC5-D03FF7D44272}"/>
              </a:ext>
            </a:extLst>
          </p:cNvPr>
          <p:cNvSpPr/>
          <p:nvPr/>
        </p:nvSpPr>
        <p:spPr>
          <a:xfrm>
            <a:off x="319503" y="1383968"/>
            <a:ext cx="10748547" cy="1435431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BBA481E-C083-45B8-9CEE-E17B37E07B24}"/>
              </a:ext>
            </a:extLst>
          </p:cNvPr>
          <p:cNvSpPr txBox="1"/>
          <p:nvPr/>
        </p:nvSpPr>
        <p:spPr>
          <a:xfrm>
            <a:off x="2090865" y="158746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直接生成方式的耗时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7F5D2A3E-18DE-4CDE-95E6-F02E8DB5F0FE}"/>
              </a:ext>
            </a:extLst>
          </p:cNvPr>
          <p:cNvGrpSpPr/>
          <p:nvPr/>
        </p:nvGrpSpPr>
        <p:grpSpPr>
          <a:xfrm>
            <a:off x="5831682" y="1479877"/>
            <a:ext cx="2700337" cy="1243612"/>
            <a:chOff x="6096000" y="1476860"/>
            <a:chExt cx="2700337" cy="12436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A775B772-7E55-4FAD-9A8D-901E0CC4BF55}"/>
                    </a:ext>
                  </a:extLst>
                </p:cNvPr>
                <p:cNvSpPr txBox="1"/>
                <p:nvPr/>
              </p:nvSpPr>
              <p:spPr>
                <a:xfrm>
                  <a:off x="6417494" y="1906309"/>
                  <a:ext cx="2057351" cy="3907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zh-CN" altLang="en-US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𝑡𝑟𝑎𝑛𝑠𝑝𝑜𝑟𝑡</m:t>
                            </m:r>
                          </m:sub>
                        </m:sSub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∝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A775B772-7E55-4FAD-9A8D-901E0CC4BF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7494" y="1906309"/>
                  <a:ext cx="2057351" cy="390748"/>
                </a:xfrm>
                <a:prstGeom prst="rect">
                  <a:avLst/>
                </a:prstGeom>
                <a:blipFill>
                  <a:blip r:embed="rId5"/>
                  <a:stretch>
                    <a:fillRect b="-625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CAC2B5FB-F30D-4E2E-84EE-F92A63430580}"/>
                    </a:ext>
                  </a:extLst>
                </p:cNvPr>
                <p:cNvSpPr txBox="1"/>
                <p:nvPr/>
              </p:nvSpPr>
              <p:spPr>
                <a:xfrm>
                  <a:off x="6881814" y="2351140"/>
                  <a:ext cx="1128712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zh-CN" alt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zh-CN" alt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CAC2B5FB-F30D-4E2E-84EE-F92A634305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1814" y="2351140"/>
                  <a:ext cx="1128712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E5752366-22CD-4BC1-BCEA-042F1A18B726}"/>
                    </a:ext>
                  </a:extLst>
                </p:cNvPr>
                <p:cNvSpPr txBox="1"/>
                <p:nvPr/>
              </p:nvSpPr>
              <p:spPr>
                <a:xfrm>
                  <a:off x="6096000" y="1476860"/>
                  <a:ext cx="2700337" cy="39190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en-US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zh-CN" altLang="en-US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𝑔𝑒𝑛𝑒𝑟𝑎𝑡𝑖𝑜𝑛</m:t>
                            </m:r>
                          </m:sub>
                        </m:sSub>
                        <m:r>
                          <a:rPr lang="zh-CN" altLang="en-US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≪</m:t>
                        </m:r>
                        <m:sSub>
                          <m:sSubPr>
                            <m:ctrlP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zh-CN" altLang="en-US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𝑡𝑟𝑎𝑛𝑠𝑝𝑜𝑟𝑡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E5752366-22CD-4BC1-BCEA-042F1A18B7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1476860"/>
                  <a:ext cx="2700337" cy="391902"/>
                </a:xfrm>
                <a:prstGeom prst="rect">
                  <a:avLst/>
                </a:prstGeom>
                <a:blipFill>
                  <a:blip r:embed="rId7"/>
                  <a:stretch>
                    <a:fillRect b="-1093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ED404E9B-0113-423A-8691-CA529BA53A27}"/>
                </a:ext>
              </a:extLst>
            </p:cNvPr>
            <p:cNvSpPr/>
            <p:nvPr/>
          </p:nvSpPr>
          <p:spPr>
            <a:xfrm>
              <a:off x="6162677" y="1476860"/>
              <a:ext cx="2457448" cy="1243612"/>
            </a:xfrm>
            <a:prstGeom prst="roundRect">
              <a:avLst/>
            </a:prstGeom>
            <a:solidFill>
              <a:schemeClr val="accent1">
                <a:lumMod val="75000"/>
                <a:alpha val="1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0" name="箭头: 右 19">
            <a:extLst>
              <a:ext uri="{FF2B5EF4-FFF2-40B4-BE49-F238E27FC236}">
                <a16:creationId xmlns:a16="http://schemas.microsoft.com/office/drawing/2014/main" id="{E40FD362-4256-4049-B011-71BE58941AC3}"/>
              </a:ext>
            </a:extLst>
          </p:cNvPr>
          <p:cNvSpPr/>
          <p:nvPr/>
        </p:nvSpPr>
        <p:spPr>
          <a:xfrm>
            <a:off x="8362974" y="1840763"/>
            <a:ext cx="711970" cy="50482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377046C7-D90A-47A5-8E37-ADAA7B56FEA3}"/>
                  </a:ext>
                </a:extLst>
              </p:cNvPr>
              <p:cNvSpPr txBox="1"/>
              <p:nvPr/>
            </p:nvSpPr>
            <p:spPr>
              <a:xfrm>
                <a:off x="8648794" y="1855222"/>
                <a:ext cx="28241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377046C7-D90A-47A5-8E37-ADAA7B56F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794" y="1855222"/>
                <a:ext cx="2824162" cy="369332"/>
              </a:xfrm>
              <a:prstGeom prst="rect">
                <a:avLst/>
              </a:prstGeom>
              <a:blipFill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流程图: 终止 23">
            <a:extLst>
              <a:ext uri="{FF2B5EF4-FFF2-40B4-BE49-F238E27FC236}">
                <a16:creationId xmlns:a16="http://schemas.microsoft.com/office/drawing/2014/main" id="{8677F538-575C-44B2-8FDC-455B9F74D292}"/>
              </a:ext>
            </a:extLst>
          </p:cNvPr>
          <p:cNvSpPr/>
          <p:nvPr/>
        </p:nvSpPr>
        <p:spPr>
          <a:xfrm>
            <a:off x="9067655" y="1659150"/>
            <a:ext cx="1886045" cy="885065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B02D32BC-4CA1-4A19-958E-A0E36CC0EE0C}"/>
              </a:ext>
            </a:extLst>
          </p:cNvPr>
          <p:cNvSpPr/>
          <p:nvPr/>
        </p:nvSpPr>
        <p:spPr>
          <a:xfrm>
            <a:off x="4117228" y="2808889"/>
            <a:ext cx="2702721" cy="491645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6D0BB11B-A535-4FCB-BC8C-C891E4768B51}"/>
                  </a:ext>
                </a:extLst>
              </p:cNvPr>
              <p:cNvSpPr txBox="1"/>
              <p:nvPr/>
            </p:nvSpPr>
            <p:spPr>
              <a:xfrm>
                <a:off x="319503" y="3988140"/>
                <a:ext cx="5709822" cy="4116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zh-CN" b="0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  <m:r>
                            <a:rPr lang="zh-CN" altLang="en-US" i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𝑡𝑟𝑎𝑛𝑠𝑝𝑜𝑟𝑡</m:t>
                              </m:r>
                            </m:sub>
                          </m:sSub>
                        </m:e>
                      </m:d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𝑜𝑡h𝑒𝑟𝑠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6D0BB11B-A535-4FCB-BC8C-C891E4768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03" y="3988140"/>
                <a:ext cx="5709822" cy="411651"/>
              </a:xfrm>
              <a:prstGeom prst="rect">
                <a:avLst/>
              </a:prstGeom>
              <a:blipFill>
                <a:blip r:embed="rId9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9A0F43D9-24D6-4F99-BB32-6F5A77105FC6}"/>
              </a:ext>
            </a:extLst>
          </p:cNvPr>
          <p:cNvSpPr/>
          <p:nvPr/>
        </p:nvSpPr>
        <p:spPr>
          <a:xfrm>
            <a:off x="319503" y="3320886"/>
            <a:ext cx="10748547" cy="1435431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AE9256F5-0603-4414-8D0A-7640E1700234}"/>
              </a:ext>
            </a:extLst>
          </p:cNvPr>
          <p:cNvSpPr txBox="1"/>
          <p:nvPr/>
        </p:nvSpPr>
        <p:spPr>
          <a:xfrm>
            <a:off x="2290029" y="350570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筛选方法的耗时</a:t>
            </a:r>
          </a:p>
        </p:txBody>
      </p:sp>
      <p:sp>
        <p:nvSpPr>
          <p:cNvPr id="53" name="箭头: 右 52">
            <a:extLst>
              <a:ext uri="{FF2B5EF4-FFF2-40B4-BE49-F238E27FC236}">
                <a16:creationId xmlns:a16="http://schemas.microsoft.com/office/drawing/2014/main" id="{BC101113-2CAA-4CB5-873F-BF26AFBAA6A1}"/>
              </a:ext>
            </a:extLst>
          </p:cNvPr>
          <p:cNvSpPr/>
          <p:nvPr/>
        </p:nvSpPr>
        <p:spPr>
          <a:xfrm>
            <a:off x="8723137" y="3777681"/>
            <a:ext cx="344517" cy="50482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流程图: 终止 53">
            <a:extLst>
              <a:ext uri="{FF2B5EF4-FFF2-40B4-BE49-F238E27FC236}">
                <a16:creationId xmlns:a16="http://schemas.microsoft.com/office/drawing/2014/main" id="{2E6987D1-30C8-4998-9660-D1D419EC487B}"/>
              </a:ext>
            </a:extLst>
          </p:cNvPr>
          <p:cNvSpPr/>
          <p:nvPr/>
        </p:nvSpPr>
        <p:spPr>
          <a:xfrm>
            <a:off x="9067655" y="3596068"/>
            <a:ext cx="1886045" cy="885065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2D77B91-AD5E-4ECC-9A94-D2E0F1811B56}"/>
                  </a:ext>
                </a:extLst>
              </p:cNvPr>
              <p:cNvSpPr txBox="1"/>
              <p:nvPr/>
            </p:nvSpPr>
            <p:spPr>
              <a:xfrm>
                <a:off x="8648794" y="3841552"/>
                <a:ext cx="28241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2D77B91-AD5E-4ECC-9A94-D2E0F1811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794" y="3841552"/>
                <a:ext cx="2824162" cy="369332"/>
              </a:xfrm>
              <a:prstGeom prst="rect">
                <a:avLst/>
              </a:prstGeom>
              <a:blipFill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组合 30">
            <a:extLst>
              <a:ext uri="{FF2B5EF4-FFF2-40B4-BE49-F238E27FC236}">
                <a16:creationId xmlns:a16="http://schemas.microsoft.com/office/drawing/2014/main" id="{06C2DEF8-2148-4CED-BB3A-886032547413}"/>
              </a:ext>
            </a:extLst>
          </p:cNvPr>
          <p:cNvGrpSpPr/>
          <p:nvPr/>
        </p:nvGrpSpPr>
        <p:grpSpPr>
          <a:xfrm>
            <a:off x="5891674" y="3550491"/>
            <a:ext cx="2968973" cy="976217"/>
            <a:chOff x="5745957" y="5104833"/>
            <a:chExt cx="3069318" cy="1067367"/>
          </a:xfrm>
        </p:grpSpPr>
        <p:sp>
          <p:nvSpPr>
            <p:cNvPr id="52" name="矩形: 圆角 51">
              <a:extLst>
                <a:ext uri="{FF2B5EF4-FFF2-40B4-BE49-F238E27FC236}">
                  <a16:creationId xmlns:a16="http://schemas.microsoft.com/office/drawing/2014/main" id="{9ACC15B1-922F-40E0-A104-5A6B54C1ACF7}"/>
                </a:ext>
              </a:extLst>
            </p:cNvPr>
            <p:cNvSpPr/>
            <p:nvPr/>
          </p:nvSpPr>
          <p:spPr>
            <a:xfrm>
              <a:off x="5898359" y="5104833"/>
              <a:ext cx="2788510" cy="1067367"/>
            </a:xfrm>
            <a:prstGeom prst="roundRect">
              <a:avLst/>
            </a:prstGeom>
            <a:solidFill>
              <a:schemeClr val="accent1">
                <a:lumMod val="75000"/>
                <a:alpha val="1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FCD6473E-D729-4D32-8341-798E0A3D6E84}"/>
                    </a:ext>
                  </a:extLst>
                </p:cNvPr>
                <p:cNvSpPr txBox="1"/>
                <p:nvPr/>
              </p:nvSpPr>
              <p:spPr>
                <a:xfrm>
                  <a:off x="5745957" y="5174029"/>
                  <a:ext cx="3069318" cy="39190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zh-CN" altLang="en-US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𝑔𝑒𝑛𝑒𝑟𝑎𝑡𝑖𝑜𝑛</m:t>
                            </m:r>
                          </m:sub>
                        </m:sSub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zh-CN" altLang="en-US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𝑡𝑟𝑎𝑛𝑠𝑝𝑜𝑟𝑡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FCD6473E-D729-4D32-8341-798E0A3D6E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5957" y="5174029"/>
                  <a:ext cx="3069318" cy="391902"/>
                </a:xfrm>
                <a:prstGeom prst="rect">
                  <a:avLst/>
                </a:prstGeom>
                <a:blipFill>
                  <a:blip r:embed="rId11"/>
                  <a:stretch>
                    <a:fillRect b="-2033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469CB266-F6F6-46ED-A82B-B7565F235F58}"/>
                    </a:ext>
                  </a:extLst>
                </p:cNvPr>
                <p:cNvSpPr txBox="1"/>
                <p:nvPr/>
              </p:nvSpPr>
              <p:spPr>
                <a:xfrm>
                  <a:off x="6728258" y="5680862"/>
                  <a:ext cx="1128712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zh-CN" alt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zh-CN" alt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469CB266-F6F6-46ED-A82B-B7565F235F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8258" y="5680862"/>
                  <a:ext cx="1128712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箭头: 下 62">
            <a:extLst>
              <a:ext uri="{FF2B5EF4-FFF2-40B4-BE49-F238E27FC236}">
                <a16:creationId xmlns:a16="http://schemas.microsoft.com/office/drawing/2014/main" id="{E568AF2A-5BC1-4738-ACBD-140A67A12E51}"/>
              </a:ext>
            </a:extLst>
          </p:cNvPr>
          <p:cNvSpPr/>
          <p:nvPr/>
        </p:nvSpPr>
        <p:spPr>
          <a:xfrm>
            <a:off x="4126559" y="4747108"/>
            <a:ext cx="2702721" cy="491645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189BA9E7-D0F2-4938-BA51-547A368053F1}"/>
                  </a:ext>
                </a:extLst>
              </p:cNvPr>
              <p:cNvSpPr txBox="1"/>
              <p:nvPr/>
            </p:nvSpPr>
            <p:spPr>
              <a:xfrm>
                <a:off x="328834" y="5926359"/>
                <a:ext cx="5709822" cy="4116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  <m:r>
                            <a:rPr lang="zh-CN" altLang="en-US" i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zh-CN" altLang="en-US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𝑡𝑟𝑎𝑛𝑠𝑝𝑜𝑟𝑡</m:t>
                              </m:r>
                            </m:sub>
                          </m:sSub>
                        </m:e>
                      </m:d>
                      <m:r>
                        <a:rPr lang="zh-CN" altLang="en-US" i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𝑜𝑡h𝑒𝑟𝑠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189BA9E7-D0F2-4938-BA51-547A36805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34" y="5926359"/>
                <a:ext cx="5709822" cy="411651"/>
              </a:xfrm>
              <a:prstGeom prst="rect">
                <a:avLst/>
              </a:prstGeom>
              <a:blipFill>
                <a:blip r:embed="rId13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矩形: 圆角 67">
            <a:extLst>
              <a:ext uri="{FF2B5EF4-FFF2-40B4-BE49-F238E27FC236}">
                <a16:creationId xmlns:a16="http://schemas.microsoft.com/office/drawing/2014/main" id="{0A15C568-BA66-49F4-95EF-806ACC34505A}"/>
              </a:ext>
            </a:extLst>
          </p:cNvPr>
          <p:cNvSpPr/>
          <p:nvPr/>
        </p:nvSpPr>
        <p:spPr>
          <a:xfrm>
            <a:off x="328834" y="5259105"/>
            <a:ext cx="10748547" cy="1435431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B49AFBC6-E41C-4F87-A92F-31E93B57D5C6}"/>
              </a:ext>
            </a:extLst>
          </p:cNvPr>
          <p:cNvSpPr txBox="1"/>
          <p:nvPr/>
        </p:nvSpPr>
        <p:spPr>
          <a:xfrm>
            <a:off x="2090865" y="5435206"/>
            <a:ext cx="254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应用 </a:t>
            </a:r>
            <a:r>
              <a:rPr lang="en-US" altLang="zh-CN" dirty="0"/>
              <a:t>DAS-REM </a:t>
            </a:r>
            <a:r>
              <a:rPr lang="zh-CN" altLang="en-US" dirty="0"/>
              <a:t>的耗时</a:t>
            </a:r>
          </a:p>
        </p:txBody>
      </p:sp>
      <p:sp>
        <p:nvSpPr>
          <p:cNvPr id="71" name="箭头: 右 70">
            <a:extLst>
              <a:ext uri="{FF2B5EF4-FFF2-40B4-BE49-F238E27FC236}">
                <a16:creationId xmlns:a16="http://schemas.microsoft.com/office/drawing/2014/main" id="{0A2CFA18-143C-4973-8807-A9B88A28FE3B}"/>
              </a:ext>
            </a:extLst>
          </p:cNvPr>
          <p:cNvSpPr/>
          <p:nvPr/>
        </p:nvSpPr>
        <p:spPr>
          <a:xfrm>
            <a:off x="8732468" y="5715900"/>
            <a:ext cx="344517" cy="50482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流程图: 终止 77">
            <a:extLst>
              <a:ext uri="{FF2B5EF4-FFF2-40B4-BE49-F238E27FC236}">
                <a16:creationId xmlns:a16="http://schemas.microsoft.com/office/drawing/2014/main" id="{76411FE5-80C2-4E7C-B3B7-B28ED62D5A27}"/>
              </a:ext>
            </a:extLst>
          </p:cNvPr>
          <p:cNvSpPr/>
          <p:nvPr/>
        </p:nvSpPr>
        <p:spPr>
          <a:xfrm>
            <a:off x="9076986" y="5534287"/>
            <a:ext cx="1886045" cy="885065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2E8B35FC-B581-474D-B86C-53AB3DCAB3CD}"/>
              </a:ext>
            </a:extLst>
          </p:cNvPr>
          <p:cNvGrpSpPr/>
          <p:nvPr/>
        </p:nvGrpSpPr>
        <p:grpSpPr>
          <a:xfrm>
            <a:off x="5901005" y="5488710"/>
            <a:ext cx="2968973" cy="976217"/>
            <a:chOff x="5745957" y="5104833"/>
            <a:chExt cx="3069318" cy="1067367"/>
          </a:xfrm>
        </p:grpSpPr>
        <p:sp>
          <p:nvSpPr>
            <p:cNvPr id="80" name="矩形: 圆角 79">
              <a:extLst>
                <a:ext uri="{FF2B5EF4-FFF2-40B4-BE49-F238E27FC236}">
                  <a16:creationId xmlns:a16="http://schemas.microsoft.com/office/drawing/2014/main" id="{4C782C3D-7B98-45E9-885B-6B4048096BFE}"/>
                </a:ext>
              </a:extLst>
            </p:cNvPr>
            <p:cNvSpPr/>
            <p:nvPr/>
          </p:nvSpPr>
          <p:spPr>
            <a:xfrm>
              <a:off x="5898359" y="5104833"/>
              <a:ext cx="2788510" cy="1067367"/>
            </a:xfrm>
            <a:prstGeom prst="roundRect">
              <a:avLst/>
            </a:prstGeom>
            <a:solidFill>
              <a:schemeClr val="accent1">
                <a:lumMod val="75000"/>
                <a:alpha val="1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A9A70FA1-00CA-4D58-B74F-2AFE84C53897}"/>
                    </a:ext>
                  </a:extLst>
                </p:cNvPr>
                <p:cNvSpPr txBox="1"/>
                <p:nvPr/>
              </p:nvSpPr>
              <p:spPr>
                <a:xfrm>
                  <a:off x="5745957" y="5174029"/>
                  <a:ext cx="3069318" cy="42849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en-US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zh-CN" altLang="en-US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𝑔𝑒𝑛𝑒𝑟𝑎𝑡𝑖𝑜𝑛</m:t>
                            </m:r>
                          </m:sub>
                        </m:sSub>
                        <m:r>
                          <a:rPr lang="zh-CN" altLang="en-US">
                            <a:latin typeface="Cambria Math" panose="02040503050406030204" pitchFamily="18" charset="0"/>
                          </a:rPr>
                          <m:t>≪</m:t>
                        </m:r>
                        <m:sSub>
                          <m:sSubPr>
                            <m:ctrlPr>
                              <a:rPr lang="zh-CN" altLang="en-US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zh-CN" altLang="en-US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𝑡𝑟𝑎𝑛𝑠𝑝𝑜𝑟𝑡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A9A70FA1-00CA-4D58-B74F-2AFE84C538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5957" y="5174029"/>
                  <a:ext cx="3069318" cy="428494"/>
                </a:xfrm>
                <a:prstGeom prst="rect">
                  <a:avLst/>
                </a:prstGeom>
                <a:blipFill>
                  <a:blip r:embed="rId14"/>
                  <a:stretch>
                    <a:fillRect b="-1093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83BAC1BE-0628-4E94-A4C3-CC555A2760CE}"/>
                  </a:ext>
                </a:extLst>
              </p:cNvPr>
              <p:cNvSpPr txBox="1"/>
              <p:nvPr/>
            </p:nvSpPr>
            <p:spPr>
              <a:xfrm>
                <a:off x="6337942" y="5993909"/>
                <a:ext cx="1945806" cy="390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zh-CN" altLang="en-US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acc>
                        </m:e>
                        <m:sub>
                          <m:r>
                            <a:rPr lang="en-US" altLang="zh-CN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𝑡𝑟𝑎𝑛𝑠𝑝𝑜𝑟𝑡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83BAC1BE-0628-4E94-A4C3-CC555A276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942" y="5993909"/>
                <a:ext cx="1945806" cy="390748"/>
              </a:xfrm>
              <a:prstGeom prst="rect">
                <a:avLst/>
              </a:prstGeom>
              <a:blipFill>
                <a:blip r:embed="rId15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文本框 83">
                <a:extLst>
                  <a:ext uri="{FF2B5EF4-FFF2-40B4-BE49-F238E27FC236}">
                    <a16:creationId xmlns:a16="http://schemas.microsoft.com/office/drawing/2014/main" id="{6419B155-36B3-40F9-8ED0-6F903803043E}"/>
                  </a:ext>
                </a:extLst>
              </p:cNvPr>
              <p:cNvSpPr txBox="1"/>
              <p:nvPr/>
            </p:nvSpPr>
            <p:spPr>
              <a:xfrm>
                <a:off x="8659756" y="5795314"/>
                <a:ext cx="28241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𝑠𝑖𝑚𝑢𝑙𝑎𝑡𝑖𝑜𝑛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4" name="文本框 83">
                <a:extLst>
                  <a:ext uri="{FF2B5EF4-FFF2-40B4-BE49-F238E27FC236}">
                    <a16:creationId xmlns:a16="http://schemas.microsoft.com/office/drawing/2014/main" id="{6419B155-36B3-40F9-8ED0-6F9038030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756" y="5795314"/>
                <a:ext cx="2824162" cy="369332"/>
              </a:xfrm>
              <a:prstGeom prst="rect">
                <a:avLst/>
              </a:prstGeom>
              <a:blipFill>
                <a:blip r:embed="rId1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02584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36741C78-56F7-472A-80B9-9467D17B11CF}"/>
              </a:ext>
            </a:extLst>
          </p:cNvPr>
          <p:cNvSpPr/>
          <p:nvPr/>
        </p:nvSpPr>
        <p:spPr>
          <a:xfrm>
            <a:off x="5985036" y="1723018"/>
            <a:ext cx="5085877" cy="12327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/>
          <a:lstStyle/>
          <a:p>
            <a:pPr algn="ctr">
              <a:lnSpc>
                <a:spcPts val="2700"/>
              </a:lnSpc>
            </a:pPr>
            <a:r>
              <a:rPr lang="zh-CN" altLang="en-US" dirty="0">
                <a:solidFill>
                  <a:srgbClr val="FF0000"/>
                </a:solidFill>
              </a:rPr>
              <a:t>较小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的 MSE 值对应于</a:t>
            </a:r>
            <a:r>
              <a:rPr lang="zh-CN" altLang="en-US" dirty="0">
                <a:solidFill>
                  <a:srgbClr val="FF0000"/>
                </a:solidFill>
              </a:rPr>
              <a:t>较高的图像质量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。然而，它不能保证保持局部图像质量，并且对异常值特别敏感。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评估指标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29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38539F3-3925-41F3-9532-5976C30C6CCD}"/>
              </a:ext>
            </a:extLst>
          </p:cNvPr>
          <p:cNvSpPr txBox="1"/>
          <p:nvPr/>
        </p:nvSpPr>
        <p:spPr>
          <a:xfrm>
            <a:off x="809096" y="1581150"/>
            <a:ext cx="32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① </a:t>
            </a:r>
            <a:r>
              <a:rPr lang="en-US" altLang="zh-CN" dirty="0"/>
              <a:t>Mean Square Error (MSE)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E3A9C31-9F07-4E40-8CCE-61D37B53F4ED}"/>
                  </a:ext>
                </a:extLst>
              </p:cNvPr>
              <p:cNvSpPr txBox="1"/>
              <p:nvPr/>
            </p:nvSpPr>
            <p:spPr>
              <a:xfrm>
                <a:off x="257179" y="2143793"/>
                <a:ext cx="6105524" cy="9025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SE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zh-CN" altLang="en-US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  <m:sup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zh-CN" altLang="en-US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e>
                                      </m:d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zh-CN" altLang="en-US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E3A9C31-9F07-4E40-8CCE-61D37B53F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9" y="2143793"/>
                <a:ext cx="6105524" cy="9025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文本框 48">
            <a:extLst>
              <a:ext uri="{FF2B5EF4-FFF2-40B4-BE49-F238E27FC236}">
                <a16:creationId xmlns:a16="http://schemas.microsoft.com/office/drawing/2014/main" id="{2E8B9573-B29A-4B07-B4E3-A01DB30C8C4F}"/>
              </a:ext>
            </a:extLst>
          </p:cNvPr>
          <p:cNvSpPr txBox="1"/>
          <p:nvPr/>
        </p:nvSpPr>
        <p:spPr>
          <a:xfrm>
            <a:off x="809096" y="3299323"/>
            <a:ext cx="500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② </a:t>
            </a:r>
            <a:r>
              <a:rPr lang="en-US" altLang="zh-CN" dirty="0"/>
              <a:t>Structural Similarity Index Method (SSIM)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B223340B-10D2-49E9-86B9-ACA6EBCB531C}"/>
                  </a:ext>
                </a:extLst>
              </p:cNvPr>
              <p:cNvSpPr txBox="1"/>
              <p:nvPr/>
            </p:nvSpPr>
            <p:spPr>
              <a:xfrm>
                <a:off x="443314" y="3863322"/>
                <a:ext cx="6105524" cy="770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SIM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b="1" i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zh-CN" alt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b="1" i="0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</m:d>
                      <m:r>
                        <a:rPr lang="zh-CN" altLang="en-US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b="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zh-CN" altLang="en-US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zh-CN" altLang="en-US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</m:sub>
                              </m:sSub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zh-CN" altLang="en-US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zh-CN" altLang="en-US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zh-CN" alt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B223340B-10D2-49E9-86B9-ACA6EBCB5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14" y="3863322"/>
                <a:ext cx="6105524" cy="7702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文本框 50">
            <a:extLst>
              <a:ext uri="{FF2B5EF4-FFF2-40B4-BE49-F238E27FC236}">
                <a16:creationId xmlns:a16="http://schemas.microsoft.com/office/drawing/2014/main" id="{2DA55567-DB51-449E-84F3-5C19F2119B5E}"/>
              </a:ext>
            </a:extLst>
          </p:cNvPr>
          <p:cNvSpPr txBox="1"/>
          <p:nvPr/>
        </p:nvSpPr>
        <p:spPr>
          <a:xfrm>
            <a:off x="822386" y="4957832"/>
            <a:ext cx="404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③</a:t>
            </a:r>
            <a:r>
              <a:rPr lang="en-US" altLang="zh-CN" dirty="0"/>
              <a:t> </a:t>
            </a:r>
            <a:r>
              <a:rPr lang="en-US" altLang="zh-CN" dirty="0" err="1"/>
              <a:t>Kullback</a:t>
            </a:r>
            <a:r>
              <a:rPr lang="en-US" altLang="zh-CN" dirty="0"/>
              <a:t>–</a:t>
            </a:r>
            <a:r>
              <a:rPr lang="en-US" altLang="zh-CN" dirty="0" err="1"/>
              <a:t>Leibler</a:t>
            </a:r>
            <a:r>
              <a:rPr lang="en-US" altLang="zh-CN" dirty="0"/>
              <a:t> (KL) divergence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FF382AD4-CC81-40D9-A823-F7C670F197EA}"/>
                  </a:ext>
                </a:extLst>
              </p:cNvPr>
              <p:cNvSpPr txBox="1"/>
              <p:nvPr/>
            </p:nvSpPr>
            <p:spPr>
              <a:xfrm>
                <a:off x="15392" y="5566008"/>
                <a:ext cx="6105524" cy="7820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KL</m:t>
                          </m:r>
                        </m:sub>
                      </m:sSub>
                      <m:d>
                        <m:d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∥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𝒳</m:t>
                          </m:r>
                        </m:sub>
                        <m:sup/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nary>
                      <m:d>
                        <m:d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log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d>
                                <m:d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FF382AD4-CC81-40D9-A823-F7C670F19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2" y="5566008"/>
                <a:ext cx="6105524" cy="7820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899D7A8A-342B-4DA9-A288-CB2C0D92AB4C}"/>
              </a:ext>
            </a:extLst>
          </p:cNvPr>
          <p:cNvSpPr/>
          <p:nvPr/>
        </p:nvSpPr>
        <p:spPr>
          <a:xfrm>
            <a:off x="5985440" y="3239523"/>
            <a:ext cx="5196437" cy="1579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/>
          <a:lstStyle/>
          <a:p>
            <a:pPr algn="ctr">
              <a:lnSpc>
                <a:spcPts val="2700"/>
              </a:lnSpc>
            </a:pP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SSIM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是一种基于感知的模型。该模型通过比较亮度、对比度和结构来量化图像保真度。通常它的数值在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0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和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1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之间，</a:t>
            </a:r>
            <a:r>
              <a:rPr lang="zh-CN" altLang="en-US" dirty="0">
                <a:solidFill>
                  <a:srgbClr val="FF0000"/>
                </a:solidFill>
              </a:rPr>
              <a:t>接近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的值表示两个图像之间有</a:t>
            </a:r>
            <a:r>
              <a:rPr lang="zh-CN" altLang="en-US" dirty="0">
                <a:solidFill>
                  <a:srgbClr val="FF0000"/>
                </a:solidFill>
              </a:rPr>
              <a:t>较好的相似性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。</a:t>
            </a:r>
          </a:p>
        </p:txBody>
      </p:sp>
      <p:sp>
        <p:nvSpPr>
          <p:cNvPr id="61" name="矩形: 圆角 60">
            <a:extLst>
              <a:ext uri="{FF2B5EF4-FFF2-40B4-BE49-F238E27FC236}">
                <a16:creationId xmlns:a16="http://schemas.microsoft.com/office/drawing/2014/main" id="{637C10EF-407A-4A66-9D6B-930FAE499E5D}"/>
              </a:ext>
            </a:extLst>
          </p:cNvPr>
          <p:cNvSpPr/>
          <p:nvPr/>
        </p:nvSpPr>
        <p:spPr>
          <a:xfrm>
            <a:off x="5985036" y="5089088"/>
            <a:ext cx="5196841" cy="125892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/>
          <a:lstStyle/>
          <a:p>
            <a:pPr algn="ctr">
              <a:lnSpc>
                <a:spcPts val="2700"/>
              </a:lnSpc>
            </a:pP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KL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散度量化了模型概率分布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Q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与实际概率分布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P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之间的差异。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KL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散度具有非负性，</a:t>
            </a:r>
            <a:r>
              <a:rPr lang="en-US" altLang="zh-CN" dirty="0">
                <a:solidFill>
                  <a:srgbClr val="FF0000"/>
                </a:solidFill>
              </a:rPr>
              <a:t>KL </a:t>
            </a:r>
            <a:r>
              <a:rPr lang="zh-CN" altLang="en-US" dirty="0">
                <a:solidFill>
                  <a:srgbClr val="FF0000"/>
                </a:solidFill>
              </a:rPr>
              <a:t>散度越小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，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P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和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</a:rPr>
              <a:t>Q 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</a:rPr>
              <a:t>的</a:t>
            </a:r>
            <a:r>
              <a:rPr lang="zh-CN" altLang="en-US" dirty="0">
                <a:solidFill>
                  <a:srgbClr val="FF0000"/>
                </a:solidFill>
              </a:rPr>
              <a:t>概率分布越接近</a:t>
            </a: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</a:rPr>
              <a:t>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DC40398-D41D-49A7-A7D7-D4EEF70C6870}"/>
              </a:ext>
            </a:extLst>
          </p:cNvPr>
          <p:cNvSpPr/>
          <p:nvPr/>
        </p:nvSpPr>
        <p:spPr>
          <a:xfrm>
            <a:off x="704850" y="1581150"/>
            <a:ext cx="5085877" cy="323790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6B92DAF9-91DC-4D09-A4D9-F27221287D39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4863877" y="1226505"/>
            <a:ext cx="1121562" cy="3440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506CDBAF-DA54-41F5-A1C6-37608BA7600C}"/>
              </a:ext>
            </a:extLst>
          </p:cNvPr>
          <p:cNvSpPr txBox="1"/>
          <p:nvPr/>
        </p:nvSpPr>
        <p:spPr>
          <a:xfrm>
            <a:off x="5985439" y="1041839"/>
            <a:ext cx="2025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评估通量的</a:t>
            </a:r>
            <a:r>
              <a:rPr lang="zh-CN" altLang="en-US" dirty="0">
                <a:solidFill>
                  <a:srgbClr val="00B0F0"/>
                </a:solidFill>
              </a:rPr>
              <a:t>角分布</a:t>
            </a: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45D3EAA2-00DB-4EDB-B7AE-C631F74902BB}"/>
              </a:ext>
            </a:extLst>
          </p:cNvPr>
          <p:cNvSpPr/>
          <p:nvPr/>
        </p:nvSpPr>
        <p:spPr>
          <a:xfrm>
            <a:off x="704850" y="4884793"/>
            <a:ext cx="4238626" cy="146322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8283D952-C1BC-433B-9B52-F0EB42739836}"/>
              </a:ext>
            </a:extLst>
          </p:cNvPr>
          <p:cNvCxnSpPr>
            <a:cxnSpLocks/>
          </p:cNvCxnSpPr>
          <p:nvPr/>
        </p:nvCxnSpPr>
        <p:spPr>
          <a:xfrm>
            <a:off x="2833988" y="6348017"/>
            <a:ext cx="827599" cy="2837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>
            <a:extLst>
              <a:ext uri="{FF2B5EF4-FFF2-40B4-BE49-F238E27FC236}">
                <a16:creationId xmlns:a16="http://schemas.microsoft.com/office/drawing/2014/main" id="{72ED2B82-431F-4B00-A4A0-F661171B9D47}"/>
              </a:ext>
            </a:extLst>
          </p:cNvPr>
          <p:cNvSpPr txBox="1"/>
          <p:nvPr/>
        </p:nvSpPr>
        <p:spPr>
          <a:xfrm>
            <a:off x="3672707" y="6416279"/>
            <a:ext cx="2312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评估通量的</a:t>
            </a:r>
            <a:r>
              <a:rPr lang="zh-CN" altLang="en-US" dirty="0">
                <a:solidFill>
                  <a:srgbClr val="00B0F0"/>
                </a:solidFill>
              </a:rPr>
              <a:t>动量分布</a:t>
            </a:r>
          </a:p>
        </p:txBody>
      </p:sp>
    </p:spTree>
    <p:extLst>
      <p:ext uri="{BB962C8B-B14F-4D97-AF65-F5344CB8AC3E}">
        <p14:creationId xmlns:p14="http://schemas.microsoft.com/office/powerpoint/2010/main" val="1139281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61872" y="2110584"/>
            <a:ext cx="9418320" cy="2900681"/>
          </a:xfrm>
        </p:spPr>
        <p:txBody>
          <a:bodyPr/>
          <a:lstStyle/>
          <a:p>
            <a:r>
              <a:rPr lang="zh-CN" altLang="en-US" b="1" dirty="0"/>
              <a:t>研究背景</a:t>
            </a:r>
            <a:endParaRPr lang="en-US" altLang="zh-CN" b="1" dirty="0"/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原理与方法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结果与讨论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总结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340" y="80645"/>
            <a:ext cx="769620" cy="7696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41596"/>
            <a:ext cx="9746088" cy="660381"/>
          </a:xfrm>
        </p:spPr>
        <p:txBody>
          <a:bodyPr/>
          <a:lstStyle/>
          <a:p>
            <a:r>
              <a:rPr lang="zh-CN" altLang="en-US" sz="3200" dirty="0"/>
              <a:t>宇宙线缪子成像技术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/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FB59A7F-B7C6-4E86-83B9-8D180E224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50" y="1455547"/>
            <a:ext cx="9226671" cy="5213069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D7880AAA-AF15-417A-9FC7-E57B3145D42E}"/>
              </a:ext>
            </a:extLst>
          </p:cNvPr>
          <p:cNvSpPr txBox="1"/>
          <p:nvPr/>
        </p:nvSpPr>
        <p:spPr>
          <a:xfrm>
            <a:off x="6605211" y="1086215"/>
            <a:ext cx="39632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Kaiser, Phil. Trans. R. Soc. A (2019)</a:t>
            </a:r>
            <a:endParaRPr lang="en-US" altLang="zh-CN" sz="18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41596"/>
            <a:ext cx="9746088" cy="660381"/>
          </a:xfrm>
        </p:spPr>
        <p:txBody>
          <a:bodyPr/>
          <a:lstStyle/>
          <a:p>
            <a:r>
              <a:rPr lang="zh-CN" altLang="en-US" sz="3200" dirty="0"/>
              <a:t>缪子成像仿真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/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sp>
        <p:nvSpPr>
          <p:cNvPr id="29" name="Google Shape;135;p12">
            <a:extLst>
              <a:ext uri="{FF2B5EF4-FFF2-40B4-BE49-F238E27FC236}">
                <a16:creationId xmlns:a16="http://schemas.microsoft.com/office/drawing/2014/main" id="{01D44424-03EC-4D09-AFCC-3892F350D012}"/>
              </a:ext>
            </a:extLst>
          </p:cNvPr>
          <p:cNvSpPr txBox="1"/>
          <p:nvPr/>
        </p:nvSpPr>
        <p:spPr>
          <a:xfrm>
            <a:off x="7041609" y="4009597"/>
            <a:ext cx="3939286" cy="1936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7030A0"/>
                </a:solidFill>
                <a:sym typeface="Lato Light"/>
              </a:rPr>
              <a:t>参数式生成器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sym typeface="Lato Light"/>
              </a:rPr>
              <a:t>：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根据实验数据或模拟结果对缪子通量分布进行参数化。</a:t>
            </a:r>
            <a:endParaRPr lang="en-US" altLang="zh-CN" dirty="0">
              <a:solidFill>
                <a:schemeClr val="tx1">
                  <a:lumMod val="5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chemeClr val="tx1">
                    <a:lumMod val="50000"/>
                  </a:schemeClr>
                </a:solidFill>
              </a:rPr>
              <a:t>GEMC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chemeClr val="tx1">
                    <a:lumMod val="50000"/>
                  </a:schemeClr>
                </a:solidFill>
              </a:rPr>
              <a:t>CMSCGEN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 err="1">
                <a:solidFill>
                  <a:schemeClr val="tx1">
                    <a:lumMod val="50000"/>
                  </a:schemeClr>
                </a:solidFill>
              </a:rPr>
              <a:t>EcoMug</a:t>
            </a:r>
            <a:endParaRPr lang="en-US" altLang="zh-CN" sz="2000" b="0" i="0" u="none" strike="noStrike" cap="none" dirty="0">
              <a:solidFill>
                <a:srgbClr val="000000"/>
              </a:solidFill>
              <a:ea typeface="Lato Light"/>
              <a:cs typeface="Lato Light"/>
              <a:sym typeface="Lato Ligh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F24286B-10B6-4B63-A831-B1D62CFC9AEF}"/>
              </a:ext>
            </a:extLst>
          </p:cNvPr>
          <p:cNvSpPr txBox="1"/>
          <p:nvPr/>
        </p:nvSpPr>
        <p:spPr>
          <a:xfrm>
            <a:off x="3174877" y="6049723"/>
            <a:ext cx="3727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Engel et al., CSSBS (2019)</a:t>
            </a:r>
          </a:p>
          <a:p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Fedynitch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EDP Sciences (2015)</a:t>
            </a:r>
          </a:p>
          <a:p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Hagmann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IEEE (2007)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2D6B4B6-EB21-4C11-9DEE-D42AAD6E502C}"/>
              </a:ext>
            </a:extLst>
          </p:cNvPr>
          <p:cNvSpPr txBox="1"/>
          <p:nvPr/>
        </p:nvSpPr>
        <p:spPr>
          <a:xfrm>
            <a:off x="2844357" y="4009597"/>
            <a:ext cx="4079718" cy="1927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7030A0"/>
                </a:solidFill>
                <a:sym typeface="Lato Light"/>
              </a:rPr>
              <a:t>宇宙线大气簇射（</a:t>
            </a:r>
            <a:r>
              <a:rPr lang="en-US" altLang="zh-CN" dirty="0">
                <a:solidFill>
                  <a:srgbClr val="7030A0"/>
                </a:solidFill>
                <a:sym typeface="Lato Light"/>
              </a:rPr>
              <a:t>CRAS</a:t>
            </a:r>
            <a:r>
              <a:rPr lang="zh-CN" altLang="en-US" dirty="0">
                <a:solidFill>
                  <a:srgbClr val="7030A0"/>
                </a:solidFill>
                <a:sym typeface="Lato Light"/>
              </a:rPr>
              <a:t>）生成器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sym typeface="Lato Light"/>
              </a:rPr>
              <a:t>：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模拟初级宇宙射线引发的级联簇射。</a:t>
            </a:r>
            <a:endParaRPr lang="en-US" altLang="zh-CN" dirty="0">
              <a:solidFill>
                <a:schemeClr val="tx1">
                  <a:lumMod val="5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chemeClr val="tx1">
                    <a:lumMod val="50000"/>
                  </a:schemeClr>
                </a:solidFill>
              </a:rPr>
              <a:t>CORSIKA 8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 err="1">
                <a:solidFill>
                  <a:schemeClr val="tx1">
                    <a:lumMod val="50000"/>
                  </a:schemeClr>
                </a:solidFill>
              </a:rPr>
              <a:t>MCEq</a:t>
            </a:r>
            <a:endParaRPr lang="en-US" altLang="zh-CN" dirty="0">
              <a:solidFill>
                <a:schemeClr val="tx1">
                  <a:lumMod val="5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chemeClr val="tx1">
                    <a:lumMod val="50000"/>
                  </a:schemeClr>
                </a:solidFill>
              </a:rPr>
              <a:t>CRY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EDFE6E8F-E5AF-4951-964E-78D569FBA35B}"/>
              </a:ext>
            </a:extLst>
          </p:cNvPr>
          <p:cNvSpPr/>
          <p:nvPr/>
        </p:nvSpPr>
        <p:spPr>
          <a:xfrm>
            <a:off x="4368004" y="1261774"/>
            <a:ext cx="2322445" cy="232244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</a:rPr>
              <a:t>仿真的目的</a:t>
            </a:r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FD1935E0-0AA0-4B48-92E7-CE38CD37FFC9}"/>
              </a:ext>
            </a:extLst>
          </p:cNvPr>
          <p:cNvGrpSpPr/>
          <p:nvPr/>
        </p:nvGrpSpPr>
        <p:grpSpPr>
          <a:xfrm>
            <a:off x="1320799" y="1564746"/>
            <a:ext cx="3105945" cy="858251"/>
            <a:chOff x="2596290" y="1401977"/>
            <a:chExt cx="2200863" cy="858251"/>
          </a:xfrm>
        </p:grpSpPr>
        <p:cxnSp>
          <p:nvCxnSpPr>
            <p:cNvPr id="37" name="Google Shape;149;p13">
              <a:extLst>
                <a:ext uri="{FF2B5EF4-FFF2-40B4-BE49-F238E27FC236}">
                  <a16:creationId xmlns:a16="http://schemas.microsoft.com/office/drawing/2014/main" id="{1F6DEFBC-3E99-4CBA-BF52-7956B09BED6B}"/>
                </a:ext>
              </a:extLst>
            </p:cNvPr>
            <p:cNvCxnSpPr>
              <a:cxnSpLocks/>
            </p:cNvCxnSpPr>
            <p:nvPr/>
          </p:nvCxnSpPr>
          <p:spPr>
            <a:xfrm>
              <a:off x="2687280" y="1887652"/>
              <a:ext cx="2109873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8" name="Google Shape;156;p13">
              <a:extLst>
                <a:ext uri="{FF2B5EF4-FFF2-40B4-BE49-F238E27FC236}">
                  <a16:creationId xmlns:a16="http://schemas.microsoft.com/office/drawing/2014/main" id="{A50AF9C4-EEC7-45E0-8376-428CB2976DE2}"/>
                </a:ext>
              </a:extLst>
            </p:cNvPr>
            <p:cNvSpPr txBox="1"/>
            <p:nvPr/>
          </p:nvSpPr>
          <p:spPr>
            <a:xfrm>
              <a:off x="2666942" y="1401977"/>
              <a:ext cx="1818549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indent="0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2000" dirty="0">
                  <a:solidFill>
                    <a:srgbClr val="002060"/>
                  </a:solidFill>
                  <a:sym typeface="Lato Light"/>
                </a:rPr>
                <a:t>确定探测器参数</a:t>
              </a:r>
              <a:endParaRPr sz="2000" dirty="0">
                <a:solidFill>
                  <a:srgbClr val="002060"/>
                </a:solidFill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38BE3D7-518A-4229-868F-D11D9A6254A1}"/>
                </a:ext>
              </a:extLst>
            </p:cNvPr>
            <p:cNvSpPr txBox="1"/>
            <p:nvPr/>
          </p:nvSpPr>
          <p:spPr>
            <a:xfrm>
              <a:off x="2596290" y="1952451"/>
              <a:ext cx="2152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tx1">
                      <a:lumMod val="50000"/>
                    </a:schemeClr>
                  </a:solidFill>
                </a:rPr>
                <a:t>数量，尺寸，位置分辨等</a:t>
              </a: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56062D18-6A7B-49D0-B72F-CB041E477361}"/>
              </a:ext>
            </a:extLst>
          </p:cNvPr>
          <p:cNvGrpSpPr/>
          <p:nvPr/>
        </p:nvGrpSpPr>
        <p:grpSpPr>
          <a:xfrm>
            <a:off x="6641307" y="1612841"/>
            <a:ext cx="4146926" cy="815207"/>
            <a:chOff x="6934735" y="1375727"/>
            <a:chExt cx="2677942" cy="815207"/>
          </a:xfrm>
        </p:grpSpPr>
        <p:cxnSp>
          <p:nvCxnSpPr>
            <p:cNvPr id="40" name="Google Shape;150;p13">
              <a:extLst>
                <a:ext uri="{FF2B5EF4-FFF2-40B4-BE49-F238E27FC236}">
                  <a16:creationId xmlns:a16="http://schemas.microsoft.com/office/drawing/2014/main" id="{8C27F08E-6BB5-45A8-A47E-4B44EB2E405C}"/>
                </a:ext>
              </a:extLst>
            </p:cNvPr>
            <p:cNvCxnSpPr>
              <a:cxnSpLocks/>
            </p:cNvCxnSpPr>
            <p:nvPr/>
          </p:nvCxnSpPr>
          <p:spPr>
            <a:xfrm>
              <a:off x="6934735" y="1832863"/>
              <a:ext cx="2059281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1" name="Google Shape;156;p13">
              <a:extLst>
                <a:ext uri="{FF2B5EF4-FFF2-40B4-BE49-F238E27FC236}">
                  <a16:creationId xmlns:a16="http://schemas.microsoft.com/office/drawing/2014/main" id="{752EB73F-8557-4968-A9FC-21843CD1C0B1}"/>
                </a:ext>
              </a:extLst>
            </p:cNvPr>
            <p:cNvSpPr txBox="1"/>
            <p:nvPr/>
          </p:nvSpPr>
          <p:spPr>
            <a:xfrm>
              <a:off x="7683420" y="1375727"/>
              <a:ext cx="1629522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indent="0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2000" dirty="0">
                  <a:solidFill>
                    <a:srgbClr val="002060"/>
                  </a:solidFill>
                </a:rPr>
                <a:t>指导现场实验部署</a:t>
              </a:r>
              <a:endParaRPr sz="2000" dirty="0">
                <a:solidFill>
                  <a:srgbClr val="002060"/>
                </a:solidFill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2150C53A-5968-4CAF-B6D1-A8F9E7E5AC09}"/>
                </a:ext>
              </a:extLst>
            </p:cNvPr>
            <p:cNvSpPr txBox="1"/>
            <p:nvPr/>
          </p:nvSpPr>
          <p:spPr>
            <a:xfrm>
              <a:off x="7409839" y="1813523"/>
              <a:ext cx="2202838" cy="377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</a:schemeClr>
                  </a:solidFill>
                </a:rPr>
                <a:t>点位，采集时间，背景噪声等</a:t>
              </a: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E5563CA3-1026-4228-91C1-549D480DB662}"/>
              </a:ext>
            </a:extLst>
          </p:cNvPr>
          <p:cNvGrpSpPr/>
          <p:nvPr/>
        </p:nvGrpSpPr>
        <p:grpSpPr>
          <a:xfrm>
            <a:off x="1320800" y="2537822"/>
            <a:ext cx="3191669" cy="1110554"/>
            <a:chOff x="2857823" y="2293095"/>
            <a:chExt cx="2242275" cy="1110554"/>
          </a:xfrm>
        </p:grpSpPr>
        <p:cxnSp>
          <p:nvCxnSpPr>
            <p:cNvPr id="44" name="Google Shape;151;p13">
              <a:extLst>
                <a:ext uri="{FF2B5EF4-FFF2-40B4-BE49-F238E27FC236}">
                  <a16:creationId xmlns:a16="http://schemas.microsoft.com/office/drawing/2014/main" id="{C7A2898B-156A-4A8B-8621-90E28EFF0D41}"/>
                </a:ext>
              </a:extLst>
            </p:cNvPr>
            <p:cNvCxnSpPr>
              <a:cxnSpLocks/>
            </p:cNvCxnSpPr>
            <p:nvPr/>
          </p:nvCxnSpPr>
          <p:spPr>
            <a:xfrm>
              <a:off x="2933172" y="2741564"/>
              <a:ext cx="2166926" cy="2873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5" name="Google Shape;156;p13">
              <a:extLst>
                <a:ext uri="{FF2B5EF4-FFF2-40B4-BE49-F238E27FC236}">
                  <a16:creationId xmlns:a16="http://schemas.microsoft.com/office/drawing/2014/main" id="{3FF54E80-44E6-428D-8872-65C71C3DB58F}"/>
                </a:ext>
              </a:extLst>
            </p:cNvPr>
            <p:cNvSpPr txBox="1"/>
            <p:nvPr/>
          </p:nvSpPr>
          <p:spPr>
            <a:xfrm>
              <a:off x="2933172" y="2293095"/>
              <a:ext cx="1629522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indent="0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2000" dirty="0">
                  <a:solidFill>
                    <a:srgbClr val="002060"/>
                  </a:solidFill>
                  <a:sym typeface="Lato Light"/>
                </a:rPr>
                <a:t>验证算法</a:t>
              </a:r>
              <a:endParaRPr sz="2000" dirty="0">
                <a:solidFill>
                  <a:srgbClr val="002060"/>
                </a:solidFill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2DBF8384-8ED0-4F53-878C-40B3B4B9A839}"/>
                </a:ext>
              </a:extLst>
            </p:cNvPr>
            <p:cNvSpPr txBox="1"/>
            <p:nvPr/>
          </p:nvSpPr>
          <p:spPr>
            <a:xfrm>
              <a:off x="2857823" y="2703073"/>
              <a:ext cx="1880836" cy="700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</a:schemeClr>
                  </a:solidFill>
                </a:rPr>
                <a:t>对提出的新算法或优化算法可以进行直接的验证</a:t>
              </a: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40DAF8EF-73AE-4489-A005-F7CBDC29AC1C}"/>
              </a:ext>
            </a:extLst>
          </p:cNvPr>
          <p:cNvGrpSpPr/>
          <p:nvPr/>
        </p:nvGrpSpPr>
        <p:grpSpPr>
          <a:xfrm>
            <a:off x="6565106" y="2558277"/>
            <a:ext cx="3854802" cy="1079587"/>
            <a:chOff x="6510077" y="2467466"/>
            <a:chExt cx="3069954" cy="1079587"/>
          </a:xfrm>
        </p:grpSpPr>
        <p:cxnSp>
          <p:nvCxnSpPr>
            <p:cNvPr id="47" name="Google Shape;152;p13">
              <a:extLst>
                <a:ext uri="{FF2B5EF4-FFF2-40B4-BE49-F238E27FC236}">
                  <a16:creationId xmlns:a16="http://schemas.microsoft.com/office/drawing/2014/main" id="{88BD5645-E1D3-485D-AFB0-DAAEE37A6F20}"/>
                </a:ext>
              </a:extLst>
            </p:cNvPr>
            <p:cNvCxnSpPr>
              <a:cxnSpLocks/>
            </p:cNvCxnSpPr>
            <p:nvPr/>
          </p:nvCxnSpPr>
          <p:spPr>
            <a:xfrm>
              <a:off x="6510077" y="2868082"/>
              <a:ext cx="2593442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8" name="Google Shape;156;p13">
              <a:extLst>
                <a:ext uri="{FF2B5EF4-FFF2-40B4-BE49-F238E27FC236}">
                  <a16:creationId xmlns:a16="http://schemas.microsoft.com/office/drawing/2014/main" id="{F5D951FE-1868-4AF5-9E13-0E5D867C0B72}"/>
                </a:ext>
              </a:extLst>
            </p:cNvPr>
            <p:cNvSpPr txBox="1"/>
            <p:nvPr/>
          </p:nvSpPr>
          <p:spPr>
            <a:xfrm>
              <a:off x="7901431" y="2467466"/>
              <a:ext cx="1678600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indent="0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2000" dirty="0">
                  <a:solidFill>
                    <a:srgbClr val="002060"/>
                  </a:solidFill>
                </a:rPr>
                <a:t>对比实验结果</a:t>
              </a:r>
              <a:endParaRPr sz="2000" dirty="0">
                <a:solidFill>
                  <a:srgbClr val="002060"/>
                </a:solidFill>
              </a:endParaRPr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B843F669-53B5-4698-B282-80196698BB05}"/>
                </a:ext>
              </a:extLst>
            </p:cNvPr>
            <p:cNvSpPr txBox="1"/>
            <p:nvPr/>
          </p:nvSpPr>
          <p:spPr>
            <a:xfrm>
              <a:off x="7219277" y="2846477"/>
              <a:ext cx="2018233" cy="700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</a:schemeClr>
                  </a:solidFill>
                </a:rPr>
                <a:t>通过实验与仿真数据的对比分析来寻找异常</a:t>
              </a:r>
            </a:p>
          </p:txBody>
        </p:sp>
      </p:grpSp>
      <p:sp>
        <p:nvSpPr>
          <p:cNvPr id="54" name="文本框 53">
            <a:extLst>
              <a:ext uri="{FF2B5EF4-FFF2-40B4-BE49-F238E27FC236}">
                <a16:creationId xmlns:a16="http://schemas.microsoft.com/office/drawing/2014/main" id="{2362ADA4-B7DB-4616-B04D-CF24706BBFFD}"/>
              </a:ext>
            </a:extLst>
          </p:cNvPr>
          <p:cNvSpPr txBox="1"/>
          <p:nvPr/>
        </p:nvSpPr>
        <p:spPr>
          <a:xfrm>
            <a:off x="7310106" y="6027003"/>
            <a:ext cx="38273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Ungaro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EPJ Web of Conferences</a:t>
            </a:r>
            <a:r>
              <a:rPr lang="zh-CN" altLang="en-US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(2024)</a:t>
            </a:r>
          </a:p>
          <a:p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Biallass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arXiv:0907.5514 (2009)</a:t>
            </a:r>
          </a:p>
          <a:p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Pagano et al., NIMA (2021)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7F2D9D1-EF9A-452A-A086-F8280E966439}"/>
              </a:ext>
            </a:extLst>
          </p:cNvPr>
          <p:cNvSpPr/>
          <p:nvPr/>
        </p:nvSpPr>
        <p:spPr>
          <a:xfrm>
            <a:off x="354726" y="4361803"/>
            <a:ext cx="2372097" cy="131514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bg2">
                    <a:lumMod val="10000"/>
                  </a:schemeClr>
                </a:solidFill>
              </a:rPr>
              <a:t>两类常用的缪子生成器</a:t>
            </a:r>
          </a:p>
        </p:txBody>
      </p: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41F68B03-D2D2-43E6-9BA2-4548C935116E}"/>
              </a:ext>
            </a:extLst>
          </p:cNvPr>
          <p:cNvCxnSpPr/>
          <p:nvPr/>
        </p:nvCxnSpPr>
        <p:spPr>
          <a:xfrm flipV="1">
            <a:off x="0" y="3831350"/>
            <a:ext cx="11353225" cy="21605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16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935237DD-B0B7-4A4B-9236-3E7890549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470" y="2471966"/>
            <a:ext cx="5126554" cy="2264410"/>
          </a:xfrm>
          <a:prstGeom prst="rect">
            <a:avLst/>
          </a:prstGeom>
        </p:spPr>
      </p:pic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ED169559-BA5C-4BEF-8C47-05F7875AC90F}"/>
              </a:ext>
            </a:extLst>
          </p:cNvPr>
          <p:cNvCxnSpPr>
            <a:cxnSpLocks/>
            <a:stCxn id="18" idx="7"/>
          </p:cNvCxnSpPr>
          <p:nvPr/>
        </p:nvCxnSpPr>
        <p:spPr>
          <a:xfrm flipH="1">
            <a:off x="1226758" y="2080270"/>
            <a:ext cx="1098034" cy="24396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A86B2440-8CD5-415F-814F-A840912B1003}"/>
              </a:ext>
            </a:extLst>
          </p:cNvPr>
          <p:cNvCxnSpPr>
            <a:cxnSpLocks/>
          </p:cNvCxnSpPr>
          <p:nvPr/>
        </p:nvCxnSpPr>
        <p:spPr>
          <a:xfrm flipH="1">
            <a:off x="1759461" y="2108313"/>
            <a:ext cx="534983" cy="251598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C8925A5F-21FC-425F-BBA9-C00D7A5A914A}"/>
              </a:ext>
            </a:extLst>
          </p:cNvPr>
          <p:cNvSpPr/>
          <p:nvPr/>
        </p:nvSpPr>
        <p:spPr>
          <a:xfrm>
            <a:off x="784633" y="1644649"/>
            <a:ext cx="6315638" cy="3091727"/>
          </a:xfrm>
          <a:custGeom>
            <a:avLst/>
            <a:gdLst>
              <a:gd name="connsiteX0" fmla="*/ 3157819 w 6315638"/>
              <a:gd name="connsiteY0" fmla="*/ 0 h 3091727"/>
              <a:gd name="connsiteX1" fmla="*/ 6313242 w 6315638"/>
              <a:gd name="connsiteY1" fmla="*/ 2996945 h 3091727"/>
              <a:gd name="connsiteX2" fmla="*/ 6315638 w 6315638"/>
              <a:gd name="connsiteY2" fmla="*/ 3091727 h 3091727"/>
              <a:gd name="connsiteX3" fmla="*/ 0 w 6315638"/>
              <a:gd name="connsiteY3" fmla="*/ 3091727 h 3091727"/>
              <a:gd name="connsiteX4" fmla="*/ 2397 w 6315638"/>
              <a:gd name="connsiteY4" fmla="*/ 2996945 h 3091727"/>
              <a:gd name="connsiteX5" fmla="*/ 3157819 w 6315638"/>
              <a:gd name="connsiteY5" fmla="*/ 0 h 309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15638" h="3091727">
                <a:moveTo>
                  <a:pt x="3157819" y="0"/>
                </a:moveTo>
                <a:cubicBezTo>
                  <a:pt x="4848251" y="0"/>
                  <a:pt x="6228620" y="1327543"/>
                  <a:pt x="6313242" y="2996945"/>
                </a:cubicBezTo>
                <a:lnTo>
                  <a:pt x="6315638" y="3091727"/>
                </a:lnTo>
                <a:lnTo>
                  <a:pt x="0" y="3091727"/>
                </a:lnTo>
                <a:lnTo>
                  <a:pt x="2397" y="2996945"/>
                </a:lnTo>
                <a:cubicBezTo>
                  <a:pt x="87019" y="1327543"/>
                  <a:pt x="1467387" y="0"/>
                  <a:pt x="3157819" y="0"/>
                </a:cubicBezTo>
                <a:close/>
              </a:path>
            </a:pathLst>
          </a:cu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大尺度物体仿真的挑战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/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52B428D2-96F8-44B1-95B0-09CCD36D4F82}"/>
              </a:ext>
            </a:extLst>
          </p:cNvPr>
          <p:cNvSpPr/>
          <p:nvPr/>
        </p:nvSpPr>
        <p:spPr>
          <a:xfrm>
            <a:off x="2238418" y="2065451"/>
            <a:ext cx="101193" cy="10119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7207EFC-A71A-434E-91B8-BD2FDE8FC169}"/>
              </a:ext>
            </a:extLst>
          </p:cNvPr>
          <p:cNvSpPr/>
          <p:nvPr/>
        </p:nvSpPr>
        <p:spPr>
          <a:xfrm rot="3844634" flipV="1">
            <a:off x="1322626" y="4601442"/>
            <a:ext cx="22700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507F2E8-40F8-46C2-AC61-B84542D75357}"/>
              </a:ext>
            </a:extLst>
          </p:cNvPr>
          <p:cNvSpPr/>
          <p:nvPr/>
        </p:nvSpPr>
        <p:spPr>
          <a:xfrm rot="3844634" flipV="1">
            <a:off x="1427401" y="4558580"/>
            <a:ext cx="22700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39EBE80-23BC-4343-B4D3-A9882D15597A}"/>
              </a:ext>
            </a:extLst>
          </p:cNvPr>
          <p:cNvSpPr txBox="1"/>
          <p:nvPr/>
        </p:nvSpPr>
        <p:spPr>
          <a:xfrm>
            <a:off x="872868" y="3936798"/>
            <a:ext cx="11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Detector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BB8F63CD-25FA-4EB3-B4E7-9945952CBAB7}"/>
              </a:ext>
            </a:extLst>
          </p:cNvPr>
          <p:cNvSpPr txBox="1"/>
          <p:nvPr/>
        </p:nvSpPr>
        <p:spPr>
          <a:xfrm>
            <a:off x="3696338" y="374739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Object</a:t>
            </a:r>
            <a:endParaRPr lang="zh-CN" altLang="en-US" b="1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9EF28432-BB6B-4F7B-B7BC-A8B4FDA78884}"/>
              </a:ext>
            </a:extLst>
          </p:cNvPr>
          <p:cNvGrpSpPr/>
          <p:nvPr/>
        </p:nvGrpSpPr>
        <p:grpSpPr>
          <a:xfrm>
            <a:off x="1590449" y="2095855"/>
            <a:ext cx="617577" cy="1756698"/>
            <a:chOff x="5657569" y="3171583"/>
            <a:chExt cx="617577" cy="175669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45" name="流程图: 摘录 44">
              <a:extLst>
                <a:ext uri="{FF2B5EF4-FFF2-40B4-BE49-F238E27FC236}">
                  <a16:creationId xmlns:a16="http://schemas.microsoft.com/office/drawing/2014/main" id="{D12765C0-3D7C-4201-98A3-F70B2960AB8C}"/>
                </a:ext>
              </a:extLst>
            </p:cNvPr>
            <p:cNvSpPr/>
            <p:nvPr/>
          </p:nvSpPr>
          <p:spPr>
            <a:xfrm rot="1082985">
              <a:off x="5912995" y="3171583"/>
              <a:ext cx="362151" cy="1704091"/>
            </a:xfrm>
            <a:prstGeom prst="flowChartExtra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id="{4778AF5D-2577-42B6-A87D-87E7D1620654}"/>
                </a:ext>
              </a:extLst>
            </p:cNvPr>
            <p:cNvSpPr/>
            <p:nvPr/>
          </p:nvSpPr>
          <p:spPr>
            <a:xfrm rot="1278993">
              <a:off x="5657569" y="4701169"/>
              <a:ext cx="352411" cy="22711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9" name="椭圆 48">
            <a:extLst>
              <a:ext uri="{FF2B5EF4-FFF2-40B4-BE49-F238E27FC236}">
                <a16:creationId xmlns:a16="http://schemas.microsoft.com/office/drawing/2014/main" id="{E81BA98A-30FA-402A-9626-7399F2DA6FBF}"/>
              </a:ext>
            </a:extLst>
          </p:cNvPr>
          <p:cNvSpPr/>
          <p:nvPr/>
        </p:nvSpPr>
        <p:spPr>
          <a:xfrm>
            <a:off x="6012986" y="2421369"/>
            <a:ext cx="101193" cy="10119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3" name="直接箭头连接符 52">
            <a:extLst>
              <a:ext uri="{FF2B5EF4-FFF2-40B4-BE49-F238E27FC236}">
                <a16:creationId xmlns:a16="http://schemas.microsoft.com/office/drawing/2014/main" id="{7CEC1567-988C-45E1-8667-2110BBD50223}"/>
              </a:ext>
            </a:extLst>
          </p:cNvPr>
          <p:cNvCxnSpPr>
            <a:cxnSpLocks/>
          </p:cNvCxnSpPr>
          <p:nvPr/>
        </p:nvCxnSpPr>
        <p:spPr>
          <a:xfrm flipH="1">
            <a:off x="2208774" y="2464989"/>
            <a:ext cx="3861940" cy="140498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7699E746-7053-478F-AE36-9C178A6D6FB4}"/>
              </a:ext>
            </a:extLst>
          </p:cNvPr>
          <p:cNvCxnSpPr>
            <a:cxnSpLocks/>
          </p:cNvCxnSpPr>
          <p:nvPr/>
        </p:nvCxnSpPr>
        <p:spPr>
          <a:xfrm flipH="1">
            <a:off x="2485534" y="2464989"/>
            <a:ext cx="3585180" cy="204580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流程图: 摘录 50">
            <a:extLst>
              <a:ext uri="{FF2B5EF4-FFF2-40B4-BE49-F238E27FC236}">
                <a16:creationId xmlns:a16="http://schemas.microsoft.com/office/drawing/2014/main" id="{30148DB4-B1A3-4F0F-80F2-09A32839A869}"/>
              </a:ext>
            </a:extLst>
          </p:cNvPr>
          <p:cNvSpPr/>
          <p:nvPr/>
        </p:nvSpPr>
        <p:spPr>
          <a:xfrm rot="3950859">
            <a:off x="5654408" y="2243804"/>
            <a:ext cx="116737" cy="781345"/>
          </a:xfrm>
          <a:prstGeom prst="flowChartExtra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22DA0F29-C0D7-45F5-AB63-CBC4C2FA088B}"/>
              </a:ext>
            </a:extLst>
          </p:cNvPr>
          <p:cNvSpPr/>
          <p:nvPr/>
        </p:nvSpPr>
        <p:spPr>
          <a:xfrm rot="9523704">
            <a:off x="5312674" y="2721404"/>
            <a:ext cx="107730" cy="128782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流程图: 终止 74">
            <a:extLst>
              <a:ext uri="{FF2B5EF4-FFF2-40B4-BE49-F238E27FC236}">
                <a16:creationId xmlns:a16="http://schemas.microsoft.com/office/drawing/2014/main" id="{5A0AC63A-CB68-4728-8E8B-560C9D53FD22}"/>
              </a:ext>
            </a:extLst>
          </p:cNvPr>
          <p:cNvSpPr/>
          <p:nvPr/>
        </p:nvSpPr>
        <p:spPr>
          <a:xfrm>
            <a:off x="7629063" y="1354364"/>
            <a:ext cx="3248026" cy="1114425"/>
          </a:xfrm>
          <a:prstGeom prst="flowChartTerminator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缪子生成器的产生面应该</a:t>
            </a:r>
            <a:r>
              <a:rPr lang="zh-CN" altLang="en-US" b="1" dirty="0">
                <a:solidFill>
                  <a:srgbClr val="00B0F0"/>
                </a:solidFill>
              </a:rPr>
              <a:t>同时覆盖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待测物体和探测器</a:t>
            </a:r>
          </a:p>
        </p:txBody>
      </p:sp>
      <p:sp>
        <p:nvSpPr>
          <p:cNvPr id="76" name="箭头: 下 75">
            <a:extLst>
              <a:ext uri="{FF2B5EF4-FFF2-40B4-BE49-F238E27FC236}">
                <a16:creationId xmlns:a16="http://schemas.microsoft.com/office/drawing/2014/main" id="{52136DCC-4846-420C-B3CA-39C75FCC96A2}"/>
              </a:ext>
            </a:extLst>
          </p:cNvPr>
          <p:cNvSpPr/>
          <p:nvPr/>
        </p:nvSpPr>
        <p:spPr>
          <a:xfrm>
            <a:off x="8924009" y="2468789"/>
            <a:ext cx="533400" cy="799890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流程图: 终止 76">
            <a:extLst>
              <a:ext uri="{FF2B5EF4-FFF2-40B4-BE49-F238E27FC236}">
                <a16:creationId xmlns:a16="http://schemas.microsoft.com/office/drawing/2014/main" id="{18AA339E-7F12-446A-880B-9F8BBBD185A1}"/>
              </a:ext>
            </a:extLst>
          </p:cNvPr>
          <p:cNvSpPr/>
          <p:nvPr/>
        </p:nvSpPr>
        <p:spPr>
          <a:xfrm>
            <a:off x="7747744" y="3268679"/>
            <a:ext cx="2948174" cy="1114425"/>
          </a:xfrm>
          <a:prstGeom prst="flowChartTerminator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产生面</a:t>
            </a:r>
            <a:r>
              <a:rPr lang="zh-CN" altLang="en-US" b="1" dirty="0">
                <a:solidFill>
                  <a:srgbClr val="00B0F0"/>
                </a:solidFill>
              </a:rPr>
              <a:t>过大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，导致大部分缪子</a:t>
            </a:r>
            <a:r>
              <a:rPr lang="zh-CN" altLang="en-US" b="1" dirty="0">
                <a:solidFill>
                  <a:srgbClr val="00B0F0"/>
                </a:solidFill>
              </a:rPr>
              <a:t>无法击中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探测器</a:t>
            </a:r>
          </a:p>
        </p:txBody>
      </p:sp>
      <p:sp>
        <p:nvSpPr>
          <p:cNvPr id="78" name="箭头: 下 77">
            <a:extLst>
              <a:ext uri="{FF2B5EF4-FFF2-40B4-BE49-F238E27FC236}">
                <a16:creationId xmlns:a16="http://schemas.microsoft.com/office/drawing/2014/main" id="{CAFE9B56-1F98-40A9-816A-E788635B5D26}"/>
              </a:ext>
            </a:extLst>
          </p:cNvPr>
          <p:cNvSpPr/>
          <p:nvPr/>
        </p:nvSpPr>
        <p:spPr>
          <a:xfrm>
            <a:off x="8943395" y="4387172"/>
            <a:ext cx="533400" cy="799890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流程图: 终止 78">
            <a:extLst>
              <a:ext uri="{FF2B5EF4-FFF2-40B4-BE49-F238E27FC236}">
                <a16:creationId xmlns:a16="http://schemas.microsoft.com/office/drawing/2014/main" id="{D8D39192-E5A5-4F92-9CA9-0C7418E90BB5}"/>
              </a:ext>
            </a:extLst>
          </p:cNvPr>
          <p:cNvSpPr/>
          <p:nvPr/>
        </p:nvSpPr>
        <p:spPr>
          <a:xfrm>
            <a:off x="8186230" y="5182994"/>
            <a:ext cx="2096844" cy="989206"/>
          </a:xfrm>
          <a:prstGeom prst="flowChartTerminator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00B0F0"/>
                </a:solidFill>
              </a:rPr>
              <a:t>有效缪子数少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，仿真效率低</a:t>
            </a: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71B98487-EC17-4AB0-87DA-7407D7E5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305469"/>
              </p:ext>
            </p:extLst>
          </p:nvPr>
        </p:nvGraphicFramePr>
        <p:xfrm>
          <a:off x="265997" y="5033245"/>
          <a:ext cx="7481747" cy="1375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7012">
                  <a:extLst>
                    <a:ext uri="{9D8B030D-6E8A-4147-A177-3AD203B41FA5}">
                      <a16:colId xmlns:a16="http://schemas.microsoft.com/office/drawing/2014/main" val="2930904219"/>
                    </a:ext>
                  </a:extLst>
                </a:gridCol>
                <a:gridCol w="1277921">
                  <a:extLst>
                    <a:ext uri="{9D8B030D-6E8A-4147-A177-3AD203B41FA5}">
                      <a16:colId xmlns:a16="http://schemas.microsoft.com/office/drawing/2014/main" val="1511894869"/>
                    </a:ext>
                  </a:extLst>
                </a:gridCol>
                <a:gridCol w="1278824">
                  <a:extLst>
                    <a:ext uri="{9D8B030D-6E8A-4147-A177-3AD203B41FA5}">
                      <a16:colId xmlns:a16="http://schemas.microsoft.com/office/drawing/2014/main" val="1223201897"/>
                    </a:ext>
                  </a:extLst>
                </a:gridCol>
                <a:gridCol w="1405983">
                  <a:extLst>
                    <a:ext uri="{9D8B030D-6E8A-4147-A177-3AD203B41FA5}">
                      <a16:colId xmlns:a16="http://schemas.microsoft.com/office/drawing/2014/main" val="1023426757"/>
                    </a:ext>
                  </a:extLst>
                </a:gridCol>
                <a:gridCol w="1222007">
                  <a:extLst>
                    <a:ext uri="{9D8B030D-6E8A-4147-A177-3AD203B41FA5}">
                      <a16:colId xmlns:a16="http://schemas.microsoft.com/office/drawing/2014/main" val="1312598620"/>
                    </a:ext>
                  </a:extLst>
                </a:gridCol>
              </a:tblGrid>
              <a:tr h="581380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effectLst/>
                        </a:rPr>
                        <a:t>半球生成面的半径（</a:t>
                      </a:r>
                      <a:r>
                        <a:rPr lang="en-US" sz="1600" kern="100" dirty="0">
                          <a:effectLst/>
                        </a:rPr>
                        <a:t>m</a:t>
                      </a:r>
                      <a:r>
                        <a:rPr lang="zh-CN" sz="1600" kern="100" dirty="0">
                          <a:effectLst/>
                        </a:rPr>
                        <a:t>）</a:t>
                      </a:r>
                      <a:endParaRPr 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5</a:t>
                      </a:r>
                      <a:endParaRPr 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20</a:t>
                      </a:r>
                      <a:endParaRPr 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50</a:t>
                      </a:r>
                      <a:endParaRPr lang="zh-CN" sz="1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100</a:t>
                      </a:r>
                      <a:endParaRPr 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4538443"/>
                  </a:ext>
                </a:extLst>
              </a:tr>
              <a:tr h="397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击中探测器数</a:t>
                      </a:r>
                      <a:r>
                        <a:rPr lang="en-US" altLang="zh-CN" sz="16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6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产生数</a:t>
                      </a:r>
                      <a:endParaRPr 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1%</a:t>
                      </a:r>
                      <a:endParaRPr lang="zh-CN" sz="1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0.064%</a:t>
                      </a:r>
                      <a:endParaRPr lang="zh-CN" sz="1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0.01%</a:t>
                      </a:r>
                      <a:endParaRPr lang="zh-CN" sz="1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0.0026%</a:t>
                      </a:r>
                      <a:endParaRPr lang="zh-CN" sz="1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667485"/>
                  </a:ext>
                </a:extLst>
              </a:tr>
              <a:tr h="397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产生数</a:t>
                      </a:r>
                      <a:r>
                        <a:rPr lang="en-US" altLang="zh-CN" sz="16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6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击中探测器数</a:t>
                      </a:r>
                      <a:endParaRPr lang="zh-CN" alt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zh-CN" sz="1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1568</a:t>
                      </a:r>
                      <a:endParaRPr lang="zh-CN" sz="1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10000</a:t>
                      </a:r>
                      <a:endParaRPr 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37936</a:t>
                      </a:r>
                      <a:endParaRPr lang="zh-CN" sz="1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7910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zh-CN" altLang="en-US" sz="3200" dirty="0"/>
              <a:t>解决方法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/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9DB682E-75C2-41CA-AACB-8E3E83938503}"/>
              </a:ext>
            </a:extLst>
          </p:cNvPr>
          <p:cNvSpPr txBox="1"/>
          <p:nvPr/>
        </p:nvSpPr>
        <p:spPr>
          <a:xfrm>
            <a:off x="812861" y="1513360"/>
            <a:ext cx="4359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① 基于缪子初始位置和动量方向的</a:t>
            </a:r>
            <a:r>
              <a:rPr lang="zh-CN" altLang="en-US" b="1" dirty="0">
                <a:solidFill>
                  <a:srgbClr val="00B0F0"/>
                </a:solidFill>
              </a:rPr>
              <a:t>筛选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472B5CD-15DE-41AF-AEF1-0C70C4EE1768}"/>
              </a:ext>
            </a:extLst>
          </p:cNvPr>
          <p:cNvSpPr txBox="1"/>
          <p:nvPr/>
        </p:nvSpPr>
        <p:spPr>
          <a:xfrm>
            <a:off x="812861" y="3492032"/>
            <a:ext cx="5730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② 基于</a:t>
            </a:r>
            <a:r>
              <a:rPr lang="zh-CN" altLang="en-US" b="1" dirty="0">
                <a:solidFill>
                  <a:srgbClr val="00B0F0"/>
                </a:solidFill>
              </a:rPr>
              <a:t>反向蒙特卡洛</a:t>
            </a:r>
            <a:r>
              <a:rPr lang="zh-CN" altLang="en-US" dirty="0"/>
              <a:t>（</a:t>
            </a:r>
            <a:r>
              <a:rPr lang="en-US" altLang="zh-CN" dirty="0"/>
              <a:t>BMC</a:t>
            </a:r>
            <a:r>
              <a:rPr lang="zh-CN" altLang="en-US" dirty="0"/>
              <a:t>）技术的 </a:t>
            </a:r>
            <a:r>
              <a:rPr lang="en-US" altLang="zh-CN" dirty="0"/>
              <a:t>PUMAS </a:t>
            </a:r>
            <a:r>
              <a:rPr lang="zh-CN" altLang="en-US" dirty="0"/>
              <a:t>库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41C9564-ABE1-4EA7-97EF-8E93F3AB4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4752" y="3912918"/>
            <a:ext cx="3831682" cy="213247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C361D8B-E088-43C6-BCEE-019CA3B36368}"/>
              </a:ext>
            </a:extLst>
          </p:cNvPr>
          <p:cNvSpPr txBox="1"/>
          <p:nvPr/>
        </p:nvSpPr>
        <p:spPr>
          <a:xfrm>
            <a:off x="6217056" y="3942608"/>
            <a:ext cx="4662143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虽然筛选可以</a:t>
            </a:r>
            <a:r>
              <a:rPr lang="zh-CN" altLang="en-US" b="1" dirty="0">
                <a:solidFill>
                  <a:srgbClr val="00B0F0"/>
                </a:solidFill>
              </a:rPr>
              <a:t>避免无效缪子的输运计算</a:t>
            </a:r>
            <a:r>
              <a:rPr lang="zh-CN" altLang="en-US" dirty="0"/>
              <a:t>过程，但大产生面的</a:t>
            </a:r>
            <a:r>
              <a:rPr lang="zh-CN" altLang="en-US" b="1" dirty="0">
                <a:solidFill>
                  <a:srgbClr val="FF0000"/>
                </a:solidFill>
              </a:rPr>
              <a:t>筛选过程非常耗时</a:t>
            </a:r>
            <a:r>
              <a:rPr lang="zh-CN" altLang="en-US" dirty="0"/>
              <a:t>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对于极长距离和小能量阈值的情况，</a:t>
            </a:r>
            <a:r>
              <a:rPr lang="en-US" altLang="zh-CN" dirty="0"/>
              <a:t>PUMAS </a:t>
            </a:r>
            <a:r>
              <a:rPr lang="zh-CN" altLang="en-US" dirty="0"/>
              <a:t>的采样方法</a:t>
            </a:r>
            <a:r>
              <a:rPr lang="zh-CN" altLang="en-US" b="1" dirty="0">
                <a:solidFill>
                  <a:srgbClr val="FF0000"/>
                </a:solidFill>
              </a:rPr>
              <a:t>存在数值求解问题</a:t>
            </a:r>
            <a:r>
              <a:rPr lang="zh-CN" altLang="en-US" dirty="0"/>
              <a:t>。</a:t>
            </a:r>
            <a:endParaRPr lang="en-US" altLang="zh-CN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E81F198-516E-4B27-8418-A0F78350F80E}"/>
              </a:ext>
            </a:extLst>
          </p:cNvPr>
          <p:cNvSpPr txBox="1"/>
          <p:nvPr/>
        </p:nvSpPr>
        <p:spPr>
          <a:xfrm>
            <a:off x="65853" y="5372176"/>
            <a:ext cx="22788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Niess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Phys.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</a:t>
            </a: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(2022)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7B7B526-916A-4B66-AA8A-889E7D9FC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0710" y="1906364"/>
            <a:ext cx="8168847" cy="158136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26F7B766-7E6C-48F6-AD85-ECCBA161CA0F}"/>
              </a:ext>
            </a:extLst>
          </p:cNvPr>
          <p:cNvSpPr txBox="1"/>
          <p:nvPr/>
        </p:nvSpPr>
        <p:spPr>
          <a:xfrm>
            <a:off x="2097801" y="6087792"/>
            <a:ext cx="8300883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</a:rPr>
              <a:t>团队提出了探测器邻域抽样的方法用于解决此类问题</a:t>
            </a: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9147EC39-4461-4064-A686-6828F857644F}"/>
              </a:ext>
            </a:extLst>
          </p:cNvPr>
          <p:cNvCxnSpPr>
            <a:cxnSpLocks/>
          </p:cNvCxnSpPr>
          <p:nvPr/>
        </p:nvCxnSpPr>
        <p:spPr>
          <a:xfrm>
            <a:off x="0" y="6045391"/>
            <a:ext cx="11248220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03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61872" y="2110584"/>
            <a:ext cx="9418320" cy="2900681"/>
          </a:xfrm>
        </p:spPr>
        <p:txBody>
          <a:bodyPr/>
          <a:lstStyle/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研究背景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b="1" dirty="0"/>
              <a:t>原理与方法</a:t>
            </a:r>
            <a:endParaRPr lang="en-US" altLang="zh-CN" b="1" dirty="0"/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结果与讨论</a:t>
            </a:r>
            <a:endParaRPr lang="en-US" altLang="zh-CN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zh-CN" altLang="en-US" dirty="0">
                <a:solidFill>
                  <a:schemeClr val="bg2">
                    <a:lumMod val="90000"/>
                  </a:schemeClr>
                </a:solidFill>
              </a:rPr>
              <a:t>总结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340" y="80645"/>
            <a:ext cx="769620" cy="76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9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321E2BCC-6919-4C06-A4DC-F152BBCD1EF2}"/>
              </a:ext>
            </a:extLst>
          </p:cNvPr>
          <p:cNvSpPr/>
          <p:nvPr/>
        </p:nvSpPr>
        <p:spPr>
          <a:xfrm>
            <a:off x="176184" y="1786028"/>
            <a:ext cx="4247638" cy="4437052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86" y="723588"/>
            <a:ext cx="9746088" cy="660381"/>
          </a:xfrm>
        </p:spPr>
        <p:txBody>
          <a:bodyPr/>
          <a:lstStyle/>
          <a:p>
            <a:r>
              <a:rPr lang="en-US" altLang="zh-CN" sz="3200" dirty="0"/>
              <a:t>DAS-REM </a:t>
            </a:r>
            <a:r>
              <a:rPr lang="zh-CN" altLang="en-US" sz="3200" dirty="0"/>
              <a:t>基本原理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983750" y="189384"/>
            <a:ext cx="1114051" cy="40481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</a:rPr>
              <a:t>研究背景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文本占位符 5"/>
          <p:cNvSpPr txBox="1"/>
          <p:nvPr/>
        </p:nvSpPr>
        <p:spPr>
          <a:xfrm>
            <a:off x="3670730" y="189383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原理与方法</a:t>
            </a:r>
          </a:p>
        </p:txBody>
      </p:sp>
      <p:sp>
        <p:nvSpPr>
          <p:cNvPr id="9" name="文本占位符 5"/>
          <p:cNvSpPr txBox="1"/>
          <p:nvPr/>
        </p:nvSpPr>
        <p:spPr>
          <a:xfrm>
            <a:off x="6357710" y="189384"/>
            <a:ext cx="1367801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结果与讨论</a:t>
            </a:r>
          </a:p>
        </p:txBody>
      </p:sp>
      <p:sp>
        <p:nvSpPr>
          <p:cNvPr id="10" name="文本占位符 5"/>
          <p:cNvSpPr txBox="1"/>
          <p:nvPr/>
        </p:nvSpPr>
        <p:spPr>
          <a:xfrm>
            <a:off x="9044690" y="189384"/>
            <a:ext cx="1444784" cy="40481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None/>
              <a:defRPr sz="1800" kern="1200" spc="1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2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27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95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2"/>
                </a:solidFill>
              </a:rPr>
              <a:t>总结</a:t>
            </a:r>
          </a:p>
        </p:txBody>
      </p:sp>
      <p:pic>
        <p:nvPicPr>
          <p:cNvPr id="4" name="图片 3" descr="中科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230" y="71755"/>
            <a:ext cx="769620" cy="769620"/>
          </a:xfrm>
          <a:prstGeom prst="rect">
            <a:avLst/>
          </a:prstGeom>
        </p:spPr>
      </p:pic>
      <p:grpSp>
        <p:nvGrpSpPr>
          <p:cNvPr id="62" name="组合 61">
            <a:extLst>
              <a:ext uri="{FF2B5EF4-FFF2-40B4-BE49-F238E27FC236}">
                <a16:creationId xmlns:a16="http://schemas.microsoft.com/office/drawing/2014/main" id="{ADB8087F-E877-42C5-ABE0-558FCE332F92}"/>
              </a:ext>
            </a:extLst>
          </p:cNvPr>
          <p:cNvGrpSpPr/>
          <p:nvPr/>
        </p:nvGrpSpPr>
        <p:grpSpPr>
          <a:xfrm>
            <a:off x="4616033" y="2138540"/>
            <a:ext cx="6749197" cy="7170607"/>
            <a:chOff x="958788" y="1048711"/>
            <a:chExt cx="11190967" cy="10567852"/>
          </a:xfrm>
        </p:grpSpPr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id="{5CD8AE86-7899-4671-914B-B78FC0A10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8279" y="2211123"/>
              <a:ext cx="8381476" cy="3702116"/>
            </a:xfrm>
            <a:prstGeom prst="rect">
              <a:avLst/>
            </a:prstGeom>
          </p:spPr>
        </p:pic>
        <p:sp>
          <p:nvSpPr>
            <p:cNvPr id="64" name="弧形 63">
              <a:extLst>
                <a:ext uri="{FF2B5EF4-FFF2-40B4-BE49-F238E27FC236}">
                  <a16:creationId xmlns:a16="http://schemas.microsoft.com/office/drawing/2014/main" id="{A748B477-A810-4093-A005-A4F51CD7D311}"/>
                </a:ext>
              </a:extLst>
            </p:cNvPr>
            <p:cNvSpPr/>
            <p:nvPr/>
          </p:nvSpPr>
          <p:spPr>
            <a:xfrm>
              <a:off x="2408168" y="5416549"/>
              <a:ext cx="934592" cy="1018291"/>
            </a:xfrm>
            <a:prstGeom prst="arc">
              <a:avLst>
                <a:gd name="adj1" fmla="val 10801112"/>
                <a:gd name="adj2" fmla="val 75377"/>
              </a:avLst>
            </a:prstGeom>
            <a:ln w="25400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弧形 64">
              <a:extLst>
                <a:ext uri="{FF2B5EF4-FFF2-40B4-BE49-F238E27FC236}">
                  <a16:creationId xmlns:a16="http://schemas.microsoft.com/office/drawing/2014/main" id="{3634066B-8582-421F-9644-BDB5E7A55978}"/>
                </a:ext>
              </a:extLst>
            </p:cNvPr>
            <p:cNvSpPr/>
            <p:nvPr/>
          </p:nvSpPr>
          <p:spPr>
            <a:xfrm>
              <a:off x="958788" y="1071112"/>
              <a:ext cx="11148064" cy="10545451"/>
            </a:xfrm>
            <a:prstGeom prst="arc">
              <a:avLst>
                <a:gd name="adj1" fmla="val 11022042"/>
                <a:gd name="adj2" fmla="val 21383049"/>
              </a:avLst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6" name="直接箭头连接符 65">
              <a:extLst>
                <a:ext uri="{FF2B5EF4-FFF2-40B4-BE49-F238E27FC236}">
                  <a16:creationId xmlns:a16="http://schemas.microsoft.com/office/drawing/2014/main" id="{B20283A8-6421-4D52-8BBC-46850E6E64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18049" y="1133475"/>
              <a:ext cx="3164440" cy="4851690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AB53F63F-2B43-42C9-9000-A47DA2D012C4}"/>
                </a:ext>
              </a:extLst>
            </p:cNvPr>
            <p:cNvSpPr/>
            <p:nvPr/>
          </p:nvSpPr>
          <p:spPr>
            <a:xfrm>
              <a:off x="5847040" y="1048711"/>
              <a:ext cx="101193" cy="10119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>
              <a:extLst>
                <a:ext uri="{FF2B5EF4-FFF2-40B4-BE49-F238E27FC236}">
                  <a16:creationId xmlns:a16="http://schemas.microsoft.com/office/drawing/2014/main" id="{CB68D923-B05C-4732-B28A-7AAB232DA3F0}"/>
                </a:ext>
              </a:extLst>
            </p:cNvPr>
            <p:cNvSpPr/>
            <p:nvPr/>
          </p:nvSpPr>
          <p:spPr>
            <a:xfrm>
              <a:off x="3025836" y="5422216"/>
              <a:ext cx="66558" cy="6655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1E9663C3-6036-4A55-AA57-A1878DCA2BBD}"/>
                </a:ext>
              </a:extLst>
            </p:cNvPr>
            <p:cNvSpPr/>
            <p:nvPr/>
          </p:nvSpPr>
          <p:spPr>
            <a:xfrm rot="3844634" flipV="1">
              <a:off x="2691786" y="5778305"/>
              <a:ext cx="227001" cy="4571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3E69E5A4-F3ED-4CFA-BBD4-B429F0D93869}"/>
                </a:ext>
              </a:extLst>
            </p:cNvPr>
            <p:cNvSpPr/>
            <p:nvPr/>
          </p:nvSpPr>
          <p:spPr>
            <a:xfrm rot="3844634" flipV="1">
              <a:off x="2796561" y="5735443"/>
              <a:ext cx="227001" cy="4571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箭头: 燕尾形 70">
              <a:extLst>
                <a:ext uri="{FF2B5EF4-FFF2-40B4-BE49-F238E27FC236}">
                  <a16:creationId xmlns:a16="http://schemas.microsoft.com/office/drawing/2014/main" id="{1DDCD6D0-F30E-40C5-B088-5A90CC3BEE24}"/>
                </a:ext>
              </a:extLst>
            </p:cNvPr>
            <p:cNvSpPr/>
            <p:nvPr/>
          </p:nvSpPr>
          <p:spPr>
            <a:xfrm rot="18159041">
              <a:off x="3381489" y="3996171"/>
              <a:ext cx="880754" cy="134599"/>
            </a:xfrm>
            <a:prstGeom prst="notchedRightArrow">
              <a:avLst>
                <a:gd name="adj1" fmla="val 40944"/>
                <a:gd name="adj2" fmla="val 12391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箭头: 燕尾形 71">
              <a:extLst>
                <a:ext uri="{FF2B5EF4-FFF2-40B4-BE49-F238E27FC236}">
                  <a16:creationId xmlns:a16="http://schemas.microsoft.com/office/drawing/2014/main" id="{88BB000C-0C1F-4B9A-A178-DD2A7B11AF51}"/>
                </a:ext>
              </a:extLst>
            </p:cNvPr>
            <p:cNvSpPr/>
            <p:nvPr/>
          </p:nvSpPr>
          <p:spPr>
            <a:xfrm rot="19792322">
              <a:off x="3909396" y="4619434"/>
              <a:ext cx="880754" cy="134599"/>
            </a:xfrm>
            <a:prstGeom prst="notchedRightArrow">
              <a:avLst>
                <a:gd name="adj1" fmla="val 40944"/>
                <a:gd name="adj2" fmla="val 12391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箭头: 燕尾形 72">
              <a:extLst>
                <a:ext uri="{FF2B5EF4-FFF2-40B4-BE49-F238E27FC236}">
                  <a16:creationId xmlns:a16="http://schemas.microsoft.com/office/drawing/2014/main" id="{8E306513-C890-4B54-ACDE-A23A383A0D8B}"/>
                </a:ext>
              </a:extLst>
            </p:cNvPr>
            <p:cNvSpPr/>
            <p:nvPr/>
          </p:nvSpPr>
          <p:spPr>
            <a:xfrm rot="20550911">
              <a:off x="4115995" y="5012616"/>
              <a:ext cx="880754" cy="134599"/>
            </a:xfrm>
            <a:prstGeom prst="notchedRightArrow">
              <a:avLst>
                <a:gd name="adj1" fmla="val 40944"/>
                <a:gd name="adj2" fmla="val 12391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箭头: 燕尾形 73">
              <a:extLst>
                <a:ext uri="{FF2B5EF4-FFF2-40B4-BE49-F238E27FC236}">
                  <a16:creationId xmlns:a16="http://schemas.microsoft.com/office/drawing/2014/main" id="{E34C681E-5DDC-4F24-8C56-809A5CB6A245}"/>
                </a:ext>
              </a:extLst>
            </p:cNvPr>
            <p:cNvSpPr/>
            <p:nvPr/>
          </p:nvSpPr>
          <p:spPr>
            <a:xfrm rot="21055662">
              <a:off x="4339421" y="5364158"/>
              <a:ext cx="880754" cy="134599"/>
            </a:xfrm>
            <a:prstGeom prst="notchedRightArrow">
              <a:avLst>
                <a:gd name="adj1" fmla="val 40944"/>
                <a:gd name="adj2" fmla="val 12391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9AECC3F1-8579-4843-A5DF-3FB65F25B105}"/>
                </a:ext>
              </a:extLst>
            </p:cNvPr>
            <p:cNvSpPr txBox="1"/>
            <p:nvPr/>
          </p:nvSpPr>
          <p:spPr>
            <a:xfrm>
              <a:off x="1650371" y="6015433"/>
              <a:ext cx="11957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Detector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B3FEFB38-BCAE-4204-BE13-B3DFB7AECB39}"/>
                </a:ext>
              </a:extLst>
            </p:cNvPr>
            <p:cNvSpPr txBox="1"/>
            <p:nvPr/>
          </p:nvSpPr>
          <p:spPr>
            <a:xfrm>
              <a:off x="1226332" y="4773763"/>
              <a:ext cx="1277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Sampling</a:t>
              </a:r>
              <a:endPara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D2BE14A2-040F-43EE-98C2-51357C498EB8}"/>
                </a:ext>
              </a:extLst>
            </p:cNvPr>
            <p:cNvSpPr txBox="1"/>
            <p:nvPr/>
          </p:nvSpPr>
          <p:spPr>
            <a:xfrm>
              <a:off x="2967273" y="3008633"/>
              <a:ext cx="22066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Reverse Mapping</a:t>
              </a:r>
              <a:endPara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7F3BE7D3-6E5B-451A-8BEA-8BAA9D90BF77}"/>
                </a:ext>
              </a:extLst>
            </p:cNvPr>
            <p:cNvSpPr txBox="1"/>
            <p:nvPr/>
          </p:nvSpPr>
          <p:spPr>
            <a:xfrm>
              <a:off x="5282862" y="1629615"/>
              <a:ext cx="3960999" cy="601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Generating Muons</a:t>
              </a:r>
              <a:endParaRPr lang="zh-CN" alt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FE374F1E-CB83-4282-8C99-D7D22AD37E2F}"/>
                </a:ext>
              </a:extLst>
            </p:cNvPr>
            <p:cNvSpPr txBox="1"/>
            <p:nvPr/>
          </p:nvSpPr>
          <p:spPr>
            <a:xfrm>
              <a:off x="7174573" y="4437151"/>
              <a:ext cx="946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chemeClr val="accent3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Object</a:t>
              </a:r>
              <a:endParaRPr lang="zh-CN" altLang="en-US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0" name="直接箭头连接符 79">
              <a:extLst>
                <a:ext uri="{FF2B5EF4-FFF2-40B4-BE49-F238E27FC236}">
                  <a16:creationId xmlns:a16="http://schemas.microsoft.com/office/drawing/2014/main" id="{0C3558EA-7566-4B46-9346-BD14159D6F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0325" y="1768886"/>
              <a:ext cx="6751791" cy="4101491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箭头连接符 80">
              <a:extLst>
                <a:ext uri="{FF2B5EF4-FFF2-40B4-BE49-F238E27FC236}">
                  <a16:creationId xmlns:a16="http://schemas.microsoft.com/office/drawing/2014/main" id="{C053E52F-48FF-421C-B494-04D709ACB3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81289" y="4560284"/>
              <a:ext cx="9106851" cy="1283926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箭头连接符 81">
              <a:extLst>
                <a:ext uri="{FF2B5EF4-FFF2-40B4-BE49-F238E27FC236}">
                  <a16:creationId xmlns:a16="http://schemas.microsoft.com/office/drawing/2014/main" id="{77FEEA14-BF4E-43A8-83F6-A2212D7AF1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0325" y="3131121"/>
              <a:ext cx="8347812" cy="2688654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椭圆 82">
              <a:extLst>
                <a:ext uri="{FF2B5EF4-FFF2-40B4-BE49-F238E27FC236}">
                  <a16:creationId xmlns:a16="http://schemas.microsoft.com/office/drawing/2014/main" id="{951EDEE9-74E5-48A5-8AB4-9CF559DFDA25}"/>
                </a:ext>
              </a:extLst>
            </p:cNvPr>
            <p:cNvSpPr/>
            <p:nvPr/>
          </p:nvSpPr>
          <p:spPr>
            <a:xfrm>
              <a:off x="3209885" y="5579375"/>
              <a:ext cx="66558" cy="6655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>
              <a:extLst>
                <a:ext uri="{FF2B5EF4-FFF2-40B4-BE49-F238E27FC236}">
                  <a16:creationId xmlns:a16="http://schemas.microsoft.com/office/drawing/2014/main" id="{ED4FF4DC-1656-454B-A3C5-B4752348D4E6}"/>
                </a:ext>
              </a:extLst>
            </p:cNvPr>
            <p:cNvSpPr/>
            <p:nvPr/>
          </p:nvSpPr>
          <p:spPr>
            <a:xfrm>
              <a:off x="3282777" y="5720330"/>
              <a:ext cx="66558" cy="6655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>
              <a:extLst>
                <a:ext uri="{FF2B5EF4-FFF2-40B4-BE49-F238E27FC236}">
                  <a16:creationId xmlns:a16="http://schemas.microsoft.com/office/drawing/2014/main" id="{82852228-3209-4500-ACE8-5148592FE67B}"/>
                </a:ext>
              </a:extLst>
            </p:cNvPr>
            <p:cNvSpPr/>
            <p:nvPr/>
          </p:nvSpPr>
          <p:spPr>
            <a:xfrm>
              <a:off x="3129154" y="5493689"/>
              <a:ext cx="66558" cy="6655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>
              <a:extLst>
                <a:ext uri="{FF2B5EF4-FFF2-40B4-BE49-F238E27FC236}">
                  <a16:creationId xmlns:a16="http://schemas.microsoft.com/office/drawing/2014/main" id="{BD07F0F0-9765-46B4-AE91-501534958F97}"/>
                </a:ext>
              </a:extLst>
            </p:cNvPr>
            <p:cNvSpPr/>
            <p:nvPr/>
          </p:nvSpPr>
          <p:spPr>
            <a:xfrm>
              <a:off x="10897540" y="3080519"/>
              <a:ext cx="101193" cy="10119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>
              <a:extLst>
                <a:ext uri="{FF2B5EF4-FFF2-40B4-BE49-F238E27FC236}">
                  <a16:creationId xmlns:a16="http://schemas.microsoft.com/office/drawing/2014/main" id="{24F3F59F-D362-4821-8D9F-B4AF315D84EE}"/>
                </a:ext>
              </a:extLst>
            </p:cNvPr>
            <p:cNvSpPr/>
            <p:nvPr/>
          </p:nvSpPr>
          <p:spPr>
            <a:xfrm>
              <a:off x="11737595" y="4509687"/>
              <a:ext cx="101193" cy="10119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椭圆 87">
              <a:extLst>
                <a:ext uri="{FF2B5EF4-FFF2-40B4-BE49-F238E27FC236}">
                  <a16:creationId xmlns:a16="http://schemas.microsoft.com/office/drawing/2014/main" id="{D80B9B4D-AC0E-46F4-A153-F25A996F2E61}"/>
                </a:ext>
              </a:extLst>
            </p:cNvPr>
            <p:cNvSpPr/>
            <p:nvPr/>
          </p:nvSpPr>
          <p:spPr>
            <a:xfrm>
              <a:off x="9287683" y="1718289"/>
              <a:ext cx="101193" cy="10119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9" name="文本框 88">
            <a:extLst>
              <a:ext uri="{FF2B5EF4-FFF2-40B4-BE49-F238E27FC236}">
                <a16:creationId xmlns:a16="http://schemas.microsoft.com/office/drawing/2014/main" id="{52807A00-775A-4861-BA61-45F1BFD2EA23}"/>
              </a:ext>
            </a:extLst>
          </p:cNvPr>
          <p:cNvSpPr txBox="1"/>
          <p:nvPr/>
        </p:nvSpPr>
        <p:spPr>
          <a:xfrm>
            <a:off x="297880" y="1899903"/>
            <a:ext cx="4117449" cy="4198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/>
              <a:t>DAS-REM</a:t>
            </a:r>
            <a:r>
              <a:rPr lang="en-US" altLang="zh-CN" dirty="0"/>
              <a:t> </a:t>
            </a:r>
            <a:r>
              <a:rPr lang="zh-CN" altLang="en-US" dirty="0"/>
              <a:t>的英文全称为 </a:t>
            </a:r>
            <a:r>
              <a:rPr lang="en-US" altLang="zh-CN" dirty="0"/>
              <a:t>Detector-Adjacent Sampling and </a:t>
            </a:r>
            <a:r>
              <a:rPr lang="en-US" altLang="zh-CN" dirty="0" err="1"/>
              <a:t>REverse</a:t>
            </a:r>
            <a:r>
              <a:rPr lang="en-US" altLang="zh-CN" dirty="0"/>
              <a:t> Mapping</a:t>
            </a:r>
            <a:r>
              <a:rPr lang="zh-CN" altLang="en-US" dirty="0"/>
              <a:t>，即</a:t>
            </a:r>
            <a:r>
              <a:rPr lang="zh-CN" altLang="en-US" b="1" dirty="0">
                <a:solidFill>
                  <a:srgbClr val="00B0F0"/>
                </a:solidFill>
              </a:rPr>
              <a:t>探测器邻域抽样与反向映射</a:t>
            </a:r>
            <a:r>
              <a:rPr lang="zh-CN" altLang="en-US" dirty="0"/>
              <a:t>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探测器邻域抽样保证了发射的缪子大概率击中探测器（</a:t>
            </a:r>
            <a:r>
              <a:rPr lang="zh-CN" altLang="en-US" b="1" dirty="0">
                <a:solidFill>
                  <a:srgbClr val="00B0F0"/>
                </a:solidFill>
              </a:rPr>
              <a:t>有效缪子</a:t>
            </a:r>
            <a:r>
              <a:rPr lang="zh-CN" altLang="en-US" dirty="0"/>
              <a:t>）。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反向映射保证了缪子可以</a:t>
            </a:r>
            <a:r>
              <a:rPr lang="zh-CN" altLang="en-US" b="1" dirty="0">
                <a:solidFill>
                  <a:srgbClr val="00B0F0"/>
                </a:solidFill>
              </a:rPr>
              <a:t>与待测物体发生相互作用</a:t>
            </a:r>
            <a:r>
              <a:rPr lang="zh-CN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006205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zc3OWU2ZDdkZTJjMjViMmM2NzBjZjcyZTM4OWE3YmEifQ=="/>
</p:tagLst>
</file>

<file path=ppt/theme/theme1.xml><?xml version="1.0" encoding="utf-8"?>
<a:theme xmlns:a="http://schemas.openxmlformats.org/drawingml/2006/main" name="View">
  <a:themeElements>
    <a:clrScheme name="自定义 1">
      <a:dk1>
        <a:srgbClr val="3F3F3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软雅黑">
      <a:majorFont>
        <a:latin typeface="微软雅黑 bold"/>
        <a:ea typeface="微软雅黑 bold"/>
        <a:cs typeface=""/>
      </a:majorFont>
      <a:minorFont>
        <a:latin typeface="微软雅黑"/>
        <a:ea typeface="微软雅黑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2207</Words>
  <Application>Microsoft Office PowerPoint</Application>
  <PresentationFormat>宽屏</PresentationFormat>
  <Paragraphs>395</Paragraphs>
  <Slides>29</Slides>
  <Notes>28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29</vt:i4>
      </vt:variant>
    </vt:vector>
  </HeadingPairs>
  <TitlesOfParts>
    <vt:vector size="39" baseType="lpstr">
      <vt:lpstr>等线</vt:lpstr>
      <vt:lpstr>宋体</vt:lpstr>
      <vt:lpstr>微软雅黑</vt:lpstr>
      <vt:lpstr>微软雅黑 bold</vt:lpstr>
      <vt:lpstr>Arial</vt:lpstr>
      <vt:lpstr>Cambria Math</vt:lpstr>
      <vt:lpstr>Times New Roman</vt:lpstr>
      <vt:lpstr>Wingdings</vt:lpstr>
      <vt:lpstr>Wingdings 2</vt:lpstr>
      <vt:lpstr>View</vt:lpstr>
      <vt:lpstr>基于探测器邻域抽样的高效缪子成像仿真方法</vt:lpstr>
      <vt:lpstr>目录</vt:lpstr>
      <vt:lpstr>目录</vt:lpstr>
      <vt:lpstr>宇宙线缪子成像技术</vt:lpstr>
      <vt:lpstr>缪子成像仿真</vt:lpstr>
      <vt:lpstr>大尺度物体仿真的挑战</vt:lpstr>
      <vt:lpstr>解决方法</vt:lpstr>
      <vt:lpstr>目录</vt:lpstr>
      <vt:lpstr>DAS-REM 基本原理</vt:lpstr>
      <vt:lpstr>考虑散射的影响</vt:lpstr>
      <vt:lpstr>DAS-REM 的使用方法（半球面和圆柱面）</vt:lpstr>
      <vt:lpstr>DAS-REM 的使用方法（水平面）</vt:lpstr>
      <vt:lpstr>DAS-REM 的使用方法（水平面）</vt:lpstr>
      <vt:lpstr>耗时分析</vt:lpstr>
      <vt:lpstr>耗时分析（以半球生成面为例）</vt:lpstr>
      <vt:lpstr>目录</vt:lpstr>
      <vt:lpstr>Geant4 仿真设置</vt:lpstr>
      <vt:lpstr>DAS-REM 方法的验证</vt:lpstr>
      <vt:lpstr>DAS-REM 方法的验证</vt:lpstr>
      <vt:lpstr>DAS-REM 方法的验证</vt:lpstr>
      <vt:lpstr>仿真时间对比</vt:lpstr>
      <vt:lpstr>DAS-REM 方法的应用（小尺度）</vt:lpstr>
      <vt:lpstr>DAS-REM 方法的应用（大尺度）</vt:lpstr>
      <vt:lpstr>目录</vt:lpstr>
      <vt:lpstr>总结</vt:lpstr>
      <vt:lpstr>总结</vt:lpstr>
      <vt:lpstr>谢谢 ！</vt:lpstr>
      <vt:lpstr>耗时分析（以半球生成面为例）</vt:lpstr>
      <vt:lpstr>评估指标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教务处PPT模板002</dc:title>
  <dc:creator>现代教育技术中心</dc:creator>
  <cp:lastModifiedBy>志杭 姚</cp:lastModifiedBy>
  <cp:revision>831</cp:revision>
  <dcterms:created xsi:type="dcterms:W3CDTF">2019-09-09T14:12:00Z</dcterms:created>
  <dcterms:modified xsi:type="dcterms:W3CDTF">2026-08-09T14:02:28Z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1426085DD6FE4265A32395435B35FD54_12</vt:lpwstr>
  </property>
  <property fmtid="{D5CDD505-2E9C-101B-9397-08002B2CF9AE}" pid="3" name="KSOProductBuildVer">
    <vt:lpwstr>2052-12.1.0.18912</vt:lpwstr>
  </property>
</Properties>
</file>