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29"/>
  </p:notesMasterIdLst>
  <p:handoutMasterIdLst>
    <p:handoutMasterId r:id="rId30"/>
  </p:handoutMasterIdLst>
  <p:sldIdLst>
    <p:sldId id="392" r:id="rId3"/>
    <p:sldId id="413" r:id="rId4"/>
    <p:sldId id="431" r:id="rId5"/>
    <p:sldId id="409" r:id="rId6"/>
    <p:sldId id="393" r:id="rId7"/>
    <p:sldId id="414" r:id="rId8"/>
    <p:sldId id="398" r:id="rId9"/>
    <p:sldId id="395" r:id="rId10"/>
    <p:sldId id="400" r:id="rId11"/>
    <p:sldId id="418" r:id="rId12"/>
    <p:sldId id="419" r:id="rId13"/>
    <p:sldId id="420" r:id="rId14"/>
    <p:sldId id="421" r:id="rId15"/>
    <p:sldId id="422" r:id="rId16"/>
    <p:sldId id="415" r:id="rId17"/>
    <p:sldId id="424" r:id="rId18"/>
    <p:sldId id="423" r:id="rId19"/>
    <p:sldId id="425" r:id="rId20"/>
    <p:sldId id="426" r:id="rId21"/>
    <p:sldId id="427" r:id="rId22"/>
    <p:sldId id="433" r:id="rId23"/>
    <p:sldId id="428" r:id="rId24"/>
    <p:sldId id="416" r:id="rId25"/>
    <p:sldId id="407" r:id="rId26"/>
    <p:sldId id="432" r:id="rId27"/>
    <p:sldId id="325" r:id="rId28"/>
  </p:sldIdLst>
  <p:sldSz cx="12192000" cy="6858000"/>
  <p:notesSz cx="6858000" cy="9144000"/>
  <p:custDataLst>
    <p:tags r:id="rId31"/>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19">
          <p15:clr>
            <a:srgbClr val="A4A3A4"/>
          </p15:clr>
        </p15:guide>
        <p15:guide id="2" pos="321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487C"/>
    <a:srgbClr val="768495"/>
    <a:srgbClr val="22293E"/>
    <a:srgbClr val="15347E"/>
    <a:srgbClr val="1534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5141" autoAdjust="0"/>
  </p:normalViewPr>
  <p:slideViewPr>
    <p:cSldViewPr>
      <p:cViewPr varScale="1">
        <p:scale>
          <a:sx n="66" d="100"/>
          <a:sy n="66" d="100"/>
        </p:scale>
        <p:origin x="302" y="38"/>
      </p:cViewPr>
      <p:guideLst>
        <p:guide orient="horz" pos="2019"/>
        <p:guide pos="3213"/>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0BF14604-49B1-4FF1-8480-91A59B2FF05B}" type="datetimeFigureOut">
              <a:rPr lang="zh-CN" altLang="en-US"/>
              <a:t>2026/8/10</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ltLang="zh-CN"/>
              <a:t>1</a:t>
            </a: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9623B869-CD7C-4612-BE6E-DD261ADBB7ED}"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42FD1640-5B9C-4F29-9C7F-DC8D00547D4F}" type="datetimeFigureOut">
              <a:rPr lang="en-US"/>
              <a:t>8/10/2026</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endParaRPr 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t>1</a:t>
            </a:r>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E4BBAEDB-E5ED-4BEA-9DCD-3A9E1265CD8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a:t>
            </a:fld>
            <a:endParaRPr lang="en-US" altLang="zh-CN"/>
          </a:p>
        </p:txBody>
      </p:sp>
    </p:spTree>
    <p:extLst>
      <p:ext uri="{BB962C8B-B14F-4D97-AF65-F5344CB8AC3E}">
        <p14:creationId xmlns:p14="http://schemas.microsoft.com/office/powerpoint/2010/main" val="196736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11</a:t>
            </a:fld>
            <a:endParaRPr lang="en-US" altLang="zh-CN"/>
          </a:p>
        </p:txBody>
      </p:sp>
    </p:spTree>
    <p:extLst>
      <p:ext uri="{BB962C8B-B14F-4D97-AF65-F5344CB8AC3E}">
        <p14:creationId xmlns:p14="http://schemas.microsoft.com/office/powerpoint/2010/main" val="1283511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12</a:t>
            </a:fld>
            <a:endParaRPr lang="en-US" altLang="zh-CN"/>
          </a:p>
        </p:txBody>
      </p:sp>
    </p:spTree>
    <p:extLst>
      <p:ext uri="{BB962C8B-B14F-4D97-AF65-F5344CB8AC3E}">
        <p14:creationId xmlns:p14="http://schemas.microsoft.com/office/powerpoint/2010/main" val="1561844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13</a:t>
            </a:fld>
            <a:endParaRPr lang="en-US" altLang="zh-CN"/>
          </a:p>
        </p:txBody>
      </p:sp>
    </p:spTree>
    <p:extLst>
      <p:ext uri="{BB962C8B-B14F-4D97-AF65-F5344CB8AC3E}">
        <p14:creationId xmlns:p14="http://schemas.microsoft.com/office/powerpoint/2010/main" val="3175797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14</a:t>
            </a:fld>
            <a:endParaRPr lang="en-US" altLang="zh-CN"/>
          </a:p>
        </p:txBody>
      </p:sp>
    </p:spTree>
    <p:extLst>
      <p:ext uri="{BB962C8B-B14F-4D97-AF65-F5344CB8AC3E}">
        <p14:creationId xmlns:p14="http://schemas.microsoft.com/office/powerpoint/2010/main" val="3169239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15</a:t>
            </a:fld>
            <a:endParaRPr lang="en-US" altLang="zh-CN"/>
          </a:p>
        </p:txBody>
      </p:sp>
    </p:spTree>
    <p:extLst>
      <p:ext uri="{BB962C8B-B14F-4D97-AF65-F5344CB8AC3E}">
        <p14:creationId xmlns:p14="http://schemas.microsoft.com/office/powerpoint/2010/main" val="3081710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16</a:t>
            </a:fld>
            <a:endParaRPr lang="en-US" altLang="zh-CN"/>
          </a:p>
        </p:txBody>
      </p:sp>
    </p:spTree>
    <p:extLst>
      <p:ext uri="{BB962C8B-B14F-4D97-AF65-F5344CB8AC3E}">
        <p14:creationId xmlns:p14="http://schemas.microsoft.com/office/powerpoint/2010/main" val="3557602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17</a:t>
            </a:fld>
            <a:endParaRPr lang="en-US" altLang="zh-CN"/>
          </a:p>
        </p:txBody>
      </p:sp>
    </p:spTree>
    <p:extLst>
      <p:ext uri="{BB962C8B-B14F-4D97-AF65-F5344CB8AC3E}">
        <p14:creationId xmlns:p14="http://schemas.microsoft.com/office/powerpoint/2010/main" val="35018468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18</a:t>
            </a:fld>
            <a:endParaRPr lang="en-US" altLang="zh-CN"/>
          </a:p>
        </p:txBody>
      </p:sp>
    </p:spTree>
    <p:extLst>
      <p:ext uri="{BB962C8B-B14F-4D97-AF65-F5344CB8AC3E}">
        <p14:creationId xmlns:p14="http://schemas.microsoft.com/office/powerpoint/2010/main" val="4026725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19</a:t>
            </a:fld>
            <a:endParaRPr lang="en-US" altLang="zh-CN"/>
          </a:p>
        </p:txBody>
      </p:sp>
    </p:spTree>
    <p:extLst>
      <p:ext uri="{BB962C8B-B14F-4D97-AF65-F5344CB8AC3E}">
        <p14:creationId xmlns:p14="http://schemas.microsoft.com/office/powerpoint/2010/main" val="1975391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20</a:t>
            </a:fld>
            <a:endParaRPr lang="en-US" altLang="zh-CN"/>
          </a:p>
        </p:txBody>
      </p:sp>
    </p:spTree>
    <p:extLst>
      <p:ext uri="{BB962C8B-B14F-4D97-AF65-F5344CB8AC3E}">
        <p14:creationId xmlns:p14="http://schemas.microsoft.com/office/powerpoint/2010/main" val="1977551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3</a:t>
            </a:fld>
            <a:endParaRPr lang="en-US" altLang="zh-CN"/>
          </a:p>
        </p:txBody>
      </p:sp>
    </p:spTree>
    <p:extLst>
      <p:ext uri="{BB962C8B-B14F-4D97-AF65-F5344CB8AC3E}">
        <p14:creationId xmlns:p14="http://schemas.microsoft.com/office/powerpoint/2010/main" val="27854982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21</a:t>
            </a:fld>
            <a:endParaRPr lang="en-US" altLang="zh-CN"/>
          </a:p>
        </p:txBody>
      </p:sp>
    </p:spTree>
    <p:extLst>
      <p:ext uri="{BB962C8B-B14F-4D97-AF65-F5344CB8AC3E}">
        <p14:creationId xmlns:p14="http://schemas.microsoft.com/office/powerpoint/2010/main" val="10650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22</a:t>
            </a:fld>
            <a:endParaRPr lang="en-US" altLang="zh-CN"/>
          </a:p>
        </p:txBody>
      </p:sp>
    </p:spTree>
    <p:extLst>
      <p:ext uri="{BB962C8B-B14F-4D97-AF65-F5344CB8AC3E}">
        <p14:creationId xmlns:p14="http://schemas.microsoft.com/office/powerpoint/2010/main" val="405381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23</a:t>
            </a:fld>
            <a:endParaRPr lang="en-US" altLang="zh-CN"/>
          </a:p>
        </p:txBody>
      </p:sp>
    </p:spTree>
    <p:extLst>
      <p:ext uri="{BB962C8B-B14F-4D97-AF65-F5344CB8AC3E}">
        <p14:creationId xmlns:p14="http://schemas.microsoft.com/office/powerpoint/2010/main" val="26185777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24</a:t>
            </a:fld>
            <a:endParaRPr lang="en-US" altLang="zh-CN"/>
          </a:p>
        </p:txBody>
      </p:sp>
    </p:spTree>
    <p:extLst>
      <p:ext uri="{BB962C8B-B14F-4D97-AF65-F5344CB8AC3E}">
        <p14:creationId xmlns:p14="http://schemas.microsoft.com/office/powerpoint/2010/main" val="35578821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25</a:t>
            </a:fld>
            <a:endParaRPr lang="en-US" altLang="zh-CN"/>
          </a:p>
        </p:txBody>
      </p:sp>
    </p:spTree>
    <p:extLst>
      <p:ext uri="{BB962C8B-B14F-4D97-AF65-F5344CB8AC3E}">
        <p14:creationId xmlns:p14="http://schemas.microsoft.com/office/powerpoint/2010/main" val="1765278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52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553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047073B2-36EB-4BCF-8E7F-FD5225EC426D}" type="slidenum">
              <a:rPr lang="en-US" altLang="zh-CN" smtClean="0"/>
              <a:t>26</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4</a:t>
            </a:fld>
            <a:endParaRPr lang="en-US" altLang="zh-CN"/>
          </a:p>
        </p:txBody>
      </p:sp>
    </p:spTree>
    <p:extLst>
      <p:ext uri="{BB962C8B-B14F-4D97-AF65-F5344CB8AC3E}">
        <p14:creationId xmlns:p14="http://schemas.microsoft.com/office/powerpoint/2010/main" val="2370838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5</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6</a:t>
            </a:fld>
            <a:endParaRPr lang="en-US" altLang="zh-CN"/>
          </a:p>
        </p:txBody>
      </p:sp>
    </p:spTree>
    <p:extLst>
      <p:ext uri="{BB962C8B-B14F-4D97-AF65-F5344CB8AC3E}">
        <p14:creationId xmlns:p14="http://schemas.microsoft.com/office/powerpoint/2010/main" val="2864678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7</a:t>
            </a:fld>
            <a:endParaRPr lang="en-US" altLang="zh-CN"/>
          </a:p>
        </p:txBody>
      </p:sp>
    </p:spTree>
    <p:extLst>
      <p:ext uri="{BB962C8B-B14F-4D97-AF65-F5344CB8AC3E}">
        <p14:creationId xmlns:p14="http://schemas.microsoft.com/office/powerpoint/2010/main" val="2088103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8</a:t>
            </a:fld>
            <a:endParaRPr lang="en-US" altLang="zh-C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9</a:t>
            </a:fld>
            <a:endParaRPr lang="en-US" altLang="zh-CN"/>
          </a:p>
        </p:txBody>
      </p:sp>
    </p:spTree>
    <p:extLst>
      <p:ext uri="{BB962C8B-B14F-4D97-AF65-F5344CB8AC3E}">
        <p14:creationId xmlns:p14="http://schemas.microsoft.com/office/powerpoint/2010/main" val="1213890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10</a:t>
            </a:fld>
            <a:endParaRPr lang="en-US" altLang="zh-CN"/>
          </a:p>
        </p:txBody>
      </p:sp>
    </p:spTree>
    <p:extLst>
      <p:ext uri="{BB962C8B-B14F-4D97-AF65-F5344CB8AC3E}">
        <p14:creationId xmlns:p14="http://schemas.microsoft.com/office/powerpoint/2010/main" val="1539025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 name="等腰三角形 2"/>
          <p:cNvSpPr/>
          <p:nvPr/>
        </p:nvSpPr>
        <p:spPr>
          <a:xfrm>
            <a:off x="482600" y="53976"/>
            <a:ext cx="859367" cy="5556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cxnSp>
        <p:nvCxnSpPr>
          <p:cNvPr id="5" name="直接连接符 4"/>
          <p:cNvCxnSpPr/>
          <p:nvPr/>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cxnSp>
        <p:nvCxnSpPr>
          <p:cNvPr id="4" name="直接连接符 3"/>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5"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1"/>
            <a:ext cx="12192000" cy="691825"/>
          </a:xfrm>
          <a:prstGeom prst="rect">
            <a:avLst/>
          </a:prstGeom>
          <a:noFill/>
          <a:ln>
            <a:solidFill>
              <a:schemeClr val="bg1"/>
            </a:solidFill>
          </a:ln>
        </p:spPr>
        <p:txBody>
          <a:bodyPr lIns="900000" bIns="46800" rtlCol="0" anchor="b" anchorCtr="0"/>
          <a:lstStyle>
            <a:lvl1pPr>
              <a:defRPr>
                <a:solidFill>
                  <a:srgbClr val="A44028"/>
                </a:solidFill>
              </a:defRPr>
            </a:lvl1pPr>
          </a:lstStyle>
          <a:p>
            <a:r>
              <a:rPr lang="zh-CN" altLang="en-US" noProof="1"/>
              <a:t>单击此处编辑母版标题样式</a:t>
            </a:r>
          </a:p>
        </p:txBody>
      </p:sp>
      <p:sp>
        <p:nvSpPr>
          <p:cNvPr id="3" name="内容占位符 2"/>
          <p:cNvSpPr>
            <a:spLocks noGrp="1"/>
          </p:cNvSpPr>
          <p:nvPr>
            <p:ph idx="1" hasCustomPrompt="1"/>
          </p:nvPr>
        </p:nvSpPr>
        <p:spPr>
          <a:xfrm>
            <a:off x="881855" y="1043813"/>
            <a:ext cx="10552584" cy="4904226"/>
          </a:xfrm>
        </p:spPr>
        <p:txBody>
          <a:bodyPr rtlCol="0"/>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页脚占位符 4"/>
          <p:cNvSpPr>
            <a:spLocks noGrp="1"/>
          </p:cNvSpPr>
          <p:nvPr>
            <p:ph type="ftr" sz="quarter" idx="10"/>
          </p:nvPr>
        </p:nvSpPr>
        <p:spPr>
          <a:xfrm>
            <a:off x="550333" y="6156325"/>
            <a:ext cx="5378451" cy="222250"/>
          </a:xfrm>
        </p:spPr>
        <p:txBody>
          <a:bodyPr rtlCol="0"/>
          <a:lstStyle>
            <a:lvl1pPr eaLnBrk="1" hangingPunct="1">
              <a:defRPr noProof="1"/>
            </a:lvl1pPr>
          </a:lstStyle>
          <a:p>
            <a:pPr>
              <a:defRPr/>
            </a:pPr>
            <a:r>
              <a:rPr lang="zh-CN" altLang="en-US"/>
              <a:t>基于CZT探测器的高分辨伽马能谱仪设计</a:t>
            </a:r>
          </a:p>
        </p:txBody>
      </p:sp>
      <p:sp>
        <p:nvSpPr>
          <p:cNvPr id="8" name="日期占位符 3"/>
          <p:cNvSpPr>
            <a:spLocks noGrp="1"/>
          </p:cNvSpPr>
          <p:nvPr>
            <p:ph type="dt" sz="half" idx="11"/>
          </p:nvPr>
        </p:nvSpPr>
        <p:spPr>
          <a:xfrm>
            <a:off x="8843433" y="6156325"/>
            <a:ext cx="1600200" cy="222250"/>
          </a:xfrm>
        </p:spPr>
        <p:txBody>
          <a:bodyPr rtlCol="0"/>
          <a:lstStyle>
            <a:lvl1pPr eaLnBrk="1" hangingPunct="1">
              <a:defRPr noProof="1"/>
            </a:lvl1pPr>
          </a:lstStyle>
          <a:p>
            <a:pPr>
              <a:defRPr/>
            </a:pPr>
            <a:fld id="{FEB64E48-74D4-4BA6-94F4-3AF27CAC6045}" type="datetime1">
              <a:rPr lang="zh-CN" altLang="en-US"/>
              <a:t>2026/8/10</a:t>
            </a:fld>
            <a:endParaRPr lang="zh-CN" altLang="en-US"/>
          </a:p>
        </p:txBody>
      </p:sp>
      <p:sp>
        <p:nvSpPr>
          <p:cNvPr id="9" name="灯片编号占位符 5"/>
          <p:cNvSpPr>
            <a:spLocks noGrp="1"/>
          </p:cNvSpPr>
          <p:nvPr>
            <p:ph type="sldNum" sz="quarter" idx="12"/>
          </p:nvPr>
        </p:nvSpPr>
        <p:spPr>
          <a:xfrm>
            <a:off x="10693401" y="6519863"/>
            <a:ext cx="918633" cy="222250"/>
          </a:xfrm>
        </p:spPr>
        <p:txBody>
          <a:bodyPr rtlCol="0"/>
          <a:lstStyle>
            <a:lvl1pPr eaLnBrk="1" hangingPunct="1">
              <a:defRPr noProof="1"/>
            </a:lvl1pPr>
          </a:lstStyle>
          <a:p>
            <a:pPr>
              <a:defRPr/>
            </a:pPr>
            <a:fld id="{075DFD47-5752-4556-9DDF-C6414B6E0B49}" type="slidenum">
              <a:rPr lang="en-US" altLang="zh-CN"/>
              <a:t>‹#›</a:t>
            </a:fld>
            <a:endParaRPr lang="zh-CN" altLang="en-US"/>
          </a:p>
        </p:txBody>
      </p:sp>
    </p:spTree>
  </p:cSld>
  <p:clrMapOvr>
    <a:masterClrMapping/>
  </p:clrMapOvr>
  <p:transition/>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panose="020B0604020202020204"/>
                <a:cs typeface="Arial" panose="020B0604020202020204"/>
              </a:defRPr>
            </a:lvl1pPr>
          </a:lstStyle>
          <a:p>
            <a:pPr marL="12700"/>
            <a:r>
              <a:rPr lang="en-US" altLang="zh-CN" spc="-11"/>
              <a:t>2020</a:t>
            </a:r>
            <a:r>
              <a:rPr lang="en-US" altLang="zh-CN" spc="-5"/>
              <a:t>/</a:t>
            </a:r>
            <a:r>
              <a:rPr lang="en-US" altLang="zh-CN" spc="-11"/>
              <a:t>9</a:t>
            </a:r>
            <a:r>
              <a:rPr lang="en-US" altLang="zh-CN" spc="-5"/>
              <a:t>/</a:t>
            </a:r>
            <a:r>
              <a:rPr lang="en-US" altLang="zh-CN" spc="-11"/>
              <a:t>2</a:t>
            </a:r>
            <a:r>
              <a:rPr lang="en-US" altLang="zh-CN" spc="-5"/>
              <a:t>7</a:t>
            </a:r>
            <a:endParaRPr lang="en-US" altLang="zh-CN"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4" name="Holder 4"/>
          <p:cNvSpPr>
            <a:spLocks noGrp="1"/>
          </p:cNvSpPr>
          <p:nvPr>
            <p:ph type="sldNum" sz="quarter" idx="7"/>
          </p:nvPr>
        </p:nvSpPr>
        <p:spPr/>
        <p:txBody>
          <a:bodyPr lIns="0" tIns="0" rIns="0" bIns="0"/>
          <a:lstStyle>
            <a:lvl1pPr>
              <a:defRPr sz="1000" b="0" i="0">
                <a:solidFill>
                  <a:schemeClr val="tx1"/>
                </a:solidFill>
                <a:latin typeface="Arial" panose="020B0604020202020204"/>
                <a:cs typeface="Arial" panose="020B0604020202020204"/>
              </a:defRPr>
            </a:lvl1pPr>
          </a:lstStyle>
          <a:p>
            <a:pPr marL="59690"/>
            <a:fld id="{81D60167-4931-47E6-BA6A-407CBD079E47}" type="slidenum">
              <a:rPr lang="en-US" altLang="zh-CN" spc="-5" smtClean="0"/>
              <a:t>‹#›</a:t>
            </a:fld>
            <a:endParaRPr lang="en-US" altLang="zh-CN" spc="-5"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EA6D0FEE-6BAA-4E50-85BA-1459A7E787B7}" type="datetime1">
              <a:rPr lang="zh-CN" altLang="en-US" smtClean="0"/>
              <a:t>2026/8/10</a:t>
            </a:fld>
            <a:endParaRPr lang="zh-CN" altLang="en-US"/>
          </a:p>
        </p:txBody>
      </p:sp>
      <p:sp>
        <p:nvSpPr>
          <p:cNvPr id="5" name="Footer Placeholder 4"/>
          <p:cNvSpPr>
            <a:spLocks noGrp="1"/>
          </p:cNvSpPr>
          <p:nvPr>
            <p:ph type="ftr" sz="quarter" idx="11"/>
          </p:nvPr>
        </p:nvSpPr>
        <p:spPr/>
        <p:txBody>
          <a:bodyPr/>
          <a:lstStyle/>
          <a:p>
            <a:pPr>
              <a:defRPr/>
            </a:pPr>
            <a:r>
              <a:rPr lang="zh-CN" altLang="en-US"/>
              <a:t>基于CZT探测器的高分辨伽马能谱仪设计</a:t>
            </a:r>
          </a:p>
        </p:txBody>
      </p:sp>
      <p:sp>
        <p:nvSpPr>
          <p:cNvPr id="6" name="Slide Number Placeholder 5"/>
          <p:cNvSpPr>
            <a:spLocks noGrp="1"/>
          </p:cNvSpPr>
          <p:nvPr>
            <p:ph type="sldNum" sz="quarter" idx="12"/>
          </p:nvPr>
        </p:nvSpPr>
        <p:spPr/>
        <p:txBody>
          <a:bodyPr/>
          <a:lstStyle/>
          <a:p>
            <a:pPr>
              <a:defRPr/>
            </a:pPr>
            <a:fld id="{FB3803AE-232A-460B-ADB3-51B6FAD7B847}" type="slidenum">
              <a:rPr lang="en-US" altLang="zh-CN" smtClean="0"/>
              <a:t>‹#›</a:t>
            </a:fld>
            <a:endParaRPr lang="zh-CN" altLang="en-US"/>
          </a:p>
        </p:txBody>
      </p:sp>
      <p:cxnSp>
        <p:nvCxnSpPr>
          <p:cNvPr id="7" name="直接连接符 6"/>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8"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EB64E48-74D4-4BA6-94F4-3AF27CAC6045}" type="datetime1">
              <a:rPr lang="zh-CN" altLang="en-US" smtClean="0"/>
              <a:t>2026/8/10</a:t>
            </a:fld>
            <a:endParaRPr lang="zh-CN" altLang="en-US"/>
          </a:p>
        </p:txBody>
      </p:sp>
      <p:sp>
        <p:nvSpPr>
          <p:cNvPr id="5" name="Footer Placeholder 4"/>
          <p:cNvSpPr>
            <a:spLocks noGrp="1"/>
          </p:cNvSpPr>
          <p:nvPr>
            <p:ph type="ftr" sz="quarter" idx="11"/>
          </p:nvPr>
        </p:nvSpPr>
        <p:spPr/>
        <p:txBody>
          <a:bodyPr/>
          <a:lstStyle/>
          <a:p>
            <a:pPr>
              <a:defRPr/>
            </a:pPr>
            <a:r>
              <a:rPr lang="zh-CN" altLang="en-US"/>
              <a:t>基于CZT探测器的高分辨伽马能谱仪设计</a:t>
            </a:r>
          </a:p>
        </p:txBody>
      </p:sp>
      <p:sp>
        <p:nvSpPr>
          <p:cNvPr id="6" name="Slide Number Placeholder 5"/>
          <p:cNvSpPr>
            <a:spLocks noGrp="1"/>
          </p:cNvSpPr>
          <p:nvPr>
            <p:ph type="sldNum" sz="quarter" idx="12"/>
          </p:nvPr>
        </p:nvSpPr>
        <p:spPr/>
        <p:txBody>
          <a:bodyPr/>
          <a:lstStyle/>
          <a:p>
            <a:pPr>
              <a:defRPr/>
            </a:pPr>
            <a:fld id="{075DFD47-5752-4556-9DDF-C6414B6E0B49}" type="slidenum">
              <a:rPr lang="en-US" altLang="zh-CN" smtClean="0"/>
              <a:t>‹#›</a:t>
            </a:fld>
            <a:endParaRPr lang="zh-CN" altLang="en-US"/>
          </a:p>
        </p:txBody>
      </p:sp>
      <p:cxnSp>
        <p:nvCxnSpPr>
          <p:cNvPr id="7" name="直接连接符 6"/>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8"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2F288E0-7875-42C4-84C8-98DBBD3BF4D2}" type="datetimeFigureOut">
              <a:rPr lang="zh-CN" altLang="en-US" smtClean="0"/>
              <a:t>2026/8/10</a:t>
            </a:fld>
            <a:endParaRPr lang="zh-CN" altLang="en-US"/>
          </a:p>
        </p:txBody>
      </p:sp>
      <p:sp>
        <p:nvSpPr>
          <p:cNvPr id="3" name="Footer Placeholder 2"/>
          <p:cNvSpPr>
            <a:spLocks noGrp="1"/>
          </p:cNvSpPr>
          <p:nvPr>
            <p:ph type="ftr" sz="quarter" idx="11"/>
          </p:nvPr>
        </p:nvSpPr>
        <p:spPr/>
        <p:txBody>
          <a:bodyPr/>
          <a:lstStyle/>
          <a:p>
            <a:pPr>
              <a:defRPr/>
            </a:pPr>
            <a:r>
              <a:rPr lang="zh-CN" altLang="en-US"/>
              <a:t>基于CZT探测器的高分辨伽马能谱仪设计</a:t>
            </a:r>
          </a:p>
        </p:txBody>
      </p:sp>
      <p:sp>
        <p:nvSpPr>
          <p:cNvPr id="4" name="Slide Number Placeholder 3"/>
          <p:cNvSpPr>
            <a:spLocks noGrp="1"/>
          </p:cNvSpPr>
          <p:nvPr>
            <p:ph type="sldNum" sz="quarter" idx="12"/>
          </p:nvPr>
        </p:nvSpPr>
        <p:spPr/>
        <p:txBody>
          <a:bodyPr/>
          <a:lstStyle/>
          <a:p>
            <a:pPr>
              <a:defRPr/>
            </a:pPr>
            <a:fld id="{778CA4C6-14B6-4DF2-B96E-D29BE61DCC84}" type="slidenum">
              <a:rPr lang="zh-CN" altLang="en-US" smtClean="0"/>
              <a:t>‹#›</a:t>
            </a:fld>
            <a:endParaRPr lang="zh-CN" altLang="en-US"/>
          </a:p>
        </p:txBody>
      </p:sp>
    </p:spTree>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8/10/2026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标题幻灯片">
    <p:bg bwMode="auto">
      <p:bgPr>
        <a:solidFill>
          <a:schemeClr val="bg1">
            <a:alpha val="76077"/>
          </a:schemeClr>
        </a:solidFill>
        <a:effectLst/>
      </p:bgPr>
    </p:bg>
    <p:spTree>
      <p:nvGrpSpPr>
        <p:cNvPr id="1" name=""/>
        <p:cNvGrpSpPr/>
        <p:nvPr/>
      </p:nvGrpSpPr>
      <p:grpSpPr>
        <a:xfrm>
          <a:off x="0" y="0"/>
          <a:ext cx="0" cy="0"/>
          <a:chOff x="0" y="0"/>
          <a:chExt cx="0" cy="0"/>
        </a:xfrm>
      </p:grpSpPr>
      <p:sp>
        <p:nvSpPr>
          <p:cNvPr id="2" name="矩形 1"/>
          <p:cNvSpPr/>
          <p:nvPr userDrawn="1"/>
        </p:nvSpPr>
        <p:spPr>
          <a:xfrm>
            <a:off x="2117" y="1930400"/>
            <a:ext cx="12192000" cy="2484438"/>
          </a:xfrm>
          <a:prstGeom prst="rect">
            <a:avLst/>
          </a:prstGeom>
          <a:solidFill>
            <a:srgbClr val="1534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userDrawn="1"/>
        </p:nvSpPr>
        <p:spPr>
          <a:xfrm>
            <a:off x="0" y="4524376"/>
            <a:ext cx="12192000" cy="53975"/>
          </a:xfrm>
          <a:prstGeom prst="rect">
            <a:avLst/>
          </a:prstGeom>
          <a:solidFill>
            <a:srgbClr val="1534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矩形 3"/>
          <p:cNvSpPr/>
          <p:nvPr userDrawn="1"/>
        </p:nvSpPr>
        <p:spPr>
          <a:xfrm>
            <a:off x="0" y="1779589"/>
            <a:ext cx="12192000" cy="53975"/>
          </a:xfrm>
          <a:prstGeom prst="rect">
            <a:avLst/>
          </a:prstGeom>
          <a:solidFill>
            <a:srgbClr val="1534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5" name="图片 7"/>
          <p:cNvPicPr>
            <a:picLocks noChangeAspect="1" noChangeArrowheads="1"/>
          </p:cNvPicPr>
          <p:nvPr userDrawn="1"/>
        </p:nvPicPr>
        <p:blipFill>
          <a:blip r:embed="rId2">
            <a:extLst>
              <a:ext uri="{28A0092B-C50C-407E-A947-70E740481C1C}">
                <a14:useLocalDpi xmlns:a14="http://schemas.microsoft.com/office/drawing/2010/main" val="0"/>
              </a:ext>
            </a:extLst>
          </a:blip>
          <a:srcRect t="34660" r="856" b="38412"/>
          <a:stretch>
            <a:fillRect/>
          </a:stretch>
        </p:blipFill>
        <p:spPr bwMode="auto">
          <a:xfrm>
            <a:off x="0" y="-17463"/>
            <a:ext cx="7554384" cy="117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矩形 1"/>
          <p:cNvSpPr/>
          <p:nvPr/>
        </p:nvSpPr>
        <p:spPr>
          <a:xfrm>
            <a:off x="461434" y="576264"/>
            <a:ext cx="901700" cy="306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cxnSp>
        <p:nvCxnSpPr>
          <p:cNvPr id="3" name="直接连接符 2"/>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4" name="等腰三角形 3"/>
          <p:cNvSpPr/>
          <p:nvPr/>
        </p:nvSpPr>
        <p:spPr>
          <a:xfrm>
            <a:off x="482600" y="53976"/>
            <a:ext cx="859367" cy="5556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Tree>
  </p:cSld>
  <p:clrMapOvr>
    <a:masterClrMapping/>
  </p:clrMapOvr>
  <p:hf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cxnSp>
        <p:nvCxnSpPr>
          <p:cNvPr id="4" name="直接连接符 3"/>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5"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1"/>
            <a:ext cx="12192000" cy="691825"/>
          </a:xfrm>
          <a:prstGeom prst="rect">
            <a:avLst/>
          </a:prstGeom>
          <a:noFill/>
          <a:ln>
            <a:solidFill>
              <a:schemeClr val="bg1"/>
            </a:solidFill>
          </a:ln>
        </p:spPr>
        <p:txBody>
          <a:bodyPr lIns="900000" bIns="46800" rtlCol="0" anchor="b" anchorCtr="0"/>
          <a:lstStyle>
            <a:lvl1pPr>
              <a:defRPr>
                <a:solidFill>
                  <a:srgbClr val="A44028"/>
                </a:solidFill>
              </a:defRPr>
            </a:lvl1pPr>
          </a:lstStyle>
          <a:p>
            <a:r>
              <a:rPr lang="zh-CN" altLang="en-US" noProof="1"/>
              <a:t>单击此处编辑母版标题样式</a:t>
            </a:r>
          </a:p>
        </p:txBody>
      </p:sp>
      <p:sp>
        <p:nvSpPr>
          <p:cNvPr id="3" name="内容占位符 2"/>
          <p:cNvSpPr>
            <a:spLocks noGrp="1"/>
          </p:cNvSpPr>
          <p:nvPr>
            <p:ph idx="1" hasCustomPrompt="1"/>
          </p:nvPr>
        </p:nvSpPr>
        <p:spPr>
          <a:xfrm>
            <a:off x="881855" y="1043813"/>
            <a:ext cx="10552584" cy="4904226"/>
          </a:xfrm>
        </p:spPr>
        <p:txBody>
          <a:bodyPr rtlCol="0"/>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页脚占位符 4"/>
          <p:cNvSpPr>
            <a:spLocks noGrp="1"/>
          </p:cNvSpPr>
          <p:nvPr>
            <p:ph type="ftr" sz="quarter" idx="10"/>
          </p:nvPr>
        </p:nvSpPr>
        <p:spPr>
          <a:xfrm>
            <a:off x="550333" y="6156325"/>
            <a:ext cx="5378451" cy="222250"/>
          </a:xfrm>
        </p:spPr>
        <p:txBody>
          <a:bodyPr rtlCol="0"/>
          <a:lstStyle>
            <a:lvl1pPr eaLnBrk="1" hangingPunct="1">
              <a:defRPr noProof="1"/>
            </a:lvl1pPr>
          </a:lstStyle>
          <a:p>
            <a:pPr>
              <a:defRPr/>
            </a:pPr>
            <a:r>
              <a:rPr lang="zh-CN" altLang="en-US"/>
              <a:t>基于CZT探测器的高分辨伽马能谱仪设计</a:t>
            </a:r>
          </a:p>
        </p:txBody>
      </p:sp>
      <p:sp>
        <p:nvSpPr>
          <p:cNvPr id="8" name="日期占位符 3"/>
          <p:cNvSpPr>
            <a:spLocks noGrp="1"/>
          </p:cNvSpPr>
          <p:nvPr>
            <p:ph type="dt" sz="half" idx="11"/>
          </p:nvPr>
        </p:nvSpPr>
        <p:spPr>
          <a:xfrm>
            <a:off x="8843433" y="6156325"/>
            <a:ext cx="1600200" cy="222250"/>
          </a:xfrm>
        </p:spPr>
        <p:txBody>
          <a:bodyPr rtlCol="0"/>
          <a:lstStyle>
            <a:lvl1pPr eaLnBrk="1" hangingPunct="1">
              <a:defRPr noProof="1"/>
            </a:lvl1pPr>
          </a:lstStyle>
          <a:p>
            <a:pPr>
              <a:defRPr/>
            </a:pPr>
            <a:fld id="{EA6D0FEE-6BAA-4E50-85BA-1459A7E787B7}" type="datetime1">
              <a:rPr lang="zh-CN" altLang="en-US"/>
              <a:t>2026/8/10</a:t>
            </a:fld>
            <a:endParaRPr lang="zh-CN" altLang="en-US"/>
          </a:p>
        </p:txBody>
      </p:sp>
      <p:sp>
        <p:nvSpPr>
          <p:cNvPr id="9" name="灯片编号占位符 5"/>
          <p:cNvSpPr>
            <a:spLocks noGrp="1"/>
          </p:cNvSpPr>
          <p:nvPr>
            <p:ph type="sldNum" sz="quarter" idx="12"/>
          </p:nvPr>
        </p:nvSpPr>
        <p:spPr>
          <a:xfrm>
            <a:off x="10693401" y="6519863"/>
            <a:ext cx="918633" cy="222250"/>
          </a:xfrm>
        </p:spPr>
        <p:txBody>
          <a:bodyPr rtlCol="0"/>
          <a:lstStyle>
            <a:lvl1pPr eaLnBrk="1" hangingPunct="1">
              <a:defRPr noProof="1"/>
            </a:lvl1pPr>
          </a:lstStyle>
          <a:p>
            <a:pPr>
              <a:defRPr/>
            </a:pPr>
            <a:fld id="{FB3803AE-232A-460B-ADB3-51B6FAD7B847}" type="slidenum">
              <a:rPr lang="en-US" altLang="zh-CN"/>
              <a:t>‹#›</a:t>
            </a:fld>
            <a:endParaRPr lang="zh-CN" altLang="en-US"/>
          </a:p>
        </p:txBody>
      </p:sp>
    </p:spTree>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2F288E0-7875-42C4-84C8-98DBBD3BF4D2}" type="datetimeFigureOut">
              <a:rPr lang="zh-CN" altLang="en-US" smtClean="0"/>
              <a:t>2026/8/10</a:t>
            </a:fld>
            <a:endParaRPr lang="zh-CN" altLang="en-US"/>
          </a:p>
        </p:txBody>
      </p:sp>
      <p:sp>
        <p:nvSpPr>
          <p:cNvPr id="3" name="Footer Placeholder 2"/>
          <p:cNvSpPr>
            <a:spLocks noGrp="1"/>
          </p:cNvSpPr>
          <p:nvPr>
            <p:ph type="ftr" sz="quarter" idx="11"/>
          </p:nvPr>
        </p:nvSpPr>
        <p:spPr/>
        <p:txBody>
          <a:bodyPr/>
          <a:lstStyle/>
          <a:p>
            <a:pPr>
              <a:defRPr/>
            </a:pPr>
            <a:r>
              <a:rPr lang="zh-CN" altLang="en-US"/>
              <a:t>基于CZT探测器的高分辨伽马能谱仪设计</a:t>
            </a:r>
          </a:p>
        </p:txBody>
      </p:sp>
      <p:sp>
        <p:nvSpPr>
          <p:cNvPr id="4" name="Slide Number Placeholder 3"/>
          <p:cNvSpPr>
            <a:spLocks noGrp="1"/>
          </p:cNvSpPr>
          <p:nvPr>
            <p:ph type="sldNum" sz="quarter" idx="12"/>
          </p:nvPr>
        </p:nvSpPr>
        <p:spPr/>
        <p:txBody>
          <a:bodyPr/>
          <a:lstStyle/>
          <a:p>
            <a:pPr>
              <a:defRPr/>
            </a:pPr>
            <a:fld id="{D3DC8AEC-E92B-43E8-9228-2296EB0564FC}" type="slidenum">
              <a:rPr lang="zh-CN" altLang="en-US" smtClean="0"/>
              <a:t>‹#›</a:t>
            </a:fld>
            <a:endParaRPr lang="zh-CN" altLang="en-US"/>
          </a:p>
        </p:txBody>
      </p:sp>
    </p:spTree>
  </p:cSld>
  <p:clrMapOvr>
    <a:masterClrMapping/>
  </p:clrMapOvr>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8/10/2026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0.xml"/><Relationship Id="rId5" Type="http://schemas.openxmlformats.org/officeDocument/2006/relationships/image" Target="../media/image20.emf"/><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1.xml"/><Relationship Id="rId5" Type="http://schemas.openxmlformats.org/officeDocument/2006/relationships/image" Target="../media/image21.emf"/><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24.emf"/><Relationship Id="rId2" Type="http://schemas.openxmlformats.org/officeDocument/2006/relationships/slideLayout" Target="../slideLayouts/slideLayout12.xml"/><Relationship Id="rId1" Type="http://schemas.openxmlformats.org/officeDocument/2006/relationships/tags" Target="../tags/tag12.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13.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2.xml"/><Relationship Id="rId1" Type="http://schemas.openxmlformats.org/officeDocument/2006/relationships/tags" Target="../tags/tag14.xml"/><Relationship Id="rId6" Type="http://schemas.openxmlformats.org/officeDocument/2006/relationships/image" Target="../media/image27.emf"/><Relationship Id="rId5" Type="http://schemas.openxmlformats.org/officeDocument/2006/relationships/image" Target="../media/image30.pn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tags" Target="../tags/tag15.xml"/><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5.xml"/><Relationship Id="rId7" Type="http://schemas.openxmlformats.org/officeDocument/2006/relationships/image" Target="../media/image300.png"/><Relationship Id="rId2" Type="http://schemas.openxmlformats.org/officeDocument/2006/relationships/slideLayout" Target="../slideLayouts/slideLayout12.xml"/><Relationship Id="rId1" Type="http://schemas.openxmlformats.org/officeDocument/2006/relationships/tags" Target="../tags/tag16.xml"/><Relationship Id="rId10" Type="http://schemas.openxmlformats.org/officeDocument/2006/relationships/image" Target="../media/image29.png"/><Relationship Id="rId4" Type="http://schemas.openxmlformats.org/officeDocument/2006/relationships/image" Target="../media/image7.jpeg"/><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notesSlide" Target="../notesSlides/notesSlide16.xml"/><Relationship Id="rId7"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tags" Target="../tags/tag17.xml"/><Relationship Id="rId6" Type="http://schemas.openxmlformats.org/officeDocument/2006/relationships/image" Target="../media/image30.jpeg"/><Relationship Id="rId5" Type="http://schemas.openxmlformats.org/officeDocument/2006/relationships/image" Target="../media/image35.pn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notesSlide" Target="../notesSlides/notesSlide17.xml"/><Relationship Id="rId7" Type="http://schemas.openxmlformats.org/officeDocument/2006/relationships/image" Target="../media/image7.jpeg"/><Relationship Id="rId2" Type="http://schemas.openxmlformats.org/officeDocument/2006/relationships/slideLayout" Target="../slideLayouts/slideLayout12.xml"/><Relationship Id="rId1" Type="http://schemas.openxmlformats.org/officeDocument/2006/relationships/tags" Target="../tags/tag18.xml"/><Relationship Id="rId6" Type="http://schemas.openxmlformats.org/officeDocument/2006/relationships/image" Target="../media/image36.emf"/><Relationship Id="rId5" Type="http://schemas.openxmlformats.org/officeDocument/2006/relationships/image" Target="../media/image35.emf"/><Relationship Id="rId4" Type="http://schemas.openxmlformats.org/officeDocument/2006/relationships/image" Target="../media/image34.emf"/></Relationships>
</file>

<file path=ppt/slides/_rels/slide19.xml.rels><?xml version="1.0" encoding="UTF-8" standalone="yes"?>
<Relationships xmlns="http://schemas.openxmlformats.org/package/2006/relationships"><Relationship Id="rId8" Type="http://schemas.openxmlformats.org/officeDocument/2006/relationships/image" Target="../media/image41.emf"/><Relationship Id="rId3" Type="http://schemas.openxmlformats.org/officeDocument/2006/relationships/notesSlide" Target="../notesSlides/notesSlide18.xml"/><Relationship Id="rId7" Type="http://schemas.openxmlformats.org/officeDocument/2006/relationships/image" Target="../media/image40.emf"/><Relationship Id="rId2" Type="http://schemas.openxmlformats.org/officeDocument/2006/relationships/slideLayout" Target="../slideLayouts/slideLayout12.xml"/><Relationship Id="rId1" Type="http://schemas.openxmlformats.org/officeDocument/2006/relationships/tags" Target="../tags/tag19.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notesSlide" Target="../notesSlides/notesSlide19.xml"/><Relationship Id="rId7" Type="http://schemas.openxmlformats.org/officeDocument/2006/relationships/image" Target="../media/image44.emf"/><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7.jpeg"/><Relationship Id="rId5" Type="http://schemas.openxmlformats.org/officeDocument/2006/relationships/image" Target="../media/image43.emf"/><Relationship Id="rId4" Type="http://schemas.openxmlformats.org/officeDocument/2006/relationships/image" Target="../media/image42.emf"/></Relationships>
</file>

<file path=ppt/slides/_rels/slide21.xml.rels><?xml version="1.0" encoding="UTF-8" standalone="yes"?>
<Relationships xmlns="http://schemas.openxmlformats.org/package/2006/relationships"><Relationship Id="rId8" Type="http://schemas.openxmlformats.org/officeDocument/2006/relationships/image" Target="../media/image49.emf"/><Relationship Id="rId3" Type="http://schemas.openxmlformats.org/officeDocument/2006/relationships/notesSlide" Target="../notesSlides/notesSlide20.xml"/><Relationship Id="rId7" Type="http://schemas.openxmlformats.org/officeDocument/2006/relationships/image" Target="../media/image48.emf"/><Relationship Id="rId2" Type="http://schemas.openxmlformats.org/officeDocument/2006/relationships/slideLayout" Target="../slideLayouts/slideLayout12.xml"/><Relationship Id="rId1" Type="http://schemas.openxmlformats.org/officeDocument/2006/relationships/tags" Target="../tags/tag21.xml"/><Relationship Id="rId6" Type="http://schemas.openxmlformats.org/officeDocument/2006/relationships/image" Target="../media/image47.emf"/><Relationship Id="rId5" Type="http://schemas.openxmlformats.org/officeDocument/2006/relationships/image" Target="../media/image7.jpeg"/><Relationship Id="rId4" Type="http://schemas.openxmlformats.org/officeDocument/2006/relationships/image" Target="../media/image46.emf"/></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2.xml"/><Relationship Id="rId1" Type="http://schemas.openxmlformats.org/officeDocument/2006/relationships/tags" Target="../tags/tag22.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2.xml"/><Relationship Id="rId1" Type="http://schemas.openxmlformats.org/officeDocument/2006/relationships/tags" Target="../tags/tag23.xml"/><Relationship Id="rId4" Type="http://schemas.openxmlformats.org/officeDocument/2006/relationships/image" Target="../media/image7.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2.xml"/><Relationship Id="rId1" Type="http://schemas.openxmlformats.org/officeDocument/2006/relationships/tags" Target="../tags/tag24.xml"/><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2.xml"/><Relationship Id="rId1" Type="http://schemas.openxmlformats.org/officeDocument/2006/relationships/tags" Target="../tags/tag25.xml"/><Relationship Id="rId5" Type="http://schemas.openxmlformats.org/officeDocument/2006/relationships/image" Target="../media/image52.png"/><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5.xml"/><Relationship Id="rId3" Type="http://schemas.openxmlformats.org/officeDocument/2006/relationships/tags" Target="../tags/tag28.xml"/><Relationship Id="rId7" Type="http://schemas.openxmlformats.org/officeDocument/2006/relationships/slideLayout" Target="../slideLayouts/slideLayout29.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9.jpg"/><Relationship Id="rId5" Type="http://schemas.openxmlformats.org/officeDocument/2006/relationships/image" Target="../media/image8.emf"/><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12.xml"/><Relationship Id="rId1" Type="http://schemas.openxmlformats.org/officeDocument/2006/relationships/tags" Target="../tags/tag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7.jpe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6.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18.emf"/><Relationship Id="rId5" Type="http://schemas.openxmlformats.org/officeDocument/2006/relationships/image" Target="../media/image7.jpeg"/><Relationship Id="rId4" Type="http://schemas.openxmlformats.org/officeDocument/2006/relationships/image" Target="../media/image17.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9.emf"/><Relationship Id="rId2" Type="http://schemas.openxmlformats.org/officeDocument/2006/relationships/slideLayout" Target="../slideLayouts/slideLayout12.xml"/><Relationship Id="rId1" Type="http://schemas.openxmlformats.org/officeDocument/2006/relationships/tags" Target="../tags/tag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9.xml"/><Relationship Id="rId5" Type="http://schemas.openxmlformats.org/officeDocument/2006/relationships/image" Target="../media/image23.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32736" y="2204915"/>
            <a:ext cx="12087922" cy="57701"/>
          </a:xfrm>
          <a:prstGeom prst="rect">
            <a:avLst/>
          </a:prstGeom>
          <a:blipFill>
            <a:blip r:embed="rId2"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3203285" y="6510548"/>
            <a:ext cx="5484895" cy="158677"/>
          </a:xfrm>
          <a:prstGeom prst="rect">
            <a:avLst/>
          </a:prstGeom>
          <a:blipFill>
            <a:blip r:embed="rId3" cstate="print"/>
            <a:stretch>
              <a:fillRect/>
            </a:stretch>
          </a:blipFill>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5" name="object 5"/>
          <p:cNvSpPr/>
          <p:nvPr/>
        </p:nvSpPr>
        <p:spPr>
          <a:xfrm>
            <a:off x="3212701" y="6329670"/>
            <a:ext cx="5469096" cy="142473"/>
          </a:xfrm>
          <a:prstGeom prst="rect">
            <a:avLst/>
          </a:prstGeom>
          <a:blipFill>
            <a:blip r:embed="rId4" cstate="print"/>
            <a:stretch>
              <a:fillRect/>
            </a:stretch>
          </a:blipFill>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6" name="object 6"/>
          <p:cNvSpPr/>
          <p:nvPr/>
        </p:nvSpPr>
        <p:spPr>
          <a:xfrm>
            <a:off x="8588789" y="6364129"/>
            <a:ext cx="39455" cy="51291"/>
          </a:xfrm>
          <a:custGeom>
            <a:avLst/>
            <a:gdLst/>
            <a:ahLst/>
            <a:cxnLst/>
            <a:rect l="l" t="t" r="r" b="b"/>
            <a:pathLst>
              <a:path w="29845"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5792450" y="6364129"/>
            <a:ext cx="39455" cy="51291"/>
          </a:xfrm>
          <a:custGeom>
            <a:avLst/>
            <a:gdLst/>
            <a:ahLst/>
            <a:cxnLst/>
            <a:rect l="l" t="t" r="r" b="b"/>
            <a:pathLst>
              <a:path w="29844"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8" name="object 8"/>
          <p:cNvSpPr/>
          <p:nvPr/>
        </p:nvSpPr>
        <p:spPr>
          <a:xfrm>
            <a:off x="6068455" y="6355313"/>
            <a:ext cx="62119" cy="91360"/>
          </a:xfrm>
          <a:custGeom>
            <a:avLst/>
            <a:gdLst/>
            <a:ahLst/>
            <a:cxnLst/>
            <a:rect l="l" t="t" r="r" b="b"/>
            <a:pathLst>
              <a:path w="46989" h="72389">
                <a:moveTo>
                  <a:pt x="0" y="0"/>
                </a:moveTo>
                <a:lnTo>
                  <a:pt x="0" y="72250"/>
                </a:lnTo>
                <a:lnTo>
                  <a:pt x="16509" y="72250"/>
                </a:lnTo>
                <a:lnTo>
                  <a:pt x="22606" y="72250"/>
                </a:lnTo>
                <a:lnTo>
                  <a:pt x="44450" y="56133"/>
                </a:lnTo>
                <a:lnTo>
                  <a:pt x="45974" y="51257"/>
                </a:lnTo>
                <a:lnTo>
                  <a:pt x="46736" y="44589"/>
                </a:lnTo>
                <a:lnTo>
                  <a:pt x="46736" y="36156"/>
                </a:lnTo>
                <a:lnTo>
                  <a:pt x="46736" y="27724"/>
                </a:lnTo>
                <a:lnTo>
                  <a:pt x="45974" y="21247"/>
                </a:lnTo>
                <a:lnTo>
                  <a:pt x="44450" y="16738"/>
                </a:lnTo>
                <a:lnTo>
                  <a:pt x="42925" y="12217"/>
                </a:lnTo>
                <a:lnTo>
                  <a:pt x="27939" y="1041"/>
                </a:lnTo>
                <a:lnTo>
                  <a:pt x="24891" y="342"/>
                </a:lnTo>
                <a:lnTo>
                  <a:pt x="18922" y="0"/>
                </a:lnTo>
                <a:lnTo>
                  <a:pt x="9906" y="0"/>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9" name="object 9"/>
          <p:cNvSpPr/>
          <p:nvPr/>
        </p:nvSpPr>
        <p:spPr>
          <a:xfrm>
            <a:off x="3858551" y="6355314"/>
            <a:ext cx="59600" cy="35263"/>
          </a:xfrm>
          <a:custGeom>
            <a:avLst/>
            <a:gdLst/>
            <a:ahLst/>
            <a:cxnLst/>
            <a:rect l="l" t="t" r="r" b="b"/>
            <a:pathLst>
              <a:path w="45084" h="27939">
                <a:moveTo>
                  <a:pt x="0" y="0"/>
                </a:moveTo>
                <a:lnTo>
                  <a:pt x="0" y="27673"/>
                </a:lnTo>
                <a:lnTo>
                  <a:pt x="16383" y="27673"/>
                </a:lnTo>
                <a:lnTo>
                  <a:pt x="26924" y="27673"/>
                </a:lnTo>
                <a:lnTo>
                  <a:pt x="33528" y="27228"/>
                </a:lnTo>
                <a:lnTo>
                  <a:pt x="36068" y="26339"/>
                </a:lnTo>
                <a:lnTo>
                  <a:pt x="38734" y="25438"/>
                </a:lnTo>
                <a:lnTo>
                  <a:pt x="40767" y="23901"/>
                </a:lnTo>
                <a:lnTo>
                  <a:pt x="42290" y="21729"/>
                </a:lnTo>
                <a:lnTo>
                  <a:pt x="43815" y="19545"/>
                </a:lnTo>
                <a:lnTo>
                  <a:pt x="44577" y="16814"/>
                </a:lnTo>
                <a:lnTo>
                  <a:pt x="44577" y="13538"/>
                </a:lnTo>
                <a:lnTo>
                  <a:pt x="44577" y="9867"/>
                </a:lnTo>
                <a:lnTo>
                  <a:pt x="26162" y="0"/>
                </a:lnTo>
                <a:lnTo>
                  <a:pt x="17271" y="0"/>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0" name="object 10"/>
          <p:cNvSpPr/>
          <p:nvPr/>
        </p:nvSpPr>
        <p:spPr>
          <a:xfrm>
            <a:off x="7747839" y="6353424"/>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22487C"/>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1" name="object 11"/>
          <p:cNvSpPr/>
          <p:nvPr/>
        </p:nvSpPr>
        <p:spPr>
          <a:xfrm>
            <a:off x="7244175" y="6353424"/>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2" name="object 12"/>
          <p:cNvSpPr/>
          <p:nvPr/>
        </p:nvSpPr>
        <p:spPr>
          <a:xfrm>
            <a:off x="6964137" y="6353424"/>
            <a:ext cx="79747" cy="95367"/>
          </a:xfrm>
          <a:custGeom>
            <a:avLst/>
            <a:gdLst/>
            <a:ahLst/>
            <a:cxnLst/>
            <a:rect l="l" t="t" r="r" b="b"/>
            <a:pathLst>
              <a:path w="60325" h="75564">
                <a:moveTo>
                  <a:pt x="30226" y="0"/>
                </a:moveTo>
                <a:lnTo>
                  <a:pt x="21209" y="0"/>
                </a:lnTo>
                <a:lnTo>
                  <a:pt x="13843" y="3124"/>
                </a:lnTo>
                <a:lnTo>
                  <a:pt x="0" y="37515"/>
                </a:lnTo>
                <a:lnTo>
                  <a:pt x="525" y="46214"/>
                </a:lnTo>
                <a:lnTo>
                  <a:pt x="21463" y="75158"/>
                </a:lnTo>
                <a:lnTo>
                  <a:pt x="30226" y="75158"/>
                </a:lnTo>
                <a:lnTo>
                  <a:pt x="38989" y="75158"/>
                </a:lnTo>
                <a:lnTo>
                  <a:pt x="60325" y="37211"/>
                </a:lnTo>
                <a:lnTo>
                  <a:pt x="59803" y="28431"/>
                </a:lnTo>
                <a:lnTo>
                  <a:pt x="39370" y="0"/>
                </a:lnTo>
                <a:lnTo>
                  <a:pt x="30226"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3" name="object 13"/>
          <p:cNvSpPr/>
          <p:nvPr/>
        </p:nvSpPr>
        <p:spPr>
          <a:xfrm>
            <a:off x="4498201" y="6353424"/>
            <a:ext cx="79747" cy="95367"/>
          </a:xfrm>
          <a:custGeom>
            <a:avLst/>
            <a:gdLst/>
            <a:ahLst/>
            <a:cxnLst/>
            <a:rect l="l" t="t" r="r" b="b"/>
            <a:pathLst>
              <a:path w="60325" h="75564">
                <a:moveTo>
                  <a:pt x="30225" y="0"/>
                </a:moveTo>
                <a:lnTo>
                  <a:pt x="21208" y="0"/>
                </a:lnTo>
                <a:lnTo>
                  <a:pt x="13843" y="3124"/>
                </a:lnTo>
                <a:lnTo>
                  <a:pt x="0" y="37515"/>
                </a:lnTo>
                <a:lnTo>
                  <a:pt x="525" y="46214"/>
                </a:lnTo>
                <a:lnTo>
                  <a:pt x="21462" y="75158"/>
                </a:lnTo>
                <a:lnTo>
                  <a:pt x="30225" y="75158"/>
                </a:lnTo>
                <a:lnTo>
                  <a:pt x="38988" y="75158"/>
                </a:lnTo>
                <a:lnTo>
                  <a:pt x="60325" y="37211"/>
                </a:lnTo>
                <a:lnTo>
                  <a:pt x="59803" y="28431"/>
                </a:lnTo>
                <a:lnTo>
                  <a:pt x="39369" y="0"/>
                </a:lnTo>
                <a:lnTo>
                  <a:pt x="30225"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4" name="object 14"/>
          <p:cNvSpPr/>
          <p:nvPr/>
        </p:nvSpPr>
        <p:spPr>
          <a:xfrm>
            <a:off x="7097946" y="6333148"/>
            <a:ext cx="101572" cy="137040"/>
          </a:xfrm>
          <a:custGeom>
            <a:avLst/>
            <a:gdLst/>
            <a:ahLst/>
            <a:cxnLst/>
            <a:rect l="l" t="t" r="r" b="b"/>
            <a:pathLst>
              <a:path w="76835" h="108585">
                <a:moveTo>
                  <a:pt x="0" y="0"/>
                </a:moveTo>
                <a:lnTo>
                  <a:pt x="21971" y="0"/>
                </a:lnTo>
                <a:lnTo>
                  <a:pt x="21971" y="89814"/>
                </a:lnTo>
                <a:lnTo>
                  <a:pt x="76835" y="89814"/>
                </a:lnTo>
                <a:lnTo>
                  <a:pt x="76835" y="108191"/>
                </a:lnTo>
                <a:lnTo>
                  <a:pt x="0" y="108191"/>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5" name="object 15"/>
          <p:cNvSpPr/>
          <p:nvPr/>
        </p:nvSpPr>
        <p:spPr>
          <a:xfrm>
            <a:off x="8537081" y="6332008"/>
            <a:ext cx="145223" cy="137843"/>
          </a:xfrm>
          <a:custGeom>
            <a:avLst/>
            <a:gdLst/>
            <a:ahLst/>
            <a:cxnLst/>
            <a:rect l="l" t="t" r="r" b="b"/>
            <a:pathLst>
              <a:path w="109854" h="109220">
                <a:moveTo>
                  <a:pt x="42544" y="0"/>
                </a:moveTo>
                <a:lnTo>
                  <a:pt x="65785" y="0"/>
                </a:lnTo>
                <a:lnTo>
                  <a:pt x="109473" y="109092"/>
                </a:lnTo>
                <a:lnTo>
                  <a:pt x="85470" y="109092"/>
                </a:lnTo>
                <a:lnTo>
                  <a:pt x="75945" y="84315"/>
                </a:lnTo>
                <a:lnTo>
                  <a:pt x="32384" y="84315"/>
                </a:lnTo>
                <a:lnTo>
                  <a:pt x="23367" y="109092"/>
                </a:lnTo>
                <a:lnTo>
                  <a:pt x="0" y="109092"/>
                </a:lnTo>
                <a:lnTo>
                  <a:pt x="42544"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6" name="object 16"/>
          <p:cNvSpPr/>
          <p:nvPr/>
        </p:nvSpPr>
        <p:spPr>
          <a:xfrm>
            <a:off x="8406967" y="6332008"/>
            <a:ext cx="115003" cy="137843"/>
          </a:xfrm>
          <a:custGeom>
            <a:avLst/>
            <a:gdLst/>
            <a:ahLst/>
            <a:cxnLst/>
            <a:rect l="l" t="t" r="r" b="b"/>
            <a:pathLst>
              <a:path w="86995"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7" name="object 17"/>
          <p:cNvSpPr/>
          <p:nvPr/>
        </p:nvSpPr>
        <p:spPr>
          <a:xfrm>
            <a:off x="8349382" y="6332008"/>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8" name="object 18"/>
          <p:cNvSpPr/>
          <p:nvPr/>
        </p:nvSpPr>
        <p:spPr>
          <a:xfrm>
            <a:off x="8205332" y="6332008"/>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19" name="object 19"/>
          <p:cNvSpPr/>
          <p:nvPr/>
        </p:nvSpPr>
        <p:spPr>
          <a:xfrm>
            <a:off x="7880974" y="6332008"/>
            <a:ext cx="99055" cy="137843"/>
          </a:xfrm>
          <a:custGeom>
            <a:avLst/>
            <a:gdLst/>
            <a:ahLst/>
            <a:cxnLst/>
            <a:rect l="l" t="t" r="r" b="b"/>
            <a:pathLst>
              <a:path w="74929" h="109220">
                <a:moveTo>
                  <a:pt x="0" y="0"/>
                </a:moveTo>
                <a:lnTo>
                  <a:pt x="74802" y="0"/>
                </a:lnTo>
                <a:lnTo>
                  <a:pt x="74802" y="18465"/>
                </a:lnTo>
                <a:lnTo>
                  <a:pt x="22098" y="18465"/>
                </a:lnTo>
                <a:lnTo>
                  <a:pt x="22098" y="44284"/>
                </a:lnTo>
                <a:lnTo>
                  <a:pt x="67691" y="44284"/>
                </a:lnTo>
                <a:lnTo>
                  <a:pt x="67691" y="62737"/>
                </a:lnTo>
                <a:lnTo>
                  <a:pt x="22098" y="62737"/>
                </a:lnTo>
                <a:lnTo>
                  <a:pt x="22098"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0" name="object 20"/>
          <p:cNvSpPr/>
          <p:nvPr/>
        </p:nvSpPr>
        <p:spPr>
          <a:xfrm>
            <a:off x="7519345" y="6332008"/>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4" y="109092"/>
                </a:lnTo>
                <a:lnTo>
                  <a:pt x="40004" y="6318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1" name="object 21"/>
          <p:cNvSpPr/>
          <p:nvPr/>
        </p:nvSpPr>
        <p:spPr>
          <a:xfrm>
            <a:off x="6795244" y="6332008"/>
            <a:ext cx="115003" cy="137843"/>
          </a:xfrm>
          <a:custGeom>
            <a:avLst/>
            <a:gdLst/>
            <a:ahLst/>
            <a:cxnLst/>
            <a:rect l="l" t="t" r="r" b="b"/>
            <a:pathLst>
              <a:path w="86995" h="109220">
                <a:moveTo>
                  <a:pt x="0" y="0"/>
                </a:moveTo>
                <a:lnTo>
                  <a:pt x="21462" y="0"/>
                </a:lnTo>
                <a:lnTo>
                  <a:pt x="66039" y="72859"/>
                </a:lnTo>
                <a:lnTo>
                  <a:pt x="66039" y="0"/>
                </a:lnTo>
                <a:lnTo>
                  <a:pt x="86613" y="0"/>
                </a:lnTo>
                <a:lnTo>
                  <a:pt x="86613"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2" name="object 22"/>
          <p:cNvSpPr/>
          <p:nvPr/>
        </p:nvSpPr>
        <p:spPr>
          <a:xfrm>
            <a:off x="6650020" y="6332008"/>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3" name="object 23"/>
          <p:cNvSpPr/>
          <p:nvPr/>
        </p:nvSpPr>
        <p:spPr>
          <a:xfrm>
            <a:off x="6369818" y="6332008"/>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4" name="object 24"/>
          <p:cNvSpPr/>
          <p:nvPr/>
        </p:nvSpPr>
        <p:spPr>
          <a:xfrm>
            <a:off x="6236680" y="6332008"/>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5" name="object 25"/>
          <p:cNvSpPr/>
          <p:nvPr/>
        </p:nvSpPr>
        <p:spPr>
          <a:xfrm>
            <a:off x="6039411" y="6332008"/>
            <a:ext cx="120879" cy="137843"/>
          </a:xfrm>
          <a:custGeom>
            <a:avLst/>
            <a:gdLst/>
            <a:ahLst/>
            <a:cxnLst/>
            <a:rect l="l" t="t" r="r" b="b"/>
            <a:pathLst>
              <a:path w="91439" h="109220">
                <a:moveTo>
                  <a:pt x="0" y="0"/>
                </a:moveTo>
                <a:lnTo>
                  <a:pt x="40259" y="0"/>
                </a:lnTo>
                <a:lnTo>
                  <a:pt x="49276" y="0"/>
                </a:lnTo>
                <a:lnTo>
                  <a:pt x="56261" y="698"/>
                </a:lnTo>
                <a:lnTo>
                  <a:pt x="60960" y="2095"/>
                </a:lnTo>
                <a:lnTo>
                  <a:pt x="67437" y="3975"/>
                </a:lnTo>
                <a:lnTo>
                  <a:pt x="72898" y="7327"/>
                </a:lnTo>
                <a:lnTo>
                  <a:pt x="77470" y="12141"/>
                </a:lnTo>
                <a:lnTo>
                  <a:pt x="82042" y="16941"/>
                </a:lnTo>
                <a:lnTo>
                  <a:pt x="85471" y="22834"/>
                </a:lnTo>
                <a:lnTo>
                  <a:pt x="91440" y="55587"/>
                </a:lnTo>
                <a:lnTo>
                  <a:pt x="91440" y="64566"/>
                </a:lnTo>
                <a:lnTo>
                  <a:pt x="90297" y="72313"/>
                </a:lnTo>
                <a:lnTo>
                  <a:pt x="88011" y="78816"/>
                </a:lnTo>
                <a:lnTo>
                  <a:pt x="85343" y="86753"/>
                </a:lnTo>
                <a:lnTo>
                  <a:pt x="81407" y="93167"/>
                </a:lnTo>
                <a:lnTo>
                  <a:pt x="76327" y="98082"/>
                </a:lnTo>
                <a:lnTo>
                  <a:pt x="72517" y="101803"/>
                </a:lnTo>
                <a:lnTo>
                  <a:pt x="67437" y="104711"/>
                </a:lnTo>
                <a:lnTo>
                  <a:pt x="60960" y="106794"/>
                </a:lnTo>
                <a:lnTo>
                  <a:pt x="56007" y="108330"/>
                </a:lnTo>
                <a:lnTo>
                  <a:pt x="49530" y="109092"/>
                </a:lnTo>
                <a:lnTo>
                  <a:pt x="41402"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6" name="object 26"/>
          <p:cNvSpPr/>
          <p:nvPr/>
        </p:nvSpPr>
        <p:spPr>
          <a:xfrm>
            <a:off x="5894693" y="6332008"/>
            <a:ext cx="115003" cy="137843"/>
          </a:xfrm>
          <a:custGeom>
            <a:avLst/>
            <a:gdLst/>
            <a:ahLst/>
            <a:cxnLst/>
            <a:rect l="l" t="t" r="r" b="b"/>
            <a:pathLst>
              <a:path w="86994"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7" name="object 27"/>
          <p:cNvSpPr/>
          <p:nvPr/>
        </p:nvSpPr>
        <p:spPr>
          <a:xfrm>
            <a:off x="5740742" y="6332008"/>
            <a:ext cx="145223" cy="137843"/>
          </a:xfrm>
          <a:custGeom>
            <a:avLst/>
            <a:gdLst/>
            <a:ahLst/>
            <a:cxnLst/>
            <a:rect l="l" t="t" r="r" b="b"/>
            <a:pathLst>
              <a:path w="109855" h="109220">
                <a:moveTo>
                  <a:pt x="42544" y="0"/>
                </a:moveTo>
                <a:lnTo>
                  <a:pt x="65786" y="0"/>
                </a:lnTo>
                <a:lnTo>
                  <a:pt x="109474" y="109092"/>
                </a:lnTo>
                <a:lnTo>
                  <a:pt x="85470" y="109092"/>
                </a:lnTo>
                <a:lnTo>
                  <a:pt x="75945" y="84315"/>
                </a:lnTo>
                <a:lnTo>
                  <a:pt x="32385" y="84315"/>
                </a:lnTo>
                <a:lnTo>
                  <a:pt x="23368" y="109092"/>
                </a:lnTo>
                <a:lnTo>
                  <a:pt x="0" y="109092"/>
                </a:lnTo>
                <a:lnTo>
                  <a:pt x="42544" y="0"/>
                </a:lnTo>
                <a:close/>
              </a:path>
            </a:pathLst>
          </a:custGeom>
          <a:ln w="9143">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8" name="object 28"/>
          <p:cNvSpPr/>
          <p:nvPr/>
        </p:nvSpPr>
        <p:spPr>
          <a:xfrm>
            <a:off x="5574027" y="6332008"/>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29" name="object 29"/>
          <p:cNvSpPr/>
          <p:nvPr/>
        </p:nvSpPr>
        <p:spPr>
          <a:xfrm>
            <a:off x="5284253" y="6332008"/>
            <a:ext cx="115003" cy="137843"/>
          </a:xfrm>
          <a:custGeom>
            <a:avLst/>
            <a:gdLst/>
            <a:ahLst/>
            <a:cxnLst/>
            <a:rect l="l" t="t" r="r" b="b"/>
            <a:pathLst>
              <a:path w="86994" h="109220">
                <a:moveTo>
                  <a:pt x="0" y="0"/>
                </a:moveTo>
                <a:lnTo>
                  <a:pt x="21462" y="0"/>
                </a:lnTo>
                <a:lnTo>
                  <a:pt x="66039" y="72859"/>
                </a:lnTo>
                <a:lnTo>
                  <a:pt x="66039" y="0"/>
                </a:lnTo>
                <a:lnTo>
                  <a:pt x="86487" y="0"/>
                </a:lnTo>
                <a:lnTo>
                  <a:pt x="86487" y="109092"/>
                </a:lnTo>
                <a:lnTo>
                  <a:pt x="64388" y="109092"/>
                </a:lnTo>
                <a:lnTo>
                  <a:pt x="20447" y="37960"/>
                </a:lnTo>
                <a:lnTo>
                  <a:pt x="20447"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0" name="object 30"/>
          <p:cNvSpPr/>
          <p:nvPr/>
        </p:nvSpPr>
        <p:spPr>
          <a:xfrm>
            <a:off x="5148938" y="6332008"/>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7" y="90716"/>
                </a:lnTo>
                <a:lnTo>
                  <a:pt x="83057"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1" name="object 31"/>
          <p:cNvSpPr/>
          <p:nvPr/>
        </p:nvSpPr>
        <p:spPr>
          <a:xfrm>
            <a:off x="5091687" y="6332008"/>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2" name="object 32"/>
          <p:cNvSpPr/>
          <p:nvPr/>
        </p:nvSpPr>
        <p:spPr>
          <a:xfrm>
            <a:off x="4631337" y="6332008"/>
            <a:ext cx="99055" cy="137843"/>
          </a:xfrm>
          <a:custGeom>
            <a:avLst/>
            <a:gdLst/>
            <a:ahLst/>
            <a:cxnLst/>
            <a:rect l="l" t="t" r="r" b="b"/>
            <a:pathLst>
              <a:path w="74930" h="109220">
                <a:moveTo>
                  <a:pt x="0" y="0"/>
                </a:moveTo>
                <a:lnTo>
                  <a:pt x="74802" y="0"/>
                </a:lnTo>
                <a:lnTo>
                  <a:pt x="74802" y="18465"/>
                </a:lnTo>
                <a:lnTo>
                  <a:pt x="22097" y="18465"/>
                </a:lnTo>
                <a:lnTo>
                  <a:pt x="22097" y="44284"/>
                </a:lnTo>
                <a:lnTo>
                  <a:pt x="67690" y="44284"/>
                </a:lnTo>
                <a:lnTo>
                  <a:pt x="67690" y="62737"/>
                </a:lnTo>
                <a:lnTo>
                  <a:pt x="22097" y="62737"/>
                </a:lnTo>
                <a:lnTo>
                  <a:pt x="22097"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3" name="object 33"/>
          <p:cNvSpPr/>
          <p:nvPr/>
        </p:nvSpPr>
        <p:spPr>
          <a:xfrm>
            <a:off x="4273735" y="6332008"/>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5" y="109092"/>
                </a:lnTo>
                <a:lnTo>
                  <a:pt x="40005" y="6318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4" name="object 34"/>
          <p:cNvSpPr/>
          <p:nvPr/>
        </p:nvSpPr>
        <p:spPr>
          <a:xfrm>
            <a:off x="4155543" y="6332008"/>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5" name="object 35"/>
          <p:cNvSpPr/>
          <p:nvPr/>
        </p:nvSpPr>
        <p:spPr>
          <a:xfrm>
            <a:off x="4108535" y="6332008"/>
            <a:ext cx="29380" cy="137843"/>
          </a:xfrm>
          <a:custGeom>
            <a:avLst/>
            <a:gdLst/>
            <a:ahLst/>
            <a:cxnLst/>
            <a:rect l="l" t="t" r="r" b="b"/>
            <a:pathLst>
              <a:path w="22225" h="109220">
                <a:moveTo>
                  <a:pt x="0" y="0"/>
                </a:moveTo>
                <a:lnTo>
                  <a:pt x="21971" y="0"/>
                </a:lnTo>
                <a:lnTo>
                  <a:pt x="21971" y="109092"/>
                </a:lnTo>
                <a:lnTo>
                  <a:pt x="0" y="109092"/>
                </a:lnTo>
                <a:lnTo>
                  <a:pt x="0" y="0"/>
                </a:lnTo>
                <a:close/>
              </a:path>
            </a:pathLst>
          </a:custGeom>
          <a:ln w="9143">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6" name="object 36"/>
          <p:cNvSpPr/>
          <p:nvPr/>
        </p:nvSpPr>
        <p:spPr>
          <a:xfrm>
            <a:off x="3829489" y="6332008"/>
            <a:ext cx="130113" cy="137843"/>
          </a:xfrm>
          <a:custGeom>
            <a:avLst/>
            <a:gdLst/>
            <a:ahLst/>
            <a:cxnLst/>
            <a:rect l="l" t="t" r="r" b="b"/>
            <a:pathLst>
              <a:path w="98425" h="109220">
                <a:moveTo>
                  <a:pt x="0" y="0"/>
                </a:moveTo>
                <a:lnTo>
                  <a:pt x="46367" y="0"/>
                </a:lnTo>
                <a:lnTo>
                  <a:pt x="54515" y="185"/>
                </a:lnTo>
                <a:lnTo>
                  <a:pt x="89166" y="24142"/>
                </a:lnTo>
                <a:lnTo>
                  <a:pt x="89166" y="30594"/>
                </a:lnTo>
                <a:lnTo>
                  <a:pt x="89166" y="38773"/>
                </a:lnTo>
                <a:lnTo>
                  <a:pt x="60464" y="60947"/>
                </a:lnTo>
                <a:lnTo>
                  <a:pt x="65163" y="63728"/>
                </a:lnTo>
                <a:lnTo>
                  <a:pt x="84721" y="87820"/>
                </a:lnTo>
                <a:lnTo>
                  <a:pt x="98056" y="109092"/>
                </a:lnTo>
                <a:lnTo>
                  <a:pt x="71767" y="109092"/>
                </a:lnTo>
                <a:lnTo>
                  <a:pt x="55765" y="85356"/>
                </a:lnTo>
                <a:lnTo>
                  <a:pt x="50177" y="76873"/>
                </a:lnTo>
                <a:lnTo>
                  <a:pt x="46240" y="71526"/>
                </a:lnTo>
                <a:lnTo>
                  <a:pt x="31508" y="63550"/>
                </a:lnTo>
                <a:lnTo>
                  <a:pt x="26428" y="63550"/>
                </a:lnTo>
                <a:lnTo>
                  <a:pt x="21983" y="63550"/>
                </a:lnTo>
                <a:lnTo>
                  <a:pt x="21983"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7" name="object 37"/>
          <p:cNvSpPr/>
          <p:nvPr/>
        </p:nvSpPr>
        <p:spPr>
          <a:xfrm>
            <a:off x="3694407" y="6332008"/>
            <a:ext cx="109967" cy="137843"/>
          </a:xfrm>
          <a:custGeom>
            <a:avLst/>
            <a:gdLst/>
            <a:ahLst/>
            <a:cxnLst/>
            <a:rect l="l" t="t" r="r" b="b"/>
            <a:pathLst>
              <a:path w="83184" h="109220">
                <a:moveTo>
                  <a:pt x="0" y="0"/>
                </a:moveTo>
                <a:lnTo>
                  <a:pt x="80886" y="0"/>
                </a:lnTo>
                <a:lnTo>
                  <a:pt x="80886" y="18465"/>
                </a:lnTo>
                <a:lnTo>
                  <a:pt x="22021" y="18465"/>
                </a:lnTo>
                <a:lnTo>
                  <a:pt x="22021" y="42646"/>
                </a:lnTo>
                <a:lnTo>
                  <a:pt x="76796" y="42646"/>
                </a:lnTo>
                <a:lnTo>
                  <a:pt x="76796" y="61023"/>
                </a:lnTo>
                <a:lnTo>
                  <a:pt x="22021" y="61023"/>
                </a:lnTo>
                <a:lnTo>
                  <a:pt x="22021" y="90716"/>
                </a:lnTo>
                <a:lnTo>
                  <a:pt x="82969" y="90716"/>
                </a:lnTo>
                <a:lnTo>
                  <a:pt x="82969"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8" name="object 38"/>
          <p:cNvSpPr/>
          <p:nvPr/>
        </p:nvSpPr>
        <p:spPr>
          <a:xfrm>
            <a:off x="3544666" y="6332008"/>
            <a:ext cx="134311" cy="137843"/>
          </a:xfrm>
          <a:custGeom>
            <a:avLst/>
            <a:gdLst/>
            <a:ahLst/>
            <a:cxnLst/>
            <a:rect l="l" t="t" r="r" b="b"/>
            <a:pathLst>
              <a:path w="101600" h="109220">
                <a:moveTo>
                  <a:pt x="0" y="0"/>
                </a:moveTo>
                <a:lnTo>
                  <a:pt x="23888" y="0"/>
                </a:lnTo>
                <a:lnTo>
                  <a:pt x="51498" y="80746"/>
                </a:lnTo>
                <a:lnTo>
                  <a:pt x="78206" y="0"/>
                </a:lnTo>
                <a:lnTo>
                  <a:pt x="101574" y="0"/>
                </a:lnTo>
                <a:lnTo>
                  <a:pt x="62509" y="109092"/>
                </a:lnTo>
                <a:lnTo>
                  <a:pt x="38989"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39" name="object 39"/>
          <p:cNvSpPr/>
          <p:nvPr/>
        </p:nvSpPr>
        <p:spPr>
          <a:xfrm>
            <a:off x="3502123" y="6332008"/>
            <a:ext cx="29380" cy="137843"/>
          </a:xfrm>
          <a:custGeom>
            <a:avLst/>
            <a:gdLst/>
            <a:ahLst/>
            <a:cxnLst/>
            <a:rect l="l" t="t" r="r" b="b"/>
            <a:pathLst>
              <a:path w="22225" h="109220">
                <a:moveTo>
                  <a:pt x="0" y="0"/>
                </a:moveTo>
                <a:lnTo>
                  <a:pt x="22034" y="0"/>
                </a:lnTo>
                <a:lnTo>
                  <a:pt x="22034"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0" name="object 40"/>
          <p:cNvSpPr/>
          <p:nvPr/>
        </p:nvSpPr>
        <p:spPr>
          <a:xfrm>
            <a:off x="3358261" y="6332008"/>
            <a:ext cx="115003" cy="137843"/>
          </a:xfrm>
          <a:custGeom>
            <a:avLst/>
            <a:gdLst/>
            <a:ahLst/>
            <a:cxnLst/>
            <a:rect l="l" t="t" r="r" b="b"/>
            <a:pathLst>
              <a:path w="86994" h="109220">
                <a:moveTo>
                  <a:pt x="0" y="0"/>
                </a:moveTo>
                <a:lnTo>
                  <a:pt x="21424" y="0"/>
                </a:lnTo>
                <a:lnTo>
                  <a:pt x="66078" y="72859"/>
                </a:lnTo>
                <a:lnTo>
                  <a:pt x="66078" y="0"/>
                </a:lnTo>
                <a:lnTo>
                  <a:pt x="86537" y="0"/>
                </a:lnTo>
                <a:lnTo>
                  <a:pt x="86537" y="109092"/>
                </a:lnTo>
                <a:lnTo>
                  <a:pt x="64439" y="109092"/>
                </a:lnTo>
                <a:lnTo>
                  <a:pt x="20459" y="37960"/>
                </a:lnTo>
                <a:lnTo>
                  <a:pt x="20459" y="109092"/>
                </a:lnTo>
                <a:lnTo>
                  <a:pt x="0" y="109092"/>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1" name="object 41"/>
          <p:cNvSpPr/>
          <p:nvPr/>
        </p:nvSpPr>
        <p:spPr>
          <a:xfrm>
            <a:off x="3212701" y="6332010"/>
            <a:ext cx="115003" cy="140247"/>
          </a:xfrm>
          <a:custGeom>
            <a:avLst/>
            <a:gdLst/>
            <a:ahLst/>
            <a:cxnLst/>
            <a:rect l="l" t="t" r="r" b="b"/>
            <a:pathLst>
              <a:path w="86994" h="111125">
                <a:moveTo>
                  <a:pt x="0" y="0"/>
                </a:moveTo>
                <a:lnTo>
                  <a:pt x="22034" y="0"/>
                </a:lnTo>
                <a:lnTo>
                  <a:pt x="22034" y="59093"/>
                </a:lnTo>
                <a:lnTo>
                  <a:pt x="22034" y="68465"/>
                </a:lnTo>
                <a:lnTo>
                  <a:pt x="37972" y="92125"/>
                </a:lnTo>
                <a:lnTo>
                  <a:pt x="44132" y="92125"/>
                </a:lnTo>
                <a:lnTo>
                  <a:pt x="50380" y="92125"/>
                </a:lnTo>
                <a:lnTo>
                  <a:pt x="63995" y="78879"/>
                </a:lnTo>
                <a:lnTo>
                  <a:pt x="64643" y="75158"/>
                </a:lnTo>
                <a:lnTo>
                  <a:pt x="64960" y="68986"/>
                </a:lnTo>
                <a:lnTo>
                  <a:pt x="64960" y="60350"/>
                </a:lnTo>
                <a:lnTo>
                  <a:pt x="64960" y="0"/>
                </a:lnTo>
                <a:lnTo>
                  <a:pt x="86994" y="0"/>
                </a:lnTo>
                <a:lnTo>
                  <a:pt x="86994" y="57302"/>
                </a:lnTo>
                <a:lnTo>
                  <a:pt x="78625" y="98755"/>
                </a:lnTo>
                <a:lnTo>
                  <a:pt x="65785" y="107645"/>
                </a:lnTo>
                <a:lnTo>
                  <a:pt x="60426" y="109854"/>
                </a:lnTo>
                <a:lnTo>
                  <a:pt x="53428" y="110959"/>
                </a:lnTo>
                <a:lnTo>
                  <a:pt x="44805" y="110959"/>
                </a:lnTo>
                <a:lnTo>
                  <a:pt x="34378" y="110959"/>
                </a:lnTo>
                <a:lnTo>
                  <a:pt x="2158" y="85877"/>
                </a:lnTo>
                <a:lnTo>
                  <a:pt x="0" y="58191"/>
                </a:lnTo>
                <a:lnTo>
                  <a:pt x="0"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2" name="object 42"/>
          <p:cNvSpPr/>
          <p:nvPr/>
        </p:nvSpPr>
        <p:spPr>
          <a:xfrm>
            <a:off x="8055073" y="6329668"/>
            <a:ext cx="125916" cy="142651"/>
          </a:xfrm>
          <a:custGeom>
            <a:avLst/>
            <a:gdLst/>
            <a:ahLst/>
            <a:cxnLst/>
            <a:rect l="l" t="t" r="r" b="b"/>
            <a:pathLst>
              <a:path w="95250" h="113029">
                <a:moveTo>
                  <a:pt x="51053" y="0"/>
                </a:moveTo>
                <a:lnTo>
                  <a:pt x="88519" y="16497"/>
                </a:lnTo>
                <a:lnTo>
                  <a:pt x="94742" y="31927"/>
                </a:lnTo>
                <a:lnTo>
                  <a:pt x="72898" y="37134"/>
                </a:lnTo>
                <a:lnTo>
                  <a:pt x="71627" y="31470"/>
                </a:lnTo>
                <a:lnTo>
                  <a:pt x="68961" y="27012"/>
                </a:lnTo>
                <a:lnTo>
                  <a:pt x="64770" y="23736"/>
                </a:lnTo>
                <a:lnTo>
                  <a:pt x="60706" y="20459"/>
                </a:lnTo>
                <a:lnTo>
                  <a:pt x="55752" y="18821"/>
                </a:lnTo>
                <a:lnTo>
                  <a:pt x="49911" y="18821"/>
                </a:lnTo>
                <a:lnTo>
                  <a:pt x="41783" y="18821"/>
                </a:lnTo>
                <a:lnTo>
                  <a:pt x="35306" y="21729"/>
                </a:lnTo>
                <a:lnTo>
                  <a:pt x="22733" y="55740"/>
                </a:lnTo>
                <a:lnTo>
                  <a:pt x="23187" y="65339"/>
                </a:lnTo>
                <a:lnTo>
                  <a:pt x="41528" y="93980"/>
                </a:lnTo>
                <a:lnTo>
                  <a:pt x="49402" y="93980"/>
                </a:lnTo>
                <a:lnTo>
                  <a:pt x="55372" y="93980"/>
                </a:lnTo>
                <a:lnTo>
                  <a:pt x="60325" y="92125"/>
                </a:lnTo>
                <a:lnTo>
                  <a:pt x="64515" y="88404"/>
                </a:lnTo>
                <a:lnTo>
                  <a:pt x="68834" y="84683"/>
                </a:lnTo>
                <a:lnTo>
                  <a:pt x="71755" y="78828"/>
                </a:lnTo>
                <a:lnTo>
                  <a:pt x="73660" y="70840"/>
                </a:lnTo>
                <a:lnTo>
                  <a:pt x="94996" y="77609"/>
                </a:lnTo>
                <a:lnTo>
                  <a:pt x="65659" y="110643"/>
                </a:lnTo>
                <a:lnTo>
                  <a:pt x="49657"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3" name="object 43"/>
          <p:cNvSpPr/>
          <p:nvPr/>
        </p:nvSpPr>
        <p:spPr>
          <a:xfrm>
            <a:off x="7717787" y="6329668"/>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4" name="object 44"/>
          <p:cNvSpPr/>
          <p:nvPr/>
        </p:nvSpPr>
        <p:spPr>
          <a:xfrm>
            <a:off x="7372106" y="6329668"/>
            <a:ext cx="135151" cy="142651"/>
          </a:xfrm>
          <a:custGeom>
            <a:avLst/>
            <a:gdLst/>
            <a:ahLst/>
            <a:cxnLst/>
            <a:rect l="l" t="t" r="r" b="b"/>
            <a:pathLst>
              <a:path w="102235" h="113029">
                <a:moveTo>
                  <a:pt x="54229" y="0"/>
                </a:moveTo>
                <a:lnTo>
                  <a:pt x="91174" y="13186"/>
                </a:lnTo>
                <a:lnTo>
                  <a:pt x="100711" y="32067"/>
                </a:lnTo>
                <a:lnTo>
                  <a:pt x="78739" y="36169"/>
                </a:lnTo>
                <a:lnTo>
                  <a:pt x="77216" y="30810"/>
                </a:lnTo>
                <a:lnTo>
                  <a:pt x="74295" y="26581"/>
                </a:lnTo>
                <a:lnTo>
                  <a:pt x="70104" y="23482"/>
                </a:lnTo>
                <a:lnTo>
                  <a:pt x="65912" y="20370"/>
                </a:lnTo>
                <a:lnTo>
                  <a:pt x="60579" y="18821"/>
                </a:lnTo>
                <a:lnTo>
                  <a:pt x="54229" y="18821"/>
                </a:lnTo>
                <a:lnTo>
                  <a:pt x="44576" y="18821"/>
                </a:lnTo>
                <a:lnTo>
                  <a:pt x="36957" y="21882"/>
                </a:lnTo>
                <a:lnTo>
                  <a:pt x="22733" y="55143"/>
                </a:lnTo>
                <a:lnTo>
                  <a:pt x="23278" y="64244"/>
                </a:lnTo>
                <a:lnTo>
                  <a:pt x="44704" y="93980"/>
                </a:lnTo>
                <a:lnTo>
                  <a:pt x="53975" y="93980"/>
                </a:lnTo>
                <a:lnTo>
                  <a:pt x="58674" y="93980"/>
                </a:lnTo>
                <a:lnTo>
                  <a:pt x="63246" y="93078"/>
                </a:lnTo>
                <a:lnTo>
                  <a:pt x="67818" y="91262"/>
                </a:lnTo>
                <a:lnTo>
                  <a:pt x="72517" y="89458"/>
                </a:lnTo>
                <a:lnTo>
                  <a:pt x="76454" y="87261"/>
                </a:lnTo>
                <a:lnTo>
                  <a:pt x="79883" y="84683"/>
                </a:lnTo>
                <a:lnTo>
                  <a:pt x="79883" y="70840"/>
                </a:lnTo>
                <a:lnTo>
                  <a:pt x="54610" y="70840"/>
                </a:lnTo>
                <a:lnTo>
                  <a:pt x="54610" y="52463"/>
                </a:lnTo>
                <a:lnTo>
                  <a:pt x="102108" y="52463"/>
                </a:lnTo>
                <a:lnTo>
                  <a:pt x="102108" y="95923"/>
                </a:lnTo>
                <a:lnTo>
                  <a:pt x="62110" y="112495"/>
                </a:lnTo>
                <a:lnTo>
                  <a:pt x="55372" y="112814"/>
                </a:lnTo>
                <a:lnTo>
                  <a:pt x="47136" y="112364"/>
                </a:lnTo>
                <a:lnTo>
                  <a:pt x="10042" y="91381"/>
                </a:lnTo>
                <a:lnTo>
                  <a:pt x="0" y="56032"/>
                </a:lnTo>
                <a:lnTo>
                  <a:pt x="452" y="47752"/>
                </a:lnTo>
                <a:lnTo>
                  <a:pt x="21615" y="9355"/>
                </a:lnTo>
                <a:lnTo>
                  <a:pt x="46730" y="340"/>
                </a:lnTo>
                <a:lnTo>
                  <a:pt x="54229" y="0"/>
                </a:lnTo>
                <a:close/>
              </a:path>
            </a:pathLst>
          </a:custGeom>
          <a:ln w="9143">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5" name="object 45"/>
          <p:cNvSpPr/>
          <p:nvPr/>
        </p:nvSpPr>
        <p:spPr>
          <a:xfrm>
            <a:off x="7214124" y="6329668"/>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6" name="object 46"/>
          <p:cNvSpPr/>
          <p:nvPr/>
        </p:nvSpPr>
        <p:spPr>
          <a:xfrm>
            <a:off x="6934085" y="6329668"/>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7" name="object 47"/>
          <p:cNvSpPr/>
          <p:nvPr/>
        </p:nvSpPr>
        <p:spPr>
          <a:xfrm>
            <a:off x="6499759" y="6329668"/>
            <a:ext cx="125916" cy="142651"/>
          </a:xfrm>
          <a:custGeom>
            <a:avLst/>
            <a:gdLst/>
            <a:ahLst/>
            <a:cxnLst/>
            <a:rect l="l" t="t" r="r" b="b"/>
            <a:pathLst>
              <a:path w="95250" h="113029">
                <a:moveTo>
                  <a:pt x="51053" y="0"/>
                </a:moveTo>
                <a:lnTo>
                  <a:pt x="88518" y="16497"/>
                </a:lnTo>
                <a:lnTo>
                  <a:pt x="94741" y="31927"/>
                </a:lnTo>
                <a:lnTo>
                  <a:pt x="72898" y="37134"/>
                </a:lnTo>
                <a:lnTo>
                  <a:pt x="71627" y="31470"/>
                </a:lnTo>
                <a:lnTo>
                  <a:pt x="68961" y="27012"/>
                </a:lnTo>
                <a:lnTo>
                  <a:pt x="64770" y="23736"/>
                </a:lnTo>
                <a:lnTo>
                  <a:pt x="60705" y="20459"/>
                </a:lnTo>
                <a:lnTo>
                  <a:pt x="55752" y="18821"/>
                </a:lnTo>
                <a:lnTo>
                  <a:pt x="49911" y="18821"/>
                </a:lnTo>
                <a:lnTo>
                  <a:pt x="41783" y="18821"/>
                </a:lnTo>
                <a:lnTo>
                  <a:pt x="35305" y="21729"/>
                </a:lnTo>
                <a:lnTo>
                  <a:pt x="22733" y="55740"/>
                </a:lnTo>
                <a:lnTo>
                  <a:pt x="23187" y="65339"/>
                </a:lnTo>
                <a:lnTo>
                  <a:pt x="41528" y="93980"/>
                </a:lnTo>
                <a:lnTo>
                  <a:pt x="49402" y="93980"/>
                </a:lnTo>
                <a:lnTo>
                  <a:pt x="55372" y="93980"/>
                </a:lnTo>
                <a:lnTo>
                  <a:pt x="60325" y="92125"/>
                </a:lnTo>
                <a:lnTo>
                  <a:pt x="64515" y="88404"/>
                </a:lnTo>
                <a:lnTo>
                  <a:pt x="68834" y="84683"/>
                </a:lnTo>
                <a:lnTo>
                  <a:pt x="71754" y="78828"/>
                </a:lnTo>
                <a:lnTo>
                  <a:pt x="73660" y="70840"/>
                </a:lnTo>
                <a:lnTo>
                  <a:pt x="94996"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8" name="object 48"/>
          <p:cNvSpPr/>
          <p:nvPr/>
        </p:nvSpPr>
        <p:spPr>
          <a:xfrm>
            <a:off x="5423934" y="6329668"/>
            <a:ext cx="125916" cy="142651"/>
          </a:xfrm>
          <a:custGeom>
            <a:avLst/>
            <a:gdLst/>
            <a:ahLst/>
            <a:cxnLst/>
            <a:rect l="l" t="t" r="r" b="b"/>
            <a:pathLst>
              <a:path w="95250" h="113029">
                <a:moveTo>
                  <a:pt x="51054" y="0"/>
                </a:moveTo>
                <a:lnTo>
                  <a:pt x="88518" y="16497"/>
                </a:lnTo>
                <a:lnTo>
                  <a:pt x="94742" y="31927"/>
                </a:lnTo>
                <a:lnTo>
                  <a:pt x="72898" y="37134"/>
                </a:lnTo>
                <a:lnTo>
                  <a:pt x="71628" y="31470"/>
                </a:lnTo>
                <a:lnTo>
                  <a:pt x="68961" y="27012"/>
                </a:lnTo>
                <a:lnTo>
                  <a:pt x="64769" y="23736"/>
                </a:lnTo>
                <a:lnTo>
                  <a:pt x="60706" y="20459"/>
                </a:lnTo>
                <a:lnTo>
                  <a:pt x="55753" y="18821"/>
                </a:lnTo>
                <a:lnTo>
                  <a:pt x="49911" y="18821"/>
                </a:lnTo>
                <a:lnTo>
                  <a:pt x="41783" y="18821"/>
                </a:lnTo>
                <a:lnTo>
                  <a:pt x="35306" y="21729"/>
                </a:lnTo>
                <a:lnTo>
                  <a:pt x="22733" y="55740"/>
                </a:lnTo>
                <a:lnTo>
                  <a:pt x="23187" y="65339"/>
                </a:lnTo>
                <a:lnTo>
                  <a:pt x="41529" y="93980"/>
                </a:lnTo>
                <a:lnTo>
                  <a:pt x="49403" y="93980"/>
                </a:lnTo>
                <a:lnTo>
                  <a:pt x="55372" y="93980"/>
                </a:lnTo>
                <a:lnTo>
                  <a:pt x="60325" y="92125"/>
                </a:lnTo>
                <a:lnTo>
                  <a:pt x="64516" y="88404"/>
                </a:lnTo>
                <a:lnTo>
                  <a:pt x="68834" y="84683"/>
                </a:lnTo>
                <a:lnTo>
                  <a:pt x="71755" y="78828"/>
                </a:lnTo>
                <a:lnTo>
                  <a:pt x="73660" y="70840"/>
                </a:lnTo>
                <a:lnTo>
                  <a:pt x="94996" y="77609"/>
                </a:lnTo>
                <a:lnTo>
                  <a:pt x="65659" y="110643"/>
                </a:lnTo>
                <a:lnTo>
                  <a:pt x="49656" y="112814"/>
                </a:lnTo>
                <a:lnTo>
                  <a:pt x="39276" y="111885"/>
                </a:lnTo>
                <a:lnTo>
                  <a:pt x="7875" y="89864"/>
                </a:lnTo>
                <a:lnTo>
                  <a:pt x="0" y="57378"/>
                </a:lnTo>
                <a:lnTo>
                  <a:pt x="881" y="44519"/>
                </a:lnTo>
                <a:lnTo>
                  <a:pt x="21621" y="8470"/>
                </a:lnTo>
                <a:lnTo>
                  <a:pt x="40100" y="940"/>
                </a:lnTo>
                <a:lnTo>
                  <a:pt x="51054"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49" name="object 49"/>
          <p:cNvSpPr/>
          <p:nvPr/>
        </p:nvSpPr>
        <p:spPr>
          <a:xfrm>
            <a:off x="4942433" y="6329668"/>
            <a:ext cx="125916" cy="142651"/>
          </a:xfrm>
          <a:custGeom>
            <a:avLst/>
            <a:gdLst/>
            <a:ahLst/>
            <a:cxnLst/>
            <a:rect l="l" t="t" r="r" b="b"/>
            <a:pathLst>
              <a:path w="95250" h="113029">
                <a:moveTo>
                  <a:pt x="51053" y="0"/>
                </a:moveTo>
                <a:lnTo>
                  <a:pt x="88518" y="16497"/>
                </a:lnTo>
                <a:lnTo>
                  <a:pt x="94741" y="31927"/>
                </a:lnTo>
                <a:lnTo>
                  <a:pt x="72897" y="37134"/>
                </a:lnTo>
                <a:lnTo>
                  <a:pt x="71627" y="31470"/>
                </a:lnTo>
                <a:lnTo>
                  <a:pt x="68960" y="27012"/>
                </a:lnTo>
                <a:lnTo>
                  <a:pt x="64769" y="23736"/>
                </a:lnTo>
                <a:lnTo>
                  <a:pt x="60705" y="20459"/>
                </a:lnTo>
                <a:lnTo>
                  <a:pt x="55752" y="18821"/>
                </a:lnTo>
                <a:lnTo>
                  <a:pt x="49910" y="18821"/>
                </a:lnTo>
                <a:lnTo>
                  <a:pt x="41782" y="18821"/>
                </a:lnTo>
                <a:lnTo>
                  <a:pt x="35305" y="21729"/>
                </a:lnTo>
                <a:lnTo>
                  <a:pt x="22732" y="55740"/>
                </a:lnTo>
                <a:lnTo>
                  <a:pt x="23187" y="65339"/>
                </a:lnTo>
                <a:lnTo>
                  <a:pt x="41528" y="93980"/>
                </a:lnTo>
                <a:lnTo>
                  <a:pt x="49402" y="93980"/>
                </a:lnTo>
                <a:lnTo>
                  <a:pt x="55371" y="93980"/>
                </a:lnTo>
                <a:lnTo>
                  <a:pt x="60325" y="92125"/>
                </a:lnTo>
                <a:lnTo>
                  <a:pt x="64515" y="88404"/>
                </a:lnTo>
                <a:lnTo>
                  <a:pt x="68833" y="84683"/>
                </a:lnTo>
                <a:lnTo>
                  <a:pt x="71754" y="78828"/>
                </a:lnTo>
                <a:lnTo>
                  <a:pt x="73659" y="70840"/>
                </a:lnTo>
                <a:lnTo>
                  <a:pt x="94995"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50" name="object 50"/>
          <p:cNvSpPr/>
          <p:nvPr/>
        </p:nvSpPr>
        <p:spPr>
          <a:xfrm>
            <a:off x="4805101" y="6329668"/>
            <a:ext cx="117521" cy="142651"/>
          </a:xfrm>
          <a:custGeom>
            <a:avLst/>
            <a:gdLst/>
            <a:ahLst/>
            <a:cxnLst/>
            <a:rect l="l" t="t" r="r" b="b"/>
            <a:pathLst>
              <a:path w="88900" h="113029">
                <a:moveTo>
                  <a:pt x="43814" y="0"/>
                </a:moveTo>
                <a:lnTo>
                  <a:pt x="82613" y="19515"/>
                </a:lnTo>
                <a:lnTo>
                  <a:pt x="85597" y="33045"/>
                </a:lnTo>
                <a:lnTo>
                  <a:pt x="63626" y="34010"/>
                </a:lnTo>
                <a:lnTo>
                  <a:pt x="62611" y="28397"/>
                </a:lnTo>
                <a:lnTo>
                  <a:pt x="60578" y="24371"/>
                </a:lnTo>
                <a:lnTo>
                  <a:pt x="57531" y="21920"/>
                </a:lnTo>
                <a:lnTo>
                  <a:pt x="54482" y="19456"/>
                </a:lnTo>
                <a:lnTo>
                  <a:pt x="49783" y="18237"/>
                </a:lnTo>
                <a:lnTo>
                  <a:pt x="43561" y="18237"/>
                </a:lnTo>
                <a:lnTo>
                  <a:pt x="37211" y="18237"/>
                </a:lnTo>
                <a:lnTo>
                  <a:pt x="32131" y="19545"/>
                </a:lnTo>
                <a:lnTo>
                  <a:pt x="28575" y="22174"/>
                </a:lnTo>
                <a:lnTo>
                  <a:pt x="26162" y="23863"/>
                </a:lnTo>
                <a:lnTo>
                  <a:pt x="25018" y="26123"/>
                </a:lnTo>
                <a:lnTo>
                  <a:pt x="25018" y="28943"/>
                </a:lnTo>
                <a:lnTo>
                  <a:pt x="25018" y="31521"/>
                </a:lnTo>
                <a:lnTo>
                  <a:pt x="26162" y="33731"/>
                </a:lnTo>
                <a:lnTo>
                  <a:pt x="59308" y="45389"/>
                </a:lnTo>
                <a:lnTo>
                  <a:pt x="67182" y="48006"/>
                </a:lnTo>
                <a:lnTo>
                  <a:pt x="88772" y="72275"/>
                </a:lnTo>
                <a:lnTo>
                  <a:pt x="88772" y="79171"/>
                </a:lnTo>
                <a:lnTo>
                  <a:pt x="88772" y="85432"/>
                </a:lnTo>
                <a:lnTo>
                  <a:pt x="68833" y="108902"/>
                </a:lnTo>
                <a:lnTo>
                  <a:pt x="62483" y="111556"/>
                </a:lnTo>
                <a:lnTo>
                  <a:pt x="54482" y="112890"/>
                </a:lnTo>
                <a:lnTo>
                  <a:pt x="45084" y="112890"/>
                </a:lnTo>
                <a:lnTo>
                  <a:pt x="8304" y="97998"/>
                </a:lnTo>
                <a:lnTo>
                  <a:pt x="0" y="75450"/>
                </a:lnTo>
                <a:lnTo>
                  <a:pt x="21462" y="73367"/>
                </a:lnTo>
                <a:lnTo>
                  <a:pt x="22732" y="80568"/>
                </a:lnTo>
                <a:lnTo>
                  <a:pt x="25400" y="85852"/>
                </a:lnTo>
                <a:lnTo>
                  <a:pt x="29337" y="89217"/>
                </a:lnTo>
                <a:lnTo>
                  <a:pt x="33274" y="92595"/>
                </a:lnTo>
                <a:lnTo>
                  <a:pt x="38607" y="94284"/>
                </a:lnTo>
                <a:lnTo>
                  <a:pt x="45338" y="94284"/>
                </a:lnTo>
                <a:lnTo>
                  <a:pt x="52324"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7" y="39065"/>
                </a:lnTo>
                <a:lnTo>
                  <a:pt x="3937" y="30429"/>
                </a:lnTo>
                <a:lnTo>
                  <a:pt x="3937" y="24879"/>
                </a:lnTo>
                <a:lnTo>
                  <a:pt x="5587" y="19685"/>
                </a:lnTo>
                <a:lnTo>
                  <a:pt x="8762" y="14846"/>
                </a:lnTo>
                <a:lnTo>
                  <a:pt x="11811"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51" name="object 51"/>
          <p:cNvSpPr/>
          <p:nvPr/>
        </p:nvSpPr>
        <p:spPr>
          <a:xfrm>
            <a:off x="4468151" y="6329668"/>
            <a:ext cx="140187" cy="142651"/>
          </a:xfrm>
          <a:custGeom>
            <a:avLst/>
            <a:gdLst/>
            <a:ahLst/>
            <a:cxnLst/>
            <a:rect l="l" t="t" r="r" b="b"/>
            <a:pathLst>
              <a:path w="106044" h="113029">
                <a:moveTo>
                  <a:pt x="52831" y="0"/>
                </a:moveTo>
                <a:lnTo>
                  <a:pt x="91312" y="14960"/>
                </a:lnTo>
                <a:lnTo>
                  <a:pt x="105790" y="56553"/>
                </a:lnTo>
                <a:lnTo>
                  <a:pt x="104905" y="69045"/>
                </a:lnTo>
                <a:lnTo>
                  <a:pt x="83679" y="104418"/>
                </a:lnTo>
                <a:lnTo>
                  <a:pt x="53085" y="112814"/>
                </a:lnTo>
                <a:lnTo>
                  <a:pt x="41532" y="111885"/>
                </a:lnTo>
                <a:lnTo>
                  <a:pt x="8090" y="89845"/>
                </a:lnTo>
                <a:lnTo>
                  <a:pt x="0" y="57073"/>
                </a:lnTo>
                <a:lnTo>
                  <a:pt x="309" y="49074"/>
                </a:lnTo>
                <a:lnTo>
                  <a:pt x="19430" y="9728"/>
                </a:lnTo>
                <a:lnTo>
                  <a:pt x="29209" y="4318"/>
                </a:lnTo>
                <a:lnTo>
                  <a:pt x="36067" y="1435"/>
                </a:lnTo>
                <a:lnTo>
                  <a:pt x="43941" y="0"/>
                </a:lnTo>
                <a:lnTo>
                  <a:pt x="52831"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52" name="object 52"/>
          <p:cNvSpPr/>
          <p:nvPr/>
        </p:nvSpPr>
        <p:spPr>
          <a:xfrm>
            <a:off x="3967005" y="6329668"/>
            <a:ext cx="117521" cy="142651"/>
          </a:xfrm>
          <a:custGeom>
            <a:avLst/>
            <a:gdLst/>
            <a:ahLst/>
            <a:cxnLst/>
            <a:rect l="l" t="t" r="r" b="b"/>
            <a:pathLst>
              <a:path w="88900" h="113029">
                <a:moveTo>
                  <a:pt x="43814" y="0"/>
                </a:moveTo>
                <a:lnTo>
                  <a:pt x="82613" y="19515"/>
                </a:lnTo>
                <a:lnTo>
                  <a:pt x="85597" y="33045"/>
                </a:lnTo>
                <a:lnTo>
                  <a:pt x="63626" y="34010"/>
                </a:lnTo>
                <a:lnTo>
                  <a:pt x="62610" y="28397"/>
                </a:lnTo>
                <a:lnTo>
                  <a:pt x="60578" y="24371"/>
                </a:lnTo>
                <a:lnTo>
                  <a:pt x="57531" y="21920"/>
                </a:lnTo>
                <a:lnTo>
                  <a:pt x="54482" y="19456"/>
                </a:lnTo>
                <a:lnTo>
                  <a:pt x="49784" y="18237"/>
                </a:lnTo>
                <a:lnTo>
                  <a:pt x="43560" y="18237"/>
                </a:lnTo>
                <a:lnTo>
                  <a:pt x="37210" y="18237"/>
                </a:lnTo>
                <a:lnTo>
                  <a:pt x="32131" y="19545"/>
                </a:lnTo>
                <a:lnTo>
                  <a:pt x="28575" y="22174"/>
                </a:lnTo>
                <a:lnTo>
                  <a:pt x="26161" y="23863"/>
                </a:lnTo>
                <a:lnTo>
                  <a:pt x="25018" y="26123"/>
                </a:lnTo>
                <a:lnTo>
                  <a:pt x="25018" y="28943"/>
                </a:lnTo>
                <a:lnTo>
                  <a:pt x="25018" y="31521"/>
                </a:lnTo>
                <a:lnTo>
                  <a:pt x="26161" y="33731"/>
                </a:lnTo>
                <a:lnTo>
                  <a:pt x="59309" y="45389"/>
                </a:lnTo>
                <a:lnTo>
                  <a:pt x="67182" y="48006"/>
                </a:lnTo>
                <a:lnTo>
                  <a:pt x="88772" y="72275"/>
                </a:lnTo>
                <a:lnTo>
                  <a:pt x="88772" y="79171"/>
                </a:lnTo>
                <a:lnTo>
                  <a:pt x="88772" y="85432"/>
                </a:lnTo>
                <a:lnTo>
                  <a:pt x="68834" y="108902"/>
                </a:lnTo>
                <a:lnTo>
                  <a:pt x="62484" y="111556"/>
                </a:lnTo>
                <a:lnTo>
                  <a:pt x="54482" y="112890"/>
                </a:lnTo>
                <a:lnTo>
                  <a:pt x="45084" y="112890"/>
                </a:lnTo>
                <a:lnTo>
                  <a:pt x="8304" y="97998"/>
                </a:lnTo>
                <a:lnTo>
                  <a:pt x="0" y="75450"/>
                </a:lnTo>
                <a:lnTo>
                  <a:pt x="21462" y="73367"/>
                </a:lnTo>
                <a:lnTo>
                  <a:pt x="22732" y="80568"/>
                </a:lnTo>
                <a:lnTo>
                  <a:pt x="25400" y="85852"/>
                </a:lnTo>
                <a:lnTo>
                  <a:pt x="29336" y="89217"/>
                </a:lnTo>
                <a:lnTo>
                  <a:pt x="33273" y="92595"/>
                </a:lnTo>
                <a:lnTo>
                  <a:pt x="38607" y="94284"/>
                </a:lnTo>
                <a:lnTo>
                  <a:pt x="45338" y="94284"/>
                </a:lnTo>
                <a:lnTo>
                  <a:pt x="52323"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6" y="39065"/>
                </a:lnTo>
                <a:lnTo>
                  <a:pt x="3936" y="30429"/>
                </a:lnTo>
                <a:lnTo>
                  <a:pt x="3936" y="24879"/>
                </a:lnTo>
                <a:lnTo>
                  <a:pt x="5587" y="19685"/>
                </a:lnTo>
                <a:lnTo>
                  <a:pt x="8762" y="14846"/>
                </a:lnTo>
                <a:lnTo>
                  <a:pt x="11810"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sz="4000">
              <a:solidFill>
                <a:prstClr val="black"/>
              </a:solidFill>
              <a:latin typeface="Arial" panose="020B0604020202020204" pitchFamily="34" charset="0"/>
              <a:cs typeface="Arial" panose="020B0604020202020204" pitchFamily="34" charset="0"/>
            </a:endParaRPr>
          </a:p>
        </p:txBody>
      </p:sp>
      <p:sp>
        <p:nvSpPr>
          <p:cNvPr id="58" name="object 57"/>
          <p:cNvSpPr txBox="1"/>
          <p:nvPr/>
        </p:nvSpPr>
        <p:spPr>
          <a:xfrm>
            <a:off x="2536273" y="4195261"/>
            <a:ext cx="6495745" cy="483467"/>
          </a:xfrm>
          <a:prstGeom prst="rect">
            <a:avLst/>
          </a:prstGeom>
        </p:spPr>
        <p:txBody>
          <a:bodyPr vert="horz" wrap="square" lIns="0" tIns="173991" rIns="0" bIns="0" rtlCol="0">
            <a:spAutoFit/>
          </a:bodyPr>
          <a:lstStyle/>
          <a:p>
            <a:pPr marL="38100" algn="ctr">
              <a:spcBef>
                <a:spcPts val="1370"/>
              </a:spcBef>
              <a:defRPr/>
            </a:pPr>
            <a:r>
              <a:rPr lang="zh-CN" altLang="en-US" sz="2000" dirty="0">
                <a:solidFill>
                  <a:srgbClr val="000000"/>
                </a:solidFill>
                <a:latin typeface="黑体" panose="02010609060101010101" pitchFamily="49" charset="-122"/>
                <a:ea typeface="黑体" panose="02010609060101010101" pitchFamily="49" charset="-122"/>
              </a:rPr>
              <a:t>近代物理系，中国科学技术大学</a:t>
            </a:r>
            <a:endParaRPr lang="en-US" altLang="zh-CN" sz="2000" dirty="0">
              <a:solidFill>
                <a:srgbClr val="000000"/>
              </a:solidFill>
              <a:latin typeface="黑体" panose="02010609060101010101" pitchFamily="49" charset="-122"/>
              <a:ea typeface="黑体" panose="02010609060101010101" pitchFamily="49" charset="-122"/>
            </a:endParaRPr>
          </a:p>
        </p:txBody>
      </p:sp>
      <p:sp>
        <p:nvSpPr>
          <p:cNvPr id="60" name="TextBox 1"/>
          <p:cNvSpPr txBox="1">
            <a:spLocks noChangeArrowheads="1"/>
          </p:cNvSpPr>
          <p:nvPr/>
        </p:nvSpPr>
        <p:spPr bwMode="auto">
          <a:xfrm>
            <a:off x="537996" y="353388"/>
            <a:ext cx="9492514" cy="1636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lnSpc>
                <a:spcPct val="120000"/>
              </a:lnSpc>
            </a:pPr>
            <a:r>
              <a:rPr lang="en-US" altLang="zh-CN" sz="4400" b="1" dirty="0" err="1">
                <a:solidFill>
                  <a:srgbClr val="002060"/>
                </a:solidFill>
                <a:latin typeface="Arial" panose="020B0604020202020204" pitchFamily="34" charset="0"/>
                <a:cs typeface="Arial" panose="020B0604020202020204" pitchFamily="34" charset="0"/>
              </a:rPr>
              <a:t>MuTEA</a:t>
            </a:r>
            <a:r>
              <a:rPr lang="zh-CN" altLang="en-US" sz="4400" b="1" dirty="0">
                <a:solidFill>
                  <a:srgbClr val="002060"/>
                </a:solidFill>
                <a:latin typeface="Arial" panose="020B0604020202020204" pitchFamily="34" charset="0"/>
                <a:cs typeface="Arial" panose="020B0604020202020204" pitchFamily="34" charset="0"/>
              </a:rPr>
              <a:t>：一种用于高分辨率散射成像的径迹重建算法</a:t>
            </a:r>
          </a:p>
        </p:txBody>
      </p:sp>
      <p:sp>
        <p:nvSpPr>
          <p:cNvPr id="61" name="矩形 60"/>
          <p:cNvSpPr/>
          <p:nvPr/>
        </p:nvSpPr>
        <p:spPr>
          <a:xfrm>
            <a:off x="2739911" y="3372844"/>
            <a:ext cx="6292107" cy="523220"/>
          </a:xfrm>
          <a:prstGeom prst="rect">
            <a:avLst/>
          </a:prstGeom>
        </p:spPr>
        <p:txBody>
          <a:bodyPr wrap="none">
            <a:spAutoFit/>
          </a:bodyPr>
          <a:lstStyle/>
          <a:p>
            <a:pPr eaLnBrk="1" hangingPunct="1">
              <a:defRPr/>
            </a:pPr>
            <a:r>
              <a:rPr lang="zh-CN" altLang="en-US" sz="2800" b="1" u="sng" dirty="0">
                <a:latin typeface="黑体" panose="02010609060101010101" pitchFamily="49" charset="-122"/>
                <a:ea typeface="黑体" panose="02010609060101010101" pitchFamily="49" charset="-122"/>
              </a:rPr>
              <a:t>王婷</a:t>
            </a:r>
            <a:r>
              <a:rPr lang="zh-CN" altLang="en-US" sz="2800" dirty="0">
                <a:latin typeface="黑体" panose="02010609060101010101" pitchFamily="49" charset="-122"/>
                <a:ea typeface="黑体" panose="02010609060101010101" pitchFamily="49" charset="-122"/>
              </a:rPr>
              <a:t>，王宇，封常青，张志永，刘树彬</a:t>
            </a:r>
            <a:endParaRPr lang="en-US" altLang="zh-CN" sz="2800" dirty="0">
              <a:latin typeface="黑体" panose="02010609060101010101" pitchFamily="49" charset="-122"/>
              <a:ea typeface="黑体" panose="02010609060101010101" pitchFamily="49" charset="-122"/>
            </a:endParaRPr>
          </a:p>
        </p:txBody>
      </p:sp>
      <p:pic>
        <p:nvPicPr>
          <p:cNvPr id="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00285" y="249961"/>
            <a:ext cx="1584110" cy="1584110"/>
          </a:xfrm>
          <a:prstGeom prst="rect">
            <a:avLst/>
          </a:prstGeom>
        </p:spPr>
      </p:pic>
      <p:sp>
        <p:nvSpPr>
          <p:cNvPr id="59" name="object 57">
            <a:extLst>
              <a:ext uri="{FF2B5EF4-FFF2-40B4-BE49-F238E27FC236}">
                <a16:creationId xmlns:a16="http://schemas.microsoft.com/office/drawing/2014/main" id="{A4886962-D10D-422B-B5E5-828B88AEB6C9}"/>
              </a:ext>
            </a:extLst>
          </p:cNvPr>
          <p:cNvSpPr txBox="1"/>
          <p:nvPr/>
        </p:nvSpPr>
        <p:spPr>
          <a:xfrm>
            <a:off x="2639760" y="4869100"/>
            <a:ext cx="6495745" cy="970780"/>
          </a:xfrm>
          <a:prstGeom prst="rect">
            <a:avLst/>
          </a:prstGeom>
        </p:spPr>
        <p:txBody>
          <a:bodyPr vert="horz" wrap="square" lIns="0" tIns="173991" rIns="0" bIns="0" rtlCol="0">
            <a:spAutoFit/>
          </a:bodyPr>
          <a:lstStyle/>
          <a:p>
            <a:pPr marL="38100" algn="ctr">
              <a:spcBef>
                <a:spcPts val="1370"/>
              </a:spcBef>
              <a:defRPr/>
            </a:pPr>
            <a:r>
              <a:rPr lang="zh-CN" altLang="en-US" sz="2000" dirty="0">
                <a:solidFill>
                  <a:srgbClr val="000000"/>
                </a:solidFill>
                <a:latin typeface="黑体" panose="02010609060101010101" pitchFamily="49" charset="-122"/>
                <a:ea typeface="黑体" panose="02010609060101010101" pitchFamily="49" charset="-122"/>
              </a:rPr>
              <a:t>河南 登封</a:t>
            </a:r>
            <a:endParaRPr lang="en-US" altLang="zh-CN" sz="2000" b="0" i="0" dirty="0">
              <a:solidFill>
                <a:srgbClr val="000000"/>
              </a:solidFill>
              <a:effectLst/>
              <a:latin typeface="黑体" panose="02010609060101010101" pitchFamily="49" charset="-122"/>
              <a:ea typeface="黑体" panose="02010609060101010101" pitchFamily="49" charset="-122"/>
            </a:endParaRPr>
          </a:p>
          <a:p>
            <a:pPr marL="38100" algn="ctr">
              <a:spcBef>
                <a:spcPts val="1370"/>
              </a:spcBef>
              <a:defRPr/>
            </a:pPr>
            <a:r>
              <a:rPr lang="en-US" altLang="zh-CN" sz="2000" dirty="0">
                <a:solidFill>
                  <a:srgbClr val="000000"/>
                </a:solidFill>
                <a:latin typeface="黑体" panose="02010609060101010101" pitchFamily="49" charset="-122"/>
                <a:ea typeface="黑体" panose="02010609060101010101" pitchFamily="49" charset="-122"/>
              </a:rPr>
              <a:t>2026/08/11</a:t>
            </a:r>
          </a:p>
        </p:txBody>
      </p:sp>
      <p:sp>
        <p:nvSpPr>
          <p:cNvPr id="62" name="文本框 61">
            <a:extLst>
              <a:ext uri="{FF2B5EF4-FFF2-40B4-BE49-F238E27FC236}">
                <a16:creationId xmlns:a16="http://schemas.microsoft.com/office/drawing/2014/main" id="{236BF30B-9612-4C77-9B77-BDDE5E94BEE8}"/>
              </a:ext>
            </a:extLst>
          </p:cNvPr>
          <p:cNvSpPr txBox="1"/>
          <p:nvPr/>
        </p:nvSpPr>
        <p:spPr>
          <a:xfrm>
            <a:off x="1805736" y="2642055"/>
            <a:ext cx="9920253" cy="461665"/>
          </a:xfrm>
          <a:prstGeom prst="rect">
            <a:avLst/>
          </a:prstGeom>
          <a:noFill/>
        </p:spPr>
        <p:txBody>
          <a:bodyPr wrap="square">
            <a:spAutoFit/>
          </a:bodyPr>
          <a:lstStyle/>
          <a:p>
            <a:r>
              <a:rPr lang="en-US" altLang="zh-CN" sz="2400" dirty="0" err="1">
                <a:latin typeface="Times New Roman" panose="02020603050405020304" pitchFamily="18" charset="0"/>
                <a:cs typeface="Times New Roman" panose="02020603050405020304" pitchFamily="18" charset="0"/>
              </a:rPr>
              <a:t>MuTEA</a:t>
            </a:r>
            <a:r>
              <a:rPr lang="en-US" altLang="zh-CN" sz="2400" dirty="0">
                <a:latin typeface="Times New Roman" panose="02020603050405020304" pitchFamily="18" charset="0"/>
                <a:cs typeface="Times New Roman" panose="02020603050405020304" pitchFamily="18" charset="0"/>
              </a:rPr>
              <a:t>: Muon Trajectory Estimate Algorithm for Muon Tomography</a:t>
            </a:r>
            <a:endParaRPr lang="zh-CN" alt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10</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MuTEA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仿真验证</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8" name="文本框 7">
            <a:extLst>
              <a:ext uri="{FF2B5EF4-FFF2-40B4-BE49-F238E27FC236}">
                <a16:creationId xmlns:a16="http://schemas.microsoft.com/office/drawing/2014/main" id="{A480FDCB-A16C-4B7C-855B-643332D6A585}"/>
              </a:ext>
            </a:extLst>
          </p:cNvPr>
          <p:cNvSpPr txBox="1"/>
          <p:nvPr/>
        </p:nvSpPr>
        <p:spPr>
          <a:xfrm>
            <a:off x="6690965" y="1169995"/>
            <a:ext cx="5316205" cy="3509935"/>
          </a:xfrm>
          <a:prstGeom prst="rect">
            <a:avLst/>
          </a:prstGeom>
          <a:noFill/>
        </p:spPr>
        <p:txBody>
          <a:bodyPr wrap="square" rtlCol="0">
            <a:spAutoFit/>
          </a:bodyPr>
          <a:lstStyle/>
          <a:p>
            <a:pPr>
              <a:lnSpc>
                <a:spcPct val="250000"/>
              </a:lnSpc>
            </a:pP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Geant4</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仿真条件：</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250000"/>
              </a:lnSpc>
            </a:pPr>
            <a:r>
              <a:rPr lang="en-US" altLang="zh-CN" dirty="0">
                <a:latin typeface="Times New Roman" panose="02020603050405020304" pitchFamily="18" charset="0"/>
                <a:ea typeface="黑体" panose="02010609060101010101" pitchFamily="49" charset="-122"/>
                <a:cs typeface="Times New Roman" panose="02020603050405020304" pitchFamily="18" charset="0"/>
              </a:rPr>
              <a:t>1</a:t>
            </a:r>
            <a:r>
              <a:rPr lang="zh-CN" altLang="en-US" dirty="0">
                <a:latin typeface="Times New Roman" panose="02020603050405020304" pitchFamily="18" charset="0"/>
                <a:ea typeface="黑体" panose="02010609060101010101" pitchFamily="49" charset="-122"/>
                <a:cs typeface="Times New Roman" panose="02020603050405020304" pitchFamily="18" charset="0"/>
              </a:rPr>
              <a:t>、上下各三层探测器测量缪子径迹</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nSpc>
                <a:spcPct val="250000"/>
              </a:lnSpc>
            </a:pPr>
            <a:r>
              <a:rPr lang="en-US" altLang="zh-CN" dirty="0">
                <a:latin typeface="Times New Roman" panose="02020603050405020304" pitchFamily="18" charset="0"/>
                <a:ea typeface="黑体" panose="02010609060101010101" pitchFamily="49" charset="-122"/>
                <a:cs typeface="Times New Roman" panose="02020603050405020304" pitchFamily="18" charset="0"/>
              </a:rPr>
              <a:t>2</a:t>
            </a:r>
            <a:r>
              <a:rPr lang="zh-CN" altLang="en-US" dirty="0">
                <a:latin typeface="Times New Roman" panose="02020603050405020304" pitchFamily="18" charset="0"/>
                <a:ea typeface="黑体" panose="02010609060101010101" pitchFamily="49" charset="-122"/>
                <a:cs typeface="Times New Roman" panose="02020603050405020304" pitchFamily="18" charset="0"/>
              </a:rPr>
              <a:t>、为获取模拟的缪子散射轨迹，沿</a:t>
            </a:r>
            <a:r>
              <a:rPr lang="en-US" altLang="zh-CN" dirty="0">
                <a:latin typeface="Times New Roman" panose="02020603050405020304" pitchFamily="18" charset="0"/>
                <a:ea typeface="黑体" panose="02010609060101010101" pitchFamily="49" charset="-122"/>
                <a:cs typeface="Times New Roman" panose="02020603050405020304" pitchFamily="18" charset="0"/>
              </a:rPr>
              <a:t>Z</a:t>
            </a:r>
            <a:r>
              <a:rPr lang="zh-CN" altLang="en-US" dirty="0">
                <a:latin typeface="Times New Roman" panose="02020603050405020304" pitchFamily="18" charset="0"/>
                <a:ea typeface="黑体" panose="02010609060101010101" pitchFamily="49" charset="-122"/>
                <a:cs typeface="Times New Roman" panose="02020603050405020304" pitchFamily="18" charset="0"/>
              </a:rPr>
              <a:t>轴将待测</a:t>
            </a:r>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物体</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切分为</a:t>
            </a:r>
            <a:r>
              <a:rPr lang="en-US" altLang="zh-CN" dirty="0">
                <a:latin typeface="Times New Roman" panose="02020603050405020304" pitchFamily="18" charset="0"/>
                <a:ea typeface="黑体" panose="02010609060101010101" pitchFamily="49" charset="-122"/>
                <a:cs typeface="Times New Roman" panose="02020603050405020304" pitchFamily="18" charset="0"/>
              </a:rPr>
              <a:t>1 mm</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厚并设置为</a:t>
            </a:r>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灵敏层</a:t>
            </a:r>
            <a:endParaRPr lang="en-US" altLang="zh-CN"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a:p>
            <a:pPr>
              <a:lnSpc>
                <a:spcPct val="250000"/>
              </a:lnSpc>
            </a:pPr>
            <a:r>
              <a:rPr lang="en-US" altLang="zh-CN" dirty="0">
                <a:latin typeface="Times New Roman" panose="02020603050405020304" pitchFamily="18" charset="0"/>
                <a:ea typeface="黑体" panose="02010609060101010101" pitchFamily="49" charset="-122"/>
                <a:cs typeface="Times New Roman" panose="02020603050405020304" pitchFamily="18" charset="0"/>
              </a:rPr>
              <a:t>3</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、宇宙线缪子采用</a:t>
            </a:r>
            <a:r>
              <a:rPr lang="en-US" altLang="zh-CN" dirty="0" err="1">
                <a:latin typeface="Times New Roman" panose="02020603050405020304" pitchFamily="18" charset="0"/>
                <a:ea typeface="黑体" panose="02010609060101010101" pitchFamily="49" charset="-122"/>
                <a:cs typeface="Times New Roman" panose="02020603050405020304" pitchFamily="18" charset="0"/>
              </a:rPr>
              <a:t>EcoMug</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库随机生成。</a:t>
            </a:r>
          </a:p>
        </p:txBody>
      </p:sp>
      <p:pic>
        <p:nvPicPr>
          <p:cNvPr id="4" name="图片 3">
            <a:extLst>
              <a:ext uri="{FF2B5EF4-FFF2-40B4-BE49-F238E27FC236}">
                <a16:creationId xmlns:a16="http://schemas.microsoft.com/office/drawing/2014/main" id="{A72292C8-2A29-4FF1-83AE-27ACF02B3F73}"/>
              </a:ext>
            </a:extLst>
          </p:cNvPr>
          <p:cNvPicPr>
            <a:picLocks noChangeAspect="1"/>
          </p:cNvPicPr>
          <p:nvPr/>
        </p:nvPicPr>
        <p:blipFill>
          <a:blip r:embed="rId5"/>
          <a:stretch>
            <a:fillRect/>
          </a:stretch>
        </p:blipFill>
        <p:spPr>
          <a:xfrm>
            <a:off x="203335" y="843590"/>
            <a:ext cx="5117985" cy="4954803"/>
          </a:xfrm>
          <a:prstGeom prst="rect">
            <a:avLst/>
          </a:prstGeom>
        </p:spPr>
      </p:pic>
      <p:sp>
        <p:nvSpPr>
          <p:cNvPr id="6" name="文本框 5">
            <a:extLst>
              <a:ext uri="{FF2B5EF4-FFF2-40B4-BE49-F238E27FC236}">
                <a16:creationId xmlns:a16="http://schemas.microsoft.com/office/drawing/2014/main" id="{28423150-C216-4572-AB73-23B2F0A49F91}"/>
              </a:ext>
            </a:extLst>
          </p:cNvPr>
          <p:cNvSpPr txBox="1"/>
          <p:nvPr/>
        </p:nvSpPr>
        <p:spPr>
          <a:xfrm>
            <a:off x="3359811" y="3573010"/>
            <a:ext cx="3489270" cy="400110"/>
          </a:xfrm>
          <a:prstGeom prst="rect">
            <a:avLst/>
          </a:prstGeom>
          <a:noFill/>
        </p:spPr>
        <p:txBody>
          <a:bodyPr wrap="square" rtlCol="0">
            <a:spAutoFit/>
          </a:bodyPr>
          <a:lstStyle/>
          <a:p>
            <a:r>
              <a:rPr lang="en-US" altLang="zh-CN" sz="2000" dirty="0">
                <a:solidFill>
                  <a:srgbClr val="FFC000"/>
                </a:solidFill>
              </a:rPr>
              <a:t>Object</a:t>
            </a:r>
            <a:r>
              <a:rPr lang="zh-CN" altLang="en-US" sz="2000" dirty="0">
                <a:solidFill>
                  <a:srgbClr val="FFC000"/>
                </a:solidFill>
              </a:rPr>
              <a:t>：</a:t>
            </a:r>
            <a:r>
              <a:rPr lang="en-US" altLang="zh-CN" sz="2000" dirty="0">
                <a:solidFill>
                  <a:srgbClr val="FFC000"/>
                </a:solidFill>
              </a:rPr>
              <a:t>Sensitive layer</a:t>
            </a:r>
            <a:endParaRPr lang="zh-CN" altLang="en-US" sz="2000" dirty="0">
              <a:solidFill>
                <a:srgbClr val="FFC000"/>
              </a:solidFill>
            </a:endParaRPr>
          </a:p>
        </p:txBody>
      </p:sp>
      <p:cxnSp>
        <p:nvCxnSpPr>
          <p:cNvPr id="11" name="直接箭头连接符 10">
            <a:extLst>
              <a:ext uri="{FF2B5EF4-FFF2-40B4-BE49-F238E27FC236}">
                <a16:creationId xmlns:a16="http://schemas.microsoft.com/office/drawing/2014/main" id="{260134C3-1041-4092-9C82-0F67402EF32C}"/>
              </a:ext>
            </a:extLst>
          </p:cNvPr>
          <p:cNvCxnSpPr>
            <a:cxnSpLocks/>
          </p:cNvCxnSpPr>
          <p:nvPr/>
        </p:nvCxnSpPr>
        <p:spPr>
          <a:xfrm>
            <a:off x="4554185" y="2924963"/>
            <a:ext cx="360025" cy="792055"/>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39022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11</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MuTEA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仿真验证结果</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1" name="文本框 10">
            <a:extLst>
              <a:ext uri="{FF2B5EF4-FFF2-40B4-BE49-F238E27FC236}">
                <a16:creationId xmlns:a16="http://schemas.microsoft.com/office/drawing/2014/main" id="{975AEB4D-86A1-426C-B55F-5A37A60DCB84}"/>
              </a:ext>
            </a:extLst>
          </p:cNvPr>
          <p:cNvSpPr txBox="1"/>
          <p:nvPr/>
        </p:nvSpPr>
        <p:spPr>
          <a:xfrm>
            <a:off x="2567755" y="741056"/>
            <a:ext cx="1944135" cy="369332"/>
          </a:xfrm>
          <a:prstGeom prst="rect">
            <a:avLst/>
          </a:prstGeom>
          <a:noFill/>
        </p:spPr>
        <p:txBody>
          <a:bodyPr wrap="square" rtlCol="0">
            <a:spAutoFit/>
          </a:bodyPr>
          <a:lstStyle/>
          <a:p>
            <a:r>
              <a:rPr lang="zh-CN" altLang="en-US" dirty="0"/>
              <a:t>径迹共面</a:t>
            </a:r>
          </a:p>
        </p:txBody>
      </p:sp>
      <p:sp>
        <p:nvSpPr>
          <p:cNvPr id="13" name="文本框 12">
            <a:extLst>
              <a:ext uri="{FF2B5EF4-FFF2-40B4-BE49-F238E27FC236}">
                <a16:creationId xmlns:a16="http://schemas.microsoft.com/office/drawing/2014/main" id="{F12A1EE6-6A9D-4F8B-9115-6939D3009680}"/>
              </a:ext>
            </a:extLst>
          </p:cNvPr>
          <p:cNvSpPr txBox="1"/>
          <p:nvPr/>
        </p:nvSpPr>
        <p:spPr>
          <a:xfrm>
            <a:off x="8328155" y="729556"/>
            <a:ext cx="1944135" cy="369332"/>
          </a:xfrm>
          <a:prstGeom prst="rect">
            <a:avLst/>
          </a:prstGeom>
          <a:noFill/>
        </p:spPr>
        <p:txBody>
          <a:bodyPr wrap="square" rtlCol="0">
            <a:spAutoFit/>
          </a:bodyPr>
          <a:lstStyle/>
          <a:p>
            <a:r>
              <a:rPr lang="zh-CN" altLang="en-US" dirty="0"/>
              <a:t>径迹不共面</a:t>
            </a:r>
          </a:p>
        </p:txBody>
      </p:sp>
      <p:sp>
        <p:nvSpPr>
          <p:cNvPr id="12" name="文本框 11">
            <a:extLst>
              <a:ext uri="{FF2B5EF4-FFF2-40B4-BE49-F238E27FC236}">
                <a16:creationId xmlns:a16="http://schemas.microsoft.com/office/drawing/2014/main" id="{48849A0D-F502-4246-87E6-2A64CF3E2063}"/>
              </a:ext>
            </a:extLst>
          </p:cNvPr>
          <p:cNvSpPr txBox="1"/>
          <p:nvPr/>
        </p:nvSpPr>
        <p:spPr>
          <a:xfrm>
            <a:off x="1127655" y="4969204"/>
            <a:ext cx="9936690" cy="923330"/>
          </a:xfrm>
          <a:prstGeom prst="rect">
            <a:avLst/>
          </a:prstGeom>
          <a:noFill/>
        </p:spPr>
        <p:txBody>
          <a:bodyPr wrap="square" rtlCol="0">
            <a:spAutoFit/>
          </a:bodyPr>
          <a:lstStyle/>
          <a:p>
            <a:pPr marL="285750" indent="-285750">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在</a:t>
            </a:r>
            <a:r>
              <a:rPr lang="en-US" altLang="zh-CN" dirty="0">
                <a:latin typeface="Times New Roman" panose="02020603050405020304" pitchFamily="18" charset="0"/>
                <a:ea typeface="黑体" panose="02010609060101010101" pitchFamily="49" charset="-122"/>
                <a:cs typeface="Times New Roman" panose="02020603050405020304" pitchFamily="18" charset="0"/>
              </a:rPr>
              <a:t>G4</a:t>
            </a:r>
            <a:r>
              <a:rPr lang="zh-CN" altLang="en-US" dirty="0">
                <a:latin typeface="Times New Roman" panose="02020603050405020304" pitchFamily="18" charset="0"/>
                <a:ea typeface="黑体" panose="02010609060101010101" pitchFamily="49" charset="-122"/>
                <a:cs typeface="Times New Roman" panose="02020603050405020304" pitchFamily="18" charset="0"/>
              </a:rPr>
              <a:t>模拟中，设置物体为钨块获取缪子散射径迹</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buFont typeface="Wingdings" panose="05000000000000000000" pitchFamily="2" charset="2"/>
              <a:buChar char="l"/>
            </a:pPr>
            <a:r>
              <a:rPr lang="en-US" altLang="zh-CN" dirty="0" err="1">
                <a:latin typeface="Times New Roman" panose="02020603050405020304" pitchFamily="18" charset="0"/>
                <a:ea typeface="黑体" panose="02010609060101010101" pitchFamily="49" charset="-122"/>
                <a:cs typeface="Times New Roman" panose="02020603050405020304" pitchFamily="18" charset="0"/>
              </a:rPr>
              <a:t>MuTEA</a:t>
            </a:r>
            <a:r>
              <a:rPr lang="zh-CN" altLang="en-US" dirty="0">
                <a:latin typeface="Times New Roman" panose="02020603050405020304" pitchFamily="18" charset="0"/>
                <a:ea typeface="黑体" panose="02010609060101010101" pitchFamily="49" charset="-122"/>
                <a:cs typeface="Times New Roman" panose="02020603050405020304" pitchFamily="18" charset="0"/>
              </a:rPr>
              <a:t>算法在两种场景下均能有效连接入射径迹与出射径迹，且重建径迹与模拟结果相符</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 name="图片 2">
            <a:extLst>
              <a:ext uri="{FF2B5EF4-FFF2-40B4-BE49-F238E27FC236}">
                <a16:creationId xmlns:a16="http://schemas.microsoft.com/office/drawing/2014/main" id="{0DEB17F2-4FDA-48CF-8212-09E3D98A8977}"/>
              </a:ext>
            </a:extLst>
          </p:cNvPr>
          <p:cNvPicPr>
            <a:picLocks noChangeAspect="1"/>
          </p:cNvPicPr>
          <p:nvPr/>
        </p:nvPicPr>
        <p:blipFill>
          <a:blip r:embed="rId5"/>
          <a:stretch>
            <a:fillRect/>
          </a:stretch>
        </p:blipFill>
        <p:spPr>
          <a:xfrm>
            <a:off x="1055650" y="1196845"/>
            <a:ext cx="9792680" cy="3492407"/>
          </a:xfrm>
          <a:prstGeom prst="rect">
            <a:avLst/>
          </a:prstGeom>
        </p:spPr>
      </p:pic>
    </p:spTree>
    <p:extLst>
      <p:ext uri="{BB962C8B-B14F-4D97-AF65-F5344CB8AC3E}">
        <p14:creationId xmlns:p14="http://schemas.microsoft.com/office/powerpoint/2010/main" val="1610964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12</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MuTEA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仿真验证结果</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2" name="文本框 11">
            <a:extLst>
              <a:ext uri="{FF2B5EF4-FFF2-40B4-BE49-F238E27FC236}">
                <a16:creationId xmlns:a16="http://schemas.microsoft.com/office/drawing/2014/main" id="{48849A0D-F502-4246-87E6-2A64CF3E2063}"/>
              </a:ext>
            </a:extLst>
          </p:cNvPr>
          <p:cNvSpPr txBox="1"/>
          <p:nvPr/>
        </p:nvSpPr>
        <p:spPr>
          <a:xfrm>
            <a:off x="532020" y="4422674"/>
            <a:ext cx="11232338" cy="1477328"/>
          </a:xfrm>
          <a:prstGeom prst="rect">
            <a:avLst/>
          </a:prstGeom>
          <a:noFill/>
        </p:spPr>
        <p:txBody>
          <a:bodyPr wrap="square" rtlCol="0">
            <a:spAutoFit/>
          </a:bodyPr>
          <a:lstStyle/>
          <a:p>
            <a:pPr marL="285750" indent="-285750">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统计在物体中心厚度处</a:t>
            </a:r>
            <a:r>
              <a:rPr lang="en-US" altLang="zh-CN" dirty="0" err="1">
                <a:latin typeface="Times New Roman" panose="02020603050405020304" pitchFamily="18" charset="0"/>
                <a:ea typeface="黑体" panose="02010609060101010101" pitchFamily="49" charset="-122"/>
                <a:cs typeface="Times New Roman" panose="02020603050405020304" pitchFamily="18" charset="0"/>
              </a:rPr>
              <a:t>MuTEA</a:t>
            </a:r>
            <a:r>
              <a:rPr lang="zh-CN" altLang="en-US" dirty="0">
                <a:latin typeface="Times New Roman" panose="02020603050405020304" pitchFamily="18" charset="0"/>
                <a:ea typeface="黑体" panose="02010609060101010101" pitchFamily="49" charset="-122"/>
                <a:cs typeface="Times New Roman" panose="02020603050405020304" pitchFamily="18" charset="0"/>
              </a:rPr>
              <a:t>估算的横向位移与模拟数据之间的偏差并计算标准差</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buFont typeface="Wingdings" panose="05000000000000000000" pitchFamily="2" charset="2"/>
              <a:buChar char="l"/>
            </a:pP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如左图所示，</a:t>
            </a:r>
            <a:r>
              <a:rPr lang="en-US" altLang="zh-CN" dirty="0">
                <a:latin typeface="Times New Roman" panose="02020603050405020304" pitchFamily="18" charset="0"/>
                <a:ea typeface="黑体" panose="02010609060101010101" pitchFamily="49" charset="-122"/>
                <a:cs typeface="Times New Roman" panose="02020603050405020304" pitchFamily="18" charset="0"/>
              </a:rPr>
              <a:t>XOZ</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平面处标准差为</a:t>
            </a:r>
            <a:r>
              <a:rPr lang="en-US" altLang="zh-CN" dirty="0">
                <a:latin typeface="Times New Roman" panose="02020603050405020304" pitchFamily="18" charset="0"/>
                <a:ea typeface="黑体" panose="02010609060101010101" pitchFamily="49" charset="-122"/>
                <a:cs typeface="Times New Roman" panose="02020603050405020304" pitchFamily="18" charset="0"/>
              </a:rPr>
              <a:t>0.338 mm</a:t>
            </a:r>
            <a:r>
              <a:rPr lang="zh-CN" altLang="en-US"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dirty="0">
                <a:latin typeface="Times New Roman" panose="02020603050405020304" pitchFamily="18" charset="0"/>
                <a:ea typeface="黑体" panose="02010609060101010101" pitchFamily="49" charset="-122"/>
                <a:cs typeface="Times New Roman" panose="02020603050405020304" pitchFamily="18" charset="0"/>
              </a:rPr>
              <a:t>YOZ</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平面处标准差为</a:t>
            </a:r>
            <a:r>
              <a:rPr lang="en-US" altLang="zh-CN" dirty="0">
                <a:latin typeface="Times New Roman" panose="02020603050405020304" pitchFamily="18" charset="0"/>
                <a:ea typeface="黑体" panose="02010609060101010101" pitchFamily="49" charset="-122"/>
                <a:cs typeface="Times New Roman" panose="02020603050405020304" pitchFamily="18" charset="0"/>
              </a:rPr>
              <a:t>0.321</a:t>
            </a:r>
            <a:r>
              <a:rPr lang="zh-CN" altLang="en-US" dirty="0">
                <a:latin typeface="Times New Roman" panose="02020603050405020304" pitchFamily="18" charset="0"/>
                <a:ea typeface="黑体" panose="02010609060101010101" pitchFamily="49" charset="-122"/>
                <a:cs typeface="Times New Roman" panose="02020603050405020304" pitchFamily="18" charset="0"/>
              </a:rPr>
              <a:t> </a:t>
            </a:r>
            <a:r>
              <a:rPr lang="en-US" altLang="zh-CN" dirty="0">
                <a:latin typeface="Times New Roman" panose="02020603050405020304" pitchFamily="18" charset="0"/>
                <a:ea typeface="黑体" panose="02010609060101010101" pitchFamily="49" charset="-122"/>
                <a:cs typeface="Times New Roman" panose="02020603050405020304" pitchFamily="18" charset="0"/>
              </a:rPr>
              <a:t>mm</a:t>
            </a:r>
          </a:p>
          <a:p>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右图为不同穿透深度下的径迹重建误差，越靠近物体中心处误差越大。</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3" name="图片 2">
            <a:extLst>
              <a:ext uri="{FF2B5EF4-FFF2-40B4-BE49-F238E27FC236}">
                <a16:creationId xmlns:a16="http://schemas.microsoft.com/office/drawing/2014/main" id="{35069386-D876-460E-8ED3-8DC8E417B179}"/>
              </a:ext>
            </a:extLst>
          </p:cNvPr>
          <p:cNvPicPr>
            <a:picLocks noChangeAspect="1"/>
          </p:cNvPicPr>
          <p:nvPr/>
        </p:nvPicPr>
        <p:blipFill>
          <a:blip r:embed="rId5"/>
          <a:stretch>
            <a:fillRect/>
          </a:stretch>
        </p:blipFill>
        <p:spPr>
          <a:xfrm>
            <a:off x="191590" y="1124840"/>
            <a:ext cx="3682500" cy="2833910"/>
          </a:xfrm>
          <a:prstGeom prst="rect">
            <a:avLst/>
          </a:prstGeom>
        </p:spPr>
      </p:pic>
      <p:pic>
        <p:nvPicPr>
          <p:cNvPr id="8" name="图片 7">
            <a:extLst>
              <a:ext uri="{FF2B5EF4-FFF2-40B4-BE49-F238E27FC236}">
                <a16:creationId xmlns:a16="http://schemas.microsoft.com/office/drawing/2014/main" id="{7B71DC00-8D04-4DDD-873C-AC4A7029CF9B}"/>
              </a:ext>
            </a:extLst>
          </p:cNvPr>
          <p:cNvPicPr>
            <a:picLocks noChangeAspect="1"/>
          </p:cNvPicPr>
          <p:nvPr/>
        </p:nvPicPr>
        <p:blipFill>
          <a:blip r:embed="rId6"/>
          <a:stretch>
            <a:fillRect/>
          </a:stretch>
        </p:blipFill>
        <p:spPr>
          <a:xfrm>
            <a:off x="4223870" y="1124840"/>
            <a:ext cx="3744260" cy="2881439"/>
          </a:xfrm>
          <a:prstGeom prst="rect">
            <a:avLst/>
          </a:prstGeom>
        </p:spPr>
      </p:pic>
      <p:pic>
        <p:nvPicPr>
          <p:cNvPr id="13" name="图片 12">
            <a:extLst>
              <a:ext uri="{FF2B5EF4-FFF2-40B4-BE49-F238E27FC236}">
                <a16:creationId xmlns:a16="http://schemas.microsoft.com/office/drawing/2014/main" id="{3C5F8DF0-EBEB-4386-A80C-83C77A97E34A}"/>
              </a:ext>
            </a:extLst>
          </p:cNvPr>
          <p:cNvPicPr>
            <a:picLocks noChangeAspect="1"/>
          </p:cNvPicPr>
          <p:nvPr/>
        </p:nvPicPr>
        <p:blipFill>
          <a:blip r:embed="rId7"/>
          <a:stretch>
            <a:fillRect/>
          </a:stretch>
        </p:blipFill>
        <p:spPr>
          <a:xfrm>
            <a:off x="8328155" y="1124840"/>
            <a:ext cx="3672255" cy="2829649"/>
          </a:xfrm>
          <a:prstGeom prst="rect">
            <a:avLst/>
          </a:prstGeom>
        </p:spPr>
      </p:pic>
    </p:spTree>
    <p:extLst>
      <p:ext uri="{BB962C8B-B14F-4D97-AF65-F5344CB8AC3E}">
        <p14:creationId xmlns:p14="http://schemas.microsoft.com/office/powerpoint/2010/main" val="2315959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13</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物体厚度与辐射长度的影响</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2" name="文本框 11">
            <a:extLst>
              <a:ext uri="{FF2B5EF4-FFF2-40B4-BE49-F238E27FC236}">
                <a16:creationId xmlns:a16="http://schemas.microsoft.com/office/drawing/2014/main" id="{48849A0D-F502-4246-87E6-2A64CF3E2063}"/>
              </a:ext>
            </a:extLst>
          </p:cNvPr>
          <p:cNvSpPr txBox="1"/>
          <p:nvPr/>
        </p:nvSpPr>
        <p:spPr>
          <a:xfrm>
            <a:off x="850625" y="4873217"/>
            <a:ext cx="11232338" cy="1113125"/>
          </a:xfrm>
          <a:prstGeom prst="rect">
            <a:avLst/>
          </a:prstGeom>
          <a:noFill/>
        </p:spPr>
        <p:txBody>
          <a:bodyPr wrap="square" rtlCol="0">
            <a:spAutoFit/>
          </a:bodyPr>
          <a:lstStyle/>
          <a:p>
            <a:pPr marL="285750" indent="-285750">
              <a:lnSpc>
                <a:spcPct val="200000"/>
              </a:lnSpc>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物体厚度：径迹重建误差随物体钨厚度增加而增大。</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200000"/>
              </a:lnSpc>
              <a:buFont typeface="Wingdings" panose="05000000000000000000" pitchFamily="2" charset="2"/>
              <a:buChar char="l"/>
            </a:pPr>
            <a:r>
              <a:rPr lang="zh-CN" altLang="en-US" dirty="0">
                <a:latin typeface="Times New Roman" panose="02020603050405020304" pitchFamily="18" charset="0"/>
                <a:ea typeface="黑体" panose="02010609060101010101" pitchFamily="49" charset="-122"/>
                <a:cs typeface="Times New Roman" panose="02020603050405020304" pitchFamily="18" charset="0"/>
              </a:rPr>
              <a:t>辐射长度：辐射长度较小的材料在</a:t>
            </a:r>
            <a:r>
              <a:rPr lang="en-US" altLang="zh-CN" dirty="0">
                <a:latin typeface="Times New Roman" panose="02020603050405020304" pitchFamily="18" charset="0"/>
                <a:ea typeface="黑体" panose="02010609060101010101" pitchFamily="49" charset="-122"/>
                <a:cs typeface="Times New Roman" panose="02020603050405020304" pitchFamily="18" charset="0"/>
              </a:rPr>
              <a:t>XOZ</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平面上径迹重建误差更大</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p:txBody>
      </p:sp>
      <p:pic>
        <p:nvPicPr>
          <p:cNvPr id="4" name="图片 3">
            <a:extLst>
              <a:ext uri="{FF2B5EF4-FFF2-40B4-BE49-F238E27FC236}">
                <a16:creationId xmlns:a16="http://schemas.microsoft.com/office/drawing/2014/main" id="{7B68D26A-81F7-4C94-94F7-E83993C990EB}"/>
              </a:ext>
            </a:extLst>
          </p:cNvPr>
          <p:cNvPicPr>
            <a:picLocks noChangeAspect="1"/>
          </p:cNvPicPr>
          <p:nvPr/>
        </p:nvPicPr>
        <p:blipFill>
          <a:blip r:embed="rId5"/>
          <a:stretch>
            <a:fillRect/>
          </a:stretch>
        </p:blipFill>
        <p:spPr>
          <a:xfrm>
            <a:off x="983645" y="908825"/>
            <a:ext cx="4824335" cy="3772286"/>
          </a:xfrm>
          <a:prstGeom prst="rect">
            <a:avLst/>
          </a:prstGeom>
        </p:spPr>
      </p:pic>
      <p:pic>
        <p:nvPicPr>
          <p:cNvPr id="10" name="图片 9">
            <a:extLst>
              <a:ext uri="{FF2B5EF4-FFF2-40B4-BE49-F238E27FC236}">
                <a16:creationId xmlns:a16="http://schemas.microsoft.com/office/drawing/2014/main" id="{DC5882E6-295A-4D5C-8F3A-4952AE595CAC}"/>
              </a:ext>
            </a:extLst>
          </p:cNvPr>
          <p:cNvPicPr>
            <a:picLocks noChangeAspect="1"/>
          </p:cNvPicPr>
          <p:nvPr/>
        </p:nvPicPr>
        <p:blipFill>
          <a:blip r:embed="rId6"/>
          <a:stretch>
            <a:fillRect/>
          </a:stretch>
        </p:blipFill>
        <p:spPr>
          <a:xfrm>
            <a:off x="6744045" y="908825"/>
            <a:ext cx="4824335" cy="3717381"/>
          </a:xfrm>
          <a:prstGeom prst="rect">
            <a:avLst/>
          </a:prstGeom>
        </p:spPr>
      </p:pic>
    </p:spTree>
    <p:extLst>
      <p:ext uri="{BB962C8B-B14F-4D97-AF65-F5344CB8AC3E}">
        <p14:creationId xmlns:p14="http://schemas.microsoft.com/office/powerpoint/2010/main" val="1234342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14</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位置晃动的影响</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mc:AlternateContent xmlns:mc="http://schemas.openxmlformats.org/markup-compatibility/2006" xmlns:a14="http://schemas.microsoft.com/office/drawing/2010/main">
        <mc:Choice Requires="a14">
          <p:sp>
            <p:nvSpPr>
              <p:cNvPr id="6" name="文本框 5">
                <a:extLst>
                  <a:ext uri="{FF2B5EF4-FFF2-40B4-BE49-F238E27FC236}">
                    <a16:creationId xmlns:a16="http://schemas.microsoft.com/office/drawing/2014/main" id="{4DBF806E-B816-43AD-918F-A5BE0A62A7C2}"/>
                  </a:ext>
                </a:extLst>
              </p:cNvPr>
              <p:cNvSpPr txBox="1"/>
              <p:nvPr/>
            </p:nvSpPr>
            <p:spPr>
              <a:xfrm>
                <a:off x="5303945" y="878332"/>
                <a:ext cx="6672040" cy="4886402"/>
              </a:xfrm>
              <a:prstGeom prst="rect">
                <a:avLst/>
              </a:prstGeom>
              <a:noFill/>
            </p:spPr>
            <p:txBody>
              <a:bodyPr wrap="square" rtlCol="0">
                <a:spAutoFit/>
              </a:bodyPr>
              <a:lstStyle/>
              <a:p>
                <a:pPr marL="285750" indent="-285750">
                  <a:lnSpc>
                    <a:spcPct val="200000"/>
                  </a:lnSpc>
                  <a:buFont typeface="Wingdings" panose="05000000000000000000" pitchFamily="2" charset="2"/>
                  <a:buChar char="p"/>
                </a:pPr>
                <a:r>
                  <a:rPr lang="zh-CN" altLang="en-US" dirty="0">
                    <a:latin typeface="黑体" panose="02010609060101010101" pitchFamily="49" charset="-122"/>
                    <a:ea typeface="黑体" panose="02010609060101010101" pitchFamily="49" charset="-122"/>
                  </a:rPr>
                  <a:t>实际实验中，探测器本征的位置分辨和安装偏差等因素可能导致入射及出射缪子轨迹拟合出现偏差，从而影响散射径迹重建</a:t>
                </a:r>
                <a:endParaRPr lang="en-US" altLang="zh-CN"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dirty="0">
                    <a:latin typeface="黑体" panose="02010609060101010101" pitchFamily="49" charset="-122"/>
                    <a:ea typeface="黑体" panose="02010609060101010101" pitchFamily="49" charset="-122"/>
                  </a:rPr>
                  <a:t>在探测击中位置上添加不同位置晃动，探究其对散射径迹重建的影响。</a:t>
                </a:r>
                <a:endParaRPr lang="en-US" altLang="zh-CN" dirty="0">
                  <a:latin typeface="黑体" panose="02010609060101010101" pitchFamily="49" charset="-122"/>
                  <a:ea typeface="黑体" panose="02010609060101010101" pitchFamily="49" charset="-122"/>
                </a:endParaRPr>
              </a:p>
              <a:p>
                <a:pPr>
                  <a:lnSpc>
                    <a:spcPct val="150000"/>
                  </a:lnSpc>
                </a:pPr>
                <a14:m>
                  <m:oMathPara xmlns:m="http://schemas.openxmlformats.org/officeDocument/2006/math">
                    <m:oMathParaPr>
                      <m:jc m:val="centerGroup"/>
                    </m:oMathParaPr>
                    <m:oMath xmlns:m="http://schemas.openxmlformats.org/officeDocument/2006/math">
                      <m:sSub>
                        <m:sSubPr>
                          <m:ctrlPr>
                            <a:rPr lang="en-US" altLang="zh-CN" sz="2000" i="1" smtClean="0">
                              <a:latin typeface="Cambria Math" panose="02040503050406030204" pitchFamily="18" charset="0"/>
                              <a:ea typeface="黑体" panose="02010609060101010101" pitchFamily="49" charset="-122"/>
                            </a:rPr>
                          </m:ctrlPr>
                        </m:sSubPr>
                        <m:e>
                          <m:r>
                            <a:rPr lang="en-US" altLang="zh-CN" sz="2000" b="0" i="1" smtClean="0">
                              <a:latin typeface="Cambria Math" panose="02040503050406030204" pitchFamily="18" charset="0"/>
                              <a:ea typeface="黑体" panose="02010609060101010101" pitchFamily="49" charset="-122"/>
                            </a:rPr>
                            <m:t>𝑥</m:t>
                          </m:r>
                        </m:e>
                        <m:sub>
                          <m:r>
                            <a:rPr lang="en-US" altLang="zh-CN" sz="2000" b="0" i="1" smtClean="0">
                              <a:latin typeface="Cambria Math" panose="02040503050406030204" pitchFamily="18" charset="0"/>
                              <a:ea typeface="黑体" panose="02010609060101010101" pitchFamily="49" charset="-122"/>
                            </a:rPr>
                            <m:t>h𝑖𝑡</m:t>
                          </m:r>
                        </m:sub>
                      </m:sSub>
                      <m:r>
                        <a:rPr lang="en-US" altLang="zh-CN" sz="2000" b="0" i="1" smtClean="0">
                          <a:latin typeface="Cambria Math" panose="02040503050406030204" pitchFamily="18" charset="0"/>
                          <a:ea typeface="黑体" panose="02010609060101010101" pitchFamily="49" charset="-122"/>
                        </a:rPr>
                        <m:t>=</m:t>
                      </m:r>
                      <m:sSub>
                        <m:sSubPr>
                          <m:ctrlPr>
                            <a:rPr lang="en-US" altLang="zh-CN" sz="2000" b="0" i="1" smtClean="0">
                              <a:latin typeface="Cambria Math" panose="02040503050406030204" pitchFamily="18" charset="0"/>
                              <a:ea typeface="黑体" panose="02010609060101010101" pitchFamily="49" charset="-122"/>
                            </a:rPr>
                          </m:ctrlPr>
                        </m:sSubPr>
                        <m:e>
                          <m:r>
                            <a:rPr lang="en-US" altLang="zh-CN" sz="2000" b="0" i="1" smtClean="0">
                              <a:latin typeface="Cambria Math" panose="02040503050406030204" pitchFamily="18" charset="0"/>
                              <a:ea typeface="黑体" panose="02010609060101010101" pitchFamily="49" charset="-122"/>
                            </a:rPr>
                            <m:t>𝑥</m:t>
                          </m:r>
                        </m:e>
                        <m:sub>
                          <m:r>
                            <a:rPr lang="en-US" altLang="zh-CN" sz="2000" b="0" i="1" smtClean="0">
                              <a:latin typeface="Cambria Math" panose="02040503050406030204" pitchFamily="18" charset="0"/>
                              <a:ea typeface="黑体" panose="02010609060101010101" pitchFamily="49" charset="-122"/>
                            </a:rPr>
                            <m:t>𝑟𝑒𝑎𝑙</m:t>
                          </m:r>
                        </m:sub>
                      </m:sSub>
                      <m:r>
                        <a:rPr lang="en-US" altLang="zh-CN" sz="2000" b="0" i="1" smtClean="0">
                          <a:latin typeface="Cambria Math" panose="02040503050406030204" pitchFamily="18" charset="0"/>
                          <a:ea typeface="黑体" panose="02010609060101010101" pitchFamily="49" charset="-122"/>
                        </a:rPr>
                        <m:t>+</m:t>
                      </m:r>
                      <m:r>
                        <a:rPr lang="en-US" altLang="zh-CN" sz="2000" b="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𝑥</m:t>
                      </m:r>
                    </m:oMath>
                  </m:oMathPara>
                </a14:m>
                <a:endParaRPr lang="en-US" altLang="zh-CN" sz="2000" dirty="0">
                  <a:latin typeface="黑体" panose="02010609060101010101" pitchFamily="49" charset="-122"/>
                  <a:ea typeface="黑体" panose="02010609060101010101" pitchFamily="49" charset="-122"/>
                </a:endParaRPr>
              </a:p>
              <a:p>
                <a:pPr algn="ctr">
                  <a:lnSpc>
                    <a:spcPct val="200000"/>
                  </a:lnSpc>
                </a:pPr>
                <a14:m>
                  <m:oMath xmlns:m="http://schemas.openxmlformats.org/officeDocument/2006/math">
                    <m:r>
                      <a:rPr lang="en-US" altLang="zh-CN" b="0" i="1" smtClean="0">
                        <a:latin typeface="Cambria Math" panose="02040503050406030204" pitchFamily="18" charset="0"/>
                        <a:ea typeface="Cambria Math" panose="02040503050406030204" pitchFamily="18" charset="0"/>
                      </a:rPr>
                      <m:t>∆</m:t>
                    </m:r>
                    <m:r>
                      <a:rPr lang="en-US" altLang="zh-CN" b="0" i="1" smtClean="0">
                        <a:latin typeface="Cambria Math" panose="02040503050406030204" pitchFamily="18" charset="0"/>
                        <a:ea typeface="Cambria Math" panose="02040503050406030204" pitchFamily="18" charset="0"/>
                      </a:rPr>
                      <m:t>𝑥</m:t>
                    </m:r>
                    <m:r>
                      <a:rPr lang="zh-CN" altLang="en-US" i="1">
                        <a:latin typeface="Cambria Math" panose="02040503050406030204" pitchFamily="18" charset="0"/>
                        <a:ea typeface="Cambria Math" panose="02040503050406030204" pitchFamily="18" charset="0"/>
                      </a:rPr>
                      <m:t>为</m:t>
                    </m:r>
                  </m:oMath>
                </a14:m>
                <a:r>
                  <a:rPr lang="zh-CN" altLang="en-US" dirty="0">
                    <a:latin typeface="黑体" panose="02010609060101010101" pitchFamily="49" charset="-122"/>
                    <a:ea typeface="黑体" panose="02010609060101010101" pitchFamily="49" charset="-122"/>
                  </a:rPr>
                  <a:t>随机误差，由指定方差的高斯分布生成</a:t>
                </a:r>
                <a:endParaRPr lang="en-US" altLang="zh-CN" dirty="0">
                  <a:latin typeface="黑体" panose="02010609060101010101" pitchFamily="49" charset="-122"/>
                  <a:ea typeface="黑体" panose="02010609060101010101" pitchFamily="49" charset="-122"/>
                </a:endParaRPr>
              </a:p>
              <a:p>
                <a:pPr marL="285750" indent="-285750" algn="just">
                  <a:lnSpc>
                    <a:spcPct val="200000"/>
                  </a:lnSpc>
                  <a:buFont typeface="Wingdings" panose="05000000000000000000" pitchFamily="2" charset="2"/>
                  <a:buChar char="p"/>
                </a:pPr>
                <a:r>
                  <a:rPr lang="zh-CN" altLang="en-US" dirty="0">
                    <a:latin typeface="黑体" panose="02010609060101010101" pitchFamily="49" charset="-122"/>
                    <a:ea typeface="黑体" panose="02010609060101010101" pitchFamily="49" charset="-122"/>
                  </a:rPr>
                  <a:t>随着位置分辨降低，重建误差增大</a:t>
                </a:r>
                <a:endParaRPr lang="en-US" altLang="zh-CN" dirty="0">
                  <a:latin typeface="黑体" panose="02010609060101010101" pitchFamily="49" charset="-122"/>
                  <a:ea typeface="黑体" panose="02010609060101010101" pitchFamily="49" charset="-122"/>
                </a:endParaRPr>
              </a:p>
              <a:p>
                <a:pPr marL="285750" indent="-285750" algn="just">
                  <a:lnSpc>
                    <a:spcPct val="200000"/>
                  </a:lnSpc>
                  <a:buFont typeface="Wingdings" panose="05000000000000000000" pitchFamily="2" charset="2"/>
                  <a:buChar char="p"/>
                </a:pPr>
                <a:r>
                  <a:rPr lang="zh-CN" altLang="en-US" dirty="0">
                    <a:latin typeface="黑体" panose="02010609060101010101" pitchFamily="49" charset="-122"/>
                    <a:ea typeface="黑体" panose="02010609060101010101" pitchFamily="49" charset="-122"/>
                  </a:rPr>
                  <a:t>当位置分辨低于</a:t>
                </a:r>
                <a:r>
                  <a:rPr lang="en-US" altLang="zh-CN" dirty="0">
                    <a:latin typeface="黑体" panose="02010609060101010101" pitchFamily="49" charset="-122"/>
                    <a:ea typeface="黑体" panose="02010609060101010101" pitchFamily="49" charset="-122"/>
                  </a:rPr>
                  <a:t>300</a:t>
                </a:r>
                <a14:m>
                  <m:oMath xmlns:m="http://schemas.openxmlformats.org/officeDocument/2006/math">
                    <m:r>
                      <a:rPr lang="zh-CN" altLang="en-US" i="1" smtClean="0">
                        <a:latin typeface="Cambria Math" panose="02040503050406030204" pitchFamily="18" charset="0"/>
                        <a:ea typeface="黑体" panose="02010609060101010101" pitchFamily="49" charset="-122"/>
                      </a:rPr>
                      <m:t>𝜇</m:t>
                    </m:r>
                    <m:r>
                      <m:rPr>
                        <m:sty m:val="p"/>
                      </m:rPr>
                      <a:rPr lang="en-US" altLang="zh-CN" i="1">
                        <a:latin typeface="Cambria Math" panose="02040503050406030204" pitchFamily="18" charset="0"/>
                        <a:ea typeface="黑体" panose="02010609060101010101" pitchFamily="49" charset="-122"/>
                      </a:rPr>
                      <m:t>m</m:t>
                    </m:r>
                  </m:oMath>
                </a14:m>
                <a:r>
                  <a:rPr lang="zh-CN" altLang="en-US" dirty="0">
                    <a:latin typeface="黑体" panose="02010609060101010101" pitchFamily="49" charset="-122"/>
                    <a:ea typeface="黑体" panose="02010609060101010101" pitchFamily="49" charset="-122"/>
                  </a:rPr>
                  <a:t>时，位置不确定性成为主要误差源</a:t>
                </a:r>
                <a:endParaRPr lang="en-US" altLang="zh-CN" dirty="0">
                  <a:latin typeface="黑体" panose="02010609060101010101" pitchFamily="49" charset="-122"/>
                  <a:ea typeface="黑体" panose="02010609060101010101" pitchFamily="49" charset="-122"/>
                </a:endParaRPr>
              </a:p>
              <a:p>
                <a:pPr marL="285750" indent="-285750" algn="just">
                  <a:lnSpc>
                    <a:spcPct val="200000"/>
                  </a:lnSpc>
                  <a:buFont typeface="Wingdings" panose="05000000000000000000" pitchFamily="2" charset="2"/>
                  <a:buChar char="p"/>
                </a:pPr>
                <a:r>
                  <a:rPr lang="zh-CN" altLang="en-US">
                    <a:solidFill>
                      <a:srgbClr val="FF0000"/>
                    </a:solidFill>
                    <a:latin typeface="黑体" panose="02010609060101010101" pitchFamily="49" charset="-122"/>
                    <a:ea typeface="黑体" panose="02010609060101010101" pitchFamily="49" charset="-122"/>
                  </a:rPr>
                  <a:t>高位置分辨的系统对</a:t>
                </a:r>
                <a:r>
                  <a:rPr lang="zh-CN" altLang="en-US" dirty="0">
                    <a:solidFill>
                      <a:srgbClr val="FF0000"/>
                    </a:solidFill>
                    <a:latin typeface="黑体" panose="02010609060101010101" pitchFamily="49" charset="-122"/>
                    <a:ea typeface="黑体" panose="02010609060101010101" pitchFamily="49" charset="-122"/>
                  </a:rPr>
                  <a:t>的散射轨迹重建至关重要</a:t>
                </a:r>
                <a:endParaRPr lang="en-US" altLang="zh-CN" dirty="0">
                  <a:solidFill>
                    <a:srgbClr val="FF0000"/>
                  </a:solidFill>
                  <a:latin typeface="黑体" panose="02010609060101010101" pitchFamily="49" charset="-122"/>
                  <a:ea typeface="黑体" panose="02010609060101010101" pitchFamily="49" charset="-122"/>
                </a:endParaRPr>
              </a:p>
            </p:txBody>
          </p:sp>
        </mc:Choice>
        <mc:Fallback xmlns="">
          <p:sp>
            <p:nvSpPr>
              <p:cNvPr id="6" name="文本框 5">
                <a:extLst>
                  <a:ext uri="{FF2B5EF4-FFF2-40B4-BE49-F238E27FC236}">
                    <a16:creationId xmlns:a16="http://schemas.microsoft.com/office/drawing/2014/main" id="{4DBF806E-B816-43AD-918F-A5BE0A62A7C2}"/>
                  </a:ext>
                </a:extLst>
              </p:cNvPr>
              <p:cNvSpPr txBox="1">
                <a:spLocks noRot="1" noChangeAspect="1" noMove="1" noResize="1" noEditPoints="1" noAdjustHandles="1" noChangeArrowheads="1" noChangeShapeType="1" noTextEdit="1"/>
              </p:cNvSpPr>
              <p:nvPr/>
            </p:nvSpPr>
            <p:spPr>
              <a:xfrm>
                <a:off x="5303945" y="878332"/>
                <a:ext cx="6672040" cy="4886402"/>
              </a:xfrm>
              <a:prstGeom prst="rect">
                <a:avLst/>
              </a:prstGeom>
              <a:blipFill>
                <a:blip r:embed="rId5"/>
                <a:stretch>
                  <a:fillRect l="-548" r="-274" b="-998"/>
                </a:stretch>
              </a:blipFill>
            </p:spPr>
            <p:txBody>
              <a:bodyPr/>
              <a:lstStyle/>
              <a:p>
                <a:r>
                  <a:rPr lang="zh-CN" altLang="en-US">
                    <a:noFill/>
                  </a:rPr>
                  <a:t> </a:t>
                </a:r>
              </a:p>
            </p:txBody>
          </p:sp>
        </mc:Fallback>
      </mc:AlternateContent>
      <p:pic>
        <p:nvPicPr>
          <p:cNvPr id="3" name="图片 2">
            <a:extLst>
              <a:ext uri="{FF2B5EF4-FFF2-40B4-BE49-F238E27FC236}">
                <a16:creationId xmlns:a16="http://schemas.microsoft.com/office/drawing/2014/main" id="{08E2E9DC-D9E1-4516-A9AF-A2EC681AAB96}"/>
              </a:ext>
            </a:extLst>
          </p:cNvPr>
          <p:cNvPicPr>
            <a:picLocks noChangeAspect="1"/>
          </p:cNvPicPr>
          <p:nvPr/>
        </p:nvPicPr>
        <p:blipFill>
          <a:blip r:embed="rId6"/>
          <a:stretch>
            <a:fillRect/>
          </a:stretch>
        </p:blipFill>
        <p:spPr>
          <a:xfrm>
            <a:off x="263595" y="1412860"/>
            <a:ext cx="4880579" cy="3816265"/>
          </a:xfrm>
          <a:prstGeom prst="rect">
            <a:avLst/>
          </a:prstGeom>
        </p:spPr>
      </p:pic>
    </p:spTree>
    <p:extLst>
      <p:ext uri="{BB962C8B-B14F-4D97-AF65-F5344CB8AC3E}">
        <p14:creationId xmlns:p14="http://schemas.microsoft.com/office/powerpoint/2010/main" val="2803449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15</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rPr>
              <a:t>目录</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4" name="文本框 3">
            <a:extLst>
              <a:ext uri="{FF2B5EF4-FFF2-40B4-BE49-F238E27FC236}">
                <a16:creationId xmlns:a16="http://schemas.microsoft.com/office/drawing/2014/main" id="{6718566A-2B68-47BD-B836-DD42E03F5511}"/>
              </a:ext>
            </a:extLst>
          </p:cNvPr>
          <p:cNvSpPr txBox="1"/>
          <p:nvPr/>
        </p:nvSpPr>
        <p:spPr>
          <a:xfrm>
            <a:off x="767630" y="980830"/>
            <a:ext cx="8784610" cy="4325223"/>
          </a:xfrm>
          <a:prstGeom prst="rect">
            <a:avLst/>
          </a:prstGeom>
          <a:noFill/>
        </p:spPr>
        <p:txBody>
          <a:bodyPr wrap="square" rtlCol="0">
            <a:spAutoFit/>
          </a:bodyPr>
          <a:lstStyle/>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研究背景</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原理介绍及验证</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solidFill>
                  <a:schemeClr val="bg1">
                    <a:lumMod val="65000"/>
                  </a:schemeClr>
                </a:solidFill>
                <a:latin typeface="黑体" panose="02010609060101010101" pitchFamily="49" charset="-122"/>
                <a:ea typeface="黑体" panose="02010609060101010101" pitchFamily="49" charset="-122"/>
              </a:rPr>
              <a:t>实验结果</a:t>
            </a:r>
            <a:endParaRPr lang="en-US" altLang="zh-CN" sz="3600" dirty="0">
              <a:solidFill>
                <a:schemeClr val="bg1">
                  <a:lumMod val="65000"/>
                </a:schemeClr>
              </a:solidFill>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总结与展望</a:t>
            </a:r>
          </a:p>
        </p:txBody>
      </p:sp>
    </p:spTree>
    <p:extLst>
      <p:ext uri="{BB962C8B-B14F-4D97-AF65-F5344CB8AC3E}">
        <p14:creationId xmlns:p14="http://schemas.microsoft.com/office/powerpoint/2010/main" val="1216304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16</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成像指标</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2" name="文本框 1">
            <a:extLst>
              <a:ext uri="{FF2B5EF4-FFF2-40B4-BE49-F238E27FC236}">
                <a16:creationId xmlns:a16="http://schemas.microsoft.com/office/drawing/2014/main" id="{9A30DE05-4415-47F0-BA0E-9D96437647B9}"/>
              </a:ext>
            </a:extLst>
          </p:cNvPr>
          <p:cNvSpPr txBox="1"/>
          <p:nvPr/>
        </p:nvSpPr>
        <p:spPr>
          <a:xfrm>
            <a:off x="119585" y="817034"/>
            <a:ext cx="11396634" cy="455253"/>
          </a:xfrm>
          <a:prstGeom prst="rect">
            <a:avLst/>
          </a:prstGeom>
          <a:noFill/>
        </p:spPr>
        <p:txBody>
          <a:bodyPr wrap="square" rtlCol="0">
            <a:spAutoFit/>
          </a:bodyPr>
          <a:lstStyle/>
          <a:p>
            <a:pPr marL="285750" indent="-285750">
              <a:lnSpc>
                <a:spcPct val="150000"/>
              </a:lnSpc>
              <a:buFont typeface="Wingdings" panose="05000000000000000000" pitchFamily="2" charset="2"/>
              <a:buChar char="p"/>
            </a:pPr>
            <a:r>
              <a:rPr lang="zh-CN" altLang="en-US" dirty="0">
                <a:latin typeface="Times New Roman" panose="02020603050405020304" pitchFamily="18" charset="0"/>
                <a:ea typeface="黑体" panose="02010609060101010101" pitchFamily="49" charset="-122"/>
                <a:cs typeface="Times New Roman" panose="02020603050405020304" pitchFamily="18" charset="0"/>
              </a:rPr>
              <a:t>为定量评估重建图像质量，采用两种</a:t>
            </a:r>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无参考图像质量评估</a:t>
            </a:r>
            <a:r>
              <a:rPr lang="zh-CN" altLang="en-US"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dirty="0">
                <a:latin typeface="Times New Roman" panose="02020603050405020304" pitchFamily="18" charset="0"/>
                <a:ea typeface="黑体" panose="02010609060101010101" pitchFamily="49" charset="-122"/>
                <a:cs typeface="Times New Roman" panose="02020603050405020304" pitchFamily="18" charset="0"/>
              </a:rPr>
              <a:t>NR-IQA</a:t>
            </a:r>
            <a:r>
              <a:rPr lang="zh-CN" altLang="en-US" dirty="0">
                <a:latin typeface="Times New Roman" panose="02020603050405020304" pitchFamily="18" charset="0"/>
                <a:ea typeface="黑体" panose="02010609060101010101" pitchFamily="49" charset="-122"/>
                <a:cs typeface="Times New Roman" panose="02020603050405020304" pitchFamily="18" charset="0"/>
              </a:rPr>
              <a:t>）方法：</a:t>
            </a:r>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梯度幅度和对比度指标</a:t>
            </a:r>
            <a:endParaRPr lang="en-US" altLang="zh-CN" sz="1400" dirty="0">
              <a:latin typeface="Times New Roman" panose="02020603050405020304" pitchFamily="18" charset="0"/>
              <a:ea typeface="黑体" panose="02010609060101010101" pitchFamily="49" charset="-122"/>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475FF2F2-DD49-4CF3-BC5C-9F8C2E1316CA}"/>
                  </a:ext>
                </a:extLst>
              </p:cNvPr>
              <p:cNvSpPr txBox="1"/>
              <p:nvPr/>
            </p:nvSpPr>
            <p:spPr>
              <a:xfrm>
                <a:off x="6308817" y="1435607"/>
                <a:ext cx="5883183" cy="2349874"/>
              </a:xfrm>
              <a:prstGeom prst="rect">
                <a:avLst/>
              </a:prstGeom>
              <a:noFill/>
            </p:spPr>
            <p:txBody>
              <a:bodyPr wrap="square">
                <a:spAutoFit/>
              </a:bodyPr>
              <a:lstStyle/>
              <a:p>
                <a:pPr marL="285750" indent="-285750">
                  <a:buFont typeface="Wingdings" panose="05000000000000000000" pitchFamily="2" charset="2"/>
                  <a:buChar char="p"/>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对比度指标：量化了图像中两个区域的统计差异，反映其可区分性。</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14:m>
                  <m:oMathPara xmlns:m="http://schemas.openxmlformats.org/officeDocument/2006/math">
                    <m:oMathParaPr>
                      <m:jc m:val="center"/>
                    </m:oMathParaPr>
                    <m:oMath xmlns:m="http://schemas.openxmlformats.org/officeDocument/2006/math">
                      <m:r>
                        <a:rPr lang="en-US" altLang="zh-CN" i="1" kern="100" smtClean="0">
                          <a:effectLst/>
                          <a:latin typeface="Cambria Math" panose="02040503050406030204" pitchFamily="18" charset="0"/>
                          <a:ea typeface="等线" panose="02010600030101010101" pitchFamily="2" charset="-122"/>
                          <a:cs typeface="Times New Roman" panose="02020603050405020304" pitchFamily="18" charset="0"/>
                        </a:rPr>
                        <m:t>𝜅</m:t>
                      </m:r>
                      <m:r>
                        <a:rPr lang="en-US" altLang="zh-CN" i="1" kern="100" smtClean="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𝜇</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𝜇</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b>
                          </m:s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num>
                        <m:den>
                          <m:rad>
                            <m:radPr>
                              <m:degHide m:val="on"/>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radPr>
                            <m:deg/>
                            <m:e>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𝜎</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𝜎</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bSup>
                            </m:e>
                          </m:rad>
                        </m:den>
                      </m:f>
                    </m:oMath>
                  </m:oMathPara>
                </a14:m>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当 </a:t>
                </a:r>
                <a14:m>
                  <m:oMath xmlns:m="http://schemas.openxmlformats.org/officeDocument/2006/math">
                    <m:r>
                      <a:rPr lang="zh-CN" altLang="en-US" sz="1600" i="1" smtClean="0">
                        <a:latin typeface="Cambria Math" panose="02040503050406030204" pitchFamily="18" charset="0"/>
                      </a:rPr>
                      <m:t>𝜅</m:t>
                    </m:r>
                    <m:r>
                      <a:rPr lang="en-US" altLang="zh-CN" sz="1600" b="0" i="1" smtClean="0">
                        <a:latin typeface="Cambria Math" panose="02040503050406030204" pitchFamily="18" charset="0"/>
                      </a:rPr>
                      <m:t>&gt;1</m:t>
                    </m:r>
                  </m:oMath>
                </a14:m>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时，两个区域可清晰区分</a:t>
                </a:r>
                <a:endParaRPr lang="en-US" altLang="zh-CN" sz="160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当 </a:t>
                </a:r>
                <a14:m>
                  <m:oMath xmlns:m="http://schemas.openxmlformats.org/officeDocument/2006/math">
                    <m:r>
                      <a:rPr lang="en-US" altLang="zh-CN" sz="1600" b="0" i="0" dirty="0" smtClean="0">
                        <a:latin typeface="Cambria Math" panose="02040503050406030204" pitchFamily="18" charset="0"/>
                      </a:rPr>
                      <m:t>0.5</m:t>
                    </m:r>
                    <m:r>
                      <a:rPr lang="zh-CN" altLang="en-US" sz="1600" i="1" dirty="0" smtClean="0">
                        <a:latin typeface="Cambria Math" panose="02040503050406030204" pitchFamily="18" charset="0"/>
                      </a:rPr>
                      <m:t>≤</m:t>
                    </m:r>
                    <m:r>
                      <a:rPr lang="zh-CN" altLang="en-US" sz="1600" i="1" dirty="0" smtClean="0">
                        <a:latin typeface="Cambria Math" panose="02040503050406030204" pitchFamily="18" charset="0"/>
                      </a:rPr>
                      <m:t>𝜅</m:t>
                    </m:r>
                    <m:r>
                      <a:rPr lang="zh-CN" altLang="en-US" sz="1600" i="1" dirty="0" smtClean="0">
                        <a:latin typeface="Cambria Math" panose="02040503050406030204" pitchFamily="18" charset="0"/>
                      </a:rPr>
                      <m:t>≤1</m:t>
                    </m:r>
                  </m:oMath>
                </a14:m>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时，两个区域之间具有部分可分离性</a:t>
                </a:r>
                <a:endParaRPr lang="en-US" altLang="zh-CN" sz="1600" dirty="0">
                  <a:latin typeface="Times New Roman" panose="02020603050405020304" pitchFamily="18" charset="0"/>
                  <a:ea typeface="黑体" panose="02010609060101010101" pitchFamily="49" charset="-122"/>
                  <a:cs typeface="Times New Roman" panose="02020603050405020304" pitchFamily="18" charset="0"/>
                </a:endParaRPr>
              </a:p>
              <a:p>
                <a:pPr>
                  <a:lnSpc>
                    <a:spcPct val="150000"/>
                  </a:lnSpc>
                </a:pPr>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当 </a:t>
                </a:r>
                <a14:m>
                  <m:oMath xmlns:m="http://schemas.openxmlformats.org/officeDocument/2006/math">
                    <m:r>
                      <m:rPr>
                        <m:sty m:val="p"/>
                      </m:rPr>
                      <a:rPr lang="el-GR" altLang="zh-CN" sz="1600" i="1" smtClean="0">
                        <a:latin typeface="Cambria Math" panose="02040503050406030204" pitchFamily="18" charset="0"/>
                        <a:ea typeface="Cambria Math" panose="02040503050406030204" pitchFamily="18" charset="0"/>
                      </a:rPr>
                      <m:t>κ</m:t>
                    </m:r>
                    <m:r>
                      <a:rPr lang="zh-CN" altLang="en-US" sz="1600" i="1">
                        <a:latin typeface="Cambria Math" panose="02040503050406030204" pitchFamily="18" charset="0"/>
                        <a:ea typeface="Cambria Math" panose="02040503050406030204" pitchFamily="18" charset="0"/>
                      </a:rPr>
                      <m:t>&lt;</m:t>
                    </m:r>
                    <m:r>
                      <a:rPr lang="en-US" altLang="zh-CN" sz="1600" b="0" i="1" smtClean="0">
                        <a:latin typeface="Cambria Math" panose="02040503050406030204" pitchFamily="18" charset="0"/>
                      </a:rPr>
                      <m:t>0.5</m:t>
                    </m:r>
                  </m:oMath>
                </a14:m>
                <a:r>
                  <a:rPr lang="zh-CN" altLang="en-US" sz="1600" dirty="0">
                    <a:latin typeface="Times New Roman" panose="02020603050405020304" pitchFamily="18" charset="0"/>
                    <a:ea typeface="黑体" panose="02010609060101010101" pitchFamily="49" charset="-122"/>
                    <a:cs typeface="Times New Roman" panose="02020603050405020304" pitchFamily="18" charset="0"/>
                  </a:rPr>
                  <a:t>时，两个区域相似度较高且难以有效区分</a:t>
                </a:r>
              </a:p>
            </p:txBody>
          </p:sp>
        </mc:Choice>
        <mc:Fallback xmlns="">
          <p:sp>
            <p:nvSpPr>
              <p:cNvPr id="12" name="文本框 11">
                <a:extLst>
                  <a:ext uri="{FF2B5EF4-FFF2-40B4-BE49-F238E27FC236}">
                    <a16:creationId xmlns:a16="http://schemas.microsoft.com/office/drawing/2014/main" id="{475FF2F2-DD49-4CF3-BC5C-9F8C2E1316CA}"/>
                  </a:ext>
                </a:extLst>
              </p:cNvPr>
              <p:cNvSpPr txBox="1">
                <a:spLocks noRot="1" noChangeAspect="1" noMove="1" noResize="1" noEditPoints="1" noAdjustHandles="1" noChangeArrowheads="1" noChangeShapeType="1" noTextEdit="1"/>
              </p:cNvSpPr>
              <p:nvPr/>
            </p:nvSpPr>
            <p:spPr>
              <a:xfrm>
                <a:off x="6308817" y="1435607"/>
                <a:ext cx="5883183" cy="2349874"/>
              </a:xfrm>
              <a:prstGeom prst="rect">
                <a:avLst/>
              </a:prstGeom>
              <a:blipFill>
                <a:blip r:embed="rId7"/>
                <a:stretch>
                  <a:fillRect l="-725" t="-1295" b="-1813"/>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文本框 13">
                <a:extLst>
                  <a:ext uri="{FF2B5EF4-FFF2-40B4-BE49-F238E27FC236}">
                    <a16:creationId xmlns:a16="http://schemas.microsoft.com/office/drawing/2014/main" id="{AC6CE9C7-1477-4CC2-8095-04015D5611ED}"/>
                  </a:ext>
                </a:extLst>
              </p:cNvPr>
              <p:cNvSpPr txBox="1"/>
              <p:nvPr/>
            </p:nvSpPr>
            <p:spPr>
              <a:xfrm>
                <a:off x="119585" y="1435607"/>
                <a:ext cx="6207872" cy="2171877"/>
              </a:xfrm>
              <a:prstGeom prst="rect">
                <a:avLst/>
              </a:prstGeom>
              <a:noFill/>
            </p:spPr>
            <p:txBody>
              <a:bodyPr wrap="square">
                <a:spAutoFit/>
              </a:bodyPr>
              <a:lstStyle/>
              <a:p>
                <a:pPr marL="285750" indent="-285750">
                  <a:lnSpc>
                    <a:spcPct val="150000"/>
                  </a:lnSpc>
                  <a:buFont typeface="Wingdings" panose="05000000000000000000" pitchFamily="2" charset="2"/>
                  <a:buChar char="p"/>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梯度幅度：通过量化数据变化率来突出边缘和结构特征，为目标识别提供依据</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gn="ctr"/>
                <a:r>
                  <a:rPr lang="en-US" altLang="zh-CN" sz="1800" kern="100" dirty="0">
                    <a:effectLst/>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zh-CN" altLang="zh-CN" sz="1800"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eqArr>
                          <m:eqArr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eqArrPr>
                          <m:e>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&amp;</m:t>
                            </m:r>
                            <m:r>
                              <m:rPr>
                                <m:sty m:val="p"/>
                              </m:rP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𝑓</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𝑥</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𝑦</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d>
                              <m:d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𝑓</m:t>
                                    </m:r>
                                  </m:num>
                                  <m:den>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𝑥</m:t>
                                    </m:r>
                                  </m:den>
                                </m:f>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𝑓</m:t>
                                    </m:r>
                                  </m:num>
                                  <m:den>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𝑦</m:t>
                                    </m:r>
                                  </m:den>
                                </m:f>
                              </m:e>
                            </m:d>
                          </m:e>
                          <m:e>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&amp;</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𝐺</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rad>
                              <m:radPr>
                                <m:degHide m:val="on"/>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𝑓</m:t>
                                            </m:r>
                                          </m:num>
                                          <m:den>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𝑥</m:t>
                                            </m:r>
                                          </m:den>
                                        </m:f>
                                      </m:e>
                                    </m:d>
                                  </m:e>
                                  <m:sup>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2</m:t>
                                    </m:r>
                                  </m:sup>
                                </m:sSup>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m:t>
                                </m:r>
                                <m:sSup>
                                  <m:sSup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sSupPr>
                                  <m:e>
                                    <m:d>
                                      <m:d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sz="1800"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𝑓</m:t>
                                            </m:r>
                                          </m:num>
                                          <m:den>
                                            <m:r>
                                              <a:rPr lang="en-US" altLang="zh-CN" sz="1800" kern="100">
                                                <a:effectLst/>
                                                <a:latin typeface="Cambria Math" panose="02040503050406030204" pitchFamily="18" charset="0"/>
                                                <a:ea typeface="等线" panose="02010600030101010101" pitchFamily="2" charset="-122"/>
                                                <a:cs typeface="Times New Roman" panose="02020603050405020304" pitchFamily="18" charset="0"/>
                                              </a:rPr>
                                              <m:t>𝜕</m:t>
                                            </m:r>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𝑦</m:t>
                                            </m:r>
                                          </m:den>
                                        </m:f>
                                      </m:e>
                                    </m:d>
                                  </m:e>
                                  <m:sup>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2</m:t>
                                    </m:r>
                                  </m:sup>
                                </m:sSup>
                              </m:e>
                            </m:rad>
                            <m:r>
                              <a:rPr lang="en-US" altLang="zh-CN" sz="1800" i="1" kern="100">
                                <a:effectLst/>
                                <a:latin typeface="Cambria Math" panose="02040503050406030204" pitchFamily="18" charset="0"/>
                                <a:ea typeface="等线" panose="02010600030101010101" pitchFamily="2" charset="-122"/>
                                <a:cs typeface="Times New Roman" panose="02020603050405020304" pitchFamily="18" charset="0"/>
                              </a:rPr>
                              <m:t>    &amp;&amp;</m:t>
                            </m:r>
                          </m:e>
                        </m:eqArr>
                      </m:e>
                    </m:d>
                  </m:oMath>
                </a14:m>
                <a:endParaRPr lang="zh-CN" altLang="en-US" dirty="0"/>
              </a:p>
            </p:txBody>
          </p:sp>
        </mc:Choice>
        <mc:Fallback xmlns="">
          <p:sp>
            <p:nvSpPr>
              <p:cNvPr id="14" name="文本框 13">
                <a:extLst>
                  <a:ext uri="{FF2B5EF4-FFF2-40B4-BE49-F238E27FC236}">
                    <a16:creationId xmlns:a16="http://schemas.microsoft.com/office/drawing/2014/main" id="{AC6CE9C7-1477-4CC2-8095-04015D5611ED}"/>
                  </a:ext>
                </a:extLst>
              </p:cNvPr>
              <p:cNvSpPr txBox="1">
                <a:spLocks noRot="1" noChangeAspect="1" noMove="1" noResize="1" noEditPoints="1" noAdjustHandles="1" noChangeArrowheads="1" noChangeShapeType="1" noTextEdit="1"/>
              </p:cNvSpPr>
              <p:nvPr/>
            </p:nvSpPr>
            <p:spPr>
              <a:xfrm>
                <a:off x="119585" y="1435607"/>
                <a:ext cx="6207872" cy="2171877"/>
              </a:xfrm>
              <a:prstGeom prst="rect">
                <a:avLst/>
              </a:prstGeom>
              <a:blipFill>
                <a:blip r:embed="rId8"/>
                <a:stretch>
                  <a:fillRect l="-688" r="-393"/>
                </a:stretch>
              </a:blipFill>
            </p:spPr>
            <p:txBody>
              <a:bodyPr/>
              <a:lstStyle/>
              <a:p>
                <a:r>
                  <a:rPr lang="zh-CN" altLang="en-US">
                    <a:noFill/>
                  </a:rPr>
                  <a:t> </a:t>
                </a:r>
              </a:p>
            </p:txBody>
          </p:sp>
        </mc:Fallback>
      </mc:AlternateContent>
      <p:pic>
        <p:nvPicPr>
          <p:cNvPr id="18" name="图片 17">
            <a:extLst>
              <a:ext uri="{FF2B5EF4-FFF2-40B4-BE49-F238E27FC236}">
                <a16:creationId xmlns:a16="http://schemas.microsoft.com/office/drawing/2014/main" id="{CAA84EE2-99AD-4CE6-946D-873F3DBAED21}"/>
              </a:ext>
            </a:extLst>
          </p:cNvPr>
          <p:cNvPicPr>
            <a:picLocks noChangeAspect="1"/>
          </p:cNvPicPr>
          <p:nvPr/>
        </p:nvPicPr>
        <p:blipFill>
          <a:blip r:embed="rId9"/>
          <a:stretch>
            <a:fillRect/>
          </a:stretch>
        </p:blipFill>
        <p:spPr>
          <a:xfrm>
            <a:off x="7682027" y="3785481"/>
            <a:ext cx="2446525" cy="2441375"/>
          </a:xfrm>
          <a:prstGeom prst="rect">
            <a:avLst/>
          </a:prstGeom>
        </p:spPr>
      </p:pic>
      <p:pic>
        <p:nvPicPr>
          <p:cNvPr id="1026" name="Picture 2" descr="【图像分析】边缘检测中的图像梯度以及各种梯度算子的介绍 - 虔诚的树 - 博客园">
            <a:extLst>
              <a:ext uri="{FF2B5EF4-FFF2-40B4-BE49-F238E27FC236}">
                <a16:creationId xmlns:a16="http://schemas.microsoft.com/office/drawing/2014/main" id="{67A3CE80-EE65-446B-87B6-54272FF00961}"/>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50000"/>
          <a:stretch/>
        </p:blipFill>
        <p:spPr bwMode="auto">
          <a:xfrm>
            <a:off x="523332" y="4137090"/>
            <a:ext cx="5257922" cy="1738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5509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17</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缪子散射成像系统</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9857B34B-66E7-4707-9EE9-C67962AA2416}"/>
                  </a:ext>
                </a:extLst>
              </p:cNvPr>
              <p:cNvSpPr txBox="1"/>
              <p:nvPr/>
            </p:nvSpPr>
            <p:spPr>
              <a:xfrm>
                <a:off x="5591965" y="3908019"/>
                <a:ext cx="6264435" cy="2031325"/>
              </a:xfrm>
              <a:prstGeom prst="rect">
                <a:avLst/>
              </a:prstGeom>
              <a:noFill/>
            </p:spPr>
            <p:txBody>
              <a:bodyPr wrap="square" rtlCol="0">
                <a:spAutoFit/>
              </a:bodyPr>
              <a:lstStyle/>
              <a:p>
                <a:pPr marL="342900" indent="-342900">
                  <a:buFont typeface="Wingdings" panose="05000000000000000000" pitchFamily="2" charset="2"/>
                  <a:buChar char="Ø"/>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测试平台</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800100" lvl="1" indent="-342900">
                  <a:buFont typeface="Arial" panose="020B0604020202020204" pitchFamily="34" charset="0"/>
                  <a:buChar char="•"/>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探测器</a:t>
                </a:r>
                <a:r>
                  <a:rPr lang="en-US" altLang="zh-CN" dirty="0">
                    <a:latin typeface="Times New Roman" panose="02020603050405020304" pitchFamily="18" charset="0"/>
                    <a:ea typeface="黑体" panose="02010609060101010101" pitchFamily="49" charset="-122"/>
                    <a:cs typeface="Times New Roman" panose="02020603050405020304" pitchFamily="18" charset="0"/>
                  </a:rPr>
                  <a:t>: 600 mm </a:t>
                </a:r>
                <a14:m>
                  <m:oMath xmlns:m="http://schemas.openxmlformats.org/officeDocument/2006/math">
                    <m:r>
                      <a:rPr lang="en-US" altLang="zh-CN"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zh-CN" b="0" i="0" smtClean="0">
                        <a:latin typeface="Cambria Math" panose="02040503050406030204" pitchFamily="18" charset="0"/>
                        <a:ea typeface="Cambria Math" panose="02040503050406030204" pitchFamily="18" charset="0"/>
                        <a:cs typeface="Times New Roman" panose="02020603050405020304" pitchFamily="18" charset="0"/>
                      </a:rPr>
                      <m:t>600</m:t>
                    </m:r>
                  </m:oMath>
                </a14:m>
                <a:r>
                  <a:rPr lang="en-US" altLang="zh-CN" dirty="0">
                    <a:latin typeface="Times New Roman" panose="02020603050405020304" pitchFamily="18" charset="0"/>
                    <a:ea typeface="黑体" panose="02010609060101010101" pitchFamily="49" charset="-122"/>
                    <a:cs typeface="Times New Roman" panose="02020603050405020304" pitchFamily="18" charset="0"/>
                  </a:rPr>
                  <a:t> mm Micromegas</a:t>
                </a:r>
                <a:r>
                  <a:rPr lang="en-US" altLang="zh-CN" kern="100" baseline="30000" dirty="0">
                    <a:latin typeface="Times New Roman" panose="02020603050405020304" pitchFamily="18" charset="0"/>
                    <a:ea typeface="黑体" panose="02010609060101010101" pitchFamily="49" charset="-122"/>
                    <a:cs typeface="Times New Roman" panose="02020603050405020304" pitchFamily="18" charset="0"/>
                  </a:rPr>
                  <a:t> </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800100" lvl="1" indent="-342900">
                  <a:buFont typeface="Arial" panose="020B0604020202020204" pitchFamily="34" charset="0"/>
                  <a:buChar char="•"/>
                </a:pPr>
                <a:r>
                  <a:rPr lang="zh-CN" altLang="en-US" dirty="0">
                    <a:latin typeface="Times New Roman" panose="02020603050405020304" pitchFamily="18" charset="0"/>
                    <a:ea typeface="黑体" panose="02010609060101010101" pitchFamily="49" charset="-122"/>
                    <a:cs typeface="Times New Roman" panose="02020603050405020304" pitchFamily="18" charset="0"/>
                  </a:rPr>
                  <a:t>电子学板：</a:t>
                </a:r>
                <a:r>
                  <a:rPr lang="en-US" altLang="zh-CN" dirty="0">
                    <a:latin typeface="Times New Roman" panose="02020603050405020304" pitchFamily="18" charset="0"/>
                    <a:ea typeface="黑体" panose="02010609060101010101" pitchFamily="49" charset="-122"/>
                    <a:cs typeface="Times New Roman" panose="02020603050405020304" pitchFamily="18" charset="0"/>
                  </a:rPr>
                  <a:t>STAGE_FEC</a:t>
                </a:r>
                <a:r>
                  <a:rPr lang="en-US" altLang="zh-CN" sz="1800" kern="100" baseline="30000" dirty="0">
                    <a:effectLst/>
                    <a:latin typeface="Times New Roman" panose="02020603050405020304" pitchFamily="18" charset="0"/>
                    <a:ea typeface="黑体" panose="02010609060101010101" pitchFamily="49" charset="-122"/>
                    <a:cs typeface="Times New Roman" panose="02020603050405020304" pitchFamily="18" charset="0"/>
                  </a:rPr>
                  <a:t> </a:t>
                </a:r>
                <a:r>
                  <a:rPr lang="en-US" altLang="zh-CN" dirty="0">
                    <a:latin typeface="Times New Roman" panose="02020603050405020304" pitchFamily="18" charset="0"/>
                    <a:ea typeface="黑体" panose="02010609060101010101" pitchFamily="49" charset="-122"/>
                    <a:cs typeface="Times New Roman" panose="02020603050405020304" pitchFamily="18" charset="0"/>
                  </a:rPr>
                  <a:t> + DAQ</a:t>
                </a:r>
                <a:r>
                  <a:rPr lang="en-US" altLang="zh-CN" sz="1800" kern="100" baseline="30000" dirty="0">
                    <a:effectLst/>
                    <a:latin typeface="Times New Roman" panose="02020603050405020304" pitchFamily="18" charset="0"/>
                    <a:ea typeface="黑体" panose="02010609060101010101" pitchFamily="49" charset="-122"/>
                    <a:cs typeface="Times New Roman" panose="02020603050405020304" pitchFamily="18" charset="0"/>
                  </a:rPr>
                  <a:t> </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800100" lvl="1" indent="-342900">
                  <a:buFont typeface="Arial" panose="020B0604020202020204" pitchFamily="34" charset="0"/>
                  <a:buChar char="•"/>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测试模式：自触发测试</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342900" indent="-342900">
                  <a:buFont typeface="Wingdings" panose="05000000000000000000" pitchFamily="2" charset="2"/>
                  <a:buChar char="Ø"/>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测试条件</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800100" lvl="1" indent="-342900">
                  <a:buFont typeface="Arial" panose="020B0604020202020204" pitchFamily="34" charset="0"/>
                  <a:buChar char="•"/>
                </a:pPr>
                <a:r>
                  <a:rPr lang="en-US" altLang="zh-CN" dirty="0">
                    <a:latin typeface="Times New Roman" panose="02020603050405020304" pitchFamily="18" charset="0"/>
                    <a:ea typeface="黑体" panose="02010609060101010101" pitchFamily="49" charset="-122"/>
                    <a:cs typeface="Times New Roman" panose="02020603050405020304" pitchFamily="18" charset="0"/>
                  </a:rPr>
                  <a:t>Mesh</a:t>
                </a:r>
                <a:r>
                  <a:rPr lang="zh-CN" altLang="en-US" dirty="0">
                    <a:latin typeface="Times New Roman" panose="02020603050405020304" pitchFamily="18" charset="0"/>
                    <a:ea typeface="黑体" panose="02010609060101010101" pitchFamily="49" charset="-122"/>
                    <a:cs typeface="Times New Roman" panose="02020603050405020304" pitchFamily="18" charset="0"/>
                  </a:rPr>
                  <a:t>：</a:t>
                </a:r>
                <a:r>
                  <a:rPr lang="en-US" altLang="zh-CN" dirty="0">
                    <a:latin typeface="Times New Roman" panose="02020603050405020304" pitchFamily="18" charset="0"/>
                    <a:ea typeface="黑体" panose="02010609060101010101" pitchFamily="49" charset="-122"/>
                    <a:cs typeface="Times New Roman" panose="02020603050405020304" pitchFamily="18" charset="0"/>
                  </a:rPr>
                  <a:t>-580 V  Drift: -760 V</a:t>
                </a:r>
              </a:p>
              <a:p>
                <a:pPr marL="800100" lvl="1" indent="-342900">
                  <a:buFont typeface="Arial" panose="020B0604020202020204" pitchFamily="34" charset="0"/>
                  <a:buChar char="•"/>
                </a:pPr>
                <a:r>
                  <a:rPr lang="zh-CN" altLang="en-US"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不锈钢屏蔽条件下进行测试</a:t>
                </a:r>
                <a:endParaRPr lang="en-US" altLang="zh-CN"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endParaRPr>
              </a:p>
            </p:txBody>
          </p:sp>
        </mc:Choice>
        <mc:Fallback xmlns="">
          <p:sp>
            <p:nvSpPr>
              <p:cNvPr id="12" name="文本框 11">
                <a:extLst>
                  <a:ext uri="{FF2B5EF4-FFF2-40B4-BE49-F238E27FC236}">
                    <a16:creationId xmlns:a16="http://schemas.microsoft.com/office/drawing/2014/main" id="{9857B34B-66E7-4707-9EE9-C67962AA2416}"/>
                  </a:ext>
                </a:extLst>
              </p:cNvPr>
              <p:cNvSpPr txBox="1">
                <a:spLocks noRot="1" noChangeAspect="1" noMove="1" noResize="1" noEditPoints="1" noAdjustHandles="1" noChangeArrowheads="1" noChangeShapeType="1" noTextEdit="1"/>
              </p:cNvSpPr>
              <p:nvPr/>
            </p:nvSpPr>
            <p:spPr>
              <a:xfrm>
                <a:off x="5591965" y="3908019"/>
                <a:ext cx="6264435" cy="2031325"/>
              </a:xfrm>
              <a:prstGeom prst="rect">
                <a:avLst/>
              </a:prstGeom>
              <a:blipFill>
                <a:blip r:embed="rId5"/>
                <a:stretch>
                  <a:fillRect l="-584" t="-2102" b="-3303"/>
                </a:stretch>
              </a:blipFill>
            </p:spPr>
            <p:txBody>
              <a:bodyPr/>
              <a:lstStyle/>
              <a:p>
                <a:r>
                  <a:rPr lang="zh-CN" altLang="en-US">
                    <a:noFill/>
                  </a:rPr>
                  <a:t> </a:t>
                </a:r>
              </a:p>
            </p:txBody>
          </p:sp>
        </mc:Fallback>
      </mc:AlternateContent>
      <p:pic>
        <p:nvPicPr>
          <p:cNvPr id="10" name="Picture 20">
            <a:extLst>
              <a:ext uri="{FF2B5EF4-FFF2-40B4-BE49-F238E27FC236}">
                <a16:creationId xmlns:a16="http://schemas.microsoft.com/office/drawing/2014/main" id="{2FA7618C-2F17-4BEA-B47C-C35DF19EDD1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390" t="8787" r="8395" b="15110"/>
          <a:stretch/>
        </p:blipFill>
        <p:spPr>
          <a:xfrm>
            <a:off x="5402289" y="1015203"/>
            <a:ext cx="2513815" cy="2543456"/>
          </a:xfrm>
          <a:prstGeom prst="rect">
            <a:avLst/>
          </a:prstGeom>
        </p:spPr>
      </p:pic>
      <p:pic>
        <p:nvPicPr>
          <p:cNvPr id="14" name="Picture 7">
            <a:extLst>
              <a:ext uri="{FF2B5EF4-FFF2-40B4-BE49-F238E27FC236}">
                <a16:creationId xmlns:a16="http://schemas.microsoft.com/office/drawing/2014/main" id="{91528A8F-CD69-49AE-867C-DA8F2CC210E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419892" y="1015203"/>
            <a:ext cx="3436508" cy="2577381"/>
          </a:xfrm>
          <a:prstGeom prst="rect">
            <a:avLst/>
          </a:prstGeom>
        </p:spPr>
      </p:pic>
      <p:pic>
        <p:nvPicPr>
          <p:cNvPr id="3" name="图片 2">
            <a:extLst>
              <a:ext uri="{FF2B5EF4-FFF2-40B4-BE49-F238E27FC236}">
                <a16:creationId xmlns:a16="http://schemas.microsoft.com/office/drawing/2014/main" id="{69ECFD95-9E9A-47FC-B2D7-F297DAFBABE0}"/>
              </a:ext>
            </a:extLst>
          </p:cNvPr>
          <p:cNvPicPr>
            <a:picLocks noChangeAspect="1"/>
          </p:cNvPicPr>
          <p:nvPr/>
        </p:nvPicPr>
        <p:blipFill>
          <a:blip r:embed="rId8"/>
          <a:stretch>
            <a:fillRect/>
          </a:stretch>
        </p:blipFill>
        <p:spPr>
          <a:xfrm>
            <a:off x="784046" y="814387"/>
            <a:ext cx="4143375" cy="5229225"/>
          </a:xfrm>
          <a:prstGeom prst="rect">
            <a:avLst/>
          </a:prstGeom>
        </p:spPr>
      </p:pic>
    </p:spTree>
    <p:extLst>
      <p:ext uri="{BB962C8B-B14F-4D97-AF65-F5344CB8AC3E}">
        <p14:creationId xmlns:p14="http://schemas.microsoft.com/office/powerpoint/2010/main" val="2910645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D6BDE1AB-9082-46C4-BCF9-E7EA3C954F88}"/>
              </a:ext>
            </a:extLst>
          </p:cNvPr>
          <p:cNvPicPr>
            <a:picLocks noChangeAspect="1"/>
          </p:cNvPicPr>
          <p:nvPr/>
        </p:nvPicPr>
        <p:blipFill>
          <a:blip r:embed="rId4"/>
          <a:stretch>
            <a:fillRect/>
          </a:stretch>
        </p:blipFill>
        <p:spPr>
          <a:xfrm>
            <a:off x="4461051" y="3459718"/>
            <a:ext cx="3636883" cy="2805374"/>
          </a:xfrm>
          <a:prstGeom prst="rect">
            <a:avLst/>
          </a:prstGeom>
        </p:spPr>
      </p:pic>
      <p:pic>
        <p:nvPicPr>
          <p:cNvPr id="12" name="图片 11">
            <a:extLst>
              <a:ext uri="{FF2B5EF4-FFF2-40B4-BE49-F238E27FC236}">
                <a16:creationId xmlns:a16="http://schemas.microsoft.com/office/drawing/2014/main" id="{75CB3FAF-47A3-4A39-BE97-13731559B3F7}"/>
              </a:ext>
            </a:extLst>
          </p:cNvPr>
          <p:cNvPicPr>
            <a:picLocks noChangeAspect="1"/>
          </p:cNvPicPr>
          <p:nvPr/>
        </p:nvPicPr>
        <p:blipFill>
          <a:blip r:embed="rId5"/>
          <a:stretch>
            <a:fillRect/>
          </a:stretch>
        </p:blipFill>
        <p:spPr>
          <a:xfrm>
            <a:off x="4543314" y="880850"/>
            <a:ext cx="3472358" cy="2682509"/>
          </a:xfrm>
          <a:prstGeom prst="rect">
            <a:avLst/>
          </a:prstGeom>
        </p:spPr>
      </p:pic>
      <p:pic>
        <p:nvPicPr>
          <p:cNvPr id="3" name="图片 2">
            <a:extLst>
              <a:ext uri="{FF2B5EF4-FFF2-40B4-BE49-F238E27FC236}">
                <a16:creationId xmlns:a16="http://schemas.microsoft.com/office/drawing/2014/main" id="{B8C1E97F-97A5-4A09-9D9F-D3412DB18055}"/>
              </a:ext>
            </a:extLst>
          </p:cNvPr>
          <p:cNvPicPr>
            <a:picLocks noChangeAspect="1"/>
          </p:cNvPicPr>
          <p:nvPr/>
        </p:nvPicPr>
        <p:blipFill>
          <a:blip r:embed="rId6"/>
          <a:stretch>
            <a:fillRect/>
          </a:stretch>
        </p:blipFill>
        <p:spPr>
          <a:xfrm>
            <a:off x="780153" y="1002680"/>
            <a:ext cx="3200400" cy="5105400"/>
          </a:xfrm>
          <a:prstGeom prst="rect">
            <a:avLst/>
          </a:prstGeom>
        </p:spPr>
      </p:pic>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18</a:t>
            </a:fld>
            <a:endParaRPr lang="zh-CN" altLang="en-US" dirty="0"/>
          </a:p>
        </p:txBody>
      </p:sp>
      <p:sp>
        <p:nvSpPr>
          <p:cNvPr id="9" name="TextBox 46"/>
          <p:cNvSpPr txBox="1">
            <a:spLocks noChangeArrowheads="1"/>
          </p:cNvSpPr>
          <p:nvPr>
            <p:custDataLst>
              <p:tags r:id="rId1"/>
            </p:custDataLst>
          </p:nvPr>
        </p:nvSpPr>
        <p:spPr bwMode="auto">
          <a:xfrm>
            <a:off x="911639" y="44765"/>
            <a:ext cx="8136565"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成像结果（汉字“中囯”结构）</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cxnSp>
        <p:nvCxnSpPr>
          <p:cNvPr id="19" name="直接箭头连接符 18">
            <a:extLst>
              <a:ext uri="{FF2B5EF4-FFF2-40B4-BE49-F238E27FC236}">
                <a16:creationId xmlns:a16="http://schemas.microsoft.com/office/drawing/2014/main" id="{EEA1A449-12A6-4D0E-9286-44A10F31A149}"/>
              </a:ext>
            </a:extLst>
          </p:cNvPr>
          <p:cNvCxnSpPr>
            <a:cxnSpLocks/>
          </p:cNvCxnSpPr>
          <p:nvPr/>
        </p:nvCxnSpPr>
        <p:spPr>
          <a:xfrm flipH="1" flipV="1">
            <a:off x="1127654" y="4526265"/>
            <a:ext cx="384021" cy="27083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C107A0C3-4893-466B-B5EC-2290DB73329E}"/>
              </a:ext>
            </a:extLst>
          </p:cNvPr>
          <p:cNvSpPr txBox="1"/>
          <p:nvPr/>
        </p:nvSpPr>
        <p:spPr>
          <a:xfrm>
            <a:off x="838213" y="4005594"/>
            <a:ext cx="1325505" cy="461665"/>
          </a:xfrm>
          <a:prstGeom prst="rect">
            <a:avLst/>
          </a:prstGeom>
          <a:noFill/>
        </p:spPr>
        <p:txBody>
          <a:bodyPr wrap="square" rtlCol="0">
            <a:spAutoFit/>
          </a:bodyPr>
          <a:lstStyle/>
          <a:p>
            <a:r>
              <a:rPr lang="zh-CN" altLang="en-US" sz="2400" b="1" dirty="0">
                <a:solidFill>
                  <a:srgbClr val="FF0000"/>
                </a:solidFill>
                <a:latin typeface="黑体" panose="02010609060101010101" pitchFamily="49" charset="-122"/>
                <a:ea typeface="黑体" panose="02010609060101010101" pitchFamily="49" charset="-122"/>
              </a:rPr>
              <a:t>铅块</a:t>
            </a:r>
          </a:p>
        </p:txBody>
      </p:sp>
      <p:cxnSp>
        <p:nvCxnSpPr>
          <p:cNvPr id="25" name="直接箭头连接符 24">
            <a:extLst>
              <a:ext uri="{FF2B5EF4-FFF2-40B4-BE49-F238E27FC236}">
                <a16:creationId xmlns:a16="http://schemas.microsoft.com/office/drawing/2014/main" id="{6F1FF807-C0DB-4088-8727-F323DAAA1B6F}"/>
              </a:ext>
            </a:extLst>
          </p:cNvPr>
          <p:cNvCxnSpPr/>
          <p:nvPr/>
        </p:nvCxnSpPr>
        <p:spPr>
          <a:xfrm flipH="1" flipV="1">
            <a:off x="4511890" y="1412860"/>
            <a:ext cx="1584110" cy="792055"/>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EC0F0B2F-093E-472C-A3C0-F93D4DF854DE}"/>
              </a:ext>
            </a:extLst>
          </p:cNvPr>
          <p:cNvSpPr txBox="1"/>
          <p:nvPr/>
        </p:nvSpPr>
        <p:spPr>
          <a:xfrm>
            <a:off x="3368554" y="1048462"/>
            <a:ext cx="1224085" cy="400110"/>
          </a:xfrm>
          <a:prstGeom prst="rect">
            <a:avLst/>
          </a:prstGeom>
          <a:noFill/>
        </p:spPr>
        <p:txBody>
          <a:bodyPr wrap="square" rtlCol="0">
            <a:spAutoFit/>
          </a:bodyPr>
          <a:lstStyle/>
          <a:p>
            <a:r>
              <a:rPr lang="en-US" altLang="zh-CN" sz="2000" b="1" dirty="0">
                <a:solidFill>
                  <a:srgbClr val="7030A0"/>
                </a:solidFill>
                <a:latin typeface="Times New Roman" panose="02020603050405020304" pitchFamily="18" charset="0"/>
                <a:ea typeface="黑体" panose="02010609060101010101" pitchFamily="49" charset="-122"/>
                <a:cs typeface="Times New Roman" panose="02020603050405020304" pitchFamily="18" charset="0"/>
              </a:rPr>
              <a:t>4cm </a:t>
            </a:r>
            <a:r>
              <a:rPr lang="zh-CN" altLang="en-US" sz="2000" b="1" dirty="0">
                <a:solidFill>
                  <a:srgbClr val="7030A0"/>
                </a:solidFill>
                <a:latin typeface="Times New Roman" panose="02020603050405020304" pitchFamily="18" charset="0"/>
                <a:ea typeface="黑体" panose="02010609060101010101" pitchFamily="49" charset="-122"/>
                <a:cs typeface="Times New Roman" panose="02020603050405020304" pitchFamily="18" charset="0"/>
              </a:rPr>
              <a:t>空隙</a:t>
            </a:r>
          </a:p>
        </p:txBody>
      </p:sp>
      <p:cxnSp>
        <p:nvCxnSpPr>
          <p:cNvPr id="29" name="直接箭头连接符 28">
            <a:extLst>
              <a:ext uri="{FF2B5EF4-FFF2-40B4-BE49-F238E27FC236}">
                <a16:creationId xmlns:a16="http://schemas.microsoft.com/office/drawing/2014/main" id="{C84FEB87-3881-4A68-9939-5C0CA36B0C44}"/>
              </a:ext>
            </a:extLst>
          </p:cNvPr>
          <p:cNvCxnSpPr>
            <a:cxnSpLocks/>
          </p:cNvCxnSpPr>
          <p:nvPr/>
        </p:nvCxnSpPr>
        <p:spPr>
          <a:xfrm>
            <a:off x="6312015" y="5013110"/>
            <a:ext cx="1224085" cy="1020304"/>
          </a:xfrm>
          <a:prstGeom prst="straightConnector1">
            <a:avLst/>
          </a:prstGeom>
          <a:ln w="28575">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2" name="文本框 31">
            <a:extLst>
              <a:ext uri="{FF2B5EF4-FFF2-40B4-BE49-F238E27FC236}">
                <a16:creationId xmlns:a16="http://schemas.microsoft.com/office/drawing/2014/main" id="{5B21ECD6-AD2A-4A87-99E7-BD3A97DB75CC}"/>
              </a:ext>
            </a:extLst>
          </p:cNvPr>
          <p:cNvSpPr txBox="1"/>
          <p:nvPr/>
        </p:nvSpPr>
        <p:spPr>
          <a:xfrm>
            <a:off x="7180956" y="5895760"/>
            <a:ext cx="1224085" cy="369332"/>
          </a:xfrm>
          <a:prstGeom prst="rect">
            <a:avLst/>
          </a:prstGeom>
          <a:noFill/>
        </p:spPr>
        <p:txBody>
          <a:bodyPr wrap="square" rtlCol="0">
            <a:spAutoFit/>
          </a:bodyPr>
          <a:lstStyle/>
          <a:p>
            <a:r>
              <a:rPr lang="en-US" altLang="zh-CN" b="1" dirty="0">
                <a:solidFill>
                  <a:srgbClr val="7030A0"/>
                </a:solidFill>
                <a:latin typeface="Times New Roman" panose="02020603050405020304" pitchFamily="18" charset="0"/>
                <a:ea typeface="黑体" panose="02010609060101010101" pitchFamily="49" charset="-122"/>
                <a:cs typeface="Times New Roman" panose="02020603050405020304" pitchFamily="18" charset="0"/>
              </a:rPr>
              <a:t>2cm </a:t>
            </a:r>
            <a:r>
              <a:rPr lang="zh-CN" altLang="en-US" b="1" dirty="0">
                <a:solidFill>
                  <a:srgbClr val="7030A0"/>
                </a:solidFill>
                <a:latin typeface="Times New Roman" panose="02020603050405020304" pitchFamily="18" charset="0"/>
                <a:ea typeface="黑体" panose="02010609060101010101" pitchFamily="49" charset="-122"/>
                <a:cs typeface="Times New Roman" panose="02020603050405020304" pitchFamily="18" charset="0"/>
              </a:rPr>
              <a:t>钨块</a:t>
            </a:r>
          </a:p>
        </p:txBody>
      </p:sp>
      <p:cxnSp>
        <p:nvCxnSpPr>
          <p:cNvPr id="40" name="直接箭头连接符 39">
            <a:extLst>
              <a:ext uri="{FF2B5EF4-FFF2-40B4-BE49-F238E27FC236}">
                <a16:creationId xmlns:a16="http://schemas.microsoft.com/office/drawing/2014/main" id="{18DD7794-F838-43DA-960F-718D64361C2A}"/>
              </a:ext>
            </a:extLst>
          </p:cNvPr>
          <p:cNvCxnSpPr/>
          <p:nvPr/>
        </p:nvCxnSpPr>
        <p:spPr>
          <a:xfrm flipH="1" flipV="1">
            <a:off x="5663970" y="4005594"/>
            <a:ext cx="360025" cy="43147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6A9C3BF6-5D2A-461B-8B8D-5645FE51FAF2}"/>
              </a:ext>
            </a:extLst>
          </p:cNvPr>
          <p:cNvSpPr txBox="1"/>
          <p:nvPr/>
        </p:nvSpPr>
        <p:spPr>
          <a:xfrm>
            <a:off x="5080491" y="3647033"/>
            <a:ext cx="1224085" cy="400110"/>
          </a:xfrm>
          <a:prstGeom prst="rect">
            <a:avLst/>
          </a:prstGeom>
          <a:noFill/>
        </p:spPr>
        <p:txBody>
          <a:bodyPr wrap="square" rtlCol="0">
            <a:spAutoFit/>
          </a:bodyPr>
          <a:lstStyle/>
          <a:p>
            <a:r>
              <a:rPr lang="zh-CN" altLang="en-US" sz="20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铅块</a:t>
            </a:r>
          </a:p>
        </p:txBody>
      </p:sp>
      <p:pic>
        <p:nvPicPr>
          <p:cNvPr id="10" name="图片 9">
            <a:extLst>
              <a:ext uri="{FF2B5EF4-FFF2-40B4-BE49-F238E27FC236}">
                <a16:creationId xmlns:a16="http://schemas.microsoft.com/office/drawing/2014/main" id="{4866789F-2B2A-4A86-B77F-F6DFF82FB6C4}"/>
              </a:ext>
            </a:extLst>
          </p:cNvPr>
          <p:cNvPicPr>
            <a:picLocks noChangeAspect="1"/>
          </p:cNvPicPr>
          <p:nvPr/>
        </p:nvPicPr>
        <p:blipFill>
          <a:blip r:embed="rId8"/>
          <a:stretch>
            <a:fillRect/>
          </a:stretch>
        </p:blipFill>
        <p:spPr>
          <a:xfrm>
            <a:off x="8802898" y="731400"/>
            <a:ext cx="2965211" cy="5688744"/>
          </a:xfrm>
          <a:prstGeom prst="rect">
            <a:avLst/>
          </a:prstGeom>
        </p:spPr>
      </p:pic>
    </p:spTree>
    <p:extLst>
      <p:ext uri="{BB962C8B-B14F-4D97-AF65-F5344CB8AC3E}">
        <p14:creationId xmlns:p14="http://schemas.microsoft.com/office/powerpoint/2010/main" val="1011449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19</a:t>
            </a:fld>
            <a:endParaRPr lang="zh-CN" altLang="en-US" dirty="0"/>
          </a:p>
        </p:txBody>
      </p:sp>
      <p:sp>
        <p:nvSpPr>
          <p:cNvPr id="9" name="TextBox 46"/>
          <p:cNvSpPr txBox="1">
            <a:spLocks noChangeArrowheads="1"/>
          </p:cNvSpPr>
          <p:nvPr>
            <p:custDataLst>
              <p:tags r:id="rId1"/>
            </p:custDataLst>
          </p:nvPr>
        </p:nvSpPr>
        <p:spPr bwMode="auto">
          <a:xfrm>
            <a:off x="911639" y="44765"/>
            <a:ext cx="8136565"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成像结果（钨块和空心铜罐）</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31" name="文本框 30">
            <a:extLst>
              <a:ext uri="{FF2B5EF4-FFF2-40B4-BE49-F238E27FC236}">
                <a16:creationId xmlns:a16="http://schemas.microsoft.com/office/drawing/2014/main" id="{DA0BA1B9-1174-4485-9C13-91DEEF92D5EB}"/>
              </a:ext>
            </a:extLst>
          </p:cNvPr>
          <p:cNvSpPr txBox="1"/>
          <p:nvPr/>
        </p:nvSpPr>
        <p:spPr>
          <a:xfrm>
            <a:off x="8832190" y="5789482"/>
            <a:ext cx="301859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剖面散射密度分布（</a:t>
            </a:r>
            <a:r>
              <a:rPr kumimoji="0" lang="en-US" altLang="zh-CN"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48</a:t>
            </a:r>
            <a:r>
              <a:rPr kumimoji="0" lang="zh-CN" altLang="en-US"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小时）</a:t>
            </a:r>
            <a:endParaRPr kumimoji="0" lang="zh-CN" altLang="en-US" sz="1800" b="0" i="0" u="none" strike="noStrike" kern="1200" cap="none" spc="0" normalizeH="0" baseline="0" noProof="0" dirty="0">
              <a:ln>
                <a:noFill/>
              </a:ln>
              <a:solidFill>
                <a:srgbClr val="465562"/>
              </a:solidFill>
              <a:effectLst/>
              <a:uLnTx/>
              <a:uFillTx/>
              <a:latin typeface="Calibri"/>
              <a:ea typeface="黑体"/>
              <a:cs typeface="+mn-cs"/>
            </a:endParaRPr>
          </a:p>
        </p:txBody>
      </p:sp>
      <p:grpSp>
        <p:nvGrpSpPr>
          <p:cNvPr id="33" name="组合 32">
            <a:extLst>
              <a:ext uri="{FF2B5EF4-FFF2-40B4-BE49-F238E27FC236}">
                <a16:creationId xmlns:a16="http://schemas.microsoft.com/office/drawing/2014/main" id="{3DE7F681-A815-4EDF-B40A-F46249A97772}"/>
              </a:ext>
            </a:extLst>
          </p:cNvPr>
          <p:cNvGrpSpPr/>
          <p:nvPr/>
        </p:nvGrpSpPr>
        <p:grpSpPr>
          <a:xfrm>
            <a:off x="4212886" y="1625600"/>
            <a:ext cx="3766227" cy="3682638"/>
            <a:chOff x="4057893" y="1374896"/>
            <a:chExt cx="4191283" cy="3933342"/>
          </a:xfrm>
        </p:grpSpPr>
        <p:pic>
          <p:nvPicPr>
            <p:cNvPr id="34" name="图片 33">
              <a:extLst>
                <a:ext uri="{FF2B5EF4-FFF2-40B4-BE49-F238E27FC236}">
                  <a16:creationId xmlns:a16="http://schemas.microsoft.com/office/drawing/2014/main" id="{ED09F0F6-9D68-4D24-A76B-FF386A9BACEB}"/>
                </a:ext>
              </a:extLst>
            </p:cNvPr>
            <p:cNvPicPr>
              <a:picLocks noChangeAspect="1"/>
            </p:cNvPicPr>
            <p:nvPr/>
          </p:nvPicPr>
          <p:blipFill>
            <a:blip r:embed="rId5"/>
            <a:stretch>
              <a:fillRect/>
            </a:stretch>
          </p:blipFill>
          <p:spPr>
            <a:xfrm>
              <a:off x="4132603" y="2013826"/>
              <a:ext cx="4116056" cy="2381332"/>
            </a:xfrm>
            <a:prstGeom prst="rect">
              <a:avLst/>
            </a:prstGeom>
          </p:spPr>
        </p:pic>
        <p:sp>
          <p:nvSpPr>
            <p:cNvPr id="35" name="矩形 34">
              <a:extLst>
                <a:ext uri="{FF2B5EF4-FFF2-40B4-BE49-F238E27FC236}">
                  <a16:creationId xmlns:a16="http://schemas.microsoft.com/office/drawing/2014/main" id="{6E278BB0-C108-4488-9479-D6063A5D29C1}"/>
                </a:ext>
              </a:extLst>
            </p:cNvPr>
            <p:cNvSpPr/>
            <p:nvPr/>
          </p:nvSpPr>
          <p:spPr>
            <a:xfrm>
              <a:off x="4132603" y="1374896"/>
              <a:ext cx="4116056" cy="21601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a:extLst>
                <a:ext uri="{FF2B5EF4-FFF2-40B4-BE49-F238E27FC236}">
                  <a16:creationId xmlns:a16="http://schemas.microsoft.com/office/drawing/2014/main" id="{6F0D00E3-A58C-4C5E-BDE1-AF935129CDA4}"/>
                </a:ext>
              </a:extLst>
            </p:cNvPr>
            <p:cNvSpPr/>
            <p:nvPr/>
          </p:nvSpPr>
          <p:spPr>
            <a:xfrm>
              <a:off x="4133120" y="5092223"/>
              <a:ext cx="4116056" cy="21601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a:extLst>
                <a:ext uri="{FF2B5EF4-FFF2-40B4-BE49-F238E27FC236}">
                  <a16:creationId xmlns:a16="http://schemas.microsoft.com/office/drawing/2014/main" id="{6302029E-1F5D-4675-BBC1-AF04C92C71DC}"/>
                </a:ext>
              </a:extLst>
            </p:cNvPr>
            <p:cNvSpPr txBox="1"/>
            <p:nvPr/>
          </p:nvSpPr>
          <p:spPr>
            <a:xfrm>
              <a:off x="4057893" y="4783384"/>
              <a:ext cx="1908398" cy="394475"/>
            </a:xfrm>
            <a:prstGeom prst="rect">
              <a:avLst/>
            </a:prstGeom>
            <a:noFill/>
          </p:spPr>
          <p:txBody>
            <a:bodyPr wrap="square" rtlCol="0">
              <a:spAutoFit/>
            </a:bodyPr>
            <a:lstStyle/>
            <a:p>
              <a:r>
                <a:rPr lang="en-US" altLang="zh-CN" dirty="0"/>
                <a:t>5 mm </a:t>
              </a:r>
              <a:r>
                <a:rPr lang="zh-CN" altLang="en-US" dirty="0"/>
                <a:t>不锈钢板</a:t>
              </a:r>
            </a:p>
          </p:txBody>
        </p:sp>
        <p:sp>
          <p:nvSpPr>
            <p:cNvPr id="38" name="文本框 37">
              <a:extLst>
                <a:ext uri="{FF2B5EF4-FFF2-40B4-BE49-F238E27FC236}">
                  <a16:creationId xmlns:a16="http://schemas.microsoft.com/office/drawing/2014/main" id="{F3076996-6B4C-4118-BDD1-4602F42DD87A}"/>
                </a:ext>
              </a:extLst>
            </p:cNvPr>
            <p:cNvSpPr txBox="1"/>
            <p:nvPr/>
          </p:nvSpPr>
          <p:spPr>
            <a:xfrm>
              <a:off x="4132603" y="1574729"/>
              <a:ext cx="2033155" cy="394475"/>
            </a:xfrm>
            <a:prstGeom prst="rect">
              <a:avLst/>
            </a:prstGeom>
            <a:noFill/>
          </p:spPr>
          <p:txBody>
            <a:bodyPr wrap="square" rtlCol="0">
              <a:spAutoFit/>
            </a:bodyPr>
            <a:lstStyle/>
            <a:p>
              <a:r>
                <a:rPr lang="en-US" altLang="zh-CN" dirty="0"/>
                <a:t>5 mm </a:t>
              </a:r>
              <a:r>
                <a:rPr lang="zh-CN" altLang="en-US" dirty="0"/>
                <a:t>不锈钢板</a:t>
              </a:r>
            </a:p>
          </p:txBody>
        </p:sp>
        <p:cxnSp>
          <p:nvCxnSpPr>
            <p:cNvPr id="39" name="直接箭头连接符 38">
              <a:extLst>
                <a:ext uri="{FF2B5EF4-FFF2-40B4-BE49-F238E27FC236}">
                  <a16:creationId xmlns:a16="http://schemas.microsoft.com/office/drawing/2014/main" id="{AF17C833-BDE7-4659-BCB1-DA7171505840}"/>
                </a:ext>
              </a:extLst>
            </p:cNvPr>
            <p:cNvCxnSpPr>
              <a:cxnSpLocks/>
            </p:cNvCxnSpPr>
            <p:nvPr/>
          </p:nvCxnSpPr>
          <p:spPr>
            <a:xfrm flipV="1">
              <a:off x="5752547" y="2458041"/>
              <a:ext cx="213745" cy="14401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D6756BAA-6350-4B1F-9167-97614604969D}"/>
                </a:ext>
              </a:extLst>
            </p:cNvPr>
            <p:cNvCxnSpPr>
              <a:cxnSpLocks/>
            </p:cNvCxnSpPr>
            <p:nvPr/>
          </p:nvCxnSpPr>
          <p:spPr>
            <a:xfrm>
              <a:off x="5699599" y="3284990"/>
              <a:ext cx="266693"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直接箭头连接符 40">
              <a:extLst>
                <a:ext uri="{FF2B5EF4-FFF2-40B4-BE49-F238E27FC236}">
                  <a16:creationId xmlns:a16="http://schemas.microsoft.com/office/drawing/2014/main" id="{79092CB2-B5BA-49AA-A732-C14932F55CE5}"/>
                </a:ext>
              </a:extLst>
            </p:cNvPr>
            <p:cNvCxnSpPr>
              <a:cxnSpLocks/>
            </p:cNvCxnSpPr>
            <p:nvPr/>
          </p:nvCxnSpPr>
          <p:spPr>
            <a:xfrm>
              <a:off x="5676903" y="3861030"/>
              <a:ext cx="289389" cy="720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文本框 41">
              <a:extLst>
                <a:ext uri="{FF2B5EF4-FFF2-40B4-BE49-F238E27FC236}">
                  <a16:creationId xmlns:a16="http://schemas.microsoft.com/office/drawing/2014/main" id="{73B6E775-670A-4DB7-A991-A89C882A25EA}"/>
                </a:ext>
              </a:extLst>
            </p:cNvPr>
            <p:cNvSpPr txBox="1"/>
            <p:nvPr/>
          </p:nvSpPr>
          <p:spPr>
            <a:xfrm>
              <a:off x="4633540" y="4335674"/>
              <a:ext cx="811033" cy="427348"/>
            </a:xfrm>
            <a:prstGeom prst="rect">
              <a:avLst/>
            </a:prstGeom>
            <a:noFill/>
          </p:spPr>
          <p:txBody>
            <a:bodyPr wrap="square" rtlCol="0">
              <a:spAutoFit/>
            </a:bodyPr>
            <a:lstStyle/>
            <a:p>
              <a:r>
                <a:rPr lang="zh-CN" altLang="en-US" sz="2000" b="1" dirty="0">
                  <a:solidFill>
                    <a:schemeClr val="accent2">
                      <a:lumMod val="75000"/>
                    </a:schemeClr>
                  </a:solidFill>
                </a:rPr>
                <a:t>铜罐</a:t>
              </a:r>
            </a:p>
          </p:txBody>
        </p:sp>
        <p:sp>
          <p:nvSpPr>
            <p:cNvPr id="43" name="文本框 42">
              <a:extLst>
                <a:ext uri="{FF2B5EF4-FFF2-40B4-BE49-F238E27FC236}">
                  <a16:creationId xmlns:a16="http://schemas.microsoft.com/office/drawing/2014/main" id="{454E704B-745F-40C6-B086-1E11C73CB5FA}"/>
                </a:ext>
              </a:extLst>
            </p:cNvPr>
            <p:cNvSpPr txBox="1"/>
            <p:nvPr/>
          </p:nvSpPr>
          <p:spPr>
            <a:xfrm>
              <a:off x="7261661" y="2205374"/>
              <a:ext cx="877738" cy="427348"/>
            </a:xfrm>
            <a:prstGeom prst="rect">
              <a:avLst/>
            </a:prstGeom>
            <a:noFill/>
          </p:spPr>
          <p:txBody>
            <a:bodyPr wrap="square" rtlCol="0">
              <a:spAutoFit/>
            </a:bodyPr>
            <a:lstStyle/>
            <a:p>
              <a:r>
                <a:rPr lang="zh-CN" altLang="en-US" sz="2000" b="1" dirty="0">
                  <a:solidFill>
                    <a:schemeClr val="accent3">
                      <a:lumMod val="75000"/>
                    </a:schemeClr>
                  </a:solidFill>
                </a:rPr>
                <a:t>钨块</a:t>
              </a:r>
            </a:p>
          </p:txBody>
        </p:sp>
      </p:grpSp>
      <p:sp>
        <p:nvSpPr>
          <p:cNvPr id="45" name="文本框 44">
            <a:extLst>
              <a:ext uri="{FF2B5EF4-FFF2-40B4-BE49-F238E27FC236}">
                <a16:creationId xmlns:a16="http://schemas.microsoft.com/office/drawing/2014/main" id="{6333E52B-0109-4AFC-9C51-37D8C6471736}"/>
              </a:ext>
            </a:extLst>
          </p:cNvPr>
          <p:cNvSpPr txBox="1"/>
          <p:nvPr/>
        </p:nvSpPr>
        <p:spPr>
          <a:xfrm>
            <a:off x="6333051" y="2022098"/>
            <a:ext cx="1645597" cy="400110"/>
          </a:xfrm>
          <a:prstGeom prst="rect">
            <a:avLst/>
          </a:prstGeom>
          <a:noFill/>
        </p:spPr>
        <p:txBody>
          <a:bodyPr wrap="square" rtlCol="0">
            <a:spAutoFit/>
          </a:bodyPr>
          <a:lstStyle/>
          <a:p>
            <a:r>
              <a:rPr lang="en-US" altLang="zh-CN" sz="2000" dirty="0">
                <a:solidFill>
                  <a:srgbClr val="FF0000"/>
                </a:solidFill>
              </a:rPr>
              <a:t>3cm</a:t>
            </a:r>
            <a:r>
              <a:rPr lang="zh-CN" altLang="en-US" sz="2000" dirty="0">
                <a:solidFill>
                  <a:srgbClr val="FF0000"/>
                </a:solidFill>
              </a:rPr>
              <a:t>厚</a:t>
            </a:r>
          </a:p>
        </p:txBody>
      </p:sp>
      <p:sp>
        <p:nvSpPr>
          <p:cNvPr id="49" name="矩形 48">
            <a:extLst>
              <a:ext uri="{FF2B5EF4-FFF2-40B4-BE49-F238E27FC236}">
                <a16:creationId xmlns:a16="http://schemas.microsoft.com/office/drawing/2014/main" id="{94FC1A56-AD9B-4D68-931F-69AFBF76A80B}"/>
              </a:ext>
            </a:extLst>
          </p:cNvPr>
          <p:cNvSpPr/>
          <p:nvPr/>
        </p:nvSpPr>
        <p:spPr>
          <a:xfrm>
            <a:off x="4280019" y="3862504"/>
            <a:ext cx="1455659" cy="516096"/>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a:extLst>
              <a:ext uri="{FF2B5EF4-FFF2-40B4-BE49-F238E27FC236}">
                <a16:creationId xmlns:a16="http://schemas.microsoft.com/office/drawing/2014/main" id="{B94AEB04-E52C-4C3F-AF95-2EF1949320FC}"/>
              </a:ext>
            </a:extLst>
          </p:cNvPr>
          <p:cNvSpPr/>
          <p:nvPr/>
        </p:nvSpPr>
        <p:spPr>
          <a:xfrm>
            <a:off x="4295875" y="2480874"/>
            <a:ext cx="1455659" cy="516096"/>
          </a:xfrm>
          <a:prstGeom prst="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AEBC244A-0FC2-499C-9F89-5402BBAEF4A0}"/>
              </a:ext>
            </a:extLst>
          </p:cNvPr>
          <p:cNvPicPr>
            <a:picLocks noChangeAspect="1"/>
          </p:cNvPicPr>
          <p:nvPr/>
        </p:nvPicPr>
        <p:blipFill>
          <a:blip r:embed="rId6"/>
          <a:stretch>
            <a:fillRect/>
          </a:stretch>
        </p:blipFill>
        <p:spPr>
          <a:xfrm>
            <a:off x="527980" y="1255398"/>
            <a:ext cx="3267075" cy="4524375"/>
          </a:xfrm>
          <a:prstGeom prst="rect">
            <a:avLst/>
          </a:prstGeom>
        </p:spPr>
      </p:pic>
      <p:pic>
        <p:nvPicPr>
          <p:cNvPr id="6" name="图片 5">
            <a:extLst>
              <a:ext uri="{FF2B5EF4-FFF2-40B4-BE49-F238E27FC236}">
                <a16:creationId xmlns:a16="http://schemas.microsoft.com/office/drawing/2014/main" id="{D079D85E-CCEC-4679-879A-96BF491CAFE2}"/>
              </a:ext>
            </a:extLst>
          </p:cNvPr>
          <p:cNvPicPr>
            <a:picLocks noChangeAspect="1"/>
          </p:cNvPicPr>
          <p:nvPr/>
        </p:nvPicPr>
        <p:blipFill>
          <a:blip r:embed="rId7"/>
          <a:stretch>
            <a:fillRect/>
          </a:stretch>
        </p:blipFill>
        <p:spPr>
          <a:xfrm>
            <a:off x="8805220" y="1037964"/>
            <a:ext cx="3018590" cy="2297447"/>
          </a:xfrm>
          <a:prstGeom prst="rect">
            <a:avLst/>
          </a:prstGeom>
        </p:spPr>
      </p:pic>
      <p:pic>
        <p:nvPicPr>
          <p:cNvPr id="11" name="图片 10">
            <a:extLst>
              <a:ext uri="{FF2B5EF4-FFF2-40B4-BE49-F238E27FC236}">
                <a16:creationId xmlns:a16="http://schemas.microsoft.com/office/drawing/2014/main" id="{72DF252B-2EA8-4AD5-B873-81E18A1D8AFA}"/>
              </a:ext>
            </a:extLst>
          </p:cNvPr>
          <p:cNvPicPr>
            <a:picLocks noChangeAspect="1"/>
          </p:cNvPicPr>
          <p:nvPr/>
        </p:nvPicPr>
        <p:blipFill>
          <a:blip r:embed="rId8"/>
          <a:stretch>
            <a:fillRect/>
          </a:stretch>
        </p:blipFill>
        <p:spPr>
          <a:xfrm>
            <a:off x="8752349" y="3418208"/>
            <a:ext cx="3124332" cy="2377927"/>
          </a:xfrm>
          <a:prstGeom prst="rect">
            <a:avLst/>
          </a:prstGeom>
        </p:spPr>
      </p:pic>
    </p:spTree>
    <p:extLst>
      <p:ext uri="{BB962C8B-B14F-4D97-AF65-F5344CB8AC3E}">
        <p14:creationId xmlns:p14="http://schemas.microsoft.com/office/powerpoint/2010/main" val="1016111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2</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rPr>
              <a:t>目录</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4" name="文本框 3">
            <a:extLst>
              <a:ext uri="{FF2B5EF4-FFF2-40B4-BE49-F238E27FC236}">
                <a16:creationId xmlns:a16="http://schemas.microsoft.com/office/drawing/2014/main" id="{6718566A-2B68-47BD-B836-DD42E03F5511}"/>
              </a:ext>
            </a:extLst>
          </p:cNvPr>
          <p:cNvSpPr txBox="1"/>
          <p:nvPr/>
        </p:nvSpPr>
        <p:spPr>
          <a:xfrm>
            <a:off x="767630" y="980830"/>
            <a:ext cx="8784610" cy="4360233"/>
          </a:xfrm>
          <a:prstGeom prst="rect">
            <a:avLst/>
          </a:prstGeom>
          <a:noFill/>
        </p:spPr>
        <p:txBody>
          <a:bodyPr wrap="square" rtlCol="0">
            <a:spAutoFit/>
          </a:bodyPr>
          <a:lstStyle/>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研究背景</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原理介绍及验证</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实验结果</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总结与展望</a:t>
            </a:r>
          </a:p>
        </p:txBody>
      </p:sp>
    </p:spTree>
    <p:extLst>
      <p:ext uri="{BB962C8B-B14F-4D97-AF65-F5344CB8AC3E}">
        <p14:creationId xmlns:p14="http://schemas.microsoft.com/office/powerpoint/2010/main" val="1365074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3516D41C-6981-4ED9-A34E-ED2AC65D85D7}"/>
              </a:ext>
            </a:extLst>
          </p:cNvPr>
          <p:cNvPicPr>
            <a:picLocks noChangeAspect="1"/>
          </p:cNvPicPr>
          <p:nvPr/>
        </p:nvPicPr>
        <p:blipFill>
          <a:blip r:embed="rId4"/>
          <a:stretch>
            <a:fillRect/>
          </a:stretch>
        </p:blipFill>
        <p:spPr>
          <a:xfrm>
            <a:off x="569480" y="849934"/>
            <a:ext cx="3486150" cy="5029200"/>
          </a:xfrm>
          <a:prstGeom prst="rect">
            <a:avLst/>
          </a:prstGeom>
        </p:spPr>
      </p:pic>
      <p:pic>
        <p:nvPicPr>
          <p:cNvPr id="24" name="图片 23">
            <a:extLst>
              <a:ext uri="{FF2B5EF4-FFF2-40B4-BE49-F238E27FC236}">
                <a16:creationId xmlns:a16="http://schemas.microsoft.com/office/drawing/2014/main" id="{5B228251-20A1-4B4F-BFB9-8F4903E638C0}"/>
              </a:ext>
            </a:extLst>
          </p:cNvPr>
          <p:cNvPicPr>
            <a:picLocks noChangeAspect="1"/>
          </p:cNvPicPr>
          <p:nvPr/>
        </p:nvPicPr>
        <p:blipFill>
          <a:blip r:embed="rId5"/>
          <a:stretch>
            <a:fillRect/>
          </a:stretch>
        </p:blipFill>
        <p:spPr>
          <a:xfrm>
            <a:off x="7724776" y="3502750"/>
            <a:ext cx="3575473" cy="2762168"/>
          </a:xfrm>
          <a:prstGeom prst="rect">
            <a:avLst/>
          </a:prstGeom>
        </p:spPr>
      </p:pic>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20</a:t>
            </a:fld>
            <a:endParaRPr lang="zh-CN" altLang="en-US" dirty="0"/>
          </a:p>
        </p:txBody>
      </p:sp>
      <p:sp>
        <p:nvSpPr>
          <p:cNvPr id="9" name="TextBox 46"/>
          <p:cNvSpPr txBox="1">
            <a:spLocks noChangeArrowheads="1"/>
          </p:cNvSpPr>
          <p:nvPr>
            <p:custDataLst>
              <p:tags r:id="rId1"/>
            </p:custDataLst>
          </p:nvPr>
        </p:nvSpPr>
        <p:spPr bwMode="auto">
          <a:xfrm>
            <a:off x="911639" y="44765"/>
            <a:ext cx="8612644"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成像结果（</a:t>
            </a:r>
            <a:r>
              <a:rPr lang="en-US" altLang="zh-CN"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T-</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型结构沙子）</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cxnSp>
        <p:nvCxnSpPr>
          <p:cNvPr id="4" name="直接箭头连接符 3">
            <a:extLst>
              <a:ext uri="{FF2B5EF4-FFF2-40B4-BE49-F238E27FC236}">
                <a16:creationId xmlns:a16="http://schemas.microsoft.com/office/drawing/2014/main" id="{54910ACC-A93F-46D7-B707-F0129FED6F5C}"/>
              </a:ext>
            </a:extLst>
          </p:cNvPr>
          <p:cNvCxnSpPr/>
          <p:nvPr/>
        </p:nvCxnSpPr>
        <p:spPr>
          <a:xfrm flipH="1">
            <a:off x="7104070" y="5517145"/>
            <a:ext cx="1656115" cy="0"/>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6" name="文本框 5">
            <a:extLst>
              <a:ext uri="{FF2B5EF4-FFF2-40B4-BE49-F238E27FC236}">
                <a16:creationId xmlns:a16="http://schemas.microsoft.com/office/drawing/2014/main" id="{ECFF822D-E5B9-4B56-AAFA-8BD59D2B0234}"/>
              </a:ext>
            </a:extLst>
          </p:cNvPr>
          <p:cNvSpPr txBox="1"/>
          <p:nvPr/>
        </p:nvSpPr>
        <p:spPr>
          <a:xfrm>
            <a:off x="5850021" y="5253748"/>
            <a:ext cx="1008070" cy="584775"/>
          </a:xfrm>
          <a:prstGeom prst="rect">
            <a:avLst/>
          </a:prstGeom>
          <a:noFill/>
        </p:spPr>
        <p:txBody>
          <a:bodyPr wrap="square" rtlCol="0">
            <a:spAutoFit/>
          </a:bodyPr>
          <a:lstStyle/>
          <a:p>
            <a:r>
              <a:rPr lang="zh-CN" altLang="en-US" sz="3200" b="1" dirty="0">
                <a:solidFill>
                  <a:srgbClr val="92D050"/>
                </a:solidFill>
                <a:latin typeface="黑体" panose="02010609060101010101" pitchFamily="49" charset="-122"/>
                <a:ea typeface="黑体" panose="02010609060101010101" pitchFamily="49" charset="-122"/>
              </a:rPr>
              <a:t>铝柱</a:t>
            </a:r>
          </a:p>
        </p:txBody>
      </p:sp>
      <p:sp>
        <p:nvSpPr>
          <p:cNvPr id="8" name="矩形 7">
            <a:extLst>
              <a:ext uri="{FF2B5EF4-FFF2-40B4-BE49-F238E27FC236}">
                <a16:creationId xmlns:a16="http://schemas.microsoft.com/office/drawing/2014/main" id="{5FA19D96-20CD-4F3D-962F-6D35EA2B3CDF}"/>
              </a:ext>
            </a:extLst>
          </p:cNvPr>
          <p:cNvSpPr/>
          <p:nvPr/>
        </p:nvSpPr>
        <p:spPr>
          <a:xfrm>
            <a:off x="552057" y="3861030"/>
            <a:ext cx="647603" cy="2010139"/>
          </a:xfrm>
          <a:prstGeom prst="rect">
            <a:avLst/>
          </a:prstGeom>
          <a:noFill/>
          <a:ln w="7620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8D08A36E-64E1-44A6-9940-3617DE201981}"/>
              </a:ext>
            </a:extLst>
          </p:cNvPr>
          <p:cNvSpPr/>
          <p:nvPr/>
        </p:nvSpPr>
        <p:spPr>
          <a:xfrm>
            <a:off x="3340204" y="3861260"/>
            <a:ext cx="647603" cy="2010139"/>
          </a:xfrm>
          <a:prstGeom prst="rect">
            <a:avLst/>
          </a:prstGeom>
          <a:noFill/>
          <a:ln w="76200">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22A95006-0FF7-4253-8760-ACA9C2E26A9D}"/>
              </a:ext>
            </a:extLst>
          </p:cNvPr>
          <p:cNvCxnSpPr>
            <a:cxnSpLocks/>
          </p:cNvCxnSpPr>
          <p:nvPr/>
        </p:nvCxnSpPr>
        <p:spPr>
          <a:xfrm>
            <a:off x="3966339" y="4892825"/>
            <a:ext cx="1646426" cy="653311"/>
          </a:xfrm>
          <a:prstGeom prst="straightConnector1">
            <a:avLst/>
          </a:prstGeom>
          <a:ln w="38100">
            <a:solidFill>
              <a:srgbClr val="92D050"/>
            </a:solidFill>
            <a:tailEnd type="triangle"/>
          </a:ln>
        </p:spPr>
        <p:style>
          <a:lnRef idx="1">
            <a:schemeClr val="accent1"/>
          </a:lnRef>
          <a:fillRef idx="0">
            <a:schemeClr val="accent1"/>
          </a:fillRef>
          <a:effectRef idx="0">
            <a:schemeClr val="accent1"/>
          </a:effectRef>
          <a:fontRef idx="minor">
            <a:schemeClr val="tx1"/>
          </a:fontRef>
        </p:style>
      </p:cxnSp>
      <p:pic>
        <p:nvPicPr>
          <p:cNvPr id="20" name="图片 19">
            <a:extLst>
              <a:ext uri="{FF2B5EF4-FFF2-40B4-BE49-F238E27FC236}">
                <a16:creationId xmlns:a16="http://schemas.microsoft.com/office/drawing/2014/main" id="{58CCC44F-0F30-4AD6-924F-AAA54C58F295}"/>
              </a:ext>
            </a:extLst>
          </p:cNvPr>
          <p:cNvPicPr>
            <a:picLocks noChangeAspect="1"/>
          </p:cNvPicPr>
          <p:nvPr/>
        </p:nvPicPr>
        <p:blipFill>
          <a:blip r:embed="rId7"/>
          <a:stretch>
            <a:fillRect/>
          </a:stretch>
        </p:blipFill>
        <p:spPr>
          <a:xfrm>
            <a:off x="7813152" y="817463"/>
            <a:ext cx="3453111" cy="2667639"/>
          </a:xfrm>
          <a:prstGeom prst="rect">
            <a:avLst/>
          </a:prstGeom>
        </p:spPr>
      </p:pic>
      <p:pic>
        <p:nvPicPr>
          <p:cNvPr id="26" name="图片 25">
            <a:extLst>
              <a:ext uri="{FF2B5EF4-FFF2-40B4-BE49-F238E27FC236}">
                <a16:creationId xmlns:a16="http://schemas.microsoft.com/office/drawing/2014/main" id="{9BB3C8A8-52D8-48B5-92F9-C95C23B4E2E0}"/>
              </a:ext>
            </a:extLst>
          </p:cNvPr>
          <p:cNvPicPr>
            <a:picLocks noChangeAspect="1"/>
          </p:cNvPicPr>
          <p:nvPr/>
        </p:nvPicPr>
        <p:blipFill>
          <a:blip r:embed="rId8"/>
          <a:stretch>
            <a:fillRect/>
          </a:stretch>
        </p:blipFill>
        <p:spPr>
          <a:xfrm>
            <a:off x="4295875" y="1484865"/>
            <a:ext cx="3045868" cy="2896885"/>
          </a:xfrm>
          <a:prstGeom prst="rect">
            <a:avLst/>
          </a:prstGeom>
        </p:spPr>
      </p:pic>
    </p:spTree>
    <p:extLst>
      <p:ext uri="{BB962C8B-B14F-4D97-AF65-F5344CB8AC3E}">
        <p14:creationId xmlns:p14="http://schemas.microsoft.com/office/powerpoint/2010/main" val="683956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33812E49-24D9-4DE4-BC12-31EED920092C}"/>
              </a:ext>
            </a:extLst>
          </p:cNvPr>
          <p:cNvPicPr>
            <a:picLocks noChangeAspect="1"/>
          </p:cNvPicPr>
          <p:nvPr/>
        </p:nvPicPr>
        <p:blipFill>
          <a:blip r:embed="rId4"/>
          <a:stretch>
            <a:fillRect/>
          </a:stretch>
        </p:blipFill>
        <p:spPr>
          <a:xfrm>
            <a:off x="8184145" y="3501005"/>
            <a:ext cx="3710508" cy="2860580"/>
          </a:xfrm>
          <a:prstGeom prst="rect">
            <a:avLst/>
          </a:prstGeom>
        </p:spPr>
      </p:pic>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21</a:t>
            </a:fld>
            <a:endParaRPr lang="zh-CN" altLang="en-US" dirty="0"/>
          </a:p>
        </p:txBody>
      </p:sp>
      <p:sp>
        <p:nvSpPr>
          <p:cNvPr id="9" name="TextBox 46"/>
          <p:cNvSpPr txBox="1">
            <a:spLocks noChangeArrowheads="1"/>
          </p:cNvSpPr>
          <p:nvPr>
            <p:custDataLst>
              <p:tags r:id="rId1"/>
            </p:custDataLst>
          </p:nvPr>
        </p:nvSpPr>
        <p:spPr bwMode="auto">
          <a:xfrm>
            <a:off x="911639" y="44765"/>
            <a:ext cx="8612644"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成像结果（藏匿实验）</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21" name="文本框 20">
            <a:extLst>
              <a:ext uri="{FF2B5EF4-FFF2-40B4-BE49-F238E27FC236}">
                <a16:creationId xmlns:a16="http://schemas.microsoft.com/office/drawing/2014/main" id="{80C06BD4-9F3C-4E7C-B832-BECB9AE2CF8E}"/>
              </a:ext>
            </a:extLst>
          </p:cNvPr>
          <p:cNvSpPr txBox="1"/>
          <p:nvPr/>
        </p:nvSpPr>
        <p:spPr>
          <a:xfrm>
            <a:off x="10848330" y="1700880"/>
            <a:ext cx="124065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三维分布</a:t>
            </a:r>
            <a:endParaRPr kumimoji="0" lang="zh-CN" altLang="en-US" sz="1800" b="0" i="0" u="none" strike="noStrike" kern="1200" cap="none" spc="0" normalizeH="0" baseline="0" noProof="0" dirty="0">
              <a:ln>
                <a:noFill/>
              </a:ln>
              <a:solidFill>
                <a:srgbClr val="465562"/>
              </a:solidFill>
              <a:effectLst/>
              <a:uLnTx/>
              <a:uFillTx/>
              <a:latin typeface="Calibri"/>
              <a:ea typeface="黑体"/>
              <a:cs typeface="+mn-cs"/>
            </a:endParaRPr>
          </a:p>
        </p:txBody>
      </p:sp>
      <p:sp>
        <p:nvSpPr>
          <p:cNvPr id="22" name="文本框 21">
            <a:extLst>
              <a:ext uri="{FF2B5EF4-FFF2-40B4-BE49-F238E27FC236}">
                <a16:creationId xmlns:a16="http://schemas.microsoft.com/office/drawing/2014/main" id="{4B8F6389-C50B-446D-ADEC-1E27786FFBC7}"/>
              </a:ext>
            </a:extLst>
          </p:cNvPr>
          <p:cNvSpPr txBox="1"/>
          <p:nvPr/>
        </p:nvSpPr>
        <p:spPr>
          <a:xfrm>
            <a:off x="4943920" y="5013110"/>
            <a:ext cx="301859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剖面散射密度分布（</a:t>
            </a:r>
            <a:r>
              <a:rPr lang="en-US" altLang="zh-CN" dirty="0">
                <a:solidFill>
                  <a:srgbClr val="465562"/>
                </a:solidFill>
                <a:latin typeface="黑体"/>
                <a:ea typeface="黑体"/>
                <a:cs typeface="Times New Roman" panose="02020603050405020304" pitchFamily="18" charset="0"/>
              </a:rPr>
              <a:t>24</a:t>
            </a:r>
            <a:r>
              <a:rPr kumimoji="0" lang="zh-CN" altLang="en-US" sz="1800" b="0" i="0" u="none" strike="noStrike" kern="1200" cap="none" spc="0" normalizeH="0" baseline="0" noProof="0" dirty="0">
                <a:ln>
                  <a:noFill/>
                </a:ln>
                <a:solidFill>
                  <a:srgbClr val="465562"/>
                </a:solidFill>
                <a:effectLst/>
                <a:uLnTx/>
                <a:uFillTx/>
                <a:latin typeface="黑体"/>
                <a:ea typeface="黑体"/>
                <a:cs typeface="Times New Roman" panose="02020603050405020304" pitchFamily="18" charset="0"/>
              </a:rPr>
              <a:t>小时）</a:t>
            </a:r>
            <a:endParaRPr kumimoji="0" lang="zh-CN" altLang="en-US" sz="1800" b="0" i="0" u="none" strike="noStrike" kern="1200" cap="none" spc="0" normalizeH="0" baseline="0" noProof="0" dirty="0">
              <a:ln>
                <a:noFill/>
              </a:ln>
              <a:solidFill>
                <a:srgbClr val="465562"/>
              </a:solidFill>
              <a:effectLst/>
              <a:uLnTx/>
              <a:uFillTx/>
              <a:latin typeface="Calibri"/>
              <a:ea typeface="黑体"/>
              <a:cs typeface="+mn-cs"/>
            </a:endParaRPr>
          </a:p>
        </p:txBody>
      </p:sp>
      <p:cxnSp>
        <p:nvCxnSpPr>
          <p:cNvPr id="12" name="直接箭头连接符 11">
            <a:extLst>
              <a:ext uri="{FF2B5EF4-FFF2-40B4-BE49-F238E27FC236}">
                <a16:creationId xmlns:a16="http://schemas.microsoft.com/office/drawing/2014/main" id="{40410356-9150-42BC-B9BE-F5E6C37D83FD}"/>
              </a:ext>
            </a:extLst>
          </p:cNvPr>
          <p:cNvCxnSpPr>
            <a:cxnSpLocks/>
          </p:cNvCxnSpPr>
          <p:nvPr/>
        </p:nvCxnSpPr>
        <p:spPr>
          <a:xfrm flipV="1">
            <a:off x="9840262" y="4005040"/>
            <a:ext cx="360023" cy="5760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6">
            <a:extLst>
              <a:ext uri="{FF2B5EF4-FFF2-40B4-BE49-F238E27FC236}">
                <a16:creationId xmlns:a16="http://schemas.microsoft.com/office/drawing/2014/main" id="{73A692BD-232E-4A58-8915-7586AC634864}"/>
              </a:ext>
            </a:extLst>
          </p:cNvPr>
          <p:cNvSpPr txBox="1"/>
          <p:nvPr/>
        </p:nvSpPr>
        <p:spPr>
          <a:xfrm>
            <a:off x="9480235" y="3645015"/>
            <a:ext cx="246334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solidFill>
                  <a:srgbClr val="FF0000"/>
                </a:solidFill>
                <a:latin typeface="黑体"/>
                <a:ea typeface="黑体"/>
                <a:cs typeface="Times New Roman" panose="02020603050405020304" pitchFamily="18" charset="0"/>
              </a:rPr>
              <a:t>低密度区域面粉</a:t>
            </a:r>
            <a:endParaRPr kumimoji="0" lang="zh-CN" altLang="en-US" sz="1800" b="0" i="0" u="none" strike="noStrike" kern="1200" cap="none" spc="0" normalizeH="0" baseline="0" noProof="0" dirty="0">
              <a:ln>
                <a:noFill/>
              </a:ln>
              <a:solidFill>
                <a:srgbClr val="FF0000"/>
              </a:solidFill>
              <a:effectLst/>
              <a:uLnTx/>
              <a:uFillTx/>
              <a:latin typeface="Calibri"/>
              <a:ea typeface="黑体"/>
              <a:cs typeface="+mn-cs"/>
            </a:endParaRPr>
          </a:p>
        </p:txBody>
      </p:sp>
      <p:pic>
        <p:nvPicPr>
          <p:cNvPr id="4" name="图片 3">
            <a:extLst>
              <a:ext uri="{FF2B5EF4-FFF2-40B4-BE49-F238E27FC236}">
                <a16:creationId xmlns:a16="http://schemas.microsoft.com/office/drawing/2014/main" id="{C5251352-82FE-4800-9A51-6DC445BC33FE}"/>
              </a:ext>
            </a:extLst>
          </p:cNvPr>
          <p:cNvPicPr>
            <a:picLocks noChangeAspect="1"/>
          </p:cNvPicPr>
          <p:nvPr/>
        </p:nvPicPr>
        <p:blipFill>
          <a:blip r:embed="rId6"/>
          <a:stretch>
            <a:fillRect/>
          </a:stretch>
        </p:blipFill>
        <p:spPr>
          <a:xfrm>
            <a:off x="7464095" y="764815"/>
            <a:ext cx="3384235" cy="2869831"/>
          </a:xfrm>
          <a:prstGeom prst="rect">
            <a:avLst/>
          </a:prstGeom>
        </p:spPr>
      </p:pic>
      <p:sp>
        <p:nvSpPr>
          <p:cNvPr id="11" name="椭圆 10">
            <a:extLst>
              <a:ext uri="{FF2B5EF4-FFF2-40B4-BE49-F238E27FC236}">
                <a16:creationId xmlns:a16="http://schemas.microsoft.com/office/drawing/2014/main" id="{E8FD9D5D-77A3-412F-B5B3-C023EFEEE46C}"/>
              </a:ext>
            </a:extLst>
          </p:cNvPr>
          <p:cNvSpPr/>
          <p:nvPr/>
        </p:nvSpPr>
        <p:spPr>
          <a:xfrm>
            <a:off x="9624245" y="4653084"/>
            <a:ext cx="360025" cy="360025"/>
          </a:xfrm>
          <a:prstGeom prst="ellipse">
            <a:avLst/>
          </a:prstGeom>
          <a:no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16CE6C9F-A13E-4135-A6D0-92C4069B0AF9}"/>
              </a:ext>
            </a:extLst>
          </p:cNvPr>
          <p:cNvPicPr>
            <a:picLocks noChangeAspect="1"/>
          </p:cNvPicPr>
          <p:nvPr/>
        </p:nvPicPr>
        <p:blipFill>
          <a:blip r:embed="rId7"/>
          <a:stretch>
            <a:fillRect/>
          </a:stretch>
        </p:blipFill>
        <p:spPr>
          <a:xfrm>
            <a:off x="551615" y="980830"/>
            <a:ext cx="4059842" cy="4671445"/>
          </a:xfrm>
          <a:prstGeom prst="rect">
            <a:avLst/>
          </a:prstGeom>
        </p:spPr>
      </p:pic>
      <p:pic>
        <p:nvPicPr>
          <p:cNvPr id="23" name="内容占位符 4">
            <a:extLst>
              <a:ext uri="{FF2B5EF4-FFF2-40B4-BE49-F238E27FC236}">
                <a16:creationId xmlns:a16="http://schemas.microsoft.com/office/drawing/2014/main" id="{82D1CAAB-0762-4484-9133-59D10E3869E5}"/>
              </a:ext>
            </a:extLst>
          </p:cNvPr>
          <p:cNvPicPr>
            <a:picLocks noChangeAspect="1"/>
          </p:cNvPicPr>
          <p:nvPr/>
        </p:nvPicPr>
        <p:blipFill>
          <a:blip r:embed="rId8"/>
          <a:stretch>
            <a:fillRect/>
          </a:stretch>
        </p:blipFill>
        <p:spPr>
          <a:xfrm>
            <a:off x="4943920" y="2204915"/>
            <a:ext cx="2503202" cy="2001040"/>
          </a:xfrm>
          <a:prstGeom prst="rect">
            <a:avLst/>
          </a:prstGeom>
        </p:spPr>
      </p:pic>
    </p:spTree>
    <p:extLst>
      <p:ext uri="{BB962C8B-B14F-4D97-AF65-F5344CB8AC3E}">
        <p14:creationId xmlns:p14="http://schemas.microsoft.com/office/powerpoint/2010/main" val="1048779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a:extLst>
              <a:ext uri="{FF2B5EF4-FFF2-40B4-BE49-F238E27FC236}">
                <a16:creationId xmlns:a16="http://schemas.microsoft.com/office/drawing/2014/main" id="{BE8BDDCB-532B-4A1A-98D4-B804F943C4C1}"/>
              </a:ext>
            </a:extLst>
          </p:cNvPr>
          <p:cNvSpPr/>
          <p:nvPr/>
        </p:nvSpPr>
        <p:spPr>
          <a:xfrm>
            <a:off x="10488305" y="3719354"/>
            <a:ext cx="1584110" cy="1080075"/>
          </a:xfrm>
          <a:prstGeom prst="ellipse">
            <a:avLst/>
          </a:prstGeom>
          <a:solidFill>
            <a:schemeClr val="bg1"/>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22</a:t>
            </a:fld>
            <a:endParaRPr lang="zh-CN" altLang="en-US" dirty="0"/>
          </a:p>
        </p:txBody>
      </p:sp>
      <p:sp>
        <p:nvSpPr>
          <p:cNvPr id="9" name="TextBox 46"/>
          <p:cNvSpPr txBox="1">
            <a:spLocks noChangeArrowheads="1"/>
          </p:cNvSpPr>
          <p:nvPr>
            <p:custDataLst>
              <p:tags r:id="rId1"/>
            </p:custDataLst>
          </p:nvPr>
        </p:nvSpPr>
        <p:spPr bwMode="auto">
          <a:xfrm>
            <a:off x="911639" y="44765"/>
            <a:ext cx="8612644"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对比传统</a:t>
            </a: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PoCA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算法</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graphicFrame>
        <p:nvGraphicFramePr>
          <p:cNvPr id="14" name="表格 20">
            <a:extLst>
              <a:ext uri="{FF2B5EF4-FFF2-40B4-BE49-F238E27FC236}">
                <a16:creationId xmlns:a16="http://schemas.microsoft.com/office/drawing/2014/main" id="{4E42ADC3-08BE-4962-98F1-289300569493}"/>
              </a:ext>
            </a:extLst>
          </p:cNvPr>
          <p:cNvGraphicFramePr>
            <a:graphicFrameLocks noGrp="1"/>
          </p:cNvGraphicFramePr>
          <p:nvPr>
            <p:extLst>
              <p:ext uri="{D42A27DB-BD31-4B8C-83A1-F6EECF244321}">
                <p14:modId xmlns:p14="http://schemas.microsoft.com/office/powerpoint/2010/main" val="2030809245"/>
              </p:ext>
            </p:extLst>
          </p:nvPr>
        </p:nvGraphicFramePr>
        <p:xfrm>
          <a:off x="7536994" y="1844890"/>
          <a:ext cx="4603973" cy="2814320"/>
        </p:xfrm>
        <a:graphic>
          <a:graphicData uri="http://schemas.openxmlformats.org/drawingml/2006/table">
            <a:tbl>
              <a:tblPr firstRow="1" bandRow="1"/>
              <a:tblGrid>
                <a:gridCol w="1008070">
                  <a:extLst>
                    <a:ext uri="{9D8B030D-6E8A-4147-A177-3AD203B41FA5}">
                      <a16:colId xmlns:a16="http://schemas.microsoft.com/office/drawing/2014/main" val="4214920540"/>
                    </a:ext>
                  </a:extLst>
                </a:gridCol>
                <a:gridCol w="1800125">
                  <a:extLst>
                    <a:ext uri="{9D8B030D-6E8A-4147-A177-3AD203B41FA5}">
                      <a16:colId xmlns:a16="http://schemas.microsoft.com/office/drawing/2014/main" val="4227824247"/>
                    </a:ext>
                  </a:extLst>
                </a:gridCol>
                <a:gridCol w="936065">
                  <a:extLst>
                    <a:ext uri="{9D8B030D-6E8A-4147-A177-3AD203B41FA5}">
                      <a16:colId xmlns:a16="http://schemas.microsoft.com/office/drawing/2014/main" val="1283527150"/>
                    </a:ext>
                  </a:extLst>
                </a:gridCol>
                <a:gridCol w="859713">
                  <a:extLst>
                    <a:ext uri="{9D8B030D-6E8A-4147-A177-3AD203B41FA5}">
                      <a16:colId xmlns:a16="http://schemas.microsoft.com/office/drawing/2014/main" val="3594722603"/>
                    </a:ext>
                  </a:extLst>
                </a:gridCol>
              </a:tblGrid>
              <a:tr h="370840">
                <a:tc>
                  <a:txBody>
                    <a:bodyPr/>
                    <a:lstStyle/>
                    <a:p>
                      <a:pPr algn="ctr"/>
                      <a:r>
                        <a:rPr lang="zh-CN" altLang="en-US" sz="1400" b="0" dirty="0">
                          <a:latin typeface="华文楷体" panose="02010600040101010101" pitchFamily="2" charset="-122"/>
                          <a:ea typeface="华文楷体" panose="02010600040101010101" pitchFamily="2" charset="-122"/>
                        </a:rPr>
                        <a:t>散射成像实验</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400" b="0" dirty="0">
                          <a:latin typeface="华文楷体" panose="02010600040101010101" pitchFamily="2" charset="-122"/>
                          <a:ea typeface="华文楷体" panose="02010600040101010101" pitchFamily="2" charset="-122"/>
                        </a:rPr>
                        <a:t>区域</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0">
                          <a:latin typeface="华文楷体" panose="02010600040101010101" pitchFamily="2" charset="-122"/>
                          <a:ea typeface="华文楷体" panose="02010600040101010101" pitchFamily="2" charset="-122"/>
                        </a:rPr>
                        <a:t>MuTEA-PoCA</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zh-CN" altLang="en-US" sz="1400" b="0" dirty="0">
                          <a:latin typeface="华文楷体" panose="02010600040101010101" pitchFamily="2" charset="-122"/>
                          <a:ea typeface="华文楷体" panose="02010600040101010101" pitchFamily="2" charset="-122"/>
                        </a:rPr>
                        <a:t>传统</a:t>
                      </a:r>
                      <a:r>
                        <a:rPr lang="en-US" altLang="zh-CN" sz="1400" b="0" dirty="0" err="1">
                          <a:latin typeface="华文楷体" panose="02010600040101010101" pitchFamily="2" charset="-122"/>
                          <a:ea typeface="华文楷体" panose="02010600040101010101" pitchFamily="2" charset="-122"/>
                        </a:rPr>
                        <a:t>PoCA</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18765504"/>
                  </a:ext>
                </a:extLst>
              </a:tr>
              <a:tr h="370840">
                <a:tc>
                  <a:txBody>
                    <a:bodyPr/>
                    <a:lstStyle/>
                    <a:p>
                      <a:pPr algn="ctr"/>
                      <a:r>
                        <a:rPr lang="zh-CN" altLang="en-US" sz="1400" b="0" dirty="0">
                          <a:latin typeface="华文楷体" panose="02010600040101010101" pitchFamily="2" charset="-122"/>
                          <a:ea typeface="华文楷体" panose="02010600040101010101" pitchFamily="2" charset="-122"/>
                        </a:rPr>
                        <a:t>汉字</a:t>
                      </a:r>
                      <a:r>
                        <a:rPr lang="en-US" altLang="zh-CN" sz="1400" b="0" dirty="0">
                          <a:latin typeface="华文楷体" panose="02010600040101010101" pitchFamily="2" charset="-122"/>
                          <a:ea typeface="华文楷体" panose="02010600040101010101" pitchFamily="2" charset="-122"/>
                        </a:rPr>
                        <a:t>“</a:t>
                      </a:r>
                      <a:r>
                        <a:rPr lang="zh-CN" altLang="en-US" sz="1400" b="0" dirty="0">
                          <a:latin typeface="华文楷体" panose="02010600040101010101" pitchFamily="2" charset="-122"/>
                          <a:ea typeface="华文楷体" panose="02010600040101010101" pitchFamily="2" charset="-122"/>
                        </a:rPr>
                        <a:t>中</a:t>
                      </a:r>
                      <a:r>
                        <a:rPr lang="en-US" altLang="zh-CN" sz="1400" b="0" dirty="0">
                          <a:latin typeface="华文楷体" panose="02010600040101010101" pitchFamily="2" charset="-122"/>
                          <a:ea typeface="华文楷体" panose="02010600040101010101" pitchFamily="2" charset="-122"/>
                        </a:rPr>
                        <a:t>”</a:t>
                      </a:r>
                      <a:r>
                        <a:rPr lang="zh-CN" altLang="en-US" sz="1400" b="0" dirty="0">
                          <a:latin typeface="华文楷体" panose="02010600040101010101" pitchFamily="2" charset="-122"/>
                          <a:ea typeface="华文楷体" panose="02010600040101010101" pitchFamily="2" charset="-122"/>
                        </a:rPr>
                        <a:t>结构</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zh-CN" altLang="en-US" sz="1400" b="0" dirty="0">
                          <a:latin typeface="华文楷体" panose="02010600040101010101" pitchFamily="2" charset="-122"/>
                          <a:ea typeface="华文楷体" panose="02010600040101010101" pitchFamily="2" charset="-122"/>
                        </a:rPr>
                        <a:t>字符垂直线</a:t>
                      </a:r>
                      <a:r>
                        <a:rPr lang="en-US" altLang="zh-CN" sz="1400" b="0" dirty="0">
                          <a:latin typeface="华文楷体" panose="02010600040101010101" pitchFamily="2" charset="-122"/>
                          <a:ea typeface="华文楷体" panose="02010600040101010101" pitchFamily="2" charset="-122"/>
                        </a:rPr>
                        <a:t>:</a:t>
                      </a:r>
                      <a:r>
                        <a:rPr lang="zh-CN" altLang="en-US" sz="1400" b="0" dirty="0">
                          <a:latin typeface="华文楷体" panose="02010600040101010101" pitchFamily="2" charset="-122"/>
                          <a:ea typeface="华文楷体" panose="02010600040101010101" pitchFamily="2" charset="-122"/>
                        </a:rPr>
                        <a:t>两侧间隙</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1.11</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0.69</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635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854745493"/>
                  </a:ext>
                </a:extLst>
              </a:tr>
              <a:tr h="370840">
                <a:tc>
                  <a:txBody>
                    <a:bodyPr/>
                    <a:lstStyle/>
                    <a:p>
                      <a:pPr algn="ctr"/>
                      <a:r>
                        <a:rPr lang="zh-CN" altLang="en-US" sz="1400" b="0">
                          <a:latin typeface="华文楷体" panose="02010600040101010101" pitchFamily="2" charset="-122"/>
                          <a:ea typeface="华文楷体" panose="02010600040101010101" pitchFamily="2" charset="-122"/>
                        </a:rPr>
                        <a:t>钨块和空心铜罐</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zh-CN" altLang="en-US" sz="1400" b="0" dirty="0">
                          <a:latin typeface="华文楷体" panose="02010600040101010101" pitchFamily="2" charset="-122"/>
                          <a:ea typeface="华文楷体" panose="02010600040101010101" pitchFamily="2" charset="-122"/>
                        </a:rPr>
                        <a:t>大钨块：铜罐实心</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2.59</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a:latin typeface="华文楷体" panose="02010600040101010101" pitchFamily="2" charset="-122"/>
                          <a:ea typeface="华文楷体" panose="02010600040101010101" pitchFamily="2" charset="-122"/>
                        </a:rPr>
                        <a:t>2.83</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793239838"/>
                  </a:ext>
                </a:extLst>
              </a:tr>
              <a:tr h="370840">
                <a:tc>
                  <a:txBody>
                    <a:bodyPr/>
                    <a:lstStyle/>
                    <a:p>
                      <a:pPr algn="ctr"/>
                      <a:endParaRPr lang="zh-CN" altLang="en-US" sz="1400" b="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zh-CN" altLang="en-US" sz="1400" b="0" dirty="0">
                          <a:latin typeface="华文楷体" panose="02010600040101010101" pitchFamily="2" charset="-122"/>
                          <a:ea typeface="华文楷体" panose="02010600040101010101" pitchFamily="2" charset="-122"/>
                        </a:rPr>
                        <a:t>铜罐实心：铜罐空心</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1.13</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1.03</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20086469"/>
                  </a:ext>
                </a:extLst>
              </a:tr>
              <a:tr h="370840">
                <a:tc>
                  <a:txBody>
                    <a:bodyPr/>
                    <a:lstStyle/>
                    <a:p>
                      <a:pPr algn="ctr"/>
                      <a:r>
                        <a:rPr lang="en-US" altLang="zh-CN" sz="1400" b="0">
                          <a:latin typeface="华文楷体" panose="02010600040101010101" pitchFamily="2" charset="-122"/>
                          <a:ea typeface="华文楷体" panose="02010600040101010101" pitchFamily="2" charset="-122"/>
                        </a:rPr>
                        <a:t>T</a:t>
                      </a:r>
                      <a:r>
                        <a:rPr lang="zh-CN" altLang="en-US" sz="1400" b="0">
                          <a:latin typeface="华文楷体" panose="02010600040101010101" pitchFamily="2" charset="-122"/>
                          <a:ea typeface="华文楷体" panose="02010600040101010101" pitchFamily="2" charset="-122"/>
                        </a:rPr>
                        <a:t>型结构沙子</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T</a:t>
                      </a:r>
                      <a:r>
                        <a:rPr lang="zh-CN" altLang="en-US" sz="1400" b="0" dirty="0">
                          <a:latin typeface="华文楷体" panose="02010600040101010101" pitchFamily="2" charset="-122"/>
                          <a:ea typeface="华文楷体" panose="02010600040101010101" pitchFamily="2" charset="-122"/>
                        </a:rPr>
                        <a:t>型沙子：背景</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solidFill>
                            <a:srgbClr val="FF0000"/>
                          </a:solidFill>
                          <a:latin typeface="华文楷体" panose="02010600040101010101" pitchFamily="2" charset="-122"/>
                          <a:ea typeface="华文楷体" panose="02010600040101010101" pitchFamily="2" charset="-122"/>
                        </a:rPr>
                        <a:t>1.17</a:t>
                      </a:r>
                      <a:endParaRPr lang="zh-CN" altLang="en-US" sz="1400" b="0" dirty="0">
                        <a:solidFill>
                          <a:srgbClr val="FF0000"/>
                        </a:solidFill>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tc>
                  <a:txBody>
                    <a:bodyPr/>
                    <a:lstStyle/>
                    <a:p>
                      <a:pPr algn="ctr"/>
                      <a:r>
                        <a:rPr lang="en-US" altLang="zh-CN" sz="1400" b="0" dirty="0">
                          <a:solidFill>
                            <a:srgbClr val="FF0000"/>
                          </a:solidFill>
                          <a:latin typeface="华文楷体" panose="02010600040101010101" pitchFamily="2" charset="-122"/>
                          <a:ea typeface="华文楷体" panose="02010600040101010101" pitchFamily="2" charset="-122"/>
                        </a:rPr>
                        <a:t>0.52</a:t>
                      </a:r>
                      <a:endParaRPr lang="zh-CN" altLang="en-US" sz="1400" b="0" dirty="0">
                        <a:solidFill>
                          <a:srgbClr val="FF0000"/>
                        </a:solidFill>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56120312"/>
                  </a:ext>
                </a:extLst>
              </a:tr>
              <a:tr h="370840">
                <a:tc>
                  <a:txBody>
                    <a:bodyPr/>
                    <a:lstStyle/>
                    <a:p>
                      <a:pPr algn="ctr"/>
                      <a:endParaRPr lang="zh-CN" altLang="en-US" sz="1400" b="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0" dirty="0">
                          <a:latin typeface="华文楷体" panose="02010600040101010101" pitchFamily="2" charset="-122"/>
                          <a:ea typeface="华文楷体" panose="02010600040101010101" pitchFamily="2" charset="-122"/>
                        </a:rPr>
                        <a:t>T</a:t>
                      </a:r>
                      <a:r>
                        <a:rPr lang="zh-CN" altLang="en-US" sz="1400" b="0" dirty="0">
                          <a:latin typeface="华文楷体" panose="02010600040101010101" pitchFamily="2" charset="-122"/>
                          <a:ea typeface="华文楷体" panose="02010600040101010101" pitchFamily="2" charset="-122"/>
                        </a:rPr>
                        <a:t>型沙子：铝柱</a:t>
                      </a:r>
                      <a:endParaRPr lang="zh-CN" altLang="en-US" sz="1400" b="0" dirty="0">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0" dirty="0">
                          <a:solidFill>
                            <a:srgbClr val="FF0000"/>
                          </a:solidFill>
                          <a:latin typeface="华文楷体" panose="02010600040101010101" pitchFamily="2" charset="-122"/>
                          <a:ea typeface="华文楷体" panose="02010600040101010101" pitchFamily="2" charset="-122"/>
                        </a:rPr>
                        <a:t>0.34</a:t>
                      </a:r>
                      <a:endParaRPr lang="zh-CN" altLang="en-US" sz="1400" b="0" dirty="0">
                        <a:solidFill>
                          <a:srgbClr val="FF0000"/>
                        </a:solidFill>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CN" sz="1400" b="0" dirty="0">
                          <a:solidFill>
                            <a:srgbClr val="FF0000"/>
                          </a:solidFill>
                          <a:latin typeface="华文楷体" panose="02010600040101010101" pitchFamily="2" charset="-122"/>
                          <a:ea typeface="华文楷体" panose="02010600040101010101" pitchFamily="2" charset="-122"/>
                        </a:rPr>
                        <a:t>0.12</a:t>
                      </a:r>
                      <a:endParaRPr lang="zh-CN" altLang="en-US" sz="1400" b="0" dirty="0">
                        <a:solidFill>
                          <a:srgbClr val="FF0000"/>
                        </a:solidFill>
                        <a:latin typeface="华文楷体" panose="02010600040101010101" pitchFamily="2" charset="-122"/>
                        <a:ea typeface="华文楷体" panose="02010600040101010101" pitchFamily="2" charset="-122"/>
                        <a:cs typeface="Times New Roman" panose="02020603050405020304" pitchFamily="18" charset="0"/>
                      </a:endParaRPr>
                    </a:p>
                  </a:txBody>
                  <a:tcPr anchor="ct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4610996"/>
                  </a:ext>
                </a:extLst>
              </a:tr>
            </a:tbl>
          </a:graphicData>
        </a:graphic>
      </p:graphicFrame>
      <p:sp>
        <p:nvSpPr>
          <p:cNvPr id="2" name="文本框 1">
            <a:extLst>
              <a:ext uri="{FF2B5EF4-FFF2-40B4-BE49-F238E27FC236}">
                <a16:creationId xmlns:a16="http://schemas.microsoft.com/office/drawing/2014/main" id="{6BBEC857-CA4E-4478-9DA8-EEFACC16CF87}"/>
              </a:ext>
            </a:extLst>
          </p:cNvPr>
          <p:cNvSpPr txBox="1"/>
          <p:nvPr/>
        </p:nvSpPr>
        <p:spPr>
          <a:xfrm>
            <a:off x="9002957" y="1405887"/>
            <a:ext cx="2880200" cy="369332"/>
          </a:xfrm>
          <a:prstGeom prst="rect">
            <a:avLst/>
          </a:prstGeom>
          <a:noFill/>
        </p:spPr>
        <p:txBody>
          <a:bodyPr wrap="square" rtlCol="0">
            <a:spAutoFit/>
          </a:bodyPr>
          <a:lstStyle/>
          <a:p>
            <a:r>
              <a:rPr lang="zh-CN" altLang="en-US" b="1" dirty="0">
                <a:latin typeface="华文楷体" panose="02010600040101010101" pitchFamily="2" charset="-122"/>
                <a:ea typeface="华文楷体" panose="02010600040101010101" pitchFamily="2" charset="-122"/>
              </a:rPr>
              <a:t>表格 区域对比度</a:t>
            </a:r>
          </a:p>
        </p:txBody>
      </p:sp>
      <p:sp>
        <p:nvSpPr>
          <p:cNvPr id="18" name="文本框 17">
            <a:extLst>
              <a:ext uri="{FF2B5EF4-FFF2-40B4-BE49-F238E27FC236}">
                <a16:creationId xmlns:a16="http://schemas.microsoft.com/office/drawing/2014/main" id="{A77F2ED1-591E-442D-A35E-46F6FB625DB5}"/>
              </a:ext>
            </a:extLst>
          </p:cNvPr>
          <p:cNvSpPr txBox="1"/>
          <p:nvPr/>
        </p:nvSpPr>
        <p:spPr>
          <a:xfrm>
            <a:off x="563799" y="5610873"/>
            <a:ext cx="7676578" cy="369332"/>
          </a:xfrm>
          <a:prstGeom prst="rect">
            <a:avLst/>
          </a:prstGeom>
          <a:noFill/>
        </p:spPr>
        <p:txBody>
          <a:bodyPr wrap="square">
            <a:spAutoFit/>
          </a:bodyPr>
          <a:lstStyle/>
          <a:p>
            <a:r>
              <a:rPr lang="zh-CN" altLang="en-US" b="1" dirty="0">
                <a:latin typeface="黑体" panose="02010609060101010101" pitchFamily="49" charset="-122"/>
                <a:ea typeface="黑体" panose="02010609060101010101" pitchFamily="49" charset="-122"/>
                <a:cs typeface="Times New Roman" panose="02020603050405020304" pitchFamily="18" charset="0"/>
              </a:rPr>
              <a:t>更低的背景噪声！特征结构更为清晰！尺寸</a:t>
            </a:r>
            <a:r>
              <a:rPr lang="zh-CN" altLang="en-US" b="1" dirty="0">
                <a:latin typeface="黑体" panose="02010609060101010101" pitchFamily="49" charset="-122"/>
                <a:ea typeface="黑体" panose="02010609060101010101" pitchFamily="49" charset="-122"/>
              </a:rPr>
              <a:t>更符合实际！</a:t>
            </a:r>
          </a:p>
        </p:txBody>
      </p:sp>
      <p:sp>
        <p:nvSpPr>
          <p:cNvPr id="8" name="文本框 7">
            <a:extLst>
              <a:ext uri="{FF2B5EF4-FFF2-40B4-BE49-F238E27FC236}">
                <a16:creationId xmlns:a16="http://schemas.microsoft.com/office/drawing/2014/main" id="{774DA898-4B31-4A10-AFEE-7009F43D540C}"/>
              </a:ext>
            </a:extLst>
          </p:cNvPr>
          <p:cNvSpPr txBox="1"/>
          <p:nvPr/>
        </p:nvSpPr>
        <p:spPr>
          <a:xfrm>
            <a:off x="8040135" y="5611793"/>
            <a:ext cx="3843022" cy="369332"/>
          </a:xfrm>
          <a:prstGeom prst="rect">
            <a:avLst/>
          </a:prstGeom>
          <a:noFill/>
        </p:spPr>
        <p:txBody>
          <a:bodyPr wrap="square" rtlCol="0">
            <a:spAutoFit/>
          </a:bodyPr>
          <a:lstStyle/>
          <a:p>
            <a:r>
              <a:rPr lang="zh-CN" altLang="en-US" b="1" dirty="0">
                <a:solidFill>
                  <a:srgbClr val="FF0000"/>
                </a:solidFill>
                <a:latin typeface="黑体" panose="02010609060101010101" pitchFamily="49" charset="-122"/>
                <a:ea typeface="黑体" panose="02010609060101010101" pitchFamily="49" charset="-122"/>
              </a:rPr>
              <a:t>识别低原子序数材料能力更强！</a:t>
            </a:r>
          </a:p>
        </p:txBody>
      </p:sp>
      <p:pic>
        <p:nvPicPr>
          <p:cNvPr id="4" name="图片 3">
            <a:extLst>
              <a:ext uri="{FF2B5EF4-FFF2-40B4-BE49-F238E27FC236}">
                <a16:creationId xmlns:a16="http://schemas.microsoft.com/office/drawing/2014/main" id="{1AFFF394-318C-443B-9D8B-4DEB5D69AD0B}"/>
              </a:ext>
            </a:extLst>
          </p:cNvPr>
          <p:cNvPicPr>
            <a:picLocks noChangeAspect="1"/>
          </p:cNvPicPr>
          <p:nvPr/>
        </p:nvPicPr>
        <p:blipFill>
          <a:blip r:embed="rId5"/>
          <a:stretch>
            <a:fillRect/>
          </a:stretch>
        </p:blipFill>
        <p:spPr>
          <a:xfrm>
            <a:off x="110731" y="1130556"/>
            <a:ext cx="7253535" cy="1823514"/>
          </a:xfrm>
          <a:prstGeom prst="rect">
            <a:avLst/>
          </a:prstGeom>
        </p:spPr>
      </p:pic>
      <p:pic>
        <p:nvPicPr>
          <p:cNvPr id="10" name="图片 9">
            <a:extLst>
              <a:ext uri="{FF2B5EF4-FFF2-40B4-BE49-F238E27FC236}">
                <a16:creationId xmlns:a16="http://schemas.microsoft.com/office/drawing/2014/main" id="{A146AFB7-FB2F-4A19-B2E0-579FBE049474}"/>
              </a:ext>
            </a:extLst>
          </p:cNvPr>
          <p:cNvPicPr>
            <a:picLocks noChangeAspect="1"/>
          </p:cNvPicPr>
          <p:nvPr/>
        </p:nvPicPr>
        <p:blipFill>
          <a:blip r:embed="rId6"/>
          <a:stretch>
            <a:fillRect/>
          </a:stretch>
        </p:blipFill>
        <p:spPr>
          <a:xfrm>
            <a:off x="119585" y="3347634"/>
            <a:ext cx="7253535" cy="1823514"/>
          </a:xfrm>
          <a:prstGeom prst="rect">
            <a:avLst/>
          </a:prstGeom>
        </p:spPr>
      </p:pic>
    </p:spTree>
    <p:extLst>
      <p:ext uri="{BB962C8B-B14F-4D97-AF65-F5344CB8AC3E}">
        <p14:creationId xmlns:p14="http://schemas.microsoft.com/office/powerpoint/2010/main" val="331119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80">
                                          <p:stCondLst>
                                            <p:cond delay="0"/>
                                          </p:stCondLst>
                                        </p:cTn>
                                        <p:tgtEl>
                                          <p:spTgt spid="11"/>
                                        </p:tgtEl>
                                      </p:cBhvr>
                                    </p:animEffect>
                                    <p:anim calcmode="lin" valueType="num">
                                      <p:cBhvr>
                                        <p:cTn id="1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9" dur="26">
                                          <p:stCondLst>
                                            <p:cond delay="650"/>
                                          </p:stCondLst>
                                        </p:cTn>
                                        <p:tgtEl>
                                          <p:spTgt spid="11"/>
                                        </p:tgtEl>
                                      </p:cBhvr>
                                      <p:to x="100000" y="60000"/>
                                    </p:animScale>
                                    <p:animScale>
                                      <p:cBhvr>
                                        <p:cTn id="20" dur="166" decel="50000">
                                          <p:stCondLst>
                                            <p:cond delay="676"/>
                                          </p:stCondLst>
                                        </p:cTn>
                                        <p:tgtEl>
                                          <p:spTgt spid="11"/>
                                        </p:tgtEl>
                                      </p:cBhvr>
                                      <p:to x="100000" y="100000"/>
                                    </p:animScale>
                                    <p:animScale>
                                      <p:cBhvr>
                                        <p:cTn id="21" dur="26">
                                          <p:stCondLst>
                                            <p:cond delay="1312"/>
                                          </p:stCondLst>
                                        </p:cTn>
                                        <p:tgtEl>
                                          <p:spTgt spid="11"/>
                                        </p:tgtEl>
                                      </p:cBhvr>
                                      <p:to x="100000" y="80000"/>
                                    </p:animScale>
                                    <p:animScale>
                                      <p:cBhvr>
                                        <p:cTn id="22" dur="166" decel="50000">
                                          <p:stCondLst>
                                            <p:cond delay="1338"/>
                                          </p:stCondLst>
                                        </p:cTn>
                                        <p:tgtEl>
                                          <p:spTgt spid="11"/>
                                        </p:tgtEl>
                                      </p:cBhvr>
                                      <p:to x="100000" y="100000"/>
                                    </p:animScale>
                                    <p:animScale>
                                      <p:cBhvr>
                                        <p:cTn id="23" dur="26">
                                          <p:stCondLst>
                                            <p:cond delay="1642"/>
                                          </p:stCondLst>
                                        </p:cTn>
                                        <p:tgtEl>
                                          <p:spTgt spid="11"/>
                                        </p:tgtEl>
                                      </p:cBhvr>
                                      <p:to x="100000" y="90000"/>
                                    </p:animScale>
                                    <p:animScale>
                                      <p:cBhvr>
                                        <p:cTn id="24" dur="166" decel="50000">
                                          <p:stCondLst>
                                            <p:cond delay="1668"/>
                                          </p:stCondLst>
                                        </p:cTn>
                                        <p:tgtEl>
                                          <p:spTgt spid="11"/>
                                        </p:tgtEl>
                                      </p:cBhvr>
                                      <p:to x="100000" y="100000"/>
                                    </p:animScale>
                                    <p:animScale>
                                      <p:cBhvr>
                                        <p:cTn id="25" dur="26">
                                          <p:stCondLst>
                                            <p:cond delay="1808"/>
                                          </p:stCondLst>
                                        </p:cTn>
                                        <p:tgtEl>
                                          <p:spTgt spid="11"/>
                                        </p:tgtEl>
                                      </p:cBhvr>
                                      <p:to x="100000" y="95000"/>
                                    </p:animScale>
                                    <p:animScale>
                                      <p:cBhvr>
                                        <p:cTn id="26" dur="166" decel="50000">
                                          <p:stCondLst>
                                            <p:cond delay="1834"/>
                                          </p:stCondLst>
                                        </p:cTn>
                                        <p:tgtEl>
                                          <p:spTgt spid="11"/>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80">
                                          <p:stCondLst>
                                            <p:cond delay="0"/>
                                          </p:stCondLst>
                                        </p:cTn>
                                        <p:tgtEl>
                                          <p:spTgt spid="8"/>
                                        </p:tgtEl>
                                      </p:cBhvr>
                                    </p:animEffect>
                                    <p:anim calcmode="lin" valueType="num">
                                      <p:cBhvr>
                                        <p:cTn id="3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5" dur="26">
                                          <p:stCondLst>
                                            <p:cond delay="650"/>
                                          </p:stCondLst>
                                        </p:cTn>
                                        <p:tgtEl>
                                          <p:spTgt spid="8"/>
                                        </p:tgtEl>
                                      </p:cBhvr>
                                      <p:to x="100000" y="60000"/>
                                    </p:animScale>
                                    <p:animScale>
                                      <p:cBhvr>
                                        <p:cTn id="36" dur="166" decel="50000">
                                          <p:stCondLst>
                                            <p:cond delay="676"/>
                                          </p:stCondLst>
                                        </p:cTn>
                                        <p:tgtEl>
                                          <p:spTgt spid="8"/>
                                        </p:tgtEl>
                                      </p:cBhvr>
                                      <p:to x="100000" y="100000"/>
                                    </p:animScale>
                                    <p:animScale>
                                      <p:cBhvr>
                                        <p:cTn id="37" dur="26">
                                          <p:stCondLst>
                                            <p:cond delay="1312"/>
                                          </p:stCondLst>
                                        </p:cTn>
                                        <p:tgtEl>
                                          <p:spTgt spid="8"/>
                                        </p:tgtEl>
                                      </p:cBhvr>
                                      <p:to x="100000" y="80000"/>
                                    </p:animScale>
                                    <p:animScale>
                                      <p:cBhvr>
                                        <p:cTn id="38" dur="166" decel="50000">
                                          <p:stCondLst>
                                            <p:cond delay="1338"/>
                                          </p:stCondLst>
                                        </p:cTn>
                                        <p:tgtEl>
                                          <p:spTgt spid="8"/>
                                        </p:tgtEl>
                                      </p:cBhvr>
                                      <p:to x="100000" y="100000"/>
                                    </p:animScale>
                                    <p:animScale>
                                      <p:cBhvr>
                                        <p:cTn id="39" dur="26">
                                          <p:stCondLst>
                                            <p:cond delay="1642"/>
                                          </p:stCondLst>
                                        </p:cTn>
                                        <p:tgtEl>
                                          <p:spTgt spid="8"/>
                                        </p:tgtEl>
                                      </p:cBhvr>
                                      <p:to x="100000" y="90000"/>
                                    </p:animScale>
                                    <p:animScale>
                                      <p:cBhvr>
                                        <p:cTn id="40" dur="166" decel="50000">
                                          <p:stCondLst>
                                            <p:cond delay="1668"/>
                                          </p:stCondLst>
                                        </p:cTn>
                                        <p:tgtEl>
                                          <p:spTgt spid="8"/>
                                        </p:tgtEl>
                                      </p:cBhvr>
                                      <p:to x="100000" y="100000"/>
                                    </p:animScale>
                                    <p:animScale>
                                      <p:cBhvr>
                                        <p:cTn id="41" dur="26">
                                          <p:stCondLst>
                                            <p:cond delay="1808"/>
                                          </p:stCondLst>
                                        </p:cTn>
                                        <p:tgtEl>
                                          <p:spTgt spid="8"/>
                                        </p:tgtEl>
                                      </p:cBhvr>
                                      <p:to x="100000" y="95000"/>
                                    </p:animScale>
                                    <p:animScale>
                                      <p:cBhvr>
                                        <p:cTn id="42"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23</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rPr>
              <a:t>目录</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4" name="文本框 3">
            <a:extLst>
              <a:ext uri="{FF2B5EF4-FFF2-40B4-BE49-F238E27FC236}">
                <a16:creationId xmlns:a16="http://schemas.microsoft.com/office/drawing/2014/main" id="{6718566A-2B68-47BD-B836-DD42E03F5511}"/>
              </a:ext>
            </a:extLst>
          </p:cNvPr>
          <p:cNvSpPr txBox="1"/>
          <p:nvPr/>
        </p:nvSpPr>
        <p:spPr>
          <a:xfrm>
            <a:off x="767630" y="980830"/>
            <a:ext cx="8784610" cy="4325223"/>
          </a:xfrm>
          <a:prstGeom prst="rect">
            <a:avLst/>
          </a:prstGeom>
          <a:noFill/>
        </p:spPr>
        <p:txBody>
          <a:bodyPr wrap="square" rtlCol="0">
            <a:spAutoFit/>
          </a:bodyPr>
          <a:lstStyle/>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研究背景</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原理介绍及验证</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实验结果</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solidFill>
                  <a:schemeClr val="bg1">
                    <a:lumMod val="65000"/>
                  </a:schemeClr>
                </a:solidFill>
                <a:latin typeface="黑体" panose="02010609060101010101" pitchFamily="49" charset="-122"/>
                <a:ea typeface="黑体" panose="02010609060101010101" pitchFamily="49" charset="-122"/>
              </a:rPr>
              <a:t>总结与展望</a:t>
            </a:r>
          </a:p>
        </p:txBody>
      </p:sp>
    </p:spTree>
    <p:extLst>
      <p:ext uri="{BB962C8B-B14F-4D97-AF65-F5344CB8AC3E}">
        <p14:creationId xmlns:p14="http://schemas.microsoft.com/office/powerpoint/2010/main" val="30678038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24</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总结与展望</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0" name="内容占位符 1">
            <a:extLst>
              <a:ext uri="{FF2B5EF4-FFF2-40B4-BE49-F238E27FC236}">
                <a16:creationId xmlns:a16="http://schemas.microsoft.com/office/drawing/2014/main" id="{6C9385F3-A9D4-4A39-AB59-755D89796230}"/>
              </a:ext>
            </a:extLst>
          </p:cNvPr>
          <p:cNvSpPr txBox="1">
            <a:spLocks/>
          </p:cNvSpPr>
          <p:nvPr/>
        </p:nvSpPr>
        <p:spPr>
          <a:xfrm>
            <a:off x="335600" y="908825"/>
            <a:ext cx="11664810" cy="5101161"/>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lnSpc>
                <a:spcPct val="200000"/>
              </a:lnSpc>
              <a:spcAft>
                <a:spcPts val="0"/>
              </a:spcAft>
              <a:buFont typeface="Wingdings" panose="05000000000000000000" pitchFamily="2" charset="2"/>
              <a:buChar char="Ø"/>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提出基于库仑散射与贝叶斯推断的缪子径迹估计算法（</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MuTEA</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），可重建三维散射轨迹</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ts val="0"/>
              </a:spcAft>
              <a:buFont typeface="Wingdings" panose="05000000000000000000" pitchFamily="2" charset="2"/>
              <a:buChar char="Ø"/>
            </a:pPr>
            <a:r>
              <a:rPr lang="en-US" altLang="zh-CN" sz="2000" dirty="0">
                <a:latin typeface="Times New Roman" panose="02020603050405020304" pitchFamily="18" charset="0"/>
                <a:ea typeface="黑体" panose="02010609060101010101" pitchFamily="49" charset="-122"/>
                <a:cs typeface="Times New Roman" panose="02020603050405020304" pitchFamily="18" charset="0"/>
              </a:rPr>
              <a:t>Geant4</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模拟验证</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MuTEA</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算法的有效性，径迹重建不确定度与物体厚度和辐射长度相关</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ts val="0"/>
              </a:spcAft>
              <a:buFont typeface="Wingdings" panose="05000000000000000000" pitchFamily="2" charset="2"/>
              <a:buChar char="Ø"/>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通过缪子散射成像系统对不锈钢屏蔽的低、中、高原子序数材料进行成像实验。</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ts val="0"/>
              </a:spcAft>
              <a:buFont typeface="Wingdings" panose="05000000000000000000" pitchFamily="2" charset="2"/>
              <a:buChar char="Ø"/>
            </a:pP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成像结果表明，</a:t>
            </a:r>
            <a:r>
              <a:rPr lang="en-US" altLang="zh-CN" sz="2000" dirty="0" err="1">
                <a:latin typeface="Times New Roman" panose="02020603050405020304" pitchFamily="18" charset="0"/>
                <a:ea typeface="黑体" panose="02010609060101010101" pitchFamily="49" charset="-122"/>
                <a:cs typeface="Times New Roman" panose="02020603050405020304" pitchFamily="18" charset="0"/>
              </a:rPr>
              <a:t>MuTEA-PoCA</a:t>
            </a:r>
            <a:r>
              <a:rPr lang="zh-CN" altLang="en-US" sz="2000" dirty="0">
                <a:latin typeface="Times New Roman" panose="02020603050405020304" pitchFamily="18" charset="0"/>
                <a:ea typeface="黑体" panose="02010609060101010101" pitchFamily="49" charset="-122"/>
                <a:cs typeface="Times New Roman" panose="02020603050405020304" pitchFamily="18" charset="0"/>
              </a:rPr>
              <a:t>算法可成像并区分钨块、空心铜罐和沙子，并成功识别藏匿在沙子中的面粉</a:t>
            </a:r>
            <a:endParaRPr lang="en-US" altLang="zh-CN" sz="2000" dirty="0">
              <a:latin typeface="Times New Roman" panose="02020603050405020304" pitchFamily="18" charset="0"/>
              <a:ea typeface="黑体" panose="02010609060101010101" pitchFamily="49" charset="-122"/>
              <a:cs typeface="Times New Roman" panose="02020603050405020304" pitchFamily="18" charset="0"/>
            </a:endParaRPr>
          </a:p>
          <a:p>
            <a:pPr fontAlgn="auto">
              <a:lnSpc>
                <a:spcPct val="200000"/>
              </a:lnSpc>
              <a:spcAft>
                <a:spcPts val="0"/>
              </a:spcAft>
              <a:buFont typeface="Wingdings" panose="05000000000000000000" pitchFamily="2" charset="2"/>
              <a:buChar char="Ø"/>
            </a:pPr>
            <a:r>
              <a:rPr lang="zh-CN" altLang="en-US" sz="20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展望</a:t>
            </a:r>
            <a:endParaRPr lang="en-US" altLang="zh-CN" sz="20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endParaRPr>
          </a:p>
          <a:p>
            <a:pPr lvl="1" fontAlgn="auto">
              <a:lnSpc>
                <a:spcPct val="200000"/>
              </a:lnSpc>
              <a:spcAft>
                <a:spcPts val="0"/>
              </a:spcAft>
            </a:pPr>
            <a:r>
              <a:rPr lang="en-US" altLang="zh-CN" sz="1800" dirty="0" err="1">
                <a:solidFill>
                  <a:srgbClr val="000000"/>
                </a:solidFill>
                <a:latin typeface="Times New Roman" panose="02020603050405020304" pitchFamily="18" charset="0"/>
                <a:ea typeface="SimHei" panose="02010609060101010101" pitchFamily="49" charset="-122"/>
                <a:cs typeface="Times New Roman" panose="02020603050405020304" pitchFamily="18" charset="0"/>
              </a:rPr>
              <a:t>MuTEA</a:t>
            </a:r>
            <a:r>
              <a:rPr lang="zh-CN" altLang="en-US"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估计的散射径迹与其他算法（如</a:t>
            </a:r>
            <a:r>
              <a:rPr lang="en-US" altLang="zh-CN"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MLSD</a:t>
            </a:r>
            <a:r>
              <a:rPr lang="zh-CN" altLang="en-US"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）结合，来提升图像重建精度</a:t>
            </a:r>
            <a:endParaRPr lang="en-US" altLang="zh-CN"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endParaRPr>
          </a:p>
          <a:p>
            <a:pPr lvl="1" fontAlgn="auto">
              <a:lnSpc>
                <a:spcPct val="200000"/>
              </a:lnSpc>
              <a:spcAft>
                <a:spcPts val="0"/>
              </a:spcAft>
            </a:pPr>
            <a:r>
              <a:rPr lang="zh-CN" altLang="en-US"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改进</a:t>
            </a:r>
            <a:r>
              <a:rPr lang="en-US" altLang="zh-CN" sz="1800" dirty="0" err="1">
                <a:solidFill>
                  <a:srgbClr val="000000"/>
                </a:solidFill>
                <a:latin typeface="Times New Roman" panose="02020603050405020304" pitchFamily="18" charset="0"/>
                <a:ea typeface="SimHei" panose="02010609060101010101" pitchFamily="49" charset="-122"/>
                <a:cs typeface="Times New Roman" panose="02020603050405020304" pitchFamily="18" charset="0"/>
              </a:rPr>
              <a:t>MuTEA</a:t>
            </a:r>
            <a:r>
              <a:rPr lang="zh-CN" altLang="en-US" sz="1800" dirty="0">
                <a:solidFill>
                  <a:srgbClr val="000000"/>
                </a:solidFill>
                <a:latin typeface="Times New Roman" panose="02020603050405020304" pitchFamily="18" charset="0"/>
                <a:ea typeface="SimHei" panose="02010609060101010101" pitchFamily="49" charset="-122"/>
                <a:cs typeface="Times New Roman" panose="02020603050405020304" pitchFamily="18" charset="0"/>
              </a:rPr>
              <a:t>算法以适应非均匀材料特性，使其在非均匀材料中实现更精确的轨迹估算</a:t>
            </a:r>
            <a:endParaRPr lang="en-US" altLang="zh-CN" sz="18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1611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25</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附录</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1" name="文本框 10">
            <a:extLst>
              <a:ext uri="{FF2B5EF4-FFF2-40B4-BE49-F238E27FC236}">
                <a16:creationId xmlns:a16="http://schemas.microsoft.com/office/drawing/2014/main" id="{B5B1C534-EFA3-47A4-907C-77F0FB20E0B2}"/>
              </a:ext>
            </a:extLst>
          </p:cNvPr>
          <p:cNvSpPr txBox="1"/>
          <p:nvPr/>
        </p:nvSpPr>
        <p:spPr>
          <a:xfrm>
            <a:off x="850625" y="5490894"/>
            <a:ext cx="9648670" cy="646331"/>
          </a:xfrm>
          <a:prstGeom prst="rect">
            <a:avLst/>
          </a:prstGeom>
          <a:noFill/>
        </p:spPr>
        <p:txBody>
          <a:bodyPr wrap="square">
            <a:spAutoFit/>
          </a:bodyPr>
          <a:lstStyle/>
          <a:p>
            <a:r>
              <a:rPr lang="en-US" altLang="zh-CN" sz="1800" b="1" dirty="0" err="1">
                <a:latin typeface="Times New Roman" panose="02020603050405020304" pitchFamily="18" charset="0"/>
                <a:ea typeface="黑体" panose="02010609060101010101" pitchFamily="49" charset="-122"/>
                <a:cs typeface="Times New Roman" panose="02020603050405020304" pitchFamily="18" charset="0"/>
              </a:rPr>
              <a:t>MuTEA</a:t>
            </a:r>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 Muon Trajectory Estimate Algorithm for Muon Tomography</a:t>
            </a:r>
          </a:p>
          <a:p>
            <a:r>
              <a:rPr lang="en-US" altLang="zh-CN" sz="1800" b="1" dirty="0">
                <a:latin typeface="Times New Roman" panose="02020603050405020304" pitchFamily="18" charset="0"/>
                <a:ea typeface="黑体" panose="02010609060101010101" pitchFamily="49" charset="-122"/>
                <a:cs typeface="Times New Roman" panose="02020603050405020304" pitchFamily="18" charset="0"/>
              </a:rPr>
              <a:t>https://nucl-ph.chinaxiv.org/abs/202601.00013</a:t>
            </a:r>
          </a:p>
        </p:txBody>
      </p:sp>
      <p:pic>
        <p:nvPicPr>
          <p:cNvPr id="4" name="图片 3">
            <a:extLst>
              <a:ext uri="{FF2B5EF4-FFF2-40B4-BE49-F238E27FC236}">
                <a16:creationId xmlns:a16="http://schemas.microsoft.com/office/drawing/2014/main" id="{747D101F-2034-4EBB-8B13-404F831C4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3645" y="836820"/>
            <a:ext cx="7776540" cy="4540424"/>
          </a:xfrm>
          <a:prstGeom prst="rect">
            <a:avLst/>
          </a:prstGeom>
        </p:spPr>
      </p:pic>
    </p:spTree>
    <p:extLst>
      <p:ext uri="{BB962C8B-B14F-4D97-AF65-F5344CB8AC3E}">
        <p14:creationId xmlns:p14="http://schemas.microsoft.com/office/powerpoint/2010/main" val="3286214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1487680" y="1497436"/>
            <a:ext cx="8928620" cy="2807505"/>
          </a:xfrm>
          <a:prstGeom prst="rect">
            <a:avLst/>
          </a:prstGeom>
          <a:solidFill>
            <a:srgbClr val="778495"/>
          </a:solidFill>
          <a:ln w="12700" cap="flat" cmpd="sng" algn="ctr">
            <a:noFill/>
            <a:prstDash val="solid"/>
            <a:miter lim="800000"/>
          </a:ln>
          <a:effectLst/>
        </p:spPr>
        <p:txBody>
          <a:bodyPr anchor="ctr"/>
          <a:lstStyle/>
          <a:p>
            <a:pPr algn="ctr" eaLnBrk="1" hangingPunct="1">
              <a:lnSpc>
                <a:spcPct val="120000"/>
              </a:lnSpc>
              <a:defRPr/>
            </a:pPr>
            <a:endParaRPr sz="1350" spc="150" noProof="1">
              <a:latin typeface="微软雅黑" panose="020B0503020204020204" pitchFamily="34" charset="-122"/>
              <a:ea typeface="微软雅黑" panose="020B0503020204020204" pitchFamily="34" charset="-122"/>
            </a:endParaRPr>
          </a:p>
        </p:txBody>
      </p:sp>
      <p:sp>
        <p:nvSpPr>
          <p:cNvPr id="9" name="泪滴形 8"/>
          <p:cNvSpPr/>
          <p:nvPr>
            <p:custDataLst>
              <p:tags r:id="rId2"/>
            </p:custDataLst>
          </p:nvPr>
        </p:nvSpPr>
        <p:spPr>
          <a:xfrm rot="8100000">
            <a:off x="5745164" y="340064"/>
            <a:ext cx="720725" cy="720725"/>
          </a:xfrm>
          <a:prstGeom prst="teardrop">
            <a:avLst/>
          </a:prstGeom>
          <a:solidFill>
            <a:srgbClr val="768495"/>
          </a:solidFill>
          <a:ln w="12700" cap="flat" cmpd="sng" algn="ctr">
            <a:noFill/>
            <a:prstDash val="solid"/>
            <a:miter lim="800000"/>
          </a:ln>
          <a:effec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sp>
        <p:nvSpPr>
          <p:cNvPr id="10" name="椭圆 9"/>
          <p:cNvSpPr/>
          <p:nvPr>
            <p:custDataLst>
              <p:tags r:id="rId3"/>
            </p:custDataLst>
          </p:nvPr>
        </p:nvSpPr>
        <p:spPr>
          <a:xfrm>
            <a:off x="5961064" y="1339950"/>
            <a:ext cx="287337" cy="288925"/>
          </a:xfrm>
          <a:prstGeom prst="ellipse">
            <a:avLst/>
          </a:prstGeom>
          <a:solidFill>
            <a:srgbClr val="768495"/>
          </a:solidFill>
          <a:ln w="38100" cap="flat" cmpd="sng" algn="ctr">
            <a:solidFill>
              <a:srgbClr val="FFFFFF"/>
            </a:solidFill>
            <a:prstDash val="solid"/>
            <a:miter lim="800000"/>
          </a:ln>
          <a:effec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sp>
        <p:nvSpPr>
          <p:cNvPr id="12" name="任意多边形 11"/>
          <p:cNvSpPr/>
          <p:nvPr>
            <p:custDataLst>
              <p:tags r:id="rId4"/>
            </p:custDataLst>
          </p:nvPr>
        </p:nvSpPr>
        <p:spPr bwMode="auto">
          <a:xfrm>
            <a:off x="6088064" y="951251"/>
            <a:ext cx="53975" cy="11113"/>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sp>
        <p:nvSpPr>
          <p:cNvPr id="33" name="任意多边形 32"/>
          <p:cNvSpPr/>
          <p:nvPr>
            <p:custDataLst>
              <p:tags r:id="rId5"/>
            </p:custDataLst>
          </p:nvPr>
        </p:nvSpPr>
        <p:spPr bwMode="auto">
          <a:xfrm>
            <a:off x="6102350" y="1279864"/>
            <a:ext cx="26988" cy="14287"/>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sp>
        <p:nvSpPr>
          <p:cNvPr id="23" name="文本框 22"/>
          <p:cNvSpPr txBox="1"/>
          <p:nvPr>
            <p:custDataLst>
              <p:tags r:id="rId6"/>
            </p:custDataLst>
          </p:nvPr>
        </p:nvSpPr>
        <p:spPr>
          <a:xfrm>
            <a:off x="2377473" y="1857630"/>
            <a:ext cx="7364413" cy="2087116"/>
          </a:xfrm>
          <a:prstGeom prst="rect">
            <a:avLst/>
          </a:prstGeom>
          <a:noFill/>
        </p:spPr>
        <p:txBody>
          <a:bodyPr lIns="67500" tIns="35100" rIns="67500" bIns="0" anchor="ctr" anchorCtr="1"/>
          <a:lstStyle/>
          <a:p>
            <a:pPr algn="ctr" eaLnBrk="1" hangingPunct="1">
              <a:lnSpc>
                <a:spcPct val="120000"/>
              </a:lnSpc>
              <a:defRPr/>
            </a:pPr>
            <a:r>
              <a:rPr lang="en-US" altLang="zh-CN" sz="3600" b="1" spc="300" noProof="1">
                <a:solidFill>
                  <a:srgbClr val="FFFFFF"/>
                </a:solidFill>
                <a:latin typeface="微软雅黑" panose="020B0503020204020204" pitchFamily="34" charset="-122"/>
                <a:ea typeface="微软雅黑" panose="020B0503020204020204" pitchFamily="34" charset="-122"/>
                <a:cs typeface="+mn-ea"/>
              </a:rPr>
              <a:t>Thank You for Watching</a:t>
            </a:r>
          </a:p>
          <a:p>
            <a:pPr algn="ctr" eaLnBrk="1" hangingPunct="1">
              <a:lnSpc>
                <a:spcPct val="120000"/>
              </a:lnSpc>
              <a:defRPr/>
            </a:pPr>
            <a:r>
              <a:rPr lang="en-US" altLang="zh-CN" sz="3600" b="1" spc="300" noProof="1">
                <a:solidFill>
                  <a:srgbClr val="FFFFFF"/>
                </a:solidFill>
                <a:latin typeface="微软雅黑" panose="020B0503020204020204" pitchFamily="34" charset="-122"/>
                <a:ea typeface="微软雅黑" panose="020B0503020204020204" pitchFamily="34" charset="-122"/>
                <a:cs typeface="+mn-ea"/>
              </a:rPr>
              <a:t>&amp;</a:t>
            </a:r>
          </a:p>
          <a:p>
            <a:pPr algn="ctr" eaLnBrk="1" hangingPunct="1">
              <a:lnSpc>
                <a:spcPct val="120000"/>
              </a:lnSpc>
              <a:defRPr/>
            </a:pPr>
            <a:r>
              <a:rPr lang="en-US" altLang="zh-CN" sz="3600" b="1" spc="300" noProof="1">
                <a:solidFill>
                  <a:srgbClr val="FFFFFF"/>
                </a:solidFill>
                <a:latin typeface="微软雅黑" panose="020B0503020204020204" pitchFamily="34" charset="-122"/>
                <a:ea typeface="微软雅黑" panose="020B0503020204020204" pitchFamily="34" charset="-122"/>
                <a:cs typeface="+mn-ea"/>
              </a:rPr>
              <a:t>Welcome to Discuss</a:t>
            </a:r>
            <a:endParaRPr lang="zh-CN" altLang="en-US" sz="3600" b="1" spc="300" noProof="1">
              <a:solidFill>
                <a:srgbClr val="FFFFFF"/>
              </a:solidFill>
              <a:latin typeface="微软雅黑" panose="020B0503020204020204" pitchFamily="34" charset="-122"/>
              <a:ea typeface="微软雅黑" panose="020B0503020204020204" pitchFamily="34" charset="-122"/>
              <a:cs typeface="+mn-ea"/>
            </a:endParaRPr>
          </a:p>
        </p:txBody>
      </p:sp>
      <p:pic>
        <p:nvPicPr>
          <p:cNvPr id="54280" name="图片 2"/>
          <p:cNvPicPr>
            <a:picLocks noGrp="1"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89625" y="4781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3</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i="0" dirty="0">
                <a:effectLst/>
                <a:latin typeface="-apple-system"/>
              </a:rPr>
              <a:t>"Who ordered THAT!?!?"</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10" name="文本框 9">
            <a:extLst>
              <a:ext uri="{FF2B5EF4-FFF2-40B4-BE49-F238E27FC236}">
                <a16:creationId xmlns:a16="http://schemas.microsoft.com/office/drawing/2014/main" id="{17402747-1662-4ECB-8340-E65578C997D0}"/>
              </a:ext>
            </a:extLst>
          </p:cNvPr>
          <p:cNvSpPr txBox="1"/>
          <p:nvPr/>
        </p:nvSpPr>
        <p:spPr>
          <a:xfrm>
            <a:off x="3115657" y="5602219"/>
            <a:ext cx="6108700" cy="461665"/>
          </a:xfrm>
          <a:prstGeom prst="rect">
            <a:avLst/>
          </a:prstGeom>
          <a:noFill/>
        </p:spPr>
        <p:txBody>
          <a:bodyPr wrap="square">
            <a:spAutoFit/>
          </a:bodyPr>
          <a:lstStyle/>
          <a:p>
            <a:r>
              <a:rPr lang="en-US" altLang="zh-CN" sz="2400" dirty="0" err="1">
                <a:solidFill>
                  <a:srgbClr val="FF0000"/>
                </a:solidFill>
              </a:rPr>
              <a:t>MuTEA</a:t>
            </a:r>
            <a:r>
              <a:rPr lang="en-US" altLang="zh-CN" sz="2400" dirty="0">
                <a:solidFill>
                  <a:srgbClr val="FF0000"/>
                </a:solidFill>
              </a:rPr>
              <a:t>: Muon Trajectory Estimate Algorithm</a:t>
            </a:r>
            <a:endParaRPr lang="zh-CN" altLang="en-US" sz="2400" dirty="0"/>
          </a:p>
        </p:txBody>
      </p:sp>
      <p:pic>
        <p:nvPicPr>
          <p:cNvPr id="4" name="图片 3">
            <a:extLst>
              <a:ext uri="{FF2B5EF4-FFF2-40B4-BE49-F238E27FC236}">
                <a16:creationId xmlns:a16="http://schemas.microsoft.com/office/drawing/2014/main" id="{D9EF60CA-EBBC-4C37-B4BB-A114F6623AC9}"/>
              </a:ext>
            </a:extLst>
          </p:cNvPr>
          <p:cNvPicPr>
            <a:picLocks noChangeAspect="1"/>
          </p:cNvPicPr>
          <p:nvPr/>
        </p:nvPicPr>
        <p:blipFill>
          <a:blip r:embed="rId5"/>
          <a:stretch>
            <a:fillRect/>
          </a:stretch>
        </p:blipFill>
        <p:spPr>
          <a:xfrm>
            <a:off x="878763" y="1627161"/>
            <a:ext cx="3528245" cy="3588386"/>
          </a:xfrm>
          <a:prstGeom prst="rect">
            <a:avLst/>
          </a:prstGeom>
        </p:spPr>
      </p:pic>
      <p:sp>
        <p:nvSpPr>
          <p:cNvPr id="5" name="文本框 4">
            <a:extLst>
              <a:ext uri="{FF2B5EF4-FFF2-40B4-BE49-F238E27FC236}">
                <a16:creationId xmlns:a16="http://schemas.microsoft.com/office/drawing/2014/main" id="{AFCCB1D5-343E-4B79-833E-812F4AFF58D4}"/>
              </a:ext>
            </a:extLst>
          </p:cNvPr>
          <p:cNvSpPr txBox="1"/>
          <p:nvPr/>
        </p:nvSpPr>
        <p:spPr>
          <a:xfrm>
            <a:off x="1592455" y="3075057"/>
            <a:ext cx="2736190" cy="707886"/>
          </a:xfrm>
          <a:prstGeom prst="rect">
            <a:avLst/>
          </a:prstGeom>
          <a:noFill/>
        </p:spPr>
        <p:txBody>
          <a:bodyPr wrap="square" rtlCol="0">
            <a:spAutoFit/>
          </a:bodyPr>
          <a:lstStyle/>
          <a:p>
            <a:pPr algn="ctr"/>
            <a:r>
              <a:rPr lang="en-US" altLang="zh-CN" sz="2000" dirty="0">
                <a:solidFill>
                  <a:srgbClr val="FFFF00"/>
                </a:solidFill>
                <a:latin typeface="Times New Roman" panose="02020603050405020304" pitchFamily="18" charset="0"/>
                <a:cs typeface="Times New Roman" panose="02020603050405020304" pitchFamily="18" charset="0"/>
              </a:rPr>
              <a:t>Scattering Trajectory</a:t>
            </a:r>
          </a:p>
          <a:p>
            <a:pPr algn="ctr"/>
            <a:r>
              <a:rPr lang="en-US" altLang="zh-CN" sz="2000" dirty="0">
                <a:solidFill>
                  <a:srgbClr val="FFFF00"/>
                </a:solidFill>
                <a:latin typeface="Times New Roman" panose="02020603050405020304" pitchFamily="18" charset="0"/>
                <a:cs typeface="Times New Roman" panose="02020603050405020304" pitchFamily="18" charset="0"/>
              </a:rPr>
              <a:t>????</a:t>
            </a:r>
            <a:endParaRPr lang="zh-CN" altLang="en-US" sz="2000" dirty="0">
              <a:solidFill>
                <a:srgbClr val="FFFF00"/>
              </a:solidFill>
              <a:latin typeface="Times New Roman" panose="02020603050405020304" pitchFamily="18" charset="0"/>
              <a:cs typeface="Times New Roman" panose="02020603050405020304" pitchFamily="18" charset="0"/>
            </a:endParaRPr>
          </a:p>
        </p:txBody>
      </p:sp>
      <p:pic>
        <p:nvPicPr>
          <p:cNvPr id="3" name="图片 2">
            <a:extLst>
              <a:ext uri="{FF2B5EF4-FFF2-40B4-BE49-F238E27FC236}">
                <a16:creationId xmlns:a16="http://schemas.microsoft.com/office/drawing/2014/main" id="{F376F354-52AD-41B4-B435-A97BC90EC7E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86869" y="1765756"/>
            <a:ext cx="5326368" cy="3311196"/>
          </a:xfrm>
          <a:prstGeom prst="rect">
            <a:avLst/>
          </a:prstGeom>
        </p:spPr>
      </p:pic>
      <p:sp>
        <p:nvSpPr>
          <p:cNvPr id="6" name="文本框 5">
            <a:extLst>
              <a:ext uri="{FF2B5EF4-FFF2-40B4-BE49-F238E27FC236}">
                <a16:creationId xmlns:a16="http://schemas.microsoft.com/office/drawing/2014/main" id="{F1A6D975-8F0D-42F8-8878-169C3454219D}"/>
              </a:ext>
            </a:extLst>
          </p:cNvPr>
          <p:cNvSpPr txBox="1"/>
          <p:nvPr/>
        </p:nvSpPr>
        <p:spPr>
          <a:xfrm>
            <a:off x="985907" y="880609"/>
            <a:ext cx="3949285" cy="646331"/>
          </a:xfrm>
          <a:prstGeom prst="rect">
            <a:avLst/>
          </a:prstGeom>
          <a:noFill/>
        </p:spPr>
        <p:txBody>
          <a:bodyPr wrap="square" rtlCol="0">
            <a:spAutoFit/>
          </a:bodyPr>
          <a:lstStyle/>
          <a:p>
            <a:r>
              <a:rPr lang="en-US" altLang="zh-CN" sz="1800" b="1" i="0" dirty="0">
                <a:effectLst/>
                <a:latin typeface="-apple-system"/>
              </a:rPr>
              <a:t>Who ordered THAT!?!?“</a:t>
            </a:r>
          </a:p>
          <a:p>
            <a:pPr algn="r"/>
            <a:r>
              <a:rPr lang="en-US" altLang="zh-CN" b="1" dirty="0">
                <a:latin typeface="-apple-system"/>
              </a:rPr>
              <a:t>By Isidor Isaac Rabi in 1936</a:t>
            </a:r>
            <a:endParaRPr lang="zh-CN" altLang="en-US" dirty="0"/>
          </a:p>
        </p:txBody>
      </p:sp>
    </p:spTree>
    <p:extLst>
      <p:ext uri="{BB962C8B-B14F-4D97-AF65-F5344CB8AC3E}">
        <p14:creationId xmlns:p14="http://schemas.microsoft.com/office/powerpoint/2010/main" val="302271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wheel(1)">
                                      <p:cBhvr>
                                        <p:cTn id="14" dur="2000"/>
                                        <p:tgtEl>
                                          <p:spTgt spid="5">
                                            <p:txEl>
                                              <p:pRg st="0" end="0"/>
                                            </p:txEl>
                                          </p:spTgt>
                                        </p:tgtEl>
                                      </p:cBhvr>
                                    </p:animEffect>
                                  </p:childTnLst>
                                </p:cTn>
                              </p:par>
                              <p:par>
                                <p:cTn id="15" presetID="21" presetClass="entr" presetSubtype="1" fill="hold" nodeType="with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heel(1)">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1000"/>
                                        <p:tgtEl>
                                          <p:spTgt spid="3"/>
                                        </p:tgtEl>
                                      </p:cBhvr>
                                    </p:animEffect>
                                    <p:anim calcmode="lin" valueType="num">
                                      <p:cBhvr>
                                        <p:cTn id="23" dur="1000" fill="hold"/>
                                        <p:tgtEl>
                                          <p:spTgt spid="3"/>
                                        </p:tgtEl>
                                        <p:attrNameLst>
                                          <p:attrName>ppt_x</p:attrName>
                                        </p:attrNameLst>
                                      </p:cBhvr>
                                      <p:tavLst>
                                        <p:tav tm="0">
                                          <p:val>
                                            <p:strVal val="#ppt_x"/>
                                          </p:val>
                                        </p:tav>
                                        <p:tav tm="100000">
                                          <p:val>
                                            <p:strVal val="#ppt_x"/>
                                          </p:val>
                                        </p:tav>
                                      </p:tavLst>
                                    </p:anim>
                                    <p:anim calcmode="lin" valueType="num">
                                      <p:cBhvr>
                                        <p:cTn id="2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4</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rPr>
              <a:t>散射成像</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6" name="文本框 5">
            <a:extLst>
              <a:ext uri="{FF2B5EF4-FFF2-40B4-BE49-F238E27FC236}">
                <a16:creationId xmlns:a16="http://schemas.microsoft.com/office/drawing/2014/main" id="{4B87B239-1459-465E-9ACA-BDAB8C9F8922}"/>
              </a:ext>
            </a:extLst>
          </p:cNvPr>
          <p:cNvSpPr txBox="1"/>
          <p:nvPr/>
        </p:nvSpPr>
        <p:spPr>
          <a:xfrm>
            <a:off x="479609" y="838910"/>
            <a:ext cx="5056802" cy="1828386"/>
          </a:xfrm>
          <a:prstGeom prst="rect">
            <a:avLst/>
          </a:prstGeom>
          <a:noFill/>
        </p:spPr>
        <p:txBody>
          <a:bodyPr wrap="square" rtlCol="0">
            <a:spAutoFit/>
          </a:bodyPr>
          <a:lstStyle/>
          <a:p>
            <a:pPr marL="285750" indent="-285750">
              <a:lnSpc>
                <a:spcPct val="200000"/>
              </a:lnSpc>
              <a:buFont typeface="Arial" panose="020B0604020202020204" pitchFamily="34" charset="0"/>
              <a:buChar char="•"/>
            </a:pPr>
            <a:r>
              <a:rPr lang="zh-CN" altLang="en-US" sz="2000" dirty="0">
                <a:latin typeface="黑体" panose="02010609060101010101" pitchFamily="49" charset="-122"/>
                <a:ea typeface="黑体" panose="02010609060101010101" pitchFamily="49" charset="-122"/>
              </a:rPr>
              <a:t>原理：测量缪子入射和出射径迹的夹角和横向偏移来重建物体结构</a:t>
            </a:r>
            <a:endParaRPr lang="en-US" altLang="zh-CN" sz="2000" dirty="0">
              <a:latin typeface="黑体" panose="02010609060101010101" pitchFamily="49" charset="-122"/>
              <a:ea typeface="黑体" panose="02010609060101010101" pitchFamily="49" charset="-122"/>
            </a:endParaRPr>
          </a:p>
          <a:p>
            <a:pPr marL="285750" indent="-285750">
              <a:lnSpc>
                <a:spcPct val="200000"/>
              </a:lnSpc>
              <a:buFont typeface="Arial" panose="020B0604020202020204" pitchFamily="34" charset="0"/>
              <a:buChar char="•"/>
            </a:pPr>
            <a:r>
              <a:rPr lang="zh-CN" altLang="en-US" sz="2000" dirty="0">
                <a:latin typeface="黑体" panose="02010609060101010101" pitchFamily="49" charset="-122"/>
                <a:ea typeface="黑体" panose="02010609060101010101" pitchFamily="49" charset="-122"/>
              </a:rPr>
              <a:t>应用领域：集装箱和违禁品检查</a:t>
            </a:r>
            <a:endParaRPr lang="en-US" altLang="zh-CN" sz="2000" dirty="0">
              <a:latin typeface="黑体" panose="02010609060101010101" pitchFamily="49" charset="-122"/>
              <a:ea typeface="黑体" panose="02010609060101010101" pitchFamily="49" charset="-122"/>
            </a:endParaRPr>
          </a:p>
        </p:txBody>
      </p:sp>
      <p:pic>
        <p:nvPicPr>
          <p:cNvPr id="3" name="图片 2">
            <a:extLst>
              <a:ext uri="{FF2B5EF4-FFF2-40B4-BE49-F238E27FC236}">
                <a16:creationId xmlns:a16="http://schemas.microsoft.com/office/drawing/2014/main" id="{1E00F72D-FD7E-4012-89D5-971DE3041D13}"/>
              </a:ext>
            </a:extLst>
          </p:cNvPr>
          <p:cNvPicPr>
            <a:picLocks noChangeAspect="1"/>
          </p:cNvPicPr>
          <p:nvPr/>
        </p:nvPicPr>
        <p:blipFill rotWithShape="1">
          <a:blip r:embed="rId5"/>
          <a:srcRect l="7347" t="3552" r="8847"/>
          <a:stretch/>
        </p:blipFill>
        <p:spPr>
          <a:xfrm>
            <a:off x="850625" y="2645531"/>
            <a:ext cx="3893515" cy="2887102"/>
          </a:xfrm>
          <a:prstGeom prst="rect">
            <a:avLst/>
          </a:prstGeom>
        </p:spPr>
      </p:pic>
      <p:sp>
        <p:nvSpPr>
          <p:cNvPr id="10" name="文本框 9">
            <a:extLst>
              <a:ext uri="{FF2B5EF4-FFF2-40B4-BE49-F238E27FC236}">
                <a16:creationId xmlns:a16="http://schemas.microsoft.com/office/drawing/2014/main" id="{14AD4381-F232-4FD1-BCE5-E30568593828}"/>
              </a:ext>
            </a:extLst>
          </p:cNvPr>
          <p:cNvSpPr txBox="1"/>
          <p:nvPr/>
        </p:nvSpPr>
        <p:spPr>
          <a:xfrm>
            <a:off x="1343670" y="5649141"/>
            <a:ext cx="2664185" cy="338554"/>
          </a:xfrm>
          <a:prstGeom prst="rect">
            <a:avLst/>
          </a:prstGeom>
          <a:noFill/>
        </p:spPr>
        <p:txBody>
          <a:bodyPr wrap="square" rtlCol="0">
            <a:spAutoFit/>
          </a:bodyPr>
          <a:lstStyle/>
          <a:p>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缪子</a:t>
            </a:r>
            <a:r>
              <a:rPr lang="zh-CN" altLang="en-US" sz="1600" kern="100" dirty="0">
                <a:effectLst/>
                <a:latin typeface="黑体" panose="02010609060101010101" pitchFamily="49" charset="-122"/>
                <a:ea typeface="黑体" panose="02010609060101010101" pitchFamily="49" charset="-122"/>
                <a:cs typeface="Times New Roman" panose="02020603050405020304" pitchFamily="18" charset="0"/>
              </a:rPr>
              <a:t>散</a:t>
            </a:r>
            <a:r>
              <a:rPr lang="zh-CN" altLang="zh-CN" sz="1600" kern="100" dirty="0">
                <a:effectLst/>
                <a:latin typeface="黑体" panose="02010609060101010101" pitchFamily="49" charset="-122"/>
                <a:ea typeface="黑体" panose="02010609060101010101" pitchFamily="49" charset="-122"/>
                <a:cs typeface="Times New Roman" panose="02020603050405020304" pitchFamily="18" charset="0"/>
              </a:rPr>
              <a:t>射成像技术示意图</a:t>
            </a:r>
            <a:endParaRPr lang="zh-CN" altLang="en-US" sz="1600" dirty="0">
              <a:latin typeface="黑体" panose="02010609060101010101" pitchFamily="49" charset="-122"/>
              <a:ea typeface="黑体" panose="02010609060101010101" pitchFamily="49" charset="-122"/>
            </a:endParaRPr>
          </a:p>
        </p:txBody>
      </p:sp>
      <p:pic>
        <p:nvPicPr>
          <p:cNvPr id="11" name="图片 10">
            <a:extLst>
              <a:ext uri="{FF2B5EF4-FFF2-40B4-BE49-F238E27FC236}">
                <a16:creationId xmlns:a16="http://schemas.microsoft.com/office/drawing/2014/main" id="{54E482F9-A135-4786-8511-5BA533965739}"/>
              </a:ext>
            </a:extLst>
          </p:cNvPr>
          <p:cNvPicPr/>
          <p:nvPr/>
        </p:nvPicPr>
        <p:blipFill>
          <a:blip r:embed="rId6" cstate="print"/>
          <a:srcRect/>
          <a:stretch>
            <a:fillRect/>
          </a:stretch>
        </p:blipFill>
        <p:spPr bwMode="auto">
          <a:xfrm>
            <a:off x="8762635" y="1046022"/>
            <a:ext cx="2891128" cy="1746183"/>
          </a:xfrm>
          <a:prstGeom prst="rect">
            <a:avLst/>
          </a:prstGeom>
          <a:noFill/>
          <a:ln w="9525">
            <a:noFill/>
            <a:miter lim="800000"/>
            <a:headEnd/>
            <a:tailEnd/>
          </a:ln>
        </p:spPr>
      </p:pic>
      <p:pic>
        <p:nvPicPr>
          <p:cNvPr id="12" name="图片 11">
            <a:extLst>
              <a:ext uri="{FF2B5EF4-FFF2-40B4-BE49-F238E27FC236}">
                <a16:creationId xmlns:a16="http://schemas.microsoft.com/office/drawing/2014/main" id="{3AA3A873-CF77-439B-8671-977F2815797E}"/>
              </a:ext>
            </a:extLst>
          </p:cNvPr>
          <p:cNvPicPr/>
          <p:nvPr/>
        </p:nvPicPr>
        <p:blipFill>
          <a:blip r:embed="rId7"/>
          <a:stretch>
            <a:fillRect/>
          </a:stretch>
        </p:blipFill>
        <p:spPr>
          <a:xfrm>
            <a:off x="6006148" y="3699183"/>
            <a:ext cx="1515110" cy="1858010"/>
          </a:xfrm>
          <a:prstGeom prst="rect">
            <a:avLst/>
          </a:prstGeom>
          <a:noFill/>
          <a:ln>
            <a:noFill/>
          </a:ln>
        </p:spPr>
      </p:pic>
      <p:pic>
        <p:nvPicPr>
          <p:cNvPr id="13" name="图片 12" descr="DISCOVERY">
            <a:extLst>
              <a:ext uri="{FF2B5EF4-FFF2-40B4-BE49-F238E27FC236}">
                <a16:creationId xmlns:a16="http://schemas.microsoft.com/office/drawing/2014/main" id="{DDEC1670-8843-4756-BF68-FEDFE8B7CE56}"/>
              </a:ext>
            </a:extLst>
          </p:cNvPr>
          <p:cNvPicPr/>
          <p:nvPr/>
        </p:nvPicPr>
        <p:blipFill>
          <a:blip r:embed="rId8"/>
          <a:stretch>
            <a:fillRect/>
          </a:stretch>
        </p:blipFill>
        <p:spPr>
          <a:xfrm>
            <a:off x="7847733" y="3696813"/>
            <a:ext cx="3486785" cy="1889760"/>
          </a:xfrm>
          <a:prstGeom prst="rect">
            <a:avLst/>
          </a:prstGeom>
        </p:spPr>
      </p:pic>
      <p:pic>
        <p:nvPicPr>
          <p:cNvPr id="15" name="图片 14">
            <a:extLst>
              <a:ext uri="{FF2B5EF4-FFF2-40B4-BE49-F238E27FC236}">
                <a16:creationId xmlns:a16="http://schemas.microsoft.com/office/drawing/2014/main" id="{2052D5A8-FBE5-460E-A2A2-2853F4122C93}"/>
              </a:ext>
            </a:extLst>
          </p:cNvPr>
          <p:cNvPicPr/>
          <p:nvPr/>
        </p:nvPicPr>
        <p:blipFill>
          <a:blip r:embed="rId9"/>
          <a:stretch>
            <a:fillRect/>
          </a:stretch>
        </p:blipFill>
        <p:spPr>
          <a:xfrm>
            <a:off x="5692814" y="1162058"/>
            <a:ext cx="2684025" cy="1746183"/>
          </a:xfrm>
          <a:prstGeom prst="rect">
            <a:avLst/>
          </a:prstGeom>
        </p:spPr>
      </p:pic>
      <p:sp>
        <p:nvSpPr>
          <p:cNvPr id="17" name="文本框 16">
            <a:extLst>
              <a:ext uri="{FF2B5EF4-FFF2-40B4-BE49-F238E27FC236}">
                <a16:creationId xmlns:a16="http://schemas.microsoft.com/office/drawing/2014/main" id="{964405BF-B747-42B0-867B-970E701D53F7}"/>
              </a:ext>
            </a:extLst>
          </p:cNvPr>
          <p:cNvSpPr txBox="1"/>
          <p:nvPr/>
        </p:nvSpPr>
        <p:spPr>
          <a:xfrm>
            <a:off x="7309449" y="2964902"/>
            <a:ext cx="4882551" cy="338554"/>
          </a:xfrm>
          <a:prstGeom prst="rect">
            <a:avLst/>
          </a:prstGeom>
          <a:noFill/>
        </p:spPr>
        <p:txBody>
          <a:bodyPr wrap="square">
            <a:spAutoFit/>
          </a:bodyPr>
          <a:lstStyle/>
          <a:p>
            <a:r>
              <a:rPr lang="en-US" altLang="zh-CN" sz="1600" kern="1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LANL</a:t>
            </a:r>
            <a:r>
              <a:rPr lang="zh-CN" altLang="zh-CN" sz="1600" kern="1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rPr>
              <a:t>开发的缪子成像装置</a:t>
            </a:r>
            <a:endParaRPr lang="en-US" altLang="zh-CN" sz="1600" kern="100" dirty="0">
              <a:solidFill>
                <a:srgbClr val="000000"/>
              </a:solidFill>
              <a:effectLst/>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8" name="文本框 17">
            <a:extLst>
              <a:ext uri="{FF2B5EF4-FFF2-40B4-BE49-F238E27FC236}">
                <a16:creationId xmlns:a16="http://schemas.microsoft.com/office/drawing/2014/main" id="{47CE6FA8-A7F7-4408-8576-A51A59702E72}"/>
              </a:ext>
            </a:extLst>
          </p:cNvPr>
          <p:cNvSpPr txBox="1"/>
          <p:nvPr/>
        </p:nvSpPr>
        <p:spPr>
          <a:xfrm>
            <a:off x="7104070" y="5723216"/>
            <a:ext cx="3898906" cy="338554"/>
          </a:xfrm>
          <a:prstGeom prst="rect">
            <a:avLst/>
          </a:prstGeom>
          <a:noFill/>
        </p:spPr>
        <p:txBody>
          <a:bodyPr wrap="square">
            <a:spAutoFit/>
          </a:bodyPr>
          <a:lstStyle/>
          <a:p>
            <a:r>
              <a:rPr lang="en-US" altLang="zh-CN" sz="1600" dirty="0">
                <a:effectLst/>
                <a:latin typeface="Times New Roman" panose="02020603050405020304" pitchFamily="18" charset="0"/>
                <a:ea typeface="黑体" panose="02010609060101010101" pitchFamily="49" charset="-122"/>
                <a:cs typeface="Times New Roman" panose="02020603050405020304" pitchFamily="18" charset="0"/>
              </a:rPr>
              <a:t>DISCOVERY</a:t>
            </a:r>
            <a:r>
              <a:rPr lang="zh-CN" altLang="zh-CN" sz="1600" dirty="0">
                <a:effectLst/>
                <a:latin typeface="Times New Roman" panose="02020603050405020304" pitchFamily="18" charset="0"/>
                <a:ea typeface="黑体" panose="02010609060101010101" pitchFamily="49" charset="-122"/>
                <a:cs typeface="Times New Roman" panose="02020603050405020304" pitchFamily="18" charset="0"/>
              </a:rPr>
              <a:t>扫描系统</a:t>
            </a:r>
            <a:r>
              <a:rPr lang="zh-CN" altLang="en-US" sz="1600" dirty="0">
                <a:effectLst/>
                <a:latin typeface="Times New Roman" panose="02020603050405020304" pitchFamily="18" charset="0"/>
                <a:ea typeface="黑体" panose="02010609060101010101" pitchFamily="49" charset="-122"/>
                <a:cs typeface="Times New Roman" panose="02020603050405020304" pitchFamily="18" charset="0"/>
              </a:rPr>
              <a:t>违禁物监测</a:t>
            </a:r>
            <a:endParaRPr lang="zh-CN" altLang="en-US" sz="1600" dirty="0">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9" name="文本框 18">
            <a:extLst>
              <a:ext uri="{FF2B5EF4-FFF2-40B4-BE49-F238E27FC236}">
                <a16:creationId xmlns:a16="http://schemas.microsoft.com/office/drawing/2014/main" id="{1A991EEA-3917-439C-B73F-B30C44FAC822}"/>
              </a:ext>
            </a:extLst>
          </p:cNvPr>
          <p:cNvSpPr txBox="1"/>
          <p:nvPr/>
        </p:nvSpPr>
        <p:spPr>
          <a:xfrm>
            <a:off x="6240010" y="3286223"/>
            <a:ext cx="5101365" cy="261610"/>
          </a:xfrm>
          <a:prstGeom prst="rect">
            <a:avLst/>
          </a:prstGeom>
          <a:noFill/>
        </p:spPr>
        <p:txBody>
          <a:bodyPr wrap="square">
            <a:spAutoFit/>
          </a:bodyPr>
          <a:lstStyle/>
          <a:p>
            <a:r>
              <a:rPr lang="en-US" altLang="zh-CN" sz="1100" dirty="0">
                <a:latin typeface="Times New Roman" panose="02020603050405020304" pitchFamily="18" charset="0"/>
                <a:ea typeface="黑体" panose="02010609060101010101" pitchFamily="49" charset="-122"/>
                <a:cs typeface="Times New Roman" panose="02020603050405020304" pitchFamily="18" charset="0"/>
              </a:rPr>
              <a:t>Borozdin.et al. Radiographic imaging with cosmic-ray muons. Nature 422, 277 (2003). </a:t>
            </a:r>
            <a:endParaRPr lang="zh-CN" altLang="en-US" sz="1100" dirty="0">
              <a:latin typeface="Times New Roman" panose="02020603050405020304" pitchFamily="18" charset="0"/>
              <a:ea typeface="黑体"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4224653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5</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成像算法</a:t>
            </a: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3" name="图片 2">
            <a:extLst>
              <a:ext uri="{FF2B5EF4-FFF2-40B4-BE49-F238E27FC236}">
                <a16:creationId xmlns:a16="http://schemas.microsoft.com/office/drawing/2014/main" id="{D0639061-BBAF-4601-9DE0-02F9796BB692}"/>
              </a:ext>
            </a:extLst>
          </p:cNvPr>
          <p:cNvPicPr>
            <a:picLocks noChangeAspect="1"/>
          </p:cNvPicPr>
          <p:nvPr/>
        </p:nvPicPr>
        <p:blipFill>
          <a:blip r:embed="rId5"/>
          <a:stretch>
            <a:fillRect/>
          </a:stretch>
        </p:blipFill>
        <p:spPr>
          <a:xfrm>
            <a:off x="1211156" y="773044"/>
            <a:ext cx="3408742" cy="3998767"/>
          </a:xfrm>
          <a:prstGeom prst="rect">
            <a:avLst/>
          </a:prstGeom>
        </p:spPr>
      </p:pic>
      <p:sp>
        <p:nvSpPr>
          <p:cNvPr id="5" name="文本框 4">
            <a:extLst>
              <a:ext uri="{FF2B5EF4-FFF2-40B4-BE49-F238E27FC236}">
                <a16:creationId xmlns:a16="http://schemas.microsoft.com/office/drawing/2014/main" id="{ACE12156-131F-4A82-A809-73A721B6C5D3}"/>
              </a:ext>
            </a:extLst>
          </p:cNvPr>
          <p:cNvSpPr txBox="1"/>
          <p:nvPr/>
        </p:nvSpPr>
        <p:spPr>
          <a:xfrm>
            <a:off x="5231940" y="1056501"/>
            <a:ext cx="6192430" cy="369332"/>
          </a:xfrm>
          <a:prstGeom prst="rect">
            <a:avLst/>
          </a:prstGeom>
          <a:noFill/>
        </p:spPr>
        <p:txBody>
          <a:bodyPr wrap="square" rtlCol="0">
            <a:spAutoFit/>
          </a:bodyPr>
          <a:lstStyle/>
          <a:p>
            <a:pPr marL="285750" indent="-285750">
              <a:buFont typeface="Wingdings" panose="05000000000000000000" pitchFamily="2" charset="2"/>
              <a:buChar char="p"/>
            </a:pPr>
            <a:endParaRPr lang="zh-CN" altLang="en-US" dirty="0"/>
          </a:p>
        </p:txBody>
      </p:sp>
      <p:pic>
        <p:nvPicPr>
          <p:cNvPr id="11" name="图片 10">
            <a:extLst>
              <a:ext uri="{FF2B5EF4-FFF2-40B4-BE49-F238E27FC236}">
                <a16:creationId xmlns:a16="http://schemas.microsoft.com/office/drawing/2014/main" id="{78CCC5D3-F22D-4B05-B79D-3CAF9C5A128C}"/>
              </a:ext>
            </a:extLst>
          </p:cNvPr>
          <p:cNvPicPr>
            <a:picLocks noChangeAspect="1"/>
          </p:cNvPicPr>
          <p:nvPr/>
        </p:nvPicPr>
        <p:blipFill>
          <a:blip r:embed="rId6"/>
          <a:stretch>
            <a:fillRect/>
          </a:stretch>
        </p:blipFill>
        <p:spPr>
          <a:xfrm>
            <a:off x="6672040" y="729556"/>
            <a:ext cx="3408742" cy="4134471"/>
          </a:xfrm>
          <a:prstGeom prst="rect">
            <a:avLst/>
          </a:prstGeom>
        </p:spPr>
      </p:pic>
      <p:sp>
        <p:nvSpPr>
          <p:cNvPr id="2" name="文本框 1">
            <a:extLst>
              <a:ext uri="{FF2B5EF4-FFF2-40B4-BE49-F238E27FC236}">
                <a16:creationId xmlns:a16="http://schemas.microsoft.com/office/drawing/2014/main" id="{9E32E245-459E-402C-83BC-843914849068}"/>
              </a:ext>
            </a:extLst>
          </p:cNvPr>
          <p:cNvSpPr txBox="1"/>
          <p:nvPr/>
        </p:nvSpPr>
        <p:spPr>
          <a:xfrm>
            <a:off x="2279735" y="4425614"/>
            <a:ext cx="1440100" cy="369332"/>
          </a:xfrm>
          <a:prstGeom prst="rect">
            <a:avLst/>
          </a:prstGeom>
          <a:noFill/>
        </p:spPr>
        <p:txBody>
          <a:bodyPr wrap="square" rtlCol="0">
            <a:spAutoFit/>
          </a:bodyPr>
          <a:lstStyle/>
          <a:p>
            <a:r>
              <a:rPr lang="en-US" altLang="zh-CN" dirty="0" err="1"/>
              <a:t>PoCA</a:t>
            </a:r>
            <a:endParaRPr lang="zh-CN" altLang="en-US" dirty="0"/>
          </a:p>
        </p:txBody>
      </p:sp>
      <p:sp>
        <p:nvSpPr>
          <p:cNvPr id="17" name="文本框 16">
            <a:extLst>
              <a:ext uri="{FF2B5EF4-FFF2-40B4-BE49-F238E27FC236}">
                <a16:creationId xmlns:a16="http://schemas.microsoft.com/office/drawing/2014/main" id="{176EC489-7626-46EB-A8A8-433ACF00C878}"/>
              </a:ext>
            </a:extLst>
          </p:cNvPr>
          <p:cNvSpPr txBox="1"/>
          <p:nvPr/>
        </p:nvSpPr>
        <p:spPr>
          <a:xfrm>
            <a:off x="7968130" y="4538183"/>
            <a:ext cx="1440100" cy="369332"/>
          </a:xfrm>
          <a:prstGeom prst="rect">
            <a:avLst/>
          </a:prstGeom>
          <a:noFill/>
        </p:spPr>
        <p:txBody>
          <a:bodyPr wrap="square" rtlCol="0">
            <a:spAutoFit/>
          </a:bodyPr>
          <a:lstStyle/>
          <a:p>
            <a:r>
              <a:rPr lang="en-US" altLang="zh-CN" dirty="0"/>
              <a:t>MLSD </a:t>
            </a:r>
            <a:endParaRPr lang="zh-CN" altLang="en-US" dirty="0"/>
          </a:p>
        </p:txBody>
      </p:sp>
      <p:sp>
        <p:nvSpPr>
          <p:cNvPr id="18" name="文本框 17">
            <a:extLst>
              <a:ext uri="{FF2B5EF4-FFF2-40B4-BE49-F238E27FC236}">
                <a16:creationId xmlns:a16="http://schemas.microsoft.com/office/drawing/2014/main" id="{A758B770-259B-428E-B8CC-04EC2AEAFE85}"/>
              </a:ext>
            </a:extLst>
          </p:cNvPr>
          <p:cNvSpPr txBox="1"/>
          <p:nvPr/>
        </p:nvSpPr>
        <p:spPr>
          <a:xfrm>
            <a:off x="1055650" y="5114075"/>
            <a:ext cx="10368720" cy="870751"/>
          </a:xfrm>
          <a:prstGeom prst="rect">
            <a:avLst/>
          </a:prstGeom>
          <a:noFill/>
        </p:spPr>
        <p:txBody>
          <a:bodyPr wrap="square">
            <a:spAutoFit/>
          </a:bodyPr>
          <a:lstStyle/>
          <a:p>
            <a:pPr marL="285750" indent="-285750">
              <a:lnSpc>
                <a:spcPct val="150000"/>
              </a:lnSpc>
              <a:buFont typeface="Wingdings" panose="05000000000000000000" pitchFamily="2" charset="2"/>
              <a:buChar char="p"/>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大多数算法重建散射密度过程中需要</a:t>
            </a:r>
            <a:r>
              <a:rPr lang="zh-CN" altLang="en-US" dirty="0">
                <a:solidFill>
                  <a:srgbClr val="00B0F0"/>
                </a:solidFill>
                <a:latin typeface="Times New Roman" panose="02020603050405020304" pitchFamily="18" charset="0"/>
                <a:ea typeface="黑体" panose="02010609060101010101" pitchFamily="49" charset="-122"/>
                <a:cs typeface="Times New Roman" panose="02020603050405020304" pitchFamily="18" charset="0"/>
              </a:rPr>
              <a:t>散射径迹</a:t>
            </a:r>
            <a:r>
              <a:rPr lang="zh-CN" altLang="en-US" dirty="0">
                <a:latin typeface="Times New Roman" panose="02020603050405020304" pitchFamily="18" charset="0"/>
                <a:ea typeface="黑体" panose="02010609060101010101" pitchFamily="49" charset="-122"/>
                <a:cs typeface="Times New Roman" panose="02020603050405020304" pitchFamily="18" charset="0"/>
              </a:rPr>
              <a:t>的参与</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marL="285750" indent="-285750">
              <a:lnSpc>
                <a:spcPct val="150000"/>
              </a:lnSpc>
              <a:buFont typeface="Wingdings" panose="05000000000000000000" pitchFamily="2" charset="2"/>
              <a:buChar char="p"/>
            </a:pPr>
            <a:r>
              <a:rPr lang="zh-CN" altLang="en-US" dirty="0">
                <a:latin typeface="Times New Roman" panose="02020603050405020304" pitchFamily="18" charset="0"/>
                <a:ea typeface="黑体" panose="02010609060101010101" pitchFamily="49" charset="-122"/>
                <a:cs typeface="Times New Roman" panose="02020603050405020304" pitchFamily="18" charset="0"/>
              </a:rPr>
              <a:t>散射径迹简化为：入射径迹延伸至散射点，再由散射点延伸至出射径迹（</a:t>
            </a:r>
            <a:r>
              <a:rPr lang="zh-CN" altLang="en-US" dirty="0">
                <a:solidFill>
                  <a:srgbClr val="00B0F0"/>
                </a:solidFill>
                <a:latin typeface="Times New Roman" panose="02020603050405020304" pitchFamily="18" charset="0"/>
                <a:ea typeface="黑体" panose="02010609060101010101" pitchFamily="49" charset="-122"/>
                <a:cs typeface="Times New Roman" panose="02020603050405020304" pitchFamily="18" charset="0"/>
              </a:rPr>
              <a:t>直线径迹</a:t>
            </a:r>
            <a:r>
              <a:rPr lang="zh-CN" altLang="en-US" dirty="0">
                <a:latin typeface="Times New Roman" panose="02020603050405020304" pitchFamily="18" charset="0"/>
                <a:ea typeface="黑体" panose="02010609060101010101" pitchFamily="49" charset="-122"/>
                <a:cs typeface="Times New Roman" panose="02020603050405020304" pitchFamily="18" charset="0"/>
              </a:rPr>
              <a:t>）</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6</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rPr>
              <a:t>目录</a:t>
            </a:r>
            <a:endPar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endParaRPr>
          </a:p>
        </p:txBody>
      </p:sp>
      <p:pic>
        <p:nvPicPr>
          <p:cNvPr id="14" name="图片 13"/>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sp>
        <p:nvSpPr>
          <p:cNvPr id="4" name="文本框 3">
            <a:extLst>
              <a:ext uri="{FF2B5EF4-FFF2-40B4-BE49-F238E27FC236}">
                <a16:creationId xmlns:a16="http://schemas.microsoft.com/office/drawing/2014/main" id="{6718566A-2B68-47BD-B836-DD42E03F5511}"/>
              </a:ext>
            </a:extLst>
          </p:cNvPr>
          <p:cNvSpPr txBox="1"/>
          <p:nvPr/>
        </p:nvSpPr>
        <p:spPr>
          <a:xfrm>
            <a:off x="767630" y="980830"/>
            <a:ext cx="8784610" cy="4325223"/>
          </a:xfrm>
          <a:prstGeom prst="rect">
            <a:avLst/>
          </a:prstGeom>
          <a:noFill/>
        </p:spPr>
        <p:txBody>
          <a:bodyPr wrap="square" rtlCol="0">
            <a:spAutoFit/>
          </a:bodyPr>
          <a:lstStyle/>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研究背景</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solidFill>
                  <a:schemeClr val="bg1">
                    <a:lumMod val="65000"/>
                  </a:schemeClr>
                </a:solidFill>
                <a:latin typeface="黑体" panose="02010609060101010101" pitchFamily="49" charset="-122"/>
                <a:ea typeface="黑体" panose="02010609060101010101" pitchFamily="49" charset="-122"/>
              </a:rPr>
              <a:t>原理介绍及验证</a:t>
            </a:r>
            <a:endParaRPr lang="en-US" altLang="zh-CN" sz="3600" dirty="0">
              <a:solidFill>
                <a:schemeClr val="bg1">
                  <a:lumMod val="65000"/>
                </a:schemeClr>
              </a:solidFill>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实验结果</a:t>
            </a:r>
            <a:endParaRPr lang="en-US" altLang="zh-CN" sz="3600" dirty="0">
              <a:latin typeface="黑体" panose="02010609060101010101" pitchFamily="49" charset="-122"/>
              <a:ea typeface="黑体" panose="02010609060101010101" pitchFamily="49" charset="-122"/>
            </a:endParaRPr>
          </a:p>
          <a:p>
            <a:pPr marL="285750" indent="-285750">
              <a:lnSpc>
                <a:spcPct val="200000"/>
              </a:lnSpc>
              <a:buFont typeface="Wingdings" panose="05000000000000000000" pitchFamily="2" charset="2"/>
              <a:buChar char="p"/>
            </a:pPr>
            <a:r>
              <a:rPr lang="zh-CN" altLang="en-US" sz="3600" dirty="0">
                <a:latin typeface="黑体" panose="02010609060101010101" pitchFamily="49" charset="-122"/>
                <a:ea typeface="黑体" panose="02010609060101010101" pitchFamily="49" charset="-122"/>
              </a:rPr>
              <a:t>总结与展望</a:t>
            </a:r>
          </a:p>
        </p:txBody>
      </p:sp>
    </p:spTree>
    <p:extLst>
      <p:ext uri="{BB962C8B-B14F-4D97-AF65-F5344CB8AC3E}">
        <p14:creationId xmlns:p14="http://schemas.microsoft.com/office/powerpoint/2010/main" val="1560006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CC593E56-5509-4E9B-B264-4919F356DDFE}"/>
              </a:ext>
            </a:extLst>
          </p:cNvPr>
          <p:cNvPicPr>
            <a:picLocks noChangeAspect="1"/>
          </p:cNvPicPr>
          <p:nvPr/>
        </p:nvPicPr>
        <p:blipFill>
          <a:blip r:embed="rId4"/>
          <a:stretch>
            <a:fillRect/>
          </a:stretch>
        </p:blipFill>
        <p:spPr>
          <a:xfrm>
            <a:off x="6096000" y="928217"/>
            <a:ext cx="4752330" cy="4595297"/>
          </a:xfrm>
          <a:prstGeom prst="rect">
            <a:avLst/>
          </a:prstGeom>
        </p:spPr>
      </p:pic>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sz="1600"/>
              <a:t>7</a:t>
            </a:fld>
            <a:endParaRPr lang="zh-CN" altLang="en-US" sz="1600" dirty="0"/>
          </a:p>
        </p:txBody>
      </p:sp>
      <p:sp>
        <p:nvSpPr>
          <p:cNvPr id="9" name="TextBox 46"/>
          <p:cNvSpPr txBox="1">
            <a:spLocks noChangeArrowheads="1"/>
          </p:cNvSpPr>
          <p:nvPr>
            <p:custDataLst>
              <p:tags r:id="rId1"/>
            </p:custDataLst>
          </p:nvPr>
        </p:nvSpPr>
        <p:spPr bwMode="auto">
          <a:xfrm>
            <a:off x="839635" y="44765"/>
            <a:ext cx="619243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MuTEA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原理介绍</a:t>
            </a:r>
          </a:p>
        </p:txBody>
      </p:sp>
      <p:pic>
        <p:nvPicPr>
          <p:cNvPr id="14" name="图片 13"/>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p:sp>
        <p:nvSpPr>
          <p:cNvPr id="16"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8" name="图片 7">
            <a:extLst>
              <a:ext uri="{FF2B5EF4-FFF2-40B4-BE49-F238E27FC236}">
                <a16:creationId xmlns:a16="http://schemas.microsoft.com/office/drawing/2014/main" id="{F064C9C0-BCE2-470C-AF0E-4587C8360BCC}"/>
              </a:ext>
            </a:extLst>
          </p:cNvPr>
          <p:cNvPicPr>
            <a:picLocks noChangeAspect="1"/>
          </p:cNvPicPr>
          <p:nvPr/>
        </p:nvPicPr>
        <p:blipFill>
          <a:blip r:embed="rId6"/>
          <a:stretch>
            <a:fillRect/>
          </a:stretch>
        </p:blipFill>
        <p:spPr>
          <a:xfrm>
            <a:off x="756461" y="1187904"/>
            <a:ext cx="4619489" cy="4056273"/>
          </a:xfrm>
          <a:prstGeom prst="rect">
            <a:avLst/>
          </a:prstGeom>
        </p:spPr>
      </p:pic>
      <mc:AlternateContent xmlns:mc="http://schemas.openxmlformats.org/markup-compatibility/2006" xmlns:a14="http://schemas.microsoft.com/office/drawing/2010/main">
        <mc:Choice Requires="a14">
          <p:sp>
            <p:nvSpPr>
              <p:cNvPr id="10" name="文本框 9">
                <a:extLst>
                  <a:ext uri="{FF2B5EF4-FFF2-40B4-BE49-F238E27FC236}">
                    <a16:creationId xmlns:a16="http://schemas.microsoft.com/office/drawing/2014/main" id="{54FB86E7-1AFF-489E-910C-6350D8587493}"/>
                  </a:ext>
                </a:extLst>
              </p:cNvPr>
              <p:cNvSpPr txBox="1"/>
              <p:nvPr/>
            </p:nvSpPr>
            <p:spPr>
              <a:xfrm>
                <a:off x="942057" y="2711999"/>
                <a:ext cx="4248295" cy="81984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sz="1600" i="1" smtClean="0">
                          <a:latin typeface="Cambria Math" panose="02040503050406030204" pitchFamily="18" charset="0"/>
                          <a:ea typeface="黑体" panose="02010609060101010101" pitchFamily="49" charset="-122"/>
                        </a:rPr>
                        <m:t>𝜎</m:t>
                      </m:r>
                      <m:d>
                        <m:dPr>
                          <m:ctrlPr>
                            <a:rPr lang="en-US" altLang="zh-CN" sz="1600" b="0" i="1" smtClean="0">
                              <a:latin typeface="Cambria Math" panose="02040503050406030204" pitchFamily="18" charset="0"/>
                              <a:ea typeface="黑体" panose="02010609060101010101" pitchFamily="49" charset="-122"/>
                            </a:rPr>
                          </m:ctrlPr>
                        </m:dPr>
                        <m:e>
                          <m:r>
                            <a:rPr lang="zh-CN" altLang="en-US" sz="1600" b="0" i="1" smtClean="0">
                              <a:latin typeface="Cambria Math" panose="02040503050406030204" pitchFamily="18" charset="0"/>
                              <a:ea typeface="黑体" panose="02010609060101010101" pitchFamily="49" charset="-122"/>
                            </a:rPr>
                            <m:t>𝜃</m:t>
                          </m:r>
                        </m:e>
                      </m:d>
                      <m:r>
                        <a:rPr lang="en-US" altLang="zh-CN" sz="1600" b="0" i="1" smtClean="0">
                          <a:latin typeface="Cambria Math" panose="02040503050406030204" pitchFamily="18" charset="0"/>
                          <a:ea typeface="黑体" panose="02010609060101010101" pitchFamily="49" charset="-122"/>
                        </a:rPr>
                        <m:t>=</m:t>
                      </m:r>
                      <m:f>
                        <m:fPr>
                          <m:ctrlPr>
                            <a:rPr lang="en-US" altLang="zh-CN" sz="1600" b="0" i="1" smtClean="0">
                              <a:latin typeface="Cambria Math" panose="02040503050406030204" pitchFamily="18" charset="0"/>
                              <a:ea typeface="黑体" panose="02010609060101010101" pitchFamily="49" charset="-122"/>
                            </a:rPr>
                          </m:ctrlPr>
                        </m:fPr>
                        <m:num>
                          <m:r>
                            <a:rPr lang="en-US" altLang="zh-CN" sz="1600" b="0" i="1" smtClean="0">
                              <a:latin typeface="Cambria Math" panose="02040503050406030204" pitchFamily="18" charset="0"/>
                              <a:ea typeface="黑体" panose="02010609060101010101" pitchFamily="49" charset="-122"/>
                            </a:rPr>
                            <m:t>13.6</m:t>
                          </m:r>
                          <m:r>
                            <m:rPr>
                              <m:sty m:val="p"/>
                            </m:rPr>
                            <a:rPr lang="en-US" altLang="zh-CN" sz="1600" b="0" i="0" smtClean="0">
                              <a:latin typeface="Cambria Math" panose="02040503050406030204" pitchFamily="18" charset="0"/>
                              <a:ea typeface="黑体" panose="02010609060101010101" pitchFamily="49" charset="-122"/>
                            </a:rPr>
                            <m:t>MeV</m:t>
                          </m:r>
                        </m:num>
                        <m:den>
                          <m:r>
                            <a:rPr lang="zh-CN" altLang="en-US" sz="1600" b="0" i="1" smtClean="0">
                              <a:latin typeface="Cambria Math" panose="02040503050406030204" pitchFamily="18" charset="0"/>
                              <a:ea typeface="黑体" panose="02010609060101010101" pitchFamily="49" charset="-122"/>
                            </a:rPr>
                            <m:t>𝛽</m:t>
                          </m:r>
                          <m:r>
                            <a:rPr lang="en-US" altLang="zh-CN" sz="1600" b="0" i="1" smtClean="0">
                              <a:latin typeface="Cambria Math" panose="02040503050406030204" pitchFamily="18" charset="0"/>
                              <a:ea typeface="黑体" panose="02010609060101010101" pitchFamily="49" charset="-122"/>
                            </a:rPr>
                            <m:t>𝑐𝑝</m:t>
                          </m:r>
                        </m:den>
                      </m:f>
                      <m:rad>
                        <m:radPr>
                          <m:degHide m:val="on"/>
                          <m:ctrlPr>
                            <a:rPr lang="en-US" altLang="zh-CN" sz="1600" b="0" i="1" smtClean="0">
                              <a:latin typeface="Cambria Math" panose="02040503050406030204" pitchFamily="18" charset="0"/>
                              <a:ea typeface="黑体" panose="02010609060101010101" pitchFamily="49" charset="-122"/>
                            </a:rPr>
                          </m:ctrlPr>
                        </m:radPr>
                        <m:deg/>
                        <m:e>
                          <m:f>
                            <m:fPr>
                              <m:ctrlPr>
                                <a:rPr lang="en-US" altLang="zh-CN" sz="1600" b="0" i="1" smtClean="0">
                                  <a:latin typeface="Cambria Math" panose="02040503050406030204" pitchFamily="18" charset="0"/>
                                  <a:ea typeface="黑体" panose="02010609060101010101" pitchFamily="49" charset="-122"/>
                                </a:rPr>
                              </m:ctrlPr>
                            </m:fPr>
                            <m:num>
                              <m:r>
                                <a:rPr lang="en-US" altLang="zh-CN" sz="1600" b="0" i="1" smtClean="0">
                                  <a:latin typeface="Cambria Math" panose="02040503050406030204" pitchFamily="18" charset="0"/>
                                  <a:ea typeface="黑体" panose="02010609060101010101" pitchFamily="49" charset="-122"/>
                                </a:rPr>
                                <m:t>𝐿</m:t>
                              </m:r>
                            </m:num>
                            <m:den>
                              <m:sSub>
                                <m:sSubPr>
                                  <m:ctrlPr>
                                    <a:rPr lang="en-US" altLang="zh-CN" sz="1600" b="0" i="1" smtClean="0">
                                      <a:latin typeface="Cambria Math" panose="02040503050406030204" pitchFamily="18" charset="0"/>
                                      <a:ea typeface="黑体" panose="02010609060101010101" pitchFamily="49" charset="-122"/>
                                    </a:rPr>
                                  </m:ctrlPr>
                                </m:sSubPr>
                                <m:e>
                                  <m:r>
                                    <a:rPr lang="en-US" altLang="zh-CN" sz="1600" b="0" i="1" smtClean="0">
                                      <a:latin typeface="Cambria Math" panose="02040503050406030204" pitchFamily="18" charset="0"/>
                                      <a:ea typeface="黑体" panose="02010609060101010101" pitchFamily="49" charset="-122"/>
                                    </a:rPr>
                                    <m:t>𝐿</m:t>
                                  </m:r>
                                </m:e>
                                <m:sub>
                                  <m:r>
                                    <a:rPr lang="en-US" altLang="zh-CN" sz="1600" b="0" i="1" smtClean="0">
                                      <a:latin typeface="Cambria Math" panose="02040503050406030204" pitchFamily="18" charset="0"/>
                                      <a:ea typeface="黑体" panose="02010609060101010101" pitchFamily="49" charset="-122"/>
                                    </a:rPr>
                                    <m:t>𝑟𝑎𝑑</m:t>
                                  </m:r>
                                </m:sub>
                              </m:sSub>
                            </m:den>
                          </m:f>
                        </m:e>
                      </m:rad>
                      <m:d>
                        <m:dPr>
                          <m:ctrlPr>
                            <a:rPr lang="en-US" altLang="zh-CN" sz="1600" b="0" i="1" smtClean="0">
                              <a:latin typeface="Cambria Math" panose="02040503050406030204" pitchFamily="18" charset="0"/>
                              <a:ea typeface="黑体" panose="02010609060101010101" pitchFamily="49" charset="-122"/>
                            </a:rPr>
                          </m:ctrlPr>
                        </m:dPr>
                        <m:e>
                          <m:r>
                            <a:rPr lang="en-US" altLang="zh-CN" sz="1600" b="0" i="1" smtClean="0">
                              <a:latin typeface="Cambria Math" panose="02040503050406030204" pitchFamily="18" charset="0"/>
                              <a:ea typeface="黑体" panose="02010609060101010101" pitchFamily="49" charset="-122"/>
                            </a:rPr>
                            <m:t>1+0.038</m:t>
                          </m:r>
                          <m:r>
                            <m:rPr>
                              <m:sty m:val="p"/>
                            </m:rPr>
                            <a:rPr lang="en-US" altLang="zh-CN" sz="1600" b="0" i="0" smtClean="0">
                              <a:latin typeface="Cambria Math" panose="02040503050406030204" pitchFamily="18" charset="0"/>
                              <a:ea typeface="黑体" panose="02010609060101010101" pitchFamily="49" charset="-122"/>
                            </a:rPr>
                            <m:t>ln</m:t>
                          </m:r>
                          <m:r>
                            <a:rPr lang="en-US" altLang="zh-CN" sz="1600" b="0" i="1" smtClean="0">
                              <a:latin typeface="Cambria Math" panose="02040503050406030204" pitchFamily="18" charset="0"/>
                              <a:ea typeface="黑体" panose="02010609060101010101" pitchFamily="49" charset="-122"/>
                            </a:rPr>
                            <m:t>⁡(</m:t>
                          </m:r>
                          <m:f>
                            <m:fPr>
                              <m:ctrlPr>
                                <a:rPr lang="en-US" altLang="zh-CN" sz="1600" i="1">
                                  <a:latin typeface="Cambria Math" panose="02040503050406030204" pitchFamily="18" charset="0"/>
                                  <a:ea typeface="黑体" panose="02010609060101010101" pitchFamily="49" charset="-122"/>
                                </a:rPr>
                              </m:ctrlPr>
                            </m:fPr>
                            <m:num>
                              <m:r>
                                <a:rPr lang="en-US" altLang="zh-CN" sz="1600" i="1">
                                  <a:latin typeface="Cambria Math" panose="02040503050406030204" pitchFamily="18" charset="0"/>
                                  <a:ea typeface="黑体" panose="02010609060101010101" pitchFamily="49" charset="-122"/>
                                </a:rPr>
                                <m:t>𝐿</m:t>
                              </m:r>
                            </m:num>
                            <m:den>
                              <m:sSub>
                                <m:sSubPr>
                                  <m:ctrlPr>
                                    <a:rPr lang="en-US" altLang="zh-CN" sz="1600" i="1">
                                      <a:latin typeface="Cambria Math" panose="02040503050406030204" pitchFamily="18" charset="0"/>
                                      <a:ea typeface="黑体" panose="02010609060101010101" pitchFamily="49" charset="-122"/>
                                    </a:rPr>
                                  </m:ctrlPr>
                                </m:sSubPr>
                                <m:e>
                                  <m:r>
                                    <a:rPr lang="en-US" altLang="zh-CN" sz="1600" i="1">
                                      <a:latin typeface="Cambria Math" panose="02040503050406030204" pitchFamily="18" charset="0"/>
                                      <a:ea typeface="黑体" panose="02010609060101010101" pitchFamily="49" charset="-122"/>
                                    </a:rPr>
                                    <m:t>𝐿</m:t>
                                  </m:r>
                                </m:e>
                                <m:sub>
                                  <m:r>
                                    <a:rPr lang="en-US" altLang="zh-CN" sz="1600" i="1">
                                      <a:latin typeface="Cambria Math" panose="02040503050406030204" pitchFamily="18" charset="0"/>
                                      <a:ea typeface="黑体" panose="02010609060101010101" pitchFamily="49" charset="-122"/>
                                    </a:rPr>
                                    <m:t>𝑟𝑎𝑑</m:t>
                                  </m:r>
                                </m:sub>
                              </m:sSub>
                            </m:den>
                          </m:f>
                          <m:r>
                            <a:rPr lang="en-US" altLang="zh-CN" sz="1600" b="0" i="1" smtClean="0">
                              <a:latin typeface="Cambria Math" panose="02040503050406030204" pitchFamily="18" charset="0"/>
                              <a:ea typeface="黑体" panose="02010609060101010101" pitchFamily="49" charset="-122"/>
                            </a:rPr>
                            <m:t>)</m:t>
                          </m:r>
                        </m:e>
                      </m:d>
                    </m:oMath>
                  </m:oMathPara>
                </a14:m>
                <a:endParaRPr lang="zh-CN" altLang="en-US" sz="1600" dirty="0"/>
              </a:p>
            </p:txBody>
          </p:sp>
        </mc:Choice>
        <mc:Fallback xmlns="">
          <p:sp>
            <p:nvSpPr>
              <p:cNvPr id="10" name="文本框 9">
                <a:extLst>
                  <a:ext uri="{FF2B5EF4-FFF2-40B4-BE49-F238E27FC236}">
                    <a16:creationId xmlns:a16="http://schemas.microsoft.com/office/drawing/2014/main" id="{54FB86E7-1AFF-489E-910C-6350D8587493}"/>
                  </a:ext>
                </a:extLst>
              </p:cNvPr>
              <p:cNvSpPr txBox="1">
                <a:spLocks noRot="1" noChangeAspect="1" noMove="1" noResize="1" noEditPoints="1" noAdjustHandles="1" noChangeArrowheads="1" noChangeShapeType="1" noTextEdit="1"/>
              </p:cNvSpPr>
              <p:nvPr/>
            </p:nvSpPr>
            <p:spPr>
              <a:xfrm>
                <a:off x="942057" y="2711999"/>
                <a:ext cx="4248295" cy="819840"/>
              </a:xfrm>
              <a:prstGeom prst="rect">
                <a:avLst/>
              </a:prstGeom>
              <a:blipFill>
                <a:blip r:embed="rId7"/>
                <a:stretch>
                  <a:fillRect/>
                </a:stretch>
              </a:blipFill>
            </p:spPr>
            <p:txBody>
              <a:bodyPr/>
              <a:lstStyle/>
              <a:p>
                <a:r>
                  <a:rPr lang="zh-CN" altLang="en-US">
                    <a:noFill/>
                  </a:rPr>
                  <a:t> </a:t>
                </a:r>
              </a:p>
            </p:txBody>
          </p:sp>
        </mc:Fallback>
      </mc:AlternateContent>
      <p:sp>
        <p:nvSpPr>
          <p:cNvPr id="13" name="文本框 12">
            <a:extLst>
              <a:ext uri="{FF2B5EF4-FFF2-40B4-BE49-F238E27FC236}">
                <a16:creationId xmlns:a16="http://schemas.microsoft.com/office/drawing/2014/main" id="{7FBC4E51-E89D-4A32-A765-BC62BCF3372B}"/>
              </a:ext>
            </a:extLst>
          </p:cNvPr>
          <p:cNvSpPr txBox="1"/>
          <p:nvPr/>
        </p:nvSpPr>
        <p:spPr>
          <a:xfrm>
            <a:off x="7464095" y="1160463"/>
            <a:ext cx="3240225" cy="400110"/>
          </a:xfrm>
          <a:prstGeom prst="rect">
            <a:avLst/>
          </a:prstGeom>
          <a:noFill/>
        </p:spPr>
        <p:txBody>
          <a:bodyPr wrap="square" rtlCol="0">
            <a:spAutoFit/>
          </a:bodyPr>
          <a:lstStyle/>
          <a:p>
            <a:r>
              <a:rPr lang="en-US" altLang="zh-CN" sz="2000" dirty="0">
                <a:solidFill>
                  <a:srgbClr val="FF0000"/>
                </a:solidFill>
              </a:rPr>
              <a:t>Incident muon Get</a:t>
            </a:r>
            <a:endParaRPr lang="zh-CN" altLang="en-US" sz="2000" dirty="0">
              <a:solidFill>
                <a:srgbClr val="FF0000"/>
              </a:solidFill>
            </a:endParaRPr>
          </a:p>
        </p:txBody>
      </p:sp>
      <p:sp>
        <p:nvSpPr>
          <p:cNvPr id="17" name="文本框 16">
            <a:extLst>
              <a:ext uri="{FF2B5EF4-FFF2-40B4-BE49-F238E27FC236}">
                <a16:creationId xmlns:a16="http://schemas.microsoft.com/office/drawing/2014/main" id="{A9539CEC-6CA6-4122-861C-1E3779B2A7EA}"/>
              </a:ext>
            </a:extLst>
          </p:cNvPr>
          <p:cNvSpPr txBox="1"/>
          <p:nvPr/>
        </p:nvSpPr>
        <p:spPr>
          <a:xfrm>
            <a:off x="7691781" y="5035817"/>
            <a:ext cx="3564248" cy="461665"/>
          </a:xfrm>
          <a:prstGeom prst="rect">
            <a:avLst/>
          </a:prstGeom>
          <a:noFill/>
        </p:spPr>
        <p:txBody>
          <a:bodyPr wrap="square" rtlCol="0">
            <a:spAutoFit/>
          </a:bodyPr>
          <a:lstStyle/>
          <a:p>
            <a:r>
              <a:rPr lang="en-US" altLang="zh-CN" sz="2400" dirty="0">
                <a:solidFill>
                  <a:srgbClr val="FF0000"/>
                </a:solidFill>
              </a:rPr>
              <a:t>Outgoing muon Get </a:t>
            </a:r>
            <a:endParaRPr lang="zh-CN" altLang="en-US" sz="2400" dirty="0">
              <a:solidFill>
                <a:srgbClr val="FF0000"/>
              </a:solidFill>
            </a:endParaRPr>
          </a:p>
        </p:txBody>
      </p:sp>
      <p:sp>
        <p:nvSpPr>
          <p:cNvPr id="20" name="星形: 五角 19">
            <a:extLst>
              <a:ext uri="{FF2B5EF4-FFF2-40B4-BE49-F238E27FC236}">
                <a16:creationId xmlns:a16="http://schemas.microsoft.com/office/drawing/2014/main" id="{4D7EFD9D-2389-4E2E-BEC4-DD408F134F90}"/>
              </a:ext>
            </a:extLst>
          </p:cNvPr>
          <p:cNvSpPr/>
          <p:nvPr/>
        </p:nvSpPr>
        <p:spPr>
          <a:xfrm>
            <a:off x="8040135" y="3483114"/>
            <a:ext cx="144010" cy="11785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21" name="文本框 20">
                <a:extLst>
                  <a:ext uri="{FF2B5EF4-FFF2-40B4-BE49-F238E27FC236}">
                    <a16:creationId xmlns:a16="http://schemas.microsoft.com/office/drawing/2014/main" id="{6A0B0173-4F56-44A3-86EF-B776705756F3}"/>
                  </a:ext>
                </a:extLst>
              </p:cNvPr>
              <p:cNvSpPr txBox="1"/>
              <p:nvPr/>
            </p:nvSpPr>
            <p:spPr>
              <a:xfrm>
                <a:off x="8184145" y="3413264"/>
                <a:ext cx="2304159" cy="307777"/>
              </a:xfrm>
              <a:prstGeom prst="rect">
                <a:avLst/>
              </a:prstGeom>
              <a:noFill/>
            </p:spPr>
            <p:txBody>
              <a:bodyPr wrap="square" rtlCol="0">
                <a:spAutoFit/>
              </a:bodyPr>
              <a:lstStyle/>
              <a:p>
                <a:r>
                  <a:rPr lang="en-US" altLang="zh-CN" sz="1400" dirty="0">
                    <a:solidFill>
                      <a:srgbClr val="00B0F0"/>
                    </a:solidFill>
                    <a:latin typeface="Times New Roman" panose="02020603050405020304" pitchFamily="18" charset="0"/>
                    <a:cs typeface="Times New Roman" panose="02020603050405020304" pitchFamily="18" charset="0"/>
                  </a:rPr>
                  <a:t>MD(</a:t>
                </a:r>
                <a:r>
                  <a:rPr lang="en-US" altLang="zh-CN" sz="1400" dirty="0">
                    <a:solidFill>
                      <a:srgbClr val="FF0000"/>
                    </a:solidFill>
                    <a:latin typeface="Times New Roman" panose="02020603050405020304" pitchFamily="18" charset="0"/>
                    <a:cs typeface="Times New Roman" panose="02020603050405020304" pitchFamily="18" charset="0"/>
                  </a:rPr>
                  <a:t>Z</a:t>
                </a:r>
                <a:r>
                  <a:rPr lang="en-US" altLang="zh-CN" sz="1400" dirty="0">
                    <a:solidFill>
                      <a:srgbClr val="00B0F0"/>
                    </a:solidFill>
                    <a:latin typeface="Times New Roman" panose="02020603050405020304" pitchFamily="18" charset="0"/>
                    <a:cs typeface="Times New Roman" panose="02020603050405020304" pitchFamily="18" charset="0"/>
                  </a:rPr>
                  <a:t>,X,Y;</a:t>
                </a:r>
                <a14:m>
                  <m:oMath xmlns:m="http://schemas.openxmlformats.org/officeDocument/2006/math">
                    <m:sSub>
                      <m:sSubPr>
                        <m:ctrlPr>
                          <a:rPr lang="en-US" altLang="zh-CN" sz="1400" i="1" smtClean="0">
                            <a:solidFill>
                              <a:srgbClr val="00B0F0"/>
                            </a:solidFill>
                            <a:latin typeface="Cambria Math" panose="02040503050406030204" pitchFamily="18" charset="0"/>
                          </a:rPr>
                        </m:ctrlPr>
                      </m:sSubPr>
                      <m:e>
                        <m:r>
                          <a:rPr lang="zh-CN" altLang="en-US" sz="1400" i="1" smtClean="0">
                            <a:solidFill>
                              <a:srgbClr val="00B0F0"/>
                            </a:solidFill>
                            <a:latin typeface="Cambria Math" panose="02040503050406030204" pitchFamily="18" charset="0"/>
                          </a:rPr>
                          <m:t>𝜃</m:t>
                        </m:r>
                      </m:e>
                      <m:sub>
                        <m:r>
                          <a:rPr lang="en-US" altLang="zh-CN" sz="1400" b="0" i="1" smtClean="0">
                            <a:solidFill>
                              <a:srgbClr val="00B0F0"/>
                            </a:solidFill>
                            <a:latin typeface="Cambria Math" panose="02040503050406030204" pitchFamily="18" charset="0"/>
                          </a:rPr>
                          <m:t>𝑋</m:t>
                        </m:r>
                      </m:sub>
                    </m:sSub>
                    <m:r>
                      <a:rPr lang="en-US" altLang="zh-CN" sz="1400" b="0" i="1" smtClean="0">
                        <a:solidFill>
                          <a:srgbClr val="00B0F0"/>
                        </a:solidFill>
                        <a:latin typeface="Cambria Math" panose="02040503050406030204" pitchFamily="18" charset="0"/>
                      </a:rPr>
                      <m:t>,</m:t>
                    </m:r>
                    <m:sSub>
                      <m:sSubPr>
                        <m:ctrlPr>
                          <a:rPr lang="en-US" altLang="zh-CN" sz="1400" b="0" i="1" smtClean="0">
                            <a:solidFill>
                              <a:srgbClr val="00B0F0"/>
                            </a:solidFill>
                            <a:latin typeface="Cambria Math" panose="02040503050406030204" pitchFamily="18" charset="0"/>
                          </a:rPr>
                        </m:ctrlPr>
                      </m:sSubPr>
                      <m:e>
                        <m:r>
                          <a:rPr lang="zh-CN" altLang="en-US" sz="1400" b="0" i="1" smtClean="0">
                            <a:solidFill>
                              <a:srgbClr val="00B0F0"/>
                            </a:solidFill>
                            <a:latin typeface="Cambria Math" panose="02040503050406030204" pitchFamily="18" charset="0"/>
                          </a:rPr>
                          <m:t>𝜃</m:t>
                        </m:r>
                      </m:e>
                      <m:sub>
                        <m:r>
                          <a:rPr lang="en-US" altLang="zh-CN" sz="1400" b="0" i="1" smtClean="0">
                            <a:solidFill>
                              <a:srgbClr val="00B0F0"/>
                            </a:solidFill>
                            <a:latin typeface="Cambria Math" panose="02040503050406030204" pitchFamily="18" charset="0"/>
                          </a:rPr>
                          <m:t>𝑌</m:t>
                        </m:r>
                      </m:sub>
                    </m:sSub>
                    <m:r>
                      <a:rPr lang="en-US" altLang="zh-CN" sz="1400" b="0" i="0" smtClean="0">
                        <a:solidFill>
                          <a:srgbClr val="00B0F0"/>
                        </a:solidFill>
                        <a:latin typeface="Cambria Math" panose="02040503050406030204" pitchFamily="18" charset="0"/>
                      </a:rPr>
                      <m:t>)</m:t>
                    </m:r>
                    <m:r>
                      <a:rPr lang="zh-CN" altLang="en-US" sz="1400" i="1">
                        <a:solidFill>
                          <a:srgbClr val="00B0F0"/>
                        </a:solidFill>
                        <a:latin typeface="Cambria Math" panose="02040503050406030204" pitchFamily="18" charset="0"/>
                      </a:rPr>
                      <m:t>可</m:t>
                    </m:r>
                  </m:oMath>
                </a14:m>
                <a:r>
                  <a:rPr lang="zh-CN" altLang="en-US" sz="1400" dirty="0">
                    <a:solidFill>
                      <a:srgbClr val="00B0F0"/>
                    </a:solidFill>
                    <a:latin typeface="Times New Roman" panose="02020603050405020304" pitchFamily="18" charset="0"/>
                    <a:cs typeface="Times New Roman" panose="02020603050405020304" pitchFamily="18" charset="0"/>
                  </a:rPr>
                  <a:t>估计</a:t>
                </a:r>
              </a:p>
            </p:txBody>
          </p:sp>
        </mc:Choice>
        <mc:Fallback xmlns="">
          <p:sp>
            <p:nvSpPr>
              <p:cNvPr id="21" name="文本框 20">
                <a:extLst>
                  <a:ext uri="{FF2B5EF4-FFF2-40B4-BE49-F238E27FC236}">
                    <a16:creationId xmlns:a16="http://schemas.microsoft.com/office/drawing/2014/main" id="{6A0B0173-4F56-44A3-86EF-B776705756F3}"/>
                  </a:ext>
                </a:extLst>
              </p:cNvPr>
              <p:cNvSpPr txBox="1">
                <a:spLocks noRot="1" noChangeAspect="1" noMove="1" noResize="1" noEditPoints="1" noAdjustHandles="1" noChangeArrowheads="1" noChangeShapeType="1" noTextEdit="1"/>
              </p:cNvSpPr>
              <p:nvPr/>
            </p:nvSpPr>
            <p:spPr>
              <a:xfrm>
                <a:off x="8184145" y="3413264"/>
                <a:ext cx="2304159" cy="307777"/>
              </a:xfrm>
              <a:prstGeom prst="rect">
                <a:avLst/>
              </a:prstGeom>
              <a:blipFill>
                <a:blip r:embed="rId8"/>
                <a:stretch>
                  <a:fillRect l="-794" t="-6000" b="-22000"/>
                </a:stretch>
              </a:blipFill>
            </p:spPr>
            <p:txBody>
              <a:bodyPr/>
              <a:lstStyle/>
              <a:p>
                <a:r>
                  <a:rPr lang="zh-CN" altLang="en-US">
                    <a:noFill/>
                  </a:rPr>
                  <a:t> </a:t>
                </a:r>
              </a:p>
            </p:txBody>
          </p:sp>
        </mc:Fallback>
      </mc:AlternateContent>
      <p:sp>
        <p:nvSpPr>
          <p:cNvPr id="23" name="文本框 22">
            <a:extLst>
              <a:ext uri="{FF2B5EF4-FFF2-40B4-BE49-F238E27FC236}">
                <a16:creationId xmlns:a16="http://schemas.microsoft.com/office/drawing/2014/main" id="{96972147-A8C2-4930-97C9-B78B641AB2EA}"/>
              </a:ext>
            </a:extLst>
          </p:cNvPr>
          <p:cNvSpPr txBox="1"/>
          <p:nvPr/>
        </p:nvSpPr>
        <p:spPr>
          <a:xfrm>
            <a:off x="1467820" y="5606617"/>
            <a:ext cx="9432655" cy="646331"/>
          </a:xfrm>
          <a:prstGeom prst="rect">
            <a:avLst/>
          </a:prstGeom>
          <a:noFill/>
        </p:spPr>
        <p:txBody>
          <a:bodyPr wrap="square" rtlCol="0">
            <a:spAutoFit/>
          </a:bodyPr>
          <a:lstStyle/>
          <a:p>
            <a:r>
              <a:rPr lang="zh-CN" altLang="en-US" dirty="0"/>
              <a:t>已知缪子入射径迹和出射径迹，基于多重库伦散射原理和贝叶斯推断，估计缪子散射径迹。</a:t>
            </a:r>
            <a:endParaRPr lang="en-US" altLang="zh-CN" dirty="0"/>
          </a:p>
          <a:p>
            <a:pPr algn="ctr"/>
            <a:r>
              <a:rPr lang="zh-CN" altLang="en-US" sz="1800" dirty="0">
                <a:solidFill>
                  <a:srgbClr val="FF0000"/>
                </a:solidFill>
              </a:rPr>
              <a:t>（</a:t>
            </a:r>
            <a:r>
              <a:rPr lang="en-US" altLang="zh-CN" sz="1800" dirty="0" err="1">
                <a:solidFill>
                  <a:srgbClr val="FF0000"/>
                </a:solidFill>
              </a:rPr>
              <a:t>MuTEA</a:t>
            </a:r>
            <a:r>
              <a:rPr lang="en-US" altLang="zh-CN" sz="1800" dirty="0">
                <a:solidFill>
                  <a:srgbClr val="FF0000"/>
                </a:solidFill>
              </a:rPr>
              <a:t>: Muon Trajectory Estimate Algorithm</a:t>
            </a:r>
            <a:r>
              <a:rPr lang="zh-CN" altLang="en-US" sz="1800" dirty="0">
                <a:solidFill>
                  <a:srgbClr val="FF0000"/>
                </a:solidFill>
              </a:rPr>
              <a:t>）</a:t>
            </a:r>
          </a:p>
        </p:txBody>
      </p:sp>
    </p:spTree>
    <p:extLst>
      <p:ext uri="{BB962C8B-B14F-4D97-AF65-F5344CB8AC3E}">
        <p14:creationId xmlns:p14="http://schemas.microsoft.com/office/powerpoint/2010/main" val="32396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80">
                                          <p:stCondLst>
                                            <p:cond delay="0"/>
                                          </p:stCondLst>
                                        </p:cTn>
                                        <p:tgtEl>
                                          <p:spTgt spid="13"/>
                                        </p:tgtEl>
                                      </p:cBhvr>
                                    </p:animEffect>
                                    <p:anim calcmode="lin" valueType="num">
                                      <p:cBhvr>
                                        <p:cTn id="1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9" dur="26">
                                          <p:stCondLst>
                                            <p:cond delay="650"/>
                                          </p:stCondLst>
                                        </p:cTn>
                                        <p:tgtEl>
                                          <p:spTgt spid="13"/>
                                        </p:tgtEl>
                                      </p:cBhvr>
                                      <p:to x="100000" y="60000"/>
                                    </p:animScale>
                                    <p:animScale>
                                      <p:cBhvr>
                                        <p:cTn id="20" dur="166" decel="50000">
                                          <p:stCondLst>
                                            <p:cond delay="676"/>
                                          </p:stCondLst>
                                        </p:cTn>
                                        <p:tgtEl>
                                          <p:spTgt spid="13"/>
                                        </p:tgtEl>
                                      </p:cBhvr>
                                      <p:to x="100000" y="100000"/>
                                    </p:animScale>
                                    <p:animScale>
                                      <p:cBhvr>
                                        <p:cTn id="21" dur="26">
                                          <p:stCondLst>
                                            <p:cond delay="1312"/>
                                          </p:stCondLst>
                                        </p:cTn>
                                        <p:tgtEl>
                                          <p:spTgt spid="13"/>
                                        </p:tgtEl>
                                      </p:cBhvr>
                                      <p:to x="100000" y="80000"/>
                                    </p:animScale>
                                    <p:animScale>
                                      <p:cBhvr>
                                        <p:cTn id="22" dur="166" decel="50000">
                                          <p:stCondLst>
                                            <p:cond delay="1338"/>
                                          </p:stCondLst>
                                        </p:cTn>
                                        <p:tgtEl>
                                          <p:spTgt spid="13"/>
                                        </p:tgtEl>
                                      </p:cBhvr>
                                      <p:to x="100000" y="100000"/>
                                    </p:animScale>
                                    <p:animScale>
                                      <p:cBhvr>
                                        <p:cTn id="23" dur="26">
                                          <p:stCondLst>
                                            <p:cond delay="1642"/>
                                          </p:stCondLst>
                                        </p:cTn>
                                        <p:tgtEl>
                                          <p:spTgt spid="13"/>
                                        </p:tgtEl>
                                      </p:cBhvr>
                                      <p:to x="100000" y="90000"/>
                                    </p:animScale>
                                    <p:animScale>
                                      <p:cBhvr>
                                        <p:cTn id="24" dur="166" decel="50000">
                                          <p:stCondLst>
                                            <p:cond delay="1668"/>
                                          </p:stCondLst>
                                        </p:cTn>
                                        <p:tgtEl>
                                          <p:spTgt spid="13"/>
                                        </p:tgtEl>
                                      </p:cBhvr>
                                      <p:to x="100000" y="100000"/>
                                    </p:animScale>
                                    <p:animScale>
                                      <p:cBhvr>
                                        <p:cTn id="25" dur="26">
                                          <p:stCondLst>
                                            <p:cond delay="1808"/>
                                          </p:stCondLst>
                                        </p:cTn>
                                        <p:tgtEl>
                                          <p:spTgt spid="13"/>
                                        </p:tgtEl>
                                      </p:cBhvr>
                                      <p:to x="100000" y="95000"/>
                                    </p:animScale>
                                    <p:animScale>
                                      <p:cBhvr>
                                        <p:cTn id="26" dur="166" decel="50000">
                                          <p:stCondLst>
                                            <p:cond delay="1834"/>
                                          </p:stCondLst>
                                        </p:cTn>
                                        <p:tgtEl>
                                          <p:spTgt spid="13"/>
                                        </p:tgtEl>
                                      </p:cBhvr>
                                      <p:to x="100000" y="100000"/>
                                    </p:animScale>
                                  </p:childTnLst>
                                </p:cTn>
                              </p:par>
                              <p:par>
                                <p:cTn id="27" presetID="26"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80">
                                          <p:stCondLst>
                                            <p:cond delay="0"/>
                                          </p:stCondLst>
                                        </p:cTn>
                                        <p:tgtEl>
                                          <p:spTgt spid="17"/>
                                        </p:tgtEl>
                                      </p:cBhvr>
                                    </p:animEffect>
                                    <p:anim calcmode="lin" valueType="num">
                                      <p:cBhvr>
                                        <p:cTn id="3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35" dur="26">
                                          <p:stCondLst>
                                            <p:cond delay="650"/>
                                          </p:stCondLst>
                                        </p:cTn>
                                        <p:tgtEl>
                                          <p:spTgt spid="17"/>
                                        </p:tgtEl>
                                      </p:cBhvr>
                                      <p:to x="100000" y="60000"/>
                                    </p:animScale>
                                    <p:animScale>
                                      <p:cBhvr>
                                        <p:cTn id="36" dur="166" decel="50000">
                                          <p:stCondLst>
                                            <p:cond delay="676"/>
                                          </p:stCondLst>
                                        </p:cTn>
                                        <p:tgtEl>
                                          <p:spTgt spid="17"/>
                                        </p:tgtEl>
                                      </p:cBhvr>
                                      <p:to x="100000" y="100000"/>
                                    </p:animScale>
                                    <p:animScale>
                                      <p:cBhvr>
                                        <p:cTn id="37" dur="26">
                                          <p:stCondLst>
                                            <p:cond delay="1312"/>
                                          </p:stCondLst>
                                        </p:cTn>
                                        <p:tgtEl>
                                          <p:spTgt spid="17"/>
                                        </p:tgtEl>
                                      </p:cBhvr>
                                      <p:to x="100000" y="80000"/>
                                    </p:animScale>
                                    <p:animScale>
                                      <p:cBhvr>
                                        <p:cTn id="38" dur="166" decel="50000">
                                          <p:stCondLst>
                                            <p:cond delay="1338"/>
                                          </p:stCondLst>
                                        </p:cTn>
                                        <p:tgtEl>
                                          <p:spTgt spid="17"/>
                                        </p:tgtEl>
                                      </p:cBhvr>
                                      <p:to x="100000" y="100000"/>
                                    </p:animScale>
                                    <p:animScale>
                                      <p:cBhvr>
                                        <p:cTn id="39" dur="26">
                                          <p:stCondLst>
                                            <p:cond delay="1642"/>
                                          </p:stCondLst>
                                        </p:cTn>
                                        <p:tgtEl>
                                          <p:spTgt spid="17"/>
                                        </p:tgtEl>
                                      </p:cBhvr>
                                      <p:to x="100000" y="90000"/>
                                    </p:animScale>
                                    <p:animScale>
                                      <p:cBhvr>
                                        <p:cTn id="40" dur="166" decel="50000">
                                          <p:stCondLst>
                                            <p:cond delay="1668"/>
                                          </p:stCondLst>
                                        </p:cTn>
                                        <p:tgtEl>
                                          <p:spTgt spid="17"/>
                                        </p:tgtEl>
                                      </p:cBhvr>
                                      <p:to x="100000" y="100000"/>
                                    </p:animScale>
                                    <p:animScale>
                                      <p:cBhvr>
                                        <p:cTn id="41" dur="26">
                                          <p:stCondLst>
                                            <p:cond delay="1808"/>
                                          </p:stCondLst>
                                        </p:cTn>
                                        <p:tgtEl>
                                          <p:spTgt spid="17"/>
                                        </p:tgtEl>
                                      </p:cBhvr>
                                      <p:to x="100000" y="95000"/>
                                    </p:animScale>
                                    <p:animScale>
                                      <p:cBhvr>
                                        <p:cTn id="42" dur="166" decel="50000">
                                          <p:stCondLst>
                                            <p:cond delay="1834"/>
                                          </p:stCondLst>
                                        </p:cTn>
                                        <p:tgtEl>
                                          <p:spTgt spid="17"/>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animEffect transition="in" filter="fade">
                                      <p:cBhvr>
                                        <p:cTn id="49" dur="500"/>
                                        <p:tgtEl>
                                          <p:spTgt spid="21"/>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20"/>
                                        </p:tgtEl>
                                        <p:attrNameLst>
                                          <p:attrName>style.visibility</p:attrName>
                                        </p:attrNameLst>
                                      </p:cBhvr>
                                      <p:to>
                                        <p:strVal val="visible"/>
                                      </p:to>
                                    </p:set>
                                    <p:anim calcmode="lin" valueType="num">
                                      <p:cBhvr>
                                        <p:cTn id="52" dur="500" fill="hold"/>
                                        <p:tgtEl>
                                          <p:spTgt spid="20"/>
                                        </p:tgtEl>
                                        <p:attrNameLst>
                                          <p:attrName>ppt_w</p:attrName>
                                        </p:attrNameLst>
                                      </p:cBhvr>
                                      <p:tavLst>
                                        <p:tav tm="0">
                                          <p:val>
                                            <p:fltVal val="0"/>
                                          </p:val>
                                        </p:tav>
                                        <p:tav tm="100000">
                                          <p:val>
                                            <p:strVal val="#ppt_w"/>
                                          </p:val>
                                        </p:tav>
                                      </p:tavLst>
                                    </p:anim>
                                    <p:anim calcmode="lin" valueType="num">
                                      <p:cBhvr>
                                        <p:cTn id="53" dur="500" fill="hold"/>
                                        <p:tgtEl>
                                          <p:spTgt spid="20"/>
                                        </p:tgtEl>
                                        <p:attrNameLst>
                                          <p:attrName>ppt_h</p:attrName>
                                        </p:attrNameLst>
                                      </p:cBhvr>
                                      <p:tavLst>
                                        <p:tav tm="0">
                                          <p:val>
                                            <p:fltVal val="0"/>
                                          </p:val>
                                        </p:tav>
                                        <p:tav tm="100000">
                                          <p:val>
                                            <p:strVal val="#ppt_h"/>
                                          </p:val>
                                        </p:tav>
                                      </p:tavLst>
                                    </p:anim>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23"/>
                                        </p:tgtEl>
                                        <p:attrNameLst>
                                          <p:attrName>style.visibility</p:attrName>
                                        </p:attrNameLst>
                                      </p:cBhvr>
                                      <p:to>
                                        <p:strVal val="visible"/>
                                      </p:to>
                                    </p:set>
                                    <p:anim calcmode="lin" valueType="num">
                                      <p:cBhvr additive="base">
                                        <p:cTn id="59" dur="500" fill="hold"/>
                                        <p:tgtEl>
                                          <p:spTgt spid="23"/>
                                        </p:tgtEl>
                                        <p:attrNameLst>
                                          <p:attrName>ppt_x</p:attrName>
                                        </p:attrNameLst>
                                      </p:cBhvr>
                                      <p:tavLst>
                                        <p:tav tm="0">
                                          <p:val>
                                            <p:strVal val="#ppt_x"/>
                                          </p:val>
                                        </p:tav>
                                        <p:tav tm="100000">
                                          <p:val>
                                            <p:strVal val="#ppt_x"/>
                                          </p:val>
                                        </p:tav>
                                      </p:tavLst>
                                    </p:anim>
                                    <p:anim calcmode="lin" valueType="num">
                                      <p:cBhvr additive="base">
                                        <p:cTn id="6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0" grpId="0" animBg="1"/>
      <p:bldP spid="21"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8</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en-US" altLang="zh-CN" sz="4000" b="1" dirty="0" err="1">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MuTEA</a:t>
            </a: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原理介绍</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mc:AlternateContent xmlns:mc="http://schemas.openxmlformats.org/markup-compatibility/2006" xmlns:a14="http://schemas.microsoft.com/office/drawing/2010/main">
        <mc:Choice Requires="a14">
          <p:sp>
            <p:nvSpPr>
              <p:cNvPr id="18" name="文本框 17">
                <a:extLst>
                  <a:ext uri="{FF2B5EF4-FFF2-40B4-BE49-F238E27FC236}">
                    <a16:creationId xmlns:a16="http://schemas.microsoft.com/office/drawing/2014/main" id="{FABB962E-8A50-448B-86B7-6DD0CB07E961}"/>
                  </a:ext>
                </a:extLst>
              </p:cNvPr>
              <p:cNvSpPr txBox="1"/>
              <p:nvPr/>
            </p:nvSpPr>
            <p:spPr>
              <a:xfrm>
                <a:off x="253489" y="990926"/>
                <a:ext cx="6634566" cy="3102452"/>
              </a:xfrm>
              <a:prstGeom prst="rect">
                <a:avLst/>
              </a:prstGeom>
              <a:noFill/>
            </p:spPr>
            <p:txBody>
              <a:bodyPr wrap="square">
                <a:spAutoFit/>
              </a:bodyPr>
              <a:lstStyle/>
              <a:p>
                <a:pPr>
                  <a:lnSpc>
                    <a:spcPct val="150000"/>
                  </a:lnSpc>
                </a:pPr>
                <a:r>
                  <a:rPr lang="zh-CN" altLang="en-US" dirty="0">
                    <a:latin typeface="Times New Roman" panose="02020603050405020304" pitchFamily="18" charset="0"/>
                    <a:ea typeface="黑体" panose="02010609060101010101" pitchFamily="49" charset="-122"/>
                    <a:cs typeface="Times New Roman" panose="02020603050405020304" pitchFamily="18" charset="0"/>
                  </a:rPr>
                  <a:t>为了便于计算相对位移和偏移角，以缪子入射方向</a:t>
                </a:r>
                <a:r>
                  <a:rPr lang="en-US" altLang="zh-CN" dirty="0">
                    <a:latin typeface="Times New Roman" panose="02020603050405020304" pitchFamily="18" charset="0"/>
                    <a:ea typeface="黑体" panose="02010609060101010101" pitchFamily="49" charset="-122"/>
                    <a:cs typeface="Times New Roman" panose="02020603050405020304" pitchFamily="18" charset="0"/>
                  </a:rPr>
                  <a:t>z’</a:t>
                </a:r>
                <a:r>
                  <a:rPr lang="zh-CN" altLang="en-US" dirty="0">
                    <a:latin typeface="Times New Roman" panose="02020603050405020304" pitchFamily="18" charset="0"/>
                    <a:ea typeface="黑体" panose="02010609060101010101" pitchFamily="49" charset="-122"/>
                    <a:cs typeface="Times New Roman" panose="02020603050405020304" pitchFamily="18" charset="0"/>
                  </a:rPr>
                  <a:t>轴正方向，入射点</a:t>
                </a:r>
                <a:r>
                  <a:rPr lang="en-US" altLang="zh-CN" dirty="0">
                    <a:latin typeface="Times New Roman" panose="02020603050405020304" pitchFamily="18" charset="0"/>
                    <a:ea typeface="黑体" panose="02010609060101010101" pitchFamily="49" charset="-122"/>
                    <a:cs typeface="Times New Roman" panose="02020603050405020304" pitchFamily="18" charset="0"/>
                  </a:rPr>
                  <a:t>MI</a:t>
                </a:r>
                <a:r>
                  <a:rPr lang="zh-CN" altLang="en-US" dirty="0">
                    <a:latin typeface="Times New Roman" panose="02020603050405020304" pitchFamily="18" charset="0"/>
                    <a:ea typeface="黑体" panose="02010609060101010101" pitchFamily="49" charset="-122"/>
                    <a:cs typeface="Times New Roman" panose="02020603050405020304" pitchFamily="18" charset="0"/>
                  </a:rPr>
                  <a:t>为原点建立</a:t>
                </a:r>
                <a:r>
                  <a:rPr lang="en-US" altLang="zh-CN" dirty="0" err="1">
                    <a:latin typeface="Times New Roman" panose="02020603050405020304" pitchFamily="18" charset="0"/>
                    <a:ea typeface="黑体" panose="02010609060101010101" pitchFamily="49" charset="-122"/>
                    <a:cs typeface="Times New Roman" panose="02020603050405020304" pitchFamily="18" charset="0"/>
                  </a:rPr>
                  <a:t>x’o’z</a:t>
                </a:r>
                <a:r>
                  <a:rPr lang="en-US" altLang="zh-CN" dirty="0">
                    <a:latin typeface="Times New Roman" panose="02020603050405020304" pitchFamily="18" charset="0"/>
                    <a:ea typeface="黑体" panose="02010609060101010101" pitchFamily="49" charset="-122"/>
                    <a:cs typeface="Times New Roman" panose="02020603050405020304" pitchFamily="18" charset="0"/>
                  </a:rPr>
                  <a:t>’</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局部坐标系。</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gn="just" fontAlgn="ctr">
                  <a:lnSpc>
                    <a:spcPct val="150000"/>
                  </a:lnSpc>
                </a:pPr>
                <a:r>
                  <a:rPr lang="zh-CN" altLang="en-US" dirty="0">
                    <a:latin typeface="Times New Roman" panose="02020603050405020304" pitchFamily="18" charset="0"/>
                    <a:ea typeface="黑体" panose="02010609060101010101" pitchFamily="49" charset="-122"/>
                    <a:cs typeface="Times New Roman" panose="02020603050405020304" pitchFamily="18" charset="0"/>
                  </a:rPr>
                  <a:t>其中使用</a:t>
                </a:r>
                <a:r>
                  <a:rPr lang="en-US" altLang="zh-CN" dirty="0">
                    <a:latin typeface="Times New Roman" panose="02020603050405020304" pitchFamily="18" charset="0"/>
                    <a:ea typeface="黑体" panose="02010609060101010101" pitchFamily="49" charset="-122"/>
                    <a:cs typeface="Times New Roman" panose="02020603050405020304" pitchFamily="18" charset="0"/>
                  </a:rPr>
                  <a:t>Rossi </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和</a:t>
                </a:r>
                <a:r>
                  <a:rPr lang="en-US" altLang="zh-CN" dirty="0">
                    <a:latin typeface="Times New Roman" panose="02020603050405020304" pitchFamily="18" charset="0"/>
                    <a:ea typeface="黑体" panose="02010609060101010101" pitchFamily="49" charset="-122"/>
                    <a:cs typeface="Times New Roman" panose="02020603050405020304" pitchFamily="18" charset="0"/>
                  </a:rPr>
                  <a:t>Fermi</a:t>
                </a:r>
                <a:r>
                  <a:rPr lang="zh-CN" altLang="en-US" dirty="0">
                    <a:latin typeface="Times New Roman" panose="02020603050405020304" pitchFamily="18" charset="0"/>
                    <a:ea typeface="黑体" panose="02010609060101010101" pitchFamily="49" charset="-122"/>
                    <a:cs typeface="Times New Roman" panose="02020603050405020304" pitchFamily="18" charset="0"/>
                  </a:rPr>
                  <a:t>推导的粒子多重散射分布函数表示</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gn="just" fontAlgn="ctr">
                  <a:lnSpc>
                    <a:spcPct val="150000"/>
                  </a:lnSpc>
                </a:pPr>
                <a:r>
                  <a:rPr lang="zh-CN" altLang="en-US" dirty="0">
                    <a:latin typeface="Times New Roman" panose="02020603050405020304" pitchFamily="18" charset="0"/>
                    <a:ea typeface="黑体" panose="02010609060101010101" pitchFamily="49" charset="-122"/>
                    <a:cs typeface="Times New Roman" panose="02020603050405020304" pitchFamily="18" charset="0"/>
                  </a:rPr>
                  <a:t>缪子穿过厚度</a:t>
                </a:r>
                <a:r>
                  <a:rPr lang="en-US" altLang="zh-CN" dirty="0" err="1">
                    <a:latin typeface="Times New Roman" panose="02020603050405020304" pitchFamily="18" charset="0"/>
                    <a:ea typeface="黑体" panose="02010609060101010101" pitchFamily="49" charset="-122"/>
                    <a:cs typeface="Times New Roman" panose="02020603050405020304" pitchFamily="18" charset="0"/>
                  </a:rPr>
                  <a:t>z的</a:t>
                </a:r>
                <a:r>
                  <a:rPr lang="zh-CN" altLang="en-US" dirty="0">
                    <a:latin typeface="Times New Roman" panose="02020603050405020304" pitchFamily="18" charset="0"/>
                    <a:ea typeface="黑体" panose="02010609060101010101" pitchFamily="49" charset="-122"/>
                    <a:cs typeface="Times New Roman" panose="02020603050405020304" pitchFamily="18" charset="0"/>
                  </a:rPr>
                  <a:t>材料时，产生横向位移</a:t>
                </a:r>
                <a:r>
                  <a:rPr lang="en-US" altLang="zh-CN" dirty="0">
                    <a:latin typeface="Times New Roman" panose="02020603050405020304" pitchFamily="18" charset="0"/>
                    <a:ea typeface="黑体" panose="02010609060101010101" pitchFamily="49" charset="-122"/>
                    <a:cs typeface="Times New Roman" panose="02020603050405020304" pitchFamily="18" charset="0"/>
                  </a:rPr>
                  <a:t>x</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和偏转角</a:t>
                </a:r>
                <a14:m>
                  <m:oMath xmlns:m="http://schemas.openxmlformats.org/officeDocument/2006/math">
                    <m:sSub>
                      <m:sSub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latin typeface="Cambria Math" panose="02040503050406030204" pitchFamily="18" charset="0"/>
                            <a:ea typeface="等线" panose="02010600030101010101" pitchFamily="2" charset="-122"/>
                            <a:cs typeface="Times New Roman" panose="02020603050405020304" pitchFamily="18" charset="0"/>
                          </a:rPr>
                          <m:t>𝑥𝑜𝑧</m:t>
                        </m:r>
                      </m:sub>
                    </m:sSub>
                  </m:oMath>
                </a14:m>
                <a:r>
                  <a:rPr lang="zh-CN" altLang="en-US" dirty="0">
                    <a:latin typeface="Times New Roman" panose="02020603050405020304" pitchFamily="18" charset="0"/>
                    <a:ea typeface="黑体" panose="02010609060101010101" pitchFamily="49" charset="-122"/>
                    <a:cs typeface="Times New Roman" panose="02020603050405020304" pitchFamily="18" charset="0"/>
                  </a:rPr>
                  <a:t>的概率</a:t>
                </a: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a:p>
                <a:pPr algn="just" fontAlgn="ctr">
                  <a:lnSpc>
                    <a:spcPct val="150000"/>
                  </a:lnSpc>
                </a:pPr>
                <a14:m>
                  <m:oMathPara xmlns:m="http://schemas.openxmlformats.org/officeDocument/2006/math">
                    <m:oMathParaPr>
                      <m:jc m:val="centerGroup"/>
                    </m:oMathParaPr>
                    <m:oMath xmlns:m="http://schemas.openxmlformats.org/officeDocument/2006/math">
                      <m:r>
                        <a:rPr lang="en-US" altLang="zh-CN" i="1" kern="100" smtClean="0">
                          <a:latin typeface="Cambria Math" panose="02040503050406030204" pitchFamily="18" charset="0"/>
                          <a:ea typeface="等线" panose="02010600030101010101" pitchFamily="2" charset="-122"/>
                          <a:cs typeface="Times New Roman" panose="02020603050405020304" pitchFamily="18" charset="0"/>
                        </a:rPr>
                        <m:t>𝐹</m:t>
                      </m:r>
                      <m:d>
                        <m:d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𝑧</m:t>
                          </m:r>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r>
                            <a:rPr lang="en-US" altLang="zh-CN" i="1" kern="100">
                              <a:latin typeface="Cambria Math" panose="02040503050406030204" pitchFamily="18" charset="0"/>
                              <a:ea typeface="等线" panose="02010600030101010101" pitchFamily="2" charset="-122"/>
                              <a:cs typeface="Times New Roman" panose="02020603050405020304" pitchFamily="18" charset="0"/>
                            </a:rPr>
                            <m:t>𝑥</m:t>
                          </m:r>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latin typeface="Cambria Math" panose="02040503050406030204" pitchFamily="18" charset="0"/>
                                  <a:ea typeface="等线" panose="02010600030101010101" pitchFamily="2" charset="-122"/>
                                  <a:cs typeface="Times New Roman" panose="02020603050405020304" pitchFamily="18" charset="0"/>
                                </a:rPr>
                                <m:t>𝑥𝑜𝑧</m:t>
                              </m:r>
                            </m:sub>
                          </m:sSub>
                        </m:e>
                      </m:d>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i="1" kern="100">
                                  <a:latin typeface="Cambria Math" panose="02040503050406030204" pitchFamily="18" charset="0"/>
                                  <a:ea typeface="等线" panose="02010600030101010101" pitchFamily="2" charset="-122"/>
                                  <a:cs typeface="Times New Roman" panose="02020603050405020304" pitchFamily="18" charset="0"/>
                                </a:rPr>
                                <m:t>3</m:t>
                              </m:r>
                            </m:e>
                          </m:rad>
                        </m:num>
                        <m:den>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r>
                            <a:rPr lang="en-US" altLang="zh-CN" i="1" kern="100">
                              <a:latin typeface="Cambria Math" panose="02040503050406030204" pitchFamily="18" charset="0"/>
                              <a:ea typeface="等线" panose="02010600030101010101" pitchFamily="2" charset="-122"/>
                              <a:cs typeface="Times New Roman" panose="02020603050405020304" pitchFamily="18" charset="0"/>
                            </a:rPr>
                            <m:t>𝜋</m:t>
                          </m:r>
                        </m:den>
                      </m:f>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𝜔</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p>
                        </m:num>
                        <m:den>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𝑧</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p>
                        </m:den>
                      </m:f>
                      <m:r>
                        <m:rPr>
                          <m:sty m:val="p"/>
                        </m:rPr>
                        <a:rPr lang="en-US" altLang="zh-CN" kern="100">
                          <a:latin typeface="Cambria Math" panose="02040503050406030204" pitchFamily="18" charset="0"/>
                          <a:ea typeface="等线" panose="02010600030101010101" pitchFamily="2" charset="-122"/>
                          <a:cs typeface="Times New Roman" panose="02020603050405020304" pitchFamily="18" charset="0"/>
                        </a:rPr>
                        <m:t>exp</m:t>
                      </m:r>
                      <m:r>
                        <a:rPr lang="en-US" altLang="zh-CN" kern="100">
                          <a:latin typeface="Cambria Math" panose="02040503050406030204" pitchFamily="18" charset="0"/>
                          <a:ea typeface="等线" panose="02010600030101010101" pitchFamily="2" charset="-122"/>
                          <a:cs typeface="Times New Roman" panose="02020603050405020304" pitchFamily="18" charset="0"/>
                        </a:rPr>
                        <m:t>⁡</m:t>
                      </m:r>
                      <m:d>
                        <m:dPr>
                          <m:begChr m:val="["/>
                          <m:endChr m:val="]"/>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𝜔</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p>
                          <m:d>
                            <m:d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dPr>
                            <m:e>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sSubSup>
                                    <m:sSub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latin typeface="Cambria Math" panose="02040503050406030204" pitchFamily="18" charset="0"/>
                                          <a:ea typeface="等线" panose="02010600030101010101" pitchFamily="2" charset="-122"/>
                                          <a:cs typeface="Times New Roman" panose="02020603050405020304" pitchFamily="18" charset="0"/>
                                        </a:rPr>
                                        <m:t>𝑥𝑜𝑧</m:t>
                                      </m:r>
                                    </m:sub>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bSup>
                                </m:num>
                                <m:den>
                                  <m:r>
                                    <a:rPr lang="en-US" altLang="zh-CN" i="1" kern="100">
                                      <a:latin typeface="Cambria Math" panose="02040503050406030204" pitchFamily="18" charset="0"/>
                                      <a:ea typeface="等线" panose="02010600030101010101" pitchFamily="2" charset="-122"/>
                                      <a:cs typeface="Times New Roman" panose="02020603050405020304" pitchFamily="18" charset="0"/>
                                    </a:rPr>
                                    <m:t>𝑧</m:t>
                                  </m:r>
                                </m:den>
                              </m:f>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latin typeface="Cambria Math" panose="02040503050406030204" pitchFamily="18" charset="0"/>
                                      <a:ea typeface="等线" panose="02010600030101010101" pitchFamily="2" charset="-122"/>
                                      <a:cs typeface="Times New Roman" panose="02020603050405020304" pitchFamily="18" charset="0"/>
                                    </a:rPr>
                                    <m:t>3</m:t>
                                  </m:r>
                                  <m:r>
                                    <a:rPr lang="en-US" altLang="zh-CN" i="1" kern="100">
                                      <a:latin typeface="Cambria Math" panose="02040503050406030204" pitchFamily="18" charset="0"/>
                                      <a:ea typeface="等线" panose="02010600030101010101" pitchFamily="2" charset="-122"/>
                                      <a:cs typeface="Times New Roman" panose="02020603050405020304" pitchFamily="18" charset="0"/>
                                    </a:rPr>
                                    <m:t>𝑥</m:t>
                                  </m:r>
                                  <m:sSub>
                                    <m:sSub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latin typeface="Cambria Math" panose="02040503050406030204" pitchFamily="18" charset="0"/>
                                          <a:ea typeface="等线" panose="02010600030101010101" pitchFamily="2" charset="-122"/>
                                          <a:cs typeface="Times New Roman" panose="02020603050405020304" pitchFamily="18" charset="0"/>
                                        </a:rPr>
                                        <m:t>𝑥𝑜𝑧</m:t>
                                      </m:r>
                                    </m:sub>
                                  </m:sSub>
                                </m:num>
                                <m:den>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𝑧</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p>
                                </m:den>
                              </m:f>
                              <m:r>
                                <a:rPr lang="en-US" altLang="zh-CN" i="1" kern="100">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latin typeface="Cambria Math" panose="02040503050406030204" pitchFamily="18" charset="0"/>
                                      <a:ea typeface="等线" panose="02010600030101010101" pitchFamily="2" charset="-122"/>
                                      <a:cs typeface="Times New Roman" panose="02020603050405020304" pitchFamily="18" charset="0"/>
                                    </a:rPr>
                                    <m:t>3</m:t>
                                  </m:r>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𝑥</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2</m:t>
                                      </m:r>
                                    </m:sup>
                                  </m:sSup>
                                </m:num>
                                <m:den>
                                  <m:sSup>
                                    <m:sSupPr>
                                      <m:ctrlPr>
                                        <a:rPr lang="zh-CN" altLang="zh-CN" i="1" kern="100">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latin typeface="Cambria Math" panose="02040503050406030204" pitchFamily="18" charset="0"/>
                                          <a:ea typeface="等线" panose="02010600030101010101" pitchFamily="2" charset="-122"/>
                                          <a:cs typeface="Times New Roman" panose="02020603050405020304" pitchFamily="18" charset="0"/>
                                        </a:rPr>
                                        <m:t>𝑧</m:t>
                                      </m:r>
                                    </m:e>
                                    <m:sup>
                                      <m:r>
                                        <a:rPr lang="en-US" altLang="zh-CN" i="1" kern="100">
                                          <a:latin typeface="Cambria Math" panose="02040503050406030204" pitchFamily="18" charset="0"/>
                                          <a:ea typeface="等线" panose="02010600030101010101" pitchFamily="2" charset="-122"/>
                                          <a:cs typeface="Times New Roman" panose="02020603050405020304" pitchFamily="18" charset="0"/>
                                        </a:rPr>
                                        <m:t>3</m:t>
                                      </m:r>
                                    </m:sup>
                                  </m:sSup>
                                </m:den>
                              </m:f>
                            </m:e>
                          </m:d>
                        </m:e>
                      </m:d>
                    </m:oMath>
                  </m:oMathPara>
                </a14:m>
                <a:endParaRPr lang="en-US" altLang="zh-CN" kern="50" dirty="0">
                  <a:effectLst/>
                  <a:latin typeface="黑体" panose="02010609060101010101" pitchFamily="49" charset="-122"/>
                  <a:ea typeface="黑体" panose="02010609060101010101" pitchFamily="49" charset="-122"/>
                </a:endParaRPr>
              </a:p>
              <a:p>
                <a:pPr>
                  <a:lnSpc>
                    <a:spcPct val="150000"/>
                  </a:lnSpc>
                </a:pPr>
                <a:endParaRPr lang="en-US" altLang="zh-CN" dirty="0">
                  <a:latin typeface="Times New Roman" panose="02020603050405020304" pitchFamily="18" charset="0"/>
                  <a:ea typeface="黑体" panose="02010609060101010101" pitchFamily="49" charset="-122"/>
                  <a:cs typeface="Times New Roman" panose="02020603050405020304" pitchFamily="18" charset="0"/>
                </a:endParaRPr>
              </a:p>
            </p:txBody>
          </p:sp>
        </mc:Choice>
        <mc:Fallback xmlns="">
          <p:sp>
            <p:nvSpPr>
              <p:cNvPr id="18" name="文本框 17">
                <a:extLst>
                  <a:ext uri="{FF2B5EF4-FFF2-40B4-BE49-F238E27FC236}">
                    <a16:creationId xmlns:a16="http://schemas.microsoft.com/office/drawing/2014/main" id="{FABB962E-8A50-448B-86B7-6DD0CB07E961}"/>
                  </a:ext>
                </a:extLst>
              </p:cNvPr>
              <p:cNvSpPr txBox="1">
                <a:spLocks noRot="1" noChangeAspect="1" noMove="1" noResize="1" noEditPoints="1" noAdjustHandles="1" noChangeArrowheads="1" noChangeShapeType="1" noTextEdit="1"/>
              </p:cNvSpPr>
              <p:nvPr/>
            </p:nvSpPr>
            <p:spPr>
              <a:xfrm>
                <a:off x="253489" y="990926"/>
                <a:ext cx="6634566" cy="3102452"/>
              </a:xfrm>
              <a:prstGeom prst="rect">
                <a:avLst/>
              </a:prstGeom>
              <a:blipFill>
                <a:blip r:embed="rId5"/>
                <a:stretch>
                  <a:fillRect l="-827"/>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30" name="文本框 29">
                <a:extLst>
                  <a:ext uri="{FF2B5EF4-FFF2-40B4-BE49-F238E27FC236}">
                    <a16:creationId xmlns:a16="http://schemas.microsoft.com/office/drawing/2014/main" id="{A22E7579-7759-456D-832B-7849983B6A00}"/>
                  </a:ext>
                </a:extLst>
              </p:cNvPr>
              <p:cNvSpPr txBox="1"/>
              <p:nvPr/>
            </p:nvSpPr>
            <p:spPr>
              <a:xfrm>
                <a:off x="361320" y="4290672"/>
                <a:ext cx="6108700" cy="67300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CN" b="0" i="1" kern="100" smtClean="0">
                          <a:effectLst/>
                          <a:latin typeface="Cambria Math" panose="02040503050406030204" pitchFamily="18" charset="0"/>
                          <a:ea typeface="Cambria Math" panose="02040503050406030204" pitchFamily="18" charset="0"/>
                          <a:cs typeface="Times New Roman" panose="02020603050405020304" pitchFamily="18" charset="0"/>
                        </a:rPr>
                        <m:t>𝑃</m:t>
                      </m:r>
                      <m:d>
                        <m:d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dPr>
                        <m:e>
                          <m:r>
                            <m:rPr>
                              <m:sty m:val="p"/>
                            </m:rPr>
                            <a:rPr lang="en-US" altLang="zh-CN" kern="100">
                              <a:effectLst/>
                              <a:latin typeface="Cambria Math" panose="02040503050406030204" pitchFamily="18" charset="0"/>
                              <a:cs typeface="Times New Roman" panose="02020603050405020304" pitchFamily="18" charset="0"/>
                            </a:rPr>
                            <m:t>MI</m:t>
                          </m:r>
                          <m:r>
                            <a:rPr lang="en-US" altLang="zh-CN" b="0" i="0" kern="100" smtClean="0">
                              <a:effectLst/>
                              <a:latin typeface="Cambria Math" panose="02040503050406030204" pitchFamily="18" charset="0"/>
                              <a:cs typeface="Times New Roman" panose="02020603050405020304" pitchFamily="18" charset="0"/>
                            </a:rPr>
                            <m:t>′</m:t>
                          </m:r>
                          <m:r>
                            <a:rPr lang="en-US" altLang="zh-CN" kern="100">
                              <a:effectLst/>
                              <a:latin typeface="Cambria Math" panose="02040503050406030204" pitchFamily="18" charset="0"/>
                              <a:cs typeface="Times New Roman" panose="02020603050405020304" pitchFamily="18" charset="0"/>
                            </a:rPr>
                            <m:t>→</m:t>
                          </m:r>
                          <m:r>
                            <m:rPr>
                              <m:sty m:val="p"/>
                            </m:rPr>
                            <a:rPr lang="en-US" altLang="zh-CN" kern="100">
                              <a:effectLst/>
                              <a:latin typeface="Cambria Math" panose="02040503050406030204" pitchFamily="18" charset="0"/>
                              <a:cs typeface="Times New Roman" panose="02020603050405020304" pitchFamily="18" charset="0"/>
                            </a:rPr>
                            <m:t>M</m:t>
                          </m:r>
                          <m:r>
                            <a:rPr lang="en-US" altLang="zh-CN" b="0" i="1" kern="100" smtClean="0">
                              <a:effectLst/>
                              <a:latin typeface="Cambria Math" panose="02040503050406030204" pitchFamily="18" charset="0"/>
                              <a:cs typeface="Times New Roman" panose="02020603050405020304" pitchFamily="18" charset="0"/>
                            </a:rPr>
                            <m:t>𝐷</m:t>
                          </m:r>
                          <m:r>
                            <a:rPr lang="en-US" altLang="zh-CN" b="0" i="1" kern="100" smtClean="0">
                              <a:effectLst/>
                              <a:latin typeface="Cambria Math" panose="02040503050406030204" pitchFamily="18" charset="0"/>
                              <a:cs typeface="Times New Roman" panose="02020603050405020304" pitchFamily="18" charset="0"/>
                            </a:rPr>
                            <m:t>′</m:t>
                          </m:r>
                        </m:e>
                        <m:e>
                          <m:r>
                            <m:rPr>
                              <m:sty m:val="p"/>
                            </m:rPr>
                            <a:rPr lang="en-US" altLang="zh-CN" kern="100">
                              <a:effectLst/>
                              <a:latin typeface="Cambria Math" panose="02040503050406030204" pitchFamily="18" charset="0"/>
                              <a:cs typeface="Times New Roman" panose="02020603050405020304" pitchFamily="18" charset="0"/>
                            </a:rPr>
                            <m:t>M</m:t>
                          </m:r>
                          <m:r>
                            <a:rPr lang="en-US" altLang="zh-CN" b="0" i="1" kern="100" smtClean="0">
                              <a:effectLst/>
                              <a:latin typeface="Cambria Math" panose="02040503050406030204" pitchFamily="18" charset="0"/>
                              <a:cs typeface="Times New Roman" panose="02020603050405020304" pitchFamily="18" charset="0"/>
                            </a:rPr>
                            <m:t>𝑂</m:t>
                          </m:r>
                          <m:r>
                            <a:rPr lang="en-US" altLang="zh-CN" b="0" i="1" kern="100" smtClean="0">
                              <a:effectLst/>
                              <a:latin typeface="Cambria Math" panose="02040503050406030204" pitchFamily="18" charset="0"/>
                              <a:cs typeface="Times New Roman" panose="02020603050405020304" pitchFamily="18" charset="0"/>
                            </a:rPr>
                            <m:t>′</m:t>
                          </m:r>
                        </m:e>
                      </m:d>
                      <m:r>
                        <a:rPr lang="en-US" altLang="zh-CN" kern="100">
                          <a:effectLst/>
                          <a:latin typeface="Cambria Math" panose="02040503050406030204" pitchFamily="18" charset="0"/>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cs typeface="Times New Roman" panose="02020603050405020304" pitchFamily="18" charset="0"/>
                            </a:rPr>
                            <m:t>𝑃</m:t>
                          </m:r>
                          <m:d>
                            <m:d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effectLst/>
                                  <a:latin typeface="Cambria Math" panose="02040503050406030204" pitchFamily="18" charset="0"/>
                                  <a:cs typeface="Times New Roman" panose="02020603050405020304" pitchFamily="18" charset="0"/>
                                </a:rPr>
                                <m:t>𝑀𝐼</m:t>
                              </m:r>
                              <m:r>
                                <a:rPr lang="en-US" altLang="zh-CN" b="0" i="1" kern="100" smtClean="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𝑀𝐷</m:t>
                              </m:r>
                              <m:r>
                                <a:rPr lang="en-US" altLang="zh-CN" b="0" i="1" kern="100" smtClean="0">
                                  <a:effectLst/>
                                  <a:latin typeface="Cambria Math" panose="02040503050406030204" pitchFamily="18" charset="0"/>
                                  <a:cs typeface="Times New Roman" panose="02020603050405020304" pitchFamily="18" charset="0"/>
                                </a:rPr>
                                <m:t>′</m:t>
                              </m:r>
                            </m:e>
                          </m:d>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𝑃</m:t>
                          </m:r>
                          <m:d>
                            <m:d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effectLst/>
                                  <a:latin typeface="Cambria Math" panose="02040503050406030204" pitchFamily="18" charset="0"/>
                                  <a:cs typeface="Times New Roman" panose="02020603050405020304" pitchFamily="18" charset="0"/>
                                </a:rPr>
                                <m:t>𝑀𝐷</m:t>
                              </m:r>
                              <m:r>
                                <a:rPr lang="en-US" altLang="zh-CN" b="0" i="1" kern="100" smtClean="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𝑀𝑂</m:t>
                              </m:r>
                              <m:r>
                                <a:rPr lang="en-US" altLang="zh-CN" b="0" i="1" kern="100" smtClean="0">
                                  <a:effectLst/>
                                  <a:latin typeface="Cambria Math" panose="02040503050406030204" pitchFamily="18" charset="0"/>
                                  <a:cs typeface="Times New Roman" panose="02020603050405020304" pitchFamily="18" charset="0"/>
                                </a:rPr>
                                <m:t>′</m:t>
                              </m:r>
                            </m:e>
                          </m:d>
                        </m:num>
                        <m:den>
                          <m:r>
                            <a:rPr lang="en-US" altLang="zh-CN" i="1" kern="100">
                              <a:effectLst/>
                              <a:latin typeface="Cambria Math" panose="02040503050406030204" pitchFamily="18" charset="0"/>
                              <a:cs typeface="Times New Roman" panose="02020603050405020304" pitchFamily="18" charset="0"/>
                            </a:rPr>
                            <m:t>𝑃</m:t>
                          </m:r>
                          <m:d>
                            <m:d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CN" i="1" kern="100">
                                  <a:effectLst/>
                                  <a:latin typeface="Cambria Math" panose="02040503050406030204" pitchFamily="18" charset="0"/>
                                  <a:cs typeface="Times New Roman" panose="02020603050405020304" pitchFamily="18" charset="0"/>
                                </a:rPr>
                                <m:t>𝑀𝐼</m:t>
                              </m:r>
                              <m:r>
                                <a:rPr lang="en-US" altLang="zh-CN" b="0" i="1" kern="100" smtClean="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m:t>
                              </m:r>
                              <m:r>
                                <a:rPr lang="en-US" altLang="zh-CN" i="1" kern="100">
                                  <a:effectLst/>
                                  <a:latin typeface="Cambria Math" panose="02040503050406030204" pitchFamily="18" charset="0"/>
                                  <a:cs typeface="Times New Roman" panose="02020603050405020304" pitchFamily="18" charset="0"/>
                                </a:rPr>
                                <m:t>𝑀𝑂</m:t>
                              </m:r>
                              <m:r>
                                <a:rPr lang="en-US" altLang="zh-CN" b="0" i="1" kern="100" smtClean="0">
                                  <a:effectLst/>
                                  <a:latin typeface="Cambria Math" panose="02040503050406030204" pitchFamily="18" charset="0"/>
                                  <a:cs typeface="Times New Roman" panose="02020603050405020304" pitchFamily="18" charset="0"/>
                                </a:rPr>
                                <m:t>′</m:t>
                              </m:r>
                            </m:e>
                          </m:d>
                        </m:den>
                      </m:f>
                    </m:oMath>
                  </m:oMathPara>
                </a14:m>
                <a:endParaRPr lang="zh-CN" altLang="en-US" dirty="0"/>
              </a:p>
            </p:txBody>
          </p:sp>
        </mc:Choice>
        <mc:Fallback xmlns="">
          <p:sp>
            <p:nvSpPr>
              <p:cNvPr id="30" name="文本框 29">
                <a:extLst>
                  <a:ext uri="{FF2B5EF4-FFF2-40B4-BE49-F238E27FC236}">
                    <a16:creationId xmlns:a16="http://schemas.microsoft.com/office/drawing/2014/main" id="{A22E7579-7759-456D-832B-7849983B6A00}"/>
                  </a:ext>
                </a:extLst>
              </p:cNvPr>
              <p:cNvSpPr txBox="1">
                <a:spLocks noRot="1" noChangeAspect="1" noMove="1" noResize="1" noEditPoints="1" noAdjustHandles="1" noChangeArrowheads="1" noChangeShapeType="1" noTextEdit="1"/>
              </p:cNvSpPr>
              <p:nvPr/>
            </p:nvSpPr>
            <p:spPr>
              <a:xfrm>
                <a:off x="361320" y="4290672"/>
                <a:ext cx="6108700" cy="673005"/>
              </a:xfrm>
              <a:prstGeom prst="rect">
                <a:avLst/>
              </a:prstGeom>
              <a:blipFill>
                <a:blip r:embed="rId6"/>
                <a:stretch>
                  <a:fillRect/>
                </a:stretch>
              </a:blipFill>
            </p:spPr>
            <p:txBody>
              <a:bodyPr/>
              <a:lstStyle/>
              <a:p>
                <a:r>
                  <a:rPr lang="zh-CN" altLang="en-US">
                    <a:noFill/>
                  </a:rPr>
                  <a:t> </a:t>
                </a:r>
              </a:p>
            </p:txBody>
          </p:sp>
        </mc:Fallback>
      </mc:AlternateContent>
      <p:sp>
        <p:nvSpPr>
          <p:cNvPr id="16" name="文本框 15">
            <a:extLst>
              <a:ext uri="{FF2B5EF4-FFF2-40B4-BE49-F238E27FC236}">
                <a16:creationId xmlns:a16="http://schemas.microsoft.com/office/drawing/2014/main" id="{DA736B59-78A5-41F0-B373-6AB315BADD09}"/>
              </a:ext>
            </a:extLst>
          </p:cNvPr>
          <p:cNvSpPr txBox="1"/>
          <p:nvPr/>
        </p:nvSpPr>
        <p:spPr>
          <a:xfrm>
            <a:off x="355690" y="5220743"/>
            <a:ext cx="6316349" cy="646331"/>
          </a:xfrm>
          <a:prstGeom prst="rect">
            <a:avLst/>
          </a:prstGeom>
          <a:noFill/>
        </p:spPr>
        <p:txBody>
          <a:bodyPr wrap="square" rtlCol="0">
            <a:spAutoFit/>
          </a:bodyPr>
          <a:lstStyle/>
          <a:p>
            <a:r>
              <a:rPr lang="zh-CN" altLang="en-US" dirty="0">
                <a:latin typeface="Times New Roman" panose="02020603050405020304" pitchFamily="18" charset="0"/>
                <a:ea typeface="黑体" panose="02010609060101010101" pitchFamily="49" charset="-122"/>
                <a:cs typeface="Times New Roman" panose="02020603050405020304" pitchFamily="18" charset="0"/>
              </a:rPr>
              <a:t>根据条件概率得到缪子从</a:t>
            </a:r>
            <a:r>
              <a:rPr lang="en-US" altLang="zh-CN" dirty="0">
                <a:latin typeface="Times New Roman" panose="02020603050405020304" pitchFamily="18" charset="0"/>
                <a:ea typeface="黑体" panose="02010609060101010101" pitchFamily="49" charset="-122"/>
                <a:cs typeface="Times New Roman" panose="02020603050405020304" pitchFamily="18" charset="0"/>
              </a:rPr>
              <a:t>MI’</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入射到</a:t>
            </a:r>
            <a:r>
              <a:rPr lang="en-US" altLang="zh-CN" dirty="0">
                <a:latin typeface="Times New Roman" panose="02020603050405020304" pitchFamily="18" charset="0"/>
                <a:ea typeface="黑体" panose="02010609060101010101" pitchFamily="49" charset="-122"/>
                <a:cs typeface="Times New Roman" panose="02020603050405020304" pitchFamily="18" charset="0"/>
              </a:rPr>
              <a:t>MO’</a:t>
            </a:r>
            <a:r>
              <a:rPr lang="zh-CN" altLang="en-US" dirty="0">
                <a:latin typeface="Times New Roman" panose="02020603050405020304" pitchFamily="18" charset="0"/>
                <a:ea typeface="黑体" panose="02010609060101010101" pitchFamily="49" charset="-122"/>
                <a:cs typeface="Times New Roman" panose="02020603050405020304" pitchFamily="18" charset="0"/>
              </a:rPr>
              <a:t>出射并经过</a:t>
            </a:r>
            <a:r>
              <a:rPr lang="en-US" altLang="zh-CN" dirty="0">
                <a:latin typeface="Times New Roman" panose="02020603050405020304" pitchFamily="18" charset="0"/>
                <a:ea typeface="黑体" panose="02010609060101010101" pitchFamily="49" charset="-122"/>
                <a:cs typeface="Times New Roman" panose="02020603050405020304" pitchFamily="18" charset="0"/>
              </a:rPr>
              <a:t>MD’</a:t>
            </a:r>
            <a:r>
              <a:rPr lang="zh-CN" altLang="en-US" dirty="0">
                <a:latin typeface="Times New Roman" panose="02020603050405020304" pitchFamily="18" charset="0"/>
                <a:ea typeface="黑体" panose="02010609060101010101" pitchFamily="49" charset="-122"/>
                <a:cs typeface="Times New Roman" panose="02020603050405020304" pitchFamily="18" charset="0"/>
              </a:rPr>
              <a:t>点的概率分布</a:t>
            </a:r>
          </a:p>
        </p:txBody>
      </p:sp>
      <p:pic>
        <p:nvPicPr>
          <p:cNvPr id="4" name="图片 3">
            <a:extLst>
              <a:ext uri="{FF2B5EF4-FFF2-40B4-BE49-F238E27FC236}">
                <a16:creationId xmlns:a16="http://schemas.microsoft.com/office/drawing/2014/main" id="{C78ED55B-1616-49AB-95AE-5BAA1C3BA7C2}"/>
              </a:ext>
            </a:extLst>
          </p:cNvPr>
          <p:cNvPicPr>
            <a:picLocks noChangeAspect="1"/>
          </p:cNvPicPr>
          <p:nvPr/>
        </p:nvPicPr>
        <p:blipFill>
          <a:blip r:embed="rId7"/>
          <a:stretch>
            <a:fillRect/>
          </a:stretch>
        </p:blipFill>
        <p:spPr>
          <a:xfrm>
            <a:off x="7018536" y="729556"/>
            <a:ext cx="4767778" cy="55483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xEl>
                                              <p:pRg st="1" end="1"/>
                                            </p:txEl>
                                          </p:spTgt>
                                        </p:tgtEl>
                                        <p:attrNameLst>
                                          <p:attrName>style.visibility</p:attrName>
                                        </p:attrNameLst>
                                      </p:cBhvr>
                                      <p:to>
                                        <p:strVal val="visible"/>
                                      </p:to>
                                    </p:set>
                                    <p:animEffect transition="in" filter="fade">
                                      <p:cBhvr>
                                        <p:cTn id="7" dur="1000"/>
                                        <p:tgtEl>
                                          <p:spTgt spid="18">
                                            <p:txEl>
                                              <p:pRg st="1" end="1"/>
                                            </p:txEl>
                                          </p:spTgt>
                                        </p:tgtEl>
                                      </p:cBhvr>
                                    </p:animEffect>
                                    <p:anim calcmode="lin" valueType="num">
                                      <p:cBhvr>
                                        <p:cTn id="8" dur="1000" fill="hold"/>
                                        <p:tgtEl>
                                          <p:spTgt spid="1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8">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8">
                                            <p:txEl>
                                              <p:pRg st="2" end="2"/>
                                            </p:txEl>
                                          </p:spTgt>
                                        </p:tgtEl>
                                        <p:attrNameLst>
                                          <p:attrName>style.visibility</p:attrName>
                                        </p:attrNameLst>
                                      </p:cBhvr>
                                      <p:to>
                                        <p:strVal val="visible"/>
                                      </p:to>
                                    </p:set>
                                    <p:animEffect transition="in" filter="fade">
                                      <p:cBhvr>
                                        <p:cTn id="12" dur="1000"/>
                                        <p:tgtEl>
                                          <p:spTgt spid="18">
                                            <p:txEl>
                                              <p:pRg st="2" end="2"/>
                                            </p:txEl>
                                          </p:spTgt>
                                        </p:tgtEl>
                                      </p:cBhvr>
                                    </p:animEffect>
                                    <p:anim calcmode="lin" valueType="num">
                                      <p:cBhvr>
                                        <p:cTn id="13" dur="1000" fill="hold"/>
                                        <p:tgtEl>
                                          <p:spTgt spid="18">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8">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8">
                                            <p:txEl>
                                              <p:pRg st="3" end="3"/>
                                            </p:txEl>
                                          </p:spTgt>
                                        </p:tgtEl>
                                        <p:attrNameLst>
                                          <p:attrName>style.visibility</p:attrName>
                                        </p:attrNameLst>
                                      </p:cBhvr>
                                      <p:to>
                                        <p:strVal val="visible"/>
                                      </p:to>
                                    </p:set>
                                    <p:animEffect transition="in" filter="fade">
                                      <p:cBhvr>
                                        <p:cTn id="17" dur="1000"/>
                                        <p:tgtEl>
                                          <p:spTgt spid="18">
                                            <p:txEl>
                                              <p:pRg st="3" end="3"/>
                                            </p:txEl>
                                          </p:spTgt>
                                        </p:tgtEl>
                                      </p:cBhvr>
                                    </p:animEffect>
                                    <p:anim calcmode="lin" valueType="num">
                                      <p:cBhvr>
                                        <p:cTn id="18" dur="1000" fill="hold"/>
                                        <p:tgtEl>
                                          <p:spTgt spid="18">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1000"/>
                                        <p:tgtEl>
                                          <p:spTgt spid="30"/>
                                        </p:tgtEl>
                                      </p:cBhvr>
                                    </p:animEffect>
                                    <p:anim calcmode="lin" valueType="num">
                                      <p:cBhvr>
                                        <p:cTn id="25" dur="1000" fill="hold"/>
                                        <p:tgtEl>
                                          <p:spTgt spid="30"/>
                                        </p:tgtEl>
                                        <p:attrNameLst>
                                          <p:attrName>ppt_x</p:attrName>
                                        </p:attrNameLst>
                                      </p:cBhvr>
                                      <p:tavLst>
                                        <p:tav tm="0">
                                          <p:val>
                                            <p:strVal val="#ppt_x"/>
                                          </p:val>
                                        </p:tav>
                                        <p:tav tm="100000">
                                          <p:val>
                                            <p:strVal val="#ppt_x"/>
                                          </p:val>
                                        </p:tav>
                                      </p:tavLst>
                                    </p:anim>
                                    <p:anim calcmode="lin" valueType="num">
                                      <p:cBhvr>
                                        <p:cTn id="26"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9</a:t>
            </a:fld>
            <a:endParaRPr lang="zh-CN" altLang="en-US" dirty="0"/>
          </a:p>
        </p:txBody>
      </p:sp>
      <p:sp>
        <p:nvSpPr>
          <p:cNvPr id="9" name="TextBox 46"/>
          <p:cNvSpPr txBox="1">
            <a:spLocks noChangeArrowheads="1"/>
          </p:cNvSpPr>
          <p:nvPr>
            <p:custDataLst>
              <p:tags r:id="rId1"/>
            </p:custDataLst>
          </p:nvPr>
        </p:nvSpPr>
        <p:spPr bwMode="auto">
          <a:xfrm>
            <a:off x="911640" y="44765"/>
            <a:ext cx="6768470" cy="684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1" tIns="34284" rIns="68571" bIns="34284">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defRPr/>
            </a:pPr>
            <a:r>
              <a:rPr lang="zh-CN" altLang="en-US" sz="4000" b="1" dirty="0">
                <a:solidFill>
                  <a:srgbClr val="808080"/>
                </a:solidFill>
                <a:latin typeface="+mn-lt"/>
                <a:ea typeface="微软雅黑" panose="020B0503020204020204" pitchFamily="34" charset="-122"/>
                <a:cs typeface="Times New Roman" panose="02020603050405020304" pitchFamily="18" charset="0"/>
                <a:sym typeface="宋体" panose="02010600030101010101" pitchFamily="2" charset="-122"/>
              </a:rPr>
              <a:t>径迹概率分布求解</a:t>
            </a:r>
          </a:p>
        </p:txBody>
      </p:sp>
      <p:sp>
        <p:nvSpPr>
          <p:cNvPr id="5" name="TextBox 11"/>
          <p:cNvSpPr txBox="1"/>
          <p:nvPr/>
        </p:nvSpPr>
        <p:spPr>
          <a:xfrm>
            <a:off x="545150" y="6381205"/>
            <a:ext cx="4830800" cy="337185"/>
          </a:xfrm>
          <a:prstGeom prst="rect">
            <a:avLst/>
          </a:prstGeom>
          <a:noFill/>
          <a:ln>
            <a:noFill/>
          </a:ln>
        </p:spPr>
        <p:txBody>
          <a:bodyPr wrap="square">
            <a:spAutoFit/>
          </a:bodyPr>
          <a:lstStyle/>
          <a:p>
            <a:pPr eaLnBrk="1" fontAlgn="auto" hangingPunct="1">
              <a:spcBef>
                <a:spcPts val="0"/>
              </a:spcBef>
              <a:spcAft>
                <a:spcPts val="0"/>
              </a:spcAft>
              <a:defRPr/>
            </a:pPr>
            <a:r>
              <a:rPr lang="en-US" altLang="zh-CN" sz="1600" b="1" cap="all" dirty="0">
                <a:ln w="9000" cmpd="sng">
                  <a:solidFill>
                    <a:schemeClr val="accent5">
                      <a:lumMod val="75000"/>
                    </a:schemeClr>
                  </a:solidFill>
                  <a:prstDash val="solid"/>
                </a:ln>
                <a:solidFill>
                  <a:schemeClr val="accent1">
                    <a:lumMod val="75000"/>
                  </a:schemeClr>
                </a:solidFill>
                <a:effectLst>
                  <a:reflection blurRad="6350" stA="60000" endA="900" endPos="60000" dist="60007" dir="5400000" sy="-100000" algn="bl" rotWithShape="0"/>
                </a:effectLst>
                <a:latin typeface="+mn-lt"/>
                <a:ea typeface="+mn-ea"/>
                <a:sym typeface="+mn-ea"/>
              </a:rPr>
              <a:t>University of Science and Technology of China</a:t>
            </a:r>
            <a:endParaRPr lang="zh-CN" altLang="en-US" sz="1600" b="1" cap="all" dirty="0">
              <a:ln w="9000" cmpd="sng">
                <a:solidFill>
                  <a:schemeClr val="accent5">
                    <a:lumMod val="75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6350" stA="60000" endA="900" endPos="60000" dist="60007" dir="5400000" sy="-100000" algn="bl" rotWithShape="0"/>
              </a:effectLst>
              <a:latin typeface="+mn-lt"/>
              <a:ea typeface="+mn-ea"/>
            </a:endParaRPr>
          </a:p>
        </p:txBody>
      </p:sp>
      <p:pic>
        <p:nvPicPr>
          <p:cNvPr id="7" name="图片 6"/>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53489" y="91846"/>
            <a:ext cx="597136" cy="590627"/>
          </a:xfrm>
          <a:prstGeom prst="rect">
            <a:avLst/>
          </a:prstGeom>
        </p:spPr>
      </p:pic>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59476D74-50E7-48EA-A4DF-8FC357679E7F}"/>
                  </a:ext>
                </a:extLst>
              </p:cNvPr>
              <p:cNvSpPr txBox="1"/>
              <p:nvPr/>
            </p:nvSpPr>
            <p:spPr>
              <a:xfrm>
                <a:off x="335600" y="980830"/>
                <a:ext cx="10951225" cy="4769639"/>
              </a:xfrm>
              <a:prstGeom prst="rect">
                <a:avLst/>
              </a:prstGeom>
              <a:noFill/>
            </p:spPr>
            <p:txBody>
              <a:bodyPr wrap="square">
                <a:spAutoFit/>
              </a:bodyPr>
              <a:lstStyle/>
              <a:p>
                <a:pPr algn="ctr" fontAlgn="ctr">
                  <a:lnSpc>
                    <a:spcPct val="150000"/>
                  </a:lnSpc>
                </a:pPr>
                <a:r>
                  <a:rPr lang="zh-CN" altLang="zh-CN" sz="2000" kern="50" dirty="0">
                    <a:effectLst/>
                    <a:latin typeface="黑体" panose="02010609060101010101" pitchFamily="49" charset="-122"/>
                    <a:ea typeface="黑体" panose="02010609060101010101" pitchFamily="49" charset="-122"/>
                  </a:rPr>
                  <a:t>将入射点</a:t>
                </a:r>
                <a:r>
                  <a:rPr lang="zh-CN" altLang="en-US" sz="2000" kern="50" dirty="0">
                    <a:effectLst/>
                    <a:latin typeface="黑体" panose="02010609060101010101" pitchFamily="49" charset="-122"/>
                    <a:ea typeface="黑体" panose="02010609060101010101" pitchFamily="49" charset="-122"/>
                  </a:rPr>
                  <a:t>、</a:t>
                </a:r>
                <a:r>
                  <a:rPr lang="zh-CN" altLang="zh-CN" sz="2000" kern="50" dirty="0">
                    <a:effectLst/>
                    <a:latin typeface="黑体" panose="02010609060101010101" pitchFamily="49" charset="-122"/>
                    <a:ea typeface="黑体" panose="02010609060101010101" pitchFamily="49" charset="-122"/>
                  </a:rPr>
                  <a:t>出射点</a:t>
                </a:r>
                <a:r>
                  <a:rPr lang="zh-CN" altLang="en-US" sz="2000" kern="50" dirty="0">
                    <a:effectLst/>
                    <a:latin typeface="黑体" panose="02010609060101010101" pitchFamily="49" charset="-122"/>
                    <a:ea typeface="黑体" panose="02010609060101010101" pitchFamily="49" charset="-122"/>
                  </a:rPr>
                  <a:t>的</a:t>
                </a:r>
                <a:r>
                  <a:rPr lang="zh-CN" altLang="zh-CN" sz="2000" kern="50" dirty="0">
                    <a:effectLst/>
                    <a:latin typeface="黑体" panose="02010609060101010101" pitchFamily="49" charset="-122"/>
                    <a:ea typeface="黑体" panose="02010609060101010101" pitchFamily="49" charset="-122"/>
                  </a:rPr>
                  <a:t>坐标</a:t>
                </a:r>
                <a:r>
                  <a:rPr lang="zh-CN" altLang="en-US" sz="2000" kern="50" dirty="0">
                    <a:effectLst/>
                    <a:latin typeface="黑体" panose="02010609060101010101" pitchFamily="49" charset="-122"/>
                    <a:ea typeface="黑体" panose="02010609060101010101" pitchFamily="49" charset="-122"/>
                  </a:rPr>
                  <a:t>和角度方向</a:t>
                </a:r>
                <a:r>
                  <a:rPr lang="zh-CN" altLang="zh-CN" sz="2000" kern="50" dirty="0">
                    <a:effectLst/>
                    <a:latin typeface="黑体" panose="02010609060101010101" pitchFamily="49" charset="-122"/>
                    <a:ea typeface="黑体" panose="02010609060101010101" pitchFamily="49" charset="-122"/>
                  </a:rPr>
                  <a:t>带入上述公式，得到径迹概率分布函数：</a:t>
                </a:r>
              </a:p>
              <a:p>
                <a:pPr algn="ctr" fontAlgn="ctr">
                  <a:lnSpc>
                    <a:spcPct val="150000"/>
                  </a:lnSpc>
                </a:pPr>
                <a14:m>
                  <m:oMath xmlns:m="http://schemas.openxmlformats.org/officeDocument/2006/math">
                    <m:r>
                      <m:rPr>
                        <m:sty m:val="p"/>
                      </m:rPr>
                      <a:rPr lang="en-US" altLang="zh-CN" sz="2000" kern="50">
                        <a:effectLst/>
                        <a:latin typeface="Cambria Math" panose="02040503050406030204" pitchFamily="18" charset="0"/>
                        <a:ea typeface="楷体_GB2312"/>
                      </a:rPr>
                      <m:t>P</m:t>
                    </m:r>
                    <m:r>
                      <a:rPr lang="en-US" altLang="zh-CN" sz="2000" kern="50">
                        <a:effectLst/>
                        <a:latin typeface="Cambria Math" panose="02040503050406030204" pitchFamily="18" charset="0"/>
                        <a:ea typeface="楷体_GB2312"/>
                      </a:rPr>
                      <m:t>(</m:t>
                    </m:r>
                    <m:r>
                      <m:rPr>
                        <m:sty m:val="p"/>
                      </m:rPr>
                      <a:rPr lang="en-US" altLang="zh-CN" sz="2000" kern="50">
                        <a:effectLst/>
                        <a:latin typeface="Cambria Math" panose="02040503050406030204" pitchFamily="18" charset="0"/>
                        <a:ea typeface="楷体_GB2312"/>
                      </a:rPr>
                      <m:t>MI</m:t>
                    </m:r>
                    <m:r>
                      <a:rPr lang="en-US" altLang="zh-CN" sz="2000" b="0" i="0" kern="50" smtClean="0">
                        <a:effectLst/>
                        <a:latin typeface="Cambria Math" panose="02040503050406030204" pitchFamily="18" charset="0"/>
                        <a:ea typeface="楷体_GB2312"/>
                      </a:rPr>
                      <m:t>′</m:t>
                    </m:r>
                    <m:r>
                      <a:rPr lang="en-US" altLang="zh-CN" sz="2000" kern="50">
                        <a:effectLst/>
                        <a:latin typeface="Cambria Math" panose="02040503050406030204" pitchFamily="18" charset="0"/>
                        <a:ea typeface="楷体_GB2312"/>
                      </a:rPr>
                      <m:t>→</m:t>
                    </m:r>
                    <m:r>
                      <m:rPr>
                        <m:sty m:val="p"/>
                      </m:rPr>
                      <a:rPr lang="en-US" altLang="zh-CN" sz="2000" kern="50">
                        <a:effectLst/>
                        <a:latin typeface="Cambria Math" panose="02040503050406030204" pitchFamily="18" charset="0"/>
                        <a:ea typeface="楷体_GB2312"/>
                      </a:rPr>
                      <m:t>MD</m:t>
                    </m:r>
                    <m:r>
                      <a:rPr lang="en-US" altLang="zh-CN" sz="2000" b="0" i="0" kern="50" smtClean="0">
                        <a:effectLst/>
                        <a:latin typeface="Cambria Math" panose="02040503050406030204" pitchFamily="18" charset="0"/>
                        <a:ea typeface="楷体_GB2312"/>
                      </a:rPr>
                      <m:t>′|</m:t>
                    </m:r>
                    <m:r>
                      <m:rPr>
                        <m:sty m:val="p"/>
                      </m:rPr>
                      <a:rPr lang="en-US" altLang="zh-CN" sz="2000" kern="50">
                        <a:effectLst/>
                        <a:latin typeface="Cambria Math" panose="02040503050406030204" pitchFamily="18" charset="0"/>
                        <a:ea typeface="楷体_GB2312"/>
                      </a:rPr>
                      <m:t>MO</m:t>
                    </m:r>
                    <m:r>
                      <a:rPr lang="en-US" altLang="zh-CN" sz="2000" b="0" i="0" kern="50" smtClean="0">
                        <a:effectLst/>
                        <a:latin typeface="Cambria Math" panose="02040503050406030204" pitchFamily="18" charset="0"/>
                        <a:ea typeface="楷体_GB2312"/>
                      </a:rPr>
                      <m:t>′)=</m:t>
                    </m:r>
                    <m:f>
                      <m:fPr>
                        <m:ctrlPr>
                          <a:rPr lang="zh-CN" altLang="zh-CN" sz="2000" i="1" kern="50">
                            <a:effectLst/>
                            <a:latin typeface="Cambria Math" panose="02040503050406030204" pitchFamily="18" charset="0"/>
                            <a:ea typeface="Cambria Math" panose="02040503050406030204" pitchFamily="18" charset="0"/>
                          </a:rPr>
                        </m:ctrlPr>
                      </m:fPr>
                      <m:num>
                        <m:rad>
                          <m:radPr>
                            <m:degHide m:val="on"/>
                            <m:ctrlPr>
                              <a:rPr lang="zh-CN" altLang="zh-CN" sz="2000" i="1" kern="50">
                                <a:effectLst/>
                                <a:latin typeface="Cambria Math" panose="02040503050406030204" pitchFamily="18" charset="0"/>
                                <a:ea typeface="Cambria Math" panose="02040503050406030204" pitchFamily="18" charset="0"/>
                              </a:rPr>
                            </m:ctrlPr>
                          </m:radPr>
                          <m:deg/>
                          <m:e>
                            <m:r>
                              <a:rPr lang="en-US" altLang="zh-CN" sz="2000" i="1" kern="50">
                                <a:effectLst/>
                                <a:latin typeface="Cambria Math" panose="02040503050406030204" pitchFamily="18" charset="0"/>
                                <a:ea typeface="楷体_GB2312"/>
                              </a:rPr>
                              <m:t>3</m:t>
                            </m:r>
                          </m:e>
                        </m:rad>
                        <m:r>
                          <a:rPr lang="en-US" altLang="zh-CN" sz="2000" i="1" kern="50">
                            <a:effectLst/>
                            <a:latin typeface="Cambria Math" panose="02040503050406030204" pitchFamily="18" charset="0"/>
                            <a:ea typeface="楷体_GB2312"/>
                          </a:rPr>
                          <m:t> </m:t>
                        </m:r>
                        <m:sSup>
                          <m:sSupPr>
                            <m:ctrlPr>
                              <a:rPr lang="zh-CN" altLang="zh-CN" sz="2000" i="1" kern="50">
                                <a:effectLst/>
                                <a:latin typeface="Cambria Math" panose="02040503050406030204" pitchFamily="18" charset="0"/>
                                <a:ea typeface="Cambria Math" panose="02040503050406030204" pitchFamily="18" charset="0"/>
                              </a:rPr>
                            </m:ctrlPr>
                          </m:sSupPr>
                          <m:e>
                            <m:r>
                              <a:rPr lang="en-US" altLang="zh-CN" sz="2000" i="1" kern="50">
                                <a:effectLst/>
                                <a:latin typeface="Cambria Math" panose="02040503050406030204" pitchFamily="18" charset="0"/>
                                <a:ea typeface="楷体_GB2312"/>
                              </a:rPr>
                              <m:t>𝜔</m:t>
                            </m:r>
                          </m:e>
                          <m:sup>
                            <m:r>
                              <a:rPr lang="en-US" altLang="zh-CN" sz="2000" i="1" kern="50">
                                <a:effectLst/>
                                <a:latin typeface="Cambria Math" panose="02040503050406030204" pitchFamily="18" charset="0"/>
                                <a:ea typeface="楷体_GB2312"/>
                              </a:rPr>
                              <m:t>2</m:t>
                            </m:r>
                          </m:sup>
                        </m:sSup>
                        <m:sSubSup>
                          <m:sSubSupPr>
                            <m:ctrlPr>
                              <a:rPr lang="zh-CN" altLang="zh-CN" sz="2000" i="1" kern="50">
                                <a:effectLst/>
                                <a:latin typeface="Cambria Math" panose="02040503050406030204" pitchFamily="18" charset="0"/>
                                <a:ea typeface="Cambria Math" panose="02040503050406030204" pitchFamily="18" charset="0"/>
                              </a:rPr>
                            </m:ctrlPr>
                          </m:sSubSupPr>
                          <m:e>
                            <m:r>
                              <a:rPr lang="en-US" altLang="zh-CN" sz="2000" b="0" i="1" kern="50" smtClean="0">
                                <a:effectLst/>
                                <a:latin typeface="Cambria Math" panose="02040503050406030204" pitchFamily="18" charset="0"/>
                                <a:ea typeface="Cambria Math" panose="02040503050406030204" pitchFamily="18" charset="0"/>
                              </a:rPr>
                              <m:t>𝑧</m:t>
                            </m:r>
                            <m:r>
                              <a:rPr lang="en-US" altLang="zh-CN" sz="2000" b="0" i="1" kern="50" smtClean="0">
                                <a:effectLst/>
                                <a:latin typeface="Cambria Math" panose="02040503050406030204" pitchFamily="18" charset="0"/>
                                <a:ea typeface="Cambria Math" panose="02040503050406030204" pitchFamily="18" charset="0"/>
                              </a:rPr>
                              <m:t>′</m:t>
                            </m:r>
                          </m:e>
                          <m:sub>
                            <m:r>
                              <a:rPr lang="en-US" altLang="zh-CN" sz="2000" i="1" kern="50">
                                <a:effectLst/>
                                <a:latin typeface="Cambria Math" panose="02040503050406030204" pitchFamily="18" charset="0"/>
                                <a:ea typeface="楷体_GB2312"/>
                              </a:rPr>
                              <m:t>𝑚𝑜</m:t>
                            </m:r>
                          </m:sub>
                          <m:sup>
                            <m:r>
                              <a:rPr lang="en-US" altLang="zh-CN" sz="2000" i="1" kern="50">
                                <a:effectLst/>
                                <a:latin typeface="Cambria Math" panose="02040503050406030204" pitchFamily="18" charset="0"/>
                                <a:ea typeface="楷体_GB2312"/>
                              </a:rPr>
                              <m:t>2</m:t>
                            </m:r>
                          </m:sup>
                        </m:sSubSup>
                      </m:num>
                      <m:den>
                        <m:r>
                          <a:rPr lang="en-US" altLang="zh-CN" sz="2000" i="1" kern="50">
                            <a:effectLst/>
                            <a:latin typeface="Cambria Math" panose="02040503050406030204" pitchFamily="18" charset="0"/>
                            <a:ea typeface="楷体_GB2312"/>
                          </a:rPr>
                          <m:t>2</m:t>
                        </m:r>
                        <m:r>
                          <a:rPr lang="en-US" altLang="zh-CN" sz="2000" i="1" kern="50">
                            <a:effectLst/>
                            <a:latin typeface="Cambria Math" panose="02040503050406030204" pitchFamily="18" charset="0"/>
                            <a:ea typeface="楷体_GB2312"/>
                          </a:rPr>
                          <m:t>𝜋</m:t>
                        </m:r>
                        <m:sSubSup>
                          <m:sSubSupPr>
                            <m:ctrlPr>
                              <a:rPr lang="zh-CN" altLang="zh-CN" sz="2000" i="1" kern="50">
                                <a:effectLst/>
                                <a:latin typeface="Cambria Math" panose="02040503050406030204" pitchFamily="18" charset="0"/>
                                <a:ea typeface="Cambria Math" panose="02040503050406030204" pitchFamily="18" charset="0"/>
                              </a:rPr>
                            </m:ctrlPr>
                          </m:sSubSupPr>
                          <m:e>
                            <m:r>
                              <a:rPr lang="en-US" altLang="zh-CN" sz="2000" i="1" kern="50">
                                <a:effectLst/>
                                <a:latin typeface="Cambria Math" panose="02040503050406030204" pitchFamily="18" charset="0"/>
                                <a:ea typeface="楷体_GB2312"/>
                              </a:rPr>
                              <m:t> </m:t>
                            </m:r>
                            <m:r>
                              <a:rPr lang="en-US" altLang="zh-CN" sz="2000" b="0" i="1" kern="50" smtClean="0">
                                <a:effectLst/>
                                <a:latin typeface="Cambria Math" panose="02040503050406030204" pitchFamily="18" charset="0"/>
                                <a:ea typeface="楷体_GB2312"/>
                              </a:rPr>
                              <m:t>𝑧</m:t>
                            </m:r>
                            <m:r>
                              <a:rPr lang="en-US" altLang="zh-CN" sz="2000" b="0" i="1" kern="50" smtClean="0">
                                <a:effectLst/>
                                <a:latin typeface="Cambria Math" panose="02040503050406030204" pitchFamily="18" charset="0"/>
                                <a:ea typeface="楷体_GB2312"/>
                              </a:rPr>
                              <m:t>′</m:t>
                            </m:r>
                          </m:e>
                          <m:sub>
                            <m:r>
                              <a:rPr lang="en-US" altLang="zh-CN" sz="2000" i="1" kern="50">
                                <a:effectLst/>
                                <a:latin typeface="Cambria Math" panose="02040503050406030204" pitchFamily="18" charset="0"/>
                                <a:ea typeface="楷体_GB2312"/>
                              </a:rPr>
                              <m:t> </m:t>
                            </m:r>
                            <m:r>
                              <a:rPr lang="en-US" altLang="zh-CN" sz="2000" i="1" kern="50">
                                <a:effectLst/>
                                <a:latin typeface="Cambria Math" panose="02040503050406030204" pitchFamily="18" charset="0"/>
                                <a:ea typeface="楷体_GB2312"/>
                              </a:rPr>
                              <m:t>𝑚𝑑</m:t>
                            </m:r>
                          </m:sub>
                          <m:sup>
                            <m:r>
                              <a:rPr lang="en-US" altLang="zh-CN" sz="2000" i="1" kern="50">
                                <a:effectLst/>
                                <a:latin typeface="Cambria Math" panose="02040503050406030204" pitchFamily="18" charset="0"/>
                                <a:ea typeface="楷体_GB2312"/>
                              </a:rPr>
                              <m:t>2</m:t>
                            </m:r>
                          </m:sup>
                        </m:sSubSup>
                        <m:sSup>
                          <m:sSupPr>
                            <m:ctrlPr>
                              <a:rPr lang="en-US" altLang="zh-CN" sz="2000" i="1" kern="50" smtClean="0">
                                <a:effectLst/>
                                <a:latin typeface="Cambria Math" panose="02040503050406030204" pitchFamily="18" charset="0"/>
                              </a:rPr>
                            </m:ctrlPr>
                          </m:sSupPr>
                          <m:e>
                            <m:r>
                              <a:rPr lang="en-US" altLang="zh-CN" sz="2000" b="0" i="1" kern="50" smtClean="0">
                                <a:effectLst/>
                                <a:latin typeface="Cambria Math" panose="02040503050406030204" pitchFamily="18" charset="0"/>
                              </a:rPr>
                              <m:t>(</m:t>
                            </m:r>
                            <m:sSubSup>
                              <m:sSubSup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sz="2000" b="0" i="1" kern="100" smtClean="0">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sz="2000" i="1" kern="100">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sz="2000" i="1" kern="100">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sz="2000" b="0" i="1" kern="50" smtClean="0">
                                <a:effectLst/>
                                <a:latin typeface="Cambria Math" panose="02040503050406030204" pitchFamily="18" charset="0"/>
                              </a:rPr>
                              <m:t>)</m:t>
                            </m:r>
                          </m:e>
                          <m:sup>
                            <m:r>
                              <a:rPr lang="en-US" altLang="zh-CN" sz="2000" b="0" i="1" kern="50" smtClean="0">
                                <a:effectLst/>
                                <a:latin typeface="Cambria Math" panose="02040503050406030204" pitchFamily="18" charset="0"/>
                              </a:rPr>
                              <m:t>2</m:t>
                            </m:r>
                          </m:sup>
                        </m:sSup>
                      </m:den>
                    </m:f>
                    <m:func>
                      <m:funcPr>
                        <m:ctrlPr>
                          <a:rPr lang="zh-CN" altLang="zh-CN" sz="2000" i="1" kern="50">
                            <a:effectLst/>
                            <a:latin typeface="Cambria Math" panose="02040503050406030204" pitchFamily="18" charset="0"/>
                            <a:ea typeface="Cambria Math" panose="02040503050406030204" pitchFamily="18" charset="0"/>
                          </a:rPr>
                        </m:ctrlPr>
                      </m:funcPr>
                      <m:fName>
                        <m:r>
                          <m:rPr>
                            <m:sty m:val="p"/>
                          </m:rPr>
                          <a:rPr lang="en-US" altLang="zh-CN" sz="2000" kern="50">
                            <a:effectLst/>
                            <a:latin typeface="Cambria Math" panose="02040503050406030204" pitchFamily="18" charset="0"/>
                            <a:ea typeface="楷体_GB2312"/>
                          </a:rPr>
                          <m:t>exp</m:t>
                        </m:r>
                      </m:fName>
                      <m:e>
                        <m:d>
                          <m:dPr>
                            <m:begChr m:val="["/>
                            <m:endChr m:val="]"/>
                            <m:ctrlPr>
                              <a:rPr lang="zh-CN" altLang="zh-CN" sz="2000" i="1" kern="50">
                                <a:effectLst/>
                                <a:latin typeface="Cambria Math" panose="02040503050406030204" pitchFamily="18" charset="0"/>
                                <a:ea typeface="Cambria Math" panose="02040503050406030204" pitchFamily="18" charset="0"/>
                              </a:rPr>
                            </m:ctrlPr>
                          </m:dPr>
                          <m:e>
                            <m:r>
                              <a:rPr lang="en-US" altLang="zh-CN" sz="2000" i="1" kern="50">
                                <a:effectLst/>
                                <a:latin typeface="Cambria Math" panose="02040503050406030204" pitchFamily="18" charset="0"/>
                                <a:ea typeface="楷体_GB2312"/>
                              </a:rPr>
                              <m:t>−</m:t>
                            </m:r>
                            <m:d>
                              <m:dPr>
                                <m:ctrlPr>
                                  <a:rPr lang="zh-CN" altLang="zh-CN" sz="2000" i="1" kern="50">
                                    <a:effectLst/>
                                    <a:latin typeface="Cambria Math" panose="02040503050406030204" pitchFamily="18" charset="0"/>
                                    <a:ea typeface="Cambria Math" panose="02040503050406030204" pitchFamily="18" charset="0"/>
                                  </a:rPr>
                                </m:ctrlPr>
                              </m:dPr>
                              <m:e>
                                <m:r>
                                  <a:rPr lang="en-US" altLang="zh-CN" sz="2000" i="1" kern="50">
                                    <a:effectLst/>
                                    <a:latin typeface="Cambria Math" panose="02040503050406030204" pitchFamily="18" charset="0"/>
                                    <a:ea typeface="楷体_GB2312"/>
                                  </a:rPr>
                                  <m:t>𝑎</m:t>
                                </m:r>
                                <m:sSubSup>
                                  <m:sSubSupPr>
                                    <m:ctrlPr>
                                      <a:rPr lang="zh-CN" altLang="zh-CN" sz="2000" i="1" kern="50">
                                        <a:effectLst/>
                                        <a:latin typeface="Cambria Math" panose="02040503050406030204" pitchFamily="18" charset="0"/>
                                        <a:ea typeface="Cambria Math" panose="02040503050406030204" pitchFamily="18" charset="0"/>
                                      </a:rPr>
                                    </m:ctrlPr>
                                  </m:sSubSupPr>
                                  <m:e>
                                    <m:r>
                                      <a:rPr lang="en-US" altLang="zh-CN" sz="2000" i="1" kern="50">
                                        <a:effectLst/>
                                        <a:latin typeface="Cambria Math" panose="02040503050406030204" pitchFamily="18" charset="0"/>
                                        <a:ea typeface="楷体_GB2312"/>
                                      </a:rPr>
                                      <m:t> </m:t>
                                    </m:r>
                                    <m:r>
                                      <a:rPr lang="en-US" altLang="zh-CN" sz="2000" i="1" kern="50">
                                        <a:effectLst/>
                                        <a:latin typeface="Cambria Math" panose="02040503050406030204" pitchFamily="18" charset="0"/>
                                        <a:ea typeface="楷体_GB2312"/>
                                      </a:rPr>
                                      <m:t>𝜃</m:t>
                                    </m:r>
                                  </m:e>
                                  <m:sub>
                                    <m:r>
                                      <a:rPr lang="en-US" altLang="zh-CN" sz="2000" i="1" kern="50">
                                        <a:effectLst/>
                                        <a:latin typeface="Cambria Math" panose="02040503050406030204" pitchFamily="18" charset="0"/>
                                        <a:ea typeface="楷体_GB2312"/>
                                      </a:rPr>
                                      <m:t> </m:t>
                                    </m:r>
                                    <m:r>
                                      <a:rPr lang="en-US" altLang="zh-CN" sz="2000" i="1" kern="50">
                                        <a:effectLst/>
                                        <a:latin typeface="Cambria Math" panose="02040503050406030204" pitchFamily="18" charset="0"/>
                                        <a:ea typeface="楷体_GB2312"/>
                                      </a:rPr>
                                      <m:t>𝑚𝑑</m:t>
                                    </m:r>
                                  </m:sub>
                                  <m:sup>
                                    <m:r>
                                      <a:rPr lang="en-US" altLang="zh-CN" sz="2000" i="1" kern="50">
                                        <a:effectLst/>
                                        <a:latin typeface="Cambria Math" panose="02040503050406030204" pitchFamily="18" charset="0"/>
                                        <a:ea typeface="楷体_GB2312"/>
                                      </a:rPr>
                                      <m:t>2</m:t>
                                    </m:r>
                                  </m:sup>
                                </m:sSubSup>
                                <m:r>
                                  <a:rPr lang="en-US" altLang="zh-CN" sz="2000" i="1" kern="50">
                                    <a:effectLst/>
                                    <a:latin typeface="Cambria Math" panose="02040503050406030204" pitchFamily="18" charset="0"/>
                                    <a:ea typeface="楷体_GB2312"/>
                                  </a:rPr>
                                  <m:t>+</m:t>
                                </m:r>
                                <m:r>
                                  <a:rPr lang="en-US" altLang="zh-CN" sz="2000" i="1" kern="50">
                                    <a:effectLst/>
                                    <a:latin typeface="Cambria Math" panose="02040503050406030204" pitchFamily="18" charset="0"/>
                                    <a:ea typeface="楷体_GB2312"/>
                                  </a:rPr>
                                  <m:t>𝑏</m:t>
                                </m:r>
                                <m:sSub>
                                  <m:sSubPr>
                                    <m:ctrlPr>
                                      <a:rPr lang="zh-CN" altLang="zh-CN" sz="2000" i="1" kern="50">
                                        <a:effectLst/>
                                        <a:latin typeface="Cambria Math" panose="02040503050406030204" pitchFamily="18" charset="0"/>
                                        <a:ea typeface="Cambria Math" panose="02040503050406030204" pitchFamily="18" charset="0"/>
                                      </a:rPr>
                                    </m:ctrlPr>
                                  </m:sSubPr>
                                  <m:e>
                                    <m:r>
                                      <a:rPr lang="en-US" altLang="zh-CN" sz="2000" i="1" kern="50">
                                        <a:effectLst/>
                                        <a:latin typeface="Cambria Math" panose="02040503050406030204" pitchFamily="18" charset="0"/>
                                        <a:ea typeface="楷体_GB2312"/>
                                      </a:rPr>
                                      <m:t>𝜃</m:t>
                                    </m:r>
                                  </m:e>
                                  <m:sub>
                                    <m:r>
                                      <a:rPr lang="en-US" altLang="zh-CN" sz="2000" i="1" kern="50">
                                        <a:effectLst/>
                                        <a:latin typeface="Cambria Math" panose="02040503050406030204" pitchFamily="18" charset="0"/>
                                        <a:ea typeface="楷体_GB2312"/>
                                      </a:rPr>
                                      <m:t>𝑚𝑑</m:t>
                                    </m:r>
                                  </m:sub>
                                </m:sSub>
                                <m:r>
                                  <a:rPr lang="en-US" altLang="zh-CN" sz="2000" i="1" kern="50">
                                    <a:effectLst/>
                                    <a:latin typeface="Cambria Math" panose="02040503050406030204" pitchFamily="18" charset="0"/>
                                    <a:ea typeface="楷体_GB2312"/>
                                  </a:rPr>
                                  <m:t>+</m:t>
                                </m:r>
                                <m:r>
                                  <a:rPr lang="en-US" altLang="zh-CN" sz="2000" i="1" kern="50">
                                    <a:effectLst/>
                                    <a:latin typeface="Cambria Math" panose="02040503050406030204" pitchFamily="18" charset="0"/>
                                    <a:ea typeface="楷体_GB2312"/>
                                  </a:rPr>
                                  <m:t>𝑐</m:t>
                                </m:r>
                              </m:e>
                            </m:d>
                          </m:e>
                        </m:d>
                      </m:e>
                    </m:func>
                  </m:oMath>
                </a14:m>
                <a:r>
                  <a:rPr lang="zh-CN" altLang="zh-CN" sz="2000" kern="50" dirty="0">
                    <a:effectLst/>
                    <a:latin typeface="黑体" panose="02010609060101010101" pitchFamily="49" charset="-122"/>
                    <a:ea typeface="黑体" panose="02010609060101010101" pitchFamily="49" charset="-122"/>
                  </a:rPr>
                  <a:t>；</a:t>
                </a:r>
                <a:endParaRPr lang="en-US" altLang="zh-CN" sz="2000" kern="50" dirty="0">
                  <a:effectLst/>
                  <a:latin typeface="黑体" panose="02010609060101010101" pitchFamily="49" charset="-122"/>
                  <a:ea typeface="黑体" panose="02010609060101010101" pitchFamily="49" charset="-122"/>
                  <a:cs typeface="Times New Roman" panose="02020603050405020304" pitchFamily="18" charset="0"/>
                </a:endParaRPr>
              </a:p>
              <a:p>
                <a:pPr algn="ctr" fontAlgn="ctr">
                  <a:lnSpc>
                    <a:spcPct val="150000"/>
                  </a:lnSpc>
                </a:pPr>
                <a:r>
                  <a:rPr lang="zh-CN" altLang="zh-CN" sz="2000" kern="50" dirty="0">
                    <a:effectLst/>
                    <a:latin typeface="黑体" panose="02010609060101010101" pitchFamily="49" charset="-122"/>
                    <a:ea typeface="黑体" panose="02010609060101010101" pitchFamily="49" charset="-122"/>
                    <a:cs typeface="Times New Roman" panose="02020603050405020304" pitchFamily="18" charset="0"/>
                  </a:rPr>
                  <a:t>进行最似然值求解，计算待成像区域内缪子在不同深度处的横向偏移和角度偏移</a:t>
                </a:r>
                <a:endParaRPr lang="en-US" altLang="zh-CN" sz="2000" kern="50" dirty="0">
                  <a:effectLst/>
                  <a:latin typeface="黑体" panose="02010609060101010101" pitchFamily="49" charset="-122"/>
                  <a:ea typeface="黑体" panose="02010609060101010101" pitchFamily="49" charset="-122"/>
                  <a:cs typeface="Times New Roman" panose="02020603050405020304" pitchFamily="18" charset="0"/>
                </a:endParaRPr>
              </a:p>
              <a:p>
                <a:pPr algn="ctr" fontAlgn="ctr">
                  <a:lnSpc>
                    <a:spcPct val="150000"/>
                  </a:lnSpc>
                </a:pPr>
                <a:r>
                  <a:rPr lang="en-US" altLang="zh-CN" sz="2000" kern="50" dirty="0">
                    <a:latin typeface="黑体" panose="02010609060101010101" pitchFamily="49" charset="-122"/>
                    <a:ea typeface="黑体" panose="02010609060101010101" pitchFamily="49" charset="-122"/>
                    <a:cs typeface="Times New Roman" panose="02020603050405020304" pitchFamily="18" charset="0"/>
                  </a:rPr>
                  <a:t>        </a:t>
                </a:r>
              </a:p>
              <a:p>
                <a:pPr algn="ctr" fontAlgn="ctr"/>
                <a:r>
                  <a:rPr lang="en-US" altLang="zh-CN" sz="2000" kern="50" dirty="0">
                    <a:effectLst/>
                    <a:latin typeface="黑体" panose="02010609060101010101" pitchFamily="49" charset="-122"/>
                    <a:ea typeface="黑体" panose="02010609060101010101" pitchFamily="49" charset="-122"/>
                    <a:cs typeface="Times New Roman" panose="02020603050405020304" pitchFamily="18" charset="0"/>
                  </a:rPr>
                  <a:t>           </a:t>
                </a:r>
                <a14:m>
                  <m:oMath xmlns:m="http://schemas.openxmlformats.org/officeDocument/2006/math">
                    <m:d>
                      <m:dPr>
                        <m:begChr m:val="{"/>
                        <m:endChr m:val=""/>
                        <m:ctrlPr>
                          <a:rPr lang="zh-CN" altLang="zh-CN" i="1" kern="100" smtClean="0">
                            <a:effectLst/>
                            <a:latin typeface="Cambria Math" panose="02040503050406030204" pitchFamily="18" charset="0"/>
                            <a:ea typeface="Cambria Math" panose="02040503050406030204" pitchFamily="18" charset="0"/>
                            <a:cs typeface="Times New Roman" panose="02020603050405020304" pitchFamily="18" charset="0"/>
                          </a:rPr>
                        </m:ctrlPr>
                      </m:dPr>
                      <m:e>
                        <m:eqArr>
                          <m:eqArr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eqArr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&amp;</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𝑎</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0</m:t>
                                    </m:r>
                                  </m:sub>
                                </m:sSub>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Sub>
                              </m:num>
                              <m:den>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−4</m:t>
                                </m:r>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𝑎</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b>
                                </m:sSub>
                              </m:den>
                            </m:f>
                          </m:e>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&amp;=</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Sub>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3</m:t>
                                    </m:r>
                                  </m:sup>
                                </m:sSup>
                              </m:num>
                              <m:den>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3</m:t>
                                    </m:r>
                                  </m:sup>
                                </m:sSup>
                              </m:den>
                            </m:f>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(3</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Sub>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p>
                              </m:num>
                              <m:den>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p>
                              </m:den>
                            </m:f>
                          </m:e>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&amp;</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0</m:t>
                                    </m:r>
                                  </m:sub>
                                </m:sSub>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b>
                                </m:s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Sub>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Sub>
                              </m:num>
                              <m:den>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𝑏</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1</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−4</m:t>
                                </m:r>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𝑎</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𝑐</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b>
                                </m:sSub>
                              </m:den>
                            </m:f>
                          </m:e>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&amp;=</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(3</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Sub>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−6</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p>
                              </m:num>
                              <m:den>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3</m:t>
                                    </m:r>
                                  </m:sup>
                                </m:sSup>
                              </m:den>
                            </m:f>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f>
                              <m:f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(6</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𝑥</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Sub>
                                  <m:sSub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𝜃</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Sub>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𝑚𝑑</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num>
                              <m:den>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SubSup>
                                  <m:sSub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𝑧</m:t>
                                    </m:r>
                                  </m:e>
                                  <m:sub>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𝑚𝑜</m:t>
                                    </m:r>
                                  </m:sub>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sup>
                                </m:sSubSup>
                                <m:sSup>
                                  <m:sSupPr>
                                    <m:ctrlPr>
                                      <a:rPr lang="zh-CN" altLang="zh-CN" i="1" kern="100">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m:t>
                                    </m:r>
                                  </m:e>
                                  <m:sup>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2</m:t>
                                    </m:r>
                                  </m:sup>
                                </m:sSup>
                              </m:den>
                            </m:f>
                            <m:r>
                              <a:rPr lang="en-US" altLang="zh-CN" i="1" kern="100">
                                <a:effectLst/>
                                <a:latin typeface="Cambria Math" panose="02040503050406030204" pitchFamily="18" charset="0"/>
                                <a:ea typeface="等线" panose="02010600030101010101" pitchFamily="2" charset="-122"/>
                                <a:cs typeface="Times New Roman" panose="02020603050405020304" pitchFamily="18" charset="0"/>
                              </a:rPr>
                              <m:t>    &amp;&amp;</m:t>
                            </m:r>
                          </m:e>
                        </m:eqArr>
                      </m:e>
                    </m:d>
                  </m:oMath>
                </a14:m>
                <a:endParaRPr lang="en-US" altLang="zh-CN" kern="50" dirty="0">
                  <a:latin typeface="黑体" panose="02010609060101010101" pitchFamily="49" charset="-122"/>
                  <a:ea typeface="黑体" panose="02010609060101010101" pitchFamily="49" charset="-122"/>
                </a:endParaRPr>
              </a:p>
              <a:p>
                <a:pPr algn="just" fontAlgn="ctr">
                  <a:lnSpc>
                    <a:spcPct val="150000"/>
                  </a:lnSpc>
                </a:pPr>
                <a:endParaRPr lang="zh-CN" altLang="zh-CN" kern="50" dirty="0">
                  <a:effectLst/>
                  <a:latin typeface="黑体" panose="02010609060101010101" pitchFamily="49" charset="-122"/>
                  <a:ea typeface="黑体" panose="02010609060101010101" pitchFamily="49" charset="-122"/>
                </a:endParaRPr>
              </a:p>
            </p:txBody>
          </p:sp>
        </mc:Choice>
        <mc:Fallback xmlns="">
          <p:sp>
            <p:nvSpPr>
              <p:cNvPr id="12" name="文本框 11">
                <a:extLst>
                  <a:ext uri="{FF2B5EF4-FFF2-40B4-BE49-F238E27FC236}">
                    <a16:creationId xmlns:a16="http://schemas.microsoft.com/office/drawing/2014/main" id="{59476D74-50E7-48EA-A4DF-8FC357679E7F}"/>
                  </a:ext>
                </a:extLst>
              </p:cNvPr>
              <p:cNvSpPr txBox="1">
                <a:spLocks noRot="1" noChangeAspect="1" noMove="1" noResize="1" noEditPoints="1" noAdjustHandles="1" noChangeArrowheads="1" noChangeShapeType="1" noTextEdit="1"/>
              </p:cNvSpPr>
              <p:nvPr/>
            </p:nvSpPr>
            <p:spPr>
              <a:xfrm>
                <a:off x="335600" y="980830"/>
                <a:ext cx="10951225" cy="4769639"/>
              </a:xfrm>
              <a:prstGeom prst="rect">
                <a:avLst/>
              </a:prstGeom>
              <a:blipFill>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7769448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be290272-116a-4c05-90a5-b4918a115bcc}"/>
</p:tagLst>
</file>

<file path=ppt/tags/tag10.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1.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2.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3.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4.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5.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6.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7.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8.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19.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0.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1.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2.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3.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4.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5.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i*1_1"/>
  <p:tag name="KSO_WM_UNIT_LAYERLEVEL" val="1_1"/>
  <p:tag name="KSO_WM_BEAUTIFY_FLAG" val="#wm#"/>
  <p:tag name="KSO_WM_TAG_VERSION" val="1.0"/>
  <p:tag name="KSO_WM_UNIT_HIGHLIGHT" val="0"/>
  <p:tag name="KSO_WM_UNIT_COMPATIBLE" val="0"/>
  <p:tag name="KSO_WM_DIAGRAM_GROUP_CODE" val="l1-1"/>
  <p:tag name="KSO_WM_UNIT_TYPE" val="l_i"/>
  <p:tag name="KSO_WM_UNIT_INDEX" val="1_1"/>
  <p:tag name="KSO_WM_UNIT_DIAGRAM_ISNUMVISUAL" val="0"/>
  <p:tag name="KSO_WM_UNIT_DIAGRAM_ISREFERUNIT" val="0"/>
  <p:tag name="KSO_WM_UNIT_FILL_FORE_SCHEMECOLOR_INDEX" val="15"/>
  <p:tag name="KSO_WM_UNIT_FILL_TYPE" val="1"/>
  <p:tag name="KSO_WM_UNIT_TEXT_FILL_FORE_SCHEMECOLOR_INDEX" val="2"/>
  <p:tag name="KSO_WM_UNIT_TEXT_FILL_TYPE" val="1"/>
  <p:tag name="KSO_WM_UNIT_DIAGRAM_SCHEMECOLOR_ID" val="2"/>
</p:tagLst>
</file>

<file path=ppt/tags/tag2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2"/>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2"/>
  <p:tag name="KSO_WM_UNIT_DIAGRAM_ISNUMVISUAL" val="0"/>
  <p:tag name="KSO_WM_UNIT_DIAGRAM_ISREFERUNIT" val="0"/>
  <p:tag name="KSO_WM_UNIT_FILL_FORE_SCHEMECOLOR_INDEX" val="5"/>
  <p:tag name="KSO_WM_UNIT_FILL_TYPE" val="1"/>
  <p:tag name="KSO_WM_UNIT_TEXT_FILL_FORE_SCHEMECOLOR_INDEX" val="2"/>
  <p:tag name="KSO_WM_UNIT_TEXT_FILL_TYPE" val="1"/>
  <p:tag name="KSO_WM_UNIT_DIAGRAM_SCHEMECOLOR_ID" val="2"/>
</p:tagLst>
</file>

<file path=ppt/tags/tag2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3"/>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3"/>
  <p:tag name="KSO_WM_UNIT_DIAGRAM_ISNUMVISUAL" val="0"/>
  <p:tag name="KSO_WM_UNIT_DIAGRAM_ISREFERUNIT" val="0"/>
  <p:tag name="KSO_WM_UNIT_FILL_FORE_SCHEMECOLOR_INDEX" val="5"/>
  <p:tag name="KSO_WM_UNIT_FILL_TYPE" val="1"/>
  <p:tag name="KSO_WM_UNIT_LINE_FORE_SCHEMECOLOR_INDEX" val="14"/>
  <p:tag name="KSO_WM_UNIT_LINE_FILL_TYPE" val="2"/>
  <p:tag name="KSO_WM_UNIT_TEXT_FILL_FORE_SCHEMECOLOR_INDEX" val="2"/>
  <p:tag name="KSO_WM_UNIT_TEXT_FILL_TYPE" val="1"/>
  <p:tag name="KSO_WM_UNIT_DIAGRAM_SCHEMECOLOR_ID" val="2"/>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5"/>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5"/>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 name="KSO_WM_UNIT_DIAGRAM_SCHEMECOLOR_ID" val="2"/>
</p:tagLst>
</file>

<file path=ppt/tags/tag3.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6"/>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6"/>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 name="KSO_WM_UNIT_DIAGRAM_SCHEMECOLOR_ID" val="2"/>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a*1_1_1"/>
  <p:tag name="KSO_WM_UNIT_LAYERLEVEL" val="1_1_1"/>
  <p:tag name="KSO_WM_UNIT_HIGHLIGHT" val="0"/>
  <p:tag name="KSO_WM_UNIT_COMPATIBLE" val="0"/>
  <p:tag name="KSO_WM_BEAUTIFY_FLAG" val="#wm#"/>
  <p:tag name="KSO_WM_TAG_VERSION" val="1.0"/>
  <p:tag name="KSO_WM_UNIT_ISCONTENTSTITLE" val="0"/>
  <p:tag name="KSO_WM_DIAGRAM_GROUP_CODE" val="l1-1"/>
  <p:tag name="KSO_WM_UNIT_TYPE" val="l_h_a"/>
  <p:tag name="KSO_WM_UNIT_INDEX" val="1_1_1"/>
  <p:tag name="KSO_WM_UNIT_PRESET_TEXT" val="单击此处添加标题"/>
  <p:tag name="KSO_WM_UNIT_VALUE" val="6"/>
  <p:tag name="KSO_WM_UNIT_DIAGRAM_ISNUMVISUAL" val="0"/>
  <p:tag name="KSO_WM_UNIT_DIAGRAM_ISREFERUNIT" val="0"/>
  <p:tag name="KSO_WM_UNIT_TEXT_FILL_FORE_SCHEMECOLOR_INDEX" val="14"/>
  <p:tag name="KSO_WM_UNIT_TEXT_FILL_TYPE" val="1"/>
  <p:tag name="KSO_WM_UNIT_DIAGRAM_SCHEMECOLOR_ID" val="2"/>
</p:tagLst>
</file>

<file path=ppt/tags/tag4.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5.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6.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7.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8.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ags/tag9.xml><?xml version="1.0" encoding="utf-8"?>
<p:tagLst xmlns:a="http://schemas.openxmlformats.org/drawingml/2006/main" xmlns:r="http://schemas.openxmlformats.org/officeDocument/2006/relationships" xmlns:p="http://schemas.openxmlformats.org/presentationml/2006/main">
  <p:tag name="KSO_WM_UNIT_DIAGRAM_MODELTYPE" val="stripeEnum"/>
  <p:tag name="KSO_WM_UNIT_PRESET_TEXT" val="点击此处添加正文。"/>
  <p:tag name="KSO_WM_UNIT_NOCLEAR" val="0"/>
  <p:tag name="KSO_WM_UNIT_VALUE" val="13"/>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98863_1*l_h_f*1_1_1"/>
  <p:tag name="KSO_WM_TEMPLATE_CATEGORY" val="diagram"/>
  <p:tag name="KSO_WM_TEMPLATE_INDEX" val="20198863"/>
  <p:tag name="KSO_WM_UNIT_LAYERLEVEL" val="1_1_1"/>
  <p:tag name="KSO_WM_TAG_VERSION" val="1.0"/>
  <p:tag name="KSO_WM_BEAUTIFY_FLAG" val="#wm#"/>
  <p:tag name="KSO_WM_UNIT_TEXT_FILL_FORE_SCHEMECOLOR_INDEX" val="13"/>
  <p:tag name="KSO_WM_UNIT_TEXT_FILL_TYPE" val="1"/>
  <p:tag name="KSO_WM_UNIT_DIAGRAM_SCHEMECOLOR_ID" val="2"/>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8011</TotalTime>
  <Words>1464</Words>
  <Application>Microsoft Office PowerPoint</Application>
  <PresentationFormat>宽屏</PresentationFormat>
  <Paragraphs>241</Paragraphs>
  <Slides>26</Slides>
  <Notes>25</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26</vt:i4>
      </vt:variant>
    </vt:vector>
  </HeadingPairs>
  <TitlesOfParts>
    <vt:vector size="38" baseType="lpstr">
      <vt:lpstr>-apple-system</vt:lpstr>
      <vt:lpstr>黑体</vt:lpstr>
      <vt:lpstr>华文楷体</vt:lpstr>
      <vt:lpstr>微软雅黑</vt:lpstr>
      <vt:lpstr>Arial</vt:lpstr>
      <vt:lpstr>Calibri</vt:lpstr>
      <vt:lpstr>Calibri Light</vt:lpstr>
      <vt:lpstr>Cambria Math</vt:lpstr>
      <vt:lpstr>Times New Roman</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张奔</dc:creator>
  <cp:keywords>信工学院</cp:keywords>
  <cp:lastModifiedBy>ting wang</cp:lastModifiedBy>
  <cp:revision>803</cp:revision>
  <dcterms:created xsi:type="dcterms:W3CDTF">2013-05-22T02:15:00Z</dcterms:created>
  <dcterms:modified xsi:type="dcterms:W3CDTF">2026-08-10T11:02:56Z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2052-11.1.0.10700</vt:lpwstr>
  </property>
  <property fmtid="{D5CDD505-2E9C-101B-9397-08002B2CF9AE}" pid="3" name="ICV">
    <vt:lpwstr>1D6CD335278A4FDEACE4230385917EE2</vt:lpwstr>
  </property>
</Properties>
</file>