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648" r:id="rId2"/>
    <p:sldId id="257" r:id="rId3"/>
    <p:sldId id="404" r:id="rId4"/>
    <p:sldId id="542" r:id="rId5"/>
    <p:sldId id="628" r:id="rId6"/>
    <p:sldId id="650" r:id="rId7"/>
    <p:sldId id="578" r:id="rId8"/>
    <p:sldId id="579" r:id="rId9"/>
    <p:sldId id="651" r:id="rId10"/>
    <p:sldId id="656" r:id="rId11"/>
    <p:sldId id="652" r:id="rId12"/>
    <p:sldId id="653" r:id="rId13"/>
    <p:sldId id="654" r:id="rId14"/>
    <p:sldId id="655" r:id="rId15"/>
    <p:sldId id="657" r:id="rId16"/>
    <p:sldId id="600" r:id="rId17"/>
    <p:sldId id="608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45" autoAdjust="0"/>
  </p:normalViewPr>
  <p:slideViewPr>
    <p:cSldViewPr snapToGrid="0">
      <p:cViewPr varScale="1">
        <p:scale>
          <a:sx n="67" d="100"/>
          <a:sy n="67" d="100"/>
        </p:scale>
        <p:origin x="621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ED684-8AF6-46BB-A76E-18E1E5178CFC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902E7-CE0E-43AC-A641-14AA231A64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0067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600" b="1" kern="12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12</a:t>
            </a:r>
            <a:r>
              <a:rPr kumimoji="1" lang="zh-CN" altLang="en-US" sz="1600" b="1" kern="12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＋</a:t>
            </a:r>
            <a:r>
              <a:rPr kumimoji="1" lang="en-US" altLang="zh-CN" sz="1600" b="1" kern="12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3min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B0E78-FB0F-2646-A98F-B55C16366C9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49655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B0E78-FB0F-2646-A98F-B55C16366C9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31476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4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For the </a:t>
            </a:r>
            <a:r>
              <a:rPr lang="en-US" altLang="zh-CN" dirty="0" err="1"/>
              <a:t>LiF</a:t>
            </a:r>
            <a:r>
              <a:rPr lang="en-US" altLang="zh-CN" dirty="0"/>
              <a:t>-added samples, the total numbers of proton shots</a:t>
            </a:r>
            <a:br>
              <a:rPr kumimoji="1" lang="en-US" altLang="zh-CN" sz="16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kumimoji="1" lang="en-US" altLang="zh-CN" sz="16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0.5 </a:t>
            </a:r>
            <a:r>
              <a:rPr kumimoji="1" lang="en-US" altLang="zh-CN" sz="16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wt</a:t>
            </a:r>
            <a:r>
              <a:rPr kumimoji="1" lang="en-US" altLang="zh-CN" sz="16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%:286,440</a:t>
            </a:r>
            <a:endParaRPr kumimoji="1" lang="zh-CN" altLang="zh-CN" sz="16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121914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6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0.1 </a:t>
            </a:r>
            <a:r>
              <a:rPr kumimoji="1" lang="en-US" altLang="zh-CN" sz="16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wt</a:t>
            </a:r>
            <a:r>
              <a:rPr kumimoji="1" lang="en-US" altLang="zh-CN" sz="16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%:176,979</a:t>
            </a:r>
            <a:endParaRPr kumimoji="1" lang="zh-CN" altLang="zh-CN" sz="16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ctr" latinLnBrk="0" hangingPunct="1"/>
            <a:endParaRPr kumimoji="1" lang="zh-CN" altLang="zh-CN" sz="16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B0E78-FB0F-2646-A98F-B55C16366C9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68460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B0E78-FB0F-2646-A98F-B55C16366C9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72997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B0E78-FB0F-2646-A98F-B55C16366C9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87365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B0E78-FB0F-2646-A98F-B55C16366C9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56097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The obtained results were compared with previous measurements reported by Koehler et al., </a:t>
            </a:r>
            <a:r>
              <a:rPr lang="en-US" altLang="zh-CN" dirty="0" err="1"/>
              <a:t>Wagemans</a:t>
            </a:r>
            <a:r>
              <a:rPr lang="en-US" altLang="zh-CN" dirty="0"/>
              <a:t> et al., </a:t>
            </a:r>
            <a:r>
              <a:rPr lang="en-US" altLang="zh-CN" dirty="0" err="1"/>
              <a:t>Kitahara</a:t>
            </a:r>
            <a:r>
              <a:rPr lang="en-US" altLang="zh-CN" dirty="0"/>
              <a:t> et al., as well as the JENDL-5 evaluated </a:t>
            </a:r>
            <a:r>
              <a:rPr lang="en-US" altLang="zh-CN" dirty="0" err="1"/>
              <a:t>library.The</a:t>
            </a:r>
            <a:r>
              <a:rPr lang="en-US" altLang="zh-CN" dirty="0"/>
              <a:t> results indicate that the cross sections obtained in the present work show an overall energy dependence consistent with the expected low-energy 1/$v$ behavior, and the measured values are consistent within uncertainties with the previous experimental data and evaluated cross-section data.</a:t>
            </a:r>
          </a:p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14N areal density:</a:t>
            </a:r>
          </a:p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LiF05:1.23*e20 atoms/cm2</a:t>
            </a:r>
            <a:br>
              <a:rPr lang="en-US" altLang="zh-CN" dirty="0"/>
            </a:br>
            <a:r>
              <a:rPr lang="en-US" altLang="zh-CN" dirty="0"/>
              <a:t>LiF01:1.34*e20 atoms/cm2</a:t>
            </a:r>
          </a:p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6Li areal density:</a:t>
            </a:r>
            <a:br>
              <a:rPr lang="en-US" altLang="zh-CN" dirty="0"/>
            </a:br>
            <a:r>
              <a:rPr lang="en-US" altLang="zh-CN" dirty="0"/>
              <a:t>LiF05:1.88*e18 atoms/cm2</a:t>
            </a:r>
          </a:p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LiF01:4.08*e17 atoms/cm2</a:t>
            </a:r>
          </a:p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B0E78-FB0F-2646-A98F-B55C16366C9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69061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FOM=2.91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B0E78-FB0F-2646-A98F-B55C16366C9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52476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 (HAMAMATSU R1306-22ASSY)</a:t>
            </a:r>
          </a:p>
          <a:p>
            <a:r>
              <a:rPr lang="en-US" altLang="zh-CN" dirty="0"/>
              <a:t>The PMT was operated at 1500 V, and the anode </a:t>
            </a:r>
            <a:r>
              <a:rPr lang="en-US" altLang="zh-CN" dirty="0" err="1"/>
              <a:t>signalwas</a:t>
            </a:r>
            <a:r>
              <a:rPr lang="en-US" altLang="zh-CN" dirty="0"/>
              <a:t> digitized using a CAEN V1720 [18] waveform digitizer(12-bit, 250 MS/s). 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B0E78-FB0F-2646-A98F-B55C16366C9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5309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时间分配（30分钟）：个人简介约4分钟；主要科研成果（14N(n,p)14C工作）约10分钟；专业特长约10分钟；未来规划约5分钟，留答疑余量。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TPC </a:t>
            </a:r>
            <a:r>
              <a:rPr lang="zh-CN" altLang="en-US"/>
              <a:t>时间投影室（气体探测器）</a:t>
            </a:r>
            <a:br>
              <a:rPr lang="en-US" altLang="zh-CN"/>
            </a:br>
            <a:r>
              <a:rPr lang="zh-CN" altLang="en-US" dirty="0"/>
              <a:t>多丝正比室 </a:t>
            </a:r>
            <a:r>
              <a:rPr lang="en-US" altLang="zh-CN" dirty="0"/>
              <a:t>MWPC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B0E78-FB0F-2646-A98F-B55C16366C94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4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真空蒸发法</a:t>
            </a:r>
            <a:endParaRPr lang="en-US" altLang="zh-CN" dirty="0"/>
          </a:p>
          <a:p>
            <a:pPr>
              <a:spcAft>
                <a:spcPts val="600"/>
              </a:spcAft>
            </a:pPr>
            <a:endParaRPr lang="en-US" altLang="zh-CN" sz="1600" dirty="0">
              <a:solidFill>
                <a:srgbClr val="002060"/>
              </a:solidFill>
              <a:latin typeface="Lucida Grande Regular" panose="020B060004050202020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B0E78-FB0F-2646-A98F-B55C16366C9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617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zh-CN" altLang="zh-CN" sz="1600" dirty="0"/>
              <a:t>HAMAMATSU-manufactured R1306-22ASSY PMT</a:t>
            </a:r>
            <a:endParaRPr lang="en-US" altLang="zh-CN" sz="1600" dirty="0"/>
          </a:p>
          <a:p>
            <a:pPr>
              <a:spcAft>
                <a:spcPts val="600"/>
              </a:spcAft>
            </a:pPr>
            <a:r>
              <a:rPr lang="zh-CN" altLang="zh-CN" sz="1600"/>
              <a:t>digitized using a CAEN V1720 [18] waveform digitizer (12-bit, 250 MS/s).</a:t>
            </a:r>
            <a:endParaRPr lang="en-US" altLang="zh-CN" sz="1600" dirty="0">
              <a:solidFill>
                <a:srgbClr val="002060"/>
              </a:solidFill>
              <a:latin typeface="Lucida Grande Regular" panose="020B060004050202020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B0E78-FB0F-2646-A98F-B55C16366C9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2773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衰减时间</a:t>
            </a:r>
            <a:r>
              <a:rPr kumimoji="1" lang="en-US" altLang="zh-CN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0.76 ns</a:t>
            </a:r>
            <a:r>
              <a:rPr kumimoji="1" lang="zh-CN" altLang="en-US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</a:t>
            </a:r>
            <a:r>
              <a:rPr kumimoji="1" lang="en-US" altLang="zh-CN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BBQ</a:t>
            </a:r>
            <a:r>
              <a:rPr kumimoji="1" lang="zh-CN" altLang="en-US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）、</a:t>
            </a:r>
            <a:r>
              <a:rPr kumimoji="1" lang="en-US" altLang="zh-CN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1.15 ns</a:t>
            </a:r>
            <a:r>
              <a:rPr kumimoji="1" lang="zh-CN" altLang="en-US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</a:t>
            </a:r>
            <a:r>
              <a:rPr kumimoji="1" lang="en-US" altLang="zh-CN" sz="16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PPO+bis-MSB</a:t>
            </a:r>
            <a:r>
              <a:rPr kumimoji="1" lang="zh-CN" altLang="en-US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B0E78-FB0F-2646-A98F-B55C16366C9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90950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衰减时间</a:t>
            </a:r>
            <a:r>
              <a:rPr kumimoji="1" lang="en-US" altLang="zh-CN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0.76 ns</a:t>
            </a:r>
            <a:r>
              <a:rPr kumimoji="1" lang="zh-CN" altLang="en-US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</a:t>
            </a:r>
            <a:r>
              <a:rPr kumimoji="1" lang="en-US" altLang="zh-CN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BBQ</a:t>
            </a:r>
            <a:r>
              <a:rPr kumimoji="1" lang="zh-CN" altLang="en-US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）、</a:t>
            </a:r>
            <a:r>
              <a:rPr kumimoji="1" lang="en-US" altLang="zh-CN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1.15 ns</a:t>
            </a:r>
            <a:r>
              <a:rPr kumimoji="1" lang="zh-CN" altLang="en-US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</a:t>
            </a:r>
            <a:r>
              <a:rPr kumimoji="1" lang="en-US" altLang="zh-CN" sz="16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PPO+bis-MSB</a:t>
            </a:r>
            <a:r>
              <a:rPr kumimoji="1" lang="zh-CN" altLang="en-US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</a:t>
            </a:r>
            <a:endParaRPr kumimoji="1" lang="en-US" altLang="zh-CN" sz="16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en-US" altLang="zh-CN" sz="16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dirty="0"/>
              <a:t>自制的 </a:t>
            </a:r>
            <a:r>
              <a:rPr lang="en-US" altLang="zh-CN" dirty="0"/>
              <a:t>UV curing scintillator</a:t>
            </a:r>
            <a:r>
              <a:rPr lang="zh-CN" altLang="en-US" dirty="0"/>
              <a:t>：衰减时间常数 </a:t>
            </a:r>
            <a:r>
              <a:rPr lang="en-US" altLang="zh-CN" dirty="0"/>
              <a:t>= 6.37 ± 0.09 ns</a:t>
            </a:r>
            <a:r>
              <a:rPr lang="zh-CN" altLang="en-US" dirty="0"/>
              <a:t>市售闪烁体（</a:t>
            </a:r>
            <a:r>
              <a:rPr lang="en-US" altLang="zh-CN" dirty="0"/>
              <a:t>BC-408</a:t>
            </a:r>
            <a:r>
              <a:rPr lang="zh-CN" altLang="en-US" dirty="0"/>
              <a:t>）：衰减时间常数 </a:t>
            </a:r>
            <a:r>
              <a:rPr lang="en-US" altLang="zh-CN"/>
              <a:t>= 6.79 ± 0.11 ns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B0E78-FB0F-2646-A98F-B55C16366C9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91031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 (HAMAMATSU R1306-22ASSY)</a:t>
            </a:r>
          </a:p>
          <a:p>
            <a:r>
              <a:rPr lang="en-US" altLang="zh-CN" dirty="0"/>
              <a:t>The PMT was operated at 1500 V, and the anode </a:t>
            </a:r>
            <a:r>
              <a:rPr lang="en-US" altLang="zh-CN" dirty="0" err="1"/>
              <a:t>signalwas</a:t>
            </a:r>
            <a:r>
              <a:rPr lang="en-US" altLang="zh-CN" dirty="0"/>
              <a:t> digitized using a CAEN V1720 [18] waveform digitizer(12-bit, 250 MS/s).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B0E78-FB0F-2646-A98F-B55C16366C9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6414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B0E78-FB0F-2646-A98F-B55C16366C9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4936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52B93B-C433-7470-296C-02F901ADE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430FB18-FA8D-0173-0F51-409FFF7649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5BDDF5C-A191-AF89-5A14-DA488EB8B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39BC-EBFE-4B73-9A59-2375E5D188C1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8C980A6-47ED-A989-D118-8ED74E228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5AB205-F42E-7183-0C4B-8C9B85B82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A02F-4BB8-4DD6-81C3-1037A76BFD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0895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F27100-053D-A546-8DFA-4A5842CE4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9450637-7DFD-CB6A-5F35-1E53F0DB74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C26F96-FC04-15C6-1F79-7AE74115C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39BC-EBFE-4B73-9A59-2375E5D188C1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D9AE2EE-FFE0-0E13-998E-0EB83454B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6B33E56-462C-35FF-F050-8216FFDB5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A02F-4BB8-4DD6-81C3-1037A76BFD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2006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9A802B4-EE98-B2BB-CA66-13BD6B47DE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C1CDCFE-A419-5A8D-53CC-B3E20C2A57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36D7005-19C0-10D0-A45A-B55C5C238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39BC-EBFE-4B73-9A59-2375E5D188C1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A182A4-CF70-3CEC-22FD-604DDDDFD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9A4FA44-1FD0-75F2-6FF3-706DAB40E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A02F-4BB8-4DD6-81C3-1037A76BFD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7204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-タイトルスライド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BDB99294-F8AA-3558-0885-6694A330E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20BFFCA8-6C4A-812A-F8B9-86D5155D1A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25567" y="4828159"/>
            <a:ext cx="2832000" cy="575135"/>
          </a:xfrm>
          <a:prstGeom prst="rect">
            <a:avLst/>
          </a:prstGeom>
        </p:spPr>
      </p:pic>
      <p:sp>
        <p:nvSpPr>
          <p:cNvPr id="2" name="タイトル 7">
            <a:extLst>
              <a:ext uri="{FF2B5EF4-FFF2-40B4-BE49-F238E27FC236}">
                <a16:creationId xmlns:a16="http://schemas.microsoft.com/office/drawing/2014/main" id="{F5C60916-439F-51BE-149E-8DE1E91613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6022" y="1232379"/>
            <a:ext cx="10488876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defRPr sz="40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/>
              <a:t>タイトルタイトル</a:t>
            </a:r>
            <a:br>
              <a:rPr kumimoji="1" lang="en-US" altLang="ja-JP"/>
            </a:br>
            <a:r>
              <a:rPr lang="ja-JP" altLang="en-US"/>
              <a:t>游ゴシック</a:t>
            </a:r>
            <a:r>
              <a:rPr lang="en-US" altLang="ja-JP"/>
              <a:t>/Bold</a:t>
            </a:r>
            <a:endParaRPr kumimoji="1" lang="ja-JP" altLang="en-US"/>
          </a:p>
        </p:txBody>
      </p:sp>
      <p:sp>
        <p:nvSpPr>
          <p:cNvPr id="3" name="コンテンツ プレースホルダー 12">
            <a:extLst>
              <a:ext uri="{FF2B5EF4-FFF2-40B4-BE49-F238E27FC236}">
                <a16:creationId xmlns:a16="http://schemas.microsoft.com/office/drawing/2014/main" id="{4C476F49-865D-989F-F96C-F93805A6620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115055" y="2710502"/>
            <a:ext cx="10482334" cy="68679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800" b="1" i="0">
                <a:solidFill>
                  <a:schemeClr val="bg1"/>
                </a:solidFill>
                <a:latin typeface="+mn-ea"/>
                <a:ea typeface="+mn-ea"/>
              </a:defRPr>
            </a:lvl1pPr>
            <a:lvl2pPr marL="457200" indent="0">
              <a:buNone/>
              <a:defRPr sz="1800" b="0" i="0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defRPr>
            </a:lvl2pPr>
            <a:lvl3pPr marL="914400" indent="0">
              <a:buNone/>
              <a:defRPr sz="1800" b="0" i="0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defRPr>
            </a:lvl3pPr>
            <a:lvl4pPr marL="1371600" indent="0">
              <a:buNone/>
              <a:defRPr sz="1800" b="0" i="0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defRPr>
            </a:lvl4pPr>
            <a:lvl5pPr marL="1828800" indent="0">
              <a:buNone/>
              <a:defRPr sz="1800" b="0" i="0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defRPr>
            </a:lvl5pPr>
          </a:lstStyle>
          <a:p>
            <a:pPr lvl="0"/>
            <a:r>
              <a:rPr kumimoji="1" lang="ja-JP" altLang="en-US"/>
              <a:t>氏名</a:t>
            </a:r>
            <a:r>
              <a:rPr kumimoji="1" lang="en-US" altLang="ja-JP"/>
              <a:t>      </a:t>
            </a:r>
          </a:p>
          <a:p>
            <a:pPr lvl="0"/>
            <a:r>
              <a:rPr kumimoji="1" lang="ja-JP" altLang="en-US"/>
              <a:t>游ゴシック</a:t>
            </a:r>
            <a:r>
              <a:rPr kumimoji="1" lang="en-US" altLang="ja-JP"/>
              <a:t>/ Bold</a:t>
            </a:r>
            <a:endParaRPr kumimoji="1" lang="ja-JP" altLang="en-US"/>
          </a:p>
        </p:txBody>
      </p:sp>
      <p:sp>
        <p:nvSpPr>
          <p:cNvPr id="4" name="コンテンツ プレースホルダー 12">
            <a:extLst>
              <a:ext uri="{FF2B5EF4-FFF2-40B4-BE49-F238E27FC236}">
                <a16:creationId xmlns:a16="http://schemas.microsoft.com/office/drawing/2014/main" id="{D2786611-1C45-B8F0-5DE8-65AD4FD4B0F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122564" y="3494556"/>
            <a:ext cx="9077350" cy="68679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1600" b="1" i="0">
                <a:solidFill>
                  <a:schemeClr val="bg1"/>
                </a:solidFill>
                <a:latin typeface="+mn-ea"/>
                <a:ea typeface="+mn-ea"/>
              </a:defRPr>
            </a:lvl1pPr>
            <a:lvl2pPr marL="457200" indent="0">
              <a:buNone/>
              <a:defRPr sz="1800" b="0" i="0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defRPr>
            </a:lvl2pPr>
            <a:lvl3pPr marL="914400" indent="0">
              <a:buNone/>
              <a:defRPr sz="1800" b="0" i="0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defRPr>
            </a:lvl3pPr>
            <a:lvl4pPr marL="1371600" indent="0">
              <a:buNone/>
              <a:defRPr sz="1800" b="0" i="0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defRPr>
            </a:lvl4pPr>
            <a:lvl5pPr marL="1828800" indent="0">
              <a:buNone/>
              <a:defRPr sz="1800" b="0" i="0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defRPr>
            </a:lvl5pPr>
          </a:lstStyle>
          <a:p>
            <a:pPr lvl="0"/>
            <a:r>
              <a:rPr kumimoji="1" lang="ja-JP" altLang="en-US"/>
              <a:t>役職</a:t>
            </a:r>
            <a:r>
              <a:rPr kumimoji="1" lang="en-US" altLang="ja-JP"/>
              <a:t> </a:t>
            </a:r>
            <a:r>
              <a:rPr kumimoji="1" lang="ja-JP" altLang="en-US"/>
              <a:t>・所属</a:t>
            </a:r>
            <a:endParaRPr kumimoji="1" lang="en-US" altLang="ja-JP"/>
          </a:p>
          <a:p>
            <a:pPr lvl="0"/>
            <a:r>
              <a:rPr kumimoji="1" lang="ja-JP" altLang="en-US"/>
              <a:t>游ゴシック</a:t>
            </a:r>
            <a:r>
              <a:rPr kumimoji="1" lang="en-US" altLang="ja-JP"/>
              <a:t> /Bold</a:t>
            </a:r>
            <a:r>
              <a:rPr kumimoji="1" lang="ja-JP" altLang="en-US"/>
              <a:t>　　</a:t>
            </a:r>
          </a:p>
        </p:txBody>
      </p:sp>
      <p:sp>
        <p:nvSpPr>
          <p:cNvPr id="5" name="コンテンツ プレースホルダー 12">
            <a:extLst>
              <a:ext uri="{FF2B5EF4-FFF2-40B4-BE49-F238E27FC236}">
                <a16:creationId xmlns:a16="http://schemas.microsoft.com/office/drawing/2014/main" id="{A1DE5D5F-AFDB-CCF4-7161-800DD7F2CE6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183087" y="6463214"/>
            <a:ext cx="5761568" cy="317384"/>
          </a:xfrm>
          <a:prstGeom prst="rect">
            <a:avLst/>
          </a:prstGeom>
        </p:spPr>
        <p:txBody>
          <a:bodyPr lIns="90000" anchor="ctr">
            <a:noAutofit/>
          </a:bodyPr>
          <a:lstStyle>
            <a:lvl1pPr marL="0" indent="0" algn="r">
              <a:lnSpc>
                <a:spcPct val="150000"/>
              </a:lnSpc>
              <a:spcBef>
                <a:spcPts val="0"/>
              </a:spcBef>
              <a:buNone/>
              <a:defRPr sz="1400" b="1" i="0">
                <a:solidFill>
                  <a:schemeClr val="bg1"/>
                </a:solidFill>
                <a:latin typeface="+mn-ea"/>
                <a:ea typeface="+mn-ea"/>
              </a:defRPr>
            </a:lvl1pPr>
            <a:lvl2pPr marL="457200" indent="0">
              <a:buNone/>
              <a:defRPr sz="1800" b="0" i="0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defRPr>
            </a:lvl2pPr>
            <a:lvl3pPr marL="914400" indent="0">
              <a:buNone/>
              <a:defRPr sz="1800" b="0" i="0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defRPr>
            </a:lvl3pPr>
            <a:lvl4pPr marL="1371600" indent="0">
              <a:buNone/>
              <a:defRPr sz="1800" b="0" i="0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defRPr>
            </a:lvl4pPr>
            <a:lvl5pPr marL="1828800" indent="0">
              <a:buNone/>
              <a:defRPr sz="1800" b="0" i="0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defRPr>
            </a:lvl5pPr>
          </a:lstStyle>
          <a:p>
            <a:pPr lvl="0"/>
            <a:r>
              <a:rPr kumimoji="1" lang="ja-JP" altLang="en-US"/>
              <a:t>イベント名・日付</a:t>
            </a:r>
            <a:r>
              <a:rPr kumimoji="1" lang="en-US" altLang="ja-JP"/>
              <a:t> </a:t>
            </a:r>
            <a:r>
              <a:rPr kumimoji="1" lang="ja-JP" altLang="en-US"/>
              <a:t>　　游ゴシック</a:t>
            </a:r>
            <a:r>
              <a:rPr kumimoji="1" lang="en-US" altLang="ja-JP"/>
              <a:t> /Bold</a:t>
            </a:r>
            <a:r>
              <a:rPr kumimoji="1" lang="ja-JP" altLang="en-US"/>
              <a:t>　　</a:t>
            </a:r>
          </a:p>
        </p:txBody>
      </p:sp>
    </p:spTree>
    <p:extLst>
      <p:ext uri="{BB962C8B-B14F-4D97-AF65-F5344CB8AC3E}">
        <p14:creationId xmlns:p14="http://schemas.microsoft.com/office/powerpoint/2010/main" val="16817589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36097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次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64AE62DC-41F4-6B39-3960-021C4F9297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97038" y="217858"/>
            <a:ext cx="2160000" cy="43866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1CE82A2-7DDF-1AFA-31D2-9A3B8F00F213}"/>
              </a:ext>
            </a:extLst>
          </p:cNvPr>
          <p:cNvSpPr/>
          <p:nvPr userDrawn="1"/>
        </p:nvSpPr>
        <p:spPr>
          <a:xfrm>
            <a:off x="12084000" y="0"/>
            <a:ext cx="108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bg2"/>
              </a:solidFill>
            </a:endParaRPr>
          </a:p>
        </p:txBody>
      </p:sp>
      <p:sp>
        <p:nvSpPr>
          <p:cNvPr id="6" name="タイトル 5">
            <a:extLst>
              <a:ext uri="{FF2B5EF4-FFF2-40B4-BE49-F238E27FC236}">
                <a16:creationId xmlns:a16="http://schemas.microsoft.com/office/drawing/2014/main" id="{57791F3D-B350-D567-6C2C-B67151B5BF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844" y="272360"/>
            <a:ext cx="8941904" cy="50951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tx2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/>
              <a:t>目次</a:t>
            </a:r>
            <a:r>
              <a:rPr kumimoji="1" lang="en-US" altLang="ja-JP"/>
              <a:t>    </a:t>
            </a:r>
            <a:r>
              <a:rPr kumimoji="1" lang="ja-JP" altLang="en-US"/>
              <a:t>游ゴシック</a:t>
            </a:r>
            <a:r>
              <a:rPr kumimoji="1" lang="en-US" altLang="ja-JP"/>
              <a:t>/Bold</a:t>
            </a:r>
            <a:endParaRPr kumimoji="1" lang="ja-JP" altLang="en-US"/>
          </a:p>
        </p:txBody>
      </p:sp>
      <p:sp>
        <p:nvSpPr>
          <p:cNvPr id="9" name="コンテンツ プレースホルダー 8">
            <a:extLst>
              <a:ext uri="{FF2B5EF4-FFF2-40B4-BE49-F238E27FC236}">
                <a16:creationId xmlns:a16="http://schemas.microsoft.com/office/drawing/2014/main" id="{C0D7CFC8-5C2F-8631-B3FF-F2A47F351D4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17386" y="1202844"/>
            <a:ext cx="11210787" cy="3048000"/>
          </a:xfrm>
          <a:prstGeom prst="rect">
            <a:avLst/>
          </a:prstGeom>
        </p:spPr>
        <p:txBody>
          <a:bodyPr/>
          <a:lstStyle>
            <a:lvl1pPr marL="514350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 sz="2400" b="1">
                <a:latin typeface="+mn-ea"/>
                <a:ea typeface="+mn-ea"/>
              </a:defRPr>
            </a:lvl1pPr>
            <a:lvl2pPr marL="8001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1">
                <a:latin typeface="+mn-ea"/>
                <a:ea typeface="+mn-ea"/>
              </a:defRPr>
            </a:lvl2pPr>
            <a:lvl3pPr marL="1257300" indent="-342900">
              <a:lnSpc>
                <a:spcPct val="120000"/>
              </a:lnSpc>
              <a:buFont typeface="Arial" panose="020B0604020202020204" pitchFamily="34" charset="0"/>
              <a:buChar char="•"/>
              <a:defRPr b="1">
                <a:latin typeface="+mn-ea"/>
                <a:ea typeface="+mn-ea"/>
              </a:defRPr>
            </a:lvl3pPr>
            <a:lvl4pPr marL="1657350" indent="-285750">
              <a:lnSpc>
                <a:spcPct val="120000"/>
              </a:lnSpc>
              <a:buFont typeface="Arial" panose="020B0604020202020204" pitchFamily="34" charset="0"/>
              <a:buChar char="•"/>
              <a:defRPr sz="2000" b="1">
                <a:latin typeface="+mn-ea"/>
                <a:ea typeface="+mn-ea"/>
              </a:defRPr>
            </a:lvl4pPr>
            <a:lvl5pPr marL="2114550" indent="-285750">
              <a:lnSpc>
                <a:spcPct val="120000"/>
              </a:lnSpc>
              <a:buFont typeface="Arial" panose="020B0604020202020204" pitchFamily="34" charset="0"/>
              <a:buChar char="•"/>
              <a:defRPr b="1">
                <a:latin typeface="+mn-ea"/>
                <a:ea typeface="+mn-ea"/>
              </a:defRPr>
            </a:lvl5pPr>
            <a:lvl6pPr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6pPr>
            <a:lvl7pPr marL="3028950" indent="-285750">
              <a:buFont typeface="Arial" panose="020B0604020202020204" pitchFamily="34" charset="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7pPr>
            <a:lvl8pPr marL="3486150" indent="-285750">
              <a:buFont typeface="Arial" panose="020B0604020202020204" pitchFamily="34" charset="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8pPr>
            <a:lvl9pPr marL="3943350" indent="-285750">
              <a:buFont typeface="Arial" panose="020B0604020202020204" pitchFamily="34" charset="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9pPr>
          </a:lstStyle>
          <a:p>
            <a:pPr lvl="0"/>
            <a:r>
              <a:rPr kumimoji="1" lang="ja-JP" altLang="en-US" dirty="0"/>
              <a:t>タイトル</a:t>
            </a:r>
            <a:r>
              <a:rPr kumimoji="1" lang="en-US" altLang="ja-JP" dirty="0"/>
              <a:t> </a:t>
            </a:r>
            <a:r>
              <a:rPr kumimoji="1" lang="ja-JP" altLang="en-US" dirty="0"/>
              <a:t>　　游ゴシック</a:t>
            </a:r>
            <a:r>
              <a:rPr kumimoji="1" lang="en-US" altLang="ja-JP" dirty="0"/>
              <a:t>/Bold</a:t>
            </a:r>
          </a:p>
          <a:p>
            <a:pPr lvl="1"/>
            <a:r>
              <a:rPr kumimoji="1" lang="ja-JP" altLang="en-US" dirty="0"/>
              <a:t>サブタイトル</a:t>
            </a:r>
            <a:endParaRPr kumimoji="1" lang="en-US" altLang="ja-JP" dirty="0"/>
          </a:p>
          <a:p>
            <a:pPr lvl="2"/>
            <a:r>
              <a:rPr kumimoji="1" lang="ja-JP" altLang="en-US" dirty="0"/>
              <a:t>サブタイトル</a:t>
            </a:r>
            <a:endParaRPr kumimoji="1" lang="en-US" altLang="ja-JP" dirty="0"/>
          </a:p>
          <a:p>
            <a:pPr lvl="3"/>
            <a:r>
              <a:rPr kumimoji="1" lang="ja-JP" altLang="en-US" dirty="0"/>
              <a:t>サブタイトル</a:t>
            </a:r>
            <a:endParaRPr kumimoji="1" lang="en-US" altLang="ja-JP" dirty="0"/>
          </a:p>
          <a:p>
            <a:pPr lvl="4"/>
            <a:r>
              <a:rPr kumimoji="1" lang="ja-JP" altLang="en-US" dirty="0"/>
              <a:t>サブタイトル</a:t>
            </a:r>
            <a:endParaRPr kumimoji="1" lang="en-US" altLang="ja-JP" dirty="0"/>
          </a:p>
          <a:p>
            <a:pPr lvl="5"/>
            <a:r>
              <a:rPr kumimoji="1" lang="ja-JP" altLang="en-US" dirty="0"/>
              <a:t>サブタイトル</a:t>
            </a:r>
            <a:endParaRPr kumimoji="1" lang="en-US" altLang="ja-JP" dirty="0"/>
          </a:p>
          <a:p>
            <a:pPr lvl="6"/>
            <a:r>
              <a:rPr kumimoji="1" lang="ja-JP" altLang="en-US" dirty="0"/>
              <a:t>サブタイトル</a:t>
            </a:r>
            <a:endParaRPr kumimoji="1" lang="en-US" altLang="ja-JP" dirty="0"/>
          </a:p>
          <a:p>
            <a:pPr lvl="7"/>
            <a:r>
              <a:rPr kumimoji="1" lang="ja-JP" altLang="en-US" dirty="0"/>
              <a:t>サブタイトル</a:t>
            </a:r>
            <a:endParaRPr kumimoji="1" lang="en-US" altLang="ja-JP" dirty="0"/>
          </a:p>
          <a:p>
            <a:pPr lvl="8"/>
            <a:r>
              <a:rPr kumimoji="1" lang="ja-JP" altLang="en-US" dirty="0"/>
              <a:t>サブタイトル</a:t>
            </a:r>
            <a:endParaRPr kumimoji="1" lang="en-US" altLang="ja-JP" dirty="0"/>
          </a:p>
          <a:p>
            <a:pPr lvl="5"/>
            <a:endParaRPr kumimoji="1" lang="en-US" altLang="ja-JP" dirty="0"/>
          </a:p>
          <a:p>
            <a:pPr lvl="5"/>
            <a:endParaRPr kumimoji="1" lang="en-US" altLang="ja-JP" dirty="0"/>
          </a:p>
          <a:p>
            <a:pPr lvl="0"/>
            <a:r>
              <a:rPr kumimoji="1" lang="ja-JP" altLang="en-US" dirty="0"/>
              <a:t>タイトル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サブタイトル</a:t>
            </a:r>
            <a:endParaRPr kumimoji="1" lang="en-US" altLang="ja-JP" dirty="0"/>
          </a:p>
          <a:p>
            <a:pPr lvl="2"/>
            <a:r>
              <a:rPr kumimoji="1" lang="ja-JP" altLang="en-US" dirty="0"/>
              <a:t>サブタイトル</a:t>
            </a:r>
            <a:endParaRPr kumimoji="1" lang="en-US" altLang="ja-JP" dirty="0"/>
          </a:p>
          <a:p>
            <a:pPr lvl="3"/>
            <a:r>
              <a:rPr kumimoji="1" lang="ja-JP" altLang="en-US" dirty="0"/>
              <a:t>サブタイトル</a:t>
            </a:r>
            <a:endParaRPr kumimoji="1" lang="en-US" altLang="ja-JP" dirty="0"/>
          </a:p>
          <a:p>
            <a:pPr lvl="4"/>
            <a:r>
              <a:rPr kumimoji="1" lang="ja-JP" altLang="en-US" dirty="0"/>
              <a:t>サブタイトル</a:t>
            </a:r>
            <a:endParaRPr kumimoji="1" lang="en-US" altLang="ja-JP" dirty="0"/>
          </a:p>
          <a:p>
            <a:pPr lvl="5"/>
            <a:r>
              <a:rPr kumimoji="1" lang="ja-JP" altLang="en-US" dirty="0"/>
              <a:t>サブタイトル</a:t>
            </a:r>
            <a:endParaRPr kumimoji="1" lang="en-US" altLang="ja-JP" dirty="0"/>
          </a:p>
          <a:p>
            <a:pPr lvl="6"/>
            <a:r>
              <a:rPr kumimoji="1" lang="ja-JP" altLang="en-US" dirty="0"/>
              <a:t>サブタイトル</a:t>
            </a:r>
            <a:endParaRPr kumimoji="1" lang="en-US" altLang="ja-JP" dirty="0"/>
          </a:p>
          <a:p>
            <a:pPr lvl="7"/>
            <a:r>
              <a:rPr kumimoji="1" lang="ja-JP" altLang="en-US" dirty="0"/>
              <a:t>サブタイトル</a:t>
            </a:r>
            <a:endParaRPr kumimoji="1" lang="en-US" altLang="ja-JP" dirty="0"/>
          </a:p>
          <a:p>
            <a:pPr lvl="4"/>
            <a:endParaRPr kumimoji="1" lang="en-US" altLang="ja-JP" b="1" dirty="0">
              <a:latin typeface="+mn-ea"/>
              <a:ea typeface="+mn-ea"/>
            </a:endParaRPr>
          </a:p>
          <a:p>
            <a:pPr lvl="4"/>
            <a:endParaRPr kumimoji="1" lang="en-US" altLang="ja-JP" b="1" dirty="0">
              <a:latin typeface="+mn-ea"/>
              <a:ea typeface="+mn-ea"/>
            </a:endParaRPr>
          </a:p>
          <a:p>
            <a:pPr lvl="2"/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26DCBC-CB1E-FAC7-85CE-489FF80ED5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D93E39-1AFA-2A42-BAF4-0CDD5F6E9A8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7442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-中表紙スライド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D341FA49-C8BA-4416-CFA9-6B1556B533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36"/>
            <a:ext cx="12192000" cy="6858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2831E5C8-18EB-2484-7419-A7621BEDE7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97038" y="217858"/>
            <a:ext cx="2160000" cy="438661"/>
          </a:xfrm>
          <a:prstGeom prst="rect">
            <a:avLst/>
          </a:prstGeom>
        </p:spPr>
      </p:pic>
      <p:sp>
        <p:nvSpPr>
          <p:cNvPr id="2" name="タイトル 6">
            <a:extLst>
              <a:ext uri="{FF2B5EF4-FFF2-40B4-BE49-F238E27FC236}">
                <a16:creationId xmlns:a16="http://schemas.microsoft.com/office/drawing/2014/main" id="{32EC8CC2-84B1-BCA0-479A-A4A20AF286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040" y="3148965"/>
            <a:ext cx="10927080" cy="589915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tx2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/>
              <a:t>タイトル　游ゴシック</a:t>
            </a:r>
            <a:r>
              <a:rPr kumimoji="1" lang="en-US" altLang="ja-JP"/>
              <a:t>/Bold</a:t>
            </a:r>
            <a:endParaRPr kumimoji="1" lang="ja-JP" altLang="en-US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343BA23-B623-F431-3B6B-C265DB029D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93E39-1AFA-2A42-BAF4-0CDD5F6E9A8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9707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35DAB9-A1C3-AA67-B5A6-5D32407F2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E29A7B-651C-C77A-B3D7-BF7724271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F5B7F2B-BDA7-F016-88A9-A5F980121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39BC-EBFE-4B73-9A59-2375E5D188C1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FEF1389-5B6D-4CDC-FD9B-8D3B46709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AEAF84-52B6-B3C9-7F0A-1981FFB86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A02F-4BB8-4DD6-81C3-1037A76BFD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152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E57F37-838F-7A03-52BC-27F473523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7ED4C3C-28FA-76E9-6387-8197B4208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58B3281-2D88-66E1-E3FA-C26EC390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39BC-EBFE-4B73-9A59-2375E5D188C1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E32246-6730-B5C6-09DE-6974B0374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1CD661-8FD1-23A4-17A7-77B65B022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A02F-4BB8-4DD6-81C3-1037A76BFD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6272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FF9190-E0C2-F41C-AB2C-2E92F6B10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8A8DB10-66EB-0C68-2F8B-C1B935D7C4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55A7248-948E-C90B-3035-84588A043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DBFE808-E678-7554-09E0-A3593D4D4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39BC-EBFE-4B73-9A59-2375E5D188C1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303D8C6-FD1B-C759-76DC-9CF811AB7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60E8CA6-7831-5901-248A-BE365E2E2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A02F-4BB8-4DD6-81C3-1037A76BFD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0599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C8DB16-54A2-F17A-7B66-7843552E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F0A0CF1-96F7-B011-9C29-BA67EDE40C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71F682E-D8F2-FC7F-0704-C7775E9D38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D666ED9-6E31-9CF1-56C8-1F52037DA3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6BCCE12-5D48-4CE2-8CB3-32581B3898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A14A25F-4086-1178-C329-8A1BFBAEC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39BC-EBFE-4B73-9A59-2375E5D188C1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F1E530D-FBCB-C5E2-8230-E974951F3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69142B9-8721-696E-609E-8A4538742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A02F-4BB8-4DD6-81C3-1037A76BFD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37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CB3B8F-39E9-8BBA-4919-EA3A3B6B4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86178D5-8AA8-DB3D-95C2-2D1F80FB3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39BC-EBFE-4B73-9A59-2375E5D188C1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83D041A-B984-D4A1-9B0F-10E9955C7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56807A6-9B34-E187-B626-9F5A2E345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A02F-4BB8-4DD6-81C3-1037A76BFD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835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074ECD9-1D6C-4563-5DE3-3DEBE283E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39BC-EBFE-4B73-9A59-2375E5D188C1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F393805-C944-D76D-CD2E-3EAF707B8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5BA5363-A2A4-0D63-33C8-28DE76A7A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A02F-4BB8-4DD6-81C3-1037A76BFD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6617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7A2F63-696B-7744-70C8-9DB81482D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6A4E178-6DC8-4E29-510B-3FBD6006A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EB05EFC-8446-7973-07AC-D5D5E5BA4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D99060C-B8BA-A094-6209-CDC7081FA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39BC-EBFE-4B73-9A59-2375E5D188C1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654A6A3-A824-F4A7-A29D-3D294F9E0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34FED8A-53E9-EF5E-6AA4-7B602ABFF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A02F-4BB8-4DD6-81C3-1037A76BFD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5403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AD395C-357E-DABF-FF93-7EF3ADD35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3DE139D-54AF-A4CC-801C-A56A32543B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F4836AE-4259-57DA-BE8D-44D425BF1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6A53472-57E5-47BE-FC0F-1AD59C2E1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39BC-EBFE-4B73-9A59-2375E5D188C1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37A6A6E-B465-5339-79D3-65C05DBFD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46D17D-7F5B-793B-81F3-C4987E4F1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7A02F-4BB8-4DD6-81C3-1037A76BFD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147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96C6FDB-27FC-3176-272E-15D4892E9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FAD64DE-1180-40CC-E68A-F6D6B9E2C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196A31-0D81-748D-0FE4-0853A2FAA5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1839BC-EBFE-4B73-9A59-2375E5D188C1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867862A-421F-65F9-611E-96795A03B1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63EF076-0CD9-E964-1FF7-D28AE738F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F7A02F-4BB8-4DD6-81C3-1037A76BFD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4555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8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.png"/><Relationship Id="rId5" Type="http://schemas.openxmlformats.org/officeDocument/2006/relationships/image" Target="../media/image411.png"/><Relationship Id="rId4" Type="http://schemas.openxmlformats.org/officeDocument/2006/relationships/image" Target="../media/image29.png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lgccgl@qq.co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ligengchen2021@gmail.com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>
            <a:extLst>
              <a:ext uri="{FF2B5EF4-FFF2-40B4-BE49-F238E27FC236}">
                <a16:creationId xmlns:a16="http://schemas.microsoft.com/office/drawing/2014/main" id="{F0E55A5F-5EDA-5DB3-6E50-BC2187273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03" y="1676400"/>
            <a:ext cx="11714594" cy="1447800"/>
          </a:xfrm>
        </p:spPr>
        <p:txBody>
          <a:bodyPr/>
          <a:lstStyle/>
          <a:p>
            <a:r>
              <a:rPr lang="zh-CN" altLang="en-US" sz="3600" dirty="0"/>
              <a:t>基于自研附加样品闪烁体的 </a:t>
            </a:r>
            <a:r>
              <a:rPr lang="en-US" altLang="zh-CN" sz="3600" baseline="30000" dirty="0"/>
              <a:t>14</a:t>
            </a:r>
            <a:r>
              <a:rPr lang="en-US" altLang="zh-CN" sz="3600" dirty="0"/>
              <a:t>N(n, p) </a:t>
            </a:r>
            <a:r>
              <a:rPr lang="zh-CN" altLang="en-US" sz="3600" dirty="0"/>
              <a:t>反应截面精确测量</a:t>
            </a:r>
            <a:endParaRPr lang="ja-JP" altLang="en-US" dirty="0"/>
          </a:p>
        </p:txBody>
      </p:sp>
      <p:sp>
        <p:nvSpPr>
          <p:cNvPr id="4" name="タイトル 5">
            <a:extLst>
              <a:ext uri="{FF2B5EF4-FFF2-40B4-BE49-F238E27FC236}">
                <a16:creationId xmlns:a16="http://schemas.microsoft.com/office/drawing/2014/main" id="{A701FD8A-D0E4-4512-AB5F-0B85CB2F08FB}"/>
              </a:ext>
            </a:extLst>
          </p:cNvPr>
          <p:cNvSpPr txBox="1">
            <a:spLocks/>
          </p:cNvSpPr>
          <p:nvPr/>
        </p:nvSpPr>
        <p:spPr>
          <a:xfrm>
            <a:off x="238703" y="3219450"/>
            <a:ext cx="11219872" cy="16573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kumimoji="1" sz="4000" b="1" i="0" kern="1200">
                <a:solidFill>
                  <a:schemeClr val="bg1"/>
                </a:solidFill>
                <a:latin typeface="+mn-ea"/>
                <a:ea typeface="+mn-ea"/>
                <a:cs typeface="+mj-cs"/>
              </a:defRPr>
            </a:lvl1pPr>
          </a:lstStyle>
          <a:p>
            <a:endParaRPr lang="en-US" altLang="ja-JP" sz="2400" dirty="0"/>
          </a:p>
          <a:p>
            <a:r>
              <a:rPr lang="zh-CN" altLang="en-US" sz="2400" dirty="0"/>
              <a:t>李庚辰</a:t>
            </a:r>
            <a:r>
              <a:rPr lang="en-US" altLang="zh-CN" sz="2400" baseline="30000" dirty="0"/>
              <a:t>1</a:t>
            </a:r>
            <a:r>
              <a:rPr lang="en-US" altLang="zh-CN" sz="2400" dirty="0"/>
              <a:t>,</a:t>
            </a:r>
            <a:r>
              <a:rPr lang="zh-CN" altLang="en-US" sz="2400" dirty="0"/>
              <a:t>片渕竜也</a:t>
            </a:r>
            <a:r>
              <a:rPr lang="en-US" altLang="zh-CN" sz="2400" baseline="30000" dirty="0"/>
              <a:t>1</a:t>
            </a:r>
            <a:r>
              <a:rPr lang="en-US" altLang="zh-CN" sz="2400" dirty="0"/>
              <a:t>, </a:t>
            </a:r>
            <a:r>
              <a:rPr lang="zh-CN" altLang="en-US" sz="2400" dirty="0"/>
              <a:t>祝子悦</a:t>
            </a:r>
            <a:r>
              <a:rPr lang="en-US" altLang="zh-CN" sz="2400" baseline="30000" dirty="0"/>
              <a:t>1</a:t>
            </a:r>
            <a:r>
              <a:rPr lang="en-US" altLang="zh-CN" sz="2400" dirty="0"/>
              <a:t>, Maxwell Clark Maloney</a:t>
            </a:r>
            <a:r>
              <a:rPr lang="en-US" altLang="zh-CN" sz="2400" baseline="30000" dirty="0"/>
              <a:t>1</a:t>
            </a:r>
            <a:r>
              <a:rPr lang="en-US" altLang="zh-CN" sz="2400" dirty="0"/>
              <a:t>,</a:t>
            </a:r>
            <a:r>
              <a:rPr lang="zh-CN" altLang="en-US" sz="2400" dirty="0"/>
              <a:t> 邵泽锋</a:t>
            </a:r>
            <a:r>
              <a:rPr lang="en-US" altLang="zh-CN" sz="2400" baseline="30000" dirty="0"/>
              <a:t>1</a:t>
            </a:r>
            <a:r>
              <a:rPr lang="en-US" altLang="zh-CN" sz="2400" dirty="0"/>
              <a:t>, </a:t>
            </a:r>
            <a:r>
              <a:rPr lang="zh-CN" altLang="en-US" sz="2400" dirty="0"/>
              <a:t>木村敦</a:t>
            </a:r>
            <a:r>
              <a:rPr lang="en-US" altLang="zh-CN" sz="2400" baseline="30000" dirty="0"/>
              <a:t>2</a:t>
            </a:r>
            <a:r>
              <a:rPr lang="en-US" altLang="zh-CN" sz="2400" dirty="0"/>
              <a:t>, </a:t>
            </a:r>
            <a:r>
              <a:rPr lang="zh-CN" altLang="en-US" sz="2400" dirty="0"/>
              <a:t>遠藤駿典</a:t>
            </a:r>
            <a:r>
              <a:rPr lang="en-US" altLang="zh-CN" sz="2400" baseline="30000" dirty="0"/>
              <a:t>2</a:t>
            </a:r>
            <a:r>
              <a:rPr lang="en-US" altLang="zh-CN" sz="2400" dirty="0"/>
              <a:t> </a:t>
            </a:r>
            <a:r>
              <a:rPr lang="zh-CN" altLang="en-US" sz="2400" dirty="0"/>
              <a:t>和</a:t>
            </a:r>
            <a:r>
              <a:rPr lang="en-US" altLang="zh-CN" sz="2400" dirty="0"/>
              <a:t> Rovira Leveroni Gerard</a:t>
            </a:r>
            <a:r>
              <a:rPr lang="en-US" altLang="zh-CN" sz="2400" baseline="30000" dirty="0"/>
              <a:t>2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baseline="-2500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9B646C6-6C59-4688-AF76-0E2540465E72}"/>
              </a:ext>
            </a:extLst>
          </p:cNvPr>
          <p:cNvSpPr txBox="1"/>
          <p:nvPr/>
        </p:nvSpPr>
        <p:spPr>
          <a:xfrm>
            <a:off x="3347437" y="6334780"/>
            <a:ext cx="85850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1" lang="en-US" altLang="zh-CN" sz="1400" b="1" kern="1200" dirty="0">
                <a:solidFill>
                  <a:schemeClr val="bg1"/>
                </a:solidFill>
                <a:latin typeface="+mn-ea"/>
                <a:ea typeface="+mn-ea"/>
                <a:cs typeface="+mn-cs"/>
              </a:rPr>
              <a:t>2026</a:t>
            </a:r>
            <a:endParaRPr kumimoji="1" lang="zh-CN" altLang="en-US" sz="1400" b="1" kern="1200" dirty="0">
              <a:solidFill>
                <a:schemeClr val="bg1"/>
              </a:solidFill>
              <a:latin typeface="+mn-ea"/>
              <a:ea typeface="+mn-ea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6F8B848-7F70-4DE4-924D-27AEB1FD76CA}"/>
              </a:ext>
            </a:extLst>
          </p:cNvPr>
          <p:cNvSpPr/>
          <p:nvPr/>
        </p:nvSpPr>
        <p:spPr>
          <a:xfrm>
            <a:off x="152400" y="6196280"/>
            <a:ext cx="9341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1600" b="1" baseline="30000" dirty="0">
                <a:solidFill>
                  <a:schemeClr val="bg1"/>
                </a:solidFill>
                <a:latin typeface="+mn-ea"/>
                <a:cs typeface="+mj-cs"/>
              </a:rPr>
              <a:t>1</a:t>
            </a:r>
            <a:r>
              <a:rPr kumimoji="1" lang="en-US" altLang="zh-CN" sz="1600" b="1" dirty="0">
                <a:solidFill>
                  <a:schemeClr val="bg1"/>
                </a:solidFill>
                <a:latin typeface="+mn-ea"/>
                <a:cs typeface="+mj-cs"/>
              </a:rPr>
              <a:t>Institute of Science Tokyo, Department of Transdisciplinary Science and Engineering, Tokyo, Japan</a:t>
            </a:r>
          </a:p>
          <a:p>
            <a:r>
              <a:rPr kumimoji="1" lang="en-US" altLang="zh-CN" sz="1600" b="1" baseline="30000" dirty="0">
                <a:solidFill>
                  <a:schemeClr val="bg1"/>
                </a:solidFill>
                <a:latin typeface="+mn-ea"/>
                <a:cs typeface="+mj-cs"/>
              </a:rPr>
              <a:t>2</a:t>
            </a:r>
            <a:r>
              <a:rPr kumimoji="1" lang="en-US" altLang="zh-CN" sz="1600" b="1" dirty="0">
                <a:solidFill>
                  <a:schemeClr val="bg1"/>
                </a:solidFill>
                <a:latin typeface="+mn-ea"/>
                <a:cs typeface="+mj-cs"/>
              </a:rPr>
              <a:t>Japan Atomic Energy Agency, Ibaraki, Japan</a:t>
            </a:r>
            <a:endParaRPr kumimoji="1" lang="ja-JP" altLang="en-US" sz="1600" b="1" dirty="0"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CA285595-5390-4BBB-B144-BD06BD6B0EB7}"/>
              </a:ext>
            </a:extLst>
          </p:cNvPr>
          <p:cNvSpPr/>
          <p:nvPr/>
        </p:nvSpPr>
        <p:spPr>
          <a:xfrm>
            <a:off x="9494098" y="6196280"/>
            <a:ext cx="22407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kumimoji="1" lang="en-US" sz="3600" b="1" dirty="0">
              <a:solidFill>
                <a:schemeClr val="bg1"/>
              </a:solidFill>
              <a:latin typeface="+mn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77092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251D5441-09BC-2B24-500F-D09AA3DFC4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675" y="6400799"/>
            <a:ext cx="523875" cy="257175"/>
          </a:xfrm>
        </p:spPr>
        <p:txBody>
          <a:bodyPr/>
          <a:lstStyle/>
          <a:p>
            <a:fld id="{BE18FDDE-94D8-814A-BE53-9326731C5EAB}" type="slidenum">
              <a:rPr kumimoji="1" lang="ja-JP" altLang="en-US" smtClean="0"/>
              <a:pPr/>
              <a:t>10</a:t>
            </a:fld>
            <a:endParaRPr kumimoji="1" lang="ja-JP" altLang="en-US" dirty="0"/>
          </a:p>
        </p:txBody>
      </p:sp>
      <p:sp>
        <p:nvSpPr>
          <p:cNvPr id="9" name="タイトル 12">
            <a:extLst>
              <a:ext uri="{FF2B5EF4-FFF2-40B4-BE49-F238E27FC236}">
                <a16:creationId xmlns:a16="http://schemas.microsoft.com/office/drawing/2014/main" id="{258ADDBC-1D43-4B5C-A96A-8C0FC84BD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746"/>
            <a:ext cx="11682438" cy="589915"/>
          </a:xfrm>
        </p:spPr>
        <p:txBody>
          <a:bodyPr/>
          <a:lstStyle/>
          <a:p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三</a:t>
            </a:r>
            <a:r>
              <a:rPr lang="en-US" altLang="zh-CN" u="sng" spc="-1" dirty="0">
                <a:solidFill>
                  <a:srgbClr val="1C3077"/>
                </a:solidFill>
                <a:latin typeface="Arial"/>
                <a:ea typeface="DejaVu Sans"/>
              </a:rPr>
              <a:t>.</a:t>
            </a:r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实验</a:t>
            </a:r>
          </a:p>
        </p:txBody>
      </p:sp>
      <p:sp>
        <p:nvSpPr>
          <p:cNvPr id="10" name="タイトル 4">
            <a:extLst>
              <a:ext uri="{FF2B5EF4-FFF2-40B4-BE49-F238E27FC236}">
                <a16:creationId xmlns:a16="http://schemas.microsoft.com/office/drawing/2014/main" id="{46DCEA42-DDBF-4745-A2F6-71E8352ECC55}"/>
              </a:ext>
            </a:extLst>
          </p:cNvPr>
          <p:cNvSpPr txBox="1">
            <a:spLocks/>
          </p:cNvSpPr>
          <p:nvPr/>
        </p:nvSpPr>
        <p:spPr>
          <a:xfrm>
            <a:off x="0" y="685661"/>
            <a:ext cx="10402956" cy="50951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1" i="0" kern="1200">
                <a:solidFill>
                  <a:schemeClr val="tx2"/>
                </a:solidFill>
                <a:latin typeface="+mn-ea"/>
                <a:ea typeface="+mn-ea"/>
                <a:cs typeface="+mj-cs"/>
              </a:defRPr>
            </a:lvl1pPr>
          </a:lstStyle>
          <a:p>
            <a:r>
              <a:rPr lang="en-US" altLang="zh-CN" dirty="0"/>
              <a:t>(2). </a:t>
            </a:r>
            <a:r>
              <a:rPr lang="zh-CN" altLang="en-US" dirty="0"/>
              <a:t>数据处理：确定区域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8170D222-8C5B-419B-9984-6C4BCBD6D103}"/>
              </a:ext>
            </a:extLst>
          </p:cNvPr>
          <p:cNvGrpSpPr/>
          <p:nvPr/>
        </p:nvGrpSpPr>
        <p:grpSpPr>
          <a:xfrm>
            <a:off x="381000" y="1600200"/>
            <a:ext cx="3702328" cy="1406882"/>
            <a:chOff x="76200" y="1349213"/>
            <a:chExt cx="3702328" cy="1406882"/>
          </a:xfrm>
        </p:grpSpPr>
        <p:sp>
          <p:nvSpPr>
            <p:cNvPr id="15" name="Shape 7">
              <a:extLst>
                <a:ext uri="{FF2B5EF4-FFF2-40B4-BE49-F238E27FC236}">
                  <a16:creationId xmlns:a16="http://schemas.microsoft.com/office/drawing/2014/main" id="{AD06D82B-263F-4D4D-83FA-409D04CE2F2E}"/>
                </a:ext>
              </a:extLst>
            </p:cNvPr>
            <p:cNvSpPr/>
            <p:nvPr/>
          </p:nvSpPr>
          <p:spPr>
            <a:xfrm>
              <a:off x="76200" y="1349213"/>
              <a:ext cx="3702328" cy="1406882"/>
            </a:xfrm>
            <a:prstGeom prst="roundRect">
              <a:avLst>
                <a:gd name="adj" fmla="val 5806"/>
              </a:avLst>
            </a:prstGeom>
            <a:solidFill>
              <a:srgbClr val="EDF5FC"/>
            </a:solidFill>
            <a:ln/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16" name="Text 4">
              <a:extLst>
                <a:ext uri="{FF2B5EF4-FFF2-40B4-BE49-F238E27FC236}">
                  <a16:creationId xmlns:a16="http://schemas.microsoft.com/office/drawing/2014/main" id="{111899AD-6FFE-42B5-A5B8-290BFD728794}"/>
                </a:ext>
              </a:extLst>
            </p:cNvPr>
            <p:cNvSpPr/>
            <p:nvPr/>
          </p:nvSpPr>
          <p:spPr>
            <a:xfrm>
              <a:off x="159311" y="1401046"/>
              <a:ext cx="233172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342900" indent="-342900">
                <a:buFont typeface="+mj-lt"/>
                <a:buAutoNum type="arabicPeriod"/>
              </a:pPr>
              <a:r>
                <a:rPr lang="en-US" altLang="zh-CN" sz="2800" b="1" dirty="0">
                  <a:solidFill>
                    <a:srgbClr val="1C2B3A"/>
                  </a:solidFill>
                  <a:latin typeface="Microsoft YaHei" pitchFamily="34" charset="0"/>
                  <a:ea typeface="Microsoft YaHei" pitchFamily="34" charset="-122"/>
                </a:rPr>
                <a:t>Gamma</a:t>
              </a:r>
              <a:endParaRPr lang="zh-CN" altLang="en-US" sz="2800" b="1" dirty="0">
                <a:solidFill>
                  <a:srgbClr val="1C2B3A"/>
                </a:solidFill>
                <a:latin typeface="Microsoft YaHei" pitchFamily="34" charset="0"/>
                <a:ea typeface="Microsoft YaHei" pitchFamily="34" charset="-122"/>
              </a:endParaRPr>
            </a:p>
          </p:txBody>
        </p:sp>
        <p:sp>
          <p:nvSpPr>
            <p:cNvPr id="17" name="Text 5">
              <a:extLst>
                <a:ext uri="{FF2B5EF4-FFF2-40B4-BE49-F238E27FC236}">
                  <a16:creationId xmlns:a16="http://schemas.microsoft.com/office/drawing/2014/main" id="{18BDBF95-25E0-4C29-B303-F9A95069576D}"/>
                </a:ext>
              </a:extLst>
            </p:cNvPr>
            <p:cNvSpPr/>
            <p:nvPr/>
          </p:nvSpPr>
          <p:spPr>
            <a:xfrm>
              <a:off x="243840" y="1848279"/>
              <a:ext cx="2575560" cy="7315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171450" indent="-1714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altLang="zh-CN" sz="2400" dirty="0">
                  <a:latin typeface="Microsoft YaHei" pitchFamily="34" charset="0"/>
                  <a:ea typeface="Microsoft YaHei" pitchFamily="34" charset="-122"/>
                </a:rPr>
                <a:t>PSD (0.12,</a:t>
              </a:r>
              <a:r>
                <a:rPr lang="zh-CN" altLang="en-US" sz="2400" dirty="0">
                  <a:latin typeface="Microsoft YaHei" pitchFamily="34" charset="0"/>
                  <a:ea typeface="Microsoft YaHei" pitchFamily="34" charset="-122"/>
                </a:rPr>
                <a:t> </a:t>
              </a:r>
              <a:r>
                <a:rPr lang="en-US" altLang="zh-CN" sz="2400" dirty="0">
                  <a:latin typeface="Microsoft YaHei" pitchFamily="34" charset="0"/>
                  <a:ea typeface="Microsoft YaHei" pitchFamily="34" charset="-122"/>
                </a:rPr>
                <a:t>0.22)</a:t>
              </a:r>
              <a:endParaRPr lang="zh-CN" altLang="en-US" sz="2400" dirty="0">
                <a:latin typeface="Microsoft YaHei" pitchFamily="34" charset="0"/>
                <a:ea typeface="Microsoft YaHei" pitchFamily="34" charset="-122"/>
              </a:endParaRPr>
            </a:p>
            <a:p>
              <a:pPr marL="171450" indent="-1714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altLang="zh-CN" sz="2400" dirty="0">
                  <a:latin typeface="Microsoft YaHei" pitchFamily="34" charset="0"/>
                  <a:ea typeface="Microsoft YaHei" pitchFamily="34" charset="-122"/>
                </a:rPr>
                <a:t>PH (0, 1000)</a:t>
              </a: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6388C5AE-8B20-446B-8CC9-B6B41DAA8319}"/>
              </a:ext>
            </a:extLst>
          </p:cNvPr>
          <p:cNvGrpSpPr/>
          <p:nvPr/>
        </p:nvGrpSpPr>
        <p:grpSpPr>
          <a:xfrm>
            <a:off x="381000" y="3098145"/>
            <a:ext cx="3702328" cy="1406882"/>
            <a:chOff x="76200" y="1349213"/>
            <a:chExt cx="3702328" cy="1406882"/>
          </a:xfrm>
        </p:grpSpPr>
        <p:sp>
          <p:nvSpPr>
            <p:cNvPr id="21" name="Shape 7">
              <a:extLst>
                <a:ext uri="{FF2B5EF4-FFF2-40B4-BE49-F238E27FC236}">
                  <a16:creationId xmlns:a16="http://schemas.microsoft.com/office/drawing/2014/main" id="{9608DD68-0D7B-4241-81E5-2F762C3D0C24}"/>
                </a:ext>
              </a:extLst>
            </p:cNvPr>
            <p:cNvSpPr/>
            <p:nvPr/>
          </p:nvSpPr>
          <p:spPr>
            <a:xfrm>
              <a:off x="76200" y="1349213"/>
              <a:ext cx="3702328" cy="1406882"/>
            </a:xfrm>
            <a:prstGeom prst="roundRect">
              <a:avLst>
                <a:gd name="adj" fmla="val 5806"/>
              </a:avLst>
            </a:prstGeom>
            <a:solidFill>
              <a:srgbClr val="EDF5FC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Text 4">
              <a:extLst>
                <a:ext uri="{FF2B5EF4-FFF2-40B4-BE49-F238E27FC236}">
                  <a16:creationId xmlns:a16="http://schemas.microsoft.com/office/drawing/2014/main" id="{84314E30-4E00-4C91-B779-977BE6CD09CE}"/>
                </a:ext>
              </a:extLst>
            </p:cNvPr>
            <p:cNvSpPr/>
            <p:nvPr/>
          </p:nvSpPr>
          <p:spPr>
            <a:xfrm>
              <a:off x="159311" y="1401046"/>
              <a:ext cx="233172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514350" indent="-514350">
                <a:buFont typeface="+mj-lt"/>
                <a:buAutoNum type="arabicPeriod" startAt="2"/>
              </a:pPr>
              <a:r>
                <a:rPr lang="en-US" altLang="zh-CN" sz="2800" b="1" dirty="0">
                  <a:solidFill>
                    <a:srgbClr val="1C2B3A"/>
                  </a:solidFill>
                  <a:latin typeface="Microsoft YaHei" pitchFamily="34" charset="0"/>
                  <a:ea typeface="Microsoft YaHei" pitchFamily="34" charset="-122"/>
                </a:rPr>
                <a:t>Proton</a:t>
              </a:r>
              <a:endParaRPr lang="zh-CN" altLang="en-US" sz="2800" b="1" dirty="0">
                <a:solidFill>
                  <a:srgbClr val="1C2B3A"/>
                </a:solidFill>
                <a:latin typeface="Microsoft YaHei" pitchFamily="34" charset="0"/>
                <a:ea typeface="Microsoft YaHei" pitchFamily="34" charset="-122"/>
              </a:endParaRPr>
            </a:p>
          </p:txBody>
        </p:sp>
        <p:sp>
          <p:nvSpPr>
            <p:cNvPr id="24" name="Text 5">
              <a:extLst>
                <a:ext uri="{FF2B5EF4-FFF2-40B4-BE49-F238E27FC236}">
                  <a16:creationId xmlns:a16="http://schemas.microsoft.com/office/drawing/2014/main" id="{CA3CA624-FFD6-4E85-9397-7AE41771EE5D}"/>
                </a:ext>
              </a:extLst>
            </p:cNvPr>
            <p:cNvSpPr/>
            <p:nvPr/>
          </p:nvSpPr>
          <p:spPr>
            <a:xfrm>
              <a:off x="243840" y="1848279"/>
              <a:ext cx="2575560" cy="7315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171450" indent="-1714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altLang="zh-CN" sz="2400" dirty="0">
                  <a:latin typeface="Microsoft YaHei" pitchFamily="34" charset="0"/>
                  <a:ea typeface="Microsoft YaHei" pitchFamily="34" charset="-122"/>
                </a:rPr>
                <a:t>PSD (0.23, 0.35)</a:t>
              </a:r>
              <a:endParaRPr lang="zh-CN" altLang="en-US" sz="2400" dirty="0">
                <a:latin typeface="Microsoft YaHei" pitchFamily="34" charset="0"/>
                <a:ea typeface="Microsoft YaHei" pitchFamily="34" charset="-122"/>
              </a:endParaRPr>
            </a:p>
            <a:p>
              <a:pPr marL="171450" indent="-1714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altLang="zh-CN" sz="2400" dirty="0">
                  <a:latin typeface="Microsoft YaHei" pitchFamily="34" charset="0"/>
                  <a:ea typeface="Microsoft YaHei" pitchFamily="34" charset="-122"/>
                </a:rPr>
                <a:t>PH (0, 1000)</a:t>
              </a: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40F3E7FE-5429-4C4F-BF0C-EAC40A1826D5}"/>
              </a:ext>
            </a:extLst>
          </p:cNvPr>
          <p:cNvGrpSpPr/>
          <p:nvPr/>
        </p:nvGrpSpPr>
        <p:grpSpPr>
          <a:xfrm>
            <a:off x="381000" y="4596090"/>
            <a:ext cx="3702328" cy="1406882"/>
            <a:chOff x="76200" y="1349213"/>
            <a:chExt cx="3702328" cy="1406882"/>
          </a:xfrm>
        </p:grpSpPr>
        <p:sp>
          <p:nvSpPr>
            <p:cNvPr id="28" name="Shape 7">
              <a:extLst>
                <a:ext uri="{FF2B5EF4-FFF2-40B4-BE49-F238E27FC236}">
                  <a16:creationId xmlns:a16="http://schemas.microsoft.com/office/drawing/2014/main" id="{82211109-A3C9-4730-B8E3-5C6B3ACFF50A}"/>
                </a:ext>
              </a:extLst>
            </p:cNvPr>
            <p:cNvSpPr/>
            <p:nvPr/>
          </p:nvSpPr>
          <p:spPr>
            <a:xfrm>
              <a:off x="76200" y="1349213"/>
              <a:ext cx="3702328" cy="1406882"/>
            </a:xfrm>
            <a:prstGeom prst="roundRect">
              <a:avLst>
                <a:gd name="adj" fmla="val 5806"/>
              </a:avLst>
            </a:prstGeom>
            <a:solidFill>
              <a:srgbClr val="EDF5FC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Text 4">
              <a:extLst>
                <a:ext uri="{FF2B5EF4-FFF2-40B4-BE49-F238E27FC236}">
                  <a16:creationId xmlns:a16="http://schemas.microsoft.com/office/drawing/2014/main" id="{1800EB33-768A-4BC0-BCD9-6CEA21A4A963}"/>
                </a:ext>
              </a:extLst>
            </p:cNvPr>
            <p:cNvSpPr/>
            <p:nvPr/>
          </p:nvSpPr>
          <p:spPr>
            <a:xfrm>
              <a:off x="159311" y="1401046"/>
              <a:ext cx="233172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514350" indent="-514350">
                <a:buFont typeface="+mj-lt"/>
                <a:buAutoNum type="arabicPeriod" startAt="3"/>
              </a:pPr>
              <a:r>
                <a:rPr lang="en-US" altLang="zh-CN" sz="2800" b="1" dirty="0">
                  <a:solidFill>
                    <a:srgbClr val="1C2B3A"/>
                  </a:solidFill>
                  <a:latin typeface="Microsoft YaHei" pitchFamily="34" charset="0"/>
                  <a:ea typeface="Microsoft YaHei" pitchFamily="34" charset="-122"/>
                </a:rPr>
                <a:t>Alpha</a:t>
              </a:r>
              <a:endParaRPr lang="zh-CN" altLang="en-US" sz="2800" b="1" dirty="0">
                <a:solidFill>
                  <a:srgbClr val="1C2B3A"/>
                </a:solidFill>
                <a:latin typeface="Microsoft YaHei" pitchFamily="34" charset="0"/>
                <a:ea typeface="Microsoft YaHei" pitchFamily="34" charset="-122"/>
              </a:endParaRPr>
            </a:p>
          </p:txBody>
        </p:sp>
        <p:sp>
          <p:nvSpPr>
            <p:cNvPr id="30" name="Text 5">
              <a:extLst>
                <a:ext uri="{FF2B5EF4-FFF2-40B4-BE49-F238E27FC236}">
                  <a16:creationId xmlns:a16="http://schemas.microsoft.com/office/drawing/2014/main" id="{8E9AA2F0-6B1E-4336-AFB0-D61F8A5DD86C}"/>
                </a:ext>
              </a:extLst>
            </p:cNvPr>
            <p:cNvSpPr/>
            <p:nvPr/>
          </p:nvSpPr>
          <p:spPr>
            <a:xfrm>
              <a:off x="243840" y="1848279"/>
              <a:ext cx="2575560" cy="7315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171450" indent="-1714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altLang="zh-CN" sz="2400" dirty="0">
                  <a:latin typeface="Microsoft YaHei" pitchFamily="34" charset="0"/>
                  <a:ea typeface="Microsoft YaHei" pitchFamily="34" charset="-122"/>
                </a:rPr>
                <a:t>PSD (0.28, 0.36)</a:t>
              </a:r>
              <a:endParaRPr lang="zh-CN" altLang="en-US" sz="2400" dirty="0">
                <a:latin typeface="Microsoft YaHei" pitchFamily="34" charset="0"/>
                <a:ea typeface="Microsoft YaHei" pitchFamily="34" charset="-122"/>
              </a:endParaRPr>
            </a:p>
            <a:p>
              <a:pPr marL="171450" indent="-1714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altLang="zh-CN" sz="2400" dirty="0">
                  <a:latin typeface="Microsoft YaHei" pitchFamily="34" charset="0"/>
                  <a:ea typeface="Microsoft YaHei" pitchFamily="34" charset="-122"/>
                </a:rPr>
                <a:t>PH (500, 1200)</a:t>
              </a:r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B979C78A-7E1F-414D-9A39-E1CE9E2D9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4537" y="3589667"/>
            <a:ext cx="3485463" cy="245462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203FE8B6-00B8-4BE3-93B1-A6040CEF0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2676" y="3582542"/>
            <a:ext cx="3438522" cy="2454622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B49D726F-771E-46F5-9031-4E2256D18994}"/>
              </a:ext>
            </a:extLst>
          </p:cNvPr>
          <p:cNvSpPr/>
          <p:nvPr/>
        </p:nvSpPr>
        <p:spPr>
          <a:xfrm>
            <a:off x="5201478" y="5986483"/>
            <a:ext cx="27430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 dirty="0"/>
              <a:t>从 </a:t>
            </a:r>
            <a:r>
              <a:rPr lang="en-US" altLang="zh-CN" sz="1200" b="1" dirty="0"/>
              <a:t>PH </a:t>
            </a:r>
            <a:r>
              <a:rPr lang="zh-CN" altLang="en-US" sz="1200" b="1" dirty="0"/>
              <a:t>直方图获得的所有信号计数分布</a:t>
            </a:r>
            <a:endParaRPr lang="en-US" altLang="zh-CN" sz="1200" b="1" dirty="0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714C3854-55E8-4433-B837-DE11F3AA2FF6}"/>
              </a:ext>
            </a:extLst>
          </p:cNvPr>
          <p:cNvSpPr/>
          <p:nvPr/>
        </p:nvSpPr>
        <p:spPr>
          <a:xfrm>
            <a:off x="8496300" y="6001609"/>
            <a:ext cx="28151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 dirty="0"/>
              <a:t>从 </a:t>
            </a:r>
            <a:r>
              <a:rPr lang="en-US" altLang="zh-CN" sz="1200" b="1" dirty="0"/>
              <a:t>PSD </a:t>
            </a:r>
            <a:r>
              <a:rPr lang="zh-CN" altLang="en-US" sz="1200" b="1" dirty="0"/>
              <a:t>直方图获得的所有信号计数分布</a:t>
            </a:r>
            <a:endParaRPr lang="en-US" altLang="zh-CN" sz="1200" b="1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A162A3D-A245-4100-9EE0-F4E2D767D5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8700" y="1291816"/>
            <a:ext cx="6472794" cy="224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711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7">
            <a:extLst>
              <a:ext uri="{FF2B5EF4-FFF2-40B4-BE49-F238E27FC236}">
                <a16:creationId xmlns:a16="http://schemas.microsoft.com/office/drawing/2014/main" id="{22A42789-2D7F-48FA-A367-9CA8842D6DC0}"/>
              </a:ext>
            </a:extLst>
          </p:cNvPr>
          <p:cNvSpPr/>
          <p:nvPr/>
        </p:nvSpPr>
        <p:spPr>
          <a:xfrm>
            <a:off x="4468374" y="1195179"/>
            <a:ext cx="7348488" cy="5452858"/>
          </a:xfrm>
          <a:prstGeom prst="roundRect">
            <a:avLst>
              <a:gd name="adj" fmla="val 5806"/>
            </a:avLst>
          </a:prstGeom>
          <a:solidFill>
            <a:srgbClr val="EDF5FC"/>
          </a:solidFill>
          <a:ln/>
        </p:spPr>
        <p:txBody>
          <a:bodyPr/>
          <a:lstStyle/>
          <a:p>
            <a:endParaRPr lang="zh-CN" altLang="en-US" dirty="0"/>
          </a:p>
        </p:txBody>
      </p:sp>
      <p:pic>
        <p:nvPicPr>
          <p:cNvPr id="44" name="图片 43">
            <a:extLst>
              <a:ext uri="{FF2B5EF4-FFF2-40B4-BE49-F238E27FC236}">
                <a16:creationId xmlns:a16="http://schemas.microsoft.com/office/drawing/2014/main" id="{FA67CB96-A8D2-469B-B3DA-CB99DCFE21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897" r="30000" b="-1"/>
          <a:stretch/>
        </p:blipFill>
        <p:spPr>
          <a:xfrm>
            <a:off x="8075771" y="3981526"/>
            <a:ext cx="3690377" cy="2328778"/>
          </a:xfrm>
          <a:prstGeom prst="rect">
            <a:avLst/>
          </a:prstGeom>
        </p:spPr>
      </p:pic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251D5441-09BC-2B24-500F-D09AA3DFC4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675" y="6400799"/>
            <a:ext cx="523875" cy="257175"/>
          </a:xfrm>
        </p:spPr>
        <p:txBody>
          <a:bodyPr/>
          <a:lstStyle/>
          <a:p>
            <a:fld id="{BE18FDDE-94D8-814A-BE53-9326731C5EAB}" type="slidenum">
              <a:rPr kumimoji="1" lang="ja-JP" altLang="en-US" smtClean="0"/>
              <a:pPr/>
              <a:t>11</a:t>
            </a:fld>
            <a:endParaRPr kumimoji="1" lang="ja-JP" altLang="en-US" dirty="0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27D5E323-1C78-4885-B3F3-DA7649F9D3C1}"/>
              </a:ext>
            </a:extLst>
          </p:cNvPr>
          <p:cNvSpPr/>
          <p:nvPr/>
        </p:nvSpPr>
        <p:spPr>
          <a:xfrm>
            <a:off x="4964191" y="4074724"/>
            <a:ext cx="11218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aseline="30000" dirty="0"/>
              <a:t>6</a:t>
            </a:r>
            <a:r>
              <a:rPr lang="en-US" altLang="zh-CN" sz="1600" dirty="0"/>
              <a:t>Li(n, </a:t>
            </a:r>
            <a:r>
              <a:rPr lang="el-GR" altLang="zh-CN" sz="1600" dirty="0"/>
              <a:t>α)</a:t>
            </a:r>
            <a:r>
              <a:rPr lang="en-US" altLang="zh-CN" sz="1600" baseline="30000" dirty="0"/>
              <a:t>3</a:t>
            </a:r>
            <a:r>
              <a:rPr lang="en-US" altLang="zh-CN" sz="1600" dirty="0"/>
              <a:t>H</a:t>
            </a:r>
            <a:endParaRPr lang="zh-CN" altLang="en-US" sz="1600" dirty="0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1DB65005-72B5-424C-964A-3575859DF5E5}"/>
              </a:ext>
            </a:extLst>
          </p:cNvPr>
          <p:cNvSpPr/>
          <p:nvPr/>
        </p:nvSpPr>
        <p:spPr>
          <a:xfrm>
            <a:off x="8654021" y="4051415"/>
            <a:ext cx="13194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aseline="30000" dirty="0"/>
              <a:t>14</a:t>
            </a:r>
            <a:r>
              <a:rPr lang="en-US" altLang="zh-CN" sz="1600" dirty="0"/>
              <a:t>N(n, p</a:t>
            </a:r>
            <a:r>
              <a:rPr lang="el-GR" altLang="zh-CN" sz="1600" dirty="0"/>
              <a:t>)</a:t>
            </a:r>
            <a:r>
              <a:rPr lang="en-US" altLang="zh-CN" sz="1600" baseline="30000" dirty="0"/>
              <a:t>14</a:t>
            </a:r>
            <a:r>
              <a:rPr lang="en-US" altLang="zh-CN" sz="1600" dirty="0"/>
              <a:t>C</a:t>
            </a:r>
            <a:endParaRPr lang="zh-CN" altLang="en-US" sz="1600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5B318B3-3373-4D8B-8E1E-AA367A80EE67}"/>
              </a:ext>
            </a:extLst>
          </p:cNvPr>
          <p:cNvSpPr/>
          <p:nvPr/>
        </p:nvSpPr>
        <p:spPr>
          <a:xfrm>
            <a:off x="4610985" y="3644608"/>
            <a:ext cx="36059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/>
              <a:t>0.5 </a:t>
            </a:r>
            <a:r>
              <a:rPr lang="en-US" altLang="zh-CN" sz="1200" b="1" dirty="0" err="1"/>
              <a:t>wt</a:t>
            </a:r>
            <a:r>
              <a:rPr lang="en-US" altLang="zh-CN" sz="1200" b="1" dirty="0"/>
              <a:t>% </a:t>
            </a:r>
            <a:r>
              <a:rPr lang="en-US" altLang="zh-CN" sz="1200" b="1" dirty="0" err="1"/>
              <a:t>LiF</a:t>
            </a:r>
            <a:r>
              <a:rPr lang="en-US" altLang="zh-CN" sz="1200" b="1" dirty="0"/>
              <a:t> </a:t>
            </a:r>
            <a:r>
              <a:rPr lang="zh-CN" altLang="en-US" sz="1200" b="1" dirty="0"/>
              <a:t>的闪烁体中</a:t>
            </a:r>
            <a:r>
              <a:rPr lang="en-US" altLang="zh-CN" sz="1200" b="1" dirty="0"/>
              <a:t>⁶Li(n, </a:t>
            </a:r>
            <a:r>
              <a:rPr lang="el-GR" altLang="zh-CN" sz="1200" b="1" dirty="0"/>
              <a:t>α)</a:t>
            </a:r>
            <a:r>
              <a:rPr lang="zh-CN" altLang="en-US" sz="1200" b="1" dirty="0"/>
              <a:t>反应信号的拟合信息</a:t>
            </a:r>
            <a:endParaRPr lang="en-US" altLang="zh-CN" sz="1200" b="1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638EAE6-C010-4DD4-BA54-4511AD8ED51A}"/>
              </a:ext>
            </a:extLst>
          </p:cNvPr>
          <p:cNvSpPr/>
          <p:nvPr/>
        </p:nvSpPr>
        <p:spPr>
          <a:xfrm>
            <a:off x="5425482" y="6297313"/>
            <a:ext cx="2514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/>
              <a:t>归一化后的</a:t>
            </a:r>
            <a:r>
              <a:rPr lang="en-US" altLang="zh-CN" sz="1200" b="1" dirty="0"/>
              <a:t>α</a:t>
            </a:r>
            <a:r>
              <a:rPr lang="zh-CN" altLang="en-US" sz="1200" b="1" dirty="0"/>
              <a:t>计数比较</a:t>
            </a:r>
            <a:endParaRPr lang="en-US" altLang="zh-CN" sz="1200" b="1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6C72775-ABFA-4455-895D-7BB239F08F07}"/>
              </a:ext>
            </a:extLst>
          </p:cNvPr>
          <p:cNvSpPr/>
          <p:nvPr/>
        </p:nvSpPr>
        <p:spPr>
          <a:xfrm>
            <a:off x="8819842" y="6297313"/>
            <a:ext cx="27726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/>
              <a:t>归一化后的质子计数比较</a:t>
            </a:r>
            <a:endParaRPr lang="en-US" altLang="zh-CN" sz="1200" b="1" dirty="0"/>
          </a:p>
        </p:txBody>
      </p:sp>
      <p:sp>
        <p:nvSpPr>
          <p:cNvPr id="14" name="タイトル 12">
            <a:extLst>
              <a:ext uri="{FF2B5EF4-FFF2-40B4-BE49-F238E27FC236}">
                <a16:creationId xmlns:a16="http://schemas.microsoft.com/office/drawing/2014/main" id="{F58DD318-9788-418B-BE6C-7E834D8D2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746"/>
            <a:ext cx="11682438" cy="589915"/>
          </a:xfrm>
        </p:spPr>
        <p:txBody>
          <a:bodyPr/>
          <a:lstStyle/>
          <a:p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三</a:t>
            </a:r>
            <a:r>
              <a:rPr lang="en-US" altLang="zh-CN" u="sng" spc="-1" dirty="0">
                <a:solidFill>
                  <a:srgbClr val="1C3077"/>
                </a:solidFill>
                <a:latin typeface="Arial"/>
                <a:ea typeface="DejaVu Sans"/>
              </a:rPr>
              <a:t>.</a:t>
            </a:r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实验</a:t>
            </a:r>
          </a:p>
        </p:txBody>
      </p:sp>
      <p:sp>
        <p:nvSpPr>
          <p:cNvPr id="15" name="タイトル 4">
            <a:extLst>
              <a:ext uri="{FF2B5EF4-FFF2-40B4-BE49-F238E27FC236}">
                <a16:creationId xmlns:a16="http://schemas.microsoft.com/office/drawing/2014/main" id="{22BA7699-DAA9-41ED-AE74-E503C0D4EB34}"/>
              </a:ext>
            </a:extLst>
          </p:cNvPr>
          <p:cNvSpPr txBox="1">
            <a:spLocks/>
          </p:cNvSpPr>
          <p:nvPr/>
        </p:nvSpPr>
        <p:spPr>
          <a:xfrm>
            <a:off x="0" y="685661"/>
            <a:ext cx="10402956" cy="50951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1" i="0" kern="1200">
                <a:solidFill>
                  <a:schemeClr val="tx2"/>
                </a:solidFill>
                <a:latin typeface="+mn-ea"/>
                <a:ea typeface="+mn-ea"/>
                <a:cs typeface="+mj-cs"/>
              </a:defRPr>
            </a:lvl1pPr>
          </a:lstStyle>
          <a:p>
            <a:r>
              <a:rPr lang="en-US" altLang="zh-CN" dirty="0"/>
              <a:t>(2). </a:t>
            </a:r>
            <a:r>
              <a:rPr lang="zh-CN" altLang="en-US" dirty="0"/>
              <a:t>数据处理：</a:t>
            </a:r>
            <a:r>
              <a:rPr lang="en-US" altLang="zh-CN" dirty="0"/>
              <a:t>TOF</a:t>
            </a:r>
            <a:r>
              <a:rPr lang="zh-CN" altLang="en-US" dirty="0"/>
              <a:t>归一化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8CA0E2A6-507C-4A80-98B3-F44F52B1A334}"/>
              </a:ext>
            </a:extLst>
          </p:cNvPr>
          <p:cNvGrpSpPr/>
          <p:nvPr/>
        </p:nvGrpSpPr>
        <p:grpSpPr>
          <a:xfrm>
            <a:off x="108095" y="1370510"/>
            <a:ext cx="4360278" cy="5277527"/>
            <a:chOff x="76201" y="1326622"/>
            <a:chExt cx="3850364" cy="3103794"/>
          </a:xfrm>
        </p:grpSpPr>
        <p:sp>
          <p:nvSpPr>
            <p:cNvPr id="17" name="Shape 7">
              <a:extLst>
                <a:ext uri="{FF2B5EF4-FFF2-40B4-BE49-F238E27FC236}">
                  <a16:creationId xmlns:a16="http://schemas.microsoft.com/office/drawing/2014/main" id="{D4A2B83F-2FEF-4AB1-A6E3-6C27723E1A73}"/>
                </a:ext>
              </a:extLst>
            </p:cNvPr>
            <p:cNvSpPr/>
            <p:nvPr/>
          </p:nvSpPr>
          <p:spPr>
            <a:xfrm>
              <a:off x="76201" y="1372077"/>
              <a:ext cx="3832715" cy="2912934"/>
            </a:xfrm>
            <a:prstGeom prst="roundRect">
              <a:avLst>
                <a:gd name="adj" fmla="val 5806"/>
              </a:avLst>
            </a:prstGeom>
            <a:solidFill>
              <a:srgbClr val="EDF5FC"/>
            </a:solidFill>
            <a:ln/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18" name="Text 4">
              <a:extLst>
                <a:ext uri="{FF2B5EF4-FFF2-40B4-BE49-F238E27FC236}">
                  <a16:creationId xmlns:a16="http://schemas.microsoft.com/office/drawing/2014/main" id="{D4821536-9183-4379-B067-117F4E7A4AFB}"/>
                </a:ext>
              </a:extLst>
            </p:cNvPr>
            <p:cNvSpPr/>
            <p:nvPr/>
          </p:nvSpPr>
          <p:spPr>
            <a:xfrm>
              <a:off x="162548" y="1326622"/>
              <a:ext cx="3764017" cy="82250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altLang="zh-CN" sz="2400" b="1" dirty="0">
                  <a:solidFill>
                    <a:srgbClr val="1C2B3A"/>
                  </a:solidFill>
                  <a:latin typeface="Microsoft YaHei" pitchFamily="34" charset="0"/>
                  <a:ea typeface="Microsoft YaHei" pitchFamily="34" charset="-122"/>
                </a:rPr>
                <a:t>0.5 </a:t>
              </a:r>
              <a:r>
                <a:rPr lang="en-US" altLang="zh-CN" sz="2400" b="1" dirty="0" err="1">
                  <a:solidFill>
                    <a:srgbClr val="1C2B3A"/>
                  </a:solidFill>
                  <a:latin typeface="Microsoft YaHei" pitchFamily="34" charset="0"/>
                  <a:ea typeface="Microsoft YaHei" pitchFamily="34" charset="-122"/>
                </a:rPr>
                <a:t>wt</a:t>
              </a:r>
              <a:r>
                <a:rPr lang="en-US" altLang="zh-CN" sz="2400" b="1" dirty="0">
                  <a:solidFill>
                    <a:srgbClr val="1C2B3A"/>
                  </a:solidFill>
                  <a:latin typeface="Microsoft YaHei" pitchFamily="34" charset="0"/>
                  <a:ea typeface="Microsoft YaHei" pitchFamily="34" charset="-122"/>
                </a:rPr>
                <a:t>% </a:t>
              </a:r>
              <a:r>
                <a:rPr lang="en-US" altLang="zh-CN" sz="2400" b="1" dirty="0" err="1">
                  <a:solidFill>
                    <a:srgbClr val="1C2B3A"/>
                  </a:solidFill>
                  <a:latin typeface="Microsoft YaHei" pitchFamily="34" charset="0"/>
                  <a:ea typeface="Microsoft YaHei" pitchFamily="34" charset="-122"/>
                </a:rPr>
                <a:t>LiF</a:t>
              </a:r>
              <a:r>
                <a:rPr lang="zh-CN" altLang="en-US" sz="2400" b="1" dirty="0">
                  <a:solidFill>
                    <a:srgbClr val="1C2B3A"/>
                  </a:solidFill>
                  <a:latin typeface="Microsoft YaHei" pitchFamily="34" charset="0"/>
                  <a:ea typeface="Microsoft YaHei" pitchFamily="34" charset="-122"/>
                </a:rPr>
                <a:t>的闪烁体中，反应信号的飞行时间（</a:t>
              </a:r>
              <a:r>
                <a:rPr lang="en-US" altLang="zh-CN" sz="2400" b="1" dirty="0">
                  <a:solidFill>
                    <a:srgbClr val="1C2B3A"/>
                  </a:solidFill>
                  <a:latin typeface="Microsoft YaHei" pitchFamily="34" charset="0"/>
                  <a:ea typeface="Microsoft YaHei" pitchFamily="34" charset="-122"/>
                </a:rPr>
                <a:t>TOF</a:t>
              </a:r>
              <a:r>
                <a:rPr lang="zh-CN" altLang="en-US" sz="2400" b="1" dirty="0">
                  <a:solidFill>
                    <a:srgbClr val="1C2B3A"/>
                  </a:solidFill>
                  <a:latin typeface="Microsoft YaHei" pitchFamily="34" charset="0"/>
                  <a:ea typeface="Microsoft YaHei" pitchFamily="34" charset="-122"/>
                </a:rPr>
                <a:t>）分析</a:t>
              </a:r>
            </a:p>
          </p:txBody>
        </p:sp>
        <p:sp>
          <p:nvSpPr>
            <p:cNvPr id="19" name="Text 5">
              <a:extLst>
                <a:ext uri="{FF2B5EF4-FFF2-40B4-BE49-F238E27FC236}">
                  <a16:creationId xmlns:a16="http://schemas.microsoft.com/office/drawing/2014/main" id="{DC5A7457-615B-4028-908B-C66F29F80003}"/>
                </a:ext>
              </a:extLst>
            </p:cNvPr>
            <p:cNvSpPr/>
            <p:nvPr/>
          </p:nvSpPr>
          <p:spPr>
            <a:xfrm>
              <a:off x="163867" y="1737874"/>
              <a:ext cx="3543558" cy="269254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285750" lvl="0" indent="-28575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zh-CN" altLang="en-US" sz="2200" dirty="0"/>
                <a:t>确定 ⁶</a:t>
              </a:r>
              <a:r>
                <a:rPr lang="en-US" altLang="zh-CN" sz="2200" dirty="0"/>
                <a:t>Li(n, </a:t>
              </a:r>
              <a:r>
                <a:rPr lang="el-GR" altLang="zh-CN" sz="2200" dirty="0"/>
                <a:t>α)</a:t>
              </a:r>
              <a:r>
                <a:rPr lang="en-US" altLang="zh-CN" sz="2200" dirty="0"/>
                <a:t> </a:t>
              </a:r>
              <a:r>
                <a:rPr lang="zh-CN" altLang="en-US" sz="2200" dirty="0"/>
                <a:t>信号的区间范围：</a:t>
              </a:r>
              <a:r>
                <a:rPr lang="en-US" altLang="zh-CN" sz="2200" dirty="0"/>
                <a:t>PSD (0.28, 0.36), PH (500, 1200)</a:t>
              </a:r>
              <a:endParaRPr lang="zh-CN" altLang="zh-CN" sz="2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CN" altLang="en-US" sz="2200" dirty="0"/>
                <a:t>进行 </a:t>
              </a:r>
              <a:r>
                <a:rPr lang="en-US" altLang="zh-CN" sz="2200" dirty="0"/>
                <a:t>100 </a:t>
              </a:r>
              <a:r>
                <a:rPr lang="el-GR" altLang="zh-CN" sz="2200" dirty="0"/>
                <a:t>μ</a:t>
              </a:r>
              <a:r>
                <a:rPr lang="en-US" altLang="zh-CN" sz="2200" dirty="0"/>
                <a:t>s</a:t>
              </a:r>
              <a:r>
                <a:rPr lang="zh-CN" altLang="en-US" sz="2200" dirty="0"/>
                <a:t>时间分箱划分，用于飞行时间分析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CN" altLang="en-US" sz="2200" dirty="0"/>
                <a:t>获取每个时间区间内的多组分 </a:t>
              </a:r>
              <a:r>
                <a:rPr lang="en-US" altLang="zh-CN" sz="2200" dirty="0"/>
                <a:t>PSD </a:t>
              </a:r>
              <a:r>
                <a:rPr lang="zh-CN" altLang="en-US" sz="2200" dirty="0"/>
                <a:t>分布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CN" altLang="en-US" sz="2200" dirty="0"/>
                <a:t>采用双高斯 </a:t>
              </a:r>
              <a:r>
                <a:rPr lang="en-US" altLang="zh-CN" sz="2200" dirty="0"/>
                <a:t>+ </a:t>
              </a:r>
              <a:r>
                <a:rPr lang="zh-CN" altLang="en-US" sz="2200" dirty="0"/>
                <a:t>多项式拟合的方法进行信号分离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CN" altLang="en-US" sz="2200" dirty="0"/>
                <a:t>提取反应产额，并构建飞行时间（</a:t>
              </a:r>
              <a:r>
                <a:rPr lang="en-US" altLang="zh-CN" sz="2200" dirty="0"/>
                <a:t>TOF</a:t>
              </a:r>
              <a:r>
                <a:rPr lang="zh-CN" altLang="en-US" sz="2200" dirty="0"/>
                <a:t>）能谱</a:t>
              </a: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78D637E1-F05A-4F05-A2BF-72680D5BA537}"/>
              </a:ext>
            </a:extLst>
          </p:cNvPr>
          <p:cNvSpPr/>
          <p:nvPr/>
        </p:nvSpPr>
        <p:spPr>
          <a:xfrm>
            <a:off x="8250457" y="3657599"/>
            <a:ext cx="361220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/>
              <a:t>0.5 </a:t>
            </a:r>
            <a:r>
              <a:rPr lang="en-US" altLang="zh-CN" sz="1200" b="1" dirty="0" err="1"/>
              <a:t>wt</a:t>
            </a:r>
            <a:r>
              <a:rPr lang="en-US" altLang="zh-CN" sz="1200" b="1" dirty="0"/>
              <a:t>% </a:t>
            </a:r>
            <a:r>
              <a:rPr lang="en-US" altLang="zh-CN" sz="1200" b="1" dirty="0" err="1"/>
              <a:t>LiF</a:t>
            </a:r>
            <a:r>
              <a:rPr lang="en-US" altLang="zh-CN" sz="1200" b="1" dirty="0"/>
              <a:t> </a:t>
            </a:r>
            <a:r>
              <a:rPr lang="zh-CN" altLang="en-US" sz="1200" b="1" dirty="0"/>
              <a:t>的闪烁体中</a:t>
            </a:r>
            <a:r>
              <a:rPr lang="en-US" altLang="zh-CN" sz="1200" b="1" baseline="30000" dirty="0"/>
              <a:t>14</a:t>
            </a:r>
            <a:r>
              <a:rPr lang="en-US" altLang="zh-CN" sz="1200" b="1" dirty="0"/>
              <a:t>N(n, p</a:t>
            </a:r>
            <a:r>
              <a:rPr lang="el-GR" altLang="zh-CN" sz="1200" b="1" dirty="0"/>
              <a:t>)</a:t>
            </a:r>
            <a:r>
              <a:rPr lang="zh-CN" altLang="en-US" sz="1200" b="1" dirty="0"/>
              <a:t>反应信号的拟合信息</a:t>
            </a:r>
            <a:endParaRPr lang="en-US" altLang="zh-CN" sz="1200" b="1" dirty="0"/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E09D28BC-9401-4592-95CC-6C2DD9B197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6897" r="30000" b="-1"/>
          <a:stretch/>
        </p:blipFill>
        <p:spPr>
          <a:xfrm>
            <a:off x="4545722" y="3968535"/>
            <a:ext cx="3690377" cy="232877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DE509F5-F1AE-496C-827A-223BEB67BD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0984" y="1242107"/>
            <a:ext cx="3470482" cy="244200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3DEF9D9-E93E-46C2-A0A9-4EC28EA992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7643" y="1246167"/>
            <a:ext cx="3404942" cy="24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86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7">
            <a:extLst>
              <a:ext uri="{FF2B5EF4-FFF2-40B4-BE49-F238E27FC236}">
                <a16:creationId xmlns:a16="http://schemas.microsoft.com/office/drawing/2014/main" id="{61AA6A79-1B2A-43E3-BC73-BBC271CD1A6B}"/>
              </a:ext>
            </a:extLst>
          </p:cNvPr>
          <p:cNvSpPr/>
          <p:nvPr/>
        </p:nvSpPr>
        <p:spPr>
          <a:xfrm>
            <a:off x="7151876" y="659595"/>
            <a:ext cx="4321741" cy="5741204"/>
          </a:xfrm>
          <a:prstGeom prst="roundRect">
            <a:avLst>
              <a:gd name="adj" fmla="val 5806"/>
            </a:avLst>
          </a:prstGeom>
          <a:solidFill>
            <a:srgbClr val="EDF5FC"/>
          </a:solidFill>
          <a:ln/>
        </p:spPr>
        <p:txBody>
          <a:bodyPr/>
          <a:lstStyle/>
          <a:p>
            <a:endParaRPr lang="zh-CN" altLang="en-US" dirty="0"/>
          </a:p>
        </p:txBody>
      </p:sp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251D5441-09BC-2B24-500F-D09AA3DFC4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675" y="6400799"/>
            <a:ext cx="523875" cy="257175"/>
          </a:xfrm>
        </p:spPr>
        <p:txBody>
          <a:bodyPr/>
          <a:lstStyle/>
          <a:p>
            <a:fld id="{BE18FDDE-94D8-814A-BE53-9326731C5EAB}" type="slidenum">
              <a:rPr kumimoji="1" lang="ja-JP" altLang="en-US" smtClean="0"/>
              <a:pPr/>
              <a:t>12</a:t>
            </a:fld>
            <a:endParaRPr kumimoji="1" lang="ja-JP" altLang="en-US" dirty="0"/>
          </a:p>
        </p:txBody>
      </p:sp>
      <p:sp>
        <p:nvSpPr>
          <p:cNvPr id="22" name="タイトル 4">
            <a:extLst>
              <a:ext uri="{FF2B5EF4-FFF2-40B4-BE49-F238E27FC236}">
                <a16:creationId xmlns:a16="http://schemas.microsoft.com/office/drawing/2014/main" id="{7D49B645-306A-4B8B-9928-0CD2B4BDE316}"/>
              </a:ext>
            </a:extLst>
          </p:cNvPr>
          <p:cNvSpPr txBox="1">
            <a:spLocks/>
          </p:cNvSpPr>
          <p:nvPr/>
        </p:nvSpPr>
        <p:spPr>
          <a:xfrm>
            <a:off x="-1947196" y="1750447"/>
            <a:ext cx="9129666" cy="50951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1" i="0" kern="1200">
                <a:solidFill>
                  <a:schemeClr val="tx2"/>
                </a:solidFill>
                <a:latin typeface="+mn-ea"/>
                <a:ea typeface="+mn-ea"/>
                <a:cs typeface="+mj-cs"/>
              </a:defRPr>
            </a:lvl1pPr>
          </a:lstStyle>
          <a:p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1">
                <a:extLst>
                  <a:ext uri="{FF2B5EF4-FFF2-40B4-BE49-F238E27FC236}">
                    <a16:creationId xmlns:a16="http://schemas.microsoft.com/office/drawing/2014/main" id="{8137364F-78F9-4115-A810-202CA57EAD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223" y="1264927"/>
                <a:ext cx="6575577" cy="48527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288000" indent="-288000" defTabSz="914400">
                  <a:lnSpc>
                    <a:spcPct val="110000"/>
                  </a:lnSpc>
                  <a:spcBef>
                    <a:spcPts val="1200"/>
                  </a:spcBef>
                  <a:buSzPct val="75000"/>
                  <a:buFont typeface="Wingdings" panose="05000000000000000000" pitchFamily="2" charset="2"/>
                  <a:buChar char="u"/>
                </a:pPr>
                <a:r>
                  <a:rPr lang="zh-CN" altLang="en-US" b="1" dirty="0">
                    <a:solidFill>
                      <a:srgbClr val="005DA2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死时间参数</a:t>
                </a:r>
                <a:endParaRPr lang="en-US" altLang="zh-CN" sz="11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/>
                  <a:t>时间道宽度：</a:t>
                </a:r>
                <a:r>
                  <a:rPr lang="el-GR" altLang="zh-CN" sz="1600" dirty="0"/>
                  <a:t> Δ</a:t>
                </a:r>
                <a:r>
                  <a:rPr lang="en-US" altLang="zh-CN" sz="1600" dirty="0"/>
                  <a:t>t</a:t>
                </a:r>
                <a:r>
                  <a:rPr lang="zh-CN" altLang="en-US" sz="1600" dirty="0"/>
                  <a:t>＝</a:t>
                </a:r>
                <a:r>
                  <a:rPr lang="en-US" altLang="zh-CN" sz="1600" b="1" dirty="0"/>
                  <a:t>100 ns</a:t>
                </a:r>
                <a:endParaRPr lang="en-US" altLang="zh-CN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/>
                  <a:t>死时间时长：</a:t>
                </a:r>
                <a:r>
                  <a:rPr lang="en-US" altLang="zh-CN" sz="1600" b="1" dirty="0"/>
                  <a:t>516 ns</a:t>
                </a:r>
                <a:endParaRPr lang="en-US" altLang="zh-CN" sz="1600" dirty="0"/>
              </a:p>
              <a:p>
                <a:pPr marL="288000" indent="-288000" defTabSz="914400">
                  <a:lnSpc>
                    <a:spcPct val="110000"/>
                  </a:lnSpc>
                  <a:spcBef>
                    <a:spcPts val="1200"/>
                  </a:spcBef>
                  <a:buSzPct val="75000"/>
                  <a:buFont typeface="Wingdings" panose="05000000000000000000" pitchFamily="2" charset="2"/>
                  <a:buChar char="u"/>
                </a:pPr>
                <a:r>
                  <a:rPr lang="zh-CN" altLang="en-US" b="1" dirty="0">
                    <a:solidFill>
                      <a:srgbClr val="005DA2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死时间模型：采用非瘫痪型死时间模型 </a:t>
                </a:r>
                <a:r>
                  <a:rPr lang="en-US" altLang="zh-CN" b="1" dirty="0">
                    <a:solidFill>
                      <a:srgbClr val="005DA2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(</a:t>
                </a:r>
                <a:r>
                  <a:rPr lang="en-US" altLang="zh-CN" b="1" dirty="0" err="1">
                    <a:solidFill>
                      <a:srgbClr val="005DA2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Katabuchi</a:t>
                </a:r>
                <a:r>
                  <a:rPr lang="en-US" altLang="zh-CN" b="1" dirty="0">
                    <a:solidFill>
                      <a:srgbClr val="005DA2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 et al.)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/>
                  <a:t>探测器每成功记录 </a:t>
                </a:r>
                <a:r>
                  <a:rPr lang="en-US" altLang="zh-CN" sz="1600" dirty="0"/>
                  <a:t>1 </a:t>
                </a:r>
                <a:r>
                  <a:rPr lang="zh-CN" altLang="en-US" sz="1600" dirty="0"/>
                  <a:t>个有效粒子，立刻锁定</a:t>
                </a:r>
                <a:r>
                  <a:rPr lang="en-US" altLang="zh-CN" sz="1600" dirty="0"/>
                  <a:t>516 ns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/>
                  <a:t>屏蔽期屏蔽期内所有入射事件全部丢弃，不统计</a:t>
                </a:r>
                <a:endParaRPr lang="en-US" altLang="zh-CN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/>
                  <a:t>屏蔽期结束后，探测器恢复工作状态</a:t>
                </a:r>
                <a:endParaRPr lang="en-US" altLang="zh-CN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/>
                  <a:t>密集入射造成死时间重叠时，自动合并为连续屏蔽区间，不重复累加</a:t>
                </a:r>
                <a:endParaRPr lang="en-US" altLang="zh-CN" sz="1600" b="1" dirty="0">
                  <a:solidFill>
                    <a:srgbClr val="005DA2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endParaRPr>
              </a:p>
              <a:p>
                <a:pPr marL="288000" indent="-288000" defTabSz="914400">
                  <a:lnSpc>
                    <a:spcPct val="110000"/>
                  </a:lnSpc>
                  <a:spcBef>
                    <a:spcPts val="1200"/>
                  </a:spcBef>
                  <a:buSzPct val="75000"/>
                  <a:buFont typeface="Wingdings" panose="05000000000000000000" pitchFamily="2" charset="2"/>
                  <a:buChar char="u"/>
                </a:pPr>
                <a:r>
                  <a:rPr lang="zh-CN" altLang="en-US" b="1" dirty="0">
                    <a:solidFill>
                      <a:srgbClr val="005DA2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死时间概率</a:t>
                </a:r>
                <a:r>
                  <a:rPr lang="en-US" altLang="zh-CN" b="1" dirty="0">
                    <a:solidFill>
                      <a:srgbClr val="005DA2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:</a:t>
                </a:r>
                <a14:m>
                  <m:oMath xmlns:m="http://schemas.openxmlformats.org/officeDocument/2006/math">
                    <m:r>
                      <a:rPr lang="en-US" altLang="zh-CN" b="1">
                        <a:solidFill>
                          <a:srgbClr val="005DA2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 </m:t>
                    </m:r>
                    <m:sSub>
                      <m:sSubPr>
                        <m:ctrlPr>
                          <a:rPr lang="en-US" altLang="zh-CN" b="1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b="1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𝑷</m:t>
                        </m:r>
                      </m:e>
                      <m:sub>
                        <m:r>
                          <a:rPr lang="en-US" altLang="zh-CN" b="1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𝒅𝒕</m:t>
                        </m:r>
                      </m:sub>
                    </m:sSub>
                    <m:r>
                      <a:rPr lang="en-US" altLang="zh-CN" b="1">
                        <a:solidFill>
                          <a:srgbClr val="005DA2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=</m:t>
                    </m:r>
                    <m:f>
                      <m:fPr>
                        <m:ctrlPr>
                          <a:rPr lang="en-US" altLang="zh-CN" b="1" i="1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b="1">
                                <a:solidFill>
                                  <a:srgbClr val="005DA2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bPr>
                          <m:e>
                            <m:r>
                              <a:rPr lang="en-US" altLang="zh-CN" b="1">
                                <a:solidFill>
                                  <a:srgbClr val="005DA2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𝑵</m:t>
                            </m:r>
                          </m:e>
                          <m:sub>
                            <m:r>
                              <a:rPr lang="en-US" altLang="zh-CN" b="1">
                                <a:solidFill>
                                  <a:srgbClr val="005DA2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𝒅𝒔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b="1">
                                <a:solidFill>
                                  <a:srgbClr val="005DA2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dPr>
                          <m:e>
                            <m:r>
                              <a:rPr lang="en-US" altLang="zh-CN" b="1">
                                <a:solidFill>
                                  <a:srgbClr val="005DA2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𝒊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altLang="zh-CN" b="1">
                                <a:solidFill>
                                  <a:srgbClr val="005DA2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bPr>
                          <m:e>
                            <m:r>
                              <a:rPr lang="en-US" altLang="zh-CN" b="1">
                                <a:solidFill>
                                  <a:srgbClr val="005DA2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𝑵</m:t>
                            </m:r>
                          </m:e>
                          <m:sub>
                            <m:r>
                              <a:rPr lang="en-US" altLang="zh-CN" b="1">
                                <a:solidFill>
                                  <a:srgbClr val="005DA2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𝒃𝒖𝒓𝒔𝒕</m:t>
                            </m:r>
                          </m:sub>
                        </m:sSub>
                        <m:r>
                          <a:rPr lang="en-US" altLang="zh-CN" b="1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 ∆</m:t>
                        </m:r>
                        <m:r>
                          <a:rPr lang="en-US" altLang="zh-CN" b="1">
                            <a:solidFill>
                              <a:srgbClr val="005DA2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𝒕</m:t>
                        </m:r>
                      </m:den>
                    </m:f>
                  </m:oMath>
                </a14:m>
                <a:endParaRPr lang="en-US" altLang="zh-CN" sz="11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𝑑𝑠</m:t>
                        </m:r>
                      </m:sub>
                    </m:sSub>
                    <m:d>
                      <m:dPr>
                        <m:ctrlPr>
                          <a:rPr lang="en-US" altLang="zh-CN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zh-CN" altLang="en-US" sz="1600" dirty="0"/>
                  <a:t>为被死时间占据的总时长，</a:t>
                </a:r>
                <a:r>
                  <a:rPr lang="en-US" altLang="zh-CN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𝑏𝑢𝑟𝑠𝑡</m:t>
                        </m:r>
                      </m:sub>
                    </m:sSub>
                  </m:oMath>
                </a14:m>
                <a:r>
                  <a:rPr lang="zh-CN" altLang="en-US" sz="1600" dirty="0"/>
                  <a:t>为中子脉冲数，</a:t>
                </a:r>
                <a:r>
                  <a:rPr lang="en-US" altLang="zh-CN" sz="1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CN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zh-CN" altLang="en-US" sz="1600" dirty="0"/>
                  <a:t>为飞行时间道宽。</a:t>
                </a:r>
                <a:endParaRPr lang="en-US" altLang="zh-CN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/>
                  <a:t>真实事件数</a:t>
                </a:r>
                <a:r>
                  <a:rPr lang="en-US" altLang="zh-CN" sz="16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altLang="zh-CN" sz="1600" b="1" i="1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altLang="zh-CN" sz="1600" b="1" i="1" smtClean="0">
                            <a:latin typeface="Cambria Math" panose="02040503050406030204" pitchFamily="18" charset="0"/>
                          </a:rPr>
                          <m:t>𝒓𝒖𝒆</m:t>
                        </m:r>
                      </m:sub>
                    </m:sSub>
                    <m:d>
                      <m:dPr>
                        <m:ctrlPr>
                          <a:rPr lang="en-US" altLang="zh-CN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𝒊</m:t>
                        </m:r>
                      </m:e>
                    </m:d>
                    <m:r>
                      <a:rPr lang="en-US" altLang="zh-CN" sz="16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1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b="1" i="1"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altLang="zh-CN" sz="1600" b="1" i="1">
                                <a:latin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n-US" altLang="zh-CN" sz="1600" b="1" i="1" smtClean="0">
                                <a:latin typeface="Cambria Math" panose="02040503050406030204" pitchFamily="18" charset="0"/>
                              </a:rPr>
                              <m:t>𝒆𝒕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1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𝒊</m:t>
                            </m:r>
                          </m:e>
                        </m:d>
                      </m:num>
                      <m:den>
                        <m:r>
                          <a:rPr lang="en-US" altLang="zh-CN" sz="1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CN" sz="1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1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b="1" i="1">
                                <a:latin typeface="Cambria Math" panose="020405030504060302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altLang="zh-CN" sz="1600" b="1" i="1">
                                <a:latin typeface="Cambria Math" panose="02040503050406030204" pitchFamily="18" charset="0"/>
                              </a:rPr>
                              <m:t>𝒅𝒕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1600" b="1" dirty="0"/>
                  <a:t> </a:t>
                </a:r>
                <a:endParaRPr lang="en-US" altLang="zh-CN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𝑑𝑒𝑡</m:t>
                        </m:r>
                      </m:sub>
                    </m:sSub>
                    <m:d>
                      <m:dPr>
                        <m:ctrlPr>
                          <a:rPr lang="en-US" altLang="zh-CN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zh-CN" altLang="en-US" sz="1600" dirty="0"/>
                  <a:t>为实测探测事件数。</a:t>
                </a:r>
                <a:endParaRPr lang="en-US" altLang="zh-CN" sz="1600" dirty="0"/>
              </a:p>
            </p:txBody>
          </p:sp>
        </mc:Choice>
        <mc:Fallback xmlns="">
          <p:sp>
            <p:nvSpPr>
              <p:cNvPr id="9" name="Rectangle 1">
                <a:extLst>
                  <a:ext uri="{FF2B5EF4-FFF2-40B4-BE49-F238E27FC236}">
                    <a16:creationId xmlns:a16="http://schemas.microsoft.com/office/drawing/2014/main" id="{8137364F-78F9-4115-A810-202CA57EAD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6223" y="1264927"/>
                <a:ext cx="6575577" cy="4852739"/>
              </a:xfrm>
              <a:prstGeom prst="rect">
                <a:avLst/>
              </a:prstGeom>
              <a:blipFill>
                <a:blip r:embed="rId3"/>
                <a:stretch>
                  <a:fillRect l="-371" t="-126" b="-113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矩形 15">
            <a:extLst>
              <a:ext uri="{FF2B5EF4-FFF2-40B4-BE49-F238E27FC236}">
                <a16:creationId xmlns:a16="http://schemas.microsoft.com/office/drawing/2014/main" id="{6C959473-5664-4FE7-9077-9EE6F74DA7D2}"/>
              </a:ext>
            </a:extLst>
          </p:cNvPr>
          <p:cNvSpPr/>
          <p:nvPr/>
        </p:nvSpPr>
        <p:spPr>
          <a:xfrm>
            <a:off x="-76200" y="6696929"/>
            <a:ext cx="13335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800" dirty="0"/>
              <a:t>T. </a:t>
            </a:r>
            <a:r>
              <a:rPr lang="en-US" altLang="zh-CN" sz="800" dirty="0" err="1"/>
              <a:t>Katabuchi</a:t>
            </a:r>
            <a:r>
              <a:rPr lang="en-US" altLang="zh-CN" sz="800" dirty="0"/>
              <a:t> et al., “Pulse-width analysis for neutron capture cross-section measurement using an </a:t>
            </a:r>
            <a:r>
              <a:rPr lang="en-US" altLang="zh-CN" sz="800" dirty="0" err="1"/>
              <a:t>NaI</a:t>
            </a:r>
            <a:r>
              <a:rPr lang="en-US" altLang="zh-CN" sz="800" dirty="0"/>
              <a:t>(Tl) detector,” </a:t>
            </a:r>
            <a:r>
              <a:rPr lang="en-US" altLang="zh-CN" sz="800" dirty="0" err="1"/>
              <a:t>Nucl</a:t>
            </a:r>
            <a:r>
              <a:rPr lang="en-US" altLang="zh-CN" sz="800" dirty="0"/>
              <a:t>. </a:t>
            </a:r>
            <a:r>
              <a:rPr lang="en-US" altLang="zh-CN" sz="800" dirty="0" err="1"/>
              <a:t>Instrum</a:t>
            </a:r>
            <a:r>
              <a:rPr lang="en-US" altLang="zh-CN" sz="800" dirty="0"/>
              <a:t>. Methods Phys. Res. A, vol. 764, pp. 369–377, 2014, </a:t>
            </a:r>
            <a:r>
              <a:rPr lang="en-US" altLang="zh-CN" sz="800" dirty="0" err="1"/>
              <a:t>doi</a:t>
            </a:r>
            <a:r>
              <a:rPr lang="en-US" altLang="zh-CN" sz="800" dirty="0"/>
              <a:t>: 10.1016/j.nima.2014.07.062.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51D20BBC-0CF7-4486-B2F9-49DBE48623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1715" r="30000"/>
          <a:stretch/>
        </p:blipFill>
        <p:spPr>
          <a:xfrm>
            <a:off x="7352358" y="784790"/>
            <a:ext cx="3920778" cy="2677329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D6F1EB7-84D5-443F-A2CD-419AB6D9868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1715" r="30000"/>
          <a:stretch/>
        </p:blipFill>
        <p:spPr>
          <a:xfrm>
            <a:off x="7357659" y="3570202"/>
            <a:ext cx="3921701" cy="2677962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3EF172BF-D13F-4292-95CA-8B81C28285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1557" y="1257248"/>
            <a:ext cx="3785570" cy="930802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6A10ECC3-F3DD-4093-9617-6B88B219DC9D}"/>
              </a:ext>
            </a:extLst>
          </p:cNvPr>
          <p:cNvSpPr/>
          <p:nvPr/>
        </p:nvSpPr>
        <p:spPr>
          <a:xfrm>
            <a:off x="171450" y="6353282"/>
            <a:ext cx="9105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消除探测器固有休眠盲区带来的计数亏损，还原中子飞行时间谱真实入射粒子分布。</a:t>
            </a:r>
            <a:endParaRPr lang="en-US" altLang="zh-CN" dirty="0">
              <a:solidFill>
                <a:srgbClr val="C00000"/>
              </a:solidFill>
            </a:endParaRPr>
          </a:p>
        </p:txBody>
      </p:sp>
      <p:sp>
        <p:nvSpPr>
          <p:cNvPr id="11" name="タイトル 12">
            <a:extLst>
              <a:ext uri="{FF2B5EF4-FFF2-40B4-BE49-F238E27FC236}">
                <a16:creationId xmlns:a16="http://schemas.microsoft.com/office/drawing/2014/main" id="{5308F6CC-10E5-43D4-B99D-36285D0AD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746"/>
            <a:ext cx="11682438" cy="589915"/>
          </a:xfrm>
        </p:spPr>
        <p:txBody>
          <a:bodyPr/>
          <a:lstStyle/>
          <a:p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三</a:t>
            </a:r>
            <a:r>
              <a:rPr lang="en-US" altLang="zh-CN" u="sng" spc="-1" dirty="0">
                <a:solidFill>
                  <a:srgbClr val="1C3077"/>
                </a:solidFill>
                <a:latin typeface="Arial"/>
                <a:ea typeface="DejaVu Sans"/>
              </a:rPr>
              <a:t>.</a:t>
            </a:r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实验</a:t>
            </a:r>
          </a:p>
        </p:txBody>
      </p:sp>
      <p:sp>
        <p:nvSpPr>
          <p:cNvPr id="12" name="タイトル 4">
            <a:extLst>
              <a:ext uri="{FF2B5EF4-FFF2-40B4-BE49-F238E27FC236}">
                <a16:creationId xmlns:a16="http://schemas.microsoft.com/office/drawing/2014/main" id="{CF9B596C-AD85-4A1D-88E1-A37BD6FE120F}"/>
              </a:ext>
            </a:extLst>
          </p:cNvPr>
          <p:cNvSpPr txBox="1">
            <a:spLocks/>
          </p:cNvSpPr>
          <p:nvPr/>
        </p:nvSpPr>
        <p:spPr>
          <a:xfrm>
            <a:off x="0" y="685661"/>
            <a:ext cx="10402956" cy="50951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1" i="0" kern="1200">
                <a:solidFill>
                  <a:schemeClr val="tx2"/>
                </a:solidFill>
                <a:latin typeface="+mn-ea"/>
                <a:ea typeface="+mn-ea"/>
                <a:cs typeface="+mj-cs"/>
              </a:defRPr>
            </a:lvl1pPr>
          </a:lstStyle>
          <a:p>
            <a:r>
              <a:rPr lang="en-US" altLang="zh-CN" dirty="0"/>
              <a:t>(2). </a:t>
            </a:r>
            <a:r>
              <a:rPr lang="zh-CN" altLang="en-US" dirty="0"/>
              <a:t>数据处理：死亡时间修正</a:t>
            </a:r>
          </a:p>
        </p:txBody>
      </p:sp>
    </p:spTree>
    <p:extLst>
      <p:ext uri="{BB962C8B-B14F-4D97-AF65-F5344CB8AC3E}">
        <p14:creationId xmlns:p14="http://schemas.microsoft.com/office/powerpoint/2010/main" val="4122090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7">
            <a:extLst>
              <a:ext uri="{FF2B5EF4-FFF2-40B4-BE49-F238E27FC236}">
                <a16:creationId xmlns:a16="http://schemas.microsoft.com/office/drawing/2014/main" id="{A7501A8D-F997-42C4-8483-1B8A04229202}"/>
              </a:ext>
            </a:extLst>
          </p:cNvPr>
          <p:cNvSpPr/>
          <p:nvPr/>
        </p:nvSpPr>
        <p:spPr>
          <a:xfrm>
            <a:off x="5931564" y="706857"/>
            <a:ext cx="5761760" cy="5841805"/>
          </a:xfrm>
          <a:prstGeom prst="roundRect">
            <a:avLst>
              <a:gd name="adj" fmla="val 5806"/>
            </a:avLst>
          </a:prstGeom>
          <a:solidFill>
            <a:srgbClr val="EDF5FC"/>
          </a:solidFill>
          <a:ln/>
        </p:spPr>
        <p:txBody>
          <a:bodyPr/>
          <a:lstStyle/>
          <a:p>
            <a:endParaRPr lang="zh-CN" altLang="en-US" dirty="0"/>
          </a:p>
        </p:txBody>
      </p:sp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251D5441-09BC-2B24-500F-D09AA3DFC4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675" y="6400799"/>
            <a:ext cx="523875" cy="257175"/>
          </a:xfrm>
        </p:spPr>
        <p:txBody>
          <a:bodyPr/>
          <a:lstStyle/>
          <a:p>
            <a:fld id="{BE18FDDE-94D8-814A-BE53-9326731C5EAB}" type="slidenum">
              <a:rPr kumimoji="1" lang="ja-JP" altLang="en-US" smtClean="0"/>
              <a:pPr/>
              <a:t>13</a:t>
            </a:fld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1">
                <a:extLst>
                  <a:ext uri="{FF2B5EF4-FFF2-40B4-BE49-F238E27FC236}">
                    <a16:creationId xmlns:a16="http://schemas.microsoft.com/office/drawing/2014/main" id="{16625BE6-BE3A-436F-AAB4-B38F82486D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450" y="1427069"/>
                <a:ext cx="5631049" cy="512755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288000" indent="-288000" defTabSz="914400">
                  <a:lnSpc>
                    <a:spcPct val="110000"/>
                  </a:lnSpc>
                  <a:spcBef>
                    <a:spcPts val="1200"/>
                  </a:spcBef>
                  <a:buSzPct val="75000"/>
                  <a:buFont typeface="Wingdings" panose="05000000000000000000" pitchFamily="2" charset="2"/>
                  <a:buChar char="u"/>
                </a:pPr>
                <a:r>
                  <a:rPr lang="zh-CN" altLang="en-US" b="1" dirty="0">
                    <a:solidFill>
                      <a:srgbClr val="005DA2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修正必要性</a:t>
                </a:r>
                <a:endParaRPr lang="en-US" altLang="zh-CN" sz="1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/>
                  <a:t>中子科学平台的中子脉冲重复频率为 </a:t>
                </a:r>
                <a:r>
                  <a:rPr lang="en-US" altLang="zh-CN" sz="1600" dirty="0"/>
                  <a:t>25Hz</a:t>
                </a:r>
                <a:r>
                  <a:rPr lang="zh-CN" altLang="en-US" sz="1600" dirty="0"/>
                  <a:t>，前一脉冲产生的慢中子易与下一脉冲信号发生帧重叠。为防止重叠信号干扰飞行时间谱数据，必须开展帧重叠修正处理。</a:t>
                </a:r>
                <a:endParaRPr lang="en-US" altLang="zh-CN" sz="1400" b="1" dirty="0"/>
              </a:p>
              <a:p>
                <a:pPr marL="288000" indent="-288000" defTabSz="914400">
                  <a:lnSpc>
                    <a:spcPct val="110000"/>
                  </a:lnSpc>
                  <a:spcBef>
                    <a:spcPts val="1200"/>
                  </a:spcBef>
                  <a:buSzPct val="75000"/>
                  <a:buFont typeface="Wingdings" panose="05000000000000000000" pitchFamily="2" charset="2"/>
                  <a:buChar char="u"/>
                </a:pPr>
                <a:r>
                  <a:rPr lang="zh-CN" altLang="en-US" b="1" dirty="0">
                    <a:solidFill>
                      <a:srgbClr val="005DA2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修正方法</a:t>
                </a:r>
                <a:endParaRPr lang="en-US" altLang="zh-CN" sz="1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/>
                  <a:t>选取 </a:t>
                </a:r>
                <a:r>
                  <a:rPr lang="en-US" altLang="zh-CN" sz="1600" dirty="0"/>
                  <a:t>36~40 </a:t>
                </a:r>
                <a:r>
                  <a:rPr lang="zh-CN" altLang="en-US" sz="1600" dirty="0"/>
                  <a:t>毫秒尾部区间，采用下述函数进行拟合：</a:t>
                </a:r>
                <a14:m>
                  <m:oMath xmlns:m="http://schemas.openxmlformats.org/officeDocument/2006/math">
                    <m:r>
                      <a:rPr lang="en-US" altLang="zh-CN" sz="16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CN" sz="1600" b="0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6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altLang="zh-CN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altLang="zh-CN" sz="1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altLang="zh-CN" sz="1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altLang="zh-CN" sz="16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altLang="zh-CN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/>
                  <a:t>将拟合曲线整体平移 </a:t>
                </a:r>
                <a:r>
                  <a:rPr lang="en-US" altLang="zh-CN" sz="1600" dirty="0"/>
                  <a:t>40 </a:t>
                </a:r>
                <a:r>
                  <a:rPr lang="zh-CN" altLang="en-US" sz="1600" dirty="0"/>
                  <a:t>毫秒，再从飞行时间谱中剔除对应重叠分量。</a:t>
                </a:r>
                <a:endParaRPr lang="en-US" altLang="zh-CN" sz="1600" dirty="0"/>
              </a:p>
              <a:p>
                <a:pPr marL="288000" indent="-288000" defTabSz="914400">
                  <a:lnSpc>
                    <a:spcPct val="110000"/>
                  </a:lnSpc>
                  <a:spcBef>
                    <a:spcPts val="1200"/>
                  </a:spcBef>
                  <a:buSzPct val="75000"/>
                  <a:buFont typeface="Wingdings" panose="05000000000000000000" pitchFamily="2" charset="2"/>
                  <a:buChar char="u"/>
                </a:pPr>
                <a:r>
                  <a:rPr lang="zh-CN" altLang="en-US" b="1" dirty="0">
                    <a:solidFill>
                      <a:srgbClr val="005DA2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误差处理</a:t>
                </a:r>
                <a:endParaRPr lang="en-US" altLang="zh-CN" sz="1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600" dirty="0"/>
                  <a:t>进行指数拟合时，借助协方差矩阵</a:t>
                </a:r>
                <a:r>
                  <a:rPr lang="en-US" altLang="zh-CN" sz="1600" dirty="0"/>
                  <a:t>C</a:t>
                </a:r>
                <a:r>
                  <a:rPr lang="zh-CN" altLang="en-US" sz="1600" dirty="0"/>
                  <a:t>实现关联误差的传递运算</a:t>
                </a:r>
                <a14:m>
                  <m:oMath xmlns:m="http://schemas.openxmlformats.org/officeDocument/2006/math">
                    <m:r>
                      <a:rPr lang="zh-CN" altLang="en-US" sz="1600" b="0" i="1" dirty="0">
                        <a:latin typeface="Cambria Math" panose="02040503050406030204" pitchFamily="18" charset="0"/>
                      </a:rPr>
                      <m:t>：</m:t>
                    </m:r>
                    <m:r>
                      <a:rPr lang="en-US" altLang="zh-CN" sz="16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CN" sz="1600" b="0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zh-CN" altLang="en-US" sz="1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zh-CN" altLang="en-US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CN" altLang="en-US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b="1" i="1" smtClean="0">
                                      <a:latin typeface="Cambria Math" panose="02040503050406030204" pitchFamily="18" charset="0"/>
                                    </a:rPr>
                                    <m:t>𝜹</m:t>
                                  </m:r>
                                </m:e>
                                <m:sub>
                                  <m:r>
                                    <a:rPr lang="en-US" altLang="zh-CN" sz="1600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altLang="zh-CN" sz="1600" b="1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zh-CN" altLang="en-US" sz="1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en-US" sz="1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1600" b="1" i="1">
                                  <a:latin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altLang="zh-CN" sz="1600" b="1" i="1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num>
                            <m:den>
                              <m:r>
                                <a:rPr lang="zh-CN" altLang="en-US" sz="1600" b="1" i="1">
                                  <a:latin typeface="Cambria Math" panose="02040503050406030204" pitchFamily="18" charset="0"/>
                                </a:rPr>
                                <m:t>𝝏</m:t>
                              </m:r>
                              <m:sSub>
                                <m:sSubPr>
                                  <m:ctrlPr>
                                    <a:rPr lang="en-US" altLang="zh-CN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600" b="1" i="1">
                                      <a:latin typeface="Cambria Math" panose="02040503050406030204" pitchFamily="18" charset="0"/>
                                    </a:rPr>
                                    <m:t>𝒄</m:t>
                                  </m:r>
                                </m:e>
                                <m:sub>
                                  <m:r>
                                    <a:rPr lang="en-US" altLang="zh-CN" sz="1600" b="1" i="1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zh-CN" altLang="en-US" sz="1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1600" b="1" i="1">
                                  <a:latin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altLang="zh-CN" sz="1600" b="1" i="1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num>
                            <m:den>
                              <m:r>
                                <a:rPr lang="zh-CN" altLang="en-US" sz="1600" b="1" i="1">
                                  <a:latin typeface="Cambria Math" panose="02040503050406030204" pitchFamily="18" charset="0"/>
                                </a:rPr>
                                <m:t>𝝏</m:t>
                              </m:r>
                              <m:sSub>
                                <m:sSubPr>
                                  <m:ctrlPr>
                                    <a:rPr lang="en-US" altLang="zh-CN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600" b="1" i="1">
                                      <a:latin typeface="Cambria Math" panose="02040503050406030204" pitchFamily="18" charset="0"/>
                                    </a:rPr>
                                    <m:t>𝒄</m:t>
                                  </m:r>
                                </m:e>
                                <m:sub>
                                  <m:r>
                                    <a:rPr lang="en-US" altLang="zh-CN" sz="1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zh-CN" altLang="en-US" sz="1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1600" b="1" i="1">
                                  <a:latin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altLang="zh-CN" sz="1600" b="1" i="1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num>
                            <m:den>
                              <m:r>
                                <a:rPr lang="zh-CN" altLang="en-US" sz="1600" b="1" i="1">
                                  <a:latin typeface="Cambria Math" panose="02040503050406030204" pitchFamily="18" charset="0"/>
                                </a:rPr>
                                <m:t>𝝏</m:t>
                              </m:r>
                              <m:sSub>
                                <m:sSubPr>
                                  <m:ctrlPr>
                                    <a:rPr lang="en-US" altLang="zh-CN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600" b="1" i="1">
                                      <a:latin typeface="Cambria Math" panose="02040503050406030204" pitchFamily="18" charset="0"/>
                                    </a:rPr>
                                    <m:t>𝒄</m:t>
                                  </m:r>
                                </m:e>
                                <m:sub>
                                  <m:r>
                                    <a:rPr lang="en-US" altLang="zh-CN" sz="1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altLang="zh-CN" sz="1600" b="1" i="1" smtClean="0">
                          <a:latin typeface="Cambria Math" panose="02040503050406030204" pitchFamily="18" charset="0"/>
                        </a:rPr>
                        <m:t>𝑪</m:t>
                      </m:r>
                      <m:d>
                        <m:dPr>
                          <m:ctrlPr>
                            <a:rPr lang="en-US" altLang="zh-CN" sz="1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CN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zh-CN" altLang="en-US" sz="16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sz="1600" b="1" i="1">
                                        <a:latin typeface="Cambria Math" panose="02040503050406030204" pitchFamily="18" charset="0"/>
                                      </a:rPr>
                                      <m:t>𝝏</m:t>
                                    </m:r>
                                    <m:r>
                                      <a:rPr lang="en-US" altLang="zh-CN" sz="1600" b="1" i="1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num>
                                  <m:den>
                                    <m:r>
                                      <a:rPr lang="zh-CN" altLang="en-US" sz="1600" b="1" i="1">
                                        <a:latin typeface="Cambria Math" panose="02040503050406030204" pitchFamily="18" charset="0"/>
                                      </a:rPr>
                                      <m:t>𝝏</m:t>
                                    </m:r>
                                    <m:sSub>
                                      <m:sSubPr>
                                        <m:ctrlPr>
                                          <a:rPr lang="en-US" altLang="zh-CN" sz="16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1600" b="1" i="1">
                                            <a:latin typeface="Cambria Math" panose="02040503050406030204" pitchFamily="18" charset="0"/>
                                          </a:rPr>
                                          <m:t>𝒄</m:t>
                                        </m:r>
                                      </m:e>
                                      <m:sub>
                                        <m:r>
                                          <a:rPr lang="en-US" altLang="zh-CN" sz="1600" b="1" i="1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zh-CN" altLang="en-US" sz="16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sz="1600" b="1" i="1">
                                        <a:latin typeface="Cambria Math" panose="02040503050406030204" pitchFamily="18" charset="0"/>
                                      </a:rPr>
                                      <m:t>𝝏</m:t>
                                    </m:r>
                                    <m:r>
                                      <a:rPr lang="en-US" altLang="zh-CN" sz="1600" b="1" i="1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num>
                                  <m:den>
                                    <m:r>
                                      <a:rPr lang="zh-CN" altLang="en-US" sz="1600" b="1" i="1">
                                        <a:latin typeface="Cambria Math" panose="02040503050406030204" pitchFamily="18" charset="0"/>
                                      </a:rPr>
                                      <m:t>𝝏</m:t>
                                    </m:r>
                                    <m:sSub>
                                      <m:sSubPr>
                                        <m:ctrlPr>
                                          <a:rPr lang="en-US" altLang="zh-CN" sz="16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1600" b="1" i="1">
                                            <a:latin typeface="Cambria Math" panose="02040503050406030204" pitchFamily="18" charset="0"/>
                                          </a:rPr>
                                          <m:t>𝒄</m:t>
                                        </m:r>
                                      </m:e>
                                      <m:sub>
                                        <m:r>
                                          <a:rPr lang="en-US" altLang="zh-CN" sz="1600" b="1" i="1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zh-CN" altLang="en-US" sz="16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sz="1600" b="1" i="1">
                                        <a:latin typeface="Cambria Math" panose="02040503050406030204" pitchFamily="18" charset="0"/>
                                      </a:rPr>
                                      <m:t>𝝏</m:t>
                                    </m:r>
                                    <m:r>
                                      <a:rPr lang="en-US" altLang="zh-CN" sz="1600" b="1" i="1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num>
                                  <m:den>
                                    <m:r>
                                      <a:rPr lang="zh-CN" altLang="en-US" sz="1600" b="1" i="1">
                                        <a:latin typeface="Cambria Math" panose="02040503050406030204" pitchFamily="18" charset="0"/>
                                      </a:rPr>
                                      <m:t>𝝏</m:t>
                                    </m:r>
                                    <m:sSub>
                                      <m:sSubPr>
                                        <m:ctrlPr>
                                          <a:rPr lang="en-US" altLang="zh-CN" sz="16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1600" b="1" i="1">
                                            <a:latin typeface="Cambria Math" panose="02040503050406030204" pitchFamily="18" charset="0"/>
                                          </a:rPr>
                                          <m:t>𝒄</m:t>
                                        </m:r>
                                      </m:e>
                                      <m:sub>
                                        <m:r>
                                          <a:rPr lang="en-US" altLang="zh-CN" sz="1600" b="1" i="1"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zh-CN" sz="1600" b="1" dirty="0"/>
              </a:p>
            </p:txBody>
          </p:sp>
        </mc:Choice>
        <mc:Fallback xmlns="">
          <p:sp>
            <p:nvSpPr>
              <p:cNvPr id="8" name="Rectangle 1">
                <a:extLst>
                  <a:ext uri="{FF2B5EF4-FFF2-40B4-BE49-F238E27FC236}">
                    <a16:creationId xmlns:a16="http://schemas.microsoft.com/office/drawing/2014/main" id="{16625BE6-BE3A-436F-AAB4-B38F82486D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1450" y="1427069"/>
                <a:ext cx="5631049" cy="5127558"/>
              </a:xfrm>
              <a:prstGeom prst="rect">
                <a:avLst/>
              </a:prstGeom>
              <a:blipFill>
                <a:blip r:embed="rId3"/>
                <a:stretch>
                  <a:fillRect l="-43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图片 10">
            <a:extLst>
              <a:ext uri="{FF2B5EF4-FFF2-40B4-BE49-F238E27FC236}">
                <a16:creationId xmlns:a16="http://schemas.microsoft.com/office/drawing/2014/main" id="{D6417B14-FE80-4445-AC7E-9C7FA31238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302"/>
          <a:stretch/>
        </p:blipFill>
        <p:spPr>
          <a:xfrm>
            <a:off x="6112904" y="877934"/>
            <a:ext cx="5383771" cy="2260763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C8B189CF-A22C-4F0C-ADD1-AADCD328C295}"/>
              </a:ext>
            </a:extLst>
          </p:cNvPr>
          <p:cNvSpPr/>
          <p:nvPr/>
        </p:nvSpPr>
        <p:spPr>
          <a:xfrm>
            <a:off x="6112904" y="6225714"/>
            <a:ext cx="55018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/>
              <a:t>针对添加了 </a:t>
            </a:r>
            <a:r>
              <a:rPr lang="en-US" altLang="zh-CN" sz="1400" dirty="0"/>
              <a:t>0.5 </a:t>
            </a:r>
            <a:r>
              <a:rPr lang="en-US" altLang="zh-CN" sz="1400" dirty="0" err="1"/>
              <a:t>wt</a:t>
            </a:r>
            <a:r>
              <a:rPr lang="en-US" altLang="zh-CN" sz="1400" dirty="0"/>
              <a:t>% </a:t>
            </a:r>
            <a:r>
              <a:rPr lang="en-US" altLang="zh-CN" sz="1400" dirty="0" err="1"/>
              <a:t>LiF</a:t>
            </a:r>
            <a:r>
              <a:rPr lang="en-US" altLang="zh-CN" sz="1400" dirty="0"/>
              <a:t> </a:t>
            </a:r>
            <a:r>
              <a:rPr lang="zh-CN" altLang="en-US" sz="1400" dirty="0"/>
              <a:t>的闪烁体中 </a:t>
            </a:r>
            <a:r>
              <a:rPr lang="en-US" altLang="zh-CN" sz="1400" baseline="30000" dirty="0"/>
              <a:t>14</a:t>
            </a:r>
            <a:r>
              <a:rPr lang="en-US" altLang="zh-CN" sz="1400" dirty="0"/>
              <a:t>N(n, p) </a:t>
            </a:r>
            <a:r>
              <a:rPr lang="zh-CN" altLang="en-US" sz="1400" dirty="0"/>
              <a:t>反应进行的帧重叠校正</a:t>
            </a:r>
          </a:p>
        </p:txBody>
      </p:sp>
      <p:sp>
        <p:nvSpPr>
          <p:cNvPr id="10" name="タイトル 12">
            <a:extLst>
              <a:ext uri="{FF2B5EF4-FFF2-40B4-BE49-F238E27FC236}">
                <a16:creationId xmlns:a16="http://schemas.microsoft.com/office/drawing/2014/main" id="{86592FDD-F59C-4AFD-9357-346EC0EA1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746"/>
            <a:ext cx="11682438" cy="589915"/>
          </a:xfrm>
        </p:spPr>
        <p:txBody>
          <a:bodyPr/>
          <a:lstStyle/>
          <a:p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三</a:t>
            </a:r>
            <a:r>
              <a:rPr lang="en-US" altLang="zh-CN" u="sng" spc="-1" dirty="0">
                <a:solidFill>
                  <a:srgbClr val="1C3077"/>
                </a:solidFill>
                <a:latin typeface="Arial"/>
                <a:ea typeface="DejaVu Sans"/>
              </a:rPr>
              <a:t>.</a:t>
            </a:r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实验</a:t>
            </a:r>
          </a:p>
        </p:txBody>
      </p:sp>
      <p:sp>
        <p:nvSpPr>
          <p:cNvPr id="12" name="タイトル 4">
            <a:extLst>
              <a:ext uri="{FF2B5EF4-FFF2-40B4-BE49-F238E27FC236}">
                <a16:creationId xmlns:a16="http://schemas.microsoft.com/office/drawing/2014/main" id="{56FED733-EB60-42C6-B0AB-E1C02C40817E}"/>
              </a:ext>
            </a:extLst>
          </p:cNvPr>
          <p:cNvSpPr txBox="1">
            <a:spLocks/>
          </p:cNvSpPr>
          <p:nvPr/>
        </p:nvSpPr>
        <p:spPr>
          <a:xfrm>
            <a:off x="0" y="685661"/>
            <a:ext cx="10402956" cy="50951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1" i="0" kern="1200">
                <a:solidFill>
                  <a:schemeClr val="tx2"/>
                </a:solidFill>
                <a:latin typeface="+mn-ea"/>
                <a:ea typeface="+mn-ea"/>
                <a:cs typeface="+mj-cs"/>
              </a:defRPr>
            </a:lvl1pPr>
          </a:lstStyle>
          <a:p>
            <a:r>
              <a:rPr lang="en-US" altLang="zh-CN" dirty="0"/>
              <a:t>(2). </a:t>
            </a:r>
            <a:r>
              <a:rPr lang="zh-CN" altLang="en-US" dirty="0"/>
              <a:t>数据处理：帧重叠修正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60E2820-10B9-FDAA-D9AB-8D8F16D1BC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018" y="3216114"/>
            <a:ext cx="4385597" cy="30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480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7">
            <a:extLst>
              <a:ext uri="{FF2B5EF4-FFF2-40B4-BE49-F238E27FC236}">
                <a16:creationId xmlns:a16="http://schemas.microsoft.com/office/drawing/2014/main" id="{CDEB970E-458B-4885-BAE0-B382B5145A3F}"/>
              </a:ext>
            </a:extLst>
          </p:cNvPr>
          <p:cNvSpPr/>
          <p:nvPr/>
        </p:nvSpPr>
        <p:spPr>
          <a:xfrm>
            <a:off x="5931564" y="706857"/>
            <a:ext cx="5761760" cy="5841805"/>
          </a:xfrm>
          <a:prstGeom prst="roundRect">
            <a:avLst>
              <a:gd name="adj" fmla="val 5806"/>
            </a:avLst>
          </a:prstGeom>
          <a:solidFill>
            <a:srgbClr val="EDF5FC"/>
          </a:solidFill>
          <a:ln/>
        </p:spPr>
        <p:txBody>
          <a:bodyPr/>
          <a:lstStyle/>
          <a:p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1C4D93E-3350-493B-B637-BB92420E16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2286" r="51600"/>
          <a:stretch/>
        </p:blipFill>
        <p:spPr>
          <a:xfrm>
            <a:off x="6615922" y="2870420"/>
            <a:ext cx="4800600" cy="3312811"/>
          </a:xfrm>
          <a:prstGeom prst="rect">
            <a:avLst/>
          </a:prstGeom>
        </p:spPr>
      </p:pic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251D5441-09BC-2B24-500F-D09AA3DFC4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675" y="6400799"/>
            <a:ext cx="523875" cy="257175"/>
          </a:xfrm>
        </p:spPr>
        <p:txBody>
          <a:bodyPr/>
          <a:lstStyle/>
          <a:p>
            <a:fld id="{BE18FDDE-94D8-814A-BE53-9326731C5EAB}" type="slidenum">
              <a:rPr kumimoji="1" lang="ja-JP" altLang="en-US" smtClean="0"/>
              <a:pPr/>
              <a:t>14</a:t>
            </a:fld>
            <a:endParaRPr kumimoji="1" lang="ja-JP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E296AB7-2C57-4508-9ED9-3562B7DC46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000" r="6250" b="29498"/>
          <a:stretch/>
        </p:blipFill>
        <p:spPr>
          <a:xfrm>
            <a:off x="6609223" y="965420"/>
            <a:ext cx="4800600" cy="1905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36A12E99-7478-488A-88AA-52EC840D7C60}"/>
              </a:ext>
            </a:extLst>
          </p:cNvPr>
          <p:cNvSpPr/>
          <p:nvPr/>
        </p:nvSpPr>
        <p:spPr>
          <a:xfrm>
            <a:off x="266621" y="1322983"/>
            <a:ext cx="6705600" cy="134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defTabSz="914400" fontAlgn="base">
              <a:lnSpc>
                <a:spcPct val="110000"/>
              </a:lnSpc>
              <a:spcBef>
                <a:spcPts val="1200"/>
              </a:spcBef>
              <a:spcAft>
                <a:spcPct val="0"/>
              </a:spcAft>
              <a:buSzPct val="75000"/>
              <a:buFont typeface="Wingdings" panose="05000000000000000000" pitchFamily="2" charset="2"/>
              <a:buChar char="u"/>
            </a:pPr>
            <a:r>
              <a:rPr lang="zh-CN" altLang="en-US" b="1" dirty="0">
                <a:solidFill>
                  <a:srgbClr val="005DA2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自屏蔽效应</a:t>
            </a:r>
            <a:endParaRPr lang="en-US" altLang="zh-CN" sz="1400" dirty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1600" dirty="0"/>
              <a:t>中子束流因样品内部吸收作用造成强度衰减。</a:t>
            </a:r>
            <a:endParaRPr lang="en-US" altLang="zh-CN" sz="1600" dirty="0"/>
          </a:p>
          <a:p>
            <a:pPr marL="288000" indent="-288000" defTabSz="914400" fontAlgn="base">
              <a:lnSpc>
                <a:spcPct val="110000"/>
              </a:lnSpc>
              <a:spcBef>
                <a:spcPts val="1200"/>
              </a:spcBef>
              <a:spcAft>
                <a:spcPct val="0"/>
              </a:spcAft>
              <a:buSzPct val="75000"/>
              <a:buFont typeface="Wingdings" panose="05000000000000000000" pitchFamily="2" charset="2"/>
              <a:buChar char="u"/>
            </a:pPr>
            <a:r>
              <a:rPr lang="zh-CN" altLang="en-US" b="1" dirty="0">
                <a:solidFill>
                  <a:srgbClr val="005DA2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分辨函数卷积</a:t>
            </a:r>
            <a:endParaRPr lang="en-US" altLang="zh-CN" sz="1400" dirty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1600" dirty="0"/>
              <a:t>实验测量数据会受到系统分辨函数的影响：</a:t>
            </a:r>
            <a:endParaRPr lang="en-US" altLang="zh-CN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7C5BC1BE-23FD-4B06-A7FC-567E8287CD07}"/>
                  </a:ext>
                </a:extLst>
              </p:cNvPr>
              <p:cNvSpPr txBox="1"/>
              <p:nvPr/>
            </p:nvSpPr>
            <p:spPr>
              <a:xfrm>
                <a:off x="148378" y="4526825"/>
                <a:ext cx="5838841" cy="6528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CN" sz="1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p>
                          <m:r>
                            <a:rPr lang="en-US" altLang="zh-CN" sz="14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CN" sz="1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1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altLang="zh-CN" sz="1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</m:e>
                      </m:d>
                      <m:r>
                        <a:rPr lang="en-US" altLang="zh-CN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CN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altLang="zh-CN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altLang="zh-CN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acc>
                            <m:accPr>
                              <m:chr m:val="̃"/>
                              <m:ctrlPr>
                                <a:rPr lang="en-US" altLang="zh-CN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l-GR" altLang="zh-CN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𝝍</m:t>
                          </m:r>
                          <m:r>
                            <a:rPr lang="en-US" altLang="zh-CN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altLang="zh-CN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  <m:r>
                            <a:rPr lang="en-US" altLang="zh-CN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acc>
                            <m:accPr>
                              <m:chr m:val="̃"/>
                              <m:ctrlPr>
                                <a:rPr lang="en-US" altLang="zh-CN" sz="1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1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n-US" altLang="zh-CN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𝑳</m:t>
                          </m:r>
                          <m:rad>
                            <m:radPr>
                              <m:degHide m:val="on"/>
                              <m:ctrlPr>
                                <a:rPr lang="en-US" altLang="zh-CN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n-US" altLang="zh-CN" sz="1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sz="1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𝒎</m:t>
                                      </m:r>
                                    </m:e>
                                    <m:sub>
                                      <m:r>
                                        <a:rPr lang="en-US" altLang="zh-CN" sz="1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CN" sz="1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𝑬</m:t>
                                      </m:r>
                                    </m:e>
                                    <m:sub>
                                      <m:r>
                                        <a:rPr lang="en-US" altLang="zh-CN" sz="1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en-US" altLang="zh-CN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1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𝑳</m:t>
                          </m:r>
                          <m:rad>
                            <m:radPr>
                              <m:degHide m:val="on"/>
                              <m:ctrlPr>
                                <a:rPr lang="en-US" altLang="zh-CN" sz="1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n-US" altLang="zh-CN" sz="1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sz="1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𝒎</m:t>
                                      </m:r>
                                    </m:e>
                                    <m:sub>
                                      <m:r>
                                        <a:rPr lang="en-US" altLang="zh-CN" sz="1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CN" sz="1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𝑬</m:t>
                                      </m:r>
                                    </m:e>
                                    <m:sub>
                                      <m:r>
                                        <a:rPr lang="en-US" altLang="zh-CN" sz="1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  <m:r>
                                    <a:rPr lang="en-US" altLang="zh-CN" sz="1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acc>
                                    <m:accPr>
                                      <m:chr m:val="̃"/>
                                      <m:ctrlPr>
                                        <a:rPr lang="en-US" altLang="zh-CN" sz="1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sz="1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𝑬</m:t>
                                      </m:r>
                                    </m:e>
                                  </m:acc>
                                </m:den>
                              </m:f>
                            </m:e>
                          </m:rad>
                          <m:r>
                            <a:rPr lang="en-US" altLang="zh-CN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zh-CN" sz="1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  <m:r>
                            <a:rPr lang="en-US" altLang="zh-CN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sz="1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altLang="zh-CN" sz="1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  <m:r>
                            <a:rPr lang="en-US" altLang="zh-CN" sz="1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acc>
                            <m:accPr>
                              <m:chr m:val="̃"/>
                              <m:ctrlPr>
                                <a:rPr lang="en-US" altLang="zh-CN" sz="1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1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n-US" altLang="zh-CN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ad>
                            <m:radPr>
                              <m:degHide m:val="on"/>
                              <m:ctrlPr>
                                <a:rPr lang="en-US" altLang="zh-CN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n-US" altLang="zh-CN" sz="1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1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zh-CN" altLang="en-US" sz="1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1400" b="1" i="1">
                                          <a:latin typeface="Cambria Math" panose="02040503050406030204" pitchFamily="18" charset="0"/>
                                        </a:rPr>
                                        <m:t>（</m:t>
                                      </m:r>
                                      <m:sSub>
                                        <m:sSubPr>
                                          <m:ctrlPr>
                                            <a:rPr lang="en-US" altLang="zh-CN" sz="14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14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𝑬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4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𝒏</m:t>
                                          </m:r>
                                        </m:sub>
                                      </m:sSub>
                                      <m:r>
                                        <a:rPr lang="en-US" altLang="zh-CN" sz="1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  <m:acc>
                                        <m:accPr>
                                          <m:chr m:val="̃"/>
                                          <m:ctrlPr>
                                            <a:rPr lang="en-US" altLang="zh-CN" sz="14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CN" sz="14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𝑬</m:t>
                                          </m:r>
                                        </m:e>
                                      </m:acc>
                                      <m:r>
                                        <a:rPr lang="zh-CN" altLang="en-US" sz="1400" b="1" i="1" smtClean="0">
                                          <a:latin typeface="Cambria Math" panose="02040503050406030204" pitchFamily="18" charset="0"/>
                                        </a:rPr>
                                        <m:t>）</m:t>
                                      </m:r>
                                    </m:e>
                                    <m:sup>
                                      <m:r>
                                        <a:rPr lang="en-US" altLang="zh-CN" sz="1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rad>
                        </m:e>
                      </m:nary>
                    </m:oMath>
                  </m:oMathPara>
                </a14:m>
                <a:endParaRPr lang="zh-CN" altLang="en-US" sz="1400" b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7C5BC1BE-23FD-4B06-A7FC-567E8287CD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378" y="4526825"/>
                <a:ext cx="5838841" cy="6528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6B510CA4-BCD5-4B82-A378-849A79D603E6}"/>
                  </a:ext>
                </a:extLst>
              </p:cNvPr>
              <p:cNvSpPr txBox="1"/>
              <p:nvPr/>
            </p:nvSpPr>
            <p:spPr>
              <a:xfrm>
                <a:off x="-101042" y="3192797"/>
                <a:ext cx="6389738" cy="6574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l-GR" altLang="zh-CN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altLang="zh-CN" sz="1400" b="1" i="1">
                              <a:latin typeface="Cambria Math" panose="02040503050406030204" pitchFamily="18" charset="0"/>
                            </a:rPr>
                            <m:t>𝝍</m:t>
                          </m:r>
                        </m:e>
                        <m:sub>
                          <m:r>
                            <a:rPr lang="en-US" altLang="zh-CN" sz="1400" b="1" i="1">
                              <a:latin typeface="Cambria Math" panose="02040503050406030204" pitchFamily="18" charset="0"/>
                            </a:rPr>
                            <m:t>𝑫</m:t>
                          </m:r>
                        </m:sub>
                      </m:sSub>
                      <m:d>
                        <m:dPr>
                          <m:ctrlPr>
                            <a:rPr lang="en-US" altLang="zh-CN" sz="1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1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1" i="1"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altLang="zh-CN" sz="14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  <m:r>
                            <a:rPr lang="en-US" altLang="zh-CN" sz="14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1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altLang="zh-CN" sz="14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altLang="zh-CN" sz="14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altLang="zh-CN" sz="1400" b="1" i="1"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zh-CN" altLang="en-US" sz="1400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</m:nary>
                      <m:r>
                        <a:rPr lang="el-GR" altLang="zh-CN" sz="1400" b="1" i="1">
                          <a:latin typeface="Cambria Math" panose="02040503050406030204" pitchFamily="18" charset="0"/>
                        </a:rPr>
                        <m:t>𝝍</m:t>
                      </m:r>
                      <m:r>
                        <a:rPr lang="en-US" altLang="zh-CN" sz="1400" b="1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b="1" i="1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altLang="zh-CN" sz="1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US" altLang="zh-CN" sz="14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1400" b="1" i="1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altLang="zh-CN" sz="1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zh-CN" altLang="en-US" sz="1400" b="1" i="1">
                          <a:latin typeface="Cambria Math" panose="02040503050406030204" pitchFamily="18" charset="0"/>
                        </a:rPr>
                        <m:t>𝝉</m:t>
                      </m:r>
                      <m:r>
                        <a:rPr lang="en-US" altLang="zh-CN" sz="1400" b="1" i="1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altLang="zh-CN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altLang="zh-CN" sz="1400" b="1" i="1">
                              <a:latin typeface="Cambria Math" panose="02040503050406030204" pitchFamily="18" charset="0"/>
                            </a:rPr>
                            <m:t>𝑫</m:t>
                          </m:r>
                        </m:sub>
                      </m:sSub>
                      <m:d>
                        <m:dPr>
                          <m:ctrlPr>
                            <a:rPr lang="zh-CN" altLang="en-US" sz="1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1400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</m:d>
                    </m:oMath>
                  </m:oMathPara>
                </a14:m>
                <a:endParaRPr lang="zh-CN" altLang="en-US" sz="14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6B510CA4-BCD5-4B82-A378-849A79D603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1042" y="3192797"/>
                <a:ext cx="6389738" cy="6574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C3888E66-A08C-412B-81F6-CC8CF64E653D}"/>
                  </a:ext>
                </a:extLst>
              </p:cNvPr>
              <p:cNvSpPr txBox="1"/>
              <p:nvPr/>
            </p:nvSpPr>
            <p:spPr>
              <a:xfrm>
                <a:off x="1620012" y="3822714"/>
                <a:ext cx="2808495" cy="5082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altLang="zh-CN" sz="1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𝑫</m:t>
                        </m:r>
                      </m:sub>
                    </m:sSub>
                    <m:d>
                      <m:dPr>
                        <m:ctrlPr>
                          <a:rPr lang="zh-CN" altLang="en-US" sz="1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sz="1400" b="1" i="1" smtClean="0"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</m:d>
                    <m:r>
                      <a:rPr lang="en-US" altLang="zh-CN" sz="1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zh-CN" altLang="en-US" sz="1400" b="1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400" b="1" i="1" dirty="0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f>
                          <m:fPr>
                            <m:ctrlPr>
                              <a:rPr lang="en-US" altLang="zh-CN" sz="1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1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1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sSubSup>
                              <m:sSubSupPr>
                                <m:ctrlP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𝝈</m:t>
                                </m:r>
                              </m:e>
                              <m:sub>
                                <m: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𝒑</m:t>
                                </m:r>
                              </m:sub>
                              <m:sup>
                                <m: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den>
                        </m:f>
                      </m:sup>
                    </m:sSup>
                  </m:oMath>
                </a14:m>
                <a:r>
                  <a:rPr lang="en-US" altLang="zh-CN" sz="14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</a:t>
                </a:r>
                <a:r>
                  <a:rPr lang="en-US" altLang="zh-CN" sz="1400" b="1" i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400" b="1" i="1" dirty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f>
                          <m:fPr>
                            <m:ctrlPr>
                              <a:rPr lang="en-US" altLang="zh-CN" sz="1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zh-CN" sz="1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1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𝒕</m:t>
                                </m:r>
                                <m: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𝟔</m:t>
                                </m:r>
                                <m: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1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sSubSup>
                              <m:sSubSupPr>
                                <m:ctrlP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𝝈</m:t>
                                </m:r>
                              </m:e>
                              <m:sub>
                                <m: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𝒑</m:t>
                                </m:r>
                              </m:sub>
                              <m:sup>
                                <m:r>
                                  <a:rPr lang="en-US" altLang="zh-CN" sz="1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den>
                        </m:f>
                      </m:sup>
                    </m:sSup>
                  </m:oMath>
                </a14:m>
                <a:endParaRPr lang="zh-CN" altLang="en-US" sz="14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C3888E66-A08C-412B-81F6-CC8CF64E6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0012" y="3822714"/>
                <a:ext cx="2808495" cy="508281"/>
              </a:xfrm>
              <a:prstGeom prst="rect">
                <a:avLst/>
              </a:prstGeom>
              <a:blipFill>
                <a:blip r:embed="rId7"/>
                <a:stretch>
                  <a:fillRect b="-108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26EC2E09-FFAE-41FE-A30F-D09503C1C568}"/>
                  </a:ext>
                </a:extLst>
              </p:cNvPr>
              <p:cNvSpPr txBox="1"/>
              <p:nvPr/>
            </p:nvSpPr>
            <p:spPr>
              <a:xfrm>
                <a:off x="266621" y="5396406"/>
                <a:ext cx="5602356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lvl="0" indent="-28575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lang="zh-CN" altLang="en-US" sz="1600" dirty="0"/>
                  <a:t>真实截面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16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CN" sz="1600" b="0" i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altLang="zh-CN" sz="1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600" b="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1600" b="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E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1600" b="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en-US" sz="1600" dirty="0"/>
                  <a:t>需与分辨函数</a:t>
                </a:r>
                <a:r>
                  <a:rPr lang="zh-CN" altLang="zh-CN" sz="1600" dirty="0"/>
                  <a:t>ψ(En,t)</a:t>
                </a:r>
                <a:r>
                  <a:rPr lang="zh-CN" altLang="en-US" sz="1600" dirty="0"/>
                  <a:t>进行卷积运算。</a:t>
                </a:r>
                <a:r>
                  <a:rPr lang="zh-CN" altLang="zh-CN" sz="1600" dirty="0"/>
                  <a:t> ψ(En,t)</a:t>
                </a:r>
                <a:r>
                  <a:rPr lang="zh-CN" altLang="en-US" sz="1600" dirty="0"/>
                  <a:t>用双高斯函数，一个在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zh-CN" altLang="en-US" sz="1600" i="1" dirty="0" smtClean="0">
                        <a:latin typeface="Cambria Math" panose="02040503050406030204" pitchFamily="18" charset="0"/>
                      </a:rPr>
                      <m:t>𝜏</m:t>
                    </m:r>
                    <m:r>
                      <m:rPr>
                        <m:lit/>
                      </m:rPr>
                      <a:rPr lang="zh-CN" altLang="en-US" sz="1600" i="1" dirty="0">
                        <a:latin typeface="Cambria Math" panose="02040503050406030204" pitchFamily="18" charset="0"/>
                      </a:rPr>
                      <m:t>＝</m:t>
                    </m:r>
                  </m:oMath>
                </a14:m>
                <a:r>
                  <a:rPr lang="en-US" altLang="zh-CN" sz="1600" dirty="0"/>
                  <a:t>0</a:t>
                </a:r>
                <a:r>
                  <a:rPr lang="zh-CN" altLang="en-US" sz="1600" dirty="0"/>
                  <a:t>，一个在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zh-CN" altLang="en-US" sz="1600" i="1" dirty="0">
                        <a:latin typeface="Cambria Math" panose="02040503050406030204" pitchFamily="18" charset="0"/>
                      </a:rPr>
                      <m:t>𝜏＝</m:t>
                    </m:r>
                  </m:oMath>
                </a14:m>
                <a:r>
                  <a:rPr lang="en-US" altLang="zh-CN" sz="1600" dirty="0"/>
                  <a:t>0.6</a:t>
                </a:r>
                <a:endParaRPr lang="zh-CN" altLang="zh-CN" sz="1600" dirty="0"/>
              </a:p>
              <a:p>
                <a:pPr marL="285750" lvl="0" indent="-28575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lang="zh-CN" altLang="en-US" sz="1600" dirty="0"/>
                  <a:t>解析积分无法求解，因此采用辛普森积分法（</a:t>
                </a:r>
                <a:r>
                  <a:rPr lang="en-US" altLang="zh-CN" sz="1600" dirty="0"/>
                  <a:t>Simpson's rule</a:t>
                </a:r>
                <a:r>
                  <a:rPr lang="zh-CN" altLang="en-US" sz="1600" dirty="0"/>
                  <a:t>） 做高精度数值积分，实现卷积计算。</a:t>
                </a:r>
                <a:endParaRPr lang="zh-CN" altLang="zh-CN" sz="1600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26EC2E09-FFAE-41FE-A30F-D09503C1C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621" y="5396406"/>
                <a:ext cx="5602356" cy="1077218"/>
              </a:xfrm>
              <a:prstGeom prst="rect">
                <a:avLst/>
              </a:prstGeom>
              <a:blipFill>
                <a:blip r:embed="rId8"/>
                <a:stretch>
                  <a:fillRect l="-435" t="-1695" b="-62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76D751D2-8E05-43D8-AF41-7C90ED5F7110}"/>
                  </a:ext>
                </a:extLst>
              </p:cNvPr>
              <p:cNvSpPr txBox="1"/>
              <p:nvPr/>
            </p:nvSpPr>
            <p:spPr>
              <a:xfrm>
                <a:off x="-170610" y="2541708"/>
                <a:ext cx="6389738" cy="6574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altLang="zh-CN" sz="1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4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p>
                          <m:r>
                            <a:rPr lang="en-US" altLang="zh-CN" sz="1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CN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400" b="1" i="1" smtClean="0">
                              <a:latin typeface="Cambria Math" panose="02040503050406030204" pitchFamily="18" charset="0"/>
                            </a:rPr>
                            <m:t>𝑻𝑶𝑭</m:t>
                          </m:r>
                        </m:e>
                      </m:d>
                      <m:r>
                        <a:rPr lang="en-US" altLang="zh-CN" sz="1400" b="1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altLang="zh-CN" sz="14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l-GR" altLang="zh-CN" sz="1400" b="1" i="1">
                              <a:latin typeface="Cambria Math" panose="02040503050406030204" pitchFamily="18" charset="0"/>
                            </a:rPr>
                            <m:t>𝝍</m:t>
                          </m:r>
                          <m:d>
                            <m:dPr>
                              <m:ctrlPr>
                                <a:rPr lang="en-US" altLang="zh-CN" sz="1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1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b="1" i="1"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  <m:sub>
                                  <m:r>
                                    <a:rPr lang="en-US" altLang="zh-CN" sz="1400" b="1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  <m:r>
                                <a:rPr lang="en-US" altLang="zh-CN" sz="14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14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  <m:r>
                            <a:rPr lang="en-US" altLang="zh-CN" sz="14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  <m:d>
                            <m:dPr>
                              <m:ctrlPr>
                                <a:rPr lang="en-US" altLang="zh-CN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1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b="1" i="1" smtClean="0"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  <m:sub>
                                  <m:r>
                                    <a:rPr lang="en-US" altLang="zh-CN" sz="14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CN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zh-CN" altLang="en-US" sz="14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76D751D2-8E05-43D8-AF41-7C90ED5F71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0610" y="2541708"/>
                <a:ext cx="6389738" cy="65742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 10">
            <a:extLst>
              <a:ext uri="{FF2B5EF4-FFF2-40B4-BE49-F238E27FC236}">
                <a16:creationId xmlns:a16="http://schemas.microsoft.com/office/drawing/2014/main" id="{90A85E07-F0A3-42E9-B8D7-13ABFE372EFB}"/>
              </a:ext>
            </a:extLst>
          </p:cNvPr>
          <p:cNvSpPr/>
          <p:nvPr/>
        </p:nvSpPr>
        <p:spPr>
          <a:xfrm>
            <a:off x="-74004" y="6644707"/>
            <a:ext cx="12725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100" dirty="0"/>
              <a:t>K. Kino et al., “Energy resolution of pulsed neutron beam provided by the ANNRI beamline at the J-PARC/MLF” </a:t>
            </a:r>
            <a:r>
              <a:rPr lang="en-US" altLang="zh-CN" sz="1100" dirty="0" err="1"/>
              <a:t>Nucl</a:t>
            </a:r>
            <a:r>
              <a:rPr lang="en-US" altLang="zh-CN" sz="1100" dirty="0"/>
              <a:t>. </a:t>
            </a:r>
            <a:r>
              <a:rPr lang="en-US" altLang="zh-CN" sz="1100" dirty="0" err="1"/>
              <a:t>Instrum</a:t>
            </a:r>
            <a:r>
              <a:rPr lang="en-US" altLang="zh-CN" sz="1100" dirty="0"/>
              <a:t>. Methods Phys. Res. A, </a:t>
            </a:r>
            <a:r>
              <a:rPr lang="nl-NL" altLang="zh-CN" sz="1100" dirty="0"/>
              <a:t>vol. 626–627, pp. 58–66, 2011, doi: 10.1016/j.nima.2010.04.091.</a:t>
            </a:r>
            <a:endParaRPr lang="en-US" altLang="zh-CN" sz="1100" dirty="0"/>
          </a:p>
          <a:p>
            <a:endParaRPr lang="zh-CN" altLang="en-US" sz="1100" dirty="0"/>
          </a:p>
        </p:txBody>
      </p:sp>
      <p:sp>
        <p:nvSpPr>
          <p:cNvPr id="14" name="タイトル 12">
            <a:extLst>
              <a:ext uri="{FF2B5EF4-FFF2-40B4-BE49-F238E27FC236}">
                <a16:creationId xmlns:a16="http://schemas.microsoft.com/office/drawing/2014/main" id="{555550EE-EA51-4995-ADD9-4ED9E052C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746"/>
            <a:ext cx="11682438" cy="589915"/>
          </a:xfrm>
        </p:spPr>
        <p:txBody>
          <a:bodyPr/>
          <a:lstStyle/>
          <a:p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三</a:t>
            </a:r>
            <a:r>
              <a:rPr lang="en-US" altLang="zh-CN" u="sng" spc="-1" dirty="0">
                <a:solidFill>
                  <a:srgbClr val="1C3077"/>
                </a:solidFill>
                <a:latin typeface="Arial"/>
                <a:ea typeface="DejaVu Sans"/>
              </a:rPr>
              <a:t>.</a:t>
            </a:r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实验</a:t>
            </a:r>
          </a:p>
        </p:txBody>
      </p:sp>
      <p:sp>
        <p:nvSpPr>
          <p:cNvPr id="18" name="タイトル 4">
            <a:extLst>
              <a:ext uri="{FF2B5EF4-FFF2-40B4-BE49-F238E27FC236}">
                <a16:creationId xmlns:a16="http://schemas.microsoft.com/office/drawing/2014/main" id="{2EBFBD77-B5DC-4272-8063-5C05F9754143}"/>
              </a:ext>
            </a:extLst>
          </p:cNvPr>
          <p:cNvSpPr txBox="1">
            <a:spLocks/>
          </p:cNvSpPr>
          <p:nvPr/>
        </p:nvSpPr>
        <p:spPr>
          <a:xfrm>
            <a:off x="0" y="685661"/>
            <a:ext cx="10402956" cy="50951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1" i="0" kern="1200">
                <a:solidFill>
                  <a:schemeClr val="tx2"/>
                </a:solidFill>
                <a:latin typeface="+mn-ea"/>
                <a:ea typeface="+mn-ea"/>
                <a:cs typeface="+mj-cs"/>
              </a:defRPr>
            </a:lvl1pPr>
          </a:lstStyle>
          <a:p>
            <a:r>
              <a:rPr lang="en-US" altLang="zh-CN" dirty="0"/>
              <a:t>(2). </a:t>
            </a:r>
            <a:r>
              <a:rPr lang="zh-CN" altLang="en-US" dirty="0"/>
              <a:t>数据处理：自屏蔽效应</a:t>
            </a:r>
          </a:p>
        </p:txBody>
      </p:sp>
    </p:spTree>
    <p:extLst>
      <p:ext uri="{BB962C8B-B14F-4D97-AF65-F5344CB8AC3E}">
        <p14:creationId xmlns:p14="http://schemas.microsoft.com/office/powerpoint/2010/main" val="4093767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">
            <a:extLst>
              <a:ext uri="{FF2B5EF4-FFF2-40B4-BE49-F238E27FC236}">
                <a16:creationId xmlns:a16="http://schemas.microsoft.com/office/drawing/2014/main" id="{14DCADAF-C338-4CC8-B98B-70A2FF47D0B4}"/>
              </a:ext>
            </a:extLst>
          </p:cNvPr>
          <p:cNvSpPr/>
          <p:nvPr/>
        </p:nvSpPr>
        <p:spPr>
          <a:xfrm>
            <a:off x="5181600" y="1523998"/>
            <a:ext cx="6838950" cy="4443985"/>
          </a:xfrm>
          <a:prstGeom prst="roundRect">
            <a:avLst>
              <a:gd name="adj" fmla="val 1633"/>
            </a:avLst>
          </a:prstGeom>
          <a:solidFill>
            <a:srgbClr val="F4F8FB"/>
          </a:solidFill>
          <a:ln w="12700">
            <a:solidFill>
              <a:srgbClr val="D5E4F0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FD27CCF-81C2-4AF0-AD24-8715642465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326" r="31482" b="-1"/>
          <a:stretch/>
        </p:blipFill>
        <p:spPr>
          <a:xfrm>
            <a:off x="5390186" y="1603353"/>
            <a:ext cx="6440826" cy="3990326"/>
          </a:xfrm>
          <a:prstGeom prst="rect">
            <a:avLst/>
          </a:prstGeom>
        </p:spPr>
      </p:pic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251D5441-09BC-2B24-500F-D09AA3DFC4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91925" y="6600825"/>
            <a:ext cx="523875" cy="257175"/>
          </a:xfrm>
        </p:spPr>
        <p:txBody>
          <a:bodyPr/>
          <a:lstStyle/>
          <a:p>
            <a:fld id="{BE18FDDE-94D8-814A-BE53-9326731C5EAB}" type="slidenum">
              <a:rPr kumimoji="1" lang="ja-JP" altLang="en-US" smtClean="0"/>
              <a:pPr/>
              <a:t>15</a:t>
            </a:fld>
            <a:endParaRPr kumimoji="1" lang="ja-JP" altLang="en-US" dirty="0"/>
          </a:p>
        </p:txBody>
      </p:sp>
      <p:sp>
        <p:nvSpPr>
          <p:cNvPr id="22" name="タイトル 4">
            <a:extLst>
              <a:ext uri="{FF2B5EF4-FFF2-40B4-BE49-F238E27FC236}">
                <a16:creationId xmlns:a16="http://schemas.microsoft.com/office/drawing/2014/main" id="{7D49B645-306A-4B8B-9928-0CD2B4BDE316}"/>
              </a:ext>
            </a:extLst>
          </p:cNvPr>
          <p:cNvSpPr txBox="1">
            <a:spLocks/>
          </p:cNvSpPr>
          <p:nvPr/>
        </p:nvSpPr>
        <p:spPr>
          <a:xfrm>
            <a:off x="188844" y="152400"/>
            <a:ext cx="7735956" cy="50951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1" i="0" kern="1200">
                <a:solidFill>
                  <a:schemeClr val="tx2"/>
                </a:solidFill>
                <a:latin typeface="+mn-ea"/>
                <a:ea typeface="+mn-ea"/>
                <a:cs typeface="+mj-cs"/>
              </a:defRPr>
            </a:lvl1pPr>
          </a:lstStyle>
          <a:p>
            <a:endParaRPr lang="en-US" altLang="zh-CN" dirty="0"/>
          </a:p>
        </p:txBody>
      </p:sp>
      <p:sp>
        <p:nvSpPr>
          <p:cNvPr id="26" name="Shape 5">
            <a:extLst>
              <a:ext uri="{FF2B5EF4-FFF2-40B4-BE49-F238E27FC236}">
                <a16:creationId xmlns:a16="http://schemas.microsoft.com/office/drawing/2014/main" id="{6D4EAEE4-E560-4359-BF2F-CE6073B6DD1F}"/>
              </a:ext>
            </a:extLst>
          </p:cNvPr>
          <p:cNvSpPr/>
          <p:nvPr/>
        </p:nvSpPr>
        <p:spPr>
          <a:xfrm>
            <a:off x="103745" y="1524000"/>
            <a:ext cx="5018977" cy="1371600"/>
          </a:xfrm>
          <a:prstGeom prst="roundRect">
            <a:avLst>
              <a:gd name="adj" fmla="val 6000"/>
            </a:avLst>
          </a:prstGeom>
          <a:solidFill>
            <a:srgbClr val="0A1E3C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7" name="Text 6">
            <a:extLst>
              <a:ext uri="{FF2B5EF4-FFF2-40B4-BE49-F238E27FC236}">
                <a16:creationId xmlns:a16="http://schemas.microsoft.com/office/drawing/2014/main" id="{6D6E2A21-71CA-4629-9AF4-080814AA343D}"/>
              </a:ext>
            </a:extLst>
          </p:cNvPr>
          <p:cNvSpPr/>
          <p:nvPr/>
        </p:nvSpPr>
        <p:spPr>
          <a:xfrm>
            <a:off x="332346" y="1615440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2000" b="1" dirty="0">
                <a:solidFill>
                  <a:srgbClr val="63C7F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大量截面数据</a:t>
            </a:r>
          </a:p>
        </p:txBody>
      </p:sp>
      <p:sp>
        <p:nvSpPr>
          <p:cNvPr id="28" name="Text 7">
            <a:extLst>
              <a:ext uri="{FF2B5EF4-FFF2-40B4-BE49-F238E27FC236}">
                <a16:creationId xmlns:a16="http://schemas.microsoft.com/office/drawing/2014/main" id="{6E50CFE8-E11F-4EA7-99C5-91C57D9AAF3D}"/>
              </a:ext>
            </a:extLst>
          </p:cNvPr>
          <p:cNvSpPr/>
          <p:nvPr/>
        </p:nvSpPr>
        <p:spPr>
          <a:xfrm>
            <a:off x="332346" y="1931047"/>
            <a:ext cx="465971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2000"/>
              </a:lnSpc>
            </a:pPr>
            <a:r>
              <a:rPr lang="en-US" altLang="zh-CN" sz="1400" dirty="0">
                <a:solidFill>
                  <a:srgbClr val="DCE9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首个测得冷中子—</a:t>
            </a:r>
            <a:r>
              <a:rPr lang="en-US" altLang="zh-CN" sz="1400" dirty="0" err="1">
                <a:solidFill>
                  <a:srgbClr val="DCE9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超热中子区间连续数据</a:t>
            </a:r>
            <a:r>
              <a:rPr lang="en-US" altLang="zh-CN" sz="1400" dirty="0">
                <a:solidFill>
                  <a:srgbClr val="DCE9F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(每种探测器多达314个数据点)</a:t>
            </a:r>
            <a:endParaRPr lang="en-US" altLang="zh-CN" sz="1400" dirty="0"/>
          </a:p>
        </p:txBody>
      </p:sp>
      <p:sp>
        <p:nvSpPr>
          <p:cNvPr id="29" name="Shape 8">
            <a:extLst>
              <a:ext uri="{FF2B5EF4-FFF2-40B4-BE49-F238E27FC236}">
                <a16:creationId xmlns:a16="http://schemas.microsoft.com/office/drawing/2014/main" id="{944CA708-1BB2-4014-B130-FDE4A6F6E83B}"/>
              </a:ext>
            </a:extLst>
          </p:cNvPr>
          <p:cNvSpPr/>
          <p:nvPr/>
        </p:nvSpPr>
        <p:spPr>
          <a:xfrm>
            <a:off x="103745" y="3060192"/>
            <a:ext cx="5018977" cy="1371600"/>
          </a:xfrm>
          <a:prstGeom prst="roundRect">
            <a:avLst>
              <a:gd name="adj" fmla="val 6000"/>
            </a:avLst>
          </a:prstGeom>
          <a:solidFill>
            <a:srgbClr val="EDF5FC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9C3EC17E-5098-4042-9CA1-B3D5C824C874}"/>
              </a:ext>
            </a:extLst>
          </p:cNvPr>
          <p:cNvSpPr/>
          <p:nvPr/>
        </p:nvSpPr>
        <p:spPr>
          <a:xfrm>
            <a:off x="332346" y="3150247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2000" b="1" dirty="0">
                <a:solidFill>
                  <a:srgbClr val="1F8AC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验证了新型探测器可行型</a:t>
            </a:r>
          </a:p>
        </p:txBody>
      </p:sp>
      <p:sp>
        <p:nvSpPr>
          <p:cNvPr id="31" name="Text 10">
            <a:extLst>
              <a:ext uri="{FF2B5EF4-FFF2-40B4-BE49-F238E27FC236}">
                <a16:creationId xmlns:a16="http://schemas.microsoft.com/office/drawing/2014/main" id="{89431EED-6CE6-410C-B01E-02F551C024B8}"/>
              </a:ext>
            </a:extLst>
          </p:cNvPr>
          <p:cNvSpPr/>
          <p:nvPr/>
        </p:nvSpPr>
        <p:spPr>
          <a:xfrm>
            <a:off x="332346" y="3456044"/>
            <a:ext cx="47903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zh-CN" altLang="en-US" sz="1400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热中子及超热中子区间与低能区 </a:t>
            </a:r>
            <a:r>
              <a:rPr lang="en-US" altLang="zh-CN" sz="1400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1/v </a:t>
            </a:r>
            <a:r>
              <a:rPr lang="zh-CN" altLang="en-US" sz="1400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行为一致；与既有实验数据及评价截面（</a:t>
            </a:r>
            <a:r>
              <a:rPr lang="en-US" altLang="zh-CN" sz="1400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JENDL-5 </a:t>
            </a:r>
            <a:r>
              <a:rPr lang="zh-CN" altLang="en-US" sz="1400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等）在不确定度范围内一致</a:t>
            </a:r>
          </a:p>
        </p:txBody>
      </p:sp>
      <p:sp>
        <p:nvSpPr>
          <p:cNvPr id="32" name="Shape 11">
            <a:extLst>
              <a:ext uri="{FF2B5EF4-FFF2-40B4-BE49-F238E27FC236}">
                <a16:creationId xmlns:a16="http://schemas.microsoft.com/office/drawing/2014/main" id="{51341E6A-E2C8-4CB9-924C-F1DC2599CBEB}"/>
              </a:ext>
            </a:extLst>
          </p:cNvPr>
          <p:cNvSpPr/>
          <p:nvPr/>
        </p:nvSpPr>
        <p:spPr>
          <a:xfrm>
            <a:off x="103745" y="4596384"/>
            <a:ext cx="5018977" cy="1371600"/>
          </a:xfrm>
          <a:prstGeom prst="roundRect">
            <a:avLst>
              <a:gd name="adj" fmla="val 6000"/>
            </a:avLst>
          </a:prstGeom>
          <a:solidFill>
            <a:srgbClr val="EDF5FC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3" name="Text 12">
            <a:extLst>
              <a:ext uri="{FF2B5EF4-FFF2-40B4-BE49-F238E27FC236}">
                <a16:creationId xmlns:a16="http://schemas.microsoft.com/office/drawing/2014/main" id="{B8F54A40-5A10-4D94-A0AB-876034F6B9DD}"/>
              </a:ext>
            </a:extLst>
          </p:cNvPr>
          <p:cNvSpPr/>
          <p:nvPr/>
        </p:nvSpPr>
        <p:spPr>
          <a:xfrm>
            <a:off x="332346" y="4687824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8AC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附加价值</a:t>
            </a:r>
            <a:endParaRPr lang="en-US" sz="2000" dirty="0"/>
          </a:p>
        </p:txBody>
      </p:sp>
      <p:sp>
        <p:nvSpPr>
          <p:cNvPr id="34" name="Text 13">
            <a:extLst>
              <a:ext uri="{FF2B5EF4-FFF2-40B4-BE49-F238E27FC236}">
                <a16:creationId xmlns:a16="http://schemas.microsoft.com/office/drawing/2014/main" id="{35430F1E-77D9-46EC-8ED4-9A7BF41202E3}"/>
              </a:ext>
            </a:extLst>
          </p:cNvPr>
          <p:cNvSpPr/>
          <p:nvPr/>
        </p:nvSpPr>
        <p:spPr>
          <a:xfrm>
            <a:off x="332346" y="4892371"/>
            <a:ext cx="47903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为冷中子区热散射定律（TSL）研究提供了宝贵的实验数据</a:t>
            </a:r>
            <a:endParaRPr lang="en-US" sz="1400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B98FE5C-BA6C-4EAD-A566-3511BCF180E7}"/>
              </a:ext>
            </a:extLst>
          </p:cNvPr>
          <p:cNvSpPr/>
          <p:nvPr/>
        </p:nvSpPr>
        <p:spPr>
          <a:xfrm>
            <a:off x="6237995" y="5623621"/>
            <a:ext cx="47452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¹⁴N(n, p)¹⁴C </a:t>
            </a:r>
            <a:r>
              <a:rPr lang="en-US" altLang="zh-CN" sz="1600" dirty="0" err="1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截面测量结果与既有数据</a:t>
            </a:r>
            <a:r>
              <a:rPr lang="en-US" altLang="zh-CN" sz="1600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/</a:t>
            </a:r>
            <a:r>
              <a:rPr lang="en-US" altLang="zh-CN" sz="1600" dirty="0" err="1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评价库对比</a:t>
            </a:r>
            <a:endParaRPr lang="en-US" altLang="zh-CN" sz="1600" dirty="0"/>
          </a:p>
        </p:txBody>
      </p:sp>
      <p:sp>
        <p:nvSpPr>
          <p:cNvPr id="16" name="タイトル 12">
            <a:extLst>
              <a:ext uri="{FF2B5EF4-FFF2-40B4-BE49-F238E27FC236}">
                <a16:creationId xmlns:a16="http://schemas.microsoft.com/office/drawing/2014/main" id="{81F0EE24-2166-40B7-AD64-5A75C6DA7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746"/>
            <a:ext cx="11682438" cy="589915"/>
          </a:xfrm>
        </p:spPr>
        <p:txBody>
          <a:bodyPr/>
          <a:lstStyle/>
          <a:p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四</a:t>
            </a:r>
            <a:r>
              <a:rPr lang="en-US" altLang="zh-CN" u="sng" spc="-1" dirty="0">
                <a:solidFill>
                  <a:srgbClr val="1C3077"/>
                </a:solidFill>
                <a:latin typeface="Arial"/>
                <a:ea typeface="DejaVu Sans"/>
              </a:rPr>
              <a:t>.</a:t>
            </a:r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 结果与讨论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DAFB26F1-AA16-4B25-9D9E-C8F88FFB0CBD}"/>
              </a:ext>
            </a:extLst>
          </p:cNvPr>
          <p:cNvSpPr/>
          <p:nvPr/>
        </p:nvSpPr>
        <p:spPr>
          <a:xfrm>
            <a:off x="0" y="711316"/>
            <a:ext cx="80329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3600" b="1" dirty="0">
                <a:solidFill>
                  <a:schemeClr val="tx2"/>
                </a:solidFill>
                <a:latin typeface="+mn-ea"/>
                <a:cs typeface="+mj-cs"/>
              </a:rPr>
              <a:t>首次获得低能区连续、大量的截面数据</a:t>
            </a:r>
          </a:p>
        </p:txBody>
      </p:sp>
    </p:spTree>
    <p:extLst>
      <p:ext uri="{BB962C8B-B14F-4D97-AF65-F5344CB8AC3E}">
        <p14:creationId xmlns:p14="http://schemas.microsoft.com/office/powerpoint/2010/main" val="751753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タイトル 12">
            <a:extLst>
              <a:ext uri="{FF2B5EF4-FFF2-40B4-BE49-F238E27FC236}">
                <a16:creationId xmlns:a16="http://schemas.microsoft.com/office/drawing/2014/main" id="{4023BAE5-0F4E-C3F4-6E80-7A816A512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3134042"/>
            <a:ext cx="5317206" cy="589915"/>
          </a:xfrm>
        </p:spPr>
        <p:txBody>
          <a:bodyPr>
            <a:normAutofit fontScale="90000"/>
          </a:bodyPr>
          <a:lstStyle/>
          <a:p>
            <a:r>
              <a:rPr lang="zh-CN" altLang="en-US" sz="4400" dirty="0"/>
              <a:t>感谢各位聆听！</a:t>
            </a:r>
            <a:r>
              <a:rPr lang="ja-JP" altLang="en-US" sz="4400" dirty="0"/>
              <a:t>　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DC5C1FF-4900-959C-E71F-DE32B94C6F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93E39-1AFA-2A42-BAF4-0CDD5F6E9A80}" type="slidenum">
              <a:rPr kumimoji="1" lang="ja-JP" altLang="en-US" smtClean="0"/>
              <a:pPr/>
              <a:t>16</a:t>
            </a:fld>
            <a:endParaRPr kumimoji="1" lang="ja-JP" altLang="en-US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DAE6FF45-70DE-4344-84ED-98B5D813D29B}"/>
              </a:ext>
            </a:extLst>
          </p:cNvPr>
          <p:cNvSpPr/>
          <p:nvPr/>
        </p:nvSpPr>
        <p:spPr>
          <a:xfrm>
            <a:off x="3512218" y="4099957"/>
            <a:ext cx="5843588" cy="115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kumimoji="1" lang="zh-CN" altLang="en-US" sz="1600" b="1" dirty="0">
                <a:solidFill>
                  <a:schemeClr val="tx2"/>
                </a:solidFill>
                <a:latin typeface="+mn-ea"/>
                <a:cs typeface="+mj-cs"/>
              </a:rPr>
              <a:t>李庚辰 东京科学大学 </a:t>
            </a:r>
            <a:r>
              <a:rPr kumimoji="1" lang="en-US" altLang="zh-CN" sz="1600" b="1" dirty="0">
                <a:solidFill>
                  <a:schemeClr val="tx2"/>
                </a:solidFill>
                <a:latin typeface="+mn-ea"/>
                <a:cs typeface="+mj-cs"/>
              </a:rPr>
              <a:t>(</a:t>
            </a:r>
            <a:r>
              <a:rPr kumimoji="1" lang="zh-CN" altLang="en-US" sz="1600" b="1" dirty="0">
                <a:solidFill>
                  <a:schemeClr val="tx2"/>
                </a:solidFill>
                <a:latin typeface="+mn-ea"/>
                <a:cs typeface="+mj-cs"/>
              </a:rPr>
              <a:t>原</a:t>
            </a:r>
            <a:r>
              <a:rPr kumimoji="1" lang="en-US" altLang="zh-CN" sz="1600" b="1" dirty="0">
                <a:solidFill>
                  <a:schemeClr val="tx2"/>
                </a:solidFill>
                <a:latin typeface="+mn-ea"/>
                <a:cs typeface="+mj-cs"/>
              </a:rPr>
              <a:t>:</a:t>
            </a:r>
            <a:r>
              <a:rPr kumimoji="1" lang="zh-CN" altLang="en-US" sz="1600" b="1" dirty="0">
                <a:solidFill>
                  <a:schemeClr val="tx2"/>
                </a:solidFill>
                <a:latin typeface="+mn-ea"/>
                <a:cs typeface="+mj-cs"/>
              </a:rPr>
              <a:t>东京工业大学</a:t>
            </a:r>
            <a:r>
              <a:rPr kumimoji="1" lang="en-US" altLang="zh-CN" sz="1600" b="1" dirty="0">
                <a:solidFill>
                  <a:schemeClr val="tx2"/>
                </a:solidFill>
                <a:latin typeface="+mn-ea"/>
                <a:cs typeface="+mj-cs"/>
              </a:rPr>
              <a:t>) </a:t>
            </a:r>
            <a:r>
              <a:rPr kumimoji="1" lang="zh-CN" altLang="en-US" sz="1600" b="1" dirty="0">
                <a:solidFill>
                  <a:schemeClr val="tx2"/>
                </a:solidFill>
                <a:latin typeface="+mn-ea"/>
                <a:cs typeface="+mj-cs"/>
              </a:rPr>
              <a:t>原子核工学系</a:t>
            </a:r>
            <a:endParaRPr kumimoji="1" lang="en-US" altLang="zh-CN" sz="1600" b="1" dirty="0">
              <a:solidFill>
                <a:schemeClr val="tx2"/>
              </a:solidFill>
              <a:latin typeface="+mn-ea"/>
              <a:cs typeface="+mj-cs"/>
            </a:endParaRPr>
          </a:p>
          <a:p>
            <a:endParaRPr kumimoji="1" lang="en-US" altLang="zh-CN" sz="1600" b="1" dirty="0">
              <a:solidFill>
                <a:schemeClr val="tx2"/>
              </a:solidFill>
              <a:latin typeface="+mn-ea"/>
              <a:cs typeface="+mj-cs"/>
            </a:endParaRPr>
          </a:p>
          <a:p>
            <a:r>
              <a:rPr kumimoji="1" lang="zh-CN" altLang="en-US" sz="1600" b="1" dirty="0">
                <a:solidFill>
                  <a:schemeClr val="tx2"/>
                </a:solidFill>
                <a:latin typeface="+mn-ea"/>
                <a:cs typeface="+mj-cs"/>
              </a:rPr>
              <a:t>电话</a:t>
            </a:r>
            <a:r>
              <a:rPr kumimoji="1" lang="en-US" altLang="zh-CN" sz="1600" b="1" dirty="0">
                <a:solidFill>
                  <a:schemeClr val="tx2"/>
                </a:solidFill>
                <a:latin typeface="+mn-ea"/>
                <a:cs typeface="+mj-cs"/>
              </a:rPr>
              <a:t>(</a:t>
            </a:r>
            <a:r>
              <a:rPr kumimoji="1" lang="zh-CN" altLang="en-US" sz="1600" b="1" dirty="0">
                <a:solidFill>
                  <a:schemeClr val="tx2"/>
                </a:solidFill>
                <a:latin typeface="+mn-ea"/>
                <a:cs typeface="+mj-cs"/>
              </a:rPr>
              <a:t>微信同号</a:t>
            </a:r>
            <a:r>
              <a:rPr kumimoji="1" lang="en-US" altLang="zh-CN" sz="1600" b="1" dirty="0">
                <a:solidFill>
                  <a:schemeClr val="tx2"/>
                </a:solidFill>
                <a:latin typeface="+mn-ea"/>
                <a:cs typeface="+mj-cs"/>
              </a:rPr>
              <a:t>)</a:t>
            </a:r>
            <a:r>
              <a:rPr kumimoji="1" lang="zh-CN" altLang="en-US" sz="1600" b="1" dirty="0">
                <a:solidFill>
                  <a:schemeClr val="tx2"/>
                </a:solidFill>
                <a:latin typeface="+mn-ea"/>
                <a:cs typeface="+mj-cs"/>
              </a:rPr>
              <a:t>：</a:t>
            </a:r>
            <a:r>
              <a:rPr kumimoji="1" lang="en-US" altLang="zh-CN" sz="1600" b="1" dirty="0">
                <a:solidFill>
                  <a:schemeClr val="tx2"/>
                </a:solidFill>
                <a:latin typeface="+mn-ea"/>
                <a:cs typeface="+mj-cs"/>
              </a:rPr>
              <a:t>18817291712</a:t>
            </a:r>
          </a:p>
          <a:p>
            <a:r>
              <a:rPr kumimoji="1" lang="zh-CN" altLang="en-US" sz="1600" b="1" dirty="0">
                <a:solidFill>
                  <a:schemeClr val="tx2"/>
                </a:solidFill>
                <a:latin typeface="+mn-ea"/>
                <a:cs typeface="+mj-cs"/>
              </a:rPr>
              <a:t>邮箱：</a:t>
            </a:r>
            <a:r>
              <a:rPr kumimoji="1" lang="en-US" altLang="zh-CN" sz="1600" b="1" dirty="0">
                <a:solidFill>
                  <a:schemeClr val="tx2"/>
                </a:solidFill>
                <a:latin typeface="+mn-ea"/>
                <a:cs typeface="+mj-cs"/>
                <a:hlinkClick r:id="rId3"/>
              </a:rPr>
              <a:t>lgccgl@qq.com</a:t>
            </a:r>
            <a:r>
              <a:rPr kumimoji="1" lang="en-US" altLang="zh-CN" sz="1600" b="1" dirty="0">
                <a:solidFill>
                  <a:schemeClr val="tx2"/>
                </a:solidFill>
                <a:latin typeface="+mn-ea"/>
                <a:cs typeface="+mj-cs"/>
              </a:rPr>
              <a:t>, </a:t>
            </a:r>
            <a:r>
              <a:rPr kumimoji="1" lang="en-US" altLang="zh-CN" sz="1600" b="1" dirty="0">
                <a:solidFill>
                  <a:schemeClr val="tx2"/>
                </a:solidFill>
                <a:latin typeface="+mn-ea"/>
                <a:cs typeface="+mj-cs"/>
                <a:hlinkClick r:id="rId4"/>
              </a:rPr>
              <a:t>ligengchen2021@gmail.com</a:t>
            </a:r>
            <a:endParaRPr kumimoji="1" lang="en-US" altLang="zh-CN" sz="1600" b="1" dirty="0">
              <a:solidFill>
                <a:schemeClr val="tx2"/>
              </a:solidFill>
              <a:latin typeface="+mn-ea"/>
              <a:cs typeface="+mj-cs"/>
            </a:endParaRPr>
          </a:p>
          <a:p>
            <a:endParaRPr kumimoji="1" lang="en-US" altLang="zh-CN" sz="1600" b="1" dirty="0">
              <a:solidFill>
                <a:schemeClr val="tx2"/>
              </a:solidFill>
              <a:latin typeface="+mn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57740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251D5441-09BC-2B24-500F-D09AA3DFC4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18FDDE-94D8-814A-BE53-9326731C5EAB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sp>
        <p:nvSpPr>
          <p:cNvPr id="11" name="タイトル 4">
            <a:extLst>
              <a:ext uri="{FF2B5EF4-FFF2-40B4-BE49-F238E27FC236}">
                <a16:creationId xmlns:a16="http://schemas.microsoft.com/office/drawing/2014/main" id="{62D9799E-9692-4B07-B818-D7082D44B439}"/>
              </a:ext>
            </a:extLst>
          </p:cNvPr>
          <p:cNvSpPr txBox="1">
            <a:spLocks/>
          </p:cNvSpPr>
          <p:nvPr/>
        </p:nvSpPr>
        <p:spPr>
          <a:xfrm>
            <a:off x="188843" y="272360"/>
            <a:ext cx="5068957" cy="50951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1" i="0" kern="1200">
                <a:solidFill>
                  <a:schemeClr val="tx2"/>
                </a:solidFill>
                <a:latin typeface="+mn-ea"/>
                <a:ea typeface="+mn-ea"/>
                <a:cs typeface="+mj-cs"/>
              </a:defRPr>
            </a:lvl1pPr>
          </a:lstStyle>
          <a:p>
            <a:r>
              <a:rPr lang="zh-CN" altLang="en-US" dirty="0"/>
              <a:t>附录一</a:t>
            </a:r>
            <a:r>
              <a:rPr lang="ja-JP" altLang="en-US" dirty="0"/>
              <a:t>　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799229B-7F1A-1E1C-50B4-A049210843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1698790"/>
            <a:ext cx="6438900" cy="459105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D5694E2-3EC5-209C-681B-A381231F28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10" y="781878"/>
            <a:ext cx="3981450" cy="300037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DE2F8A9-E8C1-E010-E865-DCAE5C8232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10" y="3782253"/>
            <a:ext cx="4362450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099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658600" y="65836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algn="r">
              <a:buNone/>
            </a:pPr>
            <a:r>
              <a:rPr kumimoji="1" lang="en-US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4" name="Text 2"/>
          <p:cNvSpPr/>
          <p:nvPr/>
        </p:nvSpPr>
        <p:spPr>
          <a:xfrm>
            <a:off x="436141" y="384048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C2B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汇报内容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1097280" y="1645920"/>
            <a:ext cx="9966960" cy="987552"/>
          </a:xfrm>
          <a:prstGeom prst="roundRect">
            <a:avLst>
              <a:gd name="adj" fmla="val 8333"/>
            </a:avLst>
          </a:prstGeom>
          <a:solidFill>
            <a:srgbClr val="EDF5FC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/>
          <p:cNvSpPr/>
          <p:nvPr/>
        </p:nvSpPr>
        <p:spPr>
          <a:xfrm>
            <a:off x="1417320" y="182880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F8AC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2423160" y="1773936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zh-CN" altLang="en-US" sz="2400" b="1" dirty="0">
                <a:solidFill>
                  <a:srgbClr val="1C2B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背景与动机</a:t>
            </a:r>
          </a:p>
        </p:txBody>
      </p:sp>
      <p:sp>
        <p:nvSpPr>
          <p:cNvPr id="8" name="Text 6"/>
          <p:cNvSpPr/>
          <p:nvPr/>
        </p:nvSpPr>
        <p:spPr>
          <a:xfrm>
            <a:off x="2423160" y="219456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教育背景 · 研究经历 · 论文与获奖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1097280" y="2816352"/>
            <a:ext cx="9966960" cy="987552"/>
          </a:xfrm>
          <a:prstGeom prst="roundRect">
            <a:avLst>
              <a:gd name="adj" fmla="val 8333"/>
            </a:avLst>
          </a:prstGeom>
          <a:solidFill>
            <a:srgbClr val="EDF5FC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0" name="Text 8"/>
          <p:cNvSpPr/>
          <p:nvPr/>
        </p:nvSpPr>
        <p:spPr>
          <a:xfrm>
            <a:off x="1417320" y="2999232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F8AC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4000" dirty="0"/>
          </a:p>
        </p:txBody>
      </p:sp>
      <p:sp>
        <p:nvSpPr>
          <p:cNvPr id="11" name="Text 9"/>
          <p:cNvSpPr/>
          <p:nvPr/>
        </p:nvSpPr>
        <p:spPr>
          <a:xfrm>
            <a:off x="2423160" y="294436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zh-CN" altLang="en-US" sz="2400" b="1" dirty="0">
                <a:solidFill>
                  <a:srgbClr val="1C2B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研究目标与创新点</a:t>
            </a:r>
          </a:p>
        </p:txBody>
      </p:sp>
      <p:sp>
        <p:nvSpPr>
          <p:cNvPr id="12" name="Text 10"/>
          <p:cNvSpPr/>
          <p:nvPr/>
        </p:nvSpPr>
        <p:spPr>
          <a:xfrm>
            <a:off x="2423160" y="3364992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 err="1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基于</a:t>
            </a:r>
            <a:r>
              <a:rPr lang="zh-CN" altLang="en-US" sz="1600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自研</a:t>
            </a:r>
            <a:r>
              <a:rPr lang="en-US" sz="1600" dirty="0" err="1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附加样品闪烁体的</a:t>
            </a:r>
            <a:r>
              <a:rPr lang="en-US" sz="1600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¹⁴N(n, p)¹⁴C 反应截面测量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1097280" y="3986784"/>
            <a:ext cx="9966960" cy="987552"/>
          </a:xfrm>
          <a:prstGeom prst="roundRect">
            <a:avLst>
              <a:gd name="adj" fmla="val 8333"/>
            </a:avLst>
          </a:prstGeom>
          <a:solidFill>
            <a:srgbClr val="EDF5FC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4" name="Text 12"/>
          <p:cNvSpPr/>
          <p:nvPr/>
        </p:nvSpPr>
        <p:spPr>
          <a:xfrm>
            <a:off x="1417320" y="4169664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F8AC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2423160" y="4114800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2400" b="1" dirty="0">
                <a:solidFill>
                  <a:srgbClr val="1C2B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实验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2423160" y="453542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核测量实验 · 蒙卡模拟 · 数据分析 · 探测器研制 · 工程与经费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097280" y="5157216"/>
            <a:ext cx="9966960" cy="987552"/>
          </a:xfrm>
          <a:prstGeom prst="roundRect">
            <a:avLst>
              <a:gd name="adj" fmla="val 8333"/>
            </a:avLst>
          </a:prstGeom>
          <a:solidFill>
            <a:srgbClr val="EDF5FC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8" name="Text 16"/>
          <p:cNvSpPr/>
          <p:nvPr/>
        </p:nvSpPr>
        <p:spPr>
          <a:xfrm>
            <a:off x="1417320" y="5340096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F8AC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4000" dirty="0"/>
          </a:p>
        </p:txBody>
      </p:sp>
      <p:sp>
        <p:nvSpPr>
          <p:cNvPr id="19" name="Text 17"/>
          <p:cNvSpPr/>
          <p:nvPr/>
        </p:nvSpPr>
        <p:spPr>
          <a:xfrm>
            <a:off x="2423160" y="5285232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zh-CN" altLang="en-US" sz="2400" b="1" dirty="0">
                <a:solidFill>
                  <a:srgbClr val="1C2B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结果与结论</a:t>
            </a:r>
          </a:p>
        </p:txBody>
      </p:sp>
      <p:sp>
        <p:nvSpPr>
          <p:cNvPr id="20" name="Text 18"/>
          <p:cNvSpPr/>
          <p:nvPr/>
        </p:nvSpPr>
        <p:spPr>
          <a:xfrm>
            <a:off x="2423160" y="5705856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科研规划 · 基金申请规划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E39791DE-BBBC-4196-86DE-BEB9B6D11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54" y="1798796"/>
            <a:ext cx="5821671" cy="4204962"/>
          </a:xfrm>
          <a:prstGeom prst="rect">
            <a:avLst/>
          </a:prstGeom>
        </p:spPr>
      </p:pic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251D5441-09BC-2B24-500F-D09AA3DFC4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18FDDE-94D8-814A-BE53-9326731C5EAB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ECC28BE-37F4-4A06-AFBB-A8F6047D3683}"/>
              </a:ext>
            </a:extLst>
          </p:cNvPr>
          <p:cNvSpPr/>
          <p:nvPr/>
        </p:nvSpPr>
        <p:spPr>
          <a:xfrm>
            <a:off x="226942" y="685661"/>
            <a:ext cx="62119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zh-CN" sz="2800" b="1" dirty="0">
                <a:latin typeface="Lucida Grande Regular" panose="020B0600040502020204" charset="0"/>
              </a:rPr>
              <a:t>(n, p) </a:t>
            </a:r>
            <a:r>
              <a:rPr lang="zh-CN" altLang="en-US" sz="2800" b="1" dirty="0">
                <a:latin typeface="Lucida Grande Regular" panose="020B0600040502020204" charset="0"/>
              </a:rPr>
              <a:t>核数据缺口与 </a:t>
            </a:r>
            <a:r>
              <a:rPr lang="en-US" altLang="zh-CN" sz="2800" b="1" dirty="0">
                <a:latin typeface="Lucida Grande Regular" panose="020B0600040502020204" charset="0"/>
              </a:rPr>
              <a:t>BNCT </a:t>
            </a:r>
            <a:r>
              <a:rPr lang="zh-CN" altLang="en-US" sz="2800" b="1" dirty="0">
                <a:latin typeface="Lucida Grande Regular" panose="020B0600040502020204" charset="0"/>
              </a:rPr>
              <a:t>需求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8A5C489-2D5F-4177-915F-F27E47AA196C}"/>
              </a:ext>
            </a:extLst>
          </p:cNvPr>
          <p:cNvSpPr/>
          <p:nvPr/>
        </p:nvSpPr>
        <p:spPr>
          <a:xfrm>
            <a:off x="229070" y="6253796"/>
            <a:ext cx="8077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</a:rPr>
              <a:t>准确可靠的截面数据对于减少医疗剂量评估的不确定性至关重要。</a:t>
            </a:r>
          </a:p>
        </p:txBody>
      </p:sp>
      <p:sp>
        <p:nvSpPr>
          <p:cNvPr id="14" name="タイトル 12">
            <a:extLst>
              <a:ext uri="{FF2B5EF4-FFF2-40B4-BE49-F238E27FC236}">
                <a16:creationId xmlns:a16="http://schemas.microsoft.com/office/drawing/2014/main" id="{1608F8D1-513C-466A-92DA-BCEA893B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746"/>
            <a:ext cx="11682438" cy="589915"/>
          </a:xfrm>
        </p:spPr>
        <p:txBody>
          <a:bodyPr/>
          <a:lstStyle/>
          <a:p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一</a:t>
            </a:r>
            <a:r>
              <a:rPr lang="en-US" altLang="zh-CN" u="sng" spc="-1" dirty="0">
                <a:solidFill>
                  <a:srgbClr val="1C3077"/>
                </a:solidFill>
                <a:latin typeface="Arial"/>
                <a:ea typeface="DejaVu Sans"/>
              </a:rPr>
              <a:t>.</a:t>
            </a:r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背景与动机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605FFBC6-17DF-4897-996B-B5A292BAB277}"/>
              </a:ext>
            </a:extLst>
          </p:cNvPr>
          <p:cNvGrpSpPr/>
          <p:nvPr/>
        </p:nvGrpSpPr>
        <p:grpSpPr>
          <a:xfrm>
            <a:off x="6197046" y="1978863"/>
            <a:ext cx="5602358" cy="4424152"/>
            <a:chOff x="5820863" y="1761094"/>
            <a:chExt cx="5602358" cy="4424152"/>
          </a:xfrm>
        </p:grpSpPr>
        <p:sp>
          <p:nvSpPr>
            <p:cNvPr id="16" name="Shape 11">
              <a:extLst>
                <a:ext uri="{FF2B5EF4-FFF2-40B4-BE49-F238E27FC236}">
                  <a16:creationId xmlns:a16="http://schemas.microsoft.com/office/drawing/2014/main" id="{3DDA5495-9D1A-4A5A-B808-15F919A6AC51}"/>
                </a:ext>
              </a:extLst>
            </p:cNvPr>
            <p:cNvSpPr/>
            <p:nvPr/>
          </p:nvSpPr>
          <p:spPr>
            <a:xfrm>
              <a:off x="5820863" y="1761094"/>
              <a:ext cx="5602358" cy="3881797"/>
            </a:xfrm>
            <a:prstGeom prst="roundRect">
              <a:avLst>
                <a:gd name="adj" fmla="val 5714"/>
              </a:avLst>
            </a:prstGeom>
            <a:solidFill>
              <a:srgbClr val="2FA8E0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Text 12">
              <a:extLst>
                <a:ext uri="{FF2B5EF4-FFF2-40B4-BE49-F238E27FC236}">
                  <a16:creationId xmlns:a16="http://schemas.microsoft.com/office/drawing/2014/main" id="{2F743CAC-3455-4453-922B-5CA746BA2EE2}"/>
                </a:ext>
              </a:extLst>
            </p:cNvPr>
            <p:cNvSpPr/>
            <p:nvPr/>
          </p:nvSpPr>
          <p:spPr>
            <a:xfrm>
              <a:off x="5920146" y="1786777"/>
              <a:ext cx="2906650" cy="49753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400" b="1" dirty="0">
                  <a:solidFill>
                    <a:srgbClr val="FFFFFF"/>
                  </a:solidFill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¹⁴N(n, p)¹⁴C</a:t>
              </a:r>
              <a:r>
                <a:rPr lang="zh-CN" altLang="en-US" sz="2400" b="1" dirty="0">
                  <a:solidFill>
                    <a:srgbClr val="FFFFFF"/>
                  </a:solidFill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反应</a:t>
              </a:r>
            </a:p>
          </p:txBody>
        </p:sp>
        <p:sp>
          <p:nvSpPr>
            <p:cNvPr id="19" name="Text 13">
              <a:extLst>
                <a:ext uri="{FF2B5EF4-FFF2-40B4-BE49-F238E27FC236}">
                  <a16:creationId xmlns:a16="http://schemas.microsoft.com/office/drawing/2014/main" id="{B6F1E41B-6395-4BE5-A29F-29061883E38C}"/>
                </a:ext>
              </a:extLst>
            </p:cNvPr>
            <p:cNvSpPr/>
            <p:nvPr/>
          </p:nvSpPr>
          <p:spPr>
            <a:xfrm>
              <a:off x="5920146" y="1927740"/>
              <a:ext cx="5503075" cy="425750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>
                <a:lnSpc>
                  <a:spcPct val="112000"/>
                </a:lnSpc>
              </a:pPr>
              <a:r>
                <a:rPr lang="zh-CN" altLang="en-US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应用：硼中子俘获治疗（</a:t>
              </a:r>
              <a:r>
                <a:rPr lang="en-US" altLang="zh-CN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BNCT</a:t>
              </a:r>
              <a:r>
                <a:rPr lang="zh-CN" altLang="en-US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）</a:t>
              </a:r>
              <a:endParaRPr lang="en-US" altLang="zh-CN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endParaRPr>
            </a:p>
            <a:p>
              <a:pPr>
                <a:lnSpc>
                  <a:spcPct val="112000"/>
                </a:lnSpc>
              </a:pPr>
              <a:endParaRPr lang="en-US" altLang="zh-CN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endParaRPr>
            </a:p>
            <a:p>
              <a:pPr marL="285750" indent="-285750">
                <a:lnSpc>
                  <a:spcPct val="112000"/>
                </a:lnSpc>
                <a:buFont typeface="Arial" panose="020B0604020202020204" pitchFamily="34" charset="0"/>
                <a:buChar char="•"/>
              </a:pPr>
              <a:r>
                <a:rPr lang="zh-CN" altLang="en-US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在热中子条件下，是健康组织吸收剂量的主要贡献者（约 </a:t>
              </a:r>
              <a:r>
                <a:rPr lang="en-US" altLang="zh-CN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3%</a:t>
              </a:r>
              <a:r>
                <a:rPr lang="zh-CN" altLang="en-US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）</a:t>
              </a:r>
            </a:p>
            <a:p>
              <a:pPr marL="285750" indent="-285750">
                <a:lnSpc>
                  <a:spcPct val="112000"/>
                </a:lnSpc>
                <a:buFont typeface="Arial" panose="020B0604020202020204" pitchFamily="34" charset="0"/>
                <a:buChar char="•"/>
              </a:pPr>
              <a:r>
                <a:rPr lang="en-US" altLang="zh-CN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BNCT </a:t>
              </a:r>
              <a:r>
                <a:rPr lang="zh-CN" altLang="en-US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治疗计划中精确剂量计算所必需</a:t>
              </a:r>
            </a:p>
            <a:p>
              <a:pPr marL="285750" indent="-285750">
                <a:lnSpc>
                  <a:spcPct val="112000"/>
                </a:lnSpc>
                <a:buFont typeface="Arial" panose="020B0604020202020204" pitchFamily="34" charset="0"/>
                <a:buChar char="•"/>
              </a:pPr>
              <a:r>
                <a:rPr lang="zh-CN" altLang="en-US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国际辐射单位与测量委员会（</a:t>
              </a:r>
              <a:r>
                <a:rPr lang="en-US" altLang="zh-CN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ICRU</a:t>
              </a:r>
              <a:r>
                <a:rPr lang="zh-CN" altLang="en-US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）推荐的剂量精度：</a:t>
              </a:r>
              <a:endParaRPr lang="en-US" altLang="zh-CN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endParaRPr>
            </a:p>
            <a:p>
              <a:pPr>
                <a:lnSpc>
                  <a:spcPct val="112000"/>
                </a:lnSpc>
              </a:pPr>
              <a:r>
                <a:rPr lang="en-US" altLang="zh-CN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     </a:t>
              </a:r>
              <a:r>
                <a:rPr lang="zh-CN" altLang="en-US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偏差 </a:t>
              </a:r>
              <a:r>
                <a:rPr lang="en-US" altLang="zh-CN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&lt; 5%</a:t>
              </a:r>
              <a:r>
                <a:rPr lang="zh-CN" altLang="en-US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，目前存在最高</a:t>
              </a:r>
              <a:r>
                <a:rPr lang="en-US" altLang="zh-CN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15%</a:t>
              </a:r>
              <a:r>
                <a:rPr lang="zh-CN" altLang="en-US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的差异</a:t>
              </a:r>
              <a:endParaRPr lang="en-US" altLang="zh-CN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endParaRPr>
            </a:p>
            <a:p>
              <a:pPr marL="285750" indent="-285750">
                <a:lnSpc>
                  <a:spcPct val="112000"/>
                </a:lnSpc>
                <a:buFont typeface="Arial" panose="020B0604020202020204" pitchFamily="34" charset="0"/>
                <a:buChar char="•"/>
              </a:pPr>
              <a:r>
                <a:rPr lang="zh-CN" altLang="en-US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目前国际原子能机构（</a:t>
              </a:r>
              <a:r>
                <a:rPr lang="en-US" altLang="zh-CN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IAEA</a:t>
              </a:r>
              <a:r>
                <a:rPr lang="zh-CN" altLang="en-US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）关于 </a:t>
              </a:r>
              <a:r>
                <a:rPr lang="en-US" altLang="zh-CN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BNCT </a:t>
              </a:r>
              <a:r>
                <a:rPr lang="zh-CN" altLang="en-US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的新技术文件（</a:t>
              </a:r>
              <a:r>
                <a:rPr lang="en-US" altLang="zh-CN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TECDOC</a:t>
              </a:r>
              <a:r>
                <a:rPr lang="zh-CN" altLang="en-US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）急需该截面数据进行评审</a:t>
              </a:r>
            </a:p>
            <a:p>
              <a:pPr>
                <a:lnSpc>
                  <a:spcPct val="112000"/>
                </a:lnSpc>
              </a:pPr>
              <a:endParaRPr lang="zh-CN" altLang="en-US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endParaRPr>
            </a:p>
          </p:txBody>
        </p:sp>
      </p:grpSp>
      <p:sp>
        <p:nvSpPr>
          <p:cNvPr id="20" name="Text 6">
            <a:extLst>
              <a:ext uri="{FF2B5EF4-FFF2-40B4-BE49-F238E27FC236}">
                <a16:creationId xmlns:a16="http://schemas.microsoft.com/office/drawing/2014/main" id="{8643FF72-D1B4-4DE4-9465-70BE8AB4FEBD}"/>
              </a:ext>
            </a:extLst>
          </p:cNvPr>
          <p:cNvSpPr/>
          <p:nvPr/>
        </p:nvSpPr>
        <p:spPr>
          <a:xfrm>
            <a:off x="342954" y="1363065"/>
            <a:ext cx="681984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u="sng" dirty="0">
                <a:solidFill>
                  <a:srgbClr val="1F8AC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现状：低能区仅有零散数据点，缺乏连续、大量的实验数据</a:t>
            </a:r>
            <a:endParaRPr lang="en-US" sz="2000" u="sng" dirty="0"/>
          </a:p>
        </p:txBody>
      </p:sp>
    </p:spTree>
    <p:extLst>
      <p:ext uri="{BB962C8B-B14F-4D97-AF65-F5344CB8AC3E}">
        <p14:creationId xmlns:p14="http://schemas.microsoft.com/office/powerpoint/2010/main" val="194836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7">
            <a:extLst>
              <a:ext uri="{FF2B5EF4-FFF2-40B4-BE49-F238E27FC236}">
                <a16:creationId xmlns:a16="http://schemas.microsoft.com/office/drawing/2014/main" id="{0AC86B30-3DAD-4786-B51A-11B7BC626F02}"/>
              </a:ext>
            </a:extLst>
          </p:cNvPr>
          <p:cNvSpPr/>
          <p:nvPr/>
        </p:nvSpPr>
        <p:spPr>
          <a:xfrm>
            <a:off x="5260813" y="1295400"/>
            <a:ext cx="6778787" cy="5232790"/>
          </a:xfrm>
          <a:prstGeom prst="roundRect">
            <a:avLst>
              <a:gd name="adj" fmla="val 5806"/>
            </a:avLst>
          </a:prstGeom>
          <a:solidFill>
            <a:srgbClr val="EDF5FC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0" name="Shape 7">
            <a:extLst>
              <a:ext uri="{FF2B5EF4-FFF2-40B4-BE49-F238E27FC236}">
                <a16:creationId xmlns:a16="http://schemas.microsoft.com/office/drawing/2014/main" id="{34BBD3D2-0D6F-4066-B62B-E64AFB860339}"/>
              </a:ext>
            </a:extLst>
          </p:cNvPr>
          <p:cNvSpPr/>
          <p:nvPr/>
        </p:nvSpPr>
        <p:spPr>
          <a:xfrm>
            <a:off x="329567" y="1295400"/>
            <a:ext cx="4871290" cy="1406882"/>
          </a:xfrm>
          <a:prstGeom prst="roundRect">
            <a:avLst>
              <a:gd name="adj" fmla="val 5806"/>
            </a:avLst>
          </a:prstGeom>
          <a:solidFill>
            <a:srgbClr val="EDF5FC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251D5441-09BC-2B24-500F-D09AA3DFC4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76382" y="6599583"/>
            <a:ext cx="646044" cy="245165"/>
          </a:xfrm>
        </p:spPr>
        <p:txBody>
          <a:bodyPr/>
          <a:lstStyle/>
          <a:p>
            <a:fld id="{BE18FDDE-94D8-814A-BE53-9326731C5EAB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BCC669C-166A-4D55-AF60-F636D8C98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85" y="1754240"/>
            <a:ext cx="6834667" cy="4200472"/>
          </a:xfrm>
          <a:prstGeom prst="rect">
            <a:avLst/>
          </a:pr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AF5B8503-6889-4036-8EBC-21E963100DDB}"/>
              </a:ext>
            </a:extLst>
          </p:cNvPr>
          <p:cNvGrpSpPr/>
          <p:nvPr/>
        </p:nvGrpSpPr>
        <p:grpSpPr>
          <a:xfrm>
            <a:off x="329567" y="1244346"/>
            <a:ext cx="4871290" cy="5283844"/>
            <a:chOff x="266661" y="1537871"/>
            <a:chExt cx="4871290" cy="5283844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73ADE387-184B-4D68-92FE-E91244108994}"/>
                </a:ext>
              </a:extLst>
            </p:cNvPr>
            <p:cNvGrpSpPr/>
            <p:nvPr/>
          </p:nvGrpSpPr>
          <p:grpSpPr>
            <a:xfrm>
              <a:off x="383912" y="1537871"/>
              <a:ext cx="2575560" cy="1207824"/>
              <a:chOff x="383912" y="1775646"/>
              <a:chExt cx="2575560" cy="1207824"/>
            </a:xfrm>
          </p:grpSpPr>
          <p:sp>
            <p:nvSpPr>
              <p:cNvPr id="14" name="Text 4">
                <a:extLst>
                  <a:ext uri="{FF2B5EF4-FFF2-40B4-BE49-F238E27FC236}">
                    <a16:creationId xmlns:a16="http://schemas.microsoft.com/office/drawing/2014/main" id="{908F31F1-AB19-4F59-8938-33FF85466CE9}"/>
                  </a:ext>
                </a:extLst>
              </p:cNvPr>
              <p:cNvSpPr/>
              <p:nvPr/>
            </p:nvSpPr>
            <p:spPr>
              <a:xfrm>
                <a:off x="383912" y="1775646"/>
                <a:ext cx="2331720" cy="38404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zh-CN" altLang="en-US" b="1" dirty="0">
                    <a:solidFill>
                      <a:srgbClr val="1C2B3A"/>
                    </a:solidFill>
                    <a:latin typeface="Microsoft YaHei" pitchFamily="34" charset="0"/>
                    <a:ea typeface="Microsoft YaHei" pitchFamily="34" charset="-122"/>
                  </a:rPr>
                  <a:t>探测效率有限</a:t>
                </a:r>
              </a:p>
            </p:txBody>
          </p:sp>
          <p:sp>
            <p:nvSpPr>
              <p:cNvPr id="15" name="Text 5">
                <a:extLst>
                  <a:ext uri="{FF2B5EF4-FFF2-40B4-BE49-F238E27FC236}">
                    <a16:creationId xmlns:a16="http://schemas.microsoft.com/office/drawing/2014/main" id="{9131D3CB-A923-4887-A41E-52871C79DAE6}"/>
                  </a:ext>
                </a:extLst>
              </p:cNvPr>
              <p:cNvSpPr/>
              <p:nvPr/>
            </p:nvSpPr>
            <p:spPr>
              <a:xfrm>
                <a:off x="383912" y="2251950"/>
                <a:ext cx="2575560" cy="73152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171450" indent="-1714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Microsoft YaHei" pitchFamily="34" charset="0"/>
                    <a:ea typeface="Microsoft YaHei" pitchFamily="34" charset="-122"/>
                  </a:rPr>
                  <a:t>立体角覆盖范围小</a:t>
                </a:r>
              </a:p>
              <a:p>
                <a:pPr marL="171450" indent="-1714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Microsoft YaHei" pitchFamily="34" charset="0"/>
                    <a:ea typeface="Microsoft YaHei" pitchFamily="34" charset="-122"/>
                  </a:rPr>
                  <a:t>需要重新定位</a:t>
                </a:r>
              </a:p>
              <a:p>
                <a:pPr marL="171450" indent="-1714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Microsoft YaHei" pitchFamily="34" charset="0"/>
                    <a:ea typeface="Microsoft YaHei" pitchFamily="34" charset="-122"/>
                  </a:rPr>
                  <a:t>小截面条件下反应产额低</a:t>
                </a:r>
              </a:p>
            </p:txBody>
          </p:sp>
        </p:grp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18EC36E9-7798-465F-8FE0-F492584FFEE0}"/>
                </a:ext>
              </a:extLst>
            </p:cNvPr>
            <p:cNvGrpSpPr/>
            <p:nvPr/>
          </p:nvGrpSpPr>
          <p:grpSpPr>
            <a:xfrm>
              <a:off x="266661" y="2999457"/>
              <a:ext cx="4871290" cy="1274962"/>
              <a:chOff x="266661" y="3215085"/>
              <a:chExt cx="4871290" cy="1274962"/>
            </a:xfrm>
          </p:grpSpPr>
          <p:sp>
            <p:nvSpPr>
              <p:cNvPr id="16" name="Shape 7">
                <a:extLst>
                  <a:ext uri="{FF2B5EF4-FFF2-40B4-BE49-F238E27FC236}">
                    <a16:creationId xmlns:a16="http://schemas.microsoft.com/office/drawing/2014/main" id="{5F95B082-05A4-4854-8CB3-4868BAA76D2E}"/>
                  </a:ext>
                </a:extLst>
              </p:cNvPr>
              <p:cNvSpPr/>
              <p:nvPr/>
            </p:nvSpPr>
            <p:spPr>
              <a:xfrm>
                <a:off x="266661" y="3248061"/>
                <a:ext cx="4871290" cy="1241986"/>
              </a:xfrm>
              <a:prstGeom prst="roundRect">
                <a:avLst>
                  <a:gd name="adj" fmla="val 5806"/>
                </a:avLst>
              </a:prstGeom>
              <a:solidFill>
                <a:srgbClr val="EDF5FC"/>
              </a:solidFill>
              <a:ln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" name="Text 8">
                <a:extLst>
                  <a:ext uri="{FF2B5EF4-FFF2-40B4-BE49-F238E27FC236}">
                    <a16:creationId xmlns:a16="http://schemas.microsoft.com/office/drawing/2014/main" id="{7464D6B8-D4D8-49A3-B83C-41CD0E225640}"/>
                  </a:ext>
                </a:extLst>
              </p:cNvPr>
              <p:cNvSpPr/>
              <p:nvPr/>
            </p:nvSpPr>
            <p:spPr>
              <a:xfrm>
                <a:off x="367667" y="3215085"/>
                <a:ext cx="4426254" cy="38404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342900" indent="-342900">
                  <a:buFont typeface="+mj-lt"/>
                  <a:buAutoNum type="arabicPeriod" startAt="2"/>
                </a:pPr>
                <a:r>
                  <a:rPr lang="zh-CN" altLang="en-US" b="1" dirty="0">
                    <a:solidFill>
                      <a:srgbClr val="1C2B3A"/>
                    </a:solidFill>
                    <a:latin typeface="Microsoft YaHei" pitchFamily="34" charset="0"/>
                    <a:ea typeface="Microsoft YaHei" pitchFamily="34" charset="-122"/>
                    <a:cs typeface="Microsoft YaHei" pitchFamily="34" charset="-120"/>
                  </a:rPr>
                  <a:t>薄靶中的能量损失与能量离散</a:t>
                </a:r>
              </a:p>
            </p:txBody>
          </p:sp>
          <p:sp>
            <p:nvSpPr>
              <p:cNvPr id="18" name="Text 9">
                <a:extLst>
                  <a:ext uri="{FF2B5EF4-FFF2-40B4-BE49-F238E27FC236}">
                    <a16:creationId xmlns:a16="http://schemas.microsoft.com/office/drawing/2014/main" id="{155D15A6-7867-45B9-8ACE-87560521479E}"/>
                  </a:ext>
                </a:extLst>
              </p:cNvPr>
              <p:cNvSpPr/>
              <p:nvPr/>
            </p:nvSpPr>
            <p:spPr>
              <a:xfrm>
                <a:off x="367667" y="3632109"/>
                <a:ext cx="4502454" cy="73152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171450" indent="-1714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Microsoft YaHei" pitchFamily="34" charset="0"/>
                    <a:ea typeface="Microsoft YaHei" pitchFamily="34" charset="-122"/>
                    <a:cs typeface="Microsoft YaHei" pitchFamily="34" charset="-120"/>
                  </a:rPr>
                  <a:t>带电粒子在靶材和飞行路径中仍会遭受能量损失</a:t>
                </a:r>
              </a:p>
              <a:p>
                <a:pPr marL="171450" indent="-1714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Microsoft YaHei" pitchFamily="34" charset="0"/>
                    <a:ea typeface="Microsoft YaHei" pitchFamily="34" charset="-122"/>
                    <a:cs typeface="Microsoft YaHei" pitchFamily="34" charset="-120"/>
                  </a:rPr>
                  <a:t>能歧离导致峰形展宽</a:t>
                </a:r>
              </a:p>
              <a:p>
                <a:pPr marL="171450" indent="-1714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Microsoft YaHei" pitchFamily="34" charset="0"/>
                    <a:ea typeface="Microsoft YaHei" pitchFamily="34" charset="-122"/>
                    <a:cs typeface="Microsoft YaHei" pitchFamily="34" charset="-120"/>
                  </a:rPr>
                  <a:t>降低能量分辨率</a:t>
                </a:r>
              </a:p>
            </p:txBody>
          </p:sp>
        </p:grp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F048C57B-99A8-4CD7-ABC1-ADBBFF5BD2ED}"/>
                </a:ext>
              </a:extLst>
            </p:cNvPr>
            <p:cNvGrpSpPr/>
            <p:nvPr/>
          </p:nvGrpSpPr>
          <p:grpSpPr>
            <a:xfrm>
              <a:off x="272075" y="4274419"/>
              <a:ext cx="4865875" cy="1274962"/>
              <a:chOff x="272076" y="4490047"/>
              <a:chExt cx="4603460" cy="1274962"/>
            </a:xfrm>
          </p:grpSpPr>
          <p:sp>
            <p:nvSpPr>
              <p:cNvPr id="20" name="Shape 7">
                <a:extLst>
                  <a:ext uri="{FF2B5EF4-FFF2-40B4-BE49-F238E27FC236}">
                    <a16:creationId xmlns:a16="http://schemas.microsoft.com/office/drawing/2014/main" id="{7E1BFC20-2422-45E0-9F25-0F8C19EF2CBA}"/>
                  </a:ext>
                </a:extLst>
              </p:cNvPr>
              <p:cNvSpPr/>
              <p:nvPr/>
            </p:nvSpPr>
            <p:spPr>
              <a:xfrm>
                <a:off x="272076" y="4523023"/>
                <a:ext cx="4593894" cy="1241986"/>
              </a:xfrm>
              <a:prstGeom prst="roundRect">
                <a:avLst>
                  <a:gd name="adj" fmla="val 5806"/>
                </a:avLst>
              </a:prstGeom>
              <a:solidFill>
                <a:srgbClr val="EDF5FC"/>
              </a:solidFill>
              <a:ln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Text 8">
                <a:extLst>
                  <a:ext uri="{FF2B5EF4-FFF2-40B4-BE49-F238E27FC236}">
                    <a16:creationId xmlns:a16="http://schemas.microsoft.com/office/drawing/2014/main" id="{7D666898-0A6A-4130-B538-1790693CEF6D}"/>
                  </a:ext>
                </a:extLst>
              </p:cNvPr>
              <p:cNvSpPr/>
              <p:nvPr/>
            </p:nvSpPr>
            <p:spPr>
              <a:xfrm>
                <a:off x="373082" y="4490047"/>
                <a:ext cx="4426254" cy="38404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342900" indent="-342900">
                  <a:buFont typeface="+mj-lt"/>
                  <a:buAutoNum type="arabicPeriod" startAt="3"/>
                </a:pPr>
                <a:r>
                  <a:rPr lang="zh-CN" altLang="en-US" b="1" dirty="0">
                    <a:solidFill>
                      <a:srgbClr val="1C2B3A"/>
                    </a:solidFill>
                    <a:latin typeface="Microsoft YaHei" pitchFamily="34" charset="0"/>
                    <a:ea typeface="Microsoft YaHei" pitchFamily="34" charset="-122"/>
                    <a:cs typeface="Microsoft YaHei" pitchFamily="34" charset="-120"/>
                  </a:rPr>
                  <a:t>散射中子引起的损伤</a:t>
                </a:r>
              </a:p>
            </p:txBody>
          </p:sp>
          <p:sp>
            <p:nvSpPr>
              <p:cNvPr id="22" name="Text 9">
                <a:extLst>
                  <a:ext uri="{FF2B5EF4-FFF2-40B4-BE49-F238E27FC236}">
                    <a16:creationId xmlns:a16="http://schemas.microsoft.com/office/drawing/2014/main" id="{A7DDFE9A-BD99-468F-AF71-0A1E4C88830D}"/>
                  </a:ext>
                </a:extLst>
              </p:cNvPr>
              <p:cNvSpPr/>
              <p:nvPr/>
            </p:nvSpPr>
            <p:spPr>
              <a:xfrm>
                <a:off x="373082" y="4907071"/>
                <a:ext cx="4502454" cy="73152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171450" indent="-1714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Microsoft YaHei" pitchFamily="34" charset="0"/>
                    <a:ea typeface="Microsoft YaHei" pitchFamily="34" charset="-122"/>
                    <a:cs typeface="Microsoft YaHei" pitchFamily="34" charset="-120"/>
                  </a:rPr>
                  <a:t>半导体探测器对中子损伤敏感</a:t>
                </a:r>
              </a:p>
              <a:p>
                <a:pPr marL="171450" indent="-1714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Microsoft YaHei" pitchFamily="34" charset="0"/>
                    <a:ea typeface="Microsoft YaHei" pitchFamily="34" charset="-122"/>
                    <a:cs typeface="Microsoft YaHei" pitchFamily="34" charset="-120"/>
                  </a:rPr>
                  <a:t>累积的辐射损伤会降低探测器性能</a:t>
                </a:r>
              </a:p>
            </p:txBody>
          </p:sp>
        </p:grpSp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5E603572-33E9-4244-A0B4-3D57220A5E7D}"/>
                </a:ext>
              </a:extLst>
            </p:cNvPr>
            <p:cNvGrpSpPr/>
            <p:nvPr/>
          </p:nvGrpSpPr>
          <p:grpSpPr>
            <a:xfrm>
              <a:off x="288448" y="5546753"/>
              <a:ext cx="4849502" cy="1274962"/>
              <a:chOff x="288448" y="5732033"/>
              <a:chExt cx="4849502" cy="1274962"/>
            </a:xfrm>
          </p:grpSpPr>
          <p:sp>
            <p:nvSpPr>
              <p:cNvPr id="23" name="Shape 7">
                <a:extLst>
                  <a:ext uri="{FF2B5EF4-FFF2-40B4-BE49-F238E27FC236}">
                    <a16:creationId xmlns:a16="http://schemas.microsoft.com/office/drawing/2014/main" id="{415CA9E8-E54D-4CCA-95AC-5776F4DC5148}"/>
                  </a:ext>
                </a:extLst>
              </p:cNvPr>
              <p:cNvSpPr/>
              <p:nvPr/>
            </p:nvSpPr>
            <p:spPr>
              <a:xfrm>
                <a:off x="288448" y="5765009"/>
                <a:ext cx="4849502" cy="1241986"/>
              </a:xfrm>
              <a:prstGeom prst="roundRect">
                <a:avLst>
                  <a:gd name="adj" fmla="val 5806"/>
                </a:avLst>
              </a:prstGeom>
              <a:solidFill>
                <a:srgbClr val="EDF5FC"/>
              </a:solidFill>
              <a:ln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Text 8">
                <a:extLst>
                  <a:ext uri="{FF2B5EF4-FFF2-40B4-BE49-F238E27FC236}">
                    <a16:creationId xmlns:a16="http://schemas.microsoft.com/office/drawing/2014/main" id="{BBE0EB16-413C-4AF4-B1D5-776BE40CDC73}"/>
                  </a:ext>
                </a:extLst>
              </p:cNvPr>
              <p:cNvSpPr/>
              <p:nvPr/>
            </p:nvSpPr>
            <p:spPr>
              <a:xfrm>
                <a:off x="389454" y="5732033"/>
                <a:ext cx="4426254" cy="38404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342900" indent="-342900">
                  <a:buFont typeface="+mj-lt"/>
                  <a:buAutoNum type="arabicPeriod" startAt="4"/>
                </a:pPr>
                <a:r>
                  <a:rPr lang="zh-CN" altLang="en-US" b="1" dirty="0">
                    <a:solidFill>
                      <a:srgbClr val="1C2B3A"/>
                    </a:solidFill>
                    <a:latin typeface="Microsoft YaHei" pitchFamily="34" charset="0"/>
                    <a:ea typeface="Microsoft YaHei" pitchFamily="34" charset="-122"/>
                    <a:cs typeface="Microsoft YaHei" pitchFamily="34" charset="-120"/>
                  </a:rPr>
                  <a:t>靶制备的限制因素</a:t>
                </a:r>
              </a:p>
            </p:txBody>
          </p:sp>
          <p:sp>
            <p:nvSpPr>
              <p:cNvPr id="25" name="Text 9">
                <a:extLst>
                  <a:ext uri="{FF2B5EF4-FFF2-40B4-BE49-F238E27FC236}">
                    <a16:creationId xmlns:a16="http://schemas.microsoft.com/office/drawing/2014/main" id="{9AB9A5E4-ED52-42BA-B5B2-1FBDC34CECCA}"/>
                  </a:ext>
                </a:extLst>
              </p:cNvPr>
              <p:cNvSpPr/>
              <p:nvPr/>
            </p:nvSpPr>
            <p:spPr>
              <a:xfrm>
                <a:off x="389454" y="6149057"/>
                <a:ext cx="4502454" cy="73152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171450" indent="-1714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Microsoft YaHei" pitchFamily="34" charset="0"/>
                    <a:ea typeface="Microsoft YaHei" pitchFamily="34" charset="-122"/>
                    <a:cs typeface="Microsoft YaHei" pitchFamily="34" charset="-120"/>
                  </a:rPr>
                  <a:t>靶必须极薄且均匀</a:t>
                </a:r>
              </a:p>
              <a:p>
                <a:pPr marL="171450" indent="-1714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latin typeface="Microsoft YaHei" pitchFamily="34" charset="0"/>
                    <a:ea typeface="Microsoft YaHei" pitchFamily="34" charset="-122"/>
                    <a:cs typeface="Microsoft YaHei" pitchFamily="34" charset="-120"/>
                  </a:rPr>
                  <a:t>机械强度差（易碎）</a:t>
                </a:r>
              </a:p>
            </p:txBody>
          </p:sp>
        </p:grpSp>
      </p:grpSp>
      <p:sp>
        <p:nvSpPr>
          <p:cNvPr id="29" name="タイトル 12">
            <a:extLst>
              <a:ext uri="{FF2B5EF4-FFF2-40B4-BE49-F238E27FC236}">
                <a16:creationId xmlns:a16="http://schemas.microsoft.com/office/drawing/2014/main" id="{11B0F3B2-B2A2-45C1-B61C-4AA861DB9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746"/>
            <a:ext cx="11682438" cy="589915"/>
          </a:xfrm>
        </p:spPr>
        <p:txBody>
          <a:bodyPr/>
          <a:lstStyle/>
          <a:p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一</a:t>
            </a:r>
            <a:r>
              <a:rPr lang="en-US" altLang="zh-CN" u="sng" spc="-1" dirty="0">
                <a:solidFill>
                  <a:srgbClr val="1C3077"/>
                </a:solidFill>
                <a:latin typeface="Arial"/>
                <a:ea typeface="DejaVu Sans"/>
              </a:rPr>
              <a:t>.</a:t>
            </a:r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背景与动机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9AFDCB4C-1A16-48FF-B7DE-BCB880111EEC}"/>
              </a:ext>
            </a:extLst>
          </p:cNvPr>
          <p:cNvSpPr/>
          <p:nvPr/>
        </p:nvSpPr>
        <p:spPr>
          <a:xfrm>
            <a:off x="226942" y="685661"/>
            <a:ext cx="83074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zh-CN" altLang="en-US" sz="2800" b="1" dirty="0">
                <a:latin typeface="Lucida Grande Regular" panose="020B0600040502020204" charset="0"/>
              </a:rPr>
              <a:t>传统方法：薄样品 </a:t>
            </a:r>
            <a:r>
              <a:rPr lang="en-US" altLang="zh-CN" sz="2800" b="1" dirty="0">
                <a:latin typeface="Lucida Grande Regular" panose="020B0600040502020204" charset="0"/>
              </a:rPr>
              <a:t>+ </a:t>
            </a:r>
            <a:r>
              <a:rPr lang="zh-CN" altLang="en-US" sz="2800" b="1" dirty="0">
                <a:latin typeface="Lucida Grande Regular" panose="020B0600040502020204" charset="0"/>
              </a:rPr>
              <a:t>半导体探测器的局限性</a:t>
            </a:r>
          </a:p>
        </p:txBody>
      </p:sp>
    </p:spTree>
    <p:extLst>
      <p:ext uri="{BB962C8B-B14F-4D97-AF65-F5344CB8AC3E}">
        <p14:creationId xmlns:p14="http://schemas.microsoft.com/office/powerpoint/2010/main" val="3924890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3">
            <a:extLst>
              <a:ext uri="{FF2B5EF4-FFF2-40B4-BE49-F238E27FC236}">
                <a16:creationId xmlns:a16="http://schemas.microsoft.com/office/drawing/2014/main" id="{3D709DD1-C9EE-40AB-B74B-7F3050302A22}"/>
              </a:ext>
            </a:extLst>
          </p:cNvPr>
          <p:cNvSpPr/>
          <p:nvPr/>
        </p:nvSpPr>
        <p:spPr>
          <a:xfrm>
            <a:off x="6709028" y="1802529"/>
            <a:ext cx="5294130" cy="4776200"/>
          </a:xfrm>
          <a:prstGeom prst="roundRect">
            <a:avLst>
              <a:gd name="adj" fmla="val 2424"/>
            </a:avLst>
          </a:prstGeom>
          <a:solidFill>
            <a:srgbClr val="F4F8FB"/>
          </a:solidFill>
          <a:ln w="12700">
            <a:solidFill>
              <a:srgbClr val="D5E4F0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251D5441-09BC-2B24-500F-D09AA3DFC4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76382" y="6612835"/>
            <a:ext cx="646044" cy="245165"/>
          </a:xfrm>
        </p:spPr>
        <p:txBody>
          <a:bodyPr/>
          <a:lstStyle/>
          <a:p>
            <a:fld id="{BE18FDDE-94D8-814A-BE53-9326731C5EAB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9A8D3F9-19BB-4C2A-8E2B-CB09DAFE93F0}"/>
              </a:ext>
            </a:extLst>
          </p:cNvPr>
          <p:cNvSpPr/>
          <p:nvPr/>
        </p:nvSpPr>
        <p:spPr>
          <a:xfrm>
            <a:off x="190710" y="797069"/>
            <a:ext cx="126889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spc="-1" dirty="0">
                <a:solidFill>
                  <a:srgbClr val="000000"/>
                </a:solidFill>
              </a:rPr>
              <a:t>含样品塑料闪烁体</a:t>
            </a:r>
            <a:r>
              <a:rPr lang="zh-CN" altLang="en-US" sz="2000" spc="-1" dirty="0">
                <a:solidFill>
                  <a:srgbClr val="000000"/>
                </a:solidFill>
              </a:rPr>
              <a:t>：闪烁体探测器将辐射能量转换为</a:t>
            </a:r>
            <a:r>
              <a:rPr lang="zh-CN" altLang="en-US" sz="2000" b="1" spc="-1" dirty="0">
                <a:solidFill>
                  <a:srgbClr val="C00000"/>
                </a:solidFill>
              </a:rPr>
              <a:t>可见光</a:t>
            </a:r>
            <a:r>
              <a:rPr lang="zh-CN" altLang="en-US" sz="2000" spc="-1" dirty="0">
                <a:solidFill>
                  <a:srgbClr val="000000"/>
                </a:solidFill>
              </a:rPr>
              <a:t>，后由光电倍增管探测，作为电信号进行处理。</a:t>
            </a:r>
          </a:p>
          <a:p>
            <a:endParaRPr lang="zh-CN" altLang="en-US" sz="2000" spc="-1" dirty="0">
              <a:solidFill>
                <a:srgbClr val="000000"/>
              </a:solidFill>
            </a:endParaRPr>
          </a:p>
          <a:p>
            <a:endParaRPr lang="en-US" altLang="ja-JP" sz="2000" spc="-1" dirty="0">
              <a:solidFill>
                <a:srgbClr val="000000"/>
              </a:solidFill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298FF8DD-575A-4E72-AFFC-10C32F5E714F}"/>
              </a:ext>
            </a:extLst>
          </p:cNvPr>
          <p:cNvGrpSpPr/>
          <p:nvPr/>
        </p:nvGrpSpPr>
        <p:grpSpPr>
          <a:xfrm>
            <a:off x="304800" y="1800553"/>
            <a:ext cx="6570400" cy="4778176"/>
            <a:chOff x="304799" y="1800553"/>
            <a:chExt cx="6570400" cy="4778176"/>
          </a:xfrm>
        </p:grpSpPr>
        <p:sp>
          <p:nvSpPr>
            <p:cNvPr id="16" name="Shape 3">
              <a:extLst>
                <a:ext uri="{FF2B5EF4-FFF2-40B4-BE49-F238E27FC236}">
                  <a16:creationId xmlns:a16="http://schemas.microsoft.com/office/drawing/2014/main" id="{9D4DAF8E-0D8E-4133-B6E5-A12A2D82503E}"/>
                </a:ext>
              </a:extLst>
            </p:cNvPr>
            <p:cNvSpPr/>
            <p:nvPr/>
          </p:nvSpPr>
          <p:spPr>
            <a:xfrm>
              <a:off x="304800" y="1800553"/>
              <a:ext cx="6324601" cy="1526407"/>
            </a:xfrm>
            <a:prstGeom prst="roundRect">
              <a:avLst>
                <a:gd name="adj" fmla="val 5714"/>
              </a:avLst>
            </a:prstGeom>
            <a:solidFill>
              <a:srgbClr val="0A1E3C"/>
            </a:solidFill>
            <a:ln/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17" name="Text 4">
              <a:extLst>
                <a:ext uri="{FF2B5EF4-FFF2-40B4-BE49-F238E27FC236}">
                  <a16:creationId xmlns:a16="http://schemas.microsoft.com/office/drawing/2014/main" id="{2197F1A9-D992-4D64-B8BB-656CEAB74C1E}"/>
                </a:ext>
              </a:extLst>
            </p:cNvPr>
            <p:cNvSpPr/>
            <p:nvPr/>
          </p:nvSpPr>
          <p:spPr>
            <a:xfrm>
              <a:off x="446094" y="2017262"/>
              <a:ext cx="5530932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400" b="1" dirty="0">
                  <a:solidFill>
                    <a:srgbClr val="63C7F2"/>
                  </a:solidFill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①</a:t>
              </a:r>
              <a:r>
                <a:rPr lang="zh-CN" altLang="en-US" sz="2400" b="1" dirty="0">
                  <a:solidFill>
                    <a:srgbClr val="63C7F2"/>
                  </a:solidFill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高效性</a:t>
              </a:r>
            </a:p>
          </p:txBody>
        </p:sp>
        <p:sp>
          <p:nvSpPr>
            <p:cNvPr id="18" name="Text 5">
              <a:extLst>
                <a:ext uri="{FF2B5EF4-FFF2-40B4-BE49-F238E27FC236}">
                  <a16:creationId xmlns:a16="http://schemas.microsoft.com/office/drawing/2014/main" id="{14529040-836B-466B-8412-4EAA9B0AF38C}"/>
                </a:ext>
              </a:extLst>
            </p:cNvPr>
            <p:cNvSpPr/>
            <p:nvPr/>
          </p:nvSpPr>
          <p:spPr>
            <a:xfrm>
              <a:off x="446096" y="2380801"/>
              <a:ext cx="6429103" cy="914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>
                <a:lnSpc>
                  <a:spcPct val="112000"/>
                </a:lnSpc>
              </a:pPr>
              <a:r>
                <a:rPr lang="zh-CN" altLang="en-US" dirty="0">
                  <a:solidFill>
                    <a:srgbClr val="E6F2FC"/>
                  </a:solidFill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能够高效探测带电粒子</a:t>
              </a:r>
            </a:p>
            <a:p>
              <a:pPr>
                <a:lnSpc>
                  <a:spcPct val="112000"/>
                </a:lnSpc>
              </a:pPr>
              <a:r>
                <a:rPr lang="en-US" altLang="zh-CN" dirty="0">
                  <a:solidFill>
                    <a:srgbClr val="E6F2FC"/>
                  </a:solidFill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(</a:t>
              </a:r>
              <a:r>
                <a:rPr lang="zh-CN" altLang="en-US" dirty="0">
                  <a:solidFill>
                    <a:srgbClr val="E6F2FC"/>
                  </a:solidFill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传统方法：</a:t>
              </a:r>
              <a:r>
                <a:rPr lang="en-US" altLang="zh-CN" dirty="0">
                  <a:solidFill>
                    <a:srgbClr val="E6F2FC"/>
                  </a:solidFill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2.51×10-1 g/cm²; </a:t>
              </a:r>
              <a:r>
                <a:rPr lang="zh-CN" altLang="en-US" dirty="0">
                  <a:solidFill>
                    <a:srgbClr val="E6F2FC"/>
                  </a:solidFill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新方法：</a:t>
              </a:r>
              <a:r>
                <a:rPr lang="en-US" altLang="zh-CN" dirty="0">
                  <a:solidFill>
                    <a:srgbClr val="E6F2FC"/>
                  </a:solidFill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2.86×10-3 g/cm²)</a:t>
              </a:r>
              <a:endParaRPr lang="zh-CN" altLang="en-US" dirty="0">
                <a:solidFill>
                  <a:srgbClr val="E6F2F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endParaRPr>
            </a:p>
          </p:txBody>
        </p:sp>
        <p:sp>
          <p:nvSpPr>
            <p:cNvPr id="20" name="Shape 7">
              <a:extLst>
                <a:ext uri="{FF2B5EF4-FFF2-40B4-BE49-F238E27FC236}">
                  <a16:creationId xmlns:a16="http://schemas.microsoft.com/office/drawing/2014/main" id="{FA154FF1-522B-4DC5-AC40-5870A1B0E6E0}"/>
                </a:ext>
              </a:extLst>
            </p:cNvPr>
            <p:cNvSpPr/>
            <p:nvPr/>
          </p:nvSpPr>
          <p:spPr>
            <a:xfrm>
              <a:off x="304799" y="3420363"/>
              <a:ext cx="6324601" cy="1526407"/>
            </a:xfrm>
            <a:prstGeom prst="roundRect">
              <a:avLst>
                <a:gd name="adj" fmla="val 5714"/>
              </a:avLst>
            </a:prstGeom>
            <a:solidFill>
              <a:srgbClr val="1F8AC9"/>
            </a:solidFill>
            <a:ln/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21" name="Text 8">
              <a:extLst>
                <a:ext uri="{FF2B5EF4-FFF2-40B4-BE49-F238E27FC236}">
                  <a16:creationId xmlns:a16="http://schemas.microsoft.com/office/drawing/2014/main" id="{F5A4E45B-9297-4BDE-BC83-746D98CD6D52}"/>
                </a:ext>
              </a:extLst>
            </p:cNvPr>
            <p:cNvSpPr/>
            <p:nvPr/>
          </p:nvSpPr>
          <p:spPr>
            <a:xfrm>
              <a:off x="448865" y="3716621"/>
              <a:ext cx="315468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400" b="1" dirty="0">
                  <a:solidFill>
                    <a:srgbClr val="FFFFFF"/>
                  </a:solidFill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②</a:t>
              </a:r>
              <a:r>
                <a:rPr lang="zh-CN" altLang="en-US" sz="2400" b="1" dirty="0">
                  <a:solidFill>
                    <a:srgbClr val="FFFFFF"/>
                  </a:solidFill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减少能量损失</a:t>
              </a:r>
            </a:p>
          </p:txBody>
        </p:sp>
        <p:sp>
          <p:nvSpPr>
            <p:cNvPr id="22" name="Text 9">
              <a:extLst>
                <a:ext uri="{FF2B5EF4-FFF2-40B4-BE49-F238E27FC236}">
                  <a16:creationId xmlns:a16="http://schemas.microsoft.com/office/drawing/2014/main" id="{533F17AC-7241-4D81-83ED-162EB248991B}"/>
                </a:ext>
              </a:extLst>
            </p:cNvPr>
            <p:cNvSpPr/>
            <p:nvPr/>
          </p:nvSpPr>
          <p:spPr>
            <a:xfrm>
              <a:off x="446094" y="3921151"/>
              <a:ext cx="6123432" cy="914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>
                <a:lnSpc>
                  <a:spcPct val="112000"/>
                </a:lnSpc>
              </a:pPr>
              <a:r>
                <a:rPr lang="zh-CN" altLang="en-US" dirty="0">
                  <a:latin typeface="Microsoft YaHei" pitchFamily="34" charset="0"/>
                  <a:ea typeface="Microsoft YaHei" pitchFamily="34" charset="-122"/>
                  <a:cs typeface="Microsoft YaHei" pitchFamily="34" charset="-120"/>
                </a:rPr>
                <a:t>带电粒子可以在飞行路径中没有显著损失的情况下被探测到</a:t>
              </a:r>
              <a:endParaRPr lang="en-US" dirty="0"/>
            </a:p>
          </p:txBody>
        </p:sp>
        <p:sp>
          <p:nvSpPr>
            <p:cNvPr id="24" name="Shape 11">
              <a:extLst>
                <a:ext uri="{FF2B5EF4-FFF2-40B4-BE49-F238E27FC236}">
                  <a16:creationId xmlns:a16="http://schemas.microsoft.com/office/drawing/2014/main" id="{E8CE5DA6-DEBF-4679-ADD2-8DECEF0DB6CF}"/>
                </a:ext>
              </a:extLst>
            </p:cNvPr>
            <p:cNvSpPr/>
            <p:nvPr/>
          </p:nvSpPr>
          <p:spPr>
            <a:xfrm>
              <a:off x="304800" y="5052322"/>
              <a:ext cx="6324600" cy="1526407"/>
            </a:xfrm>
            <a:prstGeom prst="roundRect">
              <a:avLst>
                <a:gd name="adj" fmla="val 5714"/>
              </a:avLst>
            </a:prstGeom>
            <a:solidFill>
              <a:srgbClr val="2FA8E0"/>
            </a:solidFill>
            <a:ln/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25" name="Text 12">
              <a:extLst>
                <a:ext uri="{FF2B5EF4-FFF2-40B4-BE49-F238E27FC236}">
                  <a16:creationId xmlns:a16="http://schemas.microsoft.com/office/drawing/2014/main" id="{E1610D19-BCDA-4A4B-8CF2-63C8D842215B}"/>
                </a:ext>
              </a:extLst>
            </p:cNvPr>
            <p:cNvSpPr/>
            <p:nvPr/>
          </p:nvSpPr>
          <p:spPr>
            <a:xfrm>
              <a:off x="446094" y="5330791"/>
              <a:ext cx="315468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400" b="1" dirty="0">
                  <a:solidFill>
                    <a:srgbClr val="FFFFFF"/>
                  </a:solidFill>
                  <a:latin typeface="Microsoft YaHei" pitchFamily="34" charset="0"/>
                  <a:ea typeface="Microsoft YaHei" pitchFamily="34" charset="-122"/>
                </a:rPr>
                <a:t>③</a:t>
              </a:r>
              <a:r>
                <a:rPr lang="zh-CN" altLang="en-US" sz="2400" b="1" dirty="0">
                  <a:solidFill>
                    <a:srgbClr val="FFFFFF"/>
                  </a:solidFill>
                  <a:latin typeface="Microsoft YaHei" pitchFamily="34" charset="0"/>
                  <a:ea typeface="Microsoft YaHei" pitchFamily="34" charset="-122"/>
                </a:rPr>
                <a:t>装置简单</a:t>
              </a:r>
            </a:p>
          </p:txBody>
        </p:sp>
        <p:sp>
          <p:nvSpPr>
            <p:cNvPr id="26" name="Text 13">
              <a:extLst>
                <a:ext uri="{FF2B5EF4-FFF2-40B4-BE49-F238E27FC236}">
                  <a16:creationId xmlns:a16="http://schemas.microsoft.com/office/drawing/2014/main" id="{1207EF3B-C804-4E0F-B209-AC0C60797F40}"/>
                </a:ext>
              </a:extLst>
            </p:cNvPr>
            <p:cNvSpPr/>
            <p:nvPr/>
          </p:nvSpPr>
          <p:spPr>
            <a:xfrm>
              <a:off x="446094" y="5519833"/>
              <a:ext cx="6030906" cy="914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>
                <a:lnSpc>
                  <a:spcPct val="112000"/>
                </a:lnSpc>
              </a:pPr>
              <a:r>
                <a:rPr lang="zh-CN" altLang="en-US" dirty="0">
                  <a:latin typeface="Microsoft YaHei" pitchFamily="34" charset="0"/>
                  <a:ea typeface="Microsoft YaHei" pitchFamily="34" charset="-122"/>
                </a:rPr>
                <a:t>与半导体探测器不同，无需真空系统且探测器制备便宜简单</a:t>
              </a:r>
            </a:p>
          </p:txBody>
        </p:sp>
      </p:grpSp>
      <p:sp>
        <p:nvSpPr>
          <p:cNvPr id="7" name="矩形 6">
            <a:extLst>
              <a:ext uri="{FF2B5EF4-FFF2-40B4-BE49-F238E27FC236}">
                <a16:creationId xmlns:a16="http://schemas.microsoft.com/office/drawing/2014/main" id="{AD598275-E177-4B10-82F8-B8FD00EC28DD}"/>
              </a:ext>
            </a:extLst>
          </p:cNvPr>
          <p:cNvSpPr/>
          <p:nvPr/>
        </p:nvSpPr>
        <p:spPr>
          <a:xfrm>
            <a:off x="190710" y="1206877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</a:rPr>
              <a:t>新方法的优越性：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ACBBAF2-A0AF-4CAC-B3A7-891D255B298F}"/>
              </a:ext>
            </a:extLst>
          </p:cNvPr>
          <p:cNvSpPr/>
          <p:nvPr/>
        </p:nvSpPr>
        <p:spPr>
          <a:xfrm>
            <a:off x="7398810" y="1180494"/>
            <a:ext cx="42075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err="1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新方法原理：样品溶入塑料闪烁体内部，反应产物就地发光，经PMT转为电信号</a:t>
            </a:r>
            <a:endParaRPr lang="en-US" altLang="zh-CN" b="1" dirty="0">
              <a:solidFill>
                <a:srgbClr val="C00000"/>
              </a:solidFill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E3E32EA5-8D34-44C6-A30B-E3BD81081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490" y="2077553"/>
            <a:ext cx="5346655" cy="4474852"/>
          </a:xfrm>
          <a:prstGeom prst="rect">
            <a:avLst/>
          </a:prstGeom>
        </p:spPr>
      </p:pic>
      <p:sp>
        <p:nvSpPr>
          <p:cNvPr id="28" name="タイトル 12">
            <a:extLst>
              <a:ext uri="{FF2B5EF4-FFF2-40B4-BE49-F238E27FC236}">
                <a16:creationId xmlns:a16="http://schemas.microsoft.com/office/drawing/2014/main" id="{F8C18D19-E0AF-463D-81AA-F37595CA7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746"/>
            <a:ext cx="11682438" cy="589915"/>
          </a:xfrm>
        </p:spPr>
        <p:txBody>
          <a:bodyPr/>
          <a:lstStyle/>
          <a:p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二</a:t>
            </a:r>
            <a:r>
              <a:rPr lang="en-US" altLang="zh-CN" u="sng" spc="-1" dirty="0">
                <a:solidFill>
                  <a:srgbClr val="1C3077"/>
                </a:solidFill>
                <a:latin typeface="Arial"/>
                <a:ea typeface="DejaVu Sans"/>
              </a:rPr>
              <a:t>.</a:t>
            </a:r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研究目标与创新点：让样品自己成为探测器</a:t>
            </a:r>
          </a:p>
        </p:txBody>
      </p:sp>
    </p:spTree>
    <p:extLst>
      <p:ext uri="{BB962C8B-B14F-4D97-AF65-F5344CB8AC3E}">
        <p14:creationId xmlns:p14="http://schemas.microsoft.com/office/powerpoint/2010/main" val="2272288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12">
            <a:extLst>
              <a:ext uri="{FF2B5EF4-FFF2-40B4-BE49-F238E27FC236}">
                <a16:creationId xmlns:a16="http://schemas.microsoft.com/office/drawing/2014/main" id="{E866C641-3ECD-4864-AC73-F73684E5F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746"/>
            <a:ext cx="11682438" cy="589915"/>
          </a:xfrm>
        </p:spPr>
        <p:txBody>
          <a:bodyPr/>
          <a:lstStyle/>
          <a:p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三</a:t>
            </a:r>
            <a:r>
              <a:rPr lang="en-US" altLang="zh-CN" u="sng" spc="-1" dirty="0">
                <a:solidFill>
                  <a:srgbClr val="1C3077"/>
                </a:solidFill>
                <a:latin typeface="Arial"/>
                <a:ea typeface="DejaVu Sans"/>
              </a:rPr>
              <a:t>.</a:t>
            </a:r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实验</a:t>
            </a: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E0D51F02-2414-2F65-7C90-89F26FFB5362}"/>
              </a:ext>
            </a:extLst>
          </p:cNvPr>
          <p:cNvSpPr txBox="1">
            <a:spLocks/>
          </p:cNvSpPr>
          <p:nvPr/>
        </p:nvSpPr>
        <p:spPr>
          <a:xfrm>
            <a:off x="0" y="685661"/>
            <a:ext cx="10402956" cy="50951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1" i="0" kern="1200">
                <a:solidFill>
                  <a:schemeClr val="tx2"/>
                </a:solidFill>
                <a:latin typeface="+mn-ea"/>
                <a:ea typeface="+mn-ea"/>
                <a:cs typeface="+mj-cs"/>
              </a:defRPr>
            </a:lvl1pPr>
          </a:lstStyle>
          <a:p>
            <a:r>
              <a:rPr lang="en-US" altLang="zh-CN" dirty="0"/>
              <a:t>(1). </a:t>
            </a:r>
            <a:r>
              <a:rPr lang="zh-CN" altLang="en-US" dirty="0"/>
              <a:t>自研样品添加型闪烁体</a:t>
            </a:r>
          </a:p>
        </p:txBody>
      </p:sp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251D5441-09BC-2B24-500F-D09AA3DFC4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600825"/>
            <a:ext cx="523875" cy="257175"/>
          </a:xfrm>
        </p:spPr>
        <p:txBody>
          <a:bodyPr/>
          <a:lstStyle/>
          <a:p>
            <a:fld id="{BE18FDDE-94D8-814A-BE53-9326731C5EAB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CD63D25-1475-4107-807B-721E1F71A49E}"/>
              </a:ext>
            </a:extLst>
          </p:cNvPr>
          <p:cNvSpPr/>
          <p:nvPr/>
        </p:nvSpPr>
        <p:spPr>
          <a:xfrm>
            <a:off x="0" y="6600825"/>
            <a:ext cx="1066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19140">
              <a:defRPr/>
            </a:pPr>
            <a:r>
              <a:rPr lang="en-US" altLang="zh-CN" sz="1200" b="1" dirty="0" err="1"/>
              <a:t>Reference:</a:t>
            </a:r>
            <a:r>
              <a:rPr lang="en-US" altLang="zh-CN" sz="1200" dirty="0" err="1"/>
              <a:t>Y</a:t>
            </a:r>
            <a:r>
              <a:rPr lang="en-US" altLang="zh-CN" sz="1200" dirty="0"/>
              <a:t>. </a:t>
            </a:r>
            <a:r>
              <a:rPr lang="en-US" altLang="zh-CN" sz="1200" dirty="0" err="1"/>
              <a:t>Shinjo</a:t>
            </a:r>
            <a:r>
              <a:rPr lang="en-US" altLang="zh-CN" sz="1200" dirty="0"/>
              <a:t> and T. Kin, “Advancement of plastic scintillator made with 3D printer,” Ionizing Radiation, vol. 46, pp. 39–48, 2020</a:t>
            </a:r>
            <a:endParaRPr lang="zh-CN" altLang="en-US" sz="1200" dirty="0"/>
          </a:p>
          <a:p>
            <a:endParaRPr lang="zh-CN" altLang="en-US" sz="1200" dirty="0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BDAB0D71-6276-4FC9-A9DB-33F68BE727A3}"/>
              </a:ext>
            </a:extLst>
          </p:cNvPr>
          <p:cNvGrpSpPr/>
          <p:nvPr/>
        </p:nvGrpSpPr>
        <p:grpSpPr>
          <a:xfrm>
            <a:off x="990600" y="1236097"/>
            <a:ext cx="6281735" cy="4929867"/>
            <a:chOff x="1318075" y="964067"/>
            <a:chExt cx="6281735" cy="4929867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1648C151-76EF-4076-A118-3E4604D1F7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119799">
              <a:off x="3131630" y="2610735"/>
              <a:ext cx="1856860" cy="1856860"/>
            </a:xfrm>
            <a:prstGeom prst="rect">
              <a:avLst/>
            </a:prstGeom>
          </p:spPr>
        </p:pic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E744F38B-1510-4273-AEA6-A8DF23AF5DCD}"/>
                </a:ext>
              </a:extLst>
            </p:cNvPr>
            <p:cNvCxnSpPr>
              <a:cxnSpLocks/>
            </p:cNvCxnSpPr>
            <p:nvPr/>
          </p:nvCxnSpPr>
          <p:spPr>
            <a:xfrm>
              <a:off x="1319726" y="3539165"/>
              <a:ext cx="582777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5A686BEC-6C2F-4EC8-9DAF-C9985F994EAE}"/>
                </a:ext>
              </a:extLst>
            </p:cNvPr>
            <p:cNvCxnSpPr>
              <a:cxnSpLocks/>
            </p:cNvCxnSpPr>
            <p:nvPr/>
          </p:nvCxnSpPr>
          <p:spPr>
            <a:xfrm>
              <a:off x="4148272" y="964068"/>
              <a:ext cx="0" cy="492986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FA9A22D4-264A-45D1-83CA-4A111A300679}"/>
                </a:ext>
              </a:extLst>
            </p:cNvPr>
            <p:cNvCxnSpPr>
              <a:cxnSpLocks/>
            </p:cNvCxnSpPr>
            <p:nvPr/>
          </p:nvCxnSpPr>
          <p:spPr>
            <a:xfrm>
              <a:off x="7154584" y="964067"/>
              <a:ext cx="0" cy="492986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CA17D57E-A8D5-466F-864F-488DE19F036D}"/>
                </a:ext>
              </a:extLst>
            </p:cNvPr>
            <p:cNvCxnSpPr>
              <a:cxnSpLocks/>
            </p:cNvCxnSpPr>
            <p:nvPr/>
          </p:nvCxnSpPr>
          <p:spPr>
            <a:xfrm>
              <a:off x="1318075" y="964067"/>
              <a:ext cx="0" cy="492986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C3CBB1A4-43AA-4CF0-94BE-52DDAE356F43}"/>
                </a:ext>
              </a:extLst>
            </p:cNvPr>
            <p:cNvCxnSpPr>
              <a:cxnSpLocks/>
            </p:cNvCxnSpPr>
            <p:nvPr/>
          </p:nvCxnSpPr>
          <p:spPr>
            <a:xfrm>
              <a:off x="1318076" y="5893933"/>
              <a:ext cx="5827773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94FEE5FC-F430-42EE-BD13-D04B9D76E4B3}"/>
                </a:ext>
              </a:extLst>
            </p:cNvPr>
            <p:cNvCxnSpPr>
              <a:cxnSpLocks/>
            </p:cNvCxnSpPr>
            <p:nvPr/>
          </p:nvCxnSpPr>
          <p:spPr>
            <a:xfrm>
              <a:off x="1318075" y="964067"/>
              <a:ext cx="5827773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F8F07901-613A-4FA7-9B0B-2D980367B7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38202" y="1280689"/>
              <a:ext cx="6161608" cy="4076292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73CDFD14-971F-4958-BED5-FBEB071D8D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6090" y="1359963"/>
            <a:ext cx="5425910" cy="46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395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12">
            <a:extLst>
              <a:ext uri="{FF2B5EF4-FFF2-40B4-BE49-F238E27FC236}">
                <a16:creationId xmlns:a16="http://schemas.microsoft.com/office/drawing/2014/main" id="{E866C641-3ECD-4864-AC73-F73684E5F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746"/>
            <a:ext cx="11682438" cy="589915"/>
          </a:xfrm>
        </p:spPr>
        <p:txBody>
          <a:bodyPr/>
          <a:lstStyle/>
          <a:p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三</a:t>
            </a:r>
            <a:r>
              <a:rPr lang="en-US" altLang="zh-CN" u="sng" spc="-1" dirty="0">
                <a:solidFill>
                  <a:srgbClr val="1C3077"/>
                </a:solidFill>
                <a:latin typeface="Arial"/>
                <a:ea typeface="DejaVu Sans"/>
              </a:rPr>
              <a:t>.</a:t>
            </a:r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实验</a:t>
            </a: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925E806F-66A4-44CA-8D15-87091366690B}"/>
              </a:ext>
            </a:extLst>
          </p:cNvPr>
          <p:cNvSpPr/>
          <p:nvPr/>
        </p:nvSpPr>
        <p:spPr>
          <a:xfrm>
            <a:off x="6130657" y="1356777"/>
            <a:ext cx="5898065" cy="2885457"/>
          </a:xfrm>
          <a:prstGeom prst="roundRect">
            <a:avLst>
              <a:gd name="adj" fmla="val 3200"/>
            </a:avLst>
          </a:prstGeom>
          <a:solidFill>
            <a:srgbClr val="F4F8FB"/>
          </a:solidFill>
          <a:ln w="12700">
            <a:solidFill>
              <a:srgbClr val="D5E4F0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E0D51F02-2414-2F65-7C90-89F26FFB5362}"/>
              </a:ext>
            </a:extLst>
          </p:cNvPr>
          <p:cNvSpPr txBox="1">
            <a:spLocks/>
          </p:cNvSpPr>
          <p:nvPr/>
        </p:nvSpPr>
        <p:spPr>
          <a:xfrm>
            <a:off x="0" y="685661"/>
            <a:ext cx="10402956" cy="50951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1" i="0" kern="1200">
                <a:solidFill>
                  <a:schemeClr val="tx2"/>
                </a:solidFill>
                <a:latin typeface="+mn-ea"/>
                <a:ea typeface="+mn-ea"/>
                <a:cs typeface="+mj-cs"/>
              </a:defRPr>
            </a:lvl1pPr>
          </a:lstStyle>
          <a:p>
            <a:r>
              <a:rPr lang="en-US" altLang="zh-CN" dirty="0"/>
              <a:t>(1). </a:t>
            </a:r>
            <a:r>
              <a:rPr lang="zh-CN" altLang="en-US" dirty="0"/>
              <a:t>自研样品添加型闪烁体</a:t>
            </a:r>
          </a:p>
        </p:txBody>
      </p:sp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251D5441-09BC-2B24-500F-D09AA3DFC4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82400" y="6600825"/>
            <a:ext cx="523875" cy="257175"/>
          </a:xfrm>
        </p:spPr>
        <p:txBody>
          <a:bodyPr/>
          <a:lstStyle/>
          <a:p>
            <a:fld id="{BE18FDDE-94D8-814A-BE53-9326731C5EAB}" type="slidenum">
              <a:rPr kumimoji="1" lang="ja-JP" altLang="en-US" smtClean="0"/>
              <a:pPr/>
              <a:t>7</a:t>
            </a:fld>
            <a:endParaRPr kumimoji="1" lang="ja-JP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79A7334-F93F-49DA-912D-74824925CF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255" y="1442574"/>
            <a:ext cx="5670869" cy="245542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06A74BF3-175E-44A8-AB42-5072B976E434}"/>
              </a:ext>
            </a:extLst>
          </p:cNvPr>
          <p:cNvSpPr/>
          <p:nvPr/>
        </p:nvSpPr>
        <p:spPr>
          <a:xfrm>
            <a:off x="1596757" y="4721352"/>
            <a:ext cx="9067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/>
              <a:t>PPO(2,5)</a:t>
            </a:r>
            <a:r>
              <a:rPr lang="zh-CN" altLang="en-US" sz="2400" dirty="0"/>
              <a:t>作为发光剂，在能量激发下发射波长为 </a:t>
            </a:r>
            <a:r>
              <a:rPr lang="en-US" altLang="zh-CN" sz="2400" dirty="0"/>
              <a:t>355 nm </a:t>
            </a:r>
            <a:r>
              <a:rPr lang="zh-CN" altLang="en-US" sz="2400" dirty="0"/>
              <a:t>的光。</a:t>
            </a:r>
            <a:endParaRPr lang="en-US" altLang="zh-CN" sz="2400" dirty="0"/>
          </a:p>
          <a:p>
            <a:endParaRPr lang="en-US" altLang="zh-CN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/>
              <a:t>Bis-MSB</a:t>
            </a:r>
            <a:r>
              <a:rPr lang="zh-CN" altLang="en-US" sz="2400" dirty="0"/>
              <a:t>作为波长位移剂，将 </a:t>
            </a:r>
            <a:r>
              <a:rPr lang="en-US" altLang="zh-CN" sz="2400" dirty="0"/>
              <a:t>355 nm </a:t>
            </a:r>
            <a:r>
              <a:rPr lang="zh-CN" altLang="en-US" sz="2400" dirty="0"/>
              <a:t>的光转换为 </a:t>
            </a:r>
            <a:r>
              <a:rPr lang="en-US" altLang="zh-CN" sz="2400" dirty="0"/>
              <a:t>430 nm </a:t>
            </a:r>
            <a:r>
              <a:rPr lang="zh-CN" altLang="en-US" sz="2400" dirty="0"/>
              <a:t>的光。</a:t>
            </a:r>
            <a:endParaRPr lang="en-US" altLang="zh-CN" sz="2400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AD03CC6-CC4F-4C12-88B0-99837BA38026}"/>
              </a:ext>
            </a:extLst>
          </p:cNvPr>
          <p:cNvSpPr/>
          <p:nvPr/>
        </p:nvSpPr>
        <p:spPr>
          <a:xfrm>
            <a:off x="6478188" y="3903680"/>
            <a:ext cx="55505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制作</a:t>
            </a:r>
            <a:r>
              <a:rPr lang="en-US" altLang="zh-CN" sz="1600" dirty="0" err="1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成型的系列样品（不同</a:t>
            </a:r>
            <a:r>
              <a:rPr lang="en-US" altLang="zh-CN" sz="1600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r>
              <a:rPr lang="en-US" altLang="zh-CN" sz="1600" dirty="0" err="1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LiF</a:t>
            </a:r>
            <a:r>
              <a:rPr lang="en-US" altLang="zh-CN" sz="1600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r>
              <a:rPr lang="en-US" altLang="zh-CN" sz="1600" dirty="0" err="1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掺杂浓度，用于系统比对</a:t>
            </a:r>
            <a:r>
              <a:rPr lang="en-US" altLang="zh-CN" sz="1600" dirty="0"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）</a:t>
            </a:r>
            <a:endParaRPr lang="en-US" altLang="zh-CN" sz="1600" dirty="0"/>
          </a:p>
        </p:txBody>
      </p:sp>
      <p:graphicFrame>
        <p:nvGraphicFramePr>
          <p:cNvPr id="9" name="Table 0">
            <a:extLst>
              <a:ext uri="{FF2B5EF4-FFF2-40B4-BE49-F238E27FC236}">
                <a16:creationId xmlns:a16="http://schemas.microsoft.com/office/drawing/2014/main" id="{FF8E3C0C-A571-4970-8A98-2B6C0FA95E84}"/>
              </a:ext>
            </a:extLst>
          </p:cNvPr>
          <p:cNvGraphicFramePr>
            <a:graphicFrameLocks noGrp="1"/>
          </p:cNvGraphicFramePr>
          <p:nvPr/>
        </p:nvGraphicFramePr>
        <p:xfrm>
          <a:off x="31313" y="1356776"/>
          <a:ext cx="6099344" cy="2885458"/>
        </p:xfrm>
        <a:graphic>
          <a:graphicData uri="http://schemas.openxmlformats.org/drawingml/2006/table">
            <a:tbl>
              <a:tblPr/>
              <a:tblGrid>
                <a:gridCol w="1462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48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7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47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077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成分</a:t>
                      </a:r>
                      <a:endParaRPr lang="en-US" sz="1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E3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化学式</a:t>
                      </a:r>
                      <a:endParaRPr lang="en-US" sz="1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E3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配比</a:t>
                      </a:r>
                      <a:endParaRPr lang="en-US" sz="1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E3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角色</a:t>
                      </a:r>
                      <a:endParaRPr lang="en-US" sz="1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E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077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M-211B</a:t>
                      </a:r>
                      <a:endParaRPr lang="en-US" sz="1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C</a:t>
                      </a:r>
                      <a:r>
                        <a:rPr lang="en-US" sz="1600" baseline="-250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46</a:t>
                      </a: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H</a:t>
                      </a:r>
                      <a:r>
                        <a:rPr lang="en-US" sz="1600" baseline="-250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52</a:t>
                      </a: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O</a:t>
                      </a:r>
                      <a:r>
                        <a:rPr lang="en-US" sz="1600" baseline="-250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12</a:t>
                      </a:r>
                      <a:endParaRPr lang="en-US" sz="1600" baseline="-25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79 wt%</a:t>
                      </a:r>
                      <a:endParaRPr lang="en-US" sz="1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 err="1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基底</a:t>
                      </a: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(</a:t>
                      </a:r>
                      <a:r>
                        <a:rPr lang="en-US" sz="1600" dirty="0" err="1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UV固化树脂</a:t>
                      </a: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)</a:t>
                      </a:r>
                      <a:endParaRPr lang="en-US" sz="1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30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PPO</a:t>
                      </a:r>
                      <a:endParaRPr lang="en-US" sz="1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5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C</a:t>
                      </a:r>
                      <a:r>
                        <a:rPr lang="en-US" sz="1600" baseline="-250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15</a:t>
                      </a: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H</a:t>
                      </a:r>
                      <a:r>
                        <a:rPr lang="en-US" sz="1600" baseline="-250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11</a:t>
                      </a: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NO</a:t>
                      </a:r>
                      <a:endParaRPr lang="en-US" sz="1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5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21 wt%</a:t>
                      </a:r>
                      <a:endParaRPr lang="en-US" sz="1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5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 err="1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发光剂</a:t>
                      </a: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(355 </a:t>
                      </a:r>
                      <a:r>
                        <a:rPr lang="en-US" sz="1600" dirty="0" err="1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nm发光</a:t>
                      </a: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)</a:t>
                      </a:r>
                      <a:endParaRPr lang="en-US" sz="1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5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30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Bis-MSB</a:t>
                      </a:r>
                      <a:endParaRPr lang="en-US" sz="1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C</a:t>
                      </a:r>
                      <a:r>
                        <a:rPr lang="en-US" sz="1600" baseline="-250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24</a:t>
                      </a: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H</a:t>
                      </a:r>
                      <a:r>
                        <a:rPr lang="en-US" sz="1600" baseline="-250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22</a:t>
                      </a:r>
                      <a:endParaRPr lang="en-US" sz="1600" baseline="-25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0.1 wt%</a:t>
                      </a:r>
                      <a:endParaRPr lang="en-US" sz="1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 err="1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波长位移剂</a:t>
                      </a:r>
                      <a:r>
                        <a:rPr lang="en-US" altLang="zh-CN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(</a:t>
                      </a: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430 nm)</a:t>
                      </a:r>
                      <a:endParaRPr lang="en-US" sz="1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30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Irgacure TPO</a:t>
                      </a:r>
                      <a:endParaRPr lang="en-US" sz="1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5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C</a:t>
                      </a:r>
                      <a:r>
                        <a:rPr lang="en-US" sz="1600" baseline="-250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21</a:t>
                      </a: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H</a:t>
                      </a:r>
                      <a:r>
                        <a:rPr lang="en-US" sz="1600" baseline="-250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21</a:t>
                      </a: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O</a:t>
                      </a:r>
                      <a:r>
                        <a:rPr lang="en-US" sz="1600" baseline="-250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2</a:t>
                      </a: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P</a:t>
                      </a:r>
                      <a:endParaRPr lang="en-US" sz="1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5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0.02 wt%</a:t>
                      </a:r>
                      <a:endParaRPr lang="en-US" sz="1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5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C2B3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紫外固化剂</a:t>
                      </a:r>
                      <a:endParaRPr lang="en-US" sz="1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5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矩形 5">
            <a:extLst>
              <a:ext uri="{FF2B5EF4-FFF2-40B4-BE49-F238E27FC236}">
                <a16:creationId xmlns:a16="http://schemas.microsoft.com/office/drawing/2014/main" id="{0CD63D25-1475-4107-807B-721E1F71A49E}"/>
              </a:ext>
            </a:extLst>
          </p:cNvPr>
          <p:cNvSpPr/>
          <p:nvPr/>
        </p:nvSpPr>
        <p:spPr>
          <a:xfrm>
            <a:off x="0" y="6600825"/>
            <a:ext cx="1066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19140">
              <a:defRPr/>
            </a:pPr>
            <a:r>
              <a:rPr lang="en-US" altLang="zh-CN" sz="1200" b="1" dirty="0" err="1"/>
              <a:t>Reference:</a:t>
            </a:r>
            <a:r>
              <a:rPr lang="en-US" altLang="zh-CN" sz="1200" dirty="0" err="1"/>
              <a:t>Y</a:t>
            </a:r>
            <a:r>
              <a:rPr lang="en-US" altLang="zh-CN" sz="1200" dirty="0"/>
              <a:t>. </a:t>
            </a:r>
            <a:r>
              <a:rPr lang="en-US" altLang="zh-CN" sz="1200" dirty="0" err="1"/>
              <a:t>Shinjo</a:t>
            </a:r>
            <a:r>
              <a:rPr lang="en-US" altLang="zh-CN" sz="1200" dirty="0"/>
              <a:t> and T. Kin, “Advancement of plastic scintillator made with 3D printer,” Ionizing Radiation, vol. 46, pp. 39–48, 2020</a:t>
            </a:r>
            <a:endParaRPr lang="zh-CN" altLang="en-US" sz="1200" dirty="0"/>
          </a:p>
          <a:p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649148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251D5441-09BC-2B24-500F-D09AA3DFC4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18FDDE-94D8-814A-BE53-9326731C5EAB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0D4E5C0D-E20D-4F0B-852D-394C1FE95FA7}"/>
              </a:ext>
            </a:extLst>
          </p:cNvPr>
          <p:cNvGrpSpPr/>
          <p:nvPr/>
        </p:nvGrpSpPr>
        <p:grpSpPr>
          <a:xfrm>
            <a:off x="609600" y="1350031"/>
            <a:ext cx="2642325" cy="4628255"/>
            <a:chOff x="779784" y="1049789"/>
            <a:chExt cx="2642325" cy="4628255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5C10AA35-B0C1-415A-8331-FBDDE437EF98}"/>
                </a:ext>
              </a:extLst>
            </p:cNvPr>
            <p:cNvGrpSpPr/>
            <p:nvPr/>
          </p:nvGrpSpPr>
          <p:grpSpPr>
            <a:xfrm>
              <a:off x="779784" y="1049789"/>
              <a:ext cx="2642325" cy="4628255"/>
              <a:chOff x="400034" y="24930945"/>
              <a:chExt cx="4338181" cy="7032030"/>
            </a:xfrm>
          </p:grpSpPr>
          <p:cxnSp>
            <p:nvCxnSpPr>
              <p:cNvPr id="18" name="図形 27">
                <a:extLst>
                  <a:ext uri="{FF2B5EF4-FFF2-40B4-BE49-F238E27FC236}">
                    <a16:creationId xmlns:a16="http://schemas.microsoft.com/office/drawing/2014/main" id="{8BF0A9C6-6EFC-4AB2-A521-876C86F2BD6A}"/>
                  </a:ext>
                </a:extLst>
              </p:cNvPr>
              <p:cNvCxnSpPr>
                <a:cxnSpLocks/>
                <a:stCxn id="25" idx="2"/>
              </p:cNvCxnSpPr>
              <p:nvPr/>
            </p:nvCxnSpPr>
            <p:spPr>
              <a:xfrm rot="5400000">
                <a:off x="1378069" y="27991884"/>
                <a:ext cx="5118705" cy="10424"/>
              </a:xfrm>
              <a:prstGeom prst="bentConnector3">
                <a:avLst>
                  <a:gd name="adj1" fmla="val 50000"/>
                </a:avLst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AutoShape 21">
                <a:extLst>
                  <a:ext uri="{FF2B5EF4-FFF2-40B4-BE49-F238E27FC236}">
                    <a16:creationId xmlns:a16="http://schemas.microsoft.com/office/drawing/2014/main" id="{548CDC0D-8E04-4E84-AFD6-DC0F7B5557B3}"/>
                  </a:ext>
                </a:extLst>
              </p:cNvPr>
              <p:cNvCxnSpPr>
                <a:cxnSpLocks noChangeShapeType="1"/>
                <a:stCxn id="24" idx="2"/>
              </p:cNvCxnSpPr>
              <p:nvPr/>
            </p:nvCxnSpPr>
            <p:spPr bwMode="auto">
              <a:xfrm>
                <a:off x="1244335" y="25434181"/>
                <a:ext cx="0" cy="6024793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0" name="Rectangle 16">
                <a:extLst>
                  <a:ext uri="{FF2B5EF4-FFF2-40B4-BE49-F238E27FC236}">
                    <a16:creationId xmlns:a16="http://schemas.microsoft.com/office/drawing/2014/main" id="{F0A2E30C-53FE-4D2D-A562-BC635F2E90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0034" y="31458974"/>
                <a:ext cx="3866400" cy="504001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400" dirty="0">
                    <a:solidFill>
                      <a:srgbClr val="FFFFFF"/>
                    </a:solidFill>
                    <a:latin typeface="Tahoma" pitchFamily="34" charset="0"/>
                  </a:rPr>
                  <a:t>Cross section</a:t>
                </a:r>
                <a:endParaRPr lang="ja-JP" altLang="en-US" sz="1400" dirty="0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1" name="Rectangle 6">
                <a:extLst>
                  <a:ext uri="{FF2B5EF4-FFF2-40B4-BE49-F238E27FC236}">
                    <a16:creationId xmlns:a16="http://schemas.microsoft.com/office/drawing/2014/main" id="{4A4C0019-A213-459E-B8C6-C7629D5B61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5908" y="27752604"/>
                <a:ext cx="3870159" cy="468000"/>
              </a:xfrm>
              <a:prstGeom prst="rect">
                <a:avLst/>
              </a:prstGeom>
              <a:solidFill>
                <a:srgbClr val="CCECFF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400" dirty="0">
                    <a:latin typeface="Tahoma" pitchFamily="34" charset="0"/>
                  </a:rPr>
                  <a:t>Dead-time corrected</a:t>
                </a:r>
                <a:endParaRPr lang="ja-JP" altLang="en-US" sz="1400" dirty="0">
                  <a:latin typeface="Tahoma" pitchFamily="34" charset="0"/>
                </a:endParaRPr>
              </a:p>
            </p:txBody>
          </p:sp>
          <p:sp>
            <p:nvSpPr>
              <p:cNvPr id="22" name="Rectangle 27">
                <a:extLst>
                  <a:ext uri="{FF2B5EF4-FFF2-40B4-BE49-F238E27FC236}">
                    <a16:creationId xmlns:a16="http://schemas.microsoft.com/office/drawing/2014/main" id="{6CC4E3DD-F97F-4B0F-92A1-B043A7A6D1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0036" y="25881920"/>
                <a:ext cx="3916032" cy="467999"/>
              </a:xfrm>
              <a:prstGeom prst="rect">
                <a:avLst/>
              </a:prstGeom>
              <a:solidFill>
                <a:srgbClr val="CCECFF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400" dirty="0">
                    <a:solidFill>
                      <a:srgbClr val="000000"/>
                    </a:solidFill>
                    <a:latin typeface="Tahoma" pitchFamily="34" charset="0"/>
                  </a:rPr>
                  <a:t>Determine the PH-PSD region</a:t>
                </a:r>
                <a:endParaRPr lang="ja-JP" altLang="en-US" sz="1400" dirty="0">
                  <a:solidFill>
                    <a:srgbClr val="000000"/>
                  </a:solidFill>
                  <a:latin typeface="Tahoma" pitchFamily="34" charset="0"/>
                </a:endParaRPr>
              </a:p>
            </p:txBody>
          </p:sp>
          <p:sp>
            <p:nvSpPr>
              <p:cNvPr id="23" name="Rectangle 9">
                <a:extLst>
                  <a:ext uri="{FF2B5EF4-FFF2-40B4-BE49-F238E27FC236}">
                    <a16:creationId xmlns:a16="http://schemas.microsoft.com/office/drawing/2014/main" id="{0699B679-98CF-4989-9272-2EF334942F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198" y="26815021"/>
                <a:ext cx="3891595" cy="467999"/>
              </a:xfrm>
              <a:prstGeom prst="rect">
                <a:avLst/>
              </a:prstGeom>
              <a:solidFill>
                <a:srgbClr val="CCECFF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400" dirty="0">
                    <a:solidFill>
                      <a:srgbClr val="000000"/>
                    </a:solidFill>
                    <a:latin typeface="Tahoma" pitchFamily="34" charset="0"/>
                  </a:rPr>
                  <a:t>Normalized TOF spectrum</a:t>
                </a:r>
                <a:endParaRPr lang="ja-JP" altLang="en-US" sz="1400" dirty="0">
                  <a:solidFill>
                    <a:srgbClr val="000000"/>
                  </a:solidFill>
                  <a:latin typeface="Tahoma" pitchFamily="34" charset="0"/>
                </a:endParaRPr>
              </a:p>
            </p:txBody>
          </p:sp>
          <p:sp>
            <p:nvSpPr>
              <p:cNvPr id="24" name="AutoShape 10">
                <a:extLst>
                  <a:ext uri="{FF2B5EF4-FFF2-40B4-BE49-F238E27FC236}">
                    <a16:creationId xmlns:a16="http://schemas.microsoft.com/office/drawing/2014/main" id="{5A2E7FED-DE48-47DC-A048-D5CF3A2F96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0034" y="24930945"/>
                <a:ext cx="1688601" cy="503237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C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en-US" altLang="zh-CN" sz="1400" baseline="30000" dirty="0"/>
                  <a:t>14</a:t>
                </a:r>
                <a:r>
                  <a:rPr lang="en-US" altLang="zh-CN" sz="1400" dirty="0"/>
                  <a:t>N(n, p</a:t>
                </a:r>
                <a:r>
                  <a:rPr lang="el-GR" altLang="zh-CN" sz="1400" dirty="0"/>
                  <a:t>)</a:t>
                </a:r>
                <a:r>
                  <a:rPr lang="en-US" altLang="zh-CN" sz="1400" baseline="30000" dirty="0"/>
                  <a:t>14</a:t>
                </a:r>
                <a:r>
                  <a:rPr lang="en-US" altLang="zh-CN" sz="1400" dirty="0"/>
                  <a:t>C</a:t>
                </a:r>
                <a:endParaRPr lang="zh-CN" altLang="en-US" sz="1400" dirty="0"/>
              </a:p>
            </p:txBody>
          </p:sp>
          <p:sp>
            <p:nvSpPr>
              <p:cNvPr id="25" name="AutoShape 10">
                <a:extLst>
                  <a:ext uri="{FF2B5EF4-FFF2-40B4-BE49-F238E27FC236}">
                    <a16:creationId xmlns:a16="http://schemas.microsoft.com/office/drawing/2014/main" id="{E6511F6F-9A6B-4E57-BEE7-3805634FA8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7049" y="24934506"/>
                <a:ext cx="1591166" cy="503236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C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en-US" altLang="zh-CN" sz="1400" baseline="30000" dirty="0"/>
                  <a:t>6</a:t>
                </a:r>
                <a:r>
                  <a:rPr lang="en-US" altLang="zh-CN" sz="1400" dirty="0"/>
                  <a:t>Li(n, </a:t>
                </a:r>
                <a:r>
                  <a:rPr lang="el-GR" altLang="zh-CN" sz="1400" dirty="0"/>
                  <a:t>α)</a:t>
                </a:r>
                <a:r>
                  <a:rPr lang="en-US" altLang="zh-CN" sz="1400" baseline="30000" dirty="0"/>
                  <a:t>3</a:t>
                </a:r>
                <a:r>
                  <a:rPr lang="en-US" altLang="zh-CN" sz="1400" dirty="0"/>
                  <a:t>H</a:t>
                </a:r>
                <a:endParaRPr lang="zh-CN" altLang="en-US" sz="1400" dirty="0"/>
              </a:p>
            </p:txBody>
          </p:sp>
          <p:sp>
            <p:nvSpPr>
              <p:cNvPr id="26" name="Rectangle 6">
                <a:extLst>
                  <a:ext uri="{FF2B5EF4-FFF2-40B4-BE49-F238E27FC236}">
                    <a16:creationId xmlns:a16="http://schemas.microsoft.com/office/drawing/2014/main" id="{8855F21D-0BD1-48C8-B6FC-964D9459E7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4471" y="28669140"/>
                <a:ext cx="3891596" cy="467999"/>
              </a:xfrm>
              <a:prstGeom prst="rect">
                <a:avLst/>
              </a:prstGeom>
              <a:solidFill>
                <a:srgbClr val="CCECFF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400" dirty="0">
                    <a:latin typeface="Tahoma" pitchFamily="34" charset="0"/>
                  </a:rPr>
                  <a:t>Frame-overlap corrected</a:t>
                </a:r>
                <a:endParaRPr lang="ja-JP" altLang="en-US" sz="1400" dirty="0">
                  <a:latin typeface="Tahoma" pitchFamily="34" charset="0"/>
                </a:endParaRPr>
              </a:p>
            </p:txBody>
          </p:sp>
          <p:sp>
            <p:nvSpPr>
              <p:cNvPr id="27" name="Rectangle 16">
                <a:extLst>
                  <a:ext uri="{FF2B5EF4-FFF2-40B4-BE49-F238E27FC236}">
                    <a16:creationId xmlns:a16="http://schemas.microsoft.com/office/drawing/2014/main" id="{5F1946D8-05DB-4E83-9F1E-370E1A7771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080" y="29604856"/>
                <a:ext cx="3865871" cy="504000"/>
              </a:xfrm>
              <a:prstGeom prst="rect">
                <a:avLst/>
              </a:prstGeom>
              <a:solidFill>
                <a:srgbClr val="CCECFF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400" dirty="0">
                    <a:solidFill>
                      <a:srgbClr val="000000"/>
                    </a:solidFill>
                    <a:latin typeface="Tahoma" pitchFamily="34" charset="0"/>
                  </a:rPr>
                  <a:t>Self-shielding corrected</a:t>
                </a:r>
                <a:endParaRPr lang="ja-JP" altLang="en-US" sz="1400" dirty="0">
                  <a:solidFill>
                    <a:srgbClr val="000000"/>
                  </a:solidFill>
                  <a:latin typeface="Tahoma" pitchFamily="34" charset="0"/>
                </a:endParaRPr>
              </a:p>
            </p:txBody>
          </p:sp>
        </p:grpSp>
        <p:sp>
          <p:nvSpPr>
            <p:cNvPr id="28" name="Rectangle 16">
              <a:extLst>
                <a:ext uri="{FF2B5EF4-FFF2-40B4-BE49-F238E27FC236}">
                  <a16:creationId xmlns:a16="http://schemas.microsoft.com/office/drawing/2014/main" id="{916AE53C-86CF-4847-AD2E-25272CFA33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03" y="4747994"/>
              <a:ext cx="2354648" cy="331717"/>
            </a:xfrm>
            <a:prstGeom prst="rect">
              <a:avLst/>
            </a:prstGeom>
            <a:solidFill>
              <a:srgbClr val="CCECFF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400" dirty="0">
                  <a:solidFill>
                    <a:srgbClr val="000000"/>
                  </a:solidFill>
                  <a:latin typeface="Tahoma" pitchFamily="34" charset="0"/>
                </a:rPr>
                <a:t>Neutron flux</a:t>
              </a:r>
              <a:endParaRPr lang="ja-JP" altLang="en-US" sz="1400" dirty="0">
                <a:solidFill>
                  <a:srgbClr val="000000"/>
                </a:solidFill>
                <a:latin typeface="Tahoma" pitchFamily="34" charset="0"/>
              </a:endParaRPr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6E48D965-D544-4E4B-AFE7-D831D837CC94}"/>
              </a:ext>
            </a:extLst>
          </p:cNvPr>
          <p:cNvGrpSpPr/>
          <p:nvPr/>
        </p:nvGrpSpPr>
        <p:grpSpPr>
          <a:xfrm>
            <a:off x="3442800" y="4017184"/>
            <a:ext cx="8501523" cy="2062103"/>
            <a:chOff x="-4781550" y="3299134"/>
            <a:chExt cx="8501523" cy="20621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矩形 32">
                  <a:extLst>
                    <a:ext uri="{FF2B5EF4-FFF2-40B4-BE49-F238E27FC236}">
                      <a16:creationId xmlns:a16="http://schemas.microsoft.com/office/drawing/2014/main" id="{03F69D6D-9B73-47D6-A74C-55D1408595E1}"/>
                    </a:ext>
                  </a:extLst>
                </p:cNvPr>
                <p:cNvSpPr/>
                <p:nvPr/>
              </p:nvSpPr>
              <p:spPr>
                <a:xfrm>
                  <a:off x="-4781550" y="3299134"/>
                  <a:ext cx="8501523" cy="2062103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marL="457200" indent="-457200">
                    <a:buFont typeface="Arial" panose="020B0604020202020204" pitchFamily="34" charset="0"/>
                    <a:buChar char="•"/>
                  </a:pPr>
                  <a:r>
                    <a:rPr lang="zh-CN" altLang="en-US" sz="1600" dirty="0"/>
                    <a:t>比率法：</a:t>
                  </a:r>
                  <a:r>
                    <a:rPr lang="en-US" altLang="zh-CN" sz="1600" dirty="0"/>
                    <a:t>¹⁴N(n, p)¹⁴C </a:t>
                  </a:r>
                  <a:r>
                    <a:rPr lang="zh-CN" altLang="en-US" sz="1600" dirty="0"/>
                    <a:t>的截面通过以下公式，相对于 ⁶</a:t>
                  </a:r>
                  <a:r>
                    <a:rPr lang="en-US" altLang="zh-CN" sz="1600" dirty="0"/>
                    <a:t>Li(n, </a:t>
                  </a:r>
                  <a:r>
                    <a:rPr lang="el-GR" altLang="zh-CN" sz="1600" dirty="0"/>
                    <a:t>α)³</a:t>
                  </a:r>
                  <a:r>
                    <a:rPr lang="en-US" altLang="zh-CN" sz="1600" dirty="0"/>
                    <a:t>H </a:t>
                  </a:r>
                  <a:r>
                    <a:rPr lang="zh-CN" altLang="en-US" sz="1600" dirty="0"/>
                    <a:t>的截面来确定：</a:t>
                  </a:r>
                  <a:r>
                    <a:rPr lang="en-US" altLang="zh-CN" sz="1600" dirty="0"/>
                    <a:t>							</a:t>
                  </a:r>
                </a:p>
                <a:p>
                  <a:r>
                    <a:rPr lang="en-US" altLang="zh-CN" sz="1600" dirty="0"/>
                    <a:t>	</a:t>
                  </a:r>
                </a:p>
                <a:p>
                  <a:endParaRPr lang="en-US" altLang="zh-CN" sz="1600" dirty="0"/>
                </a:p>
                <a:p>
                  <a:endParaRPr lang="en-US" altLang="zh-CN" sz="1600" dirty="0"/>
                </a:p>
                <a:p>
                  <a:pPr lvl="1" indent="-457200">
                    <a:buFont typeface="Arial" panose="020B0604020202020204" pitchFamily="34" charset="0"/>
                    <a:buChar char="•"/>
                  </a:pPr>
                  <a:endParaRPr lang="en-US" altLang="zh-CN" sz="1600" dirty="0"/>
                </a:p>
                <a:p>
                  <a:pPr marL="0" lvl="1"/>
                  <a:r>
                    <a:rPr lang="zh-CN" altLang="en-US" sz="1600" dirty="0"/>
                    <a:t>其中，</a:t>
                  </a:r>
                  <a:r>
                    <a:rPr lang="en-US" altLang="zh-CN" sz="1600" dirty="0"/>
                    <a:t>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CN" sz="1600" b="0" i="0" u="sng" dirty="0"/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altLang="zh-CN" sz="1600" b="0" i="0" u="sng" dirty="0"/>
                            <m:t>N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CN" sz="1600" b="1" i="1" u="sng" baseline="30000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1" i="1" u="sng" baseline="30000" dirty="0">
                                  <a:latin typeface="Cambria Math" panose="02040503050406030204" pitchFamily="18" charset="0"/>
                                </a:rPr>
                                <m:t>𝟏𝟒</m:t>
                              </m:r>
                            </m:e>
                            <m:sub>
                              <m:r>
                                <a:rPr lang="en-US" altLang="zh-CN" sz="1600" b="1" i="1" u="sng" baseline="30000" dirty="0"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sub>
                          </m:sSub>
                        </m:sup>
                      </m:sSup>
                      <m:r>
                        <a:rPr lang="en-US" altLang="zh-CN" sz="1600" b="1" i="1" u="sng" baseline="30000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altLang="zh-CN" sz="1600" b="1" u="sng" dirty="0"/>
                    <a:t> </a:t>
                  </a:r>
                  <a:r>
                    <a:rPr lang="zh-CN" altLang="en-US" sz="1600" b="1" u="sng" dirty="0"/>
                    <a:t>和</a:t>
                  </a:r>
                  <a:r>
                    <a:rPr lang="en-US" altLang="zh-CN" sz="1600" b="1" u="sng" dirty="0"/>
                    <a:t> 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CN" sz="1600" b="0" i="0" u="sng" dirty="0"/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altLang="zh-CN" sz="1600" b="0" i="0" u="sng" dirty="0"/>
                            <m:t>N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CN" sz="1600" b="1" i="1" u="sng" baseline="30000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1" i="1" u="sng" baseline="30000" dirty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e>
                            <m:sub>
                              <m:r>
                                <a:rPr lang="en-US" altLang="zh-CN" sz="1600" b="1" i="1" u="sng" baseline="30000" dirty="0">
                                  <a:latin typeface="Cambria Math" panose="02040503050406030204" pitchFamily="18" charset="0"/>
                                </a:rPr>
                                <m:t>𝑳𝒊</m:t>
                              </m:r>
                            </m:sub>
                          </m:sSub>
                        </m:sup>
                      </m:sSup>
                    </m:oMath>
                  </a14:m>
                  <a:r>
                    <a:rPr lang="en-US" altLang="zh-CN" sz="1600" b="1" u="sng" dirty="0"/>
                    <a:t> </a:t>
                  </a:r>
                  <a:r>
                    <a:rPr lang="zh-CN" altLang="en-US" sz="1600" b="1" u="sng" dirty="0"/>
                    <a:t>分别为观测到的反应事件数，</a:t>
                  </a:r>
                  <a:r>
                    <a:rPr lang="en-US" altLang="zh-CN" sz="1600" b="1" u="sng" dirty="0"/>
                    <a:t>  </a:t>
                  </a:r>
                  <a14:m>
                    <m:oMath xmlns:m="http://schemas.openxmlformats.org/officeDocument/2006/math">
                      <m:r>
                        <a:rPr lang="en-US" altLang="zh-CN" sz="1600" b="1" i="1" u="sng">
                          <a:latin typeface="Cambria Math" panose="02040503050406030204" pitchFamily="18" charset="0"/>
                        </a:rPr>
                        <m:t>𝐑𝐚𝐭𝐦</m:t>
                      </m:r>
                      <m:r>
                        <a:rPr lang="en-US" altLang="zh-CN" sz="1600" b="1" u="sng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1600" b="1" i="1" u="sng" baseline="3000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altLang="zh-CN" sz="1600" b="1" i="1" u="sng">
                          <a:latin typeface="Cambria Math" panose="02040503050406030204" pitchFamily="18" charset="0"/>
                        </a:rPr>
                        <m:t>𝐋𝐢</m:t>
                      </m:r>
                      <m:r>
                        <a:rPr lang="en-US" altLang="zh-CN" sz="1600" b="1" u="sng">
                          <a:latin typeface="Cambria Math" panose="02040503050406030204" pitchFamily="18" charset="0"/>
                        </a:rPr>
                        <m:t>) </m:t>
                      </m:r>
                    </m:oMath>
                  </a14:m>
                  <a:r>
                    <a:rPr lang="en-US" altLang="zh-CN" sz="1600" b="1" u="sng" dirty="0"/>
                    <a:t> </a:t>
                  </a:r>
                  <a:r>
                    <a:rPr lang="zh-CN" altLang="en-US" sz="1600" b="1" u="sng" dirty="0"/>
                    <a:t>和</a:t>
                  </a:r>
                  <a:r>
                    <a:rPr lang="en-US" altLang="zh-CN" sz="1600" b="1" u="sng" dirty="0"/>
                    <a:t>  </a:t>
                  </a:r>
                  <a14:m>
                    <m:oMath xmlns:m="http://schemas.openxmlformats.org/officeDocument/2006/math">
                      <m:r>
                        <a:rPr lang="en-US" altLang="zh-CN" sz="1600" b="1" i="1" u="sng">
                          <a:latin typeface="Cambria Math" panose="02040503050406030204" pitchFamily="18" charset="0"/>
                        </a:rPr>
                        <m:t>𝐑𝐚𝐭𝐦</m:t>
                      </m:r>
                      <m:r>
                        <a:rPr lang="en-US" altLang="zh-CN" sz="1600" b="1" u="sng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1600" b="1" i="1" u="sng" baseline="30000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altLang="zh-CN" sz="1600" b="1" i="1" u="sng" smtClean="0">
                          <a:latin typeface="Cambria Math" panose="02040503050406030204" pitchFamily="18" charset="0"/>
                        </a:rPr>
                        <m:t>𝑵</m:t>
                      </m:r>
                      <m:r>
                        <a:rPr lang="en-US" altLang="zh-CN" sz="1600" b="1" u="sng">
                          <a:latin typeface="Cambria Math" panose="02040503050406030204" pitchFamily="18" charset="0"/>
                        </a:rPr>
                        <m:t> )</m:t>
                      </m:r>
                    </m:oMath>
                  </a14:m>
                  <a:r>
                    <a:rPr lang="en-US" altLang="zh-CN" sz="1600" b="1" u="sng" dirty="0"/>
                    <a:t> </a:t>
                  </a:r>
                  <a:r>
                    <a:rPr lang="zh-CN" altLang="en-US" sz="1600" b="1" u="sng" dirty="0"/>
                    <a:t>分别为闪烁体中相关原子的数目，</a:t>
                  </a:r>
                  <a:r>
                    <a:rPr lang="en-US" altLang="zh-CN" sz="1600" dirty="0"/>
                    <a:t> </a:t>
                  </a:r>
                  <a:r>
                    <a:rPr lang="zh-CN" altLang="en-US" sz="1600" dirty="0"/>
                    <a:t>另外</a:t>
                  </a:r>
                  <a:r>
                    <a:rPr lang="en-US" altLang="zh-CN" sz="1600" dirty="0"/>
                    <a:t> 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CN" sz="1600" i="0" dirty="0"/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altLang="zh-CN" sz="1600" i="0" dirty="0"/>
                            <m:t>σ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CN" sz="1600" i="1" baseline="30000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 baseline="30000" dirty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sub>
                              <m:r>
                                <a:rPr lang="en-US" altLang="zh-CN" sz="1600" i="1" baseline="30000" dirty="0">
                                  <a:latin typeface="Cambria Math" panose="02040503050406030204" pitchFamily="18" charset="0"/>
                                </a:rPr>
                                <m:t>𝐿𝑖</m:t>
                              </m:r>
                            </m:sub>
                          </m:sSub>
                        </m:sup>
                      </m:sSup>
                      <m:d>
                        <m:dPr>
                          <m:ctrlPr>
                            <a:rPr lang="en-US" altLang="zh-CN" sz="160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60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</m:oMath>
                  </a14:m>
                  <a:r>
                    <a:rPr lang="en-US" altLang="zh-CN" sz="1600" dirty="0"/>
                    <a:t> </a:t>
                  </a:r>
                  <a:r>
                    <a:rPr lang="zh-CN" altLang="en-US" sz="1600" dirty="0"/>
                    <a:t>取自 </a:t>
                  </a:r>
                  <a:r>
                    <a:rPr lang="en-US" altLang="zh-CN" sz="1600" dirty="0"/>
                    <a:t>JENDL5 </a:t>
                  </a:r>
                  <a:r>
                    <a:rPr lang="zh-CN" altLang="en-US" sz="1600" dirty="0"/>
                    <a:t>评价数据库。</a:t>
                  </a:r>
                  <a:endParaRPr lang="en-US" altLang="zh-CN" sz="1600" dirty="0"/>
                </a:p>
              </p:txBody>
            </p:sp>
          </mc:Choice>
          <mc:Fallback xmlns="">
            <p:sp>
              <p:nvSpPr>
                <p:cNvPr id="33" name="矩形 32">
                  <a:extLst>
                    <a:ext uri="{FF2B5EF4-FFF2-40B4-BE49-F238E27FC236}">
                      <a16:creationId xmlns:a16="http://schemas.microsoft.com/office/drawing/2014/main" id="{03F69D6D-9B73-47D6-A74C-55D1408595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4781550" y="3299134"/>
                  <a:ext cx="8501523" cy="2062103"/>
                </a:xfrm>
                <a:prstGeom prst="rect">
                  <a:avLst/>
                </a:prstGeom>
                <a:blipFill>
                  <a:blip r:embed="rId3"/>
                  <a:stretch>
                    <a:fillRect l="-430" t="-888" b="-295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矩形 33">
                  <a:extLst>
                    <a:ext uri="{FF2B5EF4-FFF2-40B4-BE49-F238E27FC236}">
                      <a16:creationId xmlns:a16="http://schemas.microsoft.com/office/drawing/2014/main" id="{C6764053-C785-4093-B4A3-820DC2900FD0}"/>
                    </a:ext>
                  </a:extLst>
                </p:cNvPr>
                <p:cNvSpPr/>
                <p:nvPr/>
              </p:nvSpPr>
              <p:spPr>
                <a:xfrm>
                  <a:off x="-4191000" y="3679156"/>
                  <a:ext cx="4600965" cy="1040926"/>
                </a:xfrm>
                <a:prstGeom prst="rect">
                  <a:avLst/>
                </a:prstGeom>
                <a:ln w="12700">
                  <a:solidFill>
                    <a:schemeClr val="tx1"/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zh-CN" altLang="en-US" sz="2000" b="1" i="1" smtClean="0">
                            <a:latin typeface="Cambria Math" panose="02040503050406030204" pitchFamily="18" charset="0"/>
                          </a:rPr>
                          <m:t>𝝈</m:t>
                        </m:r>
                        <m:r>
                          <a:rPr lang="en-US" altLang="zh-CN" sz="2000" b="1" i="1" baseline="-25000">
                            <a:latin typeface="Cambria Math" panose="02040503050406030204" pitchFamily="18" charset="0"/>
                          </a:rPr>
                          <m:t>𝑵</m:t>
                        </m:r>
                        <m:d>
                          <m:dPr>
                            <m:ctrlP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d>
                        <m:r>
                          <a:rPr lang="en-US" altLang="zh-CN" sz="2000" b="1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  <m:t>𝑵</m:t>
                            </m:r>
                            <m:r>
                              <a:rPr lang="en-US" altLang="zh-CN" sz="2000" b="1" i="1" baseline="-25000">
                                <a:latin typeface="Cambria Math" panose="02040503050406030204" pitchFamily="18" charset="0"/>
                              </a:rPr>
                              <m:t>𝒂𝒕𝒐𝒎</m:t>
                            </m:r>
                            <m:d>
                              <m:dPr>
                                <m:ctrlPr>
                                  <a:rPr lang="en-US" altLang="zh-CN" sz="2000" b="1" i="1" baseline="3000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1" i="1" baseline="30000"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  <m:r>
                                  <a:rPr lang="en-US" altLang="zh-CN" sz="2000" b="1" i="1">
                                    <a:latin typeface="Cambria Math" panose="02040503050406030204" pitchFamily="18" charset="0"/>
                                  </a:rPr>
                                  <m:t>𝑳𝒊</m:t>
                                </m:r>
                              </m:e>
                            </m:d>
                          </m:num>
                          <m:den>
                            <m: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  <m:t>𝑵</m:t>
                            </m:r>
                            <m:r>
                              <a:rPr lang="en-US" altLang="zh-CN" sz="2000" b="1" i="1" baseline="-25000">
                                <a:latin typeface="Cambria Math" panose="02040503050406030204" pitchFamily="18" charset="0"/>
                              </a:rPr>
                              <m:t>𝒂𝒕𝒐𝒎</m:t>
                            </m:r>
                            <m:d>
                              <m:dPr>
                                <m:ctrlPr>
                                  <a:rPr lang="en-US" altLang="zh-CN" sz="2000" b="1" i="1" baseline="3000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1" i="1" baseline="30000">
                                    <a:latin typeface="Cambria Math" panose="02040503050406030204" pitchFamily="18" charset="0"/>
                                  </a:rPr>
                                  <m:t>𝟏𝟒</m:t>
                                </m:r>
                                <m:r>
                                  <a:rPr lang="en-US" altLang="zh-CN" sz="2000" b="1" i="1">
                                    <a:latin typeface="Cambria Math" panose="02040503050406030204" pitchFamily="18" charset="0"/>
                                  </a:rPr>
                                  <m:t>𝑵</m:t>
                                </m:r>
                              </m:e>
                            </m:d>
                          </m:den>
                        </m:f>
                        <m:r>
                          <a:rPr lang="en-US" altLang="zh-CN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  <m:t>𝑵</m:t>
                            </m:r>
                            <m:r>
                              <a:rPr lang="en-US" altLang="zh-CN" sz="2000" b="1" i="1" baseline="-25000">
                                <a:latin typeface="Cambria Math" panose="02040503050406030204" pitchFamily="18" charset="0"/>
                              </a:rPr>
                              <m:t>𝑵</m:t>
                            </m:r>
                            <m:d>
                              <m:dPr>
                                <m:ctrlPr>
                                  <a:rPr lang="en-US" altLang="zh-CN" sz="2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1" i="1"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d>
                          </m:num>
                          <m:den>
                            <m: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  <m:t>𝑵</m:t>
                            </m:r>
                            <m:r>
                              <a:rPr lang="en-US" altLang="zh-CN" sz="2000" b="1" i="1" baseline="-25000">
                                <a:latin typeface="Cambria Math" panose="02040503050406030204" pitchFamily="18" charset="0"/>
                              </a:rPr>
                              <m:t>𝑳𝒊</m:t>
                            </m:r>
                            <m:d>
                              <m:dPr>
                                <m:ctrlPr>
                                  <a:rPr lang="en-US" altLang="zh-CN" sz="2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1" i="1"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e>
                            </m:d>
                          </m:den>
                        </m:f>
                        <m:r>
                          <a:rPr lang="en-US" altLang="zh-CN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zh-CN" altLang="en-US" sz="2000" b="1" i="1">
                            <a:latin typeface="Cambria Math" panose="02040503050406030204" pitchFamily="18" charset="0"/>
                          </a:rPr>
                          <m:t>𝝈</m:t>
                        </m:r>
                        <m:r>
                          <a:rPr lang="en-US" altLang="zh-CN" sz="2000" b="1" i="1" baseline="-25000">
                            <a:latin typeface="Cambria Math" panose="02040503050406030204" pitchFamily="18" charset="0"/>
                          </a:rPr>
                          <m:t>𝑳𝒊</m:t>
                        </m:r>
                        <m:d>
                          <m:dPr>
                            <m:ctrlP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1" i="1"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d>
                      </m:oMath>
                    </m:oMathPara>
                  </a14:m>
                  <a:endParaRPr lang="zh-CN" altLang="en-US" sz="2000" dirty="0"/>
                </a:p>
                <a:p>
                  <a:endParaRPr lang="en-US" altLang="zh-CN" sz="2000" spc="-1" dirty="0">
                    <a:latin typeface="Arial"/>
                  </a:endParaRPr>
                </a:p>
              </p:txBody>
            </p:sp>
          </mc:Choice>
          <mc:Fallback xmlns="">
            <p:sp>
              <p:nvSpPr>
                <p:cNvPr id="34" name="矩形 33">
                  <a:extLst>
                    <a:ext uri="{FF2B5EF4-FFF2-40B4-BE49-F238E27FC236}">
                      <a16:creationId xmlns:a16="http://schemas.microsoft.com/office/drawing/2014/main" id="{C6764053-C785-4093-B4A3-820DC2900FD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4191000" y="3679156"/>
                  <a:ext cx="4600965" cy="104092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7" name="图片 36">
            <a:extLst>
              <a:ext uri="{FF2B5EF4-FFF2-40B4-BE49-F238E27FC236}">
                <a16:creationId xmlns:a16="http://schemas.microsoft.com/office/drawing/2014/main" id="{54DCBE80-EACC-4743-B3AA-DFA07F75C0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9768" y="611759"/>
            <a:ext cx="4932892" cy="31406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E0C18C03-B938-409F-A034-96F2FD10EE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572" y="857535"/>
            <a:ext cx="2133355" cy="2844472"/>
          </a:xfrm>
          <a:prstGeom prst="rect">
            <a:avLst/>
          </a:prstGeom>
        </p:spPr>
      </p:pic>
      <p:grpSp>
        <p:nvGrpSpPr>
          <p:cNvPr id="39" name="组合 38">
            <a:extLst>
              <a:ext uri="{FF2B5EF4-FFF2-40B4-BE49-F238E27FC236}">
                <a16:creationId xmlns:a16="http://schemas.microsoft.com/office/drawing/2014/main" id="{9B1899BE-1110-4382-BFBC-BD0069D95219}"/>
              </a:ext>
            </a:extLst>
          </p:cNvPr>
          <p:cNvGrpSpPr/>
          <p:nvPr/>
        </p:nvGrpSpPr>
        <p:grpSpPr>
          <a:xfrm>
            <a:off x="7477762" y="2603717"/>
            <a:ext cx="1244934" cy="1298243"/>
            <a:chOff x="5969205" y="4912665"/>
            <a:chExt cx="2016224" cy="1976067"/>
          </a:xfrm>
        </p:grpSpPr>
        <p:sp>
          <p:nvSpPr>
            <p:cNvPr id="40" name="テキスト ボックス 8">
              <a:extLst>
                <a:ext uri="{FF2B5EF4-FFF2-40B4-BE49-F238E27FC236}">
                  <a16:creationId xmlns:a16="http://schemas.microsoft.com/office/drawing/2014/main" id="{E1E97F30-2D0C-40FE-9DCE-6FA90F1BBF58}"/>
                </a:ext>
              </a:extLst>
            </p:cNvPr>
            <p:cNvSpPr txBox="1"/>
            <p:nvPr/>
          </p:nvSpPr>
          <p:spPr>
            <a:xfrm>
              <a:off x="5969205" y="5998641"/>
              <a:ext cx="2016224" cy="8900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rgbClr val="0000FF"/>
                  </a:solidFill>
                </a:rPr>
                <a:t>飞行距离</a:t>
              </a:r>
              <a:endParaRPr lang="en-US" altLang="ja-JP" sz="1600" dirty="0">
                <a:solidFill>
                  <a:srgbClr val="0000FF"/>
                </a:solidFill>
              </a:endParaRPr>
            </a:p>
            <a:p>
              <a:pPr algn="ctr"/>
              <a:r>
                <a:rPr lang="en-US" altLang="ja-JP" sz="1600" dirty="0">
                  <a:solidFill>
                    <a:srgbClr val="0000FF"/>
                  </a:solidFill>
                </a:rPr>
                <a:t>L = 28.41 m</a:t>
              </a:r>
              <a:endParaRPr lang="ja-JP" altLang="en-US" sz="1600" dirty="0">
                <a:solidFill>
                  <a:srgbClr val="0000FF"/>
                </a:solidFill>
              </a:endParaRPr>
            </a:p>
          </p:txBody>
        </p:sp>
        <p:cxnSp>
          <p:nvCxnSpPr>
            <p:cNvPr id="41" name="直線コネクタ 11">
              <a:extLst>
                <a:ext uri="{FF2B5EF4-FFF2-40B4-BE49-F238E27FC236}">
                  <a16:creationId xmlns:a16="http://schemas.microsoft.com/office/drawing/2014/main" id="{FC314E4B-6FB6-4138-808E-1407B53338AB}"/>
                </a:ext>
              </a:extLst>
            </p:cNvPr>
            <p:cNvCxnSpPr>
              <a:cxnSpLocks/>
              <a:stCxn id="40" idx="0"/>
            </p:cNvCxnSpPr>
            <p:nvPr/>
          </p:nvCxnSpPr>
          <p:spPr>
            <a:xfrm flipH="1" flipV="1">
              <a:off x="6508725" y="4912665"/>
              <a:ext cx="468592" cy="1085976"/>
            </a:xfrm>
            <a:prstGeom prst="line">
              <a:avLst/>
            </a:pr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タイトル 12">
            <a:extLst>
              <a:ext uri="{FF2B5EF4-FFF2-40B4-BE49-F238E27FC236}">
                <a16:creationId xmlns:a16="http://schemas.microsoft.com/office/drawing/2014/main" id="{08236087-36A0-4E96-98ED-99DC74038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746"/>
            <a:ext cx="11682438" cy="589915"/>
          </a:xfrm>
        </p:spPr>
        <p:txBody>
          <a:bodyPr/>
          <a:lstStyle/>
          <a:p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三</a:t>
            </a:r>
            <a:r>
              <a:rPr lang="en-US" altLang="zh-CN" u="sng" spc="-1" dirty="0">
                <a:solidFill>
                  <a:srgbClr val="1C3077"/>
                </a:solidFill>
                <a:latin typeface="Arial"/>
                <a:ea typeface="DejaVu Sans"/>
              </a:rPr>
              <a:t>.</a:t>
            </a:r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实验</a:t>
            </a:r>
          </a:p>
        </p:txBody>
      </p:sp>
      <p:sp>
        <p:nvSpPr>
          <p:cNvPr id="30" name="タイトル 4">
            <a:extLst>
              <a:ext uri="{FF2B5EF4-FFF2-40B4-BE49-F238E27FC236}">
                <a16:creationId xmlns:a16="http://schemas.microsoft.com/office/drawing/2014/main" id="{27CEE57B-90C5-454C-A1B2-9D08D1A7E6F9}"/>
              </a:ext>
            </a:extLst>
          </p:cNvPr>
          <p:cNvSpPr txBox="1">
            <a:spLocks/>
          </p:cNvSpPr>
          <p:nvPr/>
        </p:nvSpPr>
        <p:spPr>
          <a:xfrm>
            <a:off x="0" y="685661"/>
            <a:ext cx="10402956" cy="50951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1" i="0" kern="1200">
                <a:solidFill>
                  <a:schemeClr val="tx2"/>
                </a:solidFill>
                <a:latin typeface="+mn-ea"/>
                <a:ea typeface="+mn-ea"/>
                <a:cs typeface="+mj-cs"/>
              </a:defRPr>
            </a:lvl1pPr>
          </a:lstStyle>
          <a:p>
            <a:r>
              <a:rPr lang="en-US" altLang="zh-CN" dirty="0"/>
              <a:t>(2). </a:t>
            </a:r>
            <a:r>
              <a:rPr lang="zh-CN" altLang="en-US" dirty="0"/>
              <a:t>数据处理</a:t>
            </a:r>
          </a:p>
        </p:txBody>
      </p:sp>
    </p:spTree>
    <p:extLst>
      <p:ext uri="{BB962C8B-B14F-4D97-AF65-F5344CB8AC3E}">
        <p14:creationId xmlns:p14="http://schemas.microsoft.com/office/powerpoint/2010/main" val="2605641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251D5441-09BC-2B24-500F-D09AA3DFC4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675" y="6400799"/>
            <a:ext cx="523875" cy="257175"/>
          </a:xfrm>
        </p:spPr>
        <p:txBody>
          <a:bodyPr/>
          <a:lstStyle/>
          <a:p>
            <a:fld id="{BE18FDDE-94D8-814A-BE53-9326731C5EAB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145E3E1B-0522-4172-9E74-187C60B99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191" y="1299680"/>
            <a:ext cx="7468247" cy="5102794"/>
          </a:xfrm>
          <a:prstGeom prst="rect">
            <a:avLst/>
          </a:prstGeom>
        </p:spPr>
      </p:pic>
      <p:sp>
        <p:nvSpPr>
          <p:cNvPr id="9" name="タイトル 12">
            <a:extLst>
              <a:ext uri="{FF2B5EF4-FFF2-40B4-BE49-F238E27FC236}">
                <a16:creationId xmlns:a16="http://schemas.microsoft.com/office/drawing/2014/main" id="{258ADDBC-1D43-4B5C-A96A-8C0FC84BD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746"/>
            <a:ext cx="11682438" cy="589915"/>
          </a:xfrm>
        </p:spPr>
        <p:txBody>
          <a:bodyPr/>
          <a:lstStyle/>
          <a:p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三</a:t>
            </a:r>
            <a:r>
              <a:rPr lang="en-US" altLang="zh-CN" u="sng" spc="-1" dirty="0">
                <a:solidFill>
                  <a:srgbClr val="1C3077"/>
                </a:solidFill>
                <a:latin typeface="Arial"/>
                <a:ea typeface="DejaVu Sans"/>
              </a:rPr>
              <a:t>.</a:t>
            </a:r>
            <a:r>
              <a:rPr lang="zh-CN" altLang="en-US" u="sng" spc="-1" dirty="0">
                <a:solidFill>
                  <a:srgbClr val="1C3077"/>
                </a:solidFill>
                <a:latin typeface="Arial"/>
                <a:ea typeface="DejaVu Sans"/>
              </a:rPr>
              <a:t>实验</a:t>
            </a:r>
          </a:p>
        </p:txBody>
      </p:sp>
      <p:sp>
        <p:nvSpPr>
          <p:cNvPr id="10" name="タイトル 4">
            <a:extLst>
              <a:ext uri="{FF2B5EF4-FFF2-40B4-BE49-F238E27FC236}">
                <a16:creationId xmlns:a16="http://schemas.microsoft.com/office/drawing/2014/main" id="{46DCEA42-DDBF-4745-A2F6-71E8352ECC55}"/>
              </a:ext>
            </a:extLst>
          </p:cNvPr>
          <p:cNvSpPr txBox="1">
            <a:spLocks/>
          </p:cNvSpPr>
          <p:nvPr/>
        </p:nvSpPr>
        <p:spPr>
          <a:xfrm>
            <a:off x="0" y="685661"/>
            <a:ext cx="10402956" cy="50951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1" i="0" kern="1200">
                <a:solidFill>
                  <a:schemeClr val="tx2"/>
                </a:solidFill>
                <a:latin typeface="+mn-ea"/>
                <a:ea typeface="+mn-ea"/>
                <a:cs typeface="+mj-cs"/>
              </a:defRPr>
            </a:lvl1pPr>
          </a:lstStyle>
          <a:p>
            <a:r>
              <a:rPr lang="en-US" altLang="zh-CN" dirty="0"/>
              <a:t>(2). </a:t>
            </a:r>
            <a:r>
              <a:rPr lang="zh-CN" altLang="en-US" dirty="0"/>
              <a:t>数据处理：确定区域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8170D222-8C5B-419B-9984-6C4BCBD6D103}"/>
              </a:ext>
            </a:extLst>
          </p:cNvPr>
          <p:cNvGrpSpPr/>
          <p:nvPr/>
        </p:nvGrpSpPr>
        <p:grpSpPr>
          <a:xfrm>
            <a:off x="381000" y="1600200"/>
            <a:ext cx="3702328" cy="1406882"/>
            <a:chOff x="76200" y="1349213"/>
            <a:chExt cx="3702328" cy="1406882"/>
          </a:xfrm>
        </p:grpSpPr>
        <p:sp>
          <p:nvSpPr>
            <p:cNvPr id="15" name="Shape 7">
              <a:extLst>
                <a:ext uri="{FF2B5EF4-FFF2-40B4-BE49-F238E27FC236}">
                  <a16:creationId xmlns:a16="http://schemas.microsoft.com/office/drawing/2014/main" id="{AD06D82B-263F-4D4D-83FA-409D04CE2F2E}"/>
                </a:ext>
              </a:extLst>
            </p:cNvPr>
            <p:cNvSpPr/>
            <p:nvPr/>
          </p:nvSpPr>
          <p:spPr>
            <a:xfrm>
              <a:off x="76200" y="1349213"/>
              <a:ext cx="3702328" cy="1406882"/>
            </a:xfrm>
            <a:prstGeom prst="roundRect">
              <a:avLst>
                <a:gd name="adj" fmla="val 5806"/>
              </a:avLst>
            </a:prstGeom>
            <a:solidFill>
              <a:srgbClr val="EDF5FC"/>
            </a:solidFill>
            <a:ln/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16" name="Text 4">
              <a:extLst>
                <a:ext uri="{FF2B5EF4-FFF2-40B4-BE49-F238E27FC236}">
                  <a16:creationId xmlns:a16="http://schemas.microsoft.com/office/drawing/2014/main" id="{111899AD-6FFE-42B5-A5B8-290BFD728794}"/>
                </a:ext>
              </a:extLst>
            </p:cNvPr>
            <p:cNvSpPr/>
            <p:nvPr/>
          </p:nvSpPr>
          <p:spPr>
            <a:xfrm>
              <a:off x="159311" y="1401046"/>
              <a:ext cx="233172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342900" indent="-342900">
                <a:buFont typeface="+mj-lt"/>
                <a:buAutoNum type="arabicPeriod"/>
              </a:pPr>
              <a:r>
                <a:rPr lang="en-US" altLang="zh-CN" sz="2800" b="1" dirty="0">
                  <a:solidFill>
                    <a:srgbClr val="1C2B3A"/>
                  </a:solidFill>
                  <a:latin typeface="Microsoft YaHei" pitchFamily="34" charset="0"/>
                  <a:ea typeface="Microsoft YaHei" pitchFamily="34" charset="-122"/>
                </a:rPr>
                <a:t>Gamma</a:t>
              </a:r>
              <a:endParaRPr lang="zh-CN" altLang="en-US" sz="2800" b="1" dirty="0">
                <a:solidFill>
                  <a:srgbClr val="1C2B3A"/>
                </a:solidFill>
                <a:latin typeface="Microsoft YaHei" pitchFamily="34" charset="0"/>
                <a:ea typeface="Microsoft YaHei" pitchFamily="34" charset="-122"/>
              </a:endParaRPr>
            </a:p>
          </p:txBody>
        </p:sp>
        <p:sp>
          <p:nvSpPr>
            <p:cNvPr id="17" name="Text 5">
              <a:extLst>
                <a:ext uri="{FF2B5EF4-FFF2-40B4-BE49-F238E27FC236}">
                  <a16:creationId xmlns:a16="http://schemas.microsoft.com/office/drawing/2014/main" id="{18BDBF95-25E0-4C29-B303-F9A95069576D}"/>
                </a:ext>
              </a:extLst>
            </p:cNvPr>
            <p:cNvSpPr/>
            <p:nvPr/>
          </p:nvSpPr>
          <p:spPr>
            <a:xfrm>
              <a:off x="243840" y="1848279"/>
              <a:ext cx="2575560" cy="7315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171450" indent="-1714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altLang="zh-CN" sz="2400" dirty="0">
                  <a:latin typeface="Microsoft YaHei" pitchFamily="34" charset="0"/>
                  <a:ea typeface="Microsoft YaHei" pitchFamily="34" charset="-122"/>
                </a:rPr>
                <a:t>PSD (0.12,</a:t>
              </a:r>
              <a:r>
                <a:rPr lang="zh-CN" altLang="en-US" sz="2400" dirty="0">
                  <a:latin typeface="Microsoft YaHei" pitchFamily="34" charset="0"/>
                  <a:ea typeface="Microsoft YaHei" pitchFamily="34" charset="-122"/>
                </a:rPr>
                <a:t> </a:t>
              </a:r>
              <a:r>
                <a:rPr lang="en-US" altLang="zh-CN" sz="2400" dirty="0">
                  <a:latin typeface="Microsoft YaHei" pitchFamily="34" charset="0"/>
                  <a:ea typeface="Microsoft YaHei" pitchFamily="34" charset="-122"/>
                </a:rPr>
                <a:t>0.22)</a:t>
              </a:r>
              <a:endParaRPr lang="zh-CN" altLang="en-US" sz="2400" dirty="0">
                <a:latin typeface="Microsoft YaHei" pitchFamily="34" charset="0"/>
                <a:ea typeface="Microsoft YaHei" pitchFamily="34" charset="-122"/>
              </a:endParaRPr>
            </a:p>
            <a:p>
              <a:pPr marL="171450" indent="-1714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altLang="zh-CN" sz="2400" dirty="0">
                  <a:latin typeface="Microsoft YaHei" pitchFamily="34" charset="0"/>
                  <a:ea typeface="Microsoft YaHei" pitchFamily="34" charset="-122"/>
                </a:rPr>
                <a:t>PH (0, 1000)</a:t>
              </a: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6388C5AE-8B20-446B-8CC9-B6B41DAA8319}"/>
              </a:ext>
            </a:extLst>
          </p:cNvPr>
          <p:cNvGrpSpPr/>
          <p:nvPr/>
        </p:nvGrpSpPr>
        <p:grpSpPr>
          <a:xfrm>
            <a:off x="381000" y="3098145"/>
            <a:ext cx="3702328" cy="1406882"/>
            <a:chOff x="76200" y="1349213"/>
            <a:chExt cx="3702328" cy="1406882"/>
          </a:xfrm>
        </p:grpSpPr>
        <p:sp>
          <p:nvSpPr>
            <p:cNvPr id="21" name="Shape 7">
              <a:extLst>
                <a:ext uri="{FF2B5EF4-FFF2-40B4-BE49-F238E27FC236}">
                  <a16:creationId xmlns:a16="http://schemas.microsoft.com/office/drawing/2014/main" id="{9608DD68-0D7B-4241-81E5-2F762C3D0C24}"/>
                </a:ext>
              </a:extLst>
            </p:cNvPr>
            <p:cNvSpPr/>
            <p:nvPr/>
          </p:nvSpPr>
          <p:spPr>
            <a:xfrm>
              <a:off x="76200" y="1349213"/>
              <a:ext cx="3702328" cy="1406882"/>
            </a:xfrm>
            <a:prstGeom prst="roundRect">
              <a:avLst>
                <a:gd name="adj" fmla="val 5806"/>
              </a:avLst>
            </a:prstGeom>
            <a:solidFill>
              <a:srgbClr val="EDF5FC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Text 4">
              <a:extLst>
                <a:ext uri="{FF2B5EF4-FFF2-40B4-BE49-F238E27FC236}">
                  <a16:creationId xmlns:a16="http://schemas.microsoft.com/office/drawing/2014/main" id="{84314E30-4E00-4C91-B779-977BE6CD09CE}"/>
                </a:ext>
              </a:extLst>
            </p:cNvPr>
            <p:cNvSpPr/>
            <p:nvPr/>
          </p:nvSpPr>
          <p:spPr>
            <a:xfrm>
              <a:off x="159311" y="1401046"/>
              <a:ext cx="233172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514350" indent="-514350">
                <a:buFont typeface="+mj-lt"/>
                <a:buAutoNum type="arabicPeriod" startAt="2"/>
              </a:pPr>
              <a:r>
                <a:rPr lang="en-US" altLang="zh-CN" sz="2800" b="1" dirty="0">
                  <a:solidFill>
                    <a:srgbClr val="1C2B3A"/>
                  </a:solidFill>
                  <a:latin typeface="Microsoft YaHei" pitchFamily="34" charset="0"/>
                  <a:ea typeface="Microsoft YaHei" pitchFamily="34" charset="-122"/>
                </a:rPr>
                <a:t>Proton</a:t>
              </a:r>
              <a:endParaRPr lang="zh-CN" altLang="en-US" sz="2800" b="1" dirty="0">
                <a:solidFill>
                  <a:srgbClr val="1C2B3A"/>
                </a:solidFill>
                <a:latin typeface="Microsoft YaHei" pitchFamily="34" charset="0"/>
                <a:ea typeface="Microsoft YaHei" pitchFamily="34" charset="-122"/>
              </a:endParaRPr>
            </a:p>
          </p:txBody>
        </p:sp>
        <p:sp>
          <p:nvSpPr>
            <p:cNvPr id="24" name="Text 5">
              <a:extLst>
                <a:ext uri="{FF2B5EF4-FFF2-40B4-BE49-F238E27FC236}">
                  <a16:creationId xmlns:a16="http://schemas.microsoft.com/office/drawing/2014/main" id="{CA3CA624-FFD6-4E85-9397-7AE41771EE5D}"/>
                </a:ext>
              </a:extLst>
            </p:cNvPr>
            <p:cNvSpPr/>
            <p:nvPr/>
          </p:nvSpPr>
          <p:spPr>
            <a:xfrm>
              <a:off x="243840" y="1848279"/>
              <a:ext cx="2575560" cy="7315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171450" indent="-1714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altLang="zh-CN" sz="2400" dirty="0">
                  <a:latin typeface="Microsoft YaHei" pitchFamily="34" charset="0"/>
                  <a:ea typeface="Microsoft YaHei" pitchFamily="34" charset="-122"/>
                </a:rPr>
                <a:t>PSD (0.23, 0.35)</a:t>
              </a:r>
              <a:endParaRPr lang="zh-CN" altLang="en-US" sz="2400" dirty="0">
                <a:latin typeface="Microsoft YaHei" pitchFamily="34" charset="0"/>
                <a:ea typeface="Microsoft YaHei" pitchFamily="34" charset="-122"/>
              </a:endParaRPr>
            </a:p>
            <a:p>
              <a:pPr marL="171450" indent="-1714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altLang="zh-CN" sz="2400" dirty="0">
                  <a:latin typeface="Microsoft YaHei" pitchFamily="34" charset="0"/>
                  <a:ea typeface="Microsoft YaHei" pitchFamily="34" charset="-122"/>
                </a:rPr>
                <a:t>PH (0, 1000)</a:t>
              </a: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40F3E7FE-5429-4C4F-BF0C-EAC40A1826D5}"/>
              </a:ext>
            </a:extLst>
          </p:cNvPr>
          <p:cNvGrpSpPr/>
          <p:nvPr/>
        </p:nvGrpSpPr>
        <p:grpSpPr>
          <a:xfrm>
            <a:off x="381000" y="4596090"/>
            <a:ext cx="3702328" cy="1406882"/>
            <a:chOff x="76200" y="1349213"/>
            <a:chExt cx="3702328" cy="1406882"/>
          </a:xfrm>
        </p:grpSpPr>
        <p:sp>
          <p:nvSpPr>
            <p:cNvPr id="28" name="Shape 7">
              <a:extLst>
                <a:ext uri="{FF2B5EF4-FFF2-40B4-BE49-F238E27FC236}">
                  <a16:creationId xmlns:a16="http://schemas.microsoft.com/office/drawing/2014/main" id="{82211109-A3C9-4730-B8E3-5C6B3ACFF50A}"/>
                </a:ext>
              </a:extLst>
            </p:cNvPr>
            <p:cNvSpPr/>
            <p:nvPr/>
          </p:nvSpPr>
          <p:spPr>
            <a:xfrm>
              <a:off x="76200" y="1349213"/>
              <a:ext cx="3702328" cy="1406882"/>
            </a:xfrm>
            <a:prstGeom prst="roundRect">
              <a:avLst>
                <a:gd name="adj" fmla="val 5806"/>
              </a:avLst>
            </a:prstGeom>
            <a:solidFill>
              <a:srgbClr val="EDF5FC"/>
            </a:solidFill>
            <a:ln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Text 4">
              <a:extLst>
                <a:ext uri="{FF2B5EF4-FFF2-40B4-BE49-F238E27FC236}">
                  <a16:creationId xmlns:a16="http://schemas.microsoft.com/office/drawing/2014/main" id="{1800EB33-768A-4BC0-BCD9-6CEA21A4A963}"/>
                </a:ext>
              </a:extLst>
            </p:cNvPr>
            <p:cNvSpPr/>
            <p:nvPr/>
          </p:nvSpPr>
          <p:spPr>
            <a:xfrm>
              <a:off x="159311" y="1401046"/>
              <a:ext cx="233172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514350" indent="-514350">
                <a:buFont typeface="+mj-lt"/>
                <a:buAutoNum type="arabicPeriod" startAt="3"/>
              </a:pPr>
              <a:r>
                <a:rPr lang="en-US" altLang="zh-CN" sz="2800" b="1" dirty="0">
                  <a:solidFill>
                    <a:srgbClr val="1C2B3A"/>
                  </a:solidFill>
                  <a:latin typeface="Microsoft YaHei" pitchFamily="34" charset="0"/>
                  <a:ea typeface="Microsoft YaHei" pitchFamily="34" charset="-122"/>
                </a:rPr>
                <a:t>Alpha</a:t>
              </a:r>
              <a:endParaRPr lang="zh-CN" altLang="en-US" sz="2800" b="1" dirty="0">
                <a:solidFill>
                  <a:srgbClr val="1C2B3A"/>
                </a:solidFill>
                <a:latin typeface="Microsoft YaHei" pitchFamily="34" charset="0"/>
                <a:ea typeface="Microsoft YaHei" pitchFamily="34" charset="-122"/>
              </a:endParaRPr>
            </a:p>
          </p:txBody>
        </p:sp>
        <p:sp>
          <p:nvSpPr>
            <p:cNvPr id="30" name="Text 5">
              <a:extLst>
                <a:ext uri="{FF2B5EF4-FFF2-40B4-BE49-F238E27FC236}">
                  <a16:creationId xmlns:a16="http://schemas.microsoft.com/office/drawing/2014/main" id="{8E9AA2F0-6B1E-4336-AFB0-D61F8A5DD86C}"/>
                </a:ext>
              </a:extLst>
            </p:cNvPr>
            <p:cNvSpPr/>
            <p:nvPr/>
          </p:nvSpPr>
          <p:spPr>
            <a:xfrm>
              <a:off x="243840" y="1848279"/>
              <a:ext cx="2575560" cy="7315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171450" indent="-1714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altLang="zh-CN" sz="2400" dirty="0">
                  <a:latin typeface="Microsoft YaHei" pitchFamily="34" charset="0"/>
                  <a:ea typeface="Microsoft YaHei" pitchFamily="34" charset="-122"/>
                </a:rPr>
                <a:t>PSD (0.28, 0.36)</a:t>
              </a:r>
              <a:endParaRPr lang="zh-CN" altLang="en-US" sz="2400" dirty="0">
                <a:latin typeface="Microsoft YaHei" pitchFamily="34" charset="0"/>
                <a:ea typeface="Microsoft YaHei" pitchFamily="34" charset="-122"/>
              </a:endParaRPr>
            </a:p>
            <a:p>
              <a:pPr marL="171450" indent="-171450">
                <a:lnSpc>
                  <a:spcPct val="110000"/>
                </a:lnSpc>
                <a:buFont typeface="Arial" panose="020B0604020202020204" pitchFamily="34" charset="0"/>
                <a:buChar char="•"/>
              </a:pPr>
              <a:r>
                <a:rPr lang="en-US" altLang="zh-CN" sz="2400" dirty="0">
                  <a:latin typeface="Microsoft YaHei" pitchFamily="34" charset="0"/>
                  <a:ea typeface="Microsoft YaHei" pitchFamily="34" charset="-122"/>
                </a:rPr>
                <a:t>PH (500, 1200)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5111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1664</Words>
  <Application>Microsoft Office PowerPoint</Application>
  <PresentationFormat>宽屏</PresentationFormat>
  <Paragraphs>263</Paragraphs>
  <Slides>17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0" baseType="lpstr">
      <vt:lpstr>Lucida Grande Regular</vt:lpstr>
      <vt:lpstr>Noto Sans JP</vt:lpstr>
      <vt:lpstr>游ゴシック</vt:lpstr>
      <vt:lpstr>游ゴシック Medium</vt:lpstr>
      <vt:lpstr>等线</vt:lpstr>
      <vt:lpstr>等线 Light</vt:lpstr>
      <vt:lpstr>Microsoft YaHei</vt:lpstr>
      <vt:lpstr>Arial</vt:lpstr>
      <vt:lpstr>Cambria Math</vt:lpstr>
      <vt:lpstr>Tahoma</vt:lpstr>
      <vt:lpstr>Times New Roman</vt:lpstr>
      <vt:lpstr>Wingdings</vt:lpstr>
      <vt:lpstr>Office 主题​​</vt:lpstr>
      <vt:lpstr>基于自研附加样品闪烁体的 14N(n, p) 反应截面精确测量</vt:lpstr>
      <vt:lpstr>PowerPoint 演示文稿</vt:lpstr>
      <vt:lpstr>一.背景与动机</vt:lpstr>
      <vt:lpstr>一.背景与动机</vt:lpstr>
      <vt:lpstr>二.研究目标与创新点：让样品自己成为探测器</vt:lpstr>
      <vt:lpstr>三.实验</vt:lpstr>
      <vt:lpstr>三.实验</vt:lpstr>
      <vt:lpstr>三.实验</vt:lpstr>
      <vt:lpstr>三.实验</vt:lpstr>
      <vt:lpstr>三.实验</vt:lpstr>
      <vt:lpstr>三.实验</vt:lpstr>
      <vt:lpstr>三.实验</vt:lpstr>
      <vt:lpstr>三.实验</vt:lpstr>
      <vt:lpstr>三.实验</vt:lpstr>
      <vt:lpstr>四. 结果与讨论</vt:lpstr>
      <vt:lpstr>感谢各位聆听！　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 GENGCHEN / GENGCHEN LI</dc:creator>
  <cp:lastModifiedBy>LI GENGCHEN / GENGCHEN LI</cp:lastModifiedBy>
  <cp:revision>14</cp:revision>
  <dcterms:created xsi:type="dcterms:W3CDTF">2026-08-11T00:41:26Z</dcterms:created>
  <dcterms:modified xsi:type="dcterms:W3CDTF">2026-08-11T05:50:00Z</dcterms:modified>
</cp:coreProperties>
</file>