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zh-CN"/>
    </a:defPPr>
    <a:lvl1pPr marL="0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1pPr>
    <a:lvl2pPr marL="1753316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2pPr>
    <a:lvl3pPr marL="3506633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3pPr>
    <a:lvl4pPr marL="5259953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4pPr>
    <a:lvl5pPr marL="7013269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5pPr>
    <a:lvl6pPr marL="8766586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6pPr>
    <a:lvl7pPr marL="10519902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7pPr>
    <a:lvl8pPr marL="12273218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8pPr>
    <a:lvl9pPr marL="14026535" algn="l" defTabSz="3506633" rtl="0" eaLnBrk="1" latinLnBrk="0" hangingPunct="1">
      <a:defRPr sz="69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" d="100"/>
          <a:sy n="20" d="100"/>
        </p:scale>
        <p:origin x="13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F1492-E89A-4B4A-B494-A87A89A4FCA1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2057E-C5F0-45E7-890F-99BB2BBA29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050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1pPr>
    <a:lvl2pPr marL="1753316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2pPr>
    <a:lvl3pPr marL="3506633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3pPr>
    <a:lvl4pPr marL="5259953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4pPr>
    <a:lvl5pPr marL="7013269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5pPr>
    <a:lvl6pPr marL="8766586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6pPr>
    <a:lvl7pPr marL="10519902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7pPr>
    <a:lvl8pPr marL="12273218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8pPr>
    <a:lvl9pPr marL="14026535" algn="l" defTabSz="3506633" rtl="0" eaLnBrk="1" latinLnBrk="0" hangingPunct="1">
      <a:defRPr sz="4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2057E-C5F0-45E7-890F-99BB2BBA296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4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D27204-2B43-7779-C59B-2F94729AF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402" y="7005156"/>
            <a:ext cx="22706410" cy="14902051"/>
          </a:xfrm>
        </p:spPr>
        <p:txBody>
          <a:bodyPr anchor="b"/>
          <a:lstStyle>
            <a:lvl1pPr algn="ctr">
              <a:defRPr sz="148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ABDA41A-517A-7AA8-2BF0-D14B9754D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5960"/>
            </a:lvl1pPr>
            <a:lvl2pPr marL="1135319" indent="0" algn="ctr">
              <a:buNone/>
              <a:defRPr sz="4966"/>
            </a:lvl2pPr>
            <a:lvl3pPr marL="2270638" indent="0" algn="ctr">
              <a:buNone/>
              <a:defRPr sz="4470"/>
            </a:lvl3pPr>
            <a:lvl4pPr marL="3405957" indent="0" algn="ctr">
              <a:buNone/>
              <a:defRPr sz="3973"/>
            </a:lvl4pPr>
            <a:lvl5pPr marL="4541276" indent="0" algn="ctr">
              <a:buNone/>
              <a:defRPr sz="3973"/>
            </a:lvl5pPr>
            <a:lvl6pPr marL="5676595" indent="0" algn="ctr">
              <a:buNone/>
              <a:defRPr sz="3973"/>
            </a:lvl6pPr>
            <a:lvl7pPr marL="6811914" indent="0" algn="ctr">
              <a:buNone/>
              <a:defRPr sz="3973"/>
            </a:lvl7pPr>
            <a:lvl8pPr marL="7947233" indent="0" algn="ctr">
              <a:buNone/>
              <a:defRPr sz="3973"/>
            </a:lvl8pPr>
            <a:lvl9pPr marL="9082552" indent="0" algn="ctr">
              <a:buNone/>
              <a:defRPr sz="3973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098A1C-740A-5FDA-DF96-2E8E36979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EE6440-8CC6-A532-916C-79040F87C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1B880E-A9DA-80FE-AB11-1AE409F8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10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68AEA7-EF7C-3B2F-934F-7AE0A035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CD694E-32DD-B8DE-8E9C-A45E51A88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488453-CDA4-6359-1957-84C1CCABE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80629B-7DB9-2E95-EBA7-8971014E2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2AE744-B841-A410-8732-13B983F61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29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1892D3D-BF3D-3DF5-5C6E-543CBBDEA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5699" y="2278904"/>
            <a:ext cx="6528093" cy="3627421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2D9DED-4675-BE99-4C03-AB169E249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2278904"/>
            <a:ext cx="19205838" cy="362742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815780-8857-793C-4177-2E04C8B9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CBED4A-6D2C-BD19-C5E4-1F3FA63CE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673E7F-B7BA-5982-4433-00B65F8F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76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19BCFC-8404-507F-21AB-30A495E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EE7879-9BC0-3119-00A0-63807A56D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57E7D6-1581-D94F-6B26-DAF5018DB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49300A6-43FA-DF02-2321-707F654CD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45F0EE-58CA-214B-2CD4-81D40C34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22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438A1C-917A-475F-29BF-FD6F3AC67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53" y="10671229"/>
            <a:ext cx="26112371" cy="17805173"/>
          </a:xfrm>
        </p:spPr>
        <p:txBody>
          <a:bodyPr anchor="b"/>
          <a:lstStyle>
            <a:lvl1pPr>
              <a:defRPr sz="148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D514E54-02A2-2AA4-933F-AEDBBB529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653" y="28644839"/>
            <a:ext cx="26112371" cy="9363320"/>
          </a:xfrm>
        </p:spPr>
        <p:txBody>
          <a:bodyPr/>
          <a:lstStyle>
            <a:lvl1pPr marL="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1pPr>
            <a:lvl2pPr marL="1135319" indent="0">
              <a:buNone/>
              <a:defRPr sz="4966">
                <a:solidFill>
                  <a:schemeClr val="tx1">
                    <a:tint val="75000"/>
                  </a:schemeClr>
                </a:solidFill>
              </a:defRPr>
            </a:lvl2pPr>
            <a:lvl3pPr marL="2270638" indent="0">
              <a:buNone/>
              <a:defRPr sz="4470">
                <a:solidFill>
                  <a:schemeClr val="tx1">
                    <a:tint val="75000"/>
                  </a:schemeClr>
                </a:solidFill>
              </a:defRPr>
            </a:lvl3pPr>
            <a:lvl4pPr marL="3405957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4pPr>
            <a:lvl5pPr marL="4541276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5pPr>
            <a:lvl6pPr marL="5676595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6pPr>
            <a:lvl7pPr marL="6811914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7pPr>
            <a:lvl8pPr marL="7947233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8pPr>
            <a:lvl9pPr marL="9082552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0F13EE-4B22-3EE4-B14E-79F018C76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4BD52E-56FB-5508-6A60-3073DBE8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3D5849-469D-AE87-AF8C-3D467A28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01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FCC053-CB23-5C46-E747-33743469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5A56E0-1110-3207-A1A1-24321E7E9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27DA88-8964-56BC-CF32-DCE49EA90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28CDD1-640B-04AE-9C71-A6D04346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BD0B20-8586-CFF1-1693-8F58347C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966545-EBFD-EE46-215D-C5619431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22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BBFD38-E597-056F-AF8E-D7E743EA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F08CAA-787A-F407-79C4-2D60D6025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3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5497618-9CB9-6A89-EB2C-A832FE83C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3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9F845CE-7632-0983-18FB-9A04CAF71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6827" y="10492870"/>
            <a:ext cx="12870909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3B0E6AD-DBF7-41CF-2122-9C08CD65B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6827" y="15635264"/>
            <a:ext cx="12870909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686FB1C-312D-F10F-7B80-A9F549A55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5D17BD8-7BCC-4E1A-C8DF-067195C6B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7F6153F-5E9F-09FE-3900-EB02FECB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97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F2D4B6-86CF-36BF-CDA6-BFF0C468A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E2BD5E4-4EDF-AC1A-7839-2F338727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680A1E4-D196-B99B-B412-2D4538C5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6E58E6-C673-D3D8-1154-2A1CF7726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4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A4F9F1-63EE-FC79-7C27-C5BFA94E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7C4F62C-529B-AFA1-7DE9-8D27B1D0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800EC2-6B55-E08B-FE51-402E5B99C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85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0F1864-C9B9-5647-BDC1-B1811787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8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505F50-2C07-D837-E74C-B5A11FB0A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7946"/>
            </a:lvl1pPr>
            <a:lvl2pPr>
              <a:defRPr sz="6953"/>
            </a:lvl2pPr>
            <a:lvl3pPr>
              <a:defRPr sz="5960"/>
            </a:lvl3pPr>
            <a:lvl4pPr>
              <a:defRPr sz="4966"/>
            </a:lvl4pPr>
            <a:lvl5pPr>
              <a:defRPr sz="4966"/>
            </a:lvl5pPr>
            <a:lvl6pPr>
              <a:defRPr sz="4966"/>
            </a:lvl6pPr>
            <a:lvl7pPr>
              <a:defRPr sz="4966"/>
            </a:lvl7pPr>
            <a:lvl8pPr>
              <a:defRPr sz="4966"/>
            </a:lvl8pPr>
            <a:lvl9pPr>
              <a:defRPr sz="49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847D10-8FEF-DB11-B457-867CBC14F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8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920AEE-E73A-5ADF-A55B-2EF6413ED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3B2F4B-B47D-5288-2D4E-680C10655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C1A6BE-15E3-9852-0A54-48A1FA489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5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D8B790-166E-1D5E-3CAE-5FDB4CD2E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8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CBE56DF-33A7-D849-F758-A0AF3D41A5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 marL="0" indent="0">
              <a:buNone/>
              <a:defRPr sz="7946"/>
            </a:lvl1pPr>
            <a:lvl2pPr marL="1135319" indent="0">
              <a:buNone/>
              <a:defRPr sz="6953"/>
            </a:lvl2pPr>
            <a:lvl3pPr marL="2270638" indent="0">
              <a:buNone/>
              <a:defRPr sz="5960"/>
            </a:lvl3pPr>
            <a:lvl4pPr marL="3405957" indent="0">
              <a:buNone/>
              <a:defRPr sz="4966"/>
            </a:lvl4pPr>
            <a:lvl5pPr marL="4541276" indent="0">
              <a:buNone/>
              <a:defRPr sz="4966"/>
            </a:lvl5pPr>
            <a:lvl6pPr marL="5676595" indent="0">
              <a:buNone/>
              <a:defRPr sz="4966"/>
            </a:lvl6pPr>
            <a:lvl7pPr marL="6811914" indent="0">
              <a:buNone/>
              <a:defRPr sz="4966"/>
            </a:lvl7pPr>
            <a:lvl8pPr marL="7947233" indent="0">
              <a:buNone/>
              <a:defRPr sz="4966"/>
            </a:lvl8pPr>
            <a:lvl9pPr marL="9082552" indent="0">
              <a:buNone/>
              <a:defRPr sz="4966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CB186EB-EA94-A969-24F8-B2A518BB6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8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23856BC-2EDD-BBF8-DD40-BBCB7A873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040B3B4-B6B3-45D6-8588-FD2A5036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C79C60-6E8D-7A17-373C-6D2D21B7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F75BA37-674A-CE9A-D2E4-A117D781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DD4E37F-7685-3572-7A30-E8EC7DF03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08BFEA-328C-0AB4-64B9-EA5427C718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CD0E8-8333-4399-A5A5-307D685D4410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7C0865-308E-58F9-71AE-C6C039319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7BFFC9-F543-51A1-788A-1A89A83BC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36FB-E978-4E6E-9545-57A102C4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54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70638" rtl="0" eaLnBrk="1" latinLnBrk="0" hangingPunct="1">
        <a:lnSpc>
          <a:spcPct val="90000"/>
        </a:lnSpc>
        <a:spcBef>
          <a:spcPct val="0"/>
        </a:spcBef>
        <a:buNone/>
        <a:defRPr sz="109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0" indent="-567660" algn="l" defTabSz="2270638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702979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2838298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966" kern="1200">
          <a:solidFill>
            <a:schemeClr val="tx1"/>
          </a:solidFill>
          <a:latin typeface="+mn-lt"/>
          <a:ea typeface="+mn-ea"/>
          <a:cs typeface="+mn-cs"/>
        </a:defRPr>
      </a:lvl3pPr>
      <a:lvl4pPr marL="3973617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5108936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6244255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7379574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8514893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650212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1pPr>
      <a:lvl2pPr marL="1135319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2pPr>
      <a:lvl3pPr marL="2270638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3pPr>
      <a:lvl4pPr marL="3405957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4541276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5676595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6811914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7947233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082552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jp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tags" Target="../tags/tag2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1.jpe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展架模板.jpg">
            <a:extLst>
              <a:ext uri="{FF2B5EF4-FFF2-40B4-BE49-F238E27FC236}">
                <a16:creationId xmlns:a16="http://schemas.microsoft.com/office/drawing/2014/main" id="{FC50DB83-1B25-77E8-56A3-A387D016CE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30275213" cy="4753331"/>
          </a:xfrm>
          <a:prstGeom prst="rect">
            <a:avLst/>
          </a:prstGeom>
        </p:spPr>
      </p:pic>
      <p:pic>
        <p:nvPicPr>
          <p:cNvPr id="6" name="图片 5" descr="展架模板2.png">
            <a:extLst>
              <a:ext uri="{FF2B5EF4-FFF2-40B4-BE49-F238E27FC236}">
                <a16:creationId xmlns:a16="http://schemas.microsoft.com/office/drawing/2014/main" id="{7FC5F731-C2CD-C991-3FDA-FF8D7AF1C31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191" y="441043"/>
            <a:ext cx="3871243" cy="3871243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:a16="http://schemas.microsoft.com/office/drawing/2014/main" id="{B5B3DCFB-9E41-CD72-0180-16BDA427997D}"/>
              </a:ext>
            </a:extLst>
          </p:cNvPr>
          <p:cNvSpPr/>
          <p:nvPr/>
        </p:nvSpPr>
        <p:spPr>
          <a:xfrm>
            <a:off x="4333462" y="396918"/>
            <a:ext cx="21349253" cy="366727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9366" tIns="44683" rIns="89366" bIns="44683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a Novel Muon Detector and Imaging System for Deep Borehole Applications</a:t>
            </a:r>
          </a:p>
          <a:p>
            <a:pPr algn="ctr">
              <a:lnSpc>
                <a:spcPct val="150000"/>
              </a:lnSpc>
            </a:pP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LiZhi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Wang. SiYuan Luo. </a:t>
            </a: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NengBo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Sui. </a:t>
            </a: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ShuHao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Zhao. </a:t>
            </a: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XuanKai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Huang. </a:t>
            </a: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ChunTian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Feng. </a:t>
            </a:r>
            <a:r>
              <a:rPr lang="en-US" altLang="zh-CN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XiaoDong</a:t>
            </a:r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Wang*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CE97332-8587-6E06-B573-99B6384240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1" r="16166"/>
          <a:stretch>
            <a:fillRect/>
          </a:stretch>
        </p:blipFill>
        <p:spPr>
          <a:xfrm>
            <a:off x="25831613" y="503073"/>
            <a:ext cx="4140409" cy="3415340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150214B0-5715-FD1F-030A-45CAEFD69A89}"/>
              </a:ext>
            </a:extLst>
          </p:cNvPr>
          <p:cNvSpPr txBox="1"/>
          <p:nvPr/>
        </p:nvSpPr>
        <p:spPr>
          <a:xfrm>
            <a:off x="114300" y="4905729"/>
            <a:ext cx="15620999" cy="37539216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9366" tIns="44683" rIns="89366" bIns="44683" anchor="t" anchorCtr="0">
            <a:noAutofit/>
          </a:bodyPr>
          <a:lstStyle/>
          <a:p>
            <a:r>
              <a:rPr lang="en-US" altLang="zh-CN" sz="4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Introduction</a:t>
            </a:r>
          </a:p>
          <a:p>
            <a:pPr indent="360000" algn="just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present, cosmic-ray muon imaging for mineral exploration mainly includes tunnel-based and borehole-based methods. In tunnel-based detection, large-area planar detectors are placed in existing galleries to image the overlying strata, which is suitable for nearly vertical ore bodies. In borehole-based detection, compact detectors are deployed at different depths to form a vertical array, allowing the surrounding strata to be scanned from multiple depths and providing more comprehensive subsurface information.</a:t>
            </a: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2133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CC2A108-18AD-1BA8-1C27-8AAD4B869E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9" y="10396801"/>
            <a:ext cx="14961221" cy="7204497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56253CF5-8B96-F067-5495-76E7BEAB05BD}"/>
              </a:ext>
            </a:extLst>
          </p:cNvPr>
          <p:cNvGrpSpPr/>
          <p:nvPr/>
        </p:nvGrpSpPr>
        <p:grpSpPr>
          <a:xfrm>
            <a:off x="455590" y="17459726"/>
            <a:ext cx="16040098" cy="1285430"/>
            <a:chOff x="1390650" y="30205533"/>
            <a:chExt cx="11204747" cy="591945"/>
          </a:xfrm>
        </p:grpSpPr>
        <p:sp>
          <p:nvSpPr>
            <p:cNvPr id="12" name="箭头: V 形 11">
              <a:extLst>
                <a:ext uri="{FF2B5EF4-FFF2-40B4-BE49-F238E27FC236}">
                  <a16:creationId xmlns:a16="http://schemas.microsoft.com/office/drawing/2014/main" id="{34150FA2-5759-9EB3-648A-F74403F4805E}"/>
                </a:ext>
              </a:extLst>
            </p:cNvPr>
            <p:cNvSpPr/>
            <p:nvPr/>
          </p:nvSpPr>
          <p:spPr>
            <a:xfrm>
              <a:off x="1390650" y="30205533"/>
              <a:ext cx="468630" cy="468630"/>
            </a:xfrm>
            <a:prstGeom prst="chevron">
              <a:avLst/>
            </a:prstGeom>
            <a:solidFill>
              <a:srgbClr val="0157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681">
                <a:solidFill>
                  <a:schemeClr val="tx1"/>
                </a:solidFill>
              </a:endParaRPr>
            </a:p>
          </p:txBody>
        </p:sp>
        <p:sp>
          <p:nvSpPr>
            <p:cNvPr id="13" name="TextBox 29">
              <a:extLst>
                <a:ext uri="{FF2B5EF4-FFF2-40B4-BE49-F238E27FC236}">
                  <a16:creationId xmlns:a16="http://schemas.microsoft.com/office/drawing/2014/main" id="{68C29153-4416-89A7-70DA-76FBDED92730}"/>
                </a:ext>
              </a:extLst>
            </p:cNvPr>
            <p:cNvSpPr txBox="1"/>
            <p:nvPr/>
          </p:nvSpPr>
          <p:spPr>
            <a:xfrm>
              <a:off x="1905488" y="30323757"/>
              <a:ext cx="10689909" cy="354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>
              <a:defPPr>
                <a:defRPr lang="en-US"/>
              </a:defPPr>
              <a:lvl1pPr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8000" b="1" i="0" u="none" baseline="0">
                  <a:solidFill>
                    <a:srgbClr val="0157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471805" lvl="1" indent="-14605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2pPr>
              <a:lvl3pPr marL="944880" lvl="2" indent="-3048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3pPr>
              <a:lvl4pPr marL="1417955" lvl="3" indent="-46355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4pPr>
              <a:lvl5pPr marL="1891030" lvl="4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5pPr>
              <a:lvl6pPr lvl="5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6pPr>
              <a:lvl7pPr lvl="6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7pPr>
              <a:lvl8pPr lvl="7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8pPr>
              <a:lvl9pPr lvl="8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altLang="zh-CN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Structure and imaging principle of the detector</a:t>
              </a:r>
              <a:endParaRPr lang="zh-CN" altLang="en-US" sz="4400" dirty="0">
                <a:solidFill>
                  <a:schemeClr val="dk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172A371C-34AA-7DE2-F9A6-56AC2989BA6F}"/>
                </a:ext>
              </a:extLst>
            </p:cNvPr>
            <p:cNvCxnSpPr>
              <a:cxnSpLocks/>
            </p:cNvCxnSpPr>
            <p:nvPr/>
          </p:nvCxnSpPr>
          <p:spPr>
            <a:xfrm>
              <a:off x="1390650" y="30797478"/>
              <a:ext cx="10664190" cy="0"/>
            </a:xfrm>
            <a:prstGeom prst="line">
              <a:avLst/>
            </a:prstGeom>
            <a:ln w="12700">
              <a:solidFill>
                <a:srgbClr val="0157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5039F89-BD3B-88E7-3C9A-22E2C0E524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65" y="18900645"/>
            <a:ext cx="7645436" cy="527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3F2130D-2342-ED62-65D7-9C2D21834E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580" y="18819649"/>
            <a:ext cx="7826719" cy="536705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3EF1B5D-9E85-843A-B979-7D67BFC6CA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51" y="25321004"/>
            <a:ext cx="7642089" cy="536705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0C5DC00-B5A3-2F41-9284-C3553CBCCE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192" y="25321004"/>
            <a:ext cx="7316809" cy="5157070"/>
          </a:xfrm>
          <a:prstGeom prst="rect">
            <a:avLst/>
          </a:prstGeom>
        </p:spPr>
      </p:pic>
      <p:sp>
        <p:nvSpPr>
          <p:cNvPr id="42" name="矩形 15">
            <a:extLst>
              <a:ext uri="{FF2B5EF4-FFF2-40B4-BE49-F238E27FC236}">
                <a16:creationId xmlns:a16="http://schemas.microsoft.com/office/drawing/2014/main" id="{38286D90-BB34-E1A3-0394-6D824BC53354}"/>
              </a:ext>
            </a:extLst>
          </p:cNvPr>
          <p:cNvSpPr txBox="1"/>
          <p:nvPr/>
        </p:nvSpPr>
        <p:spPr>
          <a:xfrm>
            <a:off x="15851430" y="4905727"/>
            <a:ext cx="14309483" cy="37539215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lIns="150822" tIns="75411" rIns="150822" bIns="75411" numCol="1" spcCol="0" rtlCol="0" fromWordArt="0" anchor="t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3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206999A0-EFED-A2D5-9C3C-237A60990E3F}"/>
              </a:ext>
            </a:extLst>
          </p:cNvPr>
          <p:cNvGrpSpPr/>
          <p:nvPr/>
        </p:nvGrpSpPr>
        <p:grpSpPr>
          <a:xfrm>
            <a:off x="17143389" y="5334036"/>
            <a:ext cx="13133429" cy="952436"/>
            <a:chOff x="1292565" y="30288698"/>
            <a:chExt cx="11270137" cy="438600"/>
          </a:xfrm>
        </p:grpSpPr>
        <p:sp>
          <p:nvSpPr>
            <p:cNvPr id="44" name="箭头: V 形 43">
              <a:extLst>
                <a:ext uri="{FF2B5EF4-FFF2-40B4-BE49-F238E27FC236}">
                  <a16:creationId xmlns:a16="http://schemas.microsoft.com/office/drawing/2014/main" id="{96071912-6056-1D9A-7CED-942B34EE8471}"/>
                </a:ext>
              </a:extLst>
            </p:cNvPr>
            <p:cNvSpPr/>
            <p:nvPr/>
          </p:nvSpPr>
          <p:spPr>
            <a:xfrm>
              <a:off x="1390649" y="30288698"/>
              <a:ext cx="468630" cy="332830"/>
            </a:xfrm>
            <a:prstGeom prst="chevron">
              <a:avLst/>
            </a:prstGeom>
            <a:solidFill>
              <a:srgbClr val="0157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681">
                <a:solidFill>
                  <a:schemeClr val="tx1"/>
                </a:solidFill>
              </a:endParaRPr>
            </a:p>
          </p:txBody>
        </p:sp>
        <p:sp>
          <p:nvSpPr>
            <p:cNvPr id="45" name="TextBox 29">
              <a:extLst>
                <a:ext uri="{FF2B5EF4-FFF2-40B4-BE49-F238E27FC236}">
                  <a16:creationId xmlns:a16="http://schemas.microsoft.com/office/drawing/2014/main" id="{91E805DE-8A50-1A62-BEA0-BD1CFBE3F90D}"/>
                </a:ext>
              </a:extLst>
            </p:cNvPr>
            <p:cNvSpPr txBox="1"/>
            <p:nvPr/>
          </p:nvSpPr>
          <p:spPr>
            <a:xfrm>
              <a:off x="1871413" y="30306243"/>
              <a:ext cx="10691289" cy="354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>
              <a:defPPr>
                <a:defRPr lang="en-US"/>
              </a:defPPr>
              <a:lvl1pPr lvl="0" indent="0" algn="ctr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8000" b="1" i="0" u="none" baseline="0">
                  <a:solidFill>
                    <a:srgbClr val="0157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  <a:lvl2pPr marL="471805" lvl="1" indent="-14605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2pPr>
              <a:lvl3pPr marL="944880" lvl="2" indent="-3048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3pPr>
              <a:lvl4pPr marL="1417955" lvl="3" indent="-46355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4pPr>
              <a:lvl5pPr marL="1891030" lvl="4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5pPr>
              <a:lvl6pPr lvl="5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6pPr>
              <a:lvl7pPr lvl="6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7pPr>
              <a:lvl8pPr lvl="7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8pPr>
              <a:lvl9pPr lvl="8" indent="-62230"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0100" b="0" i="0" u="none" baseline="0"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altLang="zh-CN" sz="4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  Simulation results</a:t>
              </a:r>
              <a:endParaRPr lang="zh-CN" altLang="en-US" sz="4400" dirty="0">
                <a:solidFill>
                  <a:schemeClr val="dk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172529A5-A1AE-BA99-4504-20DC53731551}"/>
                </a:ext>
              </a:extLst>
            </p:cNvPr>
            <p:cNvCxnSpPr>
              <a:cxnSpLocks/>
            </p:cNvCxnSpPr>
            <p:nvPr/>
          </p:nvCxnSpPr>
          <p:spPr>
            <a:xfrm>
              <a:off x="1292565" y="30727298"/>
              <a:ext cx="10747026" cy="0"/>
            </a:xfrm>
            <a:prstGeom prst="line">
              <a:avLst/>
            </a:prstGeom>
            <a:ln w="12700">
              <a:solidFill>
                <a:srgbClr val="0157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0" name="图片 49">
            <a:extLst>
              <a:ext uri="{FF2B5EF4-FFF2-40B4-BE49-F238E27FC236}">
                <a16:creationId xmlns:a16="http://schemas.microsoft.com/office/drawing/2014/main" id="{31FAA66B-4E14-9239-6FCA-AA8A466EA83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4688" y="6630446"/>
            <a:ext cx="8956801" cy="6399754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12821ED7-8642-97EA-887E-7D4E92A56A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4680" y="6630446"/>
            <a:ext cx="4521139" cy="3161254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A339AB26-C014-1225-B54D-80CF610729C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4115" y="9830833"/>
            <a:ext cx="4403606" cy="3188404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6A528ABA-464C-FA91-B2B9-DE887E6DD832}"/>
              </a:ext>
            </a:extLst>
          </p:cNvPr>
          <p:cNvSpPr txBox="1"/>
          <p:nvPr/>
        </p:nvSpPr>
        <p:spPr>
          <a:xfrm>
            <a:off x="16076587" y="13071800"/>
            <a:ext cx="14198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 efficiency and resolution of the detector for different plastic scintillator sizes and helical angles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B4E04AB8-E705-20D4-AFA2-9C1DB34618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788" y="14653028"/>
            <a:ext cx="13704932" cy="8816572"/>
          </a:xfrm>
          <a:prstGeom prst="rect">
            <a:avLst/>
          </a:prstGeom>
        </p:spPr>
      </p:pic>
      <p:sp>
        <p:nvSpPr>
          <p:cNvPr id="65" name="文本框 64">
            <a:extLst>
              <a:ext uri="{FF2B5EF4-FFF2-40B4-BE49-F238E27FC236}">
                <a16:creationId xmlns:a16="http://schemas.microsoft.com/office/drawing/2014/main" id="{F0C528BB-E521-D886-1C42-7C613DD333F1}"/>
              </a:ext>
            </a:extLst>
          </p:cNvPr>
          <p:cNvSpPr txBox="1"/>
          <p:nvPr/>
        </p:nvSpPr>
        <p:spPr>
          <a:xfrm>
            <a:off x="16217741" y="23389263"/>
            <a:ext cx="13971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simulated detector exhibits 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azimuthal resolution of 48.16mrad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zenith resolution of 14.41mrad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position resolution of 3.17 mm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1BD84E4C-DDAC-9F7B-7603-9AD431C54AE1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16000391" y="14556450"/>
            <a:ext cx="13971631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85">
            <a:extLst>
              <a:ext uri="{FF2B5EF4-FFF2-40B4-BE49-F238E27FC236}">
                <a16:creationId xmlns:a16="http://schemas.microsoft.com/office/drawing/2014/main" id="{5224895F-4D29-264A-0A8F-43C8A5EE1A2E}"/>
              </a:ext>
            </a:extLst>
          </p:cNvPr>
          <p:cNvSpPr txBox="1"/>
          <p:nvPr/>
        </p:nvSpPr>
        <p:spPr>
          <a:xfrm>
            <a:off x="16964225" y="24791268"/>
            <a:ext cx="14403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直接连接符 87">
            <a:extLst>
              <a:ext uri="{FF2B5EF4-FFF2-40B4-BE49-F238E27FC236}">
                <a16:creationId xmlns:a16="http://schemas.microsoft.com/office/drawing/2014/main" id="{DC705522-DABE-DC78-C16F-AF601E132C76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6038492" y="24638871"/>
            <a:ext cx="13846344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本框 91">
            <a:extLst>
              <a:ext uri="{FF2B5EF4-FFF2-40B4-BE49-F238E27FC236}">
                <a16:creationId xmlns:a16="http://schemas.microsoft.com/office/drawing/2014/main" id="{131C3941-1EB9-AAF4-4236-1B4150226BCF}"/>
              </a:ext>
            </a:extLst>
          </p:cNvPr>
          <p:cNvSpPr txBox="1"/>
          <p:nvPr/>
        </p:nvSpPr>
        <p:spPr>
          <a:xfrm>
            <a:off x="17143389" y="28506198"/>
            <a:ext cx="14403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Opacity images of chalcopyrite, hematite, and uranium ore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7" name="图片 96">
            <a:extLst>
              <a:ext uri="{FF2B5EF4-FFF2-40B4-BE49-F238E27FC236}">
                <a16:creationId xmlns:a16="http://schemas.microsoft.com/office/drawing/2014/main" id="{8014D527-FE3F-2037-7077-376DDE2BF43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391" y="24646316"/>
            <a:ext cx="13935132" cy="3799121"/>
          </a:xfrm>
          <a:prstGeom prst="rect">
            <a:avLst/>
          </a:prstGeom>
        </p:spPr>
      </p:pic>
      <p:pic>
        <p:nvPicPr>
          <p:cNvPr id="100" name="图片 99">
            <a:extLst>
              <a:ext uri="{FF2B5EF4-FFF2-40B4-BE49-F238E27FC236}">
                <a16:creationId xmlns:a16="http://schemas.microsoft.com/office/drawing/2014/main" id="{DF065199-D920-50F0-9522-9684B6218C1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4447" y="29226989"/>
            <a:ext cx="13514434" cy="4023454"/>
          </a:xfrm>
          <a:prstGeom prst="rect">
            <a:avLst/>
          </a:prstGeom>
        </p:spPr>
      </p:pic>
      <p:sp>
        <p:nvSpPr>
          <p:cNvPr id="101" name="文本框 100">
            <a:extLst>
              <a:ext uri="{FF2B5EF4-FFF2-40B4-BE49-F238E27FC236}">
                <a16:creationId xmlns:a16="http://schemas.microsoft.com/office/drawing/2014/main" id="{994DC6BB-CA0D-77BF-F61F-5F85AB034DBE}"/>
              </a:ext>
            </a:extLst>
          </p:cNvPr>
          <p:cNvSpPr txBox="1"/>
          <p:nvPr/>
        </p:nvSpPr>
        <p:spPr>
          <a:xfrm>
            <a:off x="16495688" y="33106959"/>
            <a:ext cx="1440341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Opacity image for an ore body with  5%  and 10% density contrast relative to the surrounding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4" name="图片 113">
            <a:extLst>
              <a:ext uri="{FF2B5EF4-FFF2-40B4-BE49-F238E27FC236}">
                <a16:creationId xmlns:a16="http://schemas.microsoft.com/office/drawing/2014/main" id="{0C81C068-74AF-DF8A-F555-9D1A7AE355F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885574" y="34533267"/>
            <a:ext cx="3396215" cy="2256768"/>
          </a:xfrm>
          <a:prstGeom prst="rect">
            <a:avLst/>
          </a:prstGeom>
        </p:spPr>
      </p:pic>
      <p:pic>
        <p:nvPicPr>
          <p:cNvPr id="115" name="图片 114">
            <a:extLst>
              <a:ext uri="{FF2B5EF4-FFF2-40B4-BE49-F238E27FC236}">
                <a16:creationId xmlns:a16="http://schemas.microsoft.com/office/drawing/2014/main" id="{1524BDAA-97C5-8EA6-996E-997FEDF6B81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395282" y="34527160"/>
            <a:ext cx="3396216" cy="2311001"/>
          </a:xfrm>
          <a:prstGeom prst="rect">
            <a:avLst/>
          </a:prstGeom>
        </p:spPr>
      </p:pic>
      <p:pic>
        <p:nvPicPr>
          <p:cNvPr id="116" name="图片 115">
            <a:extLst>
              <a:ext uri="{FF2B5EF4-FFF2-40B4-BE49-F238E27FC236}">
                <a16:creationId xmlns:a16="http://schemas.microsoft.com/office/drawing/2014/main" id="{C3FB6F60-3FEA-4312-646A-63A2317CF7B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941278" y="34392809"/>
            <a:ext cx="3578188" cy="237186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E3DFC239-D14C-9A9D-3D6F-AFB0AB72F96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6635597" y="34363802"/>
            <a:ext cx="3426440" cy="2333622"/>
          </a:xfrm>
          <a:prstGeom prst="rect">
            <a:avLst/>
          </a:prstGeom>
        </p:spPr>
      </p:pic>
      <p:sp>
        <p:nvSpPr>
          <p:cNvPr id="118" name="文本框 117">
            <a:extLst>
              <a:ext uri="{FF2B5EF4-FFF2-40B4-BE49-F238E27FC236}">
                <a16:creationId xmlns:a16="http://schemas.microsoft.com/office/drawing/2014/main" id="{1E8688E5-54DA-A503-5AF1-C218B4E607FC}"/>
              </a:ext>
            </a:extLst>
          </p:cNvPr>
          <p:cNvSpPr txBox="1"/>
          <p:nvPr/>
        </p:nvSpPr>
        <p:spPr>
          <a:xfrm>
            <a:off x="16471626" y="36698944"/>
            <a:ext cx="13463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Muon flux map without mineral veins, chalcopyrite, hematite and uranium ore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7E3B5E4-8995-4353-5893-A6608E8EA49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9763" y="32072661"/>
            <a:ext cx="15126937" cy="900480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96B5737-41F8-931D-27D7-27C05F6CC16F}"/>
              </a:ext>
            </a:extLst>
          </p:cNvPr>
          <p:cNvSpPr txBox="1"/>
          <p:nvPr/>
        </p:nvSpPr>
        <p:spPr>
          <a:xfrm>
            <a:off x="5584504" y="30893716"/>
            <a:ext cx="574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Detector model design</a:t>
            </a:r>
            <a:endParaRPr lang="zh-CN" altLang="en-US" sz="3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B9E71FC-7C31-E02C-024C-E8F9EA0A6529}"/>
              </a:ext>
            </a:extLst>
          </p:cNvPr>
          <p:cNvSpPr txBox="1"/>
          <p:nvPr/>
        </p:nvSpPr>
        <p:spPr>
          <a:xfrm>
            <a:off x="2238812" y="41305925"/>
            <a:ext cx="1189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Schematic diagram of the modeling and simulation model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9DEDCA5-D3EB-C12D-0A40-DF44AA92BC2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447563" y="38025045"/>
            <a:ext cx="13362032" cy="337235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7F38A71E-331A-6309-F6F9-22C4F275F76C}"/>
              </a:ext>
            </a:extLst>
          </p:cNvPr>
          <p:cNvSpPr txBox="1"/>
          <p:nvPr/>
        </p:nvSpPr>
        <p:spPr>
          <a:xfrm>
            <a:off x="18493576" y="41576284"/>
            <a:ext cx="8985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Muon flux maps with and without ore bodies</a:t>
            </a:r>
            <a:endParaRPr lang="zh-CN" altLang="zh-CN" sz="3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22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224</Words>
  <Application>Microsoft Office PowerPoint</Application>
  <PresentationFormat>自定义</PresentationFormat>
  <Paragraphs>23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立志 王</dc:creator>
  <cp:lastModifiedBy>立志 王</cp:lastModifiedBy>
  <cp:revision>3</cp:revision>
  <dcterms:created xsi:type="dcterms:W3CDTF">2026-08-02T13:55:51Z</dcterms:created>
  <dcterms:modified xsi:type="dcterms:W3CDTF">2026-08-02T16:09:14Z</dcterms:modified>
</cp:coreProperties>
</file>