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handoutMasterIdLst>
    <p:handoutMasterId r:id="rId24"/>
  </p:handoutMasterIdLst>
  <p:sldIdLst>
    <p:sldId id="392" r:id="rId2"/>
    <p:sldId id="995" r:id="rId3"/>
    <p:sldId id="1072" r:id="rId4"/>
    <p:sldId id="1099" r:id="rId5"/>
    <p:sldId id="1075" r:id="rId6"/>
    <p:sldId id="1046" r:id="rId7"/>
    <p:sldId id="1085" r:id="rId8"/>
    <p:sldId id="1077" r:id="rId9"/>
    <p:sldId id="1086" r:id="rId10"/>
    <p:sldId id="1078" r:id="rId11"/>
    <p:sldId id="1100" r:id="rId12"/>
    <p:sldId id="1059" r:id="rId13"/>
    <p:sldId id="1083" r:id="rId14"/>
    <p:sldId id="1087" r:id="rId15"/>
    <p:sldId id="1088" r:id="rId16"/>
    <p:sldId id="1089" r:id="rId17"/>
    <p:sldId id="1090" r:id="rId18"/>
    <p:sldId id="1091" r:id="rId19"/>
    <p:sldId id="1092" r:id="rId20"/>
    <p:sldId id="1101" r:id="rId21"/>
    <p:sldId id="1069" r:id="rId22"/>
  </p:sldIdLst>
  <p:sldSz cx="12192000" cy="6858000"/>
  <p:notesSz cx="6858000" cy="9144000"/>
  <p:custDataLst>
    <p:tags r:id="rId25"/>
  </p:custDataLst>
  <p:defaultTex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019" userDrawn="1">
          <p15:clr>
            <a:srgbClr val="A4A3A4"/>
          </p15:clr>
        </p15:guide>
        <p15:guide id="2" pos="321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FFD966"/>
    <a:srgbClr val="22487C"/>
    <a:srgbClr val="768495"/>
    <a:srgbClr val="22293E"/>
    <a:srgbClr val="15347E"/>
    <a:srgbClr val="1534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278" autoAdjust="0"/>
    <p:restoredTop sz="63351" autoAdjust="0"/>
  </p:normalViewPr>
  <p:slideViewPr>
    <p:cSldViewPr showGuides="1">
      <p:cViewPr varScale="1">
        <p:scale>
          <a:sx n="52" d="100"/>
          <a:sy n="52" d="100"/>
        </p:scale>
        <p:origin x="1997" y="29"/>
      </p:cViewPr>
      <p:guideLst>
        <p:guide orient="horz" pos="2019"/>
        <p:guide pos="3213"/>
      </p:guideLst>
    </p:cSldViewPr>
  </p:slideViewPr>
  <p:notesTextViewPr>
    <p:cViewPr>
      <p:scale>
        <a:sx n="1" d="1"/>
        <a:sy n="1" d="1"/>
      </p:scale>
      <p:origin x="0" y="0"/>
    </p:cViewPr>
  </p:notesTextViewPr>
  <p:gridSpacing cx="72005" cy="720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0" hangingPunct="0">
              <a:defRPr sz="1200"/>
            </a:lvl1pPr>
          </a:lstStyle>
          <a:p>
            <a:pPr>
              <a:defRPr/>
            </a:pPr>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0" hangingPunct="0">
              <a:defRPr sz="1200"/>
            </a:lvl1pPr>
          </a:lstStyle>
          <a:p>
            <a:pPr>
              <a:defRPr/>
            </a:pPr>
            <a:fld id="{0BF14604-49B1-4FF1-8480-91A59B2FF05B}" type="datetimeFigureOut">
              <a:rPr lang="zh-CN" altLang="en-US"/>
              <a:t>2026/8/11</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0" hangingPunct="0">
              <a:defRPr sz="1200"/>
            </a:lvl1pPr>
          </a:lstStyle>
          <a:p>
            <a:pPr>
              <a:defRPr/>
            </a:pPr>
            <a:r>
              <a:rPr lang="en-US" altLang="zh-CN"/>
              <a:t>1</a:t>
            </a:r>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0" hangingPunct="0">
              <a:defRPr sz="1200"/>
            </a:lvl1pPr>
          </a:lstStyle>
          <a:p>
            <a:pPr>
              <a:defRPr/>
            </a:pPr>
            <a:fld id="{9623B869-CD7C-4612-BE6E-DD261ADBB7ED}" type="slidenum">
              <a:rPr lang="zh-CN" altLang="en-US"/>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0" hangingPunct="0">
              <a:defRPr sz="1200"/>
            </a:lvl1pPr>
          </a:lstStyle>
          <a:p>
            <a:pPr>
              <a:defRPr/>
            </a:pPr>
            <a:endParaRPr 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eaLnBrk="0" hangingPunct="0">
              <a:defRPr sz="1200"/>
            </a:lvl1pPr>
          </a:lstStyle>
          <a:p>
            <a:pPr>
              <a:defRPr/>
            </a:pPr>
            <a:fld id="{42FD1640-5B9C-4F29-9C7F-DC8D00547D4F}" type="datetimeFigureOut">
              <a:rPr lang="en-US"/>
              <a:t>8/11/2026</a:t>
            </a:fld>
            <a:endParaRPr 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endParaRPr lang="en-US" noProof="0"/>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0" hangingPunct="0">
              <a:defRPr sz="1200"/>
            </a:lvl1pPr>
          </a:lstStyle>
          <a:p>
            <a:pPr>
              <a:defRPr/>
            </a:pPr>
            <a:r>
              <a:rPr lang="en-US"/>
              <a:t>1</a:t>
            </a:r>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0" hangingPunct="0">
              <a:defRPr sz="1200"/>
            </a:lvl1pPr>
          </a:lstStyle>
          <a:p>
            <a:pPr>
              <a:defRPr/>
            </a:pPr>
            <a:fld id="{E4BBAEDB-E5ED-4BEA-9DCD-3A9E1265CD8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各位老师，我汇报的题目是</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基于多电平数字过阈与卷积神经网络的核信号波形压缩和重建方法</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p:txBody>
      </p:sp>
      <p:sp>
        <p:nvSpPr>
          <p:cNvPr id="4" name="灯片编号占位符 3"/>
          <p:cNvSpPr>
            <a:spLocks noGrp="1"/>
          </p:cNvSpPr>
          <p:nvPr>
            <p:ph type="sldNum" sz="quarter" idx="5"/>
          </p:nvPr>
        </p:nvSpPr>
        <p:spPr/>
        <p:txBody>
          <a:bodyPr/>
          <a:lstStyle/>
          <a:p>
            <a:pPr>
              <a:defRPr/>
            </a:pPr>
            <a:fld id="{E4BBAEDB-E5ED-4BEA-9DCD-3A9E1265CD83}" type="slidenum">
              <a:rPr lang="en-US" smtClean="0"/>
              <a:t>1</a:t>
            </a:fld>
            <a:endParaRPr lang="en-US"/>
          </a:p>
        </p:txBody>
      </p:sp>
    </p:spTree>
    <p:extLst>
      <p:ext uri="{BB962C8B-B14F-4D97-AF65-F5344CB8AC3E}">
        <p14:creationId xmlns:p14="http://schemas.microsoft.com/office/powerpoint/2010/main" val="1242043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304800" algn="just">
              <a:lnSpc>
                <a:spcPct val="150000"/>
              </a:lnSpc>
              <a:spcBef>
                <a:spcPts val="500"/>
              </a:spcBef>
              <a:spcAft>
                <a:spcPts val="500"/>
              </a:spcAft>
            </a:pP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后端的解码部分，</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我们采用</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二维卷积神经网络</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架构直接处理压缩域的</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过阈</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矩阵，网络</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同时</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执行脉冲分类与脉冲参数回归</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两种任务</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Bef>
                <a:spcPts val="500"/>
              </a:spcBef>
              <a:spcAft>
                <a:spcPts val="500"/>
              </a:spcAft>
            </a:pP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在</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输入预处理阶段</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，对</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输入矩阵加上</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1D</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的阈值位置编码（用于标识每个阈值通道的电平信息），形成输入张量。然后采用固定系数归一化保持了时间戳的相对物理意义，不会扭曲不同通道间阈值穿越时刻的相对偏移关系。</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Bef>
                <a:spcPts val="500"/>
              </a:spcBef>
              <a:spcAft>
                <a:spcPts val="500"/>
              </a:spcAft>
            </a:pP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在</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特征提取部分</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采用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VGG</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风格的架构，包含两个</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VGG</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卷积块，网络沿阈值维度和时间维度同时提取局部特征，最终得到紧凑的共享特征表示。</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Bef>
                <a:spcPts val="500"/>
              </a:spcBef>
              <a:spcAft>
                <a:spcPts val="5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网络输出</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部分</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分为两个头：分类头输出脉冲个数的分类结果；回归头输出到达时间和脉冲高度，最多输出三个脉冲的参数。最后通过动态排序确保输出脉冲</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的先后顺序方便判断</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pPr>
              <a:defRPr/>
            </a:pPr>
            <a:fld id="{E4BBAEDB-E5ED-4BEA-9DCD-3A9E1265CD83}" type="slidenum">
              <a:rPr lang="en-US" smtClean="0"/>
              <a:t>10</a:t>
            </a:fld>
            <a:endParaRPr lang="en-US"/>
          </a:p>
        </p:txBody>
      </p:sp>
    </p:spTree>
    <p:extLst>
      <p:ext uri="{BB962C8B-B14F-4D97-AF65-F5344CB8AC3E}">
        <p14:creationId xmlns:p14="http://schemas.microsoft.com/office/powerpoint/2010/main" val="1716878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zh-CN" sz="1800">
                <a:effectLst/>
                <a:latin typeface="Arial" panose="020B0604020202020204" pitchFamily="34" charset="0"/>
                <a:ea typeface="等线" panose="02010600030101010101" pitchFamily="2" charset="-122"/>
                <a:cs typeface="Times New Roman" panose="02020603050405020304" pitchFamily="18" charset="0"/>
              </a:rPr>
              <a:t>我的汇报将分为以下五个部分。</a:t>
            </a:r>
          </a:p>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11</a:t>
            </a:fld>
            <a:endParaRPr lang="en-US" altLang="zh-CN"/>
          </a:p>
        </p:txBody>
      </p:sp>
    </p:spTree>
    <p:extLst>
      <p:ext uri="{BB962C8B-B14F-4D97-AF65-F5344CB8AC3E}">
        <p14:creationId xmlns:p14="http://schemas.microsoft.com/office/powerpoint/2010/main" val="32589925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indent="304800" algn="just">
              <a:lnSpc>
                <a:spcPct val="150000"/>
              </a:lnSpc>
              <a:spcBef>
                <a:spcPts val="500"/>
              </a:spcBef>
              <a:spcAft>
                <a:spcPts val="5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基于</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半导体</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或闪烁探测器的信号响应特性来构建</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事例</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脉冲。在正常工作范围内，探测器和前端电子学可以近似为线性时不变系统，输出脉冲为类冲激</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函数</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以此结合电路模型对脉冲</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进行解析建模。</a:t>
            </a:r>
            <a:endParaRPr lang="en-US" altLang="zh-CN" sz="1800" dirty="0">
              <a:effectLst/>
              <a:latin typeface="Arial" panose="020B0604020202020204" pitchFamily="34" charset="0"/>
              <a:ea typeface="微软雅黑" panose="020B0503020204020204" pitchFamily="34" charset="-122"/>
              <a:cs typeface="Times New Roman" panose="02020603050405020304" pitchFamily="18" charset="0"/>
            </a:endParaRPr>
          </a:p>
          <a:p>
            <a:pPr indent="304800" algn="just">
              <a:lnSpc>
                <a:spcPct val="150000"/>
              </a:lnSpc>
              <a:spcBef>
                <a:spcPts val="500"/>
              </a:spcBef>
              <a:spcAft>
                <a:spcPts val="5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在噪声仿真方面，对核心噪声源进行仿真，包括探测器漏电流散粒噪声和运算放大器等效输入噪声，根据线性时不变系统和噪声功率叠加原理，生成含噪声的信号波形，并统一总体信噪比</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SNR</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。我们依据</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泊松分布</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来生成堆积波形。计数率越高，每个窗口内的平均脉冲数越多，相邻脉冲的平均间隔就越小，脉冲堆叠也就越严重。在波形合成并数字化之后，再</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利用多</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电平</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过阈</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得到对应的过阈矩阵</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Bef>
                <a:spcPts val="500"/>
              </a:spcBef>
              <a:spcAft>
                <a:spcPts val="500"/>
              </a:spcAft>
            </a:pP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12</a:t>
            </a:fld>
            <a:endParaRPr lang="en-US" altLang="zh-C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indent="304800" algn="just">
              <a:lnSpc>
                <a:spcPct val="150000"/>
              </a:lnSpc>
              <a:spcBef>
                <a:spcPts val="500"/>
              </a:spcBef>
              <a:spcAft>
                <a:spcPts val="5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幅度参考来自实验室</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CZT γ</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谱仪</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测量</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的低活度</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¹³⁷Cs</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能谱数据，获得无畸变的能谱结构。</a:t>
            </a:r>
            <a:endParaRPr lang="en-US" altLang="zh-CN" sz="1800" dirty="0">
              <a:effectLst/>
              <a:latin typeface="Arial" panose="020B0604020202020204" pitchFamily="34" charset="0"/>
              <a:ea typeface="微软雅黑" panose="020B0503020204020204" pitchFamily="34" charset="-122"/>
              <a:cs typeface="Times New Roman" panose="02020603050405020304" pitchFamily="18" charset="0"/>
            </a:endParaRPr>
          </a:p>
          <a:p>
            <a:pPr indent="304800" algn="just">
              <a:lnSpc>
                <a:spcPct val="150000"/>
              </a:lnSpc>
              <a:spcBef>
                <a:spcPts val="500"/>
              </a:spcBef>
              <a:spcAft>
                <a:spcPts val="5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数据集组成方面，我们采用分层抽样策略：对于单脉冲、双脉冲、三脉冲这三类基础事例，采用均匀分布抽样脉冲到达时间间隔，避免模型训练时的数据偏倚；对于四脉冲及以上的严重堆积场景，波形表现为连续重叠和多峰融合，分布参数变化对波形影响不大，因此采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500 </a:t>
            </a:r>
            <a:r>
              <a:rPr lang="en-US" altLang="zh-CN" sz="1800" dirty="0" err="1">
                <a:effectLst/>
                <a:latin typeface="Arial" panose="020B0604020202020204" pitchFamily="34" charset="0"/>
                <a:ea typeface="微软雅黑" panose="020B0503020204020204" pitchFamily="34" charset="-122"/>
                <a:cs typeface="Times New Roman" panose="02020603050405020304" pitchFamily="18" charset="0"/>
              </a:rPr>
              <a:t>kcps</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下的分布</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。总共生成</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50</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万事例，训练集和测试集按</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8:2</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的比例</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划分。</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Bef>
                <a:spcPts val="500"/>
              </a:spcBef>
              <a:spcAft>
                <a:spcPts val="5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验证集则严格按照</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物理</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统计特性构建。构建了</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4</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组验证集，用于评估不同计数率下的算法性能。</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13</a:t>
            </a:fld>
            <a:endParaRPr lang="en-US" altLang="zh-CN"/>
          </a:p>
        </p:txBody>
      </p:sp>
    </p:spTree>
    <p:extLst>
      <p:ext uri="{BB962C8B-B14F-4D97-AF65-F5344CB8AC3E}">
        <p14:creationId xmlns:p14="http://schemas.microsoft.com/office/powerpoint/2010/main" val="39082979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304800" algn="just" defTabSz="914400" rtl="0" eaLnBrk="0" fontAlgn="base" latinLnBrk="0" hangingPunct="0">
              <a:lnSpc>
                <a:spcPct val="150000"/>
              </a:lnSpc>
              <a:spcBef>
                <a:spcPts val="500"/>
              </a:spcBef>
              <a:spcAft>
                <a:spcPts val="500"/>
              </a:spcAft>
              <a:buClrTx/>
              <a:buSzTx/>
              <a:buFontTx/>
              <a:buNone/>
              <a:tabLst/>
              <a:defRPr/>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模型基于</a:t>
            </a:r>
            <a:r>
              <a:rPr lang="en-US" altLang="zh-CN" sz="1800" dirty="0" err="1">
                <a:effectLst/>
                <a:latin typeface="Arial" panose="020B0604020202020204" pitchFamily="34" charset="0"/>
                <a:ea typeface="微软雅黑" panose="020B0503020204020204" pitchFamily="34" charset="-122"/>
                <a:cs typeface="Times New Roman" panose="02020603050405020304" pitchFamily="18" charset="0"/>
              </a:rPr>
              <a:t>PyTorch</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框架实现。为了同时满足回归和分类问题的需求，并处理信号幅度分布范围广、数据集事例不平衡的问题，我们设计了带物理约束的多任务损失函数。</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主要由分类损失、回归损失和物理约束项组成。</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减少网络产生虚假中小幅度分量的倾向。</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Bef>
                <a:spcPts val="500"/>
              </a:spcBef>
              <a:spcAft>
                <a:spcPts val="5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从损失曲线可以看到，回归损失和分类损失快速下降随后逐渐收敛，没有出现明显的过拟合现象。</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14</a:t>
            </a:fld>
            <a:endParaRPr lang="en-US" altLang="zh-CN"/>
          </a:p>
        </p:txBody>
      </p:sp>
    </p:spTree>
    <p:extLst>
      <p:ext uri="{BB962C8B-B14F-4D97-AF65-F5344CB8AC3E}">
        <p14:creationId xmlns:p14="http://schemas.microsoft.com/office/powerpoint/2010/main" val="25249992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r>
              <a:rPr lang="zh-CN" altLang="en-US" dirty="0"/>
              <a:t>图中展示了各个验证集上的脉冲堆叠分类混淆矩阵。对角线元素数值较大，表明大多数事件都被正确分类。总体准确率稳定保持在</a:t>
            </a:r>
            <a:r>
              <a:rPr lang="en-US" altLang="zh-CN" dirty="0"/>
              <a:t>96%</a:t>
            </a:r>
            <a:r>
              <a:rPr lang="zh-CN" altLang="en-US" dirty="0"/>
              <a:t>以上。</a:t>
            </a:r>
          </a:p>
          <a:p>
            <a:r>
              <a:rPr lang="zh-CN" altLang="en-US" dirty="0"/>
              <a:t>其中单脉冲和双脉冲事件因波形特征清晰，分类准确率最高，在所有计数率下都保持在</a:t>
            </a:r>
            <a:r>
              <a:rPr lang="en-US" altLang="zh-CN" dirty="0"/>
              <a:t>99%</a:t>
            </a:r>
            <a:r>
              <a:rPr lang="zh-CN" altLang="en-US" dirty="0"/>
              <a:t>以上。三脉冲和更高脉冲类别的准确率相对较低，因为严重的波形重叠降低了可区分性。随着计数率升高，总体准确率呈轻微下降趋势，这主要是由于严重堆叠事件比例增加所致。</a:t>
            </a:r>
          </a:p>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15</a:t>
            </a:fld>
            <a:endParaRPr lang="en-US" altLang="zh-CN"/>
          </a:p>
        </p:txBody>
      </p:sp>
    </p:spTree>
    <p:extLst>
      <p:ext uri="{BB962C8B-B14F-4D97-AF65-F5344CB8AC3E}">
        <p14:creationId xmlns:p14="http://schemas.microsoft.com/office/powerpoint/2010/main" val="12593080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r>
              <a:rPr lang="zh-CN" altLang="en-US" dirty="0"/>
              <a:t>接下来看脉冲参数回归结果。图中展示了对不同堆叠波形的脉冲参数重建效果。蓝色实线表示堆叠波形，彩色虚线表示理想分离的单个脉冲，紫色圆点表示重建的峰值位置。</a:t>
            </a:r>
          </a:p>
          <a:p>
            <a:r>
              <a:rPr lang="zh-CN" altLang="en-US" dirty="0"/>
              <a:t>可以看到网络能较为准确识别出各个脉冲的峰值位置；尤其是在强的峰堆积的情况下，多个脉冲高度重叠，传统峰检测算法根本无法分辨。</a:t>
            </a:r>
          </a:p>
          <a:p>
            <a:r>
              <a:rPr lang="zh-CN" altLang="en-US" dirty="0"/>
              <a:t>我们同时计算了不同计数率下到达时间和脉冲高度的平均绝对误差</a:t>
            </a:r>
            <a:r>
              <a:rPr lang="en-US" altLang="zh-CN" dirty="0"/>
              <a:t>MAE</a:t>
            </a:r>
            <a:r>
              <a:rPr lang="zh-CN" altLang="en-US" dirty="0"/>
              <a:t>。在高计数率条件下，重建性能仍然可以接受，都在一个很小的一个范围，当然随着计数率的增加，误差也是逐渐变大。</a:t>
            </a:r>
          </a:p>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16</a:t>
            </a:fld>
            <a:endParaRPr lang="en-US" altLang="zh-CN"/>
          </a:p>
        </p:txBody>
      </p:sp>
    </p:spTree>
    <p:extLst>
      <p:ext uri="{BB962C8B-B14F-4D97-AF65-F5344CB8AC3E}">
        <p14:creationId xmlns:p14="http://schemas.microsoft.com/office/powerpoint/2010/main" val="15668776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indent="304800" algn="just">
              <a:lnSpc>
                <a:spcPct val="150000"/>
              </a:lnSpc>
              <a:spcBef>
                <a:spcPts val="500"/>
              </a:spcBef>
              <a:spcAft>
                <a:spcPts val="5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对输出的波形参数进行统计绘制能谱。图中包括原始能谱、传统非线性最小二乘</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NLS</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方法校正的能谱、</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本方法得到</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的能谱，以及理想参考能谱。</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Bef>
                <a:spcPts val="500"/>
              </a:spcBef>
              <a:spcAft>
                <a:spcPts val="5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原始能谱存在严重的畸变，全能峰向高能侧有明显拖尾，康普顿平台轮廓模糊。经过</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算法</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校正后，能谱质量有显著改善：全能峰形状与康普顿平台分布均得到明显改善，由脉冲堆叠引起的全能峰高能侧拖尾畸变得到有效抑制。</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Bef>
                <a:spcPts val="500"/>
              </a:spcBef>
              <a:spcAft>
                <a:spcPts val="5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随着计数率升高，能谱畸变更为严重，但</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算法</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校正后的</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能谱</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仍保持可区分</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度</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a:t>
            </a:r>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17</a:t>
            </a:fld>
            <a:endParaRPr lang="en-US" altLang="zh-CN"/>
          </a:p>
        </p:txBody>
      </p:sp>
    </p:spTree>
    <p:extLst>
      <p:ext uri="{BB962C8B-B14F-4D97-AF65-F5344CB8AC3E}">
        <p14:creationId xmlns:p14="http://schemas.microsoft.com/office/powerpoint/2010/main" val="23025530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indent="304800" algn="just">
              <a:lnSpc>
                <a:spcPct val="150000"/>
              </a:lnSpc>
              <a:spcBef>
                <a:spcPts val="500"/>
              </a:spcBef>
              <a:spcAft>
                <a:spcPts val="500"/>
              </a:spcAft>
            </a:pPr>
            <a:endParaRPr lang="en-US"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Bef>
                <a:spcPts val="500"/>
              </a:spcBef>
              <a:spcAft>
                <a:spcPts val="5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随着计数率和脉冲堆叠程度增加，所有指标都呈现出与堆叠加重一致的变化趋势：</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Bef>
                <a:spcPts val="500"/>
              </a:spcBef>
              <a:spcAft>
                <a:spcPts val="5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在全能峰位置方面，</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CNN</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校正能谱的峰位置随计数率增加仅有轻微</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左</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移。</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Bef>
                <a:spcPts val="500"/>
              </a:spcBef>
              <a:spcAft>
                <a:spcPts val="5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在能量分辨率方面，校正能谱相比理想能谱仅出现轻微退化</a:t>
            </a:r>
            <a:endParaRPr lang="en-US" altLang="zh-CN" sz="1800" dirty="0">
              <a:effectLst/>
              <a:latin typeface="Arial" panose="020B0604020202020204" pitchFamily="34" charset="0"/>
              <a:ea typeface="微软雅黑" panose="020B0503020204020204" pitchFamily="34" charset="-122"/>
              <a:cs typeface="Times New Roman" panose="02020603050405020304" pitchFamily="18" charset="0"/>
            </a:endParaRPr>
          </a:p>
          <a:p>
            <a:pPr indent="304800" algn="just">
              <a:lnSpc>
                <a:spcPct val="150000"/>
              </a:lnSpc>
              <a:spcBef>
                <a:spcPts val="500"/>
              </a:spcBef>
              <a:spcAft>
                <a:spcPts val="5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在全能峰尾部抑制方面，脉冲堆叠引起的高能侧拖尾得到有效抑制。</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Bef>
                <a:spcPts val="500"/>
              </a:spcBef>
              <a:spcAft>
                <a:spcPts val="5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在探测效率与分类准确率的权衡方面，由于我们拒绝而非重建</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高堆积脉冲事例</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，探测效率在高计数率下下降</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较快</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，但保留下来的事件重建更可靠，从而获得了更高的分类准确率和更好的高能尾部畸变抑制效果。</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18</a:t>
            </a:fld>
            <a:endParaRPr lang="en-US" altLang="zh-CN"/>
          </a:p>
        </p:txBody>
      </p:sp>
    </p:spTree>
    <p:extLst>
      <p:ext uri="{BB962C8B-B14F-4D97-AF65-F5344CB8AC3E}">
        <p14:creationId xmlns:p14="http://schemas.microsoft.com/office/powerpoint/2010/main" val="16268234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indent="304800" algn="just">
              <a:lnSpc>
                <a:spcPct val="150000"/>
              </a:lnSpc>
              <a:spcBef>
                <a:spcPts val="500"/>
              </a:spcBef>
              <a:spcAft>
                <a:spcPts val="5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对于实际部署</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进行了计算效率的评估</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Bef>
                <a:spcPts val="500"/>
              </a:spcBef>
              <a:spcAft>
                <a:spcPts val="5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需要说明的是，这个比较反映的是实际部署效率</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，为部署提供一个硬件参考</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Bef>
                <a:spcPts val="500"/>
              </a:spcBef>
              <a:spcAft>
                <a:spcPts val="5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随着计数率</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的增高</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，神经网络算法的推理时间几乎保持恒定。其规则的张量运算非常适合</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GPU</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并行加速，因此实际吞吐量远高于依赖迭代优化的</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传统</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方法。</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19</a:t>
            </a:fld>
            <a:endParaRPr lang="en-US" altLang="zh-CN"/>
          </a:p>
        </p:txBody>
      </p:sp>
    </p:spTree>
    <p:extLst>
      <p:ext uri="{BB962C8B-B14F-4D97-AF65-F5344CB8AC3E}">
        <p14:creationId xmlns:p14="http://schemas.microsoft.com/office/powerpoint/2010/main" val="3758822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zh-CN" sz="1800" dirty="0">
                <a:effectLst/>
                <a:latin typeface="Arial" panose="020B0604020202020204" pitchFamily="34" charset="0"/>
                <a:ea typeface="等线" panose="02010600030101010101" pitchFamily="2" charset="-122"/>
                <a:cs typeface="Times New Roman" panose="02020603050405020304" pitchFamily="18" charset="0"/>
              </a:rPr>
              <a:t>我的汇报将分为以下</a:t>
            </a:r>
            <a:r>
              <a:rPr lang="en-US" altLang="zh-CN" sz="1800" dirty="0">
                <a:effectLst/>
                <a:latin typeface="Arial" panose="020B0604020202020204" pitchFamily="34" charset="0"/>
                <a:ea typeface="等线" panose="02010600030101010101" pitchFamily="2" charset="-122"/>
                <a:cs typeface="Times New Roman" panose="02020603050405020304" pitchFamily="18" charset="0"/>
              </a:rPr>
              <a:t>4</a:t>
            </a:r>
            <a:r>
              <a:rPr lang="zh-CN" altLang="zh-CN" sz="1800" dirty="0">
                <a:effectLst/>
                <a:latin typeface="Arial" panose="020B0604020202020204" pitchFamily="34" charset="0"/>
                <a:ea typeface="等线" panose="02010600030101010101" pitchFamily="2" charset="-122"/>
                <a:cs typeface="Times New Roman" panose="02020603050405020304" pitchFamily="18" charset="0"/>
              </a:rPr>
              <a:t>个部分。</a:t>
            </a:r>
          </a:p>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2</a:t>
            </a:fld>
            <a:endParaRPr lang="en-US" altLang="zh-CN"/>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zh-CN" sz="1800">
                <a:effectLst/>
                <a:latin typeface="Arial" panose="020B0604020202020204" pitchFamily="34" charset="0"/>
                <a:ea typeface="等线" panose="02010600030101010101" pitchFamily="2" charset="-122"/>
                <a:cs typeface="Times New Roman" panose="02020603050405020304" pitchFamily="18" charset="0"/>
              </a:rPr>
              <a:t>我的汇报将分为以下五个部分。</a:t>
            </a:r>
          </a:p>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20</a:t>
            </a:fld>
            <a:endParaRPr lang="en-US" altLang="zh-CN"/>
          </a:p>
        </p:txBody>
      </p:sp>
    </p:spTree>
    <p:extLst>
      <p:ext uri="{BB962C8B-B14F-4D97-AF65-F5344CB8AC3E}">
        <p14:creationId xmlns:p14="http://schemas.microsoft.com/office/powerpoint/2010/main" val="31615492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304800" algn="just">
              <a:lnSpc>
                <a:spcPct val="150000"/>
              </a:lnSpc>
              <a:spcBef>
                <a:spcPts val="500"/>
              </a:spcBef>
              <a:spcAft>
                <a:spcPts val="5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本研究提出了一种基于多电平数字过阈与卷积神经网络的核信号波形压缩和重建方法。</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Bef>
                <a:spcPts val="500"/>
              </a:spcBef>
              <a:spcAft>
                <a:spcPts val="5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通过前端数字电平过阈编码，将密集的</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ADC</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波形编码为稀疏的过阈矩阵，大幅降低了前端数据传输压力。后端</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2D CNN</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进一步在压缩域直接实现</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堆叠波形重建</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，无需完整波形</a:t>
            </a:r>
            <a:endParaRPr lang="en-US" altLang="zh-CN" sz="1800" dirty="0">
              <a:effectLst/>
              <a:latin typeface="Arial" panose="020B0604020202020204" pitchFamily="34" charset="0"/>
              <a:ea typeface="微软雅黑" panose="020B0503020204020204" pitchFamily="34" charset="-122"/>
              <a:cs typeface="Times New Roman" panose="02020603050405020304" pitchFamily="18" charset="0"/>
            </a:endParaRPr>
          </a:p>
          <a:p>
            <a:pPr indent="304800" algn="just">
              <a:lnSpc>
                <a:spcPct val="150000"/>
              </a:lnSpc>
              <a:spcBef>
                <a:spcPts val="500"/>
              </a:spcBef>
              <a:spcAft>
                <a:spcPts val="5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未来工作一是轻量化模型</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的</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实现，进一步降低计算资源需求，</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提供后端汇总板实现的可能性；</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二是针对不同类型探测器的脉冲特点进行</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适配</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优化；三是更严重堆叠条件下的重建可能性，进一步提高高计数率下的探测效率。</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Bef>
                <a:spcPts val="500"/>
              </a:spcBef>
              <a:spcAft>
                <a:spcPts val="5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我的汇报到此结束，谢谢大家！</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pPr>
              <a:defRPr/>
            </a:pPr>
            <a:fld id="{E4BBAEDB-E5ED-4BEA-9DCD-3A9E1265CD83}" type="slidenum">
              <a:rPr lang="en-US" smtClean="0"/>
              <a:t>21</a:t>
            </a:fld>
            <a:endParaRPr lang="en-US"/>
          </a:p>
        </p:txBody>
      </p:sp>
    </p:spTree>
    <p:extLst>
      <p:ext uri="{BB962C8B-B14F-4D97-AF65-F5344CB8AC3E}">
        <p14:creationId xmlns:p14="http://schemas.microsoft.com/office/powerpoint/2010/main" val="883029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首先来看研究背景。在现代物理实验中，高计数率核测量面临着海量数据传输压力。随着事例率和通道数的不断提升，多通道系统产生的数据量往往超出了传输带宽和后端处理能力</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，需要采用数据编码等压缩方式去进行处理</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但同时，高计数率下的测量伴随着严重的脉冲堆积问题，采样窗口内的波形堆叠</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导致</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能谱和探测效率的退化</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而堆积波形的重建难以从压缩数据中得到。</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r>
              <a:rPr lang="zh-CN" altLang="en-US" dirty="0"/>
              <a:t>因此，如何找到一种方式，</a:t>
            </a:r>
            <a:r>
              <a:rPr lang="zh-CN" altLang="en-US" sz="1200" b="1" dirty="0">
                <a:solidFill>
                  <a:srgbClr val="C00000"/>
                </a:solidFill>
                <a:latin typeface="微软雅黑" panose="020B0503020204020204" pitchFamily="34" charset="-122"/>
                <a:ea typeface="微软雅黑" panose="020B0503020204020204" pitchFamily="34" charset="-122"/>
              </a:rPr>
              <a:t>同时实现高计数率场景的数据压缩和堆叠脉冲重建，这也是我们算法的出发点</a:t>
            </a:r>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3</a:t>
            </a:fld>
            <a:endParaRPr lang="en-US" altLang="zh-CN"/>
          </a:p>
        </p:txBody>
      </p:sp>
    </p:spTree>
    <p:extLst>
      <p:ext uri="{BB962C8B-B14F-4D97-AF65-F5344CB8AC3E}">
        <p14:creationId xmlns:p14="http://schemas.microsoft.com/office/powerpoint/2010/main" val="36359462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zh-CN" sz="1800">
                <a:effectLst/>
                <a:latin typeface="Arial" panose="020B0604020202020204" pitchFamily="34" charset="0"/>
                <a:ea typeface="等线" panose="02010600030101010101" pitchFamily="2" charset="-122"/>
                <a:cs typeface="Times New Roman" panose="02020603050405020304" pitchFamily="18" charset="0"/>
              </a:rPr>
              <a:t>我的汇报将分为以下五个部分。</a:t>
            </a:r>
          </a:p>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4</a:t>
            </a:fld>
            <a:endParaRPr lang="en-US" altLang="zh-CN"/>
          </a:p>
        </p:txBody>
      </p:sp>
    </p:spTree>
    <p:extLst>
      <p:ext uri="{BB962C8B-B14F-4D97-AF65-F5344CB8AC3E}">
        <p14:creationId xmlns:p14="http://schemas.microsoft.com/office/powerpoint/2010/main" val="27316472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indent="304800" algn="just">
              <a:lnSpc>
                <a:spcPct val="150000"/>
              </a:lnSpc>
              <a:spcBef>
                <a:spcPts val="500"/>
              </a:spcBef>
              <a:spcAft>
                <a:spcPts val="5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传统算法存在</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一定</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局限性。在数据压缩方面，</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通常采用</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过阈采样结合波形特征编码，</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比如设置外部</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前端模拟比较器</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，这类方法</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需要较多的硬件设计成本</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；编码过程</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运算量大，难以</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满足</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实时测量</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需要</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Bef>
                <a:spcPts val="500"/>
              </a:spcBef>
              <a:spcAft>
                <a:spcPts val="500"/>
              </a:spcAft>
            </a:pP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而</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堆叠脉冲重建方面，直接剔除堆叠事例会造成有效计数的丢失；堆叠事例重建</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则通常</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高度依赖完整的原始波形数据。</a:t>
            </a:r>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5</a:t>
            </a:fld>
            <a:endParaRPr lang="en-US" altLang="zh-CN"/>
          </a:p>
        </p:txBody>
      </p:sp>
    </p:spTree>
    <p:extLst>
      <p:ext uri="{BB962C8B-B14F-4D97-AF65-F5344CB8AC3E}">
        <p14:creationId xmlns:p14="http://schemas.microsoft.com/office/powerpoint/2010/main" val="11689641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304800" algn="just">
              <a:lnSpc>
                <a:spcPct val="150000"/>
              </a:lnSpc>
              <a:spcBef>
                <a:spcPts val="500"/>
              </a:spcBef>
              <a:spcAft>
                <a:spcPts val="500"/>
              </a:spcAft>
            </a:pP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为了解决以上局限，我们的</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算法</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目标是</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直接在压缩域执行波形重建</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由前端压缩和后端重建两部分组成。</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Bef>
                <a:spcPts val="500"/>
              </a:spcBef>
              <a:spcAft>
                <a:spcPts val="5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前端是</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一个基于</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多电平数字过阈</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的</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编码器，它仅记录脉冲波形穿越预设电压阈值的时刻，将密集的</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ADC</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采样序列转换为稀疏的</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过阈</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矩阵。</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Bef>
                <a:spcPts val="500"/>
              </a:spcBef>
              <a:spcAft>
                <a:spcPts val="5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后端是</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一个基于二维卷积神经网络的解码器</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，它从</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压缩</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矩阵中</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完成</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脉冲堆叠分类与多参数回归，</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不依赖完整波形</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Bef>
                <a:spcPts val="500"/>
              </a:spcBef>
              <a:spcAft>
                <a:spcPts val="5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整个框架的核心不需要恢复完整波形，而是直接从压缩表示中提取</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我们</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关心的物理信息</a:t>
            </a:r>
            <a:endParaRPr lang="zh-CN" altLang="en-US" dirty="0"/>
          </a:p>
        </p:txBody>
      </p:sp>
      <p:sp>
        <p:nvSpPr>
          <p:cNvPr id="4" name="灯片编号占位符 3"/>
          <p:cNvSpPr>
            <a:spLocks noGrp="1"/>
          </p:cNvSpPr>
          <p:nvPr>
            <p:ph type="sldNum" sz="quarter" idx="5"/>
          </p:nvPr>
        </p:nvSpPr>
        <p:spPr/>
        <p:txBody>
          <a:bodyPr/>
          <a:lstStyle/>
          <a:p>
            <a:pPr>
              <a:defRPr/>
            </a:pPr>
            <a:fld id="{E4BBAEDB-E5ED-4BEA-9DCD-3A9E1265CD83}" type="slidenum">
              <a:rPr lang="en-US" smtClean="0"/>
              <a:t>6</a:t>
            </a:fld>
            <a:endParaRPr lang="en-US"/>
          </a:p>
        </p:txBody>
      </p:sp>
    </p:spTree>
    <p:extLst>
      <p:ext uri="{BB962C8B-B14F-4D97-AF65-F5344CB8AC3E}">
        <p14:creationId xmlns:p14="http://schemas.microsoft.com/office/powerpoint/2010/main" val="42631282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304800" algn="just">
              <a:lnSpc>
                <a:spcPct val="150000"/>
              </a:lnSpc>
              <a:spcBef>
                <a:spcPts val="500"/>
              </a:spcBef>
              <a:spcAft>
                <a:spcPts val="5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前端</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模块</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是一种实时非线性压缩方法。</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在前端中设置多个数字电平阈值</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，只记录波形</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的</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各个</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过阈</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时间戳。与传统的模拟多阈值方案不同</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的是</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我们的方案是在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ADC</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采样后的数字域实现的</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，不使用外部的比较器阵列</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Bef>
                <a:spcPts val="500"/>
              </a:spcBef>
              <a:spcAft>
                <a:spcPts val="5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在阈值</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设置</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方面，考虑</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到</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能谱的复杂性，设置</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多个</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常规阈值用于刻画单脉冲与轻度堆叠脉冲场景；</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额外</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设置了高幅度阈值</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来记录和区分高度堆叠的事例</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Bef>
                <a:spcPts val="500"/>
              </a:spcBef>
              <a:spcAft>
                <a:spcPts val="5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此外，</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我们</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设计了</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最小穿越间隔，</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来抑制噪声引起的误触发。</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pPr>
              <a:defRPr/>
            </a:pPr>
            <a:fld id="{E4BBAEDB-E5ED-4BEA-9DCD-3A9E1265CD83}" type="slidenum">
              <a:rPr lang="en-US" smtClean="0"/>
              <a:t>7</a:t>
            </a:fld>
            <a:endParaRPr lang="en-US"/>
          </a:p>
        </p:txBody>
      </p:sp>
    </p:spTree>
    <p:extLst>
      <p:ext uri="{BB962C8B-B14F-4D97-AF65-F5344CB8AC3E}">
        <p14:creationId xmlns:p14="http://schemas.microsoft.com/office/powerpoint/2010/main" val="15073510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304800" algn="just">
              <a:lnSpc>
                <a:spcPct val="150000"/>
              </a:lnSpc>
              <a:spcBef>
                <a:spcPts val="500"/>
              </a:spcBef>
              <a:spcAft>
                <a:spcPts val="5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考虑到</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堆叠</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四脉冲</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以上的</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的</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事例</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融合严重，</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这种情况下应优先考虑从硬件方面去解决。</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在本工作中我们</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对其进行仅单独分类</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，不进行参数回归。对于三个堆叠脉冲</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的信号</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，最多</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有</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六个穿越时刻。</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Bef>
                <a:spcPts val="500"/>
              </a:spcBef>
              <a:spcAft>
                <a:spcPts val="500"/>
              </a:spcAft>
            </a:pP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过阈</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输出首先表示为事件列表</a:t>
            </a:r>
            <a:r>
              <a:rPr lang="zh-CN" altLang="en-US" sz="1800" dirty="0">
                <a:effectLst/>
                <a:latin typeface="Arial" panose="020B0604020202020204" pitchFamily="34" charset="0"/>
                <a:ea typeface="等线" panose="02010600030101010101" pitchFamily="2" charset="-122"/>
                <a:cs typeface="Times New Roman" panose="02020603050405020304" pitchFamily="18" charset="0"/>
              </a:rPr>
              <a:t>。为</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方</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便于</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后端</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处理，映射为固定大小的稀疏矩阵，</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在无有</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效穿越的位置用零填充。</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将这样的矩阵</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矩阵作为</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神经网络</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的输入。</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pPr>
              <a:defRPr/>
            </a:pPr>
            <a:fld id="{E4BBAEDB-E5ED-4BEA-9DCD-3A9E1265CD83}" type="slidenum">
              <a:rPr lang="en-US" smtClean="0"/>
              <a:t>8</a:t>
            </a:fld>
            <a:endParaRPr lang="en-US"/>
          </a:p>
        </p:txBody>
      </p:sp>
    </p:spTree>
    <p:extLst>
      <p:ext uri="{BB962C8B-B14F-4D97-AF65-F5344CB8AC3E}">
        <p14:creationId xmlns:p14="http://schemas.microsoft.com/office/powerpoint/2010/main" val="19428374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304800" algn="just">
              <a:lnSpc>
                <a:spcPct val="150000"/>
              </a:lnSpc>
              <a:spcBef>
                <a:spcPts val="500"/>
              </a:spcBef>
              <a:spcAft>
                <a:spcPts val="500"/>
              </a:spcAft>
            </a:pP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关于</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压缩效率，假设采用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12</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位</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ADC</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使用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1000</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个</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点的采样窗口。对于</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固定大小的</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过阈</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矩阵，</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估计的</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上限数据占比</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8.00%</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Bef>
                <a:spcPts val="500"/>
              </a:spcBef>
              <a:spcAft>
                <a:spcPts val="5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如果采用稀疏事件列表格式传输，只</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传输</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有效的阈值穿越时间戳和阈值通道索引，压缩效率会更高。大幅缓解数据传输压力。</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pPr>
              <a:defRPr/>
            </a:pPr>
            <a:fld id="{E4BBAEDB-E5ED-4BEA-9DCD-3A9E1265CD83}" type="slidenum">
              <a:rPr lang="en-US" smtClean="0"/>
              <a:t>9</a:t>
            </a:fld>
            <a:endParaRPr lang="en-US"/>
          </a:p>
        </p:txBody>
      </p:sp>
    </p:spTree>
    <p:extLst>
      <p:ext uri="{BB962C8B-B14F-4D97-AF65-F5344CB8AC3E}">
        <p14:creationId xmlns:p14="http://schemas.microsoft.com/office/powerpoint/2010/main" val="551109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cxnSp>
        <p:nvCxnSpPr>
          <p:cNvPr id="2" name="直接连接符 1"/>
          <p:cNvCxnSpPr/>
          <p:nvPr/>
        </p:nvCxnSpPr>
        <p:spPr>
          <a:xfrm>
            <a:off x="0" y="6272213"/>
            <a:ext cx="12192000" cy="0"/>
          </a:xfrm>
          <a:prstGeom prst="line">
            <a:avLst/>
          </a:prstGeom>
          <a:ln w="25400">
            <a:solidFill>
              <a:srgbClr val="0070C0"/>
            </a:solidFill>
            <a:prstDash val="dash"/>
          </a:ln>
        </p:spPr>
        <p:style>
          <a:lnRef idx="1">
            <a:schemeClr val="accent1"/>
          </a:lnRef>
          <a:fillRef idx="0">
            <a:schemeClr val="accent1"/>
          </a:fillRef>
          <a:effectRef idx="0">
            <a:schemeClr val="accent1"/>
          </a:effectRef>
          <a:fontRef idx="minor">
            <a:schemeClr val="tx1"/>
          </a:fontRef>
        </p:style>
      </p:cxnSp>
      <p:sp>
        <p:nvSpPr>
          <p:cNvPr id="3" name="等腰三角形 2"/>
          <p:cNvSpPr/>
          <p:nvPr/>
        </p:nvSpPr>
        <p:spPr>
          <a:xfrm>
            <a:off x="482600" y="53976"/>
            <a:ext cx="859367" cy="555625"/>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p>
        </p:txBody>
      </p:sp>
      <p:cxnSp>
        <p:nvCxnSpPr>
          <p:cNvPr id="5" name="直接连接符 4"/>
          <p:cNvCxnSpPr/>
          <p:nvPr/>
        </p:nvCxnSpPr>
        <p:spPr>
          <a:xfrm flipV="1">
            <a:off x="-12699" y="765175"/>
            <a:ext cx="12204700" cy="0"/>
          </a:xfrm>
          <a:prstGeom prst="line">
            <a:avLst/>
          </a:prstGeom>
          <a:ln w="19050"/>
        </p:spPr>
        <p:style>
          <a:lnRef idx="1">
            <a:schemeClr val="accent1"/>
          </a:lnRef>
          <a:fillRef idx="0">
            <a:schemeClr val="accent1"/>
          </a:fillRef>
          <a:effectRef idx="0">
            <a:schemeClr val="accent1"/>
          </a:effectRef>
          <a:fontRef idx="minor">
            <a:schemeClr val="tx1"/>
          </a:fontRef>
        </p:style>
      </p:cxnSp>
    </p:spTree>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cxnSp>
        <p:nvCxnSpPr>
          <p:cNvPr id="2" name="直接连接符 1"/>
          <p:cNvCxnSpPr/>
          <p:nvPr userDrawn="1"/>
        </p:nvCxnSpPr>
        <p:spPr>
          <a:xfrm>
            <a:off x="0" y="6272213"/>
            <a:ext cx="12192000" cy="0"/>
          </a:xfrm>
          <a:prstGeom prst="line">
            <a:avLst/>
          </a:prstGeom>
          <a:ln w="2540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4" name="直接连接符 3"/>
          <p:cNvCxnSpPr/>
          <p:nvPr userDrawn="1"/>
        </p:nvCxnSpPr>
        <p:spPr>
          <a:xfrm flipV="1">
            <a:off x="-12699" y="765175"/>
            <a:ext cx="12204700" cy="0"/>
          </a:xfrm>
          <a:prstGeom prst="line">
            <a:avLst/>
          </a:prstGeom>
          <a:ln w="19050"/>
        </p:spPr>
        <p:style>
          <a:lnRef idx="1">
            <a:schemeClr val="accent1"/>
          </a:lnRef>
          <a:fillRef idx="0">
            <a:schemeClr val="accent1"/>
          </a:fillRef>
          <a:effectRef idx="0">
            <a:schemeClr val="accent1"/>
          </a:effectRef>
          <a:fontRef idx="minor">
            <a:schemeClr val="tx1"/>
          </a:fontRef>
        </p:style>
      </p:cxnSp>
    </p:spTree>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cxnSp>
        <p:nvCxnSpPr>
          <p:cNvPr id="2" name="直接连接符 1"/>
          <p:cNvCxnSpPr/>
          <p:nvPr userDrawn="1"/>
        </p:nvCxnSpPr>
        <p:spPr>
          <a:xfrm>
            <a:off x="0" y="6272213"/>
            <a:ext cx="12192000" cy="0"/>
          </a:xfrm>
          <a:prstGeom prst="line">
            <a:avLst/>
          </a:prstGeom>
          <a:ln w="2540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4" name="直接连接符 3"/>
          <p:cNvCxnSpPr/>
          <p:nvPr userDrawn="1"/>
        </p:nvCxnSpPr>
        <p:spPr>
          <a:xfrm flipV="1">
            <a:off x="-12699" y="765175"/>
            <a:ext cx="12204700" cy="0"/>
          </a:xfrm>
          <a:prstGeom prst="line">
            <a:avLst/>
          </a:prstGeom>
          <a:ln w="19050"/>
        </p:spPr>
        <p:style>
          <a:lnRef idx="1">
            <a:schemeClr val="accent1"/>
          </a:lnRef>
          <a:fillRef idx="0">
            <a:schemeClr val="accent1"/>
          </a:fillRef>
          <a:effectRef idx="0">
            <a:schemeClr val="accent1"/>
          </a:effectRef>
          <a:fontRef idx="minor">
            <a:schemeClr val="tx1"/>
          </a:fontRef>
        </p:style>
      </p:cxnSp>
    </p:spTree>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cxnSp>
        <p:nvCxnSpPr>
          <p:cNvPr id="4" name="直接连接符 3"/>
          <p:cNvCxnSpPr/>
          <p:nvPr userDrawn="1"/>
        </p:nvCxnSpPr>
        <p:spPr>
          <a:xfrm>
            <a:off x="289984" y="407988"/>
            <a:ext cx="592667" cy="0"/>
          </a:xfrm>
          <a:prstGeom prst="line">
            <a:avLst/>
          </a:prstGeom>
          <a:ln w="38100">
            <a:solidFill>
              <a:srgbClr val="A44028"/>
            </a:solidFill>
          </a:ln>
        </p:spPr>
        <p:style>
          <a:lnRef idx="1">
            <a:schemeClr val="accent1"/>
          </a:lnRef>
          <a:fillRef idx="0">
            <a:schemeClr val="accent1"/>
          </a:fillRef>
          <a:effectRef idx="0">
            <a:schemeClr val="accent1"/>
          </a:effectRef>
          <a:fontRef idx="minor">
            <a:schemeClr val="tx1"/>
          </a:fontRef>
        </p:style>
      </p:cxnSp>
      <p:pic>
        <p:nvPicPr>
          <p:cNvPr id="5" name="图片 3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86967" y="3409950"/>
            <a:ext cx="618067"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36"/>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86967" y="3409950"/>
            <a:ext cx="618067"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a:xfrm>
            <a:off x="0" y="1"/>
            <a:ext cx="12192000" cy="691825"/>
          </a:xfrm>
          <a:prstGeom prst="rect">
            <a:avLst/>
          </a:prstGeom>
          <a:noFill/>
          <a:ln>
            <a:solidFill>
              <a:schemeClr val="bg1"/>
            </a:solidFill>
          </a:ln>
        </p:spPr>
        <p:txBody>
          <a:bodyPr lIns="900000" bIns="46800" rtlCol="0" anchor="b" anchorCtr="0"/>
          <a:lstStyle>
            <a:lvl1pPr>
              <a:defRPr>
                <a:solidFill>
                  <a:srgbClr val="A44028"/>
                </a:solidFill>
              </a:defRPr>
            </a:lvl1pPr>
          </a:lstStyle>
          <a:p>
            <a:r>
              <a:rPr lang="zh-CN" altLang="en-US" noProof="1"/>
              <a:t>单击此处编辑母版标题样式</a:t>
            </a:r>
          </a:p>
        </p:txBody>
      </p:sp>
      <p:sp>
        <p:nvSpPr>
          <p:cNvPr id="3" name="内容占位符 2"/>
          <p:cNvSpPr>
            <a:spLocks noGrp="1"/>
          </p:cNvSpPr>
          <p:nvPr>
            <p:ph idx="1" hasCustomPrompt="1"/>
          </p:nvPr>
        </p:nvSpPr>
        <p:spPr>
          <a:xfrm>
            <a:off x="881855" y="1043813"/>
            <a:ext cx="10552584" cy="4904226"/>
          </a:xfrm>
        </p:spPr>
        <p:txBody>
          <a:bodyPr rtlCol="0"/>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7" name="页脚占位符 4"/>
          <p:cNvSpPr>
            <a:spLocks noGrp="1"/>
          </p:cNvSpPr>
          <p:nvPr>
            <p:ph type="ftr" sz="quarter" idx="10"/>
          </p:nvPr>
        </p:nvSpPr>
        <p:spPr>
          <a:xfrm>
            <a:off x="550333" y="6156325"/>
            <a:ext cx="5378451" cy="222250"/>
          </a:xfrm>
        </p:spPr>
        <p:txBody>
          <a:bodyPr rtlCol="0"/>
          <a:lstStyle>
            <a:lvl1pPr eaLnBrk="1" hangingPunct="1">
              <a:defRPr noProof="1"/>
            </a:lvl1pPr>
          </a:lstStyle>
          <a:p>
            <a:pPr>
              <a:defRPr/>
            </a:pPr>
            <a:r>
              <a:rPr lang="zh-CN" altLang="en-US"/>
              <a:t>基于CZT探测器的高分辨伽马能谱仪设计</a:t>
            </a:r>
          </a:p>
        </p:txBody>
      </p:sp>
      <p:sp>
        <p:nvSpPr>
          <p:cNvPr id="8" name="日期占位符 3"/>
          <p:cNvSpPr>
            <a:spLocks noGrp="1"/>
          </p:cNvSpPr>
          <p:nvPr>
            <p:ph type="dt" sz="half" idx="11"/>
          </p:nvPr>
        </p:nvSpPr>
        <p:spPr>
          <a:xfrm>
            <a:off x="8843433" y="6156325"/>
            <a:ext cx="1600200" cy="222250"/>
          </a:xfrm>
        </p:spPr>
        <p:txBody>
          <a:bodyPr rtlCol="0"/>
          <a:lstStyle>
            <a:lvl1pPr eaLnBrk="1" hangingPunct="1">
              <a:defRPr noProof="1"/>
            </a:lvl1pPr>
          </a:lstStyle>
          <a:p>
            <a:pPr>
              <a:defRPr/>
            </a:pPr>
            <a:fld id="{FEB64E48-74D4-4BA6-94F4-3AF27CAC6045}" type="datetime1">
              <a:rPr lang="zh-CN" altLang="en-US"/>
              <a:t>2026/8/11</a:t>
            </a:fld>
            <a:endParaRPr lang="zh-CN" altLang="en-US"/>
          </a:p>
        </p:txBody>
      </p:sp>
      <p:sp>
        <p:nvSpPr>
          <p:cNvPr id="9" name="灯片编号占位符 5"/>
          <p:cNvSpPr>
            <a:spLocks noGrp="1"/>
          </p:cNvSpPr>
          <p:nvPr>
            <p:ph type="sldNum" sz="quarter" idx="12"/>
          </p:nvPr>
        </p:nvSpPr>
        <p:spPr>
          <a:xfrm>
            <a:off x="10693401" y="6519863"/>
            <a:ext cx="918633" cy="222250"/>
          </a:xfrm>
        </p:spPr>
        <p:txBody>
          <a:bodyPr rtlCol="0"/>
          <a:lstStyle>
            <a:lvl1pPr eaLnBrk="1" hangingPunct="1">
              <a:defRPr noProof="1"/>
            </a:lvl1pPr>
          </a:lstStyle>
          <a:p>
            <a:pPr>
              <a:defRPr/>
            </a:pPr>
            <a:fld id="{075DFD47-5752-4556-9DDF-C6414B6E0B49}" type="slidenum">
              <a:rPr lang="en-US" altLang="zh-CN"/>
              <a:t>‹#›</a:t>
            </a:fld>
            <a:endParaRPr lang="zh-CN" altLang="en-US"/>
          </a:p>
        </p:txBody>
      </p:sp>
    </p:spTree>
  </p:cSld>
  <p:clrMapOvr>
    <a:masterClrMapping/>
  </p:clrMapOvr>
  <p:transition/>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00" b="0" i="0">
                <a:solidFill>
                  <a:schemeClr val="tx1"/>
                </a:solidFill>
                <a:latin typeface="Arial" panose="020B0604020202020204"/>
                <a:cs typeface="Arial" panose="020B0604020202020204"/>
              </a:defRPr>
            </a:lvl1pPr>
          </a:lstStyle>
          <a:p>
            <a:pPr marL="12700"/>
            <a:r>
              <a:rPr lang="en-US" altLang="zh-CN" spc="-11"/>
              <a:t>2020</a:t>
            </a:r>
            <a:r>
              <a:rPr lang="en-US" altLang="zh-CN" spc="-5"/>
              <a:t>/</a:t>
            </a:r>
            <a:r>
              <a:rPr lang="en-US" altLang="zh-CN" spc="-11"/>
              <a:t>9</a:t>
            </a:r>
            <a:r>
              <a:rPr lang="en-US" altLang="zh-CN" spc="-5"/>
              <a:t>/</a:t>
            </a:r>
            <a:r>
              <a:rPr lang="en-US" altLang="zh-CN" spc="-11"/>
              <a:t>2</a:t>
            </a:r>
            <a:r>
              <a:rPr lang="en-US" altLang="zh-CN" spc="-5"/>
              <a:t>7</a:t>
            </a:r>
            <a:endParaRPr lang="en-US" altLang="zh-CN" spc="-5"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8/11/2026</a:t>
            </a:fld>
            <a:endParaRPr lang="en-US"/>
          </a:p>
        </p:txBody>
      </p:sp>
      <p:sp>
        <p:nvSpPr>
          <p:cNvPr id="4" name="Holder 4"/>
          <p:cNvSpPr>
            <a:spLocks noGrp="1"/>
          </p:cNvSpPr>
          <p:nvPr>
            <p:ph type="sldNum" sz="quarter" idx="7"/>
          </p:nvPr>
        </p:nvSpPr>
        <p:spPr/>
        <p:txBody>
          <a:bodyPr lIns="0" tIns="0" rIns="0" bIns="0"/>
          <a:lstStyle>
            <a:lvl1pPr>
              <a:defRPr sz="1000" b="0" i="0">
                <a:solidFill>
                  <a:schemeClr val="tx1"/>
                </a:solidFill>
                <a:latin typeface="Arial" panose="020B0604020202020204"/>
                <a:cs typeface="Arial" panose="020B0604020202020204"/>
              </a:defRPr>
            </a:lvl1pPr>
          </a:lstStyle>
          <a:p>
            <a:pPr marL="59690"/>
            <a:fld id="{81D60167-4931-47E6-BA6A-407CBD079E47}" type="slidenum">
              <a:rPr lang="en-US" altLang="zh-CN" spc="-5" smtClean="0"/>
              <a:t>‹#›</a:t>
            </a:fld>
            <a:endParaRPr lang="en-US" altLang="zh-CN" spc="-5"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EB64E48-74D4-4BA6-94F4-3AF27CAC6045}" type="datetime1">
              <a:rPr lang="zh-CN" altLang="en-US" smtClean="0"/>
              <a:t>2026/8/11</a:t>
            </a:fld>
            <a:endParaRPr lang="zh-CN" altLang="en-US"/>
          </a:p>
        </p:txBody>
      </p:sp>
      <p:sp>
        <p:nvSpPr>
          <p:cNvPr id="5" name="Footer Placeholder 4"/>
          <p:cNvSpPr>
            <a:spLocks noGrp="1"/>
          </p:cNvSpPr>
          <p:nvPr>
            <p:ph type="ftr" sz="quarter" idx="11"/>
          </p:nvPr>
        </p:nvSpPr>
        <p:spPr/>
        <p:txBody>
          <a:bodyPr/>
          <a:lstStyle/>
          <a:p>
            <a:pPr>
              <a:defRPr/>
            </a:pPr>
            <a:r>
              <a:rPr lang="zh-CN" altLang="en-US"/>
              <a:t>基于CZT探测器的高分辨伽马能谱仪设计</a:t>
            </a:r>
          </a:p>
        </p:txBody>
      </p:sp>
      <p:sp>
        <p:nvSpPr>
          <p:cNvPr id="6" name="Slide Number Placeholder 5"/>
          <p:cNvSpPr>
            <a:spLocks noGrp="1"/>
          </p:cNvSpPr>
          <p:nvPr>
            <p:ph type="sldNum" sz="quarter" idx="12"/>
          </p:nvPr>
        </p:nvSpPr>
        <p:spPr/>
        <p:txBody>
          <a:bodyPr/>
          <a:lstStyle/>
          <a:p>
            <a:pPr>
              <a:defRPr/>
            </a:pPr>
            <a:fld id="{075DFD47-5752-4556-9DDF-C6414B6E0B49}" type="slidenum">
              <a:rPr lang="en-US" altLang="zh-CN" smtClean="0"/>
              <a:t>‹#›</a:t>
            </a:fld>
            <a:endParaRPr lang="zh-CN" altLang="en-US"/>
          </a:p>
        </p:txBody>
      </p:sp>
      <p:cxnSp>
        <p:nvCxnSpPr>
          <p:cNvPr id="7" name="直接连接符 6"/>
          <p:cNvCxnSpPr/>
          <p:nvPr userDrawn="1"/>
        </p:nvCxnSpPr>
        <p:spPr>
          <a:xfrm>
            <a:off x="289984" y="407988"/>
            <a:ext cx="592667" cy="0"/>
          </a:xfrm>
          <a:prstGeom prst="line">
            <a:avLst/>
          </a:prstGeom>
          <a:ln w="38100">
            <a:solidFill>
              <a:srgbClr val="A44028"/>
            </a:solidFill>
          </a:ln>
        </p:spPr>
        <p:style>
          <a:lnRef idx="1">
            <a:schemeClr val="accent1"/>
          </a:lnRef>
          <a:fillRef idx="0">
            <a:schemeClr val="accent1"/>
          </a:fillRef>
          <a:effectRef idx="0">
            <a:schemeClr val="accent1"/>
          </a:effectRef>
          <a:fontRef idx="minor">
            <a:schemeClr val="tx1"/>
          </a:fontRef>
        </p:style>
      </p:cxnSp>
      <p:pic>
        <p:nvPicPr>
          <p:cNvPr id="8" name="图片 3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86967" y="3409950"/>
            <a:ext cx="618067"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36"/>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86967" y="3409950"/>
            <a:ext cx="618067"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C764DE79-268F-4C1A-8933-263129D2AF90}" type="datetimeFigureOut">
              <a:rPr lang="en-US" dirty="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8/11/2026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Content Placeholder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Content Placeholder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8/11/2026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8/11/2026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C764DE79-268F-4C1A-8933-263129D2AF90}" type="datetimeFigureOut">
              <a:rPr lang="en-US" dirty="0"/>
              <a:t>8/11/2026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自定义版式">
    <p:spTree>
      <p:nvGrpSpPr>
        <p:cNvPr id="1" name=""/>
        <p:cNvGrpSpPr/>
        <p:nvPr/>
      </p:nvGrpSpPr>
      <p:grpSpPr>
        <a:xfrm>
          <a:off x="0" y="0"/>
          <a:ext cx="0" cy="0"/>
          <a:chOff x="0" y="0"/>
          <a:chExt cx="0" cy="0"/>
        </a:xfrm>
      </p:grpSpPr>
      <p:cxnSp>
        <p:nvCxnSpPr>
          <p:cNvPr id="4" name="直接连接符 3"/>
          <p:cNvCxnSpPr/>
          <p:nvPr userDrawn="1"/>
        </p:nvCxnSpPr>
        <p:spPr>
          <a:xfrm flipV="1">
            <a:off x="-12699" y="765175"/>
            <a:ext cx="12204700" cy="0"/>
          </a:xfrm>
          <a:prstGeom prst="line">
            <a:avLst/>
          </a:prstGeom>
          <a:ln w="19050"/>
        </p:spPr>
        <p:style>
          <a:lnRef idx="1">
            <a:schemeClr val="accent1"/>
          </a:lnRef>
          <a:fillRef idx="0">
            <a:schemeClr val="accent1"/>
          </a:fillRef>
          <a:effectRef idx="0">
            <a:schemeClr val="accent1"/>
          </a:effectRef>
          <a:fontRef idx="minor">
            <a:schemeClr val="tx1"/>
          </a:fontRef>
        </p:style>
      </p:cxnSp>
    </p:spTree>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8/11/2026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18.tmp"/></Relationships>
</file>

<file path=ppt/slides/_rels/slide13.xml.rels><?xml version="1.0" encoding="UTF-8" standalone="yes"?>
<Relationships xmlns="http://schemas.openxmlformats.org/package/2006/relationships"><Relationship Id="rId3" Type="http://schemas.openxmlformats.org/officeDocument/2006/relationships/image" Target="../media/image19.tmp"/><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20.tmp"/></Relationships>
</file>

<file path=ppt/slides/_rels/slide14.xml.rels><?xml version="1.0" encoding="UTF-8" standalone="yes"?>
<Relationships xmlns="http://schemas.openxmlformats.org/package/2006/relationships"><Relationship Id="rId3" Type="http://schemas.openxmlformats.org/officeDocument/2006/relationships/image" Target="../media/image21.tmp"/><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2.tmp"/><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image" Target="../media/image23.tmp"/></Relationships>
</file>

<file path=ppt/slides/_rels/slide16.xml.rels><?xml version="1.0" encoding="UTF-8" standalone="yes"?>
<Relationships xmlns="http://schemas.openxmlformats.org/package/2006/relationships"><Relationship Id="rId3" Type="http://schemas.openxmlformats.org/officeDocument/2006/relationships/image" Target="../media/image24.tmp"/><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openxmlformats.org/officeDocument/2006/relationships/image" Target="../media/image28.tmp"/><Relationship Id="rId5" Type="http://schemas.openxmlformats.org/officeDocument/2006/relationships/image" Target="../media/image27.png"/><Relationship Id="rId4" Type="http://schemas.openxmlformats.org/officeDocument/2006/relationships/image" Target="../media/image25.tmp"/></Relationships>
</file>

<file path=ppt/slides/_rels/slide17.xml.rels><?xml version="1.0" encoding="UTF-8" standalone="yes"?>
<Relationships xmlns="http://schemas.openxmlformats.org/package/2006/relationships"><Relationship Id="rId3" Type="http://schemas.openxmlformats.org/officeDocument/2006/relationships/image" Target="../media/image29.tmp"/><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30.tmp"/></Relationships>
</file>

<file path=ppt/slides/_rels/slide18.xml.rels><?xml version="1.0" encoding="UTF-8" standalone="yes"?>
<Relationships xmlns="http://schemas.openxmlformats.org/package/2006/relationships"><Relationship Id="rId3" Type="http://schemas.openxmlformats.org/officeDocument/2006/relationships/image" Target="../media/image30.tmp"/><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9.tm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7119" y="3180319"/>
            <a:ext cx="12087922" cy="57701"/>
          </a:xfrm>
          <a:prstGeom prst="rect">
            <a:avLst/>
          </a:prstGeom>
          <a:blipFill>
            <a:blip r:embed="rId3" cstate="print"/>
            <a:stretch>
              <a:fillRect/>
            </a:stretch>
          </a:blipFill>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 name="object 4"/>
          <p:cNvSpPr/>
          <p:nvPr/>
        </p:nvSpPr>
        <p:spPr>
          <a:xfrm>
            <a:off x="1049637" y="6689707"/>
            <a:ext cx="5484895" cy="158677"/>
          </a:xfrm>
          <a:prstGeom prst="rect">
            <a:avLst/>
          </a:prstGeom>
          <a:blipFill>
            <a:blip r:embed="rId4" cstate="print"/>
            <a:stretch>
              <a:fillRect/>
            </a:stretch>
          </a:blipFill>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5" name="object 5"/>
          <p:cNvSpPr/>
          <p:nvPr/>
        </p:nvSpPr>
        <p:spPr>
          <a:xfrm>
            <a:off x="1059053" y="6508829"/>
            <a:ext cx="5469096" cy="142473"/>
          </a:xfrm>
          <a:prstGeom prst="rect">
            <a:avLst/>
          </a:prstGeom>
          <a:blipFill>
            <a:blip r:embed="rId5" cstate="print"/>
            <a:stretch>
              <a:fillRect/>
            </a:stretch>
          </a:blipFill>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6" name="object 6"/>
          <p:cNvSpPr/>
          <p:nvPr/>
        </p:nvSpPr>
        <p:spPr>
          <a:xfrm>
            <a:off x="6435141" y="6543288"/>
            <a:ext cx="39455" cy="51291"/>
          </a:xfrm>
          <a:custGeom>
            <a:avLst/>
            <a:gdLst/>
            <a:ahLst/>
            <a:cxnLst/>
            <a:rect l="l" t="t" r="r" b="b"/>
            <a:pathLst>
              <a:path w="29845" h="40639">
                <a:moveTo>
                  <a:pt x="14731" y="0"/>
                </a:moveTo>
                <a:lnTo>
                  <a:pt x="0" y="40487"/>
                </a:lnTo>
                <a:lnTo>
                  <a:pt x="29844" y="40487"/>
                </a:lnTo>
                <a:lnTo>
                  <a:pt x="14731"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7" name="object 7"/>
          <p:cNvSpPr/>
          <p:nvPr/>
        </p:nvSpPr>
        <p:spPr>
          <a:xfrm>
            <a:off x="3638802" y="6543288"/>
            <a:ext cx="39455" cy="51291"/>
          </a:xfrm>
          <a:custGeom>
            <a:avLst/>
            <a:gdLst/>
            <a:ahLst/>
            <a:cxnLst/>
            <a:rect l="l" t="t" r="r" b="b"/>
            <a:pathLst>
              <a:path w="29844" h="40639">
                <a:moveTo>
                  <a:pt x="14731" y="0"/>
                </a:moveTo>
                <a:lnTo>
                  <a:pt x="0" y="40487"/>
                </a:lnTo>
                <a:lnTo>
                  <a:pt x="29844" y="40487"/>
                </a:lnTo>
                <a:lnTo>
                  <a:pt x="14731"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8" name="object 8"/>
          <p:cNvSpPr/>
          <p:nvPr/>
        </p:nvSpPr>
        <p:spPr>
          <a:xfrm>
            <a:off x="3914807" y="6534472"/>
            <a:ext cx="62119" cy="91360"/>
          </a:xfrm>
          <a:custGeom>
            <a:avLst/>
            <a:gdLst/>
            <a:ahLst/>
            <a:cxnLst/>
            <a:rect l="l" t="t" r="r" b="b"/>
            <a:pathLst>
              <a:path w="46989" h="72389">
                <a:moveTo>
                  <a:pt x="0" y="0"/>
                </a:moveTo>
                <a:lnTo>
                  <a:pt x="0" y="72250"/>
                </a:lnTo>
                <a:lnTo>
                  <a:pt x="16509" y="72250"/>
                </a:lnTo>
                <a:lnTo>
                  <a:pt x="22606" y="72250"/>
                </a:lnTo>
                <a:lnTo>
                  <a:pt x="44450" y="56133"/>
                </a:lnTo>
                <a:lnTo>
                  <a:pt x="45974" y="51257"/>
                </a:lnTo>
                <a:lnTo>
                  <a:pt x="46736" y="44589"/>
                </a:lnTo>
                <a:lnTo>
                  <a:pt x="46736" y="36156"/>
                </a:lnTo>
                <a:lnTo>
                  <a:pt x="46736" y="27724"/>
                </a:lnTo>
                <a:lnTo>
                  <a:pt x="45974" y="21247"/>
                </a:lnTo>
                <a:lnTo>
                  <a:pt x="44450" y="16738"/>
                </a:lnTo>
                <a:lnTo>
                  <a:pt x="42925" y="12217"/>
                </a:lnTo>
                <a:lnTo>
                  <a:pt x="27939" y="1041"/>
                </a:lnTo>
                <a:lnTo>
                  <a:pt x="24891" y="342"/>
                </a:lnTo>
                <a:lnTo>
                  <a:pt x="18922" y="0"/>
                </a:lnTo>
                <a:lnTo>
                  <a:pt x="9906" y="0"/>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9" name="object 9"/>
          <p:cNvSpPr/>
          <p:nvPr/>
        </p:nvSpPr>
        <p:spPr>
          <a:xfrm>
            <a:off x="1704903" y="6534473"/>
            <a:ext cx="59600" cy="35263"/>
          </a:xfrm>
          <a:custGeom>
            <a:avLst/>
            <a:gdLst/>
            <a:ahLst/>
            <a:cxnLst/>
            <a:rect l="l" t="t" r="r" b="b"/>
            <a:pathLst>
              <a:path w="45084" h="27939">
                <a:moveTo>
                  <a:pt x="0" y="0"/>
                </a:moveTo>
                <a:lnTo>
                  <a:pt x="0" y="27673"/>
                </a:lnTo>
                <a:lnTo>
                  <a:pt x="16383" y="27673"/>
                </a:lnTo>
                <a:lnTo>
                  <a:pt x="26924" y="27673"/>
                </a:lnTo>
                <a:lnTo>
                  <a:pt x="33528" y="27228"/>
                </a:lnTo>
                <a:lnTo>
                  <a:pt x="36068" y="26339"/>
                </a:lnTo>
                <a:lnTo>
                  <a:pt x="38734" y="25438"/>
                </a:lnTo>
                <a:lnTo>
                  <a:pt x="40767" y="23901"/>
                </a:lnTo>
                <a:lnTo>
                  <a:pt x="42290" y="21729"/>
                </a:lnTo>
                <a:lnTo>
                  <a:pt x="43815" y="19545"/>
                </a:lnTo>
                <a:lnTo>
                  <a:pt x="44577" y="16814"/>
                </a:lnTo>
                <a:lnTo>
                  <a:pt x="44577" y="13538"/>
                </a:lnTo>
                <a:lnTo>
                  <a:pt x="44577" y="9867"/>
                </a:lnTo>
                <a:lnTo>
                  <a:pt x="26162" y="0"/>
                </a:lnTo>
                <a:lnTo>
                  <a:pt x="17271" y="0"/>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10" name="object 10"/>
          <p:cNvSpPr/>
          <p:nvPr/>
        </p:nvSpPr>
        <p:spPr>
          <a:xfrm>
            <a:off x="5594191" y="6532583"/>
            <a:ext cx="79747" cy="95367"/>
          </a:xfrm>
          <a:custGeom>
            <a:avLst/>
            <a:gdLst/>
            <a:ahLst/>
            <a:cxnLst/>
            <a:rect l="l" t="t" r="r" b="b"/>
            <a:pathLst>
              <a:path w="60325" h="75564">
                <a:moveTo>
                  <a:pt x="30225" y="0"/>
                </a:moveTo>
                <a:lnTo>
                  <a:pt x="21209" y="0"/>
                </a:lnTo>
                <a:lnTo>
                  <a:pt x="13843" y="3124"/>
                </a:lnTo>
                <a:lnTo>
                  <a:pt x="0" y="37515"/>
                </a:lnTo>
                <a:lnTo>
                  <a:pt x="525" y="46214"/>
                </a:lnTo>
                <a:lnTo>
                  <a:pt x="21462" y="75158"/>
                </a:lnTo>
                <a:lnTo>
                  <a:pt x="30225" y="75158"/>
                </a:lnTo>
                <a:lnTo>
                  <a:pt x="38988" y="75158"/>
                </a:lnTo>
                <a:lnTo>
                  <a:pt x="60325" y="37211"/>
                </a:lnTo>
                <a:lnTo>
                  <a:pt x="59803" y="28431"/>
                </a:lnTo>
                <a:lnTo>
                  <a:pt x="39370" y="0"/>
                </a:lnTo>
                <a:lnTo>
                  <a:pt x="30225" y="0"/>
                </a:lnTo>
                <a:close/>
              </a:path>
            </a:pathLst>
          </a:custGeom>
          <a:ln w="9144">
            <a:solidFill>
              <a:srgbClr val="22487C"/>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11" name="object 11"/>
          <p:cNvSpPr/>
          <p:nvPr/>
        </p:nvSpPr>
        <p:spPr>
          <a:xfrm>
            <a:off x="5090527" y="6532583"/>
            <a:ext cx="79747" cy="95367"/>
          </a:xfrm>
          <a:custGeom>
            <a:avLst/>
            <a:gdLst/>
            <a:ahLst/>
            <a:cxnLst/>
            <a:rect l="l" t="t" r="r" b="b"/>
            <a:pathLst>
              <a:path w="60325" h="75564">
                <a:moveTo>
                  <a:pt x="30225" y="0"/>
                </a:moveTo>
                <a:lnTo>
                  <a:pt x="21209" y="0"/>
                </a:lnTo>
                <a:lnTo>
                  <a:pt x="13843" y="3124"/>
                </a:lnTo>
                <a:lnTo>
                  <a:pt x="0" y="37515"/>
                </a:lnTo>
                <a:lnTo>
                  <a:pt x="525" y="46214"/>
                </a:lnTo>
                <a:lnTo>
                  <a:pt x="21462" y="75158"/>
                </a:lnTo>
                <a:lnTo>
                  <a:pt x="30225" y="75158"/>
                </a:lnTo>
                <a:lnTo>
                  <a:pt x="38988" y="75158"/>
                </a:lnTo>
                <a:lnTo>
                  <a:pt x="60325" y="37211"/>
                </a:lnTo>
                <a:lnTo>
                  <a:pt x="59803" y="28431"/>
                </a:lnTo>
                <a:lnTo>
                  <a:pt x="39370" y="0"/>
                </a:lnTo>
                <a:lnTo>
                  <a:pt x="30225"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12" name="object 12"/>
          <p:cNvSpPr/>
          <p:nvPr/>
        </p:nvSpPr>
        <p:spPr>
          <a:xfrm>
            <a:off x="4810489" y="6532583"/>
            <a:ext cx="79747" cy="95367"/>
          </a:xfrm>
          <a:custGeom>
            <a:avLst/>
            <a:gdLst/>
            <a:ahLst/>
            <a:cxnLst/>
            <a:rect l="l" t="t" r="r" b="b"/>
            <a:pathLst>
              <a:path w="60325" h="75564">
                <a:moveTo>
                  <a:pt x="30226" y="0"/>
                </a:moveTo>
                <a:lnTo>
                  <a:pt x="21209" y="0"/>
                </a:lnTo>
                <a:lnTo>
                  <a:pt x="13843" y="3124"/>
                </a:lnTo>
                <a:lnTo>
                  <a:pt x="0" y="37515"/>
                </a:lnTo>
                <a:lnTo>
                  <a:pt x="525" y="46214"/>
                </a:lnTo>
                <a:lnTo>
                  <a:pt x="21463" y="75158"/>
                </a:lnTo>
                <a:lnTo>
                  <a:pt x="30226" y="75158"/>
                </a:lnTo>
                <a:lnTo>
                  <a:pt x="38989" y="75158"/>
                </a:lnTo>
                <a:lnTo>
                  <a:pt x="60325" y="37211"/>
                </a:lnTo>
                <a:lnTo>
                  <a:pt x="59803" y="28431"/>
                </a:lnTo>
                <a:lnTo>
                  <a:pt x="39370" y="0"/>
                </a:lnTo>
                <a:lnTo>
                  <a:pt x="30226"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13" name="object 13"/>
          <p:cNvSpPr/>
          <p:nvPr/>
        </p:nvSpPr>
        <p:spPr>
          <a:xfrm>
            <a:off x="2344553" y="6532583"/>
            <a:ext cx="79747" cy="95367"/>
          </a:xfrm>
          <a:custGeom>
            <a:avLst/>
            <a:gdLst/>
            <a:ahLst/>
            <a:cxnLst/>
            <a:rect l="l" t="t" r="r" b="b"/>
            <a:pathLst>
              <a:path w="60325" h="75564">
                <a:moveTo>
                  <a:pt x="30225" y="0"/>
                </a:moveTo>
                <a:lnTo>
                  <a:pt x="21208" y="0"/>
                </a:lnTo>
                <a:lnTo>
                  <a:pt x="13843" y="3124"/>
                </a:lnTo>
                <a:lnTo>
                  <a:pt x="0" y="37515"/>
                </a:lnTo>
                <a:lnTo>
                  <a:pt x="525" y="46214"/>
                </a:lnTo>
                <a:lnTo>
                  <a:pt x="21462" y="75158"/>
                </a:lnTo>
                <a:lnTo>
                  <a:pt x="30225" y="75158"/>
                </a:lnTo>
                <a:lnTo>
                  <a:pt x="38988" y="75158"/>
                </a:lnTo>
                <a:lnTo>
                  <a:pt x="60325" y="37211"/>
                </a:lnTo>
                <a:lnTo>
                  <a:pt x="59803" y="28431"/>
                </a:lnTo>
                <a:lnTo>
                  <a:pt x="39369" y="0"/>
                </a:lnTo>
                <a:lnTo>
                  <a:pt x="30225"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14" name="object 14"/>
          <p:cNvSpPr/>
          <p:nvPr/>
        </p:nvSpPr>
        <p:spPr>
          <a:xfrm>
            <a:off x="4944298" y="6512307"/>
            <a:ext cx="101572" cy="137040"/>
          </a:xfrm>
          <a:custGeom>
            <a:avLst/>
            <a:gdLst/>
            <a:ahLst/>
            <a:cxnLst/>
            <a:rect l="l" t="t" r="r" b="b"/>
            <a:pathLst>
              <a:path w="76835" h="108585">
                <a:moveTo>
                  <a:pt x="0" y="0"/>
                </a:moveTo>
                <a:lnTo>
                  <a:pt x="21971" y="0"/>
                </a:lnTo>
                <a:lnTo>
                  <a:pt x="21971" y="89814"/>
                </a:lnTo>
                <a:lnTo>
                  <a:pt x="76835" y="89814"/>
                </a:lnTo>
                <a:lnTo>
                  <a:pt x="76835" y="108191"/>
                </a:lnTo>
                <a:lnTo>
                  <a:pt x="0" y="108191"/>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15" name="object 15"/>
          <p:cNvSpPr/>
          <p:nvPr/>
        </p:nvSpPr>
        <p:spPr>
          <a:xfrm>
            <a:off x="6383433" y="6511167"/>
            <a:ext cx="145223" cy="137843"/>
          </a:xfrm>
          <a:custGeom>
            <a:avLst/>
            <a:gdLst/>
            <a:ahLst/>
            <a:cxnLst/>
            <a:rect l="l" t="t" r="r" b="b"/>
            <a:pathLst>
              <a:path w="109854" h="109220">
                <a:moveTo>
                  <a:pt x="42544" y="0"/>
                </a:moveTo>
                <a:lnTo>
                  <a:pt x="65785" y="0"/>
                </a:lnTo>
                <a:lnTo>
                  <a:pt x="109473" y="109092"/>
                </a:lnTo>
                <a:lnTo>
                  <a:pt x="85470" y="109092"/>
                </a:lnTo>
                <a:lnTo>
                  <a:pt x="75945" y="84315"/>
                </a:lnTo>
                <a:lnTo>
                  <a:pt x="32384" y="84315"/>
                </a:lnTo>
                <a:lnTo>
                  <a:pt x="23367" y="109092"/>
                </a:lnTo>
                <a:lnTo>
                  <a:pt x="0" y="109092"/>
                </a:lnTo>
                <a:lnTo>
                  <a:pt x="42544"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16" name="object 16"/>
          <p:cNvSpPr/>
          <p:nvPr/>
        </p:nvSpPr>
        <p:spPr>
          <a:xfrm>
            <a:off x="6253319" y="6511167"/>
            <a:ext cx="115003" cy="137843"/>
          </a:xfrm>
          <a:custGeom>
            <a:avLst/>
            <a:gdLst/>
            <a:ahLst/>
            <a:cxnLst/>
            <a:rect l="l" t="t" r="r" b="b"/>
            <a:pathLst>
              <a:path w="86995" h="109220">
                <a:moveTo>
                  <a:pt x="0" y="0"/>
                </a:moveTo>
                <a:lnTo>
                  <a:pt x="21462" y="0"/>
                </a:lnTo>
                <a:lnTo>
                  <a:pt x="66039" y="72859"/>
                </a:lnTo>
                <a:lnTo>
                  <a:pt x="66039" y="0"/>
                </a:lnTo>
                <a:lnTo>
                  <a:pt x="86486" y="0"/>
                </a:lnTo>
                <a:lnTo>
                  <a:pt x="86486" y="109092"/>
                </a:lnTo>
                <a:lnTo>
                  <a:pt x="64388" y="109092"/>
                </a:lnTo>
                <a:lnTo>
                  <a:pt x="20446" y="37960"/>
                </a:lnTo>
                <a:lnTo>
                  <a:pt x="20446"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17" name="object 17"/>
          <p:cNvSpPr/>
          <p:nvPr/>
        </p:nvSpPr>
        <p:spPr>
          <a:xfrm>
            <a:off x="6195734" y="6511167"/>
            <a:ext cx="29380" cy="137843"/>
          </a:xfrm>
          <a:custGeom>
            <a:avLst/>
            <a:gdLst/>
            <a:ahLst/>
            <a:cxnLst/>
            <a:rect l="l" t="t" r="r" b="b"/>
            <a:pathLst>
              <a:path w="22225" h="109220">
                <a:moveTo>
                  <a:pt x="0" y="0"/>
                </a:moveTo>
                <a:lnTo>
                  <a:pt x="21970" y="0"/>
                </a:lnTo>
                <a:lnTo>
                  <a:pt x="21970"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18" name="object 18"/>
          <p:cNvSpPr/>
          <p:nvPr/>
        </p:nvSpPr>
        <p:spPr>
          <a:xfrm>
            <a:off x="6051684" y="6511167"/>
            <a:ext cx="115843" cy="137843"/>
          </a:xfrm>
          <a:custGeom>
            <a:avLst/>
            <a:gdLst/>
            <a:ahLst/>
            <a:cxnLst/>
            <a:rect l="l" t="t" r="r" b="b"/>
            <a:pathLst>
              <a:path w="87629" h="109220">
                <a:moveTo>
                  <a:pt x="0" y="0"/>
                </a:moveTo>
                <a:lnTo>
                  <a:pt x="21971" y="0"/>
                </a:lnTo>
                <a:lnTo>
                  <a:pt x="21971" y="42938"/>
                </a:lnTo>
                <a:lnTo>
                  <a:pt x="65150" y="42938"/>
                </a:lnTo>
                <a:lnTo>
                  <a:pt x="65150" y="0"/>
                </a:lnTo>
                <a:lnTo>
                  <a:pt x="87249" y="0"/>
                </a:lnTo>
                <a:lnTo>
                  <a:pt x="87249" y="109092"/>
                </a:lnTo>
                <a:lnTo>
                  <a:pt x="65150" y="109092"/>
                </a:lnTo>
                <a:lnTo>
                  <a:pt x="65150" y="61391"/>
                </a:lnTo>
                <a:lnTo>
                  <a:pt x="21971" y="61391"/>
                </a:lnTo>
                <a:lnTo>
                  <a:pt x="21971" y="109092"/>
                </a:lnTo>
                <a:lnTo>
                  <a:pt x="0" y="109092"/>
                </a:lnTo>
                <a:lnTo>
                  <a:pt x="0" y="0"/>
                </a:lnTo>
                <a:close/>
              </a:path>
            </a:pathLst>
          </a:custGeom>
          <a:ln w="9143">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19" name="object 19"/>
          <p:cNvSpPr/>
          <p:nvPr/>
        </p:nvSpPr>
        <p:spPr>
          <a:xfrm>
            <a:off x="5727326" y="6511167"/>
            <a:ext cx="99055" cy="137843"/>
          </a:xfrm>
          <a:custGeom>
            <a:avLst/>
            <a:gdLst/>
            <a:ahLst/>
            <a:cxnLst/>
            <a:rect l="l" t="t" r="r" b="b"/>
            <a:pathLst>
              <a:path w="74929" h="109220">
                <a:moveTo>
                  <a:pt x="0" y="0"/>
                </a:moveTo>
                <a:lnTo>
                  <a:pt x="74802" y="0"/>
                </a:lnTo>
                <a:lnTo>
                  <a:pt x="74802" y="18465"/>
                </a:lnTo>
                <a:lnTo>
                  <a:pt x="22098" y="18465"/>
                </a:lnTo>
                <a:lnTo>
                  <a:pt x="22098" y="44284"/>
                </a:lnTo>
                <a:lnTo>
                  <a:pt x="67691" y="44284"/>
                </a:lnTo>
                <a:lnTo>
                  <a:pt x="67691" y="62737"/>
                </a:lnTo>
                <a:lnTo>
                  <a:pt x="22098" y="62737"/>
                </a:lnTo>
                <a:lnTo>
                  <a:pt x="22098"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20" name="object 20"/>
          <p:cNvSpPr/>
          <p:nvPr/>
        </p:nvSpPr>
        <p:spPr>
          <a:xfrm>
            <a:off x="5365697" y="6511167"/>
            <a:ext cx="135151" cy="137843"/>
          </a:xfrm>
          <a:custGeom>
            <a:avLst/>
            <a:gdLst/>
            <a:ahLst/>
            <a:cxnLst/>
            <a:rect l="l" t="t" r="r" b="b"/>
            <a:pathLst>
              <a:path w="102235" h="109220">
                <a:moveTo>
                  <a:pt x="0" y="0"/>
                </a:moveTo>
                <a:lnTo>
                  <a:pt x="25907" y="0"/>
                </a:lnTo>
                <a:lnTo>
                  <a:pt x="51562" y="43167"/>
                </a:lnTo>
                <a:lnTo>
                  <a:pt x="76707" y="0"/>
                </a:lnTo>
                <a:lnTo>
                  <a:pt x="102107" y="0"/>
                </a:lnTo>
                <a:lnTo>
                  <a:pt x="61975" y="63334"/>
                </a:lnTo>
                <a:lnTo>
                  <a:pt x="61975" y="109092"/>
                </a:lnTo>
                <a:lnTo>
                  <a:pt x="40004" y="109092"/>
                </a:lnTo>
                <a:lnTo>
                  <a:pt x="40004" y="6318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21" name="object 21"/>
          <p:cNvSpPr/>
          <p:nvPr/>
        </p:nvSpPr>
        <p:spPr>
          <a:xfrm>
            <a:off x="4641596" y="6511167"/>
            <a:ext cx="115003" cy="137843"/>
          </a:xfrm>
          <a:custGeom>
            <a:avLst/>
            <a:gdLst/>
            <a:ahLst/>
            <a:cxnLst/>
            <a:rect l="l" t="t" r="r" b="b"/>
            <a:pathLst>
              <a:path w="86995" h="109220">
                <a:moveTo>
                  <a:pt x="0" y="0"/>
                </a:moveTo>
                <a:lnTo>
                  <a:pt x="21462" y="0"/>
                </a:lnTo>
                <a:lnTo>
                  <a:pt x="66039" y="72859"/>
                </a:lnTo>
                <a:lnTo>
                  <a:pt x="66039" y="0"/>
                </a:lnTo>
                <a:lnTo>
                  <a:pt x="86613" y="0"/>
                </a:lnTo>
                <a:lnTo>
                  <a:pt x="86613" y="109092"/>
                </a:lnTo>
                <a:lnTo>
                  <a:pt x="64388" y="109092"/>
                </a:lnTo>
                <a:lnTo>
                  <a:pt x="20446" y="37960"/>
                </a:lnTo>
                <a:lnTo>
                  <a:pt x="20446"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22" name="object 22"/>
          <p:cNvSpPr/>
          <p:nvPr/>
        </p:nvSpPr>
        <p:spPr>
          <a:xfrm>
            <a:off x="4496372" y="6511167"/>
            <a:ext cx="115843" cy="137843"/>
          </a:xfrm>
          <a:custGeom>
            <a:avLst/>
            <a:gdLst/>
            <a:ahLst/>
            <a:cxnLst/>
            <a:rect l="l" t="t" r="r" b="b"/>
            <a:pathLst>
              <a:path w="87629" h="109220">
                <a:moveTo>
                  <a:pt x="0" y="0"/>
                </a:moveTo>
                <a:lnTo>
                  <a:pt x="21971" y="0"/>
                </a:lnTo>
                <a:lnTo>
                  <a:pt x="21971" y="42938"/>
                </a:lnTo>
                <a:lnTo>
                  <a:pt x="65150" y="42938"/>
                </a:lnTo>
                <a:lnTo>
                  <a:pt x="65150" y="0"/>
                </a:lnTo>
                <a:lnTo>
                  <a:pt x="87249" y="0"/>
                </a:lnTo>
                <a:lnTo>
                  <a:pt x="87249" y="109092"/>
                </a:lnTo>
                <a:lnTo>
                  <a:pt x="65150" y="109092"/>
                </a:lnTo>
                <a:lnTo>
                  <a:pt x="65150" y="61391"/>
                </a:lnTo>
                <a:lnTo>
                  <a:pt x="21971" y="61391"/>
                </a:lnTo>
                <a:lnTo>
                  <a:pt x="21971" y="109092"/>
                </a:lnTo>
                <a:lnTo>
                  <a:pt x="0" y="109092"/>
                </a:lnTo>
                <a:lnTo>
                  <a:pt x="0" y="0"/>
                </a:lnTo>
                <a:close/>
              </a:path>
            </a:pathLst>
          </a:custGeom>
          <a:ln w="9143">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23" name="object 23"/>
          <p:cNvSpPr/>
          <p:nvPr/>
        </p:nvSpPr>
        <p:spPr>
          <a:xfrm>
            <a:off x="4216170" y="6511167"/>
            <a:ext cx="109967" cy="137843"/>
          </a:xfrm>
          <a:custGeom>
            <a:avLst/>
            <a:gdLst/>
            <a:ahLst/>
            <a:cxnLst/>
            <a:rect l="l" t="t" r="r" b="b"/>
            <a:pathLst>
              <a:path w="83185" h="109220">
                <a:moveTo>
                  <a:pt x="0" y="0"/>
                </a:moveTo>
                <a:lnTo>
                  <a:pt x="80899" y="0"/>
                </a:lnTo>
                <a:lnTo>
                  <a:pt x="80899" y="18465"/>
                </a:lnTo>
                <a:lnTo>
                  <a:pt x="22098" y="18465"/>
                </a:lnTo>
                <a:lnTo>
                  <a:pt x="22098" y="42646"/>
                </a:lnTo>
                <a:lnTo>
                  <a:pt x="76835" y="42646"/>
                </a:lnTo>
                <a:lnTo>
                  <a:pt x="76835" y="61023"/>
                </a:lnTo>
                <a:lnTo>
                  <a:pt x="22098" y="61023"/>
                </a:lnTo>
                <a:lnTo>
                  <a:pt x="22098" y="90716"/>
                </a:lnTo>
                <a:lnTo>
                  <a:pt x="83058" y="90716"/>
                </a:lnTo>
                <a:lnTo>
                  <a:pt x="83058"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24" name="object 24"/>
          <p:cNvSpPr/>
          <p:nvPr/>
        </p:nvSpPr>
        <p:spPr>
          <a:xfrm>
            <a:off x="4083032" y="6511167"/>
            <a:ext cx="115003" cy="137843"/>
          </a:xfrm>
          <a:custGeom>
            <a:avLst/>
            <a:gdLst/>
            <a:ahLst/>
            <a:cxnLst/>
            <a:rect l="l" t="t" r="r" b="b"/>
            <a:pathLst>
              <a:path w="86994" h="109220">
                <a:moveTo>
                  <a:pt x="0" y="0"/>
                </a:moveTo>
                <a:lnTo>
                  <a:pt x="86614" y="0"/>
                </a:lnTo>
                <a:lnTo>
                  <a:pt x="86614" y="18465"/>
                </a:lnTo>
                <a:lnTo>
                  <a:pt x="54356" y="18465"/>
                </a:lnTo>
                <a:lnTo>
                  <a:pt x="54356" y="109092"/>
                </a:lnTo>
                <a:lnTo>
                  <a:pt x="32385" y="109092"/>
                </a:lnTo>
                <a:lnTo>
                  <a:pt x="32385" y="18465"/>
                </a:lnTo>
                <a:lnTo>
                  <a:pt x="0" y="18465"/>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25" name="object 25"/>
          <p:cNvSpPr/>
          <p:nvPr/>
        </p:nvSpPr>
        <p:spPr>
          <a:xfrm>
            <a:off x="3885763" y="6511167"/>
            <a:ext cx="120879" cy="137843"/>
          </a:xfrm>
          <a:custGeom>
            <a:avLst/>
            <a:gdLst/>
            <a:ahLst/>
            <a:cxnLst/>
            <a:rect l="l" t="t" r="r" b="b"/>
            <a:pathLst>
              <a:path w="91439" h="109220">
                <a:moveTo>
                  <a:pt x="0" y="0"/>
                </a:moveTo>
                <a:lnTo>
                  <a:pt x="40259" y="0"/>
                </a:lnTo>
                <a:lnTo>
                  <a:pt x="49276" y="0"/>
                </a:lnTo>
                <a:lnTo>
                  <a:pt x="56261" y="698"/>
                </a:lnTo>
                <a:lnTo>
                  <a:pt x="60960" y="2095"/>
                </a:lnTo>
                <a:lnTo>
                  <a:pt x="67437" y="3975"/>
                </a:lnTo>
                <a:lnTo>
                  <a:pt x="72898" y="7327"/>
                </a:lnTo>
                <a:lnTo>
                  <a:pt x="77470" y="12141"/>
                </a:lnTo>
                <a:lnTo>
                  <a:pt x="82042" y="16941"/>
                </a:lnTo>
                <a:lnTo>
                  <a:pt x="85471" y="22834"/>
                </a:lnTo>
                <a:lnTo>
                  <a:pt x="91440" y="55587"/>
                </a:lnTo>
                <a:lnTo>
                  <a:pt x="91440" y="64566"/>
                </a:lnTo>
                <a:lnTo>
                  <a:pt x="90297" y="72313"/>
                </a:lnTo>
                <a:lnTo>
                  <a:pt x="88011" y="78816"/>
                </a:lnTo>
                <a:lnTo>
                  <a:pt x="85343" y="86753"/>
                </a:lnTo>
                <a:lnTo>
                  <a:pt x="81407" y="93167"/>
                </a:lnTo>
                <a:lnTo>
                  <a:pt x="76327" y="98082"/>
                </a:lnTo>
                <a:lnTo>
                  <a:pt x="72517" y="101803"/>
                </a:lnTo>
                <a:lnTo>
                  <a:pt x="67437" y="104711"/>
                </a:lnTo>
                <a:lnTo>
                  <a:pt x="60960" y="106794"/>
                </a:lnTo>
                <a:lnTo>
                  <a:pt x="56007" y="108330"/>
                </a:lnTo>
                <a:lnTo>
                  <a:pt x="49530" y="109092"/>
                </a:lnTo>
                <a:lnTo>
                  <a:pt x="41402"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26" name="object 26"/>
          <p:cNvSpPr/>
          <p:nvPr/>
        </p:nvSpPr>
        <p:spPr>
          <a:xfrm>
            <a:off x="3741045" y="6511167"/>
            <a:ext cx="115003" cy="137843"/>
          </a:xfrm>
          <a:custGeom>
            <a:avLst/>
            <a:gdLst/>
            <a:ahLst/>
            <a:cxnLst/>
            <a:rect l="l" t="t" r="r" b="b"/>
            <a:pathLst>
              <a:path w="86994" h="109220">
                <a:moveTo>
                  <a:pt x="0" y="0"/>
                </a:moveTo>
                <a:lnTo>
                  <a:pt x="21462" y="0"/>
                </a:lnTo>
                <a:lnTo>
                  <a:pt x="66039" y="72859"/>
                </a:lnTo>
                <a:lnTo>
                  <a:pt x="66039" y="0"/>
                </a:lnTo>
                <a:lnTo>
                  <a:pt x="86486" y="0"/>
                </a:lnTo>
                <a:lnTo>
                  <a:pt x="86486" y="109092"/>
                </a:lnTo>
                <a:lnTo>
                  <a:pt x="64388" y="109092"/>
                </a:lnTo>
                <a:lnTo>
                  <a:pt x="20446" y="37960"/>
                </a:lnTo>
                <a:lnTo>
                  <a:pt x="20446"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27" name="object 27"/>
          <p:cNvSpPr/>
          <p:nvPr/>
        </p:nvSpPr>
        <p:spPr>
          <a:xfrm>
            <a:off x="3587094" y="6511167"/>
            <a:ext cx="145223" cy="137843"/>
          </a:xfrm>
          <a:custGeom>
            <a:avLst/>
            <a:gdLst/>
            <a:ahLst/>
            <a:cxnLst/>
            <a:rect l="l" t="t" r="r" b="b"/>
            <a:pathLst>
              <a:path w="109855" h="109220">
                <a:moveTo>
                  <a:pt x="42544" y="0"/>
                </a:moveTo>
                <a:lnTo>
                  <a:pt x="65786" y="0"/>
                </a:lnTo>
                <a:lnTo>
                  <a:pt x="109474" y="109092"/>
                </a:lnTo>
                <a:lnTo>
                  <a:pt x="85470" y="109092"/>
                </a:lnTo>
                <a:lnTo>
                  <a:pt x="75945" y="84315"/>
                </a:lnTo>
                <a:lnTo>
                  <a:pt x="32385" y="84315"/>
                </a:lnTo>
                <a:lnTo>
                  <a:pt x="23368" y="109092"/>
                </a:lnTo>
                <a:lnTo>
                  <a:pt x="0" y="109092"/>
                </a:lnTo>
                <a:lnTo>
                  <a:pt x="42544" y="0"/>
                </a:lnTo>
                <a:close/>
              </a:path>
            </a:pathLst>
          </a:custGeom>
          <a:ln w="9143">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28" name="object 28"/>
          <p:cNvSpPr/>
          <p:nvPr/>
        </p:nvSpPr>
        <p:spPr>
          <a:xfrm>
            <a:off x="3420379" y="6511167"/>
            <a:ext cx="109967" cy="137843"/>
          </a:xfrm>
          <a:custGeom>
            <a:avLst/>
            <a:gdLst/>
            <a:ahLst/>
            <a:cxnLst/>
            <a:rect l="l" t="t" r="r" b="b"/>
            <a:pathLst>
              <a:path w="83185" h="109220">
                <a:moveTo>
                  <a:pt x="0" y="0"/>
                </a:moveTo>
                <a:lnTo>
                  <a:pt x="80899" y="0"/>
                </a:lnTo>
                <a:lnTo>
                  <a:pt x="80899" y="18465"/>
                </a:lnTo>
                <a:lnTo>
                  <a:pt x="22098" y="18465"/>
                </a:lnTo>
                <a:lnTo>
                  <a:pt x="22098" y="42646"/>
                </a:lnTo>
                <a:lnTo>
                  <a:pt x="76835" y="42646"/>
                </a:lnTo>
                <a:lnTo>
                  <a:pt x="76835" y="61023"/>
                </a:lnTo>
                <a:lnTo>
                  <a:pt x="22098" y="61023"/>
                </a:lnTo>
                <a:lnTo>
                  <a:pt x="22098" y="90716"/>
                </a:lnTo>
                <a:lnTo>
                  <a:pt x="83058" y="90716"/>
                </a:lnTo>
                <a:lnTo>
                  <a:pt x="83058"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29" name="object 29"/>
          <p:cNvSpPr/>
          <p:nvPr/>
        </p:nvSpPr>
        <p:spPr>
          <a:xfrm>
            <a:off x="3130605" y="6511167"/>
            <a:ext cx="115003" cy="137843"/>
          </a:xfrm>
          <a:custGeom>
            <a:avLst/>
            <a:gdLst/>
            <a:ahLst/>
            <a:cxnLst/>
            <a:rect l="l" t="t" r="r" b="b"/>
            <a:pathLst>
              <a:path w="86994" h="109220">
                <a:moveTo>
                  <a:pt x="0" y="0"/>
                </a:moveTo>
                <a:lnTo>
                  <a:pt x="21462" y="0"/>
                </a:lnTo>
                <a:lnTo>
                  <a:pt x="66039" y="72859"/>
                </a:lnTo>
                <a:lnTo>
                  <a:pt x="66039" y="0"/>
                </a:lnTo>
                <a:lnTo>
                  <a:pt x="86487" y="0"/>
                </a:lnTo>
                <a:lnTo>
                  <a:pt x="86487" y="109092"/>
                </a:lnTo>
                <a:lnTo>
                  <a:pt x="64388" y="109092"/>
                </a:lnTo>
                <a:lnTo>
                  <a:pt x="20447" y="37960"/>
                </a:lnTo>
                <a:lnTo>
                  <a:pt x="20447"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30" name="object 30"/>
          <p:cNvSpPr/>
          <p:nvPr/>
        </p:nvSpPr>
        <p:spPr>
          <a:xfrm>
            <a:off x="2995290" y="6511167"/>
            <a:ext cx="109967" cy="137843"/>
          </a:xfrm>
          <a:custGeom>
            <a:avLst/>
            <a:gdLst/>
            <a:ahLst/>
            <a:cxnLst/>
            <a:rect l="l" t="t" r="r" b="b"/>
            <a:pathLst>
              <a:path w="83185" h="109220">
                <a:moveTo>
                  <a:pt x="0" y="0"/>
                </a:moveTo>
                <a:lnTo>
                  <a:pt x="80899" y="0"/>
                </a:lnTo>
                <a:lnTo>
                  <a:pt x="80899" y="18465"/>
                </a:lnTo>
                <a:lnTo>
                  <a:pt x="22098" y="18465"/>
                </a:lnTo>
                <a:lnTo>
                  <a:pt x="22098" y="42646"/>
                </a:lnTo>
                <a:lnTo>
                  <a:pt x="76835" y="42646"/>
                </a:lnTo>
                <a:lnTo>
                  <a:pt x="76835" y="61023"/>
                </a:lnTo>
                <a:lnTo>
                  <a:pt x="22098" y="61023"/>
                </a:lnTo>
                <a:lnTo>
                  <a:pt x="22098" y="90716"/>
                </a:lnTo>
                <a:lnTo>
                  <a:pt x="83057" y="90716"/>
                </a:lnTo>
                <a:lnTo>
                  <a:pt x="83057"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31" name="object 31"/>
          <p:cNvSpPr/>
          <p:nvPr/>
        </p:nvSpPr>
        <p:spPr>
          <a:xfrm>
            <a:off x="2938039" y="6511167"/>
            <a:ext cx="29380" cy="137843"/>
          </a:xfrm>
          <a:custGeom>
            <a:avLst/>
            <a:gdLst/>
            <a:ahLst/>
            <a:cxnLst/>
            <a:rect l="l" t="t" r="r" b="b"/>
            <a:pathLst>
              <a:path w="22225" h="109220">
                <a:moveTo>
                  <a:pt x="0" y="0"/>
                </a:moveTo>
                <a:lnTo>
                  <a:pt x="21970" y="0"/>
                </a:lnTo>
                <a:lnTo>
                  <a:pt x="21970"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32" name="object 32"/>
          <p:cNvSpPr/>
          <p:nvPr/>
        </p:nvSpPr>
        <p:spPr>
          <a:xfrm>
            <a:off x="2477689" y="6511167"/>
            <a:ext cx="99055" cy="137843"/>
          </a:xfrm>
          <a:custGeom>
            <a:avLst/>
            <a:gdLst/>
            <a:ahLst/>
            <a:cxnLst/>
            <a:rect l="l" t="t" r="r" b="b"/>
            <a:pathLst>
              <a:path w="74930" h="109220">
                <a:moveTo>
                  <a:pt x="0" y="0"/>
                </a:moveTo>
                <a:lnTo>
                  <a:pt x="74802" y="0"/>
                </a:lnTo>
                <a:lnTo>
                  <a:pt x="74802" y="18465"/>
                </a:lnTo>
                <a:lnTo>
                  <a:pt x="22097" y="18465"/>
                </a:lnTo>
                <a:lnTo>
                  <a:pt x="22097" y="44284"/>
                </a:lnTo>
                <a:lnTo>
                  <a:pt x="67690" y="44284"/>
                </a:lnTo>
                <a:lnTo>
                  <a:pt x="67690" y="62737"/>
                </a:lnTo>
                <a:lnTo>
                  <a:pt x="22097" y="62737"/>
                </a:lnTo>
                <a:lnTo>
                  <a:pt x="22097"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33" name="object 33"/>
          <p:cNvSpPr/>
          <p:nvPr/>
        </p:nvSpPr>
        <p:spPr>
          <a:xfrm>
            <a:off x="2120087" y="6511167"/>
            <a:ext cx="135151" cy="137843"/>
          </a:xfrm>
          <a:custGeom>
            <a:avLst/>
            <a:gdLst/>
            <a:ahLst/>
            <a:cxnLst/>
            <a:rect l="l" t="t" r="r" b="b"/>
            <a:pathLst>
              <a:path w="102235" h="109220">
                <a:moveTo>
                  <a:pt x="0" y="0"/>
                </a:moveTo>
                <a:lnTo>
                  <a:pt x="25907" y="0"/>
                </a:lnTo>
                <a:lnTo>
                  <a:pt x="51562" y="43167"/>
                </a:lnTo>
                <a:lnTo>
                  <a:pt x="76707" y="0"/>
                </a:lnTo>
                <a:lnTo>
                  <a:pt x="102107" y="0"/>
                </a:lnTo>
                <a:lnTo>
                  <a:pt x="61975" y="63334"/>
                </a:lnTo>
                <a:lnTo>
                  <a:pt x="61975" y="109092"/>
                </a:lnTo>
                <a:lnTo>
                  <a:pt x="40005" y="109092"/>
                </a:lnTo>
                <a:lnTo>
                  <a:pt x="40005" y="6318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34" name="object 34"/>
          <p:cNvSpPr/>
          <p:nvPr/>
        </p:nvSpPr>
        <p:spPr>
          <a:xfrm>
            <a:off x="2001895" y="6511167"/>
            <a:ext cx="115003" cy="137843"/>
          </a:xfrm>
          <a:custGeom>
            <a:avLst/>
            <a:gdLst/>
            <a:ahLst/>
            <a:cxnLst/>
            <a:rect l="l" t="t" r="r" b="b"/>
            <a:pathLst>
              <a:path w="86994" h="109220">
                <a:moveTo>
                  <a:pt x="0" y="0"/>
                </a:moveTo>
                <a:lnTo>
                  <a:pt x="86614" y="0"/>
                </a:lnTo>
                <a:lnTo>
                  <a:pt x="86614" y="18465"/>
                </a:lnTo>
                <a:lnTo>
                  <a:pt x="54356" y="18465"/>
                </a:lnTo>
                <a:lnTo>
                  <a:pt x="54356" y="109092"/>
                </a:lnTo>
                <a:lnTo>
                  <a:pt x="32385" y="109092"/>
                </a:lnTo>
                <a:lnTo>
                  <a:pt x="32385" y="18465"/>
                </a:lnTo>
                <a:lnTo>
                  <a:pt x="0" y="18465"/>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35" name="object 35"/>
          <p:cNvSpPr/>
          <p:nvPr/>
        </p:nvSpPr>
        <p:spPr>
          <a:xfrm>
            <a:off x="1954887" y="6511167"/>
            <a:ext cx="29380" cy="137843"/>
          </a:xfrm>
          <a:custGeom>
            <a:avLst/>
            <a:gdLst/>
            <a:ahLst/>
            <a:cxnLst/>
            <a:rect l="l" t="t" r="r" b="b"/>
            <a:pathLst>
              <a:path w="22225" h="109220">
                <a:moveTo>
                  <a:pt x="0" y="0"/>
                </a:moveTo>
                <a:lnTo>
                  <a:pt x="21971" y="0"/>
                </a:lnTo>
                <a:lnTo>
                  <a:pt x="21971" y="109092"/>
                </a:lnTo>
                <a:lnTo>
                  <a:pt x="0" y="109092"/>
                </a:lnTo>
                <a:lnTo>
                  <a:pt x="0" y="0"/>
                </a:lnTo>
                <a:close/>
              </a:path>
            </a:pathLst>
          </a:custGeom>
          <a:ln w="9143">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36" name="object 36"/>
          <p:cNvSpPr/>
          <p:nvPr/>
        </p:nvSpPr>
        <p:spPr>
          <a:xfrm>
            <a:off x="1675841" y="6511167"/>
            <a:ext cx="130113" cy="137843"/>
          </a:xfrm>
          <a:custGeom>
            <a:avLst/>
            <a:gdLst/>
            <a:ahLst/>
            <a:cxnLst/>
            <a:rect l="l" t="t" r="r" b="b"/>
            <a:pathLst>
              <a:path w="98425" h="109220">
                <a:moveTo>
                  <a:pt x="0" y="0"/>
                </a:moveTo>
                <a:lnTo>
                  <a:pt x="46367" y="0"/>
                </a:lnTo>
                <a:lnTo>
                  <a:pt x="54515" y="185"/>
                </a:lnTo>
                <a:lnTo>
                  <a:pt x="89166" y="24142"/>
                </a:lnTo>
                <a:lnTo>
                  <a:pt x="89166" y="30594"/>
                </a:lnTo>
                <a:lnTo>
                  <a:pt x="89166" y="38773"/>
                </a:lnTo>
                <a:lnTo>
                  <a:pt x="60464" y="60947"/>
                </a:lnTo>
                <a:lnTo>
                  <a:pt x="65163" y="63728"/>
                </a:lnTo>
                <a:lnTo>
                  <a:pt x="84721" y="87820"/>
                </a:lnTo>
                <a:lnTo>
                  <a:pt x="98056" y="109092"/>
                </a:lnTo>
                <a:lnTo>
                  <a:pt x="71767" y="109092"/>
                </a:lnTo>
                <a:lnTo>
                  <a:pt x="55765" y="85356"/>
                </a:lnTo>
                <a:lnTo>
                  <a:pt x="50177" y="76873"/>
                </a:lnTo>
                <a:lnTo>
                  <a:pt x="46240" y="71526"/>
                </a:lnTo>
                <a:lnTo>
                  <a:pt x="31508" y="63550"/>
                </a:lnTo>
                <a:lnTo>
                  <a:pt x="26428" y="63550"/>
                </a:lnTo>
                <a:lnTo>
                  <a:pt x="21983" y="63550"/>
                </a:lnTo>
                <a:lnTo>
                  <a:pt x="21983"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37" name="object 37"/>
          <p:cNvSpPr/>
          <p:nvPr/>
        </p:nvSpPr>
        <p:spPr>
          <a:xfrm>
            <a:off x="1540759" y="6511167"/>
            <a:ext cx="109967" cy="137843"/>
          </a:xfrm>
          <a:custGeom>
            <a:avLst/>
            <a:gdLst/>
            <a:ahLst/>
            <a:cxnLst/>
            <a:rect l="l" t="t" r="r" b="b"/>
            <a:pathLst>
              <a:path w="83184" h="109220">
                <a:moveTo>
                  <a:pt x="0" y="0"/>
                </a:moveTo>
                <a:lnTo>
                  <a:pt x="80886" y="0"/>
                </a:lnTo>
                <a:lnTo>
                  <a:pt x="80886" y="18465"/>
                </a:lnTo>
                <a:lnTo>
                  <a:pt x="22021" y="18465"/>
                </a:lnTo>
                <a:lnTo>
                  <a:pt x="22021" y="42646"/>
                </a:lnTo>
                <a:lnTo>
                  <a:pt x="76796" y="42646"/>
                </a:lnTo>
                <a:lnTo>
                  <a:pt x="76796" y="61023"/>
                </a:lnTo>
                <a:lnTo>
                  <a:pt x="22021" y="61023"/>
                </a:lnTo>
                <a:lnTo>
                  <a:pt x="22021" y="90716"/>
                </a:lnTo>
                <a:lnTo>
                  <a:pt x="82969" y="90716"/>
                </a:lnTo>
                <a:lnTo>
                  <a:pt x="82969"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38" name="object 38"/>
          <p:cNvSpPr/>
          <p:nvPr/>
        </p:nvSpPr>
        <p:spPr>
          <a:xfrm>
            <a:off x="1391018" y="6511167"/>
            <a:ext cx="134311" cy="137843"/>
          </a:xfrm>
          <a:custGeom>
            <a:avLst/>
            <a:gdLst/>
            <a:ahLst/>
            <a:cxnLst/>
            <a:rect l="l" t="t" r="r" b="b"/>
            <a:pathLst>
              <a:path w="101600" h="109220">
                <a:moveTo>
                  <a:pt x="0" y="0"/>
                </a:moveTo>
                <a:lnTo>
                  <a:pt x="23888" y="0"/>
                </a:lnTo>
                <a:lnTo>
                  <a:pt x="51498" y="80746"/>
                </a:lnTo>
                <a:lnTo>
                  <a:pt x="78206" y="0"/>
                </a:lnTo>
                <a:lnTo>
                  <a:pt x="101574" y="0"/>
                </a:lnTo>
                <a:lnTo>
                  <a:pt x="62509" y="109092"/>
                </a:lnTo>
                <a:lnTo>
                  <a:pt x="38989"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39" name="object 39"/>
          <p:cNvSpPr/>
          <p:nvPr/>
        </p:nvSpPr>
        <p:spPr>
          <a:xfrm>
            <a:off x="1348475" y="6511167"/>
            <a:ext cx="29380" cy="137843"/>
          </a:xfrm>
          <a:custGeom>
            <a:avLst/>
            <a:gdLst/>
            <a:ahLst/>
            <a:cxnLst/>
            <a:rect l="l" t="t" r="r" b="b"/>
            <a:pathLst>
              <a:path w="22225" h="109220">
                <a:moveTo>
                  <a:pt x="0" y="0"/>
                </a:moveTo>
                <a:lnTo>
                  <a:pt x="22034" y="0"/>
                </a:lnTo>
                <a:lnTo>
                  <a:pt x="22034"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0" name="object 40"/>
          <p:cNvSpPr/>
          <p:nvPr/>
        </p:nvSpPr>
        <p:spPr>
          <a:xfrm>
            <a:off x="1204613" y="6511167"/>
            <a:ext cx="115003" cy="137843"/>
          </a:xfrm>
          <a:custGeom>
            <a:avLst/>
            <a:gdLst/>
            <a:ahLst/>
            <a:cxnLst/>
            <a:rect l="l" t="t" r="r" b="b"/>
            <a:pathLst>
              <a:path w="86994" h="109220">
                <a:moveTo>
                  <a:pt x="0" y="0"/>
                </a:moveTo>
                <a:lnTo>
                  <a:pt x="21424" y="0"/>
                </a:lnTo>
                <a:lnTo>
                  <a:pt x="66078" y="72859"/>
                </a:lnTo>
                <a:lnTo>
                  <a:pt x="66078" y="0"/>
                </a:lnTo>
                <a:lnTo>
                  <a:pt x="86537" y="0"/>
                </a:lnTo>
                <a:lnTo>
                  <a:pt x="86537" y="109092"/>
                </a:lnTo>
                <a:lnTo>
                  <a:pt x="64439" y="109092"/>
                </a:lnTo>
                <a:lnTo>
                  <a:pt x="20459" y="37960"/>
                </a:lnTo>
                <a:lnTo>
                  <a:pt x="20459"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1" name="object 41"/>
          <p:cNvSpPr/>
          <p:nvPr/>
        </p:nvSpPr>
        <p:spPr>
          <a:xfrm>
            <a:off x="1059053" y="6511169"/>
            <a:ext cx="115003" cy="140247"/>
          </a:xfrm>
          <a:custGeom>
            <a:avLst/>
            <a:gdLst/>
            <a:ahLst/>
            <a:cxnLst/>
            <a:rect l="l" t="t" r="r" b="b"/>
            <a:pathLst>
              <a:path w="86994" h="111125">
                <a:moveTo>
                  <a:pt x="0" y="0"/>
                </a:moveTo>
                <a:lnTo>
                  <a:pt x="22034" y="0"/>
                </a:lnTo>
                <a:lnTo>
                  <a:pt x="22034" y="59093"/>
                </a:lnTo>
                <a:lnTo>
                  <a:pt x="22034" y="68465"/>
                </a:lnTo>
                <a:lnTo>
                  <a:pt x="37972" y="92125"/>
                </a:lnTo>
                <a:lnTo>
                  <a:pt x="44132" y="92125"/>
                </a:lnTo>
                <a:lnTo>
                  <a:pt x="50380" y="92125"/>
                </a:lnTo>
                <a:lnTo>
                  <a:pt x="63995" y="78879"/>
                </a:lnTo>
                <a:lnTo>
                  <a:pt x="64643" y="75158"/>
                </a:lnTo>
                <a:lnTo>
                  <a:pt x="64960" y="68986"/>
                </a:lnTo>
                <a:lnTo>
                  <a:pt x="64960" y="60350"/>
                </a:lnTo>
                <a:lnTo>
                  <a:pt x="64960" y="0"/>
                </a:lnTo>
                <a:lnTo>
                  <a:pt x="86994" y="0"/>
                </a:lnTo>
                <a:lnTo>
                  <a:pt x="86994" y="57302"/>
                </a:lnTo>
                <a:lnTo>
                  <a:pt x="78625" y="98755"/>
                </a:lnTo>
                <a:lnTo>
                  <a:pt x="65785" y="107645"/>
                </a:lnTo>
                <a:lnTo>
                  <a:pt x="60426" y="109854"/>
                </a:lnTo>
                <a:lnTo>
                  <a:pt x="53428" y="110959"/>
                </a:lnTo>
                <a:lnTo>
                  <a:pt x="44805" y="110959"/>
                </a:lnTo>
                <a:lnTo>
                  <a:pt x="34378" y="110959"/>
                </a:lnTo>
                <a:lnTo>
                  <a:pt x="2158" y="85877"/>
                </a:lnTo>
                <a:lnTo>
                  <a:pt x="0" y="58191"/>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2" name="object 42"/>
          <p:cNvSpPr/>
          <p:nvPr/>
        </p:nvSpPr>
        <p:spPr>
          <a:xfrm>
            <a:off x="5901425" y="6508827"/>
            <a:ext cx="125916" cy="142651"/>
          </a:xfrm>
          <a:custGeom>
            <a:avLst/>
            <a:gdLst/>
            <a:ahLst/>
            <a:cxnLst/>
            <a:rect l="l" t="t" r="r" b="b"/>
            <a:pathLst>
              <a:path w="95250" h="113029">
                <a:moveTo>
                  <a:pt x="51053" y="0"/>
                </a:moveTo>
                <a:lnTo>
                  <a:pt x="88519" y="16497"/>
                </a:lnTo>
                <a:lnTo>
                  <a:pt x="94742" y="31927"/>
                </a:lnTo>
                <a:lnTo>
                  <a:pt x="72898" y="37134"/>
                </a:lnTo>
                <a:lnTo>
                  <a:pt x="71627" y="31470"/>
                </a:lnTo>
                <a:lnTo>
                  <a:pt x="68961" y="27012"/>
                </a:lnTo>
                <a:lnTo>
                  <a:pt x="64770" y="23736"/>
                </a:lnTo>
                <a:lnTo>
                  <a:pt x="60706" y="20459"/>
                </a:lnTo>
                <a:lnTo>
                  <a:pt x="55752" y="18821"/>
                </a:lnTo>
                <a:lnTo>
                  <a:pt x="49911" y="18821"/>
                </a:lnTo>
                <a:lnTo>
                  <a:pt x="41783" y="18821"/>
                </a:lnTo>
                <a:lnTo>
                  <a:pt x="35306" y="21729"/>
                </a:lnTo>
                <a:lnTo>
                  <a:pt x="22733" y="55740"/>
                </a:lnTo>
                <a:lnTo>
                  <a:pt x="23187" y="65339"/>
                </a:lnTo>
                <a:lnTo>
                  <a:pt x="41528" y="93980"/>
                </a:lnTo>
                <a:lnTo>
                  <a:pt x="49402" y="93980"/>
                </a:lnTo>
                <a:lnTo>
                  <a:pt x="55372" y="93980"/>
                </a:lnTo>
                <a:lnTo>
                  <a:pt x="60325" y="92125"/>
                </a:lnTo>
                <a:lnTo>
                  <a:pt x="64515" y="88404"/>
                </a:lnTo>
                <a:lnTo>
                  <a:pt x="68834" y="84683"/>
                </a:lnTo>
                <a:lnTo>
                  <a:pt x="71755" y="78828"/>
                </a:lnTo>
                <a:lnTo>
                  <a:pt x="73660" y="70840"/>
                </a:lnTo>
                <a:lnTo>
                  <a:pt x="94996" y="77609"/>
                </a:lnTo>
                <a:lnTo>
                  <a:pt x="65659" y="110643"/>
                </a:lnTo>
                <a:lnTo>
                  <a:pt x="49657" y="112814"/>
                </a:lnTo>
                <a:lnTo>
                  <a:pt x="39276" y="111885"/>
                </a:lnTo>
                <a:lnTo>
                  <a:pt x="7875" y="89864"/>
                </a:lnTo>
                <a:lnTo>
                  <a:pt x="0" y="57378"/>
                </a:lnTo>
                <a:lnTo>
                  <a:pt x="881" y="44519"/>
                </a:lnTo>
                <a:lnTo>
                  <a:pt x="21621" y="8470"/>
                </a:lnTo>
                <a:lnTo>
                  <a:pt x="40100" y="940"/>
                </a:lnTo>
                <a:lnTo>
                  <a:pt x="51053"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3" name="object 43"/>
          <p:cNvSpPr/>
          <p:nvPr/>
        </p:nvSpPr>
        <p:spPr>
          <a:xfrm>
            <a:off x="5564139" y="6508827"/>
            <a:ext cx="140187" cy="142651"/>
          </a:xfrm>
          <a:custGeom>
            <a:avLst/>
            <a:gdLst/>
            <a:ahLst/>
            <a:cxnLst/>
            <a:rect l="l" t="t" r="r" b="b"/>
            <a:pathLst>
              <a:path w="106045" h="113029">
                <a:moveTo>
                  <a:pt x="52831" y="0"/>
                </a:moveTo>
                <a:lnTo>
                  <a:pt x="91312" y="14960"/>
                </a:lnTo>
                <a:lnTo>
                  <a:pt x="105790" y="56553"/>
                </a:lnTo>
                <a:lnTo>
                  <a:pt x="104905" y="69045"/>
                </a:lnTo>
                <a:lnTo>
                  <a:pt x="83679" y="104418"/>
                </a:lnTo>
                <a:lnTo>
                  <a:pt x="53086" y="112814"/>
                </a:lnTo>
                <a:lnTo>
                  <a:pt x="41532" y="111885"/>
                </a:lnTo>
                <a:lnTo>
                  <a:pt x="8090" y="89845"/>
                </a:lnTo>
                <a:lnTo>
                  <a:pt x="0" y="57073"/>
                </a:lnTo>
                <a:lnTo>
                  <a:pt x="309" y="49074"/>
                </a:lnTo>
                <a:lnTo>
                  <a:pt x="19430" y="9728"/>
                </a:lnTo>
                <a:lnTo>
                  <a:pt x="29210" y="4318"/>
                </a:lnTo>
                <a:lnTo>
                  <a:pt x="36067" y="1435"/>
                </a:lnTo>
                <a:lnTo>
                  <a:pt x="43941" y="0"/>
                </a:lnTo>
                <a:lnTo>
                  <a:pt x="52831"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4" name="object 44"/>
          <p:cNvSpPr/>
          <p:nvPr/>
        </p:nvSpPr>
        <p:spPr>
          <a:xfrm>
            <a:off x="5218458" y="6508827"/>
            <a:ext cx="135151" cy="142651"/>
          </a:xfrm>
          <a:custGeom>
            <a:avLst/>
            <a:gdLst/>
            <a:ahLst/>
            <a:cxnLst/>
            <a:rect l="l" t="t" r="r" b="b"/>
            <a:pathLst>
              <a:path w="102235" h="113029">
                <a:moveTo>
                  <a:pt x="54229" y="0"/>
                </a:moveTo>
                <a:lnTo>
                  <a:pt x="91174" y="13186"/>
                </a:lnTo>
                <a:lnTo>
                  <a:pt x="100711" y="32067"/>
                </a:lnTo>
                <a:lnTo>
                  <a:pt x="78739" y="36169"/>
                </a:lnTo>
                <a:lnTo>
                  <a:pt x="77216" y="30810"/>
                </a:lnTo>
                <a:lnTo>
                  <a:pt x="74295" y="26581"/>
                </a:lnTo>
                <a:lnTo>
                  <a:pt x="70104" y="23482"/>
                </a:lnTo>
                <a:lnTo>
                  <a:pt x="65912" y="20370"/>
                </a:lnTo>
                <a:lnTo>
                  <a:pt x="60579" y="18821"/>
                </a:lnTo>
                <a:lnTo>
                  <a:pt x="54229" y="18821"/>
                </a:lnTo>
                <a:lnTo>
                  <a:pt x="44576" y="18821"/>
                </a:lnTo>
                <a:lnTo>
                  <a:pt x="36957" y="21882"/>
                </a:lnTo>
                <a:lnTo>
                  <a:pt x="22733" y="55143"/>
                </a:lnTo>
                <a:lnTo>
                  <a:pt x="23278" y="64244"/>
                </a:lnTo>
                <a:lnTo>
                  <a:pt x="44704" y="93980"/>
                </a:lnTo>
                <a:lnTo>
                  <a:pt x="53975" y="93980"/>
                </a:lnTo>
                <a:lnTo>
                  <a:pt x="58674" y="93980"/>
                </a:lnTo>
                <a:lnTo>
                  <a:pt x="63246" y="93078"/>
                </a:lnTo>
                <a:lnTo>
                  <a:pt x="67818" y="91262"/>
                </a:lnTo>
                <a:lnTo>
                  <a:pt x="72517" y="89458"/>
                </a:lnTo>
                <a:lnTo>
                  <a:pt x="76454" y="87261"/>
                </a:lnTo>
                <a:lnTo>
                  <a:pt x="79883" y="84683"/>
                </a:lnTo>
                <a:lnTo>
                  <a:pt x="79883" y="70840"/>
                </a:lnTo>
                <a:lnTo>
                  <a:pt x="54610" y="70840"/>
                </a:lnTo>
                <a:lnTo>
                  <a:pt x="54610" y="52463"/>
                </a:lnTo>
                <a:lnTo>
                  <a:pt x="102108" y="52463"/>
                </a:lnTo>
                <a:lnTo>
                  <a:pt x="102108" y="95923"/>
                </a:lnTo>
                <a:lnTo>
                  <a:pt x="62110" y="112495"/>
                </a:lnTo>
                <a:lnTo>
                  <a:pt x="55372" y="112814"/>
                </a:lnTo>
                <a:lnTo>
                  <a:pt x="47136" y="112364"/>
                </a:lnTo>
                <a:lnTo>
                  <a:pt x="10042" y="91381"/>
                </a:lnTo>
                <a:lnTo>
                  <a:pt x="0" y="56032"/>
                </a:lnTo>
                <a:lnTo>
                  <a:pt x="452" y="47752"/>
                </a:lnTo>
                <a:lnTo>
                  <a:pt x="21615" y="9355"/>
                </a:lnTo>
                <a:lnTo>
                  <a:pt x="46730" y="340"/>
                </a:lnTo>
                <a:lnTo>
                  <a:pt x="54229" y="0"/>
                </a:lnTo>
                <a:close/>
              </a:path>
            </a:pathLst>
          </a:custGeom>
          <a:ln w="9143">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5" name="object 45"/>
          <p:cNvSpPr/>
          <p:nvPr/>
        </p:nvSpPr>
        <p:spPr>
          <a:xfrm>
            <a:off x="5060476" y="6508827"/>
            <a:ext cx="140187" cy="142651"/>
          </a:xfrm>
          <a:custGeom>
            <a:avLst/>
            <a:gdLst/>
            <a:ahLst/>
            <a:cxnLst/>
            <a:rect l="l" t="t" r="r" b="b"/>
            <a:pathLst>
              <a:path w="106045" h="113029">
                <a:moveTo>
                  <a:pt x="52831" y="0"/>
                </a:moveTo>
                <a:lnTo>
                  <a:pt x="91312" y="14960"/>
                </a:lnTo>
                <a:lnTo>
                  <a:pt x="105790" y="56553"/>
                </a:lnTo>
                <a:lnTo>
                  <a:pt x="104905" y="69045"/>
                </a:lnTo>
                <a:lnTo>
                  <a:pt x="83679" y="104418"/>
                </a:lnTo>
                <a:lnTo>
                  <a:pt x="53086" y="112814"/>
                </a:lnTo>
                <a:lnTo>
                  <a:pt x="41532" y="111885"/>
                </a:lnTo>
                <a:lnTo>
                  <a:pt x="8090" y="89845"/>
                </a:lnTo>
                <a:lnTo>
                  <a:pt x="0" y="57073"/>
                </a:lnTo>
                <a:lnTo>
                  <a:pt x="309" y="49074"/>
                </a:lnTo>
                <a:lnTo>
                  <a:pt x="19430" y="9728"/>
                </a:lnTo>
                <a:lnTo>
                  <a:pt x="29210" y="4318"/>
                </a:lnTo>
                <a:lnTo>
                  <a:pt x="36067" y="1435"/>
                </a:lnTo>
                <a:lnTo>
                  <a:pt x="43941" y="0"/>
                </a:lnTo>
                <a:lnTo>
                  <a:pt x="52831"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6" name="object 46"/>
          <p:cNvSpPr/>
          <p:nvPr/>
        </p:nvSpPr>
        <p:spPr>
          <a:xfrm>
            <a:off x="4780437" y="6508827"/>
            <a:ext cx="140187" cy="142651"/>
          </a:xfrm>
          <a:custGeom>
            <a:avLst/>
            <a:gdLst/>
            <a:ahLst/>
            <a:cxnLst/>
            <a:rect l="l" t="t" r="r" b="b"/>
            <a:pathLst>
              <a:path w="106045" h="113029">
                <a:moveTo>
                  <a:pt x="52831" y="0"/>
                </a:moveTo>
                <a:lnTo>
                  <a:pt x="91312" y="14960"/>
                </a:lnTo>
                <a:lnTo>
                  <a:pt x="105790" y="56553"/>
                </a:lnTo>
                <a:lnTo>
                  <a:pt x="104905" y="69045"/>
                </a:lnTo>
                <a:lnTo>
                  <a:pt x="83679" y="104418"/>
                </a:lnTo>
                <a:lnTo>
                  <a:pt x="53086" y="112814"/>
                </a:lnTo>
                <a:lnTo>
                  <a:pt x="41532" y="111885"/>
                </a:lnTo>
                <a:lnTo>
                  <a:pt x="8090" y="89845"/>
                </a:lnTo>
                <a:lnTo>
                  <a:pt x="0" y="57073"/>
                </a:lnTo>
                <a:lnTo>
                  <a:pt x="309" y="49074"/>
                </a:lnTo>
                <a:lnTo>
                  <a:pt x="19430" y="9728"/>
                </a:lnTo>
                <a:lnTo>
                  <a:pt x="29210" y="4318"/>
                </a:lnTo>
                <a:lnTo>
                  <a:pt x="36067" y="1435"/>
                </a:lnTo>
                <a:lnTo>
                  <a:pt x="43941" y="0"/>
                </a:lnTo>
                <a:lnTo>
                  <a:pt x="52831"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7" name="object 47"/>
          <p:cNvSpPr/>
          <p:nvPr/>
        </p:nvSpPr>
        <p:spPr>
          <a:xfrm>
            <a:off x="4346111" y="6508827"/>
            <a:ext cx="125916" cy="142651"/>
          </a:xfrm>
          <a:custGeom>
            <a:avLst/>
            <a:gdLst/>
            <a:ahLst/>
            <a:cxnLst/>
            <a:rect l="l" t="t" r="r" b="b"/>
            <a:pathLst>
              <a:path w="95250" h="113029">
                <a:moveTo>
                  <a:pt x="51053" y="0"/>
                </a:moveTo>
                <a:lnTo>
                  <a:pt x="88518" y="16497"/>
                </a:lnTo>
                <a:lnTo>
                  <a:pt x="94741" y="31927"/>
                </a:lnTo>
                <a:lnTo>
                  <a:pt x="72898" y="37134"/>
                </a:lnTo>
                <a:lnTo>
                  <a:pt x="71627" y="31470"/>
                </a:lnTo>
                <a:lnTo>
                  <a:pt x="68961" y="27012"/>
                </a:lnTo>
                <a:lnTo>
                  <a:pt x="64770" y="23736"/>
                </a:lnTo>
                <a:lnTo>
                  <a:pt x="60705" y="20459"/>
                </a:lnTo>
                <a:lnTo>
                  <a:pt x="55752" y="18821"/>
                </a:lnTo>
                <a:lnTo>
                  <a:pt x="49911" y="18821"/>
                </a:lnTo>
                <a:lnTo>
                  <a:pt x="41783" y="18821"/>
                </a:lnTo>
                <a:lnTo>
                  <a:pt x="35305" y="21729"/>
                </a:lnTo>
                <a:lnTo>
                  <a:pt x="22733" y="55740"/>
                </a:lnTo>
                <a:lnTo>
                  <a:pt x="23187" y="65339"/>
                </a:lnTo>
                <a:lnTo>
                  <a:pt x="41528" y="93980"/>
                </a:lnTo>
                <a:lnTo>
                  <a:pt x="49402" y="93980"/>
                </a:lnTo>
                <a:lnTo>
                  <a:pt x="55372" y="93980"/>
                </a:lnTo>
                <a:lnTo>
                  <a:pt x="60325" y="92125"/>
                </a:lnTo>
                <a:lnTo>
                  <a:pt x="64515" y="88404"/>
                </a:lnTo>
                <a:lnTo>
                  <a:pt x="68834" y="84683"/>
                </a:lnTo>
                <a:lnTo>
                  <a:pt x="71754" y="78828"/>
                </a:lnTo>
                <a:lnTo>
                  <a:pt x="73660" y="70840"/>
                </a:lnTo>
                <a:lnTo>
                  <a:pt x="94996" y="77609"/>
                </a:lnTo>
                <a:lnTo>
                  <a:pt x="65658" y="110643"/>
                </a:lnTo>
                <a:lnTo>
                  <a:pt x="49656" y="112814"/>
                </a:lnTo>
                <a:lnTo>
                  <a:pt x="39276" y="111885"/>
                </a:lnTo>
                <a:lnTo>
                  <a:pt x="7875" y="89864"/>
                </a:lnTo>
                <a:lnTo>
                  <a:pt x="0" y="57378"/>
                </a:lnTo>
                <a:lnTo>
                  <a:pt x="881" y="44519"/>
                </a:lnTo>
                <a:lnTo>
                  <a:pt x="21621" y="8470"/>
                </a:lnTo>
                <a:lnTo>
                  <a:pt x="40100" y="940"/>
                </a:lnTo>
                <a:lnTo>
                  <a:pt x="51053"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8" name="object 48"/>
          <p:cNvSpPr/>
          <p:nvPr/>
        </p:nvSpPr>
        <p:spPr>
          <a:xfrm>
            <a:off x="3270286" y="6508827"/>
            <a:ext cx="125916" cy="142651"/>
          </a:xfrm>
          <a:custGeom>
            <a:avLst/>
            <a:gdLst/>
            <a:ahLst/>
            <a:cxnLst/>
            <a:rect l="l" t="t" r="r" b="b"/>
            <a:pathLst>
              <a:path w="95250" h="113029">
                <a:moveTo>
                  <a:pt x="51054" y="0"/>
                </a:moveTo>
                <a:lnTo>
                  <a:pt x="88518" y="16497"/>
                </a:lnTo>
                <a:lnTo>
                  <a:pt x="94742" y="31927"/>
                </a:lnTo>
                <a:lnTo>
                  <a:pt x="72898" y="37134"/>
                </a:lnTo>
                <a:lnTo>
                  <a:pt x="71628" y="31470"/>
                </a:lnTo>
                <a:lnTo>
                  <a:pt x="68961" y="27012"/>
                </a:lnTo>
                <a:lnTo>
                  <a:pt x="64769" y="23736"/>
                </a:lnTo>
                <a:lnTo>
                  <a:pt x="60706" y="20459"/>
                </a:lnTo>
                <a:lnTo>
                  <a:pt x="55753" y="18821"/>
                </a:lnTo>
                <a:lnTo>
                  <a:pt x="49911" y="18821"/>
                </a:lnTo>
                <a:lnTo>
                  <a:pt x="41783" y="18821"/>
                </a:lnTo>
                <a:lnTo>
                  <a:pt x="35306" y="21729"/>
                </a:lnTo>
                <a:lnTo>
                  <a:pt x="22733" y="55740"/>
                </a:lnTo>
                <a:lnTo>
                  <a:pt x="23187" y="65339"/>
                </a:lnTo>
                <a:lnTo>
                  <a:pt x="41529" y="93980"/>
                </a:lnTo>
                <a:lnTo>
                  <a:pt x="49403" y="93980"/>
                </a:lnTo>
                <a:lnTo>
                  <a:pt x="55372" y="93980"/>
                </a:lnTo>
                <a:lnTo>
                  <a:pt x="60325" y="92125"/>
                </a:lnTo>
                <a:lnTo>
                  <a:pt x="64516" y="88404"/>
                </a:lnTo>
                <a:lnTo>
                  <a:pt x="68834" y="84683"/>
                </a:lnTo>
                <a:lnTo>
                  <a:pt x="71755" y="78828"/>
                </a:lnTo>
                <a:lnTo>
                  <a:pt x="73660" y="70840"/>
                </a:lnTo>
                <a:lnTo>
                  <a:pt x="94996" y="77609"/>
                </a:lnTo>
                <a:lnTo>
                  <a:pt x="65659" y="110643"/>
                </a:lnTo>
                <a:lnTo>
                  <a:pt x="49656" y="112814"/>
                </a:lnTo>
                <a:lnTo>
                  <a:pt x="39276" y="111885"/>
                </a:lnTo>
                <a:lnTo>
                  <a:pt x="7875" y="89864"/>
                </a:lnTo>
                <a:lnTo>
                  <a:pt x="0" y="57378"/>
                </a:lnTo>
                <a:lnTo>
                  <a:pt x="881" y="44519"/>
                </a:lnTo>
                <a:lnTo>
                  <a:pt x="21621" y="8470"/>
                </a:lnTo>
                <a:lnTo>
                  <a:pt x="40100" y="940"/>
                </a:lnTo>
                <a:lnTo>
                  <a:pt x="51054"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9" name="object 49"/>
          <p:cNvSpPr/>
          <p:nvPr/>
        </p:nvSpPr>
        <p:spPr>
          <a:xfrm>
            <a:off x="2788785" y="6508827"/>
            <a:ext cx="125916" cy="142651"/>
          </a:xfrm>
          <a:custGeom>
            <a:avLst/>
            <a:gdLst/>
            <a:ahLst/>
            <a:cxnLst/>
            <a:rect l="l" t="t" r="r" b="b"/>
            <a:pathLst>
              <a:path w="95250" h="113029">
                <a:moveTo>
                  <a:pt x="51053" y="0"/>
                </a:moveTo>
                <a:lnTo>
                  <a:pt x="88518" y="16497"/>
                </a:lnTo>
                <a:lnTo>
                  <a:pt x="94741" y="31927"/>
                </a:lnTo>
                <a:lnTo>
                  <a:pt x="72897" y="37134"/>
                </a:lnTo>
                <a:lnTo>
                  <a:pt x="71627" y="31470"/>
                </a:lnTo>
                <a:lnTo>
                  <a:pt x="68960" y="27012"/>
                </a:lnTo>
                <a:lnTo>
                  <a:pt x="64769" y="23736"/>
                </a:lnTo>
                <a:lnTo>
                  <a:pt x="60705" y="20459"/>
                </a:lnTo>
                <a:lnTo>
                  <a:pt x="55752" y="18821"/>
                </a:lnTo>
                <a:lnTo>
                  <a:pt x="49910" y="18821"/>
                </a:lnTo>
                <a:lnTo>
                  <a:pt x="41782" y="18821"/>
                </a:lnTo>
                <a:lnTo>
                  <a:pt x="35305" y="21729"/>
                </a:lnTo>
                <a:lnTo>
                  <a:pt x="22732" y="55740"/>
                </a:lnTo>
                <a:lnTo>
                  <a:pt x="23187" y="65339"/>
                </a:lnTo>
                <a:lnTo>
                  <a:pt x="41528" y="93980"/>
                </a:lnTo>
                <a:lnTo>
                  <a:pt x="49402" y="93980"/>
                </a:lnTo>
                <a:lnTo>
                  <a:pt x="55371" y="93980"/>
                </a:lnTo>
                <a:lnTo>
                  <a:pt x="60325" y="92125"/>
                </a:lnTo>
                <a:lnTo>
                  <a:pt x="64515" y="88404"/>
                </a:lnTo>
                <a:lnTo>
                  <a:pt x="68833" y="84683"/>
                </a:lnTo>
                <a:lnTo>
                  <a:pt x="71754" y="78828"/>
                </a:lnTo>
                <a:lnTo>
                  <a:pt x="73659" y="70840"/>
                </a:lnTo>
                <a:lnTo>
                  <a:pt x="94995" y="77609"/>
                </a:lnTo>
                <a:lnTo>
                  <a:pt x="65658" y="110643"/>
                </a:lnTo>
                <a:lnTo>
                  <a:pt x="49656" y="112814"/>
                </a:lnTo>
                <a:lnTo>
                  <a:pt x="39276" y="111885"/>
                </a:lnTo>
                <a:lnTo>
                  <a:pt x="7875" y="89864"/>
                </a:lnTo>
                <a:lnTo>
                  <a:pt x="0" y="57378"/>
                </a:lnTo>
                <a:lnTo>
                  <a:pt x="881" y="44519"/>
                </a:lnTo>
                <a:lnTo>
                  <a:pt x="21621" y="8470"/>
                </a:lnTo>
                <a:lnTo>
                  <a:pt x="40100" y="940"/>
                </a:lnTo>
                <a:lnTo>
                  <a:pt x="51053"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50" name="object 50"/>
          <p:cNvSpPr/>
          <p:nvPr/>
        </p:nvSpPr>
        <p:spPr>
          <a:xfrm>
            <a:off x="2651453" y="6508827"/>
            <a:ext cx="117521" cy="142651"/>
          </a:xfrm>
          <a:custGeom>
            <a:avLst/>
            <a:gdLst/>
            <a:ahLst/>
            <a:cxnLst/>
            <a:rect l="l" t="t" r="r" b="b"/>
            <a:pathLst>
              <a:path w="88900" h="113029">
                <a:moveTo>
                  <a:pt x="43814" y="0"/>
                </a:moveTo>
                <a:lnTo>
                  <a:pt x="82613" y="19515"/>
                </a:lnTo>
                <a:lnTo>
                  <a:pt x="85597" y="33045"/>
                </a:lnTo>
                <a:lnTo>
                  <a:pt x="63626" y="34010"/>
                </a:lnTo>
                <a:lnTo>
                  <a:pt x="62611" y="28397"/>
                </a:lnTo>
                <a:lnTo>
                  <a:pt x="60578" y="24371"/>
                </a:lnTo>
                <a:lnTo>
                  <a:pt x="57531" y="21920"/>
                </a:lnTo>
                <a:lnTo>
                  <a:pt x="54482" y="19456"/>
                </a:lnTo>
                <a:lnTo>
                  <a:pt x="49783" y="18237"/>
                </a:lnTo>
                <a:lnTo>
                  <a:pt x="43561" y="18237"/>
                </a:lnTo>
                <a:lnTo>
                  <a:pt x="37211" y="18237"/>
                </a:lnTo>
                <a:lnTo>
                  <a:pt x="32131" y="19545"/>
                </a:lnTo>
                <a:lnTo>
                  <a:pt x="28575" y="22174"/>
                </a:lnTo>
                <a:lnTo>
                  <a:pt x="26162" y="23863"/>
                </a:lnTo>
                <a:lnTo>
                  <a:pt x="25018" y="26123"/>
                </a:lnTo>
                <a:lnTo>
                  <a:pt x="25018" y="28943"/>
                </a:lnTo>
                <a:lnTo>
                  <a:pt x="25018" y="31521"/>
                </a:lnTo>
                <a:lnTo>
                  <a:pt x="26162" y="33731"/>
                </a:lnTo>
                <a:lnTo>
                  <a:pt x="59308" y="45389"/>
                </a:lnTo>
                <a:lnTo>
                  <a:pt x="67182" y="48006"/>
                </a:lnTo>
                <a:lnTo>
                  <a:pt x="88772" y="72275"/>
                </a:lnTo>
                <a:lnTo>
                  <a:pt x="88772" y="79171"/>
                </a:lnTo>
                <a:lnTo>
                  <a:pt x="88772" y="85432"/>
                </a:lnTo>
                <a:lnTo>
                  <a:pt x="68833" y="108902"/>
                </a:lnTo>
                <a:lnTo>
                  <a:pt x="62483" y="111556"/>
                </a:lnTo>
                <a:lnTo>
                  <a:pt x="54482" y="112890"/>
                </a:lnTo>
                <a:lnTo>
                  <a:pt x="45084" y="112890"/>
                </a:lnTo>
                <a:lnTo>
                  <a:pt x="8304" y="97998"/>
                </a:lnTo>
                <a:lnTo>
                  <a:pt x="0" y="75450"/>
                </a:lnTo>
                <a:lnTo>
                  <a:pt x="21462" y="73367"/>
                </a:lnTo>
                <a:lnTo>
                  <a:pt x="22732" y="80568"/>
                </a:lnTo>
                <a:lnTo>
                  <a:pt x="25400" y="85852"/>
                </a:lnTo>
                <a:lnTo>
                  <a:pt x="29337" y="89217"/>
                </a:lnTo>
                <a:lnTo>
                  <a:pt x="33274" y="92595"/>
                </a:lnTo>
                <a:lnTo>
                  <a:pt x="38607" y="94284"/>
                </a:lnTo>
                <a:lnTo>
                  <a:pt x="45338" y="94284"/>
                </a:lnTo>
                <a:lnTo>
                  <a:pt x="52324" y="94284"/>
                </a:lnTo>
                <a:lnTo>
                  <a:pt x="57784" y="92786"/>
                </a:lnTo>
                <a:lnTo>
                  <a:pt x="61340" y="89776"/>
                </a:lnTo>
                <a:lnTo>
                  <a:pt x="64896" y="86779"/>
                </a:lnTo>
                <a:lnTo>
                  <a:pt x="66675" y="83273"/>
                </a:lnTo>
                <a:lnTo>
                  <a:pt x="66675" y="79248"/>
                </a:lnTo>
                <a:lnTo>
                  <a:pt x="66675" y="76669"/>
                </a:lnTo>
                <a:lnTo>
                  <a:pt x="65912" y="74472"/>
                </a:lnTo>
                <a:lnTo>
                  <a:pt x="64388" y="72669"/>
                </a:lnTo>
                <a:lnTo>
                  <a:pt x="62991" y="70853"/>
                </a:lnTo>
                <a:lnTo>
                  <a:pt x="60325" y="69278"/>
                </a:lnTo>
                <a:lnTo>
                  <a:pt x="56514" y="67945"/>
                </a:lnTo>
                <a:lnTo>
                  <a:pt x="53975" y="67043"/>
                </a:lnTo>
                <a:lnTo>
                  <a:pt x="48006" y="65455"/>
                </a:lnTo>
                <a:lnTo>
                  <a:pt x="7365" y="46380"/>
                </a:lnTo>
                <a:lnTo>
                  <a:pt x="3937" y="39065"/>
                </a:lnTo>
                <a:lnTo>
                  <a:pt x="3937" y="30429"/>
                </a:lnTo>
                <a:lnTo>
                  <a:pt x="3937" y="24879"/>
                </a:lnTo>
                <a:lnTo>
                  <a:pt x="5587" y="19685"/>
                </a:lnTo>
                <a:lnTo>
                  <a:pt x="8762" y="14846"/>
                </a:lnTo>
                <a:lnTo>
                  <a:pt x="11811" y="10007"/>
                </a:lnTo>
                <a:lnTo>
                  <a:pt x="16382" y="6324"/>
                </a:lnTo>
                <a:lnTo>
                  <a:pt x="22351" y="3797"/>
                </a:lnTo>
                <a:lnTo>
                  <a:pt x="28320" y="1270"/>
                </a:lnTo>
                <a:lnTo>
                  <a:pt x="35432" y="0"/>
                </a:lnTo>
                <a:lnTo>
                  <a:pt x="43814"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51" name="object 51"/>
          <p:cNvSpPr/>
          <p:nvPr/>
        </p:nvSpPr>
        <p:spPr>
          <a:xfrm>
            <a:off x="2314503" y="6508827"/>
            <a:ext cx="140187" cy="142651"/>
          </a:xfrm>
          <a:custGeom>
            <a:avLst/>
            <a:gdLst/>
            <a:ahLst/>
            <a:cxnLst/>
            <a:rect l="l" t="t" r="r" b="b"/>
            <a:pathLst>
              <a:path w="106044" h="113029">
                <a:moveTo>
                  <a:pt x="52831" y="0"/>
                </a:moveTo>
                <a:lnTo>
                  <a:pt x="91312" y="14960"/>
                </a:lnTo>
                <a:lnTo>
                  <a:pt x="105790" y="56553"/>
                </a:lnTo>
                <a:lnTo>
                  <a:pt x="104905" y="69045"/>
                </a:lnTo>
                <a:lnTo>
                  <a:pt x="83679" y="104418"/>
                </a:lnTo>
                <a:lnTo>
                  <a:pt x="53085" y="112814"/>
                </a:lnTo>
                <a:lnTo>
                  <a:pt x="41532" y="111885"/>
                </a:lnTo>
                <a:lnTo>
                  <a:pt x="8090" y="89845"/>
                </a:lnTo>
                <a:lnTo>
                  <a:pt x="0" y="57073"/>
                </a:lnTo>
                <a:lnTo>
                  <a:pt x="309" y="49074"/>
                </a:lnTo>
                <a:lnTo>
                  <a:pt x="19430" y="9728"/>
                </a:lnTo>
                <a:lnTo>
                  <a:pt x="29209" y="4318"/>
                </a:lnTo>
                <a:lnTo>
                  <a:pt x="36067" y="1435"/>
                </a:lnTo>
                <a:lnTo>
                  <a:pt x="43941" y="0"/>
                </a:lnTo>
                <a:lnTo>
                  <a:pt x="52831"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52" name="object 52"/>
          <p:cNvSpPr/>
          <p:nvPr/>
        </p:nvSpPr>
        <p:spPr>
          <a:xfrm>
            <a:off x="1813357" y="6508827"/>
            <a:ext cx="117521" cy="142651"/>
          </a:xfrm>
          <a:custGeom>
            <a:avLst/>
            <a:gdLst/>
            <a:ahLst/>
            <a:cxnLst/>
            <a:rect l="l" t="t" r="r" b="b"/>
            <a:pathLst>
              <a:path w="88900" h="113029">
                <a:moveTo>
                  <a:pt x="43814" y="0"/>
                </a:moveTo>
                <a:lnTo>
                  <a:pt x="82613" y="19515"/>
                </a:lnTo>
                <a:lnTo>
                  <a:pt x="85597" y="33045"/>
                </a:lnTo>
                <a:lnTo>
                  <a:pt x="63626" y="34010"/>
                </a:lnTo>
                <a:lnTo>
                  <a:pt x="62610" y="28397"/>
                </a:lnTo>
                <a:lnTo>
                  <a:pt x="60578" y="24371"/>
                </a:lnTo>
                <a:lnTo>
                  <a:pt x="57531" y="21920"/>
                </a:lnTo>
                <a:lnTo>
                  <a:pt x="54482" y="19456"/>
                </a:lnTo>
                <a:lnTo>
                  <a:pt x="49784" y="18237"/>
                </a:lnTo>
                <a:lnTo>
                  <a:pt x="43560" y="18237"/>
                </a:lnTo>
                <a:lnTo>
                  <a:pt x="37210" y="18237"/>
                </a:lnTo>
                <a:lnTo>
                  <a:pt x="32131" y="19545"/>
                </a:lnTo>
                <a:lnTo>
                  <a:pt x="28575" y="22174"/>
                </a:lnTo>
                <a:lnTo>
                  <a:pt x="26161" y="23863"/>
                </a:lnTo>
                <a:lnTo>
                  <a:pt x="25018" y="26123"/>
                </a:lnTo>
                <a:lnTo>
                  <a:pt x="25018" y="28943"/>
                </a:lnTo>
                <a:lnTo>
                  <a:pt x="25018" y="31521"/>
                </a:lnTo>
                <a:lnTo>
                  <a:pt x="26161" y="33731"/>
                </a:lnTo>
                <a:lnTo>
                  <a:pt x="59309" y="45389"/>
                </a:lnTo>
                <a:lnTo>
                  <a:pt x="67182" y="48006"/>
                </a:lnTo>
                <a:lnTo>
                  <a:pt x="88772" y="72275"/>
                </a:lnTo>
                <a:lnTo>
                  <a:pt x="88772" y="79171"/>
                </a:lnTo>
                <a:lnTo>
                  <a:pt x="88772" y="85432"/>
                </a:lnTo>
                <a:lnTo>
                  <a:pt x="68834" y="108902"/>
                </a:lnTo>
                <a:lnTo>
                  <a:pt x="62484" y="111556"/>
                </a:lnTo>
                <a:lnTo>
                  <a:pt x="54482" y="112890"/>
                </a:lnTo>
                <a:lnTo>
                  <a:pt x="45084" y="112890"/>
                </a:lnTo>
                <a:lnTo>
                  <a:pt x="8304" y="97998"/>
                </a:lnTo>
                <a:lnTo>
                  <a:pt x="0" y="75450"/>
                </a:lnTo>
                <a:lnTo>
                  <a:pt x="21462" y="73367"/>
                </a:lnTo>
                <a:lnTo>
                  <a:pt x="22732" y="80568"/>
                </a:lnTo>
                <a:lnTo>
                  <a:pt x="25400" y="85852"/>
                </a:lnTo>
                <a:lnTo>
                  <a:pt x="29336" y="89217"/>
                </a:lnTo>
                <a:lnTo>
                  <a:pt x="33273" y="92595"/>
                </a:lnTo>
                <a:lnTo>
                  <a:pt x="38607" y="94284"/>
                </a:lnTo>
                <a:lnTo>
                  <a:pt x="45338" y="94284"/>
                </a:lnTo>
                <a:lnTo>
                  <a:pt x="52323" y="94284"/>
                </a:lnTo>
                <a:lnTo>
                  <a:pt x="57784" y="92786"/>
                </a:lnTo>
                <a:lnTo>
                  <a:pt x="61340" y="89776"/>
                </a:lnTo>
                <a:lnTo>
                  <a:pt x="64896" y="86779"/>
                </a:lnTo>
                <a:lnTo>
                  <a:pt x="66675" y="83273"/>
                </a:lnTo>
                <a:lnTo>
                  <a:pt x="66675" y="79248"/>
                </a:lnTo>
                <a:lnTo>
                  <a:pt x="66675" y="76669"/>
                </a:lnTo>
                <a:lnTo>
                  <a:pt x="65912" y="74472"/>
                </a:lnTo>
                <a:lnTo>
                  <a:pt x="64388" y="72669"/>
                </a:lnTo>
                <a:lnTo>
                  <a:pt x="62991" y="70853"/>
                </a:lnTo>
                <a:lnTo>
                  <a:pt x="60325" y="69278"/>
                </a:lnTo>
                <a:lnTo>
                  <a:pt x="56514" y="67945"/>
                </a:lnTo>
                <a:lnTo>
                  <a:pt x="53975" y="67043"/>
                </a:lnTo>
                <a:lnTo>
                  <a:pt x="48006" y="65455"/>
                </a:lnTo>
                <a:lnTo>
                  <a:pt x="7365" y="46380"/>
                </a:lnTo>
                <a:lnTo>
                  <a:pt x="3936" y="39065"/>
                </a:lnTo>
                <a:lnTo>
                  <a:pt x="3936" y="30429"/>
                </a:lnTo>
                <a:lnTo>
                  <a:pt x="3936" y="24879"/>
                </a:lnTo>
                <a:lnTo>
                  <a:pt x="5587" y="19685"/>
                </a:lnTo>
                <a:lnTo>
                  <a:pt x="8762" y="14846"/>
                </a:lnTo>
                <a:lnTo>
                  <a:pt x="11810" y="10007"/>
                </a:lnTo>
                <a:lnTo>
                  <a:pt x="16382" y="6324"/>
                </a:lnTo>
                <a:lnTo>
                  <a:pt x="22351" y="3797"/>
                </a:lnTo>
                <a:lnTo>
                  <a:pt x="28320" y="1270"/>
                </a:lnTo>
                <a:lnTo>
                  <a:pt x="35432" y="0"/>
                </a:lnTo>
                <a:lnTo>
                  <a:pt x="43814"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53" name="object 53"/>
          <p:cNvSpPr/>
          <p:nvPr/>
        </p:nvSpPr>
        <p:spPr>
          <a:xfrm>
            <a:off x="7436088" y="6704989"/>
            <a:ext cx="3262733" cy="153011"/>
          </a:xfrm>
          <a:prstGeom prst="rect">
            <a:avLst/>
          </a:prstGeom>
          <a:blipFill>
            <a:blip r:embed="rId6" cstate="print"/>
            <a:stretch>
              <a:fillRect/>
            </a:stretch>
          </a:blipFill>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54" name="object 54"/>
          <p:cNvSpPr/>
          <p:nvPr/>
        </p:nvSpPr>
        <p:spPr>
          <a:xfrm>
            <a:off x="7439783" y="6514101"/>
            <a:ext cx="3263571" cy="154015"/>
          </a:xfrm>
          <a:prstGeom prst="rect">
            <a:avLst/>
          </a:prstGeom>
          <a:blipFill>
            <a:blip r:embed="rId7" cstate="print"/>
            <a:stretch>
              <a:fillRect/>
            </a:stretch>
          </a:blipFill>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60" name="TextBox 1"/>
          <p:cNvSpPr txBox="1">
            <a:spLocks noChangeArrowheads="1"/>
          </p:cNvSpPr>
          <p:nvPr/>
        </p:nvSpPr>
        <p:spPr bwMode="auto">
          <a:xfrm>
            <a:off x="1049638" y="1006293"/>
            <a:ext cx="9854924" cy="2004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lnSpc>
                <a:spcPct val="150000"/>
              </a:lnSpc>
            </a:pPr>
            <a:r>
              <a:rPr lang="zh-CN" altLang="en-US" sz="44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基于多电平数字过阈与卷积神经网络的核信号波形压缩和重建方法研究</a:t>
            </a:r>
          </a:p>
        </p:txBody>
      </p:sp>
      <p:pic>
        <p:nvPicPr>
          <p:cNvPr id="3" name="图片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85805" y="183595"/>
            <a:ext cx="1033811" cy="1033811"/>
          </a:xfrm>
          <a:prstGeom prst="rect">
            <a:avLst/>
          </a:prstGeom>
        </p:spPr>
      </p:pic>
      <p:sp>
        <p:nvSpPr>
          <p:cNvPr id="63" name="副标题 2"/>
          <p:cNvSpPr txBox="1"/>
          <p:nvPr/>
        </p:nvSpPr>
        <p:spPr>
          <a:xfrm>
            <a:off x="2037072" y="3745507"/>
            <a:ext cx="8208015" cy="144119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auto">
              <a:lnSpc>
                <a:spcPct val="150000"/>
              </a:lnSpc>
              <a:spcAft>
                <a:spcPts val="0"/>
              </a:spcAft>
              <a:buNone/>
            </a:pPr>
            <a:r>
              <a:rPr lang="zh-CN" altLang="en-US" b="1" dirty="0">
                <a:latin typeface="微软雅黑" panose="020B0503020204020204" pitchFamily="34" charset="-122"/>
                <a:ea typeface="微软雅黑" panose="020B0503020204020204" pitchFamily="34" charset="-122"/>
                <a:cs typeface="Arial" panose="020B0604020202020204" pitchFamily="34" charset="0"/>
              </a:rPr>
              <a:t>程渊斐，封常青</a:t>
            </a:r>
            <a:r>
              <a:rPr lang="en-US" altLang="zh-CN" b="1" dirty="0">
                <a:latin typeface="微软雅黑" panose="020B0503020204020204" pitchFamily="34" charset="-122"/>
                <a:ea typeface="微软雅黑" panose="020B0503020204020204" pitchFamily="34" charset="-122"/>
                <a:cs typeface="Arial" panose="020B0604020202020204" pitchFamily="34" charset="0"/>
              </a:rPr>
              <a:t>*</a:t>
            </a:r>
            <a:r>
              <a:rPr lang="zh-CN" altLang="en-US" b="1" dirty="0">
                <a:latin typeface="微软雅黑" panose="020B0503020204020204" pitchFamily="34" charset="-122"/>
                <a:ea typeface="微软雅黑" panose="020B0503020204020204" pitchFamily="34" charset="-122"/>
                <a:cs typeface="Arial" panose="020B0604020202020204" pitchFamily="34" charset="0"/>
              </a:rPr>
              <a:t>，付学成，丁康，刘树彬</a:t>
            </a:r>
            <a:r>
              <a:rPr lang="en-US" altLang="zh-CN" b="1" dirty="0">
                <a:latin typeface="微软雅黑" panose="020B0503020204020204" pitchFamily="34" charset="-122"/>
                <a:ea typeface="微软雅黑" panose="020B0503020204020204" pitchFamily="34" charset="-122"/>
                <a:cs typeface="Arial" panose="020B0604020202020204" pitchFamily="34" charset="0"/>
              </a:rPr>
              <a:t> </a:t>
            </a:r>
          </a:p>
          <a:p>
            <a:pPr marL="0" indent="0" algn="ctr" fontAlgn="auto">
              <a:lnSpc>
                <a:spcPct val="150000"/>
              </a:lnSpc>
              <a:spcAft>
                <a:spcPts val="0"/>
              </a:spcAft>
              <a:buNone/>
            </a:pPr>
            <a:r>
              <a:rPr lang="zh-CN" altLang="en-US" b="1" dirty="0">
                <a:latin typeface="微软雅黑" panose="020B0503020204020204" pitchFamily="34" charset="-122"/>
                <a:ea typeface="微软雅黑" panose="020B0503020204020204" pitchFamily="34" charset="-122"/>
                <a:cs typeface="Arial" panose="020B0604020202020204" pitchFamily="34" charset="0"/>
              </a:rPr>
              <a:t>中国科学技术大学  近代物理系</a:t>
            </a:r>
            <a:endParaRPr lang="en-US" altLang="zh-CN" b="1"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64" name="文本框 63"/>
          <p:cNvSpPr txBox="1"/>
          <p:nvPr/>
        </p:nvSpPr>
        <p:spPr>
          <a:xfrm>
            <a:off x="4430823" y="5494137"/>
            <a:ext cx="3357563" cy="400110"/>
          </a:xfrm>
          <a:prstGeom prst="rect">
            <a:avLst/>
          </a:prstGeom>
          <a:noFill/>
        </p:spPr>
        <p:txBody>
          <a:bodyPr wrap="square" rtlCol="0">
            <a:spAutoFit/>
          </a:bodyPr>
          <a:lstStyle/>
          <a:p>
            <a:pPr algn="ctr"/>
            <a:r>
              <a:rPr lang="en-US" altLang="zh-CN" sz="2000" b="1" dirty="0">
                <a:latin typeface="微软雅黑" panose="020B0503020204020204" pitchFamily="34" charset="-122"/>
                <a:ea typeface="微软雅黑" panose="020B0503020204020204" pitchFamily="34" charset="-122"/>
                <a:cs typeface="Arial" panose="020B0604020202020204" pitchFamily="34" charset="0"/>
              </a:rPr>
              <a:t>2026</a:t>
            </a:r>
            <a:r>
              <a:rPr lang="zh-CN" altLang="en-US" sz="2000" b="1" dirty="0">
                <a:latin typeface="微软雅黑" panose="020B0503020204020204" pitchFamily="34" charset="-122"/>
                <a:ea typeface="微软雅黑" panose="020B0503020204020204" pitchFamily="34" charset="-122"/>
                <a:cs typeface="Arial" panose="020B0604020202020204" pitchFamily="34" charset="0"/>
              </a:rPr>
              <a:t>年</a:t>
            </a:r>
            <a:r>
              <a:rPr lang="en-US" altLang="zh-CN" sz="2000" b="1" dirty="0">
                <a:latin typeface="微软雅黑" panose="020B0503020204020204" pitchFamily="34" charset="-122"/>
                <a:ea typeface="微软雅黑" panose="020B0503020204020204" pitchFamily="34" charset="-122"/>
                <a:cs typeface="Arial" panose="020B0604020202020204" pitchFamily="34" charset="0"/>
              </a:rPr>
              <a:t>8</a:t>
            </a:r>
            <a:r>
              <a:rPr lang="zh-CN" altLang="en-US" sz="2000" b="1" dirty="0">
                <a:latin typeface="微软雅黑" panose="020B0503020204020204" pitchFamily="34" charset="-122"/>
                <a:ea typeface="微软雅黑" panose="020B0503020204020204" pitchFamily="34" charset="-122"/>
                <a:cs typeface="Arial" panose="020B0604020202020204" pitchFamily="34" charset="0"/>
              </a:rPr>
              <a:t>月</a:t>
            </a:r>
            <a:r>
              <a:rPr lang="en-US" altLang="zh-CN" sz="2000" b="1" dirty="0">
                <a:latin typeface="微软雅黑" panose="020B0503020204020204" pitchFamily="34" charset="-122"/>
                <a:ea typeface="微软雅黑" panose="020B0503020204020204" pitchFamily="34" charset="-122"/>
                <a:cs typeface="Arial" panose="020B0604020202020204" pitchFamily="34" charset="0"/>
              </a:rPr>
              <a:t>12</a:t>
            </a:r>
            <a:r>
              <a:rPr lang="zh-CN" altLang="en-US" sz="2000" b="1" dirty="0">
                <a:latin typeface="微软雅黑" panose="020B0503020204020204" pitchFamily="34" charset="-122"/>
                <a:ea typeface="微软雅黑" panose="020B0503020204020204" pitchFamily="34" charset="-122"/>
                <a:cs typeface="Arial" panose="020B0604020202020204" pitchFamily="34" charset="0"/>
              </a:rPr>
              <a:t>日 河南登封</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3"/>
          <p:cNvSpPr txBox="1"/>
          <p:nvPr/>
        </p:nvSpPr>
        <p:spPr>
          <a:xfrm>
            <a:off x="263594" y="79447"/>
            <a:ext cx="11808821" cy="7346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hangingPunct="1"/>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后端重建：</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2D</a:t>
            </a:r>
            <a:r>
              <a:rPr lang="zh-CN" altLang="en-US" sz="3600" b="1" dirty="0">
                <a:latin typeface="微软雅黑" panose="020B0503020204020204" pitchFamily="34" charset="-122"/>
                <a:ea typeface="微软雅黑" panose="020B0503020204020204" pitchFamily="34" charset="-122"/>
                <a:cs typeface="Arial" panose="020B0604020202020204" pitchFamily="34" charset="0"/>
              </a:rPr>
              <a:t> </a:t>
            </a:r>
            <a:r>
              <a:rPr lang="en-US" altLang="zh-CN" sz="3600" b="1" dirty="0">
                <a:latin typeface="微软雅黑" panose="020B0503020204020204" pitchFamily="34" charset="-122"/>
                <a:ea typeface="微软雅黑" panose="020B0503020204020204" pitchFamily="34" charset="-122"/>
                <a:cs typeface="Arial" panose="020B0604020202020204" pitchFamily="34" charset="0"/>
              </a:rPr>
              <a:t>CNN</a:t>
            </a:r>
            <a:r>
              <a:rPr lang="zh-CN" altLang="en-US" sz="3600" b="1" dirty="0">
                <a:latin typeface="微软雅黑" panose="020B0503020204020204" pitchFamily="34" charset="-122"/>
                <a:ea typeface="微软雅黑" panose="020B0503020204020204" pitchFamily="34" charset="-122"/>
                <a:cs typeface="Arial" panose="020B0604020202020204" pitchFamily="34" charset="0"/>
              </a:rPr>
              <a:t>网络架构</a:t>
            </a:r>
            <a:endPar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5" name="矩形 4">
            <a:extLst>
              <a:ext uri="{FF2B5EF4-FFF2-40B4-BE49-F238E27FC236}">
                <a16:creationId xmlns:a16="http://schemas.microsoft.com/office/drawing/2014/main" id="{2FCC14B4-1DDA-46AD-8D5B-C31525CE49D1}"/>
              </a:ext>
            </a:extLst>
          </p:cNvPr>
          <p:cNvSpPr/>
          <p:nvPr/>
        </p:nvSpPr>
        <p:spPr>
          <a:xfrm>
            <a:off x="767630" y="4659979"/>
            <a:ext cx="3249784" cy="1618520"/>
          </a:xfrm>
          <a:prstGeom prst="rect">
            <a:avLst/>
          </a:prstGeom>
        </p:spPr>
        <p:txBody>
          <a:bodyPr wrap="square">
            <a:spAutoFit/>
          </a:bodyPr>
          <a:lstStyle/>
          <a:p>
            <a:pPr marL="342900" marR="0" lvl="0" indent="-342900" algn="l" defTabSz="914400" rtl="0" eaLnBrk="0" fontAlgn="base" latinLnBrk="0" hangingPunct="0">
              <a:lnSpc>
                <a:spcPct val="150000"/>
              </a:lnSpc>
              <a:spcBef>
                <a:spcPct val="0"/>
              </a:spcBef>
              <a:spcAft>
                <a:spcPct val="0"/>
              </a:spcAft>
              <a:buClrTx/>
              <a:buSzTx/>
              <a:buFont typeface="Wingdings" panose="05000000000000000000" pitchFamily="2" charset="2"/>
              <a:buChar char="n"/>
              <a:defRPr/>
            </a:pPr>
            <a:r>
              <a:rPr kumimoji="0" lang="zh-CN" altLang="en-US" sz="20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输入预处理：</a:t>
            </a:r>
            <a:endParaRPr kumimoji="0" lang="en-US" altLang="zh-CN" sz="20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defRPr/>
            </a:pPr>
            <a:r>
              <a:rPr kumimoji="0" lang="en-US" altLang="zh-CN" sz="16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16×6</a:t>
            </a:r>
            <a:r>
              <a:rPr kumimoji="0" lang="zh-CN" altLang="en-US" sz="16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矩阵 </a:t>
            </a:r>
            <a:r>
              <a:rPr kumimoji="0" lang="en-US" altLang="zh-CN" sz="16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+ 1D</a:t>
            </a:r>
            <a:r>
              <a:rPr kumimoji="0" lang="zh-CN" altLang="en-US" sz="16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阈值位置编码</a:t>
            </a:r>
            <a:endParaRPr kumimoji="0" lang="en-US" altLang="zh-CN" sz="16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defRPr/>
            </a:pPr>
            <a:r>
              <a:rPr kumimoji="0" lang="en-US" altLang="zh-CN" sz="16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a:t>
            </a:r>
            <a:r>
              <a:rPr kumimoji="0" lang="zh-CN" altLang="en-US" sz="16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固定系数归一化→</a:t>
            </a:r>
            <a:r>
              <a:rPr kumimoji="0" lang="en-US" altLang="zh-CN" sz="16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[0,1]</a:t>
            </a: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defRPr/>
            </a:pPr>
            <a:r>
              <a:rPr kumimoji="0" lang="en-US" altLang="zh-CN" sz="16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a:t>
            </a:r>
            <a:r>
              <a:rPr kumimoji="0" lang="zh-CN" altLang="en-US" sz="16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保持时间戳相对物理意义</a:t>
            </a:r>
            <a:endParaRPr kumimoji="0" lang="zh-CN" altLang="en-US"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pic>
        <p:nvPicPr>
          <p:cNvPr id="4" name="图片 3">
            <a:extLst>
              <a:ext uri="{FF2B5EF4-FFF2-40B4-BE49-F238E27FC236}">
                <a16:creationId xmlns:a16="http://schemas.microsoft.com/office/drawing/2014/main" id="{DC3E3B66-4E1C-4B62-B12E-312C40F7BC11}"/>
              </a:ext>
            </a:extLst>
          </p:cNvPr>
          <p:cNvPicPr>
            <a:picLocks noChangeAspect="1"/>
          </p:cNvPicPr>
          <p:nvPr/>
        </p:nvPicPr>
        <p:blipFill>
          <a:blip r:embed="rId3"/>
          <a:stretch>
            <a:fillRect/>
          </a:stretch>
        </p:blipFill>
        <p:spPr>
          <a:xfrm>
            <a:off x="1127655" y="1571636"/>
            <a:ext cx="9447890" cy="2781847"/>
          </a:xfrm>
          <a:prstGeom prst="rect">
            <a:avLst/>
          </a:prstGeom>
        </p:spPr>
      </p:pic>
      <p:sp>
        <p:nvSpPr>
          <p:cNvPr id="10" name="文本框 9">
            <a:extLst>
              <a:ext uri="{FF2B5EF4-FFF2-40B4-BE49-F238E27FC236}">
                <a16:creationId xmlns:a16="http://schemas.microsoft.com/office/drawing/2014/main" id="{F04F1852-9384-4798-8875-5C7DB261934C}"/>
              </a:ext>
            </a:extLst>
          </p:cNvPr>
          <p:cNvSpPr txBox="1"/>
          <p:nvPr/>
        </p:nvSpPr>
        <p:spPr>
          <a:xfrm>
            <a:off x="8184145" y="4659979"/>
            <a:ext cx="3456240" cy="1618520"/>
          </a:xfrm>
          <a:prstGeom prst="rect">
            <a:avLst/>
          </a:prstGeom>
          <a:noFill/>
        </p:spPr>
        <p:txBody>
          <a:bodyPr wrap="square">
            <a:spAutoFit/>
          </a:bodyPr>
          <a:lstStyle/>
          <a:p>
            <a:pPr marL="342900" marR="0" lvl="0" indent="-342900" algn="l" defTabSz="914400" rtl="0" eaLnBrk="0" fontAlgn="base" latinLnBrk="0" hangingPunct="0">
              <a:lnSpc>
                <a:spcPct val="150000"/>
              </a:lnSpc>
              <a:spcBef>
                <a:spcPct val="0"/>
              </a:spcBef>
              <a:spcAft>
                <a:spcPct val="0"/>
              </a:spcAft>
              <a:buClrTx/>
              <a:buSzTx/>
              <a:buFont typeface="Wingdings" panose="05000000000000000000" pitchFamily="2" charset="2"/>
              <a:buChar char="n"/>
              <a:defRPr/>
            </a:pPr>
            <a:r>
              <a:rPr lang="zh-CN" altLang="en-US" sz="2000" b="1" dirty="0">
                <a:solidFill>
                  <a:srgbClr val="0070C0"/>
                </a:solidFill>
                <a:latin typeface="微软雅黑" panose="020B0503020204020204" pitchFamily="34" charset="-122"/>
                <a:ea typeface="微软雅黑" panose="020B0503020204020204" pitchFamily="34" charset="-122"/>
              </a:rPr>
              <a:t>全连接层</a:t>
            </a:r>
            <a:endParaRPr lang="en-US" altLang="zh-CN" sz="2000" b="1" dirty="0">
              <a:solidFill>
                <a:srgbClr val="0070C0"/>
              </a:solidFill>
              <a:latin typeface="微软雅黑" panose="020B0503020204020204" pitchFamily="34" charset="-122"/>
              <a:ea typeface="微软雅黑" panose="020B0503020204020204" pitchFamily="34" charset="-122"/>
            </a:endParaRP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defRPr/>
            </a:pPr>
            <a:r>
              <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分类头</a:t>
            </a:r>
            <a:r>
              <a:rPr kumimoji="0" lang="zh-CN" altLang="en-US" sz="16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lang="zh-CN" altLang="en-US" sz="1600" dirty="0">
                <a:solidFill>
                  <a:prstClr val="black"/>
                </a:solidFill>
                <a:latin typeface="微软雅黑" panose="020B0503020204020204" pitchFamily="34" charset="-122"/>
                <a:ea typeface="微软雅黑" panose="020B0503020204020204" pitchFamily="34" charset="-122"/>
              </a:rPr>
              <a:t>输出堆叠脉冲数量分类</a:t>
            </a:r>
            <a:endParaRPr lang="en-US" altLang="zh-CN" sz="1600" dirty="0">
              <a:solidFill>
                <a:prstClr val="black"/>
              </a:solidFill>
              <a:latin typeface="微软雅黑" panose="020B0503020204020204" pitchFamily="34" charset="-122"/>
              <a:ea typeface="微软雅黑" panose="020B0503020204020204" pitchFamily="34" charset="-122"/>
            </a:endParaRP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defRPr/>
            </a:pPr>
            <a:r>
              <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回归头</a:t>
            </a:r>
            <a:r>
              <a:rPr kumimoji="0" lang="zh-CN" altLang="en-US" sz="16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：输出各个脉冲到达时间和脉冲高度</a:t>
            </a:r>
            <a:endParaRPr kumimoji="0" lang="en-US" altLang="zh-CN" sz="16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2" name="文本框 11">
            <a:extLst>
              <a:ext uri="{FF2B5EF4-FFF2-40B4-BE49-F238E27FC236}">
                <a16:creationId xmlns:a16="http://schemas.microsoft.com/office/drawing/2014/main" id="{18A77D96-8B83-44FC-A171-C3E3CD9A950A}"/>
              </a:ext>
            </a:extLst>
          </p:cNvPr>
          <p:cNvSpPr txBox="1"/>
          <p:nvPr/>
        </p:nvSpPr>
        <p:spPr>
          <a:xfrm>
            <a:off x="4439885" y="4664841"/>
            <a:ext cx="3249784" cy="1618520"/>
          </a:xfrm>
          <a:prstGeom prst="rect">
            <a:avLst/>
          </a:prstGeom>
          <a:noFill/>
        </p:spPr>
        <p:txBody>
          <a:bodyPr wrap="square">
            <a:spAutoFit/>
          </a:bodyPr>
          <a:lstStyle/>
          <a:p>
            <a:pPr marL="28575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n"/>
              <a:defRPr/>
            </a:pPr>
            <a:r>
              <a:rPr kumimoji="0" lang="zh-CN" altLang="en-US" sz="20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特征提取</a:t>
            </a:r>
            <a:endParaRPr kumimoji="0" lang="en-US" altLang="zh-CN" sz="20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defRPr/>
            </a:pPr>
            <a:r>
              <a:rPr kumimoji="0" lang="en-US" altLang="zh-CN" sz="16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VGG</a:t>
            </a:r>
            <a:r>
              <a:rPr lang="zh-CN" altLang="en-US" sz="1600" dirty="0">
                <a:solidFill>
                  <a:prstClr val="black"/>
                </a:solidFill>
                <a:latin typeface="微软雅黑" panose="020B0503020204020204" pitchFamily="34" charset="-122"/>
                <a:ea typeface="微软雅黑" panose="020B0503020204020204" pitchFamily="34" charset="-122"/>
              </a:rPr>
              <a:t>架构，两个</a:t>
            </a:r>
            <a:r>
              <a:rPr lang="en-US" altLang="zh-CN" sz="1600" dirty="0">
                <a:solidFill>
                  <a:prstClr val="black"/>
                </a:solidFill>
                <a:latin typeface="微软雅黑" panose="020B0503020204020204" pitchFamily="34" charset="-122"/>
                <a:ea typeface="微软雅黑" panose="020B0503020204020204" pitchFamily="34" charset="-122"/>
              </a:rPr>
              <a:t>VGG</a:t>
            </a:r>
            <a:r>
              <a:rPr lang="zh-CN" altLang="en-US" sz="1600" dirty="0">
                <a:solidFill>
                  <a:prstClr val="black"/>
                </a:solidFill>
                <a:latin typeface="微软雅黑" panose="020B0503020204020204" pitchFamily="34" charset="-122"/>
                <a:ea typeface="微软雅黑" panose="020B0503020204020204" pitchFamily="34" charset="-122"/>
              </a:rPr>
              <a:t>卷积块</a:t>
            </a:r>
            <a:endParaRPr lang="en-US" altLang="zh-CN" sz="1600" dirty="0">
              <a:solidFill>
                <a:prstClr val="black"/>
              </a:solidFill>
              <a:latin typeface="微软雅黑" panose="020B0503020204020204" pitchFamily="34" charset="-122"/>
              <a:ea typeface="微软雅黑" panose="020B0503020204020204" pitchFamily="34" charset="-122"/>
            </a:endParaRP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defRPr/>
            </a:pPr>
            <a:r>
              <a:rPr kumimoji="0" lang="zh-CN" altLang="en-US" sz="16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沿阈值</a:t>
            </a:r>
            <a:r>
              <a:rPr kumimoji="0" lang="en-US" altLang="zh-CN" sz="16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0" lang="zh-CN" altLang="en-US" sz="16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时间维度提取</a:t>
            </a: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defRPr/>
            </a:pPr>
            <a:r>
              <a:rPr kumimoji="0" lang="zh-CN" altLang="en-US" sz="16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紧凑共享特征表示</a:t>
            </a:r>
            <a:endParaRPr kumimoji="0" lang="en-US" altLang="zh-CN" sz="160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4" name="文本框 13">
            <a:extLst>
              <a:ext uri="{FF2B5EF4-FFF2-40B4-BE49-F238E27FC236}">
                <a16:creationId xmlns:a16="http://schemas.microsoft.com/office/drawing/2014/main" id="{DE2B5381-6C7F-46A4-97B4-FE113F6933BC}"/>
              </a:ext>
            </a:extLst>
          </p:cNvPr>
          <p:cNvSpPr txBox="1"/>
          <p:nvPr/>
        </p:nvSpPr>
        <p:spPr>
          <a:xfrm>
            <a:off x="479609" y="848028"/>
            <a:ext cx="10872755" cy="369332"/>
          </a:xfrm>
          <a:prstGeom prst="rect">
            <a:avLst/>
          </a:prstGeom>
          <a:noFill/>
        </p:spPr>
        <p:txBody>
          <a:bodyPr wrap="square">
            <a:spAutoFit/>
          </a:bodyPr>
          <a:lstStyle/>
          <a:p>
            <a:r>
              <a:rPr lang="zh-CN" altLang="en-US" b="1" i="0" dirty="0">
                <a:solidFill>
                  <a:srgbClr val="1A1A1A"/>
                </a:solidFill>
                <a:effectLst/>
                <a:latin typeface="微软雅黑" panose="020B0503020204020204" pitchFamily="34" charset="-122"/>
                <a:ea typeface="微软雅黑" panose="020B0503020204020204" pitchFamily="34" charset="-122"/>
              </a:rPr>
              <a:t>网络联合执行两个任务：脉冲堆叠分类与脉冲参数回归。</a:t>
            </a:r>
            <a:endParaRPr lang="zh-CN" altLang="en-US" b="1" dirty="0">
              <a:latin typeface="微软雅黑" panose="020B0503020204020204" pitchFamily="34" charset="-122"/>
              <a:ea typeface="微软雅黑" panose="020B0503020204020204" pitchFamily="34" charset="-122"/>
            </a:endParaRPr>
          </a:p>
        </p:txBody>
      </p:sp>
      <p:sp>
        <p:nvSpPr>
          <p:cNvPr id="8" name="灯片编号占位符 2">
            <a:extLst>
              <a:ext uri="{FF2B5EF4-FFF2-40B4-BE49-F238E27FC236}">
                <a16:creationId xmlns:a16="http://schemas.microsoft.com/office/drawing/2014/main" id="{1C22C611-6AF5-42C5-B6E7-3A38EB12AC60}"/>
              </a:ext>
            </a:extLst>
          </p:cNvPr>
          <p:cNvSpPr>
            <a:spLocks noGrp="1" noChangeArrowheads="1"/>
          </p:cNvSpPr>
          <p:nvPr/>
        </p:nvSpPr>
        <p:spPr bwMode="auto">
          <a:xfrm>
            <a:off x="11715788" y="6492330"/>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latin typeface="+mn-lt"/>
                <a:ea typeface="黑体" panose="02010609060101010101" pitchFamily="49" charset="-122"/>
              </a:rPr>
              <a:t>10</a:t>
            </a:fld>
            <a:endParaRPr lang="zh-CN" altLang="en-US" dirty="0">
              <a:latin typeface="+mn-lt"/>
              <a:ea typeface="黑体" panose="02010609060101010101" pitchFamily="49" charset="-122"/>
            </a:endParaRPr>
          </a:p>
        </p:txBody>
      </p:sp>
    </p:spTree>
    <p:extLst>
      <p:ext uri="{BB962C8B-B14F-4D97-AF65-F5344CB8AC3E}">
        <p14:creationId xmlns:p14="http://schemas.microsoft.com/office/powerpoint/2010/main" val="2887091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txBox="1"/>
          <p:nvPr/>
        </p:nvSpPr>
        <p:spPr>
          <a:xfrm>
            <a:off x="2152650" y="134335"/>
            <a:ext cx="7886700" cy="7174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pPr>
            <a:r>
              <a:rPr lang="zh-CN" altLang="en-US" sz="4000" b="1" dirty="0">
                <a:latin typeface="微软雅黑" panose="020B0503020204020204" pitchFamily="34" charset="-122"/>
                <a:ea typeface="微软雅黑" panose="020B0503020204020204" pitchFamily="34" charset="-122"/>
                <a:cs typeface="Arial" panose="020B0604020202020204" pitchFamily="34" charset="0"/>
              </a:rPr>
              <a:t>报告提纲</a:t>
            </a:r>
          </a:p>
        </p:txBody>
      </p:sp>
      <p:sp>
        <p:nvSpPr>
          <p:cNvPr id="16" name="内容占位符 2"/>
          <p:cNvSpPr txBox="1"/>
          <p:nvPr/>
        </p:nvSpPr>
        <p:spPr>
          <a:xfrm>
            <a:off x="551615" y="1124839"/>
            <a:ext cx="10656740" cy="525636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panose="05000000000000000000" pitchFamily="2" charset="2"/>
              <a:buChar char="n"/>
            </a:pPr>
            <a:r>
              <a:rPr lang="zh-CN" altLang="en-US" sz="3200" b="1" dirty="0">
                <a:latin typeface="微软雅黑" panose="020B0503020204020204" pitchFamily="34" charset="-122"/>
                <a:ea typeface="微软雅黑" panose="020B0503020204020204" pitchFamily="34" charset="-122"/>
                <a:cs typeface="Arial" panose="020B0604020202020204" pitchFamily="34" charset="0"/>
              </a:rPr>
              <a:t>研究背景</a:t>
            </a:r>
            <a:endParaRPr lang="en-US" altLang="zh-CN" sz="3200" b="1" dirty="0">
              <a:latin typeface="微软雅黑" panose="020B0503020204020204" pitchFamily="34" charset="-122"/>
              <a:ea typeface="微软雅黑" panose="020B0503020204020204" pitchFamily="34" charset="-122"/>
              <a:cs typeface="Arial" panose="020B0604020202020204" pitchFamily="34" charset="0"/>
            </a:endParaRPr>
          </a:p>
          <a:p>
            <a:pPr>
              <a:lnSpc>
                <a:spcPct val="150000"/>
              </a:lnSpc>
              <a:buFont typeface="Wingdings" panose="05000000000000000000" pitchFamily="2" charset="2"/>
              <a:buChar char="n"/>
            </a:pPr>
            <a:r>
              <a:rPr lang="zh-CN" altLang="en-US" sz="3200" b="1" dirty="0">
                <a:latin typeface="微软雅黑" panose="020B0503020204020204" pitchFamily="34" charset="-122"/>
                <a:ea typeface="微软雅黑" panose="020B0503020204020204" pitchFamily="34" charset="-122"/>
                <a:cs typeface="Arial" panose="020B0604020202020204" pitchFamily="34" charset="0"/>
              </a:rPr>
              <a:t>算法设计</a:t>
            </a:r>
            <a:endParaRPr lang="en-US" altLang="zh-CN" sz="3200" b="1" dirty="0">
              <a:latin typeface="微软雅黑" panose="020B0503020204020204" pitchFamily="34" charset="-122"/>
              <a:ea typeface="微软雅黑" panose="020B0503020204020204" pitchFamily="34" charset="-122"/>
              <a:cs typeface="Arial" panose="020B0604020202020204" pitchFamily="34" charset="0"/>
            </a:endParaRPr>
          </a:p>
          <a:p>
            <a:pPr>
              <a:lnSpc>
                <a:spcPct val="150000"/>
              </a:lnSpc>
              <a:buFont typeface="Wingdings" panose="05000000000000000000" pitchFamily="2" charset="2"/>
              <a:buChar char="n"/>
            </a:pPr>
            <a:r>
              <a:rPr lang="zh-CN" altLang="en-US" sz="32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数据集构建与仿真测试</a:t>
            </a:r>
          </a:p>
          <a:p>
            <a:pPr>
              <a:lnSpc>
                <a:spcPct val="150000"/>
              </a:lnSpc>
              <a:buFont typeface="Wingdings" panose="05000000000000000000" pitchFamily="2" charset="2"/>
              <a:buChar char="n"/>
            </a:pPr>
            <a:r>
              <a:rPr lang="zh-CN" altLang="en-US" sz="3200" b="1" dirty="0">
                <a:latin typeface="微软雅黑" panose="020B0503020204020204" pitchFamily="34" charset="-122"/>
                <a:ea typeface="微软雅黑" panose="020B0503020204020204" pitchFamily="34" charset="-122"/>
                <a:cs typeface="Arial" panose="020B0604020202020204" pitchFamily="34" charset="0"/>
              </a:rPr>
              <a:t>总结与展望</a:t>
            </a:r>
          </a:p>
        </p:txBody>
      </p:sp>
    </p:spTree>
    <p:extLst>
      <p:ext uri="{BB962C8B-B14F-4D97-AF65-F5344CB8AC3E}">
        <p14:creationId xmlns:p14="http://schemas.microsoft.com/office/powerpoint/2010/main" val="1195307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715788" y="6492330"/>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latin typeface="+mn-lt"/>
                <a:ea typeface="黑体" panose="02010609060101010101" pitchFamily="49" charset="-122"/>
              </a:rPr>
              <a:t>12</a:t>
            </a:fld>
            <a:endParaRPr lang="zh-CN" altLang="en-US" dirty="0">
              <a:latin typeface="+mn-lt"/>
              <a:ea typeface="黑体" panose="02010609060101010101" pitchFamily="49" charset="-122"/>
            </a:endParaRPr>
          </a:p>
        </p:txBody>
      </p:sp>
      <p:sp>
        <p:nvSpPr>
          <p:cNvPr id="22" name="文本框 21"/>
          <p:cNvSpPr txBox="1"/>
          <p:nvPr/>
        </p:nvSpPr>
        <p:spPr>
          <a:xfrm>
            <a:off x="263594" y="4803280"/>
            <a:ext cx="11376261" cy="12899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85750" indent="-285750">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采用二阶</a:t>
            </a:r>
            <a:r>
              <a:rPr lang="en-US" altLang="zh-CN" dirty="0">
                <a:latin typeface="微软雅黑" panose="020B0503020204020204" pitchFamily="34" charset="-122"/>
                <a:ea typeface="微软雅黑" panose="020B0503020204020204" pitchFamily="34" charset="-122"/>
              </a:rPr>
              <a:t>CR-RC</a:t>
            </a:r>
            <a:r>
              <a:rPr lang="zh-CN" altLang="en-US" dirty="0">
                <a:latin typeface="微软雅黑" panose="020B0503020204020204" pitchFamily="34" charset="-122"/>
                <a:ea typeface="微软雅黑" panose="020B0503020204020204" pitchFamily="34" charset="-122"/>
              </a:rPr>
              <a:t>成形电路模型，对成形后的典型脉冲进行解析建模。</a:t>
            </a:r>
            <a:endParaRPr lang="en-US" altLang="zh-CN"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根据线性时不变系统和噪声功率叠加原理，生成含噪声的信号波形</a:t>
            </a:r>
            <a:endParaRPr lang="en-US" altLang="zh-CN"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基于泊松分布生成各个计数率下的堆叠波形信号</a:t>
            </a:r>
          </a:p>
        </p:txBody>
      </p:sp>
      <p:sp>
        <p:nvSpPr>
          <p:cNvPr id="9" name="标题 13"/>
          <p:cNvSpPr txBox="1"/>
          <p:nvPr/>
        </p:nvSpPr>
        <p:spPr>
          <a:xfrm>
            <a:off x="263594" y="116770"/>
            <a:ext cx="12024835" cy="7346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hangingPunct="1"/>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仿真信号波形生成</a:t>
            </a:r>
            <a:endParaRPr lang="zh-CN" altLang="en-US" sz="3600" dirty="0">
              <a:solidFill>
                <a:schemeClr val="tx1"/>
              </a:solidFill>
              <a:latin typeface="微软雅黑" panose="020B0503020204020204" pitchFamily="34" charset="-122"/>
              <a:ea typeface="微软雅黑" panose="020B0503020204020204" pitchFamily="34" charset="-122"/>
              <a:cs typeface="Arial" panose="020B0604020202020204" pitchFamily="34" charset="0"/>
            </a:endParaRPr>
          </a:p>
        </p:txBody>
      </p:sp>
      <p:pic>
        <p:nvPicPr>
          <p:cNvPr id="5" name="图片 4">
            <a:extLst>
              <a:ext uri="{FF2B5EF4-FFF2-40B4-BE49-F238E27FC236}">
                <a16:creationId xmlns:a16="http://schemas.microsoft.com/office/drawing/2014/main" id="{DF026C04-70A9-4123-BABF-BB9FB68E5304}"/>
              </a:ext>
            </a:extLst>
          </p:cNvPr>
          <p:cNvPicPr>
            <a:picLocks noChangeAspect="1"/>
          </p:cNvPicPr>
          <p:nvPr/>
        </p:nvPicPr>
        <p:blipFill>
          <a:blip r:embed="rId3"/>
          <a:stretch>
            <a:fillRect/>
          </a:stretch>
        </p:blipFill>
        <p:spPr>
          <a:xfrm>
            <a:off x="350363" y="1705534"/>
            <a:ext cx="7200500" cy="1389690"/>
          </a:xfrm>
          <a:prstGeom prst="rect">
            <a:avLst/>
          </a:prstGeom>
        </p:spPr>
      </p:pic>
      <p:pic>
        <p:nvPicPr>
          <p:cNvPr id="8" name="图片 7">
            <a:extLst>
              <a:ext uri="{FF2B5EF4-FFF2-40B4-BE49-F238E27FC236}">
                <a16:creationId xmlns:a16="http://schemas.microsoft.com/office/drawing/2014/main" id="{6A13AB0A-71D6-4A8D-82D5-2667695E24CB}"/>
              </a:ext>
            </a:extLst>
          </p:cNvPr>
          <p:cNvPicPr>
            <a:picLocks noChangeAspect="1"/>
          </p:cNvPicPr>
          <p:nvPr/>
        </p:nvPicPr>
        <p:blipFill rotWithShape="1">
          <a:blip r:embed="rId4">
            <a:extLst>
              <a:ext uri="{28A0092B-C50C-407E-A947-70E740481C1C}">
                <a14:useLocalDpi xmlns:a14="http://schemas.microsoft.com/office/drawing/2010/main" val="0"/>
              </a:ext>
            </a:extLst>
          </a:blip>
          <a:srcRect b="56286"/>
          <a:stretch/>
        </p:blipFill>
        <p:spPr>
          <a:xfrm>
            <a:off x="7608105" y="1059909"/>
            <a:ext cx="4089522" cy="1711305"/>
          </a:xfrm>
          <a:prstGeom prst="rect">
            <a:avLst/>
          </a:prstGeom>
        </p:spPr>
      </p:pic>
      <p:pic>
        <p:nvPicPr>
          <p:cNvPr id="11" name="图片 10">
            <a:extLst>
              <a:ext uri="{FF2B5EF4-FFF2-40B4-BE49-F238E27FC236}">
                <a16:creationId xmlns:a16="http://schemas.microsoft.com/office/drawing/2014/main" id="{4BAF3993-170F-4713-91D2-0B37986906E4}"/>
              </a:ext>
            </a:extLst>
          </p:cNvPr>
          <p:cNvPicPr>
            <a:picLocks noChangeAspect="1"/>
          </p:cNvPicPr>
          <p:nvPr/>
        </p:nvPicPr>
        <p:blipFill rotWithShape="1">
          <a:blip r:embed="rId4">
            <a:extLst>
              <a:ext uri="{28A0092B-C50C-407E-A947-70E740481C1C}">
                <a14:useLocalDpi xmlns:a14="http://schemas.microsoft.com/office/drawing/2010/main" val="0"/>
              </a:ext>
            </a:extLst>
          </a:blip>
          <a:srcRect t="52841" b="7370"/>
          <a:stretch/>
        </p:blipFill>
        <p:spPr>
          <a:xfrm>
            <a:off x="7553336" y="2636945"/>
            <a:ext cx="4159054" cy="1584110"/>
          </a:xfrm>
          <a:prstGeom prst="rect">
            <a:avLst/>
          </a:prstGeom>
        </p:spPr>
      </p:pic>
      <p:sp>
        <p:nvSpPr>
          <p:cNvPr id="10" name="文本框 9">
            <a:extLst>
              <a:ext uri="{FF2B5EF4-FFF2-40B4-BE49-F238E27FC236}">
                <a16:creationId xmlns:a16="http://schemas.microsoft.com/office/drawing/2014/main" id="{09A6962E-3A44-42A6-A330-4C5FD0F4E6FD}"/>
              </a:ext>
            </a:extLst>
          </p:cNvPr>
          <p:cNvSpPr txBox="1"/>
          <p:nvPr/>
        </p:nvSpPr>
        <p:spPr>
          <a:xfrm>
            <a:off x="263595" y="4403170"/>
            <a:ext cx="10857992" cy="400110"/>
          </a:xfrm>
          <a:prstGeom prst="rect">
            <a:avLst/>
          </a:prstGeom>
          <a:noFill/>
        </p:spPr>
        <p:txBody>
          <a:bodyPr wrap="square">
            <a:spAutoFit/>
          </a:bodyPr>
          <a:lstStyle/>
          <a:p>
            <a:pPr marL="342900" indent="-342900">
              <a:buFont typeface="Wingdings" panose="05000000000000000000" pitchFamily="2" charset="2"/>
              <a:buChar char="n"/>
            </a:pPr>
            <a:r>
              <a:rPr lang="zh-CN" altLang="en-US" sz="2000" b="1" dirty="0">
                <a:solidFill>
                  <a:srgbClr val="0070C0"/>
                </a:solidFill>
                <a:latin typeface="微软雅黑" panose="020B0503020204020204" pitchFamily="34" charset="-122"/>
                <a:ea typeface="微软雅黑" panose="020B0503020204020204" pitchFamily="34" charset="-122"/>
              </a:rPr>
              <a:t>基于半导体</a:t>
            </a:r>
            <a:r>
              <a:rPr lang="en-US" altLang="zh-CN" sz="2000" b="1" dirty="0">
                <a:solidFill>
                  <a:srgbClr val="0070C0"/>
                </a:solidFill>
                <a:latin typeface="微软雅黑" panose="020B0503020204020204" pitchFamily="34" charset="-122"/>
                <a:ea typeface="微软雅黑" panose="020B0503020204020204" pitchFamily="34" charset="-122"/>
              </a:rPr>
              <a:t>/</a:t>
            </a:r>
            <a:r>
              <a:rPr lang="zh-CN" altLang="en-US" sz="2000" b="1" dirty="0">
                <a:solidFill>
                  <a:srgbClr val="0070C0"/>
                </a:solidFill>
                <a:latin typeface="微软雅黑" panose="020B0503020204020204" pitchFamily="34" charset="-122"/>
                <a:ea typeface="微软雅黑" panose="020B0503020204020204" pitchFamily="34" charset="-122"/>
              </a:rPr>
              <a:t>闪烁体探测器的信号响应特性构建</a:t>
            </a:r>
            <a:r>
              <a:rPr lang="en-US" altLang="zh-CN" sz="2000" b="1" dirty="0">
                <a:latin typeface="微软雅黑" panose="020B0503020204020204" pitchFamily="34" charset="-122"/>
                <a:ea typeface="微软雅黑" panose="020B0503020204020204" pitchFamily="34" charset="-122"/>
              </a:rPr>
              <a:t>(</a:t>
            </a:r>
            <a:r>
              <a:rPr lang="en-US" altLang="zh-CN" sz="2000" dirty="0">
                <a:solidFill>
                  <a:prstClr val="black"/>
                </a:solidFill>
                <a:latin typeface="微软雅黑" panose="020B0503020204020204" pitchFamily="34" charset="-122"/>
                <a:ea typeface="微软雅黑" panose="020B0503020204020204" pitchFamily="34" charset="-122"/>
              </a:rPr>
              <a:t>100MHz</a:t>
            </a:r>
            <a:r>
              <a:rPr lang="zh-CN" altLang="en-US" sz="2000" dirty="0">
                <a:solidFill>
                  <a:prstClr val="black"/>
                </a:solidFill>
                <a:latin typeface="微软雅黑" panose="020B0503020204020204" pitchFamily="34" charset="-122"/>
                <a:ea typeface="微软雅黑" panose="020B0503020204020204" pitchFamily="34" charset="-122"/>
              </a:rPr>
              <a:t>采样率，</a:t>
            </a:r>
            <a:r>
              <a:rPr lang="en-US" altLang="zh-CN" sz="2000" dirty="0">
                <a:solidFill>
                  <a:prstClr val="black"/>
                </a:solidFill>
                <a:latin typeface="微软雅黑" panose="020B0503020204020204" pitchFamily="34" charset="-122"/>
                <a:ea typeface="微软雅黑" panose="020B0503020204020204" pitchFamily="34" charset="-122"/>
              </a:rPr>
              <a:t>10us</a:t>
            </a:r>
            <a:r>
              <a:rPr lang="zh-CN" altLang="en-US" sz="2000" dirty="0">
                <a:solidFill>
                  <a:prstClr val="black"/>
                </a:solidFill>
                <a:latin typeface="微软雅黑" panose="020B0503020204020204" pitchFamily="34" charset="-122"/>
                <a:ea typeface="微软雅黑" panose="020B0503020204020204" pitchFamily="34" charset="-122"/>
              </a:rPr>
              <a:t>采样窗口）</a:t>
            </a:r>
            <a:endParaRPr lang="zh-CN" altLang="en-US" sz="2000" b="1" dirty="0"/>
          </a:p>
        </p:txBody>
      </p:sp>
      <p:sp>
        <p:nvSpPr>
          <p:cNvPr id="12" name="文本框 11">
            <a:extLst>
              <a:ext uri="{FF2B5EF4-FFF2-40B4-BE49-F238E27FC236}">
                <a16:creationId xmlns:a16="http://schemas.microsoft.com/office/drawing/2014/main" id="{51161E7E-8C2D-4507-ACE2-C0443035F1E1}"/>
              </a:ext>
            </a:extLst>
          </p:cNvPr>
          <p:cNvSpPr txBox="1"/>
          <p:nvPr/>
        </p:nvSpPr>
        <p:spPr>
          <a:xfrm>
            <a:off x="1343670" y="2998450"/>
            <a:ext cx="2016140" cy="338554"/>
          </a:xfrm>
          <a:prstGeom prst="rect">
            <a:avLst/>
          </a:prstGeom>
          <a:noFill/>
        </p:spPr>
        <p:txBody>
          <a:bodyPr wrap="square">
            <a:spAutoFit/>
          </a:bodyPr>
          <a:lstStyle/>
          <a:p>
            <a:r>
              <a:rPr lang="zh-CN" altLang="en-US" sz="1600" b="1" dirty="0">
                <a:latin typeface="微软雅黑" panose="020B0503020204020204" pitchFamily="34" charset="-122"/>
                <a:ea typeface="微软雅黑" panose="020B0503020204020204" pitchFamily="34" charset="-122"/>
              </a:rPr>
              <a:t>漏电流散粒噪声</a:t>
            </a:r>
            <a:endParaRPr lang="zh-CN" altLang="en-US" sz="1600" b="1" dirty="0"/>
          </a:p>
        </p:txBody>
      </p:sp>
      <p:sp>
        <p:nvSpPr>
          <p:cNvPr id="13" name="文本框 12">
            <a:extLst>
              <a:ext uri="{FF2B5EF4-FFF2-40B4-BE49-F238E27FC236}">
                <a16:creationId xmlns:a16="http://schemas.microsoft.com/office/drawing/2014/main" id="{5EBEA7B5-919A-4B92-BBDD-77F82D73235B}"/>
              </a:ext>
            </a:extLst>
          </p:cNvPr>
          <p:cNvSpPr txBox="1"/>
          <p:nvPr/>
        </p:nvSpPr>
        <p:spPr>
          <a:xfrm>
            <a:off x="1258815" y="1294477"/>
            <a:ext cx="1808675" cy="338554"/>
          </a:xfrm>
          <a:prstGeom prst="rect">
            <a:avLst/>
          </a:prstGeom>
          <a:noFill/>
        </p:spPr>
        <p:txBody>
          <a:bodyPr wrap="square">
            <a:spAutoFit/>
          </a:bodyPr>
          <a:lstStyle/>
          <a:p>
            <a:r>
              <a:rPr lang="zh-CN" altLang="en-US" sz="1600" b="1" dirty="0">
                <a:latin typeface="微软雅黑" panose="020B0503020204020204" pitchFamily="34" charset="-122"/>
                <a:ea typeface="微软雅黑" panose="020B0503020204020204" pitchFamily="34" charset="-122"/>
              </a:rPr>
              <a:t>运放等效输入噪声</a:t>
            </a:r>
            <a:endParaRPr lang="zh-CN" altLang="en-US" sz="1600"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715788" y="6492330"/>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latin typeface="+mn-lt"/>
                <a:ea typeface="黑体" panose="02010609060101010101" pitchFamily="49" charset="-122"/>
              </a:rPr>
              <a:t>13</a:t>
            </a:fld>
            <a:endParaRPr lang="zh-CN" altLang="en-US" dirty="0">
              <a:latin typeface="+mn-lt"/>
              <a:ea typeface="黑体" panose="02010609060101010101" pitchFamily="49" charset="-122"/>
            </a:endParaRPr>
          </a:p>
        </p:txBody>
      </p:sp>
      <p:sp>
        <p:nvSpPr>
          <p:cNvPr id="9" name="标题 13"/>
          <p:cNvSpPr txBox="1"/>
          <p:nvPr/>
        </p:nvSpPr>
        <p:spPr>
          <a:xfrm>
            <a:off x="263594" y="116770"/>
            <a:ext cx="12024835" cy="7346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hangingPunct="1"/>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数据集构建</a:t>
            </a:r>
            <a:endParaRPr lang="zh-CN" altLang="en-US" sz="3600" dirty="0">
              <a:solidFill>
                <a:schemeClr val="tx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5" name="文本框 14">
            <a:extLst>
              <a:ext uri="{FF2B5EF4-FFF2-40B4-BE49-F238E27FC236}">
                <a16:creationId xmlns:a16="http://schemas.microsoft.com/office/drawing/2014/main" id="{45B3D58B-A4D0-47F5-8C23-633A2048946D}"/>
              </a:ext>
            </a:extLst>
          </p:cNvPr>
          <p:cNvSpPr txBox="1"/>
          <p:nvPr/>
        </p:nvSpPr>
        <p:spPr>
          <a:xfrm>
            <a:off x="695625" y="4005040"/>
            <a:ext cx="10555072" cy="2357184"/>
          </a:xfrm>
          <a:prstGeom prst="rect">
            <a:avLst/>
          </a:prstGeom>
          <a:noFill/>
        </p:spPr>
        <p:txBody>
          <a:bodyPr wrap="square">
            <a:spAutoFit/>
          </a:bodyPr>
          <a:lstStyle/>
          <a:p>
            <a:pPr algn="just" latinLnBrk="1">
              <a:lnSpc>
                <a:spcPct val="150000"/>
              </a:lnSpc>
            </a:pPr>
            <a:r>
              <a:rPr lang="zh-CN" altLang="en-US" sz="1600" dirty="0">
                <a:solidFill>
                  <a:srgbClr val="000000"/>
                </a:solidFill>
                <a:latin typeface="微软雅黑" panose="020B0503020204020204" pitchFamily="34" charset="-122"/>
                <a:ea typeface="微软雅黑" panose="020B0503020204020204" pitchFamily="34" charset="-122"/>
              </a:rPr>
              <a:t>将低活度</a:t>
            </a:r>
            <a:r>
              <a:rPr lang="en-US" altLang="zh-CN" sz="1600" dirty="0">
                <a:solidFill>
                  <a:srgbClr val="000000"/>
                </a:solidFill>
                <a:latin typeface="微软雅黑" panose="020B0503020204020204" pitchFamily="34" charset="-122"/>
                <a:ea typeface="微软雅黑" panose="020B0503020204020204" pitchFamily="34" charset="-122"/>
              </a:rPr>
              <a:t>Cs137</a:t>
            </a:r>
            <a:r>
              <a:rPr lang="zh-CN" altLang="en-US" sz="1600" dirty="0">
                <a:solidFill>
                  <a:srgbClr val="000000"/>
                </a:solidFill>
                <a:latin typeface="微软雅黑" panose="020B0503020204020204" pitchFamily="34" charset="-122"/>
                <a:ea typeface="微软雅黑" panose="020B0503020204020204" pitchFamily="34" charset="-122"/>
              </a:rPr>
              <a:t>放射源的能谱数据作为脉冲幅度标准</a:t>
            </a:r>
            <a:endParaRPr lang="en-US" altLang="zh-CN" sz="1600" dirty="0">
              <a:solidFill>
                <a:srgbClr val="000000"/>
              </a:solidFill>
              <a:latin typeface="微软雅黑" panose="020B0503020204020204" pitchFamily="34" charset="-122"/>
              <a:ea typeface="微软雅黑" panose="020B0503020204020204" pitchFamily="34" charset="-122"/>
            </a:endParaRPr>
          </a:p>
          <a:p>
            <a:pPr marL="342900" indent="-342900" algn="just" latinLnBrk="1">
              <a:lnSpc>
                <a:spcPct val="150000"/>
              </a:lnSpc>
              <a:buFont typeface="Wingdings" panose="05000000000000000000" pitchFamily="2" charset="2"/>
              <a:buChar char="n"/>
            </a:pPr>
            <a:r>
              <a:rPr lang="zh-CN" altLang="en-US" sz="2000" b="1" dirty="0">
                <a:solidFill>
                  <a:srgbClr val="0070C0"/>
                </a:solidFill>
                <a:latin typeface="微软雅黑" panose="020B0503020204020204" pitchFamily="34" charset="-122"/>
                <a:ea typeface="微软雅黑" panose="020B0503020204020204" pitchFamily="34" charset="-122"/>
              </a:rPr>
              <a:t>数据集（训练集、测试集、验证集）组成</a:t>
            </a:r>
          </a:p>
          <a:p>
            <a:pPr marL="285750" indent="-285750" algn="just" latinLnBrk="1">
              <a:lnSpc>
                <a:spcPct val="150000"/>
              </a:lnSpc>
              <a:buFont typeface="Arial" panose="020B0604020202020204" pitchFamily="34" charset="0"/>
              <a:buChar char="•"/>
            </a:pPr>
            <a:r>
              <a:rPr lang="zh-CN" altLang="en-US" sz="1600" dirty="0">
                <a:solidFill>
                  <a:srgbClr val="000000"/>
                </a:solidFill>
                <a:latin typeface="微软雅黑" panose="020B0503020204020204" pitchFamily="34" charset="-122"/>
                <a:ea typeface="微软雅黑" panose="020B0503020204020204" pitchFamily="34" charset="-122"/>
              </a:rPr>
              <a:t>单脉冲、双脉冲、三脉冲堆叠事例采用均匀分布抽样脉冲到达时间间隔；</a:t>
            </a:r>
            <a:endParaRPr lang="en-US" altLang="zh-CN" sz="1600" dirty="0">
              <a:solidFill>
                <a:srgbClr val="000000"/>
              </a:solidFill>
              <a:latin typeface="微软雅黑" panose="020B0503020204020204" pitchFamily="34" charset="-122"/>
              <a:ea typeface="微软雅黑" panose="020B0503020204020204" pitchFamily="34" charset="-122"/>
            </a:endParaRPr>
          </a:p>
          <a:p>
            <a:pPr marL="285750" indent="-285750" algn="just" latinLnBrk="1">
              <a:lnSpc>
                <a:spcPct val="150000"/>
              </a:lnSpc>
              <a:buFont typeface="Arial" panose="020B0604020202020204" pitchFamily="34" charset="0"/>
              <a:buChar char="•"/>
            </a:pPr>
            <a:r>
              <a:rPr lang="zh-CN" altLang="en-US" sz="1600" dirty="0">
                <a:solidFill>
                  <a:srgbClr val="000000"/>
                </a:solidFill>
                <a:latin typeface="微软雅黑" panose="020B0503020204020204" pitchFamily="34" charset="-122"/>
                <a:ea typeface="微软雅黑" panose="020B0503020204020204" pitchFamily="34" charset="-122"/>
              </a:rPr>
              <a:t>四脉冲及以上的场景，选择采用</a:t>
            </a:r>
            <a:r>
              <a:rPr lang="en-US" altLang="zh-CN" sz="1600" dirty="0">
                <a:solidFill>
                  <a:srgbClr val="000000"/>
                </a:solidFill>
                <a:latin typeface="微软雅黑" panose="020B0503020204020204" pitchFamily="34" charset="-122"/>
                <a:ea typeface="微软雅黑" panose="020B0503020204020204" pitchFamily="34" charset="-122"/>
              </a:rPr>
              <a:t>500kcps</a:t>
            </a:r>
            <a:r>
              <a:rPr lang="zh-CN" altLang="en-US" sz="1600" dirty="0">
                <a:solidFill>
                  <a:srgbClr val="000000"/>
                </a:solidFill>
                <a:latin typeface="微软雅黑" panose="020B0503020204020204" pitchFamily="34" charset="-122"/>
                <a:ea typeface="微软雅黑" panose="020B0503020204020204" pitchFamily="34" charset="-122"/>
              </a:rPr>
              <a:t>生成数据集。</a:t>
            </a:r>
            <a:endParaRPr lang="en-US" altLang="zh-CN" sz="1600" dirty="0">
              <a:solidFill>
                <a:srgbClr val="000000"/>
              </a:solidFill>
              <a:latin typeface="微软雅黑" panose="020B0503020204020204" pitchFamily="34" charset="-122"/>
              <a:ea typeface="微软雅黑" panose="020B0503020204020204" pitchFamily="34" charset="-122"/>
            </a:endParaRPr>
          </a:p>
          <a:p>
            <a:pPr marL="285750" indent="-285750" algn="just" latinLnBrk="1">
              <a:lnSpc>
                <a:spcPct val="150000"/>
              </a:lnSpc>
              <a:buFont typeface="Arial" panose="020B0604020202020204" pitchFamily="34" charset="0"/>
              <a:buChar char="•"/>
            </a:pPr>
            <a:r>
              <a:rPr lang="zh-CN" altLang="en-US" sz="1600" dirty="0">
                <a:solidFill>
                  <a:srgbClr val="000000"/>
                </a:solidFill>
                <a:latin typeface="微软雅黑" panose="020B0503020204020204" pitchFamily="34" charset="-122"/>
                <a:ea typeface="微软雅黑" panose="020B0503020204020204" pitchFamily="34" charset="-122"/>
              </a:rPr>
              <a:t>训练集和测试集按照</a:t>
            </a:r>
            <a:r>
              <a:rPr lang="en-US" altLang="zh-CN" sz="1600" dirty="0">
                <a:solidFill>
                  <a:srgbClr val="000000"/>
                </a:solidFill>
                <a:latin typeface="微软雅黑" panose="020B0503020204020204" pitchFamily="34" charset="-122"/>
                <a:ea typeface="微软雅黑" panose="020B0503020204020204" pitchFamily="34" charset="-122"/>
              </a:rPr>
              <a:t>8</a:t>
            </a:r>
            <a:r>
              <a:rPr lang="zh-CN" altLang="en-US" sz="1600" dirty="0">
                <a:solidFill>
                  <a:srgbClr val="000000"/>
                </a:solidFill>
                <a:latin typeface="微软雅黑" panose="020B0503020204020204" pitchFamily="34" charset="-122"/>
                <a:ea typeface="微软雅黑" panose="020B0503020204020204" pitchFamily="34" charset="-122"/>
              </a:rPr>
              <a:t>：</a:t>
            </a:r>
            <a:r>
              <a:rPr lang="en-US" altLang="zh-CN" sz="1600" dirty="0">
                <a:solidFill>
                  <a:srgbClr val="000000"/>
                </a:solidFill>
                <a:latin typeface="微软雅黑" panose="020B0503020204020204" pitchFamily="34" charset="-122"/>
                <a:ea typeface="微软雅黑" panose="020B0503020204020204" pitchFamily="34" charset="-122"/>
              </a:rPr>
              <a:t>2</a:t>
            </a:r>
            <a:r>
              <a:rPr lang="zh-CN" altLang="en-US" sz="1600" dirty="0">
                <a:solidFill>
                  <a:srgbClr val="000000"/>
                </a:solidFill>
                <a:latin typeface="微软雅黑" panose="020B0503020204020204" pitchFamily="34" charset="-122"/>
                <a:ea typeface="微软雅黑" panose="020B0503020204020204" pitchFamily="34" charset="-122"/>
              </a:rPr>
              <a:t>的比例划分，共计</a:t>
            </a:r>
            <a:r>
              <a:rPr lang="en-US" altLang="zh-CN" sz="1600" dirty="0">
                <a:solidFill>
                  <a:srgbClr val="000000"/>
                </a:solidFill>
                <a:latin typeface="微软雅黑" panose="020B0503020204020204" pitchFamily="34" charset="-122"/>
                <a:ea typeface="微软雅黑" panose="020B0503020204020204" pitchFamily="34" charset="-122"/>
              </a:rPr>
              <a:t>50w</a:t>
            </a:r>
            <a:r>
              <a:rPr lang="zh-CN" altLang="en-US" sz="1600" dirty="0">
                <a:solidFill>
                  <a:srgbClr val="000000"/>
                </a:solidFill>
                <a:latin typeface="微软雅黑" panose="020B0503020204020204" pitchFamily="34" charset="-122"/>
                <a:ea typeface="微软雅黑" panose="020B0503020204020204" pitchFamily="34" charset="-122"/>
              </a:rPr>
              <a:t>事例</a:t>
            </a:r>
            <a:endParaRPr lang="en-US" altLang="zh-CN" sz="1600" dirty="0">
              <a:solidFill>
                <a:srgbClr val="000000"/>
              </a:solidFill>
              <a:latin typeface="微软雅黑" panose="020B0503020204020204" pitchFamily="34" charset="-122"/>
              <a:ea typeface="微软雅黑" panose="020B0503020204020204" pitchFamily="34" charset="-122"/>
            </a:endParaRPr>
          </a:p>
          <a:p>
            <a:pPr marL="285750" indent="-285750" algn="just" latinLnBrk="1">
              <a:lnSpc>
                <a:spcPct val="150000"/>
              </a:lnSpc>
              <a:buFont typeface="Arial" panose="020B0604020202020204" pitchFamily="34" charset="0"/>
              <a:buChar char="•"/>
            </a:pPr>
            <a:r>
              <a:rPr lang="zh-CN" altLang="en-US" sz="1600" dirty="0">
                <a:solidFill>
                  <a:srgbClr val="000000"/>
                </a:solidFill>
                <a:latin typeface="微软雅黑" panose="020B0503020204020204" pitchFamily="34" charset="-122"/>
                <a:ea typeface="微软雅黑" panose="020B0503020204020204" pitchFamily="34" charset="-122"/>
              </a:rPr>
              <a:t>验证集构建：构建计数率为 </a:t>
            </a:r>
            <a:r>
              <a:rPr lang="en-US" altLang="zh-CN" sz="1600" dirty="0">
                <a:solidFill>
                  <a:srgbClr val="000000"/>
                </a:solidFill>
                <a:latin typeface="微软雅黑" panose="020B0503020204020204" pitchFamily="34" charset="-122"/>
                <a:ea typeface="微软雅黑" panose="020B0503020204020204" pitchFamily="34" charset="-122"/>
              </a:rPr>
              <a:t>50 </a:t>
            </a:r>
            <a:r>
              <a:rPr lang="en-US" altLang="zh-CN" sz="1600" dirty="0" err="1">
                <a:solidFill>
                  <a:srgbClr val="000000"/>
                </a:solidFill>
                <a:latin typeface="微软雅黑" panose="020B0503020204020204" pitchFamily="34" charset="-122"/>
                <a:ea typeface="微软雅黑" panose="020B0503020204020204" pitchFamily="34" charset="-122"/>
              </a:rPr>
              <a:t>kcps</a:t>
            </a:r>
            <a:r>
              <a:rPr lang="zh-CN" altLang="en-US" sz="1600" dirty="0">
                <a:solidFill>
                  <a:srgbClr val="000000"/>
                </a:solidFill>
                <a:latin typeface="微软雅黑" panose="020B0503020204020204" pitchFamily="34" charset="-122"/>
                <a:ea typeface="微软雅黑" panose="020B0503020204020204" pitchFamily="34" charset="-122"/>
              </a:rPr>
              <a:t>、</a:t>
            </a:r>
            <a:r>
              <a:rPr lang="en-US" altLang="zh-CN" sz="1600" dirty="0">
                <a:solidFill>
                  <a:srgbClr val="000000"/>
                </a:solidFill>
                <a:latin typeface="微软雅黑" panose="020B0503020204020204" pitchFamily="34" charset="-122"/>
                <a:ea typeface="微软雅黑" panose="020B0503020204020204" pitchFamily="34" charset="-122"/>
              </a:rPr>
              <a:t>100 </a:t>
            </a:r>
            <a:r>
              <a:rPr lang="en-US" altLang="zh-CN" sz="1600" dirty="0" err="1">
                <a:solidFill>
                  <a:srgbClr val="000000"/>
                </a:solidFill>
                <a:latin typeface="微软雅黑" panose="020B0503020204020204" pitchFamily="34" charset="-122"/>
                <a:ea typeface="微软雅黑" panose="020B0503020204020204" pitchFamily="34" charset="-122"/>
              </a:rPr>
              <a:t>kcps</a:t>
            </a:r>
            <a:r>
              <a:rPr lang="zh-CN" altLang="en-US" sz="1600" dirty="0">
                <a:solidFill>
                  <a:srgbClr val="000000"/>
                </a:solidFill>
                <a:latin typeface="微软雅黑" panose="020B0503020204020204" pitchFamily="34" charset="-122"/>
                <a:ea typeface="微软雅黑" panose="020B0503020204020204" pitchFamily="34" charset="-122"/>
              </a:rPr>
              <a:t>、</a:t>
            </a:r>
            <a:r>
              <a:rPr lang="en-US" altLang="zh-CN" sz="1600" dirty="0">
                <a:solidFill>
                  <a:srgbClr val="000000"/>
                </a:solidFill>
                <a:latin typeface="微软雅黑" panose="020B0503020204020204" pitchFamily="34" charset="-122"/>
                <a:ea typeface="微软雅黑" panose="020B0503020204020204" pitchFamily="34" charset="-122"/>
              </a:rPr>
              <a:t>150 </a:t>
            </a:r>
            <a:r>
              <a:rPr lang="en-US" altLang="zh-CN" sz="1600" dirty="0" err="1">
                <a:solidFill>
                  <a:srgbClr val="000000"/>
                </a:solidFill>
                <a:latin typeface="微软雅黑" panose="020B0503020204020204" pitchFamily="34" charset="-122"/>
                <a:ea typeface="微软雅黑" panose="020B0503020204020204" pitchFamily="34" charset="-122"/>
              </a:rPr>
              <a:t>kcps</a:t>
            </a:r>
            <a:r>
              <a:rPr lang="zh-CN" altLang="en-US" sz="1600" dirty="0">
                <a:solidFill>
                  <a:srgbClr val="000000"/>
                </a:solidFill>
                <a:latin typeface="微软雅黑" panose="020B0503020204020204" pitchFamily="34" charset="-122"/>
                <a:ea typeface="微软雅黑" panose="020B0503020204020204" pitchFamily="34" charset="-122"/>
              </a:rPr>
              <a:t>、</a:t>
            </a:r>
            <a:r>
              <a:rPr lang="en-US" altLang="zh-CN" sz="1600" dirty="0">
                <a:solidFill>
                  <a:srgbClr val="000000"/>
                </a:solidFill>
                <a:latin typeface="微软雅黑" panose="020B0503020204020204" pitchFamily="34" charset="-122"/>
                <a:ea typeface="微软雅黑" panose="020B0503020204020204" pitchFamily="34" charset="-122"/>
              </a:rPr>
              <a:t>200 </a:t>
            </a:r>
            <a:r>
              <a:rPr lang="en-US" altLang="zh-CN" sz="1600" dirty="0" err="1">
                <a:solidFill>
                  <a:srgbClr val="000000"/>
                </a:solidFill>
                <a:latin typeface="微软雅黑" panose="020B0503020204020204" pitchFamily="34" charset="-122"/>
                <a:ea typeface="微软雅黑" panose="020B0503020204020204" pitchFamily="34" charset="-122"/>
              </a:rPr>
              <a:t>kcps</a:t>
            </a:r>
            <a:r>
              <a:rPr lang="zh-CN" altLang="en-US" sz="1600" dirty="0">
                <a:solidFill>
                  <a:srgbClr val="000000"/>
                </a:solidFill>
                <a:latin typeface="微软雅黑" panose="020B0503020204020204" pitchFamily="34" charset="-122"/>
                <a:ea typeface="微软雅黑" panose="020B0503020204020204" pitchFamily="34" charset="-122"/>
              </a:rPr>
              <a:t>的 </a:t>
            </a:r>
            <a:r>
              <a:rPr lang="en-US" altLang="zh-CN" sz="1600" dirty="0">
                <a:solidFill>
                  <a:srgbClr val="000000"/>
                </a:solidFill>
                <a:latin typeface="微软雅黑" panose="020B0503020204020204" pitchFamily="34" charset="-122"/>
                <a:ea typeface="微软雅黑" panose="020B0503020204020204" pitchFamily="34" charset="-122"/>
              </a:rPr>
              <a:t>4 </a:t>
            </a:r>
            <a:r>
              <a:rPr lang="zh-CN" altLang="en-US" sz="1600" dirty="0">
                <a:solidFill>
                  <a:srgbClr val="000000"/>
                </a:solidFill>
                <a:latin typeface="微软雅黑" panose="020B0503020204020204" pitchFamily="34" charset="-122"/>
                <a:ea typeface="微软雅黑" panose="020B0503020204020204" pitchFamily="34" charset="-122"/>
              </a:rPr>
              <a:t>组验证集，每组</a:t>
            </a:r>
            <a:r>
              <a:rPr lang="en-US" altLang="zh-CN" sz="1600" dirty="0">
                <a:solidFill>
                  <a:srgbClr val="000000"/>
                </a:solidFill>
                <a:latin typeface="微软雅黑" panose="020B0503020204020204" pitchFamily="34" charset="-122"/>
                <a:ea typeface="微软雅黑" panose="020B0503020204020204" pitchFamily="34" charset="-122"/>
              </a:rPr>
              <a:t>10 </a:t>
            </a:r>
            <a:r>
              <a:rPr lang="zh-CN" altLang="en-US" sz="1600" dirty="0">
                <a:solidFill>
                  <a:srgbClr val="000000"/>
                </a:solidFill>
                <a:latin typeface="微软雅黑" panose="020B0503020204020204" pitchFamily="34" charset="-122"/>
                <a:ea typeface="微软雅黑" panose="020B0503020204020204" pitchFamily="34" charset="-122"/>
              </a:rPr>
              <a:t>万个事例</a:t>
            </a:r>
          </a:p>
        </p:txBody>
      </p:sp>
      <p:pic>
        <p:nvPicPr>
          <p:cNvPr id="3" name="图片 2">
            <a:extLst>
              <a:ext uri="{FF2B5EF4-FFF2-40B4-BE49-F238E27FC236}">
                <a16:creationId xmlns:a16="http://schemas.microsoft.com/office/drawing/2014/main" id="{504D1A80-47F6-4506-B5DE-E79EE89B90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1990" y="860181"/>
            <a:ext cx="4536315" cy="3195718"/>
          </a:xfrm>
          <a:prstGeom prst="rect">
            <a:avLst/>
          </a:prstGeom>
        </p:spPr>
      </p:pic>
      <p:pic>
        <p:nvPicPr>
          <p:cNvPr id="6" name="图片 5">
            <a:extLst>
              <a:ext uri="{FF2B5EF4-FFF2-40B4-BE49-F238E27FC236}">
                <a16:creationId xmlns:a16="http://schemas.microsoft.com/office/drawing/2014/main" id="{F55ACF79-89AE-4127-AC47-4E26E7D8A5A4}"/>
              </a:ext>
            </a:extLst>
          </p:cNvPr>
          <p:cNvPicPr>
            <a:picLocks noChangeAspect="1"/>
          </p:cNvPicPr>
          <p:nvPr/>
        </p:nvPicPr>
        <p:blipFill rotWithShape="1">
          <a:blip r:embed="rId4">
            <a:extLst>
              <a:ext uri="{28A0092B-C50C-407E-A947-70E740481C1C}">
                <a14:useLocalDpi xmlns:a14="http://schemas.microsoft.com/office/drawing/2010/main" val="0"/>
              </a:ext>
            </a:extLst>
          </a:blip>
          <a:srcRect t="2546"/>
          <a:stretch/>
        </p:blipFill>
        <p:spPr>
          <a:xfrm>
            <a:off x="1127655" y="911275"/>
            <a:ext cx="4536315" cy="3125548"/>
          </a:xfrm>
          <a:prstGeom prst="rect">
            <a:avLst/>
          </a:prstGeom>
        </p:spPr>
      </p:pic>
      <p:sp>
        <p:nvSpPr>
          <p:cNvPr id="2" name="矩形 1">
            <a:extLst>
              <a:ext uri="{FF2B5EF4-FFF2-40B4-BE49-F238E27FC236}">
                <a16:creationId xmlns:a16="http://schemas.microsoft.com/office/drawing/2014/main" id="{93C6BA9D-43D0-4DDF-A5AB-677323590CC5}"/>
              </a:ext>
            </a:extLst>
          </p:cNvPr>
          <p:cNvSpPr/>
          <p:nvPr/>
        </p:nvSpPr>
        <p:spPr>
          <a:xfrm>
            <a:off x="8976200" y="3717020"/>
            <a:ext cx="288020" cy="3475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7869203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715788" y="6492330"/>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latin typeface="+mn-lt"/>
                <a:ea typeface="黑体" panose="02010609060101010101" pitchFamily="49" charset="-122"/>
              </a:rPr>
              <a:t>14</a:t>
            </a:fld>
            <a:endParaRPr lang="zh-CN" altLang="en-US" dirty="0">
              <a:latin typeface="+mn-lt"/>
              <a:ea typeface="黑体" panose="02010609060101010101" pitchFamily="49" charset="-122"/>
            </a:endParaRPr>
          </a:p>
        </p:txBody>
      </p:sp>
      <p:sp>
        <p:nvSpPr>
          <p:cNvPr id="22" name="文本框 21"/>
          <p:cNvSpPr txBox="1"/>
          <p:nvPr/>
        </p:nvSpPr>
        <p:spPr>
          <a:xfrm>
            <a:off x="839635" y="4732773"/>
            <a:ext cx="10656740" cy="17054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85750" indent="-285750">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损失函数采用物理约束的多任务损失函数，兼容回归问题和分类问题并抑制小脉冲分裂</a:t>
            </a:r>
            <a:endParaRPr lang="en-US" altLang="zh-CN"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endParaRPr lang="en-US" altLang="zh-CN"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采用</a:t>
            </a:r>
            <a:r>
              <a:rPr lang="en-US" altLang="zh-CN" dirty="0" err="1">
                <a:latin typeface="微软雅黑" panose="020B0503020204020204" pitchFamily="34" charset="-122"/>
                <a:ea typeface="微软雅黑" panose="020B0503020204020204" pitchFamily="34" charset="-122"/>
              </a:rPr>
              <a:t>Nadam</a:t>
            </a:r>
            <a:r>
              <a:rPr lang="zh-CN" altLang="en-US" dirty="0">
                <a:latin typeface="微软雅黑" panose="020B0503020204020204" pitchFamily="34" charset="-122"/>
                <a:ea typeface="微软雅黑" panose="020B0503020204020204" pitchFamily="34" charset="-122"/>
              </a:rPr>
              <a:t>优化器，使用自适应学习率，并使用</a:t>
            </a:r>
            <a:r>
              <a:rPr lang="en-US" altLang="zh-CN" dirty="0">
                <a:latin typeface="微软雅黑" panose="020B0503020204020204" pitchFamily="34" charset="-122"/>
                <a:ea typeface="微软雅黑" panose="020B0503020204020204" pitchFamily="34" charset="-122"/>
              </a:rPr>
              <a:t>Early stopping</a:t>
            </a:r>
            <a:r>
              <a:rPr lang="zh-CN" altLang="en-US" dirty="0">
                <a:latin typeface="微软雅黑" panose="020B0503020204020204" pitchFamily="34" charset="-122"/>
                <a:ea typeface="微软雅黑" panose="020B0503020204020204" pitchFamily="34" charset="-122"/>
              </a:rPr>
              <a:t>策略以防止过拟合。</a:t>
            </a:r>
            <a:endParaRPr lang="en-US" altLang="zh-CN"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总训练时长约</a:t>
            </a:r>
            <a:r>
              <a:rPr lang="en-US" altLang="zh-CN" dirty="0">
                <a:latin typeface="微软雅黑" panose="020B0503020204020204" pitchFamily="34" charset="-122"/>
                <a:ea typeface="微软雅黑" panose="020B0503020204020204" pitchFamily="34" charset="-122"/>
              </a:rPr>
              <a:t>1.2</a:t>
            </a:r>
            <a:r>
              <a:rPr lang="zh-CN" altLang="en-US" dirty="0">
                <a:latin typeface="微软雅黑" panose="020B0503020204020204" pitchFamily="34" charset="-122"/>
                <a:ea typeface="微软雅黑" panose="020B0503020204020204" pitchFamily="34" charset="-122"/>
              </a:rPr>
              <a:t>小时，回归损失与分类损失在训练初期均快速下降，随后逐渐收敛。</a:t>
            </a:r>
          </a:p>
        </p:txBody>
      </p:sp>
      <p:sp>
        <p:nvSpPr>
          <p:cNvPr id="9" name="标题 13"/>
          <p:cNvSpPr txBox="1"/>
          <p:nvPr/>
        </p:nvSpPr>
        <p:spPr>
          <a:xfrm>
            <a:off x="263594" y="116770"/>
            <a:ext cx="12024835" cy="7346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hangingPunct="1"/>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网络训练</a:t>
            </a:r>
            <a:endParaRPr lang="zh-CN" altLang="en-US" sz="3600" dirty="0">
              <a:solidFill>
                <a:schemeClr val="tx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0" name="文本框 9">
            <a:extLst>
              <a:ext uri="{FF2B5EF4-FFF2-40B4-BE49-F238E27FC236}">
                <a16:creationId xmlns:a16="http://schemas.microsoft.com/office/drawing/2014/main" id="{09A6962E-3A44-42A6-A330-4C5FD0F4E6FD}"/>
              </a:ext>
            </a:extLst>
          </p:cNvPr>
          <p:cNvSpPr txBox="1"/>
          <p:nvPr/>
        </p:nvSpPr>
        <p:spPr>
          <a:xfrm>
            <a:off x="839635" y="4329318"/>
            <a:ext cx="9216640" cy="400110"/>
          </a:xfrm>
          <a:prstGeom prst="rect">
            <a:avLst/>
          </a:prstGeom>
          <a:noFill/>
        </p:spPr>
        <p:txBody>
          <a:bodyPr wrap="square">
            <a:spAutoFit/>
          </a:bodyPr>
          <a:lstStyle/>
          <a:p>
            <a:pPr marL="342900" indent="-342900">
              <a:buFont typeface="Wingdings" panose="05000000000000000000" pitchFamily="2" charset="2"/>
              <a:buChar char="n"/>
            </a:pPr>
            <a:r>
              <a:rPr lang="zh-CN" altLang="en-US" sz="2000" b="1" dirty="0">
                <a:solidFill>
                  <a:srgbClr val="0070C0"/>
                </a:solidFill>
                <a:latin typeface="微软雅黑" panose="020B0503020204020204" pitchFamily="34" charset="-122"/>
                <a:ea typeface="微软雅黑" panose="020B0503020204020204" pitchFamily="34" charset="-122"/>
              </a:rPr>
              <a:t>模型基于</a:t>
            </a:r>
            <a:r>
              <a:rPr lang="en-US" altLang="zh-CN" sz="2000" b="1" dirty="0" err="1">
                <a:solidFill>
                  <a:srgbClr val="0070C0"/>
                </a:solidFill>
                <a:latin typeface="微软雅黑" panose="020B0503020204020204" pitchFamily="34" charset="-122"/>
                <a:ea typeface="微软雅黑" panose="020B0503020204020204" pitchFamily="34" charset="-122"/>
              </a:rPr>
              <a:t>PyTorch</a:t>
            </a:r>
            <a:r>
              <a:rPr lang="zh-CN" altLang="en-US" sz="2000" b="1" dirty="0">
                <a:solidFill>
                  <a:srgbClr val="0070C0"/>
                </a:solidFill>
                <a:latin typeface="微软雅黑" panose="020B0503020204020204" pitchFamily="34" charset="-122"/>
                <a:ea typeface="微软雅黑" panose="020B0503020204020204" pitchFamily="34" charset="-122"/>
              </a:rPr>
              <a:t>实现和训练</a:t>
            </a:r>
            <a:r>
              <a:rPr lang="en-US" altLang="zh-CN" sz="2000" dirty="0">
                <a:latin typeface="微软雅黑" panose="020B0503020204020204" pitchFamily="34" charset="-122"/>
                <a:ea typeface="微软雅黑" panose="020B0503020204020204" pitchFamily="34" charset="-122"/>
              </a:rPr>
              <a:t>(NVIDIA RTX 3080Ti GPU)</a:t>
            </a:r>
            <a:endParaRPr lang="zh-CN" altLang="en-US" sz="2000" dirty="0"/>
          </a:p>
        </p:txBody>
      </p:sp>
      <p:pic>
        <p:nvPicPr>
          <p:cNvPr id="3" name="图片 2">
            <a:extLst>
              <a:ext uri="{FF2B5EF4-FFF2-40B4-BE49-F238E27FC236}">
                <a16:creationId xmlns:a16="http://schemas.microsoft.com/office/drawing/2014/main" id="{05F4A45B-675A-4040-9AC7-9FE7908A95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3695" y="832776"/>
            <a:ext cx="8040135" cy="3180646"/>
          </a:xfrm>
          <a:prstGeom prst="rect">
            <a:avLst/>
          </a:prstGeom>
        </p:spPr>
      </p:pic>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F995398C-C1BA-4415-B238-CCF454B70973}"/>
                  </a:ext>
                </a:extLst>
              </p:cNvPr>
              <p:cNvSpPr txBox="1"/>
              <p:nvPr/>
            </p:nvSpPr>
            <p:spPr>
              <a:xfrm>
                <a:off x="3575825" y="5189853"/>
                <a:ext cx="5544385" cy="395621"/>
              </a:xfrm>
              <a:prstGeom prst="rect">
                <a:avLst/>
              </a:prstGeom>
              <a:noFill/>
            </p:spPr>
            <p:txBody>
              <a:bodyPr wrap="square">
                <a:spAutoFit/>
              </a:bodyPr>
              <a:lstStyle/>
              <a:p>
                <a14:m>
                  <m:oMath xmlns:m="http://schemas.openxmlformats.org/officeDocument/2006/math">
                    <m:sSub>
                      <m:sSubPr>
                        <m:ctrlPr>
                          <a:rPr lang="fr-FR" altLang="zh-CN" i="1" dirty="0" smtClean="0">
                            <a:solidFill>
                              <a:schemeClr val="tx1"/>
                            </a:solidFill>
                            <a:latin typeface="Cambria Math" panose="02040503050406030204" pitchFamily="18" charset="0"/>
                          </a:rPr>
                        </m:ctrlPr>
                      </m:sSubPr>
                      <m:e>
                        <m:r>
                          <a:rPr lang="fr-FR" altLang="zh-CN" b="0" i="1" dirty="0" smtClean="0">
                            <a:solidFill>
                              <a:schemeClr val="tx1"/>
                            </a:solidFill>
                            <a:latin typeface="Cambria Math" panose="02040503050406030204" pitchFamily="18" charset="0"/>
                          </a:rPr>
                          <m:t>𝐿</m:t>
                        </m:r>
                      </m:e>
                      <m:sub>
                        <m:r>
                          <a:rPr lang="fr-FR" altLang="zh-CN" b="0" i="1" dirty="0" smtClean="0">
                            <a:solidFill>
                              <a:schemeClr val="tx1"/>
                            </a:solidFill>
                            <a:latin typeface="Cambria Math" panose="02040503050406030204" pitchFamily="18" charset="0"/>
                          </a:rPr>
                          <m:t>𝑡𝑜𝑡𝑎𝑙</m:t>
                        </m:r>
                      </m:sub>
                    </m:sSub>
                    <m:r>
                      <a:rPr lang="fr-FR" altLang="zh-CN" b="0" i="1" dirty="0" smtClean="0">
                        <a:solidFill>
                          <a:schemeClr val="tx1"/>
                        </a:solidFill>
                        <a:latin typeface="Cambria Math" panose="02040503050406030204" pitchFamily="18" charset="0"/>
                      </a:rPr>
                      <m:t>= </m:t>
                    </m:r>
                    <m:sSub>
                      <m:sSubPr>
                        <m:ctrlPr>
                          <a:rPr lang="fr-FR" altLang="zh-CN" i="1" dirty="0" smtClean="0">
                            <a:solidFill>
                              <a:schemeClr val="tx1"/>
                            </a:solidFill>
                            <a:latin typeface="Cambria Math" panose="02040503050406030204" pitchFamily="18" charset="0"/>
                          </a:rPr>
                        </m:ctrlPr>
                      </m:sSubPr>
                      <m:e>
                        <m:r>
                          <a:rPr lang="fr-FR" altLang="zh-CN" b="0" i="1" dirty="0" smtClean="0">
                            <a:solidFill>
                              <a:schemeClr val="tx1"/>
                            </a:solidFill>
                            <a:latin typeface="Cambria Math" panose="02040503050406030204" pitchFamily="18" charset="0"/>
                          </a:rPr>
                          <m:t>𝜆</m:t>
                        </m:r>
                      </m:e>
                      <m:sub>
                        <m:r>
                          <a:rPr lang="fr-FR" altLang="zh-CN" b="0" i="1" dirty="0" smtClean="0">
                            <a:solidFill>
                              <a:schemeClr val="tx1"/>
                            </a:solidFill>
                            <a:latin typeface="Cambria Math" panose="02040503050406030204" pitchFamily="18" charset="0"/>
                          </a:rPr>
                          <m:t>𝑐𝑙𝑠</m:t>
                        </m:r>
                      </m:sub>
                    </m:sSub>
                    <m:sSub>
                      <m:sSubPr>
                        <m:ctrlPr>
                          <a:rPr lang="fr-FR" altLang="zh-CN" i="1" dirty="0" smtClean="0">
                            <a:solidFill>
                              <a:schemeClr val="tx1"/>
                            </a:solidFill>
                            <a:latin typeface="Cambria Math" panose="02040503050406030204" pitchFamily="18" charset="0"/>
                          </a:rPr>
                        </m:ctrlPr>
                      </m:sSubPr>
                      <m:e>
                        <m:r>
                          <a:rPr lang="fr-FR" altLang="zh-CN" b="0" i="1" dirty="0" smtClean="0">
                            <a:solidFill>
                              <a:schemeClr val="tx1"/>
                            </a:solidFill>
                            <a:latin typeface="Cambria Math" panose="02040503050406030204" pitchFamily="18" charset="0"/>
                          </a:rPr>
                          <m:t>𝐿</m:t>
                        </m:r>
                      </m:e>
                      <m:sub>
                        <m:r>
                          <a:rPr lang="fr-FR" altLang="zh-CN" b="0" i="1" dirty="0" smtClean="0">
                            <a:solidFill>
                              <a:schemeClr val="tx1"/>
                            </a:solidFill>
                            <a:latin typeface="Cambria Math" panose="02040503050406030204" pitchFamily="18" charset="0"/>
                          </a:rPr>
                          <m:t>𝑐𝑙𝑠</m:t>
                        </m:r>
                      </m:sub>
                    </m:sSub>
                    <m:r>
                      <a:rPr lang="fr-FR" altLang="zh-CN" b="0" i="1" dirty="0" smtClean="0">
                        <a:solidFill>
                          <a:schemeClr val="tx1"/>
                        </a:solidFill>
                        <a:latin typeface="Cambria Math" panose="02040503050406030204" pitchFamily="18" charset="0"/>
                      </a:rPr>
                      <m:t>+ </m:t>
                    </m:r>
                    <m:sSub>
                      <m:sSubPr>
                        <m:ctrlPr>
                          <a:rPr lang="fr-FR" altLang="zh-CN" i="1" dirty="0" smtClean="0">
                            <a:solidFill>
                              <a:schemeClr val="tx1"/>
                            </a:solidFill>
                            <a:latin typeface="Cambria Math" panose="02040503050406030204" pitchFamily="18" charset="0"/>
                          </a:rPr>
                        </m:ctrlPr>
                      </m:sSubPr>
                      <m:e>
                        <m:r>
                          <a:rPr lang="fr-FR" altLang="zh-CN" b="0" i="1" dirty="0" smtClean="0">
                            <a:solidFill>
                              <a:schemeClr val="tx1"/>
                            </a:solidFill>
                            <a:latin typeface="Cambria Math" panose="02040503050406030204" pitchFamily="18" charset="0"/>
                          </a:rPr>
                          <m:t>𝜆</m:t>
                        </m:r>
                      </m:e>
                      <m:sub>
                        <m:r>
                          <a:rPr lang="en-US" altLang="zh-CN" b="0" i="1" dirty="0" smtClean="0">
                            <a:solidFill>
                              <a:schemeClr val="tx1"/>
                            </a:solidFill>
                            <a:latin typeface="Cambria Math" panose="02040503050406030204" pitchFamily="18" charset="0"/>
                          </a:rPr>
                          <m:t>𝑟𝑒𝑔</m:t>
                        </m:r>
                      </m:sub>
                    </m:sSub>
                    <m:sSub>
                      <m:sSubPr>
                        <m:ctrlPr>
                          <a:rPr lang="fr-FR" altLang="zh-CN" i="1" dirty="0" smtClean="0">
                            <a:solidFill>
                              <a:schemeClr val="tx1"/>
                            </a:solidFill>
                            <a:latin typeface="Cambria Math" panose="02040503050406030204" pitchFamily="18" charset="0"/>
                          </a:rPr>
                        </m:ctrlPr>
                      </m:sSubPr>
                      <m:e>
                        <m:r>
                          <a:rPr lang="en-US" altLang="zh-CN" b="0" i="1" dirty="0" smtClean="0">
                            <a:solidFill>
                              <a:schemeClr val="tx1"/>
                            </a:solidFill>
                            <a:latin typeface="Cambria Math" panose="02040503050406030204" pitchFamily="18" charset="0"/>
                          </a:rPr>
                          <m:t>(</m:t>
                        </m:r>
                        <m:r>
                          <a:rPr lang="fr-FR" altLang="zh-CN" b="0" i="1" dirty="0" smtClean="0">
                            <a:solidFill>
                              <a:schemeClr val="tx1"/>
                            </a:solidFill>
                            <a:latin typeface="Cambria Math" panose="02040503050406030204" pitchFamily="18" charset="0"/>
                          </a:rPr>
                          <m:t>𝐿</m:t>
                        </m:r>
                      </m:e>
                      <m:sub>
                        <m:r>
                          <a:rPr lang="fr-FR" altLang="zh-CN" b="0" i="1" dirty="0" smtClean="0">
                            <a:solidFill>
                              <a:schemeClr val="tx1"/>
                            </a:solidFill>
                            <a:latin typeface="Cambria Math" panose="02040503050406030204" pitchFamily="18" charset="0"/>
                          </a:rPr>
                          <m:t>𝑡</m:t>
                        </m:r>
                      </m:sub>
                    </m:sSub>
                    <m:r>
                      <a:rPr lang="fr-FR" altLang="zh-CN" b="0" i="1" dirty="0" smtClean="0">
                        <a:solidFill>
                          <a:schemeClr val="tx1"/>
                        </a:solidFill>
                        <a:latin typeface="Cambria Math" panose="02040503050406030204" pitchFamily="18" charset="0"/>
                      </a:rPr>
                      <m:t>+ </m:t>
                    </m:r>
                    <m:sSub>
                      <m:sSubPr>
                        <m:ctrlPr>
                          <a:rPr lang="fr-FR" altLang="zh-CN" i="1" dirty="0" smtClean="0">
                            <a:solidFill>
                              <a:schemeClr val="tx1"/>
                            </a:solidFill>
                            <a:latin typeface="Cambria Math" panose="02040503050406030204" pitchFamily="18" charset="0"/>
                          </a:rPr>
                        </m:ctrlPr>
                      </m:sSubPr>
                      <m:e>
                        <m:r>
                          <a:rPr lang="fr-FR" altLang="zh-CN" b="0" i="1" dirty="0" smtClean="0">
                            <a:solidFill>
                              <a:schemeClr val="tx1"/>
                            </a:solidFill>
                            <a:latin typeface="Cambria Math" panose="02040503050406030204" pitchFamily="18" charset="0"/>
                          </a:rPr>
                          <m:t>𝜆</m:t>
                        </m:r>
                      </m:e>
                      <m:sub>
                        <m:r>
                          <a:rPr lang="fr-FR" altLang="zh-CN" b="0" i="1" dirty="0" smtClean="0">
                            <a:solidFill>
                              <a:schemeClr val="tx1"/>
                            </a:solidFill>
                            <a:latin typeface="Cambria Math" panose="02040503050406030204" pitchFamily="18" charset="0"/>
                          </a:rPr>
                          <m:t>𝐴</m:t>
                        </m:r>
                      </m:sub>
                    </m:sSub>
                    <m:sSub>
                      <m:sSubPr>
                        <m:ctrlPr>
                          <a:rPr lang="fr-FR" altLang="zh-CN" i="1" dirty="0" smtClean="0">
                            <a:solidFill>
                              <a:schemeClr val="tx1"/>
                            </a:solidFill>
                            <a:latin typeface="Cambria Math" panose="02040503050406030204" pitchFamily="18" charset="0"/>
                          </a:rPr>
                        </m:ctrlPr>
                      </m:sSubPr>
                      <m:e>
                        <m:r>
                          <a:rPr lang="fr-FR" altLang="zh-CN" b="0" i="1" dirty="0" smtClean="0">
                            <a:solidFill>
                              <a:schemeClr val="tx1"/>
                            </a:solidFill>
                            <a:latin typeface="Cambria Math" panose="02040503050406030204" pitchFamily="18" charset="0"/>
                          </a:rPr>
                          <m:t>𝐿</m:t>
                        </m:r>
                      </m:e>
                      <m:sub>
                        <m:r>
                          <a:rPr lang="fr-FR" altLang="zh-CN" b="0" i="1" dirty="0" smtClean="0">
                            <a:solidFill>
                              <a:schemeClr val="tx1"/>
                            </a:solidFill>
                            <a:latin typeface="Cambria Math" panose="02040503050406030204" pitchFamily="18" charset="0"/>
                          </a:rPr>
                          <m:t>𝐴</m:t>
                        </m:r>
                      </m:sub>
                    </m:sSub>
                    <m:r>
                      <a:rPr lang="fr-FR" altLang="zh-CN" b="0" i="1" dirty="0" smtClean="0">
                        <a:solidFill>
                          <a:schemeClr val="tx1"/>
                        </a:solidFill>
                        <a:latin typeface="Cambria Math" panose="02040503050406030204" pitchFamily="18" charset="0"/>
                      </a:rPr>
                      <m:t>+ </m:t>
                    </m:r>
                    <m:sSub>
                      <m:sSubPr>
                        <m:ctrlPr>
                          <a:rPr lang="fr-FR" altLang="zh-CN" i="1" dirty="0" smtClean="0">
                            <a:solidFill>
                              <a:schemeClr val="tx1"/>
                            </a:solidFill>
                            <a:latin typeface="Cambria Math" panose="02040503050406030204" pitchFamily="18" charset="0"/>
                          </a:rPr>
                        </m:ctrlPr>
                      </m:sSubPr>
                      <m:e>
                        <m:r>
                          <a:rPr lang="fr-FR" altLang="zh-CN" b="0" i="1" dirty="0" smtClean="0">
                            <a:solidFill>
                              <a:schemeClr val="tx1"/>
                            </a:solidFill>
                            <a:latin typeface="Cambria Math" panose="02040503050406030204" pitchFamily="18" charset="0"/>
                          </a:rPr>
                          <m:t>𝜆</m:t>
                        </m:r>
                      </m:e>
                      <m:sub>
                        <m:r>
                          <a:rPr lang="fr-FR" altLang="zh-CN" b="0" i="1" dirty="0" smtClean="0">
                            <a:solidFill>
                              <a:schemeClr val="tx1"/>
                            </a:solidFill>
                            <a:latin typeface="Cambria Math" panose="02040503050406030204" pitchFamily="18" charset="0"/>
                          </a:rPr>
                          <m:t>𝑒</m:t>
                        </m:r>
                      </m:sub>
                    </m:sSub>
                    <m:sSub>
                      <m:sSubPr>
                        <m:ctrlPr>
                          <a:rPr lang="fr-FR" altLang="zh-CN" i="1" dirty="0" smtClean="0">
                            <a:solidFill>
                              <a:schemeClr val="tx1"/>
                            </a:solidFill>
                            <a:latin typeface="Cambria Math" panose="02040503050406030204" pitchFamily="18" charset="0"/>
                          </a:rPr>
                        </m:ctrlPr>
                      </m:sSubPr>
                      <m:e>
                        <m:r>
                          <a:rPr lang="fr-FR" altLang="zh-CN" b="0" i="1" dirty="0" smtClean="0">
                            <a:solidFill>
                              <a:schemeClr val="tx1"/>
                            </a:solidFill>
                            <a:latin typeface="Cambria Math" panose="02040503050406030204" pitchFamily="18" charset="0"/>
                          </a:rPr>
                          <m:t>𝐿</m:t>
                        </m:r>
                      </m:e>
                      <m:sub>
                        <m:r>
                          <a:rPr lang="fr-FR" altLang="zh-CN" b="0" i="1" dirty="0" smtClean="0">
                            <a:solidFill>
                              <a:schemeClr val="tx1"/>
                            </a:solidFill>
                            <a:latin typeface="Cambria Math" panose="02040503050406030204" pitchFamily="18" charset="0"/>
                          </a:rPr>
                          <m:t>𝑒</m:t>
                        </m:r>
                      </m:sub>
                    </m:sSub>
                  </m:oMath>
                </a14:m>
                <a:r>
                  <a:rPr lang="en-US" altLang="zh-CN" dirty="0">
                    <a:solidFill>
                      <a:schemeClr val="tx1"/>
                    </a:solidFill>
                  </a:rPr>
                  <a:t>)</a:t>
                </a:r>
                <a:endParaRPr lang="zh-CN" altLang="en-US" dirty="0">
                  <a:solidFill>
                    <a:schemeClr val="tx1"/>
                  </a:solidFill>
                </a:endParaRPr>
              </a:p>
            </p:txBody>
          </p:sp>
        </mc:Choice>
        <mc:Fallback xmlns="">
          <p:sp>
            <p:nvSpPr>
              <p:cNvPr id="7" name="文本框 6">
                <a:extLst>
                  <a:ext uri="{FF2B5EF4-FFF2-40B4-BE49-F238E27FC236}">
                    <a16:creationId xmlns:a16="http://schemas.microsoft.com/office/drawing/2014/main" id="{F995398C-C1BA-4415-B238-CCF454B70973}"/>
                  </a:ext>
                </a:extLst>
              </p:cNvPr>
              <p:cNvSpPr txBox="1">
                <a:spLocks noRot="1" noChangeAspect="1" noMove="1" noResize="1" noEditPoints="1" noAdjustHandles="1" noChangeArrowheads="1" noChangeShapeType="1" noTextEdit="1"/>
              </p:cNvSpPr>
              <p:nvPr/>
            </p:nvSpPr>
            <p:spPr>
              <a:xfrm>
                <a:off x="3575825" y="5189853"/>
                <a:ext cx="5544385" cy="395621"/>
              </a:xfrm>
              <a:prstGeom prst="rect">
                <a:avLst/>
              </a:prstGeom>
              <a:blipFill>
                <a:blip r:embed="rId4"/>
                <a:stretch>
                  <a:fillRect t="-6154" b="-1846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538835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715788" y="6492330"/>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latin typeface="+mn-lt"/>
                <a:ea typeface="黑体" panose="02010609060101010101" pitchFamily="49" charset="-122"/>
              </a:rPr>
              <a:t>15</a:t>
            </a:fld>
            <a:endParaRPr lang="zh-CN" altLang="en-US" dirty="0">
              <a:latin typeface="+mn-lt"/>
              <a:ea typeface="黑体" panose="02010609060101010101" pitchFamily="49" charset="-122"/>
            </a:endParaRPr>
          </a:p>
        </p:txBody>
      </p:sp>
      <p:sp>
        <p:nvSpPr>
          <p:cNvPr id="22" name="文本框 21"/>
          <p:cNvSpPr txBox="1"/>
          <p:nvPr/>
        </p:nvSpPr>
        <p:spPr>
          <a:xfrm>
            <a:off x="839635" y="4763695"/>
            <a:ext cx="10080700" cy="17054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85750" indent="-285750">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大多数事件被正确分类，总体准确率稳定保持在</a:t>
            </a:r>
            <a:r>
              <a:rPr lang="en-US" altLang="zh-CN" dirty="0">
                <a:latin typeface="微软雅黑" panose="020B0503020204020204" pitchFamily="34" charset="-122"/>
                <a:ea typeface="微软雅黑" panose="020B0503020204020204" pitchFamily="34" charset="-122"/>
              </a:rPr>
              <a:t>96%</a:t>
            </a:r>
            <a:r>
              <a:rPr lang="zh-CN" altLang="en-US" dirty="0">
                <a:latin typeface="微软雅黑" panose="020B0503020204020204" pitchFamily="34" charset="-122"/>
                <a:ea typeface="微软雅黑" panose="020B0503020204020204" pitchFamily="34" charset="-122"/>
              </a:rPr>
              <a:t>以上。</a:t>
            </a:r>
            <a:endParaRPr lang="en-US" altLang="zh-CN"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单脉冲与双脉冲事件因波形特征清晰而分类准确率最高。</a:t>
            </a:r>
            <a:endParaRPr lang="en-US" altLang="zh-CN"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三脉冲与≥</a:t>
            </a:r>
            <a:r>
              <a:rPr lang="en-US" altLang="zh-CN" dirty="0">
                <a:latin typeface="微软雅黑" panose="020B0503020204020204" pitchFamily="34" charset="-122"/>
                <a:ea typeface="微软雅黑" panose="020B0503020204020204" pitchFamily="34" charset="-122"/>
              </a:rPr>
              <a:t>4</a:t>
            </a:r>
            <a:r>
              <a:rPr lang="zh-CN" altLang="en-US" dirty="0">
                <a:latin typeface="微软雅黑" panose="020B0503020204020204" pitchFamily="34" charset="-122"/>
                <a:ea typeface="微软雅黑" panose="020B0503020204020204" pitchFamily="34" charset="-122"/>
              </a:rPr>
              <a:t>脉冲类别准确率较低，严重的波形重叠降低了相邻脉冲分量的可区分性。</a:t>
            </a:r>
            <a:endParaRPr lang="en-US" altLang="zh-CN"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endParaRPr lang="zh-CN" altLang="en-US" dirty="0">
              <a:latin typeface="微软雅黑" panose="020B0503020204020204" pitchFamily="34" charset="-122"/>
              <a:ea typeface="微软雅黑" panose="020B0503020204020204" pitchFamily="34" charset="-122"/>
            </a:endParaRPr>
          </a:p>
        </p:txBody>
      </p:sp>
      <p:sp>
        <p:nvSpPr>
          <p:cNvPr id="9" name="标题 13"/>
          <p:cNvSpPr txBox="1"/>
          <p:nvPr/>
        </p:nvSpPr>
        <p:spPr>
          <a:xfrm>
            <a:off x="263594" y="116770"/>
            <a:ext cx="12024835" cy="7346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hangingPunct="1"/>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脉冲堆叠分类结果</a:t>
            </a:r>
            <a:endParaRPr lang="zh-CN" altLang="en-US" sz="3600" dirty="0">
              <a:solidFill>
                <a:schemeClr val="tx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0" name="文本框 9">
            <a:extLst>
              <a:ext uri="{FF2B5EF4-FFF2-40B4-BE49-F238E27FC236}">
                <a16:creationId xmlns:a16="http://schemas.microsoft.com/office/drawing/2014/main" id="{09A6962E-3A44-42A6-A330-4C5FD0F4E6FD}"/>
              </a:ext>
            </a:extLst>
          </p:cNvPr>
          <p:cNvSpPr txBox="1"/>
          <p:nvPr/>
        </p:nvSpPr>
        <p:spPr>
          <a:xfrm>
            <a:off x="839635" y="4365065"/>
            <a:ext cx="8064560" cy="400110"/>
          </a:xfrm>
          <a:prstGeom prst="rect">
            <a:avLst/>
          </a:prstGeom>
          <a:noFill/>
        </p:spPr>
        <p:txBody>
          <a:bodyPr wrap="square">
            <a:spAutoFit/>
          </a:bodyPr>
          <a:lstStyle/>
          <a:p>
            <a:pPr marL="342900" indent="-342900">
              <a:buFont typeface="Wingdings" panose="05000000000000000000" pitchFamily="2" charset="2"/>
              <a:buChar char="n"/>
            </a:pPr>
            <a:r>
              <a:rPr lang="zh-CN" altLang="en-US" sz="2000" b="1" dirty="0">
                <a:solidFill>
                  <a:srgbClr val="0070C0"/>
                </a:solidFill>
                <a:latin typeface="微软雅黑" panose="020B0503020204020204" pitchFamily="34" charset="-122"/>
                <a:ea typeface="微软雅黑" panose="020B0503020204020204" pitchFamily="34" charset="-122"/>
              </a:rPr>
              <a:t>验证集上的脉冲堆叠分类混淆矩阵</a:t>
            </a:r>
            <a:endParaRPr lang="zh-CN" altLang="en-US" sz="2000" b="1" dirty="0">
              <a:solidFill>
                <a:srgbClr val="0070C0"/>
              </a:solidFill>
            </a:endParaRPr>
          </a:p>
        </p:txBody>
      </p:sp>
      <p:grpSp>
        <p:nvGrpSpPr>
          <p:cNvPr id="8" name="组合 7">
            <a:extLst>
              <a:ext uri="{FF2B5EF4-FFF2-40B4-BE49-F238E27FC236}">
                <a16:creationId xmlns:a16="http://schemas.microsoft.com/office/drawing/2014/main" id="{7E66825C-43FC-44D2-BD22-C8BAFAD675E9}"/>
              </a:ext>
            </a:extLst>
          </p:cNvPr>
          <p:cNvGrpSpPr/>
          <p:nvPr/>
        </p:nvGrpSpPr>
        <p:grpSpPr>
          <a:xfrm>
            <a:off x="119585" y="1196845"/>
            <a:ext cx="11990978" cy="2417144"/>
            <a:chOff x="119585" y="1272383"/>
            <a:chExt cx="11990978" cy="2417144"/>
          </a:xfrm>
        </p:grpSpPr>
        <p:pic>
          <p:nvPicPr>
            <p:cNvPr id="4" name="图片 3">
              <a:extLst>
                <a:ext uri="{FF2B5EF4-FFF2-40B4-BE49-F238E27FC236}">
                  <a16:creationId xmlns:a16="http://schemas.microsoft.com/office/drawing/2014/main" id="{B2FA5B45-0EDA-4638-8FFF-07E26BD590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585" y="1272383"/>
              <a:ext cx="5951990" cy="2417144"/>
            </a:xfrm>
            <a:prstGeom prst="rect">
              <a:avLst/>
            </a:prstGeom>
          </p:spPr>
        </p:pic>
        <p:pic>
          <p:nvPicPr>
            <p:cNvPr id="6" name="图片 5">
              <a:extLst>
                <a:ext uri="{FF2B5EF4-FFF2-40B4-BE49-F238E27FC236}">
                  <a16:creationId xmlns:a16="http://schemas.microsoft.com/office/drawing/2014/main" id="{CB8D0E94-F45D-4480-9086-06247A5235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1312463"/>
              <a:ext cx="6014563" cy="2336984"/>
            </a:xfrm>
            <a:prstGeom prst="rect">
              <a:avLst/>
            </a:prstGeom>
          </p:spPr>
        </p:pic>
      </p:grpSp>
      <p:sp>
        <p:nvSpPr>
          <p:cNvPr id="12" name="文本框 11">
            <a:extLst>
              <a:ext uri="{FF2B5EF4-FFF2-40B4-BE49-F238E27FC236}">
                <a16:creationId xmlns:a16="http://schemas.microsoft.com/office/drawing/2014/main" id="{6C5CFA83-56E8-420E-9778-CEFE416780A9}"/>
              </a:ext>
            </a:extLst>
          </p:cNvPr>
          <p:cNvSpPr txBox="1"/>
          <p:nvPr/>
        </p:nvSpPr>
        <p:spPr>
          <a:xfrm>
            <a:off x="1055650" y="933206"/>
            <a:ext cx="1087196" cy="338554"/>
          </a:xfrm>
          <a:prstGeom prst="rect">
            <a:avLst/>
          </a:prstGeom>
          <a:noFill/>
        </p:spPr>
        <p:txBody>
          <a:bodyPr wrap="square">
            <a:spAutoFit/>
          </a:bodyPr>
          <a:lstStyle/>
          <a:p>
            <a:r>
              <a:rPr lang="en-US" altLang="zh-CN" sz="1600" dirty="0">
                <a:latin typeface="微软雅黑" panose="020B0503020204020204" pitchFamily="34" charset="-122"/>
                <a:ea typeface="微软雅黑" panose="020B0503020204020204" pitchFamily="34" charset="-122"/>
              </a:rPr>
              <a:t>50kcps</a:t>
            </a:r>
            <a:endParaRPr lang="zh-CN" altLang="en-US" sz="1600" dirty="0"/>
          </a:p>
        </p:txBody>
      </p:sp>
      <p:sp>
        <p:nvSpPr>
          <p:cNvPr id="14" name="文本框 13">
            <a:extLst>
              <a:ext uri="{FF2B5EF4-FFF2-40B4-BE49-F238E27FC236}">
                <a16:creationId xmlns:a16="http://schemas.microsoft.com/office/drawing/2014/main" id="{A92F6C9C-6951-4D9A-AF94-8ACDC7ED3805}"/>
              </a:ext>
            </a:extLst>
          </p:cNvPr>
          <p:cNvSpPr txBox="1"/>
          <p:nvPr/>
        </p:nvSpPr>
        <p:spPr>
          <a:xfrm>
            <a:off x="4079860" y="933206"/>
            <a:ext cx="1087196" cy="338554"/>
          </a:xfrm>
          <a:prstGeom prst="rect">
            <a:avLst/>
          </a:prstGeom>
          <a:noFill/>
        </p:spPr>
        <p:txBody>
          <a:bodyPr wrap="square">
            <a:spAutoFit/>
          </a:bodyPr>
          <a:lstStyle/>
          <a:p>
            <a:r>
              <a:rPr lang="en-US" altLang="zh-CN" sz="1600" dirty="0">
                <a:latin typeface="微软雅黑" panose="020B0503020204020204" pitchFamily="34" charset="-122"/>
                <a:ea typeface="微软雅黑" panose="020B0503020204020204" pitchFamily="34" charset="-122"/>
              </a:rPr>
              <a:t>100kcps</a:t>
            </a:r>
            <a:endParaRPr lang="zh-CN" altLang="en-US" sz="1600" dirty="0"/>
          </a:p>
        </p:txBody>
      </p:sp>
      <p:sp>
        <p:nvSpPr>
          <p:cNvPr id="15" name="文本框 14">
            <a:extLst>
              <a:ext uri="{FF2B5EF4-FFF2-40B4-BE49-F238E27FC236}">
                <a16:creationId xmlns:a16="http://schemas.microsoft.com/office/drawing/2014/main" id="{CD4DE52F-157D-4FA8-A0E9-30DEA2200872}"/>
              </a:ext>
            </a:extLst>
          </p:cNvPr>
          <p:cNvSpPr txBox="1"/>
          <p:nvPr/>
        </p:nvSpPr>
        <p:spPr>
          <a:xfrm>
            <a:off x="7024946" y="931006"/>
            <a:ext cx="1087196" cy="338554"/>
          </a:xfrm>
          <a:prstGeom prst="rect">
            <a:avLst/>
          </a:prstGeom>
          <a:noFill/>
        </p:spPr>
        <p:txBody>
          <a:bodyPr wrap="square">
            <a:spAutoFit/>
          </a:bodyPr>
          <a:lstStyle/>
          <a:p>
            <a:r>
              <a:rPr lang="en-US" altLang="zh-CN" sz="1600" dirty="0">
                <a:latin typeface="微软雅黑" panose="020B0503020204020204" pitchFamily="34" charset="-122"/>
                <a:ea typeface="微软雅黑" panose="020B0503020204020204" pitchFamily="34" charset="-122"/>
              </a:rPr>
              <a:t>150kcps</a:t>
            </a:r>
            <a:endParaRPr lang="zh-CN" altLang="en-US" sz="1600" dirty="0"/>
          </a:p>
        </p:txBody>
      </p:sp>
      <p:sp>
        <p:nvSpPr>
          <p:cNvPr id="16" name="文本框 15">
            <a:extLst>
              <a:ext uri="{FF2B5EF4-FFF2-40B4-BE49-F238E27FC236}">
                <a16:creationId xmlns:a16="http://schemas.microsoft.com/office/drawing/2014/main" id="{1DA919FD-6522-4908-8954-7779A132432B}"/>
              </a:ext>
            </a:extLst>
          </p:cNvPr>
          <p:cNvSpPr txBox="1"/>
          <p:nvPr/>
        </p:nvSpPr>
        <p:spPr>
          <a:xfrm>
            <a:off x="10128280" y="931006"/>
            <a:ext cx="1087196" cy="338554"/>
          </a:xfrm>
          <a:prstGeom prst="rect">
            <a:avLst/>
          </a:prstGeom>
          <a:noFill/>
        </p:spPr>
        <p:txBody>
          <a:bodyPr wrap="square">
            <a:spAutoFit/>
          </a:bodyPr>
          <a:lstStyle/>
          <a:p>
            <a:r>
              <a:rPr lang="en-US" altLang="zh-CN" sz="1600" dirty="0">
                <a:latin typeface="微软雅黑" panose="020B0503020204020204" pitchFamily="34" charset="-122"/>
                <a:ea typeface="微软雅黑" panose="020B0503020204020204" pitchFamily="34" charset="-122"/>
              </a:rPr>
              <a:t>200kcps</a:t>
            </a:r>
            <a:endParaRPr lang="zh-CN" altLang="en-US" sz="1600" dirty="0"/>
          </a:p>
        </p:txBody>
      </p:sp>
    </p:spTree>
    <p:extLst>
      <p:ext uri="{BB962C8B-B14F-4D97-AF65-F5344CB8AC3E}">
        <p14:creationId xmlns:p14="http://schemas.microsoft.com/office/powerpoint/2010/main" val="29839078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715788" y="6492330"/>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latin typeface="+mn-lt"/>
                <a:ea typeface="黑体" panose="02010609060101010101" pitchFamily="49" charset="-122"/>
              </a:rPr>
              <a:t>16</a:t>
            </a:fld>
            <a:endParaRPr lang="zh-CN" altLang="en-US" dirty="0">
              <a:latin typeface="+mn-lt"/>
              <a:ea typeface="黑体" panose="02010609060101010101" pitchFamily="49" charset="-122"/>
            </a:endParaRPr>
          </a:p>
        </p:txBody>
      </p:sp>
      <p:sp>
        <p:nvSpPr>
          <p:cNvPr id="9" name="标题 13"/>
          <p:cNvSpPr txBox="1"/>
          <p:nvPr/>
        </p:nvSpPr>
        <p:spPr>
          <a:xfrm>
            <a:off x="263594" y="116770"/>
            <a:ext cx="12024835" cy="7346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hangingPunct="1"/>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脉冲堆叠回归结果</a:t>
            </a:r>
            <a:endParaRPr lang="zh-CN" altLang="en-US" sz="3600" dirty="0">
              <a:solidFill>
                <a:schemeClr val="tx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0" name="文本框 9">
            <a:extLst>
              <a:ext uri="{FF2B5EF4-FFF2-40B4-BE49-F238E27FC236}">
                <a16:creationId xmlns:a16="http://schemas.microsoft.com/office/drawing/2014/main" id="{09A6962E-3A44-42A6-A330-4C5FD0F4E6FD}"/>
              </a:ext>
            </a:extLst>
          </p:cNvPr>
          <p:cNvSpPr txBox="1"/>
          <p:nvPr/>
        </p:nvSpPr>
        <p:spPr>
          <a:xfrm>
            <a:off x="453142" y="929059"/>
            <a:ext cx="8064560" cy="400110"/>
          </a:xfrm>
          <a:prstGeom prst="rect">
            <a:avLst/>
          </a:prstGeom>
          <a:noFill/>
        </p:spPr>
        <p:txBody>
          <a:bodyPr wrap="square">
            <a:spAutoFit/>
          </a:bodyPr>
          <a:lstStyle/>
          <a:p>
            <a:pPr marL="342900" indent="-342900">
              <a:buFont typeface="Wingdings" panose="05000000000000000000" pitchFamily="2" charset="2"/>
              <a:buChar char="n"/>
            </a:pPr>
            <a:r>
              <a:rPr lang="zh-CN" altLang="en-US" sz="2000" b="1" dirty="0">
                <a:solidFill>
                  <a:srgbClr val="0070C0"/>
                </a:solidFill>
                <a:latin typeface="微软雅黑" panose="020B0503020204020204" pitchFamily="34" charset="-122"/>
                <a:ea typeface="微软雅黑" panose="020B0503020204020204" pitchFamily="34" charset="-122"/>
              </a:rPr>
              <a:t>所提方法对不同堆叠波形的脉冲参数重建结果</a:t>
            </a:r>
            <a:endParaRPr lang="zh-CN" altLang="en-US" sz="2000" b="1" dirty="0">
              <a:solidFill>
                <a:srgbClr val="0070C0"/>
              </a:solidFill>
            </a:endParaRPr>
          </a:p>
        </p:txBody>
      </p:sp>
      <p:pic>
        <p:nvPicPr>
          <p:cNvPr id="3" name="图片 2">
            <a:extLst>
              <a:ext uri="{FF2B5EF4-FFF2-40B4-BE49-F238E27FC236}">
                <a16:creationId xmlns:a16="http://schemas.microsoft.com/office/drawing/2014/main" id="{4E2C6D5D-905D-4401-8A75-A4F3FD734C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620" y="1498458"/>
            <a:ext cx="5916658" cy="2318383"/>
          </a:xfrm>
          <a:prstGeom prst="rect">
            <a:avLst/>
          </a:prstGeom>
        </p:spPr>
      </p:pic>
      <p:pic>
        <p:nvPicPr>
          <p:cNvPr id="7" name="图片 6">
            <a:extLst>
              <a:ext uri="{FF2B5EF4-FFF2-40B4-BE49-F238E27FC236}">
                <a16:creationId xmlns:a16="http://schemas.microsoft.com/office/drawing/2014/main" id="{1399B5C6-CCD2-4DD8-8995-90B35F7EDC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3620" y="3968541"/>
            <a:ext cx="5916658" cy="2351201"/>
          </a:xfrm>
          <a:prstGeom prst="rect">
            <a:avLst/>
          </a:prstGeom>
        </p:spPr>
      </p:pic>
      <p:pic>
        <p:nvPicPr>
          <p:cNvPr id="8" name="图片 7">
            <a:extLst>
              <a:ext uri="{FF2B5EF4-FFF2-40B4-BE49-F238E27FC236}">
                <a16:creationId xmlns:a16="http://schemas.microsoft.com/office/drawing/2014/main" id="{3D9965DD-F28A-4C72-8CE9-274E4A068C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96125" y="1484865"/>
            <a:ext cx="2883348" cy="2331976"/>
          </a:xfrm>
          <a:prstGeom prst="rect">
            <a:avLst/>
          </a:prstGeom>
        </p:spPr>
      </p:pic>
      <p:pic>
        <p:nvPicPr>
          <p:cNvPr id="12" name="图片 11">
            <a:extLst>
              <a:ext uri="{FF2B5EF4-FFF2-40B4-BE49-F238E27FC236}">
                <a16:creationId xmlns:a16="http://schemas.microsoft.com/office/drawing/2014/main" id="{E6FB2CB4-7D8B-4E60-8810-87D61671DB9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96125" y="3907840"/>
            <a:ext cx="2853125" cy="2331976"/>
          </a:xfrm>
          <a:prstGeom prst="rect">
            <a:avLst/>
          </a:prstGeom>
        </p:spPr>
      </p:pic>
    </p:spTree>
    <p:extLst>
      <p:ext uri="{BB962C8B-B14F-4D97-AF65-F5344CB8AC3E}">
        <p14:creationId xmlns:p14="http://schemas.microsoft.com/office/powerpoint/2010/main" val="11838014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715788" y="6492330"/>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latin typeface="+mn-lt"/>
                <a:ea typeface="黑体" panose="02010609060101010101" pitchFamily="49" charset="-122"/>
              </a:rPr>
              <a:t>17</a:t>
            </a:fld>
            <a:endParaRPr lang="zh-CN" altLang="en-US" dirty="0">
              <a:latin typeface="+mn-lt"/>
              <a:ea typeface="黑体" panose="02010609060101010101" pitchFamily="49" charset="-122"/>
            </a:endParaRPr>
          </a:p>
        </p:txBody>
      </p:sp>
      <p:sp>
        <p:nvSpPr>
          <p:cNvPr id="9" name="标题 13"/>
          <p:cNvSpPr txBox="1"/>
          <p:nvPr/>
        </p:nvSpPr>
        <p:spPr>
          <a:xfrm>
            <a:off x="263594" y="116770"/>
            <a:ext cx="12024835" cy="7346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hangingPunct="1"/>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脉冲堆叠能谱重建</a:t>
            </a:r>
            <a:endParaRPr lang="zh-CN" altLang="en-US" sz="3600" dirty="0">
              <a:solidFill>
                <a:schemeClr val="tx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0" name="文本框 9">
            <a:extLst>
              <a:ext uri="{FF2B5EF4-FFF2-40B4-BE49-F238E27FC236}">
                <a16:creationId xmlns:a16="http://schemas.microsoft.com/office/drawing/2014/main" id="{09A6962E-3A44-42A6-A330-4C5FD0F4E6FD}"/>
              </a:ext>
            </a:extLst>
          </p:cNvPr>
          <p:cNvSpPr txBox="1"/>
          <p:nvPr/>
        </p:nvSpPr>
        <p:spPr>
          <a:xfrm>
            <a:off x="479610" y="4149050"/>
            <a:ext cx="11016765" cy="1751570"/>
          </a:xfrm>
          <a:prstGeom prst="rect">
            <a:avLst/>
          </a:prstGeom>
          <a:noFill/>
        </p:spPr>
        <p:txBody>
          <a:bodyPr wrap="square">
            <a:spAutoFit/>
          </a:bodyPr>
          <a:lstStyle/>
          <a:p>
            <a:pPr marL="342900" indent="-342900">
              <a:lnSpc>
                <a:spcPct val="150000"/>
              </a:lnSpc>
              <a:buFont typeface="Wingdings" panose="05000000000000000000" pitchFamily="2" charset="2"/>
              <a:buChar char="n"/>
            </a:pPr>
            <a:r>
              <a:rPr lang="zh-CN" altLang="en-US" sz="2000" b="1" dirty="0">
                <a:solidFill>
                  <a:srgbClr val="0070C0"/>
                </a:solidFill>
                <a:latin typeface="微软雅黑" panose="020B0503020204020204" pitchFamily="34" charset="-122"/>
                <a:ea typeface="微软雅黑" panose="020B0503020204020204" pitchFamily="34" charset="-122"/>
              </a:rPr>
              <a:t>根据输出的波形参数进行能量分箱统计绘制能谱</a:t>
            </a:r>
            <a:endParaRPr lang="en-US" altLang="zh-CN" sz="2000" b="1" dirty="0">
              <a:solidFill>
                <a:srgbClr val="0070C0"/>
              </a:solidFill>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校正后的能谱在全能峰形状与康普顿坪分布方面均有改善。</a:t>
            </a:r>
            <a:endParaRPr lang="en-US" altLang="zh-CN"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随着计数率升高，能谱畸变更为严重，但全能峰与康普顿坪仍保持可区分。</a:t>
            </a:r>
            <a:endParaRPr lang="en-US" altLang="zh-CN"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由脉冲堆叠引起的全能峰高能侧拖尾畸变得到有效抑制。</a:t>
            </a:r>
          </a:p>
        </p:txBody>
      </p:sp>
      <p:pic>
        <p:nvPicPr>
          <p:cNvPr id="4" name="图片 3">
            <a:extLst>
              <a:ext uri="{FF2B5EF4-FFF2-40B4-BE49-F238E27FC236}">
                <a16:creationId xmlns:a16="http://schemas.microsoft.com/office/drawing/2014/main" id="{38B59F64-A17A-4377-BD8E-161A40386A70}"/>
              </a:ext>
            </a:extLst>
          </p:cNvPr>
          <p:cNvPicPr>
            <a:picLocks noChangeAspect="1"/>
          </p:cNvPicPr>
          <p:nvPr/>
        </p:nvPicPr>
        <p:blipFill rotWithShape="1">
          <a:blip r:embed="rId3">
            <a:extLst>
              <a:ext uri="{28A0092B-C50C-407E-A947-70E740481C1C}">
                <a14:useLocalDpi xmlns:a14="http://schemas.microsoft.com/office/drawing/2010/main" val="0"/>
              </a:ext>
            </a:extLst>
          </a:blip>
          <a:srcRect l="51217" r="1113"/>
          <a:stretch/>
        </p:blipFill>
        <p:spPr>
          <a:xfrm>
            <a:off x="3135531" y="1268850"/>
            <a:ext cx="3032474" cy="2133145"/>
          </a:xfrm>
          <a:prstGeom prst="rect">
            <a:avLst/>
          </a:prstGeom>
        </p:spPr>
      </p:pic>
      <p:pic>
        <p:nvPicPr>
          <p:cNvPr id="11" name="图片 10">
            <a:extLst>
              <a:ext uri="{FF2B5EF4-FFF2-40B4-BE49-F238E27FC236}">
                <a16:creationId xmlns:a16="http://schemas.microsoft.com/office/drawing/2014/main" id="{23FB60F7-C678-4888-A671-D39CEEE4352F}"/>
              </a:ext>
            </a:extLst>
          </p:cNvPr>
          <p:cNvPicPr>
            <a:picLocks noChangeAspect="1"/>
          </p:cNvPicPr>
          <p:nvPr/>
        </p:nvPicPr>
        <p:blipFill rotWithShape="1">
          <a:blip r:embed="rId3">
            <a:extLst>
              <a:ext uri="{28A0092B-C50C-407E-A947-70E740481C1C}">
                <a14:useLocalDpi xmlns:a14="http://schemas.microsoft.com/office/drawing/2010/main" val="0"/>
              </a:ext>
            </a:extLst>
          </a:blip>
          <a:srcRect r="52052"/>
          <a:stretch/>
        </p:blipFill>
        <p:spPr>
          <a:xfrm>
            <a:off x="111782" y="1241845"/>
            <a:ext cx="3088729" cy="2160150"/>
          </a:xfrm>
          <a:prstGeom prst="rect">
            <a:avLst/>
          </a:prstGeom>
        </p:spPr>
      </p:pic>
      <p:pic>
        <p:nvPicPr>
          <p:cNvPr id="12" name="图片 11">
            <a:extLst>
              <a:ext uri="{FF2B5EF4-FFF2-40B4-BE49-F238E27FC236}">
                <a16:creationId xmlns:a16="http://schemas.microsoft.com/office/drawing/2014/main" id="{62617A19-A562-47BC-B76C-741B078A182A}"/>
              </a:ext>
            </a:extLst>
          </p:cNvPr>
          <p:cNvPicPr>
            <a:picLocks noChangeAspect="1"/>
          </p:cNvPicPr>
          <p:nvPr/>
        </p:nvPicPr>
        <p:blipFill rotWithShape="1">
          <a:blip r:embed="rId4">
            <a:extLst>
              <a:ext uri="{28A0092B-C50C-407E-A947-70E740481C1C}">
                <a14:useLocalDpi xmlns:a14="http://schemas.microsoft.com/office/drawing/2010/main" val="0"/>
              </a:ext>
            </a:extLst>
          </a:blip>
          <a:srcRect r="51976"/>
          <a:stretch/>
        </p:blipFill>
        <p:spPr>
          <a:xfrm>
            <a:off x="6220977" y="1291192"/>
            <a:ext cx="2971238" cy="2077981"/>
          </a:xfrm>
          <a:prstGeom prst="rect">
            <a:avLst/>
          </a:prstGeom>
        </p:spPr>
      </p:pic>
      <p:pic>
        <p:nvPicPr>
          <p:cNvPr id="6" name="图片 5">
            <a:extLst>
              <a:ext uri="{FF2B5EF4-FFF2-40B4-BE49-F238E27FC236}">
                <a16:creationId xmlns:a16="http://schemas.microsoft.com/office/drawing/2014/main" id="{021F83B5-146C-453D-9B23-0059773C717D}"/>
              </a:ext>
            </a:extLst>
          </p:cNvPr>
          <p:cNvPicPr>
            <a:picLocks noChangeAspect="1"/>
          </p:cNvPicPr>
          <p:nvPr/>
        </p:nvPicPr>
        <p:blipFill rotWithShape="1">
          <a:blip r:embed="rId4">
            <a:extLst>
              <a:ext uri="{28A0092B-C50C-407E-A947-70E740481C1C}">
                <a14:useLocalDpi xmlns:a14="http://schemas.microsoft.com/office/drawing/2010/main" val="0"/>
              </a:ext>
            </a:extLst>
          </a:blip>
          <a:srcRect l="51975"/>
          <a:stretch/>
        </p:blipFill>
        <p:spPr>
          <a:xfrm>
            <a:off x="9173181" y="1291193"/>
            <a:ext cx="2971240" cy="2077981"/>
          </a:xfrm>
          <a:prstGeom prst="rect">
            <a:avLst/>
          </a:prstGeom>
        </p:spPr>
      </p:pic>
      <p:sp>
        <p:nvSpPr>
          <p:cNvPr id="13" name="文本框 12">
            <a:extLst>
              <a:ext uri="{FF2B5EF4-FFF2-40B4-BE49-F238E27FC236}">
                <a16:creationId xmlns:a16="http://schemas.microsoft.com/office/drawing/2014/main" id="{D7CF568B-35A6-462D-9CEA-E9CFD2DBF92B}"/>
              </a:ext>
            </a:extLst>
          </p:cNvPr>
          <p:cNvSpPr txBox="1"/>
          <p:nvPr/>
        </p:nvSpPr>
        <p:spPr>
          <a:xfrm>
            <a:off x="9110693" y="3513913"/>
            <a:ext cx="3096215" cy="523220"/>
          </a:xfrm>
          <a:prstGeom prst="rect">
            <a:avLst/>
          </a:prstGeom>
          <a:noFill/>
        </p:spPr>
        <p:txBody>
          <a:bodyPr wrap="square">
            <a:spAutoFit/>
          </a:bodyPr>
          <a:lstStyle/>
          <a:p>
            <a:r>
              <a:rPr lang="en-US" altLang="zh-CN" sz="1400" b="0" i="0" dirty="0">
                <a:solidFill>
                  <a:srgbClr val="000000"/>
                </a:solidFill>
                <a:effectLst/>
                <a:latin typeface="NimbusRomNo9L-Regu"/>
              </a:rPr>
              <a:t>NLS: Nonlinear Least Squares Method</a:t>
            </a:r>
            <a:r>
              <a:rPr lang="en-US" altLang="zh-CN" sz="1400" dirty="0"/>
              <a:t> </a:t>
            </a:r>
            <a:br>
              <a:rPr lang="en-US" altLang="zh-CN" sz="1400" dirty="0"/>
            </a:br>
            <a:endParaRPr lang="zh-CN" altLang="en-US" sz="1400" dirty="0"/>
          </a:p>
        </p:txBody>
      </p:sp>
    </p:spTree>
    <p:extLst>
      <p:ext uri="{BB962C8B-B14F-4D97-AF65-F5344CB8AC3E}">
        <p14:creationId xmlns:p14="http://schemas.microsoft.com/office/powerpoint/2010/main" val="6633474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715788" y="6492330"/>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latin typeface="+mn-lt"/>
                <a:ea typeface="黑体" panose="02010609060101010101" pitchFamily="49" charset="-122"/>
              </a:rPr>
              <a:t>18</a:t>
            </a:fld>
            <a:endParaRPr lang="zh-CN" altLang="en-US" dirty="0">
              <a:latin typeface="+mn-lt"/>
              <a:ea typeface="黑体" panose="02010609060101010101" pitchFamily="49" charset="-122"/>
            </a:endParaRPr>
          </a:p>
        </p:txBody>
      </p:sp>
      <p:sp>
        <p:nvSpPr>
          <p:cNvPr id="9" name="标题 13"/>
          <p:cNvSpPr txBox="1"/>
          <p:nvPr/>
        </p:nvSpPr>
        <p:spPr>
          <a:xfrm>
            <a:off x="263594" y="116770"/>
            <a:ext cx="12024835" cy="7346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hangingPunct="1"/>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脉冲堆叠能谱重建</a:t>
            </a:r>
            <a:endParaRPr lang="zh-CN" altLang="en-US" sz="3600" dirty="0">
              <a:solidFill>
                <a:schemeClr val="tx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0" name="文本框 9">
            <a:extLst>
              <a:ext uri="{FF2B5EF4-FFF2-40B4-BE49-F238E27FC236}">
                <a16:creationId xmlns:a16="http://schemas.microsoft.com/office/drawing/2014/main" id="{09A6962E-3A44-42A6-A330-4C5FD0F4E6FD}"/>
              </a:ext>
            </a:extLst>
          </p:cNvPr>
          <p:cNvSpPr txBox="1"/>
          <p:nvPr/>
        </p:nvSpPr>
        <p:spPr>
          <a:xfrm>
            <a:off x="263594" y="851465"/>
            <a:ext cx="11808821" cy="499624"/>
          </a:xfrm>
          <a:prstGeom prst="rect">
            <a:avLst/>
          </a:prstGeom>
          <a:noFill/>
        </p:spPr>
        <p:txBody>
          <a:bodyPr wrap="square">
            <a:spAutoFit/>
          </a:bodyPr>
          <a:lstStyle/>
          <a:p>
            <a:pPr marL="342900" indent="-342900">
              <a:lnSpc>
                <a:spcPct val="150000"/>
              </a:lnSpc>
              <a:buFont typeface="Wingdings" panose="05000000000000000000" pitchFamily="2" charset="2"/>
              <a:buChar char="n"/>
            </a:pPr>
            <a:r>
              <a:rPr lang="zh-CN" altLang="en-US" sz="2000" b="1" dirty="0">
                <a:latin typeface="微软雅黑" panose="020B0503020204020204" pitchFamily="34" charset="-122"/>
                <a:ea typeface="微软雅黑" panose="020B0503020204020204" pitchFamily="34" charset="-122"/>
              </a:rPr>
              <a:t>随着计数率与脉冲堆叠程度的增加，所有指标均呈现出与堆叠情况增强一致的变化趋势。</a:t>
            </a:r>
            <a:endParaRPr lang="zh-CN" altLang="en-US" dirty="0">
              <a:latin typeface="微软雅黑" panose="020B0503020204020204" pitchFamily="34" charset="-122"/>
              <a:ea typeface="微软雅黑" panose="020B0503020204020204" pitchFamily="34" charset="-122"/>
            </a:endParaRPr>
          </a:p>
        </p:txBody>
      </p:sp>
      <p:graphicFrame>
        <p:nvGraphicFramePr>
          <p:cNvPr id="2" name="表格 1">
            <a:extLst>
              <a:ext uri="{FF2B5EF4-FFF2-40B4-BE49-F238E27FC236}">
                <a16:creationId xmlns:a16="http://schemas.microsoft.com/office/drawing/2014/main" id="{DFD84EA8-F949-41EC-8476-C70526729E12}"/>
              </a:ext>
            </a:extLst>
          </p:cNvPr>
          <p:cNvGraphicFramePr>
            <a:graphicFrameLocks noGrp="1"/>
          </p:cNvGraphicFramePr>
          <p:nvPr>
            <p:extLst>
              <p:ext uri="{D42A27DB-BD31-4B8C-83A1-F6EECF244321}">
                <p14:modId xmlns:p14="http://schemas.microsoft.com/office/powerpoint/2010/main" val="879740024"/>
              </p:ext>
            </p:extLst>
          </p:nvPr>
        </p:nvGraphicFramePr>
        <p:xfrm>
          <a:off x="5934899" y="1687615"/>
          <a:ext cx="5831718" cy="4349654"/>
        </p:xfrm>
        <a:graphic>
          <a:graphicData uri="http://schemas.openxmlformats.org/drawingml/2006/table">
            <a:tbl>
              <a:tblPr>
                <a:tableStyleId>{5940675A-B579-460E-94D1-54222C63F5DA}</a:tableStyleId>
              </a:tblPr>
              <a:tblGrid>
                <a:gridCol w="1008070">
                  <a:extLst>
                    <a:ext uri="{9D8B030D-6E8A-4147-A177-3AD203B41FA5}">
                      <a16:colId xmlns:a16="http://schemas.microsoft.com/office/drawing/2014/main" val="2861019098"/>
                    </a:ext>
                  </a:extLst>
                </a:gridCol>
                <a:gridCol w="935836">
                  <a:extLst>
                    <a:ext uri="{9D8B030D-6E8A-4147-A177-3AD203B41FA5}">
                      <a16:colId xmlns:a16="http://schemas.microsoft.com/office/drawing/2014/main" val="9319299"/>
                    </a:ext>
                  </a:extLst>
                </a:gridCol>
                <a:gridCol w="971953">
                  <a:extLst>
                    <a:ext uri="{9D8B030D-6E8A-4147-A177-3AD203B41FA5}">
                      <a16:colId xmlns:a16="http://schemas.microsoft.com/office/drawing/2014/main" val="1951175668"/>
                    </a:ext>
                  </a:extLst>
                </a:gridCol>
                <a:gridCol w="971953">
                  <a:extLst>
                    <a:ext uri="{9D8B030D-6E8A-4147-A177-3AD203B41FA5}">
                      <a16:colId xmlns:a16="http://schemas.microsoft.com/office/drawing/2014/main" val="2816660263"/>
                    </a:ext>
                  </a:extLst>
                </a:gridCol>
                <a:gridCol w="971953">
                  <a:extLst>
                    <a:ext uri="{9D8B030D-6E8A-4147-A177-3AD203B41FA5}">
                      <a16:colId xmlns:a16="http://schemas.microsoft.com/office/drawing/2014/main" val="2389007056"/>
                    </a:ext>
                  </a:extLst>
                </a:gridCol>
                <a:gridCol w="971953">
                  <a:extLst>
                    <a:ext uri="{9D8B030D-6E8A-4147-A177-3AD203B41FA5}">
                      <a16:colId xmlns:a16="http://schemas.microsoft.com/office/drawing/2014/main" val="1370321219"/>
                    </a:ext>
                  </a:extLst>
                </a:gridCol>
              </a:tblGrid>
              <a:tr h="310810">
                <a:tc>
                  <a:txBody>
                    <a:bodyPr/>
                    <a:lstStyle/>
                    <a:p>
                      <a:pPr algn="ctr"/>
                      <a:r>
                        <a:rPr lang="zh-CN" altLang="en-US" sz="1300" b="1" dirty="0">
                          <a:effectLst/>
                          <a:latin typeface="微软雅黑" panose="020B0503020204020204" pitchFamily="34" charset="-122"/>
                          <a:ea typeface="微软雅黑" panose="020B0503020204020204" pitchFamily="34" charset="-122"/>
                        </a:rPr>
                        <a:t>指标</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zh-CN" altLang="en-US" sz="1300" b="1">
                          <a:effectLst/>
                          <a:latin typeface="微软雅黑" panose="020B0503020204020204" pitchFamily="34" charset="-122"/>
                          <a:ea typeface="微软雅黑" panose="020B0503020204020204" pitchFamily="34" charset="-122"/>
                        </a:rPr>
                        <a:t>方法</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300" b="1">
                          <a:effectLst/>
                          <a:latin typeface="微软雅黑" panose="020B0503020204020204" pitchFamily="34" charset="-122"/>
                          <a:ea typeface="微软雅黑" panose="020B0503020204020204" pitchFamily="34" charset="-122"/>
                        </a:rPr>
                        <a:t>50 kcps</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300" b="1">
                          <a:effectLst/>
                          <a:latin typeface="微软雅黑" panose="020B0503020204020204" pitchFamily="34" charset="-122"/>
                          <a:ea typeface="微软雅黑" panose="020B0503020204020204" pitchFamily="34" charset="-122"/>
                        </a:rPr>
                        <a:t>100 kcps</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300" b="1">
                          <a:effectLst/>
                          <a:latin typeface="微软雅黑" panose="020B0503020204020204" pitchFamily="34" charset="-122"/>
                          <a:ea typeface="微软雅黑" panose="020B0503020204020204" pitchFamily="34" charset="-122"/>
                        </a:rPr>
                        <a:t>150 kcps</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300" b="1">
                          <a:effectLst/>
                          <a:latin typeface="微软雅黑" panose="020B0503020204020204" pitchFamily="34" charset="-122"/>
                          <a:ea typeface="微软雅黑" panose="020B0503020204020204" pitchFamily="34" charset="-122"/>
                        </a:rPr>
                        <a:t>200 kcps</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46581653"/>
                  </a:ext>
                </a:extLst>
              </a:tr>
              <a:tr h="310810">
                <a:tc rowSpan="3">
                  <a:txBody>
                    <a:bodyPr/>
                    <a:lstStyle/>
                    <a:p>
                      <a:pPr algn="ctr"/>
                      <a:r>
                        <a:rPr lang="zh-CN" altLang="en-US" sz="1300" b="1" dirty="0">
                          <a:effectLst/>
                          <a:latin typeface="微软雅黑" panose="020B0503020204020204" pitchFamily="34" charset="-122"/>
                          <a:ea typeface="微软雅黑" panose="020B0503020204020204" pitchFamily="34" charset="-122"/>
                        </a:rPr>
                        <a:t>全能峰位置 </a:t>
                      </a:r>
                      <a:r>
                        <a:rPr lang="en-US" altLang="zh-CN" sz="1300" b="1" dirty="0">
                          <a:effectLst/>
                          <a:latin typeface="微软雅黑" panose="020B0503020204020204" pitchFamily="34" charset="-122"/>
                          <a:ea typeface="微软雅黑" panose="020B0503020204020204" pitchFamily="34" charset="-122"/>
                        </a:rPr>
                        <a:t>(</a:t>
                      </a:r>
                      <a:r>
                        <a:rPr lang="en-US" sz="1300" b="1" dirty="0">
                          <a:effectLst/>
                          <a:latin typeface="微软雅黑" panose="020B0503020204020204" pitchFamily="34" charset="-122"/>
                          <a:ea typeface="微软雅黑" panose="020B0503020204020204" pitchFamily="34" charset="-122"/>
                        </a:rPr>
                        <a:t>keV)</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zh-CN" altLang="en-US" sz="1300" b="0" dirty="0">
                          <a:effectLst/>
                          <a:latin typeface="微软雅黑" panose="020B0503020204020204" pitchFamily="34" charset="-122"/>
                          <a:ea typeface="微软雅黑" panose="020B0503020204020204" pitchFamily="34" charset="-122"/>
                        </a:rPr>
                        <a:t>理想数据</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664.02</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664.02</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664.02</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664.02</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46614714"/>
                  </a:ext>
                </a:extLst>
              </a:tr>
              <a:tr h="310810">
                <a:tc vMerge="1">
                  <a:txBody>
                    <a:bodyPr/>
                    <a:lstStyle/>
                    <a:p>
                      <a:endParaRPr lang="zh-CN" altLang="en-US"/>
                    </a:p>
                  </a:txBody>
                  <a:tcPr/>
                </a:tc>
                <a:tc>
                  <a:txBody>
                    <a:bodyPr/>
                    <a:lstStyle/>
                    <a:p>
                      <a:pPr algn="ctr"/>
                      <a:r>
                        <a:rPr lang="en-US" sz="1300" b="0" dirty="0">
                          <a:effectLst/>
                          <a:latin typeface="微软雅黑" panose="020B0503020204020204" pitchFamily="34" charset="-122"/>
                          <a:ea typeface="微软雅黑" panose="020B0503020204020204" pitchFamily="34" charset="-122"/>
                        </a:rPr>
                        <a:t>NLS</a:t>
                      </a:r>
                    </a:p>
                  </a:txBody>
                  <a:tcPr marL="69377" marR="69377" marT="55502" marB="55502" anchor="ct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664.02</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661.90</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662.96</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664.02</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65459579"/>
                  </a:ext>
                </a:extLst>
              </a:tr>
              <a:tr h="310810">
                <a:tc vMerge="1">
                  <a:txBody>
                    <a:bodyPr/>
                    <a:lstStyle/>
                    <a:p>
                      <a:endParaRPr lang="zh-CN" altLang="en-US"/>
                    </a:p>
                  </a:txBody>
                  <a:tcPr/>
                </a:tc>
                <a:tc>
                  <a:txBody>
                    <a:bodyPr/>
                    <a:lstStyle/>
                    <a:p>
                      <a:pPr algn="ctr"/>
                      <a:r>
                        <a:rPr lang="zh-CN" altLang="en-US" sz="1300" b="0" dirty="0">
                          <a:effectLst/>
                          <a:latin typeface="微软雅黑" panose="020B0503020204020204" pitchFamily="34" charset="-122"/>
                          <a:ea typeface="微软雅黑" panose="020B0503020204020204" pitchFamily="34" charset="-122"/>
                        </a:rPr>
                        <a:t>本研究</a:t>
                      </a:r>
                    </a:p>
                  </a:txBody>
                  <a:tcPr marL="69377" marR="69377" marT="55502" marB="55502" anchor="ct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660.84</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660.84</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659.78</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658.72</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26224853"/>
                  </a:ext>
                </a:extLst>
              </a:tr>
              <a:tr h="310810">
                <a:tc rowSpan="3">
                  <a:txBody>
                    <a:bodyPr/>
                    <a:lstStyle/>
                    <a:p>
                      <a:pPr algn="ctr"/>
                      <a:r>
                        <a:rPr lang="zh-CN" altLang="en-US" sz="1300" b="1" dirty="0">
                          <a:effectLst/>
                          <a:latin typeface="微软雅黑" panose="020B0503020204020204" pitchFamily="34" charset="-122"/>
                          <a:ea typeface="微软雅黑" panose="020B0503020204020204" pitchFamily="34" charset="-122"/>
                        </a:rPr>
                        <a:t>能量分辨率 </a:t>
                      </a:r>
                      <a:r>
                        <a:rPr lang="en-US" altLang="zh-CN" sz="1300" b="1" dirty="0">
                          <a:effectLst/>
                          <a:latin typeface="微软雅黑" panose="020B0503020204020204" pitchFamily="34" charset="-122"/>
                          <a:ea typeface="微软雅黑" panose="020B0503020204020204" pitchFamily="34" charset="-122"/>
                        </a:rPr>
                        <a:t>(</a:t>
                      </a:r>
                      <a:r>
                        <a:rPr lang="en-US" sz="1300" b="1" dirty="0">
                          <a:effectLst/>
                          <a:latin typeface="微软雅黑" panose="020B0503020204020204" pitchFamily="34" charset="-122"/>
                          <a:ea typeface="微软雅黑" panose="020B0503020204020204" pitchFamily="34" charset="-122"/>
                        </a:rPr>
                        <a:t>FWHM) (%)</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zh-CN" altLang="en-US" sz="1300" b="0" dirty="0">
                          <a:effectLst/>
                          <a:latin typeface="微软雅黑" panose="020B0503020204020204" pitchFamily="34" charset="-122"/>
                          <a:ea typeface="微软雅黑" panose="020B0503020204020204" pitchFamily="34" charset="-122"/>
                        </a:rPr>
                        <a:t>理想数据</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2.46</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2.58</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a:effectLst/>
                          <a:latin typeface="微软雅黑" panose="020B0503020204020204" pitchFamily="34" charset="-122"/>
                          <a:ea typeface="微软雅黑" panose="020B0503020204020204" pitchFamily="34" charset="-122"/>
                        </a:rPr>
                        <a:t>2.54</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2.54</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23358992"/>
                  </a:ext>
                </a:extLst>
              </a:tr>
              <a:tr h="310810">
                <a:tc vMerge="1">
                  <a:txBody>
                    <a:bodyPr/>
                    <a:lstStyle/>
                    <a:p>
                      <a:endParaRPr lang="zh-CN" altLang="en-US"/>
                    </a:p>
                  </a:txBody>
                  <a:tcPr/>
                </a:tc>
                <a:tc>
                  <a:txBody>
                    <a:bodyPr/>
                    <a:lstStyle/>
                    <a:p>
                      <a:pPr algn="ctr"/>
                      <a:r>
                        <a:rPr lang="en-US" sz="1300" b="0" dirty="0">
                          <a:effectLst/>
                          <a:latin typeface="微软雅黑" panose="020B0503020204020204" pitchFamily="34" charset="-122"/>
                          <a:ea typeface="微软雅黑" panose="020B0503020204020204" pitchFamily="34" charset="-122"/>
                        </a:rPr>
                        <a:t>NLS</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2.47</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2.66</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2.61</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2.64</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65911149"/>
                  </a:ext>
                </a:extLst>
              </a:tr>
              <a:tr h="295290">
                <a:tc vMerge="1">
                  <a:txBody>
                    <a:bodyPr/>
                    <a:lstStyle/>
                    <a:p>
                      <a:endParaRPr lang="zh-CN"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300" b="0" dirty="0">
                          <a:effectLst/>
                          <a:latin typeface="微软雅黑" panose="020B0503020204020204" pitchFamily="34" charset="-122"/>
                          <a:ea typeface="微软雅黑" panose="020B0503020204020204" pitchFamily="34" charset="-122"/>
                        </a:rPr>
                        <a:t>本研究</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2.72</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2.73</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2.58</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2.68</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1415850"/>
                  </a:ext>
                </a:extLst>
              </a:tr>
              <a:tr h="310810">
                <a:tc rowSpan="3">
                  <a:txBody>
                    <a:bodyPr/>
                    <a:lstStyle/>
                    <a:p>
                      <a:pPr algn="ctr"/>
                      <a:r>
                        <a:rPr lang="zh-CN" altLang="en-US" sz="1300" b="1" dirty="0">
                          <a:effectLst/>
                          <a:latin typeface="微软雅黑" panose="020B0503020204020204" pitchFamily="34" charset="-122"/>
                          <a:ea typeface="微软雅黑" panose="020B0503020204020204" pitchFamily="34" charset="-122"/>
                        </a:rPr>
                        <a:t>能量分辨率 </a:t>
                      </a:r>
                      <a:r>
                        <a:rPr lang="en-US" altLang="zh-CN" sz="1300" b="1" dirty="0">
                          <a:effectLst/>
                          <a:latin typeface="微软雅黑" panose="020B0503020204020204" pitchFamily="34" charset="-122"/>
                          <a:ea typeface="微软雅黑" panose="020B0503020204020204" pitchFamily="34" charset="-122"/>
                        </a:rPr>
                        <a:t>(10%</a:t>
                      </a:r>
                      <a:r>
                        <a:rPr lang="zh-CN" altLang="en-US" sz="1300" b="1" dirty="0">
                          <a:effectLst/>
                          <a:latin typeface="微软雅黑" panose="020B0503020204020204" pitchFamily="34" charset="-122"/>
                          <a:ea typeface="微软雅黑" panose="020B0503020204020204" pitchFamily="34" charset="-122"/>
                        </a:rPr>
                        <a:t>峰高</a:t>
                      </a:r>
                      <a:r>
                        <a:rPr lang="en-US" altLang="zh-CN" sz="1300" b="1" dirty="0">
                          <a:effectLst/>
                          <a:latin typeface="微软雅黑" panose="020B0503020204020204" pitchFamily="34" charset="-122"/>
                          <a:ea typeface="微软雅黑" panose="020B0503020204020204" pitchFamily="34" charset="-122"/>
                        </a:rPr>
                        <a:t>) (%)</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300" b="0" dirty="0">
                          <a:effectLst/>
                          <a:latin typeface="微软雅黑" panose="020B0503020204020204" pitchFamily="34" charset="-122"/>
                          <a:ea typeface="微软雅黑" panose="020B0503020204020204" pitchFamily="34" charset="-122"/>
                        </a:rPr>
                        <a:t>理想数据</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a:effectLst/>
                          <a:latin typeface="微软雅黑" panose="020B0503020204020204" pitchFamily="34" charset="-122"/>
                          <a:ea typeface="微软雅黑" panose="020B0503020204020204" pitchFamily="34" charset="-122"/>
                        </a:rPr>
                        <a:t>5.66</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5.49</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a:effectLst/>
                          <a:latin typeface="微软雅黑" panose="020B0503020204020204" pitchFamily="34" charset="-122"/>
                          <a:ea typeface="微软雅黑" panose="020B0503020204020204" pitchFamily="34" charset="-122"/>
                        </a:rPr>
                        <a:t>5.59</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5.66</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02069639"/>
                  </a:ext>
                </a:extLst>
              </a:tr>
              <a:tr h="310810">
                <a:tc vMerge="1">
                  <a:txBody>
                    <a:bodyPr/>
                    <a:lstStyle/>
                    <a:p>
                      <a:endParaRPr lang="zh-CN" altLang="en-US"/>
                    </a:p>
                  </a:txBody>
                  <a:tcPr/>
                </a:tc>
                <a:tc>
                  <a:txBody>
                    <a:bodyPr/>
                    <a:lstStyle/>
                    <a:p>
                      <a:pPr algn="ctr"/>
                      <a:r>
                        <a:rPr lang="en-US" sz="1300" b="0" dirty="0">
                          <a:effectLst/>
                          <a:latin typeface="微软雅黑" panose="020B0503020204020204" pitchFamily="34" charset="-122"/>
                          <a:ea typeface="微软雅黑" panose="020B0503020204020204" pitchFamily="34" charset="-122"/>
                        </a:rPr>
                        <a:t>NLS</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5.84</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6.02</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6.41</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7.04</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53553010"/>
                  </a:ext>
                </a:extLst>
              </a:tr>
              <a:tr h="310810">
                <a:tc vMerge="1">
                  <a:txBody>
                    <a:bodyPr/>
                    <a:lstStyle/>
                    <a:p>
                      <a:endParaRPr lang="zh-CN" altLang="en-US"/>
                    </a:p>
                  </a:txBody>
                  <a:tcPr/>
                </a:tc>
                <a:tc>
                  <a:txBody>
                    <a:bodyPr/>
                    <a:lstStyle/>
                    <a:p>
                      <a:pPr algn="ctr"/>
                      <a:r>
                        <a:rPr lang="zh-CN" altLang="en-US" sz="1300" b="1" dirty="0">
                          <a:solidFill>
                            <a:srgbClr val="0070C0"/>
                          </a:solidFill>
                          <a:effectLst/>
                          <a:latin typeface="微软雅黑" panose="020B0503020204020204" pitchFamily="34" charset="-122"/>
                          <a:ea typeface="微软雅黑" panose="020B0503020204020204" pitchFamily="34" charset="-122"/>
                        </a:rPr>
                        <a:t>本研究</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1" dirty="0">
                          <a:solidFill>
                            <a:srgbClr val="0070C0"/>
                          </a:solidFill>
                          <a:effectLst/>
                          <a:latin typeface="微软雅黑" panose="020B0503020204020204" pitchFamily="34" charset="-122"/>
                          <a:ea typeface="微软雅黑" panose="020B0503020204020204" pitchFamily="34" charset="-122"/>
                        </a:rPr>
                        <a:t>5.53</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1" dirty="0">
                          <a:solidFill>
                            <a:srgbClr val="0070C0"/>
                          </a:solidFill>
                          <a:effectLst/>
                          <a:latin typeface="微软雅黑" panose="020B0503020204020204" pitchFamily="34" charset="-122"/>
                          <a:ea typeface="微软雅黑" panose="020B0503020204020204" pitchFamily="34" charset="-122"/>
                        </a:rPr>
                        <a:t>5.90</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1" dirty="0">
                          <a:solidFill>
                            <a:srgbClr val="0070C0"/>
                          </a:solidFill>
                          <a:effectLst/>
                          <a:latin typeface="微软雅黑" panose="020B0503020204020204" pitchFamily="34" charset="-122"/>
                          <a:ea typeface="微软雅黑" panose="020B0503020204020204" pitchFamily="34" charset="-122"/>
                        </a:rPr>
                        <a:t>5.85</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1" dirty="0">
                          <a:solidFill>
                            <a:srgbClr val="0070C0"/>
                          </a:solidFill>
                          <a:effectLst/>
                          <a:latin typeface="微软雅黑" panose="020B0503020204020204" pitchFamily="34" charset="-122"/>
                          <a:ea typeface="微软雅黑" panose="020B0503020204020204" pitchFamily="34" charset="-122"/>
                        </a:rPr>
                        <a:t>6.39</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67134322"/>
                  </a:ext>
                </a:extLst>
              </a:tr>
              <a:tr h="310810">
                <a:tc rowSpan="2">
                  <a:txBody>
                    <a:bodyPr/>
                    <a:lstStyle/>
                    <a:p>
                      <a:pPr algn="ctr"/>
                      <a:r>
                        <a:rPr lang="zh-CN" altLang="en-US" sz="1300" b="1" dirty="0">
                          <a:effectLst/>
                          <a:latin typeface="微软雅黑" panose="020B0503020204020204" pitchFamily="34" charset="-122"/>
                          <a:ea typeface="微软雅黑" panose="020B0503020204020204" pitchFamily="34" charset="-122"/>
                        </a:rPr>
                        <a:t>探测效率 </a:t>
                      </a:r>
                      <a:r>
                        <a:rPr lang="en-US" altLang="zh-CN" sz="1300" b="1" dirty="0">
                          <a:effectLst/>
                          <a:latin typeface="微软雅黑" panose="020B0503020204020204" pitchFamily="34" charset="-122"/>
                          <a:ea typeface="微软雅黑" panose="020B0503020204020204" pitchFamily="34" charset="-122"/>
                        </a:rPr>
                        <a:t>(%)</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NLS</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a:effectLst/>
                          <a:latin typeface="微软雅黑" panose="020B0503020204020204" pitchFamily="34" charset="-122"/>
                          <a:ea typeface="微软雅黑" panose="020B0503020204020204" pitchFamily="34" charset="-122"/>
                        </a:rPr>
                        <a:t>96.89</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a:effectLst/>
                          <a:latin typeface="微软雅黑" panose="020B0503020204020204" pitchFamily="34" charset="-122"/>
                          <a:ea typeface="微软雅黑" panose="020B0503020204020204" pitchFamily="34" charset="-122"/>
                        </a:rPr>
                        <a:t>93.05</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89.07</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85.07</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82685549"/>
                  </a:ext>
                </a:extLst>
              </a:tr>
              <a:tr h="310810">
                <a:tc vMerge="1">
                  <a:txBody>
                    <a:bodyPr/>
                    <a:lstStyle/>
                    <a:p>
                      <a:endParaRPr lang="zh-CN"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300" b="0" dirty="0">
                          <a:effectLst/>
                          <a:latin typeface="微软雅黑" panose="020B0503020204020204" pitchFamily="34" charset="-122"/>
                          <a:ea typeface="微软雅黑" panose="020B0503020204020204" pitchFamily="34" charset="-122"/>
                        </a:rPr>
                        <a:t>本研究</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98.33</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91.49</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80.69</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67.85</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79230137"/>
                  </a:ext>
                </a:extLst>
              </a:tr>
              <a:tr h="310810">
                <a:tc rowSpan="2">
                  <a:txBody>
                    <a:bodyPr/>
                    <a:lstStyle/>
                    <a:p>
                      <a:pPr algn="ctr"/>
                      <a:r>
                        <a:rPr lang="zh-CN" altLang="en-US" sz="1300" b="1" dirty="0">
                          <a:effectLst/>
                          <a:latin typeface="微软雅黑" panose="020B0503020204020204" pitchFamily="34" charset="-122"/>
                          <a:ea typeface="微软雅黑" panose="020B0503020204020204" pitchFamily="34" charset="-122"/>
                        </a:rPr>
                        <a:t>分类准确率 </a:t>
                      </a:r>
                      <a:r>
                        <a:rPr lang="en-US" altLang="zh-CN" sz="1300" b="1" dirty="0">
                          <a:effectLst/>
                          <a:latin typeface="微软雅黑" panose="020B0503020204020204" pitchFamily="34" charset="-122"/>
                          <a:ea typeface="微软雅黑" panose="020B0503020204020204" pitchFamily="34" charset="-122"/>
                        </a:rPr>
                        <a:t>(%)</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NLS</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a:effectLst/>
                          <a:latin typeface="微软雅黑" panose="020B0503020204020204" pitchFamily="34" charset="-122"/>
                          <a:ea typeface="微软雅黑" panose="020B0503020204020204" pitchFamily="34" charset="-122"/>
                        </a:rPr>
                        <a:t>96.27</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90.13</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82.16</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0" dirty="0">
                          <a:effectLst/>
                          <a:latin typeface="微软雅黑" panose="020B0503020204020204" pitchFamily="34" charset="-122"/>
                          <a:ea typeface="微软雅黑" panose="020B0503020204020204" pitchFamily="34" charset="-122"/>
                        </a:rPr>
                        <a:t>73.23</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050349"/>
                  </a:ext>
                </a:extLst>
              </a:tr>
              <a:tr h="310810">
                <a:tc vMerge="1">
                  <a:txBody>
                    <a:bodyPr/>
                    <a:lstStyle/>
                    <a:p>
                      <a:endParaRPr lang="zh-CN"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300" b="1" dirty="0">
                          <a:solidFill>
                            <a:srgbClr val="0070C0"/>
                          </a:solidFill>
                          <a:effectLst/>
                          <a:latin typeface="微软雅黑" panose="020B0503020204020204" pitchFamily="34" charset="-122"/>
                          <a:ea typeface="微软雅黑" panose="020B0503020204020204" pitchFamily="34" charset="-122"/>
                        </a:rPr>
                        <a:t>本研究</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1" dirty="0">
                          <a:solidFill>
                            <a:srgbClr val="0070C0"/>
                          </a:solidFill>
                          <a:effectLst/>
                          <a:latin typeface="微软雅黑" panose="020B0503020204020204" pitchFamily="34" charset="-122"/>
                          <a:ea typeface="微软雅黑" panose="020B0503020204020204" pitchFamily="34" charset="-122"/>
                        </a:rPr>
                        <a:t>99.59</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1" dirty="0">
                          <a:solidFill>
                            <a:srgbClr val="0070C0"/>
                          </a:solidFill>
                          <a:effectLst/>
                          <a:latin typeface="微软雅黑" panose="020B0503020204020204" pitchFamily="34" charset="-122"/>
                          <a:ea typeface="微软雅黑" panose="020B0503020204020204" pitchFamily="34" charset="-122"/>
                        </a:rPr>
                        <a:t>98.73</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1" dirty="0">
                          <a:solidFill>
                            <a:srgbClr val="0070C0"/>
                          </a:solidFill>
                          <a:effectLst/>
                          <a:latin typeface="微软雅黑" panose="020B0503020204020204" pitchFamily="34" charset="-122"/>
                          <a:ea typeface="微软雅黑" panose="020B0503020204020204" pitchFamily="34" charset="-122"/>
                        </a:rPr>
                        <a:t>97.60</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300" b="1" dirty="0">
                          <a:solidFill>
                            <a:srgbClr val="0070C0"/>
                          </a:solidFill>
                          <a:effectLst/>
                          <a:latin typeface="微软雅黑" panose="020B0503020204020204" pitchFamily="34" charset="-122"/>
                          <a:ea typeface="微软雅黑" panose="020B0503020204020204" pitchFamily="34" charset="-122"/>
                        </a:rPr>
                        <a:t>96.33</a:t>
                      </a:r>
                    </a:p>
                  </a:txBody>
                  <a:tcPr marL="69377" marR="69377" marT="55502" marB="5550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35897441"/>
                  </a:ext>
                </a:extLst>
              </a:tr>
            </a:tbl>
          </a:graphicData>
        </a:graphic>
      </p:graphicFrame>
      <p:sp>
        <p:nvSpPr>
          <p:cNvPr id="13" name="文本框 12">
            <a:extLst>
              <a:ext uri="{FF2B5EF4-FFF2-40B4-BE49-F238E27FC236}">
                <a16:creationId xmlns:a16="http://schemas.microsoft.com/office/drawing/2014/main" id="{A0209AA4-E962-48E3-88A8-7CEB5A544253}"/>
              </a:ext>
            </a:extLst>
          </p:cNvPr>
          <p:cNvSpPr txBox="1"/>
          <p:nvPr/>
        </p:nvSpPr>
        <p:spPr>
          <a:xfrm>
            <a:off x="408296" y="1540917"/>
            <a:ext cx="5255386" cy="2536400"/>
          </a:xfrm>
          <a:prstGeom prst="rect">
            <a:avLst/>
          </a:prstGeom>
          <a:noFill/>
        </p:spPr>
        <p:txBody>
          <a:bodyPr wrap="square">
            <a:spAutoFit/>
          </a:bodyPr>
          <a:lstStyle/>
          <a:p>
            <a:pPr marL="285750" indent="-285750">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全能峰位置随计数率增加出现轻微左移。</a:t>
            </a:r>
          </a:p>
          <a:p>
            <a:pPr marL="285750" indent="-285750">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能量分辨率相比理想能谱仅出现轻微退化。</a:t>
            </a:r>
          </a:p>
          <a:p>
            <a:pPr marL="285750" indent="-285750">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由于≥</a:t>
            </a:r>
            <a:r>
              <a:rPr lang="en-US" altLang="zh-CN" dirty="0">
                <a:latin typeface="微软雅黑" panose="020B0503020204020204" pitchFamily="34" charset="-122"/>
                <a:ea typeface="微软雅黑" panose="020B0503020204020204" pitchFamily="34" charset="-122"/>
              </a:rPr>
              <a:t>4</a:t>
            </a:r>
            <a:r>
              <a:rPr lang="zh-CN" altLang="en-US" dirty="0">
                <a:latin typeface="微软雅黑" panose="020B0503020204020204" pitchFamily="34" charset="-122"/>
                <a:ea typeface="微软雅黑" panose="020B0503020204020204" pitchFamily="34" charset="-122"/>
              </a:rPr>
              <a:t>脉冲事件被拒绝而非重建，探测效率在高计数率下下降更快。</a:t>
            </a:r>
            <a:endParaRPr lang="en-US" altLang="zh-CN"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dirty="0">
                <a:solidFill>
                  <a:srgbClr val="C00000"/>
                </a:solidFill>
                <a:latin typeface="微软雅黑" panose="020B0503020204020204" pitchFamily="34" charset="-122"/>
                <a:ea typeface="微软雅黑" panose="020B0503020204020204" pitchFamily="34" charset="-122"/>
              </a:rPr>
              <a:t>保留的事件重建更可靠，获得更高的分类准确率与更好的高能尾部畸变抑制。</a:t>
            </a:r>
          </a:p>
        </p:txBody>
      </p:sp>
      <p:pic>
        <p:nvPicPr>
          <p:cNvPr id="7" name="图片 6">
            <a:extLst>
              <a:ext uri="{FF2B5EF4-FFF2-40B4-BE49-F238E27FC236}">
                <a16:creationId xmlns:a16="http://schemas.microsoft.com/office/drawing/2014/main" id="{DA7FE9A1-302C-4D78-88CF-F83BCB767575}"/>
              </a:ext>
            </a:extLst>
          </p:cNvPr>
          <p:cNvPicPr>
            <a:picLocks noChangeAspect="1"/>
          </p:cNvPicPr>
          <p:nvPr/>
        </p:nvPicPr>
        <p:blipFill rotWithShape="1">
          <a:blip r:embed="rId3">
            <a:extLst>
              <a:ext uri="{28A0092B-C50C-407E-A947-70E740481C1C}">
                <a14:useLocalDpi xmlns:a14="http://schemas.microsoft.com/office/drawing/2010/main" val="0"/>
              </a:ext>
            </a:extLst>
          </a:blip>
          <a:srcRect l="51975"/>
          <a:stretch/>
        </p:blipFill>
        <p:spPr>
          <a:xfrm>
            <a:off x="2665958" y="4278092"/>
            <a:ext cx="2971240" cy="2077981"/>
          </a:xfrm>
          <a:prstGeom prst="rect">
            <a:avLst/>
          </a:prstGeom>
        </p:spPr>
      </p:pic>
      <p:sp>
        <p:nvSpPr>
          <p:cNvPr id="3" name="矩形 2">
            <a:extLst>
              <a:ext uri="{FF2B5EF4-FFF2-40B4-BE49-F238E27FC236}">
                <a16:creationId xmlns:a16="http://schemas.microsoft.com/office/drawing/2014/main" id="{BDECD6A8-DCD7-489A-9389-FAD5F46CA07B}"/>
              </a:ext>
            </a:extLst>
          </p:cNvPr>
          <p:cNvSpPr/>
          <p:nvPr/>
        </p:nvSpPr>
        <p:spPr>
          <a:xfrm>
            <a:off x="4439885" y="5589150"/>
            <a:ext cx="576040" cy="417385"/>
          </a:xfrm>
          <a:prstGeom prst="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a:extLst>
              <a:ext uri="{FF2B5EF4-FFF2-40B4-BE49-F238E27FC236}">
                <a16:creationId xmlns:a16="http://schemas.microsoft.com/office/drawing/2014/main" id="{660E67DD-EDDC-4722-B2A5-B249434D6DF5}"/>
              </a:ext>
            </a:extLst>
          </p:cNvPr>
          <p:cNvSpPr txBox="1"/>
          <p:nvPr/>
        </p:nvSpPr>
        <p:spPr>
          <a:xfrm>
            <a:off x="8670402" y="6135382"/>
            <a:ext cx="3096215" cy="523220"/>
          </a:xfrm>
          <a:prstGeom prst="rect">
            <a:avLst/>
          </a:prstGeom>
          <a:noFill/>
        </p:spPr>
        <p:txBody>
          <a:bodyPr wrap="square">
            <a:spAutoFit/>
          </a:bodyPr>
          <a:lstStyle/>
          <a:p>
            <a:r>
              <a:rPr lang="en-US" altLang="zh-CN" sz="1400" b="0" i="0" dirty="0">
                <a:solidFill>
                  <a:srgbClr val="000000"/>
                </a:solidFill>
                <a:effectLst/>
                <a:latin typeface="NimbusRomNo9L-Regu"/>
              </a:rPr>
              <a:t>NLS: Nonlinear Least Squares Method</a:t>
            </a:r>
            <a:r>
              <a:rPr lang="en-US" altLang="zh-CN" sz="1400" dirty="0"/>
              <a:t> </a:t>
            </a:r>
            <a:br>
              <a:rPr lang="en-US" altLang="zh-CN" sz="1400" dirty="0"/>
            </a:br>
            <a:endParaRPr lang="zh-CN" altLang="en-US" sz="1400" dirty="0"/>
          </a:p>
        </p:txBody>
      </p:sp>
    </p:spTree>
    <p:extLst>
      <p:ext uri="{BB962C8B-B14F-4D97-AF65-F5344CB8AC3E}">
        <p14:creationId xmlns:p14="http://schemas.microsoft.com/office/powerpoint/2010/main" val="35840129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715788" y="6492330"/>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latin typeface="+mn-lt"/>
                <a:ea typeface="黑体" panose="02010609060101010101" pitchFamily="49" charset="-122"/>
              </a:rPr>
              <a:t>19</a:t>
            </a:fld>
            <a:endParaRPr lang="zh-CN" altLang="en-US" dirty="0">
              <a:latin typeface="+mn-lt"/>
              <a:ea typeface="黑体" panose="02010609060101010101" pitchFamily="49" charset="-122"/>
            </a:endParaRPr>
          </a:p>
        </p:txBody>
      </p:sp>
      <p:sp>
        <p:nvSpPr>
          <p:cNvPr id="9" name="标题 13"/>
          <p:cNvSpPr txBox="1"/>
          <p:nvPr/>
        </p:nvSpPr>
        <p:spPr>
          <a:xfrm>
            <a:off x="263594" y="116770"/>
            <a:ext cx="12024835" cy="7346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hangingPunct="1"/>
            <a:r>
              <a:rPr lang="zh-CN" altLang="en-US" sz="3600" b="1" dirty="0">
                <a:latin typeface="微软雅黑" panose="020B0503020204020204" pitchFamily="34" charset="-122"/>
                <a:ea typeface="微软雅黑" panose="020B0503020204020204" pitchFamily="34" charset="-122"/>
                <a:cs typeface="Arial" panose="020B0604020202020204" pitchFamily="34" charset="0"/>
              </a:rPr>
              <a:t>计算效率分析</a:t>
            </a:r>
            <a:endParaRPr lang="zh-CN" altLang="en-US" sz="3600" dirty="0">
              <a:solidFill>
                <a:schemeClr val="tx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0" name="文本框 9">
            <a:extLst>
              <a:ext uri="{FF2B5EF4-FFF2-40B4-BE49-F238E27FC236}">
                <a16:creationId xmlns:a16="http://schemas.microsoft.com/office/drawing/2014/main" id="{09A6962E-3A44-42A6-A330-4C5FD0F4E6FD}"/>
              </a:ext>
            </a:extLst>
          </p:cNvPr>
          <p:cNvSpPr txBox="1"/>
          <p:nvPr/>
        </p:nvSpPr>
        <p:spPr>
          <a:xfrm>
            <a:off x="383179" y="4581080"/>
            <a:ext cx="11332609" cy="1751570"/>
          </a:xfrm>
          <a:prstGeom prst="rect">
            <a:avLst/>
          </a:prstGeom>
          <a:noFill/>
        </p:spPr>
        <p:txBody>
          <a:bodyPr wrap="square">
            <a:spAutoFit/>
          </a:bodyPr>
          <a:lstStyle/>
          <a:p>
            <a:pPr marL="342900" indent="-342900">
              <a:lnSpc>
                <a:spcPct val="150000"/>
              </a:lnSpc>
              <a:buFont typeface="Wingdings" panose="05000000000000000000" pitchFamily="2" charset="2"/>
              <a:buChar char="n"/>
            </a:pPr>
            <a:r>
              <a:rPr lang="zh-CN" altLang="en-US" sz="2000" b="1" dirty="0">
                <a:solidFill>
                  <a:srgbClr val="0070C0"/>
                </a:solidFill>
                <a:latin typeface="微软雅黑" panose="020B0503020204020204" pitchFamily="34" charset="-122"/>
                <a:ea typeface="微软雅黑" panose="020B0503020204020204" pitchFamily="34" charset="-122"/>
              </a:rPr>
              <a:t>各自优化硬件配置下的运行性能对比</a:t>
            </a:r>
            <a:endParaRPr lang="en-US" altLang="zh-CN" sz="2000" b="1" dirty="0">
              <a:solidFill>
                <a:srgbClr val="0070C0"/>
              </a:solidFill>
              <a:latin typeface="微软雅黑" panose="020B0503020204020204" pitchFamily="34" charset="-122"/>
              <a:ea typeface="微软雅黑" panose="020B0503020204020204" pitchFamily="34" charset="-122"/>
            </a:endParaRPr>
          </a:p>
          <a:p>
            <a:pPr marL="342900" indent="-342900">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所有测试均在相同的工作站上进行：</a:t>
            </a:r>
            <a:r>
              <a:rPr lang="en-US" altLang="zh-CN" dirty="0">
                <a:latin typeface="微软雅黑" panose="020B0503020204020204" pitchFamily="34" charset="-122"/>
                <a:ea typeface="微软雅黑" panose="020B0503020204020204" pitchFamily="34" charset="-122"/>
              </a:rPr>
              <a:t>NLS</a:t>
            </a:r>
            <a:r>
              <a:rPr lang="zh-CN" altLang="en-US" dirty="0">
                <a:latin typeface="微软雅黑" panose="020B0503020204020204" pitchFamily="34" charset="-122"/>
                <a:ea typeface="微软雅黑" panose="020B0503020204020204" pitchFamily="34" charset="-122"/>
              </a:rPr>
              <a:t>方法在</a:t>
            </a:r>
            <a:r>
              <a:rPr lang="en-US" altLang="zh-CN" dirty="0">
                <a:latin typeface="微软雅黑" panose="020B0503020204020204" pitchFamily="34" charset="-122"/>
                <a:ea typeface="微软雅黑" panose="020B0503020204020204" pitchFamily="34" charset="-122"/>
              </a:rPr>
              <a:t>Intel Core i9-10900X CPU</a:t>
            </a:r>
            <a:r>
              <a:rPr lang="zh-CN" altLang="en-US" dirty="0">
                <a:latin typeface="微软雅黑" panose="020B0503020204020204" pitchFamily="34" charset="-122"/>
                <a:ea typeface="微软雅黑" panose="020B0503020204020204" pitchFamily="34" charset="-122"/>
              </a:rPr>
              <a:t>上使用</a:t>
            </a:r>
            <a:r>
              <a:rPr lang="en-US" altLang="zh-CN" dirty="0">
                <a:latin typeface="微软雅黑" panose="020B0503020204020204" pitchFamily="34" charset="-122"/>
                <a:ea typeface="微软雅黑" panose="020B0503020204020204" pitchFamily="34" charset="-122"/>
              </a:rPr>
              <a:t>10</a:t>
            </a:r>
            <a:r>
              <a:rPr lang="zh-CN" altLang="en-US" dirty="0">
                <a:latin typeface="微软雅黑" panose="020B0503020204020204" pitchFamily="34" charset="-122"/>
                <a:ea typeface="微软雅黑" panose="020B0503020204020204" pitchFamily="34" charset="-122"/>
              </a:rPr>
              <a:t>核并行计算测试，而基于</a:t>
            </a:r>
            <a:r>
              <a:rPr lang="en-US" altLang="zh-CN" dirty="0">
                <a:latin typeface="微软雅黑" panose="020B0503020204020204" pitchFamily="34" charset="-122"/>
                <a:ea typeface="微软雅黑" panose="020B0503020204020204" pitchFamily="34" charset="-122"/>
              </a:rPr>
              <a:t>CNN</a:t>
            </a:r>
            <a:r>
              <a:rPr lang="zh-CN" altLang="en-US" dirty="0">
                <a:latin typeface="微软雅黑" panose="020B0503020204020204" pitchFamily="34" charset="-122"/>
                <a:ea typeface="微软雅黑" panose="020B0503020204020204" pitchFamily="34" charset="-122"/>
              </a:rPr>
              <a:t>的方法在</a:t>
            </a:r>
            <a:r>
              <a:rPr lang="en-US" altLang="zh-CN" dirty="0">
                <a:latin typeface="微软雅黑" panose="020B0503020204020204" pitchFamily="34" charset="-122"/>
                <a:ea typeface="微软雅黑" panose="020B0503020204020204" pitchFamily="34" charset="-122"/>
              </a:rPr>
              <a:t>NVIDIA RTX 3080Ti GPU</a:t>
            </a:r>
            <a:r>
              <a:rPr lang="zh-CN" altLang="en-US" dirty="0">
                <a:latin typeface="微软雅黑" panose="020B0503020204020204" pitchFamily="34" charset="-122"/>
                <a:ea typeface="微软雅黑" panose="020B0503020204020204" pitchFamily="34" charset="-122"/>
              </a:rPr>
              <a:t>上以</a:t>
            </a:r>
            <a:r>
              <a:rPr lang="en-US" altLang="zh-CN" dirty="0">
                <a:latin typeface="微软雅黑" panose="020B0503020204020204" pitchFamily="34" charset="-122"/>
                <a:ea typeface="微软雅黑" panose="020B0503020204020204" pitchFamily="34" charset="-122"/>
              </a:rPr>
              <a:t>1024</a:t>
            </a:r>
            <a:r>
              <a:rPr lang="zh-CN" altLang="en-US" dirty="0">
                <a:latin typeface="微软雅黑" panose="020B0503020204020204" pitchFamily="34" charset="-122"/>
                <a:ea typeface="微软雅黑" panose="020B0503020204020204" pitchFamily="34" charset="-122"/>
              </a:rPr>
              <a:t>的批大小测试。</a:t>
            </a:r>
            <a:endParaRPr lang="en-US" altLang="zh-CN" dirty="0">
              <a:latin typeface="微软雅黑" panose="020B0503020204020204" pitchFamily="34" charset="-122"/>
              <a:ea typeface="微软雅黑" panose="020B0503020204020204" pitchFamily="34" charset="-122"/>
            </a:endParaRPr>
          </a:p>
          <a:p>
            <a:pPr marL="342900" indent="-342900">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尽管</a:t>
            </a:r>
            <a:r>
              <a:rPr lang="en-US" altLang="zh-CN" dirty="0">
                <a:latin typeface="微软雅黑" panose="020B0503020204020204" pitchFamily="34" charset="-122"/>
                <a:ea typeface="微软雅黑" panose="020B0503020204020204" pitchFamily="34" charset="-122"/>
              </a:rPr>
              <a:t>CNN</a:t>
            </a:r>
            <a:r>
              <a:rPr lang="zh-CN" altLang="en-US" dirty="0">
                <a:latin typeface="微软雅黑" panose="020B0503020204020204" pitchFamily="34" charset="-122"/>
                <a:ea typeface="微软雅黑" panose="020B0503020204020204" pitchFamily="34" charset="-122"/>
              </a:rPr>
              <a:t>具有更高的理论浮点运算量，但其张量运算更适于</a:t>
            </a:r>
            <a:r>
              <a:rPr lang="en-US" altLang="zh-CN" dirty="0">
                <a:latin typeface="微软雅黑" panose="020B0503020204020204" pitchFamily="34" charset="-122"/>
                <a:ea typeface="微软雅黑" panose="020B0503020204020204" pitchFamily="34" charset="-122"/>
              </a:rPr>
              <a:t>GPU</a:t>
            </a:r>
            <a:r>
              <a:rPr lang="zh-CN" altLang="en-US" dirty="0">
                <a:latin typeface="微软雅黑" panose="020B0503020204020204" pitchFamily="34" charset="-122"/>
                <a:ea typeface="微软雅黑" panose="020B0503020204020204" pitchFamily="34" charset="-122"/>
              </a:rPr>
              <a:t>加速。</a:t>
            </a:r>
          </a:p>
        </p:txBody>
      </p:sp>
      <p:graphicFrame>
        <p:nvGraphicFramePr>
          <p:cNvPr id="3" name="表格 2">
            <a:extLst>
              <a:ext uri="{FF2B5EF4-FFF2-40B4-BE49-F238E27FC236}">
                <a16:creationId xmlns:a16="http://schemas.microsoft.com/office/drawing/2014/main" id="{C205BDD5-21BB-4B46-A732-84EADB73957E}"/>
              </a:ext>
            </a:extLst>
          </p:cNvPr>
          <p:cNvGraphicFramePr>
            <a:graphicFrameLocks noGrp="1"/>
          </p:cNvGraphicFramePr>
          <p:nvPr>
            <p:extLst>
              <p:ext uri="{D42A27DB-BD31-4B8C-83A1-F6EECF244321}">
                <p14:modId xmlns:p14="http://schemas.microsoft.com/office/powerpoint/2010/main" val="961676850"/>
              </p:ext>
            </p:extLst>
          </p:nvPr>
        </p:nvGraphicFramePr>
        <p:xfrm>
          <a:off x="1127655" y="1340855"/>
          <a:ext cx="9504720" cy="2987040"/>
        </p:xfrm>
        <a:graphic>
          <a:graphicData uri="http://schemas.openxmlformats.org/drawingml/2006/table">
            <a:tbl>
              <a:tblPr>
                <a:tableStyleId>{5940675A-B579-460E-94D1-54222C63F5DA}</a:tableStyleId>
              </a:tblPr>
              <a:tblGrid>
                <a:gridCol w="1584120">
                  <a:extLst>
                    <a:ext uri="{9D8B030D-6E8A-4147-A177-3AD203B41FA5}">
                      <a16:colId xmlns:a16="http://schemas.microsoft.com/office/drawing/2014/main" val="933232502"/>
                    </a:ext>
                  </a:extLst>
                </a:gridCol>
                <a:gridCol w="1584120">
                  <a:extLst>
                    <a:ext uri="{9D8B030D-6E8A-4147-A177-3AD203B41FA5}">
                      <a16:colId xmlns:a16="http://schemas.microsoft.com/office/drawing/2014/main" val="1005349567"/>
                    </a:ext>
                  </a:extLst>
                </a:gridCol>
                <a:gridCol w="1584120">
                  <a:extLst>
                    <a:ext uri="{9D8B030D-6E8A-4147-A177-3AD203B41FA5}">
                      <a16:colId xmlns:a16="http://schemas.microsoft.com/office/drawing/2014/main" val="2192844774"/>
                    </a:ext>
                  </a:extLst>
                </a:gridCol>
                <a:gridCol w="1584120">
                  <a:extLst>
                    <a:ext uri="{9D8B030D-6E8A-4147-A177-3AD203B41FA5}">
                      <a16:colId xmlns:a16="http://schemas.microsoft.com/office/drawing/2014/main" val="2727105329"/>
                    </a:ext>
                  </a:extLst>
                </a:gridCol>
                <a:gridCol w="1584120">
                  <a:extLst>
                    <a:ext uri="{9D8B030D-6E8A-4147-A177-3AD203B41FA5}">
                      <a16:colId xmlns:a16="http://schemas.microsoft.com/office/drawing/2014/main" val="4223358257"/>
                    </a:ext>
                  </a:extLst>
                </a:gridCol>
                <a:gridCol w="1584120">
                  <a:extLst>
                    <a:ext uri="{9D8B030D-6E8A-4147-A177-3AD203B41FA5}">
                      <a16:colId xmlns:a16="http://schemas.microsoft.com/office/drawing/2014/main" val="2145397513"/>
                    </a:ext>
                  </a:extLst>
                </a:gridCol>
              </a:tblGrid>
              <a:tr h="335751">
                <a:tc>
                  <a:txBody>
                    <a:bodyPr/>
                    <a:lstStyle/>
                    <a:p>
                      <a:pPr algn="ctr"/>
                      <a:r>
                        <a:rPr lang="zh-CN" altLang="en-US" b="1" dirty="0">
                          <a:effectLst/>
                          <a:latin typeface="微软雅黑" panose="020B0503020204020204" pitchFamily="34" charset="-122"/>
                          <a:ea typeface="微软雅黑" panose="020B0503020204020204" pitchFamily="34" charset="-122"/>
                        </a:rPr>
                        <a:t>指标</a:t>
                      </a:r>
                    </a:p>
                  </a:txBody>
                  <a:tcPr marL="95250" marR="95250" marT="76200" marB="76200" anchor="ctr"/>
                </a:tc>
                <a:tc>
                  <a:txBody>
                    <a:bodyPr/>
                    <a:lstStyle/>
                    <a:p>
                      <a:pPr algn="ctr"/>
                      <a:r>
                        <a:rPr lang="zh-CN" altLang="en-US" b="1" dirty="0">
                          <a:effectLst/>
                          <a:latin typeface="微软雅黑" panose="020B0503020204020204" pitchFamily="34" charset="-122"/>
                          <a:ea typeface="微软雅黑" panose="020B0503020204020204" pitchFamily="34" charset="-122"/>
                        </a:rPr>
                        <a:t>方法</a:t>
                      </a:r>
                    </a:p>
                  </a:txBody>
                  <a:tcPr marL="95250" marR="95250" marT="76200" marB="76200" anchor="ctr"/>
                </a:tc>
                <a:tc>
                  <a:txBody>
                    <a:bodyPr/>
                    <a:lstStyle/>
                    <a:p>
                      <a:pPr algn="ctr"/>
                      <a:r>
                        <a:rPr lang="en-US" b="1" dirty="0">
                          <a:effectLst/>
                          <a:latin typeface="微软雅黑" panose="020B0503020204020204" pitchFamily="34" charset="-122"/>
                          <a:ea typeface="微软雅黑" panose="020B0503020204020204" pitchFamily="34" charset="-122"/>
                        </a:rPr>
                        <a:t>50 </a:t>
                      </a:r>
                      <a:r>
                        <a:rPr lang="en-US" b="1" dirty="0" err="1">
                          <a:effectLst/>
                          <a:latin typeface="微软雅黑" panose="020B0503020204020204" pitchFamily="34" charset="-122"/>
                          <a:ea typeface="微软雅黑" panose="020B0503020204020204" pitchFamily="34" charset="-122"/>
                        </a:rPr>
                        <a:t>kcps</a:t>
                      </a:r>
                      <a:endParaRPr lang="en-US" b="1" dirty="0">
                        <a:effectLst/>
                        <a:latin typeface="微软雅黑" panose="020B0503020204020204" pitchFamily="34" charset="-122"/>
                        <a:ea typeface="微软雅黑" panose="020B0503020204020204" pitchFamily="34" charset="-122"/>
                      </a:endParaRPr>
                    </a:p>
                  </a:txBody>
                  <a:tcPr marL="95250" marR="95250" marT="76200" marB="76200" anchor="ctr"/>
                </a:tc>
                <a:tc>
                  <a:txBody>
                    <a:bodyPr/>
                    <a:lstStyle/>
                    <a:p>
                      <a:pPr algn="ctr"/>
                      <a:r>
                        <a:rPr lang="en-US" b="1" dirty="0">
                          <a:effectLst/>
                          <a:latin typeface="微软雅黑" panose="020B0503020204020204" pitchFamily="34" charset="-122"/>
                          <a:ea typeface="微软雅黑" panose="020B0503020204020204" pitchFamily="34" charset="-122"/>
                        </a:rPr>
                        <a:t>100 </a:t>
                      </a:r>
                      <a:r>
                        <a:rPr lang="en-US" b="1" dirty="0" err="1">
                          <a:effectLst/>
                          <a:latin typeface="微软雅黑" panose="020B0503020204020204" pitchFamily="34" charset="-122"/>
                          <a:ea typeface="微软雅黑" panose="020B0503020204020204" pitchFamily="34" charset="-122"/>
                        </a:rPr>
                        <a:t>kcps</a:t>
                      </a:r>
                      <a:endParaRPr lang="en-US" b="1" dirty="0">
                        <a:effectLst/>
                        <a:latin typeface="微软雅黑" panose="020B0503020204020204" pitchFamily="34" charset="-122"/>
                        <a:ea typeface="微软雅黑" panose="020B0503020204020204" pitchFamily="34" charset="-122"/>
                      </a:endParaRPr>
                    </a:p>
                  </a:txBody>
                  <a:tcPr marL="95250" marR="95250" marT="76200" marB="76200" anchor="ctr"/>
                </a:tc>
                <a:tc>
                  <a:txBody>
                    <a:bodyPr/>
                    <a:lstStyle/>
                    <a:p>
                      <a:pPr algn="ctr"/>
                      <a:r>
                        <a:rPr lang="en-US" b="1" dirty="0">
                          <a:effectLst/>
                          <a:latin typeface="微软雅黑" panose="020B0503020204020204" pitchFamily="34" charset="-122"/>
                          <a:ea typeface="微软雅黑" panose="020B0503020204020204" pitchFamily="34" charset="-122"/>
                        </a:rPr>
                        <a:t>150 </a:t>
                      </a:r>
                      <a:r>
                        <a:rPr lang="en-US" b="1" dirty="0" err="1">
                          <a:effectLst/>
                          <a:latin typeface="微软雅黑" panose="020B0503020204020204" pitchFamily="34" charset="-122"/>
                          <a:ea typeface="微软雅黑" panose="020B0503020204020204" pitchFamily="34" charset="-122"/>
                        </a:rPr>
                        <a:t>kcps</a:t>
                      </a:r>
                      <a:endParaRPr lang="en-US" b="1" dirty="0">
                        <a:effectLst/>
                        <a:latin typeface="微软雅黑" panose="020B0503020204020204" pitchFamily="34" charset="-122"/>
                        <a:ea typeface="微软雅黑" panose="020B0503020204020204" pitchFamily="34" charset="-122"/>
                      </a:endParaRPr>
                    </a:p>
                  </a:txBody>
                  <a:tcPr marL="95250" marR="95250" marT="76200" marB="76200" anchor="ctr"/>
                </a:tc>
                <a:tc>
                  <a:txBody>
                    <a:bodyPr/>
                    <a:lstStyle/>
                    <a:p>
                      <a:pPr algn="ctr"/>
                      <a:r>
                        <a:rPr lang="en-US" b="1" dirty="0">
                          <a:effectLst/>
                          <a:latin typeface="微软雅黑" panose="020B0503020204020204" pitchFamily="34" charset="-122"/>
                          <a:ea typeface="微软雅黑" panose="020B0503020204020204" pitchFamily="34" charset="-122"/>
                        </a:rPr>
                        <a:t>200 </a:t>
                      </a:r>
                      <a:r>
                        <a:rPr lang="en-US" b="1" dirty="0" err="1">
                          <a:effectLst/>
                          <a:latin typeface="微软雅黑" panose="020B0503020204020204" pitchFamily="34" charset="-122"/>
                          <a:ea typeface="微软雅黑" panose="020B0503020204020204" pitchFamily="34" charset="-122"/>
                        </a:rPr>
                        <a:t>kcps</a:t>
                      </a:r>
                      <a:endParaRPr lang="en-US" b="1" dirty="0">
                        <a:effectLst/>
                        <a:latin typeface="微软雅黑" panose="020B0503020204020204" pitchFamily="34" charset="-122"/>
                        <a:ea typeface="微软雅黑" panose="020B0503020204020204" pitchFamily="34" charset="-122"/>
                      </a:endParaRPr>
                    </a:p>
                  </a:txBody>
                  <a:tcPr marL="95250" marR="95250" marT="76200" marB="76200" anchor="ctr"/>
                </a:tc>
                <a:extLst>
                  <a:ext uri="{0D108BD9-81ED-4DB2-BD59-A6C34878D82A}">
                    <a16:rowId xmlns:a16="http://schemas.microsoft.com/office/drawing/2014/main" val="877075748"/>
                  </a:ext>
                </a:extLst>
              </a:tr>
              <a:tr h="335751">
                <a:tc rowSpan="2">
                  <a:txBody>
                    <a:bodyPr/>
                    <a:lstStyle/>
                    <a:p>
                      <a:pPr algn="ctr"/>
                      <a:r>
                        <a:rPr lang="zh-CN" altLang="en-US" b="1" dirty="0">
                          <a:effectLst/>
                          <a:latin typeface="微软雅黑" panose="020B0503020204020204" pitchFamily="34" charset="-122"/>
                          <a:ea typeface="微软雅黑" panose="020B0503020204020204" pitchFamily="34" charset="-122"/>
                        </a:rPr>
                        <a:t>理论计算开销 </a:t>
                      </a:r>
                      <a:r>
                        <a:rPr lang="en-US" altLang="zh-CN" b="1" dirty="0">
                          <a:effectLst/>
                          <a:latin typeface="微软雅黑" panose="020B0503020204020204" pitchFamily="34" charset="-122"/>
                          <a:ea typeface="微软雅黑" panose="020B0503020204020204" pitchFamily="34" charset="-122"/>
                        </a:rPr>
                        <a:t>(GFLOPs)</a:t>
                      </a:r>
                    </a:p>
                  </a:txBody>
                  <a:tcPr marL="95250" marR="95250" marT="76200" marB="76200" anchor="ctr"/>
                </a:tc>
                <a:tc>
                  <a:txBody>
                    <a:bodyPr/>
                    <a:lstStyle/>
                    <a:p>
                      <a:pPr algn="ctr"/>
                      <a:r>
                        <a:rPr lang="en-US" b="0" dirty="0">
                          <a:effectLst/>
                          <a:latin typeface="微软雅黑" panose="020B0503020204020204" pitchFamily="34" charset="-122"/>
                          <a:ea typeface="微软雅黑" panose="020B0503020204020204" pitchFamily="34" charset="-122"/>
                        </a:rPr>
                        <a:t>NLS (CPU)</a:t>
                      </a:r>
                    </a:p>
                  </a:txBody>
                  <a:tcPr marL="95250" marR="95250" marT="76200" marB="76200" anchor="ctr">
                    <a:lnB w="12700" cap="flat" cmpd="sng" algn="ctr">
                      <a:solidFill>
                        <a:schemeClr val="tx1"/>
                      </a:solidFill>
                      <a:prstDash val="solid"/>
                      <a:round/>
                      <a:headEnd type="none" w="med" len="med"/>
                      <a:tailEnd type="none" w="med" len="med"/>
                    </a:lnB>
                  </a:tcPr>
                </a:tc>
                <a:tc>
                  <a:txBody>
                    <a:bodyPr/>
                    <a:lstStyle/>
                    <a:p>
                      <a:pPr algn="ctr"/>
                      <a:r>
                        <a:rPr lang="en-US" altLang="zh-CN" b="0">
                          <a:effectLst/>
                          <a:latin typeface="微软雅黑" panose="020B0503020204020204" pitchFamily="34" charset="-122"/>
                          <a:ea typeface="微软雅黑" panose="020B0503020204020204" pitchFamily="34" charset="-122"/>
                        </a:rPr>
                        <a:t>96.84</a:t>
                      </a:r>
                    </a:p>
                  </a:txBody>
                  <a:tcPr marL="95250" marR="95250" marT="76200" marB="76200" anchor="ctr">
                    <a:lnB w="12700" cap="flat" cmpd="sng" algn="ctr">
                      <a:solidFill>
                        <a:schemeClr val="tx1"/>
                      </a:solidFill>
                      <a:prstDash val="solid"/>
                      <a:round/>
                      <a:headEnd type="none" w="med" len="med"/>
                      <a:tailEnd type="none" w="med" len="med"/>
                    </a:lnB>
                  </a:tcPr>
                </a:tc>
                <a:tc>
                  <a:txBody>
                    <a:bodyPr/>
                    <a:lstStyle/>
                    <a:p>
                      <a:pPr algn="ctr"/>
                      <a:r>
                        <a:rPr lang="en-US" altLang="zh-CN" b="0" dirty="0">
                          <a:effectLst/>
                          <a:latin typeface="微软雅黑" panose="020B0503020204020204" pitchFamily="34" charset="-122"/>
                          <a:ea typeface="微软雅黑" panose="020B0503020204020204" pitchFamily="34" charset="-122"/>
                        </a:rPr>
                        <a:t>119.41</a:t>
                      </a:r>
                    </a:p>
                  </a:txBody>
                  <a:tcPr marL="95250" marR="95250" marT="76200" marB="76200" anchor="ctr">
                    <a:lnB w="12700" cap="flat" cmpd="sng" algn="ctr">
                      <a:solidFill>
                        <a:schemeClr val="tx1"/>
                      </a:solidFill>
                      <a:prstDash val="solid"/>
                      <a:round/>
                      <a:headEnd type="none" w="med" len="med"/>
                      <a:tailEnd type="none" w="med" len="med"/>
                    </a:lnB>
                  </a:tcPr>
                </a:tc>
                <a:tc>
                  <a:txBody>
                    <a:bodyPr/>
                    <a:lstStyle/>
                    <a:p>
                      <a:pPr algn="ctr"/>
                      <a:r>
                        <a:rPr lang="en-US" altLang="zh-CN" b="0">
                          <a:effectLst/>
                          <a:latin typeface="微软雅黑" panose="020B0503020204020204" pitchFamily="34" charset="-122"/>
                          <a:ea typeface="微软雅黑" panose="020B0503020204020204" pitchFamily="34" charset="-122"/>
                        </a:rPr>
                        <a:t>143.49</a:t>
                      </a:r>
                    </a:p>
                  </a:txBody>
                  <a:tcPr marL="95250" marR="95250" marT="76200" marB="76200" anchor="ctr">
                    <a:lnB w="12700" cap="flat" cmpd="sng" algn="ctr">
                      <a:solidFill>
                        <a:schemeClr val="tx1"/>
                      </a:solidFill>
                      <a:prstDash val="solid"/>
                      <a:round/>
                      <a:headEnd type="none" w="med" len="med"/>
                      <a:tailEnd type="none" w="med" len="med"/>
                    </a:lnB>
                  </a:tcPr>
                </a:tc>
                <a:tc>
                  <a:txBody>
                    <a:bodyPr/>
                    <a:lstStyle/>
                    <a:p>
                      <a:pPr algn="ctr"/>
                      <a:r>
                        <a:rPr lang="en-US" altLang="zh-CN" b="0">
                          <a:effectLst/>
                          <a:latin typeface="微软雅黑" panose="020B0503020204020204" pitchFamily="34" charset="-122"/>
                          <a:ea typeface="微软雅黑" panose="020B0503020204020204" pitchFamily="34" charset="-122"/>
                        </a:rPr>
                        <a:t>173.65</a:t>
                      </a:r>
                    </a:p>
                  </a:txBody>
                  <a:tcPr marL="95250" marR="95250" marT="76200" marB="7620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00990629"/>
                  </a:ext>
                </a:extLst>
              </a:tr>
              <a:tr h="335751">
                <a:tc vMerge="1">
                  <a:txBody>
                    <a:bodyPr/>
                    <a:lstStyle/>
                    <a:p>
                      <a:endParaRPr lang="zh-CN" altLang="en-US"/>
                    </a:p>
                  </a:txBody>
                  <a:tcPr/>
                </a:tc>
                <a:tc>
                  <a:txBody>
                    <a:bodyPr/>
                    <a:lstStyle/>
                    <a:p>
                      <a:pPr algn="ctr"/>
                      <a:r>
                        <a:rPr lang="zh-CN" altLang="en-US" b="0" dirty="0">
                          <a:effectLst/>
                          <a:latin typeface="微软雅黑" panose="020B0503020204020204" pitchFamily="34" charset="-122"/>
                          <a:ea typeface="微软雅黑" panose="020B0503020204020204" pitchFamily="34" charset="-122"/>
                        </a:rPr>
                        <a:t>本研究 </a:t>
                      </a:r>
                      <a:r>
                        <a:rPr lang="en-US" altLang="zh-CN" b="0" dirty="0">
                          <a:effectLst/>
                          <a:latin typeface="微软雅黑" panose="020B0503020204020204" pitchFamily="34" charset="-122"/>
                          <a:ea typeface="微软雅黑" panose="020B0503020204020204" pitchFamily="34" charset="-122"/>
                        </a:rPr>
                        <a:t>(</a:t>
                      </a:r>
                      <a:r>
                        <a:rPr lang="en-US" b="0" dirty="0">
                          <a:effectLst/>
                          <a:latin typeface="微软雅黑" panose="020B0503020204020204" pitchFamily="34" charset="-122"/>
                          <a:ea typeface="微软雅黑" panose="020B0503020204020204" pitchFamily="34" charset="-122"/>
                        </a:rPr>
                        <a:t>GPU)</a:t>
                      </a:r>
                    </a:p>
                  </a:txBody>
                  <a:tcPr marL="95250" marR="95250" marT="76200" marB="76200" anchor="ctr">
                    <a:lnT w="12700" cap="flat" cmpd="sng" algn="ctr">
                      <a:solidFill>
                        <a:schemeClr val="tx1"/>
                      </a:solidFill>
                      <a:prstDash val="solid"/>
                      <a:round/>
                      <a:headEnd type="none" w="med" len="med"/>
                      <a:tailEnd type="none" w="med" len="med"/>
                    </a:lnT>
                  </a:tcPr>
                </a:tc>
                <a:tc gridSpan="4">
                  <a:txBody>
                    <a:bodyPr/>
                    <a:lstStyle/>
                    <a:p>
                      <a:pPr algn="ctr"/>
                      <a:r>
                        <a:rPr lang="en-US" altLang="zh-CN" b="0" dirty="0">
                          <a:effectLst/>
                          <a:latin typeface="微软雅黑" panose="020B0503020204020204" pitchFamily="34" charset="-122"/>
                          <a:ea typeface="微软雅黑" panose="020B0503020204020204" pitchFamily="34" charset="-122"/>
                        </a:rPr>
                        <a:t>1343.06</a:t>
                      </a:r>
                    </a:p>
                  </a:txBody>
                  <a:tcPr marL="95250" marR="95250" marT="76200" marB="76200" anchor="ctr">
                    <a:lnT w="12700" cap="flat" cmpd="sng" algn="ctr">
                      <a:solidFill>
                        <a:schemeClr val="tx1"/>
                      </a:solidFill>
                      <a:prstDash val="solid"/>
                      <a:round/>
                      <a:headEnd type="none" w="med" len="med"/>
                      <a:tailEnd type="none" w="med" len="med"/>
                    </a:lnT>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4900381"/>
                  </a:ext>
                </a:extLst>
              </a:tr>
              <a:tr h="335751">
                <a:tc rowSpan="2">
                  <a:txBody>
                    <a:bodyPr/>
                    <a:lstStyle/>
                    <a:p>
                      <a:pPr algn="ctr"/>
                      <a:r>
                        <a:rPr lang="zh-CN" altLang="en-US" b="1" dirty="0">
                          <a:effectLst/>
                          <a:latin typeface="微软雅黑" panose="020B0503020204020204" pitchFamily="34" charset="-122"/>
                          <a:ea typeface="微软雅黑" panose="020B0503020204020204" pitchFamily="34" charset="-122"/>
                        </a:rPr>
                        <a:t>运行时间 </a:t>
                      </a:r>
                      <a:r>
                        <a:rPr lang="en-US" altLang="zh-CN" b="1" dirty="0">
                          <a:effectLst/>
                          <a:latin typeface="微软雅黑" panose="020B0503020204020204" pitchFamily="34" charset="-122"/>
                          <a:ea typeface="微软雅黑" panose="020B0503020204020204" pitchFamily="34" charset="-122"/>
                        </a:rPr>
                        <a:t>(</a:t>
                      </a:r>
                      <a:r>
                        <a:rPr lang="en-US" b="1" dirty="0">
                          <a:effectLst/>
                          <a:latin typeface="微软雅黑" panose="020B0503020204020204" pitchFamily="34" charset="-122"/>
                          <a:ea typeface="微软雅黑" panose="020B0503020204020204" pitchFamily="34" charset="-122"/>
                        </a:rPr>
                        <a:t>s)</a:t>
                      </a:r>
                    </a:p>
                  </a:txBody>
                  <a:tcPr marL="95250" marR="95250" marT="76200" marB="76200" anchor="ctr"/>
                </a:tc>
                <a:tc>
                  <a:txBody>
                    <a:bodyPr/>
                    <a:lstStyle/>
                    <a:p>
                      <a:pPr algn="ctr"/>
                      <a:r>
                        <a:rPr lang="en-US" b="0" dirty="0">
                          <a:effectLst/>
                          <a:latin typeface="微软雅黑" panose="020B0503020204020204" pitchFamily="34" charset="-122"/>
                          <a:ea typeface="微软雅黑" panose="020B0503020204020204" pitchFamily="34" charset="-122"/>
                        </a:rPr>
                        <a:t>NLS (CPU)</a:t>
                      </a:r>
                    </a:p>
                  </a:txBody>
                  <a:tcPr marL="95250" marR="95250" marT="76200" marB="76200" anchor="ctr">
                    <a:lnB w="12700" cap="flat" cmpd="sng" algn="ctr">
                      <a:noFill/>
                      <a:prstDash val="solid"/>
                      <a:round/>
                      <a:headEnd type="none" w="med" len="med"/>
                      <a:tailEnd type="none" w="med" len="med"/>
                    </a:lnB>
                  </a:tcPr>
                </a:tc>
                <a:tc>
                  <a:txBody>
                    <a:bodyPr/>
                    <a:lstStyle/>
                    <a:p>
                      <a:pPr algn="ctr"/>
                      <a:r>
                        <a:rPr lang="en-US" altLang="zh-CN" b="0" dirty="0">
                          <a:effectLst/>
                          <a:latin typeface="微软雅黑" panose="020B0503020204020204" pitchFamily="34" charset="-122"/>
                          <a:ea typeface="微软雅黑" panose="020B0503020204020204" pitchFamily="34" charset="-122"/>
                        </a:rPr>
                        <a:t>45.44</a:t>
                      </a:r>
                    </a:p>
                  </a:txBody>
                  <a:tcPr marL="95250" marR="95250" marT="76200" marB="76200" anchor="ctr">
                    <a:lnB w="12700" cap="flat" cmpd="sng" algn="ctr">
                      <a:noFill/>
                      <a:prstDash val="solid"/>
                      <a:round/>
                      <a:headEnd type="none" w="med" len="med"/>
                      <a:tailEnd type="none" w="med" len="med"/>
                    </a:lnB>
                  </a:tcPr>
                </a:tc>
                <a:tc>
                  <a:txBody>
                    <a:bodyPr/>
                    <a:lstStyle/>
                    <a:p>
                      <a:pPr algn="ctr"/>
                      <a:r>
                        <a:rPr lang="en-US" altLang="zh-CN" b="0" dirty="0">
                          <a:effectLst/>
                          <a:latin typeface="微软雅黑" panose="020B0503020204020204" pitchFamily="34" charset="-122"/>
                          <a:ea typeface="微软雅黑" panose="020B0503020204020204" pitchFamily="34" charset="-122"/>
                        </a:rPr>
                        <a:t>56.68</a:t>
                      </a:r>
                    </a:p>
                  </a:txBody>
                  <a:tcPr marL="95250" marR="95250" marT="76200" marB="76200" anchor="ctr">
                    <a:lnB w="12700" cap="flat" cmpd="sng" algn="ctr">
                      <a:noFill/>
                      <a:prstDash val="solid"/>
                      <a:round/>
                      <a:headEnd type="none" w="med" len="med"/>
                      <a:tailEnd type="none" w="med" len="med"/>
                    </a:lnB>
                  </a:tcPr>
                </a:tc>
                <a:tc>
                  <a:txBody>
                    <a:bodyPr/>
                    <a:lstStyle/>
                    <a:p>
                      <a:pPr algn="ctr"/>
                      <a:r>
                        <a:rPr lang="en-US" altLang="zh-CN" b="0" dirty="0">
                          <a:effectLst/>
                          <a:latin typeface="微软雅黑" panose="020B0503020204020204" pitchFamily="34" charset="-122"/>
                          <a:ea typeface="微软雅黑" panose="020B0503020204020204" pitchFamily="34" charset="-122"/>
                        </a:rPr>
                        <a:t>65.99</a:t>
                      </a:r>
                    </a:p>
                  </a:txBody>
                  <a:tcPr marL="95250" marR="95250" marT="76200" marB="76200" anchor="ctr">
                    <a:lnB w="12700" cap="flat" cmpd="sng" algn="ctr">
                      <a:noFill/>
                      <a:prstDash val="solid"/>
                      <a:round/>
                      <a:headEnd type="none" w="med" len="med"/>
                      <a:tailEnd type="none" w="med" len="med"/>
                    </a:lnB>
                  </a:tcPr>
                </a:tc>
                <a:tc>
                  <a:txBody>
                    <a:bodyPr/>
                    <a:lstStyle/>
                    <a:p>
                      <a:pPr algn="ctr"/>
                      <a:r>
                        <a:rPr lang="en-US" altLang="zh-CN" b="0" dirty="0">
                          <a:effectLst/>
                          <a:latin typeface="微软雅黑" panose="020B0503020204020204" pitchFamily="34" charset="-122"/>
                          <a:ea typeface="微软雅黑" panose="020B0503020204020204" pitchFamily="34" charset="-122"/>
                        </a:rPr>
                        <a:t>78.98</a:t>
                      </a:r>
                    </a:p>
                  </a:txBody>
                  <a:tcPr marL="95250" marR="95250" marT="76200" marB="76200" anchor="ctr">
                    <a:lnB w="12700" cap="flat" cmpd="sng" algn="ctr">
                      <a:noFill/>
                      <a:prstDash val="solid"/>
                      <a:round/>
                      <a:headEnd type="none" w="med" len="med"/>
                      <a:tailEnd type="none" w="med" len="med"/>
                    </a:lnB>
                  </a:tcPr>
                </a:tc>
                <a:extLst>
                  <a:ext uri="{0D108BD9-81ED-4DB2-BD59-A6C34878D82A}">
                    <a16:rowId xmlns:a16="http://schemas.microsoft.com/office/drawing/2014/main" val="2718548188"/>
                  </a:ext>
                </a:extLst>
              </a:tr>
              <a:tr h="335751">
                <a:tc vMerge="1">
                  <a:txBody>
                    <a:bodyPr/>
                    <a:lstStyle/>
                    <a:p>
                      <a:endParaRPr lang="zh-CN" altLang="en-US"/>
                    </a:p>
                  </a:txBody>
                  <a:tcPr/>
                </a:tc>
                <a:tc>
                  <a:txBody>
                    <a:bodyPr/>
                    <a:lstStyle/>
                    <a:p>
                      <a:pPr algn="ctr"/>
                      <a:r>
                        <a:rPr lang="zh-CN" altLang="en-US" b="1" dirty="0">
                          <a:solidFill>
                            <a:srgbClr val="0070C0"/>
                          </a:solidFill>
                          <a:effectLst/>
                          <a:latin typeface="微软雅黑" panose="020B0503020204020204" pitchFamily="34" charset="-122"/>
                          <a:ea typeface="微软雅黑" panose="020B0503020204020204" pitchFamily="34" charset="-122"/>
                        </a:rPr>
                        <a:t>本研究</a:t>
                      </a:r>
                      <a:r>
                        <a:rPr lang="en-US" altLang="zh-CN" b="1" dirty="0">
                          <a:solidFill>
                            <a:srgbClr val="0070C0"/>
                          </a:solidFill>
                          <a:effectLst/>
                          <a:latin typeface="微软雅黑" panose="020B0503020204020204" pitchFamily="34" charset="-122"/>
                          <a:ea typeface="微软雅黑" panose="020B0503020204020204" pitchFamily="34" charset="-122"/>
                        </a:rPr>
                        <a:t>(</a:t>
                      </a:r>
                      <a:r>
                        <a:rPr lang="en-US" b="1" dirty="0">
                          <a:solidFill>
                            <a:srgbClr val="0070C0"/>
                          </a:solidFill>
                          <a:effectLst/>
                          <a:latin typeface="微软雅黑" panose="020B0503020204020204" pitchFamily="34" charset="-122"/>
                          <a:ea typeface="微软雅黑" panose="020B0503020204020204" pitchFamily="34" charset="-122"/>
                        </a:rPr>
                        <a:t>GPU)</a:t>
                      </a:r>
                    </a:p>
                  </a:txBody>
                  <a:tcPr marL="95250" marR="95250" marT="76200" marB="76200" anchor="ctr">
                    <a:lnT w="12700" cap="flat" cmpd="sng" algn="ctr">
                      <a:noFill/>
                      <a:prstDash val="solid"/>
                      <a:round/>
                      <a:headEnd type="none" w="med" len="med"/>
                      <a:tailEnd type="none" w="med" len="med"/>
                    </a:lnT>
                  </a:tcPr>
                </a:tc>
                <a:tc>
                  <a:txBody>
                    <a:bodyPr/>
                    <a:lstStyle/>
                    <a:p>
                      <a:pPr algn="ctr"/>
                      <a:r>
                        <a:rPr lang="en-US" altLang="zh-CN" b="1" dirty="0">
                          <a:solidFill>
                            <a:srgbClr val="0070C0"/>
                          </a:solidFill>
                          <a:effectLst/>
                          <a:latin typeface="微软雅黑" panose="020B0503020204020204" pitchFamily="34" charset="-122"/>
                          <a:ea typeface="微软雅黑" panose="020B0503020204020204" pitchFamily="34" charset="-122"/>
                        </a:rPr>
                        <a:t>0.208</a:t>
                      </a:r>
                    </a:p>
                  </a:txBody>
                  <a:tcPr marL="95250" marR="95250" marT="76200" marB="76200" anchor="ctr">
                    <a:lnT w="12700" cap="flat" cmpd="sng" algn="ctr">
                      <a:noFill/>
                      <a:prstDash val="solid"/>
                      <a:round/>
                      <a:headEnd type="none" w="med" len="med"/>
                      <a:tailEnd type="none" w="med" len="med"/>
                    </a:lnT>
                  </a:tcPr>
                </a:tc>
                <a:tc>
                  <a:txBody>
                    <a:bodyPr/>
                    <a:lstStyle/>
                    <a:p>
                      <a:pPr algn="ctr"/>
                      <a:r>
                        <a:rPr lang="en-US" altLang="zh-CN" b="1" dirty="0">
                          <a:solidFill>
                            <a:srgbClr val="0070C0"/>
                          </a:solidFill>
                          <a:effectLst/>
                          <a:latin typeface="微软雅黑" panose="020B0503020204020204" pitchFamily="34" charset="-122"/>
                          <a:ea typeface="微软雅黑" panose="020B0503020204020204" pitchFamily="34" charset="-122"/>
                        </a:rPr>
                        <a:t>0.199</a:t>
                      </a:r>
                    </a:p>
                  </a:txBody>
                  <a:tcPr marL="95250" marR="95250" marT="76200" marB="76200" anchor="ctr">
                    <a:lnT w="12700" cap="flat" cmpd="sng" algn="ctr">
                      <a:noFill/>
                      <a:prstDash val="solid"/>
                      <a:round/>
                      <a:headEnd type="none" w="med" len="med"/>
                      <a:tailEnd type="none" w="med" len="med"/>
                    </a:lnT>
                  </a:tcPr>
                </a:tc>
                <a:tc>
                  <a:txBody>
                    <a:bodyPr/>
                    <a:lstStyle/>
                    <a:p>
                      <a:pPr algn="ctr"/>
                      <a:r>
                        <a:rPr lang="en-US" altLang="zh-CN" b="1" dirty="0">
                          <a:solidFill>
                            <a:srgbClr val="0070C0"/>
                          </a:solidFill>
                          <a:effectLst/>
                          <a:latin typeface="微软雅黑" panose="020B0503020204020204" pitchFamily="34" charset="-122"/>
                          <a:ea typeface="微软雅黑" panose="020B0503020204020204" pitchFamily="34" charset="-122"/>
                        </a:rPr>
                        <a:t>0.197</a:t>
                      </a:r>
                    </a:p>
                  </a:txBody>
                  <a:tcPr marL="95250" marR="95250" marT="76200" marB="76200" anchor="ctr">
                    <a:lnT w="12700" cap="flat" cmpd="sng" algn="ctr">
                      <a:noFill/>
                      <a:prstDash val="solid"/>
                      <a:round/>
                      <a:headEnd type="none" w="med" len="med"/>
                      <a:tailEnd type="none" w="med" len="med"/>
                    </a:lnT>
                  </a:tcPr>
                </a:tc>
                <a:tc>
                  <a:txBody>
                    <a:bodyPr/>
                    <a:lstStyle/>
                    <a:p>
                      <a:pPr algn="ctr"/>
                      <a:r>
                        <a:rPr lang="en-US" altLang="zh-CN" b="1" dirty="0">
                          <a:solidFill>
                            <a:srgbClr val="0070C0"/>
                          </a:solidFill>
                          <a:effectLst/>
                          <a:latin typeface="微软雅黑" panose="020B0503020204020204" pitchFamily="34" charset="-122"/>
                          <a:ea typeface="微软雅黑" panose="020B0503020204020204" pitchFamily="34" charset="-122"/>
                        </a:rPr>
                        <a:t>0.196</a:t>
                      </a:r>
                    </a:p>
                  </a:txBody>
                  <a:tcPr marL="95250" marR="95250" marT="76200" marB="76200" anchor="ctr">
                    <a:lnT w="12700" cap="flat" cmpd="sng" algn="ctr">
                      <a:noFill/>
                      <a:prstDash val="solid"/>
                      <a:round/>
                      <a:headEnd type="none" w="med" len="med"/>
                      <a:tailEnd type="none" w="med" len="med"/>
                    </a:lnT>
                  </a:tcPr>
                </a:tc>
                <a:extLst>
                  <a:ext uri="{0D108BD9-81ED-4DB2-BD59-A6C34878D82A}">
                    <a16:rowId xmlns:a16="http://schemas.microsoft.com/office/drawing/2014/main" val="4106371695"/>
                  </a:ext>
                </a:extLst>
              </a:tr>
              <a:tr h="335751">
                <a:tc rowSpan="2">
                  <a:txBody>
                    <a:bodyPr/>
                    <a:lstStyle/>
                    <a:p>
                      <a:pPr algn="ctr"/>
                      <a:r>
                        <a:rPr lang="zh-CN" altLang="en-US" b="1" dirty="0">
                          <a:effectLst/>
                          <a:latin typeface="微软雅黑" panose="020B0503020204020204" pitchFamily="34" charset="-122"/>
                          <a:ea typeface="微软雅黑" panose="020B0503020204020204" pitchFamily="34" charset="-122"/>
                        </a:rPr>
                        <a:t>吞吐量 </a:t>
                      </a:r>
                      <a:r>
                        <a:rPr lang="en-US" altLang="zh-CN" b="1" dirty="0">
                          <a:effectLst/>
                          <a:latin typeface="微软雅黑" panose="020B0503020204020204" pitchFamily="34" charset="-122"/>
                          <a:ea typeface="微软雅黑" panose="020B0503020204020204" pitchFamily="34" charset="-122"/>
                        </a:rPr>
                        <a:t>(10³ </a:t>
                      </a:r>
                      <a:r>
                        <a:rPr lang="zh-CN" altLang="en-US" b="1" dirty="0">
                          <a:effectLst/>
                          <a:latin typeface="微软雅黑" panose="020B0503020204020204" pitchFamily="34" charset="-122"/>
                          <a:ea typeface="微软雅黑" panose="020B0503020204020204" pitchFamily="34" charset="-122"/>
                        </a:rPr>
                        <a:t>波形</a:t>
                      </a:r>
                      <a:r>
                        <a:rPr lang="en-US" altLang="zh-CN" b="1" dirty="0">
                          <a:effectLst/>
                          <a:latin typeface="微软雅黑" panose="020B0503020204020204" pitchFamily="34" charset="-122"/>
                          <a:ea typeface="微软雅黑" panose="020B0503020204020204" pitchFamily="34" charset="-122"/>
                        </a:rPr>
                        <a:t>/</a:t>
                      </a:r>
                      <a:r>
                        <a:rPr lang="en-US" b="1" dirty="0">
                          <a:effectLst/>
                          <a:latin typeface="微软雅黑" panose="020B0503020204020204" pitchFamily="34" charset="-122"/>
                          <a:ea typeface="微软雅黑" panose="020B0503020204020204" pitchFamily="34" charset="-122"/>
                        </a:rPr>
                        <a:t>s)</a:t>
                      </a:r>
                    </a:p>
                  </a:txBody>
                  <a:tcPr marL="95250" marR="95250" marT="76200" marB="76200" anchor="ctr"/>
                </a:tc>
                <a:tc>
                  <a:txBody>
                    <a:bodyPr/>
                    <a:lstStyle/>
                    <a:p>
                      <a:pPr algn="ctr"/>
                      <a:r>
                        <a:rPr lang="en-US" b="0" dirty="0">
                          <a:effectLst/>
                          <a:latin typeface="微软雅黑" panose="020B0503020204020204" pitchFamily="34" charset="-122"/>
                          <a:ea typeface="微软雅黑" panose="020B0503020204020204" pitchFamily="34" charset="-122"/>
                        </a:rPr>
                        <a:t>NLS (CPU)</a:t>
                      </a:r>
                    </a:p>
                  </a:txBody>
                  <a:tcPr marL="95250" marR="95250" marT="76200" marB="76200" anchor="ctr">
                    <a:lnB w="12700" cap="flat" cmpd="sng" algn="ctr">
                      <a:noFill/>
                      <a:prstDash val="solid"/>
                      <a:round/>
                      <a:headEnd type="none" w="med" len="med"/>
                      <a:tailEnd type="none" w="med" len="med"/>
                    </a:lnB>
                  </a:tcPr>
                </a:tc>
                <a:tc>
                  <a:txBody>
                    <a:bodyPr/>
                    <a:lstStyle/>
                    <a:p>
                      <a:pPr algn="ctr"/>
                      <a:r>
                        <a:rPr lang="en-US" altLang="zh-CN" b="0" dirty="0">
                          <a:effectLst/>
                          <a:latin typeface="微软雅黑" panose="020B0503020204020204" pitchFamily="34" charset="-122"/>
                          <a:ea typeface="微软雅黑" panose="020B0503020204020204" pitchFamily="34" charset="-122"/>
                        </a:rPr>
                        <a:t>2.20</a:t>
                      </a:r>
                    </a:p>
                  </a:txBody>
                  <a:tcPr marL="95250" marR="95250" marT="76200" marB="76200" anchor="ctr">
                    <a:lnB w="12700" cap="flat" cmpd="sng" algn="ctr">
                      <a:noFill/>
                      <a:prstDash val="solid"/>
                      <a:round/>
                      <a:headEnd type="none" w="med" len="med"/>
                      <a:tailEnd type="none" w="med" len="med"/>
                    </a:lnB>
                  </a:tcPr>
                </a:tc>
                <a:tc>
                  <a:txBody>
                    <a:bodyPr/>
                    <a:lstStyle/>
                    <a:p>
                      <a:pPr algn="ctr"/>
                      <a:r>
                        <a:rPr lang="en-US" altLang="zh-CN" b="0">
                          <a:effectLst/>
                          <a:latin typeface="微软雅黑" panose="020B0503020204020204" pitchFamily="34" charset="-122"/>
                          <a:ea typeface="微软雅黑" panose="020B0503020204020204" pitchFamily="34" charset="-122"/>
                        </a:rPr>
                        <a:t>1.76</a:t>
                      </a:r>
                    </a:p>
                  </a:txBody>
                  <a:tcPr marL="95250" marR="95250" marT="76200" marB="76200" anchor="ctr">
                    <a:lnB w="12700" cap="flat" cmpd="sng" algn="ctr">
                      <a:noFill/>
                      <a:prstDash val="solid"/>
                      <a:round/>
                      <a:headEnd type="none" w="med" len="med"/>
                      <a:tailEnd type="none" w="med" len="med"/>
                    </a:lnB>
                  </a:tcPr>
                </a:tc>
                <a:tc>
                  <a:txBody>
                    <a:bodyPr/>
                    <a:lstStyle/>
                    <a:p>
                      <a:pPr algn="ctr"/>
                      <a:r>
                        <a:rPr lang="en-US" altLang="zh-CN" b="0" dirty="0">
                          <a:effectLst/>
                          <a:latin typeface="微软雅黑" panose="020B0503020204020204" pitchFamily="34" charset="-122"/>
                          <a:ea typeface="微软雅黑" panose="020B0503020204020204" pitchFamily="34" charset="-122"/>
                        </a:rPr>
                        <a:t>1.52</a:t>
                      </a:r>
                    </a:p>
                  </a:txBody>
                  <a:tcPr marL="95250" marR="95250" marT="76200" marB="76200" anchor="ctr">
                    <a:lnB w="12700" cap="flat" cmpd="sng" algn="ctr">
                      <a:noFill/>
                      <a:prstDash val="solid"/>
                      <a:round/>
                      <a:headEnd type="none" w="med" len="med"/>
                      <a:tailEnd type="none" w="med" len="med"/>
                    </a:lnB>
                  </a:tcPr>
                </a:tc>
                <a:tc>
                  <a:txBody>
                    <a:bodyPr/>
                    <a:lstStyle/>
                    <a:p>
                      <a:pPr algn="ctr"/>
                      <a:r>
                        <a:rPr lang="en-US" altLang="zh-CN" b="0" dirty="0">
                          <a:effectLst/>
                          <a:latin typeface="微软雅黑" panose="020B0503020204020204" pitchFamily="34" charset="-122"/>
                          <a:ea typeface="微软雅黑" panose="020B0503020204020204" pitchFamily="34" charset="-122"/>
                        </a:rPr>
                        <a:t>1.27</a:t>
                      </a:r>
                    </a:p>
                  </a:txBody>
                  <a:tcPr marL="95250" marR="95250" marT="76200" marB="76200" anchor="ctr">
                    <a:lnB w="12700" cap="flat" cmpd="sng" algn="ctr">
                      <a:noFill/>
                      <a:prstDash val="solid"/>
                      <a:round/>
                      <a:headEnd type="none" w="med" len="med"/>
                      <a:tailEnd type="none" w="med" len="med"/>
                    </a:lnB>
                  </a:tcPr>
                </a:tc>
                <a:extLst>
                  <a:ext uri="{0D108BD9-81ED-4DB2-BD59-A6C34878D82A}">
                    <a16:rowId xmlns:a16="http://schemas.microsoft.com/office/drawing/2014/main" val="483056847"/>
                  </a:ext>
                </a:extLst>
              </a:tr>
              <a:tr h="335751">
                <a:tc vMerge="1">
                  <a:txBody>
                    <a:bodyPr/>
                    <a:lstStyle/>
                    <a:p>
                      <a:endParaRPr lang="zh-CN" altLang="en-US"/>
                    </a:p>
                  </a:txBody>
                  <a:tcPr/>
                </a:tc>
                <a:tc>
                  <a:txBody>
                    <a:bodyPr/>
                    <a:lstStyle/>
                    <a:p>
                      <a:pPr algn="ctr"/>
                      <a:r>
                        <a:rPr lang="zh-CN" altLang="en-US" b="0" dirty="0">
                          <a:effectLst/>
                          <a:latin typeface="微软雅黑" panose="020B0503020204020204" pitchFamily="34" charset="-122"/>
                          <a:ea typeface="微软雅黑" panose="020B0503020204020204" pitchFamily="34" charset="-122"/>
                        </a:rPr>
                        <a:t>本研究 </a:t>
                      </a:r>
                      <a:r>
                        <a:rPr lang="en-US" altLang="zh-CN" b="0" dirty="0">
                          <a:effectLst/>
                          <a:latin typeface="微软雅黑" panose="020B0503020204020204" pitchFamily="34" charset="-122"/>
                          <a:ea typeface="微软雅黑" panose="020B0503020204020204" pitchFamily="34" charset="-122"/>
                        </a:rPr>
                        <a:t>(</a:t>
                      </a:r>
                      <a:r>
                        <a:rPr lang="en-US" b="0" dirty="0">
                          <a:effectLst/>
                          <a:latin typeface="微软雅黑" panose="020B0503020204020204" pitchFamily="34" charset="-122"/>
                          <a:ea typeface="微软雅黑" panose="020B0503020204020204" pitchFamily="34" charset="-122"/>
                        </a:rPr>
                        <a:t>GPU)</a:t>
                      </a:r>
                    </a:p>
                  </a:txBody>
                  <a:tcPr marL="95250" marR="95250" marT="76200" marB="76200" anchor="ctr">
                    <a:lnT w="12700" cap="flat" cmpd="sng" algn="ctr">
                      <a:noFill/>
                      <a:prstDash val="solid"/>
                      <a:round/>
                      <a:headEnd type="none" w="med" len="med"/>
                      <a:tailEnd type="none" w="med" len="med"/>
                    </a:lnT>
                  </a:tcPr>
                </a:tc>
                <a:tc>
                  <a:txBody>
                    <a:bodyPr/>
                    <a:lstStyle/>
                    <a:p>
                      <a:pPr algn="ctr"/>
                      <a:r>
                        <a:rPr lang="en-US" altLang="zh-CN" b="0" dirty="0">
                          <a:effectLst/>
                          <a:latin typeface="微软雅黑" panose="020B0503020204020204" pitchFamily="34" charset="-122"/>
                          <a:ea typeface="微软雅黑" panose="020B0503020204020204" pitchFamily="34" charset="-122"/>
                        </a:rPr>
                        <a:t>481</a:t>
                      </a:r>
                    </a:p>
                  </a:txBody>
                  <a:tcPr marL="95250" marR="95250" marT="76200" marB="76200" anchor="ctr">
                    <a:lnT w="12700" cap="flat" cmpd="sng" algn="ctr">
                      <a:noFill/>
                      <a:prstDash val="solid"/>
                      <a:round/>
                      <a:headEnd type="none" w="med" len="med"/>
                      <a:tailEnd type="none" w="med" len="med"/>
                    </a:lnT>
                  </a:tcPr>
                </a:tc>
                <a:tc>
                  <a:txBody>
                    <a:bodyPr/>
                    <a:lstStyle/>
                    <a:p>
                      <a:pPr algn="ctr"/>
                      <a:r>
                        <a:rPr lang="en-US" altLang="zh-CN" b="0" dirty="0">
                          <a:effectLst/>
                          <a:latin typeface="微软雅黑" panose="020B0503020204020204" pitchFamily="34" charset="-122"/>
                          <a:ea typeface="微软雅黑" panose="020B0503020204020204" pitchFamily="34" charset="-122"/>
                        </a:rPr>
                        <a:t>503</a:t>
                      </a:r>
                    </a:p>
                  </a:txBody>
                  <a:tcPr marL="95250" marR="95250" marT="76200" marB="76200" anchor="ctr">
                    <a:lnT w="12700" cap="flat" cmpd="sng" algn="ctr">
                      <a:noFill/>
                      <a:prstDash val="solid"/>
                      <a:round/>
                      <a:headEnd type="none" w="med" len="med"/>
                      <a:tailEnd type="none" w="med" len="med"/>
                    </a:lnT>
                  </a:tcPr>
                </a:tc>
                <a:tc>
                  <a:txBody>
                    <a:bodyPr/>
                    <a:lstStyle/>
                    <a:p>
                      <a:pPr algn="ctr"/>
                      <a:r>
                        <a:rPr lang="en-US" altLang="zh-CN" b="0" dirty="0">
                          <a:effectLst/>
                          <a:latin typeface="微软雅黑" panose="020B0503020204020204" pitchFamily="34" charset="-122"/>
                          <a:ea typeface="微软雅黑" panose="020B0503020204020204" pitchFamily="34" charset="-122"/>
                        </a:rPr>
                        <a:t>508</a:t>
                      </a:r>
                    </a:p>
                  </a:txBody>
                  <a:tcPr marL="95250" marR="95250" marT="76200" marB="76200" anchor="ctr">
                    <a:lnT w="12700" cap="flat" cmpd="sng" algn="ctr">
                      <a:noFill/>
                      <a:prstDash val="solid"/>
                      <a:round/>
                      <a:headEnd type="none" w="med" len="med"/>
                      <a:tailEnd type="none" w="med" len="med"/>
                    </a:lnT>
                  </a:tcPr>
                </a:tc>
                <a:tc>
                  <a:txBody>
                    <a:bodyPr/>
                    <a:lstStyle/>
                    <a:p>
                      <a:pPr algn="ctr"/>
                      <a:r>
                        <a:rPr lang="en-US" altLang="zh-CN" b="0" dirty="0">
                          <a:effectLst/>
                          <a:latin typeface="微软雅黑" panose="020B0503020204020204" pitchFamily="34" charset="-122"/>
                          <a:ea typeface="微软雅黑" panose="020B0503020204020204" pitchFamily="34" charset="-122"/>
                        </a:rPr>
                        <a:t>510</a:t>
                      </a:r>
                    </a:p>
                  </a:txBody>
                  <a:tcPr marL="95250" marR="95250" marT="76200" marB="76200" anchor="ctr">
                    <a:lnT w="12700" cap="flat" cmpd="sng" algn="ctr">
                      <a:noFill/>
                      <a:prstDash val="solid"/>
                      <a:round/>
                      <a:headEnd type="none" w="med" len="med"/>
                      <a:tailEnd type="none" w="med" len="med"/>
                    </a:lnT>
                  </a:tcPr>
                </a:tc>
                <a:extLst>
                  <a:ext uri="{0D108BD9-81ED-4DB2-BD59-A6C34878D82A}">
                    <a16:rowId xmlns:a16="http://schemas.microsoft.com/office/drawing/2014/main" val="3496840994"/>
                  </a:ext>
                </a:extLst>
              </a:tr>
            </a:tbl>
          </a:graphicData>
        </a:graphic>
      </p:graphicFrame>
    </p:spTree>
    <p:extLst>
      <p:ext uri="{BB962C8B-B14F-4D97-AF65-F5344CB8AC3E}">
        <p14:creationId xmlns:p14="http://schemas.microsoft.com/office/powerpoint/2010/main" val="39574407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txBox="1"/>
          <p:nvPr/>
        </p:nvSpPr>
        <p:spPr>
          <a:xfrm>
            <a:off x="2152650" y="134335"/>
            <a:ext cx="7886700" cy="7174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pPr>
            <a:r>
              <a:rPr lang="zh-CN" altLang="en-US" sz="4000" b="1" dirty="0">
                <a:latin typeface="微软雅黑" panose="020B0503020204020204" pitchFamily="34" charset="-122"/>
                <a:ea typeface="微软雅黑" panose="020B0503020204020204" pitchFamily="34" charset="-122"/>
                <a:cs typeface="Arial" panose="020B0604020202020204" pitchFamily="34" charset="0"/>
              </a:rPr>
              <a:t>报告提纲</a:t>
            </a:r>
          </a:p>
        </p:txBody>
      </p:sp>
      <p:sp>
        <p:nvSpPr>
          <p:cNvPr id="16" name="内容占位符 2"/>
          <p:cNvSpPr txBox="1"/>
          <p:nvPr/>
        </p:nvSpPr>
        <p:spPr>
          <a:xfrm>
            <a:off x="551615" y="1124839"/>
            <a:ext cx="10656740" cy="525636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panose="05000000000000000000" pitchFamily="2" charset="2"/>
              <a:buChar char="n"/>
            </a:pPr>
            <a:r>
              <a:rPr lang="zh-CN" altLang="en-US" sz="32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研究背景</a:t>
            </a:r>
            <a:endParaRPr lang="en-US" altLang="zh-CN" sz="32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endParaRPr>
          </a:p>
          <a:p>
            <a:pPr>
              <a:lnSpc>
                <a:spcPct val="150000"/>
              </a:lnSpc>
              <a:buFont typeface="Wingdings" panose="05000000000000000000" pitchFamily="2" charset="2"/>
              <a:buChar char="n"/>
            </a:pPr>
            <a:r>
              <a:rPr lang="zh-CN" altLang="en-US" sz="3200" b="1" dirty="0">
                <a:latin typeface="微软雅黑" panose="020B0503020204020204" pitchFamily="34" charset="-122"/>
                <a:ea typeface="微软雅黑" panose="020B0503020204020204" pitchFamily="34" charset="-122"/>
                <a:cs typeface="Arial" panose="020B0604020202020204" pitchFamily="34" charset="0"/>
              </a:rPr>
              <a:t>算法设计</a:t>
            </a:r>
            <a:endParaRPr lang="en-US" altLang="zh-CN" sz="3200" b="1" dirty="0">
              <a:latin typeface="微软雅黑" panose="020B0503020204020204" pitchFamily="34" charset="-122"/>
              <a:ea typeface="微软雅黑" panose="020B0503020204020204" pitchFamily="34" charset="-122"/>
              <a:cs typeface="Arial" panose="020B0604020202020204" pitchFamily="34" charset="0"/>
            </a:endParaRPr>
          </a:p>
          <a:p>
            <a:pPr>
              <a:lnSpc>
                <a:spcPct val="150000"/>
              </a:lnSpc>
              <a:buFont typeface="Wingdings" panose="05000000000000000000" pitchFamily="2" charset="2"/>
              <a:buChar char="n"/>
            </a:pPr>
            <a:r>
              <a:rPr lang="zh-CN" altLang="en-US" sz="3200" b="1" dirty="0">
                <a:latin typeface="微软雅黑" panose="020B0503020204020204" pitchFamily="34" charset="-122"/>
                <a:ea typeface="微软雅黑" panose="020B0503020204020204" pitchFamily="34" charset="-122"/>
                <a:cs typeface="Arial" panose="020B0604020202020204" pitchFamily="34" charset="0"/>
              </a:rPr>
              <a:t>数据集构建与仿真测试</a:t>
            </a:r>
          </a:p>
          <a:p>
            <a:pPr>
              <a:lnSpc>
                <a:spcPct val="150000"/>
              </a:lnSpc>
              <a:buFont typeface="Wingdings" panose="05000000000000000000" pitchFamily="2" charset="2"/>
              <a:buChar char="n"/>
            </a:pPr>
            <a:r>
              <a:rPr lang="zh-CN" altLang="en-US" sz="3200" b="1" dirty="0">
                <a:latin typeface="微软雅黑" panose="020B0503020204020204" pitchFamily="34" charset="-122"/>
                <a:ea typeface="微软雅黑" panose="020B0503020204020204" pitchFamily="34" charset="-122"/>
                <a:cs typeface="Arial" panose="020B0604020202020204" pitchFamily="34" charset="0"/>
              </a:rPr>
              <a:t>总结与展望</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txBox="1"/>
          <p:nvPr/>
        </p:nvSpPr>
        <p:spPr>
          <a:xfrm>
            <a:off x="2152650" y="134335"/>
            <a:ext cx="7886700" cy="7174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pPr>
            <a:r>
              <a:rPr lang="zh-CN" altLang="en-US" sz="4000" b="1" dirty="0">
                <a:latin typeface="微软雅黑" panose="020B0503020204020204" pitchFamily="34" charset="-122"/>
                <a:ea typeface="微软雅黑" panose="020B0503020204020204" pitchFamily="34" charset="-122"/>
                <a:cs typeface="Arial" panose="020B0604020202020204" pitchFamily="34" charset="0"/>
              </a:rPr>
              <a:t>报告提纲</a:t>
            </a:r>
          </a:p>
        </p:txBody>
      </p:sp>
      <p:sp>
        <p:nvSpPr>
          <p:cNvPr id="16" name="内容占位符 2"/>
          <p:cNvSpPr txBox="1"/>
          <p:nvPr/>
        </p:nvSpPr>
        <p:spPr>
          <a:xfrm>
            <a:off x="551615" y="1124839"/>
            <a:ext cx="10656740" cy="525636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panose="05000000000000000000" pitchFamily="2" charset="2"/>
              <a:buChar char="n"/>
            </a:pPr>
            <a:r>
              <a:rPr lang="zh-CN" altLang="en-US" sz="3200" b="1" dirty="0">
                <a:latin typeface="微软雅黑" panose="020B0503020204020204" pitchFamily="34" charset="-122"/>
                <a:ea typeface="微软雅黑" panose="020B0503020204020204" pitchFamily="34" charset="-122"/>
                <a:cs typeface="Arial" panose="020B0604020202020204" pitchFamily="34" charset="0"/>
              </a:rPr>
              <a:t>研究背景</a:t>
            </a:r>
            <a:endParaRPr lang="en-US" altLang="zh-CN" sz="3200" b="1" dirty="0">
              <a:latin typeface="微软雅黑" panose="020B0503020204020204" pitchFamily="34" charset="-122"/>
              <a:ea typeface="微软雅黑" panose="020B0503020204020204" pitchFamily="34" charset="-122"/>
              <a:cs typeface="Arial" panose="020B0604020202020204" pitchFamily="34" charset="0"/>
            </a:endParaRPr>
          </a:p>
          <a:p>
            <a:pPr>
              <a:lnSpc>
                <a:spcPct val="150000"/>
              </a:lnSpc>
              <a:buFont typeface="Wingdings" panose="05000000000000000000" pitchFamily="2" charset="2"/>
              <a:buChar char="n"/>
            </a:pPr>
            <a:r>
              <a:rPr lang="zh-CN" altLang="en-US" sz="3200" b="1" dirty="0">
                <a:latin typeface="微软雅黑" panose="020B0503020204020204" pitchFamily="34" charset="-122"/>
                <a:ea typeface="微软雅黑" panose="020B0503020204020204" pitchFamily="34" charset="-122"/>
                <a:cs typeface="Arial" panose="020B0604020202020204" pitchFamily="34" charset="0"/>
              </a:rPr>
              <a:t>算法设计</a:t>
            </a:r>
            <a:endParaRPr lang="en-US" altLang="zh-CN" sz="3200" b="1" dirty="0">
              <a:latin typeface="微软雅黑" panose="020B0503020204020204" pitchFamily="34" charset="-122"/>
              <a:ea typeface="微软雅黑" panose="020B0503020204020204" pitchFamily="34" charset="-122"/>
              <a:cs typeface="Arial" panose="020B0604020202020204" pitchFamily="34" charset="0"/>
            </a:endParaRPr>
          </a:p>
          <a:p>
            <a:pPr>
              <a:lnSpc>
                <a:spcPct val="150000"/>
              </a:lnSpc>
              <a:buFont typeface="Wingdings" panose="05000000000000000000" pitchFamily="2" charset="2"/>
              <a:buChar char="n"/>
            </a:pPr>
            <a:r>
              <a:rPr lang="zh-CN" altLang="en-US" sz="3200" b="1" dirty="0">
                <a:latin typeface="微软雅黑" panose="020B0503020204020204" pitchFamily="34" charset="-122"/>
                <a:ea typeface="微软雅黑" panose="020B0503020204020204" pitchFamily="34" charset="-122"/>
                <a:cs typeface="Arial" panose="020B0604020202020204" pitchFamily="34" charset="0"/>
              </a:rPr>
              <a:t>数据集构建与仿真测试</a:t>
            </a:r>
          </a:p>
          <a:p>
            <a:pPr>
              <a:lnSpc>
                <a:spcPct val="150000"/>
              </a:lnSpc>
              <a:buFont typeface="Wingdings" panose="05000000000000000000" pitchFamily="2" charset="2"/>
              <a:buChar char="n"/>
            </a:pPr>
            <a:r>
              <a:rPr lang="zh-CN" altLang="en-US" sz="32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总结与展望</a:t>
            </a:r>
          </a:p>
        </p:txBody>
      </p:sp>
    </p:spTree>
    <p:extLst>
      <p:ext uri="{BB962C8B-B14F-4D97-AF65-F5344CB8AC3E}">
        <p14:creationId xmlns:p14="http://schemas.microsoft.com/office/powerpoint/2010/main" val="30553683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3"/>
          <p:cNvSpPr txBox="1"/>
          <p:nvPr/>
        </p:nvSpPr>
        <p:spPr>
          <a:xfrm>
            <a:off x="263595" y="116770"/>
            <a:ext cx="12024835" cy="7346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hangingPunct="1"/>
            <a:r>
              <a:rPr lang="zh-CN" altLang="en-US" sz="3600" b="1" dirty="0">
                <a:latin typeface="微软雅黑" panose="020B0503020204020204" pitchFamily="34" charset="-122"/>
                <a:ea typeface="微软雅黑" panose="020B0503020204020204" pitchFamily="34" charset="-122"/>
                <a:cs typeface="Arial" panose="020B0604020202020204" pitchFamily="34" charset="0"/>
              </a:rPr>
              <a:t>总结与展望</a:t>
            </a:r>
            <a:endParaRPr lang="zh-CN" altLang="en-US" sz="3600" dirty="0">
              <a:solidFill>
                <a:schemeClr val="tx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3" name="文本框 2"/>
          <p:cNvSpPr txBox="1"/>
          <p:nvPr/>
        </p:nvSpPr>
        <p:spPr>
          <a:xfrm>
            <a:off x="263595" y="991398"/>
            <a:ext cx="11664810" cy="279704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85750" indent="-285750" algn="just">
              <a:lnSpc>
                <a:spcPct val="150000"/>
              </a:lnSpc>
              <a:buFont typeface="Wingdings" panose="05000000000000000000" pitchFamily="2" charset="2"/>
              <a:buChar char="n"/>
            </a:pPr>
            <a:r>
              <a:rPr lang="zh-CN" altLang="en-US" sz="2400" b="1" dirty="0">
                <a:latin typeface="微软雅黑" panose="020B0503020204020204" pitchFamily="34" charset="-122"/>
                <a:ea typeface="微软雅黑" panose="020B0503020204020204" pitchFamily="34" charset="-122"/>
              </a:rPr>
              <a:t>本工作提出了一种基于多电平数字过阈与卷积神经网络的核信号波形压缩和重建方法，用于高计数率下的波形信号处理。</a:t>
            </a:r>
            <a:endParaRPr lang="en-US" altLang="zh-CN" sz="2400" b="1" dirty="0">
              <a:latin typeface="微软雅黑" panose="020B0503020204020204" pitchFamily="34" charset="-122"/>
              <a:ea typeface="微软雅黑" panose="020B0503020204020204" pitchFamily="34" charset="-122"/>
            </a:endParaRPr>
          </a:p>
          <a:p>
            <a:pPr marL="285750" indent="-285750" algn="just">
              <a:lnSpc>
                <a:spcPct val="150000"/>
              </a:lnSpc>
              <a:buFont typeface="Wingdings" panose="05000000000000000000" pitchFamily="2" charset="2"/>
              <a:buChar char="n"/>
            </a:pPr>
            <a:r>
              <a:rPr lang="zh-CN" altLang="en-US" sz="2400" b="1" dirty="0">
                <a:latin typeface="微软雅黑" panose="020B0503020204020204" pitchFamily="34" charset="-122"/>
                <a:ea typeface="微软雅黑" panose="020B0503020204020204" pitchFamily="34" charset="-122"/>
              </a:rPr>
              <a:t>通过将密集的</a:t>
            </a:r>
            <a:r>
              <a:rPr lang="en-US" altLang="zh-CN" sz="2400" b="1" dirty="0">
                <a:latin typeface="微软雅黑" panose="020B0503020204020204" pitchFamily="34" charset="-122"/>
                <a:ea typeface="微软雅黑" panose="020B0503020204020204" pitchFamily="34" charset="-122"/>
              </a:rPr>
              <a:t>ADC</a:t>
            </a:r>
            <a:r>
              <a:rPr lang="zh-CN" altLang="en-US" sz="2400" b="1" dirty="0">
                <a:latin typeface="微软雅黑" panose="020B0503020204020204" pitchFamily="34" charset="-122"/>
                <a:ea typeface="微软雅黑" panose="020B0503020204020204" pitchFamily="34" charset="-122"/>
              </a:rPr>
              <a:t>波形编码为稀疏的过阈矩阵，减少了前端数据传输，同时保留了脉冲定时与幅度相关信息。</a:t>
            </a:r>
            <a:r>
              <a:rPr lang="en-US" altLang="zh-CN" sz="2400" b="1" dirty="0">
                <a:latin typeface="微软雅黑" panose="020B0503020204020204" pitchFamily="34" charset="-122"/>
                <a:ea typeface="微软雅黑" panose="020B0503020204020204" pitchFamily="34" charset="-122"/>
              </a:rPr>
              <a:t>2D CNN</a:t>
            </a:r>
            <a:r>
              <a:rPr lang="zh-CN" altLang="en-US" sz="2400" b="1" dirty="0">
                <a:latin typeface="微软雅黑" panose="020B0503020204020204" pitchFamily="34" charset="-122"/>
                <a:ea typeface="微软雅黑" panose="020B0503020204020204" pitchFamily="34" charset="-122"/>
              </a:rPr>
              <a:t>在压缩域完成堆积波形的参数重建。</a:t>
            </a:r>
            <a:endParaRPr lang="en-US" altLang="zh-CN" sz="2400" b="1" dirty="0">
              <a:latin typeface="微软雅黑" panose="020B0503020204020204" pitchFamily="34" charset="-122"/>
              <a:ea typeface="微软雅黑" panose="020B0503020204020204" pitchFamily="34" charset="-122"/>
            </a:endParaRPr>
          </a:p>
          <a:p>
            <a:pPr marL="285750" indent="-285750" algn="just">
              <a:lnSpc>
                <a:spcPct val="150000"/>
              </a:lnSpc>
              <a:buFont typeface="Wingdings" panose="05000000000000000000" pitchFamily="2" charset="2"/>
              <a:buChar char="n"/>
            </a:pPr>
            <a:r>
              <a:rPr lang="zh-CN" altLang="en-US" sz="2400" b="1" dirty="0">
                <a:latin typeface="微软雅黑" panose="020B0503020204020204" pitchFamily="34" charset="-122"/>
                <a:ea typeface="微软雅黑" panose="020B0503020204020204" pitchFamily="34" charset="-122"/>
              </a:rPr>
              <a:t>未来工作将聚焦于轻量化模型实现、探测器适配以及严重堆叠条件下的事例重建。</a:t>
            </a:r>
            <a:endParaRPr lang="en-US" altLang="zh-CN" sz="2400" b="1" dirty="0">
              <a:latin typeface="微软雅黑" panose="020B0503020204020204" pitchFamily="34" charset="-122"/>
              <a:ea typeface="微软雅黑" panose="020B0503020204020204" pitchFamily="34" charset="-122"/>
            </a:endParaRPr>
          </a:p>
        </p:txBody>
      </p:sp>
      <p:sp>
        <p:nvSpPr>
          <p:cNvPr id="5" name="文本框 2">
            <a:extLst>
              <a:ext uri="{FF2B5EF4-FFF2-40B4-BE49-F238E27FC236}">
                <a16:creationId xmlns:a16="http://schemas.microsoft.com/office/drawing/2014/main" id="{3CA071F0-4A40-483A-80F1-7F1010F612D6}"/>
              </a:ext>
            </a:extLst>
          </p:cNvPr>
          <p:cNvSpPr txBox="1"/>
          <p:nvPr/>
        </p:nvSpPr>
        <p:spPr>
          <a:xfrm>
            <a:off x="8688180" y="5373135"/>
            <a:ext cx="2769323" cy="738664"/>
          </a:xfrm>
          <a:prstGeom prst="rect">
            <a:avLst/>
          </a:prstGeom>
        </p:spPr>
        <p:txBody>
          <a:bodyPr vert="horz" wrap="square" lIns="0" tIns="0" rIns="0" bIns="0" rtlCol="0">
            <a:spAutoFit/>
          </a:bodyPr>
          <a:lstStyle>
            <a:defPPr>
              <a:defRPr lang="zh-CN"/>
            </a:defPPr>
            <a:lvl1pPr marL="12700" algn="l" defTabSz="914400" rtl="0" eaLnBrk="1" latinLnBrk="0" hangingPunct="1">
              <a:defRPr sz="3600" b="1" kern="1200" spc="35">
                <a:solidFill>
                  <a:schemeClr val="bg1"/>
                </a:solidFill>
                <a:latin typeface="微软雅黑" panose="020B0503020204020204" pitchFamily="34" charset="-122"/>
                <a:ea typeface="微软雅黑" panose="020B0503020204020204" pitchFamily="34" charset="-122"/>
                <a:cs typeface="Microsoft YaHei UI" panose="020B0503020204020204" charset="-122"/>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4800" dirty="0">
                <a:solidFill>
                  <a:schemeClr val="tx1"/>
                </a:solidFill>
                <a:cs typeface="Times New Roman" panose="02020603050405020304" pitchFamily="18" charset="0"/>
              </a:rPr>
              <a:t>谢谢！</a:t>
            </a:r>
          </a:p>
        </p:txBody>
      </p:sp>
      <p:sp>
        <p:nvSpPr>
          <p:cNvPr id="7" name="灯片编号占位符 2">
            <a:extLst>
              <a:ext uri="{FF2B5EF4-FFF2-40B4-BE49-F238E27FC236}">
                <a16:creationId xmlns:a16="http://schemas.microsoft.com/office/drawing/2014/main" id="{7B4AAEBD-6C26-495F-B722-5E905851C086}"/>
              </a:ext>
            </a:extLst>
          </p:cNvPr>
          <p:cNvSpPr>
            <a:spLocks noGrp="1" noChangeArrowheads="1"/>
          </p:cNvSpPr>
          <p:nvPr/>
        </p:nvSpPr>
        <p:spPr bwMode="auto">
          <a:xfrm>
            <a:off x="11715788" y="6492330"/>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latin typeface="+mn-lt"/>
                <a:ea typeface="黑体" panose="02010609060101010101" pitchFamily="49" charset="-122"/>
              </a:rPr>
              <a:t>21</a:t>
            </a:fld>
            <a:endParaRPr lang="zh-CN" altLang="en-US" dirty="0">
              <a:latin typeface="+mn-lt"/>
              <a:ea typeface="黑体" panose="02010609060101010101" pitchFamily="49"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715788" y="6492330"/>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latin typeface="+mn-lt"/>
                <a:ea typeface="黑体" panose="02010609060101010101" pitchFamily="49" charset="-122"/>
              </a:rPr>
              <a:t>3</a:t>
            </a:fld>
            <a:endParaRPr lang="zh-CN" altLang="en-US" dirty="0">
              <a:latin typeface="+mn-lt"/>
              <a:ea typeface="黑体" panose="02010609060101010101" pitchFamily="49" charset="-122"/>
            </a:endParaRPr>
          </a:p>
        </p:txBody>
      </p:sp>
      <p:sp>
        <p:nvSpPr>
          <p:cNvPr id="6" name="标题 13"/>
          <p:cNvSpPr txBox="1"/>
          <p:nvPr/>
        </p:nvSpPr>
        <p:spPr>
          <a:xfrm>
            <a:off x="47581" y="116770"/>
            <a:ext cx="12096840" cy="6151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zh-CN" altLang="en-US" sz="3600" b="1" dirty="0">
                <a:latin typeface="微软雅黑" panose="020B0503020204020204" pitchFamily="34" charset="-122"/>
                <a:ea typeface="微软雅黑" panose="020B0503020204020204" pitchFamily="34" charset="-122"/>
              </a:rPr>
              <a:t>研究背景：高计数率核测量</a:t>
            </a:r>
          </a:p>
        </p:txBody>
      </p:sp>
      <p:sp>
        <p:nvSpPr>
          <p:cNvPr id="4" name="Rectangle 2">
            <a:extLst>
              <a:ext uri="{FF2B5EF4-FFF2-40B4-BE49-F238E27FC236}">
                <a16:creationId xmlns:a16="http://schemas.microsoft.com/office/drawing/2014/main" id="{6205DBE5-0531-4445-ADCA-5EA5237201EB}"/>
              </a:ext>
            </a:extLst>
          </p:cNvPr>
          <p:cNvSpPr>
            <a:spLocks noChangeArrowheads="1"/>
          </p:cNvSpPr>
          <p:nvPr/>
        </p:nvSpPr>
        <p:spPr bwMode="auto">
          <a:xfrm>
            <a:off x="305771" y="908825"/>
            <a:ext cx="5136021" cy="1659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342900" indent="-342900">
              <a:lnSpc>
                <a:spcPct val="150000"/>
              </a:lnSpc>
              <a:buFont typeface="Wingdings" panose="05000000000000000000" pitchFamily="2" charset="2"/>
              <a:buChar char="n"/>
            </a:pPr>
            <a:r>
              <a:rPr kumimoji="0" lang="zh-CN" altLang="en-US" sz="2000" b="1" i="0" u="none" strike="noStrike" cap="none" normalizeH="0" baseline="0" dirty="0">
                <a:ln>
                  <a:noFill/>
                </a:ln>
                <a:solidFill>
                  <a:srgbClr val="0070C0"/>
                </a:solidFill>
                <a:effectLst/>
                <a:latin typeface="微软雅黑" panose="020B0503020204020204" pitchFamily="34" charset="-122"/>
                <a:ea typeface="微软雅黑" panose="020B0503020204020204" pitchFamily="34" charset="-122"/>
              </a:rPr>
              <a:t>海量数据传输压力</a:t>
            </a:r>
            <a:endParaRPr lang="en-US" altLang="zh-CN" sz="2000" b="1" dirty="0">
              <a:solidFill>
                <a:srgbClr val="0070C0"/>
              </a:solidFill>
              <a:latin typeface="微软雅黑" panose="020B0503020204020204" pitchFamily="34" charset="-122"/>
              <a:ea typeface="微软雅黑" panose="020B0503020204020204" pitchFamily="34" charset="-122"/>
            </a:endParaRPr>
          </a:p>
          <a:p>
            <a:pPr marL="742950" lvl="1" indent="-285750">
              <a:lnSpc>
                <a:spcPct val="150000"/>
              </a:lnSpc>
              <a:buFont typeface="Arial" panose="020B0604020202020204" pitchFamily="34" charset="0"/>
              <a:buChar char="•"/>
            </a:pPr>
            <a:r>
              <a:rPr kumimoji="0" lang="zh-CN" altLang="en-US" i="0" u="none" strike="noStrike" cap="none" normalizeH="0" baseline="0" dirty="0">
                <a:ln>
                  <a:noFill/>
                </a:ln>
                <a:effectLst/>
                <a:latin typeface="微软雅黑" panose="020B0503020204020204" pitchFamily="34" charset="-122"/>
                <a:ea typeface="微软雅黑" panose="020B0503020204020204" pitchFamily="34" charset="-122"/>
              </a:rPr>
              <a:t>高速</a:t>
            </a:r>
            <a:r>
              <a:rPr kumimoji="0" lang="en-US" altLang="zh-CN" i="0" u="none" strike="noStrike" cap="none" normalizeH="0" baseline="0" dirty="0">
                <a:ln>
                  <a:noFill/>
                </a:ln>
                <a:effectLst/>
                <a:latin typeface="微软雅黑" panose="020B0503020204020204" pitchFamily="34" charset="-122"/>
                <a:ea typeface="微软雅黑" panose="020B0503020204020204" pitchFamily="34" charset="-122"/>
              </a:rPr>
              <a:t>ADC</a:t>
            </a:r>
            <a:r>
              <a:rPr kumimoji="0" lang="zh-CN" altLang="en-US" i="0" u="none" strike="noStrike" cap="none" normalizeH="0" baseline="0" dirty="0">
                <a:ln>
                  <a:noFill/>
                </a:ln>
                <a:effectLst/>
                <a:latin typeface="微软雅黑" panose="020B0503020204020204" pitchFamily="34" charset="-122"/>
                <a:ea typeface="微软雅黑" panose="020B0503020204020204" pitchFamily="34" charset="-122"/>
              </a:rPr>
              <a:t>采样率达数百</a:t>
            </a:r>
            <a:r>
              <a:rPr kumimoji="0" lang="en-US" altLang="zh-CN" i="0" u="none" strike="noStrike" cap="none" normalizeH="0" baseline="0" dirty="0">
                <a:ln>
                  <a:noFill/>
                </a:ln>
                <a:effectLst/>
                <a:latin typeface="微软雅黑" panose="020B0503020204020204" pitchFamily="34" charset="-122"/>
                <a:ea typeface="微软雅黑" panose="020B0503020204020204" pitchFamily="34" charset="-122"/>
              </a:rPr>
              <a:t>MSPS</a:t>
            </a:r>
            <a:r>
              <a:rPr kumimoji="0" lang="zh-CN" altLang="en-US" i="0" u="none" strike="noStrike" cap="none" normalizeH="0" baseline="0" dirty="0">
                <a:ln>
                  <a:noFill/>
                </a:ln>
                <a:effectLst/>
                <a:latin typeface="微软雅黑" panose="020B0503020204020204" pitchFamily="34" charset="-122"/>
                <a:ea typeface="微软雅黑" panose="020B0503020204020204" pitchFamily="34" charset="-122"/>
              </a:rPr>
              <a:t>至</a:t>
            </a:r>
            <a:r>
              <a:rPr kumimoji="0" lang="en-US" altLang="zh-CN" i="0" u="none" strike="noStrike" cap="none" normalizeH="0" baseline="0" dirty="0">
                <a:ln>
                  <a:noFill/>
                </a:ln>
                <a:effectLst/>
                <a:latin typeface="微软雅黑" panose="020B0503020204020204" pitchFamily="34" charset="-122"/>
                <a:ea typeface="微软雅黑" panose="020B0503020204020204" pitchFamily="34" charset="-122"/>
              </a:rPr>
              <a:t>GSPS</a:t>
            </a:r>
            <a:r>
              <a:rPr kumimoji="0" lang="zh-CN" altLang="en-US" i="0" u="none" strike="noStrike" cap="none" normalizeH="0" baseline="0" dirty="0">
                <a:ln>
                  <a:noFill/>
                </a:ln>
                <a:effectLst/>
                <a:latin typeface="微软雅黑" panose="020B0503020204020204" pitchFamily="34" charset="-122"/>
                <a:ea typeface="微软雅黑" panose="020B0503020204020204" pitchFamily="34" charset="-122"/>
              </a:rPr>
              <a:t>级</a:t>
            </a:r>
          </a:p>
          <a:p>
            <a:pPr marL="742950" lvl="1" indent="-285750">
              <a:lnSpc>
                <a:spcPct val="150000"/>
              </a:lnSpc>
              <a:buFont typeface="Arial" panose="020B0604020202020204" pitchFamily="34" charset="0"/>
              <a:buChar char="•"/>
            </a:pPr>
            <a:r>
              <a:rPr kumimoji="0" lang="zh-CN" altLang="en-US" i="0" u="none" strike="noStrike" cap="none" normalizeH="0" baseline="0" dirty="0">
                <a:ln>
                  <a:noFill/>
                </a:ln>
                <a:effectLst/>
                <a:latin typeface="微软雅黑" panose="020B0503020204020204" pitchFamily="34" charset="-122"/>
                <a:ea typeface="微软雅黑" panose="020B0503020204020204" pitchFamily="34" charset="-122"/>
              </a:rPr>
              <a:t>多通道数据量超出传输带宽与后端处理能力</a:t>
            </a:r>
            <a:endParaRPr lang="en-US" altLang="zh-CN" dirty="0">
              <a:solidFill>
                <a:srgbClr val="0070C0"/>
              </a:solidFill>
              <a:latin typeface="微软雅黑" panose="020B0503020204020204" pitchFamily="34" charset="-122"/>
              <a:ea typeface="微软雅黑" panose="020B0503020204020204" pitchFamily="34" charset="-122"/>
            </a:endParaRPr>
          </a:p>
          <a:p>
            <a:pPr marL="742950" lvl="1" indent="-285750">
              <a:lnSpc>
                <a:spcPct val="150000"/>
              </a:lnSpc>
              <a:buFont typeface="Arial" panose="020B0604020202020204" pitchFamily="34" charset="0"/>
              <a:buChar char="•"/>
            </a:pPr>
            <a:r>
              <a:rPr kumimoji="0" lang="zh-CN" altLang="en-US" b="1" i="0" u="none" strike="noStrike" cap="none" normalizeH="0" baseline="0" dirty="0">
                <a:ln>
                  <a:noFill/>
                </a:ln>
                <a:effectLst/>
                <a:latin typeface="微软雅黑" panose="020B0503020204020204" pitchFamily="34" charset="-122"/>
                <a:ea typeface="微软雅黑" panose="020B0503020204020204" pitchFamily="34" charset="-122"/>
              </a:rPr>
              <a:t>需要进行数据压缩处理后再传输</a:t>
            </a:r>
          </a:p>
        </p:txBody>
      </p:sp>
      <p:sp>
        <p:nvSpPr>
          <p:cNvPr id="8" name="文本框 7">
            <a:extLst>
              <a:ext uri="{FF2B5EF4-FFF2-40B4-BE49-F238E27FC236}">
                <a16:creationId xmlns:a16="http://schemas.microsoft.com/office/drawing/2014/main" id="{82CB85DC-28AD-44D7-8B0D-9729A311E06F}"/>
              </a:ext>
            </a:extLst>
          </p:cNvPr>
          <p:cNvSpPr txBox="1"/>
          <p:nvPr/>
        </p:nvSpPr>
        <p:spPr>
          <a:xfrm>
            <a:off x="6114585" y="908825"/>
            <a:ext cx="6176864" cy="2704715"/>
          </a:xfrm>
          <a:prstGeom prst="rect">
            <a:avLst/>
          </a:prstGeom>
          <a:noFill/>
        </p:spPr>
        <p:txBody>
          <a:bodyPr wrap="square">
            <a:spAutoFit/>
          </a:bodyPr>
          <a:lstStyle/>
          <a:p>
            <a:pPr marL="342900" indent="-342900">
              <a:lnSpc>
                <a:spcPct val="150000"/>
              </a:lnSpc>
              <a:buFont typeface="Wingdings" panose="05000000000000000000" pitchFamily="2" charset="2"/>
              <a:buChar char="n"/>
            </a:pPr>
            <a:r>
              <a:rPr kumimoji="0" lang="zh-CN" altLang="en-US" sz="2000" b="1" i="0" u="none" strike="noStrike" cap="none" normalizeH="0" baseline="0" dirty="0">
                <a:ln>
                  <a:noFill/>
                </a:ln>
                <a:solidFill>
                  <a:srgbClr val="0070C0"/>
                </a:solidFill>
                <a:effectLst/>
                <a:latin typeface="微软雅黑" panose="020B0503020204020204" pitchFamily="34" charset="-122"/>
                <a:ea typeface="微软雅黑" panose="020B0503020204020204" pitchFamily="34" charset="-122"/>
              </a:rPr>
              <a:t>严重脉冲</a:t>
            </a:r>
            <a:r>
              <a:rPr lang="zh-CN" altLang="en-US" sz="2000" b="1" dirty="0">
                <a:solidFill>
                  <a:srgbClr val="0070C0"/>
                </a:solidFill>
                <a:latin typeface="微软雅黑" panose="020B0503020204020204" pitchFamily="34" charset="-122"/>
                <a:ea typeface="微软雅黑" panose="020B0503020204020204" pitchFamily="34" charset="-122"/>
              </a:rPr>
              <a:t>堆积</a:t>
            </a:r>
            <a:r>
              <a:rPr kumimoji="0" lang="zh-CN" altLang="en-US" sz="2000" b="1" i="0" u="none" strike="noStrike" cap="none" normalizeH="0" baseline="0" dirty="0">
                <a:ln>
                  <a:noFill/>
                </a:ln>
                <a:solidFill>
                  <a:srgbClr val="0070C0"/>
                </a:solidFill>
                <a:effectLst/>
                <a:latin typeface="微软雅黑" panose="020B0503020204020204" pitchFamily="34" charset="-122"/>
                <a:ea typeface="微软雅黑" panose="020B0503020204020204" pitchFamily="34" charset="-122"/>
              </a:rPr>
              <a:t> </a:t>
            </a:r>
            <a:r>
              <a:rPr kumimoji="0" lang="en-US" altLang="zh-CN" sz="2000" b="1" i="0" u="none" strike="noStrike" cap="none" normalizeH="0" baseline="0" dirty="0">
                <a:ln>
                  <a:noFill/>
                </a:ln>
                <a:solidFill>
                  <a:srgbClr val="0070C0"/>
                </a:solidFill>
                <a:effectLst/>
                <a:latin typeface="微软雅黑" panose="020B0503020204020204" pitchFamily="34" charset="-122"/>
                <a:ea typeface="微软雅黑" panose="020B0503020204020204" pitchFamily="34" charset="-122"/>
              </a:rPr>
              <a:t>(Pulse Pile-up)</a:t>
            </a:r>
            <a:endParaRPr lang="en-US" altLang="zh-CN" sz="2000" b="1" dirty="0">
              <a:solidFill>
                <a:srgbClr val="0070C0"/>
              </a:solidFill>
              <a:latin typeface="微软雅黑" panose="020B0503020204020204" pitchFamily="34" charset="-122"/>
              <a:ea typeface="微软雅黑" panose="020B0503020204020204" pitchFamily="34" charset="-122"/>
            </a:endParaRPr>
          </a:p>
          <a:p>
            <a:pPr marL="742950" lvl="1" indent="-285750">
              <a:lnSpc>
                <a:spcPct val="150000"/>
              </a:lnSpc>
              <a:buFont typeface="Arial" panose="020B0604020202020204" pitchFamily="34" charset="0"/>
              <a:buChar char="•"/>
            </a:pPr>
            <a:r>
              <a:rPr kumimoji="0" lang="zh-CN" altLang="en-US" i="0" u="none" strike="noStrike" cap="none" normalizeH="0" baseline="0" dirty="0">
                <a:ln>
                  <a:noFill/>
                </a:ln>
                <a:effectLst/>
                <a:latin typeface="微软雅黑" panose="020B0503020204020204" pitchFamily="34" charset="-122"/>
                <a:ea typeface="微软雅黑" panose="020B0503020204020204" pitchFamily="34" charset="-122"/>
              </a:rPr>
              <a:t>高计数率测量伴随着严重的脉冲堆积问题</a:t>
            </a:r>
          </a:p>
          <a:p>
            <a:pPr marL="742950" lvl="1" indent="-285750">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导致</a:t>
            </a:r>
            <a:r>
              <a:rPr kumimoji="0" lang="zh-CN" altLang="en-US" i="0" u="none" strike="noStrike" cap="none" normalizeH="0" baseline="0" dirty="0">
                <a:ln>
                  <a:noFill/>
                </a:ln>
                <a:effectLst/>
                <a:latin typeface="微软雅黑" panose="020B0503020204020204" pitchFamily="34" charset="-122"/>
                <a:ea typeface="微软雅黑" panose="020B0503020204020204" pitchFamily="34" charset="-122"/>
              </a:rPr>
              <a:t>能谱分辨率退化，定量精度下降</a:t>
            </a:r>
            <a:endParaRPr kumimoji="0" lang="en-US" altLang="zh-CN" i="0" u="none" strike="noStrike" cap="none" normalizeH="0" baseline="0" dirty="0">
              <a:ln>
                <a:noFill/>
              </a:ln>
              <a:effectLst/>
              <a:latin typeface="微软雅黑" panose="020B0503020204020204" pitchFamily="34" charset="-122"/>
              <a:ea typeface="微软雅黑" panose="020B0503020204020204" pitchFamily="34" charset="-122"/>
            </a:endParaRPr>
          </a:p>
          <a:p>
            <a:pPr marL="742950" lvl="1" indent="-285750">
              <a:lnSpc>
                <a:spcPct val="150000"/>
              </a:lnSpc>
              <a:buFont typeface="Arial" panose="020B0604020202020204" pitchFamily="34" charset="0"/>
              <a:buChar char="•"/>
            </a:pPr>
            <a:r>
              <a:rPr lang="zh-CN" altLang="en-US" b="1" dirty="0">
                <a:latin typeface="微软雅黑" panose="020B0503020204020204" pitchFamily="34" charset="-122"/>
                <a:ea typeface="微软雅黑" panose="020B0503020204020204" pitchFamily="34" charset="-122"/>
              </a:rPr>
              <a:t>难以从压缩后的数据中实现堆叠波形的重建</a:t>
            </a:r>
            <a:endParaRPr kumimoji="0" lang="en-US" altLang="zh-CN" b="1" i="0" u="none" strike="noStrike" cap="none" normalizeH="0" baseline="0" dirty="0">
              <a:ln>
                <a:noFill/>
              </a:ln>
              <a:effectLst/>
              <a:latin typeface="微软雅黑" panose="020B0503020204020204" pitchFamily="34" charset="-122"/>
              <a:ea typeface="微软雅黑" panose="020B0503020204020204" pitchFamily="34" charset="-122"/>
            </a:endParaRPr>
          </a:p>
          <a:p>
            <a:pPr lvl="1">
              <a:lnSpc>
                <a:spcPct val="150000"/>
              </a:lnSpc>
            </a:pPr>
            <a:endParaRPr kumimoji="0" lang="zh-CN" altLang="en-US" b="1" i="0" u="none" strike="noStrike" cap="none" normalizeH="0" baseline="0" dirty="0">
              <a:ln>
                <a:noFill/>
              </a:ln>
              <a:effectLst/>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l"/>
            </a:pPr>
            <a:endParaRPr kumimoji="0" lang="zh-CN" altLang="en-US" sz="2400" b="1" i="0" u="none" strike="noStrike" cap="none" normalizeH="0" baseline="0" dirty="0">
              <a:ln>
                <a:noFill/>
              </a:ln>
              <a:solidFill>
                <a:srgbClr val="0070C0"/>
              </a:solidFill>
              <a:effectLst/>
              <a:latin typeface="微软雅黑" panose="020B0503020204020204" pitchFamily="34" charset="-122"/>
              <a:ea typeface="微软雅黑" panose="020B0503020204020204" pitchFamily="34" charset="-122"/>
            </a:endParaRPr>
          </a:p>
        </p:txBody>
      </p:sp>
      <p:pic>
        <p:nvPicPr>
          <p:cNvPr id="24" name="图片 23">
            <a:extLst>
              <a:ext uri="{FF2B5EF4-FFF2-40B4-BE49-F238E27FC236}">
                <a16:creationId xmlns:a16="http://schemas.microsoft.com/office/drawing/2014/main" id="{C69763DE-8252-4A93-BC05-C9333D292A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0060" y="2899905"/>
            <a:ext cx="3443914" cy="2769498"/>
          </a:xfrm>
          <a:prstGeom prst="rect">
            <a:avLst/>
          </a:prstGeom>
        </p:spPr>
      </p:pic>
      <p:sp>
        <p:nvSpPr>
          <p:cNvPr id="27" name="文本框 26">
            <a:extLst>
              <a:ext uri="{FF2B5EF4-FFF2-40B4-BE49-F238E27FC236}">
                <a16:creationId xmlns:a16="http://schemas.microsoft.com/office/drawing/2014/main" id="{F426A014-AA6D-4762-AEED-7204AFA03C86}"/>
              </a:ext>
            </a:extLst>
          </p:cNvPr>
          <p:cNvSpPr txBox="1"/>
          <p:nvPr/>
        </p:nvSpPr>
        <p:spPr>
          <a:xfrm>
            <a:off x="8400160" y="5661155"/>
            <a:ext cx="1261884" cy="276999"/>
          </a:xfrm>
          <a:prstGeom prst="rect">
            <a:avLst/>
          </a:prstGeom>
          <a:noFill/>
        </p:spPr>
        <p:txBody>
          <a:bodyPr wrap="none" rtlCol="0">
            <a:spAutoFit/>
          </a:bodyPr>
          <a:lstStyle/>
          <a:p>
            <a:r>
              <a:rPr lang="zh-CN" altLang="en-US" sz="1200" dirty="0">
                <a:latin typeface="微软雅黑" panose="020B0503020204020204" pitchFamily="34" charset="-122"/>
                <a:ea typeface="微软雅黑" panose="020B0503020204020204" pitchFamily="34" charset="-122"/>
              </a:rPr>
              <a:t>脉冲堆叠示意图</a:t>
            </a:r>
          </a:p>
        </p:txBody>
      </p:sp>
      <p:pic>
        <p:nvPicPr>
          <p:cNvPr id="14" name="图片 13">
            <a:extLst>
              <a:ext uri="{FF2B5EF4-FFF2-40B4-BE49-F238E27FC236}">
                <a16:creationId xmlns:a16="http://schemas.microsoft.com/office/drawing/2014/main" id="{010ED279-2025-4A3A-817C-3C27095D99C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1933" y="2845522"/>
            <a:ext cx="3085967" cy="2755917"/>
          </a:xfrm>
          <a:prstGeom prst="rect">
            <a:avLst/>
          </a:prstGeom>
        </p:spPr>
      </p:pic>
      <p:sp>
        <p:nvSpPr>
          <p:cNvPr id="15" name="文本框 14">
            <a:extLst>
              <a:ext uri="{FF2B5EF4-FFF2-40B4-BE49-F238E27FC236}">
                <a16:creationId xmlns:a16="http://schemas.microsoft.com/office/drawing/2014/main" id="{57ABBAE9-819D-498F-99E7-93F17664E0E4}"/>
              </a:ext>
            </a:extLst>
          </p:cNvPr>
          <p:cNvSpPr txBox="1"/>
          <p:nvPr/>
        </p:nvSpPr>
        <p:spPr>
          <a:xfrm>
            <a:off x="1055650" y="5669403"/>
            <a:ext cx="3262432" cy="276999"/>
          </a:xfrm>
          <a:prstGeom prst="rect">
            <a:avLst/>
          </a:prstGeom>
          <a:noFill/>
        </p:spPr>
        <p:txBody>
          <a:bodyPr wrap="none" rtlCol="0">
            <a:spAutoFit/>
          </a:bodyPr>
          <a:lstStyle/>
          <a:p>
            <a:r>
              <a:rPr lang="zh-CN" altLang="en-US" sz="1200" dirty="0">
                <a:latin typeface="微软雅黑" panose="020B0503020204020204" pitchFamily="34" charset="-122"/>
                <a:ea typeface="微软雅黑" panose="020B0503020204020204" pitchFamily="34" charset="-122"/>
              </a:rPr>
              <a:t>一种压缩方法，通过多阈值采样进行数据压缩</a:t>
            </a:r>
          </a:p>
        </p:txBody>
      </p:sp>
      <p:sp>
        <p:nvSpPr>
          <p:cNvPr id="16" name="文本框 15">
            <a:extLst>
              <a:ext uri="{FF2B5EF4-FFF2-40B4-BE49-F238E27FC236}">
                <a16:creationId xmlns:a16="http://schemas.microsoft.com/office/drawing/2014/main" id="{82335688-C308-4BE7-A13B-B25B6CE7E4B0}"/>
              </a:ext>
            </a:extLst>
          </p:cNvPr>
          <p:cNvSpPr txBox="1"/>
          <p:nvPr/>
        </p:nvSpPr>
        <p:spPr>
          <a:xfrm>
            <a:off x="2008355" y="6175268"/>
            <a:ext cx="8503839" cy="499624"/>
          </a:xfrm>
          <a:prstGeom prst="rect">
            <a:avLst/>
          </a:prstGeom>
          <a:noFill/>
        </p:spPr>
        <p:txBody>
          <a:bodyPr wrap="square">
            <a:spAutoFit/>
          </a:bodyPr>
          <a:lstStyle/>
          <a:p>
            <a:pPr lvl="1">
              <a:lnSpc>
                <a:spcPct val="150000"/>
              </a:lnSpc>
            </a:pPr>
            <a:r>
              <a:rPr lang="zh-CN" altLang="en-US" sz="2000" b="1" dirty="0">
                <a:solidFill>
                  <a:srgbClr val="C00000"/>
                </a:solidFill>
                <a:latin typeface="微软雅黑" panose="020B0503020204020204" pitchFamily="34" charset="-122"/>
                <a:ea typeface="微软雅黑" panose="020B0503020204020204" pitchFamily="34" charset="-122"/>
              </a:rPr>
              <a:t>高计数率测量的需求：同时实现数据压缩和堆叠脉冲重建</a:t>
            </a:r>
            <a:endParaRPr kumimoji="0" lang="en-US" altLang="zh-CN" sz="2000" b="1" i="0" u="none" strike="noStrike" cap="none" normalizeH="0" baseline="0" dirty="0">
              <a:ln>
                <a:noFill/>
              </a:ln>
              <a:solidFill>
                <a:srgbClr val="C00000"/>
              </a:solidFill>
              <a:effectLst/>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553837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txBox="1"/>
          <p:nvPr/>
        </p:nvSpPr>
        <p:spPr>
          <a:xfrm>
            <a:off x="2152650" y="134335"/>
            <a:ext cx="7886700" cy="7174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pPr>
            <a:r>
              <a:rPr lang="zh-CN" altLang="en-US" sz="4000" b="1" dirty="0">
                <a:latin typeface="微软雅黑" panose="020B0503020204020204" pitchFamily="34" charset="-122"/>
                <a:ea typeface="微软雅黑" panose="020B0503020204020204" pitchFamily="34" charset="-122"/>
                <a:cs typeface="Arial" panose="020B0604020202020204" pitchFamily="34" charset="0"/>
              </a:rPr>
              <a:t>报告提纲</a:t>
            </a:r>
          </a:p>
        </p:txBody>
      </p:sp>
      <p:sp>
        <p:nvSpPr>
          <p:cNvPr id="16" name="内容占位符 2"/>
          <p:cNvSpPr txBox="1"/>
          <p:nvPr/>
        </p:nvSpPr>
        <p:spPr>
          <a:xfrm>
            <a:off x="551615" y="1124839"/>
            <a:ext cx="10656740" cy="525636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panose="05000000000000000000" pitchFamily="2" charset="2"/>
              <a:buChar char="n"/>
            </a:pPr>
            <a:r>
              <a:rPr lang="zh-CN" altLang="en-US" sz="3200" b="1" dirty="0">
                <a:latin typeface="微软雅黑" panose="020B0503020204020204" pitchFamily="34" charset="-122"/>
                <a:ea typeface="微软雅黑" panose="020B0503020204020204" pitchFamily="34" charset="-122"/>
                <a:cs typeface="Arial" panose="020B0604020202020204" pitchFamily="34" charset="0"/>
              </a:rPr>
              <a:t>研究背景</a:t>
            </a:r>
            <a:endParaRPr lang="en-US" altLang="zh-CN" sz="3200" b="1" dirty="0">
              <a:latin typeface="微软雅黑" panose="020B0503020204020204" pitchFamily="34" charset="-122"/>
              <a:ea typeface="微软雅黑" panose="020B0503020204020204" pitchFamily="34" charset="-122"/>
              <a:cs typeface="Arial" panose="020B0604020202020204" pitchFamily="34" charset="0"/>
            </a:endParaRPr>
          </a:p>
          <a:p>
            <a:pPr>
              <a:lnSpc>
                <a:spcPct val="150000"/>
              </a:lnSpc>
              <a:buFont typeface="Wingdings" panose="05000000000000000000" pitchFamily="2" charset="2"/>
              <a:buChar char="n"/>
            </a:pPr>
            <a:r>
              <a:rPr lang="zh-CN" altLang="en-US" sz="32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算法设计</a:t>
            </a:r>
            <a:endParaRPr lang="en-US" altLang="zh-CN" sz="32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endParaRPr>
          </a:p>
          <a:p>
            <a:pPr>
              <a:lnSpc>
                <a:spcPct val="150000"/>
              </a:lnSpc>
              <a:buFont typeface="Wingdings" panose="05000000000000000000" pitchFamily="2" charset="2"/>
              <a:buChar char="n"/>
            </a:pPr>
            <a:r>
              <a:rPr lang="zh-CN" altLang="en-US" sz="3200" b="1" dirty="0">
                <a:latin typeface="微软雅黑" panose="020B0503020204020204" pitchFamily="34" charset="-122"/>
                <a:ea typeface="微软雅黑" panose="020B0503020204020204" pitchFamily="34" charset="-122"/>
                <a:cs typeface="Arial" panose="020B0604020202020204" pitchFamily="34" charset="0"/>
              </a:rPr>
              <a:t>数据集构建与仿真测试</a:t>
            </a:r>
          </a:p>
          <a:p>
            <a:pPr>
              <a:lnSpc>
                <a:spcPct val="150000"/>
              </a:lnSpc>
              <a:buFont typeface="Wingdings" panose="05000000000000000000" pitchFamily="2" charset="2"/>
              <a:buChar char="n"/>
            </a:pPr>
            <a:r>
              <a:rPr lang="zh-CN" altLang="en-US" sz="3200" b="1" dirty="0">
                <a:latin typeface="微软雅黑" panose="020B0503020204020204" pitchFamily="34" charset="-122"/>
                <a:ea typeface="微软雅黑" panose="020B0503020204020204" pitchFamily="34" charset="-122"/>
                <a:cs typeface="Arial" panose="020B0604020202020204" pitchFamily="34" charset="0"/>
              </a:rPr>
              <a:t>总结与展望</a:t>
            </a:r>
          </a:p>
        </p:txBody>
      </p:sp>
    </p:spTree>
    <p:extLst>
      <p:ext uri="{BB962C8B-B14F-4D97-AF65-F5344CB8AC3E}">
        <p14:creationId xmlns:p14="http://schemas.microsoft.com/office/powerpoint/2010/main" val="3720747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715788" y="6492330"/>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latin typeface="+mn-lt"/>
                <a:ea typeface="黑体" panose="02010609060101010101" pitchFamily="49" charset="-122"/>
              </a:rPr>
              <a:t>5</a:t>
            </a:fld>
            <a:endParaRPr lang="zh-CN" altLang="en-US" dirty="0">
              <a:latin typeface="+mn-lt"/>
              <a:ea typeface="黑体" panose="02010609060101010101" pitchFamily="49" charset="-122"/>
            </a:endParaRPr>
          </a:p>
        </p:txBody>
      </p:sp>
      <p:sp>
        <p:nvSpPr>
          <p:cNvPr id="6" name="标题 13"/>
          <p:cNvSpPr txBox="1"/>
          <p:nvPr/>
        </p:nvSpPr>
        <p:spPr>
          <a:xfrm>
            <a:off x="47581" y="116770"/>
            <a:ext cx="12096840" cy="6151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zh-CN" altLang="en-US" sz="3600" b="1" dirty="0">
                <a:latin typeface="微软雅黑" panose="020B0503020204020204" pitchFamily="34" charset="-122"/>
                <a:ea typeface="微软雅黑" panose="020B0503020204020204" pitchFamily="34" charset="-122"/>
              </a:rPr>
              <a:t>传统算法的局限性</a:t>
            </a:r>
          </a:p>
        </p:txBody>
      </p:sp>
      <p:sp>
        <p:nvSpPr>
          <p:cNvPr id="4" name="Rectangle 2">
            <a:extLst>
              <a:ext uri="{FF2B5EF4-FFF2-40B4-BE49-F238E27FC236}">
                <a16:creationId xmlns:a16="http://schemas.microsoft.com/office/drawing/2014/main" id="{6205DBE5-0531-4445-ADCA-5EA5237201EB}"/>
              </a:ext>
            </a:extLst>
          </p:cNvPr>
          <p:cNvSpPr>
            <a:spLocks noChangeArrowheads="1"/>
          </p:cNvSpPr>
          <p:nvPr/>
        </p:nvSpPr>
        <p:spPr bwMode="auto">
          <a:xfrm>
            <a:off x="268222" y="1039742"/>
            <a:ext cx="5243543" cy="2490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342900" indent="-342900">
              <a:lnSpc>
                <a:spcPct val="150000"/>
              </a:lnSpc>
              <a:buFont typeface="Wingdings" panose="05000000000000000000" pitchFamily="2" charset="2"/>
              <a:buChar char="n"/>
            </a:pPr>
            <a:r>
              <a:rPr kumimoji="0" lang="zh-CN" altLang="en-US" sz="2000" b="1" i="0" u="none" strike="noStrike" cap="none" normalizeH="0" baseline="0" dirty="0">
                <a:ln>
                  <a:noFill/>
                </a:ln>
                <a:solidFill>
                  <a:srgbClr val="0070C0"/>
                </a:solidFill>
                <a:effectLst/>
                <a:latin typeface="微软雅黑" panose="020B0503020204020204" pitchFamily="34" charset="-122"/>
                <a:ea typeface="微软雅黑" panose="020B0503020204020204" pitchFamily="34" charset="-122"/>
              </a:rPr>
              <a:t>传统数据压缩算法</a:t>
            </a:r>
            <a:endParaRPr kumimoji="0" lang="en-US" altLang="zh-CN" sz="2000" b="1" i="0" u="none" strike="noStrike" cap="none" normalizeH="0" baseline="0" dirty="0">
              <a:ln>
                <a:noFill/>
              </a:ln>
              <a:solidFill>
                <a:srgbClr val="0070C0"/>
              </a:solidFill>
              <a:effectLst/>
              <a:latin typeface="微软雅黑" panose="020B0503020204020204" pitchFamily="34" charset="-122"/>
              <a:ea typeface="微软雅黑" panose="020B0503020204020204" pitchFamily="34" charset="-122"/>
            </a:endParaRPr>
          </a:p>
          <a:p>
            <a:pPr marL="342900" indent="-342900">
              <a:lnSpc>
                <a:spcPct val="150000"/>
              </a:lnSpc>
              <a:buFont typeface="Arial" panose="020B0604020202020204" pitchFamily="34" charset="0"/>
              <a:buChar char="•"/>
            </a:pPr>
            <a:r>
              <a:rPr kumimoji="0" lang="zh-CN" altLang="en-US" i="0" u="none" strike="noStrike" cap="none" normalizeH="0" baseline="0" dirty="0">
                <a:ln>
                  <a:noFill/>
                </a:ln>
                <a:effectLst/>
                <a:latin typeface="微软雅黑" panose="020B0503020204020204" pitchFamily="34" charset="-122"/>
                <a:ea typeface="微软雅黑" panose="020B0503020204020204" pitchFamily="34" charset="-122"/>
              </a:rPr>
              <a:t>过阈采样 </a:t>
            </a:r>
            <a:r>
              <a:rPr kumimoji="0" lang="en-US" altLang="zh-CN" i="0" u="none" strike="noStrike" cap="none" normalizeH="0" baseline="0" dirty="0">
                <a:ln>
                  <a:noFill/>
                </a:ln>
                <a:effectLst/>
                <a:latin typeface="微软雅黑" panose="020B0503020204020204" pitchFamily="34" charset="-122"/>
                <a:ea typeface="微软雅黑" panose="020B0503020204020204" pitchFamily="34" charset="-122"/>
              </a:rPr>
              <a:t>+</a:t>
            </a:r>
            <a:r>
              <a:rPr kumimoji="0" lang="zh-CN" altLang="en-US" i="0" u="none" strike="noStrike" cap="none" normalizeH="0" baseline="0" dirty="0">
                <a:ln>
                  <a:noFill/>
                </a:ln>
                <a:effectLst/>
                <a:latin typeface="微软雅黑" panose="020B0503020204020204" pitchFamily="34" charset="-122"/>
                <a:ea typeface="微软雅黑" panose="020B0503020204020204" pitchFamily="34" charset="-122"/>
              </a:rPr>
              <a:t>波形特征编码</a:t>
            </a:r>
            <a:r>
              <a:rPr lang="zh-CN" altLang="en-US" dirty="0">
                <a:latin typeface="微软雅黑" panose="020B0503020204020204" pitchFamily="34" charset="-122"/>
                <a:ea typeface="微软雅黑" panose="020B0503020204020204" pitchFamily="34" charset="-122"/>
              </a:rPr>
              <a:t>，前端处理后上传</a:t>
            </a:r>
            <a:endParaRPr lang="en-US" altLang="zh-CN" dirty="0">
              <a:latin typeface="微软雅黑" panose="020B0503020204020204" pitchFamily="34" charset="-122"/>
              <a:ea typeface="微软雅黑" panose="020B0503020204020204" pitchFamily="34" charset="-122"/>
            </a:endParaRPr>
          </a:p>
          <a:p>
            <a:pPr marL="342900" indent="-342900">
              <a:lnSpc>
                <a:spcPct val="150000"/>
              </a:lnSpc>
              <a:buFont typeface="Arial" panose="020B0604020202020204" pitchFamily="34" charset="0"/>
              <a:buChar char="•"/>
            </a:pPr>
            <a:r>
              <a:rPr lang="zh-CN" altLang="en-US" b="1" dirty="0">
                <a:latin typeface="微软雅黑" panose="020B0503020204020204" pitchFamily="34" charset="-122"/>
                <a:ea typeface="微软雅黑" panose="020B0503020204020204" pitchFamily="34" charset="-122"/>
              </a:rPr>
              <a:t>硬件设计成本高，需要额外前端比较器</a:t>
            </a:r>
            <a:endParaRPr lang="en-US" altLang="zh-CN" b="1" dirty="0">
              <a:latin typeface="微软雅黑" panose="020B0503020204020204" pitchFamily="34" charset="-122"/>
              <a:ea typeface="微软雅黑" panose="020B0503020204020204" pitchFamily="34" charset="-122"/>
            </a:endParaRPr>
          </a:p>
          <a:p>
            <a:pPr marL="342900" indent="-342900">
              <a:lnSpc>
                <a:spcPct val="150000"/>
              </a:lnSpc>
              <a:buFont typeface="Arial" panose="020B0604020202020204" pitchFamily="34" charset="0"/>
              <a:buChar char="•"/>
            </a:pPr>
            <a:r>
              <a:rPr lang="zh-CN" altLang="en-US" b="1" dirty="0">
                <a:latin typeface="微软雅黑" panose="020B0503020204020204" pitchFamily="34" charset="-122"/>
                <a:ea typeface="微软雅黑" panose="020B0503020204020204" pitchFamily="34" charset="-122"/>
              </a:rPr>
              <a:t>运算量大，难以适用高计数率实时测量场景</a:t>
            </a:r>
            <a:endParaRPr lang="en-US" altLang="zh-CN" b="1" dirty="0">
              <a:latin typeface="微软雅黑" panose="020B0503020204020204" pitchFamily="34" charset="-122"/>
              <a:ea typeface="微软雅黑" panose="020B0503020204020204" pitchFamily="34" charset="-122"/>
            </a:endParaRPr>
          </a:p>
          <a:p>
            <a:pPr marL="800100" lvl="1" indent="-342900">
              <a:lnSpc>
                <a:spcPct val="150000"/>
              </a:lnSpc>
              <a:buFont typeface="Arial" panose="020B0604020202020204" pitchFamily="34" charset="0"/>
              <a:buChar char="•"/>
            </a:pPr>
            <a:endParaRPr kumimoji="0" lang="en-US" altLang="zh-CN" b="1" i="0" u="none" strike="noStrike" cap="none" normalizeH="0" baseline="0" dirty="0">
              <a:ln>
                <a:noFill/>
              </a:ln>
              <a:effectLst/>
              <a:latin typeface="微软雅黑" panose="020B0503020204020204" pitchFamily="34" charset="-122"/>
              <a:ea typeface="微软雅黑" panose="020B0503020204020204" pitchFamily="34" charset="-122"/>
            </a:endParaRPr>
          </a:p>
          <a:p>
            <a:pPr marL="800100" lvl="1" indent="-342900">
              <a:lnSpc>
                <a:spcPct val="150000"/>
              </a:lnSpc>
              <a:buFont typeface="Arial" panose="020B0604020202020204" pitchFamily="34" charset="0"/>
              <a:buChar char="•"/>
            </a:pPr>
            <a:endParaRPr kumimoji="0" lang="en-US" altLang="zh-CN" b="1" i="0" u="none" strike="noStrike" cap="none" normalizeH="0" baseline="0" dirty="0">
              <a:ln>
                <a:noFill/>
              </a:ln>
              <a:effectLst/>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id="{82CB85DC-28AD-44D7-8B0D-9729A311E06F}"/>
              </a:ext>
            </a:extLst>
          </p:cNvPr>
          <p:cNvSpPr txBox="1"/>
          <p:nvPr/>
        </p:nvSpPr>
        <p:spPr>
          <a:xfrm>
            <a:off x="6311283" y="984792"/>
            <a:ext cx="5633898" cy="1751570"/>
          </a:xfrm>
          <a:prstGeom prst="rect">
            <a:avLst/>
          </a:prstGeom>
          <a:noFill/>
        </p:spPr>
        <p:txBody>
          <a:bodyPr wrap="square">
            <a:spAutoFit/>
          </a:bodyPr>
          <a:lstStyle/>
          <a:p>
            <a:pPr marL="342900" indent="-342900">
              <a:lnSpc>
                <a:spcPct val="150000"/>
              </a:lnSpc>
              <a:buFont typeface="Wingdings" panose="05000000000000000000" pitchFamily="2" charset="2"/>
              <a:buChar char="n"/>
            </a:pPr>
            <a:r>
              <a:rPr kumimoji="0" lang="zh-CN" altLang="en-US" sz="2000" b="1" i="0" u="none" strike="noStrike" cap="none" normalizeH="0" baseline="0" dirty="0">
                <a:ln>
                  <a:noFill/>
                </a:ln>
                <a:solidFill>
                  <a:srgbClr val="0070C0"/>
                </a:solidFill>
                <a:effectLst/>
                <a:latin typeface="微软雅黑" panose="020B0503020204020204" pitchFamily="34" charset="-122"/>
                <a:ea typeface="微软雅黑" panose="020B0503020204020204" pitchFamily="34" charset="-122"/>
              </a:rPr>
              <a:t>传统堆叠脉冲重建算法</a:t>
            </a:r>
            <a:endParaRPr lang="en-US" altLang="zh-CN" sz="2000" b="1" dirty="0">
              <a:solidFill>
                <a:srgbClr val="0070C0"/>
              </a:solidFill>
              <a:latin typeface="微软雅黑" panose="020B0503020204020204" pitchFamily="34" charset="-122"/>
              <a:ea typeface="微软雅黑" panose="020B0503020204020204" pitchFamily="34" charset="-122"/>
            </a:endParaRPr>
          </a:p>
          <a:p>
            <a:pPr marL="342900" indent="-342900">
              <a:lnSpc>
                <a:spcPct val="150000"/>
              </a:lnSpc>
              <a:buFont typeface="Arial" panose="020B0604020202020204" pitchFamily="34" charset="0"/>
              <a:buChar char="•"/>
            </a:pPr>
            <a:r>
              <a:rPr kumimoji="0" lang="zh-CN" altLang="en-US" i="0" u="none" strike="noStrike" cap="none" normalizeH="0" baseline="0" dirty="0">
                <a:ln>
                  <a:noFill/>
                </a:ln>
                <a:effectLst/>
                <a:latin typeface="微软雅黑" panose="020B0503020204020204" pitchFamily="34" charset="-122"/>
                <a:ea typeface="微软雅黑" panose="020B0503020204020204" pitchFamily="34" charset="-122"/>
              </a:rPr>
              <a:t>直接剔除堆叠事例会造成有效计数丢失</a:t>
            </a:r>
            <a:endParaRPr lang="en-US" altLang="zh-CN"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重建：反卷积、多波形拟合、神经网络重建等</a:t>
            </a:r>
            <a:endParaRPr lang="en-US" altLang="zh-CN"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en-US" b="1" dirty="0">
                <a:latin typeface="微软雅黑" panose="020B0503020204020204" pitchFamily="34" charset="-122"/>
                <a:ea typeface="微软雅黑" panose="020B0503020204020204" pitchFamily="34" charset="-122"/>
              </a:rPr>
              <a:t>高度依赖完整原始波形，不适合数据压缩场景</a:t>
            </a:r>
            <a:endParaRPr lang="en-US" altLang="zh-CN" b="1" dirty="0">
              <a:latin typeface="微软雅黑" panose="020B0503020204020204" pitchFamily="34" charset="-122"/>
              <a:ea typeface="微软雅黑" panose="020B0503020204020204" pitchFamily="34" charset="-122"/>
            </a:endParaRPr>
          </a:p>
        </p:txBody>
      </p:sp>
      <p:pic>
        <p:nvPicPr>
          <p:cNvPr id="12" name="图片 11">
            <a:extLst>
              <a:ext uri="{FF2B5EF4-FFF2-40B4-BE49-F238E27FC236}">
                <a16:creationId xmlns:a16="http://schemas.microsoft.com/office/drawing/2014/main" id="{5295F402-A674-403B-8D90-7A5F1D6527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610" y="3213527"/>
            <a:ext cx="4691625" cy="2747105"/>
          </a:xfrm>
          <a:prstGeom prst="rect">
            <a:avLst/>
          </a:prstGeom>
        </p:spPr>
      </p:pic>
      <p:pic>
        <p:nvPicPr>
          <p:cNvPr id="21" name="图片 20">
            <a:extLst>
              <a:ext uri="{FF2B5EF4-FFF2-40B4-BE49-F238E27FC236}">
                <a16:creationId xmlns:a16="http://schemas.microsoft.com/office/drawing/2014/main" id="{A95C639B-85ED-43EB-9E1B-1629E08EF8F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56025" y="3324660"/>
            <a:ext cx="4561336" cy="2635972"/>
          </a:xfrm>
          <a:prstGeom prst="rect">
            <a:avLst/>
          </a:prstGeom>
        </p:spPr>
      </p:pic>
      <p:sp>
        <p:nvSpPr>
          <p:cNvPr id="11" name="文本框 10">
            <a:extLst>
              <a:ext uri="{FF2B5EF4-FFF2-40B4-BE49-F238E27FC236}">
                <a16:creationId xmlns:a16="http://schemas.microsoft.com/office/drawing/2014/main" id="{9B7A1A69-178E-468D-B996-C25E9676BE83}"/>
              </a:ext>
            </a:extLst>
          </p:cNvPr>
          <p:cNvSpPr txBox="1"/>
          <p:nvPr/>
        </p:nvSpPr>
        <p:spPr>
          <a:xfrm>
            <a:off x="7968130" y="5993635"/>
            <a:ext cx="2029530" cy="307777"/>
          </a:xfrm>
          <a:prstGeom prst="rect">
            <a:avLst/>
          </a:prstGeom>
          <a:noFill/>
        </p:spPr>
        <p:txBody>
          <a:bodyPr wrap="none" rtlCol="0">
            <a:spAutoFit/>
          </a:bodyPr>
          <a:lstStyle/>
          <a:p>
            <a:r>
              <a:rPr lang="zh-CN" altLang="en-US" sz="1400" dirty="0">
                <a:latin typeface="微软雅黑" panose="020B0503020204020204" pitchFamily="34" charset="-122"/>
                <a:ea typeface="微软雅黑" panose="020B0503020204020204" pitchFamily="34" charset="-122"/>
              </a:rPr>
              <a:t>神经网络完成波形分离</a:t>
            </a:r>
          </a:p>
        </p:txBody>
      </p:sp>
      <p:sp>
        <p:nvSpPr>
          <p:cNvPr id="13" name="文本框 12">
            <a:extLst>
              <a:ext uri="{FF2B5EF4-FFF2-40B4-BE49-F238E27FC236}">
                <a16:creationId xmlns:a16="http://schemas.microsoft.com/office/drawing/2014/main" id="{15941F3A-5D5A-48AE-90B6-49071110A9F6}"/>
              </a:ext>
            </a:extLst>
          </p:cNvPr>
          <p:cNvSpPr txBox="1"/>
          <p:nvPr/>
        </p:nvSpPr>
        <p:spPr>
          <a:xfrm>
            <a:off x="1676583" y="6301412"/>
            <a:ext cx="3096215" cy="307777"/>
          </a:xfrm>
          <a:prstGeom prst="rect">
            <a:avLst/>
          </a:prstGeom>
          <a:noFill/>
        </p:spPr>
        <p:txBody>
          <a:bodyPr wrap="square">
            <a:spAutoFit/>
          </a:bodyPr>
          <a:lstStyle/>
          <a:p>
            <a:r>
              <a:rPr lang="en-US" altLang="zh-CN" sz="1400" dirty="0"/>
              <a:t>Doi:10.1016/j.nima.2009.01.100</a:t>
            </a:r>
            <a:endParaRPr lang="zh-CN" altLang="en-US" sz="1400" dirty="0"/>
          </a:p>
        </p:txBody>
      </p:sp>
      <p:sp>
        <p:nvSpPr>
          <p:cNvPr id="16" name="文本框 15">
            <a:extLst>
              <a:ext uri="{FF2B5EF4-FFF2-40B4-BE49-F238E27FC236}">
                <a16:creationId xmlns:a16="http://schemas.microsoft.com/office/drawing/2014/main" id="{1DA6727A-6B03-4F13-95C0-333F4EF8B056}"/>
              </a:ext>
            </a:extLst>
          </p:cNvPr>
          <p:cNvSpPr txBox="1"/>
          <p:nvPr/>
        </p:nvSpPr>
        <p:spPr>
          <a:xfrm>
            <a:off x="903246" y="5993635"/>
            <a:ext cx="3775393" cy="307777"/>
          </a:xfrm>
          <a:prstGeom prst="rect">
            <a:avLst/>
          </a:prstGeom>
          <a:noFill/>
        </p:spPr>
        <p:txBody>
          <a:bodyPr wrap="none" rtlCol="0">
            <a:spAutoFit/>
          </a:bodyPr>
          <a:lstStyle/>
          <a:p>
            <a:r>
              <a:rPr lang="zh-CN" altLang="en-US" sz="1400" dirty="0">
                <a:latin typeface="微软雅黑" panose="020B0503020204020204" pitchFamily="34" charset="-122"/>
                <a:ea typeface="微软雅黑" panose="020B0503020204020204" pitchFamily="34" charset="-122"/>
              </a:rPr>
              <a:t>一种基于外部比较器的过阈采样数据压缩方法</a:t>
            </a:r>
          </a:p>
        </p:txBody>
      </p:sp>
      <p:sp>
        <p:nvSpPr>
          <p:cNvPr id="17" name="文本框 16">
            <a:extLst>
              <a:ext uri="{FF2B5EF4-FFF2-40B4-BE49-F238E27FC236}">
                <a16:creationId xmlns:a16="http://schemas.microsoft.com/office/drawing/2014/main" id="{FA50ACC3-3C66-4829-A32B-76AB0947F282}"/>
              </a:ext>
            </a:extLst>
          </p:cNvPr>
          <p:cNvSpPr txBox="1"/>
          <p:nvPr/>
        </p:nvSpPr>
        <p:spPr>
          <a:xfrm>
            <a:off x="7608105" y="6241153"/>
            <a:ext cx="6175092" cy="307777"/>
          </a:xfrm>
          <a:prstGeom prst="rect">
            <a:avLst/>
          </a:prstGeom>
          <a:noFill/>
        </p:spPr>
        <p:txBody>
          <a:bodyPr wrap="square">
            <a:spAutoFit/>
          </a:bodyPr>
          <a:lstStyle/>
          <a:p>
            <a:r>
              <a:rPr lang="en-US" altLang="zh-CN" sz="1400" dirty="0">
                <a:ea typeface="Calibri" panose="020F0502020204030204" pitchFamily="34" charset="0"/>
                <a:cs typeface="Calibri" panose="020F0502020204030204" pitchFamily="34" charset="0"/>
              </a:rPr>
              <a:t>Doi:</a:t>
            </a:r>
            <a:r>
              <a:rPr lang="zh-CN" altLang="en-US" sz="1400" dirty="0">
                <a:cs typeface="Calibri" panose="020F0502020204030204" pitchFamily="34" charset="0"/>
              </a:rPr>
              <a:t>/10.1007/s41365-024-01606-y</a:t>
            </a:r>
          </a:p>
        </p:txBody>
      </p:sp>
    </p:spTree>
    <p:extLst>
      <p:ext uri="{BB962C8B-B14F-4D97-AF65-F5344CB8AC3E}">
        <p14:creationId xmlns:p14="http://schemas.microsoft.com/office/powerpoint/2010/main" val="4269114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3"/>
          <p:cNvSpPr txBox="1"/>
          <p:nvPr/>
        </p:nvSpPr>
        <p:spPr>
          <a:xfrm>
            <a:off x="263594" y="116770"/>
            <a:ext cx="11808821" cy="7346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hangingPunct="1"/>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算法整体框架：前端压缩 </a:t>
            </a:r>
            <a:r>
              <a:rPr lang="en-US" altLang="zh-CN"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 </a:t>
            </a:r>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后端重建</a:t>
            </a:r>
          </a:p>
        </p:txBody>
      </p:sp>
      <p:sp>
        <p:nvSpPr>
          <p:cNvPr id="3" name="矩形 2"/>
          <p:cNvSpPr/>
          <p:nvPr/>
        </p:nvSpPr>
        <p:spPr>
          <a:xfrm>
            <a:off x="6312015" y="3789025"/>
            <a:ext cx="4680325" cy="2167068"/>
          </a:xfrm>
          <a:prstGeom prst="rect">
            <a:avLst/>
          </a:prstGeom>
        </p:spPr>
        <p:txBody>
          <a:bodyPr wrap="square">
            <a:spAutoFit/>
          </a:bodyPr>
          <a:lstStyle/>
          <a:p>
            <a:pPr marL="28575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n"/>
              <a:defRPr/>
            </a:pPr>
            <a:r>
              <a:rPr kumimoji="0" lang="zh-CN" altLang="en-US" sz="20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后端：</a:t>
            </a:r>
            <a:r>
              <a:rPr kumimoji="0" lang="en-US" altLang="zh-CN" sz="20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2D CNN</a:t>
            </a:r>
            <a:r>
              <a:rPr kumimoji="0" lang="zh-CN" altLang="en-US" sz="20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重建</a:t>
            </a:r>
            <a:endParaRPr kumimoji="0" lang="en-US" altLang="zh-CN" sz="20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a:p>
            <a:pPr marL="285750" indent="-285750">
              <a:lnSpc>
                <a:spcPct val="150000"/>
              </a:lnSpc>
              <a:buFont typeface="Arial" panose="020B0604020202020204" pitchFamily="34" charset="0"/>
              <a:buChar char="•"/>
              <a:defRPr/>
            </a:pPr>
            <a:r>
              <a:rPr lang="zh-CN" altLang="en-US" dirty="0">
                <a:solidFill>
                  <a:srgbClr val="0F1115"/>
                </a:solidFill>
                <a:latin typeface="微软雅黑" panose="020B0503020204020204" pitchFamily="34" charset="-122"/>
                <a:ea typeface="微软雅黑" panose="020B0503020204020204" pitchFamily="34" charset="-122"/>
              </a:rPr>
              <a:t>专用解码器</a:t>
            </a:r>
            <a:endParaRPr lang="en-US" altLang="zh-CN" dirty="0">
              <a:solidFill>
                <a:srgbClr val="0F1115"/>
              </a:solidFill>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defRPr/>
            </a:pPr>
            <a:r>
              <a:rPr lang="zh-CN" altLang="en-US" dirty="0">
                <a:solidFill>
                  <a:srgbClr val="0F1115"/>
                </a:solidFill>
                <a:latin typeface="微软雅黑" panose="020B0503020204020204" pitchFamily="34" charset="-122"/>
                <a:ea typeface="微软雅黑" panose="020B0503020204020204" pitchFamily="34" charset="-122"/>
              </a:rPr>
              <a:t>直接从压缩数据中进行脉冲堆叠分类与多参数回归，不依赖完整波形的重建。</a:t>
            </a:r>
            <a:endParaRPr lang="en-US" altLang="zh-CN" dirty="0">
              <a:solidFill>
                <a:srgbClr val="0F1115"/>
              </a:solidFill>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defRPr/>
            </a:pPr>
            <a:r>
              <a:rPr lang="zh-CN" altLang="en-US" dirty="0">
                <a:solidFill>
                  <a:srgbClr val="0F1115"/>
                </a:solidFill>
                <a:latin typeface="微软雅黑" panose="020B0503020204020204" pitchFamily="34" charset="-122"/>
                <a:ea typeface="微软雅黑" panose="020B0503020204020204" pitchFamily="34" charset="-122"/>
              </a:rPr>
              <a:t>用于离线数据处理</a:t>
            </a:r>
            <a:endParaRPr lang="en-US" altLang="zh-CN" dirty="0">
              <a:solidFill>
                <a:srgbClr val="0F1115"/>
              </a:solidFill>
              <a:latin typeface="微软雅黑" panose="020B0503020204020204" pitchFamily="34" charset="-122"/>
              <a:ea typeface="微软雅黑" panose="020B0503020204020204" pitchFamily="34" charset="-122"/>
            </a:endParaRPr>
          </a:p>
        </p:txBody>
      </p:sp>
      <p:pic>
        <p:nvPicPr>
          <p:cNvPr id="4" name="Image 0">
            <a:extLst>
              <a:ext uri="{FF2B5EF4-FFF2-40B4-BE49-F238E27FC236}">
                <a16:creationId xmlns:a16="http://schemas.microsoft.com/office/drawing/2014/main" id="{2A7EBCC5-39E5-45A3-BDA8-07B6354EDB05}"/>
              </a:ext>
            </a:extLst>
          </p:cNvPr>
          <p:cNvPicPr>
            <a:picLocks noChangeAspect="1"/>
          </p:cNvPicPr>
          <p:nvPr/>
        </p:nvPicPr>
        <p:blipFill>
          <a:blip r:embed="rId3"/>
          <a:stretch>
            <a:fillRect/>
          </a:stretch>
        </p:blipFill>
        <p:spPr>
          <a:xfrm>
            <a:off x="293355" y="1700880"/>
            <a:ext cx="11605290" cy="1821762"/>
          </a:xfrm>
          <a:prstGeom prst="rect">
            <a:avLst/>
          </a:prstGeom>
        </p:spPr>
      </p:pic>
      <p:sp>
        <p:nvSpPr>
          <p:cNvPr id="5" name="矩形 4">
            <a:extLst>
              <a:ext uri="{FF2B5EF4-FFF2-40B4-BE49-F238E27FC236}">
                <a16:creationId xmlns:a16="http://schemas.microsoft.com/office/drawing/2014/main" id="{2FCC14B4-1DDA-46AD-8D5B-C31525CE49D1}"/>
              </a:ext>
            </a:extLst>
          </p:cNvPr>
          <p:cNvSpPr/>
          <p:nvPr/>
        </p:nvSpPr>
        <p:spPr>
          <a:xfrm>
            <a:off x="410230" y="3789025"/>
            <a:ext cx="5109729" cy="2167068"/>
          </a:xfrm>
          <a:prstGeom prst="rect">
            <a:avLst/>
          </a:prstGeom>
        </p:spPr>
        <p:txBody>
          <a:bodyPr wrap="square">
            <a:spAutoFit/>
          </a:bodyPr>
          <a:lstStyle/>
          <a:p>
            <a:pPr marL="28575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n"/>
              <a:defRPr/>
            </a:pPr>
            <a:r>
              <a:rPr kumimoji="0" lang="zh-CN" altLang="en-US" sz="20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前端：多电平数字过阈</a:t>
            </a:r>
            <a:r>
              <a:rPr lang="en-US" altLang="zh-CN" sz="2000" b="1" dirty="0">
                <a:solidFill>
                  <a:srgbClr val="0070C0"/>
                </a:solidFill>
                <a:latin typeface="微软雅黑" panose="020B0503020204020204" pitchFamily="34" charset="-122"/>
                <a:ea typeface="微软雅黑" panose="020B0503020204020204" pitchFamily="34" charset="-122"/>
              </a:rPr>
              <a:t>(Level-Crossing)</a:t>
            </a:r>
            <a:endParaRPr kumimoji="0" lang="en-US" altLang="zh-CN" sz="20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a:p>
            <a:pPr marL="285750" indent="-285750">
              <a:lnSpc>
                <a:spcPct val="150000"/>
              </a:lnSpc>
              <a:buFont typeface="Arial" panose="020B0604020202020204" pitchFamily="34" charset="0"/>
              <a:buChar char="•"/>
              <a:defRPr/>
            </a:pPr>
            <a:r>
              <a:rPr lang="zh-CN" altLang="en-US" dirty="0">
                <a:solidFill>
                  <a:srgbClr val="0F1115"/>
                </a:solidFill>
                <a:latin typeface="微软雅黑" panose="020B0503020204020204" pitchFamily="34" charset="-122"/>
                <a:ea typeface="微软雅黑" panose="020B0503020204020204" pitchFamily="34" charset="-122"/>
              </a:rPr>
              <a:t>轻量级编码器</a:t>
            </a:r>
            <a:endParaRPr lang="en-US" altLang="zh-CN" dirty="0">
              <a:solidFill>
                <a:srgbClr val="0F1115"/>
              </a:solidFill>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defRPr/>
            </a:pPr>
            <a:r>
              <a:rPr lang="zh-CN" altLang="en-US" dirty="0">
                <a:solidFill>
                  <a:srgbClr val="0F1115"/>
                </a:solidFill>
                <a:latin typeface="微软雅黑" panose="020B0503020204020204" pitchFamily="34" charset="-122"/>
                <a:ea typeface="微软雅黑" panose="020B0503020204020204" pitchFamily="34" charset="-122"/>
              </a:rPr>
              <a:t>仅记录波形穿越预设阈值的时刻，将</a:t>
            </a:r>
            <a:r>
              <a:rPr lang="en-US" altLang="zh-CN" dirty="0">
                <a:solidFill>
                  <a:srgbClr val="0F1115"/>
                </a:solidFill>
                <a:latin typeface="微软雅黑" panose="020B0503020204020204" pitchFamily="34" charset="-122"/>
                <a:ea typeface="微软雅黑" panose="020B0503020204020204" pitchFamily="34" charset="-122"/>
              </a:rPr>
              <a:t>ADC</a:t>
            </a:r>
            <a:r>
              <a:rPr lang="zh-CN" altLang="en-US" dirty="0">
                <a:solidFill>
                  <a:srgbClr val="0F1115"/>
                </a:solidFill>
                <a:latin typeface="微软雅黑" panose="020B0503020204020204" pitchFamily="34" charset="-122"/>
                <a:ea typeface="微软雅黑" panose="020B0503020204020204" pitchFamily="34" charset="-122"/>
              </a:rPr>
              <a:t>采样序列稀疏化。</a:t>
            </a:r>
          </a:p>
          <a:p>
            <a:pPr marL="285750" indent="-285750">
              <a:lnSpc>
                <a:spcPct val="150000"/>
              </a:lnSpc>
              <a:buFont typeface="Arial" panose="020B0604020202020204" pitchFamily="34" charset="0"/>
              <a:buChar char="•"/>
              <a:defRPr/>
            </a:pPr>
            <a:r>
              <a:rPr lang="zh-CN" altLang="en-US" dirty="0">
                <a:solidFill>
                  <a:srgbClr val="0F1115"/>
                </a:solidFill>
                <a:latin typeface="微软雅黑" panose="020B0503020204020204" pitchFamily="34" charset="-122"/>
                <a:ea typeface="微软雅黑" panose="020B0503020204020204" pitchFamily="34" charset="-122"/>
              </a:rPr>
              <a:t>可用于硬件在线部署</a:t>
            </a:r>
            <a:endParaRPr lang="en-US" altLang="zh-CN" dirty="0">
              <a:solidFill>
                <a:srgbClr val="0F1115"/>
              </a:solidFill>
              <a:latin typeface="微软雅黑" panose="020B0503020204020204" pitchFamily="34" charset="-122"/>
              <a:ea typeface="微软雅黑" panose="020B0503020204020204" pitchFamily="34" charset="-122"/>
            </a:endParaRPr>
          </a:p>
        </p:txBody>
      </p:sp>
      <p:sp>
        <p:nvSpPr>
          <p:cNvPr id="7" name="文本框 6">
            <a:extLst>
              <a:ext uri="{FF2B5EF4-FFF2-40B4-BE49-F238E27FC236}">
                <a16:creationId xmlns:a16="http://schemas.microsoft.com/office/drawing/2014/main" id="{A4C62595-CAE1-4E42-B5FF-4558C89C1CF9}"/>
              </a:ext>
            </a:extLst>
          </p:cNvPr>
          <p:cNvSpPr txBox="1"/>
          <p:nvPr/>
        </p:nvSpPr>
        <p:spPr>
          <a:xfrm>
            <a:off x="399715" y="959658"/>
            <a:ext cx="8648490" cy="400110"/>
          </a:xfrm>
          <a:prstGeom prst="rect">
            <a:avLst/>
          </a:prstGeom>
          <a:noFill/>
        </p:spPr>
        <p:txBody>
          <a:bodyPr wrap="square">
            <a:spAutoFit/>
          </a:bodyPr>
          <a:lstStyle/>
          <a:p>
            <a:r>
              <a:rPr lang="zh-CN" altLang="en-US" sz="2000" b="1" i="0" dirty="0">
                <a:solidFill>
                  <a:srgbClr val="1A1A1A"/>
                </a:solidFill>
                <a:effectLst/>
                <a:latin typeface="微软雅黑" panose="020B0503020204020204" pitchFamily="34" charset="-122"/>
                <a:ea typeface="微软雅黑" panose="020B0503020204020204" pitchFamily="34" charset="-122"/>
              </a:rPr>
              <a:t>算法</a:t>
            </a:r>
            <a:r>
              <a:rPr lang="zh-CN" altLang="en-US" sz="2000" b="1" dirty="0">
                <a:solidFill>
                  <a:srgbClr val="1A1A1A"/>
                </a:solidFill>
                <a:latin typeface="微软雅黑" panose="020B0503020204020204" pitchFamily="34" charset="-122"/>
                <a:ea typeface="微软雅黑" panose="020B0503020204020204" pitchFamily="34" charset="-122"/>
              </a:rPr>
              <a:t>采用编码器</a:t>
            </a:r>
            <a:r>
              <a:rPr lang="en-US" altLang="zh-CN" sz="2000" b="1" dirty="0">
                <a:solidFill>
                  <a:srgbClr val="1A1A1A"/>
                </a:solidFill>
                <a:latin typeface="微软雅黑" panose="020B0503020204020204" pitchFamily="34" charset="-122"/>
                <a:ea typeface="微软雅黑" panose="020B0503020204020204" pitchFamily="34" charset="-122"/>
              </a:rPr>
              <a:t>+</a:t>
            </a:r>
            <a:r>
              <a:rPr lang="zh-CN" altLang="en-US" sz="2000" b="1" dirty="0">
                <a:solidFill>
                  <a:srgbClr val="1A1A1A"/>
                </a:solidFill>
                <a:latin typeface="微软雅黑" panose="020B0503020204020204" pitchFamily="34" charset="-122"/>
                <a:ea typeface="微软雅黑" panose="020B0503020204020204" pitchFamily="34" charset="-122"/>
              </a:rPr>
              <a:t>解码器架构，直接在压缩域实现波形重建</a:t>
            </a:r>
            <a:endParaRPr lang="zh-CN" altLang="en-US" sz="2000" b="1" dirty="0">
              <a:latin typeface="微软雅黑" panose="020B0503020204020204" pitchFamily="34" charset="-122"/>
              <a:ea typeface="微软雅黑" panose="020B0503020204020204" pitchFamily="34" charset="-122"/>
            </a:endParaRPr>
          </a:p>
        </p:txBody>
      </p:sp>
      <p:sp>
        <p:nvSpPr>
          <p:cNvPr id="8" name="灯片编号占位符 2">
            <a:extLst>
              <a:ext uri="{FF2B5EF4-FFF2-40B4-BE49-F238E27FC236}">
                <a16:creationId xmlns:a16="http://schemas.microsoft.com/office/drawing/2014/main" id="{04F577F4-D3CC-4135-95A0-3EE79E375832}"/>
              </a:ext>
            </a:extLst>
          </p:cNvPr>
          <p:cNvSpPr>
            <a:spLocks noGrp="1" noChangeArrowheads="1"/>
          </p:cNvSpPr>
          <p:nvPr/>
        </p:nvSpPr>
        <p:spPr bwMode="auto">
          <a:xfrm>
            <a:off x="11715788" y="6492330"/>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latin typeface="+mn-lt"/>
                <a:ea typeface="黑体" panose="02010609060101010101" pitchFamily="49" charset="-122"/>
              </a:rPr>
              <a:t>6</a:t>
            </a:fld>
            <a:endParaRPr lang="zh-CN" altLang="en-US" dirty="0">
              <a:latin typeface="+mn-lt"/>
              <a:ea typeface="黑体" panose="02010609060101010101" pitchFamily="49"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3"/>
          <p:cNvSpPr txBox="1"/>
          <p:nvPr/>
        </p:nvSpPr>
        <p:spPr>
          <a:xfrm>
            <a:off x="263594" y="116770"/>
            <a:ext cx="11808821" cy="7346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hangingPunct="1"/>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前端编码：多电平数字过阈</a:t>
            </a:r>
          </a:p>
        </p:txBody>
      </p:sp>
      <p:sp>
        <p:nvSpPr>
          <p:cNvPr id="5" name="矩形 4">
            <a:extLst>
              <a:ext uri="{FF2B5EF4-FFF2-40B4-BE49-F238E27FC236}">
                <a16:creationId xmlns:a16="http://schemas.microsoft.com/office/drawing/2014/main" id="{2FCC14B4-1DDA-46AD-8D5B-C31525CE49D1}"/>
              </a:ext>
            </a:extLst>
          </p:cNvPr>
          <p:cNvSpPr/>
          <p:nvPr/>
        </p:nvSpPr>
        <p:spPr>
          <a:xfrm>
            <a:off x="479610" y="945563"/>
            <a:ext cx="5760400" cy="5751703"/>
          </a:xfrm>
          <a:prstGeom prst="rect">
            <a:avLst/>
          </a:prstGeom>
        </p:spPr>
        <p:txBody>
          <a:bodyPr wrap="square">
            <a:spAutoFit/>
          </a:bodyPr>
          <a:lstStyle/>
          <a:p>
            <a:pPr marR="0" lvl="0" algn="l" defTabSz="914400" rtl="0" eaLnBrk="0" fontAlgn="base" latinLnBrk="0" hangingPunct="0">
              <a:lnSpc>
                <a:spcPct val="150000"/>
              </a:lnSpc>
              <a:spcBef>
                <a:spcPct val="0"/>
              </a:spcBef>
              <a:spcAft>
                <a:spcPct val="0"/>
              </a:spcAft>
              <a:buClrTx/>
              <a:buSzTx/>
              <a:defRPr/>
            </a:pPr>
            <a:r>
              <a:rPr lang="zh-CN" altLang="en-US" sz="2000" b="1" dirty="0">
                <a:solidFill>
                  <a:prstClr val="black"/>
                </a:solidFill>
                <a:latin typeface="微软雅黑" panose="020B0503020204020204" pitchFamily="34" charset="-122"/>
                <a:ea typeface="微软雅黑" panose="020B0503020204020204" pitchFamily="34" charset="-122"/>
              </a:rPr>
              <a:t>轻量编码器设计：实时非线性压缩</a:t>
            </a:r>
            <a:endPar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0" fontAlgn="base" latinLnBrk="0" hangingPunct="0">
              <a:lnSpc>
                <a:spcPct val="150000"/>
              </a:lnSpc>
              <a:spcBef>
                <a:spcPct val="0"/>
              </a:spcBef>
              <a:spcAft>
                <a:spcPct val="0"/>
              </a:spcAft>
              <a:buClrTx/>
              <a:buSzTx/>
              <a:buFont typeface="Wingdings" panose="05000000000000000000" pitchFamily="2" charset="2"/>
              <a:buChar char="n"/>
              <a:defRPr/>
            </a:pPr>
            <a:r>
              <a:rPr kumimoji="0" lang="zh-CN" altLang="en-US" sz="20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多电平数字过阈采样：</a:t>
            </a: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defRPr/>
            </a:pPr>
            <a:r>
              <a:rPr kumimoji="0" lang="zh-CN" altLang="en-US"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每个事件窗口仅记录穿越预设电压阈值的时间戳</a:t>
            </a: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defRPr/>
            </a:pPr>
            <a:r>
              <a:rPr kumimoji="0" lang="zh-CN" altLang="en-US"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在</a:t>
            </a:r>
            <a:r>
              <a:rPr kumimoji="0" lang="en-US" altLang="zh-CN"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ADC</a:t>
            </a:r>
            <a:r>
              <a:rPr kumimoji="0" lang="zh-CN" altLang="en-US"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采样后的数字域实现。</a:t>
            </a:r>
            <a:endParaRPr kumimoji="0" lang="en-US" altLang="zh-CN"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defRPr/>
            </a:pPr>
            <a:endParaRPr kumimoji="0" lang="en-US" altLang="zh-CN"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n"/>
              <a:defRPr/>
            </a:pPr>
            <a:r>
              <a:rPr kumimoji="0" lang="zh-CN" altLang="en-US" sz="20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多阈值配置：考虑能谱复杂性</a:t>
            </a: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defRPr/>
            </a:pPr>
            <a:r>
              <a:rPr lang="zh-CN" altLang="en-US" dirty="0">
                <a:solidFill>
                  <a:prstClr val="black"/>
                </a:solidFill>
                <a:latin typeface="微软雅黑" panose="020B0503020204020204" pitchFamily="34" charset="-122"/>
                <a:ea typeface="微软雅黑" panose="020B0503020204020204" pitchFamily="34" charset="-122"/>
              </a:rPr>
              <a:t>常规阈值设置：</a:t>
            </a:r>
            <a:r>
              <a:rPr kumimoji="0" lang="zh-CN" altLang="en-US"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在常规脉冲幅度范围内均匀分布</a:t>
            </a: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defRPr/>
            </a:pPr>
            <a:r>
              <a:rPr kumimoji="0" lang="zh-CN" altLang="en-US"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额外高幅度阈值设置：使严重堆叠事例仍能激活上方的比较器通道。</a:t>
            </a:r>
            <a:endParaRPr kumimoji="0" lang="en-US" altLang="zh-CN"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defRPr/>
            </a:pPr>
            <a:endParaRPr kumimoji="0" lang="en-US" altLang="zh-CN"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342900" marR="0" lvl="0" indent="-342900" algn="l" defTabSz="914400" rtl="0" eaLnBrk="0" fontAlgn="base" latinLnBrk="0" hangingPunct="0">
              <a:lnSpc>
                <a:spcPct val="150000"/>
              </a:lnSpc>
              <a:spcBef>
                <a:spcPct val="0"/>
              </a:spcBef>
              <a:spcAft>
                <a:spcPct val="0"/>
              </a:spcAft>
              <a:buClrTx/>
              <a:buSzTx/>
              <a:buFont typeface="Wingdings" panose="05000000000000000000" pitchFamily="2" charset="2"/>
              <a:buChar char="n"/>
              <a:defRPr/>
            </a:pPr>
            <a:r>
              <a:rPr kumimoji="0" lang="zh-CN" altLang="en-US" sz="20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误触发抑制</a:t>
            </a:r>
            <a:endParaRPr kumimoji="0" lang="en-US" altLang="zh-CN" sz="20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defRPr/>
            </a:pPr>
            <a:r>
              <a:rPr kumimoji="0" lang="zh-CN" altLang="en-US"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同一比较器通道中设置相邻穿越最小间隔</a:t>
            </a:r>
            <a:r>
              <a:rPr lang="zh-CN" altLang="en-US" dirty="0">
                <a:solidFill>
                  <a:prstClr val="black"/>
                </a:solidFill>
                <a:latin typeface="微软雅黑" panose="020B0503020204020204" pitchFamily="34" charset="-122"/>
                <a:ea typeface="微软雅黑" panose="020B0503020204020204" pitchFamily="34" charset="-122"/>
              </a:rPr>
              <a:t>。</a:t>
            </a:r>
            <a:endParaRPr kumimoji="0" lang="zh-CN" altLang="en-US"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n"/>
              <a:defRPr/>
            </a:pPr>
            <a:endParaRPr kumimoji="0" lang="zh-CN" altLang="en-US"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pic>
        <p:nvPicPr>
          <p:cNvPr id="8" name="图片 7">
            <a:extLst>
              <a:ext uri="{FF2B5EF4-FFF2-40B4-BE49-F238E27FC236}">
                <a16:creationId xmlns:a16="http://schemas.microsoft.com/office/drawing/2014/main" id="{A1F47C91-F074-4272-AABD-50E4AA065722}"/>
              </a:ext>
            </a:extLst>
          </p:cNvPr>
          <p:cNvPicPr>
            <a:picLocks noChangeAspect="1"/>
          </p:cNvPicPr>
          <p:nvPr/>
        </p:nvPicPr>
        <p:blipFill>
          <a:blip r:embed="rId3"/>
          <a:stretch>
            <a:fillRect/>
          </a:stretch>
        </p:blipFill>
        <p:spPr>
          <a:xfrm>
            <a:off x="7320085" y="836820"/>
            <a:ext cx="3799685" cy="5688546"/>
          </a:xfrm>
          <a:prstGeom prst="rect">
            <a:avLst/>
          </a:prstGeom>
        </p:spPr>
      </p:pic>
      <p:sp>
        <p:nvSpPr>
          <p:cNvPr id="6" name="灯片编号占位符 2">
            <a:extLst>
              <a:ext uri="{FF2B5EF4-FFF2-40B4-BE49-F238E27FC236}">
                <a16:creationId xmlns:a16="http://schemas.microsoft.com/office/drawing/2014/main" id="{9361AB2D-AAF8-4F58-AEAB-80CEE534878B}"/>
              </a:ext>
            </a:extLst>
          </p:cNvPr>
          <p:cNvSpPr>
            <a:spLocks noGrp="1" noChangeArrowheads="1"/>
          </p:cNvSpPr>
          <p:nvPr/>
        </p:nvSpPr>
        <p:spPr bwMode="auto">
          <a:xfrm>
            <a:off x="11715788" y="6492330"/>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latin typeface="+mn-lt"/>
                <a:ea typeface="黑体" panose="02010609060101010101" pitchFamily="49" charset="-122"/>
              </a:rPr>
              <a:t>7</a:t>
            </a:fld>
            <a:endParaRPr lang="zh-CN" altLang="en-US" dirty="0">
              <a:latin typeface="+mn-lt"/>
              <a:ea typeface="黑体" panose="02010609060101010101" pitchFamily="49" charset="-122"/>
            </a:endParaRPr>
          </a:p>
        </p:txBody>
      </p:sp>
    </p:spTree>
    <p:extLst>
      <p:ext uri="{BB962C8B-B14F-4D97-AF65-F5344CB8AC3E}">
        <p14:creationId xmlns:p14="http://schemas.microsoft.com/office/powerpoint/2010/main" val="1353564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3"/>
          <p:cNvSpPr txBox="1"/>
          <p:nvPr/>
        </p:nvSpPr>
        <p:spPr>
          <a:xfrm>
            <a:off x="263594" y="116770"/>
            <a:ext cx="11808821" cy="7346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hangingPunct="1"/>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前端编码：多电平数字过阈</a:t>
            </a:r>
          </a:p>
        </p:txBody>
      </p:sp>
      <p:sp>
        <p:nvSpPr>
          <p:cNvPr id="5" name="矩形 4">
            <a:extLst>
              <a:ext uri="{FF2B5EF4-FFF2-40B4-BE49-F238E27FC236}">
                <a16:creationId xmlns:a16="http://schemas.microsoft.com/office/drawing/2014/main" id="{2FCC14B4-1DDA-46AD-8D5B-C31525CE49D1}"/>
              </a:ext>
            </a:extLst>
          </p:cNvPr>
          <p:cNvSpPr/>
          <p:nvPr/>
        </p:nvSpPr>
        <p:spPr>
          <a:xfrm>
            <a:off x="418004" y="799509"/>
            <a:ext cx="5760400" cy="4382610"/>
          </a:xfrm>
          <a:prstGeom prst="rect">
            <a:avLst/>
          </a:prstGeom>
        </p:spPr>
        <p:txBody>
          <a:bodyPr wrap="square">
            <a:spAutoFit/>
          </a:bodyPr>
          <a:lstStyle/>
          <a:p>
            <a:pPr marL="342900" marR="0" lvl="0" indent="-342900" algn="just" defTabSz="914400" rtl="0" eaLnBrk="0" fontAlgn="base" latinLnBrk="0" hangingPunct="0">
              <a:lnSpc>
                <a:spcPct val="150000"/>
              </a:lnSpc>
              <a:spcBef>
                <a:spcPct val="0"/>
              </a:spcBef>
              <a:spcAft>
                <a:spcPct val="0"/>
              </a:spcAft>
              <a:buClrTx/>
              <a:buSzTx/>
              <a:buFont typeface="Wingdings" panose="05000000000000000000" pitchFamily="2" charset="2"/>
              <a:buChar char="n"/>
              <a:defRPr/>
            </a:pPr>
            <a:r>
              <a:rPr lang="zh-CN" altLang="en-US" sz="2000" b="1" dirty="0">
                <a:solidFill>
                  <a:srgbClr val="0070C0"/>
                </a:solidFill>
                <a:latin typeface="微软雅黑" panose="020B0503020204020204" pitchFamily="34" charset="-122"/>
                <a:ea typeface="微软雅黑" panose="020B0503020204020204" pitchFamily="34" charset="-122"/>
              </a:rPr>
              <a:t>过阈矩阵构建</a:t>
            </a:r>
            <a:endParaRPr lang="en-US" altLang="zh-CN" sz="2000" b="1" dirty="0">
              <a:solidFill>
                <a:srgbClr val="0070C0"/>
              </a:solidFill>
              <a:latin typeface="微软雅黑" panose="020B0503020204020204" pitchFamily="34" charset="-122"/>
              <a:ea typeface="微软雅黑" panose="020B0503020204020204" pitchFamily="34" charset="-122"/>
            </a:endParaRPr>
          </a:p>
          <a:p>
            <a:pPr marL="285750" marR="0" lvl="0" indent="-285750" algn="just" defTabSz="914400" rtl="0" eaLnBrk="0" fontAlgn="base" latinLnBrk="0" hangingPunct="0">
              <a:lnSpc>
                <a:spcPct val="150000"/>
              </a:lnSpc>
              <a:spcBef>
                <a:spcPct val="0"/>
              </a:spcBef>
              <a:spcAft>
                <a:spcPct val="0"/>
              </a:spcAft>
              <a:buClrTx/>
              <a:buSzTx/>
              <a:buFont typeface="Arial" panose="020B0604020202020204" pitchFamily="34" charset="0"/>
              <a:buChar char="•"/>
              <a:defRPr/>
            </a:pPr>
            <a:r>
              <a:rPr kumimoji="0" lang="zh-CN" altLang="en-US"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仅对不超过三个脉冲的事件执行参数回归，</a:t>
            </a:r>
            <a:r>
              <a:rPr lang="zh-CN" altLang="en-US" dirty="0">
                <a:solidFill>
                  <a:prstClr val="black"/>
                </a:solidFill>
                <a:latin typeface="微软雅黑" panose="020B0503020204020204" pitchFamily="34" charset="-122"/>
                <a:ea typeface="微软雅黑" panose="020B0503020204020204" pitchFamily="34" charset="-122"/>
              </a:rPr>
              <a:t>最多六个时刻即可实现完整表征。事件列表为：</a:t>
            </a:r>
            <a:endParaRPr lang="en-US" altLang="zh-CN" dirty="0">
              <a:solidFill>
                <a:prstClr val="black"/>
              </a:solidFill>
              <a:latin typeface="微软雅黑" panose="020B0503020204020204" pitchFamily="34" charset="-122"/>
              <a:ea typeface="微软雅黑" panose="020B0503020204020204" pitchFamily="34" charset="-122"/>
            </a:endParaRPr>
          </a:p>
          <a:p>
            <a:pPr marR="0" lvl="0" algn="just" defTabSz="914400" rtl="0" eaLnBrk="0" fontAlgn="base" latinLnBrk="0" hangingPunct="0">
              <a:lnSpc>
                <a:spcPct val="150000"/>
              </a:lnSpc>
              <a:spcBef>
                <a:spcPct val="0"/>
              </a:spcBef>
              <a:spcAft>
                <a:spcPct val="0"/>
              </a:spcAft>
              <a:buClrTx/>
              <a:buSzTx/>
              <a:defRPr/>
            </a:pPr>
            <a:r>
              <a:rPr lang="en-US" altLang="zh-CN" b="1" dirty="0">
                <a:solidFill>
                  <a:srgbClr val="1A1A1A"/>
                </a:solidFill>
                <a:effectLst/>
                <a:latin typeface="Arial" panose="020B0604020202020204" pitchFamily="34" charset="0"/>
                <a:ea typeface="微软雅黑" panose="020B0503020204020204" pitchFamily="34" charset="-122"/>
                <a:cs typeface="Arial" panose="020B0604020202020204" pitchFamily="34" charset="0"/>
              </a:rPr>
              <a:t>		</a:t>
            </a:r>
            <a:r>
              <a:rPr lang="en-US" altLang="zh-CN" sz="2000" dirty="0">
                <a:solidFill>
                  <a:srgbClr val="1A1A1A"/>
                </a:solidFill>
                <a:effectLst/>
                <a:latin typeface="Cambria Math" panose="02040503050406030204" pitchFamily="18" charset="0"/>
                <a:ea typeface="Cambria Math" panose="02040503050406030204" pitchFamily="18" charset="0"/>
                <a:cs typeface="Arial" panose="020B0604020202020204" pitchFamily="34" charset="0"/>
              </a:rPr>
              <a:t>     ℰ = {(</a:t>
            </a:r>
            <a:r>
              <a:rPr lang="en-US" altLang="zh-CN" sz="2000" dirty="0" err="1">
                <a:solidFill>
                  <a:srgbClr val="1A1A1A"/>
                </a:solidFill>
                <a:effectLst/>
                <a:latin typeface="Cambria Math" panose="02040503050406030204" pitchFamily="18" charset="0"/>
                <a:ea typeface="Cambria Math" panose="02040503050406030204" pitchFamily="18" charset="0"/>
                <a:cs typeface="Arial" panose="020B0604020202020204" pitchFamily="34" charset="0"/>
              </a:rPr>
              <a:t>i</a:t>
            </a:r>
            <a:r>
              <a:rPr lang="en-US" altLang="zh-CN" sz="2000" dirty="0">
                <a:solidFill>
                  <a:srgbClr val="1A1A1A"/>
                </a:solidFill>
                <a:effectLst/>
                <a:latin typeface="Cambria Math" panose="02040503050406030204" pitchFamily="18" charset="0"/>
                <a:ea typeface="Cambria Math" panose="02040503050406030204" pitchFamily="18" charset="0"/>
                <a:cs typeface="Arial" panose="020B0604020202020204" pitchFamily="34" charset="0"/>
              </a:rPr>
              <a:t>, j, </a:t>
            </a:r>
            <a:r>
              <a:rPr lang="en-US" altLang="zh-CN" sz="2000" dirty="0" err="1">
                <a:solidFill>
                  <a:srgbClr val="1A1A1A"/>
                </a:solidFill>
                <a:effectLst/>
                <a:latin typeface="Cambria Math" panose="02040503050406030204" pitchFamily="18" charset="0"/>
                <a:ea typeface="Cambria Math" panose="02040503050406030204" pitchFamily="18" charset="0"/>
                <a:cs typeface="Arial" panose="020B0604020202020204" pitchFamily="34" charset="0"/>
              </a:rPr>
              <a:t>t</a:t>
            </a:r>
            <a:r>
              <a:rPr lang="en-US" altLang="zh-CN" sz="2000" baseline="-25000" dirty="0" err="1">
                <a:solidFill>
                  <a:srgbClr val="1A1A1A"/>
                </a:solidFill>
                <a:effectLst/>
                <a:latin typeface="Cambria Math" panose="02040503050406030204" pitchFamily="18" charset="0"/>
                <a:ea typeface="Cambria Math" panose="02040503050406030204" pitchFamily="18" charset="0"/>
                <a:cs typeface="Arial" panose="020B0604020202020204" pitchFamily="34" charset="0"/>
              </a:rPr>
              <a:t>i,j</a:t>
            </a:r>
            <a:r>
              <a:rPr lang="en-US" altLang="zh-CN" sz="2000" dirty="0">
                <a:solidFill>
                  <a:srgbClr val="1A1A1A"/>
                </a:solidFill>
                <a:effectLst/>
                <a:latin typeface="Cambria Math" panose="02040503050406030204" pitchFamily="18" charset="0"/>
                <a:ea typeface="Cambria Math" panose="02040503050406030204" pitchFamily="18" charset="0"/>
                <a:cs typeface="Arial" panose="020B0604020202020204" pitchFamily="34" charset="0"/>
              </a:rPr>
              <a:t>)}</a:t>
            </a:r>
            <a:endParaRPr lang="en-US" altLang="zh-CN" dirty="0">
              <a:solidFill>
                <a:srgbClr val="1A1A1A"/>
              </a:solidFill>
              <a:effectLst/>
              <a:latin typeface="Cambria Math" panose="02040503050406030204" pitchFamily="18" charset="0"/>
              <a:ea typeface="Cambria Math" panose="02040503050406030204" pitchFamily="18" charset="0"/>
              <a:cs typeface="Arial" panose="020B0604020202020204" pitchFamily="34" charset="0"/>
            </a:endParaRPr>
          </a:p>
          <a:p>
            <a:pPr marR="0" lvl="0" algn="just" defTabSz="914400" rtl="0" eaLnBrk="0" fontAlgn="base" latinLnBrk="0" hangingPunct="0">
              <a:lnSpc>
                <a:spcPct val="150000"/>
              </a:lnSpc>
              <a:spcBef>
                <a:spcPct val="0"/>
              </a:spcBef>
              <a:spcAft>
                <a:spcPct val="0"/>
              </a:spcAft>
              <a:buClrTx/>
              <a:buSzTx/>
              <a:defRPr/>
            </a:pPr>
            <a:r>
              <a:rPr kumimoji="0" lang="en-US" altLang="zh-CN" b="1" i="0" u="none" strike="noStrike" kern="1200" cap="none" spc="0" normalizeH="0" baseline="0" noProof="0" dirty="0">
                <a:ln>
                  <a:noFill/>
                </a:ln>
                <a:solidFill>
                  <a:srgbClr val="1A1A1A"/>
                </a:solidFill>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i="0" u="none" strike="noStrike" kern="1200" cap="none" spc="0" normalizeH="0" baseline="0" noProof="0" dirty="0" err="1">
                <a:ln>
                  <a:noFill/>
                </a:ln>
                <a:solidFill>
                  <a:prstClr val="black"/>
                </a:solidFill>
                <a:effectLst/>
                <a:uLnTx/>
                <a:uFillTx/>
                <a:latin typeface="Cambria Math" panose="02040503050406030204" pitchFamily="18" charset="0"/>
                <a:ea typeface="Cambria Math" panose="02040503050406030204" pitchFamily="18" charset="0"/>
              </a:rPr>
              <a:t>i</a:t>
            </a:r>
            <a:r>
              <a:rPr kumimoji="0" lang="zh-CN" altLang="en-US"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：阈值通道，</a:t>
            </a:r>
            <a:r>
              <a:rPr kumimoji="0" lang="en-US" altLang="zh-CN"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rPr>
              <a:t>j</a:t>
            </a:r>
            <a:r>
              <a:rPr kumimoji="0" lang="zh-CN" altLang="en-US"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：事件索引，</a:t>
            </a:r>
            <a:r>
              <a:rPr kumimoji="0" lang="en-US" altLang="zh-CN" i="0" u="none" strike="noStrike" kern="1200" cap="none" spc="0" normalizeH="0" baseline="0" noProof="0" dirty="0" err="1">
                <a:ln>
                  <a:noFill/>
                </a:ln>
                <a:solidFill>
                  <a:prstClr val="black"/>
                </a:solidFill>
                <a:effectLst/>
                <a:uLnTx/>
                <a:uFillTx/>
                <a:latin typeface="Cambria Math" panose="02040503050406030204" pitchFamily="18" charset="0"/>
                <a:ea typeface="Cambria Math" panose="02040503050406030204" pitchFamily="18" charset="0"/>
              </a:rPr>
              <a:t>t</a:t>
            </a:r>
            <a:r>
              <a:rPr kumimoji="0" lang="en-US" altLang="zh-CN" i="0" u="none" strike="noStrike" kern="1200" cap="none" spc="0" normalizeH="0" baseline="-25000" noProof="0" dirty="0" err="1">
                <a:ln>
                  <a:noFill/>
                </a:ln>
                <a:solidFill>
                  <a:prstClr val="black"/>
                </a:solidFill>
                <a:effectLst/>
                <a:uLnTx/>
                <a:uFillTx/>
                <a:latin typeface="Cambria Math" panose="02040503050406030204" pitchFamily="18" charset="0"/>
                <a:ea typeface="Cambria Math" panose="02040503050406030204" pitchFamily="18" charset="0"/>
              </a:rPr>
              <a:t>i,j</a:t>
            </a:r>
            <a:r>
              <a:rPr kumimoji="0" lang="en-US" altLang="zh-CN" i="0" u="none" strike="noStrike" kern="1200" cap="none" spc="0" normalizeH="0" baseline="-25000" noProof="0" dirty="0">
                <a:ln>
                  <a:noFill/>
                </a:ln>
                <a:solidFill>
                  <a:prstClr val="black"/>
                </a:solidFill>
                <a:effectLst/>
                <a:uLnTx/>
                <a:uFillTx/>
                <a:latin typeface="Cambria Math" panose="02040503050406030204" pitchFamily="18" charset="0"/>
                <a:ea typeface="Cambria Math" panose="02040503050406030204" pitchFamily="18" charset="0"/>
              </a:rPr>
              <a:t> </a:t>
            </a:r>
            <a:r>
              <a:rPr kumimoji="0" lang="zh-CN" altLang="en-US"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：穿越时间戳。</a:t>
            </a:r>
            <a:endParaRPr kumimoji="0" lang="en-US" altLang="zh-CN"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285750" marR="0" lvl="0" indent="-285750" algn="just" defTabSz="914400" rtl="0" eaLnBrk="0" fontAlgn="base" latinLnBrk="0" hangingPunct="0">
              <a:lnSpc>
                <a:spcPct val="150000"/>
              </a:lnSpc>
              <a:spcBef>
                <a:spcPct val="0"/>
              </a:spcBef>
              <a:spcAft>
                <a:spcPct val="0"/>
              </a:spcAft>
              <a:buClrTx/>
              <a:buSzTx/>
              <a:buFont typeface="Arial" panose="020B0604020202020204" pitchFamily="34" charset="0"/>
              <a:buChar char="•"/>
              <a:defRPr/>
            </a:pPr>
            <a:endParaRPr kumimoji="0" lang="en-US" altLang="zh-CN"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342900" marR="0" lvl="0" indent="-342900" algn="just" defTabSz="914400" rtl="0" eaLnBrk="0" fontAlgn="base" latinLnBrk="0" hangingPunct="0">
              <a:lnSpc>
                <a:spcPct val="150000"/>
              </a:lnSpc>
              <a:spcBef>
                <a:spcPct val="0"/>
              </a:spcBef>
              <a:spcAft>
                <a:spcPct val="0"/>
              </a:spcAft>
              <a:buClrTx/>
              <a:buSzTx/>
              <a:buFont typeface="Wingdings" panose="05000000000000000000" pitchFamily="2" charset="2"/>
              <a:buChar char="n"/>
              <a:defRPr/>
            </a:pPr>
            <a:r>
              <a:rPr lang="zh-CN" altLang="en-US" sz="2000" b="1" dirty="0">
                <a:solidFill>
                  <a:srgbClr val="0070C0"/>
                </a:solidFill>
                <a:latin typeface="微软雅黑" panose="020B0503020204020204" pitchFamily="34" charset="-122"/>
                <a:ea typeface="微软雅黑" panose="020B0503020204020204" pitchFamily="34" charset="-122"/>
              </a:rPr>
              <a:t>矩阵表示</a:t>
            </a:r>
            <a:endParaRPr kumimoji="0" lang="en-US" altLang="zh-CN" sz="20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a:p>
            <a:pPr marL="285750" marR="0" lvl="0" indent="-285750" algn="just" defTabSz="914400" rtl="0" eaLnBrk="0" fontAlgn="base" latinLnBrk="0" hangingPunct="0">
              <a:lnSpc>
                <a:spcPct val="150000"/>
              </a:lnSpc>
              <a:spcBef>
                <a:spcPct val="0"/>
              </a:spcBef>
              <a:spcAft>
                <a:spcPct val="0"/>
              </a:spcAft>
              <a:buClrTx/>
              <a:buSzTx/>
              <a:buFont typeface="Arial" panose="020B0604020202020204" pitchFamily="34" charset="0"/>
              <a:buChar char="•"/>
              <a:defRPr/>
            </a:pPr>
            <a:r>
              <a:rPr kumimoji="0" lang="zh-CN" altLang="en-US"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将事件列表映射为稀疏阈值</a:t>
            </a:r>
            <a:r>
              <a:rPr lang="zh-CN" altLang="en-US" dirty="0">
                <a:solidFill>
                  <a:prstClr val="black"/>
                </a:solidFill>
                <a:latin typeface="微软雅黑" panose="020B0503020204020204" pitchFamily="34" charset="-122"/>
                <a:ea typeface="微软雅黑" panose="020B0503020204020204" pitchFamily="34" charset="-122"/>
              </a:rPr>
              <a:t>过阈</a:t>
            </a:r>
            <a:r>
              <a:rPr kumimoji="0" lang="zh-CN" altLang="en-US"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矩阵</a:t>
            </a:r>
            <a:r>
              <a:rPr lang="en-US" altLang="zh-CN" i="0" dirty="0">
                <a:solidFill>
                  <a:srgbClr val="1A1A1A"/>
                </a:solidFill>
                <a:effectLst/>
                <a:latin typeface="Cambria Math" panose="02040503050406030204" pitchFamily="18" charset="0"/>
                <a:ea typeface="Cambria Math" panose="02040503050406030204" pitchFamily="18" charset="0"/>
              </a:rPr>
              <a:t>M ∈ ℝ</a:t>
            </a:r>
            <a:r>
              <a:rPr lang="en-US" altLang="zh-CN" i="0" baseline="30000" dirty="0">
                <a:solidFill>
                  <a:srgbClr val="1A1A1A"/>
                </a:solidFill>
                <a:effectLst/>
                <a:latin typeface="Cambria Math" panose="02040503050406030204" pitchFamily="18" charset="0"/>
                <a:ea typeface="Cambria Math" panose="02040503050406030204" pitchFamily="18" charset="0"/>
              </a:rPr>
              <a:t>16×6</a:t>
            </a:r>
            <a:r>
              <a:rPr lang="zh-CN" altLang="en-US" b="0" i="0" dirty="0">
                <a:solidFill>
                  <a:srgbClr val="1A1A1A"/>
                </a:solidFill>
                <a:effectLst/>
                <a:latin typeface="Lora" pitchFamily="2" charset="0"/>
              </a:rPr>
              <a:t>：</a:t>
            </a:r>
            <a:endParaRPr lang="en-US" altLang="zh-CN" b="0" i="0" dirty="0">
              <a:solidFill>
                <a:srgbClr val="1A1A1A"/>
              </a:solidFill>
              <a:effectLst/>
              <a:latin typeface="Lora" pitchFamily="2" charset="0"/>
            </a:endParaRPr>
          </a:p>
          <a:p>
            <a:pPr lvl="3" algn="just">
              <a:lnSpc>
                <a:spcPct val="150000"/>
              </a:lnSpc>
              <a:defRPr/>
            </a:pPr>
            <a:r>
              <a:rPr lang="en-US" altLang="zh-CN" sz="2000" dirty="0">
                <a:solidFill>
                  <a:srgbClr val="1A1A1A"/>
                </a:solidFill>
                <a:effectLst/>
                <a:latin typeface="Cambria Math" panose="02040503050406030204" pitchFamily="18" charset="0"/>
                <a:ea typeface="Cambria Math" panose="02040503050406030204" pitchFamily="18" charset="0"/>
                <a:cs typeface="Arial" panose="020B0604020202020204" pitchFamily="34" charset="0"/>
              </a:rPr>
              <a:t>    </a:t>
            </a:r>
            <a:r>
              <a:rPr lang="en-US" altLang="zh-CN" sz="2000" dirty="0" err="1">
                <a:solidFill>
                  <a:srgbClr val="1A1A1A"/>
                </a:solidFill>
                <a:effectLst/>
                <a:latin typeface="Cambria Math" panose="02040503050406030204" pitchFamily="18" charset="0"/>
                <a:ea typeface="Cambria Math" panose="02040503050406030204" pitchFamily="18" charset="0"/>
                <a:cs typeface="Arial" panose="020B0604020202020204" pitchFamily="34" charset="0"/>
              </a:rPr>
              <a:t>M</a:t>
            </a:r>
            <a:r>
              <a:rPr lang="en-US" altLang="zh-CN" sz="2000" baseline="-25000" dirty="0" err="1">
                <a:solidFill>
                  <a:srgbClr val="1A1A1A"/>
                </a:solidFill>
                <a:effectLst/>
                <a:latin typeface="Cambria Math" panose="02040503050406030204" pitchFamily="18" charset="0"/>
                <a:ea typeface="Cambria Math" panose="02040503050406030204" pitchFamily="18" charset="0"/>
                <a:cs typeface="Arial" panose="020B0604020202020204" pitchFamily="34" charset="0"/>
              </a:rPr>
              <a:t>i,j</a:t>
            </a:r>
            <a:r>
              <a:rPr lang="en-US" altLang="zh-CN" sz="2000" dirty="0">
                <a:solidFill>
                  <a:srgbClr val="1A1A1A"/>
                </a:solidFill>
                <a:effectLst/>
                <a:latin typeface="Cambria Math" panose="02040503050406030204" pitchFamily="18" charset="0"/>
                <a:ea typeface="Cambria Math" panose="02040503050406030204" pitchFamily="18" charset="0"/>
                <a:cs typeface="Arial" panose="020B0604020202020204" pitchFamily="34" charset="0"/>
              </a:rPr>
              <a:t> = </a:t>
            </a:r>
            <a:r>
              <a:rPr lang="en-US" altLang="zh-CN" sz="2000" dirty="0" err="1">
                <a:solidFill>
                  <a:srgbClr val="1A1A1A"/>
                </a:solidFill>
                <a:effectLst/>
                <a:latin typeface="Cambria Math" panose="02040503050406030204" pitchFamily="18" charset="0"/>
                <a:ea typeface="Cambria Math" panose="02040503050406030204" pitchFamily="18" charset="0"/>
                <a:cs typeface="Arial" panose="020B0604020202020204" pitchFamily="34" charset="0"/>
              </a:rPr>
              <a:t>t</a:t>
            </a:r>
            <a:r>
              <a:rPr lang="en-US" altLang="zh-CN" sz="2000" baseline="-25000" dirty="0" err="1">
                <a:solidFill>
                  <a:srgbClr val="1A1A1A"/>
                </a:solidFill>
                <a:effectLst/>
                <a:latin typeface="Cambria Math" panose="02040503050406030204" pitchFamily="18" charset="0"/>
                <a:ea typeface="Cambria Math" panose="02040503050406030204" pitchFamily="18" charset="0"/>
                <a:cs typeface="Arial" panose="020B0604020202020204" pitchFamily="34" charset="0"/>
              </a:rPr>
              <a:t>i,j</a:t>
            </a:r>
            <a:r>
              <a:rPr lang="en-US" altLang="zh-CN" sz="2000" dirty="0">
                <a:solidFill>
                  <a:srgbClr val="1A1A1A"/>
                </a:solidFill>
                <a:effectLst/>
                <a:latin typeface="Cambria Math" panose="02040503050406030204" pitchFamily="18" charset="0"/>
                <a:ea typeface="Cambria Math" panose="02040503050406030204" pitchFamily="18" charset="0"/>
                <a:cs typeface="Arial" panose="020B0604020202020204" pitchFamily="34" charset="0"/>
              </a:rPr>
              <a:t>,</a:t>
            </a:r>
            <a:r>
              <a:rPr lang="zh-CN" altLang="en-US" sz="2000" dirty="0">
                <a:solidFill>
                  <a:srgbClr val="1A1A1A"/>
                </a:solidFill>
                <a:effectLst/>
                <a:latin typeface="Cambria Math" panose="02040503050406030204" pitchFamily="18" charset="0"/>
                <a:cs typeface="Arial" panose="020B0604020202020204" pitchFamily="34" charset="0"/>
              </a:rPr>
              <a:t>　</a:t>
            </a:r>
            <a:r>
              <a:rPr lang="en-US" altLang="zh-CN" sz="2000" dirty="0">
                <a:solidFill>
                  <a:srgbClr val="1A1A1A"/>
                </a:solidFill>
                <a:effectLst/>
                <a:latin typeface="Cambria Math" panose="02040503050406030204" pitchFamily="18" charset="0"/>
                <a:ea typeface="Cambria Math" panose="02040503050406030204" pitchFamily="18" charset="0"/>
                <a:cs typeface="Arial" panose="020B0604020202020204" pitchFamily="34" charset="0"/>
              </a:rPr>
              <a:t>j = 1, …, min(q</a:t>
            </a:r>
            <a:r>
              <a:rPr lang="en-US" altLang="zh-CN" sz="2000" baseline="-25000" dirty="0">
                <a:solidFill>
                  <a:srgbClr val="1A1A1A"/>
                </a:solidFill>
                <a:effectLst/>
                <a:latin typeface="Cambria Math" panose="02040503050406030204" pitchFamily="18" charset="0"/>
                <a:ea typeface="Cambria Math" panose="02040503050406030204" pitchFamily="18" charset="0"/>
                <a:cs typeface="Arial" panose="020B0604020202020204" pitchFamily="34" charset="0"/>
              </a:rPr>
              <a:t>i</a:t>
            </a:r>
            <a:r>
              <a:rPr lang="en-US" altLang="zh-CN" sz="2000" dirty="0">
                <a:solidFill>
                  <a:srgbClr val="1A1A1A"/>
                </a:solidFill>
                <a:effectLst/>
                <a:latin typeface="Cambria Math" panose="02040503050406030204" pitchFamily="18" charset="0"/>
                <a:ea typeface="Cambria Math" panose="02040503050406030204" pitchFamily="18" charset="0"/>
                <a:cs typeface="Arial" panose="020B0604020202020204" pitchFamily="34" charset="0"/>
              </a:rPr>
              <a:t>, 6)</a:t>
            </a:r>
          </a:p>
          <a:p>
            <a:pPr lvl="1" algn="just">
              <a:lnSpc>
                <a:spcPct val="150000"/>
              </a:lnSpc>
              <a:defRPr/>
            </a:pPr>
            <a:r>
              <a:rPr kumimoji="0" lang="en-US" altLang="zh-CN"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a:t>q</a:t>
            </a:r>
            <a:r>
              <a:rPr kumimoji="0" lang="en-US" altLang="zh-CN" u="none" strike="noStrike" kern="1200" cap="none" spc="0" normalizeH="0" baseline="-25000" noProof="0" dirty="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a:t>i</a:t>
            </a:r>
            <a:r>
              <a:rPr kumimoji="0" lang="zh-CN" altLang="en-US"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：有效穿越数。</a:t>
            </a:r>
          </a:p>
        </p:txBody>
      </p:sp>
      <p:pic>
        <p:nvPicPr>
          <p:cNvPr id="15" name="图片 14">
            <a:extLst>
              <a:ext uri="{FF2B5EF4-FFF2-40B4-BE49-F238E27FC236}">
                <a16:creationId xmlns:a16="http://schemas.microsoft.com/office/drawing/2014/main" id="{798CC22C-B10C-4BAE-9A38-6D507E94FF79}"/>
              </a:ext>
            </a:extLst>
          </p:cNvPr>
          <p:cNvPicPr>
            <a:picLocks noChangeAspect="1"/>
          </p:cNvPicPr>
          <p:nvPr/>
        </p:nvPicPr>
        <p:blipFill>
          <a:blip r:embed="rId3"/>
          <a:stretch>
            <a:fillRect/>
          </a:stretch>
        </p:blipFill>
        <p:spPr>
          <a:xfrm>
            <a:off x="7673599" y="961998"/>
            <a:ext cx="4038791" cy="5581127"/>
          </a:xfrm>
          <a:prstGeom prst="rect">
            <a:avLst/>
          </a:prstGeom>
        </p:spPr>
      </p:pic>
      <p:sp>
        <p:nvSpPr>
          <p:cNvPr id="6" name="灯片编号占位符 2">
            <a:extLst>
              <a:ext uri="{FF2B5EF4-FFF2-40B4-BE49-F238E27FC236}">
                <a16:creationId xmlns:a16="http://schemas.microsoft.com/office/drawing/2014/main" id="{F6D673FB-34EE-4D92-980B-2C319102D77B}"/>
              </a:ext>
            </a:extLst>
          </p:cNvPr>
          <p:cNvSpPr>
            <a:spLocks noGrp="1" noChangeArrowheads="1"/>
          </p:cNvSpPr>
          <p:nvPr/>
        </p:nvSpPr>
        <p:spPr bwMode="auto">
          <a:xfrm>
            <a:off x="11715788" y="6492330"/>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latin typeface="+mn-lt"/>
                <a:ea typeface="黑体" panose="02010609060101010101" pitchFamily="49" charset="-122"/>
              </a:rPr>
              <a:t>8</a:t>
            </a:fld>
            <a:endParaRPr lang="zh-CN" altLang="en-US" dirty="0">
              <a:latin typeface="+mn-lt"/>
              <a:ea typeface="黑体" panose="02010609060101010101" pitchFamily="49" charset="-122"/>
            </a:endParaRPr>
          </a:p>
        </p:txBody>
      </p:sp>
    </p:spTree>
    <p:extLst>
      <p:ext uri="{BB962C8B-B14F-4D97-AF65-F5344CB8AC3E}">
        <p14:creationId xmlns:p14="http://schemas.microsoft.com/office/powerpoint/2010/main" val="3020826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3"/>
          <p:cNvSpPr txBox="1"/>
          <p:nvPr/>
        </p:nvSpPr>
        <p:spPr>
          <a:xfrm>
            <a:off x="263594" y="116770"/>
            <a:ext cx="11808821" cy="7346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hangingPunct="1"/>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前端编码：</a:t>
            </a:r>
            <a:r>
              <a:rPr lang="zh-CN" altLang="en-US" sz="3600" b="1" dirty="0">
                <a:latin typeface="微软雅黑" panose="020B0503020204020204" pitchFamily="34" charset="-122"/>
                <a:ea typeface="微软雅黑" panose="020B0503020204020204" pitchFamily="34" charset="-122"/>
                <a:cs typeface="Arial" panose="020B0604020202020204" pitchFamily="34" charset="0"/>
              </a:rPr>
              <a:t>压缩效率评估参考</a:t>
            </a:r>
            <a:endPar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5" name="矩形 4">
            <a:extLst>
              <a:ext uri="{FF2B5EF4-FFF2-40B4-BE49-F238E27FC236}">
                <a16:creationId xmlns:a16="http://schemas.microsoft.com/office/drawing/2014/main" id="{2FCC14B4-1DDA-46AD-8D5B-C31525CE49D1}"/>
              </a:ext>
            </a:extLst>
          </p:cNvPr>
          <p:cNvSpPr/>
          <p:nvPr/>
        </p:nvSpPr>
        <p:spPr>
          <a:xfrm>
            <a:off x="430288" y="829722"/>
            <a:ext cx="11808821" cy="458908"/>
          </a:xfrm>
          <a:prstGeom prst="rect">
            <a:avLst/>
          </a:prstGeom>
        </p:spPr>
        <p:txBody>
          <a:bodyPr wrap="square">
            <a:spAutoFit/>
          </a:bodyPr>
          <a:lstStyle/>
          <a:p>
            <a:pPr marR="0" lvl="0" algn="just" defTabSz="914400" rtl="0" eaLnBrk="0" fontAlgn="base" latinLnBrk="0" hangingPunct="0">
              <a:lnSpc>
                <a:spcPct val="150000"/>
              </a:lnSpc>
              <a:spcBef>
                <a:spcPct val="0"/>
              </a:spcBef>
              <a:spcAft>
                <a:spcPct val="0"/>
              </a:spcAft>
              <a:buClrTx/>
              <a:buSzTx/>
              <a:defRPr/>
            </a:pPr>
            <a:r>
              <a:rPr lang="zh-CN" altLang="en-US" dirty="0">
                <a:solidFill>
                  <a:prstClr val="black"/>
                </a:solidFill>
                <a:latin typeface="微软雅黑" panose="020B0503020204020204" pitchFamily="34" charset="-122"/>
                <a:ea typeface="微软雅黑" panose="020B0503020204020204" pitchFamily="34" charset="-122"/>
              </a:rPr>
              <a:t>设采用</a:t>
            </a:r>
            <a:r>
              <a:rPr lang="en-US" altLang="zh-CN" dirty="0">
                <a:solidFill>
                  <a:prstClr val="black"/>
                </a:solidFill>
                <a:latin typeface="微软雅黑" panose="020B0503020204020204" pitchFamily="34" charset="-122"/>
                <a:ea typeface="微软雅黑" panose="020B0503020204020204" pitchFamily="34" charset="-122"/>
              </a:rPr>
              <a:t>12</a:t>
            </a:r>
            <a:r>
              <a:rPr lang="zh-CN" altLang="en-US" dirty="0">
                <a:solidFill>
                  <a:prstClr val="black"/>
                </a:solidFill>
                <a:latin typeface="微软雅黑" panose="020B0503020204020204" pitchFamily="34" charset="-122"/>
                <a:ea typeface="微软雅黑" panose="020B0503020204020204" pitchFamily="34" charset="-122"/>
              </a:rPr>
              <a:t>位</a:t>
            </a:r>
            <a:r>
              <a:rPr lang="en-US" altLang="zh-CN" dirty="0">
                <a:solidFill>
                  <a:prstClr val="black"/>
                </a:solidFill>
                <a:latin typeface="微软雅黑" panose="020B0503020204020204" pitchFamily="34" charset="-122"/>
                <a:ea typeface="微软雅黑" panose="020B0503020204020204" pitchFamily="34" charset="-122"/>
              </a:rPr>
              <a:t>ADC, 100MHz</a:t>
            </a:r>
            <a:r>
              <a:rPr lang="zh-CN" altLang="en-US" dirty="0">
                <a:solidFill>
                  <a:prstClr val="black"/>
                </a:solidFill>
                <a:latin typeface="微软雅黑" panose="020B0503020204020204" pitchFamily="34" charset="-122"/>
                <a:ea typeface="微软雅黑" panose="020B0503020204020204" pitchFamily="34" charset="-122"/>
              </a:rPr>
              <a:t>采样率，每个波形窗口包含</a:t>
            </a:r>
            <a:r>
              <a:rPr lang="en-US" altLang="zh-CN" dirty="0">
                <a:solidFill>
                  <a:prstClr val="black"/>
                </a:solidFill>
                <a:latin typeface="微软雅黑" panose="020B0503020204020204" pitchFamily="34" charset="-122"/>
                <a:ea typeface="微软雅黑" panose="020B0503020204020204" pitchFamily="34" charset="-122"/>
              </a:rPr>
              <a:t>1000 </a:t>
            </a:r>
            <a:r>
              <a:rPr lang="zh-CN" altLang="en-US" dirty="0">
                <a:solidFill>
                  <a:prstClr val="black"/>
                </a:solidFill>
                <a:latin typeface="微软雅黑" panose="020B0503020204020204" pitchFamily="34" charset="-122"/>
                <a:ea typeface="微软雅黑" panose="020B0503020204020204" pitchFamily="34" charset="-122"/>
              </a:rPr>
              <a:t>个</a:t>
            </a:r>
            <a:r>
              <a:rPr lang="en-US" altLang="zh-CN" dirty="0">
                <a:solidFill>
                  <a:prstClr val="black"/>
                </a:solidFill>
                <a:latin typeface="微软雅黑" panose="020B0503020204020204" pitchFamily="34" charset="-122"/>
                <a:ea typeface="微软雅黑" panose="020B0503020204020204" pitchFamily="34" charset="-122"/>
              </a:rPr>
              <a:t>ADC</a:t>
            </a:r>
            <a:r>
              <a:rPr lang="zh-CN" altLang="en-US" dirty="0">
                <a:solidFill>
                  <a:prstClr val="black"/>
                </a:solidFill>
                <a:latin typeface="微软雅黑" panose="020B0503020204020204" pitchFamily="34" charset="-122"/>
                <a:ea typeface="微软雅黑" panose="020B0503020204020204" pitchFamily="34" charset="-122"/>
              </a:rPr>
              <a:t>采样点，编码采样索引需要</a:t>
            </a:r>
            <a:r>
              <a:rPr lang="en-US" altLang="zh-CN" dirty="0">
                <a:solidFill>
                  <a:prstClr val="black"/>
                </a:solidFill>
                <a:latin typeface="微软雅黑" panose="020B0503020204020204" pitchFamily="34" charset="-122"/>
                <a:ea typeface="微软雅黑" panose="020B0503020204020204" pitchFamily="34" charset="-122"/>
              </a:rPr>
              <a:t>10</a:t>
            </a:r>
            <a:r>
              <a:rPr lang="zh-CN" altLang="en-US" dirty="0">
                <a:solidFill>
                  <a:prstClr val="black"/>
                </a:solidFill>
                <a:latin typeface="微软雅黑" panose="020B0503020204020204" pitchFamily="34" charset="-122"/>
                <a:ea typeface="微软雅黑" panose="020B0503020204020204" pitchFamily="34" charset="-122"/>
              </a:rPr>
              <a:t>位。</a:t>
            </a:r>
            <a:endParaRPr kumimoji="0" lang="zh-CN" altLang="en-US" sz="160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mc:AlternateContent xmlns:mc="http://schemas.openxmlformats.org/markup-compatibility/2006">
        <mc:Choice xmlns:a14="http://schemas.microsoft.com/office/drawing/2010/main" Requires="a14">
          <p:sp>
            <p:nvSpPr>
              <p:cNvPr id="7" name="矩形 6">
                <a:extLst>
                  <a:ext uri="{FF2B5EF4-FFF2-40B4-BE49-F238E27FC236}">
                    <a16:creationId xmlns:a16="http://schemas.microsoft.com/office/drawing/2014/main" id="{C8672382-F4E9-4C8A-BCD3-FAE6EB8F4B7E}"/>
                  </a:ext>
                </a:extLst>
              </p:cNvPr>
              <p:cNvSpPr/>
              <p:nvPr/>
            </p:nvSpPr>
            <p:spPr>
              <a:xfrm>
                <a:off x="418003" y="1412860"/>
                <a:ext cx="10790351" cy="3830921"/>
              </a:xfrm>
              <a:prstGeom prst="rect">
                <a:avLst/>
              </a:prstGeom>
            </p:spPr>
            <p:txBody>
              <a:bodyPr wrap="square">
                <a:spAutoFit/>
              </a:bodyPr>
              <a:lstStyle/>
              <a:p>
                <a:pPr marL="342900" marR="0" lvl="0" indent="-342900" algn="just" defTabSz="914400" rtl="0" eaLnBrk="0" fontAlgn="base" latinLnBrk="0" hangingPunct="0">
                  <a:lnSpc>
                    <a:spcPct val="150000"/>
                  </a:lnSpc>
                  <a:spcBef>
                    <a:spcPct val="0"/>
                  </a:spcBef>
                  <a:spcAft>
                    <a:spcPct val="0"/>
                  </a:spcAft>
                  <a:buClrTx/>
                  <a:buSzTx/>
                  <a:buFont typeface="Wingdings" panose="05000000000000000000" pitchFamily="2" charset="2"/>
                  <a:buChar char="n"/>
                  <a:defRPr/>
                </a:pPr>
                <a:r>
                  <a:rPr kumimoji="0" lang="zh-CN" altLang="en-US" sz="2000" b="1" u="none" strike="noStrike" kern="1200" cap="none" spc="0" normalizeH="0" baseline="0" noProof="0" dirty="0">
                    <a:ln>
                      <a:noFill/>
                    </a:ln>
                    <a:solidFill>
                      <a:srgbClr val="0070C0"/>
                    </a:solidFill>
                    <a:effectLst/>
                    <a:uLnTx/>
                    <a:uFillTx/>
                    <a:latin typeface="Arial" panose="020B0604020202020204" pitchFamily="34" charset="0"/>
                    <a:ea typeface="微软雅黑" panose="020B0503020204020204" pitchFamily="34" charset="-122"/>
                    <a:cs typeface="Arial" panose="020B0604020202020204" pitchFamily="34" charset="0"/>
                  </a:rPr>
                  <a:t>固定矩阵传输</a:t>
                </a:r>
                <a:endParaRPr kumimoji="0" lang="en-US" altLang="zh-CN" sz="2000" b="1" u="none" strike="noStrike" kern="1200" cap="none" spc="0" normalizeH="0" baseline="0" noProof="0" dirty="0">
                  <a:ln>
                    <a:noFill/>
                  </a:ln>
                  <a:solidFill>
                    <a:srgbClr val="0070C0"/>
                  </a:solidFill>
                  <a:effectLst/>
                  <a:uLnTx/>
                  <a:uFillTx/>
                  <a:latin typeface="Arial" panose="020B0604020202020204" pitchFamily="34" charset="0"/>
                  <a:ea typeface="微软雅黑" panose="020B0503020204020204" pitchFamily="34" charset="-122"/>
                  <a:cs typeface="Arial" panose="020B0604020202020204" pitchFamily="34" charset="0"/>
                </a:endParaRPr>
              </a:p>
              <a:p>
                <a:pPr marL="285750" marR="0" lvl="0" indent="-285750" algn="just" defTabSz="914400" rtl="0" eaLnBrk="0" fontAlgn="base" latinLnBrk="0" hangingPunct="0">
                  <a:lnSpc>
                    <a:spcPct val="150000"/>
                  </a:lnSpc>
                  <a:spcBef>
                    <a:spcPct val="0"/>
                  </a:spcBef>
                  <a:spcAft>
                    <a:spcPct val="0"/>
                  </a:spcAft>
                  <a:buClrTx/>
                  <a:buSzTx/>
                  <a:buFont typeface="Arial" panose="020B0604020202020204" pitchFamily="34" charset="0"/>
                  <a:buChar char="•"/>
                  <a:defRPr/>
                </a:pPr>
                <a:r>
                  <a:rPr lang="zh-CN" altLang="en-US" dirty="0">
                    <a:solidFill>
                      <a:prstClr val="black"/>
                    </a:solidFill>
                    <a:latin typeface="Arial" panose="020B0604020202020204" pitchFamily="34" charset="0"/>
                    <a:ea typeface="微软雅黑" panose="020B0503020204020204" pitchFamily="34" charset="-122"/>
                    <a:cs typeface="Arial" panose="020B0604020202020204" pitchFamily="34" charset="0"/>
                  </a:rPr>
                  <a:t>过阈矩阵没有有效穿越事件的位置以零填充。压缩比：</a:t>
                </a:r>
                <a:endParaRPr lang="en-US" altLang="zh-CN" dirty="0">
                  <a:solidFill>
                    <a:prstClr val="black"/>
                  </a:solidFill>
                  <a:latin typeface="Arial" panose="020B0604020202020204" pitchFamily="34" charset="0"/>
                  <a:ea typeface="微软雅黑" panose="020B0503020204020204" pitchFamily="34" charset="-122"/>
                  <a:cs typeface="Arial" panose="020B0604020202020204" pitchFamily="34" charset="0"/>
                </a:endParaRPr>
              </a:p>
              <a:p>
                <a:pPr marR="0" lvl="0" algn="just" defTabSz="914400" rtl="0" eaLnBrk="0" fontAlgn="base" latinLnBrk="0" hangingPunct="0">
                  <a:lnSpc>
                    <a:spcPct val="150000"/>
                  </a:lnSpc>
                  <a:spcBef>
                    <a:spcPct val="0"/>
                  </a:spcBef>
                  <a:spcAft>
                    <a:spcPct val="0"/>
                  </a:spcAft>
                  <a:buClrTx/>
                  <a:buSzTx/>
                  <a:defRPr/>
                </a:pPr>
                <a14:m>
                  <m:oMathPara xmlns:m="http://schemas.openxmlformats.org/officeDocument/2006/math">
                    <m:oMathParaPr>
                      <m:jc m:val="centerGroup"/>
                    </m:oMathParaPr>
                    <m:oMath xmlns:m="http://schemas.openxmlformats.org/officeDocument/2006/math">
                      <m:r>
                        <a:rPr kumimoji="0" lang="en-US" altLang="zh-CN" b="0" i="1" u="none" strike="noStrike" kern="1200" cap="none" spc="0" normalizeH="0" baseline="0" noProof="0" smtClean="0">
                          <a:ln>
                            <a:noFill/>
                          </a:ln>
                          <a:solidFill>
                            <a:prstClr val="black"/>
                          </a:solidFill>
                          <a:effectLst/>
                          <a:uLnTx/>
                          <a:uFillTx/>
                          <a:latin typeface="Cambria Math" panose="02040503050406030204" pitchFamily="18" charset="0"/>
                          <a:ea typeface="微软雅黑" panose="020B0503020204020204" pitchFamily="34" charset="-122"/>
                          <a:cs typeface="Arial" panose="020B0604020202020204" pitchFamily="34" charset="0"/>
                        </a:rPr>
                        <m:t>𝑅</m:t>
                      </m:r>
                      <m:r>
                        <a:rPr kumimoji="0" lang="en-US" altLang="zh-CN" b="0" i="1" u="none" strike="noStrike" kern="1200" cap="none" spc="0" normalizeH="0" baseline="0" noProof="0" smtClean="0">
                          <a:ln>
                            <a:noFill/>
                          </a:ln>
                          <a:solidFill>
                            <a:prstClr val="black"/>
                          </a:solidFill>
                          <a:effectLst/>
                          <a:uLnTx/>
                          <a:uFillTx/>
                          <a:latin typeface="Cambria Math" panose="02040503050406030204" pitchFamily="18" charset="0"/>
                          <a:ea typeface="微软雅黑" panose="020B0503020204020204" pitchFamily="34" charset="-122"/>
                          <a:cs typeface="Arial" panose="020B0604020202020204" pitchFamily="34" charset="0"/>
                        </a:rPr>
                        <m:t>=</m:t>
                      </m:r>
                      <m:f>
                        <m:fPr>
                          <m:ctrlPr>
                            <a:rPr kumimoji="0" lang="en-US" altLang="zh-CN" b="0" i="1" u="none" strike="noStrike" kern="1200" cap="none" spc="0" normalizeH="0" baseline="0" noProof="0" smtClean="0">
                              <a:ln>
                                <a:noFill/>
                              </a:ln>
                              <a:solidFill>
                                <a:prstClr val="black"/>
                              </a:solidFill>
                              <a:effectLst/>
                              <a:uLnTx/>
                              <a:uFillTx/>
                              <a:latin typeface="Cambria Math" panose="02040503050406030204" pitchFamily="18" charset="0"/>
                              <a:ea typeface="微软雅黑" panose="020B0503020204020204" pitchFamily="34" charset="-122"/>
                              <a:cs typeface="Arial" panose="020B0604020202020204" pitchFamily="34" charset="0"/>
                            </a:rPr>
                          </m:ctrlPr>
                        </m:fPr>
                        <m:num>
                          <m:r>
                            <a:rPr kumimoji="0" lang="en-US" altLang="zh-CN" b="0" i="1" u="none" strike="noStrike" kern="1200" cap="none" spc="0" normalizeH="0" baseline="0" noProof="0" smtClean="0">
                              <a:ln>
                                <a:noFill/>
                              </a:ln>
                              <a:solidFill>
                                <a:prstClr val="black"/>
                              </a:solidFill>
                              <a:effectLst/>
                              <a:uLnTx/>
                              <a:uFillTx/>
                              <a:latin typeface="Cambria Math" panose="02040503050406030204" pitchFamily="18" charset="0"/>
                              <a:ea typeface="微软雅黑" panose="020B0503020204020204" pitchFamily="34" charset="-122"/>
                              <a:cs typeface="Arial" panose="020B0604020202020204" pitchFamily="34" charset="0"/>
                            </a:rPr>
                            <m:t>16</m:t>
                          </m:r>
                          <m:r>
                            <a:rPr kumimoji="0" lang="en-US" altLang="zh-CN"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×6×10</m:t>
                          </m:r>
                          <m:r>
                            <m:rPr>
                              <m:sty m:val="p"/>
                            </m:rPr>
                            <a:rPr lang="en-US" altLang="zh-CN" i="1">
                              <a:solidFill>
                                <a:prstClr val="black"/>
                              </a:solidFill>
                              <a:latin typeface="Cambria Math" panose="02040503050406030204" pitchFamily="18" charset="0"/>
                              <a:ea typeface="Cambria Math" panose="02040503050406030204" pitchFamily="18" charset="0"/>
                              <a:cs typeface="Arial" panose="020B0604020202020204" pitchFamily="34" charset="0"/>
                            </a:rPr>
                            <m:t>bit</m:t>
                          </m:r>
                          <m:r>
                            <m:rPr>
                              <m:sty m:val="p"/>
                            </m:rPr>
                            <a:rPr lang="en-US" altLang="zh-CN" i="1" smtClean="0">
                              <a:solidFill>
                                <a:prstClr val="black"/>
                              </a:solidFill>
                              <a:latin typeface="Cambria Math" panose="02040503050406030204" pitchFamily="18" charset="0"/>
                              <a:ea typeface="Cambria Math" panose="02040503050406030204" pitchFamily="18" charset="0"/>
                              <a:cs typeface="Arial" panose="020B0604020202020204" pitchFamily="34" charset="0"/>
                            </a:rPr>
                            <m:t>s</m:t>
                          </m:r>
                        </m:num>
                        <m:den>
                          <m:r>
                            <a:rPr kumimoji="0" lang="en-US" altLang="zh-CN" b="0" i="1" u="none" strike="noStrike" kern="1200" cap="none" spc="0" normalizeH="0" baseline="0" noProof="0" smtClean="0">
                              <a:ln>
                                <a:noFill/>
                              </a:ln>
                              <a:solidFill>
                                <a:prstClr val="black"/>
                              </a:solidFill>
                              <a:effectLst/>
                              <a:uLnTx/>
                              <a:uFillTx/>
                              <a:latin typeface="Cambria Math" panose="02040503050406030204" pitchFamily="18" charset="0"/>
                              <a:ea typeface="微软雅黑" panose="020B0503020204020204" pitchFamily="34" charset="-122"/>
                              <a:cs typeface="Arial" panose="020B0604020202020204" pitchFamily="34" charset="0"/>
                            </a:rPr>
                            <m:t>1000</m:t>
                          </m:r>
                          <m:r>
                            <a:rPr kumimoji="0" lang="en-US" altLang="zh-CN"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×12</m:t>
                          </m:r>
                          <m:r>
                            <m:rPr>
                              <m:sty m:val="p"/>
                            </m:rPr>
                            <a:rPr lang="en-US" altLang="zh-CN" i="1">
                              <a:solidFill>
                                <a:prstClr val="black"/>
                              </a:solidFill>
                              <a:latin typeface="Cambria Math" panose="02040503050406030204" pitchFamily="18" charset="0"/>
                              <a:ea typeface="Cambria Math" panose="02040503050406030204" pitchFamily="18" charset="0"/>
                              <a:cs typeface="Arial" panose="020B0604020202020204" pitchFamily="34" charset="0"/>
                            </a:rPr>
                            <m:t>bits</m:t>
                          </m:r>
                        </m:den>
                      </m:f>
                      <m:r>
                        <a:rPr kumimoji="0" lang="en-US" altLang="zh-CN"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×100%=8%</m:t>
                      </m:r>
                    </m:oMath>
                  </m:oMathPara>
                </a14:m>
                <a:endParaRPr kumimoji="0" lang="en-US" altLang="zh-CN" b="0" u="none" strike="noStrike" kern="1200" cap="none" spc="0" normalizeH="0" baseline="0" noProof="0" dirty="0">
                  <a:ln>
                    <a:noFill/>
                  </a:ln>
                  <a:solidFill>
                    <a:prstClr val="black"/>
                  </a:solidFill>
                  <a:effectLst/>
                  <a:uLnTx/>
                  <a:uFillTx/>
                  <a:latin typeface="Arial" panose="020B0604020202020204" pitchFamily="34" charset="0"/>
                  <a:ea typeface="Cambria Math" panose="02040503050406030204" pitchFamily="18" charset="0"/>
                  <a:cs typeface="Arial" panose="020B0604020202020204" pitchFamily="34" charset="0"/>
                </a:endParaRPr>
              </a:p>
              <a:p>
                <a:pPr marL="342900" marR="0" lvl="0" indent="-342900" algn="just" defTabSz="914400" rtl="0" eaLnBrk="0" fontAlgn="base" latinLnBrk="0" hangingPunct="0">
                  <a:lnSpc>
                    <a:spcPct val="150000"/>
                  </a:lnSpc>
                  <a:spcBef>
                    <a:spcPct val="0"/>
                  </a:spcBef>
                  <a:spcAft>
                    <a:spcPct val="0"/>
                  </a:spcAft>
                  <a:buClrTx/>
                  <a:buSzTx/>
                  <a:buFont typeface="Wingdings" panose="05000000000000000000" pitchFamily="2" charset="2"/>
                  <a:buChar char="n"/>
                  <a:defRPr/>
                </a:pPr>
                <a:r>
                  <a:rPr kumimoji="0" lang="zh-CN" altLang="en-US" sz="2000" b="1" u="none" strike="noStrike" kern="1200" cap="none" spc="0" normalizeH="0" baseline="0" noProof="0" dirty="0">
                    <a:ln>
                      <a:noFill/>
                    </a:ln>
                    <a:solidFill>
                      <a:srgbClr val="0070C0"/>
                    </a:solidFill>
                    <a:effectLst/>
                    <a:uLnTx/>
                    <a:uFillTx/>
                    <a:latin typeface="Arial" panose="020B0604020202020204" pitchFamily="34" charset="0"/>
                    <a:ea typeface="微软雅黑" panose="020B0503020204020204" pitchFamily="34" charset="-122"/>
                    <a:cs typeface="Arial" panose="020B0604020202020204" pitchFamily="34" charset="0"/>
                  </a:rPr>
                  <a:t>稀疏事件传输</a:t>
                </a:r>
                <a:endParaRPr kumimoji="0" lang="en-US" altLang="zh-CN" sz="2000" b="1" u="none" strike="noStrike" kern="1200" cap="none" spc="0" normalizeH="0" baseline="0" noProof="0" dirty="0">
                  <a:ln>
                    <a:noFill/>
                  </a:ln>
                  <a:solidFill>
                    <a:srgbClr val="0070C0"/>
                  </a:solidFill>
                  <a:effectLst/>
                  <a:uLnTx/>
                  <a:uFillTx/>
                  <a:latin typeface="Arial" panose="020B0604020202020204" pitchFamily="34" charset="0"/>
                  <a:ea typeface="微软雅黑" panose="020B0503020204020204" pitchFamily="34" charset="-122"/>
                  <a:cs typeface="Arial" panose="020B0604020202020204" pitchFamily="34" charset="0"/>
                </a:endParaRPr>
              </a:p>
              <a:p>
                <a:pPr marL="285750" marR="0" lvl="0" indent="-285750" algn="just" defTabSz="914400" rtl="0" eaLnBrk="0" fontAlgn="base" latinLnBrk="0" hangingPunct="0">
                  <a:lnSpc>
                    <a:spcPct val="150000"/>
                  </a:lnSpc>
                  <a:spcBef>
                    <a:spcPct val="0"/>
                  </a:spcBef>
                  <a:spcAft>
                    <a:spcPct val="0"/>
                  </a:spcAft>
                  <a:buClrTx/>
                  <a:buSzTx/>
                  <a:buFont typeface="Arial" panose="020B0604020202020204" pitchFamily="34" charset="0"/>
                  <a:buChar char="•"/>
                  <a:defRPr/>
                </a:pPr>
                <a:r>
                  <a:rPr kumimoji="0" lang="zh-CN" altLang="en-US"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输出以稀疏事件列表格式传输，</a:t>
                </a:r>
                <a:r>
                  <a:rPr kumimoji="0" lang="zh-CN" altLang="en-US"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只需有效的阈值穿越时间戳和阈值通道索引。</a:t>
                </a:r>
                <a:endParaRPr kumimoji="0" lang="en-US" altLang="zh-CN"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endParaRPr>
              </a:p>
              <a:p>
                <a:pPr marL="285750" marR="0" lvl="0" indent="-285750" algn="just" defTabSz="914400" rtl="0" eaLnBrk="0" fontAlgn="base" latinLnBrk="0" hangingPunct="0">
                  <a:lnSpc>
                    <a:spcPct val="150000"/>
                  </a:lnSpc>
                  <a:spcBef>
                    <a:spcPct val="0"/>
                  </a:spcBef>
                  <a:spcAft>
                    <a:spcPct val="0"/>
                  </a:spcAft>
                  <a:buClrTx/>
                  <a:buSzTx/>
                  <a:buFont typeface="Arial" panose="020B0604020202020204" pitchFamily="34" charset="0"/>
                  <a:buChar char="•"/>
                  <a:defRPr/>
                </a:pPr>
                <a:r>
                  <a:rPr lang="zh-CN" altLang="en-US" dirty="0">
                    <a:latin typeface="Arial" panose="020B0604020202020204" pitchFamily="34" charset="0"/>
                    <a:ea typeface="微软雅黑" panose="020B0503020204020204" pitchFamily="34" charset="-122"/>
                    <a:cs typeface="Arial" panose="020B0604020202020204" pitchFamily="34" charset="0"/>
                  </a:rPr>
                  <a:t>平均压缩比随计数率的增加而增大</a:t>
                </a:r>
                <a:endParaRPr lang="en-US" altLang="zh-CN" dirty="0">
                  <a:latin typeface="Arial" panose="020B0604020202020204" pitchFamily="34" charset="0"/>
                  <a:ea typeface="微软雅黑" panose="020B0503020204020204" pitchFamily="34" charset="-122"/>
                  <a:cs typeface="Arial" panose="020B0604020202020204" pitchFamily="34" charset="0"/>
                </a:endParaRPr>
              </a:p>
              <a:p>
                <a:pPr marL="285750" marR="0" lvl="0" indent="-285750" algn="just" defTabSz="914400" rtl="0" eaLnBrk="0" fontAlgn="base" latinLnBrk="0" hangingPunct="0">
                  <a:lnSpc>
                    <a:spcPct val="150000"/>
                  </a:lnSpc>
                  <a:spcBef>
                    <a:spcPct val="0"/>
                  </a:spcBef>
                  <a:spcAft>
                    <a:spcPct val="0"/>
                  </a:spcAft>
                  <a:buClrTx/>
                  <a:buSzTx/>
                  <a:buFont typeface="Arial" panose="020B0604020202020204" pitchFamily="34" charset="0"/>
                  <a:buChar char="•"/>
                  <a:defRPr/>
                </a:pPr>
                <a:r>
                  <a:rPr kumimoji="0" lang="zh-CN" altLang="en-US" b="1"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Arial" panose="020B0604020202020204" pitchFamily="34" charset="0"/>
                  </a:rPr>
                  <a:t>相比固定矩阵传输压缩效率更高</a:t>
                </a:r>
                <a:endParaRPr kumimoji="0" lang="en-US" altLang="zh-CN" b="1"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Arial" panose="020B0604020202020204" pitchFamily="34" charset="0"/>
                </a:endParaRPr>
              </a:p>
              <a:p>
                <a:pPr marR="0" lvl="0" algn="just" defTabSz="914400" rtl="0" eaLnBrk="0" fontAlgn="base" latinLnBrk="0" hangingPunct="0">
                  <a:lnSpc>
                    <a:spcPct val="150000"/>
                  </a:lnSpc>
                  <a:spcBef>
                    <a:spcPct val="0"/>
                  </a:spcBef>
                  <a:spcAft>
                    <a:spcPct val="0"/>
                  </a:spcAft>
                  <a:buClrTx/>
                  <a:buSzTx/>
                  <a:defRPr/>
                </a:pPr>
                <a:endParaRPr kumimoji="0" lang="en-US" altLang="zh-CN"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mc:Choice>
        <mc:Fallback>
          <p:sp>
            <p:nvSpPr>
              <p:cNvPr id="7" name="矩形 6">
                <a:extLst>
                  <a:ext uri="{FF2B5EF4-FFF2-40B4-BE49-F238E27FC236}">
                    <a16:creationId xmlns:a16="http://schemas.microsoft.com/office/drawing/2014/main" id="{C8672382-F4E9-4C8A-BCD3-FAE6EB8F4B7E}"/>
                  </a:ext>
                </a:extLst>
              </p:cNvPr>
              <p:cNvSpPr>
                <a:spLocks noRot="1" noChangeAspect="1" noMove="1" noResize="1" noEditPoints="1" noAdjustHandles="1" noChangeArrowheads="1" noChangeShapeType="1" noTextEdit="1"/>
              </p:cNvSpPr>
              <p:nvPr/>
            </p:nvSpPr>
            <p:spPr>
              <a:xfrm>
                <a:off x="418003" y="1412860"/>
                <a:ext cx="10790351" cy="3830921"/>
              </a:xfrm>
              <a:prstGeom prst="rect">
                <a:avLst/>
              </a:prstGeom>
              <a:blipFill>
                <a:blip r:embed="rId3"/>
                <a:stretch>
                  <a:fillRect l="-508"/>
                </a:stretch>
              </a:blipFill>
            </p:spPr>
            <p:txBody>
              <a:bodyPr/>
              <a:lstStyle/>
              <a:p>
                <a:r>
                  <a:rPr lang="zh-CN" altLang="en-US">
                    <a:noFill/>
                  </a:rPr>
                  <a:t> </a:t>
                </a:r>
              </a:p>
            </p:txBody>
          </p:sp>
        </mc:Fallback>
      </mc:AlternateContent>
      <p:sp>
        <p:nvSpPr>
          <p:cNvPr id="6" name="灯片编号占位符 2">
            <a:extLst>
              <a:ext uri="{FF2B5EF4-FFF2-40B4-BE49-F238E27FC236}">
                <a16:creationId xmlns:a16="http://schemas.microsoft.com/office/drawing/2014/main" id="{91A41371-8B28-4AF3-BC05-CBB74E27F5A0}"/>
              </a:ext>
            </a:extLst>
          </p:cNvPr>
          <p:cNvSpPr>
            <a:spLocks noGrp="1" noChangeArrowheads="1"/>
          </p:cNvSpPr>
          <p:nvPr/>
        </p:nvSpPr>
        <p:spPr bwMode="auto">
          <a:xfrm>
            <a:off x="11715788" y="6492330"/>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latin typeface="+mn-lt"/>
                <a:ea typeface="黑体" panose="02010609060101010101" pitchFamily="49" charset="-122"/>
              </a:rPr>
              <a:t>9</a:t>
            </a:fld>
            <a:endParaRPr lang="zh-CN" altLang="en-US" dirty="0">
              <a:latin typeface="+mn-lt"/>
              <a:ea typeface="黑体" panose="02010609060101010101" pitchFamily="49" charset="-122"/>
            </a:endParaRPr>
          </a:p>
        </p:txBody>
      </p:sp>
      <p:graphicFrame>
        <p:nvGraphicFramePr>
          <p:cNvPr id="4" name="表格 7">
            <a:extLst>
              <a:ext uri="{FF2B5EF4-FFF2-40B4-BE49-F238E27FC236}">
                <a16:creationId xmlns:a16="http://schemas.microsoft.com/office/drawing/2014/main" id="{02DD19EA-E4E1-4317-A7A5-880FD105D605}"/>
              </a:ext>
            </a:extLst>
          </p:cNvPr>
          <p:cNvGraphicFramePr>
            <a:graphicFrameLocks noGrp="1"/>
          </p:cNvGraphicFramePr>
          <p:nvPr>
            <p:extLst>
              <p:ext uri="{D42A27DB-BD31-4B8C-83A1-F6EECF244321}">
                <p14:modId xmlns:p14="http://schemas.microsoft.com/office/powerpoint/2010/main" val="1372102067"/>
              </p:ext>
            </p:extLst>
          </p:nvPr>
        </p:nvGraphicFramePr>
        <p:xfrm>
          <a:off x="1487680" y="5074300"/>
          <a:ext cx="8128002" cy="741680"/>
        </p:xfrm>
        <a:graphic>
          <a:graphicData uri="http://schemas.openxmlformats.org/drawingml/2006/table">
            <a:tbl>
              <a:tblPr firstRow="1" bandRow="1">
                <a:tableStyleId>{5940675A-B579-460E-94D1-54222C63F5DA}</a:tableStyleId>
              </a:tblPr>
              <a:tblGrid>
                <a:gridCol w="1354667">
                  <a:extLst>
                    <a:ext uri="{9D8B030D-6E8A-4147-A177-3AD203B41FA5}">
                      <a16:colId xmlns:a16="http://schemas.microsoft.com/office/drawing/2014/main" val="922354603"/>
                    </a:ext>
                  </a:extLst>
                </a:gridCol>
                <a:gridCol w="1354667">
                  <a:extLst>
                    <a:ext uri="{9D8B030D-6E8A-4147-A177-3AD203B41FA5}">
                      <a16:colId xmlns:a16="http://schemas.microsoft.com/office/drawing/2014/main" val="1719963848"/>
                    </a:ext>
                  </a:extLst>
                </a:gridCol>
                <a:gridCol w="1354667">
                  <a:extLst>
                    <a:ext uri="{9D8B030D-6E8A-4147-A177-3AD203B41FA5}">
                      <a16:colId xmlns:a16="http://schemas.microsoft.com/office/drawing/2014/main" val="2376020061"/>
                    </a:ext>
                  </a:extLst>
                </a:gridCol>
                <a:gridCol w="1354667">
                  <a:extLst>
                    <a:ext uri="{9D8B030D-6E8A-4147-A177-3AD203B41FA5}">
                      <a16:colId xmlns:a16="http://schemas.microsoft.com/office/drawing/2014/main" val="3016627810"/>
                    </a:ext>
                  </a:extLst>
                </a:gridCol>
                <a:gridCol w="1354667">
                  <a:extLst>
                    <a:ext uri="{9D8B030D-6E8A-4147-A177-3AD203B41FA5}">
                      <a16:colId xmlns:a16="http://schemas.microsoft.com/office/drawing/2014/main" val="1695104417"/>
                    </a:ext>
                  </a:extLst>
                </a:gridCol>
                <a:gridCol w="1354667">
                  <a:extLst>
                    <a:ext uri="{9D8B030D-6E8A-4147-A177-3AD203B41FA5}">
                      <a16:colId xmlns:a16="http://schemas.microsoft.com/office/drawing/2014/main" val="2285737066"/>
                    </a:ext>
                  </a:extLst>
                </a:gridCol>
              </a:tblGrid>
              <a:tr h="370840">
                <a:tc>
                  <a:txBody>
                    <a:bodyPr/>
                    <a:lstStyle/>
                    <a:p>
                      <a:r>
                        <a:rPr lang="zh-CN" altLang="en-US" sz="1800" b="1" dirty="0">
                          <a:latin typeface="微软雅黑" panose="020B0503020204020204" pitchFamily="34" charset="-122"/>
                          <a:ea typeface="微软雅黑" panose="020B0503020204020204" pitchFamily="34" charset="-122"/>
                        </a:rPr>
                        <a:t>计数率</a:t>
                      </a:r>
                    </a:p>
                  </a:txBody>
                  <a:tcPr/>
                </a:tc>
                <a:tc>
                  <a:txBody>
                    <a:bodyPr/>
                    <a:lstStyle/>
                    <a:p>
                      <a:r>
                        <a:rPr lang="en-US" altLang="zh-CN" sz="1800" dirty="0">
                          <a:latin typeface="微软雅黑" panose="020B0503020204020204" pitchFamily="34" charset="-122"/>
                          <a:ea typeface="微软雅黑" panose="020B0503020204020204" pitchFamily="34" charset="-122"/>
                        </a:rPr>
                        <a:t>50kcps</a:t>
                      </a:r>
                      <a:endParaRPr lang="zh-CN" altLang="en-US" sz="1800" dirty="0">
                        <a:latin typeface="微软雅黑" panose="020B0503020204020204" pitchFamily="34" charset="-122"/>
                        <a:ea typeface="微软雅黑" panose="020B0503020204020204" pitchFamily="34" charset="-122"/>
                      </a:endParaRPr>
                    </a:p>
                  </a:txBody>
                  <a:tcPr/>
                </a:tc>
                <a:tc>
                  <a:txBody>
                    <a:bodyPr/>
                    <a:lstStyle/>
                    <a:p>
                      <a:r>
                        <a:rPr lang="en-US" altLang="zh-CN" sz="1800" dirty="0">
                          <a:latin typeface="微软雅黑" panose="020B0503020204020204" pitchFamily="34" charset="-122"/>
                          <a:ea typeface="微软雅黑" panose="020B0503020204020204" pitchFamily="34" charset="-122"/>
                        </a:rPr>
                        <a:t>100kcps</a:t>
                      </a:r>
                      <a:endParaRPr lang="zh-CN" altLang="en-US" sz="1800" dirty="0">
                        <a:latin typeface="微软雅黑" panose="020B0503020204020204" pitchFamily="34" charset="-122"/>
                        <a:ea typeface="微软雅黑" panose="020B0503020204020204" pitchFamily="34" charset="-122"/>
                      </a:endParaRPr>
                    </a:p>
                  </a:txBody>
                  <a:tcPr/>
                </a:tc>
                <a:tc>
                  <a:txBody>
                    <a:bodyPr/>
                    <a:lstStyle/>
                    <a:p>
                      <a:r>
                        <a:rPr lang="en-US" altLang="zh-CN" sz="1800" dirty="0">
                          <a:latin typeface="微软雅黑" panose="020B0503020204020204" pitchFamily="34" charset="-122"/>
                          <a:ea typeface="微软雅黑" panose="020B0503020204020204" pitchFamily="34" charset="-122"/>
                        </a:rPr>
                        <a:t>150kcps</a:t>
                      </a:r>
                      <a:endParaRPr lang="zh-CN" altLang="en-US" sz="1800" dirty="0">
                        <a:latin typeface="微软雅黑" panose="020B0503020204020204" pitchFamily="34" charset="-122"/>
                        <a:ea typeface="微软雅黑" panose="020B0503020204020204" pitchFamily="34" charset="-122"/>
                      </a:endParaRPr>
                    </a:p>
                  </a:txBody>
                  <a:tcPr/>
                </a:tc>
                <a:tc>
                  <a:txBody>
                    <a:bodyPr/>
                    <a:lstStyle/>
                    <a:p>
                      <a:r>
                        <a:rPr lang="en-US" altLang="zh-CN" sz="1800" dirty="0">
                          <a:latin typeface="微软雅黑" panose="020B0503020204020204" pitchFamily="34" charset="-122"/>
                          <a:ea typeface="微软雅黑" panose="020B0503020204020204" pitchFamily="34" charset="-122"/>
                        </a:rPr>
                        <a:t>200kcps</a:t>
                      </a:r>
                      <a:endParaRPr lang="zh-CN" altLang="en-US" sz="1800" dirty="0">
                        <a:latin typeface="微软雅黑" panose="020B0503020204020204" pitchFamily="34" charset="-122"/>
                        <a:ea typeface="微软雅黑" panose="020B0503020204020204" pitchFamily="34" charset="-122"/>
                      </a:endParaRPr>
                    </a:p>
                  </a:txBody>
                  <a:tcPr/>
                </a:tc>
                <a:tc>
                  <a:txBody>
                    <a:bodyPr/>
                    <a:lstStyle/>
                    <a:p>
                      <a:r>
                        <a:rPr lang="en-US" altLang="zh-CN" sz="1800" dirty="0">
                          <a:latin typeface="微软雅黑" panose="020B0503020204020204" pitchFamily="34" charset="-122"/>
                          <a:ea typeface="微软雅黑" panose="020B0503020204020204" pitchFamily="34" charset="-122"/>
                        </a:rPr>
                        <a:t>300kcps</a:t>
                      </a:r>
                      <a:endParaRPr lang="zh-CN" altLang="en-US" sz="1800"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3837132363"/>
                  </a:ext>
                </a:extLst>
              </a:tr>
              <a:tr h="370840">
                <a:tc>
                  <a:txBody>
                    <a:bodyPr/>
                    <a:lstStyle/>
                    <a:p>
                      <a:r>
                        <a:rPr lang="zh-CN" altLang="en-US" sz="1800" b="1" dirty="0">
                          <a:latin typeface="微软雅黑" panose="020B0503020204020204" pitchFamily="34" charset="-122"/>
                          <a:ea typeface="微软雅黑" panose="020B0503020204020204" pitchFamily="34" charset="-122"/>
                        </a:rPr>
                        <a:t>平均压缩比</a:t>
                      </a:r>
                    </a:p>
                  </a:txBody>
                  <a:tcPr/>
                </a:tc>
                <a:tc>
                  <a:txBody>
                    <a:bodyPr/>
                    <a:lstStyle/>
                    <a:p>
                      <a:r>
                        <a:rPr lang="en-US" altLang="zh-CN" sz="1800" dirty="0">
                          <a:latin typeface="微软雅黑" panose="020B0503020204020204" pitchFamily="34" charset="-122"/>
                          <a:ea typeface="微软雅黑" panose="020B0503020204020204" pitchFamily="34" charset="-122"/>
                        </a:rPr>
                        <a:t>1.96%</a:t>
                      </a:r>
                      <a:endParaRPr lang="zh-CN" altLang="en-US" sz="1800" dirty="0">
                        <a:latin typeface="微软雅黑" panose="020B0503020204020204" pitchFamily="34" charset="-122"/>
                        <a:ea typeface="微软雅黑" panose="020B0503020204020204" pitchFamily="34" charset="-122"/>
                      </a:endParaRPr>
                    </a:p>
                  </a:txBody>
                  <a:tcPr/>
                </a:tc>
                <a:tc>
                  <a:txBody>
                    <a:bodyPr/>
                    <a:lstStyle/>
                    <a:p>
                      <a:r>
                        <a:rPr lang="en-US" altLang="zh-CN" sz="1800" dirty="0">
                          <a:latin typeface="微软雅黑" panose="020B0503020204020204" pitchFamily="34" charset="-122"/>
                          <a:ea typeface="微软雅黑" panose="020B0503020204020204" pitchFamily="34" charset="-122"/>
                        </a:rPr>
                        <a:t>2.38%</a:t>
                      </a:r>
                      <a:endParaRPr lang="zh-CN" altLang="en-US" sz="1800" dirty="0">
                        <a:latin typeface="微软雅黑" panose="020B0503020204020204" pitchFamily="34" charset="-122"/>
                        <a:ea typeface="微软雅黑" panose="020B0503020204020204" pitchFamily="34" charset="-122"/>
                      </a:endParaRPr>
                    </a:p>
                  </a:txBody>
                  <a:tcPr/>
                </a:tc>
                <a:tc>
                  <a:txBody>
                    <a:bodyPr/>
                    <a:lstStyle/>
                    <a:p>
                      <a:r>
                        <a:rPr lang="en-US" altLang="zh-CN" sz="1800" dirty="0">
                          <a:latin typeface="微软雅黑" panose="020B0503020204020204" pitchFamily="34" charset="-122"/>
                          <a:ea typeface="微软雅黑" panose="020B0503020204020204" pitchFamily="34" charset="-122"/>
                        </a:rPr>
                        <a:t>2.84%</a:t>
                      </a:r>
                      <a:endParaRPr lang="zh-CN" altLang="en-US" sz="1800" dirty="0">
                        <a:latin typeface="微软雅黑" panose="020B0503020204020204" pitchFamily="34" charset="-122"/>
                        <a:ea typeface="微软雅黑" panose="020B0503020204020204" pitchFamily="34" charset="-122"/>
                      </a:endParaRPr>
                    </a:p>
                  </a:txBody>
                  <a:tcPr/>
                </a:tc>
                <a:tc>
                  <a:txBody>
                    <a:bodyPr/>
                    <a:lstStyle/>
                    <a:p>
                      <a:r>
                        <a:rPr lang="en-US" altLang="zh-CN" sz="1800" dirty="0">
                          <a:latin typeface="微软雅黑" panose="020B0503020204020204" pitchFamily="34" charset="-122"/>
                          <a:ea typeface="微软雅黑" panose="020B0503020204020204" pitchFamily="34" charset="-122"/>
                        </a:rPr>
                        <a:t>4.27%</a:t>
                      </a:r>
                      <a:endParaRPr lang="zh-CN" altLang="en-US" sz="1800" dirty="0">
                        <a:latin typeface="微软雅黑" panose="020B0503020204020204" pitchFamily="34" charset="-122"/>
                        <a:ea typeface="微软雅黑" panose="020B0503020204020204" pitchFamily="34" charset="-122"/>
                      </a:endParaRPr>
                    </a:p>
                  </a:txBody>
                  <a:tcPr/>
                </a:tc>
                <a:tc>
                  <a:txBody>
                    <a:bodyPr/>
                    <a:lstStyle/>
                    <a:p>
                      <a:r>
                        <a:rPr lang="en-US" altLang="zh-CN" sz="1800" dirty="0">
                          <a:latin typeface="微软雅黑" panose="020B0503020204020204" pitchFamily="34" charset="-122"/>
                          <a:ea typeface="微软雅黑" panose="020B0503020204020204" pitchFamily="34" charset="-122"/>
                        </a:rPr>
                        <a:t>4.48%</a:t>
                      </a:r>
                      <a:endParaRPr lang="zh-CN" altLang="en-US" sz="1800"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2951534214"/>
                  </a:ext>
                </a:extLst>
              </a:tr>
            </a:tbl>
          </a:graphicData>
        </a:graphic>
      </p:graphicFrame>
    </p:spTree>
    <p:extLst>
      <p:ext uri="{BB962C8B-B14F-4D97-AF65-F5344CB8AC3E}">
        <p14:creationId xmlns:p14="http://schemas.microsoft.com/office/powerpoint/2010/main" val="28625358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DOC_GUID" val="{be290272-116a-4c05-90a5-b4918a115bcc}"/>
  <p:tag name="COMMONDATA" val="eyJoZGlkIjoiZDkzMmU0M2ZjNTAwNWYwODkxN2FhYjBmMmM4YjliMGYifQ=="/>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2803</TotalTime>
  <Words>3650</Words>
  <Application>Microsoft Office PowerPoint</Application>
  <PresentationFormat>宽屏</PresentationFormat>
  <Paragraphs>370</Paragraphs>
  <Slides>21</Slides>
  <Notes>21</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21</vt:i4>
      </vt:variant>
    </vt:vector>
  </HeadingPairs>
  <TitlesOfParts>
    <vt:vector size="30" baseType="lpstr">
      <vt:lpstr>NimbusRomNo9L-Regu</vt:lpstr>
      <vt:lpstr>微软雅黑</vt:lpstr>
      <vt:lpstr>Arial</vt:lpstr>
      <vt:lpstr>Calibri</vt:lpstr>
      <vt:lpstr>Calibri Light</vt:lpstr>
      <vt:lpstr>Cambria Math</vt:lpstr>
      <vt:lpstr>Lora</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keywords>信工学院</cp:keywords>
  <cp:lastModifiedBy>Yuanfei Cheng</cp:lastModifiedBy>
  <cp:revision>1651</cp:revision>
  <dcterms:created xsi:type="dcterms:W3CDTF">2013-05-22T02:15:00Z</dcterms:created>
  <dcterms:modified xsi:type="dcterms:W3CDTF">2026-08-11T15:32:45Z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ICV">
    <vt:lpwstr>1D6CD335278A4FDEACE4230385917EE2</vt:lpwstr>
  </property>
</Properties>
</file>