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 id="2147483655" r:id="rId3"/>
    <p:sldMasterId id="2147483662" r:id="rId4"/>
  </p:sldMasterIdLst>
  <p:notesMasterIdLst>
    <p:notesMasterId r:id="rId6"/>
  </p:notesMasterIdLst>
  <p:handoutMasterIdLst>
    <p:handoutMasterId r:id="rId39"/>
  </p:handoutMasterIdLst>
  <p:sldIdLst>
    <p:sldId id="337" r:id="rId5"/>
    <p:sldId id="342" r:id="rId7"/>
    <p:sldId id="346" r:id="rId8"/>
    <p:sldId id="347" r:id="rId9"/>
    <p:sldId id="348" r:id="rId10"/>
    <p:sldId id="415" r:id="rId11"/>
    <p:sldId id="350" r:id="rId12"/>
    <p:sldId id="416" r:id="rId13"/>
    <p:sldId id="352" r:id="rId14"/>
    <p:sldId id="405" r:id="rId15"/>
    <p:sldId id="355" r:id="rId16"/>
    <p:sldId id="385" r:id="rId17"/>
    <p:sldId id="382" r:id="rId18"/>
    <p:sldId id="389" r:id="rId19"/>
    <p:sldId id="390" r:id="rId20"/>
    <p:sldId id="357" r:id="rId21"/>
    <p:sldId id="383" r:id="rId22"/>
    <p:sldId id="400" r:id="rId23"/>
    <p:sldId id="417" r:id="rId24"/>
    <p:sldId id="394" r:id="rId25"/>
    <p:sldId id="401" r:id="rId26"/>
    <p:sldId id="402" r:id="rId27"/>
    <p:sldId id="374" r:id="rId28"/>
    <p:sldId id="375" r:id="rId29"/>
    <p:sldId id="377" r:id="rId30"/>
    <p:sldId id="408" r:id="rId31"/>
    <p:sldId id="406" r:id="rId32"/>
    <p:sldId id="418" r:id="rId33"/>
    <p:sldId id="419" r:id="rId34"/>
    <p:sldId id="420" r:id="rId35"/>
    <p:sldId id="421" r:id="rId36"/>
    <p:sldId id="422" r:id="rId37"/>
    <p:sldId id="423" r:id="rId38"/>
  </p:sldIdLst>
  <p:sldSz cx="12192000" cy="6858000"/>
  <p:notesSz cx="6858000" cy="9144000"/>
  <p:custDataLst>
    <p:tags r:id="rId4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4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en xp" initials="cx" lastIdx="1" clrIdx="0"/>
  <p:cmAuthor id="2" name="Fengxian WU" initials="F" lastIdx="2" clrIdx="1"/>
  <p:cmAuthor id="75" name="作者" initials="A" lastIdx="0" clrIdx="24"/>
  <p:cmAuthor id="76" name="衍博 褚" initials="衍褚" lastIdx="1" clrIdx="2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BE52"/>
    <a:srgbClr val="DD965A"/>
    <a:srgbClr val="0419BC"/>
    <a:srgbClr val="000000"/>
    <a:srgbClr val="006097"/>
    <a:srgbClr val="2B5F76"/>
    <a:srgbClr val="317DA1"/>
    <a:srgbClr val="BC30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176" autoAdjust="0"/>
    <p:restoredTop sz="83475" autoAdjust="0"/>
  </p:normalViewPr>
  <p:slideViewPr>
    <p:cSldViewPr snapToGrid="0" showGuides="1">
      <p:cViewPr varScale="1">
        <p:scale>
          <a:sx n="92" d="100"/>
          <a:sy n="92" d="100"/>
        </p:scale>
        <p:origin x="476" y="60"/>
      </p:cViewPr>
      <p:guideLst>
        <p:guide orient="horz" pos="2044"/>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 Type="http://schemas.openxmlformats.org/officeDocument/2006/relationships/notesMaster" Target="notesMasters/notesMaster1.xml"/><Relationship Id="rId5" Type="http://schemas.openxmlformats.org/officeDocument/2006/relationships/slide" Target="slides/slide1.xml"/><Relationship Id="rId44" Type="http://schemas.openxmlformats.org/officeDocument/2006/relationships/tags" Target="tags/tag91.xml"/><Relationship Id="rId43" Type="http://schemas.openxmlformats.org/officeDocument/2006/relationships/commentAuthors" Target="commentAuthors.xml"/><Relationship Id="rId42" Type="http://schemas.openxmlformats.org/officeDocument/2006/relationships/tableStyles" Target="tableStyles.xml"/><Relationship Id="rId41" Type="http://schemas.openxmlformats.org/officeDocument/2006/relationships/viewProps" Target="viewProps.xml"/><Relationship Id="rId40" Type="http://schemas.openxmlformats.org/officeDocument/2006/relationships/presProps" Target="presProps.xml"/><Relationship Id="rId4" Type="http://schemas.openxmlformats.org/officeDocument/2006/relationships/slideMaster" Target="slideMasters/slideMaster3.xml"/><Relationship Id="rId39" Type="http://schemas.openxmlformats.org/officeDocument/2006/relationships/handoutMaster" Target="handoutMasters/handoutMaster1.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imes New Roman" panose="02020603050405020304" pitchFamily="18" charset="0"/>
                <a:ea typeface="Times New Roman" panose="02020603050405020304" pitchFamily="18" charset="0"/>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imes New Roman" panose="02020603050405020304" pitchFamily="18" charset="0"/>
                <a:ea typeface="Times New Roman" panose="02020603050405020304" pitchFamily="18" charset="0"/>
              </a:defRPr>
            </a:lvl1pPr>
          </a:lstStyle>
          <a:p>
            <a:fld id="{6747BD18-E38E-482B-ABF0-D867085E2AC2}"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imes New Roman" panose="02020603050405020304" pitchFamily="18" charset="0"/>
                <a:ea typeface="Times New Roman" panose="02020603050405020304" pitchFamily="18" charset="0"/>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imes New Roman" panose="02020603050405020304" pitchFamily="18" charset="0"/>
                <a:ea typeface="Times New Roman" panose="02020603050405020304" pitchFamily="18" charset="0"/>
              </a:defRPr>
            </a:lvl1pPr>
          </a:lstStyle>
          <a:p>
            <a:fld id="{39BBED0F-EE9C-48FD-89D0-FE2DF373AD3B}"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imes New Roman" panose="02020603050405020304" pitchFamily="18" charset="0"/>
        <a:ea typeface="Times New Roman" panose="02020603050405020304" pitchFamily="18" charset="0"/>
        <a:cs typeface="+mn-cs"/>
      </a:defRPr>
    </a:lvl1pPr>
    <a:lvl2pPr marL="457200" algn="l" defTabSz="914400" rtl="0" eaLnBrk="1" latinLnBrk="0" hangingPunct="1">
      <a:defRPr sz="1200" kern="1200">
        <a:solidFill>
          <a:schemeClr val="tx1"/>
        </a:solidFill>
        <a:latin typeface="Times New Roman" panose="02020603050405020304" pitchFamily="18" charset="0"/>
        <a:ea typeface="Times New Roman" panose="02020603050405020304" pitchFamily="18" charset="0"/>
        <a:cs typeface="+mn-cs"/>
      </a:defRPr>
    </a:lvl2pPr>
    <a:lvl3pPr marL="914400" algn="l" defTabSz="914400" rtl="0" eaLnBrk="1" latinLnBrk="0" hangingPunct="1">
      <a:defRPr sz="1200" kern="1200">
        <a:solidFill>
          <a:schemeClr val="tx1"/>
        </a:solidFill>
        <a:latin typeface="Times New Roman" panose="02020603050405020304" pitchFamily="18" charset="0"/>
        <a:ea typeface="Times New Roman" panose="02020603050405020304" pitchFamily="18" charset="0"/>
        <a:cs typeface="+mn-cs"/>
      </a:defRPr>
    </a:lvl3pPr>
    <a:lvl4pPr marL="1371600" algn="l" defTabSz="914400" rtl="0" eaLnBrk="1" latinLnBrk="0" hangingPunct="1">
      <a:defRPr sz="1200" kern="1200">
        <a:solidFill>
          <a:schemeClr val="tx1"/>
        </a:solidFill>
        <a:latin typeface="Times New Roman" panose="02020603050405020304" pitchFamily="18" charset="0"/>
        <a:ea typeface="Times New Roman" panose="02020603050405020304" pitchFamily="18" charset="0"/>
        <a:cs typeface="+mn-cs"/>
      </a:defRPr>
    </a:lvl4pPr>
    <a:lvl5pPr marL="1828800" algn="l" defTabSz="914400" rtl="0" eaLnBrk="1" latinLnBrk="0" hangingPunct="1">
      <a:defRPr sz="1200" kern="1200">
        <a:solidFill>
          <a:schemeClr val="tx1"/>
        </a:solidFill>
        <a:latin typeface="Times New Roman" panose="02020603050405020304" pitchFamily="18" charset="0"/>
        <a:ea typeface="Times New Roman" panose="02020603050405020304" pitchFamily="18"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nSpc>
                <a:spcPct val="150000"/>
              </a:lnSpc>
            </a:pPr>
            <a:endParaRPr lang="en-US" altLang="zh-CN" dirty="0"/>
          </a:p>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95C6B8-78DB-4140-8907-159E3657485F}" type="slidenum">
              <a:rPr lang="en-US" smtClean="0"/>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E0E0E2-7263-44C4-AAA9-733DBA7BD205}"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直接原因是充电电流一开始特别大，后续逐渐变小</a:t>
            </a:r>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indent="0">
              <a:buNone/>
            </a:pPr>
            <a:endParaRPr lang="en-US" altLang="zh-CN"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indent="0">
              <a:buNone/>
            </a:pPr>
            <a:endParaRPr lang="zh-CN" altLang="en-US" dirty="0"/>
          </a:p>
        </p:txBody>
      </p:sp>
      <p:sp>
        <p:nvSpPr>
          <p:cNvPr id="4" name="灯片编号占位符 3"/>
          <p:cNvSpPr>
            <a:spLocks noGrp="1"/>
          </p:cNvSpPr>
          <p:nvPr>
            <p:ph type="sldNum" sz="quarter" idx="5"/>
          </p:nvPr>
        </p:nvSpPr>
        <p:spPr/>
        <p:txBody>
          <a:bodyPr/>
          <a:lstStyle/>
          <a:p>
            <a:fld id="{39BBED0F-EE9C-48FD-89D0-FE2DF373AD3B}"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pattFill prst="pct50">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2026-8-11</a:t>
            </a:r>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矩形: 圆角 6"/>
          <p:cNvSpPr/>
          <p:nvPr userDrawn="1"/>
        </p:nvSpPr>
        <p:spPr>
          <a:xfrm>
            <a:off x="402443" y="381928"/>
            <a:ext cx="11386800" cy="6094800"/>
          </a:xfrm>
          <a:prstGeom prst="roundRect">
            <a:avLst>
              <a:gd name="adj" fmla="val 1524"/>
            </a:avLst>
          </a:prstGeom>
          <a:solidFill>
            <a:schemeClr val="bg2"/>
          </a:solidFill>
          <a:ln>
            <a:noFill/>
          </a:ln>
          <a:effectLst>
            <a:outerShdw blurRad="127000" dist="25400" algn="ctr"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标题备选版式1">
    <p:spTree>
      <p:nvGrpSpPr>
        <p:cNvPr id="1" name=""/>
        <p:cNvGrpSpPr/>
        <p:nvPr/>
      </p:nvGrpSpPr>
      <p:grpSpPr>
        <a:xfrm>
          <a:off x="0" y="0"/>
          <a:ext cx="0" cy="0"/>
          <a:chOff x="0" y="0"/>
          <a:chExt cx="0" cy="0"/>
        </a:xfrm>
      </p:grpSpPr>
      <p:sp>
        <p:nvSpPr>
          <p:cNvPr id="2" name="Title 1"/>
          <p:cNvSpPr>
            <a:spLocks noGrp="1"/>
          </p:cNvSpPr>
          <p:nvPr>
            <p:ph type="title"/>
          </p:nvPr>
        </p:nvSpPr>
        <p:spPr>
          <a:xfrm>
            <a:off x="838200" y="2302510"/>
            <a:ext cx="10515600" cy="1325563"/>
          </a:xfrm>
        </p:spPr>
        <p:txBody>
          <a:bodyPr/>
          <a:lstStyle>
            <a:lvl1pPr algn="ctr">
              <a:defRPr/>
            </a:lvl1p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r>
              <a:rPr lang="zh-CN" altLang="en-US"/>
              <a:t>2026-8-11</a:t>
            </a:r>
            <a:endParaRPr lang="zh-CN" altLang="en-US"/>
          </a:p>
        </p:txBody>
      </p:sp>
      <p:sp>
        <p:nvSpPr>
          <p:cNvPr id="5" name="Footer Placeholder 4"/>
          <p:cNvSpPr>
            <a:spLocks noGrp="1"/>
          </p:cNvSpPr>
          <p:nvPr>
            <p:ph type="ftr" sz="quarter" idx="11"/>
          </p:nvPr>
        </p:nvSpPr>
        <p:spPr/>
        <p:txBody>
          <a:bodyPr/>
          <a:lstStyle>
            <a:lvl1pPr>
              <a:defRPr sz="1400">
                <a:solidFill>
                  <a:schemeClr val="tx1"/>
                </a:solidFill>
              </a:defRPr>
            </a:lvl1pPr>
          </a:lstStyle>
          <a:p>
            <a:r>
              <a:rPr lang="en-US" altLang="zh-CN"/>
              <a:t>NED2026</a:t>
            </a:r>
            <a:endParaRPr lang="en-US" altLang="zh-CN"/>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7AA5570-5C36-4F12-A1EB-4155A99A1666}"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标题备选版式2">
    <p:spTree>
      <p:nvGrpSpPr>
        <p:cNvPr id="1" name=""/>
        <p:cNvGrpSpPr/>
        <p:nvPr/>
      </p:nvGrpSpPr>
      <p:grpSpPr>
        <a:xfrm>
          <a:off x="0" y="0"/>
          <a:ext cx="0" cy="0"/>
          <a:chOff x="0" y="0"/>
          <a:chExt cx="0" cy="0"/>
        </a:xfrm>
      </p:grpSpPr>
      <p:grpSp>
        <p:nvGrpSpPr>
          <p:cNvPr id="4" name="组合 3"/>
          <p:cNvGrpSpPr/>
          <p:nvPr/>
        </p:nvGrpSpPr>
        <p:grpSpPr>
          <a:xfrm>
            <a:off x="0" y="5432425"/>
            <a:ext cx="12190413" cy="1425575"/>
            <a:chOff x="3175" y="5432425"/>
            <a:chExt cx="12187238" cy="1425575"/>
          </a:xfrm>
          <a:solidFill>
            <a:schemeClr val="accent1"/>
          </a:solidFill>
        </p:grpSpPr>
        <p:sp>
          <p:nvSpPr>
            <p:cNvPr id="7" name="任意多边形: 形状 6"/>
            <p:cNvSpPr/>
            <p:nvPr/>
          </p:nvSpPr>
          <p:spPr bwMode="auto">
            <a:xfrm>
              <a:off x="3175" y="5641975"/>
              <a:ext cx="12187238" cy="1216025"/>
            </a:xfrm>
            <a:custGeom>
              <a:avLst/>
              <a:gdLst>
                <a:gd name="T0" fmla="*/ 0 w 7680"/>
                <a:gd name="T1" fmla="*/ 25 h 766"/>
                <a:gd name="T2" fmla="*/ 0 w 7680"/>
                <a:gd name="T3" fmla="*/ 766 h 766"/>
                <a:gd name="T4" fmla="*/ 7680 w 7680"/>
                <a:gd name="T5" fmla="*/ 766 h 766"/>
                <a:gd name="T6" fmla="*/ 7680 w 7680"/>
                <a:gd name="T7" fmla="*/ 25 h 766"/>
                <a:gd name="T8" fmla="*/ 4420 w 7680"/>
                <a:gd name="T9" fmla="*/ 57 h 766"/>
                <a:gd name="T10" fmla="*/ 3840 w 7680"/>
                <a:gd name="T11" fmla="*/ 305 h 766"/>
                <a:gd name="T12" fmla="*/ 3158 w 7680"/>
                <a:gd name="T13" fmla="*/ 57 h 766"/>
                <a:gd name="T14" fmla="*/ 0 w 7680"/>
                <a:gd name="T15" fmla="*/ 25 h 7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0" h="766">
                  <a:moveTo>
                    <a:pt x="0" y="25"/>
                  </a:moveTo>
                  <a:cubicBezTo>
                    <a:pt x="0" y="766"/>
                    <a:pt x="0" y="766"/>
                    <a:pt x="0" y="766"/>
                  </a:cubicBezTo>
                  <a:cubicBezTo>
                    <a:pt x="7680" y="766"/>
                    <a:pt x="7680" y="766"/>
                    <a:pt x="7680" y="766"/>
                  </a:cubicBezTo>
                  <a:cubicBezTo>
                    <a:pt x="7680" y="25"/>
                    <a:pt x="7680" y="25"/>
                    <a:pt x="7680" y="25"/>
                  </a:cubicBezTo>
                  <a:cubicBezTo>
                    <a:pt x="7680" y="25"/>
                    <a:pt x="5217" y="3"/>
                    <a:pt x="4420" y="57"/>
                  </a:cubicBezTo>
                  <a:cubicBezTo>
                    <a:pt x="4134" y="76"/>
                    <a:pt x="3840" y="305"/>
                    <a:pt x="3840" y="305"/>
                  </a:cubicBezTo>
                  <a:cubicBezTo>
                    <a:pt x="3840" y="305"/>
                    <a:pt x="3592" y="89"/>
                    <a:pt x="3158" y="57"/>
                  </a:cubicBezTo>
                  <a:cubicBezTo>
                    <a:pt x="2387" y="0"/>
                    <a:pt x="0" y="25"/>
                    <a:pt x="0"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任意多边形: 形状 5"/>
            <p:cNvSpPr/>
            <p:nvPr/>
          </p:nvSpPr>
          <p:spPr bwMode="auto">
            <a:xfrm>
              <a:off x="3175" y="5432425"/>
              <a:ext cx="12187238" cy="558800"/>
            </a:xfrm>
            <a:custGeom>
              <a:avLst/>
              <a:gdLst>
                <a:gd name="T0" fmla="*/ 42 w 7680"/>
                <a:gd name="T1" fmla="*/ 66 h 352"/>
                <a:gd name="T2" fmla="*/ 1160 w 7680"/>
                <a:gd name="T3" fmla="*/ 61 h 352"/>
                <a:gd name="T4" fmla="*/ 3160 w 7680"/>
                <a:gd name="T5" fmla="*/ 98 h 352"/>
                <a:gd name="T6" fmla="*/ 3652 w 7680"/>
                <a:gd name="T7" fmla="*/ 231 h 352"/>
                <a:gd name="T8" fmla="*/ 3826 w 7680"/>
                <a:gd name="T9" fmla="*/ 341 h 352"/>
                <a:gd name="T10" fmla="*/ 3839 w 7680"/>
                <a:gd name="T11" fmla="*/ 352 h 352"/>
                <a:gd name="T12" fmla="*/ 3853 w 7680"/>
                <a:gd name="T13" fmla="*/ 342 h 352"/>
                <a:gd name="T14" fmla="*/ 4418 w 7680"/>
                <a:gd name="T15" fmla="*/ 98 h 352"/>
                <a:gd name="T16" fmla="*/ 7638 w 7680"/>
                <a:gd name="T17" fmla="*/ 66 h 352"/>
                <a:gd name="T18" fmla="*/ 7680 w 7680"/>
                <a:gd name="T19" fmla="*/ 66 h 352"/>
                <a:gd name="T20" fmla="*/ 7680 w 7680"/>
                <a:gd name="T21" fmla="*/ 25 h 352"/>
                <a:gd name="T22" fmla="*/ 7659 w 7680"/>
                <a:gd name="T23" fmla="*/ 24 h 352"/>
                <a:gd name="T24" fmla="*/ 6570 w 7680"/>
                <a:gd name="T25" fmla="*/ 20 h 352"/>
                <a:gd name="T26" fmla="*/ 4415 w 7680"/>
                <a:gd name="T27" fmla="*/ 57 h 352"/>
                <a:gd name="T28" fmla="*/ 3840 w 7680"/>
                <a:gd name="T29" fmla="*/ 299 h 352"/>
                <a:gd name="T30" fmla="*/ 3672 w 7680"/>
                <a:gd name="T31" fmla="*/ 195 h 352"/>
                <a:gd name="T32" fmla="*/ 3163 w 7680"/>
                <a:gd name="T33" fmla="*/ 57 h 352"/>
                <a:gd name="T34" fmla="*/ 21 w 7680"/>
                <a:gd name="T35" fmla="*/ 24 h 352"/>
                <a:gd name="T36" fmla="*/ 0 w 7680"/>
                <a:gd name="T37" fmla="*/ 25 h 352"/>
                <a:gd name="T38" fmla="*/ 0 w 7680"/>
                <a:gd name="T39" fmla="*/ 66 h 352"/>
                <a:gd name="T40" fmla="*/ 42 w 7680"/>
                <a:gd name="T41" fmla="*/ 6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80" h="352">
                  <a:moveTo>
                    <a:pt x="42" y="66"/>
                  </a:moveTo>
                  <a:cubicBezTo>
                    <a:pt x="144" y="65"/>
                    <a:pt x="608" y="61"/>
                    <a:pt x="1160" y="61"/>
                  </a:cubicBezTo>
                  <a:cubicBezTo>
                    <a:pt x="1881" y="61"/>
                    <a:pt x="2753" y="68"/>
                    <a:pt x="3160" y="98"/>
                  </a:cubicBezTo>
                  <a:cubicBezTo>
                    <a:pt x="3379" y="114"/>
                    <a:pt x="3548" y="179"/>
                    <a:pt x="3652" y="231"/>
                  </a:cubicBezTo>
                  <a:cubicBezTo>
                    <a:pt x="3764" y="287"/>
                    <a:pt x="3826" y="340"/>
                    <a:pt x="3826" y="341"/>
                  </a:cubicBezTo>
                  <a:cubicBezTo>
                    <a:pt x="3839" y="352"/>
                    <a:pt x="3839" y="352"/>
                    <a:pt x="3839" y="352"/>
                  </a:cubicBezTo>
                  <a:cubicBezTo>
                    <a:pt x="3853" y="342"/>
                    <a:pt x="3853" y="342"/>
                    <a:pt x="3853" y="342"/>
                  </a:cubicBezTo>
                  <a:cubicBezTo>
                    <a:pt x="3856" y="339"/>
                    <a:pt x="4143" y="117"/>
                    <a:pt x="4418" y="98"/>
                  </a:cubicBezTo>
                  <a:cubicBezTo>
                    <a:pt x="5163" y="48"/>
                    <a:pt x="7398" y="64"/>
                    <a:pt x="7638" y="66"/>
                  </a:cubicBezTo>
                  <a:cubicBezTo>
                    <a:pt x="7680" y="66"/>
                    <a:pt x="7680" y="66"/>
                    <a:pt x="7680" y="66"/>
                  </a:cubicBezTo>
                  <a:cubicBezTo>
                    <a:pt x="7680" y="25"/>
                    <a:pt x="7680" y="25"/>
                    <a:pt x="7680" y="25"/>
                  </a:cubicBezTo>
                  <a:cubicBezTo>
                    <a:pt x="7659" y="24"/>
                    <a:pt x="7659" y="24"/>
                    <a:pt x="7659" y="24"/>
                  </a:cubicBezTo>
                  <a:cubicBezTo>
                    <a:pt x="7648" y="24"/>
                    <a:pt x="7169" y="20"/>
                    <a:pt x="6570" y="20"/>
                  </a:cubicBezTo>
                  <a:cubicBezTo>
                    <a:pt x="5809" y="20"/>
                    <a:pt x="4854" y="27"/>
                    <a:pt x="4415" y="57"/>
                  </a:cubicBezTo>
                  <a:cubicBezTo>
                    <a:pt x="4159" y="74"/>
                    <a:pt x="3902" y="253"/>
                    <a:pt x="3840" y="299"/>
                  </a:cubicBezTo>
                  <a:cubicBezTo>
                    <a:pt x="3816" y="280"/>
                    <a:pt x="3759" y="238"/>
                    <a:pt x="3672" y="195"/>
                  </a:cubicBezTo>
                  <a:cubicBezTo>
                    <a:pt x="3565" y="141"/>
                    <a:pt x="3390" y="73"/>
                    <a:pt x="3163" y="57"/>
                  </a:cubicBezTo>
                  <a:cubicBezTo>
                    <a:pt x="2404" y="0"/>
                    <a:pt x="44" y="24"/>
                    <a:pt x="21" y="24"/>
                  </a:cubicBezTo>
                  <a:cubicBezTo>
                    <a:pt x="0" y="25"/>
                    <a:pt x="0" y="25"/>
                    <a:pt x="0" y="25"/>
                  </a:cubicBezTo>
                  <a:cubicBezTo>
                    <a:pt x="0" y="66"/>
                    <a:pt x="0" y="66"/>
                    <a:pt x="0" y="66"/>
                  </a:cubicBezTo>
                  <a:lnTo>
                    <a:pt x="42" y="6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日期占位符 1"/>
          <p:cNvSpPr>
            <a:spLocks noGrp="1"/>
          </p:cNvSpPr>
          <p:nvPr>
            <p:ph type="dt" sz="half" idx="10"/>
          </p:nvPr>
        </p:nvSpPr>
        <p:spPr>
          <a:xfrm>
            <a:off x="838200" y="6356350"/>
            <a:ext cx="2743200" cy="365125"/>
          </a:xfrm>
        </p:spPr>
        <p:txBody>
          <a:bodyPr/>
          <a:lstStyle/>
          <a:p>
            <a:r>
              <a:rPr lang="zh-CN" altLang="en-US"/>
              <a:t>2026-8-11</a:t>
            </a:r>
            <a:endParaRPr lang="en-US"/>
          </a:p>
        </p:txBody>
      </p:sp>
      <p:sp>
        <p:nvSpPr>
          <p:cNvPr id="7" name="页脚占位符 2"/>
          <p:cNvSpPr>
            <a:spLocks noGrp="1"/>
          </p:cNvSpPr>
          <p:nvPr>
            <p:ph type="ftr" sz="quarter" idx="11"/>
          </p:nvPr>
        </p:nvSpPr>
        <p:spPr>
          <a:xfrm>
            <a:off x="4038600" y="6356350"/>
            <a:ext cx="4114800" cy="365125"/>
          </a:xfrm>
        </p:spPr>
        <p:txBody>
          <a:bodyPr/>
          <a:lstStyle/>
          <a:p>
            <a:r>
              <a:rPr lang="en-US"/>
              <a:t>NED2026</a:t>
            </a:r>
            <a:endParaRPr lang="en-US"/>
          </a:p>
        </p:txBody>
      </p:sp>
      <p:sp>
        <p:nvSpPr>
          <p:cNvPr id="8" name="灯片编号占位符 3"/>
          <p:cNvSpPr>
            <a:spLocks noGrp="1"/>
          </p:cNvSpPr>
          <p:nvPr>
            <p:ph type="sldNum" sz="quarter" idx="12"/>
          </p:nvPr>
        </p:nvSpPr>
        <p:spPr>
          <a:xfrm>
            <a:off x="8610600" y="6356350"/>
            <a:ext cx="2743200" cy="365125"/>
          </a:xfrm>
        </p:spPr>
        <p:txBody>
          <a:bodyPr/>
          <a:lstStyle/>
          <a:p>
            <a:fld id="{6973E886-DE44-40B2-9298-ECBB239BA4A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2026-8-11</a:t>
            </a:r>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矩形: 圆角 6"/>
          <p:cNvSpPr/>
          <p:nvPr userDrawn="1"/>
        </p:nvSpPr>
        <p:spPr>
          <a:xfrm>
            <a:off x="402443" y="381928"/>
            <a:ext cx="11386800" cy="6094800"/>
          </a:xfrm>
          <a:prstGeom prst="roundRect">
            <a:avLst>
              <a:gd name="adj" fmla="val 1524"/>
            </a:avLst>
          </a:prstGeom>
          <a:solidFill>
            <a:schemeClr val="bg2"/>
          </a:solidFill>
          <a:ln>
            <a:noFill/>
          </a:ln>
          <a:effectLst>
            <a:outerShdw blurRad="127000" dist="25400" algn="ctr"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2026-8-11</a:t>
            </a:r>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矩形: 圆角 6"/>
          <p:cNvSpPr/>
          <p:nvPr userDrawn="1"/>
        </p:nvSpPr>
        <p:spPr>
          <a:xfrm>
            <a:off x="515938" y="728663"/>
            <a:ext cx="11160125" cy="5580062"/>
          </a:xfrm>
          <a:prstGeom prst="roundRect">
            <a:avLst>
              <a:gd name="adj" fmla="val 1524"/>
            </a:avLst>
          </a:prstGeom>
          <a:solidFill>
            <a:schemeClr val="bg2"/>
          </a:solidFill>
          <a:ln>
            <a:noFill/>
          </a:ln>
          <a:effectLst>
            <a:outerShdw blurRad="127000" dist="25400" algn="ctr"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userDrawn="1"/>
        </p:nvSpPr>
        <p:spPr>
          <a:xfrm>
            <a:off x="515938" y="6248401"/>
            <a:ext cx="11160125" cy="10795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zh-CN" altLang="en-US"/>
              <a:t>2026-8-11</a:t>
            </a:r>
            <a:endParaRPr lang="zh-CN" altLang="en-US"/>
          </a:p>
        </p:txBody>
      </p:sp>
      <p:sp>
        <p:nvSpPr>
          <p:cNvPr id="4" name="页脚占位符 3"/>
          <p:cNvSpPr>
            <a:spLocks noGrp="1"/>
          </p:cNvSpPr>
          <p:nvPr>
            <p:ph type="ftr" sz="quarter" idx="11"/>
          </p:nvPr>
        </p:nvSpPr>
        <p:spPr/>
        <p:txBody>
          <a:bodyPr/>
          <a:lstStyle/>
          <a:p>
            <a:r>
              <a:rPr lang="zh-CN" altLang="en-US"/>
              <a:t>NED2026</a:t>
            </a:r>
            <a:endParaRPr lang="zh-CN" altLang="en-US"/>
          </a:p>
        </p:txBody>
      </p:sp>
      <p:sp>
        <p:nvSpPr>
          <p:cNvPr id="5" name="灯片编号占位符 4"/>
          <p:cNvSpPr>
            <a:spLocks noGrp="1"/>
          </p:cNvSpPr>
          <p:nvPr>
            <p:ph type="sldNum" sz="quarter" idx="12"/>
          </p:nvPr>
        </p:nvSpPr>
        <p:spPr/>
        <p:txBody>
          <a:bodyPr/>
          <a:lstStyle/>
          <a:p>
            <a:fld id="{CD60BC21-56A7-4259-9FCC-E9E7CBD795A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备选版式1">
    <p:spTree>
      <p:nvGrpSpPr>
        <p:cNvPr id="1" name=""/>
        <p:cNvGrpSpPr/>
        <p:nvPr/>
      </p:nvGrpSpPr>
      <p:grpSpPr>
        <a:xfrm>
          <a:off x="0" y="0"/>
          <a:ext cx="0" cy="0"/>
          <a:chOff x="0" y="0"/>
          <a:chExt cx="0" cy="0"/>
        </a:xfrm>
      </p:grpSpPr>
      <p:sp>
        <p:nvSpPr>
          <p:cNvPr id="2" name="Title 1"/>
          <p:cNvSpPr>
            <a:spLocks noGrp="1"/>
          </p:cNvSpPr>
          <p:nvPr>
            <p:ph type="title"/>
          </p:nvPr>
        </p:nvSpPr>
        <p:spPr>
          <a:xfrm>
            <a:off x="838200" y="2302510"/>
            <a:ext cx="10515600" cy="1325563"/>
          </a:xfrm>
        </p:spPr>
        <p:txBody>
          <a:bodyPr/>
          <a:lstStyle>
            <a:lvl1pPr algn="ctr">
              <a:defRPr/>
            </a:lvl1p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r>
              <a:rPr lang="zh-CN" altLang="en-US"/>
              <a:t>2026-8-11</a:t>
            </a:r>
            <a:endParaRPr lang="zh-CN" altLang="en-US"/>
          </a:p>
        </p:txBody>
      </p:sp>
      <p:sp>
        <p:nvSpPr>
          <p:cNvPr id="5" name="Footer Placeholder 4"/>
          <p:cNvSpPr>
            <a:spLocks noGrp="1"/>
          </p:cNvSpPr>
          <p:nvPr>
            <p:ph type="ftr" sz="quarter" idx="11"/>
          </p:nvPr>
        </p:nvSpPr>
        <p:spPr/>
        <p:txBody>
          <a:bodyPr/>
          <a:lstStyle>
            <a:lvl1pPr>
              <a:defRPr sz="1400">
                <a:solidFill>
                  <a:schemeClr val="tx1"/>
                </a:solidFill>
              </a:defRPr>
            </a:lvl1pPr>
          </a:lstStyle>
          <a:p>
            <a:r>
              <a:rPr lang="en-US" altLang="zh-CN"/>
              <a:t>NED2026</a:t>
            </a:r>
            <a:endParaRPr lang="en-US" altLang="zh-CN"/>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97AA5570-5C36-4F12-A1EB-4155A99A1666}"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标题备选版式2">
    <p:spTree>
      <p:nvGrpSpPr>
        <p:cNvPr id="1" name=""/>
        <p:cNvGrpSpPr/>
        <p:nvPr/>
      </p:nvGrpSpPr>
      <p:grpSpPr>
        <a:xfrm>
          <a:off x="0" y="0"/>
          <a:ext cx="0" cy="0"/>
          <a:chOff x="0" y="0"/>
          <a:chExt cx="0" cy="0"/>
        </a:xfrm>
      </p:grpSpPr>
      <p:grpSp>
        <p:nvGrpSpPr>
          <p:cNvPr id="4" name="组合 3"/>
          <p:cNvGrpSpPr/>
          <p:nvPr/>
        </p:nvGrpSpPr>
        <p:grpSpPr>
          <a:xfrm>
            <a:off x="0" y="5432425"/>
            <a:ext cx="12190413" cy="1425575"/>
            <a:chOff x="3175" y="5432425"/>
            <a:chExt cx="12187238" cy="1425575"/>
          </a:xfrm>
          <a:solidFill>
            <a:schemeClr val="accent1"/>
          </a:solidFill>
        </p:grpSpPr>
        <p:sp>
          <p:nvSpPr>
            <p:cNvPr id="7" name="任意多边形: 形状 6"/>
            <p:cNvSpPr/>
            <p:nvPr/>
          </p:nvSpPr>
          <p:spPr bwMode="auto">
            <a:xfrm>
              <a:off x="3175" y="5641975"/>
              <a:ext cx="12187238" cy="1216025"/>
            </a:xfrm>
            <a:custGeom>
              <a:avLst/>
              <a:gdLst>
                <a:gd name="T0" fmla="*/ 0 w 7680"/>
                <a:gd name="T1" fmla="*/ 25 h 766"/>
                <a:gd name="T2" fmla="*/ 0 w 7680"/>
                <a:gd name="T3" fmla="*/ 766 h 766"/>
                <a:gd name="T4" fmla="*/ 7680 w 7680"/>
                <a:gd name="T5" fmla="*/ 766 h 766"/>
                <a:gd name="T6" fmla="*/ 7680 w 7680"/>
                <a:gd name="T7" fmla="*/ 25 h 766"/>
                <a:gd name="T8" fmla="*/ 4420 w 7680"/>
                <a:gd name="T9" fmla="*/ 57 h 766"/>
                <a:gd name="T10" fmla="*/ 3840 w 7680"/>
                <a:gd name="T11" fmla="*/ 305 h 766"/>
                <a:gd name="T12" fmla="*/ 3158 w 7680"/>
                <a:gd name="T13" fmla="*/ 57 h 766"/>
                <a:gd name="T14" fmla="*/ 0 w 7680"/>
                <a:gd name="T15" fmla="*/ 25 h 7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0" h="766">
                  <a:moveTo>
                    <a:pt x="0" y="25"/>
                  </a:moveTo>
                  <a:cubicBezTo>
                    <a:pt x="0" y="766"/>
                    <a:pt x="0" y="766"/>
                    <a:pt x="0" y="766"/>
                  </a:cubicBezTo>
                  <a:cubicBezTo>
                    <a:pt x="7680" y="766"/>
                    <a:pt x="7680" y="766"/>
                    <a:pt x="7680" y="766"/>
                  </a:cubicBezTo>
                  <a:cubicBezTo>
                    <a:pt x="7680" y="25"/>
                    <a:pt x="7680" y="25"/>
                    <a:pt x="7680" y="25"/>
                  </a:cubicBezTo>
                  <a:cubicBezTo>
                    <a:pt x="7680" y="25"/>
                    <a:pt x="5217" y="3"/>
                    <a:pt x="4420" y="57"/>
                  </a:cubicBezTo>
                  <a:cubicBezTo>
                    <a:pt x="4134" y="76"/>
                    <a:pt x="3840" y="305"/>
                    <a:pt x="3840" y="305"/>
                  </a:cubicBezTo>
                  <a:cubicBezTo>
                    <a:pt x="3840" y="305"/>
                    <a:pt x="3592" y="89"/>
                    <a:pt x="3158" y="57"/>
                  </a:cubicBezTo>
                  <a:cubicBezTo>
                    <a:pt x="2387" y="0"/>
                    <a:pt x="0" y="25"/>
                    <a:pt x="0"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任意多边形: 形状 5"/>
            <p:cNvSpPr/>
            <p:nvPr/>
          </p:nvSpPr>
          <p:spPr bwMode="auto">
            <a:xfrm>
              <a:off x="3175" y="5432425"/>
              <a:ext cx="12187238" cy="558800"/>
            </a:xfrm>
            <a:custGeom>
              <a:avLst/>
              <a:gdLst>
                <a:gd name="T0" fmla="*/ 42 w 7680"/>
                <a:gd name="T1" fmla="*/ 66 h 352"/>
                <a:gd name="T2" fmla="*/ 1160 w 7680"/>
                <a:gd name="T3" fmla="*/ 61 h 352"/>
                <a:gd name="T4" fmla="*/ 3160 w 7680"/>
                <a:gd name="T5" fmla="*/ 98 h 352"/>
                <a:gd name="T6" fmla="*/ 3652 w 7680"/>
                <a:gd name="T7" fmla="*/ 231 h 352"/>
                <a:gd name="T8" fmla="*/ 3826 w 7680"/>
                <a:gd name="T9" fmla="*/ 341 h 352"/>
                <a:gd name="T10" fmla="*/ 3839 w 7680"/>
                <a:gd name="T11" fmla="*/ 352 h 352"/>
                <a:gd name="T12" fmla="*/ 3853 w 7680"/>
                <a:gd name="T13" fmla="*/ 342 h 352"/>
                <a:gd name="T14" fmla="*/ 4418 w 7680"/>
                <a:gd name="T15" fmla="*/ 98 h 352"/>
                <a:gd name="T16" fmla="*/ 7638 w 7680"/>
                <a:gd name="T17" fmla="*/ 66 h 352"/>
                <a:gd name="T18" fmla="*/ 7680 w 7680"/>
                <a:gd name="T19" fmla="*/ 66 h 352"/>
                <a:gd name="T20" fmla="*/ 7680 w 7680"/>
                <a:gd name="T21" fmla="*/ 25 h 352"/>
                <a:gd name="T22" fmla="*/ 7659 w 7680"/>
                <a:gd name="T23" fmla="*/ 24 h 352"/>
                <a:gd name="T24" fmla="*/ 6570 w 7680"/>
                <a:gd name="T25" fmla="*/ 20 h 352"/>
                <a:gd name="T26" fmla="*/ 4415 w 7680"/>
                <a:gd name="T27" fmla="*/ 57 h 352"/>
                <a:gd name="T28" fmla="*/ 3840 w 7680"/>
                <a:gd name="T29" fmla="*/ 299 h 352"/>
                <a:gd name="T30" fmla="*/ 3672 w 7680"/>
                <a:gd name="T31" fmla="*/ 195 h 352"/>
                <a:gd name="T32" fmla="*/ 3163 w 7680"/>
                <a:gd name="T33" fmla="*/ 57 h 352"/>
                <a:gd name="T34" fmla="*/ 21 w 7680"/>
                <a:gd name="T35" fmla="*/ 24 h 352"/>
                <a:gd name="T36" fmla="*/ 0 w 7680"/>
                <a:gd name="T37" fmla="*/ 25 h 352"/>
                <a:gd name="T38" fmla="*/ 0 w 7680"/>
                <a:gd name="T39" fmla="*/ 66 h 352"/>
                <a:gd name="T40" fmla="*/ 42 w 7680"/>
                <a:gd name="T41" fmla="*/ 6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80" h="352">
                  <a:moveTo>
                    <a:pt x="42" y="66"/>
                  </a:moveTo>
                  <a:cubicBezTo>
                    <a:pt x="144" y="65"/>
                    <a:pt x="608" y="61"/>
                    <a:pt x="1160" y="61"/>
                  </a:cubicBezTo>
                  <a:cubicBezTo>
                    <a:pt x="1881" y="61"/>
                    <a:pt x="2753" y="68"/>
                    <a:pt x="3160" y="98"/>
                  </a:cubicBezTo>
                  <a:cubicBezTo>
                    <a:pt x="3379" y="114"/>
                    <a:pt x="3548" y="179"/>
                    <a:pt x="3652" y="231"/>
                  </a:cubicBezTo>
                  <a:cubicBezTo>
                    <a:pt x="3764" y="287"/>
                    <a:pt x="3826" y="340"/>
                    <a:pt x="3826" y="341"/>
                  </a:cubicBezTo>
                  <a:cubicBezTo>
                    <a:pt x="3839" y="352"/>
                    <a:pt x="3839" y="352"/>
                    <a:pt x="3839" y="352"/>
                  </a:cubicBezTo>
                  <a:cubicBezTo>
                    <a:pt x="3853" y="342"/>
                    <a:pt x="3853" y="342"/>
                    <a:pt x="3853" y="342"/>
                  </a:cubicBezTo>
                  <a:cubicBezTo>
                    <a:pt x="3856" y="339"/>
                    <a:pt x="4143" y="117"/>
                    <a:pt x="4418" y="98"/>
                  </a:cubicBezTo>
                  <a:cubicBezTo>
                    <a:pt x="5163" y="48"/>
                    <a:pt x="7398" y="64"/>
                    <a:pt x="7638" y="66"/>
                  </a:cubicBezTo>
                  <a:cubicBezTo>
                    <a:pt x="7680" y="66"/>
                    <a:pt x="7680" y="66"/>
                    <a:pt x="7680" y="66"/>
                  </a:cubicBezTo>
                  <a:cubicBezTo>
                    <a:pt x="7680" y="25"/>
                    <a:pt x="7680" y="25"/>
                    <a:pt x="7680" y="25"/>
                  </a:cubicBezTo>
                  <a:cubicBezTo>
                    <a:pt x="7659" y="24"/>
                    <a:pt x="7659" y="24"/>
                    <a:pt x="7659" y="24"/>
                  </a:cubicBezTo>
                  <a:cubicBezTo>
                    <a:pt x="7648" y="24"/>
                    <a:pt x="7169" y="20"/>
                    <a:pt x="6570" y="20"/>
                  </a:cubicBezTo>
                  <a:cubicBezTo>
                    <a:pt x="5809" y="20"/>
                    <a:pt x="4854" y="27"/>
                    <a:pt x="4415" y="57"/>
                  </a:cubicBezTo>
                  <a:cubicBezTo>
                    <a:pt x="4159" y="74"/>
                    <a:pt x="3902" y="253"/>
                    <a:pt x="3840" y="299"/>
                  </a:cubicBezTo>
                  <a:cubicBezTo>
                    <a:pt x="3816" y="280"/>
                    <a:pt x="3759" y="238"/>
                    <a:pt x="3672" y="195"/>
                  </a:cubicBezTo>
                  <a:cubicBezTo>
                    <a:pt x="3565" y="141"/>
                    <a:pt x="3390" y="73"/>
                    <a:pt x="3163" y="57"/>
                  </a:cubicBezTo>
                  <a:cubicBezTo>
                    <a:pt x="2404" y="0"/>
                    <a:pt x="44" y="24"/>
                    <a:pt x="21" y="24"/>
                  </a:cubicBezTo>
                  <a:cubicBezTo>
                    <a:pt x="0" y="25"/>
                    <a:pt x="0" y="25"/>
                    <a:pt x="0" y="25"/>
                  </a:cubicBezTo>
                  <a:cubicBezTo>
                    <a:pt x="0" y="66"/>
                    <a:pt x="0" y="66"/>
                    <a:pt x="0" y="66"/>
                  </a:cubicBezTo>
                  <a:lnTo>
                    <a:pt x="42" y="6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日期占位符 1"/>
          <p:cNvSpPr>
            <a:spLocks noGrp="1"/>
          </p:cNvSpPr>
          <p:nvPr>
            <p:ph type="dt" sz="half" idx="10"/>
          </p:nvPr>
        </p:nvSpPr>
        <p:spPr>
          <a:xfrm>
            <a:off x="838200" y="6356350"/>
            <a:ext cx="2743200" cy="365125"/>
          </a:xfrm>
        </p:spPr>
        <p:txBody>
          <a:bodyPr/>
          <a:lstStyle/>
          <a:p>
            <a:r>
              <a:rPr lang="zh-CN" altLang="en-US"/>
              <a:t>2026-8-11</a:t>
            </a:r>
            <a:endParaRPr lang="en-US"/>
          </a:p>
        </p:txBody>
      </p:sp>
      <p:sp>
        <p:nvSpPr>
          <p:cNvPr id="7" name="页脚占位符 2"/>
          <p:cNvSpPr>
            <a:spLocks noGrp="1"/>
          </p:cNvSpPr>
          <p:nvPr>
            <p:ph type="ftr" sz="quarter" idx="11"/>
          </p:nvPr>
        </p:nvSpPr>
        <p:spPr>
          <a:xfrm>
            <a:off x="4038600" y="6356350"/>
            <a:ext cx="4114800" cy="365125"/>
          </a:xfrm>
        </p:spPr>
        <p:txBody>
          <a:bodyPr/>
          <a:lstStyle/>
          <a:p>
            <a:r>
              <a:rPr lang="en-US"/>
              <a:t>NED2026</a:t>
            </a:r>
            <a:endParaRPr lang="en-US"/>
          </a:p>
        </p:txBody>
      </p:sp>
      <p:sp>
        <p:nvSpPr>
          <p:cNvPr id="8" name="灯片编号占位符 3"/>
          <p:cNvSpPr>
            <a:spLocks noGrp="1"/>
          </p:cNvSpPr>
          <p:nvPr>
            <p:ph type="sldNum" sz="quarter" idx="12"/>
          </p:nvPr>
        </p:nvSpPr>
        <p:spPr>
          <a:xfrm>
            <a:off x="8610600" y="6356350"/>
            <a:ext cx="2743200" cy="365125"/>
          </a:xfrm>
        </p:spPr>
        <p:txBody>
          <a:bodyPr/>
          <a:lstStyle/>
          <a:p>
            <a:fld id="{6973E886-DE44-40B2-9298-ECBB239BA4A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2"/>
        </a:solidFill>
        <a:effectLst/>
      </p:bgPr>
    </p:bg>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2026-8-11</a:t>
            </a:r>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矩形: 圆角 6"/>
          <p:cNvSpPr/>
          <p:nvPr userDrawn="1"/>
        </p:nvSpPr>
        <p:spPr>
          <a:xfrm>
            <a:off x="515938" y="728663"/>
            <a:ext cx="11160125" cy="5580062"/>
          </a:xfrm>
          <a:prstGeom prst="roundRect">
            <a:avLst>
              <a:gd name="adj" fmla="val 1524"/>
            </a:avLst>
          </a:prstGeom>
          <a:solidFill>
            <a:schemeClr val="bg2"/>
          </a:solidFill>
          <a:ln>
            <a:noFill/>
          </a:ln>
          <a:effectLst>
            <a:outerShdw blurRad="127000" dist="25400" algn="ctr"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userDrawn="1"/>
        </p:nvSpPr>
        <p:spPr>
          <a:xfrm>
            <a:off x="515938" y="6248401"/>
            <a:ext cx="11160125" cy="10795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zh-CN" altLang="en-US"/>
              <a:t>2026-8-11</a:t>
            </a:r>
            <a:endParaRPr lang="zh-CN" altLang="en-US"/>
          </a:p>
        </p:txBody>
      </p:sp>
      <p:sp>
        <p:nvSpPr>
          <p:cNvPr id="4" name="页脚占位符 3"/>
          <p:cNvSpPr>
            <a:spLocks noGrp="1"/>
          </p:cNvSpPr>
          <p:nvPr>
            <p:ph type="ftr" sz="quarter" idx="11"/>
          </p:nvPr>
        </p:nvSpPr>
        <p:spPr/>
        <p:txBody>
          <a:bodyPr/>
          <a:lstStyle/>
          <a:p>
            <a:r>
              <a:rPr lang="zh-CN" altLang="en-US"/>
              <a:t>NED2026</a:t>
            </a:r>
            <a:endParaRPr lang="zh-CN" altLang="en-US"/>
          </a:p>
        </p:txBody>
      </p:sp>
      <p:sp>
        <p:nvSpPr>
          <p:cNvPr id="5" name="灯片编号占位符 4"/>
          <p:cNvSpPr>
            <a:spLocks noGrp="1"/>
          </p:cNvSpPr>
          <p:nvPr>
            <p:ph type="sldNum" sz="quarter" idx="12"/>
          </p:nvPr>
        </p:nvSpPr>
        <p:spPr/>
        <p:txBody>
          <a:bodyPr/>
          <a:lstStyle/>
          <a:p>
            <a:fld id="{CD60BC21-56A7-4259-9FCC-E9E7CBD795A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标题备选版式1">
    <p:spTree>
      <p:nvGrpSpPr>
        <p:cNvPr id="1" name=""/>
        <p:cNvGrpSpPr/>
        <p:nvPr/>
      </p:nvGrpSpPr>
      <p:grpSpPr>
        <a:xfrm>
          <a:off x="0" y="0"/>
          <a:ext cx="0" cy="0"/>
          <a:chOff x="0" y="0"/>
          <a:chExt cx="0" cy="0"/>
        </a:xfrm>
      </p:grpSpPr>
      <p:sp>
        <p:nvSpPr>
          <p:cNvPr id="2" name="Title 1"/>
          <p:cNvSpPr>
            <a:spLocks noGrp="1"/>
          </p:cNvSpPr>
          <p:nvPr>
            <p:ph type="title"/>
          </p:nvPr>
        </p:nvSpPr>
        <p:spPr>
          <a:xfrm>
            <a:off x="838200" y="2302510"/>
            <a:ext cx="10515600" cy="1325563"/>
          </a:xfrm>
        </p:spPr>
        <p:txBody>
          <a:bodyPr/>
          <a:lstStyle>
            <a:lvl1pPr algn="ctr">
              <a:defRPr/>
            </a:lvl1p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8"/>
          </a:xfrm>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dirty="0"/>
          </a:p>
        </p:txBody>
      </p:sp>
      <p:sp>
        <p:nvSpPr>
          <p:cNvPr id="4" name="Date Placeholder 3"/>
          <p:cNvSpPr>
            <a:spLocks noGrp="1"/>
          </p:cNvSpPr>
          <p:nvPr>
            <p:ph type="dt" sz="half" idx="10"/>
          </p:nvPr>
        </p:nvSpPr>
        <p:spPr/>
        <p:txBody>
          <a:bodyPr/>
          <a:lstStyle/>
          <a:p>
            <a:r>
              <a:rPr lang="zh-CN" altLang="en-US"/>
              <a:t>2026-8-11</a:t>
            </a:r>
            <a:endParaRPr lang="zh-CN" altLang="en-US"/>
          </a:p>
        </p:txBody>
      </p:sp>
      <p:sp>
        <p:nvSpPr>
          <p:cNvPr id="5" name="Footer Placeholder 4"/>
          <p:cNvSpPr>
            <a:spLocks noGrp="1"/>
          </p:cNvSpPr>
          <p:nvPr>
            <p:ph type="ftr" sz="quarter" idx="11"/>
          </p:nvPr>
        </p:nvSpPr>
        <p:spPr/>
        <p:txBody>
          <a:bodyPr/>
          <a:lstStyle/>
          <a:p>
            <a:r>
              <a:rPr lang="zh-CN" altLang="en-US"/>
              <a:t>NED2026</a:t>
            </a:r>
            <a:endParaRPr lang="zh-CN" altLang="en-US"/>
          </a:p>
        </p:txBody>
      </p:sp>
      <p:sp>
        <p:nvSpPr>
          <p:cNvPr id="6" name="Slide Number Placeholder 5"/>
          <p:cNvSpPr>
            <a:spLocks noGrp="1"/>
          </p:cNvSpPr>
          <p:nvPr>
            <p:ph type="sldNum" sz="quarter" idx="12"/>
          </p:nvPr>
        </p:nvSpPr>
        <p:spPr/>
        <p:txBody>
          <a:bodyPr/>
          <a:lstStyle/>
          <a:p>
            <a:fld id="{97AA5570-5C36-4F12-A1EB-4155A99A1666}" type="slidenum">
              <a:rPr lang="zh-CN" altLang="en-US" smtClean="0"/>
            </a:fld>
            <a:endParaRPr lang="zh-CN" altLang="en-US" dirty="0"/>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标题备选版式2">
    <p:spTree>
      <p:nvGrpSpPr>
        <p:cNvPr id="1" name=""/>
        <p:cNvGrpSpPr/>
        <p:nvPr/>
      </p:nvGrpSpPr>
      <p:grpSpPr>
        <a:xfrm>
          <a:off x="0" y="0"/>
          <a:ext cx="0" cy="0"/>
          <a:chOff x="0" y="0"/>
          <a:chExt cx="0" cy="0"/>
        </a:xfrm>
      </p:grpSpPr>
      <p:grpSp>
        <p:nvGrpSpPr>
          <p:cNvPr id="4" name="组合 3"/>
          <p:cNvGrpSpPr/>
          <p:nvPr/>
        </p:nvGrpSpPr>
        <p:grpSpPr>
          <a:xfrm>
            <a:off x="0" y="5432425"/>
            <a:ext cx="12190413" cy="1425575"/>
            <a:chOff x="3175" y="5432425"/>
            <a:chExt cx="12187238" cy="1425575"/>
          </a:xfrm>
          <a:solidFill>
            <a:schemeClr val="accent1"/>
          </a:solidFill>
        </p:grpSpPr>
        <p:sp>
          <p:nvSpPr>
            <p:cNvPr id="7" name="任意多边形: 形状 6"/>
            <p:cNvSpPr/>
            <p:nvPr/>
          </p:nvSpPr>
          <p:spPr bwMode="auto">
            <a:xfrm>
              <a:off x="3175" y="5641975"/>
              <a:ext cx="12187238" cy="1216025"/>
            </a:xfrm>
            <a:custGeom>
              <a:avLst/>
              <a:gdLst>
                <a:gd name="T0" fmla="*/ 0 w 7680"/>
                <a:gd name="T1" fmla="*/ 25 h 766"/>
                <a:gd name="T2" fmla="*/ 0 w 7680"/>
                <a:gd name="T3" fmla="*/ 766 h 766"/>
                <a:gd name="T4" fmla="*/ 7680 w 7680"/>
                <a:gd name="T5" fmla="*/ 766 h 766"/>
                <a:gd name="T6" fmla="*/ 7680 w 7680"/>
                <a:gd name="T7" fmla="*/ 25 h 766"/>
                <a:gd name="T8" fmla="*/ 4420 w 7680"/>
                <a:gd name="T9" fmla="*/ 57 h 766"/>
                <a:gd name="T10" fmla="*/ 3840 w 7680"/>
                <a:gd name="T11" fmla="*/ 305 h 766"/>
                <a:gd name="T12" fmla="*/ 3158 w 7680"/>
                <a:gd name="T13" fmla="*/ 57 h 766"/>
                <a:gd name="T14" fmla="*/ 0 w 7680"/>
                <a:gd name="T15" fmla="*/ 25 h 7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80" h="766">
                  <a:moveTo>
                    <a:pt x="0" y="25"/>
                  </a:moveTo>
                  <a:cubicBezTo>
                    <a:pt x="0" y="766"/>
                    <a:pt x="0" y="766"/>
                    <a:pt x="0" y="766"/>
                  </a:cubicBezTo>
                  <a:cubicBezTo>
                    <a:pt x="7680" y="766"/>
                    <a:pt x="7680" y="766"/>
                    <a:pt x="7680" y="766"/>
                  </a:cubicBezTo>
                  <a:cubicBezTo>
                    <a:pt x="7680" y="25"/>
                    <a:pt x="7680" y="25"/>
                    <a:pt x="7680" y="25"/>
                  </a:cubicBezTo>
                  <a:cubicBezTo>
                    <a:pt x="7680" y="25"/>
                    <a:pt x="5217" y="3"/>
                    <a:pt x="4420" y="57"/>
                  </a:cubicBezTo>
                  <a:cubicBezTo>
                    <a:pt x="4134" y="76"/>
                    <a:pt x="3840" y="305"/>
                    <a:pt x="3840" y="305"/>
                  </a:cubicBezTo>
                  <a:cubicBezTo>
                    <a:pt x="3840" y="305"/>
                    <a:pt x="3592" y="89"/>
                    <a:pt x="3158" y="57"/>
                  </a:cubicBezTo>
                  <a:cubicBezTo>
                    <a:pt x="2387" y="0"/>
                    <a:pt x="0" y="25"/>
                    <a:pt x="0"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6" name="任意多边形: 形状 5"/>
            <p:cNvSpPr/>
            <p:nvPr/>
          </p:nvSpPr>
          <p:spPr bwMode="auto">
            <a:xfrm>
              <a:off x="3175" y="5432425"/>
              <a:ext cx="12187238" cy="558800"/>
            </a:xfrm>
            <a:custGeom>
              <a:avLst/>
              <a:gdLst>
                <a:gd name="T0" fmla="*/ 42 w 7680"/>
                <a:gd name="T1" fmla="*/ 66 h 352"/>
                <a:gd name="T2" fmla="*/ 1160 w 7680"/>
                <a:gd name="T3" fmla="*/ 61 h 352"/>
                <a:gd name="T4" fmla="*/ 3160 w 7680"/>
                <a:gd name="T5" fmla="*/ 98 h 352"/>
                <a:gd name="T6" fmla="*/ 3652 w 7680"/>
                <a:gd name="T7" fmla="*/ 231 h 352"/>
                <a:gd name="T8" fmla="*/ 3826 w 7680"/>
                <a:gd name="T9" fmla="*/ 341 h 352"/>
                <a:gd name="T10" fmla="*/ 3839 w 7680"/>
                <a:gd name="T11" fmla="*/ 352 h 352"/>
                <a:gd name="T12" fmla="*/ 3853 w 7680"/>
                <a:gd name="T13" fmla="*/ 342 h 352"/>
                <a:gd name="T14" fmla="*/ 4418 w 7680"/>
                <a:gd name="T15" fmla="*/ 98 h 352"/>
                <a:gd name="T16" fmla="*/ 7638 w 7680"/>
                <a:gd name="T17" fmla="*/ 66 h 352"/>
                <a:gd name="T18" fmla="*/ 7680 w 7680"/>
                <a:gd name="T19" fmla="*/ 66 h 352"/>
                <a:gd name="T20" fmla="*/ 7680 w 7680"/>
                <a:gd name="T21" fmla="*/ 25 h 352"/>
                <a:gd name="T22" fmla="*/ 7659 w 7680"/>
                <a:gd name="T23" fmla="*/ 24 h 352"/>
                <a:gd name="T24" fmla="*/ 6570 w 7680"/>
                <a:gd name="T25" fmla="*/ 20 h 352"/>
                <a:gd name="T26" fmla="*/ 4415 w 7680"/>
                <a:gd name="T27" fmla="*/ 57 h 352"/>
                <a:gd name="T28" fmla="*/ 3840 w 7680"/>
                <a:gd name="T29" fmla="*/ 299 h 352"/>
                <a:gd name="T30" fmla="*/ 3672 w 7680"/>
                <a:gd name="T31" fmla="*/ 195 h 352"/>
                <a:gd name="T32" fmla="*/ 3163 w 7680"/>
                <a:gd name="T33" fmla="*/ 57 h 352"/>
                <a:gd name="T34" fmla="*/ 21 w 7680"/>
                <a:gd name="T35" fmla="*/ 24 h 352"/>
                <a:gd name="T36" fmla="*/ 0 w 7680"/>
                <a:gd name="T37" fmla="*/ 25 h 352"/>
                <a:gd name="T38" fmla="*/ 0 w 7680"/>
                <a:gd name="T39" fmla="*/ 66 h 352"/>
                <a:gd name="T40" fmla="*/ 42 w 7680"/>
                <a:gd name="T41" fmla="*/ 66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680" h="352">
                  <a:moveTo>
                    <a:pt x="42" y="66"/>
                  </a:moveTo>
                  <a:cubicBezTo>
                    <a:pt x="144" y="65"/>
                    <a:pt x="608" y="61"/>
                    <a:pt x="1160" y="61"/>
                  </a:cubicBezTo>
                  <a:cubicBezTo>
                    <a:pt x="1881" y="61"/>
                    <a:pt x="2753" y="68"/>
                    <a:pt x="3160" y="98"/>
                  </a:cubicBezTo>
                  <a:cubicBezTo>
                    <a:pt x="3379" y="114"/>
                    <a:pt x="3548" y="179"/>
                    <a:pt x="3652" y="231"/>
                  </a:cubicBezTo>
                  <a:cubicBezTo>
                    <a:pt x="3764" y="287"/>
                    <a:pt x="3826" y="340"/>
                    <a:pt x="3826" y="341"/>
                  </a:cubicBezTo>
                  <a:cubicBezTo>
                    <a:pt x="3839" y="352"/>
                    <a:pt x="3839" y="352"/>
                    <a:pt x="3839" y="352"/>
                  </a:cubicBezTo>
                  <a:cubicBezTo>
                    <a:pt x="3853" y="342"/>
                    <a:pt x="3853" y="342"/>
                    <a:pt x="3853" y="342"/>
                  </a:cubicBezTo>
                  <a:cubicBezTo>
                    <a:pt x="3856" y="339"/>
                    <a:pt x="4143" y="117"/>
                    <a:pt x="4418" y="98"/>
                  </a:cubicBezTo>
                  <a:cubicBezTo>
                    <a:pt x="5163" y="48"/>
                    <a:pt x="7398" y="64"/>
                    <a:pt x="7638" y="66"/>
                  </a:cubicBezTo>
                  <a:cubicBezTo>
                    <a:pt x="7680" y="66"/>
                    <a:pt x="7680" y="66"/>
                    <a:pt x="7680" y="66"/>
                  </a:cubicBezTo>
                  <a:cubicBezTo>
                    <a:pt x="7680" y="25"/>
                    <a:pt x="7680" y="25"/>
                    <a:pt x="7680" y="25"/>
                  </a:cubicBezTo>
                  <a:cubicBezTo>
                    <a:pt x="7659" y="24"/>
                    <a:pt x="7659" y="24"/>
                    <a:pt x="7659" y="24"/>
                  </a:cubicBezTo>
                  <a:cubicBezTo>
                    <a:pt x="7648" y="24"/>
                    <a:pt x="7169" y="20"/>
                    <a:pt x="6570" y="20"/>
                  </a:cubicBezTo>
                  <a:cubicBezTo>
                    <a:pt x="5809" y="20"/>
                    <a:pt x="4854" y="27"/>
                    <a:pt x="4415" y="57"/>
                  </a:cubicBezTo>
                  <a:cubicBezTo>
                    <a:pt x="4159" y="74"/>
                    <a:pt x="3902" y="253"/>
                    <a:pt x="3840" y="299"/>
                  </a:cubicBezTo>
                  <a:cubicBezTo>
                    <a:pt x="3816" y="280"/>
                    <a:pt x="3759" y="238"/>
                    <a:pt x="3672" y="195"/>
                  </a:cubicBezTo>
                  <a:cubicBezTo>
                    <a:pt x="3565" y="141"/>
                    <a:pt x="3390" y="73"/>
                    <a:pt x="3163" y="57"/>
                  </a:cubicBezTo>
                  <a:cubicBezTo>
                    <a:pt x="2404" y="0"/>
                    <a:pt x="44" y="24"/>
                    <a:pt x="21" y="24"/>
                  </a:cubicBezTo>
                  <a:cubicBezTo>
                    <a:pt x="0" y="25"/>
                    <a:pt x="0" y="25"/>
                    <a:pt x="0" y="25"/>
                  </a:cubicBezTo>
                  <a:cubicBezTo>
                    <a:pt x="0" y="66"/>
                    <a:pt x="0" y="66"/>
                    <a:pt x="0" y="66"/>
                  </a:cubicBezTo>
                  <a:lnTo>
                    <a:pt x="42" y="6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6" name="日期占位符 1"/>
          <p:cNvSpPr>
            <a:spLocks noGrp="1"/>
          </p:cNvSpPr>
          <p:nvPr>
            <p:ph type="dt" sz="half" idx="10"/>
          </p:nvPr>
        </p:nvSpPr>
        <p:spPr>
          <a:xfrm>
            <a:off x="838200" y="6356350"/>
            <a:ext cx="2743200" cy="365125"/>
          </a:xfrm>
        </p:spPr>
        <p:txBody>
          <a:bodyPr/>
          <a:lstStyle/>
          <a:p>
            <a:r>
              <a:rPr lang="zh-CN" altLang="en-US"/>
              <a:t>2026-8-11</a:t>
            </a:r>
            <a:endParaRPr lang="en-US"/>
          </a:p>
        </p:txBody>
      </p:sp>
      <p:sp>
        <p:nvSpPr>
          <p:cNvPr id="7" name="页脚占位符 2"/>
          <p:cNvSpPr>
            <a:spLocks noGrp="1"/>
          </p:cNvSpPr>
          <p:nvPr>
            <p:ph type="ftr" sz="quarter" idx="11"/>
          </p:nvPr>
        </p:nvSpPr>
        <p:spPr>
          <a:xfrm>
            <a:off x="4038600" y="6356350"/>
            <a:ext cx="4114800" cy="365125"/>
          </a:xfrm>
        </p:spPr>
        <p:txBody>
          <a:bodyPr/>
          <a:lstStyle/>
          <a:p>
            <a:r>
              <a:rPr lang="en-US"/>
              <a:t>NED2026</a:t>
            </a:r>
            <a:endParaRPr lang="en-US"/>
          </a:p>
        </p:txBody>
      </p:sp>
      <p:sp>
        <p:nvSpPr>
          <p:cNvPr id="8" name="灯片编号占位符 3"/>
          <p:cNvSpPr>
            <a:spLocks noGrp="1"/>
          </p:cNvSpPr>
          <p:nvPr>
            <p:ph type="sldNum" sz="quarter" idx="12"/>
          </p:nvPr>
        </p:nvSpPr>
        <p:spPr>
          <a:xfrm>
            <a:off x="8610600" y="6356350"/>
            <a:ext cx="2743200" cy="365125"/>
          </a:xfrm>
        </p:spPr>
        <p:txBody>
          <a:bodyPr/>
          <a:lstStyle/>
          <a:p>
            <a:fld id="{6973E886-DE44-40B2-9298-ECBB239BA4AC}" type="slidenum">
              <a:rPr lang="en-US" smtClean="0"/>
            </a:fld>
            <a:endParaRPr 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2026-8-11</a:t>
            </a:r>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矩形: 圆角 6"/>
          <p:cNvSpPr/>
          <p:nvPr userDrawn="1"/>
        </p:nvSpPr>
        <p:spPr>
          <a:xfrm>
            <a:off x="402443" y="381928"/>
            <a:ext cx="11386800" cy="6094800"/>
          </a:xfrm>
          <a:prstGeom prst="roundRect">
            <a:avLst>
              <a:gd name="adj" fmla="val 1524"/>
            </a:avLst>
          </a:prstGeom>
          <a:solidFill>
            <a:schemeClr val="bg2"/>
          </a:solidFill>
          <a:ln>
            <a:noFill/>
          </a:ln>
          <a:effectLst>
            <a:outerShdw blurRad="127000" dist="25400" algn="ctr"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p:txBody>
          <a:bodyPr/>
          <a:lstStyle/>
          <a:p>
            <a:r>
              <a:rPr lang="zh-CN" altLang="en-US"/>
              <a:t>2026-8-11</a:t>
            </a:r>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矩形: 圆角 6"/>
          <p:cNvSpPr/>
          <p:nvPr userDrawn="1"/>
        </p:nvSpPr>
        <p:spPr>
          <a:xfrm>
            <a:off x="515938" y="728663"/>
            <a:ext cx="11160125" cy="5580062"/>
          </a:xfrm>
          <a:prstGeom prst="roundRect">
            <a:avLst>
              <a:gd name="adj" fmla="val 1524"/>
            </a:avLst>
          </a:prstGeom>
          <a:solidFill>
            <a:schemeClr val="bg2"/>
          </a:solidFill>
          <a:ln>
            <a:noFill/>
          </a:ln>
          <a:effectLst>
            <a:outerShdw blurRad="127000" dist="25400" algn="ctr" rotWithShape="0">
              <a:schemeClr val="accent1">
                <a:alpha val="20000"/>
              </a:scheme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圆角 7"/>
          <p:cNvSpPr/>
          <p:nvPr userDrawn="1"/>
        </p:nvSpPr>
        <p:spPr>
          <a:xfrm>
            <a:off x="515938" y="6248401"/>
            <a:ext cx="11160125" cy="10795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r>
              <a:rPr lang="zh-CN" altLang="en-US"/>
              <a:t>2026-8-11</a:t>
            </a:r>
            <a:endParaRPr lang="zh-CN" altLang="en-US"/>
          </a:p>
        </p:txBody>
      </p:sp>
      <p:sp>
        <p:nvSpPr>
          <p:cNvPr id="4" name="页脚占位符 3"/>
          <p:cNvSpPr>
            <a:spLocks noGrp="1"/>
          </p:cNvSpPr>
          <p:nvPr>
            <p:ph type="ftr" sz="quarter" idx="11"/>
          </p:nvPr>
        </p:nvSpPr>
        <p:spPr/>
        <p:txBody>
          <a:bodyPr/>
          <a:lstStyle/>
          <a:p>
            <a:r>
              <a:rPr lang="zh-CN" altLang="en-US"/>
              <a:t>NED2026</a:t>
            </a:r>
            <a:endParaRPr lang="zh-CN" altLang="en-US"/>
          </a:p>
        </p:txBody>
      </p:sp>
      <p:sp>
        <p:nvSpPr>
          <p:cNvPr id="5" name="灯片编号占位符 4"/>
          <p:cNvSpPr>
            <a:spLocks noGrp="1"/>
          </p:cNvSpPr>
          <p:nvPr>
            <p:ph type="sldNum" sz="quarter" idx="12"/>
          </p:nvPr>
        </p:nvSpPr>
        <p:spPr/>
        <p:txBody>
          <a:bodyPr/>
          <a:lstStyle/>
          <a:p>
            <a:fld id="{CD60BC21-56A7-4259-9FCC-E9E7CBD795A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ea typeface="Times New Roman" panose="02020603050405020304" pitchFamily="18" charset="0"/>
              </a:defRPr>
            </a:lvl1pPr>
          </a:lstStyle>
          <a:p>
            <a:r>
              <a:rPr lang="zh-CN" altLang="en-US"/>
              <a:t>2026-8-11</a:t>
            </a:r>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mes New Roman" panose="02020603050405020304" pitchFamily="18" charset="0"/>
                <a:ea typeface="Times New Roman" panose="02020603050405020304" pitchFamily="18" charset="0"/>
              </a:defRPr>
            </a:lvl1pPr>
          </a:lstStyle>
          <a:p>
            <a:r>
              <a:rPr lang="en-US" altLang="zh-CN"/>
              <a:t>NED2026</a:t>
            </a:r>
            <a:endParaRPr lang="en-US" altLang="zh-CN"/>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mes New Roman" panose="02020603050405020304" pitchFamily="18" charset="0"/>
                <a:ea typeface="Times New Roman" panose="02020603050405020304" pitchFamily="18" charset="0"/>
              </a:defRPr>
            </a:lvl1pPr>
          </a:lstStyle>
          <a:p>
            <a:fld id="{CD60BC21-56A7-4259-9FCC-E9E7CBD795A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ea typeface="Times New Roman" panose="02020603050405020304" pitchFamily="18" charset="0"/>
              </a:defRPr>
            </a:lvl1pPr>
          </a:lstStyle>
          <a:p>
            <a:r>
              <a:rPr lang="zh-CN" altLang="en-US"/>
              <a:t>2026-8-11</a:t>
            </a:r>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a:solidFill>
                  <a:schemeClr val="tx1"/>
                </a:solidFill>
                <a:latin typeface="Times New Roman" panose="02020603050405020304" pitchFamily="18" charset="0"/>
                <a:ea typeface="Times New Roman" panose="02020603050405020304" pitchFamily="18" charset="0"/>
              </a:defRPr>
            </a:lvl1pPr>
          </a:lstStyle>
          <a:p>
            <a:r>
              <a:rPr lang="en-US" altLang="zh-CN"/>
              <a:t>NED2026</a:t>
            </a:r>
            <a:endParaRPr lang="en-US" altLang="zh-CN"/>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b="1">
                <a:solidFill>
                  <a:schemeClr val="tx1"/>
                </a:solidFill>
                <a:latin typeface="Times New Roman" panose="02020603050405020304" pitchFamily="18" charset="0"/>
                <a:ea typeface="Times New Roman" panose="02020603050405020304" pitchFamily="18" charset="0"/>
              </a:defRPr>
            </a:lvl1pPr>
          </a:lstStyle>
          <a:p>
            <a:fld id="{CD60BC21-56A7-4259-9FCC-E9E7CBD795A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mes New Roman" panose="02020603050405020304" pitchFamily="18" charset="0"/>
                <a:ea typeface="Times New Roman" panose="02020603050405020304" pitchFamily="18" charset="0"/>
              </a:defRPr>
            </a:lvl1pPr>
          </a:lstStyle>
          <a:p>
            <a:r>
              <a:rPr lang="zh-CN" altLang="en-US"/>
              <a:t>2026-8-11</a:t>
            </a:r>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400">
                <a:solidFill>
                  <a:schemeClr val="tx1"/>
                </a:solidFill>
                <a:latin typeface="Times New Roman" panose="02020603050405020304" pitchFamily="18" charset="0"/>
                <a:ea typeface="Times New Roman" panose="02020603050405020304" pitchFamily="18" charset="0"/>
              </a:defRPr>
            </a:lvl1pPr>
          </a:lstStyle>
          <a:p>
            <a:r>
              <a:rPr lang="en-US" altLang="zh-CN"/>
              <a:t>NED2026</a:t>
            </a:r>
            <a:endParaRPr lang="en-US" altLang="zh-CN"/>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2000" b="1">
                <a:solidFill>
                  <a:schemeClr val="tx1"/>
                </a:solidFill>
                <a:latin typeface="Times New Roman" panose="02020603050405020304" pitchFamily="18" charset="0"/>
                <a:ea typeface="Times New Roman" panose="02020603050405020304" pitchFamily="18" charset="0"/>
              </a:defRPr>
            </a:lvl1pPr>
          </a:lstStyle>
          <a:p>
            <a:fld id="{CD60BC21-56A7-4259-9FCC-E9E7CBD795A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0.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15.xml"/><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image" Target="../media/image1.png"/></Relationships>
</file>

<file path=ppt/slides/_rels/slide11.xml.rels><?xml version="1.0" encoding="UTF-8" standalone="yes"?>
<Relationships xmlns="http://schemas.openxmlformats.org/package/2006/relationships"><Relationship Id="rId7" Type="http://schemas.openxmlformats.org/officeDocument/2006/relationships/notesSlide" Target="../notesSlides/notesSlide9.xml"/><Relationship Id="rId6" Type="http://schemas.openxmlformats.org/officeDocument/2006/relationships/slideLayout" Target="../slideLayouts/slideLayout9.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png"/></Relationships>
</file>

<file path=ppt/slides/_rels/slide12.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1.pn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1.xml"/><Relationship Id="rId6" Type="http://schemas.openxmlformats.org/officeDocument/2006/relationships/slideLayout" Target="../slideLayouts/slideLayout9.xml"/><Relationship Id="rId5" Type="http://schemas.openxmlformats.org/officeDocument/2006/relationships/tags" Target="../tags/tag52.xml"/><Relationship Id="rId4" Type="http://schemas.openxmlformats.org/officeDocument/2006/relationships/image" Target="../media/image23.png"/><Relationship Id="rId3" Type="http://schemas.openxmlformats.org/officeDocument/2006/relationships/image" Target="../media/image22.jpeg"/><Relationship Id="rId2" Type="http://schemas.openxmlformats.org/officeDocument/2006/relationships/image" Target="../media/image1.png"/><Relationship Id="rId1" Type="http://schemas.openxmlformats.org/officeDocument/2006/relationships/tags" Target="../tags/tag51.xml"/></Relationships>
</file>

<file path=ppt/slides/_rels/slide15.xml.rels><?xml version="1.0" encoding="UTF-8" standalone="yes"?>
<Relationships xmlns="http://schemas.openxmlformats.org/package/2006/relationships"><Relationship Id="rId9" Type="http://schemas.openxmlformats.org/officeDocument/2006/relationships/notesSlide" Target="../notesSlides/notesSlide12.xml"/><Relationship Id="rId8" Type="http://schemas.openxmlformats.org/officeDocument/2006/relationships/slideLayout" Target="../slideLayouts/slideLayout9.xml"/><Relationship Id="rId7" Type="http://schemas.openxmlformats.org/officeDocument/2006/relationships/tags" Target="../tags/tag5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png"/><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tags" Target="../tags/tag53.xml"/></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9.xml"/><Relationship Id="rId4" Type="http://schemas.openxmlformats.org/officeDocument/2006/relationships/tags" Target="../tags/tag56.xml"/><Relationship Id="rId3" Type="http://schemas.openxmlformats.org/officeDocument/2006/relationships/image" Target="../media/image1.png"/><Relationship Id="rId2" Type="http://schemas.openxmlformats.org/officeDocument/2006/relationships/tags" Target="../tags/tag55.xml"/><Relationship Id="rId1" Type="http://schemas.openxmlformats.org/officeDocument/2006/relationships/image" Target="../media/image28.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1.png"/></Relationships>
</file>

<file path=ppt/slides/_rels/slide18.xml.rels><?xml version="1.0" encoding="UTF-8" standalone="yes"?>
<Relationships xmlns="http://schemas.openxmlformats.org/package/2006/relationships"><Relationship Id="rId6" Type="http://schemas.openxmlformats.org/officeDocument/2006/relationships/notesSlide" Target="../notesSlides/notesSlide14.xml"/><Relationship Id="rId5" Type="http://schemas.openxmlformats.org/officeDocument/2006/relationships/slideLayout" Target="../slideLayouts/slideLayout9.xml"/><Relationship Id="rId4" Type="http://schemas.openxmlformats.org/officeDocument/2006/relationships/tags" Target="../tags/tag57.xml"/><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5.xml"/><Relationship Id="rId7" Type="http://schemas.openxmlformats.org/officeDocument/2006/relationships/slideLayout" Target="../slideLayouts/slideLayout9.xml"/><Relationship Id="rId6" Type="http://schemas.openxmlformats.org/officeDocument/2006/relationships/tags" Target="../tags/tag59.xml"/><Relationship Id="rId5" Type="http://schemas.openxmlformats.org/officeDocument/2006/relationships/image" Target="../media/image33.png"/><Relationship Id="rId4" Type="http://schemas.openxmlformats.org/officeDocument/2006/relationships/image" Target="../media/image32.png"/><Relationship Id="rId3" Type="http://schemas.openxmlformats.org/officeDocument/2006/relationships/image" Target="../media/image1.png"/><Relationship Id="rId2" Type="http://schemas.openxmlformats.org/officeDocument/2006/relationships/image" Target="../media/image31.png"/><Relationship Id="rId1" Type="http://schemas.openxmlformats.org/officeDocument/2006/relationships/tags" Target="../tags/tag58.xml"/></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2" Type="http://schemas.openxmlformats.org/officeDocument/2006/relationships/notesSlide" Target="../notesSlides/notesSlide2.xml"/><Relationship Id="rId31" Type="http://schemas.openxmlformats.org/officeDocument/2006/relationships/slideLayout" Target="../slideLayouts/slideLayout12.xml"/><Relationship Id="rId30" Type="http://schemas.openxmlformats.org/officeDocument/2006/relationships/tags" Target="../tags/tag29.xml"/><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tags" Target="../tags/tag62.xml"/><Relationship Id="rId7" Type="http://schemas.openxmlformats.org/officeDocument/2006/relationships/image" Target="../media/image37.png"/><Relationship Id="rId6" Type="http://schemas.openxmlformats.org/officeDocument/2006/relationships/image" Target="../media/image36.png"/><Relationship Id="rId5" Type="http://schemas.openxmlformats.org/officeDocument/2006/relationships/image" Target="../media/image1.png"/><Relationship Id="rId4" Type="http://schemas.openxmlformats.org/officeDocument/2006/relationships/image" Target="../media/image35.png"/><Relationship Id="rId3" Type="http://schemas.openxmlformats.org/officeDocument/2006/relationships/image" Target="../media/image34.png"/><Relationship Id="rId2" Type="http://schemas.openxmlformats.org/officeDocument/2006/relationships/tags" Target="../tags/tag61.xml"/><Relationship Id="rId10" Type="http://schemas.openxmlformats.org/officeDocument/2006/relationships/notesSlide" Target="../notesSlides/notesSlide16.xml"/><Relationship Id="rId1" Type="http://schemas.openxmlformats.org/officeDocument/2006/relationships/tags" Target="../tags/tag60.xml"/></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17.xml"/><Relationship Id="rId5" Type="http://schemas.openxmlformats.org/officeDocument/2006/relationships/slideLayout" Target="../slideLayouts/slideLayout9.xml"/><Relationship Id="rId4" Type="http://schemas.openxmlformats.org/officeDocument/2006/relationships/image" Target="../media/image40.png"/><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1.png"/></Relationships>
</file>

<file path=ppt/slides/_rels/slide22.xml.rels><?xml version="1.0" encoding="UTF-8" standalone="yes"?>
<Relationships xmlns="http://schemas.openxmlformats.org/package/2006/relationships"><Relationship Id="rId7" Type="http://schemas.openxmlformats.org/officeDocument/2006/relationships/notesSlide" Target="../notesSlides/notesSlide18.xml"/><Relationship Id="rId6"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42.png"/><Relationship Id="rId3" Type="http://schemas.openxmlformats.org/officeDocument/2006/relationships/image" Target="../media/image41.png"/><Relationship Id="rId2" Type="http://schemas.openxmlformats.org/officeDocument/2006/relationships/image" Target="../media/image38.png"/><Relationship Id="rId1"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8.xml"/><Relationship Id="rId1" Type="http://schemas.openxmlformats.org/officeDocument/2006/relationships/image" Target="../media/image1.png"/></Relationships>
</file>

<file path=ppt/slides/_rels/slide24.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image" Target="../media/image1.png"/><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1" Type="http://schemas.openxmlformats.org/officeDocument/2006/relationships/notesSlide" Target="../notesSlides/notesSlide20.xml"/><Relationship Id="rId10" Type="http://schemas.openxmlformats.org/officeDocument/2006/relationships/slideLayout" Target="../slideLayouts/slideLayout9.xml"/><Relationship Id="rId1" Type="http://schemas.openxmlformats.org/officeDocument/2006/relationships/tags" Target="../tags/tag63.xml"/></Relationships>
</file>

<file path=ppt/slides/_rels/slide25.xml.rels><?xml version="1.0" encoding="UTF-8" standalone="yes"?>
<Relationships xmlns="http://schemas.openxmlformats.org/package/2006/relationships"><Relationship Id="rId9" Type="http://schemas.openxmlformats.org/officeDocument/2006/relationships/tags" Target="../tags/tag78.xml"/><Relationship Id="rId8" Type="http://schemas.openxmlformats.org/officeDocument/2006/relationships/tags" Target="../tags/tag77.xml"/><Relationship Id="rId7" Type="http://schemas.openxmlformats.org/officeDocument/2006/relationships/tags" Target="../tags/tag76.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2" Type="http://schemas.openxmlformats.org/officeDocument/2006/relationships/notesSlide" Target="../notesSlides/notesSlide21.xml"/><Relationship Id="rId11" Type="http://schemas.openxmlformats.org/officeDocument/2006/relationships/slideLayout" Target="../slideLayouts/slideLayout9.xml"/><Relationship Id="rId10" Type="http://schemas.openxmlformats.org/officeDocument/2006/relationships/tags" Target="../tags/tag79.xml"/><Relationship Id="rId1"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6.xml"/><Relationship Id="rId1" Type="http://schemas.openxmlformats.org/officeDocument/2006/relationships/image" Target="../media/image1.png"/></Relationships>
</file>

<file path=ppt/slides/_rels/slide28.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5.xml"/><Relationship Id="rId5" Type="http://schemas.openxmlformats.org/officeDocument/2006/relationships/tags" Target="../tags/tag81.xml"/><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tags" Target="../tags/tag80.xml"/></Relationships>
</file>

<file path=ppt/slides/_rels/slide29.xml.rels><?xml version="1.0" encoding="UTF-8" standalone="yes"?>
<Relationships xmlns="http://schemas.openxmlformats.org/package/2006/relationships"><Relationship Id="rId7" Type="http://schemas.openxmlformats.org/officeDocument/2006/relationships/notesSlide" Target="../notesSlides/notesSlide25.xml"/><Relationship Id="rId6" Type="http://schemas.openxmlformats.org/officeDocument/2006/relationships/slideLayout" Target="../slideLayouts/slideLayout15.xml"/><Relationship Id="rId5" Type="http://schemas.openxmlformats.org/officeDocument/2006/relationships/tags" Target="../tags/tag83.xml"/><Relationship Id="rId4" Type="http://schemas.openxmlformats.org/officeDocument/2006/relationships/image" Target="../media/image45.png"/><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tags" Target="../tags/tag8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1.png"/></Relationships>
</file>

<file path=ppt/slides/_rels/slide30.xml.rels><?xml version="1.0" encoding="UTF-8" standalone="yes"?>
<Relationships xmlns="http://schemas.openxmlformats.org/package/2006/relationships"><Relationship Id="rId7" Type="http://schemas.openxmlformats.org/officeDocument/2006/relationships/notesSlide" Target="../notesSlides/notesSlide26.xml"/><Relationship Id="rId6" Type="http://schemas.openxmlformats.org/officeDocument/2006/relationships/slideLayout" Target="../slideLayouts/slideLayout15.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image" Target="../media/image1.png"/><Relationship Id="rId2" Type="http://schemas.openxmlformats.org/officeDocument/2006/relationships/image" Target="../media/image47.png"/><Relationship Id="rId1" Type="http://schemas.openxmlformats.org/officeDocument/2006/relationships/image" Target="../media/image46.png"/></Relationships>
</file>

<file path=ppt/slides/_rels/slide31.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15.xml"/><Relationship Id="rId3" Type="http://schemas.openxmlformats.org/officeDocument/2006/relationships/image" Target="../media/image1.png"/><Relationship Id="rId2" Type="http://schemas.openxmlformats.org/officeDocument/2006/relationships/tags" Target="../tags/tag86.xml"/><Relationship Id="rId1" Type="http://schemas.openxmlformats.org/officeDocument/2006/relationships/image" Target="../media/image48.png"/></Relationships>
</file>

<file path=ppt/slides/_rels/slide32.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15.xml"/><Relationship Id="rId4" Type="http://schemas.openxmlformats.org/officeDocument/2006/relationships/tags" Target="../tags/tag88.xml"/><Relationship Id="rId3" Type="http://schemas.openxmlformats.org/officeDocument/2006/relationships/image" Target="../media/image49.png"/><Relationship Id="rId2" Type="http://schemas.openxmlformats.org/officeDocument/2006/relationships/image" Target="../media/image1.png"/><Relationship Id="rId1" Type="http://schemas.openxmlformats.org/officeDocument/2006/relationships/tags" Target="../tags/tag87.xml"/></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29.xml"/><Relationship Id="rId6" Type="http://schemas.openxmlformats.org/officeDocument/2006/relationships/slideLayout" Target="../slideLayouts/slideLayout15.xml"/><Relationship Id="rId5" Type="http://schemas.openxmlformats.org/officeDocument/2006/relationships/tags" Target="../tags/tag90.xml"/><Relationship Id="rId4" Type="http://schemas.openxmlformats.org/officeDocument/2006/relationships/image" Target="../media/image51.png"/><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tags" Target="../tags/tag89.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3.xml"/><Relationship Id="rId8" Type="http://schemas.openxmlformats.org/officeDocument/2006/relationships/slideLayout" Target="../slideLayouts/slideLayout9.xml"/><Relationship Id="rId7" Type="http://schemas.openxmlformats.org/officeDocument/2006/relationships/tags" Target="../tags/tag33.xml"/><Relationship Id="rId6" Type="http://schemas.openxmlformats.org/officeDocument/2006/relationships/tags" Target="../tags/tag32.xml"/><Relationship Id="rId5" Type="http://schemas.openxmlformats.org/officeDocument/2006/relationships/image" Target="../media/image3.png"/><Relationship Id="rId4" Type="http://schemas.openxmlformats.org/officeDocument/2006/relationships/tags" Target="../tags/tag31.xml"/><Relationship Id="rId3" Type="http://schemas.openxmlformats.org/officeDocument/2006/relationships/image" Target="../media/image2.png"/><Relationship Id="rId2" Type="http://schemas.openxmlformats.org/officeDocument/2006/relationships/tags" Target="../tags/tag30.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tags" Target="../tags/tag41.xml"/><Relationship Id="rId8" Type="http://schemas.openxmlformats.org/officeDocument/2006/relationships/tags" Target="../tags/tag40.xml"/><Relationship Id="rId7" Type="http://schemas.openxmlformats.org/officeDocument/2006/relationships/image" Target="../media/image1.png"/><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6" Type="http://schemas.openxmlformats.org/officeDocument/2006/relationships/notesSlide" Target="../notesSlides/notesSlide4.xml"/><Relationship Id="rId15" Type="http://schemas.openxmlformats.org/officeDocument/2006/relationships/slideLayout" Target="../slideLayouts/slideLayout9.xml"/><Relationship Id="rId14" Type="http://schemas.openxmlformats.org/officeDocument/2006/relationships/tags" Target="../tags/tag43.xml"/><Relationship Id="rId13" Type="http://schemas.openxmlformats.org/officeDocument/2006/relationships/image" Target="../media/image6.png"/><Relationship Id="rId12" Type="http://schemas.openxmlformats.org/officeDocument/2006/relationships/image" Target="../media/image5.png"/><Relationship Id="rId11" Type="http://schemas.openxmlformats.org/officeDocument/2006/relationships/image" Target="../media/image4.png"/><Relationship Id="rId10" Type="http://schemas.openxmlformats.org/officeDocument/2006/relationships/tags" Target="../tags/tag42.xml"/><Relationship Id="rId1" Type="http://schemas.openxmlformats.org/officeDocument/2006/relationships/tags" Target="../tags/tag34.xml"/></Relationships>
</file>

<file path=ppt/slides/_rels/slide6.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9.xml"/><Relationship Id="rId6" Type="http://schemas.openxmlformats.org/officeDocument/2006/relationships/tags" Target="../tags/tag47.xml"/><Relationship Id="rId5" Type="http://schemas.openxmlformats.org/officeDocument/2006/relationships/image" Target="../media/image5.png"/><Relationship Id="rId4" Type="http://schemas.openxmlformats.org/officeDocument/2006/relationships/image" Target="../media/image1.png"/><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s>
</file>

<file path=ppt/slides/_rels/slide7.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12.png"/><Relationship Id="rId7" Type="http://schemas.openxmlformats.org/officeDocument/2006/relationships/image" Target="../media/image11.png"/><Relationship Id="rId6" Type="http://schemas.openxmlformats.org/officeDocument/2006/relationships/tags" Target="../tags/tag48.xml"/><Relationship Id="rId5" Type="http://schemas.openxmlformats.org/officeDocument/2006/relationships/image" Target="../media/image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0" Type="http://schemas.openxmlformats.org/officeDocument/2006/relationships/notesSlide" Target="../notesSlides/notesSlide6.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12.xml"/><Relationship Id="rId2" Type="http://schemas.openxmlformats.org/officeDocument/2006/relationships/image" Target="../media/image1.png"/><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a:t>
            </a:r>
            <a:r>
              <a:rPr lang="zh-CN" altLang="en-US" dirty="0"/>
              <a:t>‘’</a:t>
            </a:r>
            <a:r>
              <a:rPr lang="en-US" altLang="zh-CN" dirty="0"/>
              <a:t>++</a:t>
            </a:r>
            <a:r>
              <a:rPr lang="zh-CN" altLang="en-US" dirty="0"/>
              <a:t>‘’</a:t>
            </a:r>
            <a:r>
              <a:rPr lang="en-US" altLang="zh-CN" dirty="0"/>
              <a:t>4</a:t>
            </a:r>
            <a:endParaRPr lang="zh-CN" altLang="en-US" dirty="0"/>
          </a:p>
        </p:txBody>
      </p:sp>
      <p:sp>
        <p:nvSpPr>
          <p:cNvPr id="3" name="内容占位符 2"/>
          <p:cNvSpPr>
            <a:spLocks noGrp="1"/>
          </p:cNvSpPr>
          <p:nvPr>
            <p:ph idx="1"/>
          </p:nvPr>
        </p:nvSpPr>
        <p:spPr/>
        <p:txBody>
          <a:bodyPr/>
          <a:lstStyle/>
          <a:p>
            <a:endParaRPr lang="zh-CN" altLang="en-US"/>
          </a:p>
        </p:txBody>
      </p:sp>
      <p:sp>
        <p:nvSpPr>
          <p:cNvPr id="6" name="矩形 5"/>
          <p:cNvSpPr/>
          <p:nvPr/>
        </p:nvSpPr>
        <p:spPr>
          <a:xfrm>
            <a:off x="0" y="1442720"/>
            <a:ext cx="12192000" cy="2569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endParaRPr lang="zh-CN" altLang="zh-CN" sz="4000" dirty="0">
              <a:solidFill>
                <a:schemeClr val="bg2"/>
              </a:solidFill>
              <a:effectLst/>
              <a:latin typeface="Times New Roman" panose="02020603050405020304" pitchFamily="18" charset="0"/>
              <a:ea typeface="Times New Roman" panose="02020603050405020304" pitchFamily="18" charset="0"/>
            </a:endParaRPr>
          </a:p>
        </p:txBody>
      </p:sp>
      <p:sp>
        <p:nvSpPr>
          <p:cNvPr id="9" name="文本框 8"/>
          <p:cNvSpPr txBox="1"/>
          <p:nvPr/>
        </p:nvSpPr>
        <p:spPr>
          <a:xfrm>
            <a:off x="657340" y="2220265"/>
            <a:ext cx="11127634" cy="1014730"/>
          </a:xfrm>
          <a:prstGeom prst="rect">
            <a:avLst/>
          </a:prstGeom>
          <a:noFill/>
        </p:spPr>
        <p:txBody>
          <a:bodyPr wrap="square" rtlCol="0">
            <a:spAutoFit/>
          </a:bodyPr>
          <a:lstStyle/>
          <a:p>
            <a:pPr algn="ctr">
              <a:lnSpc>
                <a:spcPct val="150000"/>
              </a:lnSpc>
            </a:pPr>
            <a:r>
              <a:rPr sz="4000" b="1" dirty="0" err="1">
                <a:solidFill>
                  <a:schemeClr val="bg1"/>
                </a:solidFill>
                <a:uFillTx/>
                <a:latin typeface="Times New Roman" panose="02020603050405020304" pitchFamily="18" charset="0"/>
                <a:ea typeface="宋体" panose="02010600030101010101" pitchFamily="2" charset="-122"/>
                <a:sym typeface="+mn-ea"/>
              </a:rPr>
              <a:t>基于</a:t>
            </a:r>
            <a:r>
              <a:rPr lang="zh-CN" sz="4000" b="1" dirty="0" err="1">
                <a:solidFill>
                  <a:schemeClr val="bg1"/>
                </a:solidFill>
                <a:uFillTx/>
                <a:latin typeface="Times New Roman" panose="02020603050405020304" pitchFamily="18" charset="0"/>
                <a:ea typeface="宋体" panose="02010600030101010101" pitchFamily="2" charset="-122"/>
                <a:sym typeface="+mn-ea"/>
              </a:rPr>
              <a:t>分立元器件的</a:t>
            </a:r>
            <a:r>
              <a:rPr lang="zh-CN" altLang="en-US" sz="4000" b="1" dirty="0">
                <a:solidFill>
                  <a:schemeClr val="bg1"/>
                </a:solidFill>
                <a:uFillTx/>
                <a:latin typeface="Times New Roman" panose="02020603050405020304" pitchFamily="18" charset="0"/>
                <a:ea typeface="宋体" panose="02010600030101010101" pitchFamily="2" charset="-122"/>
                <a:sym typeface="+mn-ea"/>
              </a:rPr>
              <a:t>两级</a:t>
            </a:r>
            <a:r>
              <a:rPr sz="4000" b="1" dirty="0" err="1">
                <a:solidFill>
                  <a:schemeClr val="bg1"/>
                </a:solidFill>
                <a:uFillTx/>
                <a:latin typeface="Times New Roman" panose="02020603050405020304" pitchFamily="18" charset="0"/>
                <a:ea typeface="宋体" panose="02010600030101010101" pitchFamily="2" charset="-122"/>
                <a:sym typeface="+mn-ea"/>
              </a:rPr>
              <a:t>时间放大</a:t>
            </a:r>
            <a:r>
              <a:rPr lang="en-US" sz="4000" b="1" dirty="0" err="1">
                <a:solidFill>
                  <a:schemeClr val="bg1"/>
                </a:solidFill>
                <a:uFillTx/>
                <a:latin typeface="Times New Roman" panose="02020603050405020304" pitchFamily="18" charset="0"/>
                <a:ea typeface="宋体" panose="02010600030101010101" pitchFamily="2" charset="-122"/>
                <a:sym typeface="+mn-ea"/>
              </a:rPr>
              <a:t>TDC</a:t>
            </a:r>
            <a:endParaRPr lang="zh-CN" altLang="en-US" sz="4000" b="1" dirty="0">
              <a:solidFill>
                <a:schemeClr val="bg1"/>
              </a:solidFill>
              <a:uFillTx/>
              <a:latin typeface="Times New Roman" panose="02020603050405020304" pitchFamily="18" charset="0"/>
              <a:ea typeface="宋体" panose="02010600030101010101" pitchFamily="2" charset="-122"/>
              <a:cs typeface="Times New Roman" panose="02020603050405020304" pitchFamily="18" charset="0"/>
            </a:endParaRPr>
          </a:p>
        </p:txBody>
      </p:sp>
      <p:sp>
        <p:nvSpPr>
          <p:cNvPr id="4" name="文本框 3"/>
          <p:cNvSpPr txBox="1"/>
          <p:nvPr/>
        </p:nvSpPr>
        <p:spPr>
          <a:xfrm>
            <a:off x="2580005" y="4994275"/>
            <a:ext cx="7031990" cy="475615"/>
          </a:xfrm>
          <a:prstGeom prst="rect">
            <a:avLst/>
          </a:prstGeom>
          <a:noFill/>
        </p:spPr>
        <p:txBody>
          <a:bodyPr wrap="square" rtlCol="0">
            <a:spAutoFit/>
          </a:bodyPr>
          <a:lstStyle/>
          <a:p>
            <a:pPr algn="ctr">
              <a:lnSpc>
                <a:spcPct val="125000"/>
              </a:lnSpc>
            </a:pPr>
            <a:r>
              <a:rPr lang="zh-CN" altLang="en-US" sz="2000" b="1" dirty="0">
                <a:latin typeface="宋体" panose="02010600030101010101" pitchFamily="2" charset="-122"/>
                <a:ea typeface="宋体" panose="02010600030101010101" pitchFamily="2" charset="-122"/>
                <a:sym typeface="+mn-ea"/>
              </a:rPr>
              <a:t>清华大学工程物理系</a:t>
            </a:r>
            <a:endParaRPr lang="en-US" altLang="zh-CN" sz="2000" b="1" spc="300" dirty="0">
              <a:solidFill>
                <a:schemeClr val="tx1"/>
              </a:solidFill>
              <a:latin typeface="Times New Roman" panose="02020603050405020304" pitchFamily="18" charset="0"/>
              <a:ea typeface="微软雅黑 Light" panose="020B0502040204020203" pitchFamily="34" charset="-122"/>
              <a:cs typeface="Times New Roman" panose="02020603050405020304" pitchFamily="18" charset="0"/>
            </a:endParaRPr>
          </a:p>
        </p:txBody>
      </p:sp>
      <p:pic>
        <p:nvPicPr>
          <p:cNvPr id="12" name="图片 11"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100965" y="307975"/>
            <a:ext cx="2397760" cy="628650"/>
          </a:xfrm>
          <a:prstGeom prst="rect">
            <a:avLst/>
          </a:prstGeom>
        </p:spPr>
      </p:pic>
      <p:sp>
        <p:nvSpPr>
          <p:cNvPr id="8" name="灯片编号占位符 7"/>
          <p:cNvSpPr>
            <a:spLocks noGrp="1"/>
          </p:cNvSpPr>
          <p:nvPr>
            <p:ph type="sldNum" sz="quarter" idx="12"/>
          </p:nvPr>
        </p:nvSpPr>
        <p:spPr/>
        <p:txBody>
          <a:bodyPr/>
          <a:lstStyle/>
          <a:p>
            <a:fld id="{97AA5570-5C36-4F12-A1EB-4155A99A1666}" type="slidenum">
              <a:rPr lang="zh-CN" altLang="en-US" smtClean="0"/>
            </a:fld>
            <a:endParaRPr lang="zh-CN" altLang="en-US" dirty="0"/>
          </a:p>
        </p:txBody>
      </p:sp>
      <p:sp>
        <p:nvSpPr>
          <p:cNvPr id="10" name="文本框 9"/>
          <p:cNvSpPr txBox="1"/>
          <p:nvPr/>
        </p:nvSpPr>
        <p:spPr>
          <a:xfrm>
            <a:off x="4194175" y="4290695"/>
            <a:ext cx="3805555" cy="460375"/>
          </a:xfrm>
          <a:prstGeom prst="rect">
            <a:avLst/>
          </a:prstGeom>
          <a:noFill/>
        </p:spPr>
        <p:txBody>
          <a:bodyPr wrap="square" rtlCol="0">
            <a:spAutoFit/>
          </a:bodyPr>
          <a:lstStyle/>
          <a:p>
            <a:pPr algn="ctr"/>
            <a:r>
              <a:rPr lang="zh-CN" altLang="en-US" sz="2400" b="1" dirty="0">
                <a:latin typeface="宋体" panose="02010600030101010101" pitchFamily="2" charset="-122"/>
                <a:ea typeface="宋体" panose="02010600030101010101" pitchFamily="2" charset="-122"/>
                <a:sym typeface="+mn-ea"/>
              </a:rPr>
              <a:t>褚衍博，张志财</a:t>
            </a:r>
            <a:endParaRPr lang="en-US" altLang="zh-CN" sz="2400" b="1">
              <a:latin typeface="Times New Roman" panose="02020603050405020304" pitchFamily="18" charset="0"/>
              <a:cs typeface="Times New Roman" panose="02020603050405020304" pitchFamily="18" charset="0"/>
            </a:endParaRPr>
          </a:p>
        </p:txBody>
      </p:sp>
      <p:sp>
        <p:nvSpPr>
          <p:cNvPr id="7" name="页脚占位符 6"/>
          <p:cNvSpPr>
            <a:spLocks noGrp="1"/>
          </p:cNvSpPr>
          <p:nvPr>
            <p:ph type="ftr" sz="quarter" idx="11"/>
          </p:nvPr>
        </p:nvSpPr>
        <p:spPr/>
        <p:txBody>
          <a:bodyPr/>
          <a:lstStyle/>
          <a:p>
            <a:r>
              <a:rPr lang="en-US" altLang="zh-CN"/>
              <a:t>NED2026</a:t>
            </a:r>
            <a:endParaRPr lang="en-US" altLang="zh-CN"/>
          </a:p>
        </p:txBody>
      </p:sp>
      <p:sp>
        <p:nvSpPr>
          <p:cNvPr id="11" name="文本框 10"/>
          <p:cNvSpPr txBox="1"/>
          <p:nvPr/>
        </p:nvSpPr>
        <p:spPr>
          <a:xfrm>
            <a:off x="9192895" y="518795"/>
            <a:ext cx="2921635" cy="368300"/>
          </a:xfrm>
          <a:prstGeom prst="rect">
            <a:avLst/>
          </a:prstGeom>
          <a:noFill/>
        </p:spPr>
        <p:txBody>
          <a:bodyPr wrap="square" rtlCol="0" anchor="t">
            <a:spAutoFit/>
          </a:bodyPr>
          <a:lstStyle/>
          <a:p>
            <a:r>
              <a:rPr lang="en-US" altLang="zh-CN" b="1" dirty="0">
                <a:solidFill>
                  <a:srgbClr val="7C2E9A"/>
                </a:solidFill>
                <a:sym typeface="+mn-ea"/>
              </a:rPr>
              <a:t>JINST 20, T06005 (2025)</a:t>
            </a:r>
            <a:endParaRPr lang="en-US" altLang="zh-CN" b="1" dirty="0">
              <a:solidFill>
                <a:srgbClr val="7C2E9A"/>
              </a:solidFill>
              <a:sym typeface="+mn-ea"/>
            </a:endParaRPr>
          </a:p>
        </p:txBody>
      </p:sp>
      <p:sp>
        <p:nvSpPr>
          <p:cNvPr id="13" name="文本框 12"/>
          <p:cNvSpPr txBox="1"/>
          <p:nvPr/>
        </p:nvSpPr>
        <p:spPr>
          <a:xfrm>
            <a:off x="3048000" y="5778500"/>
            <a:ext cx="6096000" cy="398780"/>
          </a:xfrm>
          <a:prstGeom prst="rect">
            <a:avLst/>
          </a:prstGeom>
          <a:noFill/>
        </p:spPr>
        <p:txBody>
          <a:bodyPr wrap="square" rtlCol="0" anchor="t">
            <a:spAutoFit/>
          </a:bodyPr>
          <a:lstStyle/>
          <a:p>
            <a:pPr algn="ctr"/>
            <a:r>
              <a:rPr lang="en-US" altLang="zh-CN" sz="2000" b="1" spc="300" dirty="0">
                <a:latin typeface="Times New Roman" panose="02020603050405020304" pitchFamily="18" charset="0"/>
                <a:ea typeface="微软雅黑 Light" panose="020B0502040204020203" pitchFamily="34" charset="-122"/>
                <a:cs typeface="Times New Roman" panose="02020603050405020304" pitchFamily="18" charset="0"/>
                <a:sym typeface="+mn-ea"/>
              </a:rPr>
              <a:t>2026/8/11</a:t>
            </a:r>
            <a:endParaRPr lang="en-US" altLang="zh-CN" sz="2000" b="1" spc="300" dirty="0">
              <a:latin typeface="Times New Roman" panose="02020603050405020304" pitchFamily="18" charset="0"/>
              <a:ea typeface="微软雅黑 Light" panose="020B0502040204020203" pitchFamily="34" charset="-122"/>
              <a:cs typeface="Times New Roman" panose="02020603050405020304" pitchFamily="18" charset="0"/>
              <a:sym typeface="+mn-ea"/>
            </a:endParaRPr>
          </a:p>
        </p:txBody>
      </p:sp>
      <p:sp>
        <p:nvSpPr>
          <p:cNvPr id="5" name="日期占位符 4"/>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6435" y="82550"/>
            <a:ext cx="2533650" cy="664845"/>
          </a:xfrm>
          <a:prstGeom prst="rect">
            <a:avLst/>
          </a:prstGeom>
        </p:spPr>
      </p:pic>
      <p:grpSp>
        <p:nvGrpSpPr>
          <p:cNvPr id="3" name="组合 2"/>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 name="组合 3"/>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0" name="文本框 9"/>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2" name="灯片编号占位符 11"/>
          <p:cNvSpPr>
            <a:spLocks noGrp="1"/>
          </p:cNvSpPr>
          <p:nvPr>
            <p:ph type="sldNum" sz="quarter" idx="12"/>
          </p:nvPr>
        </p:nvSpPr>
        <p:spPr>
          <a:xfrm>
            <a:off x="8610600" y="6356350"/>
            <a:ext cx="2743200" cy="365125"/>
          </a:xfrm>
        </p:spPr>
        <p:txBody>
          <a:bodyPr/>
          <a:lstStyle/>
          <a:p>
            <a:fld id="{CD60BC21-56A7-4259-9FCC-E9E7CBD795A8}" type="slidenum">
              <a:rPr lang="zh-CN" altLang="en-US" smtClean="0"/>
            </a:fld>
            <a:endParaRPr lang="zh-CN" altLang="en-US"/>
          </a:p>
        </p:txBody>
      </p:sp>
      <p:sp>
        <p:nvSpPr>
          <p:cNvPr id="13" name="页脚占位符 12"/>
          <p:cNvSpPr>
            <a:spLocks noGrp="1"/>
          </p:cNvSpPr>
          <p:nvPr>
            <p:ph type="ftr" sz="quarter" idx="11"/>
          </p:nvPr>
        </p:nvSpPr>
        <p:spPr>
          <a:xfrm>
            <a:off x="4038600" y="6356350"/>
            <a:ext cx="4114800" cy="365125"/>
          </a:xfrm>
        </p:spPr>
        <p:txBody>
          <a:bodyPr/>
          <a:lstStyle/>
          <a:p>
            <a:r>
              <a:rPr lang="zh-CN" altLang="en-US"/>
              <a:t>NED2026</a:t>
            </a:r>
            <a:endParaRPr lang="zh-CN" altLang="en-US"/>
          </a:p>
        </p:txBody>
      </p:sp>
      <p:sp>
        <p:nvSpPr>
          <p:cNvPr id="2" name="日期占位符 1"/>
          <p:cNvSpPr>
            <a:spLocks noGrp="1"/>
          </p:cNvSpPr>
          <p:nvPr>
            <p:ph type="dt" sz="half" idx="10"/>
          </p:nvPr>
        </p:nvSpPr>
        <p:spPr/>
        <p:txBody>
          <a:bodyPr/>
          <a:p>
            <a:r>
              <a:rPr lang="zh-CN" altLang="en-US"/>
              <a:t>2026-8-11</a:t>
            </a:r>
            <a:endParaRPr lang="zh-CN" altLang="en-US"/>
          </a:p>
        </p:txBody>
      </p:sp>
      <p:grpSp>
        <p:nvGrpSpPr>
          <p:cNvPr id="6" name="组合 5"/>
          <p:cNvGrpSpPr/>
          <p:nvPr/>
        </p:nvGrpSpPr>
        <p:grpSpPr>
          <a:xfrm>
            <a:off x="311150" y="0"/>
            <a:ext cx="11569700" cy="6858000"/>
            <a:chOff x="536" y="0"/>
            <a:chExt cx="18220" cy="10800"/>
          </a:xfrm>
        </p:grpSpPr>
        <p:pic>
          <p:nvPicPr>
            <p:cNvPr id="7" name="图片 6"/>
            <p:cNvPicPr>
              <a:picLocks noChangeAspect="1"/>
            </p:cNvPicPr>
            <p:nvPr/>
          </p:nvPicPr>
          <p:blipFill>
            <a:blip r:embed="rId2"/>
            <a:stretch>
              <a:fillRect/>
            </a:stretch>
          </p:blipFill>
          <p:spPr>
            <a:xfrm>
              <a:off x="4846" y="0"/>
              <a:ext cx="8099" cy="10800"/>
            </a:xfrm>
            <a:prstGeom prst="rect">
              <a:avLst/>
            </a:prstGeom>
          </p:spPr>
        </p:pic>
        <mc:AlternateContent xmlns:mc="http://schemas.openxmlformats.org/markup-compatibility/2006">
          <mc:Choice xmlns:a14="http://schemas.microsoft.com/office/drawing/2010/main" Requires="a14">
            <p:sp>
              <p:nvSpPr>
                <p:cNvPr id="8" name="TextBox 2"/>
                <p:cNvSpPr txBox="1"/>
                <p:nvPr/>
              </p:nvSpPr>
              <p:spPr>
                <a:xfrm>
                  <a:off x="536" y="1876"/>
                  <a:ext cx="4307" cy="2503"/>
                </a:xfrm>
                <a:prstGeom prst="rect">
                  <a:avLst/>
                </a:prstGeom>
                <a:solidFill>
                  <a:schemeClr val="bg1">
                    <a:lumMod val="95000"/>
                  </a:schemeClr>
                </a:solidFill>
              </p:spPr>
              <p:txBody>
                <a:bodyPr wrap="none" rtlCol="0">
                  <a:spAutoFit/>
                </a:bodyPr>
                <a:lstStyle/>
                <a:p>
                  <a:pPr algn="ctr"/>
                  <a:r>
                    <a:rPr lang="zh-CN" altLang="en-US" sz="2400" dirty="0">
                      <a:latin typeface="Times New Roman" panose="02020603050405020304" pitchFamily="18" charset="0"/>
                      <a:cs typeface="Times New Roman" panose="02020603050405020304" pitchFamily="18" charset="0"/>
                    </a:rPr>
                    <a:t>直接电源输入</a:t>
                  </a:r>
                  <a:endParaRPr lang="en-US" altLang="zh-CN"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(RIGOL DP2031</a:t>
                  </a:r>
                  <a:endParaRPr lang="en-US" sz="2400" dirty="0">
                    <a:latin typeface="Times New Roman" panose="02020603050405020304" pitchFamily="18" charset="0"/>
                    <a:cs typeface="Times New Roman" panose="02020603050405020304" pitchFamily="18" charset="0"/>
                  </a:endParaRPr>
                </a:p>
                <a:p>
                  <a:pPr algn="ctr"/>
                  <a:r>
                    <a:rPr lang="en-US" sz="2400" dirty="0">
                      <a:latin typeface="Times New Roman" panose="02020603050405020304" pitchFamily="18" charset="0"/>
                      <a:cs typeface="Times New Roman" panose="02020603050405020304" pitchFamily="18" charset="0"/>
                    </a:rPr>
                    <a:t>RIGOL DP932)</a:t>
                  </a:r>
                  <a:endParaRPr lang="en-US" sz="2400" dirty="0">
                    <a:latin typeface="Times New Roman" panose="02020603050405020304" pitchFamily="18" charset="0"/>
                    <a:cs typeface="Times New Roman" panose="02020603050405020304" pitchFamily="18" charset="0"/>
                  </a:endParaRPr>
                </a:p>
                <a:p>
                  <a:pPr algn="ctr"/>
                  <a:r>
                    <a:rPr lang="zh-CN" altLang="en-US" sz="2400" dirty="0">
                      <a:latin typeface="Times New Roman" panose="02020603050405020304" pitchFamily="18" charset="0"/>
                      <a:cs typeface="Times New Roman" panose="02020603050405020304" pitchFamily="18" charset="0"/>
                    </a:rPr>
                    <a:t>包括</a:t>
                  </a:r>
                  <a14:m>
                    <m:oMath xmlns:m="http://schemas.openxmlformats.org/officeDocument/2006/math">
                      <m:r>
                        <a:rPr lang="en-US" sz="2400" b="0" i="1" smtClean="0">
                          <a:latin typeface="Cambria Math" panose="02040503050406030204" pitchFamily="18" charset="0"/>
                        </a:rPr>
                        <m:t>±</m:t>
                      </m:r>
                      <m:r>
                        <a:rPr lang="en-US" sz="2400" b="0" i="1" smtClean="0">
                          <a:latin typeface="Cambria Math" panose="02040503050406030204" pitchFamily="18" charset="0"/>
                        </a:rPr>
                        <m:t>5</m:t>
                      </m:r>
                      <m:r>
                        <m:rPr>
                          <m:sty m:val="p"/>
                        </m:rPr>
                        <a:rPr lang="en-US" sz="2400" b="0" i="0" smtClean="0">
                          <a:latin typeface="Cambria Math" panose="02040503050406030204" pitchFamily="18" charset="0"/>
                        </a:rPr>
                        <m:t>V</m:t>
                      </m:r>
                    </m:oMath>
                  </a14:m>
                  <a:r>
                    <a:rPr lang="zh-CN" altLang="en-US"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vth</a:t>
                  </a:r>
                  <a:r>
                    <a:rPr lang="zh-CN" altLang="en-US" sz="2400" dirty="0">
                      <a:latin typeface="Times New Roman" panose="02020603050405020304" pitchFamily="18" charset="0"/>
                      <a:cs typeface="Times New Roman" panose="02020603050405020304" pitchFamily="18" charset="0"/>
                    </a:rPr>
                    <a:t>等。</a:t>
                  </a:r>
                  <a:endParaRPr lang="en-US" sz="2400" dirty="0">
                    <a:latin typeface="Times New Roman" panose="02020603050405020304" pitchFamily="18" charset="0"/>
                    <a:cs typeface="Times New Roman" panose="02020603050405020304" pitchFamily="18" charset="0"/>
                  </a:endParaRPr>
                </a:p>
              </p:txBody>
            </p:sp>
          </mc:Choice>
          <mc:Fallback>
            <p:sp>
              <p:nvSpPr>
                <p:cNvPr id="8" name="TextBox 2"/>
                <p:cNvSpPr txBox="1">
                  <a:spLocks noRot="1" noChangeAspect="1" noMove="1" noResize="1" noEditPoints="1" noAdjustHandles="1" noChangeArrowheads="1" noChangeShapeType="1" noTextEdit="1"/>
                </p:cNvSpPr>
                <p:nvPr/>
              </p:nvSpPr>
              <p:spPr>
                <a:xfrm>
                  <a:off x="536" y="1876"/>
                  <a:ext cx="4307" cy="2503"/>
                </a:xfrm>
                <a:prstGeom prst="rect">
                  <a:avLst/>
                </a:prstGeom>
                <a:blipFill rotWithShape="1">
                  <a:blip r:embed="rId3"/>
                </a:blipFill>
              </p:spPr>
              <p:txBody>
                <a:bodyPr/>
                <a:lstStyle/>
                <a:p>
                  <a:r>
                    <a:rPr lang="zh-CN" altLang="en-US">
                      <a:noFill/>
                    </a:rPr>
                    <a:t> </a:t>
                  </a:r>
                </a:p>
              </p:txBody>
            </p:sp>
          </mc:Fallback>
        </mc:AlternateContent>
        <p:sp>
          <p:nvSpPr>
            <p:cNvPr id="11" name="Left Brace 3"/>
            <p:cNvSpPr/>
            <p:nvPr/>
          </p:nvSpPr>
          <p:spPr>
            <a:xfrm>
              <a:off x="4990" y="983"/>
              <a:ext cx="671" cy="3600"/>
            </a:xfrm>
            <a:prstGeom prst="leftBrace">
              <a:avLst>
                <a:gd name="adj1" fmla="val 8333"/>
                <a:gd name="adj2" fmla="val 49726"/>
              </a:avLst>
            </a:prstGeom>
            <a:ln w="38100"/>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6" name="TextBox 4"/>
            <p:cNvSpPr txBox="1"/>
            <p:nvPr/>
          </p:nvSpPr>
          <p:spPr>
            <a:xfrm>
              <a:off x="13117" y="5152"/>
              <a:ext cx="5639" cy="1888"/>
            </a:xfrm>
            <a:prstGeom prst="rect">
              <a:avLst/>
            </a:prstGeom>
            <a:solidFill>
              <a:schemeClr val="bg1">
                <a:lumMod val="95000"/>
              </a:schemeClr>
            </a:solidFill>
          </p:spPr>
          <p:txBody>
            <a:bodyPr wrap="square" rtlCol="0">
              <a:spAutoFit/>
            </a:bodyPr>
            <a:lstStyle/>
            <a:p>
              <a:pPr algn="ctr"/>
              <a:r>
                <a:rPr lang="zh-CN" altLang="en-US" sz="2400" dirty="0">
                  <a:latin typeface="Times New Roman" panose="02020603050405020304" pitchFamily="18" charset="0"/>
                  <a:cs typeface="Times New Roman" panose="02020603050405020304" pitchFamily="18" charset="0"/>
                </a:rPr>
                <a:t>连接到</a:t>
              </a:r>
              <a:r>
                <a:rPr lang="en-US" altLang="zh-CN" sz="2400" dirty="0">
                  <a:latin typeface="Times New Roman" panose="02020603050405020304" pitchFamily="18" charset="0"/>
                  <a:cs typeface="Times New Roman" panose="02020603050405020304" pitchFamily="18" charset="0"/>
                </a:rPr>
                <a:t>3 GHz</a:t>
              </a:r>
              <a:r>
                <a:rPr lang="zh-CN" altLang="en-US" sz="2400" dirty="0">
                  <a:latin typeface="Times New Roman" panose="02020603050405020304" pitchFamily="18" charset="0"/>
                  <a:cs typeface="Times New Roman" panose="02020603050405020304" pitchFamily="18" charset="0"/>
                </a:rPr>
                <a:t>示波器</a:t>
              </a:r>
              <a:r>
                <a:rPr lang="en-US" altLang="zh-CN" sz="2400" dirty="0">
                  <a:latin typeface="Times New Roman" panose="02020603050405020304" pitchFamily="18" charset="0"/>
                  <a:cs typeface="Times New Roman" panose="02020603050405020304" pitchFamily="18" charset="0"/>
                </a:rPr>
                <a:t> </a:t>
              </a:r>
              <a:endParaRPr lang="en-US" altLang="zh-CN" sz="2400" dirty="0">
                <a:latin typeface="Times New Roman" panose="02020603050405020304" pitchFamily="18" charset="0"/>
                <a:cs typeface="Times New Roman" panose="02020603050405020304" pitchFamily="18" charset="0"/>
              </a:endParaRPr>
            </a:p>
            <a:p>
              <a:pPr algn="ctr"/>
              <a:r>
                <a:rPr lang="en-US" altLang="zh-CN" sz="2400" dirty="0">
                  <a:latin typeface="Times New Roman" panose="02020603050405020304" pitchFamily="18" charset="0"/>
                  <a:cs typeface="Times New Roman" panose="02020603050405020304" pitchFamily="18" charset="0"/>
                </a:rPr>
                <a:t>(RIGOL DS70304)</a:t>
              </a:r>
              <a:endParaRPr lang="en-US" altLang="zh-CN" sz="2400" dirty="0">
                <a:latin typeface="Times New Roman" panose="02020603050405020304" pitchFamily="18" charset="0"/>
                <a:cs typeface="Times New Roman" panose="02020603050405020304" pitchFamily="18" charset="0"/>
              </a:endParaRPr>
            </a:p>
            <a:p>
              <a:pPr algn="ctr"/>
              <a:r>
                <a:rPr lang="zh-CN" altLang="en-US" sz="2400" dirty="0">
                  <a:latin typeface="Times New Roman" panose="02020603050405020304" pitchFamily="18" charset="0"/>
                  <a:cs typeface="Times New Roman" panose="02020603050405020304" pitchFamily="18" charset="0"/>
                </a:rPr>
                <a:t>用于参考时间的测量</a:t>
              </a:r>
              <a:endParaRPr lang="zh-CN" altLang="en-US" sz="2400" dirty="0">
                <a:latin typeface="Times New Roman" panose="02020603050405020304" pitchFamily="18" charset="0"/>
                <a:cs typeface="Times New Roman" panose="02020603050405020304" pitchFamily="18" charset="0"/>
              </a:endParaRPr>
            </a:p>
          </p:txBody>
        </p:sp>
        <p:cxnSp>
          <p:nvCxnSpPr>
            <p:cNvPr id="17" name="Straight Arrow Connector 6"/>
            <p:cNvCxnSpPr>
              <a:stCxn id="16" idx="1"/>
            </p:cNvCxnSpPr>
            <p:nvPr/>
          </p:nvCxnSpPr>
          <p:spPr>
            <a:xfrm flipH="1" flipV="1">
              <a:off x="10893" y="5318"/>
              <a:ext cx="2224" cy="778"/>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8"/>
            <p:cNvCxnSpPr>
              <a:stCxn id="16" idx="1"/>
            </p:cNvCxnSpPr>
            <p:nvPr/>
          </p:nvCxnSpPr>
          <p:spPr>
            <a:xfrm flipH="1">
              <a:off x="11661" y="6096"/>
              <a:ext cx="1456" cy="172"/>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12"/>
            <p:cNvSpPr txBox="1"/>
            <p:nvPr/>
          </p:nvSpPr>
          <p:spPr>
            <a:xfrm>
              <a:off x="13117" y="2135"/>
              <a:ext cx="5639" cy="725"/>
            </a:xfrm>
            <a:prstGeom prst="rect">
              <a:avLst/>
            </a:prstGeom>
            <a:solidFill>
              <a:schemeClr val="accent2">
                <a:lumMod val="20000"/>
                <a:lumOff val="80000"/>
              </a:schemeClr>
            </a:solidFill>
          </p:spPr>
          <p:txBody>
            <a:bodyPr wrap="square" rtlCol="0">
              <a:spAutoFit/>
            </a:bodyPr>
            <a:lstStyle/>
            <a:p>
              <a:pPr algn="ctr"/>
              <a:r>
                <a:rPr lang="zh-CN" altLang="en-US" sz="2400" dirty="0">
                  <a:latin typeface="Times New Roman" panose="02020603050405020304" pitchFamily="18" charset="0"/>
                  <a:cs typeface="Times New Roman" panose="02020603050405020304" pitchFamily="18" charset="0"/>
                </a:rPr>
                <a:t>板载信号发生器</a:t>
              </a:r>
              <a:endParaRPr lang="zh-CN" altLang="en-US" sz="2400" dirty="0">
                <a:latin typeface="Times New Roman" panose="02020603050405020304" pitchFamily="18" charset="0"/>
                <a:cs typeface="Times New Roman" panose="02020603050405020304" pitchFamily="18" charset="0"/>
              </a:endParaRPr>
            </a:p>
          </p:txBody>
        </p:sp>
        <p:cxnSp>
          <p:nvCxnSpPr>
            <p:cNvPr id="26" name="Straight Arrow Connector 13"/>
            <p:cNvCxnSpPr>
              <a:stCxn id="23" idx="1"/>
            </p:cNvCxnSpPr>
            <p:nvPr/>
          </p:nvCxnSpPr>
          <p:spPr>
            <a:xfrm flipH="1" flipV="1">
              <a:off x="9712" y="2327"/>
              <a:ext cx="3405" cy="171"/>
            </a:xfrm>
            <a:prstGeom prst="straightConnector1">
              <a:avLst/>
            </a:prstGeom>
            <a:ln w="5715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28" name="TextBox 15"/>
            <p:cNvSpPr txBox="1"/>
            <p:nvPr/>
          </p:nvSpPr>
          <p:spPr>
            <a:xfrm>
              <a:off x="13117" y="1149"/>
              <a:ext cx="5639" cy="725"/>
            </a:xfrm>
            <a:prstGeom prst="rect">
              <a:avLst/>
            </a:prstGeom>
            <a:solidFill>
              <a:schemeClr val="accent2">
                <a:lumMod val="20000"/>
                <a:lumOff val="80000"/>
              </a:schemeClr>
            </a:solidFill>
          </p:spPr>
          <p:txBody>
            <a:bodyPr wrap="square" rtlCol="0">
              <a:spAutoFit/>
            </a:bodyPr>
            <a:lstStyle/>
            <a:p>
              <a:pPr algn="ctr"/>
              <a:r>
                <a:rPr lang="zh-CN" altLang="en-US" sz="2400" dirty="0">
                  <a:latin typeface="Times New Roman" panose="02020603050405020304" pitchFamily="18" charset="0"/>
                  <a:cs typeface="Times New Roman" panose="02020603050405020304" pitchFamily="18" charset="0"/>
                </a:rPr>
                <a:t>时间放大单元</a:t>
              </a:r>
              <a:r>
                <a:rPr lang="en-US" altLang="zh-CN" sz="2400" dirty="0">
                  <a:latin typeface="Times New Roman" panose="02020603050405020304" pitchFamily="18" charset="0"/>
                  <a:cs typeface="Times New Roman" panose="02020603050405020304" pitchFamily="18" charset="0"/>
                </a:rPr>
                <a:t> (</a:t>
              </a:r>
              <a:r>
                <a:rPr lang="zh-CN" altLang="en-US" sz="2400" dirty="0">
                  <a:latin typeface="Times New Roman" panose="02020603050405020304" pitchFamily="18" charset="0"/>
                  <a:cs typeface="Times New Roman" panose="02020603050405020304" pitchFamily="18" charset="0"/>
                </a:rPr>
                <a:t>初级</a:t>
              </a:r>
              <a:r>
                <a:rPr lang="en-US" altLang="zh-CN" sz="2400"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cxnSp>
          <p:nvCxnSpPr>
            <p:cNvPr id="29" name="Straight Arrow Connector 16"/>
            <p:cNvCxnSpPr>
              <a:stCxn id="28" idx="1"/>
            </p:cNvCxnSpPr>
            <p:nvPr/>
          </p:nvCxnSpPr>
          <p:spPr>
            <a:xfrm flipH="1" flipV="1">
              <a:off x="10320" y="1191"/>
              <a:ext cx="2797" cy="321"/>
            </a:xfrm>
            <a:prstGeom prst="straightConnector1">
              <a:avLst/>
            </a:prstGeom>
            <a:ln w="5715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30" name="TextBox 20"/>
            <p:cNvSpPr txBox="1"/>
            <p:nvPr/>
          </p:nvSpPr>
          <p:spPr>
            <a:xfrm>
              <a:off x="13117" y="3622"/>
              <a:ext cx="5639" cy="725"/>
            </a:xfrm>
            <a:prstGeom prst="rect">
              <a:avLst/>
            </a:prstGeom>
            <a:solidFill>
              <a:schemeClr val="accent2">
                <a:lumMod val="20000"/>
                <a:lumOff val="80000"/>
              </a:schemeClr>
            </a:solidFill>
          </p:spPr>
          <p:txBody>
            <a:bodyPr wrap="square" rtlCol="0">
              <a:spAutoFit/>
            </a:bodyPr>
            <a:lstStyle/>
            <a:p>
              <a:pPr algn="ctr"/>
              <a:r>
                <a:rPr lang="zh-CN" altLang="en-US" sz="2400" dirty="0">
                  <a:latin typeface="Times New Roman" panose="02020603050405020304" pitchFamily="18" charset="0"/>
                  <a:cs typeface="Times New Roman" panose="02020603050405020304" pitchFamily="18" charset="0"/>
                  <a:sym typeface="+mn-ea"/>
                </a:rPr>
                <a:t>时间放大单元</a:t>
              </a:r>
              <a:r>
                <a:rPr lang="en-US" altLang="zh-CN" sz="2400" dirty="0">
                  <a:latin typeface="Times New Roman" panose="02020603050405020304" pitchFamily="18" charset="0"/>
                  <a:cs typeface="Times New Roman" panose="02020603050405020304" pitchFamily="18" charset="0"/>
                  <a:sym typeface="+mn-ea"/>
                </a:rPr>
                <a:t> (</a:t>
              </a:r>
              <a:r>
                <a:rPr lang="zh-CN" altLang="en-US" sz="2400" dirty="0">
                  <a:latin typeface="Times New Roman" panose="02020603050405020304" pitchFamily="18" charset="0"/>
                  <a:cs typeface="Times New Roman" panose="02020603050405020304" pitchFamily="18" charset="0"/>
                  <a:sym typeface="+mn-ea"/>
                </a:rPr>
                <a:t>次级</a:t>
              </a:r>
              <a:r>
                <a:rPr lang="en-US" altLang="zh-CN" sz="2400" dirty="0">
                  <a:latin typeface="Times New Roman" panose="02020603050405020304" pitchFamily="18" charset="0"/>
                  <a:cs typeface="Times New Roman" panose="02020603050405020304" pitchFamily="18" charset="0"/>
                  <a:sym typeface="+mn-ea"/>
                </a:rPr>
                <a:t>)</a:t>
              </a:r>
              <a:endParaRPr lang="en-US" sz="2400" dirty="0">
                <a:latin typeface="Times New Roman" panose="02020603050405020304" pitchFamily="18" charset="0"/>
                <a:cs typeface="Times New Roman" panose="02020603050405020304" pitchFamily="18" charset="0"/>
              </a:endParaRPr>
            </a:p>
          </p:txBody>
        </p:sp>
        <p:cxnSp>
          <p:nvCxnSpPr>
            <p:cNvPr id="32" name="Straight Arrow Connector 21"/>
            <p:cNvCxnSpPr>
              <a:stCxn id="30" idx="1"/>
            </p:cNvCxnSpPr>
            <p:nvPr/>
          </p:nvCxnSpPr>
          <p:spPr>
            <a:xfrm flipH="1" flipV="1">
              <a:off x="10570" y="3522"/>
              <a:ext cx="2547" cy="463"/>
            </a:xfrm>
            <a:prstGeom prst="straightConnector1">
              <a:avLst/>
            </a:prstGeom>
            <a:ln w="5715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cxnSp>
          <p:nvCxnSpPr>
            <p:cNvPr id="33" name="Straight Arrow Connector 23"/>
            <p:cNvCxnSpPr>
              <a:stCxn id="30" idx="1"/>
            </p:cNvCxnSpPr>
            <p:nvPr/>
          </p:nvCxnSpPr>
          <p:spPr>
            <a:xfrm flipH="1">
              <a:off x="10534" y="3985"/>
              <a:ext cx="2583" cy="527"/>
            </a:xfrm>
            <a:prstGeom prst="straightConnector1">
              <a:avLst/>
            </a:prstGeom>
            <a:ln w="5715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34" name="TextBox 27"/>
            <p:cNvSpPr txBox="1"/>
            <p:nvPr/>
          </p:nvSpPr>
          <p:spPr>
            <a:xfrm>
              <a:off x="657" y="6212"/>
              <a:ext cx="4060" cy="2470"/>
            </a:xfrm>
            <a:prstGeom prst="rect">
              <a:avLst/>
            </a:prstGeom>
            <a:solidFill>
              <a:schemeClr val="accent2">
                <a:lumMod val="20000"/>
                <a:lumOff val="80000"/>
              </a:schemeClr>
            </a:solidFill>
          </p:spPr>
          <p:txBody>
            <a:bodyPr wrap="square" rtlCol="0">
              <a:spAutoFit/>
            </a:bodyPr>
            <a:lstStyle/>
            <a:p>
              <a:pPr algn="ctr"/>
              <a:r>
                <a:rPr lang="zh-CN" altLang="en-US" sz="2400" dirty="0">
                  <a:latin typeface="Times New Roman" panose="02020603050405020304" pitchFamily="18" charset="0"/>
                  <a:cs typeface="Times New Roman" panose="02020603050405020304" pitchFamily="18" charset="0"/>
                </a:rPr>
                <a:t>板载电流源</a:t>
              </a:r>
              <a:endParaRPr lang="zh-CN" altLang="en-US" sz="2400" dirty="0">
                <a:latin typeface="Times New Roman" panose="02020603050405020304" pitchFamily="18" charset="0"/>
                <a:cs typeface="Times New Roman" panose="02020603050405020304" pitchFamily="18" charset="0"/>
              </a:endParaRPr>
            </a:p>
            <a:p>
              <a:pPr algn="ctr"/>
              <a:r>
                <a:rPr lang="en-US" altLang="zh-CN" sz="2400" dirty="0">
                  <a:latin typeface="Times New Roman" panose="02020603050405020304" pitchFamily="18" charset="0"/>
                  <a:cs typeface="Times New Roman" panose="02020603050405020304" pitchFamily="18" charset="0"/>
                </a:rPr>
                <a:t> (LT3092) </a:t>
              </a:r>
              <a:endParaRPr lang="en-US" altLang="zh-CN" sz="2400" dirty="0">
                <a:latin typeface="Times New Roman" panose="02020603050405020304" pitchFamily="18" charset="0"/>
                <a:cs typeface="Times New Roman" panose="02020603050405020304" pitchFamily="18" charset="0"/>
              </a:endParaRPr>
            </a:p>
            <a:p>
              <a:pPr algn="ctr"/>
              <a:r>
                <a:rPr lang="zh-CN" altLang="en-US" sz="2400" dirty="0">
                  <a:latin typeface="Times New Roman" panose="02020603050405020304" pitchFamily="18" charset="0"/>
                  <a:cs typeface="Times New Roman" panose="02020603050405020304" pitchFamily="18" charset="0"/>
                </a:rPr>
                <a:t>向时间放大单元提供电流</a:t>
              </a:r>
              <a:endParaRPr lang="zh-CN" altLang="en-US" sz="2400" dirty="0">
                <a:latin typeface="Times New Roman" panose="02020603050405020304" pitchFamily="18" charset="0"/>
                <a:cs typeface="Times New Roman" panose="02020603050405020304" pitchFamily="18" charset="0"/>
              </a:endParaRPr>
            </a:p>
          </p:txBody>
        </p:sp>
        <p:cxnSp>
          <p:nvCxnSpPr>
            <p:cNvPr id="35" name="Straight Arrow Connector 28"/>
            <p:cNvCxnSpPr>
              <a:stCxn id="34" idx="3"/>
            </p:cNvCxnSpPr>
            <p:nvPr/>
          </p:nvCxnSpPr>
          <p:spPr>
            <a:xfrm flipV="1">
              <a:off x="4717" y="4883"/>
              <a:ext cx="2575" cy="2564"/>
            </a:xfrm>
            <a:prstGeom prst="straightConnector1">
              <a:avLst/>
            </a:prstGeom>
            <a:ln w="5715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1"/>
            <p:cNvSpPr txBox="1"/>
            <p:nvPr/>
          </p:nvSpPr>
          <p:spPr>
            <a:xfrm>
              <a:off x="13117" y="8075"/>
              <a:ext cx="5639" cy="1888"/>
            </a:xfrm>
            <a:prstGeom prst="rect">
              <a:avLst/>
            </a:prstGeom>
            <a:solidFill>
              <a:schemeClr val="accent2">
                <a:lumMod val="20000"/>
                <a:lumOff val="80000"/>
              </a:schemeClr>
            </a:solidFill>
          </p:spPr>
          <p:txBody>
            <a:bodyPr wrap="square" rtlCol="0">
              <a:spAutoFit/>
            </a:bodyPr>
            <a:lstStyle/>
            <a:p>
              <a:pPr algn="ctr"/>
              <a:r>
                <a:rPr lang="en-US" altLang="zh-CN" sz="2400" dirty="0">
                  <a:latin typeface="Times New Roman" panose="02020603050405020304" pitchFamily="18" charset="0"/>
                  <a:cs typeface="Times New Roman" panose="02020603050405020304" pitchFamily="18" charset="0"/>
                </a:rPr>
                <a:t>Intel MAX 10 FPGA</a:t>
              </a:r>
              <a:endParaRPr lang="en-US" altLang="zh-CN" sz="2400" dirty="0">
                <a:latin typeface="Times New Roman" panose="02020603050405020304" pitchFamily="18" charset="0"/>
                <a:cs typeface="Times New Roman" panose="02020603050405020304" pitchFamily="18" charset="0"/>
              </a:endParaRPr>
            </a:p>
            <a:p>
              <a:pPr algn="ctr"/>
              <a:r>
                <a:rPr lang="zh-CN" altLang="en-US" sz="2400" dirty="0">
                  <a:latin typeface="Times New Roman" panose="02020603050405020304" pitchFamily="18" charset="0"/>
                  <a:cs typeface="Times New Roman" panose="02020603050405020304" pitchFamily="18" charset="0"/>
                </a:rPr>
                <a:t>用于时间片段引出和</a:t>
              </a:r>
              <a:endParaRPr lang="zh-CN" altLang="en-US" sz="2400" dirty="0">
                <a:latin typeface="Times New Roman" panose="02020603050405020304" pitchFamily="18" charset="0"/>
                <a:cs typeface="Times New Roman" panose="02020603050405020304" pitchFamily="18" charset="0"/>
              </a:endParaRPr>
            </a:p>
            <a:p>
              <a:pPr algn="ctr"/>
              <a:r>
                <a:rPr lang="zh-CN" altLang="en-US" sz="2400" dirty="0">
                  <a:latin typeface="Times New Roman" panose="02020603050405020304" pitchFamily="18" charset="0"/>
                  <a:cs typeface="Times New Roman" panose="02020603050405020304" pitchFamily="18" charset="0"/>
                </a:rPr>
                <a:t>用时钟计数信号宽度</a:t>
              </a:r>
              <a:endParaRPr lang="zh-CN" altLang="en-US" sz="2400" dirty="0">
                <a:latin typeface="Times New Roman" panose="02020603050405020304" pitchFamily="18" charset="0"/>
                <a:cs typeface="Times New Roman" panose="02020603050405020304" pitchFamily="18" charset="0"/>
              </a:endParaRPr>
            </a:p>
          </p:txBody>
        </p:sp>
        <p:cxnSp>
          <p:nvCxnSpPr>
            <p:cNvPr id="37" name="Straight Arrow Connector 32"/>
            <p:cNvCxnSpPr>
              <a:stCxn id="36" idx="1"/>
            </p:cNvCxnSpPr>
            <p:nvPr/>
          </p:nvCxnSpPr>
          <p:spPr>
            <a:xfrm flipH="1" flipV="1">
              <a:off x="10352" y="8599"/>
              <a:ext cx="2765" cy="420"/>
            </a:xfrm>
            <a:prstGeom prst="straightConnector1">
              <a:avLst/>
            </a:prstGeom>
            <a:ln w="57150">
              <a:solidFill>
                <a:schemeClr val="accent2"/>
              </a:solidFill>
              <a:tailEnd type="triangle"/>
            </a:ln>
          </p:spPr>
          <p:style>
            <a:lnRef idx="2">
              <a:schemeClr val="accent1"/>
            </a:lnRef>
            <a:fillRef idx="0">
              <a:schemeClr val="accent1"/>
            </a:fillRef>
            <a:effectRef idx="1">
              <a:schemeClr val="accent1"/>
            </a:effectRef>
            <a:fontRef idx="minor">
              <a:schemeClr val="tx1"/>
            </a:fontRef>
          </p:style>
        </p:cxnSp>
      </p:grpSp>
      <p:pic>
        <p:nvPicPr>
          <p:cNvPr id="14" name="图片 13"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sp>
        <p:nvSpPr>
          <p:cNvPr id="25" name="文本框 24"/>
          <p:cNvSpPr txBox="1"/>
          <p:nvPr/>
        </p:nvSpPr>
        <p:spPr>
          <a:xfrm>
            <a:off x="1270000" y="173355"/>
            <a:ext cx="8926195" cy="523220"/>
          </a:xfrm>
          <a:prstGeom prst="rect">
            <a:avLst/>
          </a:prstGeom>
          <a:noFill/>
        </p:spPr>
        <p:txBody>
          <a:bodyPr wrap="square" rtlCol="0">
            <a:spAutoFit/>
          </a:bodyPr>
          <a:lstStyle/>
          <a:p>
            <a:r>
              <a:rPr lang="zh-CN" altLang="en-US" sz="2800" b="1" dirty="0">
                <a:solidFill>
                  <a:schemeClr val="tx2"/>
                </a:solidFill>
                <a:latin typeface="+mn-ea"/>
                <a:sym typeface="+mn-ea"/>
              </a:rPr>
              <a:t>实物图</a:t>
            </a:r>
            <a:endParaRPr lang="zh-CN" altLang="en-US" sz="2400" b="1" dirty="0">
              <a:solidFill>
                <a:schemeClr val="tx2"/>
              </a:solidFill>
              <a:latin typeface="+mn-ea"/>
              <a:sym typeface="+mn-ea"/>
            </a:endParaRPr>
          </a:p>
        </p:txBody>
      </p:sp>
      <p:sp>
        <p:nvSpPr>
          <p:cNvPr id="27" name="灯片编号占位符 11"/>
          <p:cNvSpPr>
            <a:spLocks noGrp="1"/>
          </p:cNvSpPr>
          <p:nvPr/>
        </p:nvSpPr>
        <p:spPr>
          <a:xfrm>
            <a:off x="8737600" y="6483350"/>
            <a:ext cx="2743200" cy="365125"/>
          </a:xfrm>
          <a:prstGeom prst="rect">
            <a:avLst/>
          </a:prstGeom>
        </p:spPr>
        <p:txBody>
          <a:bodyPr vert="horz" lIns="91440" tIns="45720" rIns="91440" bIns="45720" rtlCol="0" anchor="ctr"/>
          <a:lstStyle>
            <a:defPPr>
              <a:defRPr lang="zh-CN"/>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60BC21-56A7-4259-9FCC-E9E7CBD795A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rPr>
              <a:t>2.1 </a:t>
            </a:r>
            <a:r>
              <a:rPr lang="zh-CN" altLang="en-US" sz="2800" b="1" dirty="0">
                <a:solidFill>
                  <a:schemeClr val="tx2"/>
                </a:solidFill>
                <a:latin typeface="+mn-ea"/>
                <a:ea typeface="宋体" panose="02010600030101010101" pitchFamily="2" charset="-122"/>
              </a:rPr>
              <a:t>时间放大电路</a:t>
            </a:r>
            <a:endParaRPr lang="zh-CN" altLang="en-US" sz="2800" b="1" dirty="0">
              <a:solidFill>
                <a:schemeClr val="tx2"/>
              </a:solidFill>
              <a:latin typeface="+mn-ea"/>
              <a:ea typeface="宋体" panose="02010600030101010101" pitchFamily="2" charset="-122"/>
            </a:endParaRPr>
          </a:p>
        </p:txBody>
      </p:sp>
      <p:pic>
        <p:nvPicPr>
          <p:cNvPr id="12" name="图片 11"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4" name="组合 3"/>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6" name="矩形 5"/>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2" name="灯片编号占位符 1"/>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10" name="日期占位符 9"/>
          <p:cNvSpPr>
            <a:spLocks noGrp="1"/>
          </p:cNvSpPr>
          <p:nvPr>
            <p:ph type="dt" sz="half" idx="10"/>
          </p:nvPr>
        </p:nvSpPr>
        <p:spPr/>
        <p:txBody>
          <a:bodyPr/>
          <a:p>
            <a:r>
              <a:rPr lang="zh-CN" altLang="en-US"/>
              <a:t>2026-8-11</a:t>
            </a:r>
            <a:endParaRPr lang="zh-CN" altLang="en-US"/>
          </a:p>
        </p:txBody>
      </p:sp>
      <p:pic>
        <p:nvPicPr>
          <p:cNvPr id="37" name="图片 36"/>
          <p:cNvPicPr>
            <a:picLocks noChangeAspect="1"/>
          </p:cNvPicPr>
          <p:nvPr/>
        </p:nvPicPr>
        <p:blipFill>
          <a:blip r:embed="rId2"/>
          <a:stretch>
            <a:fillRect/>
          </a:stretch>
        </p:blipFill>
        <p:spPr>
          <a:xfrm>
            <a:off x="6368415" y="695047"/>
            <a:ext cx="5252125" cy="4181832"/>
          </a:xfrm>
          <a:prstGeom prst="rect">
            <a:avLst/>
          </a:prstGeom>
        </p:spPr>
      </p:pic>
      <p:pic>
        <p:nvPicPr>
          <p:cNvPr id="38" name="图片 37"/>
          <p:cNvPicPr>
            <a:picLocks noChangeAspect="1"/>
          </p:cNvPicPr>
          <p:nvPr/>
        </p:nvPicPr>
        <p:blipFill>
          <a:blip r:embed="rId3"/>
          <a:stretch>
            <a:fillRect/>
          </a:stretch>
        </p:blipFill>
        <p:spPr>
          <a:xfrm>
            <a:off x="1370965" y="893075"/>
            <a:ext cx="4247321" cy="4127326"/>
          </a:xfrm>
          <a:prstGeom prst="rect">
            <a:avLst/>
          </a:prstGeom>
        </p:spPr>
      </p:pic>
      <p:grpSp>
        <p:nvGrpSpPr>
          <p:cNvPr id="41" name="组合 40"/>
          <p:cNvGrpSpPr/>
          <p:nvPr/>
        </p:nvGrpSpPr>
        <p:grpSpPr>
          <a:xfrm>
            <a:off x="508000" y="5218430"/>
            <a:ext cx="11168380" cy="1080135"/>
            <a:chOff x="800" y="8218"/>
            <a:chExt cx="17588" cy="1701"/>
          </a:xfrm>
        </p:grpSpPr>
        <p:grpSp>
          <p:nvGrpSpPr>
            <p:cNvPr id="43" name="组合 42"/>
            <p:cNvGrpSpPr/>
            <p:nvPr/>
          </p:nvGrpSpPr>
          <p:grpSpPr>
            <a:xfrm>
              <a:off x="800" y="8218"/>
              <a:ext cx="17588" cy="1701"/>
              <a:chOff x="800" y="8218"/>
              <a:chExt cx="17588" cy="1701"/>
            </a:xfrm>
          </p:grpSpPr>
          <p:sp>
            <p:nvSpPr>
              <p:cNvPr id="44" name="矩形: 圆角 2"/>
              <p:cNvSpPr/>
              <p:nvPr>
                <p:custDataLst>
                  <p:tags r:id="rId4"/>
                </p:custDataLst>
              </p:nvPr>
            </p:nvSpPr>
            <p:spPr>
              <a:xfrm>
                <a:off x="800" y="8218"/>
                <a:ext cx="17588" cy="1701"/>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文本框 44"/>
              <p:cNvSpPr txBox="1"/>
              <p:nvPr/>
            </p:nvSpPr>
            <p:spPr>
              <a:xfrm>
                <a:off x="2806" y="8502"/>
                <a:ext cx="3115" cy="1148"/>
              </a:xfrm>
              <a:prstGeom prst="rect">
                <a:avLst/>
              </a:prstGeom>
              <a:noFill/>
            </p:spPr>
            <p:txBody>
              <a:bodyPr wrap="square">
                <a:spAutoFit/>
              </a:bodyPr>
              <a:lstStyle/>
              <a:p>
                <a:pPr algn="ctr">
                  <a:lnSpc>
                    <a:spcPct val="120000"/>
                  </a:lnSpc>
                </a:pPr>
                <a:r>
                  <a:rPr lang="en-US" altLang="zh-CN" dirty="0">
                    <a:latin typeface="+mn-ea"/>
                  </a:rPr>
                  <a:t>Vin</a:t>
                </a:r>
                <a:r>
                  <a:rPr lang="zh-CN" altLang="en-US" dirty="0">
                    <a:latin typeface="+mn-ea"/>
                  </a:rPr>
                  <a:t>高电平，</a:t>
                </a:r>
                <a:r>
                  <a:rPr lang="en-US" altLang="zh-CN" dirty="0">
                    <a:latin typeface="+mn-ea"/>
                  </a:rPr>
                  <a:t>M3</a:t>
                </a:r>
                <a:r>
                  <a:rPr lang="zh-CN" altLang="en-US" dirty="0">
                    <a:latin typeface="+mn-ea"/>
                  </a:rPr>
                  <a:t>打开大电流放电</a:t>
                </a:r>
                <a:endParaRPr lang="zh-CN" altLang="en-US" dirty="0">
                  <a:latin typeface="+mn-ea"/>
                </a:endParaRPr>
              </a:p>
            </p:txBody>
          </p:sp>
          <p:sp>
            <p:nvSpPr>
              <p:cNvPr id="49" name="文本框 48"/>
              <p:cNvSpPr txBox="1"/>
              <p:nvPr/>
            </p:nvSpPr>
            <p:spPr>
              <a:xfrm>
                <a:off x="8338" y="8498"/>
                <a:ext cx="3102" cy="1190"/>
              </a:xfrm>
              <a:prstGeom prst="rect">
                <a:avLst/>
              </a:prstGeom>
              <a:noFill/>
            </p:spPr>
            <p:txBody>
              <a:bodyPr wrap="square">
                <a:spAutoFit/>
              </a:bodyPr>
              <a:lstStyle/>
              <a:p>
                <a:pPr algn="ctr">
                  <a:lnSpc>
                    <a:spcPct val="120000"/>
                  </a:lnSpc>
                </a:pPr>
                <a:r>
                  <a:rPr lang="en-US" altLang="zh-CN" dirty="0">
                    <a:latin typeface="+mn-ea"/>
                  </a:rPr>
                  <a:t>Vin</a:t>
                </a:r>
                <a:r>
                  <a:rPr lang="zh-CN" altLang="en-US" dirty="0">
                    <a:latin typeface="+mn-ea"/>
                  </a:rPr>
                  <a:t>低电平，</a:t>
                </a:r>
                <a:r>
                  <a:rPr lang="en-US" altLang="zh-CN" dirty="0">
                    <a:latin typeface="+mn-ea"/>
                  </a:rPr>
                  <a:t>M2</a:t>
                </a:r>
                <a:r>
                  <a:rPr lang="zh-CN" altLang="en-US" dirty="0">
                    <a:latin typeface="+mn-ea"/>
                  </a:rPr>
                  <a:t>打开小电流充电</a:t>
                </a:r>
                <a:endParaRPr lang="zh-CN" altLang="en-US" dirty="0">
                  <a:latin typeface="+mn-ea"/>
                </a:endParaRPr>
              </a:p>
            </p:txBody>
          </p:sp>
          <p:sp>
            <p:nvSpPr>
              <p:cNvPr id="56" name="文本框 55"/>
              <p:cNvSpPr txBox="1"/>
              <p:nvPr/>
            </p:nvSpPr>
            <p:spPr>
              <a:xfrm>
                <a:off x="13651" y="8477"/>
                <a:ext cx="3855" cy="1148"/>
              </a:xfrm>
              <a:prstGeom prst="rect">
                <a:avLst/>
              </a:prstGeom>
              <a:noFill/>
            </p:spPr>
            <p:txBody>
              <a:bodyPr wrap="square">
                <a:spAutoFit/>
              </a:bodyPr>
              <a:lstStyle/>
              <a:p>
                <a:pPr algn="ctr">
                  <a:lnSpc>
                    <a:spcPct val="120000"/>
                  </a:lnSpc>
                </a:pPr>
                <a:r>
                  <a:rPr lang="zh-CN" altLang="en-US" dirty="0">
                    <a:latin typeface="+mn-ea"/>
                  </a:rPr>
                  <a:t>比较器输出时间放大后的信号</a:t>
                </a:r>
                <a:r>
                  <a:rPr lang="en-US" altLang="zh-CN" dirty="0" err="1">
                    <a:latin typeface="+mn-ea"/>
                  </a:rPr>
                  <a:t>vout</a:t>
                </a:r>
                <a:endParaRPr lang="zh-CN" altLang="en-US" dirty="0">
                  <a:latin typeface="+mn-ea"/>
                </a:endParaRPr>
              </a:p>
            </p:txBody>
          </p:sp>
        </p:grpSp>
        <p:grpSp>
          <p:nvGrpSpPr>
            <p:cNvPr id="57" name="组合 56"/>
            <p:cNvGrpSpPr/>
            <p:nvPr/>
          </p:nvGrpSpPr>
          <p:grpSpPr>
            <a:xfrm>
              <a:off x="800" y="8226"/>
              <a:ext cx="1948" cy="1693"/>
              <a:chOff x="800" y="8226"/>
              <a:chExt cx="1948" cy="1693"/>
            </a:xfrm>
          </p:grpSpPr>
          <p:sp>
            <p:nvSpPr>
              <p:cNvPr id="58" name="燕尾形 57"/>
              <p:cNvSpPr/>
              <p:nvPr/>
            </p:nvSpPr>
            <p:spPr>
              <a:xfrm>
                <a:off x="2017" y="8233"/>
                <a:ext cx="731" cy="1672"/>
              </a:xfrm>
              <a:prstGeom prst="chevron">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9" name="矩形: 圆角 2"/>
              <p:cNvSpPr/>
              <p:nvPr>
                <p:custDataLst>
                  <p:tags r:id="rId5"/>
                </p:custDataLst>
              </p:nvPr>
            </p:nvSpPr>
            <p:spPr>
              <a:xfrm>
                <a:off x="800" y="8226"/>
                <a:ext cx="1601" cy="1693"/>
              </a:xfrm>
              <a:prstGeom prst="roundRect">
                <a:avLst>
                  <a:gd name="adj" fmla="val 4162"/>
                </a:avLst>
              </a:prstGeom>
              <a:solidFill>
                <a:schemeClr val="tx2"/>
              </a:soli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60" name="燕尾形 59"/>
          <p:cNvSpPr/>
          <p:nvPr/>
        </p:nvSpPr>
        <p:spPr>
          <a:xfrm>
            <a:off x="4193542" y="5227320"/>
            <a:ext cx="464185" cy="1061720"/>
          </a:xfrm>
          <a:prstGeom prst="chevron">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1" name="燕尾形 60"/>
          <p:cNvSpPr/>
          <p:nvPr/>
        </p:nvSpPr>
        <p:spPr>
          <a:xfrm>
            <a:off x="7903212" y="5227320"/>
            <a:ext cx="464185" cy="1061085"/>
          </a:xfrm>
          <a:prstGeom prst="chevron">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62" name="矩形: 圆角 10"/>
          <p:cNvSpPr/>
          <p:nvPr/>
        </p:nvSpPr>
        <p:spPr>
          <a:xfrm>
            <a:off x="631127" y="5362236"/>
            <a:ext cx="792000" cy="792000"/>
          </a:xfrm>
          <a:prstGeom prst="round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t>放大流程</a:t>
            </a:r>
            <a:endParaRPr lang="zh-CN" altLang="en-US" sz="2000" b="1" dirty="0"/>
          </a:p>
        </p:txBody>
      </p:sp>
      <p:grpSp>
        <p:nvGrpSpPr>
          <p:cNvPr id="63" name="组合 62"/>
          <p:cNvGrpSpPr/>
          <p:nvPr/>
        </p:nvGrpSpPr>
        <p:grpSpPr>
          <a:xfrm>
            <a:off x="15875" y="1336040"/>
            <a:ext cx="10202545" cy="3625850"/>
            <a:chOff x="25" y="2104"/>
            <a:chExt cx="16067" cy="5710"/>
          </a:xfrm>
        </p:grpSpPr>
        <p:sp>
          <p:nvSpPr>
            <p:cNvPr id="64" name="文本框 63"/>
            <p:cNvSpPr txBox="1"/>
            <p:nvPr/>
          </p:nvSpPr>
          <p:spPr>
            <a:xfrm>
              <a:off x="25" y="2104"/>
              <a:ext cx="2216" cy="1018"/>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rgbClr val="FF0000"/>
                  </a:solidFill>
                  <a:latin typeface="+mn-ea"/>
                </a:rPr>
                <a:t>电流镜像</a:t>
              </a:r>
              <a:endParaRPr lang="en-US" altLang="zh-CN" dirty="0">
                <a:solidFill>
                  <a:srgbClr val="FF0000"/>
                </a:solidFill>
                <a:latin typeface="+mn-ea"/>
              </a:endParaRPr>
            </a:p>
            <a:p>
              <a:pPr algn="ctr"/>
              <a:r>
                <a:rPr lang="zh-CN" altLang="en-US" dirty="0">
                  <a:solidFill>
                    <a:srgbClr val="FF0000"/>
                  </a:solidFill>
                  <a:latin typeface="+mn-ea"/>
                </a:rPr>
                <a:t>电路</a:t>
              </a:r>
              <a:endParaRPr lang="zh-CN" altLang="en-US" dirty="0">
                <a:solidFill>
                  <a:srgbClr val="FF0000"/>
                </a:solidFill>
                <a:latin typeface="+mn-ea"/>
              </a:endParaRPr>
            </a:p>
          </p:txBody>
        </p:sp>
        <p:sp>
          <p:nvSpPr>
            <p:cNvPr id="65" name="文本框 64"/>
            <p:cNvSpPr txBox="1"/>
            <p:nvPr/>
          </p:nvSpPr>
          <p:spPr>
            <a:xfrm>
              <a:off x="5017" y="6798"/>
              <a:ext cx="4281" cy="1016"/>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rgbClr val="FF0000"/>
                  </a:solidFill>
                  <a:latin typeface="+mn-ea"/>
                </a:rPr>
                <a:t>大电流对电容放电，小电流充电</a:t>
              </a:r>
              <a:endParaRPr lang="zh-CN" altLang="en-US" dirty="0">
                <a:solidFill>
                  <a:srgbClr val="FF0000"/>
                </a:solidFill>
                <a:latin typeface="+mn-ea"/>
              </a:endParaRPr>
            </a:p>
          </p:txBody>
        </p:sp>
        <p:sp>
          <p:nvSpPr>
            <p:cNvPr id="66" name="文本框 65"/>
            <p:cNvSpPr txBox="1"/>
            <p:nvPr/>
          </p:nvSpPr>
          <p:spPr>
            <a:xfrm>
              <a:off x="12238" y="4915"/>
              <a:ext cx="3854" cy="1018"/>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solidFill>
                    <a:srgbClr val="FF0000"/>
                  </a:solidFill>
                  <a:latin typeface="+mn-ea"/>
                </a:rPr>
                <a:t>可以看到</a:t>
              </a:r>
              <a:r>
                <a:rPr lang="en-US" altLang="zh-CN" dirty="0">
                  <a:solidFill>
                    <a:srgbClr val="FF0000"/>
                  </a:solidFill>
                  <a:latin typeface="+mn-ea"/>
                </a:rPr>
                <a:t>vin</a:t>
              </a:r>
              <a:r>
                <a:rPr lang="zh-CN" altLang="en-US" dirty="0">
                  <a:solidFill>
                    <a:srgbClr val="FF0000"/>
                  </a:solidFill>
                  <a:latin typeface="+mn-ea"/>
                </a:rPr>
                <a:t>有效放大为</a:t>
              </a:r>
              <a:r>
                <a:rPr lang="en-US" altLang="zh-CN" dirty="0" err="1">
                  <a:solidFill>
                    <a:srgbClr val="FF0000"/>
                  </a:solidFill>
                  <a:latin typeface="+mn-ea"/>
                </a:rPr>
                <a:t>vout</a:t>
              </a:r>
              <a:endParaRPr lang="zh-CN" altLang="en-US" dirty="0">
                <a:solidFill>
                  <a:srgbClr val="FF0000"/>
                </a:solidFill>
                <a:latin typeface="+mn-ea"/>
              </a:endParaRPr>
            </a:p>
          </p:txBody>
        </p:sp>
        <p:sp>
          <p:nvSpPr>
            <p:cNvPr id="67" name="文本框 66"/>
            <p:cNvSpPr txBox="1"/>
            <p:nvPr/>
          </p:nvSpPr>
          <p:spPr>
            <a:xfrm>
              <a:off x="6409" y="2794"/>
              <a:ext cx="3620" cy="1018"/>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rgbClr val="FF0000"/>
                  </a:solidFill>
                  <a:latin typeface="+mn-ea"/>
                </a:rPr>
                <a:t>通过比较器输出时间</a:t>
              </a:r>
              <a:endParaRPr lang="en-US" altLang="zh-CN" dirty="0">
                <a:solidFill>
                  <a:srgbClr val="FF0000"/>
                </a:solidFill>
                <a:latin typeface="+mn-ea"/>
              </a:endParaRPr>
            </a:p>
            <a:p>
              <a:pPr algn="ctr"/>
              <a:r>
                <a:rPr lang="zh-CN" altLang="en-US" dirty="0">
                  <a:solidFill>
                    <a:srgbClr val="FF0000"/>
                  </a:solidFill>
                  <a:latin typeface="+mn-ea"/>
                </a:rPr>
                <a:t>放大后的信号</a:t>
              </a:r>
              <a:endParaRPr lang="zh-CN" altLang="en-US" dirty="0">
                <a:solidFill>
                  <a:srgbClr val="FF0000"/>
                </a:solidFill>
                <a:latin typeface="+mn-ea"/>
              </a:endParaRPr>
            </a:p>
          </p:txBody>
        </p:sp>
      </p:gr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rPr>
              <a:t>2.2 </a:t>
            </a:r>
            <a:r>
              <a:rPr lang="zh-CN" altLang="en-US" sz="2800" b="1" dirty="0">
                <a:solidFill>
                  <a:schemeClr val="tx2"/>
                </a:solidFill>
                <a:latin typeface="+mn-ea"/>
                <a:ea typeface="宋体" panose="02010600030101010101" pitchFamily="2" charset="-122"/>
              </a:rPr>
              <a:t>多级时间放大</a:t>
            </a:r>
            <a:endParaRPr lang="zh-CN" altLang="en-US" sz="2800" b="1" dirty="0">
              <a:solidFill>
                <a:schemeClr val="tx2"/>
              </a:solidFill>
              <a:latin typeface="+mn-ea"/>
              <a:ea typeface="宋体" panose="02010600030101010101" pitchFamily="2" charset="-122"/>
            </a:endParaRPr>
          </a:p>
        </p:txBody>
      </p:sp>
      <p:pic>
        <p:nvPicPr>
          <p:cNvPr id="12" name="图片 11"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4" name="组合 3"/>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6" name="矩形 5"/>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55" name="矩形: 圆角 10"/>
          <p:cNvSpPr/>
          <p:nvPr/>
        </p:nvSpPr>
        <p:spPr>
          <a:xfrm>
            <a:off x="631127" y="5362236"/>
            <a:ext cx="792000" cy="792000"/>
          </a:xfrm>
          <a:prstGeom prst="round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t>多级放大流程</a:t>
            </a:r>
            <a:endParaRPr lang="zh-CN" altLang="en-US" sz="2000" b="1" dirty="0"/>
          </a:p>
        </p:txBody>
      </p:sp>
      <p:pic>
        <p:nvPicPr>
          <p:cNvPr id="7" name="图片 6"/>
          <p:cNvPicPr>
            <a:picLocks noChangeAspect="1"/>
          </p:cNvPicPr>
          <p:nvPr/>
        </p:nvPicPr>
        <p:blipFill>
          <a:blip r:embed="rId2"/>
          <a:stretch>
            <a:fillRect/>
          </a:stretch>
        </p:blipFill>
        <p:spPr>
          <a:xfrm>
            <a:off x="561993" y="5041145"/>
            <a:ext cx="10686958" cy="1434181"/>
          </a:xfrm>
          <a:prstGeom prst="rect">
            <a:avLst/>
          </a:prstGeom>
        </p:spPr>
      </p:pic>
      <p:sp>
        <p:nvSpPr>
          <p:cNvPr id="2" name="灯片编号占位符 1"/>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8" name="页脚占位符 7"/>
          <p:cNvSpPr>
            <a:spLocks noGrp="1"/>
          </p:cNvSpPr>
          <p:nvPr>
            <p:ph type="ftr" sz="quarter" idx="11"/>
          </p:nvPr>
        </p:nvSpPr>
        <p:spPr/>
        <p:txBody>
          <a:bodyPr/>
          <a:lstStyle/>
          <a:p>
            <a:r>
              <a:rPr lang="zh-CN" altLang="en-US"/>
              <a:t>NED2026</a:t>
            </a:r>
            <a:endParaRPr lang="zh-CN" altLang="en-US"/>
          </a:p>
        </p:txBody>
      </p:sp>
      <p:sp>
        <p:nvSpPr>
          <p:cNvPr id="9" name="日期占位符 8"/>
          <p:cNvSpPr>
            <a:spLocks noGrp="1"/>
          </p:cNvSpPr>
          <p:nvPr>
            <p:ph type="dt" sz="half" idx="10"/>
          </p:nvPr>
        </p:nvSpPr>
        <p:spPr/>
        <p:txBody>
          <a:bodyPr/>
          <a:p>
            <a:r>
              <a:rPr lang="zh-CN" altLang="en-US"/>
              <a:t>2026-8-11</a:t>
            </a:r>
            <a:endParaRPr lang="zh-CN" altLang="en-US"/>
          </a:p>
        </p:txBody>
      </p:sp>
      <p:pic>
        <p:nvPicPr>
          <p:cNvPr id="10" name="图片 9"/>
          <p:cNvPicPr>
            <a:picLocks noChangeAspect="1"/>
          </p:cNvPicPr>
          <p:nvPr/>
        </p:nvPicPr>
        <p:blipFill>
          <a:blip r:embed="rId3"/>
          <a:stretch>
            <a:fillRect/>
          </a:stretch>
        </p:blipFill>
        <p:spPr>
          <a:xfrm>
            <a:off x="0" y="1098385"/>
            <a:ext cx="12192000" cy="3478916"/>
          </a:xfrm>
          <a:prstGeom prst="rect">
            <a:avLst/>
          </a:prstGeom>
        </p:spPr>
      </p:pic>
      <p:grpSp>
        <p:nvGrpSpPr>
          <p:cNvPr id="11" name="组合 10"/>
          <p:cNvGrpSpPr/>
          <p:nvPr/>
        </p:nvGrpSpPr>
        <p:grpSpPr>
          <a:xfrm>
            <a:off x="2881630" y="747395"/>
            <a:ext cx="7840980" cy="1419225"/>
            <a:chOff x="4538" y="1177"/>
            <a:chExt cx="12348" cy="2235"/>
          </a:xfrm>
        </p:grpSpPr>
        <mc:AlternateContent xmlns:mc="http://schemas.openxmlformats.org/markup-compatibility/2006">
          <mc:Choice xmlns:a14="http://schemas.microsoft.com/office/drawing/2010/main" Requires="a14">
            <p:sp>
              <p:nvSpPr>
                <p:cNvPr id="15" name="文本框 14"/>
                <p:cNvSpPr txBox="1"/>
                <p:nvPr/>
              </p:nvSpPr>
              <p:spPr>
                <a:xfrm>
                  <a:off x="4538" y="2720"/>
                  <a:ext cx="2704" cy="58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rgbClr val="FF0000"/>
                      </a:solidFill>
                      <a:latin typeface="+mn-ea"/>
                    </a:rPr>
                    <a:t>初级放大</a:t>
                  </a:r>
                  <a14:m>
                    <m:oMath xmlns:m="http://schemas.openxmlformats.org/officeDocument/2006/math">
                      <m:sSub>
                        <m:sSubPr>
                          <m:ctrlPr>
                            <a:rPr lang="en-US" altLang="zh-CN" i="1" smtClean="0">
                              <a:solidFill>
                                <a:srgbClr val="FF0000"/>
                              </a:solidFill>
                              <a:latin typeface="Cambria Math" panose="02040503050406030204" pitchFamily="18" charset="0"/>
                            </a:rPr>
                          </m:ctrlPr>
                        </m:sSubPr>
                        <m:e>
                          <m:r>
                            <a:rPr lang="en-US" altLang="zh-CN" b="0" i="1" smtClean="0">
                              <a:solidFill>
                                <a:srgbClr val="FF0000"/>
                              </a:solidFill>
                              <a:latin typeface="Cambria Math" panose="02040503050406030204" pitchFamily="18" charset="0"/>
                            </a:rPr>
                            <m:t>𝑆</m:t>
                          </m:r>
                        </m:e>
                        <m:sub>
                          <m:r>
                            <a:rPr lang="en-US" altLang="zh-CN" b="0" i="1" smtClean="0">
                              <a:solidFill>
                                <a:srgbClr val="FF0000"/>
                              </a:solidFill>
                              <a:latin typeface="Cambria Math" panose="02040503050406030204" pitchFamily="18" charset="0"/>
                            </a:rPr>
                            <m:t>0</m:t>
                          </m:r>
                        </m:sub>
                      </m:sSub>
                      <m:r>
                        <a:rPr lang="zh-CN" altLang="en-US" i="1">
                          <a:solidFill>
                            <a:srgbClr val="FF0000"/>
                          </a:solidFill>
                          <a:latin typeface="Cambria Math" panose="02040503050406030204" pitchFamily="18" charset="0"/>
                        </a:rPr>
                        <m:t>倍</m:t>
                      </m:r>
                    </m:oMath>
                  </a14:m>
                  <a:endParaRPr lang="zh-CN" altLang="en-US" dirty="0">
                    <a:solidFill>
                      <a:srgbClr val="FF0000"/>
                    </a:solidFill>
                    <a:latin typeface="+mn-ea"/>
                  </a:endParaRPr>
                </a:p>
              </p:txBody>
            </p:sp>
          </mc:Choice>
          <mc:Fallback>
            <p:sp>
              <p:nvSpPr>
                <p:cNvPr id="15" name="文本框 14"/>
                <p:cNvSpPr txBox="1">
                  <a:spLocks noRot="1" noChangeAspect="1" noMove="1" noResize="1" noEditPoints="1" noAdjustHandles="1" noChangeArrowheads="1" noChangeShapeType="1" noTextEdit="1"/>
                </p:cNvSpPr>
                <p:nvPr/>
              </p:nvSpPr>
              <p:spPr>
                <a:xfrm>
                  <a:off x="4538" y="2720"/>
                  <a:ext cx="2704" cy="585"/>
                </a:xfrm>
                <a:prstGeom prst="rect">
                  <a:avLst/>
                </a:prstGeom>
                <a:blipFill rotWithShape="1">
                  <a:blip r:embed="rId4"/>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1" name="文本框 20"/>
                <p:cNvSpPr txBox="1"/>
                <p:nvPr/>
              </p:nvSpPr>
              <p:spPr>
                <a:xfrm>
                  <a:off x="12118" y="1177"/>
                  <a:ext cx="4768" cy="1018"/>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dirty="0">
                      <a:solidFill>
                        <a:srgbClr val="FF0000"/>
                      </a:solidFill>
                      <a:latin typeface="+mn-ea"/>
                    </a:rPr>
                    <a:t>边沿信号再放大</a:t>
                  </a:r>
                  <a14:m>
                    <m:oMath xmlns:m="http://schemas.openxmlformats.org/officeDocument/2006/math">
                      <m:sSub>
                        <m:sSubPr>
                          <m:ctrlPr>
                            <a:rPr lang="en-US" altLang="zh-CN" i="1" smtClean="0">
                              <a:solidFill>
                                <a:srgbClr val="FF0000"/>
                              </a:solidFill>
                              <a:latin typeface="Cambria Math" panose="02040503050406030204" pitchFamily="18" charset="0"/>
                            </a:rPr>
                          </m:ctrlPr>
                        </m:sSubPr>
                        <m:e>
                          <m:r>
                            <a:rPr lang="en-US" altLang="zh-CN" b="0" i="1" smtClean="0">
                              <a:solidFill>
                                <a:srgbClr val="FF0000"/>
                              </a:solidFill>
                              <a:latin typeface="Cambria Math" panose="02040503050406030204" pitchFamily="18" charset="0"/>
                            </a:rPr>
                            <m:t>𝑆</m:t>
                          </m:r>
                        </m:e>
                        <m:sub>
                          <m:r>
                            <a:rPr lang="en-US" altLang="zh-CN" b="0" i="1" smtClean="0">
                              <a:solidFill>
                                <a:srgbClr val="FF0000"/>
                              </a:solidFill>
                              <a:latin typeface="Cambria Math" panose="02040503050406030204" pitchFamily="18" charset="0"/>
                            </a:rPr>
                            <m:t>1</m:t>
                          </m:r>
                        </m:sub>
                      </m:sSub>
                    </m:oMath>
                  </a14:m>
                  <a:r>
                    <a:rPr lang="en-US" altLang="zh-CN" dirty="0">
                      <a:solidFill>
                        <a:srgbClr val="FF0000"/>
                      </a:solidFill>
                    </a:rPr>
                    <a:t> </a:t>
                  </a:r>
                  <a:r>
                    <a:rPr lang="zh-CN" altLang="en-US" dirty="0">
                      <a:solidFill>
                        <a:srgbClr val="FF0000"/>
                      </a:solidFill>
                    </a:rPr>
                    <a:t>、</a:t>
                  </a:r>
                  <a14:m>
                    <m:oMath xmlns:m="http://schemas.openxmlformats.org/officeDocument/2006/math">
                      <m:sSub>
                        <m:sSubPr>
                          <m:ctrlPr>
                            <a:rPr lang="en-US" altLang="zh-CN" i="1">
                              <a:solidFill>
                                <a:srgbClr val="FF0000"/>
                              </a:solidFill>
                              <a:latin typeface="Cambria Math" panose="02040503050406030204" pitchFamily="18" charset="0"/>
                            </a:rPr>
                          </m:ctrlPr>
                        </m:sSubPr>
                        <m:e>
                          <m:r>
                            <a:rPr lang="en-US" altLang="zh-CN" i="1">
                              <a:solidFill>
                                <a:srgbClr val="FF0000"/>
                              </a:solidFill>
                              <a:latin typeface="Cambria Math" panose="02040503050406030204" pitchFamily="18" charset="0"/>
                            </a:rPr>
                            <m:t>𝑆</m:t>
                          </m:r>
                        </m:e>
                        <m:sub>
                          <m:r>
                            <a:rPr lang="en-US" altLang="zh-CN" b="0" i="1" smtClean="0">
                              <a:solidFill>
                                <a:srgbClr val="FF0000"/>
                              </a:solidFill>
                              <a:latin typeface="Cambria Math" panose="02040503050406030204" pitchFamily="18" charset="0"/>
                            </a:rPr>
                            <m:t>2</m:t>
                          </m:r>
                        </m:sub>
                      </m:sSub>
                    </m:oMath>
                  </a14:m>
                  <a:r>
                    <a:rPr lang="zh-CN" altLang="en-US" dirty="0">
                      <a:solidFill>
                        <a:srgbClr val="FF0000"/>
                      </a:solidFill>
                      <a:latin typeface="+mn-ea"/>
                    </a:rPr>
                    <a:t>倍，再次测量信号宽度</a:t>
                  </a:r>
                  <a:endParaRPr lang="zh-CN" altLang="en-US" dirty="0">
                    <a:solidFill>
                      <a:srgbClr val="FF0000"/>
                    </a:solidFill>
                    <a:latin typeface="+mn-ea"/>
                  </a:endParaRPr>
                </a:p>
              </p:txBody>
            </p:sp>
          </mc:Choice>
          <mc:Fallback>
            <p:sp>
              <p:nvSpPr>
                <p:cNvPr id="21" name="文本框 20"/>
                <p:cNvSpPr txBox="1">
                  <a:spLocks noRot="1" noChangeAspect="1" noMove="1" noResize="1" noEditPoints="1" noAdjustHandles="1" noChangeArrowheads="1" noChangeShapeType="1" noTextEdit="1"/>
                </p:cNvSpPr>
                <p:nvPr/>
              </p:nvSpPr>
              <p:spPr>
                <a:xfrm>
                  <a:off x="12118" y="1177"/>
                  <a:ext cx="4768" cy="1018"/>
                </a:xfrm>
                <a:prstGeom prst="rect">
                  <a:avLst/>
                </a:prstGeom>
                <a:blipFill rotWithShape="1">
                  <a:blip r:embed="rId5"/>
                </a:blipFill>
              </p:spPr>
              <p:txBody>
                <a:bodyPr/>
                <a:lstStyle/>
                <a:p>
                  <a:r>
                    <a:rPr lang="zh-CN" altLang="en-US">
                      <a:noFill/>
                    </a:rPr>
                    <a:t> </a:t>
                  </a:r>
                </a:p>
              </p:txBody>
            </p:sp>
          </mc:Fallback>
        </mc:AlternateContent>
        <p:sp>
          <p:nvSpPr>
            <p:cNvPr id="22" name="文本框 21"/>
            <p:cNvSpPr txBox="1"/>
            <p:nvPr/>
          </p:nvSpPr>
          <p:spPr>
            <a:xfrm>
              <a:off x="7784" y="2396"/>
              <a:ext cx="3996" cy="1016"/>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dirty="0">
                  <a:solidFill>
                    <a:srgbClr val="FF0000"/>
                  </a:solidFill>
                  <a:uFillTx/>
                  <a:latin typeface="Times New Roman" panose="02020603050405020304" pitchFamily="18" charset="0"/>
                  <a:ea typeface="宋体" panose="02010600030101010101" pitchFamily="2" charset="-122"/>
                </a:rPr>
                <a:t>时钟初步测量信号宽度，并切割出边沿小信号</a:t>
              </a:r>
              <a:endParaRPr lang="zh-CN" altLang="en-US" dirty="0">
                <a:solidFill>
                  <a:srgbClr val="FF0000"/>
                </a:solidFill>
                <a:uFillTx/>
                <a:latin typeface="Times New Roman" panose="02020603050405020304" pitchFamily="18" charset="0"/>
                <a:ea typeface="宋体" panose="02010600030101010101" pitchFamily="2" charset="-122"/>
              </a:endParaRPr>
            </a:p>
          </p:txBody>
        </p:sp>
      </p:gr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935220" y="2526665"/>
            <a:ext cx="5090795" cy="2799715"/>
          </a:xfrm>
          <a:prstGeom prst="rect">
            <a:avLst/>
          </a:prstGeom>
          <a:noFill/>
        </p:spPr>
        <p:txBody>
          <a:bodyPr wrap="square" rtlCol="0">
            <a:spAutoFit/>
          </a:bodyPr>
          <a:lstStyle/>
          <a:p>
            <a:r>
              <a:rPr lang="zh-CN" altLang="en-US" sz="4400" b="1" dirty="0">
                <a:solidFill>
                  <a:schemeClr val="tx2"/>
                </a:solidFill>
                <a:latin typeface="+mn-ea"/>
                <a:ea typeface="宋体" panose="02010600030101010101" pitchFamily="2" charset="-122"/>
              </a:rPr>
              <a:t>单级时间放大单元的性能表现</a:t>
            </a:r>
            <a:endParaRPr lang="en-US" altLang="zh-CN" sz="4400" b="1" dirty="0">
              <a:solidFill>
                <a:schemeClr val="tx2"/>
              </a:solidFill>
              <a:latin typeface="+mn-ea"/>
            </a:endParaRPr>
          </a:p>
          <a:p>
            <a:endParaRPr lang="en-US" altLang="zh-CN" sz="4400" b="1" dirty="0">
              <a:solidFill>
                <a:schemeClr val="tx2"/>
              </a:solidFill>
              <a:latin typeface="+mn-ea"/>
            </a:endParaRPr>
          </a:p>
          <a:p>
            <a:endParaRPr lang="en-US" altLang="zh-CN" sz="4400" b="1" dirty="0">
              <a:solidFill>
                <a:schemeClr val="tx2"/>
              </a:solidFill>
              <a:latin typeface="+mn-ea"/>
            </a:endParaRPr>
          </a:p>
        </p:txBody>
      </p:sp>
      <p:sp>
        <p:nvSpPr>
          <p:cNvPr id="10" name="文本框 9"/>
          <p:cNvSpPr txBox="1"/>
          <p:nvPr/>
        </p:nvSpPr>
        <p:spPr>
          <a:xfrm>
            <a:off x="4935220" y="4090670"/>
            <a:ext cx="4455160" cy="1337945"/>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dirty="0">
                <a:latin typeface="+mn-ea"/>
                <a:ea typeface="宋体" panose="02010600030101010101" pitchFamily="2" charset="-122"/>
              </a:rPr>
              <a:t>时间放大单元性能表现</a:t>
            </a:r>
            <a:endParaRPr lang="en-US" altLang="zh-CN" dirty="0">
              <a:latin typeface="+mn-ea"/>
            </a:endParaRPr>
          </a:p>
          <a:p>
            <a:pPr marL="285750" indent="-285750">
              <a:lnSpc>
                <a:spcPct val="150000"/>
              </a:lnSpc>
              <a:buFont typeface="Wingdings" panose="05000000000000000000" pitchFamily="2" charset="2"/>
              <a:buChar char="l"/>
            </a:pPr>
            <a:r>
              <a:rPr lang="zh-CN" altLang="en-US" dirty="0">
                <a:latin typeface="+mn-ea"/>
                <a:ea typeface="宋体" panose="02010600030101010101" pitchFamily="2" charset="-122"/>
              </a:rPr>
              <a:t>时间放大抖动</a:t>
            </a:r>
            <a:endParaRPr lang="en-US" altLang="zh-CN" dirty="0">
              <a:latin typeface="+mn-ea"/>
            </a:endParaRPr>
          </a:p>
          <a:p>
            <a:pPr marL="285750" indent="-285750">
              <a:lnSpc>
                <a:spcPct val="150000"/>
              </a:lnSpc>
              <a:buFont typeface="Wingdings" panose="05000000000000000000" pitchFamily="2" charset="2"/>
              <a:buChar char="l"/>
            </a:pPr>
            <a:r>
              <a:rPr lang="en-US" altLang="zh-CN" dirty="0">
                <a:latin typeface="+mn-ea"/>
              </a:rPr>
              <a:t>FPGA</a:t>
            </a:r>
            <a:r>
              <a:rPr lang="zh-CN" altLang="en-US" dirty="0">
                <a:latin typeface="+mn-ea"/>
                <a:ea typeface="宋体" panose="02010600030101010101" pitchFamily="2" charset="-122"/>
              </a:rPr>
              <a:t>测量信号宽度</a:t>
            </a:r>
            <a:endParaRPr lang="zh-CN" altLang="en-US" dirty="0">
              <a:latin typeface="+mn-ea"/>
              <a:ea typeface="宋体" panose="02010600030101010101" pitchFamily="2" charset="-122"/>
            </a:endParaRPr>
          </a:p>
        </p:txBody>
      </p:sp>
      <p:pic>
        <p:nvPicPr>
          <p:cNvPr id="8" name="图片 7"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sp>
        <p:nvSpPr>
          <p:cNvPr id="11" name="文本框 10"/>
          <p:cNvSpPr txBox="1"/>
          <p:nvPr/>
        </p:nvSpPr>
        <p:spPr>
          <a:xfrm>
            <a:off x="516255" y="82550"/>
            <a:ext cx="3547110" cy="583565"/>
          </a:xfrm>
          <a:prstGeom prst="rect">
            <a:avLst/>
          </a:prstGeom>
          <a:noFill/>
        </p:spPr>
        <p:txBody>
          <a:bodyPr wrap="square" rtlCol="0">
            <a:spAutoFit/>
          </a:bodyPr>
          <a:lstStyle/>
          <a:p>
            <a:r>
              <a:rPr lang="zh-CN" altLang="en-US" sz="3200">
                <a:latin typeface="+mn-ea"/>
              </a:rPr>
              <a:t> </a:t>
            </a:r>
            <a:r>
              <a:rPr lang="en-US" altLang="zh-CN" sz="2800">
                <a:solidFill>
                  <a:schemeClr val="bg1">
                    <a:lumMod val="65000"/>
                  </a:schemeClr>
                </a:solidFill>
                <a:latin typeface="+mn-ea"/>
              </a:rPr>
              <a:t>CONTENT</a:t>
            </a:r>
            <a:endParaRPr lang="en-US" altLang="zh-CN" sz="2800">
              <a:solidFill>
                <a:schemeClr val="bg1">
                  <a:lumMod val="65000"/>
                </a:schemeClr>
              </a:solidFill>
              <a:latin typeface="+mn-ea"/>
            </a:endParaRPr>
          </a:p>
        </p:txBody>
      </p:sp>
      <p:grpSp>
        <p:nvGrpSpPr>
          <p:cNvPr id="19" name="组合 18"/>
          <p:cNvGrpSpPr/>
          <p:nvPr/>
        </p:nvGrpSpPr>
        <p:grpSpPr>
          <a:xfrm>
            <a:off x="3403600" y="2244725"/>
            <a:ext cx="1320800" cy="2002790"/>
            <a:chOff x="5360" y="3535"/>
            <a:chExt cx="2080" cy="3154"/>
          </a:xfrm>
        </p:grpSpPr>
        <p:grpSp>
          <p:nvGrpSpPr>
            <p:cNvPr id="3" name="组合 2"/>
            <p:cNvGrpSpPr/>
            <p:nvPr/>
          </p:nvGrpSpPr>
          <p:grpSpPr>
            <a:xfrm>
              <a:off x="5360" y="3535"/>
              <a:ext cx="2080" cy="3155"/>
              <a:chOff x="886602" y="106738"/>
              <a:chExt cx="1620000" cy="2422915"/>
            </a:xfrm>
          </p:grpSpPr>
          <p:sp>
            <p:nvSpPr>
              <p:cNvPr id="2" name="矩形 1"/>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 name="组合 3"/>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2" name="文本框 11"/>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3" name="文本框 12"/>
            <p:cNvSpPr txBox="1"/>
            <p:nvPr/>
          </p:nvSpPr>
          <p:spPr>
            <a:xfrm>
              <a:off x="5681" y="4564"/>
              <a:ext cx="1759" cy="1252"/>
            </a:xfrm>
            <a:prstGeom prst="rect">
              <a:avLst/>
            </a:prstGeom>
            <a:noFill/>
          </p:spPr>
          <p:txBody>
            <a:bodyPr wrap="square" rtlCol="0" anchor="t">
              <a:noAutofit/>
            </a:bodyPr>
            <a:lstStyle/>
            <a:p>
              <a:pPr algn="ctr"/>
              <a:r>
                <a:rPr lang="en-US" altLang="zh-CN" sz="3600" b="1" dirty="0">
                  <a:solidFill>
                    <a:schemeClr val="bg1"/>
                  </a:solidFill>
                  <a:latin typeface="+mn-ea"/>
                  <a:sym typeface="+mn-ea"/>
                </a:rPr>
                <a:t>03</a:t>
              </a:r>
              <a:endParaRPr lang="en-US" altLang="zh-CN" sz="3600" b="1" dirty="0">
                <a:solidFill>
                  <a:schemeClr val="bg1"/>
                </a:solidFill>
                <a:latin typeface="+mn-ea"/>
                <a:sym typeface="+mn-ea"/>
              </a:endParaRPr>
            </a:p>
          </p:txBody>
        </p:sp>
      </p:gr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9" name="页脚占位符 8"/>
          <p:cNvSpPr>
            <a:spLocks noGrp="1"/>
          </p:cNvSpPr>
          <p:nvPr>
            <p:ph type="ftr" sz="quarter" idx="11"/>
          </p:nvPr>
        </p:nvSpPr>
        <p:spPr/>
        <p:txBody>
          <a:bodyPr/>
          <a:lstStyle/>
          <a:p>
            <a:r>
              <a:rPr lang="zh-CN" altLang="en-US"/>
              <a:t>NED2026</a:t>
            </a:r>
            <a:endParaRPr lang="zh-CN" altLang="en-US"/>
          </a:p>
        </p:txBody>
      </p:sp>
      <p:sp>
        <p:nvSpPr>
          <p:cNvPr id="14" name="日期占位符 13"/>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606550" y="4634230"/>
            <a:ext cx="9039225" cy="2051050"/>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3.1 </a:t>
            </a:r>
            <a:r>
              <a:rPr lang="zh-CN" altLang="en-US" sz="2800" b="1" dirty="0">
                <a:solidFill>
                  <a:schemeClr val="tx2"/>
                </a:solidFill>
                <a:latin typeface="+mn-ea"/>
                <a:ea typeface="宋体" panose="02010600030101010101" pitchFamily="2" charset="-122"/>
              </a:rPr>
              <a:t>时间放大单元性能表现</a:t>
            </a:r>
            <a:endParaRPr lang="zh-CN" altLang="en-US" sz="2800" b="1" dirty="0">
              <a:solidFill>
                <a:schemeClr val="tx2"/>
              </a:solidFill>
              <a:latin typeface="+mn-ea"/>
              <a:ea typeface="宋体" panose="02010600030101010101" pitchFamily="2" charset="-122"/>
            </a:endParaRPr>
          </a:p>
        </p:txBody>
      </p:sp>
      <p:sp>
        <p:nvSpPr>
          <p:cNvPr id="16" name="文本框 15"/>
          <p:cNvSpPr txBox="1"/>
          <p:nvPr/>
        </p:nvSpPr>
        <p:spPr>
          <a:xfrm>
            <a:off x="1759457" y="4703695"/>
            <a:ext cx="4442355" cy="1337945"/>
          </a:xfrm>
          <a:prstGeom prst="rect">
            <a:avLst/>
          </a:prstGeom>
          <a:noFill/>
        </p:spPr>
        <p:txBody>
          <a:bodyPr wrap="square" rtlCol="0">
            <a:spAutoFit/>
          </a:bodyPr>
          <a:lstStyle/>
          <a:p>
            <a:pPr>
              <a:lnSpc>
                <a:spcPct val="150000"/>
              </a:lnSpc>
            </a:pPr>
            <a:r>
              <a:rPr lang="en-US" altLang="zh-CN" dirty="0">
                <a:solidFill>
                  <a:srgbClr val="00B0F0"/>
                </a:solidFill>
              </a:rPr>
              <a:t>Blue</a:t>
            </a:r>
            <a:r>
              <a:rPr lang="en-US" altLang="zh-CN" dirty="0"/>
              <a:t> (CH1): </a:t>
            </a:r>
            <a:r>
              <a:rPr lang="zh-CN" altLang="en-US" dirty="0">
                <a:ea typeface="宋体" panose="02010600030101010101" pitchFamily="2" charset="-122"/>
              </a:rPr>
              <a:t>测试信号</a:t>
            </a:r>
            <a:endParaRPr lang="en-US" altLang="zh-CN" dirty="0"/>
          </a:p>
          <a:p>
            <a:pPr>
              <a:lnSpc>
                <a:spcPct val="150000"/>
              </a:lnSpc>
            </a:pPr>
            <a:r>
              <a:rPr lang="en-US" altLang="zh-CN" dirty="0">
                <a:solidFill>
                  <a:srgbClr val="FF0000"/>
                </a:solidFill>
              </a:rPr>
              <a:t>Red</a:t>
            </a:r>
            <a:r>
              <a:rPr lang="en-US" altLang="zh-CN" dirty="0"/>
              <a:t> (CH2): </a:t>
            </a:r>
            <a:r>
              <a:rPr lang="zh-CN" altLang="en-US" dirty="0">
                <a:ea typeface="宋体" panose="02010600030101010101" pitchFamily="2" charset="-122"/>
              </a:rPr>
              <a:t>电容上电压信号</a:t>
            </a:r>
            <a:endParaRPr lang="en-US" altLang="zh-CN" dirty="0"/>
          </a:p>
          <a:p>
            <a:pPr>
              <a:lnSpc>
                <a:spcPct val="150000"/>
              </a:lnSpc>
            </a:pPr>
            <a:r>
              <a:rPr lang="en-US" altLang="zh-CN" dirty="0">
                <a:solidFill>
                  <a:srgbClr val="36BE52"/>
                </a:solidFill>
              </a:rPr>
              <a:t>Green</a:t>
            </a:r>
            <a:r>
              <a:rPr lang="en-US" altLang="zh-CN" dirty="0"/>
              <a:t> (CH3): </a:t>
            </a:r>
            <a:r>
              <a:rPr lang="zh-CN" altLang="en-US" dirty="0">
                <a:ea typeface="宋体" panose="02010600030101010101" pitchFamily="2" charset="-122"/>
              </a:rPr>
              <a:t>比较器输出放大后信号</a:t>
            </a:r>
            <a:endParaRPr lang="zh-CN" altLang="en-US" dirty="0">
              <a:ea typeface="宋体" panose="02010600030101010101" pitchFamily="2" charset="-122"/>
            </a:endParaRPr>
          </a:p>
        </p:txBody>
      </p:sp>
      <p:sp>
        <p:nvSpPr>
          <p:cNvPr id="17" name="箭头: 下 16"/>
          <p:cNvSpPr/>
          <p:nvPr/>
        </p:nvSpPr>
        <p:spPr>
          <a:xfrm rot="16200000">
            <a:off x="6183170" y="5370745"/>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18" name="文本框 17"/>
          <p:cNvSpPr txBox="1"/>
          <p:nvPr/>
        </p:nvSpPr>
        <p:spPr>
          <a:xfrm>
            <a:off x="6795770" y="4703445"/>
            <a:ext cx="3849370" cy="1337945"/>
          </a:xfrm>
          <a:prstGeom prst="rect">
            <a:avLst/>
          </a:prstGeom>
          <a:noFill/>
        </p:spPr>
        <p:txBody>
          <a:bodyPr wrap="square" rtlCol="0">
            <a:spAutoFit/>
          </a:bodyPr>
          <a:lstStyle/>
          <a:p>
            <a:pPr>
              <a:lnSpc>
                <a:spcPct val="150000"/>
              </a:lnSpc>
            </a:pPr>
            <a:r>
              <a:rPr lang="zh-CN" altLang="en-US" b="1" dirty="0">
                <a:solidFill>
                  <a:schemeClr val="tx2"/>
                </a:solidFill>
                <a:sym typeface="+mn-ea"/>
              </a:rPr>
              <a:t>可以看到有效的放大，测量不同输入宽度的放大后信号宽度，可得刻度曲线</a:t>
            </a:r>
            <a:endParaRPr lang="zh-CN" altLang="en-US" b="1" dirty="0">
              <a:solidFill>
                <a:schemeClr val="tx2"/>
              </a:solidFill>
              <a:sym typeface="+mn-ea"/>
            </a:endParaRPr>
          </a:p>
        </p:txBody>
      </p:sp>
      <p:pic>
        <p:nvPicPr>
          <p:cNvPr id="9" name="图片 8" descr="C:/Users/Southland/Desktop/同济大学 TJU todo.png同济大学 TJU todo"/>
          <p:cNvPicPr>
            <a:picLocks noChangeAspect="1"/>
          </p:cNvPicPr>
          <p:nvPr/>
        </p:nvPicPr>
        <p:blipFill>
          <a:blip r:embed="rId2">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5"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0019" y="1105068"/>
            <a:ext cx="5669311" cy="3188988"/>
          </a:xfrm>
          <a:prstGeom prst="rect">
            <a:avLst/>
          </a:prstGeom>
        </p:spPr>
      </p:pic>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6" name="页脚占位符 5"/>
          <p:cNvSpPr>
            <a:spLocks noGrp="1"/>
          </p:cNvSpPr>
          <p:nvPr>
            <p:ph type="ftr" sz="quarter" idx="11"/>
          </p:nvPr>
        </p:nvSpPr>
        <p:spPr/>
        <p:txBody>
          <a:bodyPr/>
          <a:lstStyle/>
          <a:p>
            <a:r>
              <a:rPr lang="zh-CN" altLang="en-US"/>
              <a:t>NED2026</a:t>
            </a:r>
            <a:endParaRPr lang="zh-CN" altLang="en-US"/>
          </a:p>
        </p:txBody>
      </p:sp>
      <p:pic>
        <p:nvPicPr>
          <p:cNvPr id="7" name="图片 6"/>
          <p:cNvPicPr>
            <a:picLocks noChangeAspect="1"/>
          </p:cNvPicPr>
          <p:nvPr/>
        </p:nvPicPr>
        <p:blipFill>
          <a:blip r:embed="rId4"/>
          <a:stretch>
            <a:fillRect/>
          </a:stretch>
        </p:blipFill>
        <p:spPr>
          <a:xfrm>
            <a:off x="6202045" y="906468"/>
            <a:ext cx="5510981" cy="3267531"/>
          </a:xfrm>
          <a:prstGeom prst="rect">
            <a:avLst/>
          </a:prstGeom>
        </p:spPr>
      </p:pic>
      <p:sp>
        <p:nvSpPr>
          <p:cNvPr id="8" name="文本框 7"/>
          <p:cNvSpPr txBox="1"/>
          <p:nvPr/>
        </p:nvSpPr>
        <p:spPr>
          <a:xfrm>
            <a:off x="9145905" y="2388870"/>
            <a:ext cx="2567305" cy="922020"/>
          </a:xfrm>
          <a:prstGeom prst="rect">
            <a:avLst/>
          </a:prstGeom>
          <a:noFill/>
        </p:spPr>
        <p:txBody>
          <a:bodyPr wrap="square">
            <a:spAutoFit/>
          </a:bodyPr>
          <a:lstStyle/>
          <a:p>
            <a:pPr>
              <a:lnSpc>
                <a:spcPct val="150000"/>
              </a:lnSpc>
            </a:pPr>
            <a:r>
              <a:rPr lang="zh-CN" b="1" dirty="0">
                <a:solidFill>
                  <a:schemeClr val="tx2"/>
                </a:solidFill>
                <a:ea typeface="宋体" panose="02010600030101010101" pitchFamily="2" charset="-122"/>
              </a:rPr>
              <a:t>响应非线性</a:t>
            </a:r>
            <a:endParaRPr lang="zh-CN" b="1" dirty="0">
              <a:solidFill>
                <a:schemeClr val="tx2"/>
              </a:solidFill>
              <a:ea typeface="宋体" panose="02010600030101010101" pitchFamily="2" charset="-122"/>
            </a:endParaRPr>
          </a:p>
          <a:p>
            <a:pPr>
              <a:lnSpc>
                <a:spcPct val="150000"/>
              </a:lnSpc>
            </a:pPr>
            <a:r>
              <a:rPr lang="zh-CN" b="1" dirty="0">
                <a:solidFill>
                  <a:schemeClr val="tx2"/>
                </a:solidFill>
                <a:ea typeface="宋体" panose="02010600030101010101" pitchFamily="2" charset="-122"/>
              </a:rPr>
              <a:t>需要刻度查找表</a:t>
            </a:r>
            <a:endParaRPr lang="zh-CN" b="1" dirty="0">
              <a:solidFill>
                <a:schemeClr val="tx2"/>
              </a:solidFill>
              <a:ea typeface="宋体" panose="02010600030101010101" pitchFamily="2" charset="-122"/>
            </a:endParaRPr>
          </a:p>
        </p:txBody>
      </p:sp>
      <p:sp>
        <p:nvSpPr>
          <p:cNvPr id="15" name="日期占位符 14"/>
          <p:cNvSpPr>
            <a:spLocks noGrp="1"/>
          </p:cNvSpPr>
          <p:nvPr>
            <p:ph type="dt" sz="half" idx="10"/>
          </p:nvPr>
        </p:nvSpPr>
        <p:spPr/>
        <p:txBody>
          <a:bodyPr/>
          <a:p>
            <a:r>
              <a:rPr lang="zh-CN" altLang="en-US"/>
              <a:t>2026-8-11</a:t>
            </a:r>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par>
                                <p:cTn id="11" presetID="10"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606858" y="4634144"/>
            <a:ext cx="8730831" cy="2050779"/>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3.2 </a:t>
            </a:r>
            <a:r>
              <a:rPr lang="zh-CN" altLang="en-US" sz="2800" b="1" dirty="0">
                <a:solidFill>
                  <a:schemeClr val="tx2"/>
                </a:solidFill>
                <a:latin typeface="+mn-ea"/>
                <a:ea typeface="宋体" panose="02010600030101010101" pitchFamily="2" charset="-122"/>
                <a:sym typeface="+mn-ea"/>
              </a:rPr>
              <a:t>时间放大抖动</a:t>
            </a:r>
            <a:endParaRPr lang="zh-CN" altLang="en-US" sz="2800" b="1" dirty="0">
              <a:solidFill>
                <a:schemeClr val="tx2"/>
              </a:solidFill>
              <a:latin typeface="+mn-ea"/>
              <a:ea typeface="宋体" panose="02010600030101010101" pitchFamily="2" charset="-122"/>
              <a:sym typeface="+mn-ea"/>
            </a:endParaRPr>
          </a:p>
        </p:txBody>
      </p:sp>
      <mc:AlternateContent xmlns:mc="http://schemas.openxmlformats.org/markup-compatibility/2006">
        <mc:Choice xmlns:a14="http://schemas.microsoft.com/office/drawing/2010/main" Requires="a14">
          <p:sp>
            <p:nvSpPr>
              <p:cNvPr id="16" name="文本框 15"/>
              <p:cNvSpPr txBox="1"/>
              <p:nvPr/>
            </p:nvSpPr>
            <p:spPr>
              <a:xfrm>
                <a:off x="1752600" y="4796155"/>
                <a:ext cx="3714115" cy="1198880"/>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altLang="zh-CN" sz="1600" b="1" i="1" dirty="0">
                              <a:latin typeface="Cambria Math" panose="02040503050406030204" pitchFamily="18" charset="0"/>
                              <a:cs typeface="Cambria Math" panose="02040503050406030204" pitchFamily="18" charset="0"/>
                            </a:rPr>
                          </m:ctrlPr>
                        </m:sSubPr>
                        <m:e>
                          <m:r>
                            <a:rPr lang="en-US" altLang="zh-CN" sz="1600" b="1" i="1" dirty="0">
                              <a:latin typeface="Cambria Math" panose="02040503050406030204" pitchFamily="18" charset="0"/>
                              <a:cs typeface="Cambria Math" panose="02040503050406030204" pitchFamily="18" charset="0"/>
                            </a:rPr>
                            <m:t>𝒕</m:t>
                          </m:r>
                        </m:e>
                        <m:sub>
                          <m:r>
                            <a:rPr lang="en-US" altLang="zh-CN" sz="1600" b="1" i="1" dirty="0">
                              <a:latin typeface="Cambria Math" panose="02040503050406030204" pitchFamily="18" charset="0"/>
                              <a:cs typeface="Cambria Math" panose="02040503050406030204" pitchFamily="18" charset="0"/>
                            </a:rPr>
                            <m:t>𝒎𝒆𝒂𝒔</m:t>
                          </m:r>
                        </m:sub>
                      </m:sSub>
                      <m:r>
                        <a:rPr lang="en-US" altLang="zh-CN" sz="1600" b="1" i="1" dirty="0">
                          <a:latin typeface="Cambria Math" panose="02040503050406030204" pitchFamily="18" charset="0"/>
                          <a:cs typeface="Cambria Math" panose="02040503050406030204" pitchFamily="18" charset="0"/>
                        </a:rPr>
                        <m:t>=</m:t>
                      </m:r>
                      <m:sSub>
                        <m:sSubPr>
                          <m:ctrlPr>
                            <a:rPr lang="en-US" altLang="zh-CN" sz="1600" b="1" i="1" dirty="0">
                              <a:latin typeface="Cambria Math" panose="02040503050406030204" pitchFamily="18" charset="0"/>
                              <a:cs typeface="Cambria Math" panose="02040503050406030204" pitchFamily="18" charset="0"/>
                            </a:rPr>
                          </m:ctrlPr>
                        </m:sSubPr>
                        <m:e>
                          <m:r>
                            <a:rPr lang="en-US" altLang="zh-CN" sz="1600" b="1" i="1" dirty="0">
                              <a:latin typeface="Cambria Math" panose="02040503050406030204" pitchFamily="18" charset="0"/>
                              <a:cs typeface="Cambria Math" panose="02040503050406030204" pitchFamily="18" charset="0"/>
                            </a:rPr>
                            <m:t>𝒕</m:t>
                          </m:r>
                        </m:e>
                        <m:sub>
                          <m:r>
                            <a:rPr lang="en-US" altLang="zh-CN" sz="1600" b="1" i="1" dirty="0">
                              <a:latin typeface="Cambria Math" panose="02040503050406030204" pitchFamily="18" charset="0"/>
                              <a:cs typeface="Cambria Math" panose="02040503050406030204" pitchFamily="18" charset="0"/>
                            </a:rPr>
                            <m:t>𝒔𝒕𝒓𝒆𝒕𝒄𝒉𝒆𝒅</m:t>
                          </m:r>
                        </m:sub>
                      </m:sSub>
                      <m:r>
                        <a:rPr lang="en-US" altLang="zh-CN" sz="1600" b="1" i="1" dirty="0">
                          <a:latin typeface="Cambria Math" panose="02040503050406030204" pitchFamily="18" charset="0"/>
                          <a:cs typeface="Cambria Math" panose="02040503050406030204" pitchFamily="18" charset="0"/>
                        </a:rPr>
                        <m:t>/</m:t>
                      </m:r>
                      <m:r>
                        <a:rPr lang="en-US" altLang="zh-CN" sz="1600" b="1" i="1" dirty="0">
                          <a:latin typeface="Cambria Math" panose="02040503050406030204" pitchFamily="18" charset="0"/>
                          <a:cs typeface="Cambria Math" panose="02040503050406030204" pitchFamily="18" charset="0"/>
                        </a:rPr>
                        <m:t>𝑺</m:t>
                      </m:r>
                    </m:oMath>
                  </m:oMathPara>
                </a14:m>
                <a:endParaRPr lang="en-US" altLang="zh-CN" sz="1600" b="1" i="1" dirty="0">
                  <a:latin typeface="Cambria Math" panose="02040503050406030204" pitchFamily="18" charset="0"/>
                  <a:cs typeface="Cambria Math" panose="020405030504060302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altLang="zh-CN" sz="1600" b="1" i="1" dirty="0">
                          <a:latin typeface="Cambria Math" panose="02040503050406030204" pitchFamily="18" charset="0"/>
                          <a:cs typeface="Cambria Math" panose="02040503050406030204" pitchFamily="18" charset="0"/>
                        </a:rPr>
                        <m:t>∆</m:t>
                      </m:r>
                      <m:r>
                        <a:rPr lang="en-US" altLang="zh-CN" sz="1600" b="1" i="1" dirty="0">
                          <a:latin typeface="Cambria Math" panose="02040503050406030204" pitchFamily="18" charset="0"/>
                          <a:cs typeface="Cambria Math" panose="02040503050406030204" pitchFamily="18" charset="0"/>
                        </a:rPr>
                        <m:t>𝒕</m:t>
                      </m:r>
                      <m:r>
                        <a:rPr lang="en-US" altLang="zh-CN" sz="1600" b="1" i="1" dirty="0">
                          <a:latin typeface="Cambria Math" panose="02040503050406030204" pitchFamily="18" charset="0"/>
                          <a:cs typeface="Cambria Math" panose="02040503050406030204" pitchFamily="18" charset="0"/>
                        </a:rPr>
                        <m:t> = </m:t>
                      </m:r>
                      <m:sSub>
                        <m:sSubPr>
                          <m:ctrlPr>
                            <a:rPr lang="en-US" altLang="zh-CN" sz="1600" b="1" i="1" dirty="0">
                              <a:latin typeface="Cambria Math" panose="02040503050406030204" pitchFamily="18" charset="0"/>
                              <a:cs typeface="Cambria Math" panose="02040503050406030204" pitchFamily="18" charset="0"/>
                            </a:rPr>
                          </m:ctrlPr>
                        </m:sSubPr>
                        <m:e>
                          <m:r>
                            <a:rPr lang="en-US" altLang="zh-CN" sz="1600" b="1" i="1" dirty="0">
                              <a:latin typeface="Cambria Math" panose="02040503050406030204" pitchFamily="18" charset="0"/>
                              <a:cs typeface="Cambria Math" panose="02040503050406030204" pitchFamily="18" charset="0"/>
                            </a:rPr>
                            <m:t>𝒕</m:t>
                          </m:r>
                        </m:e>
                        <m:sub>
                          <m:r>
                            <a:rPr lang="en-US" altLang="zh-CN" sz="1600" b="1" i="1" dirty="0">
                              <a:latin typeface="Cambria Math" panose="02040503050406030204" pitchFamily="18" charset="0"/>
                              <a:cs typeface="Cambria Math" panose="02040503050406030204" pitchFamily="18" charset="0"/>
                            </a:rPr>
                            <m:t>𝒕𝒓𝒖𝒆</m:t>
                          </m:r>
                        </m:sub>
                      </m:sSub>
                      <m:r>
                        <a:rPr lang="en-US" altLang="zh-CN" sz="1600" b="1" i="1" dirty="0">
                          <a:latin typeface="Cambria Math" panose="02040503050406030204" pitchFamily="18" charset="0"/>
                          <a:cs typeface="Cambria Math" panose="02040503050406030204" pitchFamily="18" charset="0"/>
                        </a:rPr>
                        <m:t>−</m:t>
                      </m:r>
                      <m:sSub>
                        <m:sSubPr>
                          <m:ctrlPr>
                            <a:rPr lang="en-US" altLang="zh-CN" sz="1600" b="1" i="1" dirty="0">
                              <a:latin typeface="Cambria Math" panose="02040503050406030204" pitchFamily="18" charset="0"/>
                              <a:cs typeface="Cambria Math" panose="02040503050406030204" pitchFamily="18" charset="0"/>
                            </a:rPr>
                          </m:ctrlPr>
                        </m:sSubPr>
                        <m:e>
                          <m:r>
                            <a:rPr lang="en-US" altLang="zh-CN" sz="1600" b="1" i="1" dirty="0">
                              <a:latin typeface="Cambria Math" panose="02040503050406030204" pitchFamily="18" charset="0"/>
                              <a:cs typeface="Cambria Math" panose="02040503050406030204" pitchFamily="18" charset="0"/>
                            </a:rPr>
                            <m:t>𝒕</m:t>
                          </m:r>
                        </m:e>
                        <m:sub>
                          <m:r>
                            <a:rPr lang="en-US" altLang="zh-CN" sz="1600" b="1" i="1" dirty="0">
                              <a:latin typeface="Cambria Math" panose="02040503050406030204" pitchFamily="18" charset="0"/>
                              <a:cs typeface="Cambria Math" panose="02040503050406030204" pitchFamily="18" charset="0"/>
                            </a:rPr>
                            <m:t>𝒎𝒆𝒂𝒔</m:t>
                          </m:r>
                        </m:sub>
                      </m:sSub>
                    </m:oMath>
                  </m:oMathPara>
                </a14:m>
                <a:endParaRPr lang="en-US" altLang="zh-CN" sz="1600" b="1" i="1" dirty="0">
                  <a:latin typeface="Cambria Math" panose="02040503050406030204" pitchFamily="18" charset="0"/>
                  <a:cs typeface="Cambria Math" panose="02040503050406030204" pitchFamily="18" charset="0"/>
                </a:endParaRPr>
              </a:p>
              <a:p>
                <a:pPr>
                  <a:lnSpc>
                    <a:spcPct val="150000"/>
                  </a:lnSpc>
                </a:pPr>
                <a:endParaRPr lang="en-US" altLang="zh-CN" sz="1600" b="1" dirty="0"/>
              </a:p>
            </p:txBody>
          </p:sp>
        </mc:Choice>
        <mc:Fallback>
          <p:sp>
            <p:nvSpPr>
              <p:cNvPr id="16" name="文本框 15"/>
              <p:cNvSpPr txBox="1">
                <a:spLocks noRot="1" noChangeAspect="1" noMove="1" noResize="1" noEditPoints="1" noAdjustHandles="1" noChangeArrowheads="1" noChangeShapeType="1" noTextEdit="1"/>
              </p:cNvSpPr>
              <p:nvPr/>
            </p:nvSpPr>
            <p:spPr>
              <a:xfrm>
                <a:off x="1752600" y="4796155"/>
                <a:ext cx="3714115" cy="1198880"/>
              </a:xfrm>
              <a:prstGeom prst="rect">
                <a:avLst/>
              </a:prstGeom>
              <a:blipFill rotWithShape="1">
                <a:blip r:embed="rId2"/>
                <a:stretch>
                  <a:fillRect/>
                </a:stretch>
              </a:blipFill>
            </p:spPr>
            <p:txBody>
              <a:bodyPr/>
              <a:lstStyle/>
              <a:p>
                <a:r>
                  <a:rPr lang="zh-CN" altLang="en-US">
                    <a:noFill/>
                  </a:rPr>
                  <a:t> </a:t>
                </a:r>
              </a:p>
            </p:txBody>
          </p:sp>
        </mc:Fallback>
      </mc:AlternateContent>
      <p:sp>
        <p:nvSpPr>
          <p:cNvPr id="17" name="箭头: 下 16"/>
          <p:cNvSpPr/>
          <p:nvPr/>
        </p:nvSpPr>
        <p:spPr>
          <a:xfrm rot="16200000">
            <a:off x="5725363" y="5426403"/>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mc:AlternateContent xmlns:mc="http://schemas.openxmlformats.org/markup-compatibility/2006">
        <mc:Choice xmlns:a14="http://schemas.microsoft.com/office/drawing/2010/main" Requires="a14">
          <p:sp>
            <p:nvSpPr>
              <p:cNvPr id="18" name="文本框 17"/>
              <p:cNvSpPr txBox="1"/>
              <p:nvPr/>
            </p:nvSpPr>
            <p:spPr>
              <a:xfrm>
                <a:off x="6957060" y="4806950"/>
                <a:ext cx="3467735" cy="1198880"/>
              </a:xfrm>
              <a:prstGeom prst="rect">
                <a:avLst/>
              </a:prstGeom>
              <a:noFill/>
            </p:spPr>
            <p:txBody>
              <a:bodyPr wrap="square" rtlCol="0">
                <a:spAutoFit/>
              </a:bodyPr>
              <a:lstStyle/>
              <a:p>
                <a:pPr>
                  <a:lnSpc>
                    <a:spcPct val="150000"/>
                  </a:lnSpc>
                </a:pPr>
                <a:r>
                  <a:rPr lang="zh-CN" altLang="en-US" sz="1600" b="1" dirty="0">
                    <a:solidFill>
                      <a:schemeClr val="tx2"/>
                    </a:solidFill>
                    <a:ea typeface="宋体" panose="02010600030101010101" pitchFamily="2" charset="-122"/>
                  </a:rPr>
                  <a:t>上图为</a:t>
                </a:r>
                <a:r>
                  <a:rPr lang="en-US" altLang="zh-CN" sz="1600" b="1" dirty="0">
                    <a:solidFill>
                      <a:schemeClr val="tx2"/>
                    </a:solidFill>
                  </a:rPr>
                  <a:t> </a:t>
                </a:r>
                <a14:m>
                  <m:oMath xmlns:m="http://schemas.openxmlformats.org/officeDocument/2006/math">
                    <m:sSub>
                      <m:sSubPr>
                        <m:ctrlPr>
                          <a:rPr lang="en-US" altLang="zh-CN" sz="1600" b="1" i="1" dirty="0">
                            <a:solidFill>
                              <a:schemeClr val="tx2"/>
                            </a:solidFill>
                            <a:latin typeface="Cambria Math" panose="02040503050406030204" pitchFamily="18" charset="0"/>
                            <a:cs typeface="Cambria Math" panose="02040503050406030204" pitchFamily="18" charset="0"/>
                          </a:rPr>
                        </m:ctrlPr>
                      </m:sSubPr>
                      <m:e>
                        <m:r>
                          <a:rPr lang="en-US" altLang="zh-CN" sz="1600" b="1" dirty="0">
                            <a:solidFill>
                              <a:schemeClr val="tx2"/>
                            </a:solidFill>
                            <a:latin typeface="Cambria Math" panose="02040503050406030204" pitchFamily="18" charset="0"/>
                            <a:cs typeface="Cambria Math" panose="02040503050406030204" pitchFamily="18" charset="0"/>
                          </a:rPr>
                          <m:t>𝛔</m:t>
                        </m:r>
                      </m:e>
                      <m:sub>
                        <m:r>
                          <a:rPr lang="en-US" altLang="zh-CN" sz="1600" b="1" dirty="0">
                            <a:solidFill>
                              <a:schemeClr val="tx2"/>
                            </a:solidFill>
                            <a:latin typeface="Cambria Math" panose="02040503050406030204" pitchFamily="18" charset="0"/>
                            <a:sym typeface="+mn-ea"/>
                          </a:rPr>
                          <m:t>𝑒𝑟𝑟𝑜𝑟</m:t>
                        </m:r>
                      </m:sub>
                    </m:sSub>
                  </m:oMath>
                </a14:m>
                <a:r>
                  <a:rPr lang="en-US" altLang="zh-CN" sz="1600" b="1" dirty="0">
                    <a:solidFill>
                      <a:schemeClr val="tx2"/>
                    </a:solidFill>
                  </a:rPr>
                  <a:t>  vs input width </a:t>
                </a:r>
                <a:r>
                  <a:rPr lang="zh-CN" altLang="en-US" sz="1600" b="1" dirty="0">
                    <a:solidFill>
                      <a:schemeClr val="tx2"/>
                    </a:solidFill>
                    <a:ea typeface="宋体" panose="02010600030101010101" pitchFamily="2" charset="-122"/>
                  </a:rPr>
                  <a:t>曲线。</a:t>
                </a:r>
                <a:endParaRPr lang="en-US" altLang="zh-CN" sz="1600" b="1" dirty="0">
                  <a:solidFill>
                    <a:schemeClr val="tx2"/>
                  </a:solidFill>
                </a:endParaRPr>
              </a:p>
              <a:p>
                <a:pPr>
                  <a:lnSpc>
                    <a:spcPct val="150000"/>
                  </a:lnSpc>
                </a:pPr>
                <a:r>
                  <a:rPr lang="zh-CN" altLang="en-US" sz="1600" b="1" dirty="0">
                    <a:solidFill>
                      <a:schemeClr val="tx2"/>
                    </a:solidFill>
                    <a:ea typeface="宋体" panose="02010600030101010101" pitchFamily="2" charset="-122"/>
                  </a:rPr>
                  <a:t>在</a:t>
                </a:r>
                <a:r>
                  <a:rPr lang="en-US" altLang="zh-CN" sz="1600" b="1" dirty="0">
                    <a:solidFill>
                      <a:schemeClr val="tx2"/>
                    </a:solidFill>
                    <a:ea typeface="宋体" panose="02010600030101010101" pitchFamily="2" charset="-122"/>
                  </a:rPr>
                  <a:t> </a:t>
                </a:r>
                <a:r>
                  <a:rPr lang="en-US" altLang="zh-CN" sz="1600" b="1" dirty="0">
                    <a:solidFill>
                      <a:schemeClr val="tx2"/>
                    </a:solidFill>
                  </a:rPr>
                  <a:t>25ns </a:t>
                </a:r>
                <a:r>
                  <a:rPr lang="zh-CN" altLang="en-US" sz="1600" b="1" dirty="0">
                    <a:solidFill>
                      <a:schemeClr val="tx2"/>
                    </a:solidFill>
                    <a:ea typeface="宋体" panose="02010600030101010101" pitchFamily="2" charset="-122"/>
                  </a:rPr>
                  <a:t>范围内</a:t>
                </a:r>
                <a:r>
                  <a:rPr lang="en-US" altLang="zh-CN" sz="1600" b="1" dirty="0">
                    <a:solidFill>
                      <a:schemeClr val="tx2"/>
                    </a:solidFill>
                  </a:rPr>
                  <a:t> </a:t>
                </a:r>
                <a14:m>
                  <m:oMath xmlns:m="http://schemas.openxmlformats.org/officeDocument/2006/math">
                    <m:sSub>
                      <m:sSubPr>
                        <m:ctrlPr>
                          <a:rPr lang="en-US" altLang="zh-CN" sz="1600" b="1" i="1" dirty="0">
                            <a:solidFill>
                              <a:schemeClr val="tx2"/>
                            </a:solidFill>
                            <a:latin typeface="Cambria Math" panose="02040503050406030204" pitchFamily="18" charset="0"/>
                            <a:cs typeface="Cambria Math" panose="02040503050406030204" pitchFamily="18" charset="0"/>
                          </a:rPr>
                        </m:ctrlPr>
                      </m:sSubPr>
                      <m:e>
                        <m:r>
                          <a:rPr lang="en-US" altLang="zh-CN" sz="1600" b="1" dirty="0">
                            <a:solidFill>
                              <a:schemeClr val="tx2"/>
                            </a:solidFill>
                            <a:latin typeface="Cambria Math" panose="02040503050406030204" pitchFamily="18" charset="0"/>
                            <a:cs typeface="Cambria Math" panose="02040503050406030204" pitchFamily="18" charset="0"/>
                          </a:rPr>
                          <m:t>𝛔</m:t>
                        </m:r>
                      </m:e>
                      <m:sub>
                        <m:r>
                          <a:rPr lang="en-US" altLang="zh-CN" sz="1600" b="1" dirty="0">
                            <a:solidFill>
                              <a:schemeClr val="tx2"/>
                            </a:solidFill>
                            <a:latin typeface="Cambria Math" panose="02040503050406030204" pitchFamily="18" charset="0"/>
                            <a:sym typeface="+mn-ea"/>
                          </a:rPr>
                          <m:t>𝑒𝑟𝑟𝑜𝑟</m:t>
                        </m:r>
                      </m:sub>
                    </m:sSub>
                  </m:oMath>
                </a14:m>
                <a:r>
                  <a:rPr lang="en-US" altLang="zh-CN" sz="1600" b="1" dirty="0">
                    <a:solidFill>
                      <a:schemeClr val="tx2"/>
                    </a:solidFill>
                  </a:rPr>
                  <a:t> </a:t>
                </a:r>
                <a:r>
                  <a:rPr lang="zh-CN" altLang="en-US" sz="1600" b="1" dirty="0">
                    <a:solidFill>
                      <a:schemeClr val="tx2"/>
                    </a:solidFill>
                    <a:ea typeface="宋体" panose="02010600030101010101" pitchFamily="2" charset="-122"/>
                  </a:rPr>
                  <a:t>小于</a:t>
                </a:r>
                <a:r>
                  <a:rPr lang="en-US" altLang="zh-CN" sz="1600" b="1" dirty="0">
                    <a:solidFill>
                      <a:schemeClr val="tx2"/>
                    </a:solidFill>
                  </a:rPr>
                  <a:t> 75ps</a:t>
                </a:r>
                <a:r>
                  <a:rPr lang="zh-CN" altLang="en-US" sz="1600" b="1" dirty="0">
                    <a:solidFill>
                      <a:schemeClr val="tx2"/>
                    </a:solidFill>
                    <a:ea typeface="宋体" panose="02010600030101010101" pitchFamily="2" charset="-122"/>
                  </a:rPr>
                  <a:t>。</a:t>
                </a:r>
                <a:r>
                  <a:rPr lang="en-US" altLang="zh-CN" sz="1600" b="1" dirty="0">
                    <a:solidFill>
                      <a:schemeClr val="tx2"/>
                    </a:solidFill>
                  </a:rPr>
                  <a:t> </a:t>
                </a:r>
                <a:endParaRPr lang="en-US" altLang="zh-CN" sz="1600" b="1" dirty="0">
                  <a:solidFill>
                    <a:schemeClr val="tx2"/>
                  </a:solidFill>
                </a:endParaRPr>
              </a:p>
              <a:p>
                <a:pPr>
                  <a:lnSpc>
                    <a:spcPct val="150000"/>
                  </a:lnSpc>
                </a:pPr>
                <a:r>
                  <a:rPr lang="zh-CN" altLang="en-US" sz="1600" b="1" dirty="0">
                    <a:solidFill>
                      <a:schemeClr val="tx2"/>
                    </a:solidFill>
                    <a:ea typeface="宋体" panose="02010600030101010101" pitchFamily="2" charset="-122"/>
                  </a:rPr>
                  <a:t>可以看出放大倍数基本稳定。</a:t>
                </a:r>
                <a:endParaRPr lang="zh-CN" altLang="en-US" sz="1600" b="1" dirty="0">
                  <a:solidFill>
                    <a:schemeClr val="tx2"/>
                  </a:solidFill>
                  <a:ea typeface="宋体" panose="02010600030101010101" pitchFamily="2" charset="-122"/>
                </a:endParaRPr>
              </a:p>
            </p:txBody>
          </p:sp>
        </mc:Choice>
        <mc:Fallback>
          <p:sp>
            <p:nvSpPr>
              <p:cNvPr id="18" name="文本框 17"/>
              <p:cNvSpPr txBox="1">
                <a:spLocks noRot="1" noChangeAspect="1" noMove="1" noResize="1" noEditPoints="1" noAdjustHandles="1" noChangeArrowheads="1" noChangeShapeType="1" noTextEdit="1"/>
              </p:cNvSpPr>
              <p:nvPr/>
            </p:nvSpPr>
            <p:spPr>
              <a:xfrm>
                <a:off x="6957060" y="4806950"/>
                <a:ext cx="3467735" cy="1198880"/>
              </a:xfrm>
              <a:prstGeom prst="rect">
                <a:avLst/>
              </a:prstGeom>
              <a:blipFill rotWithShape="1">
                <a:blip r:embed="rId3"/>
                <a:stretch>
                  <a:fillRect/>
                </a:stretch>
              </a:blipFill>
            </p:spPr>
            <p:txBody>
              <a:bodyPr/>
              <a:lstStyle/>
              <a:p>
                <a:r>
                  <a:rPr lang="zh-CN" altLang="en-US">
                    <a:noFill/>
                  </a:rPr>
                  <a:t> </a:t>
                </a:r>
              </a:p>
            </p:txBody>
          </p:sp>
        </mc:Fallback>
      </mc:AlternateContent>
      <p:pic>
        <p:nvPicPr>
          <p:cNvPr id="9" name="图片 8" descr="C:/Users/Southland/Desktop/同济大学 TJU todo.png同济大学 TJU todo"/>
          <p:cNvPicPr>
            <a:picLocks noChangeAspect="1"/>
          </p:cNvPicPr>
          <p:nvPr/>
        </p:nvPicPr>
        <p:blipFill>
          <a:blip r:embed="rId4">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15" name="图片 14"/>
          <p:cNvPicPr>
            <a:picLocks noChangeAspect="1"/>
          </p:cNvPicPr>
          <p:nvPr/>
        </p:nvPicPr>
        <p:blipFill>
          <a:blip r:embed="rId5"/>
          <a:stretch>
            <a:fillRect/>
          </a:stretch>
        </p:blipFill>
        <p:spPr>
          <a:xfrm>
            <a:off x="758331" y="1012732"/>
            <a:ext cx="4997555" cy="3060000"/>
          </a:xfrm>
          <a:prstGeom prst="rect">
            <a:avLst/>
          </a:prstGeom>
        </p:spPr>
      </p:pic>
      <p:pic>
        <p:nvPicPr>
          <p:cNvPr id="20" name="图片 19"/>
          <p:cNvPicPr>
            <a:picLocks noChangeAspect="1"/>
          </p:cNvPicPr>
          <p:nvPr/>
        </p:nvPicPr>
        <p:blipFill>
          <a:blip r:embed="rId6"/>
          <a:stretch>
            <a:fillRect/>
          </a:stretch>
        </p:blipFill>
        <p:spPr>
          <a:xfrm>
            <a:off x="5896813" y="986552"/>
            <a:ext cx="5218030" cy="3131711"/>
          </a:xfrm>
          <a:prstGeom prst="rect">
            <a:avLst/>
          </a:prstGeom>
        </p:spPr>
      </p:pic>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5" name="文本框 4"/>
          <p:cNvSpPr txBox="1"/>
          <p:nvPr/>
        </p:nvSpPr>
        <p:spPr>
          <a:xfrm>
            <a:off x="2054202" y="3726151"/>
            <a:ext cx="3189690" cy="829945"/>
          </a:xfrm>
          <a:prstGeom prst="rect">
            <a:avLst/>
          </a:prstGeom>
          <a:noFill/>
        </p:spPr>
        <p:txBody>
          <a:bodyPr wrap="square" rtlCol="0">
            <a:spAutoFit/>
          </a:bodyPr>
          <a:lstStyle/>
          <a:p>
            <a:pPr>
              <a:lnSpc>
                <a:spcPct val="150000"/>
              </a:lnSpc>
            </a:pPr>
            <a:r>
              <a:rPr lang="en-US" altLang="zh-CN" sz="1600" dirty="0"/>
              <a:t>Error distribution of input signal with </a:t>
            </a:r>
            <a:r>
              <a:rPr lang="en-US" altLang="zh-CN" sz="1600" dirty="0">
                <a:sym typeface="+mn-ea"/>
              </a:rPr>
              <a:t>20ns width</a:t>
            </a:r>
            <a:endParaRPr lang="en-US" altLang="zh-CN" sz="1600" dirty="0">
              <a:sym typeface="+mn-ea"/>
            </a:endParaRPr>
          </a:p>
        </p:txBody>
      </p:sp>
      <p:sp>
        <p:nvSpPr>
          <p:cNvPr id="6" name="页脚占位符 5"/>
          <p:cNvSpPr>
            <a:spLocks noGrp="1"/>
          </p:cNvSpPr>
          <p:nvPr>
            <p:ph type="ftr" sz="quarter" idx="11"/>
          </p:nvPr>
        </p:nvSpPr>
        <p:spPr/>
        <p:txBody>
          <a:bodyPr/>
          <a:lstStyle/>
          <a:p>
            <a:r>
              <a:rPr lang="zh-CN" altLang="en-US"/>
              <a:t>NED2026</a:t>
            </a:r>
            <a:endParaRPr lang="zh-CN" altLang="en-US"/>
          </a:p>
        </p:txBody>
      </p:sp>
      <p:sp>
        <p:nvSpPr>
          <p:cNvPr id="7" name="日期占位符 6"/>
          <p:cNvSpPr>
            <a:spLocks noGrp="1"/>
          </p:cNvSpPr>
          <p:nvPr>
            <p:ph type="dt" sz="half" idx="10"/>
          </p:nvPr>
        </p:nvSpPr>
        <p:spPr/>
        <p:txBody>
          <a:bodyPr/>
          <a:p>
            <a:r>
              <a:rPr lang="zh-CN" altLang="en-US"/>
              <a:t>2026-8-11</a:t>
            </a:r>
            <a:endParaRPr lang="zh-CN" altLang="en-US"/>
          </a:p>
        </p:txBody>
      </p:sp>
    </p:spTree>
    <p:custDataLst>
      <p:tags r:id="rId7"/>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a:blip r:embed="rId1"/>
          <a:stretch>
            <a:fillRect/>
          </a:stretch>
        </p:blipFill>
        <p:spPr>
          <a:xfrm>
            <a:off x="0" y="2770505"/>
            <a:ext cx="8305165" cy="2106930"/>
          </a:xfrm>
          <a:prstGeom prst="rect">
            <a:avLst/>
          </a:prstGeom>
        </p:spPr>
      </p:pic>
      <p:sp>
        <p:nvSpPr>
          <p:cNvPr id="14" name="矩形: 圆角 2"/>
          <p:cNvSpPr/>
          <p:nvPr>
            <p:custDataLst>
              <p:tags r:id="rId2"/>
            </p:custDataLst>
          </p:nvPr>
        </p:nvSpPr>
        <p:spPr>
          <a:xfrm>
            <a:off x="8606790" y="1002665"/>
            <a:ext cx="3069590" cy="5013960"/>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3.3 </a:t>
            </a:r>
            <a:r>
              <a:rPr lang="en-US" altLang="zh-CN" sz="2800" b="1" dirty="0">
                <a:solidFill>
                  <a:schemeClr val="tx2"/>
                </a:solidFill>
                <a:latin typeface="+mn-ea"/>
              </a:rPr>
              <a:t>FPGA</a:t>
            </a:r>
            <a:r>
              <a:rPr lang="zh-CN" altLang="en-US" sz="2800" b="1" dirty="0">
                <a:solidFill>
                  <a:schemeClr val="tx2"/>
                </a:solidFill>
                <a:latin typeface="+mn-ea"/>
                <a:ea typeface="宋体" panose="02010600030101010101" pitchFamily="2" charset="-122"/>
              </a:rPr>
              <a:t>测量信号宽度</a:t>
            </a:r>
            <a:endParaRPr lang="zh-CN" altLang="en-US" sz="2800" b="1" dirty="0">
              <a:solidFill>
                <a:schemeClr val="tx2"/>
              </a:solidFill>
              <a:latin typeface="+mn-ea"/>
              <a:ea typeface="宋体" panose="02010600030101010101" pitchFamily="2" charset="-122"/>
            </a:endParaRPr>
          </a:p>
        </p:txBody>
      </p:sp>
      <p:sp>
        <p:nvSpPr>
          <p:cNvPr id="16" name="文本框 15"/>
          <p:cNvSpPr txBox="1"/>
          <p:nvPr/>
        </p:nvSpPr>
        <p:spPr>
          <a:xfrm>
            <a:off x="8904956" y="2002844"/>
            <a:ext cx="2473122" cy="2999740"/>
          </a:xfrm>
          <a:prstGeom prst="rect">
            <a:avLst/>
          </a:prstGeom>
          <a:noFill/>
        </p:spPr>
        <p:txBody>
          <a:bodyPr wrap="square" rtlCol="0">
            <a:spAutoFit/>
          </a:bodyPr>
          <a:lstStyle/>
          <a:p>
            <a:pPr>
              <a:lnSpc>
                <a:spcPct val="150000"/>
              </a:lnSpc>
            </a:pPr>
            <a:r>
              <a:rPr lang="zh-CN" altLang="en-US" dirty="0">
                <a:sym typeface="+mn-ea"/>
              </a:rPr>
              <a:t>本质为基于</a:t>
            </a:r>
            <a:r>
              <a:rPr lang="en-US" altLang="zh-CN" dirty="0">
                <a:sym typeface="+mn-ea"/>
              </a:rPr>
              <a:t>100MHz</a:t>
            </a:r>
            <a:r>
              <a:rPr lang="zh-CN" altLang="en-US" dirty="0">
                <a:sym typeface="+mn-ea"/>
              </a:rPr>
              <a:t>时钟的</a:t>
            </a:r>
            <a:r>
              <a:rPr lang="en-US" altLang="zh-CN" dirty="0">
                <a:sym typeface="+mn-ea"/>
              </a:rPr>
              <a:t>TDC</a:t>
            </a:r>
            <a:r>
              <a:rPr lang="zh-CN" altLang="en-US" dirty="0">
                <a:sym typeface="+mn-ea"/>
              </a:rPr>
              <a:t>。利用</a:t>
            </a:r>
            <a:r>
              <a:rPr lang="en-US" altLang="zh-CN" dirty="0">
                <a:sym typeface="+mn-ea"/>
              </a:rPr>
              <a:t>FPGA</a:t>
            </a:r>
            <a:r>
              <a:rPr lang="zh-CN" altLang="en-US" dirty="0">
                <a:sym typeface="+mn-ea"/>
              </a:rPr>
              <a:t>实现。</a:t>
            </a:r>
            <a:endParaRPr lang="zh-CN" altLang="en-US" dirty="0">
              <a:sym typeface="+mn-ea"/>
            </a:endParaRPr>
          </a:p>
          <a:p>
            <a:pPr>
              <a:lnSpc>
                <a:spcPct val="150000"/>
              </a:lnSpc>
            </a:pPr>
            <a:endParaRPr lang="zh-CN" altLang="en-US" dirty="0">
              <a:ea typeface="宋体" panose="02010600030101010101" pitchFamily="2" charset="-122"/>
            </a:endParaRPr>
          </a:p>
          <a:p>
            <a:pPr>
              <a:lnSpc>
                <a:spcPct val="150000"/>
              </a:lnSpc>
            </a:pPr>
            <a:r>
              <a:rPr lang="zh-CN" altLang="en-US" dirty="0">
                <a:ea typeface="宋体" panose="02010600030101010101" pitchFamily="2" charset="-122"/>
              </a:rPr>
              <a:t>可以看出，误差主要由边沿延迟的时间片段造成</a:t>
            </a:r>
            <a:endParaRPr lang="zh-CN" altLang="en-US" dirty="0">
              <a:ea typeface="宋体" panose="02010600030101010101" pitchFamily="2" charset="-122"/>
            </a:endParaRPr>
          </a:p>
        </p:txBody>
      </p:sp>
      <p:pic>
        <p:nvPicPr>
          <p:cNvPr id="9" name="图片 8" descr="C:/Users/Southland/Desktop/同济大学 TJU todo.png同济大学 TJU todo"/>
          <p:cNvPicPr>
            <a:picLocks noChangeAspect="1"/>
          </p:cNvPicPr>
          <p:nvPr/>
        </p:nvPicPr>
        <p:blipFill>
          <a:blip r:embed="rId3">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cxnSp>
        <p:nvCxnSpPr>
          <p:cNvPr id="6" name="直接连接符 5"/>
          <p:cNvCxnSpPr/>
          <p:nvPr/>
        </p:nvCxnSpPr>
        <p:spPr>
          <a:xfrm>
            <a:off x="2449164" y="2796897"/>
            <a:ext cx="0" cy="1357908"/>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2711122" y="2796897"/>
            <a:ext cx="0" cy="1357908"/>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33" name="文本框 32"/>
          <p:cNvSpPr txBox="1"/>
          <p:nvPr/>
        </p:nvSpPr>
        <p:spPr>
          <a:xfrm>
            <a:off x="1896868" y="2217082"/>
            <a:ext cx="1407160" cy="369332"/>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dirty="0">
                <a:solidFill>
                  <a:srgbClr val="FF0000"/>
                </a:solidFill>
                <a:latin typeface="+mn-ea"/>
              </a:rPr>
              <a:t>edge1</a:t>
            </a:r>
            <a:endParaRPr lang="en-US" altLang="zh-CN" dirty="0">
              <a:solidFill>
                <a:srgbClr val="FF0000"/>
              </a:solidFill>
              <a:latin typeface="+mn-ea"/>
            </a:endParaRPr>
          </a:p>
        </p:txBody>
      </p:sp>
      <p:sp>
        <p:nvSpPr>
          <p:cNvPr id="35" name="文本框 34"/>
          <p:cNvSpPr txBox="1"/>
          <p:nvPr/>
        </p:nvSpPr>
        <p:spPr>
          <a:xfrm>
            <a:off x="5936797" y="2217082"/>
            <a:ext cx="1407160" cy="369332"/>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CN" dirty="0">
                <a:solidFill>
                  <a:srgbClr val="FF0000"/>
                </a:solidFill>
                <a:latin typeface="+mn-ea"/>
              </a:rPr>
              <a:t>edge2</a:t>
            </a:r>
            <a:endParaRPr lang="en-US" altLang="zh-CN" dirty="0">
              <a:solidFill>
                <a:srgbClr val="FF0000"/>
              </a:solidFill>
              <a:latin typeface="+mn-ea"/>
            </a:endParaRPr>
          </a:p>
        </p:txBody>
      </p:sp>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20" name="页脚占位符 19"/>
          <p:cNvSpPr>
            <a:spLocks noGrp="1"/>
          </p:cNvSpPr>
          <p:nvPr>
            <p:ph type="ftr" sz="quarter" idx="11"/>
          </p:nvPr>
        </p:nvSpPr>
        <p:spPr/>
        <p:txBody>
          <a:bodyPr/>
          <a:lstStyle/>
          <a:p>
            <a:r>
              <a:rPr lang="zh-CN" altLang="en-US"/>
              <a:t>NED2026</a:t>
            </a:r>
            <a:endParaRPr lang="zh-CN" altLang="en-US"/>
          </a:p>
        </p:txBody>
      </p:sp>
      <p:cxnSp>
        <p:nvCxnSpPr>
          <p:cNvPr id="21" name="直接连接符 20"/>
          <p:cNvCxnSpPr/>
          <p:nvPr/>
        </p:nvCxnSpPr>
        <p:spPr>
          <a:xfrm>
            <a:off x="6560789" y="2796897"/>
            <a:ext cx="0" cy="1357908"/>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6801966" y="2796897"/>
            <a:ext cx="0" cy="1357908"/>
          </a:xfrm>
          <a:prstGeom prst="line">
            <a:avLst/>
          </a:prstGeom>
          <a:ln w="28575">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5" name="日期占位符 4"/>
          <p:cNvSpPr>
            <a:spLocks noGrp="1"/>
          </p:cNvSpPr>
          <p:nvPr>
            <p:ph type="dt" sz="half" idx="10"/>
          </p:nvPr>
        </p:nvSpPr>
        <p:spPr/>
        <p:txBody>
          <a:bodyPr/>
          <a:p>
            <a:r>
              <a:rPr lang="zh-CN" altLang="en-US"/>
              <a:t>2026-8-11</a:t>
            </a:r>
            <a:endParaRPr lang="zh-CN" altLang="en-US"/>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par>
                                <p:cTn id="17" presetID="10"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par>
                                <p:cTn id="20" presetID="10" presetClass="entr" presetSubtype="0"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935220" y="2526665"/>
            <a:ext cx="5090795" cy="1568450"/>
          </a:xfrm>
          <a:prstGeom prst="rect">
            <a:avLst/>
          </a:prstGeom>
          <a:noFill/>
        </p:spPr>
        <p:txBody>
          <a:bodyPr wrap="square" rtlCol="0">
            <a:spAutoFit/>
          </a:bodyPr>
          <a:lstStyle/>
          <a:p>
            <a:r>
              <a:rPr lang="zh-CN" altLang="en-US" sz="4800" b="1" dirty="0">
                <a:solidFill>
                  <a:schemeClr val="tx2"/>
                </a:solidFill>
                <a:latin typeface="+mn-ea"/>
                <a:ea typeface="宋体" panose="02010600030101010101" pitchFamily="2" charset="-122"/>
              </a:rPr>
              <a:t>两级时间放大</a:t>
            </a:r>
            <a:r>
              <a:rPr lang="en-US" altLang="zh-CN" sz="4800" b="1" dirty="0">
                <a:solidFill>
                  <a:schemeClr val="tx2"/>
                </a:solidFill>
                <a:latin typeface="+mn-ea"/>
                <a:ea typeface="宋体" panose="02010600030101010101" pitchFamily="2" charset="-122"/>
              </a:rPr>
              <a:t>TDC</a:t>
            </a:r>
            <a:r>
              <a:rPr lang="zh-CN" altLang="en-US" sz="4800" b="1" dirty="0">
                <a:solidFill>
                  <a:schemeClr val="tx2"/>
                </a:solidFill>
                <a:latin typeface="+mn-ea"/>
                <a:ea typeface="宋体" panose="02010600030101010101" pitchFamily="2" charset="-122"/>
              </a:rPr>
              <a:t>性能表现</a:t>
            </a:r>
            <a:endParaRPr lang="zh-CN" altLang="en-US" sz="4800" b="1" dirty="0">
              <a:solidFill>
                <a:schemeClr val="tx2"/>
              </a:solidFill>
              <a:latin typeface="+mn-ea"/>
              <a:ea typeface="宋体" panose="02010600030101010101" pitchFamily="2" charset="-122"/>
            </a:endParaRPr>
          </a:p>
        </p:txBody>
      </p:sp>
      <p:sp>
        <p:nvSpPr>
          <p:cNvPr id="10" name="文本框 9"/>
          <p:cNvSpPr txBox="1"/>
          <p:nvPr/>
        </p:nvSpPr>
        <p:spPr>
          <a:xfrm>
            <a:off x="4935220" y="4090670"/>
            <a:ext cx="4455160" cy="1337945"/>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dirty="0">
                <a:latin typeface="+mn-ea"/>
                <a:ea typeface="宋体" panose="02010600030101010101" pitchFamily="2" charset="-122"/>
              </a:rPr>
              <a:t>边沿时间片段引出</a:t>
            </a:r>
            <a:endParaRPr lang="en-US" dirty="0">
              <a:latin typeface="+mn-ea"/>
            </a:endParaRPr>
          </a:p>
          <a:p>
            <a:pPr marL="285750" indent="-285750">
              <a:lnSpc>
                <a:spcPct val="150000"/>
              </a:lnSpc>
              <a:buFont typeface="Wingdings" panose="05000000000000000000" pitchFamily="2" charset="2"/>
              <a:buChar char="l"/>
            </a:pPr>
            <a:r>
              <a:rPr lang="zh-CN" dirty="0">
                <a:latin typeface="+mn-ea"/>
                <a:ea typeface="宋体" panose="02010600030101010101" pitchFamily="2" charset="-122"/>
                <a:sym typeface="+mn-ea"/>
              </a:rPr>
              <a:t>次级时间放大</a:t>
            </a:r>
            <a:endParaRPr lang="en-US" altLang="zh-CN" dirty="0">
              <a:latin typeface="+mn-ea"/>
              <a:sym typeface="+mn-ea"/>
            </a:endParaRPr>
          </a:p>
          <a:p>
            <a:pPr marL="285750" indent="-285750">
              <a:lnSpc>
                <a:spcPct val="150000"/>
              </a:lnSpc>
              <a:buFont typeface="Wingdings" panose="05000000000000000000" pitchFamily="2" charset="2"/>
              <a:buChar char="l"/>
            </a:pPr>
            <a:r>
              <a:rPr lang="zh-CN" altLang="en-US" dirty="0">
                <a:latin typeface="+mn-ea"/>
                <a:sym typeface="+mn-ea"/>
              </a:rPr>
              <a:t>整体时间分辨率</a:t>
            </a:r>
            <a:endParaRPr lang="en-US" altLang="zh-CN" dirty="0">
              <a:latin typeface="+mn-ea"/>
            </a:endParaRPr>
          </a:p>
        </p:txBody>
      </p:sp>
      <p:pic>
        <p:nvPicPr>
          <p:cNvPr id="8" name="图片 7"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sp>
        <p:nvSpPr>
          <p:cNvPr id="11" name="文本框 10"/>
          <p:cNvSpPr txBox="1"/>
          <p:nvPr/>
        </p:nvSpPr>
        <p:spPr>
          <a:xfrm>
            <a:off x="516255" y="82550"/>
            <a:ext cx="3547110" cy="583565"/>
          </a:xfrm>
          <a:prstGeom prst="rect">
            <a:avLst/>
          </a:prstGeom>
          <a:noFill/>
        </p:spPr>
        <p:txBody>
          <a:bodyPr wrap="square" rtlCol="0">
            <a:spAutoFit/>
          </a:bodyPr>
          <a:lstStyle/>
          <a:p>
            <a:r>
              <a:rPr lang="zh-CN" altLang="en-US" sz="3200">
                <a:latin typeface="+mn-ea"/>
              </a:rPr>
              <a:t> </a:t>
            </a:r>
            <a:r>
              <a:rPr lang="en-US" altLang="zh-CN" sz="2800">
                <a:solidFill>
                  <a:schemeClr val="bg1">
                    <a:lumMod val="65000"/>
                  </a:schemeClr>
                </a:solidFill>
                <a:latin typeface="+mn-ea"/>
              </a:rPr>
              <a:t>CONTENT</a:t>
            </a:r>
            <a:endParaRPr lang="en-US" altLang="zh-CN" sz="2800">
              <a:solidFill>
                <a:schemeClr val="bg1">
                  <a:lumMod val="65000"/>
                </a:schemeClr>
              </a:solidFill>
              <a:latin typeface="+mn-ea"/>
            </a:endParaRPr>
          </a:p>
        </p:txBody>
      </p:sp>
      <p:grpSp>
        <p:nvGrpSpPr>
          <p:cNvPr id="19" name="组合 18"/>
          <p:cNvGrpSpPr/>
          <p:nvPr/>
        </p:nvGrpSpPr>
        <p:grpSpPr>
          <a:xfrm>
            <a:off x="3403600" y="2244725"/>
            <a:ext cx="1320800" cy="2002790"/>
            <a:chOff x="5360" y="3535"/>
            <a:chExt cx="2080" cy="3154"/>
          </a:xfrm>
        </p:grpSpPr>
        <p:grpSp>
          <p:nvGrpSpPr>
            <p:cNvPr id="3" name="组合 2"/>
            <p:cNvGrpSpPr/>
            <p:nvPr/>
          </p:nvGrpSpPr>
          <p:grpSpPr>
            <a:xfrm>
              <a:off x="5360" y="3535"/>
              <a:ext cx="2080" cy="3155"/>
              <a:chOff x="886602" y="106738"/>
              <a:chExt cx="1620000" cy="2422915"/>
            </a:xfrm>
          </p:grpSpPr>
          <p:sp>
            <p:nvSpPr>
              <p:cNvPr id="2" name="矩形 1"/>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 name="组合 3"/>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2" name="文本框 11"/>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3" name="文本框 12"/>
            <p:cNvSpPr txBox="1"/>
            <p:nvPr/>
          </p:nvSpPr>
          <p:spPr>
            <a:xfrm>
              <a:off x="5681" y="4564"/>
              <a:ext cx="1759" cy="1252"/>
            </a:xfrm>
            <a:prstGeom prst="rect">
              <a:avLst/>
            </a:prstGeom>
            <a:noFill/>
          </p:spPr>
          <p:txBody>
            <a:bodyPr wrap="square" rtlCol="0" anchor="t">
              <a:noAutofit/>
            </a:bodyPr>
            <a:lstStyle/>
            <a:p>
              <a:pPr algn="ctr"/>
              <a:r>
                <a:rPr lang="en-US" altLang="zh-CN" sz="3600" b="1" dirty="0">
                  <a:solidFill>
                    <a:schemeClr val="bg1"/>
                  </a:solidFill>
                  <a:latin typeface="+mn-ea"/>
                  <a:sym typeface="+mn-ea"/>
                </a:rPr>
                <a:t>04</a:t>
              </a:r>
              <a:endParaRPr lang="en-US" altLang="zh-CN" sz="3600" b="1" dirty="0">
                <a:solidFill>
                  <a:schemeClr val="bg1"/>
                </a:solidFill>
                <a:latin typeface="+mn-ea"/>
                <a:sym typeface="+mn-ea"/>
              </a:endParaRPr>
            </a:p>
          </p:txBody>
        </p:sp>
      </p:gr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9" name="页脚占位符 8"/>
          <p:cNvSpPr>
            <a:spLocks noGrp="1"/>
          </p:cNvSpPr>
          <p:nvPr>
            <p:ph type="ftr" sz="quarter" idx="11"/>
          </p:nvPr>
        </p:nvSpPr>
        <p:spPr/>
        <p:txBody>
          <a:bodyPr/>
          <a:lstStyle/>
          <a:p>
            <a:r>
              <a:rPr lang="zh-CN" altLang="en-US"/>
              <a:t>NED2026</a:t>
            </a:r>
            <a:endParaRPr lang="zh-CN" altLang="en-US"/>
          </a:p>
        </p:txBody>
      </p:sp>
      <p:sp>
        <p:nvSpPr>
          <p:cNvPr id="14" name="日期占位符 13"/>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4.1 </a:t>
            </a:r>
            <a:r>
              <a:rPr lang="zh-CN" altLang="en-US" sz="2800" b="1" dirty="0">
                <a:solidFill>
                  <a:schemeClr val="tx2"/>
                </a:solidFill>
                <a:latin typeface="+mn-ea"/>
                <a:ea typeface="宋体" panose="02010600030101010101" pitchFamily="2" charset="-122"/>
              </a:rPr>
              <a:t>边沿时间片段引出</a:t>
            </a:r>
            <a:endParaRPr lang="zh-CN" altLang="en-US" sz="2800" b="1" dirty="0">
              <a:solidFill>
                <a:schemeClr val="tx2"/>
              </a:solidFill>
              <a:latin typeface="+mn-ea"/>
              <a:ea typeface="宋体" panose="02010600030101010101" pitchFamily="2" charset="-122"/>
            </a:endParaRPr>
          </a:p>
        </p:txBody>
      </p:sp>
      <p:pic>
        <p:nvPicPr>
          <p:cNvPr id="9" name="图片 8"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5" name="灯片编号占位符 4"/>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6" name="页脚占位符 5"/>
          <p:cNvSpPr>
            <a:spLocks noGrp="1"/>
          </p:cNvSpPr>
          <p:nvPr>
            <p:ph type="ftr" sz="quarter" idx="11"/>
          </p:nvPr>
        </p:nvSpPr>
        <p:spPr/>
        <p:txBody>
          <a:bodyPr/>
          <a:lstStyle/>
          <a:p>
            <a:r>
              <a:rPr lang="zh-CN" altLang="en-US"/>
              <a:t>NED2026</a:t>
            </a:r>
            <a:endParaRPr lang="zh-CN" altLang="en-US"/>
          </a:p>
        </p:txBody>
      </p:sp>
      <p:pic>
        <p:nvPicPr>
          <p:cNvPr id="19" name="图片 18" descr="two_stage_pulse2"/>
          <p:cNvPicPr>
            <a:picLocks noChangeAspect="1"/>
          </p:cNvPicPr>
          <p:nvPr/>
        </p:nvPicPr>
        <p:blipFill>
          <a:blip r:embed="rId2"/>
          <a:stretch>
            <a:fillRect/>
          </a:stretch>
        </p:blipFill>
        <p:spPr>
          <a:xfrm>
            <a:off x="652780" y="1386205"/>
            <a:ext cx="5386705" cy="3030855"/>
          </a:xfrm>
          <a:prstGeom prst="rect">
            <a:avLst/>
          </a:prstGeom>
        </p:spPr>
      </p:pic>
      <p:pic>
        <p:nvPicPr>
          <p:cNvPr id="20" name="图片 19" descr="two_stage_pulse3"/>
          <p:cNvPicPr>
            <a:picLocks noChangeAspect="1"/>
          </p:cNvPicPr>
          <p:nvPr/>
        </p:nvPicPr>
        <p:blipFill>
          <a:blip r:embed="rId3"/>
          <a:stretch>
            <a:fillRect/>
          </a:stretch>
        </p:blipFill>
        <p:spPr>
          <a:xfrm>
            <a:off x="6094730" y="1386205"/>
            <a:ext cx="5387340" cy="3030855"/>
          </a:xfrm>
          <a:prstGeom prst="rect">
            <a:avLst/>
          </a:prstGeom>
        </p:spPr>
      </p:pic>
      <p:sp>
        <p:nvSpPr>
          <p:cNvPr id="21" name="文本框 20"/>
          <p:cNvSpPr txBox="1"/>
          <p:nvPr/>
        </p:nvSpPr>
        <p:spPr>
          <a:xfrm>
            <a:off x="2693035" y="5125085"/>
            <a:ext cx="6939280" cy="922020"/>
          </a:xfrm>
          <a:prstGeom prst="rect">
            <a:avLst/>
          </a:prstGeom>
          <a:noFill/>
        </p:spPr>
        <p:txBody>
          <a:bodyPr wrap="square" rtlCol="0" anchor="t">
            <a:spAutoFit/>
          </a:bodyPr>
          <a:lstStyle/>
          <a:p>
            <a:r>
              <a:rPr lang="zh-CN" altLang="en-US">
                <a:ea typeface="宋体" panose="02010600030101010101" pitchFamily="2" charset="-122"/>
              </a:rPr>
              <a:t>上图为两级时间放大</a:t>
            </a:r>
            <a:r>
              <a:rPr lang="en-US" altLang="zh-CN">
                <a:ea typeface="宋体" panose="02010600030101010101" pitchFamily="2" charset="-122"/>
              </a:rPr>
              <a:t>TDC</a:t>
            </a:r>
            <a:r>
              <a:rPr lang="zh-CN" altLang="en-US">
                <a:ea typeface="宋体" panose="02010600030101010101" pitchFamily="2" charset="-122"/>
              </a:rPr>
              <a:t>信号链示例。</a:t>
            </a:r>
            <a:endParaRPr lang="zh-CN" altLang="en-US">
              <a:ea typeface="宋体" panose="02010600030101010101" pitchFamily="2" charset="-122"/>
            </a:endParaRPr>
          </a:p>
          <a:p>
            <a:r>
              <a:rPr lang="zh-CN" altLang="en-US">
                <a:ea typeface="宋体" panose="02010600030101010101" pitchFamily="2" charset="-122"/>
              </a:rPr>
              <a:t>在实际测试中，边沿时间片段有固定的延迟并且被延长了一个时钟周期。</a:t>
            </a:r>
            <a:endParaRPr lang="en-US" altLang="zh-CN"/>
          </a:p>
        </p:txBody>
      </p:sp>
      <p:sp>
        <p:nvSpPr>
          <p:cNvPr id="22" name="文本框 21"/>
          <p:cNvSpPr txBox="1"/>
          <p:nvPr/>
        </p:nvSpPr>
        <p:spPr>
          <a:xfrm>
            <a:off x="2112010" y="4525645"/>
            <a:ext cx="2884170" cy="368300"/>
          </a:xfrm>
          <a:prstGeom prst="rect">
            <a:avLst/>
          </a:prstGeom>
          <a:noFill/>
        </p:spPr>
        <p:txBody>
          <a:bodyPr wrap="square" rtlCol="0">
            <a:spAutoFit/>
          </a:bodyPr>
          <a:lstStyle/>
          <a:p>
            <a:r>
              <a:rPr lang="en-US" altLang="zh-CN"/>
              <a:t>(a) </a:t>
            </a:r>
            <a:r>
              <a:rPr lang="en-US" altLang="zh-CN">
                <a:sym typeface="+mn-ea"/>
              </a:rPr>
              <a:t>edge detection</a:t>
            </a:r>
            <a:endParaRPr lang="en-US" altLang="zh-CN"/>
          </a:p>
        </p:txBody>
      </p:sp>
      <p:sp>
        <p:nvSpPr>
          <p:cNvPr id="23" name="文本框 22"/>
          <p:cNvSpPr txBox="1"/>
          <p:nvPr/>
        </p:nvSpPr>
        <p:spPr>
          <a:xfrm>
            <a:off x="6957695" y="4525645"/>
            <a:ext cx="3980180" cy="368300"/>
          </a:xfrm>
          <a:prstGeom prst="rect">
            <a:avLst/>
          </a:prstGeom>
          <a:noFill/>
        </p:spPr>
        <p:txBody>
          <a:bodyPr wrap="square" rtlCol="0">
            <a:spAutoFit/>
          </a:bodyPr>
          <a:lstStyle/>
          <a:p>
            <a:r>
              <a:rPr lang="en-US" altLang="zh-CN"/>
              <a:t>(b) </a:t>
            </a:r>
            <a:r>
              <a:rPr lang="en-US" altLang="zh-CN">
                <a:sym typeface="+mn-ea"/>
              </a:rPr>
              <a:t>second stage stretching for the edges</a:t>
            </a:r>
            <a:endParaRPr lang="en-US" altLang="zh-CN"/>
          </a:p>
        </p:txBody>
      </p:sp>
      <p:sp>
        <p:nvSpPr>
          <p:cNvPr id="24" name="文本框 23"/>
          <p:cNvSpPr txBox="1"/>
          <p:nvPr/>
        </p:nvSpPr>
        <p:spPr>
          <a:xfrm>
            <a:off x="1842770" y="2255520"/>
            <a:ext cx="767080" cy="337185"/>
          </a:xfrm>
          <a:prstGeom prst="rect">
            <a:avLst/>
          </a:prstGeom>
          <a:noFill/>
        </p:spPr>
        <p:txBody>
          <a:bodyPr wrap="square" rtlCol="0">
            <a:spAutoFit/>
          </a:bodyPr>
          <a:lstStyle/>
          <a:p>
            <a:r>
              <a:rPr lang="en-US" altLang="zh-CN" sz="1600">
                <a:solidFill>
                  <a:srgbClr val="FF0000"/>
                </a:solidFill>
              </a:rPr>
              <a:t>edge1</a:t>
            </a:r>
            <a:endParaRPr lang="en-US" altLang="zh-CN" sz="1600">
              <a:solidFill>
                <a:srgbClr val="FF0000"/>
              </a:solidFill>
            </a:endParaRPr>
          </a:p>
        </p:txBody>
      </p:sp>
      <p:sp>
        <p:nvSpPr>
          <p:cNvPr id="26" name="文本框 25"/>
          <p:cNvSpPr txBox="1"/>
          <p:nvPr/>
        </p:nvSpPr>
        <p:spPr>
          <a:xfrm>
            <a:off x="4265930" y="2255520"/>
            <a:ext cx="767080" cy="337185"/>
          </a:xfrm>
          <a:prstGeom prst="rect">
            <a:avLst/>
          </a:prstGeom>
          <a:noFill/>
        </p:spPr>
        <p:txBody>
          <a:bodyPr wrap="square" rtlCol="0">
            <a:spAutoFit/>
          </a:bodyPr>
          <a:lstStyle/>
          <a:p>
            <a:r>
              <a:rPr lang="en-US" altLang="zh-CN" sz="1600">
                <a:solidFill>
                  <a:srgbClr val="36BE52"/>
                </a:solidFill>
              </a:rPr>
              <a:t>edge2</a:t>
            </a:r>
            <a:endParaRPr lang="en-US" altLang="zh-CN" sz="1600">
              <a:solidFill>
                <a:srgbClr val="36BE52"/>
              </a:solidFill>
            </a:endParaRPr>
          </a:p>
        </p:txBody>
      </p:sp>
      <p:sp>
        <p:nvSpPr>
          <p:cNvPr id="27" name="文本框 26"/>
          <p:cNvSpPr txBox="1"/>
          <p:nvPr/>
        </p:nvSpPr>
        <p:spPr>
          <a:xfrm>
            <a:off x="2112010" y="1788160"/>
            <a:ext cx="2741930" cy="337185"/>
          </a:xfrm>
          <a:prstGeom prst="rect">
            <a:avLst/>
          </a:prstGeom>
          <a:noFill/>
        </p:spPr>
        <p:txBody>
          <a:bodyPr wrap="square" rtlCol="0">
            <a:spAutoFit/>
          </a:bodyPr>
          <a:lstStyle/>
          <a:p>
            <a:r>
              <a:rPr lang="en-US" altLang="zh-CN" sz="1600">
                <a:solidFill>
                  <a:srgbClr val="0419BC"/>
                </a:solidFill>
                <a:sym typeface="+mn-ea"/>
              </a:rPr>
              <a:t>stretched test pulse</a:t>
            </a:r>
            <a:endParaRPr lang="en-US" altLang="zh-CN" sz="1600">
              <a:solidFill>
                <a:srgbClr val="0419BC"/>
              </a:solidFill>
              <a:sym typeface="+mn-ea"/>
            </a:endParaRPr>
          </a:p>
        </p:txBody>
      </p:sp>
      <p:sp>
        <p:nvSpPr>
          <p:cNvPr id="29" name="文本框 28"/>
          <p:cNvSpPr txBox="1"/>
          <p:nvPr/>
        </p:nvSpPr>
        <p:spPr>
          <a:xfrm>
            <a:off x="652780" y="2255520"/>
            <a:ext cx="767080" cy="337185"/>
          </a:xfrm>
          <a:prstGeom prst="rect">
            <a:avLst/>
          </a:prstGeom>
          <a:noFill/>
        </p:spPr>
        <p:txBody>
          <a:bodyPr wrap="square" rtlCol="0">
            <a:spAutoFit/>
          </a:bodyPr>
          <a:lstStyle/>
          <a:p>
            <a:r>
              <a:rPr lang="en-US" altLang="zh-CN" sz="1600">
                <a:solidFill>
                  <a:srgbClr val="DD965A"/>
                </a:solidFill>
              </a:rPr>
              <a:t>clock</a:t>
            </a:r>
            <a:endParaRPr lang="en-US" altLang="zh-CN" sz="1600">
              <a:solidFill>
                <a:srgbClr val="DD965A"/>
              </a:solidFill>
            </a:endParaRPr>
          </a:p>
        </p:txBody>
      </p:sp>
      <p:sp>
        <p:nvSpPr>
          <p:cNvPr id="30" name="文本框 29"/>
          <p:cNvSpPr txBox="1"/>
          <p:nvPr/>
        </p:nvSpPr>
        <p:spPr>
          <a:xfrm>
            <a:off x="6190615" y="1918335"/>
            <a:ext cx="767080" cy="337185"/>
          </a:xfrm>
          <a:prstGeom prst="rect">
            <a:avLst/>
          </a:prstGeom>
          <a:noFill/>
        </p:spPr>
        <p:txBody>
          <a:bodyPr wrap="square" rtlCol="0">
            <a:spAutoFit/>
          </a:bodyPr>
          <a:lstStyle/>
          <a:p>
            <a:r>
              <a:rPr lang="en-US" altLang="zh-CN" sz="1600">
                <a:solidFill>
                  <a:srgbClr val="0419BC"/>
                </a:solidFill>
              </a:rPr>
              <a:t>edge1</a:t>
            </a:r>
            <a:endParaRPr lang="en-US" altLang="zh-CN" sz="1600">
              <a:solidFill>
                <a:srgbClr val="0419BC"/>
              </a:solidFill>
            </a:endParaRPr>
          </a:p>
        </p:txBody>
      </p:sp>
      <p:sp>
        <p:nvSpPr>
          <p:cNvPr id="31" name="文本框 30"/>
          <p:cNvSpPr txBox="1"/>
          <p:nvPr/>
        </p:nvSpPr>
        <p:spPr>
          <a:xfrm>
            <a:off x="8694420" y="1918335"/>
            <a:ext cx="767080" cy="337185"/>
          </a:xfrm>
          <a:prstGeom prst="rect">
            <a:avLst/>
          </a:prstGeom>
          <a:noFill/>
        </p:spPr>
        <p:txBody>
          <a:bodyPr wrap="square" rtlCol="0">
            <a:spAutoFit/>
          </a:bodyPr>
          <a:lstStyle/>
          <a:p>
            <a:r>
              <a:rPr lang="en-US" altLang="zh-CN" sz="1600">
                <a:solidFill>
                  <a:srgbClr val="DD965A"/>
                </a:solidFill>
              </a:rPr>
              <a:t>edge2</a:t>
            </a:r>
            <a:endParaRPr lang="en-US" altLang="zh-CN" sz="1600">
              <a:solidFill>
                <a:srgbClr val="DD965A"/>
              </a:solidFill>
            </a:endParaRPr>
          </a:p>
        </p:txBody>
      </p:sp>
      <p:sp>
        <p:nvSpPr>
          <p:cNvPr id="32" name="文本框 31"/>
          <p:cNvSpPr txBox="1"/>
          <p:nvPr/>
        </p:nvSpPr>
        <p:spPr>
          <a:xfrm>
            <a:off x="6829425" y="1854835"/>
            <a:ext cx="1503680" cy="337185"/>
          </a:xfrm>
          <a:prstGeom prst="rect">
            <a:avLst/>
          </a:prstGeom>
          <a:noFill/>
        </p:spPr>
        <p:txBody>
          <a:bodyPr wrap="square" rtlCol="0">
            <a:spAutoFit/>
          </a:bodyPr>
          <a:lstStyle/>
          <a:p>
            <a:r>
              <a:rPr lang="en-US" altLang="zh-CN" sz="1600">
                <a:solidFill>
                  <a:srgbClr val="FF0000"/>
                </a:solidFill>
              </a:rPr>
              <a:t>stretched edge1</a:t>
            </a:r>
            <a:endParaRPr lang="en-US" altLang="zh-CN" sz="1600">
              <a:solidFill>
                <a:srgbClr val="FF0000"/>
              </a:solidFill>
            </a:endParaRPr>
          </a:p>
        </p:txBody>
      </p:sp>
      <p:sp>
        <p:nvSpPr>
          <p:cNvPr id="33" name="文本框 32"/>
          <p:cNvSpPr txBox="1"/>
          <p:nvPr/>
        </p:nvSpPr>
        <p:spPr>
          <a:xfrm>
            <a:off x="9382125" y="1854835"/>
            <a:ext cx="1503680" cy="337185"/>
          </a:xfrm>
          <a:prstGeom prst="rect">
            <a:avLst/>
          </a:prstGeom>
          <a:noFill/>
        </p:spPr>
        <p:txBody>
          <a:bodyPr wrap="square" rtlCol="0">
            <a:spAutoFit/>
          </a:bodyPr>
          <a:lstStyle/>
          <a:p>
            <a:r>
              <a:rPr lang="en-US" altLang="zh-CN" sz="1600">
                <a:solidFill>
                  <a:srgbClr val="36BE52"/>
                </a:solidFill>
              </a:rPr>
              <a:t>stretched edge2</a:t>
            </a:r>
            <a:endParaRPr lang="en-US" altLang="zh-CN" sz="1600">
              <a:solidFill>
                <a:srgbClr val="36BE52"/>
              </a:solidFill>
            </a:endParaRPr>
          </a:p>
        </p:txBody>
      </p:sp>
      <p:sp>
        <p:nvSpPr>
          <p:cNvPr id="4" name="日期占位符 3"/>
          <p:cNvSpPr>
            <a:spLocks noGrp="1"/>
          </p:cNvSpPr>
          <p:nvPr>
            <p:ph type="dt" sz="half" idx="10"/>
          </p:nvPr>
        </p:nvSpPr>
        <p:spPr/>
        <p:txBody>
          <a:bodyPr/>
          <a:p>
            <a:r>
              <a:rPr lang="zh-CN" altLang="en-US"/>
              <a:t>2026-8-11</a:t>
            </a:r>
            <a:endParaRPr lang="zh-CN" altLang="en-US"/>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圆角 2"/>
          <p:cNvSpPr/>
          <p:nvPr>
            <p:custDataLst>
              <p:tags r:id="rId1"/>
            </p:custDataLst>
          </p:nvPr>
        </p:nvSpPr>
        <p:spPr>
          <a:xfrm>
            <a:off x="1491448" y="4748030"/>
            <a:ext cx="9617612" cy="1608320"/>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4.2 </a:t>
            </a:r>
            <a:r>
              <a:rPr lang="zh-CN" altLang="en-US" sz="2800" b="1" dirty="0">
                <a:solidFill>
                  <a:schemeClr val="tx2"/>
                </a:solidFill>
                <a:latin typeface="+mn-ea"/>
                <a:ea typeface="宋体" panose="02010600030101010101" pitchFamily="2" charset="-122"/>
                <a:sym typeface="+mn-ea"/>
              </a:rPr>
              <a:t>次级时间放大</a:t>
            </a:r>
            <a:endParaRPr lang="zh-CN" altLang="en-US" sz="2800" b="1" dirty="0">
              <a:solidFill>
                <a:schemeClr val="tx2"/>
              </a:solidFill>
              <a:latin typeface="+mn-ea"/>
              <a:ea typeface="宋体" panose="02010600030101010101" pitchFamily="2" charset="-122"/>
              <a:sym typeface="+mn-ea"/>
            </a:endParaRPr>
          </a:p>
        </p:txBody>
      </p:sp>
      <mc:AlternateContent xmlns:mc="http://schemas.openxmlformats.org/markup-compatibility/2006">
        <mc:Choice xmlns:a14="http://schemas.microsoft.com/office/drawing/2010/main" Requires="a14">
          <p:sp>
            <p:nvSpPr>
              <p:cNvPr id="16" name="文本框 15"/>
              <p:cNvSpPr txBox="1"/>
              <p:nvPr/>
            </p:nvSpPr>
            <p:spPr>
              <a:xfrm>
                <a:off x="1679092" y="4809632"/>
                <a:ext cx="3833941" cy="845185"/>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altLang="zh-CN" sz="1600" i="1" dirty="0">
                              <a:latin typeface="Cambria Math" panose="02040503050406030204" pitchFamily="18" charset="0"/>
                              <a:cs typeface="Cambria Math" panose="02040503050406030204" pitchFamily="18" charset="0"/>
                              <a:sym typeface="+mn-ea"/>
                            </a:rPr>
                          </m:ctrlPr>
                        </m:sSubPr>
                        <m:e>
                          <m:r>
                            <a:rPr lang="en-US" altLang="zh-CN" sz="1600" i="1" dirty="0">
                              <a:latin typeface="Cambria Math" panose="02040503050406030204" pitchFamily="18" charset="0"/>
                              <a:cs typeface="Cambria Math" panose="02040503050406030204" pitchFamily="18" charset="0"/>
                              <a:sym typeface="+mn-ea"/>
                            </a:rPr>
                            <m:t>𝜎</m:t>
                          </m:r>
                        </m:e>
                        <m:sub>
                          <m:r>
                            <a:rPr lang="en-US" altLang="zh-CN" sz="1600" i="1" dirty="0">
                              <a:latin typeface="Cambria Math" panose="02040503050406030204" pitchFamily="18" charset="0"/>
                              <a:cs typeface="Cambria Math" panose="02040503050406030204" pitchFamily="18" charset="0"/>
                              <a:sym typeface="+mn-ea"/>
                            </a:rPr>
                            <m:t>2</m:t>
                          </m:r>
                          <m:r>
                            <a:rPr lang="en-US" altLang="zh-CN" sz="1600" i="1" dirty="0">
                              <a:latin typeface="Cambria Math" panose="02040503050406030204" pitchFamily="18" charset="0"/>
                              <a:cs typeface="Cambria Math" panose="02040503050406030204" pitchFamily="18" charset="0"/>
                              <a:sym typeface="+mn-ea"/>
                            </a:rPr>
                            <m:t>𝑛𝑑</m:t>
                          </m:r>
                          <m:r>
                            <a:rPr lang="en-US" altLang="zh-CN" sz="1600" i="1" dirty="0">
                              <a:latin typeface="Cambria Math" panose="02040503050406030204" pitchFamily="18" charset="0"/>
                              <a:cs typeface="Cambria Math" panose="02040503050406030204" pitchFamily="18" charset="0"/>
                              <a:sym typeface="+mn-ea"/>
                            </a:rPr>
                            <m:t> </m:t>
                          </m:r>
                          <m:r>
                            <a:rPr lang="en-US" altLang="zh-CN" sz="1600" i="1" dirty="0">
                              <a:latin typeface="Cambria Math" panose="02040503050406030204" pitchFamily="18" charset="0"/>
                              <a:cs typeface="Cambria Math" panose="02040503050406030204" pitchFamily="18" charset="0"/>
                              <a:sym typeface="+mn-ea"/>
                            </a:rPr>
                            <m:t>𝑆𝑡𝑟𝑒𝑡𝑐ℎ</m:t>
                          </m:r>
                        </m:sub>
                      </m:sSub>
                      <m:r>
                        <a:rPr lang="en-US" altLang="zh-CN" sz="1600" i="1" dirty="0">
                          <a:latin typeface="Cambria Math" panose="02040503050406030204" pitchFamily="18" charset="0"/>
                          <a:cs typeface="Cambria Math" panose="02040503050406030204" pitchFamily="18" charset="0"/>
                          <a:sym typeface="+mn-ea"/>
                        </a:rPr>
                        <m:t>=</m:t>
                      </m:r>
                      <m:sSub>
                        <m:sSubPr>
                          <m:ctrlPr>
                            <a:rPr lang="en-US" altLang="zh-CN" sz="1600" b="1" i="1" dirty="0">
                              <a:solidFill>
                                <a:schemeClr val="tx1"/>
                              </a:solidFill>
                              <a:latin typeface="Cambria Math" panose="02040503050406030204" pitchFamily="18" charset="0"/>
                              <a:cs typeface="Cambria Math" panose="02040503050406030204" pitchFamily="18" charset="0"/>
                              <a:sym typeface="+mn-ea"/>
                            </a:rPr>
                          </m:ctrlPr>
                        </m:sSubPr>
                        <m:e>
                          <m:r>
                            <a:rPr lang="en-US" altLang="zh-CN" sz="1600" b="1" i="1" dirty="0">
                              <a:solidFill>
                                <a:schemeClr val="tx1"/>
                              </a:solidFill>
                              <a:latin typeface="Cambria Math" panose="02040503050406030204" pitchFamily="18" charset="0"/>
                              <a:cs typeface="Cambria Math" panose="02040503050406030204" pitchFamily="18" charset="0"/>
                              <a:sym typeface="+mn-ea"/>
                            </a:rPr>
                            <m:t>𝝈</m:t>
                          </m:r>
                        </m:e>
                        <m:sub>
                          <m:r>
                            <a:rPr lang="en-US" altLang="zh-CN" sz="1600" b="1" i="1" dirty="0">
                              <a:solidFill>
                                <a:schemeClr val="tx1"/>
                              </a:solidFill>
                              <a:latin typeface="Cambria Math" panose="02040503050406030204" pitchFamily="18" charset="0"/>
                              <a:cs typeface="Cambria Math" panose="02040503050406030204" pitchFamily="18" charset="0"/>
                              <a:sym typeface="+mn-ea"/>
                            </a:rPr>
                            <m:t>𝒆𝒅𝒈𝒆</m:t>
                          </m:r>
                          <m:r>
                            <a:rPr lang="en-US" altLang="zh-CN" sz="1600" b="1" i="1" dirty="0">
                              <a:solidFill>
                                <a:schemeClr val="tx1"/>
                              </a:solidFill>
                              <a:latin typeface="Cambria Math" panose="02040503050406030204" pitchFamily="18" charset="0"/>
                              <a:cs typeface="Cambria Math" panose="02040503050406030204" pitchFamily="18" charset="0"/>
                              <a:sym typeface="+mn-ea"/>
                            </a:rPr>
                            <m:t>−</m:t>
                          </m:r>
                          <m:r>
                            <a:rPr lang="en-US" altLang="zh-CN" sz="1600" b="1" i="1" dirty="0">
                              <a:solidFill>
                                <a:schemeClr val="tx1"/>
                              </a:solidFill>
                              <a:latin typeface="Cambria Math" panose="02040503050406030204" pitchFamily="18" charset="0"/>
                              <a:cs typeface="Cambria Math" panose="02040503050406030204" pitchFamily="18" charset="0"/>
                              <a:sym typeface="+mn-ea"/>
                            </a:rPr>
                            <m:t>𝒅𝒆𝒕𝒆𝒄𝒕</m:t>
                          </m:r>
                          <m:r>
                            <a:rPr lang="en-US" altLang="zh-CN" sz="1600" b="1" i="1" dirty="0">
                              <a:solidFill>
                                <a:schemeClr val="tx1"/>
                              </a:solidFill>
                              <a:latin typeface="Cambria Math" panose="02040503050406030204" pitchFamily="18" charset="0"/>
                              <a:cs typeface="Cambria Math" panose="02040503050406030204" pitchFamily="18" charset="0"/>
                              <a:sym typeface="+mn-ea"/>
                            </a:rPr>
                            <m:t>−</m:t>
                          </m:r>
                          <m:r>
                            <a:rPr lang="en-US" altLang="zh-CN" sz="1600" b="1" i="1" dirty="0">
                              <a:solidFill>
                                <a:schemeClr val="tx1"/>
                              </a:solidFill>
                              <a:latin typeface="Cambria Math" panose="02040503050406030204" pitchFamily="18" charset="0"/>
                              <a:cs typeface="Cambria Math" panose="02040503050406030204" pitchFamily="18" charset="0"/>
                              <a:sym typeface="+mn-ea"/>
                            </a:rPr>
                            <m:t>𝒋𝒊𝒕𝒕𝒆𝒓</m:t>
                          </m:r>
                        </m:sub>
                      </m:sSub>
                      <m:r>
                        <a:rPr lang="en-US" altLang="zh-CN" sz="1600" i="1" dirty="0">
                          <a:latin typeface="Cambria Math" panose="02040503050406030204" pitchFamily="18" charset="0"/>
                          <a:cs typeface="Cambria Math" panose="02040503050406030204" pitchFamily="18" charset="0"/>
                          <a:sym typeface="+mn-ea"/>
                        </a:rPr>
                        <m:t>+</m:t>
                      </m:r>
                      <m:sSub>
                        <m:sSubPr>
                          <m:ctrlPr>
                            <a:rPr lang="en-US" altLang="zh-CN" sz="1600" i="1" dirty="0">
                              <a:latin typeface="Cambria Math" panose="02040503050406030204" pitchFamily="18" charset="0"/>
                              <a:cs typeface="Cambria Math" panose="02040503050406030204" pitchFamily="18" charset="0"/>
                              <a:sym typeface="+mn-ea"/>
                            </a:rPr>
                          </m:ctrlPr>
                        </m:sSubPr>
                        <m:e>
                          <m:r>
                            <a:rPr lang="en-US" altLang="zh-CN" sz="1600" i="1" dirty="0">
                              <a:latin typeface="Cambria Math" panose="02040503050406030204" pitchFamily="18" charset="0"/>
                              <a:cs typeface="Cambria Math" panose="02040503050406030204" pitchFamily="18" charset="0"/>
                              <a:sym typeface="+mn-ea"/>
                            </a:rPr>
                            <m:t>𝜎</m:t>
                          </m:r>
                        </m:e>
                        <m:sub>
                          <m:r>
                            <a:rPr lang="en-US" altLang="zh-CN" sz="1600" i="1" dirty="0">
                              <a:latin typeface="Cambria Math" panose="02040503050406030204" pitchFamily="18" charset="0"/>
                              <a:cs typeface="Cambria Math" panose="02040503050406030204" pitchFamily="18" charset="0"/>
                              <a:sym typeface="+mn-ea"/>
                            </a:rPr>
                            <m:t>𝑠𝑡𝑟𝑒𝑡𝑐ℎ</m:t>
                          </m:r>
                          <m:r>
                            <a:rPr lang="en-US" altLang="zh-CN" sz="1600" i="1" dirty="0">
                              <a:latin typeface="Cambria Math" panose="02040503050406030204" pitchFamily="18" charset="0"/>
                              <a:cs typeface="Cambria Math" panose="02040503050406030204" pitchFamily="18" charset="0"/>
                              <a:sym typeface="+mn-ea"/>
                            </a:rPr>
                            <m:t>−</m:t>
                          </m:r>
                          <m:r>
                            <a:rPr lang="en-US" altLang="zh-CN" sz="1600" i="1" dirty="0">
                              <a:latin typeface="Cambria Math" panose="02040503050406030204" pitchFamily="18" charset="0"/>
                              <a:cs typeface="Cambria Math" panose="02040503050406030204" pitchFamily="18" charset="0"/>
                              <a:sym typeface="+mn-ea"/>
                            </a:rPr>
                            <m:t>𝑗𝑖𝑡𝑡𝑒𝑟</m:t>
                          </m:r>
                        </m:sub>
                      </m:sSub>
                    </m:oMath>
                  </m:oMathPara>
                </a14:m>
                <a:endParaRPr lang="zh-CN" altLang="en-US" sz="1600" dirty="0"/>
              </a:p>
            </p:txBody>
          </p:sp>
        </mc:Choice>
        <mc:Fallback>
          <p:sp>
            <p:nvSpPr>
              <p:cNvPr id="16" name="文本框 15"/>
              <p:cNvSpPr txBox="1">
                <a:spLocks noRot="1" noChangeAspect="1" noMove="1" noResize="1" noEditPoints="1" noAdjustHandles="1" noChangeArrowheads="1" noChangeShapeType="1" noTextEdit="1"/>
              </p:cNvSpPr>
              <p:nvPr/>
            </p:nvSpPr>
            <p:spPr>
              <a:xfrm>
                <a:off x="1679092" y="4809632"/>
                <a:ext cx="3833941" cy="845185"/>
              </a:xfrm>
              <a:prstGeom prst="rect">
                <a:avLst/>
              </a:prstGeom>
              <a:blipFill rotWithShape="1">
                <a:blip r:embed="rId2"/>
                <a:stretch>
                  <a:fillRect l="-4" t="-17" r="16" b="17"/>
                </a:stretch>
              </a:blipFill>
            </p:spPr>
            <p:txBody>
              <a:bodyPr/>
              <a:lstStyle/>
              <a:p>
                <a:r>
                  <a:rPr lang="zh-CN" altLang="en-US">
                    <a:noFill/>
                  </a:rPr>
                  <a:t> </a:t>
                </a:r>
              </a:p>
            </p:txBody>
          </p:sp>
        </mc:Fallback>
      </mc:AlternateContent>
      <p:sp>
        <p:nvSpPr>
          <p:cNvPr id="17" name="箭头: 下 16"/>
          <p:cNvSpPr/>
          <p:nvPr/>
        </p:nvSpPr>
        <p:spPr>
          <a:xfrm rot="16200000">
            <a:off x="5831885" y="5347956"/>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18" name="文本框 17"/>
          <p:cNvSpPr txBox="1"/>
          <p:nvPr/>
        </p:nvSpPr>
        <p:spPr>
          <a:xfrm>
            <a:off x="6258560" y="4809490"/>
            <a:ext cx="4850765" cy="1568450"/>
          </a:xfrm>
          <a:prstGeom prst="rect">
            <a:avLst/>
          </a:prstGeom>
          <a:noFill/>
        </p:spPr>
        <p:txBody>
          <a:bodyPr wrap="square" rtlCol="0">
            <a:spAutoFit/>
          </a:bodyPr>
          <a:lstStyle/>
          <a:p>
            <a:pPr>
              <a:lnSpc>
                <a:spcPct val="150000"/>
              </a:lnSpc>
            </a:pPr>
            <a:r>
              <a:rPr lang="zh-CN" altLang="en-US" sz="1600" dirty="0">
                <a:ea typeface="宋体" panose="02010600030101010101" pitchFamily="2" charset="-122"/>
                <a:sym typeface="+mn-ea"/>
              </a:rPr>
              <a:t>上图为</a:t>
            </a:r>
            <a:r>
              <a:rPr lang="en-US" altLang="zh-CN" sz="1600" dirty="0">
                <a:ea typeface="宋体" panose="02010600030101010101" pitchFamily="2" charset="-122"/>
                <a:sym typeface="+mn-ea"/>
              </a:rPr>
              <a:t> </a:t>
            </a:r>
            <a:r>
              <a:rPr lang="en-US" altLang="zh-CN" sz="1600" dirty="0">
                <a:sym typeface="+mn-ea"/>
              </a:rPr>
              <a:t>edge1 </a:t>
            </a:r>
            <a:r>
              <a:rPr lang="zh-CN" altLang="en-US" sz="1600" dirty="0">
                <a:ea typeface="宋体" panose="02010600030101010101" pitchFamily="2" charset="-122"/>
                <a:sym typeface="+mn-ea"/>
              </a:rPr>
              <a:t>和</a:t>
            </a:r>
            <a:r>
              <a:rPr lang="en-US" altLang="zh-CN" sz="1600" dirty="0">
                <a:sym typeface="+mn-ea"/>
              </a:rPr>
              <a:t> edge2 </a:t>
            </a:r>
            <a:r>
              <a:rPr lang="zh-CN" altLang="en-US" sz="1600" dirty="0">
                <a:ea typeface="宋体" panose="02010600030101010101" pitchFamily="2" charset="-122"/>
                <a:sym typeface="+mn-ea"/>
              </a:rPr>
              <a:t>测量值和真实值的误差。</a:t>
            </a:r>
            <a:endParaRPr lang="en-US" altLang="zh-CN" sz="1600" dirty="0"/>
          </a:p>
          <a:p>
            <a:pPr>
              <a:lnSpc>
                <a:spcPct val="150000"/>
              </a:lnSpc>
            </a:pPr>
            <a:r>
              <a:rPr lang="zh-CN" altLang="en-US" sz="1600" b="1" dirty="0">
                <a:solidFill>
                  <a:schemeClr val="tx2"/>
                </a:solidFill>
                <a:ea typeface="宋体" panose="02010600030101010101" pitchFamily="2" charset="-122"/>
              </a:rPr>
              <a:t>误差始终小于</a:t>
            </a:r>
            <a:r>
              <a:rPr lang="en-US" altLang="zh-CN" sz="1600" b="1" dirty="0">
                <a:solidFill>
                  <a:schemeClr val="tx2"/>
                </a:solidFill>
              </a:rPr>
              <a:t> 120 ps; </a:t>
            </a:r>
            <a:r>
              <a:rPr lang="zh-CN" altLang="en-US" sz="1600" b="1" dirty="0">
                <a:solidFill>
                  <a:schemeClr val="tx2"/>
                </a:solidFill>
                <a:ea typeface="宋体" panose="02010600030101010101" pitchFamily="2" charset="-122"/>
              </a:rPr>
              <a:t>考虑到</a:t>
            </a:r>
            <a:r>
              <a:rPr lang="en-US" altLang="zh-CN" sz="1600" b="1" dirty="0">
                <a:solidFill>
                  <a:schemeClr val="tx2"/>
                </a:solidFill>
              </a:rPr>
              <a:t> 10</a:t>
            </a:r>
            <a:r>
              <a:rPr lang="en-US" altLang="en-US" sz="1600" b="1" dirty="0">
                <a:solidFill>
                  <a:schemeClr val="tx2"/>
                </a:solidFill>
              </a:rPr>
              <a:t>×</a:t>
            </a:r>
            <a:r>
              <a:rPr lang="en-US" altLang="zh-CN" sz="1600" b="1" dirty="0">
                <a:solidFill>
                  <a:schemeClr val="tx2"/>
                </a:solidFill>
              </a:rPr>
              <a:t> </a:t>
            </a:r>
            <a:r>
              <a:rPr lang="zh-CN" altLang="en-US" sz="1600" b="1" dirty="0">
                <a:solidFill>
                  <a:schemeClr val="tx2"/>
                </a:solidFill>
                <a:ea typeface="宋体" panose="02010600030101010101" pitchFamily="2" charset="-122"/>
              </a:rPr>
              <a:t>放大，这对应于小于</a:t>
            </a:r>
            <a:r>
              <a:rPr lang="en-US" altLang="zh-CN" sz="1600" b="1" dirty="0">
                <a:solidFill>
                  <a:schemeClr val="tx2"/>
                </a:solidFill>
                <a:ea typeface="宋体" panose="02010600030101010101" pitchFamily="2" charset="-122"/>
              </a:rPr>
              <a:t> 12ps </a:t>
            </a:r>
            <a:r>
              <a:rPr lang="zh-CN" altLang="en-US" sz="1600" b="1" dirty="0">
                <a:solidFill>
                  <a:schemeClr val="tx2"/>
                </a:solidFill>
                <a:ea typeface="宋体" panose="02010600030101010101" pitchFamily="2" charset="-122"/>
              </a:rPr>
              <a:t>的最终误差。</a:t>
            </a:r>
            <a:endParaRPr lang="en-US" altLang="zh-CN" sz="1600" b="1" dirty="0">
              <a:solidFill>
                <a:schemeClr val="tx2"/>
              </a:solidFill>
            </a:endParaRPr>
          </a:p>
          <a:p>
            <a:pPr>
              <a:lnSpc>
                <a:spcPct val="150000"/>
              </a:lnSpc>
            </a:pPr>
            <a:endParaRPr lang="en-US" altLang="zh-CN" sz="1600" b="1" dirty="0">
              <a:solidFill>
                <a:schemeClr val="tx2"/>
              </a:solidFill>
            </a:endParaRPr>
          </a:p>
        </p:txBody>
      </p:sp>
      <p:pic>
        <p:nvPicPr>
          <p:cNvPr id="9" name="图片 8" descr="C:/Users/Southland/Desktop/同济大学 TJU todo.png同济大学 TJU todo"/>
          <p:cNvPicPr>
            <a:picLocks noChangeAspect="1"/>
          </p:cNvPicPr>
          <p:nvPr/>
        </p:nvPicPr>
        <p:blipFill>
          <a:blip r:embed="rId3">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4" name="图片 3"/>
          <p:cNvPicPr>
            <a:picLocks noChangeAspect="1"/>
          </p:cNvPicPr>
          <p:nvPr/>
        </p:nvPicPr>
        <p:blipFill>
          <a:blip r:embed="rId4"/>
          <a:stretch>
            <a:fillRect/>
          </a:stretch>
        </p:blipFill>
        <p:spPr>
          <a:xfrm>
            <a:off x="473045" y="1287957"/>
            <a:ext cx="4858804" cy="2915282"/>
          </a:xfrm>
          <a:prstGeom prst="rect">
            <a:avLst/>
          </a:prstGeom>
        </p:spPr>
      </p:pic>
      <p:pic>
        <p:nvPicPr>
          <p:cNvPr id="7" name="图片 6"/>
          <p:cNvPicPr>
            <a:picLocks noChangeAspect="1"/>
          </p:cNvPicPr>
          <p:nvPr/>
        </p:nvPicPr>
        <p:blipFill>
          <a:blip r:embed="rId5"/>
          <a:stretch>
            <a:fillRect/>
          </a:stretch>
        </p:blipFill>
        <p:spPr>
          <a:xfrm>
            <a:off x="5513033" y="1239838"/>
            <a:ext cx="5095783" cy="3025058"/>
          </a:xfrm>
          <a:prstGeom prst="rect">
            <a:avLst/>
          </a:prstGeom>
        </p:spPr>
      </p:pic>
      <p:sp>
        <p:nvSpPr>
          <p:cNvPr id="5" name="灯片编号占位符 4"/>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6" name="页脚占位符 5"/>
          <p:cNvSpPr>
            <a:spLocks noGrp="1"/>
          </p:cNvSpPr>
          <p:nvPr>
            <p:ph type="ftr" sz="quarter" idx="11"/>
          </p:nvPr>
        </p:nvSpPr>
        <p:spPr/>
        <p:txBody>
          <a:bodyPr/>
          <a:lstStyle/>
          <a:p>
            <a:r>
              <a:rPr lang="zh-CN" altLang="en-US"/>
              <a:t>NED2026</a:t>
            </a:r>
            <a:endParaRPr lang="zh-CN" altLang="en-US"/>
          </a:p>
        </p:txBody>
      </p:sp>
      <p:sp>
        <p:nvSpPr>
          <p:cNvPr id="15" name="文本框 14"/>
          <p:cNvSpPr txBox="1"/>
          <p:nvPr/>
        </p:nvSpPr>
        <p:spPr>
          <a:xfrm>
            <a:off x="1860550" y="4081145"/>
            <a:ext cx="2884170" cy="368300"/>
          </a:xfrm>
          <a:prstGeom prst="rect">
            <a:avLst/>
          </a:prstGeom>
          <a:noFill/>
        </p:spPr>
        <p:txBody>
          <a:bodyPr wrap="square" rtlCol="0">
            <a:spAutoFit/>
          </a:bodyPr>
          <a:lstStyle/>
          <a:p>
            <a:r>
              <a:rPr lang="en-US" altLang="zh-CN"/>
              <a:t>(a) edge1 error distribution</a:t>
            </a:r>
            <a:endParaRPr lang="en-US" altLang="zh-CN"/>
          </a:p>
        </p:txBody>
      </p:sp>
      <p:sp>
        <p:nvSpPr>
          <p:cNvPr id="14" name="文本框 13"/>
          <p:cNvSpPr txBox="1"/>
          <p:nvPr/>
        </p:nvSpPr>
        <p:spPr>
          <a:xfrm>
            <a:off x="6957695" y="4081145"/>
            <a:ext cx="2884170" cy="368300"/>
          </a:xfrm>
          <a:prstGeom prst="rect">
            <a:avLst/>
          </a:prstGeom>
          <a:noFill/>
        </p:spPr>
        <p:txBody>
          <a:bodyPr wrap="square" rtlCol="0">
            <a:spAutoFit/>
          </a:bodyPr>
          <a:lstStyle/>
          <a:p>
            <a:r>
              <a:rPr lang="en-US" altLang="zh-CN"/>
              <a:t>(b) edge2 error distribution</a:t>
            </a:r>
            <a:endParaRPr lang="en-US" altLang="zh-CN"/>
          </a:p>
        </p:txBody>
      </p:sp>
      <p:sp>
        <p:nvSpPr>
          <p:cNvPr id="19" name="文本框 18"/>
          <p:cNvSpPr txBox="1"/>
          <p:nvPr/>
        </p:nvSpPr>
        <p:spPr>
          <a:xfrm>
            <a:off x="11109325" y="5988050"/>
            <a:ext cx="4064000" cy="368300"/>
          </a:xfrm>
          <a:prstGeom prst="rect">
            <a:avLst/>
          </a:prstGeom>
          <a:noFill/>
        </p:spPr>
        <p:txBody>
          <a:bodyPr wrap="square" rtlCol="0">
            <a:spAutoFit/>
          </a:bodyPr>
          <a:lstStyle/>
          <a:p>
            <a:r>
              <a:rPr lang="en-US" altLang="zh-CN"/>
              <a:t>for input</a:t>
            </a:r>
            <a:endParaRPr lang="en-US" altLang="zh-CN"/>
          </a:p>
        </p:txBody>
      </p:sp>
      <p:cxnSp>
        <p:nvCxnSpPr>
          <p:cNvPr id="53" name="Straight Arrow Connector 8"/>
          <p:cNvCxnSpPr/>
          <p:nvPr/>
        </p:nvCxnSpPr>
        <p:spPr>
          <a:xfrm flipH="1">
            <a:off x="10804525" y="6176010"/>
            <a:ext cx="357505" cy="3175"/>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0" name="日期占位符 19"/>
          <p:cNvSpPr>
            <a:spLocks noGrp="1"/>
          </p:cNvSpPr>
          <p:nvPr>
            <p:ph type="dt" sz="half" idx="10"/>
          </p:nvPr>
        </p:nvSpPr>
        <p:spPr/>
        <p:txBody>
          <a:bodyPr/>
          <a:p>
            <a:r>
              <a:rPr lang="zh-CN" altLang="en-US"/>
              <a:t>2026-8-11</a:t>
            </a:r>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p:bldP spid="18" grpId="1"/>
      <p:bldP spid="19" grpId="0"/>
      <p:bldP spid="1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0"/>
            <a:ext cx="4646078" cy="6858000"/>
            <a:chOff x="0" y="0"/>
            <a:chExt cx="4646078" cy="6858000"/>
          </a:xfrm>
        </p:grpSpPr>
        <p:sp>
          <p:nvSpPr>
            <p:cNvPr id="28" name="任意多边形: 形状 27"/>
            <p:cNvSpPr/>
            <p:nvPr/>
          </p:nvSpPr>
          <p:spPr bwMode="auto">
            <a:xfrm>
              <a:off x="0" y="2279659"/>
              <a:ext cx="2320475" cy="3462689"/>
            </a:xfrm>
            <a:custGeom>
              <a:avLst/>
              <a:gdLst>
                <a:gd name="connsiteX0" fmla="*/ 864869 w 1724024"/>
                <a:gd name="connsiteY0" fmla="*/ 0 h 2572646"/>
                <a:gd name="connsiteX1" fmla="*/ 1724024 w 1724024"/>
                <a:gd name="connsiteY1" fmla="*/ 859155 h 2572646"/>
                <a:gd name="connsiteX2" fmla="*/ 0 w 1724024"/>
                <a:gd name="connsiteY2" fmla="*/ 2572646 h 2572646"/>
                <a:gd name="connsiteX3" fmla="*/ 0 w 1724024"/>
                <a:gd name="connsiteY3" fmla="*/ 859596 h 2572646"/>
              </a:gdLst>
              <a:ahLst/>
              <a:cxnLst>
                <a:cxn ang="0">
                  <a:pos x="connsiteX0" y="connsiteY0"/>
                </a:cxn>
                <a:cxn ang="0">
                  <a:pos x="connsiteX1" y="connsiteY1"/>
                </a:cxn>
                <a:cxn ang="0">
                  <a:pos x="connsiteX2" y="connsiteY2"/>
                </a:cxn>
                <a:cxn ang="0">
                  <a:pos x="connsiteX3" y="connsiteY3"/>
                </a:cxn>
              </a:cxnLst>
              <a:rect l="l" t="t" r="r" b="b"/>
              <a:pathLst>
                <a:path w="1724024" h="2572646">
                  <a:moveTo>
                    <a:pt x="864869" y="0"/>
                  </a:moveTo>
                  <a:lnTo>
                    <a:pt x="1724024" y="859155"/>
                  </a:lnTo>
                  <a:lnTo>
                    <a:pt x="0" y="2572646"/>
                  </a:lnTo>
                  <a:lnTo>
                    <a:pt x="0" y="859596"/>
                  </a:lnTo>
                  <a:close/>
                </a:path>
              </a:pathLst>
            </a:custGeom>
            <a:solidFill>
              <a:schemeClr val="bg1">
                <a:lumMod val="75000"/>
              </a:schemeClr>
            </a:solidFill>
            <a:ln>
              <a:no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dirty="0"/>
            </a:p>
          </p:txBody>
        </p:sp>
        <p:sp>
          <p:nvSpPr>
            <p:cNvPr id="29" name="任意多边形: 形状 28"/>
            <p:cNvSpPr/>
            <p:nvPr/>
          </p:nvSpPr>
          <p:spPr bwMode="auto">
            <a:xfrm>
              <a:off x="0" y="1128106"/>
              <a:ext cx="1164083" cy="2316915"/>
            </a:xfrm>
            <a:custGeom>
              <a:avLst/>
              <a:gdLst>
                <a:gd name="connsiteX0" fmla="*/ 0 w 864869"/>
                <a:gd name="connsiteY0" fmla="*/ 0 h 1721379"/>
                <a:gd name="connsiteX1" fmla="*/ 864869 w 864869"/>
                <a:gd name="connsiteY1" fmla="*/ 862224 h 1721379"/>
                <a:gd name="connsiteX2" fmla="*/ 475 w 864869"/>
                <a:gd name="connsiteY2" fmla="*/ 1721379 h 1721379"/>
                <a:gd name="connsiteX3" fmla="*/ 0 w 864869"/>
                <a:gd name="connsiteY3" fmla="*/ 1720905 h 1721379"/>
              </a:gdLst>
              <a:ahLst/>
              <a:cxnLst>
                <a:cxn ang="0">
                  <a:pos x="connsiteX0" y="connsiteY0"/>
                </a:cxn>
                <a:cxn ang="0">
                  <a:pos x="connsiteX1" y="connsiteY1"/>
                </a:cxn>
                <a:cxn ang="0">
                  <a:pos x="connsiteX2" y="connsiteY2"/>
                </a:cxn>
                <a:cxn ang="0">
                  <a:pos x="connsiteX3" y="connsiteY3"/>
                </a:cxn>
              </a:cxnLst>
              <a:rect l="l" t="t" r="r" b="b"/>
              <a:pathLst>
                <a:path w="864869" h="1721379">
                  <a:moveTo>
                    <a:pt x="0" y="0"/>
                  </a:moveTo>
                  <a:lnTo>
                    <a:pt x="864869" y="862224"/>
                  </a:lnTo>
                  <a:lnTo>
                    <a:pt x="475" y="1721379"/>
                  </a:lnTo>
                  <a:lnTo>
                    <a:pt x="0" y="1720905"/>
                  </a:lnTo>
                  <a:close/>
                </a:path>
              </a:pathLst>
            </a:custGeom>
            <a:solidFill>
              <a:schemeClr val="bg1">
                <a:lumMod val="85000"/>
              </a:schemeClr>
            </a:solidFill>
            <a:ln>
              <a:solidFill>
                <a:schemeClr val="bg1">
                  <a:lumMod val="95000"/>
                </a:schemeClr>
              </a:solid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30" name="任意多边形: 形状 29"/>
            <p:cNvSpPr/>
            <p:nvPr/>
          </p:nvSpPr>
          <p:spPr bwMode="auto">
            <a:xfrm>
              <a:off x="0" y="0"/>
              <a:ext cx="3489686" cy="3455074"/>
            </a:xfrm>
            <a:custGeom>
              <a:avLst/>
              <a:gdLst>
                <a:gd name="connsiteX0" fmla="*/ 0 w 2592704"/>
                <a:gd name="connsiteY0" fmla="*/ 0 h 2566988"/>
                <a:gd name="connsiteX1" fmla="*/ 879633 w 2592704"/>
                <a:gd name="connsiteY1" fmla="*/ 0 h 2566988"/>
                <a:gd name="connsiteX2" fmla="*/ 2592704 w 2592704"/>
                <a:gd name="connsiteY2" fmla="*/ 1707833 h 2566988"/>
                <a:gd name="connsiteX3" fmla="*/ 1728310 w 2592704"/>
                <a:gd name="connsiteY3" fmla="*/ 2566988 h 2566988"/>
                <a:gd name="connsiteX4" fmla="*/ 0 w 2592704"/>
                <a:gd name="connsiteY4" fmla="*/ 842197 h 2566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704" h="2566988">
                  <a:moveTo>
                    <a:pt x="0" y="0"/>
                  </a:moveTo>
                  <a:lnTo>
                    <a:pt x="879633" y="0"/>
                  </a:lnTo>
                  <a:lnTo>
                    <a:pt x="2592704" y="1707833"/>
                  </a:lnTo>
                  <a:lnTo>
                    <a:pt x="1728310" y="2566988"/>
                  </a:lnTo>
                  <a:lnTo>
                    <a:pt x="0" y="842197"/>
                  </a:lnTo>
                  <a:close/>
                </a:path>
              </a:pathLst>
            </a:custGeom>
            <a:solidFill>
              <a:schemeClr val="bg1">
                <a:lumMod val="95000"/>
              </a:schemeClr>
            </a:solidFill>
            <a:ln>
              <a:no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a:p>
          </p:txBody>
        </p:sp>
        <p:sp>
          <p:nvSpPr>
            <p:cNvPr id="31" name="任意多边形: 形状 30"/>
            <p:cNvSpPr/>
            <p:nvPr/>
          </p:nvSpPr>
          <p:spPr bwMode="auto">
            <a:xfrm>
              <a:off x="0" y="2260637"/>
              <a:ext cx="4646078" cy="4597363"/>
            </a:xfrm>
            <a:custGeom>
              <a:avLst/>
              <a:gdLst>
                <a:gd name="connsiteX0" fmla="*/ 2592704 w 3451859"/>
                <a:gd name="connsiteY0" fmla="*/ 0 h 3415665"/>
                <a:gd name="connsiteX1" fmla="*/ 3451859 w 3451859"/>
                <a:gd name="connsiteY1" fmla="*/ 859155 h 3415665"/>
                <a:gd name="connsiteX2" fmla="*/ 879633 w 3451859"/>
                <a:gd name="connsiteY2" fmla="*/ 3415665 h 3415665"/>
                <a:gd name="connsiteX3" fmla="*/ 0 w 3451859"/>
                <a:gd name="connsiteY3" fmla="*/ 3415665 h 3415665"/>
                <a:gd name="connsiteX4" fmla="*/ 0 w 3451859"/>
                <a:gd name="connsiteY4" fmla="*/ 2576895 h 34156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51859" h="3415665">
                  <a:moveTo>
                    <a:pt x="2592704" y="0"/>
                  </a:moveTo>
                  <a:lnTo>
                    <a:pt x="3451859" y="859155"/>
                  </a:lnTo>
                  <a:lnTo>
                    <a:pt x="879633" y="3415665"/>
                  </a:lnTo>
                  <a:lnTo>
                    <a:pt x="0" y="3415665"/>
                  </a:lnTo>
                  <a:lnTo>
                    <a:pt x="0" y="2576895"/>
                  </a:lnTo>
                  <a:close/>
                </a:path>
              </a:pathLst>
            </a:custGeom>
            <a:solidFill>
              <a:schemeClr val="accent1"/>
            </a:solidFill>
            <a:ln>
              <a:noFill/>
            </a:ln>
          </p:spPr>
          <p:txBody>
            <a:bodyPr vert="horz" wrap="square" lIns="91440" tIns="45720" rIns="91440" bIns="45720" numCol="1" anchor="t" anchorCtr="0" compatLnSpc="1">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endParaRPr lang="id-ID" dirty="0"/>
            </a:p>
          </p:txBody>
        </p:sp>
        <p:sp>
          <p:nvSpPr>
            <p:cNvPr id="32" name="文本框 31"/>
            <p:cNvSpPr txBox="1"/>
            <p:nvPr/>
          </p:nvSpPr>
          <p:spPr>
            <a:xfrm rot="18883833">
              <a:off x="144593" y="3943690"/>
              <a:ext cx="4356893" cy="1231257"/>
            </a:xfrm>
            <a:prstGeom prst="rect">
              <a:avLst/>
            </a:prstGeom>
          </p:spPr>
          <p:txBody>
            <a:bodyPr wrap="square" lIns="91440" tIns="45720" rIns="91440" bIns="45720" anchor="ctr" anchorCtr="0">
              <a:normAutofit/>
            </a:bodyPr>
            <a:lstStyle>
              <a:defPPr>
                <a:defRPr lang="id-ID"/>
              </a:defPPr>
              <a:lvl1pPr marL="0" algn="l" defTabSz="685800" rtl="0" eaLnBrk="1" latinLnBrk="0" hangingPunct="1">
                <a:defRPr sz="1350" kern="1200">
                  <a:solidFill>
                    <a:schemeClr val="tx1"/>
                  </a:solidFill>
                </a:defRPr>
              </a:lvl1pPr>
              <a:lvl2pPr marL="342900" algn="l" defTabSz="685800" rtl="0" eaLnBrk="1" latinLnBrk="0" hangingPunct="1">
                <a:defRPr sz="1350" kern="1200">
                  <a:solidFill>
                    <a:schemeClr val="tx1"/>
                  </a:solidFill>
                </a:defRPr>
              </a:lvl2pPr>
              <a:lvl3pPr marL="685800" algn="l" defTabSz="685800" rtl="0" eaLnBrk="1" latinLnBrk="0" hangingPunct="1">
                <a:defRPr sz="1350" kern="1200">
                  <a:solidFill>
                    <a:schemeClr val="tx1"/>
                  </a:solidFill>
                </a:defRPr>
              </a:lvl3pPr>
              <a:lvl4pPr marL="1028700" algn="l" defTabSz="685800" rtl="0" eaLnBrk="1" latinLnBrk="0" hangingPunct="1">
                <a:defRPr sz="1350" kern="1200">
                  <a:solidFill>
                    <a:schemeClr val="tx1"/>
                  </a:solidFill>
                </a:defRPr>
              </a:lvl4pPr>
              <a:lvl5pPr marL="1371600" algn="l" defTabSz="685800" rtl="0" eaLnBrk="1" latinLnBrk="0" hangingPunct="1">
                <a:defRPr sz="1350" kern="1200">
                  <a:solidFill>
                    <a:schemeClr val="tx1"/>
                  </a:solidFill>
                </a:defRPr>
              </a:lvl5pPr>
              <a:lvl6pPr marL="1714500" algn="l" defTabSz="685800" rtl="0" eaLnBrk="1" latinLnBrk="0" hangingPunct="1">
                <a:defRPr sz="1350" kern="1200">
                  <a:solidFill>
                    <a:schemeClr val="tx1"/>
                  </a:solidFill>
                </a:defRPr>
              </a:lvl6pPr>
              <a:lvl7pPr marL="2057400" algn="l" defTabSz="685800" rtl="0" eaLnBrk="1" latinLnBrk="0" hangingPunct="1">
                <a:defRPr sz="1350" kern="1200">
                  <a:solidFill>
                    <a:schemeClr val="tx1"/>
                  </a:solidFill>
                </a:defRPr>
              </a:lvl7pPr>
              <a:lvl8pPr marL="2400300" algn="l" defTabSz="685800" rtl="0" eaLnBrk="1" latinLnBrk="0" hangingPunct="1">
                <a:defRPr sz="1350" kern="1200">
                  <a:solidFill>
                    <a:schemeClr val="tx1"/>
                  </a:solidFill>
                </a:defRPr>
              </a:lvl8pPr>
              <a:lvl9pPr marL="2743200" algn="l" defTabSz="685800" rtl="0" eaLnBrk="1" latinLnBrk="0" hangingPunct="1">
                <a:defRPr sz="1350" kern="1200">
                  <a:solidFill>
                    <a:schemeClr val="tx1"/>
                  </a:solidFill>
                </a:defRPr>
              </a:lvl9pPr>
            </a:lstStyle>
            <a:p>
              <a:r>
                <a:rPr lang="id-ID" sz="6600" dirty="0">
                  <a:solidFill>
                    <a:schemeClr val="bg1"/>
                  </a:solidFill>
                  <a:latin typeface="Times New Roman" panose="02020603050405020304" pitchFamily="18" charset="0"/>
                  <a:ea typeface="Times New Roman" panose="02020603050405020304" pitchFamily="18" charset="0"/>
                </a:rPr>
                <a:t>CONTENT</a:t>
              </a:r>
              <a:endParaRPr lang="id-ID" sz="6600" dirty="0">
                <a:solidFill>
                  <a:schemeClr val="bg1"/>
                </a:solidFill>
                <a:latin typeface="Times New Roman" panose="02020603050405020304" pitchFamily="18" charset="0"/>
                <a:ea typeface="Times New Roman" panose="02020603050405020304" pitchFamily="18" charset="0"/>
              </a:endParaRPr>
            </a:p>
          </p:txBody>
        </p:sp>
      </p:grpSp>
      <p:pic>
        <p:nvPicPr>
          <p:cNvPr id="2" name="图片 1"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8923020" y="163195"/>
            <a:ext cx="3268980" cy="857250"/>
          </a:xfrm>
          <a:prstGeom prst="rect">
            <a:avLst/>
          </a:prstGeom>
        </p:spPr>
      </p:pic>
      <p:grpSp>
        <p:nvGrpSpPr>
          <p:cNvPr id="10" name="组合 9"/>
          <p:cNvGrpSpPr/>
          <p:nvPr>
            <p:custDataLst>
              <p:tags r:id="rId2"/>
            </p:custDataLst>
          </p:nvPr>
        </p:nvGrpSpPr>
        <p:grpSpPr>
          <a:xfrm>
            <a:off x="6579870" y="1513840"/>
            <a:ext cx="848360" cy="591185"/>
            <a:chOff x="1366341" y="81630"/>
            <a:chExt cx="525990" cy="366097"/>
          </a:xfrm>
        </p:grpSpPr>
        <p:sp>
          <p:nvSpPr>
            <p:cNvPr id="15" name="椭圆 14"/>
            <p:cNvSpPr/>
            <p:nvPr>
              <p:custDataLst>
                <p:tags r:id="rId3"/>
              </p:custDataLst>
            </p:nvPr>
          </p:nvSpPr>
          <p:spPr>
            <a:xfrm>
              <a:off x="1366341" y="81630"/>
              <a:ext cx="366097" cy="36609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20" name="椭圆 19"/>
            <p:cNvSpPr/>
            <p:nvPr>
              <p:custDataLst>
                <p:tags r:id="rId4"/>
              </p:custDataLst>
            </p:nvPr>
          </p:nvSpPr>
          <p:spPr>
            <a:xfrm>
              <a:off x="1526234" y="81630"/>
              <a:ext cx="366097" cy="366097"/>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38" name="组合 37"/>
          <p:cNvGrpSpPr/>
          <p:nvPr>
            <p:custDataLst>
              <p:tags r:id="rId5"/>
            </p:custDataLst>
          </p:nvPr>
        </p:nvGrpSpPr>
        <p:grpSpPr>
          <a:xfrm>
            <a:off x="6518375" y="1440566"/>
            <a:ext cx="3954780" cy="739244"/>
            <a:chOff x="7451190" y="1550834"/>
            <a:chExt cx="3954780" cy="739244"/>
          </a:xfrm>
        </p:grpSpPr>
        <p:sp>
          <p:nvSpPr>
            <p:cNvPr id="24" name="矩形 23"/>
            <p:cNvSpPr/>
            <p:nvPr>
              <p:custDataLst>
                <p:tags r:id="rId6"/>
              </p:custDataLst>
            </p:nvPr>
          </p:nvSpPr>
          <p:spPr bwMode="auto">
            <a:xfrm>
              <a:off x="7451190" y="1550834"/>
              <a:ext cx="739244" cy="739244"/>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solidFill>
                  <a:latin typeface="Arial" panose="020B0604020202020204" pitchFamily="34" charset="0"/>
                  <a:ea typeface="Times New Roman" panose="02020603050405020304" pitchFamily="18" charset="0"/>
                  <a:cs typeface="Arial" panose="020B0604020202020204" pitchFamily="34" charset="0"/>
                </a:rPr>
                <a:t>01</a:t>
              </a:r>
              <a:endParaRPr lang="en-US" altLang="zh-CN" sz="2800" dirty="0">
                <a:solidFill>
                  <a:schemeClr val="bg1"/>
                </a:solidFill>
                <a:latin typeface="Arial" panose="020B0604020202020204" pitchFamily="34" charset="0"/>
                <a:ea typeface="Times New Roman" panose="02020603050405020304" pitchFamily="18" charset="0"/>
                <a:cs typeface="Arial" panose="020B0604020202020204" pitchFamily="34" charset="0"/>
              </a:endParaRPr>
            </a:p>
          </p:txBody>
        </p:sp>
        <p:sp>
          <p:nvSpPr>
            <p:cNvPr id="33" name="文本框 32"/>
            <p:cNvSpPr txBox="1"/>
            <p:nvPr>
              <p:custDataLst>
                <p:tags r:id="rId7"/>
              </p:custDataLst>
            </p:nvPr>
          </p:nvSpPr>
          <p:spPr>
            <a:xfrm>
              <a:off x="8917405" y="1689899"/>
              <a:ext cx="2488565" cy="398780"/>
            </a:xfrm>
            <a:prstGeom prst="rect">
              <a:avLst/>
            </a:prstGeom>
            <a:noFill/>
          </p:spPr>
          <p:txBody>
            <a:bodyPr wrap="square" rtlCol="0">
              <a:spAutoFit/>
            </a:bodyPr>
            <a:lstStyle/>
            <a:p>
              <a:pPr defTabSz="914400"/>
              <a:r>
                <a:rPr lang="zh-CN" altLang="en-US" sz="2000" b="1" spc="300" dirty="0">
                  <a:latin typeface="宋体" panose="02010600030101010101" pitchFamily="2" charset="-122"/>
                  <a:ea typeface="宋体" panose="02010600030101010101" pitchFamily="2" charset="-122"/>
                  <a:sym typeface="+mn-ea"/>
                </a:rPr>
                <a:t>引言</a:t>
              </a:r>
              <a:endParaRPr lang="zh-CN" altLang="en-US" sz="2000" b="1" spc="300" dirty="0">
                <a:latin typeface="宋体" panose="02010600030101010101" pitchFamily="2" charset="-122"/>
                <a:ea typeface="宋体" panose="02010600030101010101" pitchFamily="2" charset="-122"/>
                <a:sym typeface="+mn-ea"/>
              </a:endParaRPr>
            </a:p>
          </p:txBody>
        </p:sp>
      </p:grpSp>
      <p:grpSp>
        <p:nvGrpSpPr>
          <p:cNvPr id="25" name="组合 24"/>
          <p:cNvGrpSpPr/>
          <p:nvPr>
            <p:custDataLst>
              <p:tags r:id="rId8"/>
            </p:custDataLst>
          </p:nvPr>
        </p:nvGrpSpPr>
        <p:grpSpPr>
          <a:xfrm>
            <a:off x="6579870" y="2453005"/>
            <a:ext cx="848360" cy="591185"/>
            <a:chOff x="1366341" y="81630"/>
            <a:chExt cx="525990" cy="366097"/>
          </a:xfrm>
        </p:grpSpPr>
        <p:sp>
          <p:nvSpPr>
            <p:cNvPr id="41" name="椭圆 40"/>
            <p:cNvSpPr/>
            <p:nvPr>
              <p:custDataLst>
                <p:tags r:id="rId9"/>
              </p:custDataLst>
            </p:nvPr>
          </p:nvSpPr>
          <p:spPr>
            <a:xfrm>
              <a:off x="1366341" y="81630"/>
              <a:ext cx="366097" cy="36609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42" name="椭圆 41"/>
            <p:cNvSpPr/>
            <p:nvPr>
              <p:custDataLst>
                <p:tags r:id="rId10"/>
              </p:custDataLst>
            </p:nvPr>
          </p:nvSpPr>
          <p:spPr>
            <a:xfrm>
              <a:off x="1526234" y="81630"/>
              <a:ext cx="366097" cy="366097"/>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39" name="组合 38"/>
          <p:cNvGrpSpPr/>
          <p:nvPr>
            <p:custDataLst>
              <p:tags r:id="rId11"/>
            </p:custDataLst>
          </p:nvPr>
        </p:nvGrpSpPr>
        <p:grpSpPr>
          <a:xfrm>
            <a:off x="6518375" y="2379029"/>
            <a:ext cx="4603115" cy="739244"/>
            <a:chOff x="7451190" y="2399953"/>
            <a:chExt cx="4603115" cy="739244"/>
          </a:xfrm>
        </p:grpSpPr>
        <p:sp>
          <p:nvSpPr>
            <p:cNvPr id="19" name="矩形 18"/>
            <p:cNvSpPr/>
            <p:nvPr>
              <p:custDataLst>
                <p:tags r:id="rId12"/>
              </p:custDataLst>
            </p:nvPr>
          </p:nvSpPr>
          <p:spPr bwMode="auto">
            <a:xfrm>
              <a:off x="7451190" y="2399953"/>
              <a:ext cx="739244" cy="739244"/>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rPr>
                <a:t>02</a:t>
              </a:r>
              <a:endPar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endParaRPr>
            </a:p>
          </p:txBody>
        </p:sp>
        <p:sp>
          <p:nvSpPr>
            <p:cNvPr id="35" name="文本框 34"/>
            <p:cNvSpPr txBox="1"/>
            <p:nvPr>
              <p:custDataLst>
                <p:tags r:id="rId13"/>
              </p:custDataLst>
            </p:nvPr>
          </p:nvSpPr>
          <p:spPr>
            <a:xfrm>
              <a:off x="8917405" y="2539018"/>
              <a:ext cx="3136900" cy="398780"/>
            </a:xfrm>
            <a:prstGeom prst="rect">
              <a:avLst/>
            </a:prstGeom>
            <a:noFill/>
          </p:spPr>
          <p:txBody>
            <a:bodyPr wrap="square" rtlCol="0">
              <a:spAutoFit/>
            </a:bodyPr>
            <a:lstStyle/>
            <a:p>
              <a:pPr algn="l" defTabSz="914400"/>
              <a:r>
                <a:rPr lang="zh-CN" altLang="en-US" sz="2000" b="1" spc="300" dirty="0">
                  <a:latin typeface="Times New Roman" panose="02020603050405020304" pitchFamily="18" charset="0"/>
                  <a:ea typeface="宋体" panose="02010600030101010101" pitchFamily="2" charset="-122"/>
                  <a:cs typeface="Times New Roman" panose="02020603050405020304" pitchFamily="18" charset="0"/>
                  <a:sym typeface="+mn-ea"/>
                </a:rPr>
                <a:t>TDC</a:t>
              </a:r>
              <a:r>
                <a:rPr lang="zh-CN" altLang="en-US" sz="2000" b="1" spc="300" dirty="0">
                  <a:latin typeface="宋体" panose="02010600030101010101" pitchFamily="2" charset="-122"/>
                  <a:ea typeface="宋体" panose="02010600030101010101" pitchFamily="2" charset="-122"/>
                  <a:sym typeface="+mn-ea"/>
                </a:rPr>
                <a:t> 设计</a:t>
              </a:r>
              <a:endParaRPr lang="zh-CN" altLang="en-US" sz="2000" b="1" spc="300" dirty="0">
                <a:latin typeface="宋体" panose="02010600030101010101" pitchFamily="2" charset="-122"/>
                <a:ea typeface="宋体" panose="02010600030101010101" pitchFamily="2" charset="-122"/>
                <a:cs typeface="Times New Roman" panose="02020603050405020304" pitchFamily="18" charset="0"/>
                <a:sym typeface="+mn-ea"/>
              </a:endParaRPr>
            </a:p>
          </p:txBody>
        </p:sp>
      </p:grpSp>
      <p:grpSp>
        <p:nvGrpSpPr>
          <p:cNvPr id="43" name="组合 42"/>
          <p:cNvGrpSpPr/>
          <p:nvPr>
            <p:custDataLst>
              <p:tags r:id="rId14"/>
            </p:custDataLst>
          </p:nvPr>
        </p:nvGrpSpPr>
        <p:grpSpPr>
          <a:xfrm>
            <a:off x="6579870" y="3392170"/>
            <a:ext cx="848360" cy="591185"/>
            <a:chOff x="1366341" y="82023"/>
            <a:chExt cx="525990" cy="366097"/>
          </a:xfrm>
        </p:grpSpPr>
        <p:sp>
          <p:nvSpPr>
            <p:cNvPr id="44" name="椭圆 43"/>
            <p:cNvSpPr/>
            <p:nvPr>
              <p:custDataLst>
                <p:tags r:id="rId15"/>
              </p:custDataLst>
            </p:nvPr>
          </p:nvSpPr>
          <p:spPr>
            <a:xfrm>
              <a:off x="1366341" y="82023"/>
              <a:ext cx="366097" cy="36609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45" name="椭圆 44"/>
            <p:cNvSpPr/>
            <p:nvPr>
              <p:custDataLst>
                <p:tags r:id="rId16"/>
              </p:custDataLst>
            </p:nvPr>
          </p:nvSpPr>
          <p:spPr>
            <a:xfrm>
              <a:off x="1526234" y="82023"/>
              <a:ext cx="366097" cy="366097"/>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40" name="组合 39"/>
          <p:cNvGrpSpPr/>
          <p:nvPr>
            <p:custDataLst>
              <p:tags r:id="rId17"/>
            </p:custDataLst>
          </p:nvPr>
        </p:nvGrpSpPr>
        <p:grpSpPr>
          <a:xfrm>
            <a:off x="6518375" y="3318127"/>
            <a:ext cx="4602480" cy="739775"/>
            <a:chOff x="7451190" y="3253669"/>
            <a:chExt cx="4602480" cy="739775"/>
          </a:xfrm>
        </p:grpSpPr>
        <p:sp>
          <p:nvSpPr>
            <p:cNvPr id="14" name="矩形 13"/>
            <p:cNvSpPr/>
            <p:nvPr>
              <p:custDataLst>
                <p:tags r:id="rId18"/>
              </p:custDataLst>
            </p:nvPr>
          </p:nvSpPr>
          <p:spPr bwMode="auto">
            <a:xfrm>
              <a:off x="7451190" y="3253669"/>
              <a:ext cx="739244" cy="739244"/>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rPr>
                <a:t>03</a:t>
              </a:r>
              <a:endPar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endParaRPr>
            </a:p>
          </p:txBody>
        </p:sp>
        <p:sp>
          <p:nvSpPr>
            <p:cNvPr id="36" name="文本框 35"/>
            <p:cNvSpPr txBox="1"/>
            <p:nvPr>
              <p:custDataLst>
                <p:tags r:id="rId19"/>
              </p:custDataLst>
            </p:nvPr>
          </p:nvSpPr>
          <p:spPr>
            <a:xfrm>
              <a:off x="8917405" y="3286689"/>
              <a:ext cx="3136265" cy="706755"/>
            </a:xfrm>
            <a:prstGeom prst="rect">
              <a:avLst/>
            </a:prstGeom>
            <a:noFill/>
          </p:spPr>
          <p:txBody>
            <a:bodyPr wrap="square" rtlCol="0">
              <a:spAutoFit/>
            </a:bodyPr>
            <a:lstStyle/>
            <a:p>
              <a:pPr algn="l" defTabSz="914400"/>
              <a:r>
                <a:rPr lang="zh-CN" altLang="en-US" sz="2000" b="1" spc="300" dirty="0">
                  <a:latin typeface="宋体" panose="02010600030101010101" pitchFamily="2" charset="-122"/>
                  <a:ea typeface="宋体" panose="02010600030101010101" pitchFamily="2" charset="-122"/>
                  <a:sym typeface="+mn-ea"/>
                </a:rPr>
                <a:t>单级时间放大单元的性能表现</a:t>
              </a:r>
              <a:endParaRPr lang="zh-CN" altLang="en-US" sz="2000" b="1" spc="300" dirty="0">
                <a:latin typeface="宋体" panose="02010600030101010101" pitchFamily="2" charset="-122"/>
                <a:ea typeface="宋体" panose="02010600030101010101" pitchFamily="2" charset="-122"/>
                <a:cs typeface="Times New Roman" panose="02020603050405020304" pitchFamily="18" charset="0"/>
                <a:sym typeface="+mn-ea"/>
              </a:endParaRPr>
            </a:p>
          </p:txBody>
        </p:sp>
      </p:grpSp>
      <p:grpSp>
        <p:nvGrpSpPr>
          <p:cNvPr id="21" name="组合 20"/>
          <p:cNvGrpSpPr/>
          <p:nvPr>
            <p:custDataLst>
              <p:tags r:id="rId20"/>
            </p:custDataLst>
          </p:nvPr>
        </p:nvGrpSpPr>
        <p:grpSpPr>
          <a:xfrm>
            <a:off x="6518275" y="4255770"/>
            <a:ext cx="4602480" cy="740410"/>
            <a:chOff x="11734" y="6198"/>
            <a:chExt cx="7248" cy="1166"/>
          </a:xfrm>
        </p:grpSpPr>
        <p:sp>
          <p:nvSpPr>
            <p:cNvPr id="47" name="椭圆 46"/>
            <p:cNvSpPr/>
            <p:nvPr>
              <p:custDataLst>
                <p:tags r:id="rId21"/>
              </p:custDataLst>
            </p:nvPr>
          </p:nvSpPr>
          <p:spPr>
            <a:xfrm>
              <a:off x="11831" y="6317"/>
              <a:ext cx="930" cy="93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5" name="椭圆 54"/>
            <p:cNvSpPr/>
            <p:nvPr>
              <p:custDataLst>
                <p:tags r:id="rId22"/>
              </p:custDataLst>
            </p:nvPr>
          </p:nvSpPr>
          <p:spPr>
            <a:xfrm>
              <a:off x="12237" y="6317"/>
              <a:ext cx="930" cy="931"/>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9" name="矩形 8"/>
            <p:cNvSpPr/>
            <p:nvPr>
              <p:custDataLst>
                <p:tags r:id="rId23"/>
              </p:custDataLst>
            </p:nvPr>
          </p:nvSpPr>
          <p:spPr bwMode="auto">
            <a:xfrm>
              <a:off x="11734" y="6200"/>
              <a:ext cx="1164" cy="1164"/>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rPr>
                <a:t>04</a:t>
              </a:r>
              <a:endPar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endParaRPr>
            </a:p>
          </p:txBody>
        </p:sp>
        <p:sp>
          <p:nvSpPr>
            <p:cNvPr id="34" name="文本框 33"/>
            <p:cNvSpPr txBox="1"/>
            <p:nvPr>
              <p:custDataLst>
                <p:tags r:id="rId24"/>
              </p:custDataLst>
            </p:nvPr>
          </p:nvSpPr>
          <p:spPr>
            <a:xfrm>
              <a:off x="14043" y="6198"/>
              <a:ext cx="4939" cy="1113"/>
            </a:xfrm>
            <a:prstGeom prst="rect">
              <a:avLst/>
            </a:prstGeom>
            <a:noFill/>
          </p:spPr>
          <p:txBody>
            <a:bodyPr wrap="square" rtlCol="0">
              <a:spAutoFit/>
            </a:bodyPr>
            <a:lstStyle/>
            <a:p>
              <a:pPr defTabSz="914400"/>
              <a:r>
                <a:rPr lang="zh-CN" altLang="en-US" sz="2000" b="1" spc="300" dirty="0">
                  <a:latin typeface="宋体" panose="02010600030101010101" pitchFamily="2" charset="-122"/>
                  <a:ea typeface="宋体" panose="02010600030101010101" pitchFamily="2" charset="-122"/>
                  <a:sym typeface="+mn-ea"/>
                </a:rPr>
                <a:t>两级时间放大TDC性能表现</a:t>
              </a:r>
              <a:endParaRPr lang="zh-CN" altLang="en-US" sz="2000" b="1" spc="300" dirty="0">
                <a:latin typeface="宋体" panose="02010600030101010101" pitchFamily="2" charset="-122"/>
                <a:ea typeface="宋体" panose="02010600030101010101" pitchFamily="2" charset="-122"/>
                <a:sym typeface="+mn-ea"/>
              </a:endParaRPr>
            </a:p>
          </p:txBody>
        </p:sp>
      </p:grpSp>
      <p:grpSp>
        <p:nvGrpSpPr>
          <p:cNvPr id="56" name="组合 55"/>
          <p:cNvGrpSpPr/>
          <p:nvPr>
            <p:custDataLst>
              <p:tags r:id="rId25"/>
            </p:custDataLst>
          </p:nvPr>
        </p:nvGrpSpPr>
        <p:grpSpPr>
          <a:xfrm>
            <a:off x="6579870" y="5270500"/>
            <a:ext cx="848360" cy="591185"/>
            <a:chOff x="1366341" y="83203"/>
            <a:chExt cx="525990" cy="366097"/>
          </a:xfrm>
        </p:grpSpPr>
        <p:sp>
          <p:nvSpPr>
            <p:cNvPr id="57" name="椭圆 56"/>
            <p:cNvSpPr/>
            <p:nvPr>
              <p:custDataLst>
                <p:tags r:id="rId26"/>
              </p:custDataLst>
            </p:nvPr>
          </p:nvSpPr>
          <p:spPr>
            <a:xfrm>
              <a:off x="1366341" y="83203"/>
              <a:ext cx="366097" cy="36609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sp>
          <p:nvSpPr>
            <p:cNvPr id="58" name="椭圆 57"/>
            <p:cNvSpPr/>
            <p:nvPr>
              <p:custDataLst>
                <p:tags r:id="rId27"/>
              </p:custDataLst>
            </p:nvPr>
          </p:nvSpPr>
          <p:spPr>
            <a:xfrm>
              <a:off x="1526234" y="83203"/>
              <a:ext cx="366097" cy="366097"/>
            </a:xfrm>
            <a:prstGeom prst="ellipse">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mn-ea"/>
              </a:endParaRPr>
            </a:p>
          </p:txBody>
        </p:sp>
      </p:grpSp>
      <p:grpSp>
        <p:nvGrpSpPr>
          <p:cNvPr id="53" name="组合 52"/>
          <p:cNvGrpSpPr/>
          <p:nvPr>
            <p:custDataLst>
              <p:tags r:id="rId28"/>
            </p:custDataLst>
          </p:nvPr>
        </p:nvGrpSpPr>
        <p:grpSpPr>
          <a:xfrm>
            <a:off x="6518375" y="5196957"/>
            <a:ext cx="4602480" cy="739244"/>
            <a:chOff x="7451190" y="4876917"/>
            <a:chExt cx="4602480" cy="739244"/>
          </a:xfrm>
        </p:grpSpPr>
        <p:sp>
          <p:nvSpPr>
            <p:cNvPr id="37" name="文本框 36"/>
            <p:cNvSpPr txBox="1"/>
            <p:nvPr>
              <p:custDataLst>
                <p:tags r:id="rId29"/>
              </p:custDataLst>
            </p:nvPr>
          </p:nvSpPr>
          <p:spPr>
            <a:xfrm>
              <a:off x="8916770" y="5109962"/>
              <a:ext cx="3136900" cy="398780"/>
            </a:xfrm>
            <a:prstGeom prst="rect">
              <a:avLst/>
            </a:prstGeom>
            <a:noFill/>
          </p:spPr>
          <p:txBody>
            <a:bodyPr wrap="square" rtlCol="0">
              <a:spAutoFit/>
            </a:bodyPr>
            <a:lstStyle/>
            <a:p>
              <a:pPr algn="l" defTabSz="914400"/>
              <a:r>
                <a:rPr lang="zh-CN" altLang="en-US" sz="2000" b="1" spc="300" dirty="0">
                  <a:latin typeface="宋体" panose="02010600030101010101" pitchFamily="2" charset="-122"/>
                  <a:ea typeface="宋体" panose="02010600030101010101" pitchFamily="2" charset="-122"/>
                  <a:sym typeface="+mn-ea"/>
                </a:rPr>
                <a:t>结论</a:t>
              </a:r>
              <a:endParaRPr lang="zh-CN" altLang="en-US" sz="2000" b="1" spc="300" dirty="0">
                <a:latin typeface="宋体" panose="02010600030101010101" pitchFamily="2" charset="-122"/>
                <a:ea typeface="宋体" panose="02010600030101010101" pitchFamily="2" charset="-122"/>
                <a:sym typeface="+mn-ea"/>
              </a:endParaRPr>
            </a:p>
          </p:txBody>
        </p:sp>
        <p:sp>
          <p:nvSpPr>
            <p:cNvPr id="50" name="矩形 49"/>
            <p:cNvSpPr/>
            <p:nvPr>
              <p:custDataLst>
                <p:tags r:id="rId30"/>
              </p:custDataLst>
            </p:nvPr>
          </p:nvSpPr>
          <p:spPr bwMode="auto">
            <a:xfrm>
              <a:off x="7451190" y="4876917"/>
              <a:ext cx="739244" cy="739244"/>
            </a:xfrm>
            <a:prstGeom prst="rect">
              <a:avLst/>
            </a:prstGeom>
            <a:noFill/>
            <a:ln w="19050">
              <a:noFill/>
              <a:round/>
            </a:ln>
          </p:spPr>
          <p:txBody>
            <a:bodyPr rot="0" spcFirstLastPara="0" vert="horz" wrap="square" lIns="91440" tIns="45720" rIns="91440" bIns="45720" anchor="ctr" anchorCtr="0" forceAA="0" compatLnSpc="1">
              <a:normAutofit/>
            </a:bodyPr>
            <a:lstStyle/>
            <a:p>
              <a:pPr algn="ctr"/>
              <a:r>
                <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rPr>
                <a:t>05</a:t>
              </a:r>
              <a:endParaRPr lang="en-US" altLang="zh-CN" sz="2800" dirty="0">
                <a:solidFill>
                  <a:schemeClr val="bg1"/>
                </a:solidFill>
                <a:latin typeface="Arial" panose="020B0604020202020204" pitchFamily="34" charset="0"/>
                <a:ea typeface="等线 Light" panose="02010600030101010101" charset="-122"/>
                <a:cs typeface="Arial" panose="020B0604020202020204" pitchFamily="34" charset="0"/>
              </a:endParaRPr>
            </a:p>
          </p:txBody>
        </p:sp>
      </p:grpSp>
      <p:sp>
        <p:nvSpPr>
          <p:cNvPr id="4" name="灯片编号占位符 3"/>
          <p:cNvSpPr>
            <a:spLocks noGrp="1"/>
          </p:cNvSpPr>
          <p:nvPr>
            <p:ph type="sldNum" sz="quarter" idx="12"/>
          </p:nvPr>
        </p:nvSpPr>
        <p:spPr/>
        <p:txBody>
          <a:bodyPr/>
          <a:lstStyle/>
          <a:p>
            <a:fld id="{6973E886-DE44-40B2-9298-ECBB239BA4AC}" type="slidenum">
              <a:rPr lang="en-US" smtClean="0"/>
            </a:fld>
            <a:endParaRPr lang="en-US"/>
          </a:p>
        </p:txBody>
      </p:sp>
      <p:sp>
        <p:nvSpPr>
          <p:cNvPr id="5" name="页脚占位符 4"/>
          <p:cNvSpPr>
            <a:spLocks noGrp="1"/>
          </p:cNvSpPr>
          <p:nvPr>
            <p:ph type="ftr" sz="quarter" idx="11"/>
          </p:nvPr>
        </p:nvSpPr>
        <p:spPr/>
        <p:txBody>
          <a:bodyPr/>
          <a:lstStyle/>
          <a:p>
            <a:r>
              <a:rPr lang="en-US"/>
              <a:t>NED2026</a:t>
            </a:r>
            <a:endParaRPr lang="en-US"/>
          </a:p>
        </p:txBody>
      </p:sp>
      <p:sp>
        <p:nvSpPr>
          <p:cNvPr id="6" name="日期占位符 5"/>
          <p:cNvSpPr>
            <a:spLocks noGrp="1"/>
          </p:cNvSpPr>
          <p:nvPr>
            <p:ph type="dt" sz="half" idx="10"/>
          </p:nvPr>
        </p:nvSpPr>
        <p:spPr/>
        <p:txBody>
          <a:bodyPr/>
          <a:p>
            <a:r>
              <a:rPr lang="zh-CN" altLang="en-US"/>
              <a:t>2026-8-11</a:t>
            </a:r>
            <a:endParaRPr 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4" name="矩形: 圆角 2"/>
              <p:cNvSpPr/>
              <p:nvPr>
                <p:custDataLst>
                  <p:tags r:id="rId1"/>
                </p:custDataLst>
              </p:nvPr>
            </p:nvSpPr>
            <p:spPr>
              <a:xfrm>
                <a:off x="1491448" y="4748030"/>
                <a:ext cx="9617612" cy="1608320"/>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sSub>
                        <m:sSubPr>
                          <m:ctrlPr>
                            <a:rPr lang="en-US" altLang="zh-CN" sz="1600" b="1" i="1" dirty="0">
                              <a:latin typeface="Cambria Math" panose="02040503050406030204" pitchFamily="18" charset="0"/>
                              <a:cs typeface="Cambria Math" panose="02040503050406030204" pitchFamily="18" charset="0"/>
                              <a:sym typeface="+mn-ea"/>
                            </a:rPr>
                          </m:ctrlPr>
                        </m:sSubPr>
                        <m:e>
                          <m:r>
                            <a:rPr lang="en-US" altLang="zh-CN" sz="1600" b="1" i="1" dirty="0">
                              <a:latin typeface="Cambria Math" panose="02040503050406030204" pitchFamily="18" charset="0"/>
                              <a:cs typeface="Cambria Math" panose="02040503050406030204" pitchFamily="18" charset="0"/>
                              <a:sym typeface="+mn-ea"/>
                            </a:rPr>
                            <m:t>𝝈</m:t>
                          </m:r>
                        </m:e>
                        <m:sub>
                          <m:r>
                            <a:rPr lang="en-US" altLang="zh-CN" sz="1600" b="1" i="1" dirty="0">
                              <a:latin typeface="Cambria Math" panose="02040503050406030204" pitchFamily="18" charset="0"/>
                              <a:cs typeface="Cambria Math" panose="02040503050406030204" pitchFamily="18" charset="0"/>
                              <a:sym typeface="+mn-ea"/>
                            </a:rPr>
                            <m:t>𝒔𝒕𝒓𝒆𝒕𝒄𝒉</m:t>
                          </m:r>
                          <m:r>
                            <a:rPr lang="en-US" altLang="zh-CN" sz="1600" b="1" i="1" dirty="0">
                              <a:latin typeface="Cambria Math" panose="02040503050406030204" pitchFamily="18" charset="0"/>
                              <a:cs typeface="Cambria Math" panose="02040503050406030204" pitchFamily="18" charset="0"/>
                              <a:sym typeface="+mn-ea"/>
                            </a:rPr>
                            <m:t>−</m:t>
                          </m:r>
                          <m:r>
                            <a:rPr lang="en-US" altLang="zh-CN" sz="1600" b="1" i="1" dirty="0">
                              <a:latin typeface="Cambria Math" panose="02040503050406030204" pitchFamily="18" charset="0"/>
                              <a:cs typeface="Cambria Math" panose="02040503050406030204" pitchFamily="18" charset="0"/>
                              <a:sym typeface="+mn-ea"/>
                            </a:rPr>
                            <m:t>𝒋𝒊𝒕𝒕𝒆𝒓</m:t>
                          </m:r>
                        </m:sub>
                      </m:sSub>
                    </m:oMath>
                  </m:oMathPara>
                </a14:m>
                <a:endParaRPr lang="zh-CN" altLang="en-US"/>
              </a:p>
            </p:txBody>
          </p:sp>
        </mc:Choice>
        <mc:Fallback>
          <p:sp>
            <p:nvSpPr>
              <p:cNvPr id="14" name="矩形: 圆角 2"/>
              <p:cNvSpPr>
                <a:spLocks noRot="1" noChangeAspect="1" noMove="1" noResize="1" noEditPoints="1" noAdjustHandles="1" noChangeArrowheads="1" noChangeShapeType="1" noTextEdit="1"/>
              </p:cNvSpPr>
              <p:nvPr>
                <p:custDataLst>
                  <p:tags r:id="rId2"/>
                </p:custDataLst>
              </p:nvPr>
            </p:nvSpPr>
            <p:spPr>
              <a:xfrm>
                <a:off x="1491448" y="4748030"/>
                <a:ext cx="9617612" cy="1608320"/>
              </a:xfrm>
              <a:prstGeom prst="roundRect">
                <a:avLst>
                  <a:gd name="adj" fmla="val 4162"/>
                </a:avLst>
              </a:prstGeom>
              <a:blipFill rotWithShape="1">
                <a:blip r:embed="rId3"/>
                <a:stretch>
                  <a:fillRect l="-236" t="-1390" r="-788" b="-4698"/>
                </a:stretch>
              </a:blip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lstStyle/>
              <a:p>
                <a:r>
                  <a:rPr lang="zh-CN" altLang="en-US">
                    <a:noFill/>
                  </a:rPr>
                  <a:t> </a:t>
                </a:r>
              </a:p>
            </p:txBody>
          </p:sp>
        </mc:Fallback>
      </mc:AlternateContent>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4.2 </a:t>
            </a:r>
            <a:r>
              <a:rPr lang="zh-CN" altLang="en-US" sz="2800" b="1" dirty="0">
                <a:solidFill>
                  <a:schemeClr val="tx2"/>
                </a:solidFill>
                <a:latin typeface="+mn-ea"/>
                <a:ea typeface="宋体" panose="02010600030101010101" pitchFamily="2" charset="-122"/>
              </a:rPr>
              <a:t>次级时间放大</a:t>
            </a:r>
            <a:endParaRPr lang="zh-CN" altLang="en-US" sz="2800" b="1" dirty="0">
              <a:solidFill>
                <a:schemeClr val="tx2"/>
              </a:solidFill>
              <a:latin typeface="+mn-ea"/>
              <a:ea typeface="宋体" panose="02010600030101010101" pitchFamily="2" charset="-122"/>
            </a:endParaRPr>
          </a:p>
        </p:txBody>
      </p:sp>
      <mc:AlternateContent xmlns:mc="http://schemas.openxmlformats.org/markup-compatibility/2006">
        <mc:Choice xmlns:a14="http://schemas.microsoft.com/office/drawing/2010/main" Requires="a14">
          <p:sp>
            <p:nvSpPr>
              <p:cNvPr id="16" name="文本框 15"/>
              <p:cNvSpPr txBox="1"/>
              <p:nvPr/>
            </p:nvSpPr>
            <p:spPr>
              <a:xfrm>
                <a:off x="1679092" y="4809632"/>
                <a:ext cx="3833941" cy="1214755"/>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sSub>
                        <m:sSubPr>
                          <m:ctrlPr>
                            <a:rPr lang="en-US" altLang="zh-CN" sz="1600" i="1" dirty="0">
                              <a:latin typeface="Cambria Math" panose="02040503050406030204" pitchFamily="18" charset="0"/>
                              <a:cs typeface="Cambria Math" panose="02040503050406030204" pitchFamily="18" charset="0"/>
                              <a:sym typeface="+mn-ea"/>
                            </a:rPr>
                          </m:ctrlPr>
                        </m:sSubPr>
                        <m:e>
                          <m:r>
                            <a:rPr lang="en-US" altLang="zh-CN" sz="1600" i="1" dirty="0">
                              <a:latin typeface="Cambria Math" panose="02040503050406030204" pitchFamily="18" charset="0"/>
                              <a:cs typeface="Cambria Math" panose="02040503050406030204" pitchFamily="18" charset="0"/>
                              <a:sym typeface="+mn-ea"/>
                            </a:rPr>
                            <m:t>𝜎</m:t>
                          </m:r>
                        </m:e>
                        <m:sub>
                          <m:r>
                            <a:rPr lang="en-US" altLang="zh-CN" sz="1600" i="1" dirty="0">
                              <a:latin typeface="Cambria Math" panose="02040503050406030204" pitchFamily="18" charset="0"/>
                              <a:cs typeface="Cambria Math" panose="02040503050406030204" pitchFamily="18" charset="0"/>
                              <a:sym typeface="+mn-ea"/>
                            </a:rPr>
                            <m:t>2</m:t>
                          </m:r>
                          <m:r>
                            <a:rPr lang="en-US" altLang="zh-CN" sz="1600" i="1" dirty="0">
                              <a:latin typeface="Cambria Math" panose="02040503050406030204" pitchFamily="18" charset="0"/>
                              <a:cs typeface="Cambria Math" panose="02040503050406030204" pitchFamily="18" charset="0"/>
                              <a:sym typeface="+mn-ea"/>
                            </a:rPr>
                            <m:t>𝑛𝑑</m:t>
                          </m:r>
                          <m:r>
                            <a:rPr lang="en-US" altLang="zh-CN" sz="1600" i="1" dirty="0">
                              <a:latin typeface="Cambria Math" panose="02040503050406030204" pitchFamily="18" charset="0"/>
                              <a:cs typeface="Cambria Math" panose="02040503050406030204" pitchFamily="18" charset="0"/>
                              <a:sym typeface="+mn-ea"/>
                            </a:rPr>
                            <m:t> </m:t>
                          </m:r>
                          <m:r>
                            <a:rPr lang="en-US" altLang="zh-CN" sz="1600" i="1" dirty="0">
                              <a:latin typeface="Cambria Math" panose="02040503050406030204" pitchFamily="18" charset="0"/>
                              <a:cs typeface="Cambria Math" panose="02040503050406030204" pitchFamily="18" charset="0"/>
                              <a:sym typeface="+mn-ea"/>
                            </a:rPr>
                            <m:t>𝑆𝑡𝑟𝑒𝑡𝑐ℎ</m:t>
                          </m:r>
                        </m:sub>
                      </m:sSub>
                      <m:r>
                        <a:rPr lang="en-US" altLang="zh-CN" sz="1600" i="1" dirty="0">
                          <a:latin typeface="Cambria Math" panose="02040503050406030204" pitchFamily="18" charset="0"/>
                          <a:cs typeface="Cambria Math" panose="02040503050406030204" pitchFamily="18" charset="0"/>
                          <a:sym typeface="+mn-ea"/>
                        </a:rPr>
                        <m:t>=</m:t>
                      </m:r>
                      <m:sSub>
                        <m:sSubPr>
                          <m:ctrlPr>
                            <a:rPr lang="en-US" altLang="zh-CN" sz="1600" i="1" dirty="0">
                              <a:latin typeface="Cambria Math" panose="02040503050406030204" pitchFamily="18" charset="0"/>
                              <a:cs typeface="Cambria Math" panose="02040503050406030204" pitchFamily="18" charset="0"/>
                              <a:sym typeface="+mn-ea"/>
                            </a:rPr>
                          </m:ctrlPr>
                        </m:sSubPr>
                        <m:e>
                          <m:r>
                            <a:rPr lang="en-US" altLang="zh-CN" sz="1600" i="1" dirty="0">
                              <a:latin typeface="Cambria Math" panose="02040503050406030204" pitchFamily="18" charset="0"/>
                              <a:cs typeface="Cambria Math" panose="02040503050406030204" pitchFamily="18" charset="0"/>
                              <a:sym typeface="+mn-ea"/>
                            </a:rPr>
                            <m:t>𝜎</m:t>
                          </m:r>
                        </m:e>
                        <m:sub>
                          <m:r>
                            <a:rPr lang="en-US" altLang="zh-CN" sz="1600" i="1" dirty="0">
                              <a:latin typeface="Cambria Math" panose="02040503050406030204" pitchFamily="18" charset="0"/>
                              <a:cs typeface="Cambria Math" panose="02040503050406030204" pitchFamily="18" charset="0"/>
                              <a:sym typeface="+mn-ea"/>
                            </a:rPr>
                            <m:t>𝑒𝑑𝑔𝑒</m:t>
                          </m:r>
                          <m:r>
                            <a:rPr lang="en-US" altLang="zh-CN" sz="1600" i="1" dirty="0">
                              <a:latin typeface="Cambria Math" panose="02040503050406030204" pitchFamily="18" charset="0"/>
                              <a:cs typeface="Cambria Math" panose="02040503050406030204" pitchFamily="18" charset="0"/>
                              <a:sym typeface="+mn-ea"/>
                            </a:rPr>
                            <m:t>−</m:t>
                          </m:r>
                          <m:r>
                            <a:rPr lang="en-US" altLang="zh-CN" sz="1600" i="1" dirty="0">
                              <a:latin typeface="Cambria Math" panose="02040503050406030204" pitchFamily="18" charset="0"/>
                              <a:cs typeface="Cambria Math" panose="02040503050406030204" pitchFamily="18" charset="0"/>
                              <a:sym typeface="+mn-ea"/>
                            </a:rPr>
                            <m:t>𝑑𝑒𝑡𝑒𝑐𝑡</m:t>
                          </m:r>
                          <m:r>
                            <a:rPr lang="en-US" altLang="zh-CN" sz="1600" i="1" dirty="0">
                              <a:latin typeface="Cambria Math" panose="02040503050406030204" pitchFamily="18" charset="0"/>
                              <a:cs typeface="Cambria Math" panose="02040503050406030204" pitchFamily="18" charset="0"/>
                              <a:sym typeface="+mn-ea"/>
                            </a:rPr>
                            <m:t>−</m:t>
                          </m:r>
                          <m:r>
                            <a:rPr lang="en-US" altLang="zh-CN" sz="1600" i="1" dirty="0">
                              <a:latin typeface="Cambria Math" panose="02040503050406030204" pitchFamily="18" charset="0"/>
                              <a:cs typeface="Cambria Math" panose="02040503050406030204" pitchFamily="18" charset="0"/>
                              <a:sym typeface="+mn-ea"/>
                            </a:rPr>
                            <m:t>𝑗𝑖𝑡𝑡𝑒𝑟</m:t>
                          </m:r>
                        </m:sub>
                      </m:sSub>
                      <m:r>
                        <a:rPr lang="en-US" altLang="zh-CN" sz="1600" i="1" dirty="0">
                          <a:latin typeface="Cambria Math" panose="02040503050406030204" pitchFamily="18" charset="0"/>
                          <a:cs typeface="Cambria Math" panose="02040503050406030204" pitchFamily="18" charset="0"/>
                          <a:sym typeface="+mn-ea"/>
                        </a:rPr>
                        <m:t>+</m:t>
                      </m:r>
                      <m:sSub>
                        <m:sSubPr>
                          <m:ctrlPr>
                            <a:rPr lang="en-US" altLang="zh-CN" sz="1600" b="1" i="1" dirty="0">
                              <a:latin typeface="Cambria Math" panose="02040503050406030204" pitchFamily="18" charset="0"/>
                              <a:cs typeface="Cambria Math" panose="02040503050406030204" pitchFamily="18" charset="0"/>
                              <a:sym typeface="+mn-ea"/>
                            </a:rPr>
                          </m:ctrlPr>
                        </m:sSubPr>
                        <m:e>
                          <m:r>
                            <a:rPr lang="en-US" altLang="zh-CN" sz="1600" b="1" i="1" dirty="0">
                              <a:latin typeface="Cambria Math" panose="02040503050406030204" pitchFamily="18" charset="0"/>
                              <a:cs typeface="Cambria Math" panose="02040503050406030204" pitchFamily="18" charset="0"/>
                              <a:sym typeface="+mn-ea"/>
                            </a:rPr>
                            <m:t>𝝈</m:t>
                          </m:r>
                        </m:e>
                        <m:sub>
                          <m:r>
                            <a:rPr lang="en-US" altLang="zh-CN" sz="1600" b="1" i="1" dirty="0">
                              <a:latin typeface="Cambria Math" panose="02040503050406030204" pitchFamily="18" charset="0"/>
                              <a:cs typeface="Cambria Math" panose="02040503050406030204" pitchFamily="18" charset="0"/>
                              <a:sym typeface="+mn-ea"/>
                            </a:rPr>
                            <m:t>𝒔𝒕𝒓𝒆𝒕𝒄𝒉</m:t>
                          </m:r>
                          <m:r>
                            <a:rPr lang="en-US" altLang="zh-CN" sz="1600" b="1" i="1" dirty="0">
                              <a:latin typeface="Cambria Math" panose="02040503050406030204" pitchFamily="18" charset="0"/>
                              <a:cs typeface="Cambria Math" panose="02040503050406030204" pitchFamily="18" charset="0"/>
                              <a:sym typeface="+mn-ea"/>
                            </a:rPr>
                            <m:t>−</m:t>
                          </m:r>
                          <m:r>
                            <a:rPr lang="en-US" altLang="zh-CN" sz="1600" b="1" i="1" dirty="0">
                              <a:latin typeface="Cambria Math" panose="02040503050406030204" pitchFamily="18" charset="0"/>
                              <a:cs typeface="Cambria Math" panose="02040503050406030204" pitchFamily="18" charset="0"/>
                              <a:sym typeface="+mn-ea"/>
                            </a:rPr>
                            <m:t>𝒋𝒊𝒕𝒕𝒆𝒓</m:t>
                          </m:r>
                        </m:sub>
                      </m:sSub>
                    </m:oMath>
                  </m:oMathPara>
                </a14:m>
                <a:endParaRPr lang="zh-CN" altLang="en-US" sz="1600" dirty="0"/>
              </a:p>
              <a:p>
                <a:pPr>
                  <a:lnSpc>
                    <a:spcPct val="150000"/>
                  </a:lnSpc>
                </a:pPr>
                <a:endParaRPr lang="zh-CN" altLang="en-US" sz="1600" dirty="0"/>
              </a:p>
            </p:txBody>
          </p:sp>
        </mc:Choice>
        <mc:Fallback>
          <p:sp>
            <p:nvSpPr>
              <p:cNvPr id="16" name="文本框 15"/>
              <p:cNvSpPr txBox="1">
                <a:spLocks noRot="1" noChangeAspect="1" noMove="1" noResize="1" noEditPoints="1" noAdjustHandles="1" noChangeArrowheads="1" noChangeShapeType="1" noTextEdit="1"/>
              </p:cNvSpPr>
              <p:nvPr/>
            </p:nvSpPr>
            <p:spPr>
              <a:xfrm>
                <a:off x="1679092" y="4809632"/>
                <a:ext cx="3833941" cy="1214755"/>
              </a:xfrm>
              <a:prstGeom prst="rect">
                <a:avLst/>
              </a:prstGeom>
              <a:blipFill rotWithShape="1">
                <a:blip r:embed="rId4"/>
                <a:stretch>
                  <a:fillRect l="-4" t="-12" r="16" b="12"/>
                </a:stretch>
              </a:blipFill>
            </p:spPr>
            <p:txBody>
              <a:bodyPr/>
              <a:lstStyle/>
              <a:p>
                <a:r>
                  <a:rPr lang="zh-CN" altLang="en-US">
                    <a:noFill/>
                  </a:rPr>
                  <a:t> </a:t>
                </a:r>
              </a:p>
            </p:txBody>
          </p:sp>
        </mc:Fallback>
      </mc:AlternateContent>
      <p:sp>
        <p:nvSpPr>
          <p:cNvPr id="17" name="箭头: 下 16"/>
          <p:cNvSpPr/>
          <p:nvPr/>
        </p:nvSpPr>
        <p:spPr>
          <a:xfrm rot="16200000">
            <a:off x="5831885" y="5347956"/>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18" name="文本框 17"/>
          <p:cNvSpPr txBox="1"/>
          <p:nvPr/>
        </p:nvSpPr>
        <p:spPr>
          <a:xfrm>
            <a:off x="6249035" y="4809490"/>
            <a:ext cx="4860290" cy="1568450"/>
          </a:xfrm>
          <a:prstGeom prst="rect">
            <a:avLst/>
          </a:prstGeom>
          <a:noFill/>
        </p:spPr>
        <p:txBody>
          <a:bodyPr wrap="square" rtlCol="0">
            <a:spAutoFit/>
          </a:bodyPr>
          <a:lstStyle/>
          <a:p>
            <a:pPr>
              <a:lnSpc>
                <a:spcPct val="150000"/>
              </a:lnSpc>
            </a:pPr>
            <a:r>
              <a:rPr lang="zh-CN" altLang="en-US" sz="1600" dirty="0">
                <a:ea typeface="宋体" panose="02010600030101010101" pitchFamily="2" charset="-122"/>
              </a:rPr>
              <a:t>上图为</a:t>
            </a:r>
            <a:r>
              <a:rPr lang="en-US" altLang="zh-CN" sz="1600" dirty="0">
                <a:ea typeface="宋体" panose="02010600030101010101" pitchFamily="2" charset="-122"/>
              </a:rPr>
              <a:t> </a:t>
            </a:r>
            <a:r>
              <a:rPr lang="en-US" altLang="zh-CN" sz="1600" dirty="0"/>
              <a:t>edge1 </a:t>
            </a:r>
            <a:r>
              <a:rPr lang="zh-CN" altLang="en-US" sz="1600" dirty="0">
                <a:ea typeface="宋体" panose="02010600030101010101" pitchFamily="2" charset="-122"/>
              </a:rPr>
              <a:t>放大电路的刻度曲线和误差曲线。</a:t>
            </a:r>
            <a:endParaRPr lang="en-US" altLang="zh-CN" sz="1600" dirty="0"/>
          </a:p>
          <a:p>
            <a:pPr>
              <a:lnSpc>
                <a:spcPct val="150000"/>
              </a:lnSpc>
            </a:pPr>
            <a:r>
              <a:rPr lang="zh-CN" altLang="en-US" sz="1600" b="1" dirty="0">
                <a:solidFill>
                  <a:schemeClr val="tx2"/>
                </a:solidFill>
                <a:ea typeface="宋体" panose="02010600030101010101" pitchFamily="2" charset="-122"/>
                <a:sym typeface="+mn-ea"/>
              </a:rPr>
              <a:t>同样，误差始终小于</a:t>
            </a:r>
            <a:r>
              <a:rPr lang="en-US" altLang="zh-CN" sz="1600" b="1" dirty="0">
                <a:solidFill>
                  <a:schemeClr val="tx2"/>
                </a:solidFill>
                <a:sym typeface="+mn-ea"/>
              </a:rPr>
              <a:t> 120 ps; </a:t>
            </a:r>
            <a:r>
              <a:rPr lang="zh-CN" altLang="en-US" sz="1600" b="1" dirty="0">
                <a:solidFill>
                  <a:schemeClr val="tx2"/>
                </a:solidFill>
                <a:ea typeface="宋体" panose="02010600030101010101" pitchFamily="2" charset="-122"/>
                <a:sym typeface="+mn-ea"/>
              </a:rPr>
              <a:t>考虑到</a:t>
            </a:r>
            <a:r>
              <a:rPr lang="en-US" altLang="zh-CN" sz="1600" b="1" dirty="0">
                <a:solidFill>
                  <a:schemeClr val="tx2"/>
                </a:solidFill>
                <a:sym typeface="+mn-ea"/>
              </a:rPr>
              <a:t> 10</a:t>
            </a:r>
            <a:r>
              <a:rPr lang="en-US" altLang="en-US" sz="1600" b="1" dirty="0">
                <a:solidFill>
                  <a:schemeClr val="tx2"/>
                </a:solidFill>
                <a:sym typeface="+mn-ea"/>
              </a:rPr>
              <a:t>×</a:t>
            </a:r>
            <a:r>
              <a:rPr lang="en-US" altLang="zh-CN" sz="1600" b="1" dirty="0">
                <a:solidFill>
                  <a:schemeClr val="tx2"/>
                </a:solidFill>
                <a:sym typeface="+mn-ea"/>
              </a:rPr>
              <a:t> </a:t>
            </a:r>
            <a:r>
              <a:rPr lang="zh-CN" altLang="en-US" sz="1600" b="1" dirty="0">
                <a:solidFill>
                  <a:schemeClr val="tx2"/>
                </a:solidFill>
                <a:ea typeface="宋体" panose="02010600030101010101" pitchFamily="2" charset="-122"/>
                <a:sym typeface="+mn-ea"/>
              </a:rPr>
              <a:t>放大，这对应于小于</a:t>
            </a:r>
            <a:r>
              <a:rPr lang="en-US" altLang="zh-CN" sz="1600" b="1" dirty="0">
                <a:solidFill>
                  <a:schemeClr val="tx2"/>
                </a:solidFill>
                <a:ea typeface="宋体" panose="02010600030101010101" pitchFamily="2" charset="-122"/>
                <a:sym typeface="+mn-ea"/>
              </a:rPr>
              <a:t> 12ps </a:t>
            </a:r>
            <a:r>
              <a:rPr lang="zh-CN" altLang="en-US" sz="1600" b="1" dirty="0">
                <a:solidFill>
                  <a:schemeClr val="tx2"/>
                </a:solidFill>
                <a:ea typeface="宋体" panose="02010600030101010101" pitchFamily="2" charset="-122"/>
                <a:sym typeface="+mn-ea"/>
              </a:rPr>
              <a:t>的最终误差。</a:t>
            </a:r>
            <a:endParaRPr lang="en-US" altLang="zh-CN" sz="1600" b="1" dirty="0">
              <a:solidFill>
                <a:schemeClr val="tx2"/>
              </a:solidFill>
            </a:endParaRPr>
          </a:p>
          <a:p>
            <a:pPr>
              <a:lnSpc>
                <a:spcPct val="150000"/>
              </a:lnSpc>
            </a:pPr>
            <a:endParaRPr lang="en-US" altLang="zh-CN" sz="1600" b="1" dirty="0">
              <a:solidFill>
                <a:schemeClr val="tx2"/>
              </a:solidFill>
              <a:sym typeface="+mn-ea"/>
            </a:endParaRPr>
          </a:p>
        </p:txBody>
      </p:sp>
      <p:pic>
        <p:nvPicPr>
          <p:cNvPr id="9" name="图片 8" descr="C:/Users/Southland/Desktop/同济大学 TJU todo.png同济大学 TJU todo"/>
          <p:cNvPicPr>
            <a:picLocks noChangeAspect="1"/>
          </p:cNvPicPr>
          <p:nvPr/>
        </p:nvPicPr>
        <p:blipFill>
          <a:blip r:embed="rId5">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6" name="图片 5"/>
          <p:cNvPicPr>
            <a:picLocks noChangeAspect="1"/>
          </p:cNvPicPr>
          <p:nvPr/>
        </p:nvPicPr>
        <p:blipFill>
          <a:blip r:embed="rId6"/>
          <a:stretch>
            <a:fillRect/>
          </a:stretch>
        </p:blipFill>
        <p:spPr>
          <a:xfrm>
            <a:off x="430135" y="1005311"/>
            <a:ext cx="5587191" cy="3281820"/>
          </a:xfrm>
          <a:prstGeom prst="rect">
            <a:avLst/>
          </a:prstGeom>
        </p:spPr>
      </p:pic>
      <p:pic>
        <p:nvPicPr>
          <p:cNvPr id="15" name="图片 14"/>
          <p:cNvPicPr>
            <a:picLocks noChangeAspect="1"/>
          </p:cNvPicPr>
          <p:nvPr/>
        </p:nvPicPr>
        <p:blipFill>
          <a:blip r:embed="rId7"/>
          <a:stretch>
            <a:fillRect/>
          </a:stretch>
        </p:blipFill>
        <p:spPr>
          <a:xfrm>
            <a:off x="6096000" y="1005311"/>
            <a:ext cx="5587191" cy="3242481"/>
          </a:xfrm>
          <a:prstGeom prst="rect">
            <a:avLst/>
          </a:prstGeom>
        </p:spPr>
      </p:pic>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5" name="页脚占位符 4"/>
          <p:cNvSpPr>
            <a:spLocks noGrp="1"/>
          </p:cNvSpPr>
          <p:nvPr>
            <p:ph type="ftr" sz="quarter" idx="11"/>
          </p:nvPr>
        </p:nvSpPr>
        <p:spPr/>
        <p:txBody>
          <a:bodyPr/>
          <a:lstStyle/>
          <a:p>
            <a:r>
              <a:rPr lang="zh-CN" altLang="en-US"/>
              <a:t>NED2026</a:t>
            </a:r>
            <a:endParaRPr lang="zh-CN" altLang="en-US"/>
          </a:p>
        </p:txBody>
      </p:sp>
      <p:sp>
        <p:nvSpPr>
          <p:cNvPr id="19" name="文本框 18"/>
          <p:cNvSpPr txBox="1"/>
          <p:nvPr/>
        </p:nvSpPr>
        <p:spPr>
          <a:xfrm>
            <a:off x="11109325" y="5988050"/>
            <a:ext cx="4064000" cy="368300"/>
          </a:xfrm>
          <a:prstGeom prst="rect">
            <a:avLst/>
          </a:prstGeom>
          <a:noFill/>
        </p:spPr>
        <p:txBody>
          <a:bodyPr wrap="square" rtlCol="0">
            <a:spAutoFit/>
          </a:bodyPr>
          <a:lstStyle/>
          <a:p>
            <a:r>
              <a:rPr lang="en-US" altLang="zh-CN"/>
              <a:t>for input</a:t>
            </a:r>
            <a:endParaRPr lang="en-US" altLang="zh-CN"/>
          </a:p>
        </p:txBody>
      </p:sp>
      <p:cxnSp>
        <p:nvCxnSpPr>
          <p:cNvPr id="53" name="Straight Arrow Connector 8"/>
          <p:cNvCxnSpPr/>
          <p:nvPr/>
        </p:nvCxnSpPr>
        <p:spPr>
          <a:xfrm flipH="1">
            <a:off x="10804525" y="6176010"/>
            <a:ext cx="357505" cy="3175"/>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日期占位符 6"/>
          <p:cNvSpPr>
            <a:spLocks noGrp="1"/>
          </p:cNvSpPr>
          <p:nvPr>
            <p:ph type="dt" sz="half" idx="10"/>
          </p:nvPr>
        </p:nvSpPr>
        <p:spPr/>
        <p:txBody>
          <a:bodyPr/>
          <a:p>
            <a:r>
              <a:rPr lang="zh-CN" altLang="en-US"/>
              <a:t>2026-8-11</a:t>
            </a:r>
            <a:endParaRPr lang="zh-CN" altLang="en-US"/>
          </a:p>
        </p:txBody>
      </p:sp>
    </p:spTree>
    <p:custDataLst>
      <p:tags r:id="rId8"/>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par>
                                <p:cTn id="13" presetID="10" presetClass="entr" presetSubtype="0" fill="hold" nodeType="withEffect">
                                  <p:stCondLst>
                                    <p:cond delay="0"/>
                                  </p:stCondLst>
                                  <p:childTnLst>
                                    <p:set>
                                      <p:cBhvr>
                                        <p:cTn id="14" dur="1" fill="hold">
                                          <p:stCondLst>
                                            <p:cond delay="0"/>
                                          </p:stCondLst>
                                        </p:cTn>
                                        <p:tgtEl>
                                          <p:spTgt spid="53"/>
                                        </p:tgtEl>
                                        <p:attrNameLst>
                                          <p:attrName>style.visibility</p:attrName>
                                        </p:attrNameLst>
                                      </p:cBhvr>
                                      <p:to>
                                        <p:strVal val="visible"/>
                                      </p:to>
                                    </p:set>
                                    <p:animEffect transition="in" filter="fade">
                                      <p:cBhvr>
                                        <p:cTn id="15" dur="500"/>
                                        <p:tgtEl>
                                          <p:spTgt spid="5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8" grpId="1"/>
      <p:bldP spid="19" grpId="0"/>
      <p:bldP spid="19"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4.3 </a:t>
            </a:r>
            <a:r>
              <a:rPr lang="zh-CN" altLang="en-US" sz="2800" b="1" dirty="0">
                <a:solidFill>
                  <a:schemeClr val="tx2"/>
                </a:solidFill>
                <a:latin typeface="+mn-ea"/>
                <a:ea typeface="宋体" panose="02010600030101010101" pitchFamily="2" charset="-122"/>
                <a:sym typeface="+mn-ea"/>
              </a:rPr>
              <a:t>整体时间分辨率</a:t>
            </a:r>
            <a:endParaRPr lang="zh-CN" altLang="en-US" sz="2800" b="1" dirty="0">
              <a:solidFill>
                <a:schemeClr val="tx2"/>
              </a:solidFill>
              <a:latin typeface="+mn-ea"/>
              <a:ea typeface="宋体" panose="02010600030101010101" pitchFamily="2" charset="-122"/>
              <a:sym typeface="+mn-ea"/>
            </a:endParaRPr>
          </a:p>
        </p:txBody>
      </p:sp>
      <p:pic>
        <p:nvPicPr>
          <p:cNvPr id="9" name="图片 8"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4" name="图片 3"/>
          <p:cNvPicPr>
            <a:picLocks noChangeAspect="1"/>
          </p:cNvPicPr>
          <p:nvPr/>
        </p:nvPicPr>
        <p:blipFill>
          <a:blip r:embed="rId2"/>
          <a:stretch>
            <a:fillRect/>
          </a:stretch>
        </p:blipFill>
        <p:spPr>
          <a:xfrm>
            <a:off x="483220" y="997306"/>
            <a:ext cx="5350507" cy="3172021"/>
          </a:xfrm>
          <a:prstGeom prst="rect">
            <a:avLst/>
          </a:prstGeom>
        </p:spPr>
      </p:pic>
      <mc:AlternateContent xmlns:mc="http://schemas.openxmlformats.org/markup-compatibility/2006">
        <mc:Choice xmlns:a14="http://schemas.microsoft.com/office/drawing/2010/main" Requires="a14">
          <p:sp>
            <p:nvSpPr>
              <p:cNvPr id="23" name="文本框 22"/>
              <p:cNvSpPr txBox="1"/>
              <p:nvPr/>
            </p:nvSpPr>
            <p:spPr>
              <a:xfrm>
                <a:off x="6658232" y="1602209"/>
                <a:ext cx="3621575" cy="1753235"/>
              </a:xfrm>
              <a:prstGeom prst="rect">
                <a:avLst/>
              </a:prstGeom>
              <a:noFill/>
            </p:spPr>
            <p:txBody>
              <a:bodyPr wrap="square" rtlCol="0">
                <a:spAutoFit/>
              </a:bodyPr>
              <a:lstStyle/>
              <a:p>
                <a:pPr>
                  <a:lnSpc>
                    <a:spcPct val="150000"/>
                  </a:lnSpc>
                </a:pPr>
                <a:r>
                  <a:rPr lang="zh-CN" altLang="en-US">
                    <a:latin typeface="Cambria Math" panose="02040503050406030204" pitchFamily="18" charset="0"/>
                    <a:ea typeface="宋体" panose="02010600030101010101" pitchFamily="2" charset="-122"/>
                  </a:rPr>
                  <a:t>最终测量值由</a:t>
                </a:r>
                <a:r>
                  <a:rPr lang="en-US" altLang="zh-CN">
                    <a:latin typeface="Cambria Math" panose="02040503050406030204" pitchFamily="18" charset="0"/>
                    <a:ea typeface="宋体" panose="02010600030101010101" pitchFamily="2" charset="-122"/>
                  </a:rPr>
                  <a:t> </a:t>
                </a:r>
                <a:r>
                  <a:rPr lang="en-US" altLang="zh-CN">
                    <a:latin typeface="Cambria Math" panose="02040503050406030204" pitchFamily="18" charset="0"/>
                  </a:rPr>
                  <a:t>counter </a:t>
                </a:r>
                <a:r>
                  <a:rPr lang="zh-CN" altLang="en-US">
                    <a:latin typeface="Cambria Math" panose="02040503050406030204" pitchFamily="18" charset="0"/>
                    <a:ea typeface="宋体" panose="02010600030101010101" pitchFamily="2" charset="-122"/>
                  </a:rPr>
                  <a:t>的输出</a:t>
                </a:r>
                <a:r>
                  <a:rPr lang="en-US" altLang="zh-CN">
                    <a:latin typeface="Cambria Math" panose="02040503050406030204" pitchFamily="18" charset="0"/>
                  </a:rPr>
                  <a:t> </a:t>
                </a:r>
                <a14:m>
                  <m:oMath xmlns:m="http://schemas.openxmlformats.org/officeDocument/2006/math">
                    <m:sSub>
                      <m:sSubPr>
                        <m:ctrlPr>
                          <a:rPr lang="en-US" altLang="zh-CN" i="1" smtClean="0">
                            <a:latin typeface="Cambria Math" panose="02040503050406030204" pitchFamily="18" charset="0"/>
                          </a:rPr>
                        </m:ctrlPr>
                      </m:sSubPr>
                      <m:e>
                        <m:r>
                          <a:rPr lang="en-US" altLang="zh-CN" b="0" i="1" smtClean="0">
                            <a:latin typeface="Cambria Math" panose="02040503050406030204" pitchFamily="18" charset="0"/>
                          </a:rPr>
                          <m:t>𝑁</m:t>
                        </m:r>
                      </m:e>
                      <m:sub>
                        <m:r>
                          <a:rPr lang="en-US" altLang="zh-CN" b="0" i="1" smtClean="0">
                            <a:latin typeface="Cambria Math" panose="02040503050406030204" pitchFamily="18" charset="0"/>
                          </a:rPr>
                          <m:t>0</m:t>
                        </m:r>
                      </m:sub>
                    </m:sSub>
                  </m:oMath>
                </a14:m>
                <a:r>
                  <a:rPr lang="en-US" altLang="zh-CN">
                    <a:latin typeface="Cambria Math" panose="02040503050406030204" pitchFamily="18" charset="0"/>
                  </a:rPr>
                  <a:t>,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b="0" i="1" smtClean="0">
                            <a:latin typeface="Cambria Math" panose="02040503050406030204" pitchFamily="18" charset="0"/>
                          </a:rPr>
                          <m:t>1</m:t>
                        </m:r>
                      </m:sub>
                    </m:sSub>
                  </m:oMath>
                </a14:m>
                <a:r>
                  <a:rPr lang="en-US" altLang="zh-CN" dirty="0"/>
                  <a:t>, </a:t>
                </a:r>
                <a14:m>
                  <m:oMath xmlns:m="http://schemas.openxmlformats.org/officeDocument/2006/math">
                    <m:sSub>
                      <m:sSubPr>
                        <m:ctrlPr>
                          <a:rPr lang="en-US" altLang="zh-CN" i="1">
                            <a:latin typeface="Cambria Math" panose="02040503050406030204" pitchFamily="18" charset="0"/>
                          </a:rPr>
                        </m:ctrlPr>
                      </m:sSubPr>
                      <m:e>
                        <m:r>
                          <a:rPr lang="en-US" altLang="zh-CN" i="1">
                            <a:latin typeface="Cambria Math" panose="02040503050406030204" pitchFamily="18" charset="0"/>
                          </a:rPr>
                          <m:t>𝑁</m:t>
                        </m:r>
                      </m:e>
                      <m:sub>
                        <m:r>
                          <a:rPr lang="en-US" altLang="zh-CN" b="0" i="1" smtClean="0">
                            <a:latin typeface="Cambria Math" panose="02040503050406030204" pitchFamily="18" charset="0"/>
                          </a:rPr>
                          <m:t>2</m:t>
                        </m:r>
                      </m:sub>
                    </m:sSub>
                  </m:oMath>
                </a14:m>
                <a:r>
                  <a:rPr lang="zh-CN" altLang="en-US" smtClean="0">
                    <a:latin typeface="Cambria Math" panose="02040503050406030204" pitchFamily="18" charset="0"/>
                    <a:ea typeface="宋体" panose="02010600030101010101" pitchFamily="2" charset="-122"/>
                  </a:rPr>
                  <a:t>导出</a:t>
                </a:r>
                <a:r>
                  <a:rPr lang="zh-CN" altLang="en-US" dirty="0">
                    <a:ea typeface="宋体" panose="02010600030101010101" pitchFamily="2" charset="-122"/>
                  </a:rPr>
                  <a:t>，测量误差如图所示；在</a:t>
                </a:r>
                <a:r>
                  <a:rPr lang="en-US" altLang="zh-CN" dirty="0">
                    <a:ea typeface="宋体" panose="02010600030101010101" pitchFamily="2" charset="-122"/>
                  </a:rPr>
                  <a:t> 20 ps </a:t>
                </a:r>
                <a:r>
                  <a:rPr lang="zh-CN" altLang="en-US" dirty="0">
                    <a:ea typeface="宋体" panose="02010600030101010101" pitchFamily="2" charset="-122"/>
                  </a:rPr>
                  <a:t>范围内，可以达到</a:t>
                </a:r>
                <a:r>
                  <a:rPr lang="en-US" altLang="zh-CN" dirty="0"/>
                  <a:t> </a:t>
                </a:r>
                <a:r>
                  <a:rPr lang="en-US" altLang="zh-CN" dirty="0">
                    <a:latin typeface="+mn-ea"/>
                    <a:cs typeface="宋体" panose="02010600030101010101" pitchFamily="2" charset="-122"/>
                    <a:sym typeface="+mn-ea"/>
                  </a:rPr>
                  <a:t>&lt;100ps </a:t>
                </a:r>
                <a:r>
                  <a:rPr lang="zh-CN" altLang="en-US" dirty="0">
                    <a:latin typeface="+mn-ea"/>
                    <a:ea typeface="宋体" panose="02010600030101010101" pitchFamily="2" charset="-122"/>
                    <a:cs typeface="宋体" panose="02010600030101010101" pitchFamily="2" charset="-122"/>
                    <a:sym typeface="+mn-ea"/>
                  </a:rPr>
                  <a:t>的时间分辨率。</a:t>
                </a:r>
                <a:endParaRPr lang="zh-CN" altLang="en-US" dirty="0"/>
              </a:p>
            </p:txBody>
          </p:sp>
        </mc:Choice>
        <mc:Fallback>
          <p:sp>
            <p:nvSpPr>
              <p:cNvPr id="23" name="文本框 22"/>
              <p:cNvSpPr txBox="1">
                <a:spLocks noRot="1" noChangeAspect="1" noMove="1" noResize="1" noEditPoints="1" noAdjustHandles="1" noChangeArrowheads="1" noChangeShapeType="1" noTextEdit="1"/>
              </p:cNvSpPr>
              <p:nvPr/>
            </p:nvSpPr>
            <p:spPr>
              <a:xfrm>
                <a:off x="6658232" y="1602209"/>
                <a:ext cx="3621575" cy="1753235"/>
              </a:xfrm>
              <a:prstGeom prst="rect">
                <a:avLst/>
              </a:prstGeom>
              <a:blipFill rotWithShape="1">
                <a:blip r:embed="rId3"/>
                <a:stretch>
                  <a:fillRect l="-7" t="-6" r="12" b="6"/>
                </a:stretch>
              </a:blipFill>
            </p:spPr>
            <p:txBody>
              <a:bodyPr/>
              <a:lstStyle/>
              <a:p>
                <a:r>
                  <a:rPr lang="zh-CN" altLang="en-US">
                    <a:noFill/>
                  </a:rPr>
                  <a:t> </a:t>
                </a:r>
              </a:p>
            </p:txBody>
          </p:sp>
        </mc:Fallback>
      </mc:AlternateContent>
      <p:sp>
        <p:nvSpPr>
          <p:cNvPr id="5" name="灯片编号占位符 4"/>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6" name="页脚占位符 5"/>
          <p:cNvSpPr>
            <a:spLocks noGrp="1"/>
          </p:cNvSpPr>
          <p:nvPr>
            <p:ph type="ftr" sz="quarter" idx="11"/>
          </p:nvPr>
        </p:nvSpPr>
        <p:spPr/>
        <p:txBody>
          <a:bodyPr/>
          <a:lstStyle/>
          <a:p>
            <a:r>
              <a:rPr lang="zh-CN" altLang="en-US"/>
              <a:t>NED2026</a:t>
            </a:r>
            <a:endParaRPr lang="zh-CN" altLang="en-US"/>
          </a:p>
        </p:txBody>
      </p:sp>
      <p:pic>
        <p:nvPicPr>
          <p:cNvPr id="20" name="图片 19"/>
          <p:cNvPicPr>
            <a:picLocks noChangeAspect="1"/>
          </p:cNvPicPr>
          <p:nvPr/>
        </p:nvPicPr>
        <p:blipFill>
          <a:blip r:embed="rId4"/>
          <a:stretch>
            <a:fillRect/>
          </a:stretch>
        </p:blipFill>
        <p:spPr>
          <a:xfrm>
            <a:off x="45" y="5002193"/>
            <a:ext cx="6364170" cy="521970"/>
          </a:xfrm>
          <a:prstGeom prst="rect">
            <a:avLst/>
          </a:prstGeom>
        </p:spPr>
      </p:pic>
      <p:sp>
        <p:nvSpPr>
          <p:cNvPr id="7" name="日期占位符 6"/>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dirty="0">
                <a:solidFill>
                  <a:schemeClr val="tx2"/>
                </a:solidFill>
                <a:latin typeface="+mn-ea"/>
                <a:sym typeface="+mn-ea"/>
              </a:rPr>
              <a:t>4.3 </a:t>
            </a:r>
            <a:r>
              <a:rPr lang="zh-CN" altLang="en-US" sz="2800" b="1" dirty="0">
                <a:solidFill>
                  <a:schemeClr val="tx2"/>
                </a:solidFill>
                <a:latin typeface="+mn-ea"/>
                <a:ea typeface="宋体" panose="02010600030101010101" pitchFamily="2" charset="-122"/>
                <a:sym typeface="+mn-ea"/>
              </a:rPr>
              <a:t>整体时间分辨率</a:t>
            </a:r>
            <a:r>
              <a:rPr lang="en-US" altLang="zh-CN" sz="2800" b="1" dirty="0">
                <a:solidFill>
                  <a:schemeClr val="tx2"/>
                </a:solidFill>
                <a:latin typeface="+mn-ea"/>
              </a:rPr>
              <a:t> </a:t>
            </a:r>
            <a:r>
              <a:rPr lang="zh-CN" altLang="en-US" sz="2800" b="1" dirty="0">
                <a:solidFill>
                  <a:schemeClr val="tx2"/>
                </a:solidFill>
                <a:latin typeface="+mn-ea"/>
                <a:ea typeface="宋体" panose="02010600030101010101" pitchFamily="2" charset="-122"/>
              </a:rPr>
              <a:t>预测</a:t>
            </a:r>
            <a:r>
              <a:rPr lang="en-US" altLang="zh-CN" sz="2800" b="1" dirty="0">
                <a:solidFill>
                  <a:schemeClr val="tx2"/>
                </a:solidFill>
                <a:latin typeface="+mn-ea"/>
              </a:rPr>
              <a:t> vs </a:t>
            </a:r>
            <a:r>
              <a:rPr lang="zh-CN" altLang="en-US" sz="2800" b="1" dirty="0">
                <a:solidFill>
                  <a:schemeClr val="tx2"/>
                </a:solidFill>
                <a:latin typeface="+mn-ea"/>
                <a:ea typeface="宋体" panose="02010600030101010101" pitchFamily="2" charset="-122"/>
              </a:rPr>
              <a:t>实测</a:t>
            </a:r>
            <a:endParaRPr lang="zh-CN" altLang="en-US" sz="2800" b="1" dirty="0">
              <a:solidFill>
                <a:schemeClr val="tx2"/>
              </a:solidFill>
              <a:latin typeface="+mn-ea"/>
              <a:ea typeface="宋体" panose="02010600030101010101" pitchFamily="2" charset="-122"/>
            </a:endParaRPr>
          </a:p>
        </p:txBody>
      </p:sp>
      <p:sp>
        <p:nvSpPr>
          <p:cNvPr id="17" name="箭头: 下 16"/>
          <p:cNvSpPr/>
          <p:nvPr/>
        </p:nvSpPr>
        <p:spPr>
          <a:xfrm rot="16200000">
            <a:off x="6502872" y="5110175"/>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18" name="文本框 17"/>
          <p:cNvSpPr txBox="1"/>
          <p:nvPr/>
        </p:nvSpPr>
        <p:spPr>
          <a:xfrm>
            <a:off x="6985000" y="4301490"/>
            <a:ext cx="4030345" cy="1198880"/>
          </a:xfrm>
          <a:prstGeom prst="rect">
            <a:avLst/>
          </a:prstGeom>
          <a:noFill/>
        </p:spPr>
        <p:txBody>
          <a:bodyPr wrap="square" rtlCol="0">
            <a:spAutoFit/>
          </a:bodyPr>
          <a:lstStyle/>
          <a:p>
            <a:pPr>
              <a:lnSpc>
                <a:spcPct val="150000"/>
              </a:lnSpc>
            </a:pPr>
            <a:r>
              <a:rPr lang="zh-CN" altLang="en-US" sz="1600" b="1" dirty="0">
                <a:solidFill>
                  <a:schemeClr val="tx2"/>
                </a:solidFill>
                <a:sym typeface="+mn-ea"/>
              </a:rPr>
              <a:t>以测量 </a:t>
            </a:r>
            <a:r>
              <a:rPr lang="en-US" altLang="zh-CN" sz="1600" b="1" dirty="0">
                <a:solidFill>
                  <a:schemeClr val="tx2"/>
                </a:solidFill>
                <a:sym typeface="+mn-ea"/>
              </a:rPr>
              <a:t>10ns </a:t>
            </a:r>
            <a:r>
              <a:rPr lang="zh-CN" altLang="en-US" sz="1600" b="1" dirty="0">
                <a:solidFill>
                  <a:schemeClr val="tx2"/>
                </a:solidFill>
                <a:ea typeface="宋体" panose="02010600030101010101" pitchFamily="2" charset="-122"/>
                <a:sym typeface="+mn-ea"/>
              </a:rPr>
              <a:t>的输入信号为例。前文的分析推导的误差是</a:t>
            </a:r>
            <a:r>
              <a:rPr lang="zh-CN" altLang="en-US" sz="1600" b="1" dirty="0">
                <a:solidFill>
                  <a:schemeClr val="tx2"/>
                </a:solidFill>
                <a:sym typeface="+mn-ea"/>
              </a:rPr>
              <a:t> 67ps，实际测量的误差是 63ps，符合预测。</a:t>
            </a:r>
            <a:endParaRPr lang="zh-CN" altLang="en-US" sz="1600" b="1" dirty="0">
              <a:solidFill>
                <a:schemeClr val="tx2"/>
              </a:solidFill>
            </a:endParaRPr>
          </a:p>
        </p:txBody>
      </p:sp>
      <p:pic>
        <p:nvPicPr>
          <p:cNvPr id="9" name="图片 8"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4" name="图片 3"/>
          <p:cNvPicPr>
            <a:picLocks noChangeAspect="1"/>
          </p:cNvPicPr>
          <p:nvPr/>
        </p:nvPicPr>
        <p:blipFill>
          <a:blip r:embed="rId2"/>
          <a:stretch>
            <a:fillRect/>
          </a:stretch>
        </p:blipFill>
        <p:spPr>
          <a:xfrm>
            <a:off x="483220" y="997306"/>
            <a:ext cx="5350507" cy="3172021"/>
          </a:xfrm>
          <a:prstGeom prst="rect">
            <a:avLst/>
          </a:prstGeom>
        </p:spPr>
      </p:pic>
      <mc:AlternateContent xmlns:mc="http://schemas.openxmlformats.org/markup-compatibility/2006">
        <mc:Choice xmlns:a14="http://schemas.microsoft.com/office/drawing/2010/main" Requires="a14">
          <p:sp>
            <p:nvSpPr>
              <p:cNvPr id="8" name="文本框 7"/>
              <p:cNvSpPr txBox="1"/>
              <p:nvPr/>
            </p:nvSpPr>
            <p:spPr>
              <a:xfrm>
                <a:off x="6155735" y="1523035"/>
                <a:ext cx="5004312" cy="2244589"/>
              </a:xfrm>
              <a:prstGeom prst="rect">
                <a:avLst/>
              </a:prstGeom>
              <a:noFill/>
            </p:spPr>
            <p:txBody>
              <a:bodyPr wrap="square" rtlCol="0">
                <a:spAutoFit/>
              </a:bodyPr>
              <a:lstStyle/>
              <a:p>
                <a:pPr>
                  <a:lnSpc>
                    <a:spcPct val="150000"/>
                  </a:lnSpc>
                </a:pPr>
                <a14:m>
                  <m:oMath xmlns:m="http://schemas.openxmlformats.org/officeDocument/2006/math">
                    <m:r>
                      <a:rPr lang="en-US" altLang="zh-CN" sz="1600" i="1" kern="100" smtClean="0">
                        <a:effectLst/>
                        <a:latin typeface="Cambria Math" panose="02040503050406030204" pitchFamily="18" charset="0"/>
                        <a:ea typeface="华文宋体" panose="02010600040101010101" pitchFamily="2" charset="-122"/>
                        <a:cs typeface="Times New Roman" panose="02020603050405020304" pitchFamily="18" charset="0"/>
                      </a:rPr>
                      <m:t> </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σ</m:t>
                        </m:r>
                      </m:e>
                      <m:sub>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LSB</m:t>
                        </m:r>
                      </m:sub>
                    </m:sSub>
                    <m: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 </m:t>
                    </m:r>
                  </m:oMath>
                </a14:m>
                <a:r>
                  <a:rPr lang="zh-CN" altLang="en-US" sz="1600" kern="100" dirty="0">
                    <a:effectLst/>
                    <a:latin typeface="Cambria Math" panose="02040503050406030204" pitchFamily="18" charset="0"/>
                    <a:ea typeface="华文宋体" panose="02010600040101010101" pitchFamily="2" charset="-122"/>
                    <a:cs typeface="Times New Roman" panose="02020603050405020304" pitchFamily="18" charset="0"/>
                  </a:rPr>
                  <a:t>：</a:t>
                </a:r>
                <a14:m>
                  <m:oMath xmlns:m="http://schemas.openxmlformats.org/officeDocument/2006/math">
                    <m:r>
                      <a:rPr lang="en-US" altLang="zh-CN" sz="1600" i="1" kern="100" dirty="0" smtClean="0">
                        <a:effectLst/>
                        <a:latin typeface="Cambria Math" panose="02040503050406030204" pitchFamily="18" charset="0"/>
                        <a:ea typeface="华文宋体" panose="02010600040101010101" pitchFamily="2" charset="-122"/>
                        <a:cs typeface="Times New Roman" panose="02020603050405020304" pitchFamily="18" charset="0"/>
                      </a:rPr>
                      <m:t>100</m:t>
                    </m:r>
                    <m:r>
                      <a:rPr lang="en-US" altLang="zh-CN" sz="1600" i="1" kern="100" dirty="0" smtClean="0">
                        <a:effectLst/>
                        <a:latin typeface="Cambria Math" panose="02040503050406030204" pitchFamily="18" charset="0"/>
                        <a:ea typeface="华文宋体" panose="02010600040101010101" pitchFamily="2" charset="-122"/>
                        <a:cs typeface="Times New Roman" panose="02020603050405020304" pitchFamily="18" charset="0"/>
                      </a:rPr>
                      <m:t>𝑝𝑠</m:t>
                    </m:r>
                    <m:r>
                      <a:rPr lang="en-US" altLang="zh-CN" sz="1600" i="1" kern="100" dirty="0" smtClean="0">
                        <a:effectLst/>
                        <a:latin typeface="Cambria Math" panose="02040503050406030204" pitchFamily="18" charset="0"/>
                        <a:ea typeface="华文宋体" panose="02010600040101010101" pitchFamily="2" charset="-122"/>
                        <a:cs typeface="Times New Roman" panose="02020603050405020304" pitchFamily="18" charset="0"/>
                      </a:rPr>
                      <m:t>/</m:t>
                    </m:r>
                    <m:rad>
                      <m:radPr>
                        <m:degHide m:val="on"/>
                        <m:ctrlPr>
                          <a:rPr lang="en-US" altLang="zh-CN" sz="1600" i="1" kern="100" dirty="0" smtClean="0">
                            <a:effectLst/>
                            <a:latin typeface="Cambria Math" panose="02040503050406030204" pitchFamily="18" charset="0"/>
                            <a:ea typeface="华文宋体" panose="02010600040101010101" pitchFamily="2" charset="-122"/>
                            <a:cs typeface="Times New Roman" panose="02020603050405020304" pitchFamily="18" charset="0"/>
                          </a:rPr>
                        </m:ctrlPr>
                      </m:radPr>
                      <m:deg/>
                      <m:e>
                        <m:r>
                          <a:rPr lang="en-US" altLang="zh-CN" sz="1600" b="0" i="1" kern="100" dirty="0" smtClean="0">
                            <a:effectLst/>
                            <a:latin typeface="Cambria Math" panose="02040503050406030204" pitchFamily="18" charset="0"/>
                            <a:ea typeface="华文宋体" panose="02010600040101010101" pitchFamily="2" charset="-122"/>
                            <a:cs typeface="Times New Roman" panose="02020603050405020304" pitchFamily="18" charset="0"/>
                          </a:rPr>
                          <m:t>12</m:t>
                        </m:r>
                      </m:e>
                    </m:rad>
                    <m:r>
                      <a:rPr lang="en-US" altLang="zh-CN" sz="1600" i="1" kern="100" dirty="0" smtClean="0">
                        <a:effectLst/>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en-US" altLang="zh-CN" sz="1600" i="1" kern="100" dirty="0" smtClean="0">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6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2</m:t>
                        </m:r>
                      </m:e>
                    </m:rad>
                    <m:r>
                      <a:rPr lang="en-US" altLang="zh-CN" sz="1600" i="1" kern="100" dirty="0" smtClean="0">
                        <a:effectLst/>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41</m:t>
                    </m:r>
                    <m:r>
                      <a:rPr lang="en-US" altLang="zh-CN" sz="1600" b="0" i="1" kern="100" dirty="0" smtClean="0">
                        <a:effectLst/>
                        <a:latin typeface="Cambria Math" panose="02040503050406030204" pitchFamily="18" charset="0"/>
                        <a:ea typeface="Cambria Math" panose="02040503050406030204" pitchFamily="18" charset="0"/>
                        <a:cs typeface="Times New Roman" panose="02020603050405020304" pitchFamily="18" charset="0"/>
                      </a:rPr>
                      <m:t>𝑝𝑠</m:t>
                    </m:r>
                  </m:oMath>
                </a14:m>
                <a:endParaRPr lang="en-US" altLang="zh-CN" sz="1600" kern="100" dirty="0">
                  <a:effectLst/>
                  <a:latin typeface="Cambria Math" panose="02040503050406030204" pitchFamily="18" charset="0"/>
                  <a:ea typeface="华文宋体" panose="02010600040101010101" pitchFamily="2" charset="-122"/>
                  <a:cs typeface="Times New Roman" panose="02020603050405020304" pitchFamily="18" charset="0"/>
                </a:endParaRPr>
              </a:p>
              <a:p>
                <a:pPr>
                  <a:lnSpc>
                    <a:spcPct val="150000"/>
                  </a:lnSpc>
                </a:pPr>
                <a14:m>
                  <m:oMath xmlns:m="http://schemas.openxmlformats.org/officeDocument/2006/math">
                    <m:r>
                      <a:rPr lang="en-US" altLang="zh-CN" sz="1600" i="1" kern="100" smtClean="0">
                        <a:effectLst/>
                        <a:latin typeface="Cambria Math" panose="02040503050406030204" pitchFamily="18" charset="0"/>
                        <a:ea typeface="华文宋体" panose="02010600040101010101" pitchFamily="2" charset="-122"/>
                        <a:cs typeface="Times New Roman" panose="02020603050405020304" pitchFamily="18" charset="0"/>
                      </a:rPr>
                      <m:t> </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σ</m:t>
                        </m:r>
                      </m:e>
                      <m:sub>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stretch</m:t>
                        </m:r>
                        <m:r>
                          <m:rPr>
                            <m:nor/>
                          </m:rP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jitter</m:t>
                        </m:r>
                        <m:r>
                          <m:rPr>
                            <m:nor/>
                          </m:rP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0</m:t>
                        </m:r>
                      </m:sub>
                    </m:sSub>
                    <m: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 </m:t>
                    </m:r>
                  </m:oMath>
                </a14:m>
                <a:r>
                  <a:rPr lang="zh-CN" altLang="en-US" sz="1600" kern="100" dirty="0">
                    <a:effectLst/>
                    <a:latin typeface="Cambria Math" panose="02040503050406030204" pitchFamily="18" charset="0"/>
                    <a:ea typeface="华文宋体" panose="02010600040101010101" pitchFamily="2" charset="-122"/>
                    <a:cs typeface="Times New Roman" panose="02020603050405020304" pitchFamily="18" charset="0"/>
                  </a:rPr>
                  <a:t>：</a:t>
                </a:r>
                <a:r>
                  <a:rPr lang="en-US" altLang="zh-CN" sz="1600" kern="100" dirty="0">
                    <a:ea typeface="Cambria Math" panose="02040503050406030204" pitchFamily="18" charset="0"/>
                    <a:cs typeface="Times New Roman" panose="02020603050405020304" pitchFamily="18" charset="0"/>
                  </a:rPr>
                  <a:t> </a:t>
                </a:r>
                <a14:m>
                  <m:oMath xmlns:m="http://schemas.openxmlformats.org/officeDocument/2006/math">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4</m:t>
                    </m:r>
                    <m:r>
                      <a:rPr lang="en-US" altLang="zh-CN" sz="1600" b="0" i="1" kern="100" dirty="0" smtClean="0">
                        <a:latin typeface="Cambria Math" panose="02040503050406030204" pitchFamily="18" charset="0"/>
                        <a:ea typeface="Cambria Math" panose="02040503050406030204" pitchFamily="18" charset="0"/>
                        <a:cs typeface="Times New Roman" panose="02020603050405020304" pitchFamily="18" charset="0"/>
                      </a:rPr>
                      <m:t>7</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𝑝𝑠</m:t>
                    </m:r>
                  </m:oMath>
                </a14:m>
                <a:endParaRPr lang="en-US" altLang="zh-CN" sz="1600" kern="100" dirty="0">
                  <a:effectLst/>
                  <a:latin typeface="Cambria Math" panose="02040503050406030204" pitchFamily="18" charset="0"/>
                  <a:ea typeface="华文宋体" panose="02010600040101010101" pitchFamily="2" charset="-122"/>
                  <a:cs typeface="Times New Roman" panose="02020603050405020304" pitchFamily="18" charset="0"/>
                </a:endParaRPr>
              </a:p>
              <a:p>
                <a:pPr>
                  <a:lnSpc>
                    <a:spcPct val="150000"/>
                  </a:lnSpc>
                </a:pPr>
                <a14:m>
                  <m:oMath xmlns:m="http://schemas.openxmlformats.org/officeDocument/2006/math">
                    <m: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 </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σ</m:t>
                        </m:r>
                      </m:e>
                      <m:sub>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stretch</m:t>
                        </m:r>
                        <m:r>
                          <m:rPr>
                            <m:nor/>
                          </m:rP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jitter</m:t>
                        </m:r>
                        <m:r>
                          <m:rPr>
                            <m:nor/>
                          </m:rP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1</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2</m:t>
                        </m:r>
                      </m:sub>
                    </m:sSub>
                    <m: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 </m:t>
                    </m:r>
                  </m:oMath>
                </a14:m>
                <a:r>
                  <a:rPr lang="zh-CN" altLang="en-US" sz="1600" kern="100" dirty="0">
                    <a:effectLst/>
                    <a:latin typeface="Cambria Math" panose="02040503050406030204" pitchFamily="18" charset="0"/>
                    <a:ea typeface="华文宋体" panose="02010600040101010101" pitchFamily="2" charset="-122"/>
                    <a:cs typeface="Times New Roman" panose="02020603050405020304" pitchFamily="18" charset="0"/>
                  </a:rPr>
                  <a:t>：</a:t>
                </a:r>
                <a14:m>
                  <m:oMath xmlns:m="http://schemas.openxmlformats.org/officeDocument/2006/math">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1</m:t>
                    </m:r>
                    <m:r>
                      <a:rPr lang="en-US" altLang="zh-CN" sz="1600" b="0" i="1" kern="100" dirty="0" smtClean="0">
                        <a:latin typeface="Cambria Math" panose="02040503050406030204" pitchFamily="18" charset="0"/>
                        <a:ea typeface="华文宋体" panose="02010600040101010101" pitchFamily="2" charset="-122"/>
                        <a:cs typeface="Times New Roman" panose="02020603050405020304" pitchFamily="18" charset="0"/>
                      </a:rPr>
                      <m:t>2</m:t>
                    </m:r>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0</m:t>
                    </m:r>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𝑝𝑠</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2</m:t>
                        </m:r>
                      </m:e>
                    </m:rad>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m:t>
                    </m:r>
                    <m:r>
                      <a:rPr lang="en-US" altLang="zh-CN" sz="1600" b="0" i="1" kern="100" dirty="0" smtClean="0">
                        <a:latin typeface="Cambria Math" panose="02040503050406030204" pitchFamily="18" charset="0"/>
                        <a:ea typeface="华文宋体" panose="02010600040101010101" pitchFamily="2" charset="-122"/>
                        <a:cs typeface="Times New Roman" panose="02020603050405020304" pitchFamily="18" charset="0"/>
                      </a:rPr>
                      <m:t>10</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b="0" i="1" kern="100" dirty="0" smtClean="0">
                        <a:latin typeface="Cambria Math" panose="02040503050406030204" pitchFamily="18" charset="0"/>
                        <a:ea typeface="Cambria Math" panose="02040503050406030204" pitchFamily="18" charset="0"/>
                        <a:cs typeface="Times New Roman" panose="02020603050405020304" pitchFamily="18" charset="0"/>
                      </a:rPr>
                      <m:t>17</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𝑝𝑠</m:t>
                    </m:r>
                  </m:oMath>
                </a14:m>
                <a:endParaRPr lang="en-US" altLang="zh-CN" sz="1600" kern="100" dirty="0">
                  <a:effectLst/>
                  <a:latin typeface="Cambria Math" panose="02040503050406030204" pitchFamily="18" charset="0"/>
                  <a:ea typeface="华文宋体" panose="02010600040101010101" pitchFamily="2" charset="-122"/>
                  <a:cs typeface="Times New Roman" panose="02020603050405020304" pitchFamily="18" charset="0"/>
                </a:endParaRPr>
              </a:p>
              <a:p>
                <a:pPr>
                  <a:lnSpc>
                    <a:spcPct val="150000"/>
                  </a:lnSpc>
                </a:pPr>
                <a14:m>
                  <m:oMath xmlns:m="http://schemas.openxmlformats.org/officeDocument/2006/math">
                    <m: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 </m:t>
                    </m:r>
                    <m:sSub>
                      <m:sSubPr>
                        <m:ctrlPr>
                          <a:rPr lang="zh-CN" altLang="zh-CN" sz="1600" i="1" kern="100">
                            <a:effectLst/>
                            <a:latin typeface="Cambria Math" panose="02040503050406030204" pitchFamily="18" charset="0"/>
                            <a:ea typeface="Cambria Math" panose="02040503050406030204" pitchFamily="18" charset="0"/>
                            <a:cs typeface="Times New Roman" panose="02020603050405020304" pitchFamily="18" charset="0"/>
                          </a:rPr>
                        </m:ctrlPr>
                      </m:sSubPr>
                      <m:e>
                        <m:r>
                          <m:rPr>
                            <m:sty m:val="p"/>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σ</m:t>
                        </m:r>
                      </m:e>
                      <m:sub>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edge</m:t>
                        </m:r>
                        <m:r>
                          <m:rPr>
                            <m:nor/>
                          </m:rP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detect</m:t>
                        </m:r>
                        <m:r>
                          <m:rPr>
                            <m:nor/>
                          </m:rPr>
                          <a:rPr lang="en-US" altLang="zh-CN" sz="1600" i="1" kern="100">
                            <a:effectLst/>
                            <a:latin typeface="Cambria Math" panose="02040503050406030204" pitchFamily="18" charset="0"/>
                            <a:ea typeface="华文宋体" panose="02010600040101010101" pitchFamily="2" charset="-122"/>
                            <a:cs typeface="Times New Roman" panose="02020603050405020304" pitchFamily="18" charset="0"/>
                          </a:rPr>
                          <m:t>−</m:t>
                        </m:r>
                        <m:r>
                          <m:rPr>
                            <m:nor/>
                          </m:rPr>
                          <a:rPr lang="en-US" altLang="zh-CN" sz="1600" kern="100">
                            <a:effectLst/>
                            <a:latin typeface="Cambria Math" panose="02040503050406030204" pitchFamily="18" charset="0"/>
                            <a:ea typeface="华文宋体" panose="02010600040101010101" pitchFamily="2" charset="-122"/>
                            <a:cs typeface="Times New Roman" panose="02020603050405020304" pitchFamily="18" charset="0"/>
                          </a:rPr>
                          <m:t>jitter</m:t>
                        </m:r>
                      </m:sub>
                    </m:sSub>
                  </m:oMath>
                </a14:m>
                <a:r>
                  <a:rPr lang="zh-CN" altLang="en-US" sz="1600" kern="100" dirty="0">
                    <a:effectLst/>
                    <a:latin typeface="Times New Roman" panose="02020603050405020304" pitchFamily="18" charset="0"/>
                    <a:ea typeface="华文宋体" panose="02010600040101010101" pitchFamily="2" charset="-122"/>
                    <a:cs typeface="Times New Roman" panose="02020603050405020304" pitchFamily="18" charset="0"/>
                  </a:rPr>
                  <a:t>：</a:t>
                </a:r>
                <a:r>
                  <a:rPr lang="en-US" altLang="zh-CN" sz="1600" kern="100" dirty="0">
                    <a:ea typeface="华文宋体" panose="02010600040101010101" pitchFamily="2" charset="-122"/>
                    <a:cs typeface="Times New Roman" panose="02020603050405020304" pitchFamily="18" charset="0"/>
                  </a:rPr>
                  <a:t> </a:t>
                </a:r>
                <a14:m>
                  <m:oMath xmlns:m="http://schemas.openxmlformats.org/officeDocument/2006/math">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120</m:t>
                    </m:r>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𝑝𝑠</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m:t>
                    </m:r>
                    <m:rad>
                      <m:radPr>
                        <m:degHide m:val="on"/>
                        <m:ctrlP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2</m:t>
                        </m:r>
                      </m:e>
                    </m:rad>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m:t>
                    </m:r>
                    <m:r>
                      <a:rPr lang="en-US" altLang="zh-CN" sz="1600" i="1" kern="100" dirty="0">
                        <a:latin typeface="Cambria Math" panose="02040503050406030204" pitchFamily="18" charset="0"/>
                        <a:ea typeface="华文宋体" panose="02010600040101010101" pitchFamily="2" charset="-122"/>
                        <a:cs typeface="Times New Roman" panose="02020603050405020304" pitchFamily="18" charset="0"/>
                      </a:rPr>
                      <m:t>10</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17</m:t>
                    </m:r>
                    <m:r>
                      <a:rPr lang="en-US" altLang="zh-CN" sz="1600" i="1" kern="100" dirty="0">
                        <a:latin typeface="Cambria Math" panose="02040503050406030204" pitchFamily="18" charset="0"/>
                        <a:ea typeface="Cambria Math" panose="02040503050406030204" pitchFamily="18" charset="0"/>
                        <a:cs typeface="Times New Roman" panose="02020603050405020304" pitchFamily="18" charset="0"/>
                      </a:rPr>
                      <m:t>𝑝𝑠</m:t>
                    </m:r>
                  </m:oMath>
                </a14:m>
                <a:endParaRPr lang="zh-CN" altLang="zh-CN" sz="1600" kern="100" dirty="0">
                  <a:effectLst/>
                  <a:latin typeface="Times New Roman" panose="02020603050405020304" pitchFamily="18" charset="0"/>
                  <a:ea typeface="华文宋体" panose="02010600040101010101" pitchFamily="2" charset="-122"/>
                  <a:cs typeface="Times New Roman" panose="02020603050405020304" pitchFamily="18" charset="0"/>
                </a:endParaRPr>
              </a:p>
              <a:p>
                <a:pPr>
                  <a:lnSpc>
                    <a:spcPct val="150000"/>
                  </a:lnSpc>
                </a:pPr>
                <a:endParaRPr lang="zh-CN" altLang="en-US" dirty="0"/>
              </a:p>
            </p:txBody>
          </p:sp>
        </mc:Choice>
        <mc:Fallback>
          <p:sp>
            <p:nvSpPr>
              <p:cNvPr id="8" name="文本框 7"/>
              <p:cNvSpPr txBox="1">
                <a:spLocks noRot="1" noChangeAspect="1" noMove="1" noResize="1" noEditPoints="1" noAdjustHandles="1" noChangeArrowheads="1" noChangeShapeType="1" noTextEdit="1"/>
              </p:cNvSpPr>
              <p:nvPr/>
            </p:nvSpPr>
            <p:spPr>
              <a:xfrm>
                <a:off x="6155735" y="1523035"/>
                <a:ext cx="5004312" cy="2244589"/>
              </a:xfrm>
              <a:prstGeom prst="rect">
                <a:avLst/>
              </a:prstGeom>
              <a:blipFill rotWithShape="1">
                <a:blip r:embed="rId3"/>
                <a:stretch>
                  <a:fillRect l="-1" t="-14" r="11" b="8"/>
                </a:stretch>
              </a:blipFill>
            </p:spPr>
            <p:txBody>
              <a:bodyPr/>
              <a:lstStyle/>
              <a:p>
                <a:r>
                  <a:rPr lang="zh-CN" altLang="en-US">
                    <a:noFill/>
                  </a:rPr>
                  <a:t> </a:t>
                </a:r>
              </a:p>
            </p:txBody>
          </p:sp>
        </mc:Fallback>
      </mc:AlternateContent>
      <p:pic>
        <p:nvPicPr>
          <p:cNvPr id="22" name="图片 21"/>
          <p:cNvPicPr>
            <a:picLocks noChangeAspect="1"/>
          </p:cNvPicPr>
          <p:nvPr/>
        </p:nvPicPr>
        <p:blipFill>
          <a:blip r:embed="rId4"/>
          <a:stretch>
            <a:fillRect/>
          </a:stretch>
        </p:blipFill>
        <p:spPr>
          <a:xfrm>
            <a:off x="6170328" y="3544673"/>
            <a:ext cx="4672614" cy="445901"/>
          </a:xfrm>
          <a:prstGeom prst="rect">
            <a:avLst/>
          </a:prstGeom>
        </p:spPr>
      </p:pic>
      <p:sp>
        <p:nvSpPr>
          <p:cNvPr id="5" name="灯片编号占位符 4"/>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r>
              <a:rPr lang="zh-CN" altLang="en-US"/>
              <a:t>NED2026</a:t>
            </a:r>
            <a:endParaRPr lang="zh-CN" altLang="en-US"/>
          </a:p>
        </p:txBody>
      </p:sp>
      <p:pic>
        <p:nvPicPr>
          <p:cNvPr id="15" name="图片 14"/>
          <p:cNvPicPr>
            <a:picLocks noChangeAspect="1"/>
          </p:cNvPicPr>
          <p:nvPr/>
        </p:nvPicPr>
        <p:blipFill>
          <a:blip r:embed="rId5"/>
          <a:stretch>
            <a:fillRect/>
          </a:stretch>
        </p:blipFill>
        <p:spPr>
          <a:xfrm>
            <a:off x="45" y="5002193"/>
            <a:ext cx="6364170" cy="521970"/>
          </a:xfrm>
          <a:prstGeom prst="rect">
            <a:avLst/>
          </a:prstGeom>
        </p:spPr>
      </p:pic>
      <p:sp>
        <p:nvSpPr>
          <p:cNvPr id="7" name="日期占位符 6"/>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935220" y="2526665"/>
            <a:ext cx="4045585" cy="829945"/>
          </a:xfrm>
          <a:prstGeom prst="rect">
            <a:avLst/>
          </a:prstGeom>
          <a:noFill/>
        </p:spPr>
        <p:txBody>
          <a:bodyPr wrap="square" rtlCol="0">
            <a:spAutoFit/>
          </a:bodyPr>
          <a:lstStyle/>
          <a:p>
            <a:r>
              <a:rPr lang="zh-CN" altLang="en-US" sz="4800" b="1" dirty="0">
                <a:solidFill>
                  <a:schemeClr val="tx2"/>
                </a:solidFill>
                <a:ea typeface="宋体" panose="02010600030101010101" pitchFamily="2" charset="-122"/>
              </a:rPr>
              <a:t>结论</a:t>
            </a:r>
            <a:endParaRPr lang="zh-CN" altLang="en-US" sz="4800" b="1" dirty="0">
              <a:solidFill>
                <a:schemeClr val="tx2"/>
              </a:solidFill>
              <a:ea typeface="宋体" panose="02010600030101010101" pitchFamily="2" charset="-122"/>
            </a:endParaRPr>
          </a:p>
        </p:txBody>
      </p:sp>
      <p:sp>
        <p:nvSpPr>
          <p:cNvPr id="10" name="文本框 9"/>
          <p:cNvSpPr txBox="1"/>
          <p:nvPr/>
        </p:nvSpPr>
        <p:spPr>
          <a:xfrm>
            <a:off x="4934953" y="3862134"/>
            <a:ext cx="3066048" cy="922020"/>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dirty="0">
                <a:ea typeface="宋体" panose="02010600030101010101" pitchFamily="2" charset="-122"/>
              </a:rPr>
              <a:t>结论</a:t>
            </a:r>
            <a:endParaRPr lang="en-US" altLang="zh-CN" dirty="0"/>
          </a:p>
          <a:p>
            <a:pPr marL="285750" indent="-285750">
              <a:lnSpc>
                <a:spcPct val="150000"/>
              </a:lnSpc>
              <a:buFont typeface="Wingdings" panose="05000000000000000000" pitchFamily="2" charset="2"/>
              <a:buChar char="l"/>
            </a:pPr>
            <a:r>
              <a:rPr lang="zh-CN" altLang="en-US" dirty="0">
                <a:ea typeface="宋体" panose="02010600030101010101" pitchFamily="2" charset="-122"/>
              </a:rPr>
              <a:t>展望</a:t>
            </a:r>
            <a:endParaRPr lang="zh-CN" altLang="en-US" dirty="0">
              <a:ea typeface="宋体" panose="02010600030101010101" pitchFamily="2" charset="-122"/>
            </a:endParaRPr>
          </a:p>
        </p:txBody>
      </p:sp>
      <p:pic>
        <p:nvPicPr>
          <p:cNvPr id="8" name="图片 7"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sp>
        <p:nvSpPr>
          <p:cNvPr id="11" name="文本框 10"/>
          <p:cNvSpPr txBox="1"/>
          <p:nvPr/>
        </p:nvSpPr>
        <p:spPr>
          <a:xfrm>
            <a:off x="516255" y="82550"/>
            <a:ext cx="3547110" cy="583565"/>
          </a:xfrm>
          <a:prstGeom prst="rect">
            <a:avLst/>
          </a:prstGeom>
          <a:noFill/>
        </p:spPr>
        <p:txBody>
          <a:bodyPr wrap="square" rtlCol="0">
            <a:spAutoFit/>
          </a:bodyPr>
          <a:lstStyle/>
          <a:p>
            <a:r>
              <a:rPr lang="zh-CN" altLang="en-US" sz="3200">
                <a:latin typeface="+mn-ea"/>
              </a:rPr>
              <a:t> </a:t>
            </a:r>
            <a:r>
              <a:rPr lang="en-US" altLang="zh-CN" sz="2800">
                <a:solidFill>
                  <a:schemeClr val="bg1">
                    <a:lumMod val="65000"/>
                  </a:schemeClr>
                </a:solidFill>
                <a:latin typeface="+mn-ea"/>
              </a:rPr>
              <a:t>CONTENT</a:t>
            </a:r>
            <a:endParaRPr lang="en-US" altLang="zh-CN" sz="2800">
              <a:solidFill>
                <a:schemeClr val="bg1">
                  <a:lumMod val="65000"/>
                </a:schemeClr>
              </a:solidFill>
              <a:latin typeface="+mn-ea"/>
            </a:endParaRPr>
          </a:p>
        </p:txBody>
      </p:sp>
      <p:grpSp>
        <p:nvGrpSpPr>
          <p:cNvPr id="19" name="组合 18"/>
          <p:cNvGrpSpPr/>
          <p:nvPr/>
        </p:nvGrpSpPr>
        <p:grpSpPr>
          <a:xfrm>
            <a:off x="3403600" y="2244725"/>
            <a:ext cx="1320800" cy="2002790"/>
            <a:chOff x="5360" y="3535"/>
            <a:chExt cx="2080" cy="3154"/>
          </a:xfrm>
        </p:grpSpPr>
        <p:grpSp>
          <p:nvGrpSpPr>
            <p:cNvPr id="3" name="组合 2"/>
            <p:cNvGrpSpPr/>
            <p:nvPr/>
          </p:nvGrpSpPr>
          <p:grpSpPr>
            <a:xfrm>
              <a:off x="5360" y="3535"/>
              <a:ext cx="2080" cy="3155"/>
              <a:chOff x="886602" y="106738"/>
              <a:chExt cx="1620000" cy="2422915"/>
            </a:xfrm>
          </p:grpSpPr>
          <p:sp>
            <p:nvSpPr>
              <p:cNvPr id="2" name="矩形 1"/>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 name="组合 3"/>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2" name="文本框 11"/>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3" name="文本框 12"/>
            <p:cNvSpPr txBox="1"/>
            <p:nvPr/>
          </p:nvSpPr>
          <p:spPr>
            <a:xfrm>
              <a:off x="5681" y="4564"/>
              <a:ext cx="1759" cy="1252"/>
            </a:xfrm>
            <a:prstGeom prst="rect">
              <a:avLst/>
            </a:prstGeom>
            <a:noFill/>
          </p:spPr>
          <p:txBody>
            <a:bodyPr wrap="square" rtlCol="0" anchor="t">
              <a:noAutofit/>
            </a:bodyPr>
            <a:lstStyle/>
            <a:p>
              <a:pPr algn="ctr"/>
              <a:r>
                <a:rPr lang="en-US" altLang="zh-CN" sz="3600" b="1" dirty="0">
                  <a:solidFill>
                    <a:schemeClr val="bg1"/>
                  </a:solidFill>
                  <a:latin typeface="+mn-ea"/>
                  <a:sym typeface="+mn-ea"/>
                </a:rPr>
                <a:t>05</a:t>
              </a:r>
              <a:endParaRPr lang="en-US" altLang="zh-CN" sz="3600" b="1" dirty="0">
                <a:solidFill>
                  <a:schemeClr val="bg1"/>
                </a:solidFill>
                <a:latin typeface="+mn-ea"/>
                <a:sym typeface="+mn-ea"/>
              </a:endParaRPr>
            </a:p>
          </p:txBody>
        </p:sp>
      </p:gr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9" name="页脚占位符 8"/>
          <p:cNvSpPr>
            <a:spLocks noGrp="1"/>
          </p:cNvSpPr>
          <p:nvPr>
            <p:ph type="ftr" sz="quarter" idx="11"/>
          </p:nvPr>
        </p:nvSpPr>
        <p:spPr/>
        <p:txBody>
          <a:bodyPr/>
          <a:lstStyle/>
          <a:p>
            <a:r>
              <a:rPr lang="zh-CN" altLang="en-US"/>
              <a:t>NED2026</a:t>
            </a:r>
            <a:endParaRPr lang="zh-CN" altLang="en-US"/>
          </a:p>
        </p:txBody>
      </p:sp>
      <p:sp>
        <p:nvSpPr>
          <p:cNvPr id="14" name="日期占位符 13"/>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516255" y="1104900"/>
            <a:ext cx="11160125" cy="5154295"/>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1270000" y="173077"/>
            <a:ext cx="8622394" cy="521970"/>
          </a:xfrm>
          <a:prstGeom prst="rect">
            <a:avLst/>
          </a:prstGeom>
          <a:noFill/>
        </p:spPr>
        <p:txBody>
          <a:bodyPr wrap="square" rtlCol="0">
            <a:spAutoFit/>
          </a:bodyPr>
          <a:lstStyle/>
          <a:p>
            <a:r>
              <a:rPr lang="en-US" altLang="zh-CN" sz="2800" b="1">
                <a:solidFill>
                  <a:schemeClr val="tx2"/>
                </a:solidFill>
                <a:latin typeface="+mn-ea"/>
              </a:rPr>
              <a:t>5.1 </a:t>
            </a:r>
            <a:r>
              <a:rPr lang="zh-CN" altLang="en-US" sz="2800" b="1">
                <a:solidFill>
                  <a:schemeClr val="tx2"/>
                </a:solidFill>
                <a:latin typeface="+mn-ea"/>
                <a:ea typeface="宋体" panose="02010600030101010101" pitchFamily="2" charset="-122"/>
              </a:rPr>
              <a:t>结论</a:t>
            </a:r>
            <a:endParaRPr lang="zh-CN" altLang="en-US" sz="2800" b="1">
              <a:solidFill>
                <a:schemeClr val="tx2"/>
              </a:solidFill>
              <a:latin typeface="+mn-ea"/>
              <a:ea typeface="宋体" panose="02010600030101010101" pitchFamily="2" charset="-122"/>
            </a:endParaRPr>
          </a:p>
        </p:txBody>
      </p:sp>
      <p:sp>
        <p:nvSpPr>
          <p:cNvPr id="31" name="矩形 30" descr="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
          <p:cNvSpPr/>
          <p:nvPr>
            <p:custDataLst>
              <p:tags r:id="rId2"/>
            </p:custDataLst>
          </p:nvPr>
        </p:nvSpPr>
        <p:spPr>
          <a:xfrm>
            <a:off x="2006602" y="1555014"/>
            <a:ext cx="8696196" cy="398780"/>
          </a:xfrm>
          <a:prstGeom prst="rect">
            <a:avLst/>
          </a:prstGeom>
        </p:spPr>
        <p:txBody>
          <a:bodyPr wrap="square">
            <a:spAutoFit/>
          </a:bodyPr>
          <a:lstStyle/>
          <a:p>
            <a:r>
              <a:rPr lang="zh-CN" altLang="en-US" sz="2000" b="1" dirty="0">
                <a:solidFill>
                  <a:schemeClr val="tx2"/>
                </a:solidFill>
                <a:latin typeface="+mn-ea"/>
                <a:sym typeface="+mn-ea"/>
              </a:rPr>
              <a:t>实现了基于低价的分立元器件设计的两极时间放大 </a:t>
            </a:r>
            <a:r>
              <a:rPr lang="en-US" altLang="zh-CN" sz="2000" b="1" dirty="0">
                <a:solidFill>
                  <a:schemeClr val="tx2"/>
                </a:solidFill>
                <a:latin typeface="+mn-ea"/>
                <a:sym typeface="+mn-ea"/>
              </a:rPr>
              <a:t>TDC </a:t>
            </a:r>
            <a:r>
              <a:rPr lang="zh-CN" altLang="en-US" sz="2000" b="1" dirty="0">
                <a:solidFill>
                  <a:schemeClr val="tx2"/>
                </a:solidFill>
                <a:latin typeface="+mn-ea"/>
                <a:sym typeface="+mn-ea"/>
              </a:rPr>
              <a:t>原型机</a:t>
            </a:r>
            <a:endParaRPr lang="en-US" altLang="zh-CN" sz="2000" b="1" dirty="0">
              <a:solidFill>
                <a:schemeClr val="tx2"/>
              </a:solidFill>
              <a:latin typeface="+mn-ea"/>
            </a:endParaRPr>
          </a:p>
        </p:txBody>
      </p:sp>
      <p:sp>
        <p:nvSpPr>
          <p:cNvPr id="45" name="文本框 44"/>
          <p:cNvSpPr txBox="1"/>
          <p:nvPr>
            <p:custDataLst>
              <p:tags r:id="rId3"/>
            </p:custDataLst>
          </p:nvPr>
        </p:nvSpPr>
        <p:spPr>
          <a:xfrm>
            <a:off x="2006602" y="1963947"/>
            <a:ext cx="8261523" cy="922020"/>
          </a:xfrm>
          <a:prstGeom prst="rect">
            <a:avLst/>
          </a:prstGeom>
          <a:noFill/>
        </p:spPr>
        <p:txBody>
          <a:bodyPr wrap="square" rtlCol="0">
            <a:spAutoFit/>
          </a:bodyPr>
          <a:lstStyle/>
          <a:p>
            <a:pPr>
              <a:lnSpc>
                <a:spcPct val="150000"/>
              </a:lnSpc>
            </a:pPr>
            <a:r>
              <a:rPr lang="zh-CN" altLang="en-US" dirty="0">
                <a:sym typeface="+mn-ea"/>
              </a:rPr>
              <a:t>在每级放大倍数约 </a:t>
            </a:r>
            <a:r>
              <a:rPr lang="en-US" altLang="zh-CN" dirty="0">
                <a:sym typeface="+mn-ea"/>
              </a:rPr>
              <a:t>10 </a:t>
            </a:r>
            <a:r>
              <a:rPr lang="zh-CN" altLang="en-US" dirty="0">
                <a:sym typeface="+mn-ea"/>
              </a:rPr>
              <a:t>倍的情况下，</a:t>
            </a:r>
            <a:r>
              <a:rPr lang="en-US" altLang="zh-CN" dirty="0">
                <a:sym typeface="+mn-ea"/>
              </a:rPr>
              <a:t>LSB </a:t>
            </a:r>
            <a:r>
              <a:rPr lang="zh-CN" altLang="en-US" dirty="0">
                <a:sym typeface="+mn-ea"/>
              </a:rPr>
              <a:t>被从一个时钟周期大小减小了 </a:t>
            </a:r>
            <a:r>
              <a:rPr lang="en-US" altLang="zh-CN" dirty="0">
                <a:sym typeface="+mn-ea"/>
              </a:rPr>
              <a:t>100 </a:t>
            </a:r>
            <a:r>
              <a:rPr lang="zh-CN" altLang="en-US" dirty="0">
                <a:sym typeface="+mn-ea"/>
              </a:rPr>
              <a:t>倍。基于 </a:t>
            </a:r>
            <a:r>
              <a:rPr lang="en-US" altLang="zh-CN" dirty="0">
                <a:sym typeface="+mn-ea"/>
              </a:rPr>
              <a:t>100MHz </a:t>
            </a:r>
            <a:r>
              <a:rPr lang="zh-CN" altLang="en-US" dirty="0">
                <a:sym typeface="+mn-ea"/>
              </a:rPr>
              <a:t>时钟的情况下，时间分辨率好于 </a:t>
            </a:r>
            <a:r>
              <a:rPr lang="en-US" altLang="zh-CN" dirty="0">
                <a:sym typeface="+mn-ea"/>
              </a:rPr>
              <a:t>100ps</a:t>
            </a:r>
            <a:r>
              <a:rPr lang="zh-CN" altLang="en-US" dirty="0">
                <a:sym typeface="+mn-ea"/>
              </a:rPr>
              <a:t>。</a:t>
            </a:r>
            <a:endParaRPr lang="en-US" altLang="zh-CN" dirty="0"/>
          </a:p>
        </p:txBody>
      </p:sp>
      <p:sp>
        <p:nvSpPr>
          <p:cNvPr id="46" name="矩形 45" descr="e7d195523061f1c09e9d68d7cf438b91ef959ecb14fc25d26BBA7F7DBC18E55DFF4014AF651F0BF2569D4B6C1DA7F1A4683A481403BD872FC687266AD13265C1DE7C373772FD8728ABDD69ADD03BFF5BE2862BC891DBB79E0A12267BEBE766ACAF6260D70995E6538A8984318D67824546F6FFC40C04D7CECC9107EBCC5E8E0A6BD80FAAD3BF75763CAF8F29A143E1D1"/>
          <p:cNvSpPr/>
          <p:nvPr>
            <p:custDataLst>
              <p:tags r:id="rId4"/>
            </p:custDataLst>
          </p:nvPr>
        </p:nvSpPr>
        <p:spPr>
          <a:xfrm>
            <a:off x="2006602" y="3744126"/>
            <a:ext cx="8696196" cy="398780"/>
          </a:xfrm>
          <a:prstGeom prst="rect">
            <a:avLst/>
          </a:prstGeom>
        </p:spPr>
        <p:txBody>
          <a:bodyPr wrap="square">
            <a:spAutoFit/>
          </a:bodyPr>
          <a:lstStyle/>
          <a:p>
            <a:r>
              <a:rPr lang="zh-CN" altLang="en-US" sz="2000" b="1" dirty="0">
                <a:solidFill>
                  <a:schemeClr val="tx2"/>
                </a:solidFill>
                <a:latin typeface="+mn-ea"/>
                <a:sym typeface="+mn-ea"/>
              </a:rPr>
              <a:t>相比单级放大，显著减小了死时间</a:t>
            </a:r>
            <a:endParaRPr lang="en-US" altLang="zh-CN" sz="2000" b="1" dirty="0">
              <a:solidFill>
                <a:schemeClr val="tx2"/>
              </a:solidFill>
              <a:latin typeface="+mn-ea"/>
            </a:endParaRPr>
          </a:p>
        </p:txBody>
      </p:sp>
      <p:sp>
        <p:nvSpPr>
          <p:cNvPr id="47" name="文本框 46"/>
          <p:cNvSpPr txBox="1"/>
          <p:nvPr>
            <p:custDataLst>
              <p:tags r:id="rId5"/>
            </p:custDataLst>
          </p:nvPr>
        </p:nvSpPr>
        <p:spPr>
          <a:xfrm>
            <a:off x="2006602" y="4153059"/>
            <a:ext cx="8199491" cy="922020"/>
          </a:xfrm>
          <a:prstGeom prst="rect">
            <a:avLst/>
          </a:prstGeom>
          <a:noFill/>
        </p:spPr>
        <p:txBody>
          <a:bodyPr wrap="square" rtlCol="0">
            <a:spAutoFit/>
          </a:bodyPr>
          <a:lstStyle/>
          <a:p>
            <a:pPr>
              <a:lnSpc>
                <a:spcPct val="150000"/>
              </a:lnSpc>
            </a:pPr>
            <a:r>
              <a:rPr lang="zh-CN" altLang="en-US" dirty="0">
                <a:sym typeface="+mn-ea"/>
              </a:rPr>
              <a:t>对于一个 </a:t>
            </a:r>
            <a:r>
              <a:rPr lang="en-US" altLang="zh-CN" dirty="0">
                <a:sym typeface="+mn-ea"/>
              </a:rPr>
              <a:t>10ns </a:t>
            </a:r>
            <a:r>
              <a:rPr lang="zh-CN" altLang="en-US" dirty="0">
                <a:sym typeface="+mn-ea"/>
              </a:rPr>
              <a:t>的输入信号，在额外添加半个时钟周期（</a:t>
            </a:r>
            <a:r>
              <a:rPr lang="en-US" altLang="zh-CN" dirty="0">
                <a:sym typeface="+mn-ea"/>
              </a:rPr>
              <a:t>5ns</a:t>
            </a:r>
            <a:r>
              <a:rPr lang="zh-CN" altLang="en-US" dirty="0">
                <a:sym typeface="+mn-ea"/>
              </a:rPr>
              <a:t>）的情况下，</a:t>
            </a:r>
            <a:r>
              <a:rPr lang="en-US" altLang="zh-CN" dirty="0">
                <a:sym typeface="+mn-ea"/>
              </a:rPr>
              <a:t>TDC </a:t>
            </a:r>
            <a:r>
              <a:rPr lang="zh-CN" altLang="en-US" dirty="0">
                <a:sym typeface="+mn-ea"/>
              </a:rPr>
              <a:t>需要小于 </a:t>
            </a:r>
            <a:r>
              <a:rPr lang="en-US" altLang="zh-CN" dirty="0">
                <a:sym typeface="+mn-ea"/>
              </a:rPr>
              <a:t>300ns </a:t>
            </a:r>
            <a:r>
              <a:rPr lang="zh-CN" altLang="en-US" dirty="0">
                <a:sym typeface="+mn-ea"/>
              </a:rPr>
              <a:t>的转换时间，比起直接采用放大 </a:t>
            </a:r>
            <a:r>
              <a:rPr lang="en-US" altLang="zh-CN" dirty="0">
                <a:sym typeface="+mn-ea"/>
              </a:rPr>
              <a:t>100 </a:t>
            </a:r>
            <a:r>
              <a:rPr lang="zh-CN" altLang="en-US" dirty="0">
                <a:sym typeface="+mn-ea"/>
              </a:rPr>
              <a:t>倍的方案死时间缩小了</a:t>
            </a:r>
            <a:r>
              <a:rPr lang="en-US" altLang="zh-CN" dirty="0">
                <a:sym typeface="+mn-ea"/>
              </a:rPr>
              <a:t>5 </a:t>
            </a:r>
            <a:r>
              <a:rPr lang="zh-CN" altLang="en-US" dirty="0">
                <a:sym typeface="+mn-ea"/>
              </a:rPr>
              <a:t>倍。</a:t>
            </a:r>
            <a:endParaRPr lang="en-US" altLang="zh-CN" dirty="0"/>
          </a:p>
        </p:txBody>
      </p:sp>
      <p:pic>
        <p:nvPicPr>
          <p:cNvPr id="3" name="图片 2" descr="C:/Users/Southland/Desktop/同济大学 TJU todo.png同济大学 TJU todo"/>
          <p:cNvPicPr>
            <a:picLocks noChangeAspect="1"/>
          </p:cNvPicPr>
          <p:nvPr/>
        </p:nvPicPr>
        <p:blipFill>
          <a:blip r:embed="rId6">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2" name="组合 1"/>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4" name="矩形 3"/>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5" name="文本框 4"/>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3" name="文本框 12"/>
          <p:cNvSpPr txBox="1"/>
          <p:nvPr>
            <p:custDataLst>
              <p:tags r:id="rId7"/>
            </p:custDataLst>
          </p:nvPr>
        </p:nvSpPr>
        <p:spPr>
          <a:xfrm>
            <a:off x="1013460" y="1310005"/>
            <a:ext cx="993140" cy="1568450"/>
          </a:xfrm>
          <a:prstGeom prst="rect">
            <a:avLst/>
          </a:prstGeom>
          <a:noFill/>
        </p:spPr>
        <p:txBody>
          <a:bodyPr wrap="square" rtlCol="0">
            <a:spAutoFit/>
          </a:bodyPr>
          <a:lstStyle/>
          <a:p>
            <a:r>
              <a:rPr lang="en-US" altLang="zh-CN" sz="9600" dirty="0">
                <a:gradFill>
                  <a:gsLst>
                    <a:gs pos="100000">
                      <a:schemeClr val="bg1"/>
                    </a:gs>
                    <a:gs pos="0">
                      <a:schemeClr val="accent1"/>
                    </a:gs>
                  </a:gsLst>
                  <a:lin ang="5400000" scaled="1"/>
                </a:gradFill>
                <a:latin typeface="华文彩云" panose="02010800040101010101" pitchFamily="2" charset="-122"/>
                <a:ea typeface="华文彩云" panose="02010800040101010101" pitchFamily="2" charset="-122"/>
              </a:rPr>
              <a:t>1</a:t>
            </a:r>
            <a:endParaRPr lang="en-US" altLang="zh-CN" sz="9600" dirty="0">
              <a:gradFill>
                <a:gsLst>
                  <a:gs pos="100000">
                    <a:schemeClr val="bg1"/>
                  </a:gs>
                  <a:gs pos="0">
                    <a:schemeClr val="accent1"/>
                  </a:gs>
                </a:gsLst>
                <a:lin ang="5400000" scaled="1"/>
              </a:gradFill>
              <a:latin typeface="华文彩云" panose="02010800040101010101" pitchFamily="2" charset="-122"/>
              <a:ea typeface="华文彩云" panose="02010800040101010101" pitchFamily="2" charset="-122"/>
            </a:endParaRPr>
          </a:p>
        </p:txBody>
      </p:sp>
      <p:sp>
        <p:nvSpPr>
          <p:cNvPr id="6" name="文本框 5"/>
          <p:cNvSpPr txBox="1"/>
          <p:nvPr>
            <p:custDataLst>
              <p:tags r:id="rId8"/>
            </p:custDataLst>
          </p:nvPr>
        </p:nvSpPr>
        <p:spPr>
          <a:xfrm>
            <a:off x="1018540" y="3532977"/>
            <a:ext cx="993140" cy="1568450"/>
          </a:xfrm>
          <a:prstGeom prst="rect">
            <a:avLst/>
          </a:prstGeom>
          <a:noFill/>
        </p:spPr>
        <p:txBody>
          <a:bodyPr wrap="square" rtlCol="0">
            <a:spAutoFit/>
          </a:bodyPr>
          <a:lstStyle/>
          <a:p>
            <a:r>
              <a:rPr lang="en-US" altLang="zh-CN" sz="9600" dirty="0">
                <a:gradFill>
                  <a:gsLst>
                    <a:gs pos="100000">
                      <a:schemeClr val="bg1"/>
                    </a:gs>
                    <a:gs pos="0">
                      <a:schemeClr val="accent1"/>
                    </a:gs>
                  </a:gsLst>
                  <a:lin ang="5400000" scaled="1"/>
                </a:gradFill>
                <a:latin typeface="华文彩云" panose="02010800040101010101" pitchFamily="2" charset="-122"/>
                <a:ea typeface="华文彩云" panose="02010800040101010101" pitchFamily="2" charset="-122"/>
              </a:rPr>
              <a:t>2</a:t>
            </a:r>
            <a:endParaRPr lang="en-US" altLang="zh-CN" sz="9600" dirty="0">
              <a:gradFill>
                <a:gsLst>
                  <a:gs pos="100000">
                    <a:schemeClr val="bg1"/>
                  </a:gs>
                  <a:gs pos="0">
                    <a:schemeClr val="accent1"/>
                  </a:gs>
                </a:gsLst>
                <a:lin ang="5400000" scaled="1"/>
              </a:gradFill>
              <a:latin typeface="华文彩云" panose="02010800040101010101" pitchFamily="2" charset="-122"/>
              <a:ea typeface="华文彩云" panose="02010800040101010101" pitchFamily="2" charset="-122"/>
            </a:endParaRPr>
          </a:p>
        </p:txBody>
      </p:sp>
      <p:sp>
        <p:nvSpPr>
          <p:cNvPr id="7" name="灯片编号占位符 6"/>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8" name="页脚占位符 7"/>
          <p:cNvSpPr>
            <a:spLocks noGrp="1"/>
          </p:cNvSpPr>
          <p:nvPr>
            <p:ph type="ftr" sz="quarter" idx="11"/>
          </p:nvPr>
        </p:nvSpPr>
        <p:spPr/>
        <p:txBody>
          <a:bodyPr/>
          <a:lstStyle/>
          <a:p>
            <a:r>
              <a:rPr lang="zh-CN" altLang="en-US"/>
              <a:t>NED2026</a:t>
            </a:r>
            <a:endParaRPr lang="zh-CN" altLang="en-US"/>
          </a:p>
        </p:txBody>
      </p:sp>
      <p:sp>
        <p:nvSpPr>
          <p:cNvPr id="9" name="日期占位符 8"/>
          <p:cNvSpPr>
            <a:spLocks noGrp="1"/>
          </p:cNvSpPr>
          <p:nvPr>
            <p:ph type="dt" sz="half" idx="10"/>
          </p:nvPr>
        </p:nvSpPr>
        <p:spPr/>
        <p:txBody>
          <a:bodyPr/>
          <a:p>
            <a:r>
              <a:rPr lang="zh-CN" altLang="en-US"/>
              <a:t>2026-8-11</a:t>
            </a:r>
            <a:endParaRPr lang="zh-CN" altLang="en-US"/>
          </a:p>
        </p:txBody>
      </p:sp>
    </p:spTree>
    <p:custDataLst>
      <p:tags r:id="rId9"/>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270000" y="173077"/>
            <a:ext cx="8622394" cy="521970"/>
          </a:xfrm>
          <a:prstGeom prst="rect">
            <a:avLst/>
          </a:prstGeom>
          <a:noFill/>
        </p:spPr>
        <p:txBody>
          <a:bodyPr wrap="square" rtlCol="0">
            <a:spAutoFit/>
          </a:bodyPr>
          <a:lstStyle/>
          <a:p>
            <a:r>
              <a:rPr lang="en-US" altLang="zh-CN" sz="2800" b="1">
                <a:solidFill>
                  <a:schemeClr val="tx2"/>
                </a:solidFill>
                <a:latin typeface="+mn-ea"/>
              </a:rPr>
              <a:t>5.2 </a:t>
            </a:r>
            <a:r>
              <a:rPr lang="zh-CN" altLang="en-US" sz="2800" b="1">
                <a:solidFill>
                  <a:schemeClr val="tx2"/>
                </a:solidFill>
                <a:latin typeface="+mn-ea"/>
                <a:ea typeface="宋体" panose="02010600030101010101" pitchFamily="2" charset="-122"/>
              </a:rPr>
              <a:t>展望</a:t>
            </a:r>
            <a:endParaRPr lang="zh-CN" altLang="en-US" sz="2800" b="1">
              <a:solidFill>
                <a:schemeClr val="tx2"/>
              </a:solidFill>
              <a:latin typeface="+mn-ea"/>
              <a:ea typeface="宋体" panose="02010600030101010101" pitchFamily="2" charset="-122"/>
            </a:endParaRPr>
          </a:p>
        </p:txBody>
      </p:sp>
      <p:pic>
        <p:nvPicPr>
          <p:cNvPr id="17" name="图片 16"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4" name="矩形 3"/>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21" name="文本框 20"/>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6" name="矩形: 圆角 9"/>
          <p:cNvSpPr/>
          <p:nvPr>
            <p:custDataLst>
              <p:tags r:id="rId2"/>
            </p:custDataLst>
          </p:nvPr>
        </p:nvSpPr>
        <p:spPr>
          <a:xfrm>
            <a:off x="923925" y="2597785"/>
            <a:ext cx="4771390" cy="2767330"/>
          </a:xfrm>
          <a:prstGeom prst="roundRect">
            <a:avLst>
              <a:gd name="adj" fmla="val 438"/>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custDataLst>
              <p:tags r:id="rId3"/>
            </p:custDataLst>
          </p:nvPr>
        </p:nvSpPr>
        <p:spPr>
          <a:xfrm>
            <a:off x="2782659" y="2365796"/>
            <a:ext cx="1053415" cy="7627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文本框 7"/>
          <p:cNvSpPr txBox="1"/>
          <p:nvPr>
            <p:custDataLst>
              <p:tags r:id="rId4"/>
            </p:custDataLst>
          </p:nvPr>
        </p:nvSpPr>
        <p:spPr>
          <a:xfrm>
            <a:off x="924560" y="1449705"/>
            <a:ext cx="4770755" cy="460375"/>
          </a:xfrm>
          <a:prstGeom prst="rect">
            <a:avLst/>
          </a:prstGeom>
          <a:noFill/>
        </p:spPr>
        <p:txBody>
          <a:bodyPr wrap="square" lIns="0" rtlCol="0">
            <a:spAutoFit/>
          </a:bodyPr>
          <a:lstStyle/>
          <a:p>
            <a:pPr algn="ctr"/>
            <a:r>
              <a:rPr lang="zh-CN" altLang="en-US" sz="2400" b="1" spc="100" dirty="0">
                <a:solidFill>
                  <a:schemeClr val="accent1"/>
                </a:solidFill>
                <a:sym typeface="+mn-ea"/>
              </a:rPr>
              <a:t>作为参数优化测试平台</a:t>
            </a:r>
            <a:endParaRPr lang="zh-CN" altLang="en-US" sz="2400" b="1" spc="100" dirty="0">
              <a:solidFill>
                <a:schemeClr val="accent1"/>
              </a:solidFill>
            </a:endParaRPr>
          </a:p>
        </p:txBody>
      </p:sp>
      <p:sp>
        <p:nvSpPr>
          <p:cNvPr id="22" name="文本框 21"/>
          <p:cNvSpPr txBox="1"/>
          <p:nvPr>
            <p:custDataLst>
              <p:tags r:id="rId5"/>
            </p:custDataLst>
          </p:nvPr>
        </p:nvSpPr>
        <p:spPr>
          <a:xfrm>
            <a:off x="1325053" y="2821728"/>
            <a:ext cx="4015063" cy="2548307"/>
          </a:xfrm>
          <a:prstGeom prst="rect">
            <a:avLst/>
          </a:prstGeom>
          <a:noFill/>
        </p:spPr>
        <p:txBody>
          <a:bodyPr wrap="square" lIns="0" rtlCol="0">
            <a:noAutofit/>
          </a:bodyPr>
          <a:lstStyle/>
          <a:p>
            <a:pPr algn="l">
              <a:lnSpc>
                <a:spcPct val="150000"/>
              </a:lnSpc>
              <a:buClrTx/>
              <a:buSzTx/>
              <a:buFontTx/>
            </a:pPr>
            <a:r>
              <a:rPr lang="zh-CN" altLang="en-US" dirty="0">
                <a:sym typeface="+mn-ea"/>
              </a:rPr>
              <a:t>为以后采用现代化 </a:t>
            </a:r>
            <a:r>
              <a:rPr lang="en-US" altLang="zh-CN" dirty="0">
                <a:sym typeface="+mn-ea"/>
              </a:rPr>
              <a:t>CMOS </a:t>
            </a:r>
            <a:r>
              <a:rPr lang="zh-CN" altLang="en-US" dirty="0">
                <a:sym typeface="+mn-ea"/>
              </a:rPr>
              <a:t>工艺的将来对撞机上的四维（即含时间信息）像素探测器设计（需要 </a:t>
            </a:r>
            <a:r>
              <a:rPr lang="en-US" altLang="zh-CN" dirty="0" err="1">
                <a:sym typeface="+mn-ea"/>
              </a:rPr>
              <a:t>uW</a:t>
            </a:r>
            <a:r>
              <a:rPr lang="en-US" altLang="zh-CN" dirty="0">
                <a:sym typeface="+mn-ea"/>
              </a:rPr>
              <a:t> </a:t>
            </a:r>
            <a:r>
              <a:rPr lang="zh-CN" altLang="en-US" dirty="0">
                <a:sym typeface="+mn-ea"/>
              </a:rPr>
              <a:t>级别的功耗、小于 </a:t>
            </a:r>
            <a:r>
              <a:rPr lang="en-US" altLang="zh-CN" dirty="0">
                <a:sym typeface="+mn-ea"/>
              </a:rPr>
              <a:t>35ps </a:t>
            </a:r>
            <a:r>
              <a:rPr lang="zh-CN" altLang="en-US" dirty="0">
                <a:sym typeface="+mn-ea"/>
              </a:rPr>
              <a:t>的时间分辨率、承受超过</a:t>
            </a:r>
            <a:r>
              <a:rPr lang="en-US" altLang="zh-CN" dirty="0">
                <a:sym typeface="+mn-ea"/>
              </a:rPr>
              <a:t>100kHZ </a:t>
            </a:r>
            <a:r>
              <a:rPr lang="zh-CN" altLang="en-US" dirty="0">
                <a:sym typeface="+mn-ea"/>
              </a:rPr>
              <a:t>的事件率）提供参考。</a:t>
            </a:r>
            <a:endParaRPr lang="zh-CN" altLang="en-US" dirty="0"/>
          </a:p>
        </p:txBody>
      </p:sp>
      <p:sp>
        <p:nvSpPr>
          <p:cNvPr id="23" name="矩形 22"/>
          <p:cNvSpPr/>
          <p:nvPr>
            <p:custDataLst>
              <p:tags r:id="rId6"/>
            </p:custDataLst>
          </p:nvPr>
        </p:nvSpPr>
        <p:spPr>
          <a:xfrm>
            <a:off x="8325077" y="2376420"/>
            <a:ext cx="994387" cy="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dirty="0"/>
          </a:p>
        </p:txBody>
      </p:sp>
      <p:sp>
        <p:nvSpPr>
          <p:cNvPr id="24" name="文本框 23"/>
          <p:cNvSpPr txBox="1"/>
          <p:nvPr>
            <p:custDataLst>
              <p:tags r:id="rId7"/>
            </p:custDataLst>
          </p:nvPr>
        </p:nvSpPr>
        <p:spPr>
          <a:xfrm>
            <a:off x="6506845" y="1449705"/>
            <a:ext cx="4631055" cy="460375"/>
          </a:xfrm>
          <a:prstGeom prst="rect">
            <a:avLst/>
          </a:prstGeom>
          <a:noFill/>
        </p:spPr>
        <p:txBody>
          <a:bodyPr wrap="square" lIns="0" rtlCol="0">
            <a:spAutoFit/>
          </a:bodyPr>
          <a:lstStyle/>
          <a:p>
            <a:pPr algn="ctr"/>
            <a:r>
              <a:rPr lang="zh-CN" altLang="en-US" sz="2400" b="1" spc="100" dirty="0">
                <a:solidFill>
                  <a:schemeClr val="accent1"/>
                </a:solidFill>
                <a:sym typeface="+mn-ea"/>
              </a:rPr>
              <a:t>进行低成本时间测量</a:t>
            </a:r>
            <a:endParaRPr lang="en-US" altLang="zh-CN" sz="2400" b="1" spc="100" dirty="0">
              <a:solidFill>
                <a:schemeClr val="accent1"/>
              </a:solidFill>
            </a:endParaRPr>
          </a:p>
        </p:txBody>
      </p:sp>
      <p:cxnSp>
        <p:nvCxnSpPr>
          <p:cNvPr id="25" name="直接连接符 24"/>
          <p:cNvCxnSpPr/>
          <p:nvPr>
            <p:custDataLst>
              <p:tags r:id="rId8"/>
            </p:custDataLst>
          </p:nvPr>
        </p:nvCxnSpPr>
        <p:spPr>
          <a:xfrm>
            <a:off x="6090920" y="2722668"/>
            <a:ext cx="20320" cy="2510790"/>
          </a:xfrm>
          <a:prstGeom prst="line">
            <a:avLst/>
          </a:prstGeom>
          <a:ln w="31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6" name="矩形: 圆角 10"/>
          <p:cNvSpPr/>
          <p:nvPr>
            <p:custDataLst>
              <p:tags r:id="rId9"/>
            </p:custDataLst>
          </p:nvPr>
        </p:nvSpPr>
        <p:spPr>
          <a:xfrm>
            <a:off x="6506210" y="2612390"/>
            <a:ext cx="4631690" cy="2768600"/>
          </a:xfrm>
          <a:prstGeom prst="roundRect">
            <a:avLst>
              <a:gd name="adj" fmla="val 0"/>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custDataLst>
              <p:tags r:id="rId10"/>
            </p:custDataLst>
          </p:nvPr>
        </p:nvSpPr>
        <p:spPr>
          <a:xfrm>
            <a:off x="6984382" y="2828124"/>
            <a:ext cx="3790094" cy="2405522"/>
          </a:xfrm>
          <a:prstGeom prst="rect">
            <a:avLst/>
          </a:prstGeom>
          <a:noFill/>
        </p:spPr>
        <p:txBody>
          <a:bodyPr wrap="square" lIns="0" rtlCol="0">
            <a:noAutofit/>
          </a:bodyPr>
          <a:lstStyle/>
          <a:p>
            <a:pPr algn="l">
              <a:lnSpc>
                <a:spcPct val="150000"/>
              </a:lnSpc>
              <a:buClrTx/>
              <a:buSzTx/>
              <a:buFontTx/>
            </a:pPr>
            <a:r>
              <a:rPr lang="zh-CN" altLang="en-US" dirty="0">
                <a:sym typeface="+mn-ea"/>
              </a:rPr>
              <a:t>已经作为可以使用的低成本时间测量系统，提供好于</a:t>
            </a:r>
            <a:r>
              <a:rPr lang="en-US" altLang="zh-CN" dirty="0">
                <a:sym typeface="+mn-ea"/>
              </a:rPr>
              <a:t>100ps </a:t>
            </a:r>
            <a:r>
              <a:rPr lang="zh-CN" altLang="en-US" dirty="0">
                <a:sym typeface="+mn-ea"/>
              </a:rPr>
              <a:t>的时间分辨率，可以在例如中微子探测器中的精确时间测量电路中应用。</a:t>
            </a:r>
            <a:endParaRPr lang="en-US" altLang="zh-CN" dirty="0"/>
          </a:p>
        </p:txBody>
      </p:sp>
      <p:sp>
        <p:nvSpPr>
          <p:cNvPr id="9" name="灯片编号占位符 8"/>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10" name="页脚占位符 9"/>
          <p:cNvSpPr>
            <a:spLocks noGrp="1"/>
          </p:cNvSpPr>
          <p:nvPr>
            <p:ph type="ftr" sz="quarter" idx="11"/>
          </p:nvPr>
        </p:nvSpPr>
        <p:spPr/>
        <p:txBody>
          <a:bodyPr/>
          <a:lstStyle/>
          <a:p>
            <a:r>
              <a:rPr lang="zh-CN" altLang="en-US"/>
              <a:t>NED2026</a:t>
            </a:r>
            <a:endParaRPr lang="zh-CN" altLang="en-US"/>
          </a:p>
        </p:txBody>
      </p:sp>
      <p:sp>
        <p:nvSpPr>
          <p:cNvPr id="11" name="日期占位符 10"/>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4" name="矩形 3"/>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21" name="文本框 20"/>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9" name="灯片编号占位符 8"/>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10" name="页脚占位符 9"/>
          <p:cNvSpPr>
            <a:spLocks noGrp="1"/>
          </p:cNvSpPr>
          <p:nvPr>
            <p:ph type="ftr" sz="quarter" idx="11"/>
          </p:nvPr>
        </p:nvSpPr>
        <p:spPr/>
        <p:txBody>
          <a:bodyPr/>
          <a:lstStyle/>
          <a:p>
            <a:r>
              <a:rPr lang="zh-CN" altLang="en-US"/>
              <a:t>NED2026</a:t>
            </a:r>
            <a:endParaRPr lang="zh-CN" altLang="en-US"/>
          </a:p>
        </p:txBody>
      </p:sp>
      <p:sp>
        <p:nvSpPr>
          <p:cNvPr id="11" name="文本框 10"/>
          <p:cNvSpPr txBox="1"/>
          <p:nvPr/>
        </p:nvSpPr>
        <p:spPr>
          <a:xfrm>
            <a:off x="2143987" y="2281007"/>
            <a:ext cx="6636930" cy="1845310"/>
          </a:xfrm>
          <a:prstGeom prst="rect">
            <a:avLst/>
          </a:prstGeom>
          <a:noFill/>
        </p:spPr>
        <p:txBody>
          <a:bodyPr wrap="square">
            <a:spAutoFit/>
          </a:bodyPr>
          <a:lstStyle/>
          <a:p>
            <a:pPr marL="342900" indent="-342900">
              <a:buFont typeface="Arial" panose="020B0604020202020204" pitchFamily="34" charset="0"/>
              <a:buChar char="•"/>
            </a:pPr>
            <a:r>
              <a:rPr lang="zh-CN" altLang="en-US" sz="2000" b="1" dirty="0">
                <a:solidFill>
                  <a:schemeClr val="tx2"/>
                </a:solidFill>
                <a:latin typeface="+mn-ea"/>
                <a:ea typeface="宋体" panose="02010600030101010101" pitchFamily="2" charset="-122"/>
              </a:rPr>
              <a:t>更多细节可以查看本工作发表的文章，欢迎大家进一步的讨论。</a:t>
            </a:r>
            <a:endParaRPr lang="en-US" altLang="zh-CN" sz="2000" b="1" dirty="0">
              <a:solidFill>
                <a:schemeClr val="tx2"/>
              </a:solidFill>
              <a:latin typeface="+mn-ea"/>
            </a:endParaRPr>
          </a:p>
          <a:p>
            <a:endParaRPr lang="en-US" altLang="zh-CN" sz="2000" b="1" dirty="0">
              <a:solidFill>
                <a:schemeClr val="tx2"/>
              </a:solidFill>
              <a:latin typeface="+mn-ea"/>
            </a:endParaRPr>
          </a:p>
          <a:p>
            <a:pPr lvl="0"/>
            <a:r>
              <a:rPr lang="en-US" altLang="zh-CN" b="1" dirty="0">
                <a:solidFill>
                  <a:srgbClr val="7C2E9A"/>
                </a:solidFill>
              </a:rPr>
              <a:t>Y. Chu and Z. Zhang, A two-stage time-stretching TDC with discrete components, JINST 20, T06005 (2025).</a:t>
            </a:r>
            <a:endParaRPr lang="zh-CN" altLang="en-US" dirty="0">
              <a:solidFill>
                <a:srgbClr val="000000"/>
              </a:solidFill>
            </a:endParaRPr>
          </a:p>
          <a:p>
            <a:pPr marL="342900" indent="-342900">
              <a:buFont typeface="Arial" panose="020B0604020202020204" pitchFamily="34" charset="0"/>
              <a:buChar char="•"/>
            </a:pPr>
            <a:endParaRPr lang="zh-CN" altLang="en-US" b="1" dirty="0">
              <a:solidFill>
                <a:srgbClr val="000000"/>
              </a:solidFill>
              <a:latin typeface="+mn-ea"/>
            </a:endParaRPr>
          </a:p>
        </p:txBody>
      </p:sp>
      <p:sp>
        <p:nvSpPr>
          <p:cNvPr id="2" name="日期占位符 1"/>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dirty="0"/>
              <a:t>5</a:t>
            </a:r>
            <a:r>
              <a:rPr lang="zh-CN" altLang="en-US" dirty="0"/>
              <a:t>‘’</a:t>
            </a:r>
            <a:r>
              <a:rPr lang="en-US" altLang="zh-CN" dirty="0"/>
              <a:t>++</a:t>
            </a:r>
            <a:r>
              <a:rPr lang="zh-CN" altLang="en-US" dirty="0"/>
              <a:t>‘’</a:t>
            </a:r>
            <a:r>
              <a:rPr lang="en-US" altLang="zh-CN" dirty="0"/>
              <a:t>4</a:t>
            </a:r>
            <a:endParaRPr lang="zh-CN" altLang="en-US" dirty="0"/>
          </a:p>
        </p:txBody>
      </p:sp>
      <p:sp>
        <p:nvSpPr>
          <p:cNvPr id="3" name="内容占位符 2"/>
          <p:cNvSpPr>
            <a:spLocks noGrp="1"/>
          </p:cNvSpPr>
          <p:nvPr>
            <p:ph idx="1"/>
          </p:nvPr>
        </p:nvSpPr>
        <p:spPr/>
        <p:txBody>
          <a:bodyPr/>
          <a:lstStyle/>
          <a:p>
            <a:endParaRPr lang="zh-CN" altLang="en-US"/>
          </a:p>
        </p:txBody>
      </p:sp>
      <p:sp>
        <p:nvSpPr>
          <p:cNvPr id="6" name="矩形 5"/>
          <p:cNvSpPr/>
          <p:nvPr/>
        </p:nvSpPr>
        <p:spPr>
          <a:xfrm>
            <a:off x="0" y="1442720"/>
            <a:ext cx="12192000" cy="2569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endParaRPr lang="zh-CN" altLang="zh-CN" sz="4000" dirty="0">
              <a:solidFill>
                <a:schemeClr val="bg2"/>
              </a:solidFill>
              <a:effectLst/>
              <a:latin typeface="Times New Roman" panose="02020603050405020304" pitchFamily="18" charset="0"/>
              <a:ea typeface="Times New Roman" panose="02020603050405020304" pitchFamily="18" charset="0"/>
            </a:endParaRPr>
          </a:p>
        </p:txBody>
      </p:sp>
      <p:sp>
        <p:nvSpPr>
          <p:cNvPr id="9" name="文本框 8"/>
          <p:cNvSpPr txBox="1"/>
          <p:nvPr/>
        </p:nvSpPr>
        <p:spPr>
          <a:xfrm>
            <a:off x="657225" y="1673225"/>
            <a:ext cx="11127740" cy="1900555"/>
          </a:xfrm>
          <a:prstGeom prst="rect">
            <a:avLst/>
          </a:prstGeom>
          <a:noFill/>
        </p:spPr>
        <p:txBody>
          <a:bodyPr wrap="square" rtlCol="0">
            <a:noAutofit/>
          </a:bodyPr>
          <a:lstStyle/>
          <a:p>
            <a:pPr algn="ctr">
              <a:lnSpc>
                <a:spcPct val="150000"/>
              </a:lnSpc>
            </a:pPr>
            <a:r>
              <a:rPr lang="en-US" altLang="zh-CN" sz="6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Thanks!</a:t>
            </a:r>
            <a:endParaRPr lang="en-US" altLang="zh-CN" sz="6000"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2" name="图片 11"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100965" y="307975"/>
            <a:ext cx="2397760" cy="628650"/>
          </a:xfrm>
          <a:prstGeom prst="rect">
            <a:avLst/>
          </a:prstGeom>
        </p:spPr>
      </p:pic>
      <p:sp>
        <p:nvSpPr>
          <p:cNvPr id="8" name="灯片编号占位符 7"/>
          <p:cNvSpPr>
            <a:spLocks noGrp="1"/>
          </p:cNvSpPr>
          <p:nvPr>
            <p:ph type="sldNum" sz="quarter" idx="12"/>
          </p:nvPr>
        </p:nvSpPr>
        <p:spPr/>
        <p:txBody>
          <a:bodyPr/>
          <a:lstStyle/>
          <a:p>
            <a:fld id="{97AA5570-5C36-4F12-A1EB-4155A99A1666}" type="slidenum">
              <a:rPr lang="zh-CN" altLang="en-US" smtClean="0"/>
            </a:fld>
            <a:endParaRPr lang="zh-CN" altLang="en-US" dirty="0"/>
          </a:p>
        </p:txBody>
      </p:sp>
      <p:sp>
        <p:nvSpPr>
          <p:cNvPr id="7" name="页脚占位符 6"/>
          <p:cNvSpPr>
            <a:spLocks noGrp="1"/>
          </p:cNvSpPr>
          <p:nvPr>
            <p:ph type="ftr" sz="quarter" idx="11"/>
          </p:nvPr>
        </p:nvSpPr>
        <p:spPr/>
        <p:txBody>
          <a:bodyPr/>
          <a:lstStyle/>
          <a:p>
            <a:r>
              <a:rPr lang="en-US" altLang="zh-CN"/>
              <a:t>NED2026</a:t>
            </a:r>
            <a:endParaRPr lang="en-US" altLang="zh-CN"/>
          </a:p>
        </p:txBody>
      </p:sp>
      <p:sp>
        <p:nvSpPr>
          <p:cNvPr id="5" name="日期占位符 4"/>
          <p:cNvSpPr>
            <a:spLocks noGrp="1"/>
          </p:cNvSpPr>
          <p:nvPr>
            <p:ph type="dt" sz="half" idx="10"/>
          </p:nvPr>
        </p:nvSpPr>
        <p:spPr/>
        <p:txBody>
          <a:bodyPr/>
          <a:p>
            <a:r>
              <a:rPr lang="zh-CN" altLang="en-US"/>
              <a:t>2026-8-11</a:t>
            </a:r>
            <a:endParaRPr lang="zh-CN" altLang="en-US"/>
          </a:p>
        </p:txBody>
      </p:sp>
      <p:sp>
        <p:nvSpPr>
          <p:cNvPr id="11" name="文本框 10"/>
          <p:cNvSpPr txBox="1"/>
          <p:nvPr/>
        </p:nvSpPr>
        <p:spPr>
          <a:xfrm>
            <a:off x="2580005" y="4994275"/>
            <a:ext cx="7031990" cy="475615"/>
          </a:xfrm>
          <a:prstGeom prst="rect">
            <a:avLst/>
          </a:prstGeom>
          <a:noFill/>
        </p:spPr>
        <p:txBody>
          <a:bodyPr wrap="square" rtlCol="0">
            <a:spAutoFit/>
          </a:bodyPr>
          <a:lstStyle/>
          <a:p>
            <a:pPr algn="ctr">
              <a:lnSpc>
                <a:spcPct val="125000"/>
              </a:lnSpc>
            </a:pPr>
            <a:r>
              <a:rPr lang="zh-CN" altLang="en-US" sz="2000" b="1" dirty="0">
                <a:latin typeface="宋体" panose="02010600030101010101" pitchFamily="2" charset="-122"/>
                <a:ea typeface="宋体" panose="02010600030101010101" pitchFamily="2" charset="-122"/>
                <a:sym typeface="+mn-ea"/>
              </a:rPr>
              <a:t>清华大学工程物理系</a:t>
            </a:r>
            <a:endParaRPr lang="en-US" altLang="zh-CN" sz="2000" b="1" spc="300" dirty="0">
              <a:solidFill>
                <a:schemeClr val="tx1"/>
              </a:solidFill>
              <a:latin typeface="Times New Roman" panose="02020603050405020304" pitchFamily="18" charset="0"/>
              <a:ea typeface="微软雅黑 Light" panose="020B0502040204020203" pitchFamily="34" charset="-122"/>
              <a:cs typeface="Times New Roman" panose="02020603050405020304" pitchFamily="18" charset="0"/>
            </a:endParaRPr>
          </a:p>
        </p:txBody>
      </p:sp>
      <p:sp>
        <p:nvSpPr>
          <p:cNvPr id="13" name="文本框 12"/>
          <p:cNvSpPr txBox="1"/>
          <p:nvPr/>
        </p:nvSpPr>
        <p:spPr>
          <a:xfrm>
            <a:off x="4194175" y="4290695"/>
            <a:ext cx="3805555" cy="460375"/>
          </a:xfrm>
          <a:prstGeom prst="rect">
            <a:avLst/>
          </a:prstGeom>
          <a:noFill/>
        </p:spPr>
        <p:txBody>
          <a:bodyPr wrap="square" rtlCol="0">
            <a:spAutoFit/>
          </a:bodyPr>
          <a:lstStyle/>
          <a:p>
            <a:pPr algn="ctr"/>
            <a:r>
              <a:rPr lang="zh-CN" altLang="en-US" sz="2400" b="1" dirty="0">
                <a:latin typeface="宋体" panose="02010600030101010101" pitchFamily="2" charset="-122"/>
                <a:ea typeface="宋体" panose="02010600030101010101" pitchFamily="2" charset="-122"/>
                <a:sym typeface="+mn-ea"/>
              </a:rPr>
              <a:t>褚衍博，张志财</a:t>
            </a:r>
            <a:endParaRPr lang="en-US" altLang="zh-CN" sz="2400" b="1">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2290932" y="4615900"/>
            <a:ext cx="7891756" cy="2084840"/>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zh-CN" altLang="en-US" sz="2800" b="1" dirty="0">
                <a:solidFill>
                  <a:schemeClr val="tx2"/>
                </a:solidFill>
                <a:latin typeface="+mn-ea"/>
                <a:sym typeface="+mn-ea"/>
              </a:rPr>
              <a:t>信号发生器</a:t>
            </a:r>
            <a:endParaRPr lang="zh-CN" altLang="en-US" sz="2800" b="1" dirty="0">
              <a:solidFill>
                <a:schemeClr val="tx2"/>
              </a:solidFill>
              <a:latin typeface="+mn-ea"/>
            </a:endParaRPr>
          </a:p>
        </p:txBody>
      </p:sp>
      <p:sp>
        <p:nvSpPr>
          <p:cNvPr id="16" name="文本框 15"/>
          <p:cNvSpPr txBox="1"/>
          <p:nvPr/>
        </p:nvSpPr>
        <p:spPr>
          <a:xfrm>
            <a:off x="3286067" y="4841943"/>
            <a:ext cx="3116370" cy="1705403"/>
          </a:xfrm>
          <a:prstGeom prst="rect">
            <a:avLst/>
          </a:prstGeom>
          <a:noFill/>
        </p:spPr>
        <p:txBody>
          <a:bodyPr wrap="square" rtlCol="0">
            <a:spAutoFit/>
          </a:bodyPr>
          <a:lstStyle/>
          <a:p>
            <a:pPr>
              <a:lnSpc>
                <a:spcPct val="150000"/>
              </a:lnSpc>
            </a:pPr>
            <a:r>
              <a:rPr lang="zh-CN" altLang="en-US" dirty="0"/>
              <a:t>基于对不同</a:t>
            </a:r>
            <a:r>
              <a:rPr lang="en-US" altLang="zh-CN" dirty="0"/>
              <a:t>RC</a:t>
            </a:r>
            <a:r>
              <a:rPr lang="zh-CN" altLang="en-US" dirty="0"/>
              <a:t>电路充电速率差别，导出一个</a:t>
            </a:r>
            <a:r>
              <a:rPr lang="en-US" altLang="zh-CN" dirty="0"/>
              <a:t>ns</a:t>
            </a:r>
            <a:r>
              <a:rPr lang="zh-CN" altLang="en-US" dirty="0"/>
              <a:t>级的小信号，可基于可变电阻和单片机控制信号宽度和产生</a:t>
            </a:r>
            <a:endParaRPr lang="zh-CN" altLang="en-US" dirty="0"/>
          </a:p>
        </p:txBody>
      </p:sp>
      <p:sp>
        <p:nvSpPr>
          <p:cNvPr id="17" name="箭头: 下 16"/>
          <p:cNvSpPr/>
          <p:nvPr/>
        </p:nvSpPr>
        <p:spPr>
          <a:xfrm rot="16200000">
            <a:off x="6510924" y="5502482"/>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18" name="文本框 17"/>
          <p:cNvSpPr txBox="1"/>
          <p:nvPr/>
        </p:nvSpPr>
        <p:spPr>
          <a:xfrm>
            <a:off x="7156726" y="5281348"/>
            <a:ext cx="2750754" cy="874407"/>
          </a:xfrm>
          <a:prstGeom prst="rect">
            <a:avLst/>
          </a:prstGeom>
          <a:noFill/>
        </p:spPr>
        <p:txBody>
          <a:bodyPr wrap="square" rtlCol="0">
            <a:spAutoFit/>
          </a:bodyPr>
          <a:lstStyle/>
          <a:p>
            <a:pPr>
              <a:lnSpc>
                <a:spcPct val="150000"/>
              </a:lnSpc>
            </a:pPr>
            <a:r>
              <a:rPr lang="zh-CN" altLang="en-US" b="1" dirty="0">
                <a:solidFill>
                  <a:schemeClr val="tx2"/>
                </a:solidFill>
              </a:rPr>
              <a:t>可用于批量产生特定宽度的待测信号，用于刻度</a:t>
            </a:r>
            <a:endParaRPr lang="zh-CN" altLang="en-US" b="1" dirty="0">
              <a:solidFill>
                <a:schemeClr val="tx2"/>
              </a:solidFill>
            </a:endParaRPr>
          </a:p>
        </p:txBody>
      </p:sp>
      <p:sp>
        <p:nvSpPr>
          <p:cNvPr id="19" name="矩形: 圆角 18"/>
          <p:cNvSpPr/>
          <p:nvPr/>
        </p:nvSpPr>
        <p:spPr>
          <a:xfrm>
            <a:off x="2431354" y="5155531"/>
            <a:ext cx="582881" cy="998699"/>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t>原理</a:t>
            </a:r>
            <a:endParaRPr lang="zh-CN" altLang="en-US" sz="2000" b="1" dirty="0"/>
          </a:p>
        </p:txBody>
      </p:sp>
      <p:pic>
        <p:nvPicPr>
          <p:cNvPr id="9" name="图片 8" descr="C:/Users/Southland/Desktop/同济大学 TJU todo.png同济大学 TJU todo"/>
          <p:cNvPicPr>
            <a:picLocks noChangeAspect="1"/>
          </p:cNvPicPr>
          <p:nvPr/>
        </p:nvPicPr>
        <p:blipFill>
          <a:blip r:embed="rId2">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宋体" panose="02010600030101010101" pitchFamily="2" charset="-122"/>
                  <a:ea typeface="宋体" panose="02010600030101010101" pitchFamily="2" charset="-122"/>
                </a:endParaRPr>
              </a:p>
            </p:txBody>
          </p:sp>
        </p:grpSp>
      </p:grpSp>
      <p:pic>
        <p:nvPicPr>
          <p:cNvPr id="5" name="图片 4"/>
          <p:cNvPicPr>
            <a:picLocks noChangeAspect="1"/>
          </p:cNvPicPr>
          <p:nvPr/>
        </p:nvPicPr>
        <p:blipFill>
          <a:blip r:embed="rId3"/>
          <a:stretch>
            <a:fillRect/>
          </a:stretch>
        </p:blipFill>
        <p:spPr>
          <a:xfrm>
            <a:off x="939518" y="1227192"/>
            <a:ext cx="5211675" cy="3181126"/>
          </a:xfrm>
          <a:prstGeom prst="rect">
            <a:avLst/>
          </a:prstGeom>
        </p:spPr>
      </p:pic>
      <p:pic>
        <p:nvPicPr>
          <p:cNvPr id="6" name="图片 5"/>
          <p:cNvPicPr>
            <a:picLocks noChangeAspect="1"/>
          </p:cNvPicPr>
          <p:nvPr/>
        </p:nvPicPr>
        <p:blipFill>
          <a:blip r:embed="rId4"/>
          <a:stretch>
            <a:fillRect/>
          </a:stretch>
        </p:blipFill>
        <p:spPr>
          <a:xfrm>
            <a:off x="6658253" y="954977"/>
            <a:ext cx="4266205" cy="3453341"/>
          </a:xfrm>
          <a:prstGeom prst="rect">
            <a:avLst/>
          </a:prstGeom>
        </p:spPr>
      </p:pic>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700" advTm="19740">
        <p:fade/>
      </p:transition>
    </mc:Choice>
    <mc:Fallback>
      <p:transition spd="med" advTm="1974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606858" y="4634144"/>
            <a:ext cx="8730831" cy="2050779"/>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zh-CN" altLang="en-US" sz="2800" b="1" dirty="0">
                <a:solidFill>
                  <a:schemeClr val="tx2"/>
                </a:solidFill>
                <a:latin typeface="+mn-ea"/>
                <a:sym typeface="+mn-ea"/>
              </a:rPr>
              <a:t>时间放大刻度</a:t>
            </a:r>
            <a:endParaRPr lang="zh-CN" altLang="en-US" sz="2800" b="1" dirty="0">
              <a:solidFill>
                <a:schemeClr val="tx2"/>
              </a:solidFill>
              <a:latin typeface="+mn-ea"/>
            </a:endParaRPr>
          </a:p>
        </p:txBody>
      </p:sp>
      <p:sp>
        <p:nvSpPr>
          <p:cNvPr id="16" name="文本框 15"/>
          <p:cNvSpPr txBox="1"/>
          <p:nvPr/>
        </p:nvSpPr>
        <p:spPr>
          <a:xfrm>
            <a:off x="1758822" y="4998970"/>
            <a:ext cx="4442355" cy="1289905"/>
          </a:xfrm>
          <a:prstGeom prst="rect">
            <a:avLst/>
          </a:prstGeom>
          <a:noFill/>
        </p:spPr>
        <p:txBody>
          <a:bodyPr wrap="square" rtlCol="0">
            <a:spAutoFit/>
          </a:bodyPr>
          <a:lstStyle/>
          <a:p>
            <a:pPr>
              <a:lnSpc>
                <a:spcPct val="150000"/>
              </a:lnSpc>
            </a:pPr>
            <a:r>
              <a:rPr lang="zh-CN" altLang="en-US" dirty="0"/>
              <a:t>刻度曲线表现出一定非线性，作放大倍数随输入信号宽度变化曲线如右图，可明显看到放大倍数变化</a:t>
            </a:r>
            <a:endParaRPr lang="zh-CN" altLang="en-US" dirty="0"/>
          </a:p>
        </p:txBody>
      </p:sp>
      <p:sp>
        <p:nvSpPr>
          <p:cNvPr id="17" name="箭头: 下 16"/>
          <p:cNvSpPr/>
          <p:nvPr/>
        </p:nvSpPr>
        <p:spPr>
          <a:xfrm rot="16200000">
            <a:off x="6183170" y="5370745"/>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18" name="文本框 17"/>
          <p:cNvSpPr txBox="1"/>
          <p:nvPr/>
        </p:nvSpPr>
        <p:spPr>
          <a:xfrm>
            <a:off x="7102677" y="4769516"/>
            <a:ext cx="3142153" cy="1705403"/>
          </a:xfrm>
          <a:prstGeom prst="rect">
            <a:avLst/>
          </a:prstGeom>
          <a:noFill/>
        </p:spPr>
        <p:txBody>
          <a:bodyPr wrap="square" rtlCol="0">
            <a:spAutoFit/>
          </a:bodyPr>
          <a:lstStyle/>
          <a:p>
            <a:pPr>
              <a:lnSpc>
                <a:spcPct val="150000"/>
              </a:lnSpc>
            </a:pPr>
            <a:r>
              <a:rPr lang="zh-CN" altLang="en-US" b="1" dirty="0">
                <a:solidFill>
                  <a:schemeClr val="tx2"/>
                </a:solidFill>
              </a:rPr>
              <a:t>放大倍数的变化导致无法使用线性拟合直接来从输出信号宽度还原输入信号宽度，而是需要线性插值的查找表</a:t>
            </a:r>
            <a:endParaRPr lang="zh-CN" altLang="en-US" b="1" dirty="0">
              <a:solidFill>
                <a:schemeClr val="tx2"/>
              </a:solidFill>
            </a:endParaRPr>
          </a:p>
        </p:txBody>
      </p:sp>
      <p:pic>
        <p:nvPicPr>
          <p:cNvPr id="9" name="图片 8" descr="C:/Users/Southland/Desktop/同济大学 TJU todo.png同济大学 TJU todo"/>
          <p:cNvPicPr>
            <a:picLocks noChangeAspect="1"/>
          </p:cNvPicPr>
          <p:nvPr/>
        </p:nvPicPr>
        <p:blipFill>
          <a:blip r:embed="rId2">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宋体" panose="02010600030101010101" pitchFamily="2" charset="-122"/>
                  <a:ea typeface="宋体" panose="02010600030101010101" pitchFamily="2" charset="-122"/>
                </a:endParaRPr>
              </a:p>
            </p:txBody>
          </p:sp>
        </p:grpSp>
      </p:grpSp>
      <p:pic>
        <p:nvPicPr>
          <p:cNvPr id="7" name="图片 6"/>
          <p:cNvPicPr>
            <a:picLocks noChangeAspect="1"/>
          </p:cNvPicPr>
          <p:nvPr/>
        </p:nvPicPr>
        <p:blipFill>
          <a:blip r:embed="rId3"/>
          <a:stretch>
            <a:fillRect/>
          </a:stretch>
        </p:blipFill>
        <p:spPr>
          <a:xfrm>
            <a:off x="326075" y="1172378"/>
            <a:ext cx="5510981" cy="3267531"/>
          </a:xfrm>
          <a:prstGeom prst="rect">
            <a:avLst/>
          </a:prstGeom>
        </p:spPr>
      </p:pic>
      <p:pic>
        <p:nvPicPr>
          <p:cNvPr id="6" name="图片 5"/>
          <p:cNvPicPr>
            <a:picLocks noChangeAspect="1"/>
          </p:cNvPicPr>
          <p:nvPr/>
        </p:nvPicPr>
        <p:blipFill>
          <a:blip r:embed="rId4"/>
          <a:stretch>
            <a:fillRect/>
          </a:stretch>
        </p:blipFill>
        <p:spPr>
          <a:xfrm>
            <a:off x="6096000" y="1206163"/>
            <a:ext cx="5640592" cy="3297875"/>
          </a:xfrm>
          <a:prstGeom prst="rect">
            <a:avLst/>
          </a:prstGeom>
        </p:spPr>
      </p:pic>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700" advTm="24683">
        <p:fade/>
      </p:transition>
    </mc:Choice>
    <mc:Fallback>
      <p:transition spd="med" advTm="2468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935220" y="2526665"/>
            <a:ext cx="4131310" cy="829945"/>
          </a:xfrm>
          <a:prstGeom prst="rect">
            <a:avLst/>
          </a:prstGeom>
          <a:noFill/>
        </p:spPr>
        <p:txBody>
          <a:bodyPr wrap="square" rtlCol="0">
            <a:spAutoFit/>
          </a:bodyPr>
          <a:lstStyle/>
          <a:p>
            <a:r>
              <a:rPr lang="zh-CN" altLang="en-US" sz="4800" b="1">
                <a:solidFill>
                  <a:schemeClr val="tx2"/>
                </a:solidFill>
                <a:latin typeface="宋体" panose="02010600030101010101" pitchFamily="2" charset="-122"/>
                <a:ea typeface="宋体" panose="02010600030101010101" pitchFamily="2" charset="-122"/>
                <a:cs typeface="+mn-ea"/>
                <a:sym typeface="+mn-ea"/>
              </a:rPr>
              <a:t>引言</a:t>
            </a:r>
            <a:endParaRPr lang="en-US" altLang="zh-CN" sz="4800" b="1">
              <a:solidFill>
                <a:schemeClr val="tx2"/>
              </a:solidFill>
              <a:latin typeface="+mn-ea"/>
            </a:endParaRPr>
          </a:p>
        </p:txBody>
      </p:sp>
      <p:sp>
        <p:nvSpPr>
          <p:cNvPr id="10" name="文本框 9"/>
          <p:cNvSpPr txBox="1"/>
          <p:nvPr/>
        </p:nvSpPr>
        <p:spPr>
          <a:xfrm>
            <a:off x="4935220" y="4090670"/>
            <a:ext cx="4212590" cy="2168525"/>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a:latin typeface="宋体" panose="02010600030101010101" pitchFamily="2" charset="-122"/>
                <a:ea typeface="宋体" panose="02010600030101010101" pitchFamily="2" charset="-122"/>
                <a:cs typeface="+mn-ea"/>
                <a:sym typeface="+mn-ea"/>
              </a:rPr>
              <a:t>研究背景</a:t>
            </a:r>
            <a:endParaRPr lang="en-US" altLang="zh-CN">
              <a:latin typeface="+mn-ea"/>
            </a:endParaRPr>
          </a:p>
          <a:p>
            <a:pPr marL="285750" indent="-285750">
              <a:lnSpc>
                <a:spcPct val="150000"/>
              </a:lnSpc>
              <a:buFont typeface="Wingdings" panose="05000000000000000000" pitchFamily="2" charset="2"/>
              <a:buChar char="l"/>
            </a:pPr>
            <a:r>
              <a:rPr lang="zh-CN" altLang="en-US">
                <a:latin typeface="宋体" panose="02010600030101010101" pitchFamily="2" charset="-122"/>
                <a:ea typeface="宋体" panose="02010600030101010101" pitchFamily="2" charset="-122"/>
                <a:cs typeface="+mn-ea"/>
                <a:sym typeface="+mn-ea"/>
              </a:rPr>
              <a:t>时间放大原理</a:t>
            </a:r>
            <a:endParaRPr lang="en-US" altLang="zh-CN">
              <a:latin typeface="+mn-ea"/>
            </a:endParaRPr>
          </a:p>
          <a:p>
            <a:pPr marL="285750" indent="-285750">
              <a:lnSpc>
                <a:spcPct val="150000"/>
              </a:lnSpc>
              <a:buFont typeface="Wingdings" panose="05000000000000000000" pitchFamily="2" charset="2"/>
              <a:buChar char="l"/>
            </a:pPr>
            <a:r>
              <a:rPr lang="zh-CN" altLang="en-US">
                <a:latin typeface="宋体" panose="02010600030101010101" pitchFamily="2" charset="-122"/>
                <a:ea typeface="宋体" panose="02010600030101010101" pitchFamily="2" charset="-122"/>
              </a:rPr>
              <a:t>多级时间放大原理</a:t>
            </a:r>
            <a:endParaRPr lang="en-US" altLang="zh-CN">
              <a:latin typeface="+mn-ea"/>
            </a:endParaRPr>
          </a:p>
          <a:p>
            <a:pPr marL="285750" indent="-285750">
              <a:lnSpc>
                <a:spcPct val="150000"/>
              </a:lnSpc>
              <a:buFont typeface="Wingdings" panose="05000000000000000000" pitchFamily="2" charset="2"/>
              <a:buChar char="l"/>
            </a:pPr>
            <a:endParaRPr lang="en-US" altLang="zh-CN">
              <a:latin typeface="+mn-ea"/>
            </a:endParaRPr>
          </a:p>
          <a:p>
            <a:pPr marL="285750" indent="-285750">
              <a:lnSpc>
                <a:spcPct val="150000"/>
              </a:lnSpc>
              <a:buFont typeface="Wingdings" panose="05000000000000000000" pitchFamily="2" charset="2"/>
              <a:buChar char="l"/>
            </a:pPr>
            <a:endParaRPr lang="en-US" altLang="zh-CN">
              <a:latin typeface="+mn-ea"/>
            </a:endParaRPr>
          </a:p>
        </p:txBody>
      </p:sp>
      <p:pic>
        <p:nvPicPr>
          <p:cNvPr id="8" name="图片 7"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sp>
        <p:nvSpPr>
          <p:cNvPr id="11" name="文本框 10"/>
          <p:cNvSpPr txBox="1"/>
          <p:nvPr/>
        </p:nvSpPr>
        <p:spPr>
          <a:xfrm>
            <a:off x="516255" y="82550"/>
            <a:ext cx="3547110" cy="583565"/>
          </a:xfrm>
          <a:prstGeom prst="rect">
            <a:avLst/>
          </a:prstGeom>
          <a:noFill/>
        </p:spPr>
        <p:txBody>
          <a:bodyPr wrap="square" rtlCol="0">
            <a:spAutoFit/>
          </a:bodyPr>
          <a:lstStyle/>
          <a:p>
            <a:r>
              <a:rPr lang="zh-CN" altLang="en-US" sz="3200">
                <a:latin typeface="+mn-ea"/>
              </a:rPr>
              <a:t> </a:t>
            </a:r>
            <a:r>
              <a:rPr lang="en-US" altLang="zh-CN" sz="2800">
                <a:solidFill>
                  <a:schemeClr val="bg1">
                    <a:lumMod val="65000"/>
                  </a:schemeClr>
                </a:solidFill>
                <a:latin typeface="+mn-ea"/>
              </a:rPr>
              <a:t>CONTENT</a:t>
            </a:r>
            <a:endParaRPr lang="en-US" altLang="zh-CN" sz="2800">
              <a:solidFill>
                <a:schemeClr val="bg1">
                  <a:lumMod val="65000"/>
                </a:schemeClr>
              </a:solidFill>
              <a:latin typeface="+mn-ea"/>
            </a:endParaRPr>
          </a:p>
        </p:txBody>
      </p:sp>
      <p:grpSp>
        <p:nvGrpSpPr>
          <p:cNvPr id="19" name="组合 18"/>
          <p:cNvGrpSpPr/>
          <p:nvPr/>
        </p:nvGrpSpPr>
        <p:grpSpPr>
          <a:xfrm>
            <a:off x="3403600" y="2244725"/>
            <a:ext cx="1320800" cy="2002790"/>
            <a:chOff x="5360" y="3535"/>
            <a:chExt cx="2080" cy="3154"/>
          </a:xfrm>
        </p:grpSpPr>
        <p:grpSp>
          <p:nvGrpSpPr>
            <p:cNvPr id="3" name="组合 2"/>
            <p:cNvGrpSpPr/>
            <p:nvPr/>
          </p:nvGrpSpPr>
          <p:grpSpPr>
            <a:xfrm>
              <a:off x="5360" y="3535"/>
              <a:ext cx="2080" cy="3155"/>
              <a:chOff x="886602" y="106738"/>
              <a:chExt cx="1620000" cy="2422915"/>
            </a:xfrm>
          </p:grpSpPr>
          <p:sp>
            <p:nvSpPr>
              <p:cNvPr id="2" name="矩形 1"/>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 name="组合 3"/>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2" name="文本框 11"/>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3" name="文本框 12"/>
            <p:cNvSpPr txBox="1"/>
            <p:nvPr/>
          </p:nvSpPr>
          <p:spPr>
            <a:xfrm>
              <a:off x="5681" y="4564"/>
              <a:ext cx="1759" cy="1252"/>
            </a:xfrm>
            <a:prstGeom prst="rect">
              <a:avLst/>
            </a:prstGeom>
            <a:noFill/>
          </p:spPr>
          <p:txBody>
            <a:bodyPr wrap="square" rtlCol="0" anchor="t">
              <a:noAutofit/>
            </a:bodyPr>
            <a:lstStyle/>
            <a:p>
              <a:pPr algn="ctr"/>
              <a:r>
                <a:rPr lang="en-US" altLang="zh-CN" sz="3600" b="1">
                  <a:solidFill>
                    <a:schemeClr val="bg1"/>
                  </a:solidFill>
                  <a:latin typeface="+mn-ea"/>
                  <a:sym typeface="+mn-ea"/>
                </a:rPr>
                <a:t>01</a:t>
              </a:r>
              <a:endParaRPr lang="en-US" altLang="zh-CN" sz="3600" b="1">
                <a:solidFill>
                  <a:schemeClr val="bg1"/>
                </a:solidFill>
                <a:latin typeface="+mn-ea"/>
                <a:sym typeface="+mn-ea"/>
              </a:endParaRPr>
            </a:p>
          </p:txBody>
        </p:sp>
      </p:gr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dirty="0"/>
          </a:p>
        </p:txBody>
      </p:sp>
      <p:sp>
        <p:nvSpPr>
          <p:cNvPr id="9" name="页脚占位符 8"/>
          <p:cNvSpPr>
            <a:spLocks noGrp="1"/>
          </p:cNvSpPr>
          <p:nvPr>
            <p:ph type="ftr" sz="quarter" idx="11"/>
          </p:nvPr>
        </p:nvSpPr>
        <p:spPr/>
        <p:txBody>
          <a:bodyPr/>
          <a:lstStyle/>
          <a:p>
            <a:r>
              <a:rPr lang="zh-CN" altLang="en-US"/>
              <a:t>NED2026</a:t>
            </a:r>
            <a:endParaRPr lang="zh-CN" altLang="en-US"/>
          </a:p>
        </p:txBody>
      </p:sp>
      <p:sp>
        <p:nvSpPr>
          <p:cNvPr id="14" name="日期占位符 13"/>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1"/>
          <a:srcRect l="8663" b="7371"/>
          <a:stretch>
            <a:fillRect/>
          </a:stretch>
        </p:blipFill>
        <p:spPr>
          <a:xfrm>
            <a:off x="5996060" y="695624"/>
            <a:ext cx="6195940" cy="4593450"/>
          </a:xfrm>
          <a:prstGeom prst="rect">
            <a:avLst/>
          </a:prstGeom>
        </p:spPr>
      </p:pic>
      <p:pic>
        <p:nvPicPr>
          <p:cNvPr id="5" name="图片 4"/>
          <p:cNvPicPr>
            <a:picLocks noChangeAspect="1"/>
          </p:cNvPicPr>
          <p:nvPr/>
        </p:nvPicPr>
        <p:blipFill>
          <a:blip r:embed="rId2"/>
          <a:stretch>
            <a:fillRect/>
          </a:stretch>
        </p:blipFill>
        <p:spPr>
          <a:xfrm>
            <a:off x="0" y="712885"/>
            <a:ext cx="6017326" cy="4558928"/>
          </a:xfrm>
          <a:prstGeom prst="rect">
            <a:avLst/>
          </a:prstGeom>
        </p:spPr>
      </p:pic>
      <p:sp>
        <p:nvSpPr>
          <p:cNvPr id="2" name="文本框 1"/>
          <p:cNvSpPr txBox="1"/>
          <p:nvPr/>
        </p:nvSpPr>
        <p:spPr>
          <a:xfrm>
            <a:off x="1270000" y="173077"/>
            <a:ext cx="8622394" cy="521970"/>
          </a:xfrm>
          <a:prstGeom prst="rect">
            <a:avLst/>
          </a:prstGeom>
          <a:noFill/>
        </p:spPr>
        <p:txBody>
          <a:bodyPr wrap="square" rtlCol="0">
            <a:spAutoFit/>
          </a:bodyPr>
          <a:lstStyle/>
          <a:p>
            <a:r>
              <a:rPr lang="zh-CN" altLang="en-US" sz="2800" b="1" dirty="0">
                <a:solidFill>
                  <a:schemeClr val="tx2"/>
                </a:solidFill>
                <a:latin typeface="+mn-ea"/>
                <a:sym typeface="+mn-ea"/>
              </a:rPr>
              <a:t>边沿时间片段引出</a:t>
            </a:r>
            <a:endParaRPr lang="zh-CN" altLang="en-US" sz="2800" b="1" dirty="0">
              <a:solidFill>
                <a:schemeClr val="tx2"/>
              </a:solidFill>
              <a:latin typeface="+mn-ea"/>
            </a:endParaRPr>
          </a:p>
        </p:txBody>
      </p:sp>
      <p:pic>
        <p:nvPicPr>
          <p:cNvPr id="9" name="图片 8" descr="C:/Users/Southland/Desktop/同济大学 TJU todo.png同济大学 TJU todo"/>
          <p:cNvPicPr>
            <a:picLocks noChangeAspect="1"/>
          </p:cNvPicPr>
          <p:nvPr/>
        </p:nvPicPr>
        <p:blipFill>
          <a:blip r:embed="rId3">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宋体" panose="02010600030101010101" pitchFamily="2" charset="-122"/>
                  <a:ea typeface="宋体" panose="02010600030101010101" pitchFamily="2" charset="-122"/>
                </a:endParaRPr>
              </a:p>
            </p:txBody>
          </p:sp>
        </p:grpSp>
      </p:grpSp>
      <p:grpSp>
        <p:nvGrpSpPr>
          <p:cNvPr id="26" name="组合 25"/>
          <p:cNvGrpSpPr/>
          <p:nvPr/>
        </p:nvGrpSpPr>
        <p:grpSpPr>
          <a:xfrm>
            <a:off x="511810" y="5551266"/>
            <a:ext cx="11168380" cy="1080135"/>
            <a:chOff x="800" y="8218"/>
            <a:chExt cx="17588" cy="1701"/>
          </a:xfrm>
        </p:grpSpPr>
        <p:grpSp>
          <p:nvGrpSpPr>
            <p:cNvPr id="27" name="组合 26"/>
            <p:cNvGrpSpPr/>
            <p:nvPr/>
          </p:nvGrpSpPr>
          <p:grpSpPr>
            <a:xfrm>
              <a:off x="800" y="8218"/>
              <a:ext cx="17588" cy="1701"/>
              <a:chOff x="800" y="8218"/>
              <a:chExt cx="17588" cy="1701"/>
            </a:xfrm>
          </p:grpSpPr>
          <p:sp>
            <p:nvSpPr>
              <p:cNvPr id="31" name="矩形: 圆角 2"/>
              <p:cNvSpPr/>
              <p:nvPr>
                <p:custDataLst>
                  <p:tags r:id="rId4"/>
                </p:custDataLst>
              </p:nvPr>
            </p:nvSpPr>
            <p:spPr>
              <a:xfrm>
                <a:off x="800" y="8218"/>
                <a:ext cx="17588" cy="1701"/>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nvSpPr>
            <p:spPr>
              <a:xfrm>
                <a:off x="2806" y="8502"/>
                <a:ext cx="3115" cy="625"/>
              </a:xfrm>
              <a:prstGeom prst="rect">
                <a:avLst/>
              </a:prstGeom>
              <a:noFill/>
            </p:spPr>
            <p:txBody>
              <a:bodyPr wrap="square">
                <a:spAutoFit/>
              </a:bodyPr>
              <a:lstStyle/>
              <a:p>
                <a:pPr algn="ctr">
                  <a:lnSpc>
                    <a:spcPct val="120000"/>
                  </a:lnSpc>
                </a:pPr>
                <a:r>
                  <a:rPr lang="en-US" altLang="zh-CN" dirty="0" err="1">
                    <a:latin typeface="+mn-ea"/>
                  </a:rPr>
                  <a:t>signal_in</a:t>
                </a:r>
                <a:r>
                  <a:rPr lang="zh-CN" altLang="en-US" dirty="0">
                    <a:latin typeface="+mn-ea"/>
                  </a:rPr>
                  <a:t>拉高</a:t>
                </a:r>
                <a:endParaRPr lang="zh-CN" altLang="en-US" dirty="0">
                  <a:latin typeface="+mn-ea"/>
                </a:endParaRPr>
              </a:p>
            </p:txBody>
          </p:sp>
          <p:sp>
            <p:nvSpPr>
              <p:cNvPr id="33" name="文本框 32"/>
              <p:cNvSpPr txBox="1"/>
              <p:nvPr/>
            </p:nvSpPr>
            <p:spPr>
              <a:xfrm>
                <a:off x="8338" y="8498"/>
                <a:ext cx="3102" cy="1148"/>
              </a:xfrm>
              <a:prstGeom prst="rect">
                <a:avLst/>
              </a:prstGeom>
              <a:noFill/>
            </p:spPr>
            <p:txBody>
              <a:bodyPr wrap="square">
                <a:spAutoFit/>
              </a:bodyPr>
              <a:lstStyle/>
              <a:p>
                <a:pPr algn="ctr">
                  <a:lnSpc>
                    <a:spcPct val="120000"/>
                  </a:lnSpc>
                </a:pPr>
                <a:r>
                  <a:rPr lang="en-US" altLang="zh-CN" dirty="0">
                    <a:latin typeface="+mn-ea"/>
                  </a:rPr>
                  <a:t>q</a:t>
                </a:r>
                <a:r>
                  <a:rPr lang="zh-CN" altLang="en-US" dirty="0">
                    <a:latin typeface="+mn-ea"/>
                  </a:rPr>
                  <a:t>在下一个时钟上升沿拉高</a:t>
                </a:r>
                <a:endParaRPr lang="zh-CN" altLang="en-US" dirty="0">
                  <a:latin typeface="+mn-ea"/>
                </a:endParaRPr>
              </a:p>
            </p:txBody>
          </p:sp>
          <p:sp>
            <p:nvSpPr>
              <p:cNvPr id="34" name="文本框 33"/>
              <p:cNvSpPr txBox="1"/>
              <p:nvPr/>
            </p:nvSpPr>
            <p:spPr>
              <a:xfrm>
                <a:off x="13301" y="8555"/>
                <a:ext cx="4543" cy="625"/>
              </a:xfrm>
              <a:prstGeom prst="rect">
                <a:avLst/>
              </a:prstGeom>
              <a:noFill/>
            </p:spPr>
            <p:txBody>
              <a:bodyPr wrap="square">
                <a:spAutoFit/>
              </a:bodyPr>
              <a:lstStyle/>
              <a:p>
                <a:pPr algn="ctr">
                  <a:lnSpc>
                    <a:spcPct val="120000"/>
                  </a:lnSpc>
                </a:pPr>
                <a:r>
                  <a:rPr lang="en-US" altLang="zh-CN" dirty="0">
                    <a:latin typeface="+mn-ea"/>
                  </a:rPr>
                  <a:t>edge1=!q and </a:t>
                </a:r>
                <a:r>
                  <a:rPr lang="en-US" altLang="zh-CN" dirty="0" err="1">
                    <a:latin typeface="+mn-ea"/>
                  </a:rPr>
                  <a:t>signal_in</a:t>
                </a:r>
                <a:endParaRPr lang="zh-CN" altLang="en-US" dirty="0">
                  <a:latin typeface="+mn-ea"/>
                </a:endParaRPr>
              </a:p>
            </p:txBody>
          </p:sp>
        </p:grpSp>
        <p:grpSp>
          <p:nvGrpSpPr>
            <p:cNvPr id="28" name="组合 27"/>
            <p:cNvGrpSpPr/>
            <p:nvPr/>
          </p:nvGrpSpPr>
          <p:grpSpPr>
            <a:xfrm>
              <a:off x="800" y="8226"/>
              <a:ext cx="1948" cy="1693"/>
              <a:chOff x="800" y="8226"/>
              <a:chExt cx="1948" cy="1693"/>
            </a:xfrm>
          </p:grpSpPr>
          <p:sp>
            <p:nvSpPr>
              <p:cNvPr id="29" name="燕尾形 50"/>
              <p:cNvSpPr/>
              <p:nvPr/>
            </p:nvSpPr>
            <p:spPr>
              <a:xfrm>
                <a:off x="2017" y="8233"/>
                <a:ext cx="731" cy="1672"/>
              </a:xfrm>
              <a:prstGeom prst="chevron">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0" name="矩形: 圆角 2"/>
              <p:cNvSpPr/>
              <p:nvPr>
                <p:custDataLst>
                  <p:tags r:id="rId5"/>
                </p:custDataLst>
              </p:nvPr>
            </p:nvSpPr>
            <p:spPr>
              <a:xfrm>
                <a:off x="800" y="8226"/>
                <a:ext cx="1601" cy="1693"/>
              </a:xfrm>
              <a:prstGeom prst="roundRect">
                <a:avLst>
                  <a:gd name="adj" fmla="val 4162"/>
                </a:avLst>
              </a:prstGeom>
              <a:solidFill>
                <a:schemeClr val="tx2"/>
              </a:solidFill>
              <a:ln w="1270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35" name="燕尾形 47"/>
          <p:cNvSpPr/>
          <p:nvPr/>
        </p:nvSpPr>
        <p:spPr>
          <a:xfrm>
            <a:off x="4197352" y="5560156"/>
            <a:ext cx="464185" cy="1061720"/>
          </a:xfrm>
          <a:prstGeom prst="chevron">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6" name="燕尾形 49"/>
          <p:cNvSpPr/>
          <p:nvPr/>
        </p:nvSpPr>
        <p:spPr>
          <a:xfrm>
            <a:off x="7907022" y="5560156"/>
            <a:ext cx="464185" cy="1061085"/>
          </a:xfrm>
          <a:prstGeom prst="chevron">
            <a:avLst/>
          </a:prstGeom>
          <a:solidFill>
            <a:schemeClr val="tx2"/>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7" name="矩形: 圆角 10"/>
          <p:cNvSpPr/>
          <p:nvPr/>
        </p:nvSpPr>
        <p:spPr>
          <a:xfrm>
            <a:off x="634937" y="5695072"/>
            <a:ext cx="792000" cy="792000"/>
          </a:xfrm>
          <a:prstGeom prst="round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t>引出流程</a:t>
            </a:r>
            <a:endParaRPr lang="zh-CN" altLang="en-US" sz="2000" b="1" dirty="0"/>
          </a:p>
        </p:txBody>
      </p:sp>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20620">
        <p:fade/>
      </p:transition>
    </mc:Choice>
    <mc:Fallback>
      <p:transition spd="med" advTm="2062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1"/>
          <a:stretch>
            <a:fillRect/>
          </a:stretch>
        </p:blipFill>
        <p:spPr>
          <a:xfrm>
            <a:off x="546576" y="1154097"/>
            <a:ext cx="5609815" cy="4851900"/>
          </a:xfrm>
          <a:prstGeom prst="rect">
            <a:avLst/>
          </a:prstGeom>
        </p:spPr>
      </p:pic>
      <p:sp>
        <p:nvSpPr>
          <p:cNvPr id="14" name="矩形: 圆角 2"/>
          <p:cNvSpPr/>
          <p:nvPr>
            <p:custDataLst>
              <p:tags r:id="rId2"/>
            </p:custDataLst>
          </p:nvPr>
        </p:nvSpPr>
        <p:spPr>
          <a:xfrm>
            <a:off x="6471820" y="1154097"/>
            <a:ext cx="4752649" cy="4705165"/>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zh-CN" altLang="en-US" sz="2800" b="1" dirty="0">
                <a:solidFill>
                  <a:schemeClr val="tx2"/>
                </a:solidFill>
                <a:latin typeface="+mn-ea"/>
                <a:sym typeface="+mn-ea"/>
              </a:rPr>
              <a:t>边沿时间片段引出</a:t>
            </a:r>
            <a:endParaRPr lang="zh-CN" altLang="en-US" sz="2800" b="1" dirty="0">
              <a:solidFill>
                <a:schemeClr val="tx2"/>
              </a:solidFill>
              <a:latin typeface="+mn-ea"/>
            </a:endParaRPr>
          </a:p>
        </p:txBody>
      </p:sp>
      <p:sp>
        <p:nvSpPr>
          <p:cNvPr id="16" name="文本框 15"/>
          <p:cNvSpPr txBox="1"/>
          <p:nvPr/>
        </p:nvSpPr>
        <p:spPr>
          <a:xfrm>
            <a:off x="6671894" y="3465831"/>
            <a:ext cx="4352500" cy="1705403"/>
          </a:xfrm>
          <a:prstGeom prst="rect">
            <a:avLst/>
          </a:prstGeom>
          <a:noFill/>
        </p:spPr>
        <p:txBody>
          <a:bodyPr wrap="square" rtlCol="0">
            <a:spAutoFit/>
          </a:bodyPr>
          <a:lstStyle/>
          <a:p>
            <a:pPr>
              <a:lnSpc>
                <a:spcPct val="150000"/>
              </a:lnSpc>
            </a:pPr>
            <a:r>
              <a:rPr lang="zh-CN" altLang="en-US" dirty="0"/>
              <a:t>基本定义不变，但</a:t>
            </a:r>
            <a:r>
              <a:rPr lang="en-US" altLang="zh-CN" dirty="0"/>
              <a:t>q </a:t>
            </a:r>
            <a:r>
              <a:rPr lang="zh-CN" altLang="en-US" dirty="0"/>
              <a:t>被作为另一个触发器的输入，从而生成延迟一个时钟周期的</a:t>
            </a:r>
            <a:r>
              <a:rPr lang="en-US" altLang="zh-CN" dirty="0" err="1"/>
              <a:t>delayed_q</a:t>
            </a:r>
            <a:r>
              <a:rPr lang="en-US" altLang="zh-CN" dirty="0"/>
              <a:t> </a:t>
            </a:r>
            <a:r>
              <a:rPr lang="zh-CN" altLang="en-US" dirty="0"/>
              <a:t>。那么延迟后：</a:t>
            </a:r>
            <a:endParaRPr lang="en-US" altLang="zh-CN" dirty="0"/>
          </a:p>
          <a:p>
            <a:pPr>
              <a:lnSpc>
                <a:spcPct val="150000"/>
              </a:lnSpc>
            </a:pPr>
            <a:r>
              <a:rPr lang="en-US" altLang="zh-CN" dirty="0"/>
              <a:t>edge1= !</a:t>
            </a:r>
            <a:r>
              <a:rPr lang="zh-CN" altLang="en-US" dirty="0"/>
              <a:t> </a:t>
            </a:r>
            <a:r>
              <a:rPr lang="en-US" altLang="zh-CN" dirty="0" err="1"/>
              <a:t>delayed_q</a:t>
            </a:r>
            <a:r>
              <a:rPr lang="en-US" altLang="zh-CN" dirty="0"/>
              <a:t> </a:t>
            </a:r>
            <a:r>
              <a:rPr lang="zh-CN" altLang="en-US" dirty="0"/>
              <a:t> </a:t>
            </a:r>
            <a:r>
              <a:rPr lang="en-US" altLang="zh-CN" dirty="0"/>
              <a:t>and </a:t>
            </a:r>
            <a:r>
              <a:rPr lang="en-US" altLang="zh-CN" dirty="0" err="1"/>
              <a:t>signal_in</a:t>
            </a:r>
            <a:r>
              <a:rPr lang="en-US" altLang="zh-CN" dirty="0"/>
              <a:t> </a:t>
            </a:r>
            <a:r>
              <a:rPr lang="zh-CN" altLang="en-US" dirty="0"/>
              <a:t>。</a:t>
            </a:r>
            <a:endParaRPr lang="zh-CN" altLang="en-US" dirty="0"/>
          </a:p>
        </p:txBody>
      </p:sp>
      <p:sp>
        <p:nvSpPr>
          <p:cNvPr id="18" name="文本框 17"/>
          <p:cNvSpPr txBox="1"/>
          <p:nvPr/>
        </p:nvSpPr>
        <p:spPr>
          <a:xfrm>
            <a:off x="6836348" y="1271267"/>
            <a:ext cx="3816856" cy="1705403"/>
          </a:xfrm>
          <a:prstGeom prst="rect">
            <a:avLst/>
          </a:prstGeom>
          <a:noFill/>
        </p:spPr>
        <p:txBody>
          <a:bodyPr wrap="square" rtlCol="0">
            <a:spAutoFit/>
          </a:bodyPr>
          <a:lstStyle/>
          <a:p>
            <a:pPr>
              <a:lnSpc>
                <a:spcPct val="150000"/>
              </a:lnSpc>
            </a:pPr>
            <a:r>
              <a:rPr lang="zh-CN" altLang="en-US" b="1" dirty="0">
                <a:solidFill>
                  <a:schemeClr val="tx2"/>
                </a:solidFill>
              </a:rPr>
              <a:t>时间片段目前长度在时钟周期</a:t>
            </a:r>
            <a:r>
              <a:rPr lang="en-US" altLang="zh-CN" b="1" dirty="0">
                <a:solidFill>
                  <a:schemeClr val="tx2"/>
                </a:solidFill>
              </a:rPr>
              <a:t>10ns</a:t>
            </a:r>
            <a:r>
              <a:rPr lang="zh-CN" altLang="en-US" b="1" dirty="0">
                <a:solidFill>
                  <a:schemeClr val="tx2"/>
                </a:solidFill>
              </a:rPr>
              <a:t>内随机出现，当该长度小于</a:t>
            </a:r>
            <a:r>
              <a:rPr lang="en-US" altLang="zh-CN" b="1" dirty="0">
                <a:solidFill>
                  <a:schemeClr val="tx2"/>
                </a:solidFill>
              </a:rPr>
              <a:t>5ns</a:t>
            </a:r>
            <a:r>
              <a:rPr lang="zh-CN" altLang="en-US" b="1" dirty="0">
                <a:solidFill>
                  <a:schemeClr val="tx2"/>
                </a:solidFill>
              </a:rPr>
              <a:t>时，输入宽度可能无法被有效放大。故向其额外添加一个时钟周期。</a:t>
            </a:r>
            <a:endParaRPr lang="zh-CN" altLang="en-US" b="1" dirty="0">
              <a:solidFill>
                <a:schemeClr val="tx2"/>
              </a:solidFill>
            </a:endParaRPr>
          </a:p>
        </p:txBody>
      </p:sp>
      <p:pic>
        <p:nvPicPr>
          <p:cNvPr id="9" name="图片 8" descr="C:/Users/Southland/Desktop/同济大学 TJU todo.png同济大学 TJU todo"/>
          <p:cNvPicPr>
            <a:picLocks noChangeAspect="1"/>
          </p:cNvPicPr>
          <p:nvPr/>
        </p:nvPicPr>
        <p:blipFill>
          <a:blip r:embed="rId3">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宋体" panose="02010600030101010101" pitchFamily="2" charset="-122"/>
                  <a:ea typeface="宋体" panose="02010600030101010101" pitchFamily="2" charset="-122"/>
                </a:endParaRPr>
              </a:p>
            </p:txBody>
          </p:sp>
        </p:grpSp>
      </p:grpSp>
      <p:sp>
        <p:nvSpPr>
          <p:cNvPr id="4" name="灯片编号占位符 3"/>
          <p:cNvSpPr>
            <a:spLocks noGrp="1"/>
          </p:cNvSpPr>
          <p:nvPr>
            <p:ph type="sldNum" sz="quarter" idx="12"/>
          </p:nvPr>
        </p:nvSpPr>
        <p:spPr/>
        <p:txBody>
          <a:bodyPr/>
          <a:lstStyle/>
          <a:p>
            <a:fld id="{CD60BC21-56A7-4259-9FCC-E9E7CBD795A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Tm="28377">
        <p:fade/>
      </p:transition>
    </mc:Choice>
    <mc:Fallback>
      <p:transition spd="med" advTm="28377">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圆角 2"/>
          <p:cNvSpPr/>
          <p:nvPr>
            <p:custDataLst>
              <p:tags r:id="rId1"/>
            </p:custDataLst>
          </p:nvPr>
        </p:nvSpPr>
        <p:spPr>
          <a:xfrm>
            <a:off x="1606858" y="5271813"/>
            <a:ext cx="9365942" cy="1413110"/>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zh-CN" altLang="en-US" sz="2800" b="1" dirty="0">
                <a:solidFill>
                  <a:schemeClr val="tx2"/>
                </a:solidFill>
                <a:latin typeface="+mn-ea"/>
                <a:sym typeface="+mn-ea"/>
              </a:rPr>
              <a:t>刻度方法研究</a:t>
            </a:r>
            <a:endParaRPr lang="zh-CN" altLang="en-US" sz="2800" b="1" dirty="0">
              <a:solidFill>
                <a:schemeClr val="tx2"/>
              </a:solidFill>
              <a:latin typeface="+mn-ea"/>
            </a:endParaRPr>
          </a:p>
        </p:txBody>
      </p:sp>
      <p:sp>
        <p:nvSpPr>
          <p:cNvPr id="16" name="文本框 15"/>
          <p:cNvSpPr txBox="1"/>
          <p:nvPr/>
        </p:nvSpPr>
        <p:spPr>
          <a:xfrm>
            <a:off x="1802819" y="5333415"/>
            <a:ext cx="3976544" cy="1289905"/>
          </a:xfrm>
          <a:prstGeom prst="rect">
            <a:avLst/>
          </a:prstGeom>
          <a:noFill/>
        </p:spPr>
        <p:txBody>
          <a:bodyPr wrap="square" rtlCol="0">
            <a:spAutoFit/>
          </a:bodyPr>
          <a:lstStyle/>
          <a:p>
            <a:pPr>
              <a:lnSpc>
                <a:spcPct val="150000"/>
              </a:lnSpc>
            </a:pPr>
            <a:r>
              <a:rPr lang="zh-CN" altLang="en-US" dirty="0"/>
              <a:t>刻度曲线中包含了大量的数据点</a:t>
            </a:r>
            <a:endParaRPr lang="en-US" altLang="zh-CN" dirty="0"/>
          </a:p>
          <a:p>
            <a:pPr>
              <a:lnSpc>
                <a:spcPct val="150000"/>
              </a:lnSpc>
            </a:pPr>
            <a:r>
              <a:rPr lang="zh-CN" altLang="en-US" dirty="0"/>
              <a:t>（输入每约 </a:t>
            </a:r>
            <a:r>
              <a:rPr lang="en-US" altLang="zh-CN" dirty="0"/>
              <a:t>0.5ns </a:t>
            </a:r>
            <a:r>
              <a:rPr lang="zh-CN" altLang="en-US" dirty="0"/>
              <a:t>就刻度一个数据点）</a:t>
            </a:r>
            <a:endParaRPr lang="en-US" altLang="zh-CN" dirty="0"/>
          </a:p>
          <a:p>
            <a:pPr>
              <a:lnSpc>
                <a:spcPct val="150000"/>
              </a:lnSpc>
            </a:pPr>
            <a:r>
              <a:rPr lang="zh-CN" altLang="en-US" dirty="0"/>
              <a:t>减小查找表可以减小刻度难度</a:t>
            </a:r>
            <a:endParaRPr lang="zh-CN" altLang="en-US" dirty="0"/>
          </a:p>
        </p:txBody>
      </p:sp>
      <p:sp>
        <p:nvSpPr>
          <p:cNvPr id="17" name="箭头: 下 16"/>
          <p:cNvSpPr/>
          <p:nvPr/>
        </p:nvSpPr>
        <p:spPr>
          <a:xfrm rot="16200000">
            <a:off x="6241189" y="5762909"/>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18" name="文本框 17"/>
          <p:cNvSpPr txBox="1"/>
          <p:nvPr/>
        </p:nvSpPr>
        <p:spPr>
          <a:xfrm>
            <a:off x="7179538" y="5308110"/>
            <a:ext cx="3405604" cy="874407"/>
          </a:xfrm>
          <a:prstGeom prst="rect">
            <a:avLst/>
          </a:prstGeom>
          <a:noFill/>
        </p:spPr>
        <p:txBody>
          <a:bodyPr wrap="square" rtlCol="0">
            <a:spAutoFit/>
          </a:bodyPr>
          <a:lstStyle/>
          <a:p>
            <a:pPr>
              <a:lnSpc>
                <a:spcPct val="150000"/>
              </a:lnSpc>
            </a:pPr>
            <a:r>
              <a:rPr lang="zh-CN" altLang="en-US" b="1" dirty="0">
                <a:solidFill>
                  <a:schemeClr val="tx2"/>
                </a:solidFill>
              </a:rPr>
              <a:t>使用远少于现在数量的数据点时也可以达到相似的分辨率表现</a:t>
            </a:r>
            <a:endParaRPr lang="zh-CN" altLang="en-US" b="1" dirty="0">
              <a:solidFill>
                <a:schemeClr val="tx2"/>
              </a:solidFill>
            </a:endParaRPr>
          </a:p>
        </p:txBody>
      </p:sp>
      <p:pic>
        <p:nvPicPr>
          <p:cNvPr id="9" name="图片 8" descr="C:/Users/Southland/Desktop/同济大学 TJU todo.png同济大学 TJU todo"/>
          <p:cNvPicPr>
            <a:picLocks noChangeAspect="1"/>
          </p:cNvPicPr>
          <p:nvPr/>
        </p:nvPicPr>
        <p:blipFill>
          <a:blip r:embed="rId2">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宋体" panose="02010600030101010101" pitchFamily="2" charset="-122"/>
                  <a:ea typeface="宋体" panose="02010600030101010101" pitchFamily="2" charset="-122"/>
                </a:endParaRPr>
              </a:p>
            </p:txBody>
          </p:sp>
        </p:grpSp>
      </p:grpSp>
      <p:pic>
        <p:nvPicPr>
          <p:cNvPr id="5" name="图片 4"/>
          <p:cNvPicPr>
            <a:picLocks noChangeAspect="1"/>
          </p:cNvPicPr>
          <p:nvPr/>
        </p:nvPicPr>
        <p:blipFill>
          <a:blip r:embed="rId3"/>
          <a:stretch>
            <a:fillRect/>
          </a:stretch>
        </p:blipFill>
        <p:spPr>
          <a:xfrm>
            <a:off x="397752" y="1114141"/>
            <a:ext cx="5927852" cy="3510218"/>
          </a:xfrm>
          <a:prstGeom prst="rect">
            <a:avLst/>
          </a:prstGeom>
        </p:spPr>
      </p:pic>
      <p:sp>
        <p:nvSpPr>
          <p:cNvPr id="4" name="文本框 3"/>
          <p:cNvSpPr txBox="1"/>
          <p:nvPr/>
        </p:nvSpPr>
        <p:spPr>
          <a:xfrm>
            <a:off x="7071552" y="1557821"/>
            <a:ext cx="3621575" cy="1705403"/>
          </a:xfrm>
          <a:prstGeom prst="rect">
            <a:avLst/>
          </a:prstGeom>
          <a:noFill/>
        </p:spPr>
        <p:txBody>
          <a:bodyPr wrap="square" rtlCol="0">
            <a:spAutoFit/>
          </a:bodyPr>
          <a:lstStyle/>
          <a:p>
            <a:pPr>
              <a:lnSpc>
                <a:spcPct val="150000"/>
              </a:lnSpc>
            </a:pPr>
            <a:r>
              <a:rPr lang="zh-CN" altLang="en-US" dirty="0"/>
              <a:t>左图为使用不同查找表时的分辨率对比，蓝色每隔</a:t>
            </a:r>
            <a:r>
              <a:rPr lang="en-US" altLang="zh-CN" dirty="0"/>
              <a:t>0.5ns</a:t>
            </a:r>
            <a:r>
              <a:rPr lang="zh-CN" altLang="en-US" dirty="0"/>
              <a:t>一个数据点，而红色每隔</a:t>
            </a:r>
            <a:r>
              <a:rPr lang="en-US" altLang="zh-CN" dirty="0"/>
              <a:t>2ns</a:t>
            </a:r>
            <a:r>
              <a:rPr lang="zh-CN" altLang="en-US" dirty="0"/>
              <a:t>才有一个数据点，查找表显著小于蓝色</a:t>
            </a:r>
            <a:endParaRPr lang="zh-CN" altLang="en-US" dirty="0"/>
          </a:p>
        </p:txBody>
      </p:sp>
      <p:sp>
        <p:nvSpPr>
          <p:cNvPr id="6" name="文本框 5"/>
          <p:cNvSpPr txBox="1"/>
          <p:nvPr/>
        </p:nvSpPr>
        <p:spPr>
          <a:xfrm>
            <a:off x="7071552" y="3273296"/>
            <a:ext cx="3621575" cy="1705403"/>
          </a:xfrm>
          <a:prstGeom prst="rect">
            <a:avLst/>
          </a:prstGeom>
          <a:noFill/>
        </p:spPr>
        <p:txBody>
          <a:bodyPr wrap="square" rtlCol="0">
            <a:spAutoFit/>
          </a:bodyPr>
          <a:lstStyle/>
          <a:p>
            <a:pPr>
              <a:lnSpc>
                <a:spcPct val="150000"/>
              </a:lnSpc>
            </a:pPr>
            <a:r>
              <a:rPr lang="zh-CN" altLang="en-US" dirty="0"/>
              <a:t>在大量通道情形，</a:t>
            </a:r>
            <a:r>
              <a:rPr lang="en-US" altLang="zh-CN" dirty="0"/>
              <a:t>TDC</a:t>
            </a:r>
            <a:r>
              <a:rPr lang="zh-CN" altLang="en-US" dirty="0"/>
              <a:t>不可能用示波器刻度，一种方法为</a:t>
            </a:r>
            <a:r>
              <a:rPr lang="zh-CN" altLang="en-US" b="1" dirty="0"/>
              <a:t>输入已知宽度的信号，并用额外的刻度用</a:t>
            </a:r>
            <a:r>
              <a:rPr lang="en-US" altLang="zh-CN" b="1" dirty="0"/>
              <a:t>TDC</a:t>
            </a:r>
            <a:r>
              <a:rPr lang="zh-CN" altLang="en-US" b="1" dirty="0"/>
              <a:t>刻度每级放大倍数。</a:t>
            </a:r>
            <a:endParaRPr lang="zh-CN" altLang="en-US" b="1" dirty="0"/>
          </a:p>
        </p:txBody>
      </p:sp>
      <p:sp>
        <p:nvSpPr>
          <p:cNvPr id="7" name="灯片编号占位符 6"/>
          <p:cNvSpPr>
            <a:spLocks noGrp="1"/>
          </p:cNvSpPr>
          <p:nvPr>
            <p:ph type="sldNum" sz="quarter" idx="12"/>
          </p:nvPr>
        </p:nvSpPr>
        <p:spPr/>
        <p:txBody>
          <a:bodyPr/>
          <a:lstStyle/>
          <a:p>
            <a:fld id="{CD60BC21-56A7-4259-9FCC-E9E7CBD795A8}" type="slidenum">
              <a:rPr lang="zh-CN" altLang="en-US" smtClean="0"/>
            </a:fld>
            <a:endParaRPr lang="zh-CN" altLang="en-US"/>
          </a:p>
        </p:txBody>
      </p:sp>
    </p:spTree>
    <p:custDataLst>
      <p:tags r:id="rId4"/>
    </p:custDataLst>
  </p:cSld>
  <p:clrMapOvr>
    <a:masterClrMapping/>
  </p:clrMapOvr>
  <mc:AlternateContent xmlns:mc="http://schemas.openxmlformats.org/markup-compatibility/2006">
    <mc:Choice xmlns:p14="http://schemas.microsoft.com/office/powerpoint/2010/main" Requires="p14">
      <p:transition spd="med" p14:dur="700" advTm="38928">
        <p:fade/>
      </p:transition>
    </mc:Choice>
    <mc:Fallback>
      <p:transition spd="med" advTm="38928">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8" grpId="0"/>
      <p:bldP spid="4"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圆角 2"/>
          <p:cNvSpPr/>
          <p:nvPr>
            <p:custDataLst>
              <p:tags r:id="rId1"/>
            </p:custDataLst>
          </p:nvPr>
        </p:nvSpPr>
        <p:spPr>
          <a:xfrm>
            <a:off x="1606858" y="5271813"/>
            <a:ext cx="9365942" cy="1413110"/>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270000" y="173077"/>
            <a:ext cx="8622394" cy="521970"/>
          </a:xfrm>
          <a:prstGeom prst="rect">
            <a:avLst/>
          </a:prstGeom>
          <a:noFill/>
        </p:spPr>
        <p:txBody>
          <a:bodyPr wrap="square" rtlCol="0">
            <a:spAutoFit/>
          </a:bodyPr>
          <a:lstStyle/>
          <a:p>
            <a:r>
              <a:rPr lang="zh-CN" altLang="en-US" sz="2800" b="1" dirty="0">
                <a:solidFill>
                  <a:schemeClr val="tx2"/>
                </a:solidFill>
                <a:latin typeface="+mn-ea"/>
                <a:sym typeface="+mn-ea"/>
              </a:rPr>
              <a:t>时间放大刻度</a:t>
            </a:r>
            <a:endParaRPr lang="zh-CN" altLang="en-US" sz="2800" b="1" dirty="0">
              <a:solidFill>
                <a:schemeClr val="tx2"/>
              </a:solidFill>
              <a:latin typeface="+mn-ea"/>
            </a:endParaRPr>
          </a:p>
        </p:txBody>
      </p:sp>
      <p:sp>
        <p:nvSpPr>
          <p:cNvPr id="16" name="文本框 15"/>
          <p:cNvSpPr txBox="1"/>
          <p:nvPr/>
        </p:nvSpPr>
        <p:spPr>
          <a:xfrm>
            <a:off x="2078028" y="5333415"/>
            <a:ext cx="4017972" cy="1289905"/>
          </a:xfrm>
          <a:prstGeom prst="rect">
            <a:avLst/>
          </a:prstGeom>
          <a:noFill/>
        </p:spPr>
        <p:txBody>
          <a:bodyPr wrap="square" rtlCol="0">
            <a:spAutoFit/>
          </a:bodyPr>
          <a:lstStyle/>
          <a:p>
            <a:pPr>
              <a:lnSpc>
                <a:spcPct val="150000"/>
              </a:lnSpc>
            </a:pPr>
            <a:r>
              <a:rPr lang="zh-CN" altLang="en-US" dirty="0"/>
              <a:t>上图模拟了使用</a:t>
            </a:r>
            <a:r>
              <a:rPr lang="en-US" altLang="zh-CN" dirty="0"/>
              <a:t>0.5ns</a:t>
            </a:r>
            <a:r>
              <a:rPr lang="zh-CN" altLang="en-US" dirty="0"/>
              <a:t>和</a:t>
            </a:r>
            <a:r>
              <a:rPr lang="en-US" altLang="zh-CN" dirty="0"/>
              <a:t>2ns</a:t>
            </a:r>
            <a:r>
              <a:rPr lang="zh-CN" altLang="en-US" dirty="0"/>
              <a:t>周期时钟做刻度用</a:t>
            </a:r>
            <a:r>
              <a:rPr lang="en-US" altLang="zh-CN" dirty="0"/>
              <a:t>TDC</a:t>
            </a:r>
            <a:r>
              <a:rPr lang="zh-CN" altLang="en-US" dirty="0"/>
              <a:t>的情况，左图为时间分辨率，右图为与真实值偏差</a:t>
            </a:r>
            <a:endParaRPr lang="zh-CN" altLang="en-US" dirty="0"/>
          </a:p>
        </p:txBody>
      </p:sp>
      <p:sp>
        <p:nvSpPr>
          <p:cNvPr id="18" name="文本框 17"/>
          <p:cNvSpPr txBox="1"/>
          <p:nvPr/>
        </p:nvSpPr>
        <p:spPr>
          <a:xfrm>
            <a:off x="7102677" y="5284950"/>
            <a:ext cx="3674813" cy="874407"/>
          </a:xfrm>
          <a:prstGeom prst="rect">
            <a:avLst/>
          </a:prstGeom>
          <a:noFill/>
        </p:spPr>
        <p:txBody>
          <a:bodyPr wrap="square" rtlCol="0">
            <a:spAutoFit/>
          </a:bodyPr>
          <a:lstStyle/>
          <a:p>
            <a:pPr>
              <a:lnSpc>
                <a:spcPct val="150000"/>
              </a:lnSpc>
            </a:pPr>
            <a:r>
              <a:rPr lang="zh-CN" altLang="en-US" b="1" dirty="0">
                <a:solidFill>
                  <a:schemeClr val="tx2"/>
                </a:solidFill>
              </a:rPr>
              <a:t>对分辨率几乎无影响，但</a:t>
            </a:r>
            <a:r>
              <a:rPr lang="en-US" altLang="zh-CN" b="1" dirty="0">
                <a:solidFill>
                  <a:schemeClr val="tx2"/>
                </a:solidFill>
              </a:rPr>
              <a:t>2ns</a:t>
            </a:r>
            <a:r>
              <a:rPr lang="zh-CN" altLang="en-US" b="1" dirty="0">
                <a:solidFill>
                  <a:schemeClr val="tx2"/>
                </a:solidFill>
              </a:rPr>
              <a:t>时钟会额外导致固定的偏差。</a:t>
            </a:r>
            <a:endParaRPr lang="zh-CN" altLang="en-US" b="1" dirty="0">
              <a:solidFill>
                <a:schemeClr val="tx2"/>
              </a:solidFill>
            </a:endParaRPr>
          </a:p>
        </p:txBody>
      </p:sp>
      <p:pic>
        <p:nvPicPr>
          <p:cNvPr id="9" name="图片 8" descr="C:/Users/Southland/Desktop/同济大学 TJU todo.png同济大学 TJU todo"/>
          <p:cNvPicPr>
            <a:picLocks noChangeAspect="1"/>
          </p:cNvPicPr>
          <p:nvPr/>
        </p:nvPicPr>
        <p:blipFill>
          <a:blip r:embed="rId2">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0" name="矩形 9"/>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10"/>
            <p:cNvGrpSpPr/>
            <p:nvPr/>
          </p:nvGrpSpPr>
          <p:grpSpPr>
            <a:xfrm>
              <a:off x="1066602" y="106738"/>
              <a:ext cx="1440000" cy="2422915"/>
              <a:chOff x="1066602" y="106738"/>
              <a:chExt cx="1440000" cy="2422915"/>
            </a:xfrm>
          </p:grpSpPr>
          <p:sp>
            <p:nvSpPr>
              <p:cNvPr id="12" name="矩形 11"/>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3" name="文本框 12"/>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宋体" panose="02010600030101010101" pitchFamily="2" charset="-122"/>
                  <a:ea typeface="宋体" panose="02010600030101010101" pitchFamily="2" charset="-122"/>
                </a:endParaRPr>
              </a:p>
            </p:txBody>
          </p:sp>
        </p:grpSp>
      </p:grpSp>
      <p:pic>
        <p:nvPicPr>
          <p:cNvPr id="6" name="图片 5"/>
          <p:cNvPicPr>
            <a:picLocks noChangeAspect="1"/>
          </p:cNvPicPr>
          <p:nvPr/>
        </p:nvPicPr>
        <p:blipFill>
          <a:blip r:embed="rId3"/>
          <a:stretch>
            <a:fillRect/>
          </a:stretch>
        </p:blipFill>
        <p:spPr>
          <a:xfrm>
            <a:off x="448060" y="1014824"/>
            <a:ext cx="5601152" cy="3353807"/>
          </a:xfrm>
          <a:prstGeom prst="rect">
            <a:avLst/>
          </a:prstGeom>
        </p:spPr>
      </p:pic>
      <p:pic>
        <p:nvPicPr>
          <p:cNvPr id="8" name="图片 7"/>
          <p:cNvPicPr>
            <a:picLocks noChangeAspect="1"/>
          </p:cNvPicPr>
          <p:nvPr/>
        </p:nvPicPr>
        <p:blipFill>
          <a:blip r:embed="rId4"/>
          <a:stretch>
            <a:fillRect/>
          </a:stretch>
        </p:blipFill>
        <p:spPr>
          <a:xfrm>
            <a:off x="6049213" y="997307"/>
            <a:ext cx="5690430" cy="3397197"/>
          </a:xfrm>
          <a:prstGeom prst="rect">
            <a:avLst/>
          </a:prstGeom>
        </p:spPr>
      </p:pic>
      <p:sp>
        <p:nvSpPr>
          <p:cNvPr id="4" name="箭头: 下 3"/>
          <p:cNvSpPr/>
          <p:nvPr/>
        </p:nvSpPr>
        <p:spPr>
          <a:xfrm rot="16200000">
            <a:off x="6241189" y="5762909"/>
            <a:ext cx="342900" cy="304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latin typeface="+mn-ea"/>
            </a:endParaRPr>
          </a:p>
        </p:txBody>
      </p:sp>
      <p:sp>
        <p:nvSpPr>
          <p:cNvPr id="5" name="文本框 4"/>
          <p:cNvSpPr txBox="1"/>
          <p:nvPr/>
        </p:nvSpPr>
        <p:spPr>
          <a:xfrm>
            <a:off x="6910329" y="4034256"/>
            <a:ext cx="3674813" cy="1289905"/>
          </a:xfrm>
          <a:prstGeom prst="rect">
            <a:avLst/>
          </a:prstGeom>
          <a:noFill/>
        </p:spPr>
        <p:txBody>
          <a:bodyPr wrap="square" rtlCol="0">
            <a:spAutoFit/>
          </a:bodyPr>
          <a:lstStyle/>
          <a:p>
            <a:pPr>
              <a:lnSpc>
                <a:spcPct val="150000"/>
              </a:lnSpc>
            </a:pPr>
            <a:r>
              <a:rPr lang="zh-CN" altLang="en-US" b="1" dirty="0">
                <a:solidFill>
                  <a:schemeClr val="tx2"/>
                </a:solidFill>
              </a:rPr>
              <a:t>如果偏差可以从物理上推导出来，如同一个</a:t>
            </a:r>
            <a:r>
              <a:rPr lang="en-US" altLang="zh-CN" b="1" dirty="0">
                <a:solidFill>
                  <a:schemeClr val="tx2"/>
                </a:solidFill>
              </a:rPr>
              <a:t>PV</a:t>
            </a:r>
            <a:r>
              <a:rPr lang="zh-CN" altLang="en-US" b="1" dirty="0">
                <a:solidFill>
                  <a:schemeClr val="tx2"/>
                </a:solidFill>
              </a:rPr>
              <a:t>上的不同粒子的径迹，则可以刻度该偏差不影响测量。</a:t>
            </a:r>
            <a:endParaRPr lang="zh-CN" altLang="en-US" b="1" dirty="0">
              <a:solidFill>
                <a:schemeClr val="tx2"/>
              </a:solidFill>
            </a:endParaRPr>
          </a:p>
        </p:txBody>
      </p:sp>
      <p:sp>
        <p:nvSpPr>
          <p:cNvPr id="7" name="灯片编号占位符 6"/>
          <p:cNvSpPr>
            <a:spLocks noGrp="1"/>
          </p:cNvSpPr>
          <p:nvPr>
            <p:ph type="sldNum" sz="quarter" idx="12"/>
          </p:nvPr>
        </p:nvSpPr>
        <p:spPr/>
        <p:txBody>
          <a:bodyPr/>
          <a:lstStyle/>
          <a:p>
            <a:fld id="{CD60BC21-56A7-4259-9FCC-E9E7CBD795A8}" type="slidenum">
              <a:rPr lang="zh-CN" altLang="en-US" smtClean="0"/>
            </a:fld>
            <a:endParaRPr lang="zh-CN" altLang="en-US" dirty="0"/>
          </a:p>
        </p:txBody>
      </p:sp>
    </p:spTree>
    <p:custDataLst>
      <p:tags r:id="rId5"/>
    </p:custDataLst>
  </p:cSld>
  <p:clrMapOvr>
    <a:masterClrMapping/>
  </p:clrMapOvr>
  <mc:AlternateContent xmlns:mc="http://schemas.openxmlformats.org/markup-compatibility/2006">
    <mc:Choice xmlns:p14="http://schemas.microsoft.com/office/powerpoint/2010/main" Requires="p14">
      <p:transition spd="med" p14:dur="700" advTm="47516">
        <p:fade/>
      </p:transition>
    </mc:Choice>
    <mc:Fallback>
      <p:transition spd="med" advTm="4751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4" grpId="0" bldLvl="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矩形: 圆角 291"/>
          <p:cNvSpPr/>
          <p:nvPr/>
        </p:nvSpPr>
        <p:spPr>
          <a:xfrm>
            <a:off x="6167120" y="3239770"/>
            <a:ext cx="5621655" cy="2337435"/>
          </a:xfrm>
          <a:prstGeom prst="roundRect">
            <a:avLst>
              <a:gd name="adj" fmla="val 5160"/>
            </a:avLst>
          </a:prstGeom>
          <a:noFill/>
          <a:ln w="19050">
            <a:solidFill>
              <a:schemeClr val="accent1">
                <a:alpha val="8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a typeface="Times New Roman" panose="02020603050405020304" pitchFamily="18" charset="0"/>
            </a:endParaRPr>
          </a:p>
        </p:txBody>
      </p:sp>
      <p:sp>
        <p:nvSpPr>
          <p:cNvPr id="27" name="文本框 26"/>
          <p:cNvSpPr txBox="1"/>
          <p:nvPr/>
        </p:nvSpPr>
        <p:spPr>
          <a:xfrm>
            <a:off x="1270000" y="173077"/>
            <a:ext cx="4826000" cy="521970"/>
          </a:xfrm>
          <a:prstGeom prst="rect">
            <a:avLst/>
          </a:prstGeom>
          <a:noFill/>
        </p:spPr>
        <p:txBody>
          <a:bodyPr wrap="square" rtlCol="0">
            <a:spAutoFit/>
          </a:bodyPr>
          <a:lstStyle/>
          <a:p>
            <a:r>
              <a:rPr lang="en-US" altLang="zh-CN" sz="2800" b="1">
                <a:solidFill>
                  <a:schemeClr val="tx2"/>
                </a:solidFill>
                <a:latin typeface="+mn-ea"/>
              </a:rPr>
              <a:t>1.1 </a:t>
            </a:r>
            <a:r>
              <a:rPr lang="zh-CN" altLang="en-US" sz="2800" b="1">
                <a:solidFill>
                  <a:schemeClr val="tx2"/>
                </a:solidFill>
                <a:latin typeface="+mn-ea"/>
                <a:ea typeface="宋体" panose="02010600030101010101" pitchFamily="2" charset="-122"/>
              </a:rPr>
              <a:t>研究背景</a:t>
            </a:r>
            <a:endParaRPr lang="zh-CN" altLang="en-US" sz="2800" b="1">
              <a:solidFill>
                <a:schemeClr val="tx2"/>
              </a:solidFill>
              <a:latin typeface="+mn-ea"/>
              <a:ea typeface="宋体" panose="02010600030101010101" pitchFamily="2" charset="-122"/>
              <a:sym typeface="+mn-ea"/>
            </a:endParaRPr>
          </a:p>
        </p:txBody>
      </p:sp>
      <p:pic>
        <p:nvPicPr>
          <p:cNvPr id="31" name="图片 30"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2" name="矩形 1"/>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 name="组合 3"/>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6" name="文本框 5"/>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7" name="矩形: 圆角 4"/>
          <p:cNvSpPr/>
          <p:nvPr/>
        </p:nvSpPr>
        <p:spPr>
          <a:xfrm>
            <a:off x="389890" y="3240405"/>
            <a:ext cx="5579745" cy="2360930"/>
          </a:xfrm>
          <a:prstGeom prst="roundRect">
            <a:avLst>
              <a:gd name="adj" fmla="val 5160"/>
            </a:avLst>
          </a:prstGeom>
          <a:solidFill>
            <a:schemeClr val="bg1">
              <a:alpha val="30196"/>
            </a:schemeClr>
          </a:solidFill>
          <a:ln w="19050">
            <a:solidFill>
              <a:schemeClr val="accent1">
                <a:alpha val="8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Times New Roman" panose="02020603050405020304" pitchFamily="18" charset="0"/>
              <a:ea typeface="Times New Roman" panose="02020603050405020304" pitchFamily="18" charset="0"/>
            </a:endParaRPr>
          </a:p>
        </p:txBody>
      </p:sp>
      <p:sp>
        <p:nvSpPr>
          <p:cNvPr id="297" name="文本框 296"/>
          <p:cNvSpPr txBox="1"/>
          <p:nvPr/>
        </p:nvSpPr>
        <p:spPr>
          <a:xfrm>
            <a:off x="7070090" y="3108325"/>
            <a:ext cx="3511550" cy="245110"/>
          </a:xfrm>
          <a:prstGeom prst="rect">
            <a:avLst/>
          </a:prstGeom>
          <a:solidFill>
            <a:schemeClr val="bg1"/>
          </a:solidFill>
        </p:spPr>
        <p:txBody>
          <a:bodyPr wrap="square" rtlCol="0">
            <a:noAutofit/>
          </a:bodyPr>
          <a:lstStyle/>
          <a:p>
            <a:pPr algn="ctr"/>
            <a:r>
              <a:rPr lang="zh-CN" sz="1600" b="1" dirty="0">
                <a:latin typeface="宋体" panose="02010600030101010101" pitchFamily="2" charset="-122"/>
                <a:ea typeface="宋体" panose="02010600030101010101" pitchFamily="2" charset="-122"/>
                <a:sym typeface="+mn-ea"/>
              </a:rPr>
              <a:t>只取其中</a:t>
            </a:r>
            <a:r>
              <a:rPr lang="en-US" altLang="zh-CN" sz="1600" b="1" dirty="0">
                <a:latin typeface="宋体" panose="02010600030101010101" pitchFamily="2" charset="-122"/>
                <a:ea typeface="宋体" panose="02010600030101010101" pitchFamily="2" charset="-122"/>
                <a:sym typeface="+mn-ea"/>
              </a:rPr>
              <a:t>20ps</a:t>
            </a:r>
            <a:r>
              <a:rPr lang="zh-CN" altLang="en-US" sz="1600" b="1" dirty="0">
                <a:latin typeface="宋体" panose="02010600030101010101" pitchFamily="2" charset="-122"/>
                <a:ea typeface="宋体" panose="02010600030101010101" pitchFamily="2" charset="-122"/>
                <a:sym typeface="+mn-ea"/>
              </a:rPr>
              <a:t>时间范围内的径迹</a:t>
            </a:r>
            <a:endParaRPr lang="en-US" sz="1600" b="1" dirty="0">
              <a:latin typeface="Times New Roman" panose="02020603050405020304" pitchFamily="18" charset="0"/>
              <a:ea typeface="Times New Roman" panose="02020603050405020304" pitchFamily="18" charset="0"/>
              <a:cs typeface="Calibri" panose="020F0502020204030204" charset="0"/>
              <a:sym typeface="+mn-ea"/>
            </a:endParaRPr>
          </a:p>
        </p:txBody>
      </p:sp>
      <p:sp>
        <p:nvSpPr>
          <p:cNvPr id="360" name="矩形: 圆角 359"/>
          <p:cNvSpPr/>
          <p:nvPr/>
        </p:nvSpPr>
        <p:spPr>
          <a:xfrm>
            <a:off x="389890" y="1134745"/>
            <a:ext cx="11398885" cy="1665605"/>
          </a:xfrm>
          <a:prstGeom prst="roundRect">
            <a:avLst>
              <a:gd name="adj" fmla="val 1988"/>
            </a:avLst>
          </a:prstGeom>
          <a:solidFill>
            <a:schemeClr val="accent1">
              <a:alpha val="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72000" tIns="0" rIns="0" bIns="0" rtlCol="0" anchor="ctr"/>
          <a:lstStyle/>
          <a:p>
            <a:pPr marL="285750" indent="-285750">
              <a:lnSpc>
                <a:spcPct val="125000"/>
              </a:lnSpc>
              <a:buClr>
                <a:schemeClr val="accent1"/>
              </a:buClr>
              <a:buFont typeface="Arial" panose="020B0604020202020204" pitchFamily="34" charset="0"/>
              <a:buChar char="•"/>
            </a:pPr>
            <a:r>
              <a:rPr lang="zh-CN" altLang="en-US" b="1" dirty="0">
                <a:solidFill>
                  <a:schemeClr val="tx1"/>
                </a:solidFill>
                <a:latin typeface="Times New Roman" panose="02020603050405020304" pitchFamily="18" charset="0"/>
                <a:ea typeface="宋体" panose="02010600030101010101" pitchFamily="2" charset="-122"/>
              </a:rPr>
              <a:t>粒子物理实验中，几十</a:t>
            </a:r>
            <a:r>
              <a:rPr lang="en-US" altLang="zh-CN" b="1" dirty="0">
                <a:solidFill>
                  <a:schemeClr val="tx1"/>
                </a:solidFill>
                <a:latin typeface="Times New Roman" panose="02020603050405020304" pitchFamily="18" charset="0"/>
                <a:ea typeface="宋体" panose="02010600030101010101" pitchFamily="2" charset="-122"/>
              </a:rPr>
              <a:t> ps </a:t>
            </a:r>
            <a:r>
              <a:rPr lang="zh-CN" altLang="en-US" b="1" dirty="0">
                <a:solidFill>
                  <a:schemeClr val="tx1"/>
                </a:solidFill>
                <a:latin typeface="Times New Roman" panose="02020603050405020304" pitchFamily="18" charset="0"/>
                <a:ea typeface="宋体" panose="02010600030101010101" pitchFamily="2" charset="-122"/>
              </a:rPr>
              <a:t>级别的时间分辨率是重要指标。</a:t>
            </a:r>
            <a:endParaRPr lang="en-US" altLang="zh-CN" b="1" dirty="0">
              <a:solidFill>
                <a:schemeClr val="tx1"/>
              </a:solidFill>
              <a:latin typeface="Times New Roman" panose="02020603050405020304" pitchFamily="18" charset="0"/>
              <a:ea typeface="Times New Roman" panose="02020603050405020304" pitchFamily="18" charset="0"/>
            </a:endParaRPr>
          </a:p>
          <a:p>
            <a:pPr marL="285750" indent="-285750">
              <a:lnSpc>
                <a:spcPct val="125000"/>
              </a:lnSpc>
              <a:buClr>
                <a:schemeClr val="accent1"/>
              </a:buClr>
              <a:buFont typeface="Arial" panose="020B0604020202020204" pitchFamily="34" charset="0"/>
              <a:buChar char="•"/>
            </a:pPr>
            <a:r>
              <a:rPr lang="zh-CN" altLang="en-US" dirty="0">
                <a:solidFill>
                  <a:schemeClr val="tx1"/>
                </a:solidFill>
                <a:latin typeface="Times New Roman" panose="02020603050405020304" pitchFamily="18" charset="0"/>
                <a:ea typeface="宋体" panose="02010600030101010101" pitchFamily="2" charset="-122"/>
              </a:rPr>
              <a:t>例如对强子对撞机，精确的时间测量对高亮度情况下顶点重建和</a:t>
            </a:r>
            <a:r>
              <a:rPr lang="en-US" altLang="zh-CN" dirty="0">
                <a:solidFill>
                  <a:schemeClr val="tx1"/>
                </a:solidFill>
                <a:latin typeface="Times New Roman" panose="02020603050405020304" pitchFamily="18" charset="0"/>
                <a:ea typeface="宋体" panose="02010600030101010101" pitchFamily="2" charset="-122"/>
              </a:rPr>
              <a:t>pile up</a:t>
            </a:r>
            <a:r>
              <a:rPr lang="zh-CN" altLang="en-US" dirty="0">
                <a:solidFill>
                  <a:schemeClr val="tx1"/>
                </a:solidFill>
                <a:latin typeface="Times New Roman" panose="02020603050405020304" pitchFamily="18" charset="0"/>
                <a:ea typeface="宋体" panose="02010600030101010101" pitchFamily="2" charset="-122"/>
              </a:rPr>
              <a:t>的区分至关重要。</a:t>
            </a:r>
            <a:endParaRPr lang="en-US" altLang="zh-CN" dirty="0">
              <a:solidFill>
                <a:schemeClr val="tx1"/>
              </a:solidFill>
              <a:latin typeface="Times New Roman" panose="02020603050405020304" pitchFamily="18" charset="0"/>
              <a:ea typeface="Times New Roman" panose="02020603050405020304" pitchFamily="18" charset="0"/>
            </a:endParaRPr>
          </a:p>
          <a:p>
            <a:pPr marL="285750" indent="-285750">
              <a:lnSpc>
                <a:spcPct val="125000"/>
              </a:lnSpc>
              <a:buClr>
                <a:schemeClr val="accent1"/>
              </a:buClr>
              <a:buFont typeface="Arial" panose="020B0604020202020204" pitchFamily="34" charset="0"/>
              <a:buChar char="•"/>
            </a:pPr>
            <a:r>
              <a:rPr lang="zh-CN" altLang="en-US" b="1" dirty="0">
                <a:solidFill>
                  <a:schemeClr val="tx1"/>
                </a:solidFill>
                <a:latin typeface="Times New Roman" panose="02020603050405020304" pitchFamily="18" charset="0"/>
                <a:ea typeface="宋体" panose="02010600030101010101" pitchFamily="2" charset="-122"/>
              </a:rPr>
              <a:t>未来</a:t>
            </a:r>
            <a:r>
              <a:rPr lang="en-US" altLang="zh-CN" b="1" dirty="0">
                <a:solidFill>
                  <a:schemeClr val="tx1"/>
                </a:solidFill>
                <a:latin typeface="Times New Roman" panose="02020603050405020304" pitchFamily="18" charset="0"/>
                <a:ea typeface="宋体" panose="02010600030101010101" pitchFamily="2" charset="-122"/>
              </a:rPr>
              <a:t>4D</a:t>
            </a:r>
            <a:r>
              <a:rPr lang="zh-CN" altLang="en-US" b="1" dirty="0">
                <a:solidFill>
                  <a:schemeClr val="tx1"/>
                </a:solidFill>
                <a:latin typeface="Times New Roman" panose="02020603050405020304" pitchFamily="18" charset="0"/>
                <a:ea typeface="宋体" panose="02010600030101010101" pitchFamily="2" charset="-122"/>
              </a:rPr>
              <a:t>像素探测器需要几十</a:t>
            </a:r>
            <a:r>
              <a:rPr lang="en-US" altLang="zh-CN" b="1" dirty="0">
                <a:solidFill>
                  <a:schemeClr val="tx1"/>
                </a:solidFill>
                <a:latin typeface="Times New Roman" panose="02020603050405020304" pitchFamily="18" charset="0"/>
                <a:ea typeface="宋体" panose="02010600030101010101" pitchFamily="2" charset="-122"/>
              </a:rPr>
              <a:t> ps</a:t>
            </a:r>
            <a:r>
              <a:rPr lang="zh-CN" altLang="en-US" b="1" dirty="0">
                <a:solidFill>
                  <a:schemeClr val="tx1"/>
                </a:solidFill>
                <a:latin typeface="Times New Roman" panose="02020603050405020304" pitchFamily="18" charset="0"/>
                <a:ea typeface="宋体" panose="02010600030101010101" pitchFamily="2" charset="-122"/>
              </a:rPr>
              <a:t>级别时间分辨率</a:t>
            </a:r>
            <a:r>
              <a:rPr lang="en-US" altLang="zh-CN" b="1" dirty="0">
                <a:solidFill>
                  <a:schemeClr val="tx1"/>
                </a:solidFill>
                <a:latin typeface="Times New Roman" panose="02020603050405020304" pitchFamily="18" charset="0"/>
                <a:ea typeface="宋体" panose="02010600030101010101" pitchFamily="2" charset="-122"/>
              </a:rPr>
              <a:t> </a:t>
            </a:r>
            <a:r>
              <a:rPr lang="en-US" altLang="zh-CN" b="1" dirty="0">
                <a:solidFill>
                  <a:schemeClr val="tx1"/>
                </a:solidFill>
                <a:latin typeface="Times New Roman" panose="02020603050405020304" pitchFamily="18" charset="0"/>
                <a:ea typeface="Times New Roman" panose="02020603050405020304" pitchFamily="18" charset="0"/>
              </a:rPr>
              <a:t>TDC</a:t>
            </a:r>
            <a:r>
              <a:rPr lang="zh-CN" altLang="en-US" b="1" dirty="0">
                <a:solidFill>
                  <a:schemeClr val="tx1"/>
                </a:solidFill>
                <a:latin typeface="Times New Roman" panose="02020603050405020304" pitchFamily="18" charset="0"/>
                <a:ea typeface="宋体" panose="02010600030101010101" pitchFamily="2" charset="-122"/>
              </a:rPr>
              <a:t>，且同时需要有几十</a:t>
            </a:r>
            <a:r>
              <a:rPr lang="en-US" altLang="zh-CN" b="1" dirty="0">
                <a:solidFill>
                  <a:schemeClr val="tx1"/>
                </a:solidFill>
                <a:latin typeface="Times New Roman" panose="02020603050405020304" pitchFamily="18" charset="0"/>
                <a:ea typeface="宋体" panose="02010600030101010101" pitchFamily="2" charset="-122"/>
              </a:rPr>
              <a:t> </a:t>
            </a:r>
            <a:r>
              <a:rPr lang="en-US" altLang="en-US" b="1" dirty="0">
                <a:solidFill>
                  <a:schemeClr val="tx1"/>
                </a:solidFill>
                <a:latin typeface="Times New Roman" panose="02020603050405020304" pitchFamily="18" charset="0"/>
                <a:ea typeface="Times New Roman" panose="02020603050405020304" pitchFamily="18" charset="0"/>
              </a:rPr>
              <a:t>µ</a:t>
            </a:r>
            <a:r>
              <a:rPr lang="en-US" altLang="zh-CN" b="1" dirty="0">
                <a:solidFill>
                  <a:schemeClr val="tx1"/>
                </a:solidFill>
                <a:latin typeface="Times New Roman" panose="02020603050405020304" pitchFamily="18" charset="0"/>
                <a:ea typeface="Times New Roman" panose="02020603050405020304" pitchFamily="18" charset="0"/>
              </a:rPr>
              <a:t>W </a:t>
            </a:r>
            <a:r>
              <a:rPr lang="zh-CN" altLang="en-US" b="1" dirty="0">
                <a:solidFill>
                  <a:schemeClr val="tx1"/>
                </a:solidFill>
                <a:latin typeface="Times New Roman" panose="02020603050405020304" pitchFamily="18" charset="0"/>
                <a:ea typeface="宋体" panose="02010600030101010101" pitchFamily="2" charset="-122"/>
              </a:rPr>
              <a:t>每通道级别的低功耗。</a:t>
            </a:r>
            <a:endParaRPr lang="en-US" altLang="zh-CN" b="1" dirty="0">
              <a:solidFill>
                <a:schemeClr val="tx1"/>
              </a:solidFill>
              <a:latin typeface="Times New Roman" panose="02020603050405020304" pitchFamily="18" charset="0"/>
              <a:ea typeface="Times New Roman" panose="02020603050405020304" pitchFamily="18" charset="0"/>
            </a:endParaRPr>
          </a:p>
        </p:txBody>
      </p:sp>
      <p:sp>
        <p:nvSpPr>
          <p:cNvPr id="69" name="矩形: 圆角 10"/>
          <p:cNvSpPr/>
          <p:nvPr/>
        </p:nvSpPr>
        <p:spPr>
          <a:xfrm>
            <a:off x="503555" y="5361940"/>
            <a:ext cx="1241425" cy="791845"/>
          </a:xfrm>
          <a:prstGeom prst="round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a:t>Back-</a:t>
            </a:r>
            <a:endParaRPr lang="en-US" altLang="zh-CN" sz="2000" b="1"/>
          </a:p>
          <a:p>
            <a:pPr algn="ctr"/>
            <a:r>
              <a:rPr lang="en-US" altLang="zh-CN" sz="2000" b="1"/>
              <a:t>ground</a:t>
            </a:r>
            <a:endParaRPr lang="en-US" altLang="zh-CN" sz="2000" b="1"/>
          </a:p>
        </p:txBody>
      </p:sp>
      <p:sp>
        <p:nvSpPr>
          <p:cNvPr id="74" name="文本框 73"/>
          <p:cNvSpPr txBox="1"/>
          <p:nvPr/>
        </p:nvSpPr>
        <p:spPr>
          <a:xfrm>
            <a:off x="4872355" y="4537710"/>
            <a:ext cx="949960" cy="855345"/>
          </a:xfrm>
          <a:prstGeom prst="rect">
            <a:avLst/>
          </a:prstGeom>
          <a:solidFill>
            <a:schemeClr val="bg1"/>
          </a:solidFill>
        </p:spPr>
        <p:txBody>
          <a:bodyPr wrap="square" rtlCol="0">
            <a:noAutofit/>
          </a:bodyPr>
          <a:lstStyle/>
          <a:p>
            <a:pPr algn="ctr"/>
            <a:r>
              <a:rPr lang="en-US" altLang="zh-CN" b="1" baseline="30000" dirty="0">
                <a:latin typeface="宋体" panose="02010600030101010101" pitchFamily="2" charset="-122"/>
                <a:ea typeface="宋体" panose="02010600030101010101" pitchFamily="2" charset="-122"/>
                <a:cs typeface="Calibri" panose="020F0502020204030204" charset="0"/>
                <a:sym typeface="+mn-ea"/>
              </a:rPr>
              <a:t>42</a:t>
            </a:r>
            <a:r>
              <a:rPr lang="zh-CN" altLang="en-US" b="1" baseline="30000" dirty="0">
                <a:latin typeface="宋体" panose="02010600030101010101" pitchFamily="2" charset="-122"/>
                <a:ea typeface="宋体" panose="02010600030101010101" pitchFamily="2" charset="-122"/>
                <a:cs typeface="Calibri" panose="020F0502020204030204" charset="0"/>
                <a:sym typeface="+mn-ea"/>
              </a:rPr>
              <a:t>个堆积轨迹密集难以区分</a:t>
            </a:r>
            <a:endParaRPr lang="en-US" b="1" baseline="30000" dirty="0">
              <a:latin typeface="Times New Roman" panose="02020603050405020304" pitchFamily="18" charset="0"/>
              <a:ea typeface="Times New Roman" panose="02020603050405020304" pitchFamily="18" charset="0"/>
              <a:cs typeface="Calibri" panose="020F0502020204030204" charset="0"/>
            </a:endParaRPr>
          </a:p>
        </p:txBody>
      </p:sp>
      <p:sp>
        <p:nvSpPr>
          <p:cNvPr id="78" name="文本框 77"/>
          <p:cNvSpPr txBox="1"/>
          <p:nvPr/>
        </p:nvSpPr>
        <p:spPr>
          <a:xfrm>
            <a:off x="10581005" y="4537710"/>
            <a:ext cx="1094740" cy="450215"/>
          </a:xfrm>
          <a:prstGeom prst="rect">
            <a:avLst/>
          </a:prstGeom>
          <a:solidFill>
            <a:schemeClr val="bg1"/>
          </a:solidFill>
        </p:spPr>
        <p:txBody>
          <a:bodyPr wrap="square" rtlCol="0">
            <a:noAutofit/>
          </a:bodyPr>
          <a:lstStyle/>
          <a:p>
            <a:pPr algn="ctr"/>
            <a:r>
              <a:rPr lang="zh-CN" altLang="en-US" b="1" baseline="30000" dirty="0">
                <a:latin typeface="宋体" panose="02010600030101010101" pitchFamily="2" charset="-122"/>
                <a:ea typeface="宋体" panose="02010600030101010101" pitchFamily="2" charset="-122"/>
                <a:cs typeface="Calibri" panose="020F0502020204030204" charset="0"/>
                <a:sym typeface="+mn-ea"/>
              </a:rPr>
              <a:t>径迹数量明显减少</a:t>
            </a:r>
            <a:endParaRPr lang="en-US" altLang="zh-CN" b="1" baseline="30000" dirty="0">
              <a:latin typeface="Times New Roman" panose="02020603050405020304" pitchFamily="18" charset="0"/>
              <a:ea typeface="Times New Roman" panose="02020603050405020304" pitchFamily="18" charset="0"/>
              <a:cs typeface="Calibri" panose="020F0502020204030204" charset="0"/>
            </a:endParaRPr>
          </a:p>
        </p:txBody>
      </p:sp>
      <p:pic>
        <p:nvPicPr>
          <p:cNvPr id="8" name="图片 7"/>
          <p:cNvPicPr>
            <a:picLocks noChangeAspect="1"/>
          </p:cNvPicPr>
          <p:nvPr>
            <p:custDataLst>
              <p:tags r:id="rId2"/>
            </p:custDataLst>
          </p:nvPr>
        </p:nvPicPr>
        <p:blipFill>
          <a:blip r:embed="rId3"/>
          <a:stretch>
            <a:fillRect/>
          </a:stretch>
        </p:blipFill>
        <p:spPr>
          <a:xfrm>
            <a:off x="878840" y="3653155"/>
            <a:ext cx="4072913" cy="1800000"/>
          </a:xfrm>
          <a:prstGeom prst="rect">
            <a:avLst/>
          </a:prstGeom>
        </p:spPr>
      </p:pic>
      <p:pic>
        <p:nvPicPr>
          <p:cNvPr id="9" name="图片 8"/>
          <p:cNvPicPr>
            <a:picLocks noChangeAspect="1"/>
          </p:cNvPicPr>
          <p:nvPr>
            <p:custDataLst>
              <p:tags r:id="rId4"/>
            </p:custDataLst>
          </p:nvPr>
        </p:nvPicPr>
        <p:blipFill>
          <a:blip r:embed="rId5"/>
          <a:stretch>
            <a:fillRect/>
          </a:stretch>
        </p:blipFill>
        <p:spPr>
          <a:xfrm>
            <a:off x="6426200" y="3661410"/>
            <a:ext cx="4072913" cy="1800000"/>
          </a:xfrm>
          <a:prstGeom prst="rect">
            <a:avLst/>
          </a:prstGeom>
        </p:spPr>
      </p:pic>
      <p:sp>
        <p:nvSpPr>
          <p:cNvPr id="358" name="箭头: 右 357"/>
          <p:cNvSpPr/>
          <p:nvPr/>
        </p:nvSpPr>
        <p:spPr>
          <a:xfrm rot="360000">
            <a:off x="3398520" y="4465955"/>
            <a:ext cx="1457325" cy="327025"/>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Times New Roman" panose="02020603050405020304" pitchFamily="18" charset="0"/>
            </a:endParaRPr>
          </a:p>
        </p:txBody>
      </p:sp>
      <p:sp>
        <p:nvSpPr>
          <p:cNvPr id="10" name="箭头: 右 357"/>
          <p:cNvSpPr/>
          <p:nvPr>
            <p:custDataLst>
              <p:tags r:id="rId6"/>
            </p:custDataLst>
          </p:nvPr>
        </p:nvSpPr>
        <p:spPr>
          <a:xfrm rot="360000">
            <a:off x="9253855" y="4390390"/>
            <a:ext cx="1457325" cy="327025"/>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Times New Roman" panose="02020603050405020304" pitchFamily="18" charset="0"/>
            </a:endParaRPr>
          </a:p>
        </p:txBody>
      </p:sp>
      <p:sp>
        <p:nvSpPr>
          <p:cNvPr id="11" name="灯片编号占位符 10"/>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13" name="页脚占位符 12"/>
          <p:cNvSpPr>
            <a:spLocks noGrp="1"/>
          </p:cNvSpPr>
          <p:nvPr>
            <p:ph type="ftr" sz="quarter" idx="11"/>
          </p:nvPr>
        </p:nvSpPr>
        <p:spPr/>
        <p:txBody>
          <a:bodyPr/>
          <a:lstStyle/>
          <a:p>
            <a:r>
              <a:rPr lang="zh-CN" altLang="en-US"/>
              <a:t>NED2026</a:t>
            </a:r>
            <a:endParaRPr lang="zh-CN" altLang="en-US"/>
          </a:p>
        </p:txBody>
      </p:sp>
      <p:sp>
        <p:nvSpPr>
          <p:cNvPr id="296" name="文本框 295"/>
          <p:cNvSpPr txBox="1"/>
          <p:nvPr/>
        </p:nvSpPr>
        <p:spPr>
          <a:xfrm>
            <a:off x="1524000" y="3028315"/>
            <a:ext cx="3427730" cy="245110"/>
          </a:xfrm>
          <a:prstGeom prst="rect">
            <a:avLst/>
          </a:prstGeom>
          <a:solidFill>
            <a:schemeClr val="bg1"/>
          </a:solidFill>
        </p:spPr>
        <p:txBody>
          <a:bodyPr wrap="square" rtlCol="0">
            <a:noAutofit/>
          </a:bodyPr>
          <a:lstStyle/>
          <a:p>
            <a:pPr algn="ctr"/>
            <a:r>
              <a:rPr lang="zh-CN" sz="1600" b="1" dirty="0">
                <a:latin typeface="宋体" panose="02010600030101010101" pitchFamily="2" charset="-122"/>
                <a:ea typeface="宋体" panose="02010600030101010101" pitchFamily="2" charset="-122"/>
                <a:sym typeface="+mn-ea"/>
              </a:rPr>
              <a:t>一次束流通过产生的径迹</a:t>
            </a:r>
            <a:endParaRPr lang="zh-CN" sz="1600" b="1" dirty="0">
              <a:latin typeface="宋体" panose="02010600030101010101" pitchFamily="2" charset="-122"/>
              <a:ea typeface="宋体" panose="02010600030101010101" pitchFamily="2" charset="-122"/>
              <a:cs typeface="Calibri" panose="020F0502020204030204" charset="0"/>
            </a:endParaRPr>
          </a:p>
          <a:p>
            <a:pPr algn="ctr"/>
            <a:r>
              <a:rPr lang="en-US" altLang="zh-CN" sz="1600" b="1" dirty="0">
                <a:latin typeface="Times New Roman" panose="02020603050405020304" pitchFamily="18" charset="0"/>
                <a:ea typeface="Times New Roman" panose="02020603050405020304" pitchFamily="18" charset="0"/>
                <a:cs typeface="Calibri" panose="020F0502020204030204" charset="0"/>
              </a:rPr>
              <a:t> (~1ns)</a:t>
            </a:r>
            <a:endParaRPr lang="en-US" altLang="zh-CN" sz="1600" b="1" dirty="0">
              <a:latin typeface="Times New Roman" panose="02020603050405020304" pitchFamily="18" charset="0"/>
              <a:ea typeface="Times New Roman" panose="02020603050405020304" pitchFamily="18" charset="0"/>
              <a:cs typeface="Calibri" panose="020F0502020204030204" charset="0"/>
            </a:endParaRPr>
          </a:p>
        </p:txBody>
      </p:sp>
      <p:sp>
        <p:nvSpPr>
          <p:cNvPr id="12" name="日期占位符 11"/>
          <p:cNvSpPr>
            <a:spLocks noGrp="1"/>
          </p:cNvSpPr>
          <p:nvPr>
            <p:ph type="dt" sz="half" idx="10"/>
          </p:nvPr>
        </p:nvSpPr>
        <p:spPr/>
        <p:txBody>
          <a:bodyPr/>
          <a:p>
            <a:r>
              <a:rPr lang="zh-CN" altLang="en-US"/>
              <a:t>2026-8-11</a:t>
            </a:r>
            <a:endParaRPr lang="zh-CN" altLang="en-US"/>
          </a:p>
        </p:txBody>
      </p:sp>
    </p:spTree>
    <p:custDataLst>
      <p:tags r:id="rId7"/>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58"/>
                                        </p:tgtEl>
                                        <p:attrNameLst>
                                          <p:attrName>style.visibility</p:attrName>
                                        </p:attrNameLst>
                                      </p:cBhvr>
                                      <p:to>
                                        <p:strVal val="visible"/>
                                      </p:to>
                                    </p:set>
                                    <p:animEffect transition="in" filter="fade">
                                      <p:cBhvr>
                                        <p:cTn id="10" dur="500"/>
                                        <p:tgtEl>
                                          <p:spTgt spid="35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4"/>
                                        </p:tgtEl>
                                        <p:attrNameLst>
                                          <p:attrName>style.visibility</p:attrName>
                                        </p:attrNameLst>
                                      </p:cBhvr>
                                      <p:to>
                                        <p:strVal val="visible"/>
                                      </p:to>
                                    </p:set>
                                    <p:animEffect transition="in" filter="fade">
                                      <p:cBhvr>
                                        <p:cTn id="13" dur="500"/>
                                        <p:tgtEl>
                                          <p:spTgt spid="7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bldLvl="0" animBg="1"/>
      <p:bldP spid="78" grpId="0" bldLvl="0" animBg="1"/>
      <p:bldP spid="358" grpId="0" bldLvl="0" animBg="1"/>
      <p:bldP spid="10"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custDataLst>
              <p:tags r:id="rId1"/>
            </p:custDataLst>
          </p:nvPr>
        </p:nvGrpSpPr>
        <p:grpSpPr>
          <a:xfrm>
            <a:off x="8172521" y="2605288"/>
            <a:ext cx="3427095" cy="2128569"/>
            <a:chOff x="2144" y="5012"/>
            <a:chExt cx="5109" cy="5434"/>
          </a:xfrm>
        </p:grpSpPr>
        <p:sp>
          <p:nvSpPr>
            <p:cNvPr id="31" name="矩形: 圆角 2"/>
            <p:cNvSpPr/>
            <p:nvPr>
              <p:custDataLst>
                <p:tags r:id="rId2"/>
              </p:custDataLst>
            </p:nvPr>
          </p:nvSpPr>
          <p:spPr>
            <a:xfrm>
              <a:off x="2144" y="5012"/>
              <a:ext cx="5109" cy="5434"/>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custDataLst>
                <p:tags r:id="rId3"/>
              </p:custDataLst>
            </p:nvPr>
          </p:nvSpPr>
          <p:spPr>
            <a:xfrm>
              <a:off x="2144" y="5339"/>
              <a:ext cx="4844" cy="3061"/>
            </a:xfrm>
            <a:prstGeom prst="rect">
              <a:avLst/>
            </a:prstGeom>
            <a:noFill/>
          </p:spPr>
          <p:txBody>
            <a:bodyPr wrap="square">
              <a:spAutoFit/>
            </a:bodyPr>
            <a:lstStyle/>
            <a:p>
              <a:pPr algn="l">
                <a:lnSpc>
                  <a:spcPct val="150000"/>
                </a:lnSpc>
                <a:buClrTx/>
                <a:buSzTx/>
                <a:buFontTx/>
              </a:pPr>
              <a:r>
                <a:rPr lang="en-US" altLang="zh-CN" sz="1600" b="1" dirty="0">
                  <a:latin typeface="+mn-ea"/>
                  <a:sym typeface="+mn-ea"/>
                </a:rPr>
                <a:t>Time-stretching TDC</a:t>
              </a:r>
              <a:endParaRPr lang="en-US" altLang="zh-CN" sz="1600" dirty="0">
                <a:latin typeface="+mn-ea"/>
                <a:sym typeface="+mn-ea"/>
              </a:endParaRPr>
            </a:p>
            <a:p>
              <a:pPr algn="l">
                <a:lnSpc>
                  <a:spcPct val="150000"/>
                </a:lnSpc>
                <a:buClrTx/>
                <a:buSzTx/>
                <a:buFontTx/>
              </a:pPr>
              <a:r>
                <a:rPr lang="zh-CN" sz="1600" dirty="0">
                  <a:latin typeface="+mn-ea"/>
                  <a:ea typeface="宋体" panose="02010600030101010101" pitchFamily="2" charset="-122"/>
                  <a:sym typeface="+mn-ea"/>
                </a:rPr>
                <a:t>可以低频时钟达到高分辨率</a:t>
              </a:r>
              <a:r>
                <a:rPr lang="en-US" altLang="zh-CN" sz="1600" dirty="0">
                  <a:latin typeface="+mn-ea"/>
                  <a:sym typeface="+mn-ea"/>
                </a:rPr>
                <a:t> </a:t>
              </a:r>
              <a:endParaRPr lang="zh-CN" altLang="en-US" sz="1600" dirty="0">
                <a:latin typeface="+mn-ea"/>
                <a:sym typeface="+mn-ea"/>
              </a:endParaRPr>
            </a:p>
            <a:p>
              <a:pPr algn="l">
                <a:lnSpc>
                  <a:spcPct val="150000"/>
                </a:lnSpc>
                <a:buClrTx/>
                <a:buSzTx/>
                <a:buFontTx/>
              </a:pPr>
              <a:r>
                <a:rPr lang="zh-CN" altLang="en-US" sz="1600" b="1" dirty="0">
                  <a:solidFill>
                    <a:schemeClr val="tx2"/>
                  </a:solidFill>
                  <a:latin typeface="+mn-ea"/>
                  <a:sym typeface="+mn-ea"/>
                </a:rPr>
                <a:t>受限于信号拉伸的极长死时间</a:t>
              </a:r>
              <a:endParaRPr lang="zh-CN" altLang="en-US" sz="1600" b="1" dirty="0">
                <a:solidFill>
                  <a:schemeClr val="tx2"/>
                </a:solidFill>
                <a:latin typeface="+mn-ea"/>
                <a:sym typeface="+mn-ea"/>
              </a:endParaRPr>
            </a:p>
          </p:txBody>
        </p:sp>
      </p:grpSp>
      <p:grpSp>
        <p:nvGrpSpPr>
          <p:cNvPr id="15" name="组合 14"/>
          <p:cNvGrpSpPr/>
          <p:nvPr>
            <p:custDataLst>
              <p:tags r:id="rId4"/>
            </p:custDataLst>
          </p:nvPr>
        </p:nvGrpSpPr>
        <p:grpSpPr>
          <a:xfrm>
            <a:off x="4420941" y="2582428"/>
            <a:ext cx="3246120" cy="2163497"/>
            <a:chOff x="2141" y="5012"/>
            <a:chExt cx="5112" cy="5457"/>
          </a:xfrm>
        </p:grpSpPr>
        <p:sp>
          <p:nvSpPr>
            <p:cNvPr id="22" name="矩形: 圆角 2"/>
            <p:cNvSpPr/>
            <p:nvPr>
              <p:custDataLst>
                <p:tags r:id="rId5"/>
              </p:custDataLst>
            </p:nvPr>
          </p:nvSpPr>
          <p:spPr>
            <a:xfrm>
              <a:off x="2144" y="5012"/>
              <a:ext cx="5109" cy="5457"/>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custDataLst>
                <p:tags r:id="rId6"/>
              </p:custDataLst>
            </p:nvPr>
          </p:nvSpPr>
          <p:spPr>
            <a:xfrm>
              <a:off x="2141" y="5339"/>
              <a:ext cx="5110" cy="3956"/>
            </a:xfrm>
            <a:prstGeom prst="rect">
              <a:avLst/>
            </a:prstGeom>
            <a:noFill/>
          </p:spPr>
          <p:txBody>
            <a:bodyPr wrap="square">
              <a:spAutoFit/>
            </a:bodyPr>
            <a:lstStyle/>
            <a:p>
              <a:pPr>
                <a:lnSpc>
                  <a:spcPct val="150000"/>
                </a:lnSpc>
              </a:pPr>
              <a:r>
                <a:rPr lang="en-US" altLang="zh-CN" sz="1600" b="1" dirty="0">
                  <a:latin typeface="+mn-ea"/>
                  <a:sym typeface="+mn-ea"/>
                </a:rPr>
                <a:t>Delayline TDC</a:t>
              </a:r>
              <a:endParaRPr lang="zh-CN" altLang="en-US" sz="1600" dirty="0">
                <a:latin typeface="+mn-ea"/>
                <a:sym typeface="+mn-ea"/>
              </a:endParaRPr>
            </a:p>
            <a:p>
              <a:pPr>
                <a:lnSpc>
                  <a:spcPct val="150000"/>
                </a:lnSpc>
              </a:pPr>
              <a:r>
                <a:rPr lang="zh-CN" sz="1600" dirty="0">
                  <a:latin typeface="+mn-ea"/>
                  <a:ea typeface="宋体" panose="02010600030101010101" pitchFamily="2" charset="-122"/>
                  <a:sym typeface="+mn-ea"/>
                </a:rPr>
                <a:t>极高时间分辨率</a:t>
              </a:r>
              <a:endParaRPr lang="zh-CN" altLang="en-US" sz="1600" b="1" dirty="0">
                <a:solidFill>
                  <a:schemeClr val="tx2"/>
                </a:solidFill>
                <a:latin typeface="+mn-ea"/>
                <a:sym typeface="+mn-ea"/>
              </a:endParaRPr>
            </a:p>
            <a:p>
              <a:pPr>
                <a:lnSpc>
                  <a:spcPct val="150000"/>
                </a:lnSpc>
              </a:pPr>
              <a:r>
                <a:rPr lang="zh-CN" altLang="en-US" sz="1600" b="1" dirty="0">
                  <a:solidFill>
                    <a:schemeClr val="tx2"/>
                  </a:solidFill>
                  <a:latin typeface="+mn-ea"/>
                  <a:ea typeface="宋体" panose="02010600030101010101" pitchFamily="2" charset="-122"/>
                  <a:sym typeface="+mn-ea"/>
                </a:rPr>
                <a:t>受限于电路设计难度和功耗，且较难刻度</a:t>
              </a:r>
              <a:endParaRPr lang="en-US" altLang="zh-CN" sz="1600" b="1" dirty="0">
                <a:solidFill>
                  <a:schemeClr val="tx2"/>
                </a:solidFill>
                <a:latin typeface="+mn-ea"/>
                <a:sym typeface="+mn-ea"/>
              </a:endParaRPr>
            </a:p>
          </p:txBody>
        </p:sp>
      </p:grpSp>
      <p:sp>
        <p:nvSpPr>
          <p:cNvPr id="11" name="矩形: 圆角 10"/>
          <p:cNvSpPr/>
          <p:nvPr/>
        </p:nvSpPr>
        <p:spPr>
          <a:xfrm>
            <a:off x="860425" y="853440"/>
            <a:ext cx="10471150" cy="1332865"/>
          </a:xfrm>
          <a:prstGeom prst="roundRect">
            <a:avLst>
              <a:gd name="adj" fmla="val 7092"/>
            </a:avLst>
          </a:prstGeom>
          <a:noFill/>
          <a:ln w="127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180000" tIns="72000" rIns="180000" bIns="72000" rtlCol="0" anchor="ctr"/>
          <a:lstStyle/>
          <a:p>
            <a:pPr>
              <a:lnSpc>
                <a:spcPct val="150000"/>
              </a:lnSpc>
            </a:pPr>
            <a:endParaRPr lang="en-US" altLang="zh-CN" b="1" kern="100" dirty="0">
              <a:solidFill>
                <a:schemeClr val="tx1"/>
              </a:solidFill>
              <a:latin typeface="+mn-ea"/>
              <a:cs typeface="Times New Roman" panose="02020603050405020304" pitchFamily="18" charset="0"/>
              <a:sym typeface="+mn-ea"/>
            </a:endParaRPr>
          </a:p>
          <a:p>
            <a:pPr>
              <a:lnSpc>
                <a:spcPct val="150000"/>
              </a:lnSpc>
            </a:pPr>
            <a:endParaRPr lang="en-US" altLang="zh-CN" b="1" kern="100" dirty="0">
              <a:solidFill>
                <a:schemeClr val="tx1"/>
              </a:solidFill>
              <a:latin typeface="+mn-ea"/>
              <a:cs typeface="Times New Roman" panose="02020603050405020304" pitchFamily="18" charset="0"/>
              <a:sym typeface="+mn-ea"/>
            </a:endParaRPr>
          </a:p>
          <a:p>
            <a:pPr algn="l">
              <a:lnSpc>
                <a:spcPct val="150000"/>
              </a:lnSpc>
            </a:pPr>
            <a:r>
              <a:rPr lang="zh-CN" altLang="en-US" b="1" kern="100" dirty="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各种</a:t>
            </a:r>
            <a:r>
              <a:rPr lang="en-US" altLang="zh-CN" b="1" kern="100" dirty="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 </a:t>
            </a:r>
            <a:r>
              <a:rPr lang="en-US" b="1" kern="100" dirty="0">
                <a:solidFill>
                  <a:schemeClr val="tx1"/>
                </a:solidFill>
                <a:latin typeface="Times New Roman" panose="02020603050405020304" pitchFamily="18" charset="0"/>
                <a:ea typeface="宋体" panose="02010600030101010101" pitchFamily="2" charset="-122"/>
                <a:cs typeface="Times New Roman" panose="02020603050405020304" pitchFamily="18" charset="0"/>
                <a:sym typeface="宋体" panose="02010600030101010101" pitchFamily="2" charset="-122"/>
              </a:rPr>
              <a:t>TDC </a:t>
            </a:r>
            <a:r>
              <a:rPr lang="zh-CN" altLang="en-US" b="1" kern="100" dirty="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在时间分辨率，功耗，死时间等方面表现出限制</a:t>
            </a:r>
            <a:r>
              <a:rPr lang="zh-CN" altLang="en-US" kern="100" dirty="0">
                <a:solidFill>
                  <a:schemeClr val="tx1"/>
                </a:solidFill>
                <a:latin typeface="宋体" panose="02010600030101010101" pitchFamily="2" charset="-122"/>
                <a:ea typeface="宋体" panose="02010600030101010101" pitchFamily="2" charset="-122"/>
                <a:cs typeface="宋体" panose="02010600030101010101" pitchFamily="2" charset="-122"/>
                <a:sym typeface="宋体" panose="02010600030101010101" pitchFamily="2" charset="-122"/>
              </a:rPr>
              <a:t>。</a:t>
            </a:r>
            <a:endParaRPr lang="en-US" altLang="zh-CN" kern="100" dirty="0">
              <a:solidFill>
                <a:schemeClr val="tx1"/>
              </a:solidFill>
              <a:latin typeface="宋体" panose="02010600030101010101" pitchFamily="2" charset="-122"/>
              <a:cs typeface="宋体" panose="02010600030101010101" pitchFamily="2" charset="-122"/>
              <a:sym typeface="宋体" panose="02010600030101010101" pitchFamily="2" charset="-122"/>
            </a:endParaRPr>
          </a:p>
          <a:p>
            <a:pPr>
              <a:lnSpc>
                <a:spcPct val="150000"/>
              </a:lnSpc>
            </a:pPr>
            <a:endParaRPr lang="en-US" altLang="zh-CN" kern="100" dirty="0">
              <a:solidFill>
                <a:schemeClr val="tx1"/>
              </a:solidFill>
              <a:latin typeface="+mn-ea"/>
              <a:cs typeface="Times New Roman" panose="02020603050405020304" pitchFamily="18" charset="0"/>
              <a:sym typeface="+mn-ea"/>
            </a:endParaRPr>
          </a:p>
          <a:p>
            <a:pPr>
              <a:lnSpc>
                <a:spcPct val="150000"/>
              </a:lnSpc>
            </a:pPr>
            <a:endParaRPr lang="en-US" altLang="zh-CN" kern="100" dirty="0">
              <a:solidFill>
                <a:schemeClr val="tx1"/>
              </a:solidFill>
              <a:latin typeface="+mn-ea"/>
              <a:cs typeface="Times New Roman" panose="02020603050405020304" pitchFamily="18" charset="0"/>
              <a:sym typeface="+mn-ea"/>
            </a:endParaRPr>
          </a:p>
          <a:p>
            <a:pPr>
              <a:lnSpc>
                <a:spcPct val="150000"/>
              </a:lnSpc>
            </a:pPr>
            <a:endParaRPr lang="zh-CN" altLang="en-US" kern="100" dirty="0">
              <a:solidFill>
                <a:schemeClr val="tx1"/>
              </a:solidFill>
              <a:latin typeface="+mn-ea"/>
              <a:cs typeface="Times New Roman" panose="02020603050405020304" pitchFamily="18" charset="0"/>
              <a:sym typeface="+mn-ea"/>
            </a:endParaRPr>
          </a:p>
        </p:txBody>
      </p:sp>
      <p:pic>
        <p:nvPicPr>
          <p:cNvPr id="9" name="图片 8" descr="C:/Users/Southland/Desktop/同济大学 TJU todo.png同济大学 TJU todo"/>
          <p:cNvPicPr>
            <a:picLocks noChangeAspect="1"/>
          </p:cNvPicPr>
          <p:nvPr/>
        </p:nvPicPr>
        <p:blipFill>
          <a:blip r:embed="rId7">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4" name="矩形 3"/>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5" name="文本框 4"/>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grpSp>
        <p:nvGrpSpPr>
          <p:cNvPr id="14" name="组合 13"/>
          <p:cNvGrpSpPr/>
          <p:nvPr>
            <p:custDataLst>
              <p:tags r:id="rId8"/>
            </p:custDataLst>
          </p:nvPr>
        </p:nvGrpSpPr>
        <p:grpSpPr>
          <a:xfrm>
            <a:off x="697936" y="2578618"/>
            <a:ext cx="3244215" cy="2291363"/>
            <a:chOff x="2144" y="5012"/>
            <a:chExt cx="5109" cy="5768"/>
          </a:xfrm>
        </p:grpSpPr>
        <p:sp>
          <p:nvSpPr>
            <p:cNvPr id="10" name="矩形: 圆角 2"/>
            <p:cNvSpPr/>
            <p:nvPr>
              <p:custDataLst>
                <p:tags r:id="rId9"/>
              </p:custDataLst>
            </p:nvPr>
          </p:nvSpPr>
          <p:spPr>
            <a:xfrm>
              <a:off x="2144" y="5012"/>
              <a:ext cx="5109" cy="5393"/>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p:cNvSpPr txBox="1"/>
            <p:nvPr>
              <p:custDataLst>
                <p:tags r:id="rId10"/>
              </p:custDataLst>
            </p:nvPr>
          </p:nvSpPr>
          <p:spPr>
            <a:xfrm>
              <a:off x="2144" y="5340"/>
              <a:ext cx="5070" cy="5440"/>
            </a:xfrm>
            <a:prstGeom prst="rect">
              <a:avLst/>
            </a:prstGeom>
            <a:noFill/>
          </p:spPr>
          <p:txBody>
            <a:bodyPr wrap="square">
              <a:noAutofit/>
            </a:bodyPr>
            <a:lstStyle/>
            <a:p>
              <a:pPr>
                <a:lnSpc>
                  <a:spcPct val="150000"/>
                </a:lnSpc>
              </a:pPr>
              <a:r>
                <a:rPr lang="zh-CN" altLang="en-US" sz="1600" b="1" dirty="0">
                  <a:latin typeface="+mn-ea"/>
                  <a:ea typeface="宋体" panose="02010600030101010101" pitchFamily="2" charset="-122"/>
                </a:rPr>
                <a:t>基于时钟的</a:t>
              </a:r>
              <a:r>
                <a:rPr lang="en-US" altLang="zh-CN" sz="1600" b="1" dirty="0">
                  <a:latin typeface="+mn-ea"/>
                  <a:ea typeface="宋体" panose="02010600030101010101" pitchFamily="2" charset="-122"/>
                </a:rPr>
                <a:t>TDC</a:t>
              </a:r>
              <a:endParaRPr lang="zh-CN" altLang="en-US" sz="1600" b="1" dirty="0">
                <a:latin typeface="+mn-ea"/>
                <a:sym typeface="+mn-ea"/>
              </a:endParaRPr>
            </a:p>
            <a:p>
              <a:pPr>
                <a:lnSpc>
                  <a:spcPct val="150000"/>
                </a:lnSpc>
              </a:pPr>
              <a:r>
                <a:rPr lang="zh-CN" sz="1600" dirty="0">
                  <a:latin typeface="+mn-ea"/>
                  <a:ea typeface="宋体" panose="02010600030101010101" pitchFamily="2" charset="-122"/>
                  <a:sym typeface="+mn-ea"/>
                </a:rPr>
                <a:t>无转换时间</a:t>
              </a:r>
              <a:endParaRPr lang="zh-CN" altLang="en-US" sz="1600" dirty="0">
                <a:latin typeface="+mn-ea"/>
                <a:sym typeface="+mn-ea"/>
              </a:endParaRPr>
            </a:p>
            <a:p>
              <a:pPr>
                <a:lnSpc>
                  <a:spcPct val="150000"/>
                </a:lnSpc>
              </a:pPr>
              <a:r>
                <a:rPr lang="zh-CN" altLang="en-US" sz="1600" b="1" dirty="0">
                  <a:solidFill>
                    <a:schemeClr val="tx2"/>
                  </a:solidFill>
                  <a:latin typeface="+mn-ea"/>
                  <a:ea typeface="宋体" panose="02010600030101010101" pitchFamily="2" charset="-122"/>
                  <a:sym typeface="+mn-ea"/>
                </a:rPr>
                <a:t>需要</a:t>
              </a:r>
              <a:r>
                <a:rPr lang="en-US" sz="1600" b="1" dirty="0">
                  <a:solidFill>
                    <a:schemeClr val="tx2"/>
                  </a:solidFill>
                  <a:latin typeface="+mn-ea"/>
                  <a:sym typeface="+mn-ea"/>
                </a:rPr>
                <a:t>ps</a:t>
              </a:r>
              <a:r>
                <a:rPr lang="zh-CN" altLang="en-US" sz="1600" b="1" dirty="0">
                  <a:solidFill>
                    <a:schemeClr val="tx2"/>
                  </a:solidFill>
                  <a:latin typeface="+mn-ea"/>
                  <a:ea typeface="宋体" panose="02010600030101010101" pitchFamily="2" charset="-122"/>
                  <a:sym typeface="+mn-ea"/>
                </a:rPr>
                <a:t>级别高频时钟，功耗高</a:t>
              </a:r>
              <a:endParaRPr lang="zh-CN" altLang="en-US" sz="1600" b="1" dirty="0">
                <a:solidFill>
                  <a:schemeClr val="tx2"/>
                </a:solidFill>
                <a:latin typeface="+mn-ea"/>
                <a:ea typeface="宋体" panose="02010600030101010101" pitchFamily="2" charset="-122"/>
                <a:sym typeface="+mn-ea"/>
              </a:endParaRPr>
            </a:p>
          </p:txBody>
        </p:sp>
      </p:grpSp>
      <p:grpSp>
        <p:nvGrpSpPr>
          <p:cNvPr id="36" name="组合 35"/>
          <p:cNvGrpSpPr/>
          <p:nvPr/>
        </p:nvGrpSpPr>
        <p:grpSpPr>
          <a:xfrm>
            <a:off x="2365375" y="2185683"/>
            <a:ext cx="7603490" cy="392933"/>
            <a:chOff x="3725" y="4034"/>
            <a:chExt cx="11974" cy="952"/>
          </a:xfrm>
        </p:grpSpPr>
        <p:cxnSp>
          <p:nvCxnSpPr>
            <p:cNvPr id="27" name="连接符: 曲线 26"/>
            <p:cNvCxnSpPr>
              <a:stCxn id="11" idx="2"/>
            </p:cNvCxnSpPr>
            <p:nvPr/>
          </p:nvCxnSpPr>
          <p:spPr>
            <a:xfrm rot="5400000" flipV="1">
              <a:off x="9143" y="4491"/>
              <a:ext cx="925" cy="11"/>
            </a:xfrm>
            <a:prstGeom prst="curvedConnector3">
              <a:avLst>
                <a:gd name="adj1" fmla="val 50030"/>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flipV="1">
              <a:off x="3725" y="4383"/>
              <a:ext cx="11974" cy="2"/>
            </a:xfrm>
            <a:prstGeom prst="line">
              <a:avLst/>
            </a:prstGeom>
            <a:ln w="9525">
              <a:solidFill>
                <a:schemeClr val="accent1"/>
              </a:solidFill>
            </a:ln>
          </p:spPr>
          <p:style>
            <a:lnRef idx="2">
              <a:schemeClr val="accent1"/>
            </a:lnRef>
            <a:fillRef idx="0">
              <a:srgbClr val="FFFFFF"/>
            </a:fillRef>
            <a:effectRef idx="0">
              <a:srgbClr val="FFFFFF"/>
            </a:effectRef>
            <a:fontRef idx="minor">
              <a:schemeClr val="tx1"/>
            </a:fontRef>
          </p:style>
        </p:cxnSp>
        <p:cxnSp>
          <p:nvCxnSpPr>
            <p:cNvPr id="34" name="连接符: 曲线 26"/>
            <p:cNvCxnSpPr/>
            <p:nvPr/>
          </p:nvCxnSpPr>
          <p:spPr>
            <a:xfrm rot="5400000">
              <a:off x="3430" y="4673"/>
              <a:ext cx="617" cy="9"/>
            </a:xfrm>
            <a:prstGeom prst="curvedConnector3">
              <a:avLst>
                <a:gd name="adj1" fmla="val 50081"/>
              </a:avLst>
            </a:prstGeom>
            <a:ln>
              <a:tailEnd type="triangle"/>
            </a:ln>
          </p:spPr>
          <p:style>
            <a:lnRef idx="1">
              <a:schemeClr val="accent1"/>
            </a:lnRef>
            <a:fillRef idx="0">
              <a:schemeClr val="accent1"/>
            </a:fillRef>
            <a:effectRef idx="0">
              <a:schemeClr val="accent1"/>
            </a:effectRef>
            <a:fontRef idx="minor">
              <a:schemeClr val="tx1"/>
            </a:fontRef>
          </p:style>
        </p:cxnSp>
      </p:grpSp>
      <p:cxnSp>
        <p:nvCxnSpPr>
          <p:cNvPr id="35" name="连接符: 曲线 26"/>
          <p:cNvCxnSpPr/>
          <p:nvPr/>
        </p:nvCxnSpPr>
        <p:spPr>
          <a:xfrm rot="5400000">
            <a:off x="9818960" y="2450303"/>
            <a:ext cx="248060" cy="8574"/>
          </a:xfrm>
          <a:prstGeom prst="curved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图片 1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59649" y="4829299"/>
            <a:ext cx="3021695" cy="1947694"/>
          </a:xfrm>
          <a:prstGeom prst="rect">
            <a:avLst/>
          </a:prstGeom>
        </p:spPr>
      </p:pic>
      <p:pic>
        <p:nvPicPr>
          <p:cNvPr id="17" name="图片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684551" y="4810663"/>
            <a:ext cx="3062443" cy="1947694"/>
          </a:xfrm>
          <a:prstGeom prst="rect">
            <a:avLst/>
          </a:prstGeom>
        </p:spPr>
      </p:pic>
      <p:pic>
        <p:nvPicPr>
          <p:cNvPr id="37" name="图片 3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754241" y="5107778"/>
            <a:ext cx="4757321" cy="1107525"/>
          </a:xfrm>
          <a:prstGeom prst="rect">
            <a:avLst/>
          </a:prstGeom>
        </p:spPr>
      </p:pic>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页脚占位符 6"/>
          <p:cNvSpPr>
            <a:spLocks noGrp="1"/>
          </p:cNvSpPr>
          <p:nvPr>
            <p:ph type="ftr" sz="quarter" idx="11"/>
          </p:nvPr>
        </p:nvSpPr>
        <p:spPr/>
        <p:txBody>
          <a:bodyPr/>
          <a:lstStyle/>
          <a:p>
            <a:r>
              <a:rPr lang="zh-CN" altLang="en-US"/>
              <a:t>NED2026</a:t>
            </a:r>
            <a:endParaRPr lang="zh-CN" altLang="en-US"/>
          </a:p>
        </p:txBody>
      </p:sp>
      <p:sp>
        <p:nvSpPr>
          <p:cNvPr id="2" name="文本框 1"/>
          <p:cNvSpPr txBox="1"/>
          <p:nvPr/>
        </p:nvSpPr>
        <p:spPr>
          <a:xfrm>
            <a:off x="1270000" y="173077"/>
            <a:ext cx="4826000" cy="953135"/>
          </a:xfrm>
          <a:prstGeom prst="rect">
            <a:avLst/>
          </a:prstGeom>
          <a:noFill/>
        </p:spPr>
        <p:txBody>
          <a:bodyPr wrap="square" rtlCol="0">
            <a:spAutoFit/>
          </a:bodyPr>
          <a:lstStyle/>
          <a:p>
            <a:r>
              <a:rPr lang="en-US" altLang="zh-CN" sz="2800" b="1">
                <a:solidFill>
                  <a:schemeClr val="tx2"/>
                </a:solidFill>
                <a:latin typeface="+mn-ea"/>
              </a:rPr>
              <a:t>1.2 </a:t>
            </a:r>
            <a:r>
              <a:rPr lang="zh-CN" altLang="en-US" sz="2800" b="1">
                <a:solidFill>
                  <a:schemeClr val="tx2"/>
                </a:solidFill>
                <a:latin typeface="+mn-ea"/>
                <a:ea typeface="宋体" panose="02010600030101010101" pitchFamily="2" charset="-122"/>
              </a:rPr>
              <a:t>时间放大原理</a:t>
            </a:r>
            <a:endParaRPr lang="en-US" altLang="zh-CN" sz="2800" b="1">
              <a:solidFill>
                <a:schemeClr val="tx2"/>
              </a:solidFill>
              <a:latin typeface="+mn-ea"/>
            </a:endParaRPr>
          </a:p>
          <a:p>
            <a:endParaRPr lang="en-US" altLang="zh-CN" sz="2800" b="1">
              <a:solidFill>
                <a:schemeClr val="tx2"/>
              </a:solidFill>
              <a:latin typeface="+mn-ea"/>
            </a:endParaRPr>
          </a:p>
        </p:txBody>
      </p:sp>
      <p:sp>
        <p:nvSpPr>
          <p:cNvPr id="8" name="日期占位符 7"/>
          <p:cNvSpPr>
            <a:spLocks noGrp="1"/>
          </p:cNvSpPr>
          <p:nvPr>
            <p:ph type="dt" sz="half" idx="10"/>
          </p:nvPr>
        </p:nvSpPr>
        <p:spPr/>
        <p:txBody>
          <a:bodyPr/>
          <a:p>
            <a:r>
              <a:rPr lang="zh-CN" altLang="en-US"/>
              <a:t>2026-8-11</a:t>
            </a:r>
            <a:endParaRPr lang="zh-CN" altLang="en-US"/>
          </a:p>
        </p:txBody>
      </p:sp>
    </p:spTree>
    <p:custDataLst>
      <p:tags r:id="rId14"/>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组合 29"/>
          <p:cNvGrpSpPr/>
          <p:nvPr>
            <p:custDataLst>
              <p:tags r:id="rId1"/>
            </p:custDataLst>
          </p:nvPr>
        </p:nvGrpSpPr>
        <p:grpSpPr>
          <a:xfrm>
            <a:off x="1994606" y="1300363"/>
            <a:ext cx="3427095" cy="2128569"/>
            <a:chOff x="2144" y="5012"/>
            <a:chExt cx="5109" cy="5434"/>
          </a:xfrm>
        </p:grpSpPr>
        <p:sp>
          <p:nvSpPr>
            <p:cNvPr id="31" name="矩形: 圆角 2"/>
            <p:cNvSpPr/>
            <p:nvPr>
              <p:custDataLst>
                <p:tags r:id="rId2"/>
              </p:custDataLst>
            </p:nvPr>
          </p:nvSpPr>
          <p:spPr>
            <a:xfrm>
              <a:off x="2144" y="5012"/>
              <a:ext cx="5109" cy="5434"/>
            </a:xfrm>
            <a:prstGeom prst="roundRect">
              <a:avLst>
                <a:gd name="adj" fmla="val 4162"/>
              </a:avLst>
            </a:prstGeom>
            <a:solidFill>
              <a:schemeClr val="bg1"/>
            </a:solidFill>
            <a:ln w="12700">
              <a:solidFill>
                <a:schemeClr val="tx2">
                  <a:lumMod val="60000"/>
                  <a:lumOff val="4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p:cNvSpPr txBox="1"/>
            <p:nvPr>
              <p:custDataLst>
                <p:tags r:id="rId3"/>
              </p:custDataLst>
            </p:nvPr>
          </p:nvSpPr>
          <p:spPr>
            <a:xfrm>
              <a:off x="2144" y="5339"/>
              <a:ext cx="4844" cy="3061"/>
            </a:xfrm>
            <a:prstGeom prst="rect">
              <a:avLst/>
            </a:prstGeom>
            <a:noFill/>
          </p:spPr>
          <p:txBody>
            <a:bodyPr wrap="square">
              <a:spAutoFit/>
            </a:bodyPr>
            <a:lstStyle/>
            <a:p>
              <a:pPr algn="l">
                <a:lnSpc>
                  <a:spcPct val="150000"/>
                </a:lnSpc>
                <a:buClrTx/>
                <a:buSzTx/>
                <a:buFontTx/>
              </a:pPr>
              <a:r>
                <a:rPr lang="en-US" altLang="zh-CN" sz="1600" b="1" dirty="0">
                  <a:latin typeface="Times New Roman" panose="02020603050405020304" pitchFamily="18" charset="0"/>
                  <a:ea typeface="宋体" panose="02010600030101010101" pitchFamily="2" charset="-122"/>
                  <a:sym typeface="+mn-ea"/>
                </a:rPr>
                <a:t>Time-stretching TDC</a:t>
              </a:r>
              <a:endParaRPr lang="en-US" altLang="zh-CN" sz="1600" dirty="0">
                <a:latin typeface="Times New Roman" panose="02020603050405020304" pitchFamily="18" charset="0"/>
                <a:ea typeface="宋体" panose="02010600030101010101" pitchFamily="2" charset="-122"/>
                <a:sym typeface="+mn-ea"/>
              </a:endParaRPr>
            </a:p>
            <a:p>
              <a:pPr algn="l">
                <a:lnSpc>
                  <a:spcPct val="150000"/>
                </a:lnSpc>
                <a:buClrTx/>
                <a:buSzTx/>
                <a:buFontTx/>
              </a:pPr>
              <a:r>
                <a:rPr lang="zh-CN" sz="1600" dirty="0">
                  <a:latin typeface="Times New Roman" panose="02020603050405020304" pitchFamily="18" charset="0"/>
                  <a:ea typeface="宋体" panose="02010600030101010101" pitchFamily="2" charset="-122"/>
                  <a:sym typeface="+mn-ea"/>
                </a:rPr>
                <a:t>可以低频时钟达到高分辨率</a:t>
              </a:r>
              <a:r>
                <a:rPr lang="en-US" altLang="zh-CN" sz="1600" dirty="0">
                  <a:latin typeface="Times New Roman" panose="02020603050405020304" pitchFamily="18" charset="0"/>
                  <a:ea typeface="宋体" panose="02010600030101010101" pitchFamily="2" charset="-122"/>
                  <a:sym typeface="+mn-ea"/>
                </a:rPr>
                <a:t> </a:t>
              </a:r>
              <a:endParaRPr lang="zh-CN" altLang="en-US" sz="1600" dirty="0">
                <a:latin typeface="Times New Roman" panose="02020603050405020304" pitchFamily="18" charset="0"/>
                <a:ea typeface="宋体" panose="02010600030101010101" pitchFamily="2" charset="-122"/>
                <a:sym typeface="+mn-ea"/>
              </a:endParaRPr>
            </a:p>
            <a:p>
              <a:pPr algn="l">
                <a:lnSpc>
                  <a:spcPct val="150000"/>
                </a:lnSpc>
                <a:buClrTx/>
                <a:buSzTx/>
                <a:buFontTx/>
              </a:pPr>
              <a:r>
                <a:rPr lang="zh-CN" altLang="en-US" sz="1600" b="1" dirty="0">
                  <a:solidFill>
                    <a:schemeClr val="tx2"/>
                  </a:solidFill>
                  <a:latin typeface="Times New Roman" panose="02020603050405020304" pitchFamily="18" charset="0"/>
                  <a:ea typeface="宋体" panose="02010600030101010101" pitchFamily="2" charset="-122"/>
                  <a:sym typeface="+mn-ea"/>
                </a:rPr>
                <a:t>受限于信号拉伸的极长死时间</a:t>
              </a:r>
              <a:endParaRPr lang="zh-CN" altLang="en-US" sz="1600" b="1" dirty="0">
                <a:solidFill>
                  <a:schemeClr val="tx2"/>
                </a:solidFill>
                <a:latin typeface="Times New Roman" panose="02020603050405020304" pitchFamily="18" charset="0"/>
                <a:ea typeface="宋体" panose="02010600030101010101" pitchFamily="2" charset="-122"/>
                <a:sym typeface="+mn-ea"/>
              </a:endParaRPr>
            </a:p>
          </p:txBody>
        </p:sp>
      </p:grpSp>
      <p:pic>
        <p:nvPicPr>
          <p:cNvPr id="9" name="图片 8" descr="C:/Users/Southland/Desktop/同济大学 TJU todo.png同济大学 TJU todo"/>
          <p:cNvPicPr>
            <a:picLocks noChangeAspect="1"/>
          </p:cNvPicPr>
          <p:nvPr/>
        </p:nvPicPr>
        <p:blipFill>
          <a:blip r:embed="rId4">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4" name="矩形 3"/>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5" name="文本框 4"/>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17"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9671" y="1419128"/>
            <a:ext cx="3062443" cy="1947694"/>
          </a:xfrm>
          <a:prstGeom prst="rect">
            <a:avLst/>
          </a:prstGeom>
        </p:spPr>
      </p:pic>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7" name="页脚占位符 6"/>
          <p:cNvSpPr>
            <a:spLocks noGrp="1"/>
          </p:cNvSpPr>
          <p:nvPr>
            <p:ph type="ftr" sz="quarter" idx="11"/>
          </p:nvPr>
        </p:nvSpPr>
        <p:spPr/>
        <p:txBody>
          <a:bodyPr/>
          <a:lstStyle/>
          <a:p>
            <a:r>
              <a:rPr lang="zh-CN" altLang="en-US"/>
              <a:t>NED2026</a:t>
            </a:r>
            <a:endParaRPr lang="zh-CN" altLang="en-US"/>
          </a:p>
        </p:txBody>
      </p:sp>
      <p:sp>
        <p:nvSpPr>
          <p:cNvPr id="2" name="文本框 1"/>
          <p:cNvSpPr txBox="1"/>
          <p:nvPr/>
        </p:nvSpPr>
        <p:spPr>
          <a:xfrm>
            <a:off x="1270000" y="173077"/>
            <a:ext cx="4826000" cy="953135"/>
          </a:xfrm>
          <a:prstGeom prst="rect">
            <a:avLst/>
          </a:prstGeom>
          <a:noFill/>
        </p:spPr>
        <p:txBody>
          <a:bodyPr wrap="square" rtlCol="0">
            <a:spAutoFit/>
          </a:bodyPr>
          <a:lstStyle/>
          <a:p>
            <a:r>
              <a:rPr lang="en-US" altLang="zh-CN" sz="2800" b="1">
                <a:solidFill>
                  <a:schemeClr val="tx2"/>
                </a:solidFill>
                <a:latin typeface="+mn-ea"/>
              </a:rPr>
              <a:t>1.2 </a:t>
            </a:r>
            <a:r>
              <a:rPr lang="zh-CN" altLang="en-US" sz="2800" b="1">
                <a:solidFill>
                  <a:schemeClr val="tx2"/>
                </a:solidFill>
                <a:latin typeface="+mn-ea"/>
                <a:ea typeface="宋体" panose="02010600030101010101" pitchFamily="2" charset="-122"/>
                <a:sym typeface="+mn-ea"/>
              </a:rPr>
              <a:t>时间放大原理</a:t>
            </a:r>
            <a:endParaRPr lang="en-US" altLang="zh-CN" sz="2800" b="1">
              <a:solidFill>
                <a:schemeClr val="tx2"/>
              </a:solidFill>
              <a:latin typeface="+mn-ea"/>
            </a:endParaRPr>
          </a:p>
          <a:p>
            <a:endParaRPr lang="en-US" altLang="zh-CN" sz="2800" b="1">
              <a:solidFill>
                <a:schemeClr val="tx2"/>
              </a:solidFill>
              <a:latin typeface="+mn-ea"/>
            </a:endParaRPr>
          </a:p>
        </p:txBody>
      </p:sp>
      <p:sp>
        <p:nvSpPr>
          <p:cNvPr id="11" name="文本框 10"/>
          <p:cNvSpPr txBox="1"/>
          <p:nvPr/>
        </p:nvSpPr>
        <p:spPr>
          <a:xfrm>
            <a:off x="1568450" y="3914775"/>
            <a:ext cx="9171305" cy="368300"/>
          </a:xfrm>
          <a:prstGeom prst="rect">
            <a:avLst/>
          </a:prstGeom>
          <a:noFill/>
        </p:spPr>
        <p:txBody>
          <a:bodyPr wrap="square">
            <a:spAutoFit/>
          </a:bodyPr>
          <a:lstStyle/>
          <a:p>
            <a:r>
              <a:rPr lang="zh-CN" altLang="en-US" kern="100" dirty="0">
                <a:latin typeface="+mn-ea"/>
                <a:cs typeface="宋体" panose="02010600030101010101" pitchFamily="2" charset="-122"/>
                <a:sym typeface="+mn-ea"/>
              </a:rPr>
              <a:t>本研究目标是通过</a:t>
            </a:r>
            <a:r>
              <a:rPr lang="zh-CN" altLang="en-US" b="1" kern="100" dirty="0">
                <a:latin typeface="+mn-ea"/>
                <a:cs typeface="宋体" panose="02010600030101010101" pitchFamily="2" charset="-122"/>
                <a:sym typeface="+mn-ea"/>
              </a:rPr>
              <a:t>多级时间放大原理</a:t>
            </a:r>
            <a:r>
              <a:rPr lang="zh-CN" altLang="en-US" kern="100" dirty="0">
                <a:latin typeface="+mn-ea"/>
                <a:cs typeface="宋体" panose="02010600030101010101" pitchFamily="2" charset="-122"/>
                <a:sym typeface="+mn-ea"/>
              </a:rPr>
              <a:t>减小死时间。</a:t>
            </a:r>
            <a:endParaRPr lang="zh-CN" altLang="en-US" b="1" dirty="0"/>
          </a:p>
        </p:txBody>
      </p:sp>
      <p:sp>
        <p:nvSpPr>
          <p:cNvPr id="8" name="日期占位符 7"/>
          <p:cNvSpPr>
            <a:spLocks noGrp="1"/>
          </p:cNvSpPr>
          <p:nvPr>
            <p:ph type="dt" sz="half" idx="10"/>
          </p:nvPr>
        </p:nvSpPr>
        <p:spPr/>
        <p:txBody>
          <a:bodyPr/>
          <a:p>
            <a:r>
              <a:rPr lang="zh-CN" altLang="en-US"/>
              <a:t>2026-8-11</a:t>
            </a:r>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矩形: 圆角 5"/>
              <p:cNvSpPr/>
              <p:nvPr/>
            </p:nvSpPr>
            <p:spPr>
              <a:xfrm>
                <a:off x="2541270" y="1061720"/>
                <a:ext cx="2178685" cy="612140"/>
              </a:xfrm>
              <a:prstGeom prst="roundRect">
                <a:avLst>
                  <a:gd name="adj" fmla="val 16000"/>
                </a:avLst>
              </a:prstGeom>
              <a:solidFill>
                <a:srgbClr val="DEACB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gn="ctr"/>
                <a:r>
                  <a:rPr kumimoji="1" lang="zh-CN" altLang="en-US" b="1" dirty="0">
                    <a:solidFill>
                      <a:schemeClr val="tx1"/>
                    </a:solidFill>
                    <a:latin typeface="Times New Roman" panose="02020603050405020304" pitchFamily="18" charset="0"/>
                    <a:ea typeface="宋体" panose="02010600030101010101" pitchFamily="2" charset="-122"/>
                    <a:sym typeface="Arial" panose="020B0604020202020204" pitchFamily="34" charset="0"/>
                  </a:rPr>
                  <a:t>一次放大</a:t>
                </a:r>
                <a:r>
                  <a:rPr kumimoji="1" lang="en-US" altLang="zh-CN" b="1" dirty="0">
                    <a:solidFill>
                      <a:schemeClr val="tx1"/>
                    </a:solidFill>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r>
                      <a:rPr kumimoji="1" lang="en-US" altLang="zh-CN" b="1"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𝑺</m:t>
                    </m:r>
                  </m:oMath>
                </a14:m>
                <a:r>
                  <a:rPr kumimoji="1" lang="en-US" altLang="zh-CN" b="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a:t> </a:t>
                </a:r>
                <a:r>
                  <a:rPr kumimoji="1" lang="zh-CN" altLang="en-US" b="1" dirty="0">
                    <a:solidFill>
                      <a:schemeClr val="tx1"/>
                    </a:solidFill>
                    <a:latin typeface="Cambria Math" panose="02040503050406030204" pitchFamily="18" charset="0"/>
                    <a:ea typeface="宋体" panose="02010600030101010101" pitchFamily="2" charset="-122"/>
                    <a:cs typeface="Cambria Math" panose="02040503050406030204" pitchFamily="18" charset="0"/>
                    <a:sym typeface="Arial" panose="020B0604020202020204" pitchFamily="34" charset="0"/>
                  </a:rPr>
                  <a:t>倍</a:t>
                </a:r>
                <a:endParaRPr kumimoji="1" lang="zh-CN" altLang="en-US" b="1" dirty="0">
                  <a:solidFill>
                    <a:schemeClr val="tx1"/>
                  </a:solidFill>
                  <a:latin typeface="Cambria Math" panose="02040503050406030204" pitchFamily="18" charset="0"/>
                  <a:ea typeface="宋体" panose="02010600030101010101" pitchFamily="2" charset="-122"/>
                  <a:cs typeface="Cambria Math" panose="02040503050406030204" pitchFamily="18" charset="0"/>
                  <a:sym typeface="Arial" panose="020B0604020202020204" pitchFamily="34" charset="0"/>
                </a:endParaRPr>
              </a:p>
            </p:txBody>
          </p:sp>
        </mc:Choice>
        <mc:Fallback>
          <p:sp>
            <p:nvSpPr>
              <p:cNvPr id="6" name="矩形: 圆角 5"/>
              <p:cNvSpPr>
                <a:spLocks noRot="1" noChangeAspect="1" noMove="1" noResize="1" noEditPoints="1" noAdjustHandles="1" noChangeArrowheads="1" noChangeShapeType="1" noTextEdit="1"/>
              </p:cNvSpPr>
              <p:nvPr/>
            </p:nvSpPr>
            <p:spPr>
              <a:xfrm>
                <a:off x="2541270" y="1061720"/>
                <a:ext cx="2178685" cy="612140"/>
              </a:xfrm>
              <a:prstGeom prst="roundRect">
                <a:avLst>
                  <a:gd name="adj" fmla="val 16000"/>
                </a:avLst>
              </a:prstGeom>
              <a:blipFill rotWithShape="1">
                <a:blip r:embed="rId1"/>
                <a:stretch>
                  <a:fillRect l="-291" t="-1037" r="-291" b="-1037"/>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6" name="文本框 25"/>
              <p:cNvSpPr txBox="1"/>
              <p:nvPr/>
            </p:nvSpPr>
            <p:spPr>
              <a:xfrm>
                <a:off x="491326" y="5430251"/>
                <a:ext cx="5891719" cy="810260"/>
              </a:xfrm>
              <a:prstGeom prst="rect">
                <a:avLst/>
              </a:prstGeom>
              <a:noFill/>
            </p:spPr>
            <p:txBody>
              <a:bodyPr wrap="square">
                <a:spAutoFit/>
              </a:bodyPr>
              <a:lstStyle/>
              <a:p>
                <a:pPr algn="ctr">
                  <a:lnSpc>
                    <a:spcPct val="130000"/>
                  </a:lnSpc>
                </a:pPr>
                <a:r>
                  <a:rPr lang="zh-CN" altLang="en-US" b="1" dirty="0">
                    <a:latin typeface="Times New Roman" panose="02020603050405020304" pitchFamily="18" charset="0"/>
                    <a:ea typeface="宋体" panose="02010600030101010101" pitchFamily="2" charset="-122"/>
                    <a:sym typeface="Arial" panose="020B0604020202020204" pitchFamily="34" charset="0"/>
                  </a:rPr>
                  <a:t>放大倍数为</a:t>
                </a:r>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t>𝑺</m:t>
                    </m:r>
                    <m: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t> </m:t>
                    </m:r>
                  </m:oMath>
                </a14:m>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r>
                  <a:rPr lang="zh-CN" altLang="en-US" b="1" dirty="0">
                    <a:latin typeface="Times New Roman" panose="02020603050405020304" pitchFamily="18" charset="0"/>
                    <a:ea typeface="宋体" panose="02010600030101010101" pitchFamily="2" charset="-122"/>
                    <a:sym typeface="Arial" panose="020B0604020202020204" pitchFamily="34" charset="0"/>
                  </a:rPr>
                  <a:t>死时间为</a:t>
                </a:r>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kumimoji="1" lang="en-US" altLang="zh-CN" b="1" i="1" dirty="0">
                            <a:latin typeface="Cambria Math" panose="02040503050406030204" pitchFamily="18" charset="0"/>
                            <a:ea typeface="Times New Roman" panose="02020603050405020304" pitchFamily="18" charset="0"/>
                            <a:sym typeface="Arial" panose="020B0604020202020204" pitchFamily="34" charset="0"/>
                          </a:rPr>
                        </m:ctrlPr>
                      </m:sSubPr>
                      <m:e>
                        <m:r>
                          <a:rPr kumimoji="1" lang="en-US" altLang="zh-CN" b="1" i="1" dirty="0">
                            <a:latin typeface="Cambria Math" panose="02040503050406030204" pitchFamily="18" charset="0"/>
                            <a:ea typeface="Times New Roman" panose="02020603050405020304" pitchFamily="18" charset="0"/>
                            <a:sym typeface="Arial" panose="020B0604020202020204" pitchFamily="34" charset="0"/>
                          </a:rPr>
                          <m:t>𝑻</m:t>
                        </m:r>
                      </m:e>
                      <m:sub>
                        <m:r>
                          <a:rPr kumimoji="1" lang="en-US" altLang="zh-CN" b="1" i="1" dirty="0">
                            <a:latin typeface="Cambria Math" panose="02040503050406030204" pitchFamily="18" charset="0"/>
                            <a:ea typeface="Times New Roman" panose="02020603050405020304" pitchFamily="18" charset="0"/>
                            <a:sym typeface="Arial" panose="020B0604020202020204" pitchFamily="34" charset="0"/>
                          </a:rPr>
                          <m:t>𝟎</m:t>
                        </m:r>
                      </m:sub>
                    </m:sSub>
                    <m:r>
                      <a:rPr kumimoji="1" lang="en-US" altLang="zh-CN" b="1" i="1" dirty="0">
                        <a:latin typeface="Cambria Math" panose="02040503050406030204" pitchFamily="18" charset="0"/>
                        <a:ea typeface="Times New Roman" panose="02020603050405020304" pitchFamily="18" charset="0"/>
                        <a:sym typeface="Arial" panose="020B0604020202020204" pitchFamily="34" charset="0"/>
                      </a:rPr>
                      <m:t>𝑺</m:t>
                    </m:r>
                  </m:oMath>
                </a14:m>
                <a:r>
                  <a:rPr lang="en-US" altLang="zh-CN" b="1" dirty="0">
                    <a:latin typeface="Times New Roman" panose="02020603050405020304" pitchFamily="18" charset="0"/>
                    <a:ea typeface="Times New Roman" panose="02020603050405020304" pitchFamily="18" charset="0"/>
                    <a:sym typeface="Arial" panose="020B0604020202020204" pitchFamily="34" charset="0"/>
                  </a:rPr>
                  <a:t>,</a:t>
                </a:r>
                <a:endParaRPr lang="en-US" altLang="zh-CN" b="1" dirty="0">
                  <a:latin typeface="Times New Roman" panose="02020603050405020304" pitchFamily="18" charset="0"/>
                  <a:ea typeface="Times New Roman" panose="02020603050405020304" pitchFamily="18" charset="0"/>
                  <a:sym typeface="Arial" panose="020B0604020202020204" pitchFamily="34" charset="0"/>
                </a:endParaRPr>
              </a:p>
              <a:p>
                <a:pPr algn="ctr">
                  <a:lnSpc>
                    <a:spcPct val="130000"/>
                  </a:lnSpc>
                </a:pPr>
                <a:r>
                  <a:rPr kumimoji="1" lang="zh-CN" altLang="en-US" b="1" dirty="0">
                    <a:ea typeface="宋体" panose="02010600030101010101" pitchFamily="2" charset="-122"/>
                    <a:sym typeface="Arial" panose="020B0604020202020204" pitchFamily="34" charset="0"/>
                  </a:rPr>
                  <a:t>其中</a:t>
                </a:r>
                <a:r>
                  <a:rPr kumimoji="1" lang="en-US" altLang="zh-CN" b="1" dirty="0">
                    <a:ea typeface="Times New Roman" panose="02020603050405020304" pitchFamily="18" charset="0"/>
                    <a:sym typeface="Arial" panose="020B0604020202020204" pitchFamily="34" charset="0"/>
                  </a:rPr>
                  <a:t> </a:t>
                </a:r>
                <a14:m>
                  <m:oMath xmlns:m="http://schemas.openxmlformats.org/officeDocument/2006/math">
                    <m:sSub>
                      <m:sSubPr>
                        <m:ctrlPr>
                          <a:rPr kumimoji="1" lang="en-US" altLang="zh-CN" b="1" i="1" dirty="0">
                            <a:latin typeface="Cambria Math" panose="02040503050406030204" pitchFamily="18" charset="0"/>
                            <a:ea typeface="Times New Roman" panose="02020603050405020304" pitchFamily="18" charset="0"/>
                            <a:sym typeface="Arial" panose="020B0604020202020204" pitchFamily="34" charset="0"/>
                          </a:rPr>
                        </m:ctrlPr>
                      </m:sSubPr>
                      <m:e>
                        <m:r>
                          <a:rPr kumimoji="1" lang="en-US" altLang="zh-CN" b="1" i="1" dirty="0">
                            <a:latin typeface="Cambria Math" panose="02040503050406030204" pitchFamily="18" charset="0"/>
                            <a:ea typeface="Times New Roman" panose="02020603050405020304" pitchFamily="18" charset="0"/>
                            <a:sym typeface="Arial" panose="020B0604020202020204" pitchFamily="34" charset="0"/>
                          </a:rPr>
                          <m:t>𝑻</m:t>
                        </m:r>
                      </m:e>
                      <m:sub>
                        <m:r>
                          <a:rPr kumimoji="1" lang="en-US" altLang="zh-CN" b="1" i="1" dirty="0">
                            <a:latin typeface="Cambria Math" panose="02040503050406030204" pitchFamily="18" charset="0"/>
                            <a:ea typeface="Times New Roman" panose="02020603050405020304" pitchFamily="18" charset="0"/>
                            <a:sym typeface="Arial" panose="020B0604020202020204" pitchFamily="34" charset="0"/>
                          </a:rPr>
                          <m:t>𝟎</m:t>
                        </m:r>
                      </m:sub>
                    </m:sSub>
                  </m:oMath>
                </a14:m>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r>
                  <a:rPr lang="zh-CN" altLang="en-US" b="1" dirty="0">
                    <a:latin typeface="Times New Roman" panose="02020603050405020304" pitchFamily="18" charset="0"/>
                    <a:ea typeface="宋体" panose="02010600030101010101" pitchFamily="2" charset="-122"/>
                    <a:sym typeface="Arial" panose="020B0604020202020204" pitchFamily="34" charset="0"/>
                  </a:rPr>
                  <a:t>是</a:t>
                </a:r>
                <a:r>
                  <a:rPr lang="en-US" altLang="zh-CN" b="1" dirty="0">
                    <a:latin typeface="Times New Roman" panose="02020603050405020304" pitchFamily="18" charset="0"/>
                    <a:ea typeface="Times New Roman" panose="02020603050405020304" pitchFamily="18" charset="0"/>
                    <a:sym typeface="Arial" panose="020B0604020202020204" pitchFamily="34" charset="0"/>
                  </a:rPr>
                  <a:t> TOA range</a:t>
                </a:r>
                <a:r>
                  <a:rPr lang="zh-CN" altLang="en-US" b="1" dirty="0">
                    <a:latin typeface="Times New Roman" panose="02020603050405020304" pitchFamily="18" charset="0"/>
                    <a:ea typeface="宋体" panose="02010600030101010101" pitchFamily="2" charset="-122"/>
                    <a:sym typeface="Arial" panose="020B0604020202020204" pitchFamily="34" charset="0"/>
                  </a:rPr>
                  <a:t>。</a:t>
                </a:r>
                <a:endParaRPr lang="zh-CN" altLang="en-US" b="1" dirty="0">
                  <a:latin typeface="Times New Roman" panose="02020603050405020304" pitchFamily="18" charset="0"/>
                  <a:ea typeface="宋体" panose="02010600030101010101" pitchFamily="2" charset="-122"/>
                  <a:sym typeface="Arial" panose="020B0604020202020204" pitchFamily="34" charset="0"/>
                </a:endParaRPr>
              </a:p>
            </p:txBody>
          </p:sp>
        </mc:Choice>
        <mc:Fallback>
          <p:sp>
            <p:nvSpPr>
              <p:cNvPr id="26" name="文本框 25"/>
              <p:cNvSpPr txBox="1">
                <a:spLocks noRot="1" noChangeAspect="1" noMove="1" noResize="1" noEditPoints="1" noAdjustHandles="1" noChangeArrowheads="1" noChangeShapeType="1" noTextEdit="1"/>
              </p:cNvSpPr>
              <p:nvPr/>
            </p:nvSpPr>
            <p:spPr>
              <a:xfrm>
                <a:off x="491326" y="5430251"/>
                <a:ext cx="5891719" cy="810260"/>
              </a:xfrm>
              <a:prstGeom prst="rect">
                <a:avLst/>
              </a:prstGeom>
              <a:blipFill rotWithShape="1">
                <a:blip r:embed="rId2"/>
                <a:stretch>
                  <a:fillRect l="-8" t="-45" b="45"/>
                </a:stretch>
              </a:blipFill>
            </p:spPr>
            <p:txBody>
              <a:bodyPr/>
              <a:lstStyle/>
              <a:p>
                <a:r>
                  <a:rPr lang="zh-CN" altLang="en-US">
                    <a:noFill/>
                  </a:rPr>
                  <a:t> </a:t>
                </a:r>
              </a:p>
            </p:txBody>
          </p:sp>
        </mc:Fallback>
      </mc:AlternateContent>
      <mc:AlternateContent xmlns:mc="http://schemas.openxmlformats.org/markup-compatibility/2006">
        <mc:Choice xmlns:a14="http://schemas.microsoft.com/office/drawing/2010/main" Requires="a14">
          <p:sp>
            <p:nvSpPr>
              <p:cNvPr id="27" name="文本框 26"/>
              <p:cNvSpPr txBox="1"/>
              <p:nvPr/>
            </p:nvSpPr>
            <p:spPr>
              <a:xfrm>
                <a:off x="6960870" y="5167612"/>
                <a:ext cx="4612640" cy="2003444"/>
              </a:xfrm>
              <a:prstGeom prst="rect">
                <a:avLst/>
              </a:prstGeom>
              <a:noFill/>
            </p:spPr>
            <p:txBody>
              <a:bodyPr wrap="square">
                <a:noAutofit/>
              </a:bodyPr>
              <a:lstStyle/>
              <a:p>
                <a:pPr algn="ctr">
                  <a:lnSpc>
                    <a:spcPct val="130000"/>
                  </a:lnSpc>
                </a:pPr>
                <a:r>
                  <a:rPr lang="zh-CN" altLang="en-US" b="1" dirty="0">
                    <a:latin typeface="Times New Roman" panose="02020603050405020304" pitchFamily="18" charset="0"/>
                    <a:ea typeface="宋体" panose="02010600030101010101" pitchFamily="2" charset="-122"/>
                    <a:sym typeface="Arial" panose="020B0604020202020204" pitchFamily="34" charset="0"/>
                  </a:rPr>
                  <a:t>放大倍数是</a:t>
                </a:r>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lang="en-US" altLang="zh-CN" b="1"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ctrlPr>
                      </m:sSubPr>
                      <m:e>
                        <m:r>
                          <a:rPr lang="en-US" altLang="zh-CN" b="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𝑺</m:t>
                        </m:r>
                      </m:e>
                      <m:sub>
                        <m:r>
                          <a:rPr lang="en-US" altLang="zh-CN" b="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𝟎</m:t>
                        </m:r>
                      </m:sub>
                    </m:sSub>
                    <m:sSub>
                      <m:sSubPr>
                        <m:ctrlPr>
                          <a:rPr lang="en-US" altLang="zh-CN" b="1"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ctrlPr>
                      </m:sSubPr>
                      <m:e>
                        <m:r>
                          <a:rPr lang="en-US" altLang="zh-CN" b="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𝑺</m:t>
                        </m:r>
                      </m:e>
                      <m:sub>
                        <m:r>
                          <a:rPr lang="en-US" altLang="zh-CN" b="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𝟏</m:t>
                        </m:r>
                      </m:sub>
                    </m:sSub>
                  </m:oMath>
                </a14:m>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endParaRPr lang="en-US" altLang="zh-CN" b="1" dirty="0">
                  <a:latin typeface="Times New Roman" panose="02020603050405020304" pitchFamily="18" charset="0"/>
                  <a:ea typeface="Times New Roman" panose="02020603050405020304" pitchFamily="18" charset="0"/>
                  <a:sym typeface="Arial" panose="020B0604020202020204" pitchFamily="34" charset="0"/>
                </a:endParaRPr>
              </a:p>
              <a:p>
                <a:pPr algn="ctr">
                  <a:lnSpc>
                    <a:spcPct val="130000"/>
                  </a:lnSpc>
                </a:pPr>
                <a:r>
                  <a:rPr lang="zh-CN" altLang="en-US" b="1" dirty="0">
                    <a:latin typeface="Times New Roman" panose="02020603050405020304" pitchFamily="18" charset="0"/>
                    <a:ea typeface="宋体" panose="02010600030101010101" pitchFamily="2" charset="-122"/>
                    <a:sym typeface="Arial" panose="020B0604020202020204" pitchFamily="34" charset="0"/>
                  </a:rPr>
                  <a:t>死时间为</a:t>
                </a:r>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lang="en-US" altLang="zh-CN" b="1"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b="1" dirty="0">
                            <a:latin typeface="Cambria Math" panose="02040503050406030204" pitchFamily="18" charset="0"/>
                            <a:ea typeface="Times New Roman" panose="02020603050405020304" pitchFamily="18" charset="0"/>
                            <a:sym typeface="Arial" panose="020B0604020202020204" pitchFamily="34" charset="0"/>
                          </a:rPr>
                          <m:t>𝑻</m:t>
                        </m:r>
                      </m:e>
                      <m:sub>
                        <m:r>
                          <a:rPr lang="en-US" altLang="zh-CN" b="1" dirty="0">
                            <a:latin typeface="Cambria Math" panose="02040503050406030204" pitchFamily="18" charset="0"/>
                            <a:ea typeface="Times New Roman" panose="02020603050405020304" pitchFamily="18" charset="0"/>
                            <a:sym typeface="Arial" panose="020B0604020202020204" pitchFamily="34" charset="0"/>
                          </a:rPr>
                          <m:t>𝟎</m:t>
                        </m:r>
                      </m:sub>
                    </m:sSub>
                    <m:sSub>
                      <m:sSubPr>
                        <m:ctrlPr>
                          <a:rPr lang="en-US" altLang="zh-CN" b="1"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b="1" dirty="0">
                            <a:latin typeface="Cambria Math" panose="02040503050406030204" pitchFamily="18" charset="0"/>
                            <a:ea typeface="Times New Roman" panose="02020603050405020304" pitchFamily="18" charset="0"/>
                            <a:sym typeface="Arial" panose="020B0604020202020204" pitchFamily="34" charset="0"/>
                          </a:rPr>
                          <m:t>𝑺</m:t>
                        </m:r>
                      </m:e>
                      <m:sub>
                        <m:r>
                          <a:rPr lang="en-US" altLang="zh-CN" b="1" dirty="0">
                            <a:latin typeface="Cambria Math" panose="02040503050406030204" pitchFamily="18" charset="0"/>
                            <a:ea typeface="Times New Roman" panose="02020603050405020304" pitchFamily="18" charset="0"/>
                            <a:sym typeface="Arial" panose="020B0604020202020204" pitchFamily="34" charset="0"/>
                          </a:rPr>
                          <m:t>𝟎</m:t>
                        </m:r>
                      </m:sub>
                    </m:sSub>
                    <m:r>
                      <a:rPr lang="en-US" altLang="zh-CN" b="1" dirty="0">
                        <a:latin typeface="Cambria Math" panose="02040503050406030204" pitchFamily="18" charset="0"/>
                        <a:ea typeface="Times New Roman" panose="02020603050405020304" pitchFamily="18" charset="0"/>
                        <a:sym typeface="Arial" panose="020B0604020202020204" pitchFamily="34" charset="0"/>
                      </a:rPr>
                      <m:t>+</m:t>
                    </m:r>
                    <m:sSub>
                      <m:sSubPr>
                        <m:ctrlPr>
                          <a:rPr lang="en-US" altLang="zh-CN" b="1"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b="1" dirty="0">
                            <a:latin typeface="Cambria Math" panose="02040503050406030204" pitchFamily="18" charset="0"/>
                            <a:ea typeface="Times New Roman" panose="02020603050405020304" pitchFamily="18" charset="0"/>
                            <a:sym typeface="Arial" panose="020B0604020202020204" pitchFamily="34" charset="0"/>
                          </a:rPr>
                          <m:t>𝑻</m:t>
                        </m:r>
                      </m:e>
                      <m:sub>
                        <m:r>
                          <a:rPr lang="en-US" altLang="zh-CN" b="1" dirty="0">
                            <a:latin typeface="Cambria Math" panose="02040503050406030204" pitchFamily="18" charset="0"/>
                            <a:ea typeface="Times New Roman" panose="02020603050405020304" pitchFamily="18" charset="0"/>
                            <a:sym typeface="Arial" panose="020B0604020202020204" pitchFamily="34" charset="0"/>
                          </a:rPr>
                          <m:t>𝟏</m:t>
                        </m:r>
                      </m:sub>
                    </m:sSub>
                    <m:sSub>
                      <m:sSubPr>
                        <m:ctrlPr>
                          <a:rPr lang="en-US" altLang="zh-CN" b="1"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b="1" dirty="0">
                            <a:latin typeface="Cambria Math" panose="02040503050406030204" pitchFamily="18" charset="0"/>
                            <a:ea typeface="Times New Roman" panose="02020603050405020304" pitchFamily="18" charset="0"/>
                            <a:sym typeface="Arial" panose="020B0604020202020204" pitchFamily="34" charset="0"/>
                          </a:rPr>
                          <m:t>𝑺</m:t>
                        </m:r>
                      </m:e>
                      <m:sub>
                        <m:r>
                          <a:rPr lang="en-US" altLang="zh-CN" b="1" dirty="0">
                            <a:latin typeface="Cambria Math" panose="02040503050406030204" pitchFamily="18" charset="0"/>
                            <a:ea typeface="Times New Roman" panose="02020603050405020304" pitchFamily="18" charset="0"/>
                            <a:sym typeface="Arial" panose="020B0604020202020204" pitchFamily="34" charset="0"/>
                          </a:rPr>
                          <m:t>𝟏</m:t>
                        </m:r>
                      </m:sub>
                    </m:sSub>
                  </m:oMath>
                </a14:m>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endParaRPr lang="en-US" altLang="zh-CN" b="1" dirty="0">
                  <a:latin typeface="Times New Roman" panose="02020603050405020304" pitchFamily="18" charset="0"/>
                  <a:ea typeface="Times New Roman" panose="02020603050405020304" pitchFamily="18" charset="0"/>
                  <a:sym typeface="Arial" panose="020B0604020202020204" pitchFamily="34" charset="0"/>
                </a:endParaRPr>
              </a:p>
              <a:p>
                <a:pPr algn="ctr">
                  <a:lnSpc>
                    <a:spcPct val="130000"/>
                  </a:lnSpc>
                </a:pPr>
                <a:r>
                  <a:rPr lang="zh-CN" altLang="en-US" b="1" dirty="0">
                    <a:latin typeface="Times New Roman" panose="02020603050405020304" pitchFamily="18" charset="0"/>
                    <a:ea typeface="宋体" panose="02010600030101010101" pitchFamily="2" charset="-122"/>
                    <a:sym typeface="Arial" panose="020B0604020202020204" pitchFamily="34" charset="0"/>
                  </a:rPr>
                  <a:t>其中</a:t>
                </a:r>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lang="en-US" altLang="zh-CN" b="1"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b="1" dirty="0">
                            <a:latin typeface="Cambria Math" panose="02040503050406030204" pitchFamily="18" charset="0"/>
                            <a:ea typeface="Times New Roman" panose="02020603050405020304" pitchFamily="18" charset="0"/>
                            <a:sym typeface="Arial" panose="020B0604020202020204" pitchFamily="34" charset="0"/>
                          </a:rPr>
                          <m:t>𝑻</m:t>
                        </m:r>
                      </m:e>
                      <m:sub>
                        <m:r>
                          <a:rPr lang="en-US" altLang="zh-CN" b="1" dirty="0">
                            <a:latin typeface="Cambria Math" panose="02040503050406030204" pitchFamily="18" charset="0"/>
                            <a:ea typeface="Times New Roman" panose="02020603050405020304" pitchFamily="18" charset="0"/>
                            <a:sym typeface="Arial" panose="020B0604020202020204" pitchFamily="34" charset="0"/>
                          </a:rPr>
                          <m:t>𝟏</m:t>
                        </m:r>
                      </m:sub>
                    </m:sSub>
                  </m:oMath>
                </a14:m>
                <a:r>
                  <a:rPr lang="en-US" altLang="zh-CN" b="1" dirty="0">
                    <a:latin typeface="Times New Roman" panose="02020603050405020304" pitchFamily="18" charset="0"/>
                    <a:ea typeface="Times New Roman" panose="02020603050405020304" pitchFamily="18" charset="0"/>
                    <a:sym typeface="Arial" panose="020B0604020202020204" pitchFamily="34" charset="0"/>
                  </a:rPr>
                  <a:t> </a:t>
                </a:r>
                <a:r>
                  <a:rPr lang="zh-CN" altLang="en-US" b="1" dirty="0">
                    <a:latin typeface="Times New Roman" panose="02020603050405020304" pitchFamily="18" charset="0"/>
                    <a:ea typeface="宋体" panose="02010600030101010101" pitchFamily="2" charset="-122"/>
                    <a:sym typeface="Arial" panose="020B0604020202020204" pitchFamily="34" charset="0"/>
                  </a:rPr>
                  <a:t>是一个时钟周期长度。</a:t>
                </a:r>
                <a:endParaRPr lang="en-US" altLang="zh-CN" b="1" dirty="0">
                  <a:latin typeface="Times New Roman" panose="02020603050405020304" pitchFamily="18" charset="0"/>
                  <a:ea typeface="Times New Roman" panose="02020603050405020304" pitchFamily="18" charset="0"/>
                  <a:sym typeface="Arial" panose="020B0604020202020204" pitchFamily="34" charset="0"/>
                </a:endParaRPr>
              </a:p>
            </p:txBody>
          </p:sp>
        </mc:Choice>
        <mc:Fallback>
          <p:sp>
            <p:nvSpPr>
              <p:cNvPr id="27" name="文本框 26"/>
              <p:cNvSpPr txBox="1">
                <a:spLocks noRot="1" noChangeAspect="1" noMove="1" noResize="1" noEditPoints="1" noAdjustHandles="1" noChangeArrowheads="1" noChangeShapeType="1" noTextEdit="1"/>
              </p:cNvSpPr>
              <p:nvPr/>
            </p:nvSpPr>
            <p:spPr>
              <a:xfrm>
                <a:off x="6960870" y="5167612"/>
                <a:ext cx="4612640" cy="2003444"/>
              </a:xfrm>
              <a:prstGeom prst="rect">
                <a:avLst/>
              </a:prstGeom>
              <a:blipFill rotWithShape="1">
                <a:blip r:embed="rId3"/>
                <a:stretch>
                  <a:fillRect t="-31"/>
                </a:stretch>
              </a:blipFill>
            </p:spPr>
            <p:txBody>
              <a:bodyPr/>
              <a:lstStyle/>
              <a:p>
                <a:r>
                  <a:rPr lang="zh-CN" altLang="en-US">
                    <a:noFill/>
                  </a:rPr>
                  <a:t> </a:t>
                </a:r>
              </a:p>
            </p:txBody>
          </p:sp>
        </mc:Fallback>
      </mc:AlternateContent>
      <p:sp>
        <p:nvSpPr>
          <p:cNvPr id="85" name="矩形: 圆角 84"/>
          <p:cNvSpPr/>
          <p:nvPr/>
        </p:nvSpPr>
        <p:spPr>
          <a:xfrm>
            <a:off x="414020" y="874395"/>
            <a:ext cx="6055360" cy="4114800"/>
          </a:xfrm>
          <a:prstGeom prst="roundRect">
            <a:avLst>
              <a:gd name="adj" fmla="val 2401"/>
            </a:avLst>
          </a:prstGeom>
          <a:noFill/>
          <a:ln w="28575">
            <a:solidFill>
              <a:schemeClr val="tx2">
                <a:lumMod val="40000"/>
                <a:lumOff val="6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gn="ctr"/>
            <a:endParaRPr kumimoji="1" lang="en-US" altLang="zh-CN" b="1" dirty="0">
              <a:solidFill>
                <a:srgbClr val="FFFFFF"/>
              </a:solidFill>
              <a:latin typeface="Times New Roman" panose="02020603050405020304" pitchFamily="18" charset="0"/>
              <a:ea typeface="Times New Roman" panose="02020603050405020304" pitchFamily="18" charset="0"/>
              <a:sym typeface="Arial" panose="020B0604020202020204" pitchFamily="34" charset="0"/>
            </a:endParaRPr>
          </a:p>
        </p:txBody>
      </p:sp>
      <p:sp>
        <p:nvSpPr>
          <p:cNvPr id="86" name="箭头: 下 22"/>
          <p:cNvSpPr/>
          <p:nvPr/>
        </p:nvSpPr>
        <p:spPr>
          <a:xfrm rot="16200000">
            <a:off x="6399530" y="591820"/>
            <a:ext cx="360045" cy="1605280"/>
          </a:xfrm>
          <a:prstGeom prst="downArrow">
            <a:avLst>
              <a:gd name="adj1" fmla="val 34897"/>
              <a:gd name="adj2" fmla="val 65647"/>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100" name="矩形: 圆角 99"/>
              <p:cNvSpPr/>
              <p:nvPr/>
            </p:nvSpPr>
            <p:spPr>
              <a:xfrm>
                <a:off x="7947025" y="1061720"/>
                <a:ext cx="2578100" cy="612140"/>
              </a:xfrm>
              <a:prstGeom prst="roundRect">
                <a:avLst>
                  <a:gd name="adj" fmla="val 16000"/>
                </a:avLst>
              </a:prstGeom>
              <a:solidFill>
                <a:srgbClr val="FBE89B"/>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gn="ctr"/>
                <a:r>
                  <a:rPr kumimoji="1" lang="zh-CN" altLang="en-US" b="1" dirty="0">
                    <a:solidFill>
                      <a:schemeClr val="tx1"/>
                    </a:solidFill>
                    <a:latin typeface="Times New Roman" panose="02020603050405020304" pitchFamily="18" charset="0"/>
                    <a:ea typeface="宋体" panose="02010600030101010101" pitchFamily="2" charset="-122"/>
                    <a:sym typeface="Arial" panose="020B0604020202020204" pitchFamily="34" charset="0"/>
                  </a:rPr>
                  <a:t>分两次放大</a:t>
                </a:r>
                <a:r>
                  <a:rPr kumimoji="1" lang="en-US" altLang="zh-CN" b="1" dirty="0">
                    <a:solidFill>
                      <a:schemeClr val="tx1"/>
                    </a:solidFill>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ctrlPr>
                      </m:sSubPr>
                      <m:e>
                        <m: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t>𝑺</m:t>
                        </m:r>
                      </m:e>
                      <m:sub>
                        <m: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t>𝟎</m:t>
                        </m:r>
                      </m:sub>
                    </m:sSub>
                    <m: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t>, </m:t>
                    </m:r>
                    <m:sSub>
                      <m:sSubPr>
                        <m:ctrlP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ctrlPr>
                      </m:sSubPr>
                      <m:e>
                        <m: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t>𝑺</m:t>
                        </m:r>
                      </m:e>
                      <m:sub>
                        <m:r>
                          <a:rPr kumimoji="1" lang="en-US" altLang="zh-CN" b="1" i="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m:t>𝟏</m:t>
                        </m:r>
                      </m:sub>
                    </m:sSub>
                  </m:oMath>
                </a14:m>
                <a:r>
                  <a:rPr kumimoji="1" lang="en-US" altLang="zh-CN" b="1" dirty="0">
                    <a:solidFill>
                      <a:schemeClr val="tx1"/>
                    </a:solidFill>
                    <a:latin typeface="Cambria Math" panose="02040503050406030204" pitchFamily="18" charset="0"/>
                    <a:ea typeface="Times New Roman" panose="02020603050405020304" pitchFamily="18" charset="0"/>
                    <a:cs typeface="Cambria Math" panose="02040503050406030204" pitchFamily="18" charset="0"/>
                    <a:sym typeface="Arial" panose="020B0604020202020204" pitchFamily="34" charset="0"/>
                  </a:rPr>
                  <a:t> </a:t>
                </a:r>
                <a:r>
                  <a:rPr kumimoji="1" lang="zh-CN" altLang="en-US" b="1" dirty="0">
                    <a:solidFill>
                      <a:schemeClr val="tx1"/>
                    </a:solidFill>
                    <a:latin typeface="Cambria Math" panose="02040503050406030204" pitchFamily="18" charset="0"/>
                    <a:ea typeface="宋体" panose="02010600030101010101" pitchFamily="2" charset="-122"/>
                    <a:cs typeface="Cambria Math" panose="02040503050406030204" pitchFamily="18" charset="0"/>
                    <a:sym typeface="Arial" panose="020B0604020202020204" pitchFamily="34" charset="0"/>
                  </a:rPr>
                  <a:t>倍</a:t>
                </a:r>
                <a:endParaRPr kumimoji="1" lang="zh-CN" altLang="en-US" b="1" dirty="0">
                  <a:solidFill>
                    <a:schemeClr val="tx1"/>
                  </a:solidFill>
                  <a:latin typeface="Times New Roman" panose="02020603050405020304" pitchFamily="18" charset="0"/>
                  <a:ea typeface="宋体" panose="02010600030101010101" pitchFamily="2" charset="-122"/>
                  <a:sym typeface="Arial" panose="020B0604020202020204" pitchFamily="34" charset="0"/>
                </a:endParaRPr>
              </a:p>
            </p:txBody>
          </p:sp>
        </mc:Choice>
        <mc:Fallback>
          <p:sp>
            <p:nvSpPr>
              <p:cNvPr id="100" name="矩形: 圆角 99"/>
              <p:cNvSpPr>
                <a:spLocks noRot="1" noChangeAspect="1" noMove="1" noResize="1" noEditPoints="1" noAdjustHandles="1" noChangeArrowheads="1" noChangeShapeType="1" noTextEdit="1"/>
              </p:cNvSpPr>
              <p:nvPr/>
            </p:nvSpPr>
            <p:spPr>
              <a:xfrm>
                <a:off x="7947025" y="1061720"/>
                <a:ext cx="2578100" cy="612140"/>
              </a:xfrm>
              <a:prstGeom prst="roundRect">
                <a:avLst>
                  <a:gd name="adj" fmla="val 16000"/>
                </a:avLst>
              </a:prstGeom>
              <a:blipFill rotWithShape="1">
                <a:blip r:embed="rId4"/>
                <a:stretch>
                  <a:fillRect l="-246" t="-1037" r="-246" b="-1037"/>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lstStyle/>
              <a:p>
                <a:r>
                  <a:rPr lang="zh-CN" altLang="en-US">
                    <a:noFill/>
                  </a:rPr>
                  <a:t> </a:t>
                </a:r>
              </a:p>
            </p:txBody>
          </p:sp>
        </mc:Fallback>
      </mc:AlternateContent>
      <p:sp>
        <p:nvSpPr>
          <p:cNvPr id="108" name="矩形: 圆角 107"/>
          <p:cNvSpPr/>
          <p:nvPr/>
        </p:nvSpPr>
        <p:spPr>
          <a:xfrm>
            <a:off x="6805984" y="873506"/>
            <a:ext cx="4860000" cy="4115744"/>
          </a:xfrm>
          <a:prstGeom prst="roundRect">
            <a:avLst>
              <a:gd name="adj" fmla="val 2401"/>
            </a:avLst>
          </a:prstGeom>
          <a:noFill/>
          <a:ln w="28575">
            <a:solidFill>
              <a:schemeClr val="tx2">
                <a:lumMod val="40000"/>
                <a:lumOff val="6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chorCtr="0">
            <a:noAutofit/>
          </a:bodyPr>
          <a:lstStyle/>
          <a:p>
            <a:pPr algn="ctr"/>
            <a:endParaRPr kumimoji="1" lang="en-US" altLang="zh-CN" b="1" dirty="0">
              <a:solidFill>
                <a:srgbClr val="FFFFFF"/>
              </a:solidFill>
              <a:latin typeface="Times New Roman" panose="02020603050405020304" pitchFamily="18" charset="0"/>
              <a:ea typeface="Times New Roman" panose="02020603050405020304" pitchFamily="18" charset="0"/>
              <a:sym typeface="Arial" panose="020B0604020202020204" pitchFamily="34" charset="0"/>
            </a:endParaRPr>
          </a:p>
        </p:txBody>
      </p:sp>
      <p:sp>
        <p:nvSpPr>
          <p:cNvPr id="2" name="文本框 1"/>
          <p:cNvSpPr txBox="1"/>
          <p:nvPr/>
        </p:nvSpPr>
        <p:spPr>
          <a:xfrm>
            <a:off x="1270000" y="173355"/>
            <a:ext cx="8207375" cy="521970"/>
          </a:xfrm>
          <a:prstGeom prst="rect">
            <a:avLst/>
          </a:prstGeom>
          <a:noFill/>
        </p:spPr>
        <p:txBody>
          <a:bodyPr wrap="square" rtlCol="0">
            <a:spAutoFit/>
          </a:bodyPr>
          <a:lstStyle/>
          <a:p>
            <a:r>
              <a:rPr lang="en-US" altLang="zh-CN" sz="2800" b="1">
                <a:solidFill>
                  <a:schemeClr val="tx2"/>
                </a:solidFill>
                <a:latin typeface="+mn-ea"/>
              </a:rPr>
              <a:t>1.3 </a:t>
            </a:r>
            <a:r>
              <a:rPr lang="zh-CN" altLang="en-US" sz="2800" b="1">
                <a:solidFill>
                  <a:schemeClr val="tx2"/>
                </a:solidFill>
                <a:latin typeface="+mn-ea"/>
                <a:ea typeface="宋体" panose="02010600030101010101" pitchFamily="2" charset="-122"/>
              </a:rPr>
              <a:t>多级时间放大原理</a:t>
            </a:r>
            <a:endParaRPr lang="zh-CN" altLang="en-US" sz="2800" b="1">
              <a:solidFill>
                <a:schemeClr val="tx2"/>
              </a:solidFill>
              <a:latin typeface="+mn-ea"/>
              <a:ea typeface="宋体" panose="02010600030101010101" pitchFamily="2" charset="-122"/>
            </a:endParaRPr>
          </a:p>
        </p:txBody>
      </p:sp>
      <p:pic>
        <p:nvPicPr>
          <p:cNvPr id="31" name="图片 30" descr="C:/Users/Southland/Desktop/同济大学 TJU todo.png同济大学 TJU todo"/>
          <p:cNvPicPr>
            <a:picLocks noChangeAspect="1"/>
          </p:cNvPicPr>
          <p:nvPr/>
        </p:nvPicPr>
        <p:blipFill>
          <a:blip r:embed="rId5">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7" name="矩形 6"/>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8" name="文本框 7"/>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pic>
        <p:nvPicPr>
          <p:cNvPr id="9" name="图片 8"/>
          <p:cNvPicPr>
            <a:picLocks noChangeAspect="1"/>
          </p:cNvPicPr>
          <p:nvPr>
            <p:custDataLst>
              <p:tags r:id="rId6"/>
            </p:custDataLst>
          </p:nvPr>
        </p:nvPicPr>
        <p:blipFill>
          <a:blip r:embed="rId7"/>
          <a:srcRect r="28390" b="25842"/>
          <a:stretch>
            <a:fillRect/>
          </a:stretch>
        </p:blipFill>
        <p:spPr>
          <a:xfrm>
            <a:off x="7498080" y="2138680"/>
            <a:ext cx="3538220" cy="2669540"/>
          </a:xfrm>
          <a:prstGeom prst="rect">
            <a:avLst/>
          </a:prstGeom>
        </p:spPr>
      </p:pic>
      <p:sp>
        <p:nvSpPr>
          <p:cNvPr id="4" name="文本框 3"/>
          <p:cNvSpPr txBox="1"/>
          <p:nvPr/>
        </p:nvSpPr>
        <p:spPr>
          <a:xfrm>
            <a:off x="2021205" y="4050665"/>
            <a:ext cx="3667125" cy="410845"/>
          </a:xfrm>
          <a:prstGeom prst="rect">
            <a:avLst/>
          </a:prstGeom>
          <a:noFill/>
        </p:spPr>
        <p:txBody>
          <a:bodyPr wrap="square">
            <a:spAutoFit/>
          </a:bodyPr>
          <a:lstStyle/>
          <a:p>
            <a:pPr algn="ctr">
              <a:lnSpc>
                <a:spcPct val="130000"/>
              </a:lnSpc>
            </a:pPr>
            <a:r>
              <a:rPr lang="zh-CN" altLang="en-US" sz="1600" b="1" dirty="0">
                <a:latin typeface="Times New Roman" panose="02020603050405020304" pitchFamily="18" charset="0"/>
                <a:ea typeface="宋体" panose="02010600030101010101" pitchFamily="2" charset="-122"/>
                <a:sym typeface="Arial" panose="020B0604020202020204" pitchFamily="34" charset="0"/>
              </a:rPr>
              <a:t>电容使用大电流放电小电流充电</a:t>
            </a:r>
            <a:endParaRPr lang="zh-CN" altLang="en-US" sz="1600" b="1" dirty="0">
              <a:latin typeface="Times New Roman" panose="02020603050405020304" pitchFamily="18" charset="0"/>
              <a:ea typeface="宋体" panose="02010600030101010101" pitchFamily="2" charset="-122"/>
              <a:sym typeface="Arial" panose="020B0604020202020204" pitchFamily="34" charset="0"/>
            </a:endParaRPr>
          </a:p>
        </p:txBody>
      </p:sp>
      <p:sp>
        <p:nvSpPr>
          <p:cNvPr id="5" name="箭头: 右 4"/>
          <p:cNvSpPr/>
          <p:nvPr/>
        </p:nvSpPr>
        <p:spPr>
          <a:xfrm rot="13004004">
            <a:off x="2757783" y="3662232"/>
            <a:ext cx="577853" cy="199767"/>
          </a:xfrm>
          <a:prstGeom prst="right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Times New Roman" panose="02020603050405020304" pitchFamily="18" charset="0"/>
            </a:endParaRPr>
          </a:p>
        </p:txBody>
      </p:sp>
      <p:sp>
        <p:nvSpPr>
          <p:cNvPr id="11" name="灯片编号占位符 10"/>
          <p:cNvSpPr>
            <a:spLocks noGrp="1"/>
          </p:cNvSpPr>
          <p:nvPr>
            <p:ph type="sldNum" sz="quarter" idx="12"/>
          </p:nvPr>
        </p:nvSpPr>
        <p:spPr/>
        <p:txBody>
          <a:bodyPr/>
          <a:lstStyle/>
          <a:p>
            <a:fld id="{6973E886-DE44-40B2-9298-ECBB239BA4AC}" type="slidenum">
              <a:rPr lang="en-US" smtClean="0"/>
            </a:fld>
            <a:endParaRPr lang="en-US"/>
          </a:p>
        </p:txBody>
      </p:sp>
      <p:sp>
        <p:nvSpPr>
          <p:cNvPr id="12" name="页脚占位符 11"/>
          <p:cNvSpPr>
            <a:spLocks noGrp="1"/>
          </p:cNvSpPr>
          <p:nvPr>
            <p:ph type="ftr" sz="quarter" idx="11"/>
          </p:nvPr>
        </p:nvSpPr>
        <p:spPr/>
        <p:txBody>
          <a:bodyPr/>
          <a:lstStyle/>
          <a:p>
            <a:r>
              <a:rPr lang="en-US"/>
              <a:t>NED2026</a:t>
            </a:r>
            <a:endParaRPr lang="en-US"/>
          </a:p>
        </p:txBody>
      </p:sp>
      <p:pic>
        <p:nvPicPr>
          <p:cNvPr id="13" name="图片 12"/>
          <p:cNvPicPr>
            <a:picLocks noChangeAspect="1"/>
          </p:cNvPicPr>
          <p:nvPr/>
        </p:nvPicPr>
        <p:blipFill>
          <a:blip r:embed="rId8"/>
          <a:stretch>
            <a:fillRect/>
          </a:stretch>
        </p:blipFill>
        <p:spPr>
          <a:xfrm>
            <a:off x="758190" y="2409190"/>
            <a:ext cx="5499100" cy="1045845"/>
          </a:xfrm>
          <a:prstGeom prst="rect">
            <a:avLst/>
          </a:prstGeom>
        </p:spPr>
      </p:pic>
      <p:sp>
        <p:nvSpPr>
          <p:cNvPr id="10" name="日期占位符 9"/>
          <p:cNvSpPr>
            <a:spLocks noGrp="1"/>
          </p:cNvSpPr>
          <p:nvPr>
            <p:ph type="dt" sz="half" idx="10"/>
          </p:nvPr>
        </p:nvSpPr>
        <p:spPr/>
        <p:txBody>
          <a:bodyPr/>
          <a:p>
            <a:r>
              <a:rPr lang="zh-CN" altLang="en-US"/>
              <a:t>2026-8-11</a:t>
            </a:r>
            <a:endParaRPr 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6" name="文本框 25"/>
              <p:cNvSpPr txBox="1"/>
              <p:nvPr/>
            </p:nvSpPr>
            <p:spPr>
              <a:xfrm>
                <a:off x="491490" y="1401445"/>
                <a:ext cx="11431905" cy="2621915"/>
              </a:xfrm>
              <a:prstGeom prst="rect">
                <a:avLst/>
              </a:prstGeom>
              <a:noFill/>
            </p:spPr>
            <p:txBody>
              <a:bodyPr wrap="square">
                <a:spAutoFit/>
              </a:bodyPr>
              <a:lstStyle/>
              <a:p>
                <a:pPr algn="l">
                  <a:lnSpc>
                    <a:spcPct val="130000"/>
                  </a:lnSpc>
                </a:pPr>
                <a:r>
                  <a:rPr lang="en-US" altLang="zh-CN" dirty="0">
                    <a:latin typeface="Times New Roman" panose="02020603050405020304" pitchFamily="18" charset="0"/>
                    <a:ea typeface="Times New Roman" panose="02020603050405020304" pitchFamily="18" charset="0"/>
                    <a:sym typeface="Arial" panose="020B0604020202020204" pitchFamily="34" charset="0"/>
                  </a:rPr>
                  <a:t>Example:</a:t>
                </a:r>
                <a:endParaRPr lang="en-US" altLang="zh-CN" dirty="0">
                  <a:latin typeface="Times New Roman" panose="02020603050405020304" pitchFamily="18" charset="0"/>
                  <a:ea typeface="Times New Roman" panose="02020603050405020304" pitchFamily="18" charset="0"/>
                  <a:sym typeface="Arial" panose="020B0604020202020204" pitchFamily="34" charset="0"/>
                </a:endParaRPr>
              </a:p>
              <a:p>
                <a:pPr algn="l">
                  <a:lnSpc>
                    <a:spcPct val="130000"/>
                  </a:lnSpc>
                </a:pPr>
                <a:r>
                  <a:rPr lang="zh-CN" altLang="en-US" dirty="0">
                    <a:latin typeface="Times New Roman" panose="02020603050405020304" pitchFamily="18" charset="0"/>
                    <a:ea typeface="宋体" panose="02010600030101010101" pitchFamily="2" charset="-122"/>
                    <a:sym typeface="Arial" panose="020B0604020202020204" pitchFamily="34" charset="0"/>
                  </a:rPr>
                  <a:t>当</a:t>
                </a:r>
                <a:r>
                  <a:rPr lang="en-US" altLang="zh-CN"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𝑆</m:t>
                        </m:r>
                      </m:e>
                      <m: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0</m:t>
                        </m:r>
                      </m:sub>
                    </m:s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m:t>
                    </m:r>
                    <m:sSub>
                      <m:sSubPr>
                        <m:ctrlP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𝑆</m:t>
                        </m:r>
                      </m:e>
                      <m: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1</m:t>
                        </m:r>
                      </m:sub>
                    </m:s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m:t>
                    </m:r>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10</m:t>
                    </m:r>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 (</m:t>
                    </m:r>
                    <m:r>
                      <a:rPr lang="en-US" altLang="zh-CN" i="1" dirty="0">
                        <a:latin typeface="Cambria Math" panose="02040503050406030204" pitchFamily="18" charset="0"/>
                        <a:ea typeface="Times New Roman" panose="02020603050405020304" pitchFamily="18" charset="0"/>
                        <a:sym typeface="Arial" panose="020B0604020202020204" pitchFamily="34" charset="0"/>
                      </a:rPr>
                      <m:t>𝑆</m:t>
                    </m:r>
                    <m:r>
                      <a:rPr lang="en-US" altLang="zh-CN" i="1" dirty="0">
                        <a:latin typeface="Cambria Math" panose="02040503050406030204" pitchFamily="18" charset="0"/>
                        <a:ea typeface="Times New Roman" panose="02020603050405020304" pitchFamily="18" charset="0"/>
                        <a:sym typeface="Arial" panose="020B0604020202020204" pitchFamily="34" charset="0"/>
                      </a:rPr>
                      <m:t> = </m:t>
                    </m:r>
                    <m:r>
                      <a:rPr lang="en-US" altLang="zh-CN" i="1" dirty="0">
                        <a:latin typeface="Cambria Math" panose="02040503050406030204" pitchFamily="18" charset="0"/>
                        <a:ea typeface="Times New Roman" panose="02020603050405020304" pitchFamily="18" charset="0"/>
                        <a:sym typeface="Arial" panose="020B0604020202020204" pitchFamily="34" charset="0"/>
                      </a:rPr>
                      <m:t>100</m:t>
                    </m:r>
                    <m:r>
                      <a:rPr lang="en-US" altLang="zh-CN" i="1" dirty="0">
                        <a:latin typeface="Cambria Math" panose="02040503050406030204" pitchFamily="18" charset="0"/>
                        <a:ea typeface="Times New Roman" panose="02020603050405020304" pitchFamily="18" charset="0"/>
                        <a:sym typeface="Arial" panose="020B0604020202020204" pitchFamily="34" charset="0"/>
                      </a:rPr>
                      <m:t>)</m:t>
                    </m:r>
                  </m:oMath>
                </a14:m>
                <a:r>
                  <a:rPr lang="en-US" altLang="zh-CN" dirty="0">
                    <a:latin typeface="Times New Roman" panose="02020603050405020304" pitchFamily="18" charset="0"/>
                    <a:ea typeface="Times New Roman" panose="02020603050405020304" pitchFamily="18" charset="0"/>
                    <a:sym typeface="Arial" panose="020B0604020202020204" pitchFamily="34" charset="0"/>
                  </a:rPr>
                  <a:t> </a:t>
                </a:r>
                <a:r>
                  <a:rPr lang="zh-CN" altLang="en-US" dirty="0">
                    <a:latin typeface="Times New Roman" panose="02020603050405020304" pitchFamily="18" charset="0"/>
                    <a:ea typeface="宋体" panose="02010600030101010101" pitchFamily="2" charset="-122"/>
                    <a:sym typeface="Arial" panose="020B0604020202020204" pitchFamily="34" charset="0"/>
                  </a:rPr>
                  <a:t>且</a:t>
                </a:r>
                <a:r>
                  <a:rPr lang="en-US" altLang="zh-CN"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𝑇</m:t>
                        </m:r>
                      </m:e>
                      <m: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0</m:t>
                        </m:r>
                      </m:sub>
                    </m:s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m:t>
                    </m:r>
                    <m:sSub>
                      <m:sSubPr>
                        <m:ctrlP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𝑇</m:t>
                        </m:r>
                      </m:e>
                      <m: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1</m:t>
                        </m:r>
                      </m:sub>
                    </m:sSub>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m:t>
                    </m:r>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10</m:t>
                    </m:r>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𝑛𝑠</m:t>
                    </m:r>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 (</m:t>
                    </m:r>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100</m:t>
                    </m:r>
                    <m:r>
                      <m:rPr>
                        <m:sty m:val="p"/>
                      </m:rPr>
                      <a:rPr lang="en-US" altLang="zh-CN"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MHz</m:t>
                    </m:r>
                    <m:r>
                      <a:rPr lang="en-US" altLang="zh-CN"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 </m:t>
                    </m:r>
                    <m:r>
                      <a:rPr lang="en-US" altLang="zh-CN"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时钟</m:t>
                    </m:r>
                    <m:r>
                      <a:rPr lang="en-US" altLang="zh-CN" i="1" dirty="0">
                        <a:solidFill>
                          <a:schemeClr val="tx1"/>
                        </a:solidFill>
                        <a:latin typeface="Cambria Math" panose="02040503050406030204" pitchFamily="18" charset="0"/>
                        <a:ea typeface="Times New Roman" panose="02020603050405020304" pitchFamily="18" charset="0"/>
                        <a:sym typeface="Arial" panose="020B0604020202020204" pitchFamily="34" charset="0"/>
                      </a:rPr>
                      <m:t>)</m:t>
                    </m:r>
                  </m:oMath>
                </a14:m>
                <a:r>
                  <a:rPr lang="en-US" altLang="zh-CN" dirty="0">
                    <a:latin typeface="Times New Roman" panose="02020603050405020304" pitchFamily="18" charset="0"/>
                    <a:ea typeface="Times New Roman" panose="02020603050405020304" pitchFamily="18" charset="0"/>
                    <a:sym typeface="Arial" panose="020B0604020202020204" pitchFamily="34" charset="0"/>
                  </a:rPr>
                  <a:t>, </a:t>
                </a:r>
                <a:endParaRPr lang="en-US" altLang="zh-CN" dirty="0">
                  <a:latin typeface="Times New Roman" panose="02020603050405020304" pitchFamily="18" charset="0"/>
                  <a:ea typeface="Times New Roman" panose="02020603050405020304" pitchFamily="18" charset="0"/>
                  <a:sym typeface="Arial" panose="020B0604020202020204" pitchFamily="34" charset="0"/>
                </a:endParaRPr>
              </a:p>
              <a:p>
                <a:pPr algn="l">
                  <a:lnSpc>
                    <a:spcPct val="130000"/>
                  </a:lnSpc>
                </a:pPr>
                <a:r>
                  <a:rPr lang="zh-CN" altLang="en-US" dirty="0">
                    <a:latin typeface="Times New Roman" panose="02020603050405020304" pitchFamily="18" charset="0"/>
                    <a:ea typeface="宋体" panose="02010600030101010101" pitchFamily="2" charset="-122"/>
                    <a:sym typeface="Arial" panose="020B0604020202020204" pitchFamily="34" charset="0"/>
                  </a:rPr>
                  <a:t>死时间从</a:t>
                </a:r>
                <a:r>
                  <a:rPr lang="en-US" altLang="zh-CN"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kumimoji="1" lang="en-US" altLang="zh-CN" i="1" dirty="0">
                            <a:latin typeface="Cambria Math" panose="02040503050406030204" pitchFamily="18" charset="0"/>
                            <a:ea typeface="Times New Roman" panose="02020603050405020304" pitchFamily="18" charset="0"/>
                            <a:sym typeface="Arial" panose="020B0604020202020204" pitchFamily="34" charset="0"/>
                          </a:rPr>
                        </m:ctrlPr>
                      </m:sSubPr>
                      <m:e>
                        <m:r>
                          <a:rPr kumimoji="1" lang="en-US" altLang="zh-CN" i="1" dirty="0">
                            <a:latin typeface="Cambria Math" panose="02040503050406030204" pitchFamily="18" charset="0"/>
                            <a:ea typeface="Times New Roman" panose="02020603050405020304" pitchFamily="18" charset="0"/>
                            <a:sym typeface="Arial" panose="020B0604020202020204" pitchFamily="34" charset="0"/>
                          </a:rPr>
                          <m:t>𝑇</m:t>
                        </m:r>
                      </m:e>
                      <m:sub>
                        <m:r>
                          <a:rPr kumimoji="1" lang="en-US" altLang="zh-CN" i="1" dirty="0">
                            <a:latin typeface="Cambria Math" panose="02040503050406030204" pitchFamily="18" charset="0"/>
                            <a:ea typeface="Times New Roman" panose="02020603050405020304" pitchFamily="18" charset="0"/>
                            <a:sym typeface="Arial" panose="020B0604020202020204" pitchFamily="34" charset="0"/>
                          </a:rPr>
                          <m:t>0</m:t>
                        </m:r>
                      </m:sub>
                    </m:sSub>
                    <m:r>
                      <a:rPr kumimoji="1" lang="en-US" altLang="zh-CN" i="1" dirty="0">
                        <a:latin typeface="Cambria Math" panose="02040503050406030204" pitchFamily="18" charset="0"/>
                        <a:ea typeface="Times New Roman" panose="02020603050405020304" pitchFamily="18" charset="0"/>
                        <a:sym typeface="Arial" panose="020B0604020202020204" pitchFamily="34" charset="0"/>
                      </a:rPr>
                      <m:t>𝑆</m:t>
                    </m:r>
                    <m:r>
                      <a:rPr kumimoji="1" lang="en-US" altLang="zh-CN" i="1" dirty="0">
                        <a:latin typeface="Cambria Math" panose="02040503050406030204" pitchFamily="18" charset="0"/>
                        <a:ea typeface="Times New Roman" panose="02020603050405020304" pitchFamily="18" charset="0"/>
                        <a:sym typeface="Arial" panose="020B0604020202020204" pitchFamily="34" charset="0"/>
                      </a:rPr>
                      <m:t>=</m:t>
                    </m:r>
                    <m:r>
                      <a:rPr kumimoji="1" lang="en-US" altLang="zh-CN" i="1" dirty="0">
                        <a:latin typeface="Cambria Math" panose="02040503050406030204" pitchFamily="18" charset="0"/>
                        <a:ea typeface="Times New Roman" panose="02020603050405020304" pitchFamily="18" charset="0"/>
                        <a:sym typeface="Arial" panose="020B0604020202020204" pitchFamily="34" charset="0"/>
                      </a:rPr>
                      <m:t>1000</m:t>
                    </m:r>
                    <m:r>
                      <a:rPr kumimoji="1" lang="en-US" altLang="zh-CN" i="1" dirty="0">
                        <a:latin typeface="Cambria Math" panose="02040503050406030204" pitchFamily="18" charset="0"/>
                        <a:ea typeface="Times New Roman" panose="02020603050405020304" pitchFamily="18" charset="0"/>
                        <a:sym typeface="Arial" panose="020B0604020202020204" pitchFamily="34" charset="0"/>
                      </a:rPr>
                      <m:t> </m:t>
                    </m:r>
                    <m:r>
                      <a:rPr kumimoji="1" lang="en-US" altLang="zh-CN" i="1" dirty="0">
                        <a:latin typeface="Cambria Math" panose="02040503050406030204" pitchFamily="18" charset="0"/>
                        <a:ea typeface="Times New Roman" panose="02020603050405020304" pitchFamily="18" charset="0"/>
                        <a:sym typeface="Arial" panose="020B0604020202020204" pitchFamily="34" charset="0"/>
                      </a:rPr>
                      <m:t>𝑛𝑠</m:t>
                    </m:r>
                  </m:oMath>
                </a14:m>
                <a:r>
                  <a:rPr lang="en-US" altLang="zh-CN" i="1" dirty="0">
                    <a:latin typeface="Times New Roman" panose="02020603050405020304" pitchFamily="18" charset="0"/>
                    <a:ea typeface="Times New Roman" panose="02020603050405020304" pitchFamily="18" charset="0"/>
                    <a:sym typeface="Arial" panose="020B0604020202020204" pitchFamily="34" charset="0"/>
                  </a:rPr>
                  <a:t> </a:t>
                </a:r>
                <a:r>
                  <a:rPr lang="zh-CN" altLang="en-US" dirty="0">
                    <a:latin typeface="Times New Roman" panose="02020603050405020304" pitchFamily="18" charset="0"/>
                    <a:ea typeface="宋体" panose="02010600030101010101" pitchFamily="2" charset="-122"/>
                    <a:sym typeface="Arial" panose="020B0604020202020204" pitchFamily="34" charset="0"/>
                  </a:rPr>
                  <a:t>减小到</a:t>
                </a:r>
                <a:r>
                  <a:rPr lang="en-US" altLang="zh-CN" i="1" dirty="0">
                    <a:latin typeface="Times New Roman" panose="02020603050405020304" pitchFamily="18" charset="0"/>
                    <a:ea typeface="Times New Roman" panose="02020603050405020304" pitchFamily="18" charset="0"/>
                    <a:sym typeface="Arial" panose="020B0604020202020204" pitchFamily="34" charset="0"/>
                  </a:rPr>
                  <a:t> </a:t>
                </a:r>
                <a14:m>
                  <m:oMath xmlns:m="http://schemas.openxmlformats.org/officeDocument/2006/math">
                    <m:sSub>
                      <m:sSubPr>
                        <m:ctrlPr>
                          <a:rPr lang="en-US" altLang="zh-CN"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latin typeface="Cambria Math" panose="02040503050406030204" pitchFamily="18" charset="0"/>
                            <a:ea typeface="Times New Roman" panose="02020603050405020304" pitchFamily="18" charset="0"/>
                            <a:sym typeface="Arial" panose="020B0604020202020204" pitchFamily="34" charset="0"/>
                          </a:rPr>
                          <m:t>𝑇</m:t>
                        </m:r>
                      </m:e>
                      <m:sub>
                        <m:r>
                          <a:rPr lang="en-US" altLang="zh-CN" i="1" dirty="0">
                            <a:latin typeface="Cambria Math" panose="02040503050406030204" pitchFamily="18" charset="0"/>
                            <a:ea typeface="Times New Roman" panose="02020603050405020304" pitchFamily="18" charset="0"/>
                            <a:sym typeface="Arial" panose="020B0604020202020204" pitchFamily="34" charset="0"/>
                          </a:rPr>
                          <m:t>0</m:t>
                        </m:r>
                      </m:sub>
                    </m:sSub>
                    <m:sSub>
                      <m:sSubPr>
                        <m:ctrlPr>
                          <a:rPr lang="en-US" altLang="zh-CN"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latin typeface="Cambria Math" panose="02040503050406030204" pitchFamily="18" charset="0"/>
                            <a:ea typeface="Times New Roman" panose="02020603050405020304" pitchFamily="18" charset="0"/>
                            <a:sym typeface="Arial" panose="020B0604020202020204" pitchFamily="34" charset="0"/>
                          </a:rPr>
                          <m:t>𝑆</m:t>
                        </m:r>
                      </m:e>
                      <m:sub>
                        <m:r>
                          <a:rPr lang="en-US" altLang="zh-CN" i="1" dirty="0">
                            <a:latin typeface="Cambria Math" panose="02040503050406030204" pitchFamily="18" charset="0"/>
                            <a:ea typeface="Times New Roman" panose="02020603050405020304" pitchFamily="18" charset="0"/>
                            <a:sym typeface="Arial" panose="020B0604020202020204" pitchFamily="34" charset="0"/>
                          </a:rPr>
                          <m:t>0</m:t>
                        </m:r>
                      </m:sub>
                    </m:sSub>
                    <m:r>
                      <a:rPr lang="en-US" altLang="zh-CN" i="1" dirty="0">
                        <a:latin typeface="Cambria Math" panose="02040503050406030204" pitchFamily="18" charset="0"/>
                        <a:ea typeface="Times New Roman" panose="02020603050405020304" pitchFamily="18" charset="0"/>
                        <a:sym typeface="Arial" panose="020B0604020202020204" pitchFamily="34" charset="0"/>
                      </a:rPr>
                      <m:t>+</m:t>
                    </m:r>
                    <m:sSub>
                      <m:sSubPr>
                        <m:ctrlPr>
                          <a:rPr lang="en-US" altLang="zh-CN"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latin typeface="Cambria Math" panose="02040503050406030204" pitchFamily="18" charset="0"/>
                            <a:ea typeface="Times New Roman" panose="02020603050405020304" pitchFamily="18" charset="0"/>
                            <a:sym typeface="Arial" panose="020B0604020202020204" pitchFamily="34" charset="0"/>
                          </a:rPr>
                          <m:t>𝑇</m:t>
                        </m:r>
                      </m:e>
                      <m:sub>
                        <m:r>
                          <a:rPr lang="en-US" altLang="zh-CN" i="1" dirty="0">
                            <a:latin typeface="Cambria Math" panose="02040503050406030204" pitchFamily="18" charset="0"/>
                            <a:ea typeface="Times New Roman" panose="02020603050405020304" pitchFamily="18" charset="0"/>
                            <a:sym typeface="Arial" panose="020B0604020202020204" pitchFamily="34" charset="0"/>
                          </a:rPr>
                          <m:t>1</m:t>
                        </m:r>
                      </m:sub>
                    </m:sSub>
                    <m:sSub>
                      <m:sSubPr>
                        <m:ctrlPr>
                          <a:rPr lang="en-US" altLang="zh-CN" i="1" dirty="0">
                            <a:latin typeface="Cambria Math" panose="02040503050406030204" pitchFamily="18" charset="0"/>
                            <a:ea typeface="Times New Roman" panose="02020603050405020304" pitchFamily="18" charset="0"/>
                            <a:sym typeface="Arial" panose="020B0604020202020204" pitchFamily="34" charset="0"/>
                          </a:rPr>
                        </m:ctrlPr>
                      </m:sSubPr>
                      <m:e>
                        <m:r>
                          <a:rPr lang="en-US" altLang="zh-CN" i="1" dirty="0">
                            <a:latin typeface="Cambria Math" panose="02040503050406030204" pitchFamily="18" charset="0"/>
                            <a:ea typeface="Times New Roman" panose="02020603050405020304" pitchFamily="18" charset="0"/>
                            <a:sym typeface="Arial" panose="020B0604020202020204" pitchFamily="34" charset="0"/>
                          </a:rPr>
                          <m:t>𝑆</m:t>
                        </m:r>
                      </m:e>
                      <m:sub>
                        <m:r>
                          <a:rPr lang="en-US" altLang="zh-CN" i="1" dirty="0">
                            <a:latin typeface="Cambria Math" panose="02040503050406030204" pitchFamily="18" charset="0"/>
                            <a:ea typeface="Times New Roman" panose="02020603050405020304" pitchFamily="18" charset="0"/>
                            <a:sym typeface="Arial" panose="020B0604020202020204" pitchFamily="34" charset="0"/>
                          </a:rPr>
                          <m:t>1</m:t>
                        </m:r>
                      </m:sub>
                    </m:sSub>
                    <m:r>
                      <a:rPr lang="en-US" altLang="zh-CN" i="1" dirty="0">
                        <a:latin typeface="Cambria Math" panose="02040503050406030204" pitchFamily="18" charset="0"/>
                        <a:ea typeface="Times New Roman" panose="02020603050405020304" pitchFamily="18" charset="0"/>
                        <a:sym typeface="Arial" panose="020B0604020202020204" pitchFamily="34" charset="0"/>
                      </a:rPr>
                      <m:t>=</m:t>
                    </m:r>
                    <m:r>
                      <a:rPr lang="en-US" altLang="zh-CN" i="1" dirty="0">
                        <a:latin typeface="Cambria Math" panose="02040503050406030204" pitchFamily="18" charset="0"/>
                        <a:ea typeface="Times New Roman" panose="02020603050405020304" pitchFamily="18" charset="0"/>
                        <a:sym typeface="Arial" panose="020B0604020202020204" pitchFamily="34" charset="0"/>
                      </a:rPr>
                      <m:t>200</m:t>
                    </m:r>
                    <m:r>
                      <a:rPr lang="en-US" altLang="zh-CN" i="1" dirty="0">
                        <a:latin typeface="Cambria Math" panose="02040503050406030204" pitchFamily="18" charset="0"/>
                        <a:ea typeface="Times New Roman" panose="02020603050405020304" pitchFamily="18" charset="0"/>
                        <a:sym typeface="Arial" panose="020B0604020202020204" pitchFamily="34" charset="0"/>
                      </a:rPr>
                      <m:t> </m:t>
                    </m:r>
                    <m:r>
                      <a:rPr lang="en-US" altLang="zh-CN" i="1" dirty="0">
                        <a:latin typeface="Cambria Math" panose="02040503050406030204" pitchFamily="18" charset="0"/>
                        <a:ea typeface="Times New Roman" panose="02020603050405020304" pitchFamily="18" charset="0"/>
                        <a:sym typeface="Arial" panose="020B0604020202020204" pitchFamily="34" charset="0"/>
                      </a:rPr>
                      <m:t>𝑛𝑠</m:t>
                    </m:r>
                  </m:oMath>
                </a14:m>
                <a:r>
                  <a:rPr lang="en-US" altLang="zh-CN" dirty="0">
                    <a:latin typeface="Times New Roman" panose="02020603050405020304" pitchFamily="18" charset="0"/>
                    <a:ea typeface="Times New Roman" panose="02020603050405020304" pitchFamily="18" charset="0"/>
                    <a:sym typeface="Arial" panose="020B0604020202020204" pitchFamily="34" charset="0"/>
                  </a:rPr>
                  <a:t> </a:t>
                </a:r>
                <a:r>
                  <a:rPr lang="zh-CN" altLang="en-US" dirty="0">
                    <a:latin typeface="Times New Roman" panose="02020603050405020304" pitchFamily="18" charset="0"/>
                    <a:ea typeface="宋体" panose="02010600030101010101" pitchFamily="2" charset="-122"/>
                    <a:sym typeface="Arial" panose="020B0604020202020204" pitchFamily="34" charset="0"/>
                  </a:rPr>
                  <a:t>且</a:t>
                </a:r>
                <a:r>
                  <a:rPr lang="en-US" altLang="zh-CN" dirty="0">
                    <a:latin typeface="Times New Roman" panose="02020603050405020304" pitchFamily="18" charset="0"/>
                    <a:ea typeface="Times New Roman" panose="02020603050405020304" pitchFamily="18" charset="0"/>
                    <a:sym typeface="Arial" panose="020B0604020202020204" pitchFamily="34" charset="0"/>
                  </a:rPr>
                  <a:t> LSB </a:t>
                </a:r>
                <a:r>
                  <a:rPr lang="zh-CN" altLang="en-US" dirty="0">
                    <a:latin typeface="Times New Roman" panose="02020603050405020304" pitchFamily="18" charset="0"/>
                    <a:ea typeface="宋体" panose="02010600030101010101" pitchFamily="2" charset="-122"/>
                    <a:sym typeface="Arial" panose="020B0604020202020204" pitchFamily="34" charset="0"/>
                  </a:rPr>
                  <a:t>为</a:t>
                </a:r>
                <a:r>
                  <a:rPr lang="en-US" altLang="zh-CN" dirty="0">
                    <a:latin typeface="Times New Roman" panose="02020603050405020304" pitchFamily="18" charset="0"/>
                    <a:ea typeface="Times New Roman" panose="02020603050405020304" pitchFamily="18" charset="0"/>
                    <a:sym typeface="Arial" panose="020B0604020202020204" pitchFamily="34" charset="0"/>
                  </a:rPr>
                  <a:t> 100ps</a:t>
                </a:r>
                <a:r>
                  <a:rPr lang="zh-CN" altLang="en-US" dirty="0">
                    <a:latin typeface="Times New Roman" panose="02020603050405020304" pitchFamily="18" charset="0"/>
                    <a:ea typeface="宋体" panose="02010600030101010101" pitchFamily="2" charset="-122"/>
                    <a:sym typeface="Arial" panose="020B0604020202020204" pitchFamily="34" charset="0"/>
                  </a:rPr>
                  <a:t>。</a:t>
                </a:r>
                <a:endParaRPr lang="en-US" altLang="zh-CN" dirty="0">
                  <a:latin typeface="Times New Roman" panose="02020603050405020304" pitchFamily="18" charset="0"/>
                  <a:ea typeface="Times New Roman" panose="02020603050405020304" pitchFamily="18" charset="0"/>
                  <a:sym typeface="Arial" panose="020B0604020202020204" pitchFamily="34" charset="0"/>
                </a:endParaRPr>
              </a:p>
              <a:p>
                <a:pPr algn="l">
                  <a:lnSpc>
                    <a:spcPct val="130000"/>
                  </a:lnSpc>
                </a:pPr>
                <a:endParaRPr lang="en-US" altLang="zh-CN" dirty="0">
                  <a:latin typeface="Times New Roman" panose="02020603050405020304" pitchFamily="18" charset="0"/>
                  <a:ea typeface="Times New Roman" panose="02020603050405020304" pitchFamily="18" charset="0"/>
                  <a:sym typeface="Arial" panose="020B0604020202020204" pitchFamily="34" charset="0"/>
                </a:endParaRPr>
              </a:p>
              <a:p>
                <a:pPr algn="l">
                  <a:lnSpc>
                    <a:spcPct val="130000"/>
                  </a:lnSpc>
                </a:pPr>
                <a:r>
                  <a:rPr lang="zh-CN" altLang="en-US" dirty="0">
                    <a:latin typeface="Times New Roman" panose="02020603050405020304" pitchFamily="18" charset="0"/>
                    <a:ea typeface="宋体" panose="02010600030101010101" pitchFamily="2" charset="-122"/>
                    <a:sym typeface="Arial" panose="020B0604020202020204" pitchFamily="34" charset="0"/>
                  </a:rPr>
                  <a:t>基于此，可以</a:t>
                </a:r>
                <a:r>
                  <a:rPr lang="en-US" altLang="zh-CN" b="1" dirty="0">
                    <a:latin typeface="Times New Roman" panose="02020603050405020304" pitchFamily="18" charset="0"/>
                    <a:ea typeface="宋体" panose="02010600030101010101" pitchFamily="2" charset="-122"/>
                    <a:sym typeface="Arial" panose="020B0604020202020204" pitchFamily="34" charset="0"/>
                  </a:rPr>
                  <a:t>5</a:t>
                </a:r>
                <a:r>
                  <a:rPr lang="zh-CN" altLang="en-US" b="1" dirty="0">
                    <a:latin typeface="Times New Roman" panose="02020603050405020304" pitchFamily="18" charset="0"/>
                    <a:ea typeface="宋体" panose="02010600030101010101" pitchFamily="2" charset="-122"/>
                    <a:sym typeface="Arial" panose="020B0604020202020204" pitchFamily="34" charset="0"/>
                  </a:rPr>
                  <a:t>倍小的死时间</a:t>
                </a:r>
                <a:r>
                  <a:rPr lang="zh-CN" altLang="en-US" dirty="0">
                    <a:latin typeface="Times New Roman" panose="02020603050405020304" pitchFamily="18" charset="0"/>
                    <a:ea typeface="宋体" panose="02010600030101010101" pitchFamily="2" charset="-122"/>
                    <a:sym typeface="Arial" panose="020B0604020202020204" pitchFamily="34" charset="0"/>
                  </a:rPr>
                  <a:t>达到同样整体时间分辨率。</a:t>
                </a:r>
                <a:endParaRPr lang="zh-CN" altLang="en-US" dirty="0">
                  <a:latin typeface="Times New Roman" panose="02020603050405020304" pitchFamily="18" charset="0"/>
                  <a:ea typeface="宋体" panose="02010600030101010101" pitchFamily="2" charset="-122"/>
                  <a:sym typeface="Arial" panose="020B0604020202020204" pitchFamily="34" charset="0"/>
                </a:endParaRPr>
              </a:p>
              <a:p>
                <a:pPr algn="l">
                  <a:lnSpc>
                    <a:spcPct val="130000"/>
                  </a:lnSpc>
                </a:pPr>
                <a:endParaRPr lang="en-US" altLang="zh-CN" dirty="0">
                  <a:latin typeface="Times New Roman" panose="02020603050405020304" pitchFamily="18" charset="0"/>
                  <a:ea typeface="Times New Roman" panose="02020603050405020304" pitchFamily="18" charset="0"/>
                  <a:sym typeface="Arial" panose="020B0604020202020204" pitchFamily="34" charset="0"/>
                </a:endParaRPr>
              </a:p>
              <a:p>
                <a:pPr algn="l">
                  <a:lnSpc>
                    <a:spcPct val="130000"/>
                  </a:lnSpc>
                </a:pPr>
                <a:r>
                  <a:rPr lang="zh-CN" altLang="en-US" dirty="0">
                    <a:latin typeface="Times New Roman" panose="02020603050405020304" pitchFamily="18" charset="0"/>
                    <a:ea typeface="宋体" panose="02010600030101010101" pitchFamily="2" charset="-122"/>
                    <a:sym typeface="Arial" panose="020B0604020202020204" pitchFamily="34" charset="0"/>
                  </a:rPr>
                  <a:t>本工作目标为证明多级时间放大原理的可行性，故使用分立元器件来快速低成本制作原型机。</a:t>
                </a:r>
                <a:r>
                  <a:rPr lang="en-US" altLang="zh-CN" dirty="0">
                    <a:latin typeface="Times New Roman" panose="02020603050405020304" pitchFamily="18" charset="0"/>
                    <a:ea typeface="Times New Roman" panose="02020603050405020304" pitchFamily="18" charset="0"/>
                    <a:sym typeface="Arial" panose="020B0604020202020204" pitchFamily="34" charset="0"/>
                  </a:rPr>
                  <a:t> </a:t>
                </a:r>
                <a:r>
                  <a:rPr lang="en-US" altLang="zh-CN" b="1" i="1" dirty="0">
                    <a:latin typeface="Times New Roman" panose="02020603050405020304" pitchFamily="18" charset="0"/>
                    <a:ea typeface="Times New Roman" panose="02020603050405020304" pitchFamily="18" charset="0"/>
                    <a:sym typeface="Arial" panose="020B0604020202020204" pitchFamily="34" charset="0"/>
                  </a:rPr>
                  <a:t> </a:t>
                </a:r>
                <a:endParaRPr lang="en-US" altLang="zh-CN" b="1" i="1" dirty="0">
                  <a:latin typeface="Times New Roman" panose="02020603050405020304" pitchFamily="18" charset="0"/>
                  <a:ea typeface="Times New Roman" panose="02020603050405020304" pitchFamily="18" charset="0"/>
                  <a:sym typeface="Arial" panose="020B0604020202020204" pitchFamily="34" charset="0"/>
                </a:endParaRPr>
              </a:p>
            </p:txBody>
          </p:sp>
        </mc:Choice>
        <mc:Fallback>
          <p:sp>
            <p:nvSpPr>
              <p:cNvPr id="26" name="文本框 25"/>
              <p:cNvSpPr txBox="1">
                <a:spLocks noRot="1" noChangeAspect="1" noMove="1" noResize="1" noEditPoints="1" noAdjustHandles="1" noChangeArrowheads="1" noChangeShapeType="1" noTextEdit="1"/>
              </p:cNvSpPr>
              <p:nvPr/>
            </p:nvSpPr>
            <p:spPr>
              <a:xfrm>
                <a:off x="491490" y="1401445"/>
                <a:ext cx="11431905" cy="2621915"/>
              </a:xfrm>
              <a:prstGeom prst="rect">
                <a:avLst/>
              </a:prstGeom>
              <a:blipFill rotWithShape="1">
                <a:blip r:embed="rId1"/>
                <a:stretch>
                  <a:fillRect/>
                </a:stretch>
              </a:blipFill>
            </p:spPr>
            <p:txBody>
              <a:bodyPr/>
              <a:lstStyle/>
              <a:p>
                <a:r>
                  <a:rPr lang="zh-CN" altLang="en-US">
                    <a:noFill/>
                  </a:rPr>
                  <a:t> </a:t>
                </a:r>
              </a:p>
            </p:txBody>
          </p:sp>
        </mc:Fallback>
      </mc:AlternateContent>
      <p:sp>
        <p:nvSpPr>
          <p:cNvPr id="2" name="文本框 1"/>
          <p:cNvSpPr txBox="1"/>
          <p:nvPr/>
        </p:nvSpPr>
        <p:spPr>
          <a:xfrm>
            <a:off x="1270000" y="173355"/>
            <a:ext cx="8207375" cy="521970"/>
          </a:xfrm>
          <a:prstGeom prst="rect">
            <a:avLst/>
          </a:prstGeom>
          <a:noFill/>
        </p:spPr>
        <p:txBody>
          <a:bodyPr wrap="square" rtlCol="0">
            <a:spAutoFit/>
          </a:bodyPr>
          <a:lstStyle/>
          <a:p>
            <a:r>
              <a:rPr lang="en-US" altLang="zh-CN" sz="2800" b="1">
                <a:solidFill>
                  <a:schemeClr val="tx2"/>
                </a:solidFill>
                <a:latin typeface="+mn-ea"/>
              </a:rPr>
              <a:t>1.3 </a:t>
            </a:r>
            <a:r>
              <a:rPr lang="zh-CN" altLang="en-US" sz="2800" b="1">
                <a:solidFill>
                  <a:schemeClr val="tx2"/>
                </a:solidFill>
                <a:latin typeface="+mn-ea"/>
                <a:ea typeface="宋体" panose="02010600030101010101" pitchFamily="2" charset="-122"/>
                <a:sym typeface="+mn-ea"/>
              </a:rPr>
              <a:t>多级时间放大原理</a:t>
            </a:r>
            <a:endParaRPr lang="zh-CN" altLang="en-US" sz="2800" b="1">
              <a:solidFill>
                <a:schemeClr val="tx2"/>
              </a:solidFill>
              <a:latin typeface="+mn-ea"/>
            </a:endParaRPr>
          </a:p>
        </p:txBody>
      </p:sp>
      <p:pic>
        <p:nvPicPr>
          <p:cNvPr id="31" name="图片 30" descr="C:/Users/Southland/Desktop/同济大学 TJU todo.png同济大学 TJU todo"/>
          <p:cNvPicPr>
            <a:picLocks noChangeAspect="1"/>
          </p:cNvPicPr>
          <p:nvPr/>
        </p:nvPicPr>
        <p:blipFill>
          <a:blip r:embed="rId2">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grpSp>
        <p:nvGrpSpPr>
          <p:cNvPr id="3" name="组合 2"/>
          <p:cNvGrpSpPr/>
          <p:nvPr/>
        </p:nvGrpSpPr>
        <p:grpSpPr>
          <a:xfrm>
            <a:off x="637540" y="82550"/>
            <a:ext cx="543560" cy="824230"/>
            <a:chOff x="886602" y="106738"/>
            <a:chExt cx="1620000" cy="2422915"/>
          </a:xfrm>
        </p:grpSpPr>
        <p:sp>
          <p:nvSpPr>
            <p:cNvPr id="18" name="矩形 17"/>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9" name="组合 18"/>
            <p:cNvGrpSpPr/>
            <p:nvPr/>
          </p:nvGrpSpPr>
          <p:grpSpPr>
            <a:xfrm>
              <a:off x="1066602" y="106738"/>
              <a:ext cx="1440000" cy="2422915"/>
              <a:chOff x="1066602" y="106738"/>
              <a:chExt cx="1440000" cy="2422915"/>
            </a:xfrm>
          </p:grpSpPr>
          <p:sp>
            <p:nvSpPr>
              <p:cNvPr id="7" name="矩形 6"/>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8" name="文本框 7"/>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1" name="灯片编号占位符 10"/>
          <p:cNvSpPr>
            <a:spLocks noGrp="1"/>
          </p:cNvSpPr>
          <p:nvPr>
            <p:ph type="sldNum" sz="quarter" idx="12"/>
          </p:nvPr>
        </p:nvSpPr>
        <p:spPr/>
        <p:txBody>
          <a:bodyPr/>
          <a:lstStyle/>
          <a:p>
            <a:fld id="{6973E886-DE44-40B2-9298-ECBB239BA4AC}" type="slidenum">
              <a:rPr lang="en-US" smtClean="0"/>
            </a:fld>
            <a:endParaRPr lang="en-US"/>
          </a:p>
        </p:txBody>
      </p:sp>
      <p:sp>
        <p:nvSpPr>
          <p:cNvPr id="12" name="页脚占位符 11"/>
          <p:cNvSpPr>
            <a:spLocks noGrp="1"/>
          </p:cNvSpPr>
          <p:nvPr>
            <p:ph type="ftr" sz="quarter" idx="11"/>
          </p:nvPr>
        </p:nvSpPr>
        <p:spPr/>
        <p:txBody>
          <a:bodyPr/>
          <a:lstStyle/>
          <a:p>
            <a:r>
              <a:rPr lang="en-US"/>
              <a:t>NED2026</a:t>
            </a:r>
            <a:endParaRPr lang="en-US"/>
          </a:p>
        </p:txBody>
      </p:sp>
      <p:sp>
        <p:nvSpPr>
          <p:cNvPr id="4" name="日期占位符 3"/>
          <p:cNvSpPr>
            <a:spLocks noGrp="1"/>
          </p:cNvSpPr>
          <p:nvPr>
            <p:ph type="dt" sz="half" idx="10"/>
          </p:nvPr>
        </p:nvSpPr>
        <p:spPr/>
        <p:txBody>
          <a:bodyPr/>
          <a:p>
            <a:r>
              <a:rPr lang="zh-CN" altLang="en-US"/>
              <a:t>2026-8-11</a:t>
            </a:r>
            <a:endParaRPr 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935220" y="2526665"/>
            <a:ext cx="5090795" cy="1568450"/>
          </a:xfrm>
          <a:prstGeom prst="rect">
            <a:avLst/>
          </a:prstGeom>
          <a:noFill/>
        </p:spPr>
        <p:txBody>
          <a:bodyPr wrap="square" rtlCol="0">
            <a:spAutoFit/>
          </a:bodyPr>
          <a:lstStyle/>
          <a:p>
            <a:r>
              <a:rPr lang="en-US" altLang="zh-CN" sz="4800" b="1" dirty="0">
                <a:solidFill>
                  <a:schemeClr val="tx2"/>
                </a:solidFill>
                <a:latin typeface="+mn-ea"/>
              </a:rPr>
              <a:t>TDC </a:t>
            </a:r>
            <a:r>
              <a:rPr lang="zh-CN" altLang="en-US" sz="4800" b="1" dirty="0">
                <a:solidFill>
                  <a:schemeClr val="tx2"/>
                </a:solidFill>
                <a:latin typeface="+mn-ea"/>
                <a:ea typeface="宋体" panose="02010600030101010101" pitchFamily="2" charset="-122"/>
              </a:rPr>
              <a:t>设计</a:t>
            </a:r>
            <a:endParaRPr lang="zh-CN" altLang="en-US" sz="4800" b="1" dirty="0">
              <a:solidFill>
                <a:schemeClr val="tx2"/>
              </a:solidFill>
              <a:latin typeface="+mn-ea"/>
            </a:endParaRPr>
          </a:p>
          <a:p>
            <a:endParaRPr lang="zh-CN" altLang="en-US" sz="4800" b="1" dirty="0">
              <a:solidFill>
                <a:schemeClr val="tx2"/>
              </a:solidFill>
              <a:latin typeface="+mn-ea"/>
            </a:endParaRPr>
          </a:p>
        </p:txBody>
      </p:sp>
      <p:sp>
        <p:nvSpPr>
          <p:cNvPr id="10" name="文本框 9"/>
          <p:cNvSpPr txBox="1"/>
          <p:nvPr/>
        </p:nvSpPr>
        <p:spPr>
          <a:xfrm>
            <a:off x="4935220" y="4090670"/>
            <a:ext cx="4455160" cy="922020"/>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dirty="0">
                <a:latin typeface="+mn-ea"/>
                <a:ea typeface="宋体" panose="02010600030101010101" pitchFamily="2" charset="-122"/>
              </a:rPr>
              <a:t>时间放大电路</a:t>
            </a:r>
            <a:endParaRPr lang="en-US" altLang="zh-CN" dirty="0">
              <a:latin typeface="+mn-ea"/>
            </a:endParaRPr>
          </a:p>
          <a:p>
            <a:pPr marL="285750" indent="-285750">
              <a:lnSpc>
                <a:spcPct val="150000"/>
              </a:lnSpc>
              <a:buFont typeface="Wingdings" panose="05000000000000000000" pitchFamily="2" charset="2"/>
              <a:buChar char="l"/>
            </a:pPr>
            <a:r>
              <a:rPr lang="zh-CN" altLang="en-US" dirty="0">
                <a:latin typeface="+mn-ea"/>
                <a:ea typeface="宋体" panose="02010600030101010101" pitchFamily="2" charset="-122"/>
              </a:rPr>
              <a:t>多级时间放大</a:t>
            </a:r>
            <a:endParaRPr lang="zh-CN" altLang="en-US" dirty="0">
              <a:latin typeface="+mn-ea"/>
              <a:ea typeface="宋体" panose="02010600030101010101" pitchFamily="2" charset="-122"/>
            </a:endParaRPr>
          </a:p>
        </p:txBody>
      </p:sp>
      <p:pic>
        <p:nvPicPr>
          <p:cNvPr id="8" name="图片 7" descr="C:/Users/Southland/Desktop/同济大学 TJU todo.png同济大学 TJU todo"/>
          <p:cNvPicPr>
            <a:picLocks noChangeAspect="1"/>
          </p:cNvPicPr>
          <p:nvPr/>
        </p:nvPicPr>
        <p:blipFill>
          <a:blip r:embed="rId1">
            <a:duotone>
              <a:schemeClr val="accent1">
                <a:shade val="45000"/>
                <a:satMod val="135000"/>
              </a:schemeClr>
              <a:prstClr val="white"/>
            </a:duotone>
          </a:blip>
          <a:srcRect t="28266" b="46033"/>
          <a:stretch>
            <a:fillRect/>
          </a:stretch>
        </p:blipFill>
        <p:spPr>
          <a:xfrm>
            <a:off x="9575800" y="82550"/>
            <a:ext cx="2534285" cy="664845"/>
          </a:xfrm>
          <a:prstGeom prst="rect">
            <a:avLst/>
          </a:prstGeom>
        </p:spPr>
      </p:pic>
      <p:sp>
        <p:nvSpPr>
          <p:cNvPr id="11" name="文本框 10"/>
          <p:cNvSpPr txBox="1"/>
          <p:nvPr/>
        </p:nvSpPr>
        <p:spPr>
          <a:xfrm>
            <a:off x="516255" y="82550"/>
            <a:ext cx="3547110" cy="583565"/>
          </a:xfrm>
          <a:prstGeom prst="rect">
            <a:avLst/>
          </a:prstGeom>
          <a:noFill/>
        </p:spPr>
        <p:txBody>
          <a:bodyPr wrap="square" rtlCol="0">
            <a:spAutoFit/>
          </a:bodyPr>
          <a:lstStyle/>
          <a:p>
            <a:r>
              <a:rPr lang="zh-CN" altLang="en-US" sz="3200">
                <a:latin typeface="+mn-ea"/>
              </a:rPr>
              <a:t> </a:t>
            </a:r>
            <a:r>
              <a:rPr lang="en-US" altLang="zh-CN" sz="2800">
                <a:solidFill>
                  <a:schemeClr val="bg1">
                    <a:lumMod val="65000"/>
                  </a:schemeClr>
                </a:solidFill>
                <a:latin typeface="+mn-ea"/>
              </a:rPr>
              <a:t>CONTENT</a:t>
            </a:r>
            <a:endParaRPr lang="en-US" altLang="zh-CN" sz="2800">
              <a:solidFill>
                <a:schemeClr val="bg1">
                  <a:lumMod val="65000"/>
                </a:schemeClr>
              </a:solidFill>
              <a:latin typeface="+mn-ea"/>
            </a:endParaRPr>
          </a:p>
        </p:txBody>
      </p:sp>
      <p:grpSp>
        <p:nvGrpSpPr>
          <p:cNvPr id="19" name="组合 18"/>
          <p:cNvGrpSpPr/>
          <p:nvPr/>
        </p:nvGrpSpPr>
        <p:grpSpPr>
          <a:xfrm>
            <a:off x="3403600" y="2244725"/>
            <a:ext cx="1320800" cy="2002790"/>
            <a:chOff x="5360" y="3535"/>
            <a:chExt cx="2080" cy="3154"/>
          </a:xfrm>
        </p:grpSpPr>
        <p:grpSp>
          <p:nvGrpSpPr>
            <p:cNvPr id="3" name="组合 2"/>
            <p:cNvGrpSpPr/>
            <p:nvPr/>
          </p:nvGrpSpPr>
          <p:grpSpPr>
            <a:xfrm>
              <a:off x="5360" y="3535"/>
              <a:ext cx="2080" cy="3155"/>
              <a:chOff x="886602" y="106738"/>
              <a:chExt cx="1620000" cy="2422915"/>
            </a:xfrm>
          </p:grpSpPr>
          <p:sp>
            <p:nvSpPr>
              <p:cNvPr id="2" name="矩形 1"/>
              <p:cNvSpPr/>
              <p:nvPr/>
            </p:nvSpPr>
            <p:spPr>
              <a:xfrm>
                <a:off x="886602" y="418195"/>
                <a:ext cx="720000" cy="720000"/>
              </a:xfrm>
              <a:prstGeom prst="rect">
                <a:avLst/>
              </a:prstGeom>
              <a:solidFill>
                <a:schemeClr val="accent1">
                  <a:lumMod val="50000"/>
                </a:schemeClr>
              </a:solidFill>
              <a:ln>
                <a:no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4" name="组合 3"/>
              <p:cNvGrpSpPr/>
              <p:nvPr/>
            </p:nvGrpSpPr>
            <p:grpSpPr>
              <a:xfrm>
                <a:off x="1066602" y="106738"/>
                <a:ext cx="1440000" cy="2422915"/>
                <a:chOff x="1066602" y="106738"/>
                <a:chExt cx="1440000" cy="2422915"/>
              </a:xfrm>
            </p:grpSpPr>
            <p:sp>
              <p:nvSpPr>
                <p:cNvPr id="5" name="矩形 4"/>
                <p:cNvSpPr/>
                <p:nvPr/>
              </p:nvSpPr>
              <p:spPr>
                <a:xfrm>
                  <a:off x="1246602" y="778195"/>
                  <a:ext cx="1080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w="0"/>
                    <a:solidFill>
                      <a:schemeClr val="tx1"/>
                    </a:solidFill>
                    <a:effectLst>
                      <a:outerShdw blurRad="38100" dist="19050" dir="2700000" algn="tl" rotWithShape="0">
                        <a:schemeClr val="dk1">
                          <a:alpha val="40000"/>
                        </a:schemeClr>
                      </a:outerShdw>
                    </a:effectLst>
                  </a:endParaRPr>
                </a:p>
              </p:txBody>
            </p:sp>
            <p:sp>
              <p:nvSpPr>
                <p:cNvPr id="12" name="文本框 11"/>
                <p:cNvSpPr txBox="1"/>
                <p:nvPr/>
              </p:nvSpPr>
              <p:spPr>
                <a:xfrm>
                  <a:off x="1066602" y="106738"/>
                  <a:ext cx="1440000" cy="2422915"/>
                </a:xfrm>
                <a:prstGeom prst="rect">
                  <a:avLst/>
                </a:prstGeom>
                <a:noFill/>
              </p:spPr>
              <p:txBody>
                <a:bodyPr wrap="square" rtlCol="0" anchor="ctr">
                  <a:spAutoFit/>
                </a:bodyPr>
                <a:lstStyle/>
                <a:p>
                  <a:pPr algn="ctr"/>
                  <a:endParaRPr lang="zh-CN" altLang="en-US" sz="3600" b="1" dirty="0">
                    <a:solidFill>
                      <a:schemeClr val="bg1"/>
                    </a:solidFill>
                    <a:latin typeface="Times New Roman" panose="02020603050405020304" pitchFamily="18" charset="0"/>
                    <a:ea typeface="Times New Roman" panose="02020603050405020304" pitchFamily="18" charset="0"/>
                  </a:endParaRPr>
                </a:p>
              </p:txBody>
            </p:sp>
          </p:grpSp>
        </p:grpSp>
        <p:sp>
          <p:nvSpPr>
            <p:cNvPr id="13" name="文本框 12"/>
            <p:cNvSpPr txBox="1"/>
            <p:nvPr/>
          </p:nvSpPr>
          <p:spPr>
            <a:xfrm>
              <a:off x="5681" y="4564"/>
              <a:ext cx="1759" cy="1252"/>
            </a:xfrm>
            <a:prstGeom prst="rect">
              <a:avLst/>
            </a:prstGeom>
            <a:noFill/>
          </p:spPr>
          <p:txBody>
            <a:bodyPr wrap="square" rtlCol="0" anchor="t">
              <a:noAutofit/>
            </a:bodyPr>
            <a:lstStyle/>
            <a:p>
              <a:pPr algn="ctr"/>
              <a:r>
                <a:rPr lang="en-US" altLang="zh-CN" sz="3600" b="1">
                  <a:solidFill>
                    <a:schemeClr val="bg1"/>
                  </a:solidFill>
                  <a:latin typeface="+mn-ea"/>
                  <a:sym typeface="+mn-ea"/>
                </a:rPr>
                <a:t>02</a:t>
              </a:r>
              <a:endParaRPr lang="en-US" altLang="zh-CN" sz="3600" b="1">
                <a:solidFill>
                  <a:schemeClr val="bg1"/>
                </a:solidFill>
                <a:latin typeface="+mn-ea"/>
                <a:sym typeface="+mn-ea"/>
              </a:endParaRPr>
            </a:p>
          </p:txBody>
        </p:sp>
      </p:grpSp>
      <p:sp>
        <p:nvSpPr>
          <p:cNvPr id="6" name="灯片编号占位符 5"/>
          <p:cNvSpPr>
            <a:spLocks noGrp="1"/>
          </p:cNvSpPr>
          <p:nvPr>
            <p:ph type="sldNum" sz="quarter" idx="12"/>
          </p:nvPr>
        </p:nvSpPr>
        <p:spPr/>
        <p:txBody>
          <a:bodyPr/>
          <a:lstStyle/>
          <a:p>
            <a:fld id="{CD60BC21-56A7-4259-9FCC-E9E7CBD795A8}" type="slidenum">
              <a:rPr lang="zh-CN" altLang="en-US" smtClean="0"/>
            </a:fld>
            <a:endParaRPr lang="zh-CN" altLang="en-US"/>
          </a:p>
        </p:txBody>
      </p:sp>
      <p:sp>
        <p:nvSpPr>
          <p:cNvPr id="9" name="页脚占位符 8"/>
          <p:cNvSpPr>
            <a:spLocks noGrp="1"/>
          </p:cNvSpPr>
          <p:nvPr>
            <p:ph type="ftr" sz="quarter" idx="11"/>
          </p:nvPr>
        </p:nvSpPr>
        <p:spPr/>
        <p:txBody>
          <a:bodyPr/>
          <a:lstStyle/>
          <a:p>
            <a:r>
              <a:rPr lang="zh-CN" altLang="en-US"/>
              <a:t>NED2026</a:t>
            </a:r>
            <a:endParaRPr lang="zh-CN" altLang="en-US"/>
          </a:p>
        </p:txBody>
      </p:sp>
      <p:sp>
        <p:nvSpPr>
          <p:cNvPr id="14" name="日期占位符 13"/>
          <p:cNvSpPr>
            <a:spLocks noGrp="1"/>
          </p:cNvSpPr>
          <p:nvPr>
            <p:ph type="dt" sz="half" idx="10"/>
          </p:nvPr>
        </p:nvSpPr>
        <p:spPr/>
        <p:txBody>
          <a:bodyPr/>
          <a:p>
            <a:r>
              <a:rPr lang="zh-CN" altLang="en-US"/>
              <a:t>2026-8-11</a:t>
            </a:r>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advTm="19739">
        <p:fade/>
      </p:transition>
    </mc:Choice>
    <mc:Fallback>
      <p:transition advTm="19739">
        <p:fade/>
      </p:transition>
    </mc:Fallback>
  </mc:AlternateContent>
</p:sld>
</file>

<file path=ppt/tags/tag1.xml><?xml version="1.0" encoding="utf-8"?>
<p:tagLst xmlns:p="http://schemas.openxmlformats.org/presentationml/2006/main">
  <p:tag name="KSO_WM_DIAGRAM_VIRTUALLY_FRAME" val="{&quot;height&quot;:378.5696062992126,&quot;left&quot;:478.70787401574796,&quot;top&quot;:113.43039370078739,&quot;width&quot;:397}"/>
</p:tagLst>
</file>

<file path=ppt/tags/tag10.xml><?xml version="1.0" encoding="utf-8"?>
<p:tagLst xmlns:p="http://schemas.openxmlformats.org/presentationml/2006/main">
  <p:tag name="KSO_WM_DIAGRAM_VIRTUALLY_FRAME" val="{&quot;height&quot;:378.5696062992126,&quot;left&quot;:478.70787401574796,&quot;top&quot;:113.43039370078739,&quot;width&quot;:397}"/>
</p:tagLst>
</file>

<file path=ppt/tags/tag11.xml><?xml version="1.0" encoding="utf-8"?>
<p:tagLst xmlns:p="http://schemas.openxmlformats.org/presentationml/2006/main">
  <p:tag name="KSO_WM_BEAUTIFY_FLAG" val="#wm#"/>
  <p:tag name="KSO_WM_UNIT_TYPE" val="l_h_i"/>
  <p:tag name="KSO_WM_UNIT_INDEX" val="1_2_1"/>
  <p:tag name="KSO_WM_UNIT_ID" val="diagram19882022_6*l_h_i*1_2_1"/>
  <p:tag name="KSO_WM_TEMPLATE_INDEX" val="19882022"/>
  <p:tag name="KSO_WM_TAG_VERSION" val="2.0"/>
  <p:tag name="KSO_WM_DIAGRAM_GROUP_CODE" val="l1-1"/>
  <p:tag name="KSO_WM_UNIT_SUBTYPE" val="d"/>
  <p:tag name="KSO_WM_DIAGRAM_VIRTUALLY_FRAME" val="{&quot;height&quot;:378.5696062992126,&quot;left&quot;:478.70787401574796,&quot;top&quot;:113.43039370078739,&quot;width&quot;:397}"/>
</p:tagLst>
</file>

<file path=ppt/tags/tag12.xml><?xml version="1.0" encoding="utf-8"?>
<p:tagLst xmlns:p="http://schemas.openxmlformats.org/presentationml/2006/main">
  <p:tag name="KSO_WM_BEAUTIFY_FLAG" val="#wm#"/>
  <p:tag name="KSO_WM_UNIT_TYPE" val="l_h_a"/>
  <p:tag name="KSO_WM_UNIT_INDEX" val="1_2_1"/>
  <p:tag name="KSO_WM_UNIT_ID" val="diagram19882022_6*l_h_a*1_2_1"/>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13.xml><?xml version="1.0" encoding="utf-8"?>
<p:tagLst xmlns:p="http://schemas.openxmlformats.org/presentationml/2006/main">
  <p:tag name="KSO_WM_DIAGRAM_VIRTUALLY_FRAME" val="{&quot;height&quot;:378.5696062992126,&quot;left&quot;:478.70787401574796,&quot;top&quot;:113.43039370078739,&quot;width&quot;:397}"/>
</p:tagLst>
</file>

<file path=ppt/tags/tag14.xml><?xml version="1.0" encoding="utf-8"?>
<p:tagLst xmlns:p="http://schemas.openxmlformats.org/presentationml/2006/main">
  <p:tag name="KSO_WM_BEAUTIFY_FLAG" val="#wm#"/>
  <p:tag name="KSO_WM_UNIT_TYPE" val="l_h_i"/>
  <p:tag name="KSO_WM_UNIT_INDEX" val="1_3_2"/>
  <p:tag name="KSO_WM_UNIT_ID" val="diagram19882022_6*l_h_i*1_3_2"/>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15.xml><?xml version="1.0" encoding="utf-8"?>
<p:tagLst xmlns:p="http://schemas.openxmlformats.org/presentationml/2006/main">
  <p:tag name="KSO_WM_BEAUTIFY_FLAG" val="#wm#"/>
  <p:tag name="KSO_WM_UNIT_TYPE" val="l_h_i"/>
  <p:tag name="KSO_WM_UNIT_INDEX" val="1_3_3"/>
  <p:tag name="KSO_WM_UNIT_ID" val="diagram19882022_6*l_h_i*1_3_3"/>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16.xml><?xml version="1.0" encoding="utf-8"?>
<p:tagLst xmlns:p="http://schemas.openxmlformats.org/presentationml/2006/main">
  <p:tag name="KSO_WM_DIAGRAM_VIRTUALLY_FRAME" val="{&quot;height&quot;:378.5696062992126,&quot;left&quot;:478.70787401574796,&quot;top&quot;:113.43039370078739,&quot;width&quot;:397}"/>
</p:tagLst>
</file>

<file path=ppt/tags/tag17.xml><?xml version="1.0" encoding="utf-8"?>
<p:tagLst xmlns:p="http://schemas.openxmlformats.org/presentationml/2006/main">
  <p:tag name="KSO_WM_BEAUTIFY_FLAG" val="#wm#"/>
  <p:tag name="KSO_WM_UNIT_TYPE" val="l_h_i"/>
  <p:tag name="KSO_WM_UNIT_INDEX" val="1_3_1"/>
  <p:tag name="KSO_WM_UNIT_ID" val="diagram19882022_6*l_h_i*1_3_1"/>
  <p:tag name="KSO_WM_TEMPLATE_INDEX" val="19882022"/>
  <p:tag name="KSO_WM_TAG_VERSION" val="2.0"/>
  <p:tag name="KSO_WM_DIAGRAM_GROUP_CODE" val="l1-1"/>
  <p:tag name="KSO_WM_UNIT_SUBTYPE" val="d"/>
  <p:tag name="KSO_WM_DIAGRAM_VIRTUALLY_FRAME" val="{&quot;height&quot;:378.5696062992126,&quot;left&quot;:478.70787401574796,&quot;top&quot;:113.43039370078739,&quot;width&quot;:397}"/>
</p:tagLst>
</file>

<file path=ppt/tags/tag18.xml><?xml version="1.0" encoding="utf-8"?>
<p:tagLst xmlns:p="http://schemas.openxmlformats.org/presentationml/2006/main">
  <p:tag name="KSO_WM_BEAUTIFY_FLAG" val="#wm#"/>
  <p:tag name="KSO_WM_UNIT_TYPE" val="l_h_a"/>
  <p:tag name="KSO_WM_UNIT_INDEX" val="1_3_1"/>
  <p:tag name="KSO_WM_UNIT_ID" val="diagram19882022_6*l_h_a*1_3_1"/>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19.xml><?xml version="1.0" encoding="utf-8"?>
<p:tagLst xmlns:p="http://schemas.openxmlformats.org/presentationml/2006/main">
  <p:tag name="KSO_WM_DIAGRAM_VIRTUALLY_FRAME" val="{&quot;height&quot;:378.5696062992126,&quot;left&quot;:478.70787401574796,&quot;top&quot;:113.43039370078739,&quot;width&quot;:397}"/>
</p:tagLst>
</file>

<file path=ppt/tags/tag2.xml><?xml version="1.0" encoding="utf-8"?>
<p:tagLst xmlns:p="http://schemas.openxmlformats.org/presentationml/2006/main">
  <p:tag name="KSO_WM_BEAUTIFY_FLAG" val="#wm#"/>
  <p:tag name="KSO_WM_UNIT_TYPE" val="l_h_i"/>
  <p:tag name="KSO_WM_UNIT_INDEX" val="1_1_2"/>
  <p:tag name="KSO_WM_UNIT_ID" val="diagram19882022_6*l_h_i*1_1_2"/>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20.xml><?xml version="1.0" encoding="utf-8"?>
<p:tagLst xmlns:p="http://schemas.openxmlformats.org/presentationml/2006/main">
  <p:tag name="KSO_WM_BEAUTIFY_FLAG" val="#wm#"/>
  <p:tag name="KSO_WM_UNIT_TYPE" val="l_h_i"/>
  <p:tag name="KSO_WM_UNIT_INDEX" val="1_4_2"/>
  <p:tag name="KSO_WM_UNIT_ID" val="diagram19882022_6*l_h_i*1_4_2"/>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21.xml><?xml version="1.0" encoding="utf-8"?>
<p:tagLst xmlns:p="http://schemas.openxmlformats.org/presentationml/2006/main">
  <p:tag name="KSO_WM_BEAUTIFY_FLAG" val="#wm#"/>
  <p:tag name="KSO_WM_UNIT_TYPE" val="l_h_i"/>
  <p:tag name="KSO_WM_UNIT_INDEX" val="1_4_3"/>
  <p:tag name="KSO_WM_UNIT_ID" val="diagram19882022_6*l_h_i*1_4_3"/>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22.xml><?xml version="1.0" encoding="utf-8"?>
<p:tagLst xmlns:p="http://schemas.openxmlformats.org/presentationml/2006/main">
  <p:tag name="KSO_WM_BEAUTIFY_FLAG" val="#wm#"/>
  <p:tag name="KSO_WM_UNIT_TYPE" val="l_h_i"/>
  <p:tag name="KSO_WM_UNIT_INDEX" val="1_4_1"/>
  <p:tag name="KSO_WM_UNIT_ID" val="diagram19882022_6*l_h_i*1_4_1"/>
  <p:tag name="KSO_WM_TEMPLATE_INDEX" val="19882022"/>
  <p:tag name="KSO_WM_TAG_VERSION" val="2.0"/>
  <p:tag name="KSO_WM_DIAGRAM_GROUP_CODE" val="l1-1"/>
  <p:tag name="KSO_WM_UNIT_SUBTYPE" val="d"/>
  <p:tag name="KSO_WM_DIAGRAM_VIRTUALLY_FRAME" val="{&quot;height&quot;:378.5696062992126,&quot;left&quot;:478.70787401574796,&quot;top&quot;:113.43039370078739,&quot;width&quot;:397}"/>
</p:tagLst>
</file>

<file path=ppt/tags/tag23.xml><?xml version="1.0" encoding="utf-8"?>
<p:tagLst xmlns:p="http://schemas.openxmlformats.org/presentationml/2006/main">
  <p:tag name="KSO_WM_BEAUTIFY_FLAG" val="#wm#"/>
  <p:tag name="KSO_WM_UNIT_TYPE" val="l_h_a"/>
  <p:tag name="KSO_WM_UNIT_INDEX" val="1_4_1"/>
  <p:tag name="KSO_WM_UNIT_ID" val="diagram19882022_6*l_h_a*1_4_1"/>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24.xml><?xml version="1.0" encoding="utf-8"?>
<p:tagLst xmlns:p="http://schemas.openxmlformats.org/presentationml/2006/main">
  <p:tag name="KSO_WM_DIAGRAM_VIRTUALLY_FRAME" val="{&quot;height&quot;:378.5696062992126,&quot;left&quot;:478.70787401574796,&quot;top&quot;:113.43039370078739,&quot;width&quot;:397}"/>
</p:tagLst>
</file>

<file path=ppt/tags/tag25.xml><?xml version="1.0" encoding="utf-8"?>
<p:tagLst xmlns:p="http://schemas.openxmlformats.org/presentationml/2006/main">
  <p:tag name="KSO_WM_BEAUTIFY_FLAG" val="#wm#"/>
  <p:tag name="KSO_WM_UNIT_TYPE" val="l_h_i"/>
  <p:tag name="KSO_WM_UNIT_INDEX" val="1_5_2"/>
  <p:tag name="KSO_WM_UNIT_ID" val="diagram19882022_6*l_h_i*1_5_2"/>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26.xml><?xml version="1.0" encoding="utf-8"?>
<p:tagLst xmlns:p="http://schemas.openxmlformats.org/presentationml/2006/main">
  <p:tag name="KSO_WM_BEAUTIFY_FLAG" val="#wm#"/>
  <p:tag name="KSO_WM_UNIT_TYPE" val="l_h_i"/>
  <p:tag name="KSO_WM_UNIT_INDEX" val="1_5_3"/>
  <p:tag name="KSO_WM_UNIT_ID" val="diagram19882022_6*l_h_i*1_5_3"/>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27.xml><?xml version="1.0" encoding="utf-8"?>
<p:tagLst xmlns:p="http://schemas.openxmlformats.org/presentationml/2006/main">
  <p:tag name="KSO_WM_DIAGRAM_VIRTUALLY_FRAME" val="{&quot;height&quot;:378.5696062992126,&quot;left&quot;:478.70787401574796,&quot;top&quot;:113.43039370078739,&quot;width&quot;:397}"/>
</p:tagLst>
</file>

<file path=ppt/tags/tag28.xml><?xml version="1.0" encoding="utf-8"?>
<p:tagLst xmlns:p="http://schemas.openxmlformats.org/presentationml/2006/main">
  <p:tag name="KSO_WM_BEAUTIFY_FLAG" val="#wm#"/>
  <p:tag name="KSO_WM_UNIT_TYPE" val="l_h_a"/>
  <p:tag name="KSO_WM_UNIT_INDEX" val="1_5_1"/>
  <p:tag name="KSO_WM_UNIT_ID" val="diagram19882022_6*l_h_a*1_5_1"/>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29.xml><?xml version="1.0" encoding="utf-8"?>
<p:tagLst xmlns:p="http://schemas.openxmlformats.org/presentationml/2006/main">
  <p:tag name="KSO_WM_BEAUTIFY_FLAG" val="#wm#"/>
  <p:tag name="KSO_WM_UNIT_TYPE" val="l_h_i"/>
  <p:tag name="KSO_WM_UNIT_INDEX" val="1_5_1"/>
  <p:tag name="KSO_WM_UNIT_ID" val="diagram19882022_6*l_h_i*1_5_1"/>
  <p:tag name="KSO_WM_TEMPLATE_INDEX" val="19882022"/>
  <p:tag name="KSO_WM_TAG_VERSION" val="2.0"/>
  <p:tag name="KSO_WM_DIAGRAM_GROUP_CODE" val="l1-1"/>
  <p:tag name="KSO_WM_UNIT_SUBTYPE" val="d"/>
  <p:tag name="KSO_WM_DIAGRAM_VIRTUALLY_FRAME" val="{&quot;height&quot;:378.5696062992126,&quot;left&quot;:478.70787401574796,&quot;top&quot;:113.43039370078739,&quot;width&quot;:397}"/>
</p:tagLst>
</file>

<file path=ppt/tags/tag3.xml><?xml version="1.0" encoding="utf-8"?>
<p:tagLst xmlns:p="http://schemas.openxmlformats.org/presentationml/2006/main">
  <p:tag name="KSO_WM_BEAUTIFY_FLAG" val="#wm#"/>
  <p:tag name="KSO_WM_UNIT_TYPE" val="l_h_i"/>
  <p:tag name="KSO_WM_UNIT_INDEX" val="1_1_3"/>
  <p:tag name="KSO_WM_UNIT_ID" val="diagram19882022_6*l_h_i*1_1_3"/>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TIMING" val="|24.121"/>
</p:tagLst>
</file>

<file path=ppt/tags/tag34.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35.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36.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37.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38.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39.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4.xml><?xml version="1.0" encoding="utf-8"?>
<p:tagLst xmlns:p="http://schemas.openxmlformats.org/presentationml/2006/main">
  <p:tag name="KSO_WM_DIAGRAM_VIRTUALLY_FRAME" val="{&quot;height&quot;:378.5696062992126,&quot;left&quot;:478.70787401574796,&quot;top&quot;:113.43039370078739,&quot;width&quot;:397}"/>
</p:tagLst>
</file>

<file path=ppt/tags/tag40.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41.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42.xml><?xml version="1.0" encoding="utf-8"?>
<p:tagLst xmlns:p="http://schemas.openxmlformats.org/presentationml/2006/main">
  <p:tag name="KSO_WM_DIAGRAM_VIRTUALLY_FRAME" val="{&quot;height&quot;:300.9592125984252,&quot;left&quot;:54.9555905511811,&quot;top&quot;:203.0407874015748,&quot;width&quot;:863.144409448819}"/>
</p:tagLst>
</file>

<file path=ppt/tags/tag43.xml><?xml version="1.0" encoding="utf-8"?>
<p:tagLst xmlns:p="http://schemas.openxmlformats.org/presentationml/2006/main">
  <p:tag name="TIMING" val="|37.767"/>
</p:tagLst>
</file>

<file path=ppt/tags/tag44.xml><?xml version="1.0" encoding="utf-8"?>
<p:tagLst xmlns:p="http://schemas.openxmlformats.org/presentationml/2006/main">
  <p:tag name="KSO_WM_DIAGRAM_VIRTUALLY_FRAME" val="{&quot;height&quot;:401.6092125984252,&quot;left&quot;:54.9555905511811,&quot;top&quot;:102.39078740157478,&quot;width&quot;:863.144409448819}"/>
</p:tagLst>
</file>

<file path=ppt/tags/tag45.xml><?xml version="1.0" encoding="utf-8"?>
<p:tagLst xmlns:p="http://schemas.openxmlformats.org/presentationml/2006/main">
  <p:tag name="KSO_WM_DIAGRAM_VIRTUALLY_FRAME" val="{&quot;height&quot;:401.6092125984252,&quot;left&quot;:54.9555905511811,&quot;top&quot;:102.39078740157478,&quot;width&quot;:863.144409448819}"/>
</p:tagLst>
</file>

<file path=ppt/tags/tag46.xml><?xml version="1.0" encoding="utf-8"?>
<p:tagLst xmlns:p="http://schemas.openxmlformats.org/presentationml/2006/main">
  <p:tag name="KSO_WM_DIAGRAM_VIRTUALLY_FRAME" val="{&quot;height&quot;:401.6092125984252,&quot;left&quot;:54.9555905511811,&quot;top&quot;:102.39078740157478,&quot;width&quot;:863.144409448819}"/>
</p:tagLst>
</file>

<file path=ppt/tags/tag47.xml><?xml version="1.0" encoding="utf-8"?>
<p:tagLst xmlns:p="http://schemas.openxmlformats.org/presentationml/2006/main">
  <p:tag name="TIMING" val="|37.767"/>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DIAGRAM_VIRTUALLY_FRAME" val="{&quot;height&quot;:254.65,&quot;left&quot;:59.7,&quot;top&quot;:249.35,&quot;width&quot;:858.4}"/>
</p:tagLst>
</file>

<file path=ppt/tags/tag5.xml><?xml version="1.0" encoding="utf-8"?>
<p:tagLst xmlns:p="http://schemas.openxmlformats.org/presentationml/2006/main">
  <p:tag name="KSO_WM_BEAUTIFY_FLAG" val="#wm#"/>
  <p:tag name="KSO_WM_UNIT_TYPE" val="l_h_i"/>
  <p:tag name="KSO_WM_UNIT_INDEX" val="1_1_1"/>
  <p:tag name="KSO_WM_UNIT_ID" val="diagram19882022_6*l_h_i*1_1_1"/>
  <p:tag name="KSO_WM_TEMPLATE_INDEX" val="19882022"/>
  <p:tag name="KSO_WM_TAG_VERSION" val="2.0"/>
  <p:tag name="KSO_WM_DIAGRAM_GROUP_CODE" val="l1-1"/>
  <p:tag name="KSO_WM_UNIT_SUBTYPE" val="d"/>
  <p:tag name="KSO_WM_DIAGRAM_VIRTUALLY_FRAME" val="{&quot;height&quot;:378.5696062992126,&quot;left&quot;:478.70787401574796,&quot;top&quot;:113.43039370078739,&quot;width&quot;:397}"/>
</p:tagLst>
</file>

<file path=ppt/tags/tag50.xml><?xml version="1.0" encoding="utf-8"?>
<p:tagLst xmlns:p="http://schemas.openxmlformats.org/presentationml/2006/main">
  <p:tag name="KSO_WM_DIAGRAM_VIRTUALLY_FRAME" val="{&quot;height&quot;:254.65,&quot;left&quot;:59.7,&quot;top&quot;:249.35,&quot;width&quot;:858.4}"/>
</p:tagLst>
</file>

<file path=ppt/tags/tag51.xml><?xml version="1.0" encoding="utf-8"?>
<p:tagLst xmlns:p="http://schemas.openxmlformats.org/presentationml/2006/main">
  <p:tag name="KSO_WM_DIAGRAM_VIRTUALLY_FRAME" val="{&quot;height&quot;:254.65,&quot;left&quot;:59.7,&quot;top&quot;:249.35,&quot;width&quot;:858.4}"/>
</p:tagLst>
</file>

<file path=ppt/tags/tag52.xml><?xml version="1.0" encoding="utf-8"?>
<p:tagLst xmlns:p="http://schemas.openxmlformats.org/presentationml/2006/main">
  <p:tag name="TIMING" val="|9.035"/>
</p:tagLst>
</file>

<file path=ppt/tags/tag53.xml><?xml version="1.0" encoding="utf-8"?>
<p:tagLst xmlns:p="http://schemas.openxmlformats.org/presentationml/2006/main">
  <p:tag name="KSO_WM_DIAGRAM_VIRTUALLY_FRAME" val="{&quot;height&quot;:254.65,&quot;left&quot;:59.7,&quot;top&quot;:249.35,&quot;width&quot;:858.4}"/>
</p:tagLst>
</file>

<file path=ppt/tags/tag54.xml><?xml version="1.0" encoding="utf-8"?>
<p:tagLst xmlns:p="http://schemas.openxmlformats.org/presentationml/2006/main">
  <p:tag name="TIMING" val="|17.387"/>
</p:tagLst>
</file>

<file path=ppt/tags/tag55.xml><?xml version="1.0" encoding="utf-8"?>
<p:tagLst xmlns:p="http://schemas.openxmlformats.org/presentationml/2006/main">
  <p:tag name="KSO_WM_DIAGRAM_VIRTUALLY_FRAME" val="{&quot;height&quot;:254.65,&quot;left&quot;:59.7,&quot;top&quot;:249.35,&quot;width&quot;:858.4}"/>
</p:tagLst>
</file>

<file path=ppt/tags/tag56.xml><?xml version="1.0" encoding="utf-8"?>
<p:tagLst xmlns:p="http://schemas.openxmlformats.org/presentationml/2006/main">
  <p:tag name="TIMING" val="|16.379|6.782"/>
</p:tagLst>
</file>

<file path=ppt/tags/tag57.xml><?xml version="1.0" encoding="utf-8"?>
<p:tagLst xmlns:p="http://schemas.openxmlformats.org/presentationml/2006/main">
  <p:tag name="TIMING" val="|0.691"/>
</p:tagLst>
</file>

<file path=ppt/tags/tag58.xml><?xml version="1.0" encoding="utf-8"?>
<p:tagLst xmlns:p="http://schemas.openxmlformats.org/presentationml/2006/main">
  <p:tag name="KSO_WM_DIAGRAM_VIRTUALLY_FRAME" val="{&quot;height&quot;:254.65,&quot;left&quot;:59.7,&quot;top&quot;:249.35,&quot;width&quot;:858.4}"/>
</p:tagLst>
</file>

<file path=ppt/tags/tag59.xml><?xml version="1.0" encoding="utf-8"?>
<p:tagLst xmlns:p="http://schemas.openxmlformats.org/presentationml/2006/main">
  <p:tag name="TIMING" val="|0.691"/>
</p:tagLst>
</file>

<file path=ppt/tags/tag6.xml><?xml version="1.0" encoding="utf-8"?>
<p:tagLst xmlns:p="http://schemas.openxmlformats.org/presentationml/2006/main">
  <p:tag name="KSO_WM_BEAUTIFY_FLAG" val="#wm#"/>
  <p:tag name="KSO_WM_UNIT_TYPE" val="l_h_a"/>
  <p:tag name="KSO_WM_UNIT_INDEX" val="1_1_1"/>
  <p:tag name="KSO_WM_UNIT_ID" val="diagram19882022_6*l_h_a*1_1_1"/>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60.xml><?xml version="1.0" encoding="utf-8"?>
<p:tagLst xmlns:p="http://schemas.openxmlformats.org/presentationml/2006/main">
  <p:tag name="KSO_WM_DIAGRAM_VIRTUALLY_FRAME" val="{&quot;height&quot;:254.65,&quot;left&quot;:59.7,&quot;top&quot;:249.35,&quot;width&quot;:858.4}"/>
</p:tagLst>
</file>

<file path=ppt/tags/tag61.xml><?xml version="1.0" encoding="utf-8"?>
<p:tagLst xmlns:p="http://schemas.openxmlformats.org/presentationml/2006/main">
  <p:tag name="KSO_WM_DIAGRAM_VIRTUALLY_FRAME" val="{&quot;height&quot;:254.65,&quot;left&quot;:59.7,&quot;top&quot;:249.35,&quot;width&quot;:858.4}"/>
</p:tagLst>
</file>

<file path=ppt/tags/tag62.xml><?xml version="1.0" encoding="utf-8"?>
<p:tagLst xmlns:p="http://schemas.openxmlformats.org/presentationml/2006/main">
  <p:tag name="TIMING" val="|12.087"/>
</p:tagLst>
</file>

<file path=ppt/tags/tag63.xml><?xml version="1.0" encoding="utf-8"?>
<p:tagLst xmlns:p="http://schemas.openxmlformats.org/presentationml/2006/main">
  <p:tag name="KSO_WM_DIAGRAM_VIRTUALLY_FRAME" val="{&quot;height&quot;:254.65,&quot;left&quot;:59.7,&quot;top&quot;:249.35,&quot;width&quot;:858.4}"/>
</p:tagLst>
</file>

<file path=ppt/tags/tag64.xml><?xml version="1.0" encoding="utf-8"?>
<p:tagLst xmlns:p="http://schemas.openxmlformats.org/presentationml/2006/main">
  <p:tag name="KSO_WM_DIAGRAM_VIRTUALLY_FRAME" val="{&quot;height&quot;:365.98637795275596,&quot;left&quot;:64.67370078740157,&quot;top&quot;:101.11732283464566,&quot;width&quot;:830.6525984251969}"/>
</p:tagLst>
</file>

<file path=ppt/tags/tag65.xml><?xml version="1.0" encoding="utf-8"?>
<p:tagLst xmlns:p="http://schemas.openxmlformats.org/presentationml/2006/main">
  <p:tag name="KSO_WM_DIAGRAM_VIRTUALLY_FRAME" val="{&quot;height&quot;:365.98637795275596,&quot;left&quot;:64.67370078740157,&quot;top&quot;:101.11732283464566,&quot;width&quot;:830.6525984251969}"/>
</p:tagLst>
</file>

<file path=ppt/tags/tag66.xml><?xml version="1.0" encoding="utf-8"?>
<p:tagLst xmlns:p="http://schemas.openxmlformats.org/presentationml/2006/main">
  <p:tag name="KSO_WM_DIAGRAM_VIRTUALLY_FRAME" val="{&quot;height&quot;:365.98637795275596,&quot;left&quot;:64.67370078740157,&quot;top&quot;:101.11732283464566,&quot;width&quot;:830.6525984251969}"/>
</p:tagLst>
</file>

<file path=ppt/tags/tag67.xml><?xml version="1.0" encoding="utf-8"?>
<p:tagLst xmlns:p="http://schemas.openxmlformats.org/presentationml/2006/main">
  <p:tag name="KSO_WM_DIAGRAM_VIRTUALLY_FRAME" val="{&quot;height&quot;:365.98637795275596,&quot;left&quot;:64.67370078740157,&quot;top&quot;:101.11732283464566,&quot;width&quot;:830.6525984251969}"/>
</p:tagLst>
</file>

<file path=ppt/tags/tag68.xml><?xml version="1.0" encoding="utf-8"?>
<p:tagLst xmlns:p="http://schemas.openxmlformats.org/presentationml/2006/main">
  <p:tag name="KSO_WM_DIAGRAM_VIRTUALLY_FRAME" val="{&quot;height&quot;:365.98637795275596,&quot;left&quot;:64.67370078740157,&quot;top&quot;:101.11732283464566,&quot;width&quot;:830.6525984251969}"/>
</p:tagLst>
</file>

<file path=ppt/tags/tag69.xml><?xml version="1.0" encoding="utf-8"?>
<p:tagLst xmlns:p="http://schemas.openxmlformats.org/presentationml/2006/main">
  <p:tag name="KSO_WM_DIAGRAM_VIRTUALLY_FRAME" val="{&quot;height&quot;:365.98637795275596,&quot;left&quot;:64.67370078740157,&quot;top&quot;:101.11732283464566,&quot;width&quot;:830.6525984251969}"/>
</p:tagLst>
</file>

<file path=ppt/tags/tag7.xml><?xml version="1.0" encoding="utf-8"?>
<p:tagLst xmlns:p="http://schemas.openxmlformats.org/presentationml/2006/main">
  <p:tag name="KSO_WM_DIAGRAM_VIRTUALLY_FRAME" val="{&quot;height&quot;:378.5696062992126,&quot;left&quot;:478.70787401574796,&quot;top&quot;:113.43039370078739,&quot;width&quot;:397}"/>
</p:tagLst>
</file>

<file path=ppt/tags/tag70.xml><?xml version="1.0" encoding="utf-8"?>
<p:tagLst xmlns:p="http://schemas.openxmlformats.org/presentationml/2006/main">
  <p:tag name="TIMING" val="|28.789"/>
</p:tagLst>
</file>

<file path=ppt/tags/tag71.xml><?xml version="1.0" encoding="utf-8"?>
<p:tagLst xmlns:p="http://schemas.openxmlformats.org/presentationml/2006/main">
  <p:tag name="KSO_WM_DIAGRAM_VIRTUALLY_FRAME" val="{&quot;height&quot;:376.6922834645669,&quot;left&quot;:71.75,&quot;top&quot;:99.73330708661418,&quot;width&quot;:805.25}"/>
</p:tagLst>
</file>

<file path=ppt/tags/tag72.xml><?xml version="1.0" encoding="utf-8"?>
<p:tagLst xmlns:p="http://schemas.openxmlformats.org/presentationml/2006/main">
  <p:tag name="KSO_WM_DIAGRAM_VIRTUALLY_FRAME" val="{&quot;height&quot;:376.6922834645669,&quot;left&quot;:71.75,&quot;top&quot;:99.73330708661418,&quot;width&quot;:805.25}"/>
</p:tagLst>
</file>

<file path=ppt/tags/tag73.xml><?xml version="1.0" encoding="utf-8"?>
<p:tagLst xmlns:p="http://schemas.openxmlformats.org/presentationml/2006/main">
  <p:tag name="KSO_WM_DIAGRAM_VIRTUALLY_FRAME" val="{&quot;height&quot;:376.6922834645669,&quot;left&quot;:71.75,&quot;top&quot;:99.73330708661418,&quot;width&quot;:805.25}"/>
</p:tagLst>
</file>

<file path=ppt/tags/tag74.xml><?xml version="1.0" encoding="utf-8"?>
<p:tagLst xmlns:p="http://schemas.openxmlformats.org/presentationml/2006/main">
  <p:tag name="KSO_WM_DIAGRAM_VIRTUALLY_FRAME" val="{&quot;height&quot;:376.6922834645669,&quot;left&quot;:71.75,&quot;top&quot;:99.73330708661418,&quot;width&quot;:805.25}"/>
</p:tagLst>
</file>

<file path=ppt/tags/tag75.xml><?xml version="1.0" encoding="utf-8"?>
<p:tagLst xmlns:p="http://schemas.openxmlformats.org/presentationml/2006/main">
  <p:tag name="KSO_WM_DIAGRAM_VIRTUALLY_FRAME" val="{&quot;height&quot;:376.6922834645669,&quot;left&quot;:71.75,&quot;top&quot;:99.73330708661418,&quot;width&quot;:805.25}"/>
</p:tagLst>
</file>

<file path=ppt/tags/tag76.xml><?xml version="1.0" encoding="utf-8"?>
<p:tagLst xmlns:p="http://schemas.openxmlformats.org/presentationml/2006/main">
  <p:tag name="KSO_WM_DIAGRAM_VIRTUALLY_FRAME" val="{&quot;height&quot;:376.6922834645669,&quot;left&quot;:71.75,&quot;top&quot;:99.73330708661418,&quot;width&quot;:805.25}"/>
</p:tagLst>
</file>

<file path=ppt/tags/tag77.xml><?xml version="1.0" encoding="utf-8"?>
<p:tagLst xmlns:p="http://schemas.openxmlformats.org/presentationml/2006/main">
  <p:tag name="KSO_WM_DIAGRAM_VIRTUALLY_FRAME" val="{&quot;height&quot;:376.6922834645669,&quot;left&quot;:71.75,&quot;top&quot;:99.73330708661418,&quot;width&quot;:805.25}"/>
</p:tagLst>
</file>

<file path=ppt/tags/tag78.xml><?xml version="1.0" encoding="utf-8"?>
<p:tagLst xmlns:p="http://schemas.openxmlformats.org/presentationml/2006/main">
  <p:tag name="KSO_WM_DIAGRAM_VIRTUALLY_FRAME" val="{&quot;height&quot;:376.6922834645669,&quot;left&quot;:71.75,&quot;top&quot;:99.73330708661418,&quot;width&quot;:805.25}"/>
</p:tagLst>
</file>

<file path=ppt/tags/tag79.xml><?xml version="1.0" encoding="utf-8"?>
<p:tagLst xmlns:p="http://schemas.openxmlformats.org/presentationml/2006/main">
  <p:tag name="KSO_WM_DIAGRAM_VIRTUALLY_FRAME" val="{&quot;height&quot;:376.6922834645669,&quot;left&quot;:71.75,&quot;top&quot;:99.73330708661418,&quot;width&quot;:805.25}"/>
</p:tagLst>
</file>

<file path=ppt/tags/tag8.xml><?xml version="1.0" encoding="utf-8"?>
<p:tagLst xmlns:p="http://schemas.openxmlformats.org/presentationml/2006/main">
  <p:tag name="KSO_WM_BEAUTIFY_FLAG" val="#wm#"/>
  <p:tag name="KSO_WM_UNIT_TYPE" val="l_h_i"/>
  <p:tag name="KSO_WM_UNIT_INDEX" val="1_2_2"/>
  <p:tag name="KSO_WM_UNIT_ID" val="diagram19882022_6*l_h_i*1_2_2"/>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80.xml><?xml version="1.0" encoding="utf-8"?>
<p:tagLst xmlns:p="http://schemas.openxmlformats.org/presentationml/2006/main">
  <p:tag name="KSO_WM_DIAGRAM_VIRTUALLY_FRAME" val="{&quot;height&quot;:254.65,&quot;left&quot;:59.7,&quot;top&quot;:249.35,&quot;width&quot;:858.4}"/>
</p:tagLst>
</file>

<file path=ppt/tags/tag81.xml><?xml version="1.0" encoding="utf-8"?>
<p:tagLst xmlns:p="http://schemas.openxmlformats.org/presentationml/2006/main">
  <p:tag name="TIMING" val="|14.343"/>
</p:tagLst>
</file>

<file path=ppt/tags/tag82.xml><?xml version="1.0" encoding="utf-8"?>
<p:tagLst xmlns:p="http://schemas.openxmlformats.org/presentationml/2006/main">
  <p:tag name="KSO_WM_DIAGRAM_VIRTUALLY_FRAME" val="{&quot;height&quot;:254.65,&quot;left&quot;:59.7,&quot;top&quot;:249.35,&quot;width&quot;:858.4}"/>
</p:tagLst>
</file>

<file path=ppt/tags/tag83.xml><?xml version="1.0" encoding="utf-8"?>
<p:tagLst xmlns:p="http://schemas.openxmlformats.org/presentationml/2006/main">
  <p:tag name="TIMING" val="|12.405"/>
</p:tagLst>
</file>

<file path=ppt/tags/tag84.xml><?xml version="1.0" encoding="utf-8"?>
<p:tagLst xmlns:p="http://schemas.openxmlformats.org/presentationml/2006/main">
  <p:tag name="KSO_WM_DIAGRAM_VIRTUALLY_FRAME" val="{&quot;height&quot;:254.65,&quot;left&quot;:59.7,&quot;top&quot;:249.35,&quot;width&quot;:858.4}"/>
</p:tagLst>
</file>

<file path=ppt/tags/tag85.xml><?xml version="1.0" encoding="utf-8"?>
<p:tagLst xmlns:p="http://schemas.openxmlformats.org/presentationml/2006/main">
  <p:tag name="KSO_WM_DIAGRAM_VIRTUALLY_FRAME" val="{&quot;height&quot;:254.65,&quot;left&quot;:59.7,&quot;top&quot;:249.35,&quot;width&quot;:858.4}"/>
</p:tagLst>
</file>

<file path=ppt/tags/tag86.xml><?xml version="1.0" encoding="utf-8"?>
<p:tagLst xmlns:p="http://schemas.openxmlformats.org/presentationml/2006/main">
  <p:tag name="KSO_WM_DIAGRAM_VIRTUALLY_FRAME" val="{&quot;height&quot;:254.65,&quot;left&quot;:59.7,&quot;top&quot;:249.35,&quot;width&quot;:858.4}"/>
</p:tagLst>
</file>

<file path=ppt/tags/tag87.xml><?xml version="1.0" encoding="utf-8"?>
<p:tagLst xmlns:p="http://schemas.openxmlformats.org/presentationml/2006/main">
  <p:tag name="KSO_WM_DIAGRAM_VIRTUALLY_FRAME" val="{&quot;height&quot;:254.65,&quot;left&quot;:59.7,&quot;top&quot;:249.35,&quot;width&quot;:858.4}"/>
</p:tagLst>
</file>

<file path=ppt/tags/tag88.xml><?xml version="1.0" encoding="utf-8"?>
<p:tagLst xmlns:p="http://schemas.openxmlformats.org/presentationml/2006/main">
  <p:tag name="TIMING" val="|21.773|2.902"/>
</p:tagLst>
</file>

<file path=ppt/tags/tag89.xml><?xml version="1.0" encoding="utf-8"?>
<p:tagLst xmlns:p="http://schemas.openxmlformats.org/presentationml/2006/main">
  <p:tag name="KSO_WM_DIAGRAM_VIRTUALLY_FRAME" val="{&quot;height&quot;:254.65,&quot;left&quot;:59.7,&quot;top&quot;:249.35,&quot;width&quot;:858.4}"/>
</p:tagLst>
</file>

<file path=ppt/tags/tag9.xml><?xml version="1.0" encoding="utf-8"?>
<p:tagLst xmlns:p="http://schemas.openxmlformats.org/presentationml/2006/main">
  <p:tag name="KSO_WM_BEAUTIFY_FLAG" val="#wm#"/>
  <p:tag name="KSO_WM_UNIT_TYPE" val="l_h_i"/>
  <p:tag name="KSO_WM_UNIT_INDEX" val="1_2_3"/>
  <p:tag name="KSO_WM_UNIT_ID" val="diagram19882022_6*l_h_i*1_2_3"/>
  <p:tag name="KSO_WM_TEMPLATE_INDEX" val="19882022"/>
  <p:tag name="KSO_WM_TAG_VERSION" val="2.0"/>
  <p:tag name="KSO_WM_DIAGRAM_GROUP_CODE" val="l1-1"/>
  <p:tag name="KSO_WM_DIAGRAM_VIRTUALLY_FRAME" val="{&quot;height&quot;:378.5696062992126,&quot;left&quot;:478.70787401574796,&quot;top&quot;:113.43039370078739,&quot;width&quot;:397}"/>
</p:tagLst>
</file>

<file path=ppt/tags/tag90.xml><?xml version="1.0" encoding="utf-8"?>
<p:tagLst xmlns:p="http://schemas.openxmlformats.org/presentationml/2006/main">
  <p:tag name="TIMING" val="|24.586|10.751"/>
</p:tagLst>
</file>

<file path=ppt/tags/tag91.xml><?xml version="1.0" encoding="utf-8"?>
<p:tagLst xmlns:p="http://schemas.openxmlformats.org/presentationml/2006/main">
  <p:tag name="KSO_WPP_MARK_KEY" val="9f58fd30-1e5a-46d7-9881-60025482c2f8"/>
  <p:tag name="COMMONDATA" val="eyJoZGlkIjoiYjExMjIyZTQxZWZjMzdmZWU1MzJkNTcwZTFjOWFmYTYifQ=="/>
</p:tagLst>
</file>

<file path=ppt/theme/theme1.xml><?xml version="1.0" encoding="utf-8"?>
<a:theme xmlns:a="http://schemas.openxmlformats.org/drawingml/2006/main" name="Office 主题​​">
  <a:themeElements>
    <a:clrScheme name="蓝色-1">
      <a:dk1>
        <a:srgbClr val="000000"/>
      </a:dk1>
      <a:lt1>
        <a:srgbClr val="FFFFFF"/>
      </a:lt1>
      <a:dk2>
        <a:srgbClr val="2E75B5"/>
      </a:dk2>
      <a:lt2>
        <a:srgbClr val="FFFFFF"/>
      </a:lt2>
      <a:accent1>
        <a:srgbClr val="2E75B5"/>
      </a:accent1>
      <a:accent2>
        <a:srgbClr val="77ACDC"/>
      </a:accent2>
      <a:accent3>
        <a:srgbClr val="A4C8E8"/>
      </a:accent3>
      <a:accent4>
        <a:srgbClr val="D1E3F3"/>
      </a:accent4>
      <a:accent5>
        <a:srgbClr val="FFFFFF"/>
      </a:accent5>
      <a:accent6>
        <a:srgbClr val="B56E2E"/>
      </a:accent6>
      <a:hlink>
        <a:srgbClr val="FFFFFF"/>
      </a:hlink>
      <a:folHlink>
        <a:srgbClr val="FFFFFF"/>
      </a:folHlink>
    </a:clrScheme>
    <a:fontScheme name="全部微软雅黑">
      <a:majorFont>
        <a:latin typeface="Times New Roman"/>
        <a:ea typeface="Times New Roman"/>
        <a:cs typeface=""/>
      </a:majorFont>
      <a:minorFont>
        <a:latin typeface="Times New Roman"/>
        <a:ea typeface="Times New Roma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7C2E9A"/>
      </a:dk2>
      <a:lt2>
        <a:srgbClr val="FFFFFF"/>
      </a:lt2>
      <a:accent1>
        <a:srgbClr val="5D2374"/>
      </a:accent1>
      <a:accent2>
        <a:srgbClr val="B870D4"/>
      </a:accent2>
      <a:accent3>
        <a:srgbClr val="D0A0E2"/>
      </a:accent3>
      <a:accent4>
        <a:srgbClr val="E7CFF1"/>
      </a:accent4>
      <a:accent5>
        <a:srgbClr val="FFFFFF"/>
      </a:accent5>
      <a:accent6>
        <a:srgbClr val="FFFFFF"/>
      </a:accent6>
      <a:hlink>
        <a:srgbClr val="FFFFFF"/>
      </a:hlink>
      <a:folHlink>
        <a:srgbClr val="FFFFFF"/>
      </a:folHlink>
    </a:clrScheme>
    <a:fontScheme name="全部微软雅黑">
      <a:majorFont>
        <a:latin typeface="Times New Roman"/>
        <a:ea typeface="Times New Roman"/>
        <a:cs typeface=""/>
      </a:majorFont>
      <a:minorFont>
        <a:latin typeface="Times New Roman"/>
        <a:ea typeface="Times New Roma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
      <a:dk1>
        <a:srgbClr val="000000"/>
      </a:dk1>
      <a:lt1>
        <a:srgbClr val="FFFFFF"/>
      </a:lt1>
      <a:dk2>
        <a:srgbClr val="7C2E9A"/>
      </a:dk2>
      <a:lt2>
        <a:srgbClr val="FFFFFF"/>
      </a:lt2>
      <a:accent1>
        <a:srgbClr val="5D2374"/>
      </a:accent1>
      <a:accent2>
        <a:srgbClr val="B870D4"/>
      </a:accent2>
      <a:accent3>
        <a:srgbClr val="D0A0E2"/>
      </a:accent3>
      <a:accent4>
        <a:srgbClr val="E7CFF1"/>
      </a:accent4>
      <a:accent5>
        <a:srgbClr val="FFFFFF"/>
      </a:accent5>
      <a:accent6>
        <a:srgbClr val="FFFFFF"/>
      </a:accent6>
      <a:hlink>
        <a:srgbClr val="FFFFFF"/>
      </a:hlink>
      <a:folHlink>
        <a:srgbClr val="FFFFFF"/>
      </a:folHlink>
    </a:clrScheme>
    <a:fontScheme name="全部微软雅黑">
      <a:majorFont>
        <a:latin typeface="Times New Roman"/>
        <a:ea typeface="Times New Roman"/>
        <a:cs typeface=""/>
      </a:majorFont>
      <a:minorFont>
        <a:latin typeface="Times New Roman"/>
        <a:ea typeface="Times New Roma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4619</Words>
  <Application>WPS 演示</Application>
  <PresentationFormat>宽屏</PresentationFormat>
  <Paragraphs>578</Paragraphs>
  <Slides>33</Slides>
  <Notes>29</Notes>
  <HiddenSlides>0</HiddenSlides>
  <MMClips>0</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33</vt:i4>
      </vt:variant>
    </vt:vector>
  </HeadingPairs>
  <TitlesOfParts>
    <vt:vector size="48" baseType="lpstr">
      <vt:lpstr>Arial</vt:lpstr>
      <vt:lpstr>宋体</vt:lpstr>
      <vt:lpstr>Wingdings</vt:lpstr>
      <vt:lpstr>Times New Roman</vt:lpstr>
      <vt:lpstr>微软雅黑 Light</vt:lpstr>
      <vt:lpstr>等线 Light</vt:lpstr>
      <vt:lpstr>Calibri</vt:lpstr>
      <vt:lpstr>Cambria Math</vt:lpstr>
      <vt:lpstr>微软雅黑</vt:lpstr>
      <vt:lpstr>Arial Unicode MS</vt:lpstr>
      <vt:lpstr>华文宋体</vt:lpstr>
      <vt:lpstr>华文彩云</vt:lpstr>
      <vt:lpstr>Office 主题​​</vt:lpstr>
      <vt:lpstr>1_Office 主题​​</vt:lpstr>
      <vt:lpstr>2_Office 主题​​</vt:lpstr>
      <vt:lpstr>5‘’++‘’4</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5‘’++‘’4</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褚衍博(2025310951)</cp:lastModifiedBy>
  <cp:revision>398</cp:revision>
  <dcterms:created xsi:type="dcterms:W3CDTF">2025-05-12T15:40:00Z</dcterms:created>
  <dcterms:modified xsi:type="dcterms:W3CDTF">2026-08-10T12:18:41Z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8344F0A6E8D2417883EDC66FF1F740F8_13</vt:lpwstr>
  </property>
  <property fmtid="{D5CDD505-2E9C-101B-9397-08002B2CF9AE}" pid="3" name="KSOProductBuildVer">
    <vt:lpwstr>2052-12.1.0.23542</vt:lpwstr>
  </property>
</Properties>
</file>