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3" r:id="rId1"/>
  </p:sldMasterIdLst>
  <p:notesMasterIdLst>
    <p:notesMasterId r:id="rId29"/>
  </p:notesMasterIdLst>
  <p:sldIdLst>
    <p:sldId id="256" r:id="rId2"/>
    <p:sldId id="478" r:id="rId3"/>
    <p:sldId id="599" r:id="rId4"/>
    <p:sldId id="492" r:id="rId5"/>
    <p:sldId id="493" r:id="rId6"/>
    <p:sldId id="598" r:id="rId7"/>
    <p:sldId id="619" r:id="rId8"/>
    <p:sldId id="620" r:id="rId9"/>
    <p:sldId id="600" r:id="rId10"/>
    <p:sldId id="603" r:id="rId11"/>
    <p:sldId id="604" r:id="rId12"/>
    <p:sldId id="602" r:id="rId13"/>
    <p:sldId id="601" r:id="rId14"/>
    <p:sldId id="483" r:id="rId15"/>
    <p:sldId id="611" r:id="rId16"/>
    <p:sldId id="596" r:id="rId17"/>
    <p:sldId id="606" r:id="rId18"/>
    <p:sldId id="605" r:id="rId19"/>
    <p:sldId id="616" r:id="rId20"/>
    <p:sldId id="597" r:id="rId21"/>
    <p:sldId id="612" r:id="rId22"/>
    <p:sldId id="608" r:id="rId23"/>
    <p:sldId id="617" r:id="rId24"/>
    <p:sldId id="594" r:id="rId25"/>
    <p:sldId id="614" r:id="rId26"/>
    <p:sldId id="610" r:id="rId27"/>
    <p:sldId id="609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2F81"/>
    <a:srgbClr val="06546A"/>
    <a:srgbClr val="1779F2"/>
    <a:srgbClr val="0B6AFE"/>
    <a:srgbClr val="2FCAFA"/>
    <a:srgbClr val="00AFEF"/>
    <a:srgbClr val="7CDFD6"/>
    <a:srgbClr val="91ACDF"/>
    <a:srgbClr val="F5B7BE"/>
    <a:srgbClr val="A9E9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66918" autoAdjust="0"/>
  </p:normalViewPr>
  <p:slideViewPr>
    <p:cSldViewPr snapToGrid="0">
      <p:cViewPr varScale="1">
        <p:scale>
          <a:sx n="59" d="100"/>
          <a:sy n="59" d="100"/>
        </p:scale>
        <p:origin x="1695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5EE092-EF42-43ED-85BA-1C497B776ACE}" type="datetimeFigureOut">
              <a:rPr lang="zh-CN" altLang="en-US" smtClean="0"/>
              <a:t>2026/8/10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0C8899-4981-4C00-83BE-E6351CC4194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各位专家、各位老师，大家好，我是张煜铖，来自华中师范大学和中国散裂中子源。今天汇报的题目是</a:t>
            </a:r>
            <a:r>
              <a:rPr lang="en-US" altLang="zh-CN" dirty="0"/>
              <a:t>《</a:t>
            </a:r>
            <a:r>
              <a:rPr lang="zh-CN" altLang="en-US" dirty="0"/>
              <a:t>基于</a:t>
            </a:r>
            <a:r>
              <a:rPr lang="en-US" altLang="zh-CN" dirty="0" err="1"/>
              <a:t>RFSoC</a:t>
            </a:r>
            <a:r>
              <a:rPr lang="zh-CN" altLang="en-US" dirty="0"/>
              <a:t>的</a:t>
            </a:r>
            <a:r>
              <a:rPr lang="en-US" altLang="zh-CN" dirty="0"/>
              <a:t>MKID</a:t>
            </a:r>
            <a:r>
              <a:rPr lang="zh-CN" altLang="en-US" dirty="0"/>
              <a:t>阵列微波复用读出原型系统</a:t>
            </a:r>
            <a:r>
              <a:rPr lang="en-US" altLang="zh-CN" dirty="0"/>
              <a:t>》</a:t>
            </a:r>
            <a:r>
              <a:rPr lang="zh-CN" altLang="en-US" dirty="0"/>
              <a:t>。这项工作面向</a:t>
            </a:r>
            <a:r>
              <a:rPr lang="en-US" altLang="zh-CN" dirty="0"/>
              <a:t>MKID</a:t>
            </a:r>
            <a:r>
              <a:rPr lang="zh-CN" altLang="en-US" dirty="0"/>
              <a:t>阵列并行读出需求，重点介绍原型系统的硬件、固件以及初步联调结果。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0C8899-4981-4C00-83BE-E6351CC41942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99708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dirty="0" err="1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系统采用两块互连板卡。载板</a:t>
            </a:r>
            <a:r>
              <a:rPr lang="en-US" altLang="zh-CN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YaHei" panose="020B0503020204020204" pitchFamily="34" charset="-122"/>
              </a:rPr>
              <a:t>RSB</a:t>
            </a:r>
            <a:r>
              <a:rPr lang="en-US" altLang="zh-CN" sz="1800" dirty="0" err="1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以</a:t>
            </a:r>
            <a:r>
              <a:rPr lang="en-US" altLang="zh-CN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YaHei" panose="020B0503020204020204" pitchFamily="34" charset="-122"/>
              </a:rPr>
              <a:t>RFSoC</a:t>
            </a:r>
            <a:r>
              <a:rPr lang="en-US" altLang="zh-CN" sz="1800" dirty="0" err="1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为核心，负责</a:t>
            </a:r>
            <a:r>
              <a:rPr lang="zh-CN" altLang="en-US" sz="18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数字信号处理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、</a:t>
            </a:r>
            <a:r>
              <a:rPr lang="en-US" altLang="zh-CN" sz="1800" dirty="0" err="1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控制和数据传输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dirty="0" err="1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子板</a:t>
            </a:r>
            <a:r>
              <a:rPr lang="en-US" altLang="zh-CN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YaHei" panose="020B0503020204020204" pitchFamily="34" charset="-122"/>
              </a:rPr>
              <a:t>MDB</a:t>
            </a:r>
            <a:r>
              <a:rPr lang="en-US" altLang="zh-CN" sz="1800" dirty="0" err="1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负责中频与射频之间</a:t>
            </a:r>
            <a:r>
              <a:rPr lang="zh-CN" altLang="en-US" sz="18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的转换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，</a:t>
            </a:r>
            <a:r>
              <a:rPr lang="zh-CN" altLang="en-US" sz="18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和</a:t>
            </a:r>
            <a:r>
              <a:rPr lang="en-US" altLang="zh-CN" sz="1800" dirty="0" err="1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调节链路功率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800" dirty="0"/>
              <a:t>采用载板加子板的方式，既提高了系统集成度，也便于后续更换射频前端或扩展工作频段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0C8899-4981-4C00-83BE-E6351CC41942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49920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dirty="0" err="1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这一页展示</a:t>
            </a:r>
            <a:r>
              <a:rPr lang="en-US" altLang="zh-CN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YaHei" panose="020B0503020204020204" pitchFamily="34" charset="-122"/>
              </a:rPr>
              <a:t>RSB</a:t>
            </a:r>
            <a:r>
              <a:rPr lang="en-US" altLang="zh-CN" sz="1800" dirty="0" err="1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对</a:t>
            </a:r>
            <a:r>
              <a:rPr lang="en-US" altLang="zh-CN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YaHei" panose="020B0503020204020204" pitchFamily="34" charset="-122"/>
              </a:rPr>
              <a:t>RFSoC</a:t>
            </a:r>
            <a:r>
              <a:rPr lang="en-US" altLang="zh-CN" sz="1800" dirty="0" err="1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资源的分配。</a:t>
            </a:r>
            <a:r>
              <a:rPr lang="en-US" altLang="zh-CN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YaHei" panose="020B0503020204020204" pitchFamily="34" charset="-122"/>
              </a:rPr>
              <a:t>ADC</a:t>
            </a:r>
            <a:r>
              <a:rPr lang="en-US" altLang="zh-CN" sz="1800" dirty="0" err="1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、</a:t>
            </a:r>
            <a:r>
              <a:rPr lang="en-US" altLang="zh-CN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YaHei" panose="020B0503020204020204" pitchFamily="34" charset="-122"/>
              </a:rPr>
              <a:t>DAC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YaHei" panose="020B0503020204020204" pitchFamily="34" charset="-122"/>
              </a:rPr>
              <a:t> Bank</a:t>
            </a:r>
            <a:r>
              <a:rPr lang="zh-CN" alt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YaHei" panose="020B0503020204020204" pitchFamily="34" charset="-122"/>
              </a:rPr>
              <a:t>以及两个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YaHei" panose="020B0503020204020204" pitchFamily="34" charset="-122"/>
              </a:rPr>
              <a:t>IO BANK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连接混频子板；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YaHei" panose="020B0503020204020204" pitchFamily="34" charset="-122"/>
              </a:rPr>
              <a:t>PS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侧配置以太网、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YaHei" panose="020B0503020204020204" pitchFamily="34" charset="-122"/>
              </a:rPr>
              <a:t>UART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、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YaHei" panose="020B0503020204020204" pitchFamily="34" charset="-122"/>
              </a:rPr>
              <a:t>JTAG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、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YaHei" panose="020B0503020204020204" pitchFamily="34" charset="-122"/>
              </a:rPr>
              <a:t>TF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卡、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YaHei" panose="020B0503020204020204" pitchFamily="34" charset="-122"/>
              </a:rPr>
              <a:t>DDR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和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YaHei" panose="020B0503020204020204" pitchFamily="34" charset="-122"/>
              </a:rPr>
              <a:t>SSD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，用于控制、缓存和本地存储；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YaHei" panose="020B0503020204020204" pitchFamily="34" charset="-122"/>
              </a:rPr>
              <a:t>PL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侧的高速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YaHei" panose="020B0503020204020204" pitchFamily="34" charset="-122"/>
              </a:rPr>
              <a:t>GT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资源连接四路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YaHei" panose="020B0503020204020204" pitchFamily="34" charset="-122"/>
              </a:rPr>
              <a:t>QSFP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，用于高速数据扩展。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YaHei" panose="020B0503020204020204" pitchFamily="34" charset="-122"/>
              </a:rPr>
              <a:t>RSB</a:t>
            </a:r>
            <a:r>
              <a:rPr lang="en-US" altLang="zh-CN" sz="1800" dirty="0" err="1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既是实时信号处理核心，也是整套系统的控制和数据枢纽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  <a:endParaRPr lang="zh-CN" altLang="zh-CN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Microsoft YaHei" panose="020B0503020204020204" pitchFamily="34" charset="-122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0C8899-4981-4C00-83BE-E6351CC41942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76147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MKID</a:t>
            </a:r>
            <a:r>
              <a:rPr lang="zh-CN" altLang="en-US" dirty="0"/>
              <a:t>读出特别关注相位变化，因此电源噪声和采样时钟抖动会直接影响最终测量结果。</a:t>
            </a:r>
            <a:endParaRPr lang="en-US" altLang="zh-CN" dirty="0"/>
          </a:p>
          <a:p>
            <a:r>
              <a:rPr lang="en-US" altLang="zh-CN" dirty="0"/>
              <a:t>RSB</a:t>
            </a:r>
            <a:r>
              <a:rPr lang="zh-CN" altLang="en-US" dirty="0"/>
              <a:t>采用</a:t>
            </a:r>
            <a:r>
              <a:rPr lang="en-US" altLang="zh-CN" dirty="0"/>
              <a:t>12</a:t>
            </a:r>
            <a:r>
              <a:rPr lang="zh-CN" altLang="en-US" dirty="0"/>
              <a:t>伏、</a:t>
            </a:r>
            <a:r>
              <a:rPr lang="en-US" altLang="zh-CN" dirty="0"/>
              <a:t>10</a:t>
            </a:r>
            <a:r>
              <a:rPr lang="zh-CN" altLang="en-US" dirty="0"/>
              <a:t>安输入，各电源轨的电流裕量按仿真结果的两倍设计，并为</a:t>
            </a:r>
            <a:r>
              <a:rPr lang="en-US" altLang="zh-CN" dirty="0"/>
              <a:t>MDB</a:t>
            </a:r>
            <a:r>
              <a:rPr lang="zh-CN" altLang="en-US" dirty="0"/>
              <a:t>预留约</a:t>
            </a:r>
            <a:r>
              <a:rPr lang="en-US" altLang="zh-CN" dirty="0"/>
              <a:t>20</a:t>
            </a:r>
            <a:r>
              <a:rPr lang="zh-CN" altLang="en-US" dirty="0"/>
              <a:t>瓦功耗。</a:t>
            </a:r>
            <a:endParaRPr lang="en-US" altLang="zh-CN" dirty="0"/>
          </a:p>
          <a:p>
            <a:r>
              <a:rPr lang="zh-CN" altLang="en-US" dirty="0"/>
              <a:t>时钟方面，分别规划系统时钟和高速</a:t>
            </a:r>
            <a:r>
              <a:rPr lang="en-US" altLang="zh-CN" dirty="0"/>
              <a:t>AD</a:t>
            </a:r>
            <a:r>
              <a:rPr lang="zh-CN" altLang="en-US" dirty="0"/>
              <a:t>、</a:t>
            </a:r>
            <a:r>
              <a:rPr lang="en-US" altLang="zh-CN" dirty="0"/>
              <a:t>DA</a:t>
            </a:r>
            <a:r>
              <a:rPr lang="zh-CN" altLang="en-US" dirty="0"/>
              <a:t>采样时钟，采用</a:t>
            </a:r>
            <a:r>
              <a:rPr lang="en-US" altLang="zh-CN" dirty="0"/>
              <a:t>Si5395</a:t>
            </a:r>
            <a:r>
              <a:rPr lang="zh-CN" altLang="en-US" dirty="0"/>
              <a:t>、</a:t>
            </a:r>
            <a:r>
              <a:rPr lang="en-US" altLang="zh-CN" dirty="0"/>
              <a:t>LMK04208</a:t>
            </a:r>
            <a:r>
              <a:rPr lang="zh-CN" altLang="en-US" dirty="0"/>
              <a:t>等低抖动器件进行分配和清理，为后面的多通道相位噪声性能提供硬件基础。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0C8899-4981-4C00-83BE-E6351CC41942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32638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YaHei" panose="020B0503020204020204" pitchFamily="34" charset="-122"/>
              </a:rPr>
              <a:t>MDB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cs typeface="Calibri" panose="020F0502020204030204" pitchFamily="34" charset="0"/>
              </a:rPr>
              <a:t>完成射频链路。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YaHei" panose="020B0503020204020204" pitchFamily="34" charset="-122"/>
              </a:rPr>
              <a:t>RSB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cs typeface="Calibri" panose="020F0502020204030204" pitchFamily="34" charset="0"/>
              </a:rPr>
              <a:t>通过连接器配置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YaHei" panose="020B0503020204020204" pitchFamily="34" charset="-122"/>
              </a:rPr>
              <a:t>LMX2595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cs typeface="Calibri" panose="020F0502020204030204" pitchFamily="34" charset="0"/>
              </a:rPr>
              <a:t>本振，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YaHei" panose="020B0503020204020204" pitchFamily="34" charset="-122"/>
              </a:rPr>
              <a:t>I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cs typeface="Calibri" panose="020F0502020204030204" pitchFamily="34" charset="0"/>
              </a:rPr>
              <a:t>、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YaHei" panose="020B0503020204020204" pitchFamily="34" charset="-122"/>
              </a:rPr>
              <a:t>Q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cs typeface="Calibri" panose="020F0502020204030204" pitchFamily="34" charset="0"/>
              </a:rPr>
              <a:t>复信号经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YaHei" panose="020B0503020204020204" pitchFamily="34" charset="-122"/>
              </a:rPr>
              <a:t>MMIQ-0416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cs typeface="Calibri" panose="020F0502020204030204" pitchFamily="34" charset="0"/>
              </a:rPr>
              <a:t>完成上、下变频。</a:t>
            </a:r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cs typeface="Calibri" panose="020F0502020204030204" pitchFamily="34" charset="0"/>
              </a:rPr>
              <a:t>右上图可以看到，同一个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YaHei" panose="020B0503020204020204" pitchFamily="34" charset="-122"/>
              </a:rPr>
              <a:t>LO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cs typeface="Calibri" panose="020F0502020204030204" pitchFamily="34" charset="0"/>
              </a:rPr>
              <a:t>经过放大和功分后同时送入发射与接收混频器，这样公共本振抖动可以在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YaHei" panose="020B0503020204020204" pitchFamily="34" charset="-122"/>
              </a:rPr>
              <a:t>S21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cs typeface="Calibri" panose="020F0502020204030204" pitchFamily="34" charset="0"/>
              </a:rPr>
              <a:t>测量中得到一定抑制。</a:t>
            </a:r>
          </a:p>
          <a:p>
            <a:r>
              <a:rPr lang="en-US" altLang="zh-CN" sz="1800" dirty="0" err="1">
                <a:solidFill>
                  <a:srgbClr val="000000"/>
                </a:solidFill>
                <a:effectLst/>
                <a:latin typeface="Microsoft YaHei" panose="020B0503020204020204" pitchFamily="34" charset="-122"/>
                <a:cs typeface="Calibri" panose="020F0502020204030204" pitchFamily="34" charset="0"/>
              </a:rPr>
              <a:t>链路中还加入数控衰减器和放大器，使探针功率能够随探测器工作状态实时调整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cs typeface="Calibri" panose="020F0502020204030204" pitchFamily="34" charset="0"/>
              </a:rPr>
              <a:t>。</a:t>
            </a:r>
          </a:p>
          <a:p>
            <a:r>
              <a:rPr lang="en-US" altLang="zh-CN" sz="1800" dirty="0" err="1">
                <a:solidFill>
                  <a:srgbClr val="000000"/>
                </a:solidFill>
                <a:effectLst/>
                <a:latin typeface="Microsoft YaHei" panose="020B0503020204020204" pitchFamily="34" charset="-122"/>
                <a:cs typeface="Calibri" panose="020F0502020204030204" pitchFamily="34" charset="0"/>
              </a:rPr>
              <a:t>右下是已经完成的混频子板实物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0C8899-4981-4C00-83BE-E6351CC41942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9667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固件采用发射端与接收端对偶设计的</a:t>
            </a:r>
            <a:r>
              <a:rPr lang="en-US" altLang="zh-CN" dirty="0"/>
              <a:t>S/AOPFB</a:t>
            </a:r>
            <a:r>
              <a:rPr lang="zh-CN" altLang="en-US" dirty="0"/>
              <a:t>实现信号的通道化，各子带信号在发射端被合成为宽带基带波形，在接收端被重新分解到各个频带。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随后，由于其对偶设计，接收和发射的数据流通道一一对应，因此通过</a:t>
            </a:r>
            <a:r>
              <a:rPr lang="en-US" altLang="zh-CN" dirty="0"/>
              <a:t>DDC</a:t>
            </a:r>
            <a:r>
              <a:rPr lang="zh-CN" altLang="en-US" dirty="0"/>
              <a:t>能够每个探针频点的</a:t>
            </a:r>
            <a:r>
              <a:rPr lang="en-US" altLang="zh-CN" dirty="0"/>
              <a:t>S21</a:t>
            </a:r>
            <a:r>
              <a:rPr lang="zh-CN" altLang="en-US" dirty="0"/>
              <a:t>参数。</a:t>
            </a:r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PS</a:t>
            </a:r>
            <a:r>
              <a:rPr lang="zh-CN" altLang="en-US" dirty="0"/>
              <a:t>端负责配置、扫频控制和结果读取。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子频带波形发生器根据</a:t>
            </a:r>
            <a:r>
              <a:rPr lang="en-US" altLang="zh-CN" dirty="0"/>
              <a:t>PS</a:t>
            </a:r>
            <a:r>
              <a:rPr lang="zh-CN" altLang="en-US" dirty="0"/>
              <a:t>端配置的频率参数生成各通道数据，并以规范的数据流形式传输给</a:t>
            </a:r>
            <a:r>
              <a:rPr lang="en-US" altLang="zh-CN" dirty="0"/>
              <a:t>SOPFB</a:t>
            </a:r>
            <a:r>
              <a:rPr lang="zh-CN" altLang="en-US" dirty="0"/>
              <a:t>进行基带信号合成。</a:t>
            </a:r>
            <a:endParaRPr lang="en-US" altLang="zh-CN" dirty="0"/>
          </a:p>
          <a:p>
            <a:endParaRPr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固件构成一条完整的发射和接收链。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0C8899-4981-4C00-83BE-E6351CC41942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40427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系统包括扫频和物理取数两种模式。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扫频模式在设定范围内逐步改变探针频率，并采集每个频点的 </a:t>
            </a:r>
            <a:r>
              <a:rPr lang="en-US" altLang="zh-CN" dirty="0"/>
              <a:t>s21</a:t>
            </a:r>
            <a:r>
              <a:rPr lang="zh-CN" altLang="en-US" dirty="0"/>
              <a:t>，用于拟合谐振频率、线缆延迟。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完成标定后进入物理取数模式，将探针固定在目标谐振点附近，持续记录 </a:t>
            </a:r>
            <a:r>
              <a:rPr lang="en-US" altLang="zh-CN" dirty="0"/>
              <a:t>s21</a:t>
            </a:r>
            <a:r>
              <a:rPr lang="zh-CN" altLang="en-US" dirty="0"/>
              <a:t>的变化，从而获得光子事件响应。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简单来说，扫频负责找到每个像素，定频取数负责长期盯住每个像素。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0C8899-4981-4C00-83BE-E6351CC41942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03198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通道化采用两倍过采样的多相滤波器组。</a:t>
            </a:r>
            <a:endParaRPr lang="en-US" altLang="zh-CN" dirty="0"/>
          </a:p>
          <a:p>
            <a:r>
              <a:rPr lang="en-US" altLang="zh-CN" dirty="0"/>
              <a:t>0</a:t>
            </a:r>
            <a:r>
              <a:rPr lang="zh-CN" altLang="en-US" dirty="0"/>
              <a:t>到</a:t>
            </a:r>
            <a:r>
              <a:rPr lang="en-US" altLang="zh-CN" dirty="0"/>
              <a:t>2048</a:t>
            </a:r>
            <a:r>
              <a:rPr lang="zh-CN" altLang="en-US" dirty="0"/>
              <a:t>兆赫的基带中，子带中心频率间隔为</a:t>
            </a:r>
            <a:r>
              <a:rPr lang="en-US" altLang="zh-CN" dirty="0"/>
              <a:t>1</a:t>
            </a:r>
            <a:r>
              <a:rPr lang="zh-CN" altLang="en-US" dirty="0"/>
              <a:t>兆赫；</a:t>
            </a:r>
            <a:endParaRPr lang="en-US" altLang="zh-CN" dirty="0"/>
          </a:p>
          <a:p>
            <a:r>
              <a:rPr lang="zh-CN" altLang="en-US" dirty="0"/>
              <a:t>由于采用两倍过采样，每个子带具有约</a:t>
            </a:r>
            <a:r>
              <a:rPr lang="en-US" altLang="zh-CN" dirty="0"/>
              <a:t>2</a:t>
            </a:r>
            <a:r>
              <a:rPr lang="zh-CN" altLang="en-US" dirty="0"/>
              <a:t>兆赫的有效带宽，相邻子带存在重叠</a:t>
            </a:r>
            <a:endParaRPr lang="en-US" altLang="zh-CN" dirty="0"/>
          </a:p>
          <a:p>
            <a:r>
              <a:rPr lang="zh-CN" altLang="en-US" dirty="0"/>
              <a:t>这样即使某个谐振频点靠近原型滤波器的过渡区域，也可以落入相邻子带的有效区域，降低子带边缘非理想特性对测量的影响。</a:t>
            </a:r>
            <a:endParaRPr lang="en-US" altLang="zh-CN" dirty="0"/>
          </a:p>
          <a:p>
            <a:r>
              <a:rPr lang="zh-CN" altLang="en-US" dirty="0"/>
              <a:t>同时，各子带只需要在较低采样率下处理，避免全部逻辑都在</a:t>
            </a:r>
            <a:r>
              <a:rPr lang="en-US" altLang="zh-CN" dirty="0"/>
              <a:t>2 GS/s</a:t>
            </a:r>
            <a:r>
              <a:rPr lang="zh-CN" altLang="en-US" dirty="0"/>
              <a:t>下运行。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0C8899-4981-4C00-83BE-E6351CC41942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91500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这是子频带波形发生器的具体实现。数据以</a:t>
            </a:r>
            <a:r>
              <a:rPr lang="en-US" altLang="zh-CN" dirty="0"/>
              <a:t>16</a:t>
            </a:r>
            <a:r>
              <a:rPr lang="zh-CN" altLang="en-US" dirty="0"/>
              <a:t>路并行输出，</a:t>
            </a:r>
            <a:r>
              <a:rPr lang="en-US" altLang="zh-CN" dirty="0"/>
              <a:t>128</a:t>
            </a:r>
            <a:r>
              <a:rPr lang="zh-CN" altLang="en-US" dirty="0"/>
              <a:t>个时钟周期轮询</a:t>
            </a:r>
            <a:r>
              <a:rPr lang="en-US" altLang="zh-CN" dirty="0"/>
              <a:t>2048</a:t>
            </a:r>
            <a:r>
              <a:rPr lang="zh-CN" altLang="en-US" dirty="0"/>
              <a:t>个子带。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本设计没有为每个频点复制一套</a:t>
            </a:r>
            <a:r>
              <a:rPr lang="en-US" altLang="zh-CN" dirty="0"/>
              <a:t>DDS</a:t>
            </a:r>
            <a:r>
              <a:rPr lang="zh-CN" altLang="en-US" dirty="0"/>
              <a:t>，而是采用单波形存储、变步长寻址和时分并行输出，在较低资源开销下实现</a:t>
            </a:r>
            <a:r>
              <a:rPr lang="en-US" altLang="zh-CN" dirty="0"/>
              <a:t>1 kHz</a:t>
            </a:r>
            <a:r>
              <a:rPr lang="zh-CN" altLang="en-US" dirty="0"/>
              <a:t>频率分辨率和最多</a:t>
            </a:r>
            <a:r>
              <a:rPr lang="en-US" altLang="zh-CN" dirty="0"/>
              <a:t>1024</a:t>
            </a:r>
            <a:r>
              <a:rPr lang="zh-CN" altLang="en-US" dirty="0"/>
              <a:t>个有效探针频点。</a:t>
            </a:r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I</a:t>
            </a:r>
            <a:r>
              <a:rPr lang="zh-CN" altLang="en-US" dirty="0"/>
              <a:t>、</a:t>
            </a:r>
            <a:r>
              <a:rPr lang="en-US" altLang="zh-CN" dirty="0"/>
              <a:t>Q</a:t>
            </a:r>
            <a:r>
              <a:rPr lang="zh-CN" altLang="en-US" dirty="0"/>
              <a:t>两路可以独立设置地址偏置，用于</a:t>
            </a:r>
            <a:r>
              <a:rPr lang="en-US" altLang="zh-CN" dirty="0"/>
              <a:t>IQ</a:t>
            </a:r>
            <a:r>
              <a:rPr lang="zh-CN" altLang="en-US" dirty="0"/>
              <a:t>相位微调，并低成本补偿模拟链路的</a:t>
            </a:r>
            <a:r>
              <a:rPr lang="en-US" altLang="zh-CN" dirty="0"/>
              <a:t>IQ</a:t>
            </a:r>
            <a:r>
              <a:rPr lang="zh-CN" altLang="en-US" dirty="0"/>
              <a:t>不平衡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0C8899-4981-4C00-83BE-E6351CC41942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8655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defTabSz="910560">
              <a:buFont typeface="Arial" panose="020B0604020202020204" pitchFamily="34" charset="0"/>
              <a:buChar char="•"/>
              <a:defRPr/>
            </a:pPr>
            <a:r>
              <a:rPr lang="zh-CN" altLang="en-US" dirty="0"/>
              <a:t>完成硬件和固件设计以后，下面介绍原型系统的初步测试结果</a:t>
            </a:r>
            <a:endParaRPr lang="zh-CN" altLang="en-US" dirty="0">
              <a:cs typeface="Aharoni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689FE-BE74-4CC6-AD9F-695A24B97A9B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98430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测试分为个层次：</a:t>
            </a:r>
            <a:endParaRPr lang="en-US" altLang="zh-CN" dirty="0"/>
          </a:p>
          <a:p>
            <a:r>
              <a:rPr lang="zh-CN" altLang="en-US" dirty="0"/>
              <a:t>先在电子学实验室完成多频点发生和回环相位噪声自检；</a:t>
            </a:r>
            <a:endParaRPr lang="en-US" altLang="zh-CN" dirty="0"/>
          </a:p>
          <a:p>
            <a:r>
              <a:rPr lang="zh-CN" altLang="en-US" dirty="0"/>
              <a:t>再连接真实单像素</a:t>
            </a:r>
            <a:r>
              <a:rPr lang="en-US" altLang="zh-CN" dirty="0"/>
              <a:t>MKID</a:t>
            </a:r>
            <a:r>
              <a:rPr lang="zh-CN" altLang="en-US" dirty="0"/>
              <a:t>，分别进行扫频标定和定频光子事件测量。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0C8899-4981-4C00-83BE-E6351CC41942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03647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汇报分为四部分。首先简要说明</a:t>
            </a:r>
            <a:r>
              <a:rPr lang="en-US" altLang="zh-CN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YaHei" panose="020B0503020204020204" pitchFamily="34" charset="-122"/>
              </a:rPr>
              <a:t>MKID</a:t>
            </a:r>
            <a:r>
              <a:rPr lang="en-US" altLang="zh-CN" sz="12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的探测与读出原理；随后介绍以</a:t>
            </a:r>
            <a:r>
              <a:rPr lang="en-US" altLang="zh-CN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YaHei" panose="020B0503020204020204" pitchFamily="34" charset="-122"/>
              </a:rPr>
              <a:t>RFSoC</a:t>
            </a:r>
            <a:r>
              <a:rPr lang="en-US" altLang="zh-CN" sz="12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为核心的原型系统；第三部分给出电子学自检和单像素联调结果；最后总结当前进展和下一步工作。</a:t>
            </a:r>
            <a:endParaRPr lang="zh-CN" altLang="zh-CN" sz="1200" dirty="0">
              <a:solidFill>
                <a:srgbClr val="000000"/>
              </a:solidFill>
              <a:effectLst/>
              <a:latin typeface="Calibri" panose="020F0502020204030204" pitchFamily="34" charset="0"/>
              <a:ea typeface="Microsoft YaHei" panose="020B0503020204020204" pitchFamily="34" charset="-122"/>
            </a:endParaRPr>
          </a:p>
          <a:p>
            <a:r>
              <a:rPr lang="zh-CN" altLang="en-US" dirty="0"/>
              <a:t>首先我介绍下</a:t>
            </a:r>
            <a:r>
              <a:rPr lang="en-US" altLang="zh-CN" dirty="0"/>
              <a:t>MKID</a:t>
            </a:r>
            <a:r>
              <a:rPr lang="zh-CN" altLang="en-US" dirty="0"/>
              <a:t>探测器及其读出需求</a:t>
            </a:r>
          </a:p>
          <a:p>
            <a:pPr marL="171450" indent="-171450" defTabSz="910560">
              <a:buFont typeface="Arial" panose="020B0604020202020204" pitchFamily="34" charset="0"/>
              <a:buChar char="•"/>
              <a:defRPr/>
            </a:pPr>
            <a:endParaRPr lang="zh-CN" altLang="en-US" dirty="0">
              <a:cs typeface="Aharoni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689FE-BE74-4CC6-AD9F-695A24B97A9B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70255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首先验证发射端链路。</a:t>
            </a:r>
            <a:endParaRPr lang="en-US" altLang="zh-CN" dirty="0"/>
          </a:p>
          <a:p>
            <a:r>
              <a:rPr lang="zh-CN" altLang="en-US" dirty="0"/>
              <a:t>系统在</a:t>
            </a:r>
            <a:r>
              <a:rPr lang="en-US" altLang="zh-CN" dirty="0"/>
              <a:t>4.25</a:t>
            </a:r>
            <a:r>
              <a:rPr lang="zh-CN" altLang="en-US" dirty="0"/>
              <a:t>到</a:t>
            </a:r>
            <a:r>
              <a:rPr lang="en-US" altLang="zh-CN" dirty="0"/>
              <a:t>4.65 GHz</a:t>
            </a:r>
            <a:r>
              <a:rPr lang="zh-CN" altLang="en-US" dirty="0"/>
              <a:t>范围内配置</a:t>
            </a:r>
            <a:r>
              <a:rPr lang="en-US" altLang="zh-CN" dirty="0"/>
              <a:t>32</a:t>
            </a:r>
            <a:r>
              <a:rPr lang="zh-CN" altLang="en-US" dirty="0"/>
              <a:t>个频率分量。</a:t>
            </a:r>
            <a:endParaRPr lang="en-US" altLang="zh-CN" dirty="0"/>
          </a:p>
          <a:p>
            <a:r>
              <a:rPr lang="zh-CN" altLang="en-US" dirty="0"/>
              <a:t>结果表明，实际输出频点与设定一致，各频点功率约为负</a:t>
            </a:r>
            <a:r>
              <a:rPr lang="en-US" altLang="zh-CN" dirty="0"/>
              <a:t>30 dBm</a:t>
            </a:r>
            <a:r>
              <a:rPr lang="zh-CN" altLang="en-US" dirty="0"/>
              <a:t>，幅度一致性较好。说明频率梳发生和射频输出链路工作正常。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0C8899-4981-4C00-83BE-E6351CC41942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61918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随后把发射和接收链路回环。</a:t>
            </a:r>
            <a:endParaRPr lang="en-US" altLang="zh-CN" dirty="0"/>
          </a:p>
          <a:p>
            <a:r>
              <a:rPr lang="zh-CN" altLang="en-US" dirty="0"/>
              <a:t>左图中</a:t>
            </a:r>
            <a:r>
              <a:rPr lang="en-US" altLang="zh-CN" dirty="0"/>
              <a:t>ADC</a:t>
            </a:r>
            <a:r>
              <a:rPr lang="zh-CN" altLang="en-US" dirty="0"/>
              <a:t>采集到的</a:t>
            </a:r>
            <a:r>
              <a:rPr lang="en-US" altLang="zh-CN" dirty="0"/>
              <a:t>32</a:t>
            </a:r>
            <a:r>
              <a:rPr lang="zh-CN" altLang="en-US" dirty="0"/>
              <a:t>个频率分量与</a:t>
            </a:r>
            <a:r>
              <a:rPr lang="en-US" altLang="zh-CN" dirty="0"/>
              <a:t>DAC</a:t>
            </a:r>
            <a:r>
              <a:rPr lang="zh-CN" altLang="en-US" dirty="0"/>
              <a:t>产生的激励一一对应，说明上下变频、采样和通道化链路正确。</a:t>
            </a:r>
            <a:endParaRPr lang="en-US" altLang="zh-CN" dirty="0"/>
          </a:p>
          <a:p>
            <a:r>
              <a:rPr lang="zh-CN" altLang="en-US" dirty="0"/>
              <a:t>右图给出</a:t>
            </a:r>
            <a:r>
              <a:rPr lang="en-US" altLang="zh-CN" dirty="0"/>
              <a:t>32</a:t>
            </a:r>
            <a:r>
              <a:rPr lang="zh-CN" altLang="en-US" dirty="0"/>
              <a:t>通道的</a:t>
            </a:r>
            <a:r>
              <a:rPr lang="en-US" altLang="zh-CN" dirty="0"/>
              <a:t>S21</a:t>
            </a:r>
            <a:r>
              <a:rPr lang="zh-CN" altLang="en-US" dirty="0"/>
              <a:t>相位噪声，多数曲线的噪声水平优于负</a:t>
            </a:r>
            <a:r>
              <a:rPr lang="en-US" altLang="zh-CN" dirty="0"/>
              <a:t>110 </a:t>
            </a:r>
            <a:r>
              <a:rPr lang="en-US" altLang="zh-CN" dirty="0" err="1"/>
              <a:t>dBc</a:t>
            </a:r>
            <a:r>
              <a:rPr lang="zh-CN" altLang="en-US" dirty="0"/>
              <a:t>每赫兹。结果初步验证了系统的多通道激励生成，和频带通道化的正确性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0C8899-4981-4C00-83BE-E6351CC41942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84018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在电子学自检的基础上接入低温单像素</a:t>
            </a:r>
            <a:r>
              <a:rPr lang="en-US" altLang="zh-CN" dirty="0"/>
              <a:t>MKID</a:t>
            </a:r>
            <a:r>
              <a:rPr lang="zh-CN" altLang="en-US" dirty="0"/>
              <a:t>。</a:t>
            </a:r>
            <a:endParaRPr lang="en-US" altLang="zh-CN" dirty="0"/>
          </a:p>
          <a:p>
            <a:r>
              <a:rPr lang="zh-CN" altLang="en-US" dirty="0"/>
              <a:t>左图是测试现场，包括制冷机、激光器、光衰减器以及</a:t>
            </a:r>
            <a:r>
              <a:rPr lang="en-US" altLang="zh-CN" dirty="0"/>
              <a:t>RSB</a:t>
            </a:r>
            <a:r>
              <a:rPr lang="zh-CN" altLang="en-US" dirty="0"/>
              <a:t>和</a:t>
            </a:r>
            <a:r>
              <a:rPr lang="en-US" altLang="zh-CN" dirty="0"/>
              <a:t>MDB</a:t>
            </a:r>
            <a:r>
              <a:rPr lang="zh-CN" altLang="en-US" dirty="0"/>
              <a:t>板卡。</a:t>
            </a:r>
            <a:endParaRPr lang="en-US" altLang="zh-CN" dirty="0"/>
          </a:p>
          <a:p>
            <a:r>
              <a:rPr lang="zh-CN" altLang="en-US" dirty="0"/>
              <a:t>右图说明同步关系：</a:t>
            </a:r>
            <a:r>
              <a:rPr lang="en-US" altLang="zh-CN" dirty="0" err="1"/>
              <a:t>RFSoC</a:t>
            </a:r>
            <a:r>
              <a:rPr lang="zh-CN" altLang="en-US" dirty="0"/>
              <a:t>控制激光器照射</a:t>
            </a:r>
            <a:r>
              <a:rPr lang="en-US" altLang="zh-CN" dirty="0"/>
              <a:t>MKID</a:t>
            </a:r>
            <a:r>
              <a:rPr lang="zh-CN" altLang="en-US" dirty="0"/>
              <a:t>的同时持续计算</a:t>
            </a:r>
            <a:r>
              <a:rPr lang="en-US" altLang="zh-CN" dirty="0"/>
              <a:t>S21</a:t>
            </a:r>
            <a:r>
              <a:rPr lang="zh-CN" altLang="en-US" dirty="0"/>
              <a:t>，并按照一定的延迟触发保存事件窗口数据</a:t>
            </a:r>
            <a:endParaRPr lang="en-US" altLang="zh-CN" dirty="0"/>
          </a:p>
          <a:p>
            <a:r>
              <a:rPr lang="zh-CN" altLang="en-US" dirty="0"/>
              <a:t>这样可以保证每个读出窗口都存在光子事件。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0C8899-4981-4C00-83BE-E6351CC41942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94281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先进行扫频标定。</a:t>
            </a:r>
            <a:endParaRPr lang="en-US" altLang="zh-CN" dirty="0"/>
          </a:p>
          <a:p>
            <a:r>
              <a:rPr lang="zh-CN" altLang="en-US" dirty="0"/>
              <a:t>幅度谱出现清晰的谐振陷波，</a:t>
            </a:r>
            <a:r>
              <a:rPr lang="en-US" altLang="zh-CN" dirty="0"/>
              <a:t>IQ</a:t>
            </a:r>
            <a:r>
              <a:rPr lang="zh-CN" altLang="en-US" dirty="0"/>
              <a:t>平面形成典型谐振圆；</a:t>
            </a:r>
            <a:endParaRPr lang="en-US" altLang="zh-CN" dirty="0"/>
          </a:p>
          <a:p>
            <a:r>
              <a:rPr lang="zh-CN" altLang="en-US" dirty="0"/>
              <a:t>去除线缆延迟后，相位曲线在谐振点附近快速变化。</a:t>
            </a:r>
            <a:endParaRPr lang="en-US" altLang="zh-CN" dirty="0"/>
          </a:p>
          <a:p>
            <a:r>
              <a:rPr lang="zh-CN" altLang="en-US" dirty="0"/>
              <a:t>综合幅度、相位和</a:t>
            </a:r>
            <a:r>
              <a:rPr lang="en-US" altLang="zh-CN" dirty="0"/>
              <a:t>IQ</a:t>
            </a:r>
            <a:r>
              <a:rPr lang="zh-CN" altLang="en-US" dirty="0"/>
              <a:t>拟合，得到该像素的谐振频率为</a:t>
            </a:r>
            <a:r>
              <a:rPr lang="en-US" altLang="zh-CN" dirty="0"/>
              <a:t>6950.491 MHz</a:t>
            </a:r>
            <a:r>
              <a:rPr lang="zh-CN" altLang="en-US" dirty="0"/>
              <a:t>，线缆延迟为</a:t>
            </a:r>
            <a:r>
              <a:rPr lang="en-US" altLang="zh-CN" dirty="0"/>
              <a:t>33 ns</a:t>
            </a:r>
            <a:r>
              <a:rPr lang="zh-CN" altLang="en-US" dirty="0"/>
              <a:t>。</a:t>
            </a:r>
            <a:endParaRPr lang="en-US" altLang="zh-CN" dirty="0"/>
          </a:p>
          <a:p>
            <a:r>
              <a:rPr lang="zh-CN" altLang="en-US" dirty="0"/>
              <a:t>这些参数随后用于定频测量和事件重建。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0C8899-4981-4C00-83BE-E6351CC41942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637671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定频测量中，将探针固定在谐振点附近，并使用</a:t>
            </a:r>
            <a:r>
              <a:rPr lang="en-US" altLang="zh-CN" dirty="0"/>
              <a:t>1064</a:t>
            </a:r>
            <a:r>
              <a:rPr lang="zh-CN" altLang="en-US" dirty="0"/>
              <a:t>纳米激光照射</a:t>
            </a:r>
            <a:r>
              <a:rPr lang="en-US" altLang="zh-CN" dirty="0"/>
              <a:t>MKID</a:t>
            </a:r>
            <a:r>
              <a:rPr lang="zh-CN" altLang="en-US" dirty="0"/>
              <a:t>灵敏区。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本次获取了两万组含事件的</a:t>
            </a:r>
            <a:r>
              <a:rPr lang="en-US" altLang="zh-CN" dirty="0"/>
              <a:t>S21</a:t>
            </a:r>
            <a:r>
              <a:rPr lang="zh-CN" altLang="en-US" dirty="0"/>
              <a:t>数据。首先对多次事件构建平均模板，再生成匹配滤波核，对每个事件的脉冲幅度进行估计。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右侧统计结果中可以看到多个可分辨峰，对应不同的光子数。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通过幅度到能量的标定，本次系统联调得到的半高全宽约为</a:t>
            </a:r>
            <a:r>
              <a:rPr lang="en-US" altLang="zh-CN" dirty="0"/>
              <a:t>0.77 eV(</a:t>
            </a:r>
            <a:r>
              <a:rPr lang="zh-CN" altLang="en-US" dirty="0"/>
              <a:t>能量分辨率宽度为 </a:t>
            </a:r>
            <a:r>
              <a:rPr lang="en-US" altLang="zh-CN" dirty="0"/>
              <a:t>0.77 eV)</a:t>
            </a:r>
            <a:r>
              <a:rPr lang="zh-CN" altLang="en-US" dirty="0"/>
              <a:t>。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这说明原型扫频得到的谐振点正确，定频读出能够正常实现。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0C8899-4981-4C00-83BE-E6351CC41942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93997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defTabSz="910560">
              <a:buFont typeface="Arial" panose="020B0604020202020204" pitchFamily="34" charset="0"/>
              <a:buChar char="•"/>
              <a:defRPr/>
            </a:pPr>
            <a:r>
              <a:rPr lang="zh-CN" altLang="en-US" dirty="0"/>
              <a:t>最后对目前完成的工作和下一步计划进行总结</a:t>
            </a:r>
            <a:endParaRPr lang="zh-CN" altLang="en-US" dirty="0">
              <a:cs typeface="Aharoni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689FE-BE74-4CC6-AD9F-695A24B97A9B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057228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目前，我们已经完成以</a:t>
            </a:r>
            <a:r>
              <a:rPr lang="en-US" altLang="zh-CN" dirty="0" err="1"/>
              <a:t>RFSoC</a:t>
            </a:r>
            <a:r>
              <a:rPr lang="zh-CN" altLang="en-US" dirty="0"/>
              <a:t>为核心的</a:t>
            </a:r>
            <a:r>
              <a:rPr lang="en-US" altLang="zh-CN" dirty="0"/>
              <a:t>RSB</a:t>
            </a:r>
            <a:r>
              <a:rPr lang="zh-CN" altLang="en-US" dirty="0"/>
              <a:t>和</a:t>
            </a:r>
            <a:r>
              <a:rPr lang="en-US" altLang="zh-CN" dirty="0"/>
              <a:t>MDB</a:t>
            </a:r>
            <a:r>
              <a:rPr lang="zh-CN" altLang="en-US" dirty="0"/>
              <a:t>硬件平台，并完成配套固件设计。</a:t>
            </a:r>
            <a:endParaRPr lang="en-US" altLang="zh-CN" dirty="0"/>
          </a:p>
          <a:p>
            <a:endParaRPr lang="zh-CN" altLang="en-US" dirty="0"/>
          </a:p>
          <a:p>
            <a:r>
              <a:rPr lang="zh-CN" altLang="en-US" dirty="0"/>
              <a:t>电子学回环和单像素</a:t>
            </a:r>
            <a:r>
              <a:rPr lang="en-US" altLang="zh-CN" dirty="0"/>
              <a:t>MKID</a:t>
            </a:r>
            <a:r>
              <a:rPr lang="zh-CN" altLang="en-US" dirty="0"/>
              <a:t>联调测试显示已经打通从频率梳生成到光子事件提取的完整链路，说明系统具备开展阵列化读出的电子学基础。</a:t>
            </a:r>
            <a:endParaRPr lang="en-US" altLang="zh-CN" dirty="0"/>
          </a:p>
          <a:p>
            <a:endParaRPr lang="zh-CN" altLang="en-US" dirty="0"/>
          </a:p>
          <a:p>
            <a:r>
              <a:rPr lang="zh-CN" altLang="en-US" dirty="0"/>
              <a:t>下一步将接入</a:t>
            </a:r>
            <a:r>
              <a:rPr lang="en-US" altLang="zh-CN" dirty="0"/>
              <a:t>MKID</a:t>
            </a:r>
            <a:r>
              <a:rPr lang="zh-CN" altLang="en-US" dirty="0"/>
              <a:t>阵列，重点验证多频点同时读出的正确性，并研究基于</a:t>
            </a:r>
            <a:r>
              <a:rPr lang="en-US" altLang="zh-CN" dirty="0"/>
              <a:t>GPU</a:t>
            </a:r>
            <a:r>
              <a:rPr lang="zh-CN" altLang="en-US" dirty="0"/>
              <a:t>的实时事件重建。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另一方面，也可以在现有平台基础上增加磁通斜坡、谐振跟踪和专用解调，探索向</a:t>
            </a:r>
            <a:r>
              <a:rPr lang="en-US" altLang="zh-CN" dirty="0"/>
              <a:t>TES</a:t>
            </a:r>
            <a:r>
              <a:rPr lang="zh-CN" altLang="en-US" dirty="0"/>
              <a:t>加</a:t>
            </a:r>
            <a:r>
              <a:rPr lang="en-US" altLang="zh-CN" dirty="0" err="1"/>
              <a:t>μMUX</a:t>
            </a:r>
            <a:r>
              <a:rPr lang="zh-CN" altLang="en-US" dirty="0"/>
              <a:t>读出的扩展。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0C8899-4981-4C00-83BE-E6351CC41942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84999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25000"/>
              </a:lnSpc>
              <a:spcAft>
                <a:spcPts val="800"/>
              </a:spcAft>
            </a:pPr>
            <a:r>
              <a:rPr lang="zh-CN" altLang="en-US" sz="18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科学发展</a:t>
            </a:r>
            <a:r>
              <a:rPr lang="en-US" altLang="zh-CN" sz="1800" dirty="0" err="1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要求</a:t>
            </a:r>
            <a:r>
              <a:rPr lang="zh-CN" altLang="en-US" sz="18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单光子探测具备</a:t>
            </a:r>
            <a:r>
              <a:rPr lang="en-US" altLang="zh-CN" sz="1800" dirty="0" err="1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更高的能量分辨、更高的</a:t>
            </a:r>
            <a:r>
              <a:rPr lang="zh-CN" altLang="en-US" sz="18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探测效率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，</a:t>
            </a:r>
            <a:r>
              <a:rPr lang="en-US" altLang="zh-CN" sz="1800" dirty="0" err="1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以及能够扩展到多像素阵列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  <a:r>
              <a:rPr lang="zh-CN" altLang="en-US" sz="18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低温探测器是</a:t>
            </a:r>
            <a:r>
              <a:rPr lang="en-US" altLang="zh-CN" sz="1800" dirty="0" err="1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先进光子探测的重要方向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  <a:endParaRPr lang="zh-CN" altLang="zh-CN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0C8899-4981-4C00-83BE-E6351CC41942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35437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低温超导光子探测器通过抑制热噪声，可以实现高灵敏度弱光探测，典型器件包括</a:t>
            </a:r>
            <a:r>
              <a:rPr lang="en-US" altLang="zh-CN" dirty="0"/>
              <a:t>SNSPD</a:t>
            </a:r>
            <a:r>
              <a:rPr lang="zh-CN" altLang="en-US" dirty="0"/>
              <a:t>、</a:t>
            </a:r>
            <a:r>
              <a:rPr lang="en-US" altLang="zh-CN" dirty="0"/>
              <a:t>TES</a:t>
            </a:r>
            <a:r>
              <a:rPr lang="zh-CN" altLang="en-US" dirty="0"/>
              <a:t>和</a:t>
            </a:r>
            <a:r>
              <a:rPr lang="en-US" altLang="zh-CN" dirty="0"/>
              <a:t>MKID</a:t>
            </a:r>
            <a:r>
              <a:rPr lang="zh-CN" altLang="en-US" dirty="0"/>
              <a:t>。三者各有优势，其中</a:t>
            </a:r>
            <a:r>
              <a:rPr lang="en-US" altLang="zh-CN" dirty="0"/>
              <a:t>MKID</a:t>
            </a:r>
            <a:r>
              <a:rPr lang="zh-CN" altLang="en-US" dirty="0"/>
              <a:t>采用微波谐振式读出，具有较好的阵列扩展潜力。因此，本工作聚焦</a:t>
            </a:r>
            <a:r>
              <a:rPr lang="en-US" altLang="zh-CN" dirty="0"/>
              <a:t>MKID</a:t>
            </a:r>
            <a:r>
              <a:rPr lang="zh-CN" altLang="en-US" dirty="0"/>
              <a:t>阵列读出。下面介绍</a:t>
            </a:r>
            <a:r>
              <a:rPr lang="en-US" altLang="zh-CN" dirty="0"/>
              <a:t>MKID</a:t>
            </a:r>
            <a:r>
              <a:rPr lang="zh-CN" altLang="en-US" dirty="0"/>
              <a:t>的基本原理。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0C8899-4981-4C00-83BE-E6351CC41942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9726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YaHei" panose="020B0503020204020204" pitchFamily="34" charset="-122"/>
              </a:rPr>
              <a:t>MKID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在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YaHei" panose="020B0503020204020204" pitchFamily="34" charset="-122"/>
              </a:rPr>
              <a:t>2003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年被提出，本质上是一种频率读出型超导单光子探测器。入射光子被超导薄膜吸收后，会破坏库珀对并产生准粒子，使动态电感发生变化，进一步造成谐振频率移动。这个变化会同时反映在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YaHei" panose="020B0503020204020204" pitchFamily="34" charset="-122"/>
              </a:rPr>
              <a:t>S21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的幅度和相位上。因此电子学不直接测光子，而是连续测量探针信号经过谐振器后的复数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YaHei" panose="020B0503020204020204" pitchFamily="34" charset="-122"/>
              </a:rPr>
              <a:t>S21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，再由其变化重建光子事件和能量。</a:t>
            </a:r>
            <a:endParaRPr lang="zh-CN" altLang="zh-CN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Microsoft YaHei" panose="020B0503020204020204" pitchFamily="34" charset="-122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0C8899-4981-4C00-83BE-E6351CC41942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10266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YaHei" panose="020B0503020204020204" pitchFamily="34" charset="-122"/>
              </a:rPr>
              <a:t>MKID</a:t>
            </a:r>
            <a:r>
              <a:rPr lang="en-US" altLang="zh-CN" sz="1800" dirty="0" err="1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的关键优势是本征频分复用。不同像素被设计在不同的谐振频点，多个谐振器并联到同一根馈线上，频点在频谱中彼此分离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电子学一次产生包含所有目标频点的频率梳，经过低温端后再同时采集回波，并按频点计算各通道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YaHei" panose="020B0503020204020204" pitchFamily="34" charset="-122"/>
              </a:rPr>
              <a:t>S21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dirty="0" err="1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由此，阵列读出的核心任务可以归纳为：扫频标定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、</a:t>
            </a:r>
            <a:r>
              <a:rPr lang="zh-CN" altLang="en-US" sz="2800" b="1" dirty="0"/>
              <a:t>多频点激励</a:t>
            </a:r>
            <a:r>
              <a:rPr lang="en-US" altLang="zh-CN" sz="1800" dirty="0" err="1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生成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、</a:t>
            </a:r>
            <a:r>
              <a:rPr lang="zh-CN" altLang="en-US" sz="2800" b="1" dirty="0"/>
              <a:t>射频回波信号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采集、实时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YaHei" panose="020B0503020204020204" pitchFamily="34" charset="-122"/>
              </a:rPr>
              <a:t>S21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计算和数据上传。后面的系统设计就是围绕这条链路展开。</a:t>
            </a:r>
            <a:endParaRPr lang="zh-CN" altLang="zh-CN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Microsoft YaHei" panose="020B0503020204020204" pitchFamily="34" charset="-122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0C8899-4981-4C00-83BE-E6351CC41942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89126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TES</a:t>
            </a:r>
            <a:r>
              <a:rPr lang="zh-CN" altLang="en-US" dirty="0"/>
              <a:t>和</a:t>
            </a:r>
            <a:r>
              <a:rPr lang="en-US" altLang="zh-CN" dirty="0"/>
              <a:t>MKID</a:t>
            </a:r>
            <a:r>
              <a:rPr lang="zh-CN" altLang="en-US" dirty="0"/>
              <a:t>的探测机理不同。</a:t>
            </a:r>
            <a:r>
              <a:rPr lang="en-US" altLang="zh-CN" dirty="0"/>
              <a:t>TES</a:t>
            </a:r>
            <a:r>
              <a:rPr lang="zh-CN" altLang="en-US" dirty="0"/>
              <a:t>工作在超导转变区域，入射能量使温度和电阻发生变化；在电压偏置下，这种电阻变化表现为</a:t>
            </a:r>
            <a:r>
              <a:rPr lang="en-US" altLang="zh-CN" dirty="0"/>
              <a:t>TES</a:t>
            </a:r>
            <a:r>
              <a:rPr lang="zh-CN" altLang="en-US" dirty="0"/>
              <a:t>电流变化。</a:t>
            </a:r>
            <a:r>
              <a:rPr lang="en-US" altLang="zh-CN" dirty="0"/>
              <a:t>TES</a:t>
            </a:r>
            <a:r>
              <a:rPr lang="zh-CN" altLang="en-US" dirty="0"/>
              <a:t>电流流过输入线圈，在</a:t>
            </a:r>
            <a:r>
              <a:rPr lang="en-US" altLang="zh-CN" dirty="0"/>
              <a:t>rf-SQUID</a:t>
            </a:r>
            <a:r>
              <a:rPr lang="zh-CN" altLang="en-US" dirty="0"/>
              <a:t>中产生磁通变化。</a:t>
            </a:r>
            <a:r>
              <a:rPr lang="en-US" altLang="zh-CN" dirty="0"/>
              <a:t>SQUID</a:t>
            </a:r>
            <a:r>
              <a:rPr lang="zh-CN" altLang="en-US" dirty="0"/>
              <a:t>又与微波谐振器耦合，因此磁通变化会进一步转换为谐振频率变化。一个</a:t>
            </a:r>
            <a:r>
              <a:rPr lang="en-US" altLang="zh-CN" dirty="0" err="1"/>
              <a:t>μMUX</a:t>
            </a:r>
            <a:r>
              <a:rPr lang="zh-CN" altLang="en-US" dirty="0"/>
              <a:t>通道对应一个</a:t>
            </a:r>
            <a:r>
              <a:rPr lang="en-US" altLang="zh-CN" dirty="0"/>
              <a:t>TES</a:t>
            </a:r>
            <a:r>
              <a:rPr lang="zh-CN" altLang="en-US" dirty="0"/>
              <a:t>、一个</a:t>
            </a:r>
            <a:r>
              <a:rPr lang="en-US" altLang="zh-CN" dirty="0"/>
              <a:t>rf-SQUID</a:t>
            </a:r>
            <a:r>
              <a:rPr lang="zh-CN" altLang="en-US" dirty="0"/>
              <a:t>和一个微波谐振器。多个不同频率的通道连接到同一根馈线上，从而实现</a:t>
            </a:r>
            <a:r>
              <a:rPr lang="en-US" altLang="zh-CN" dirty="0"/>
              <a:t>TES</a:t>
            </a:r>
            <a:r>
              <a:rPr lang="zh-CN" altLang="en-US" dirty="0"/>
              <a:t>阵列的微波频分复用。实际运行中通常还会加入公共磁通斜坡，把</a:t>
            </a:r>
            <a:r>
              <a:rPr lang="en-US" altLang="zh-CN" dirty="0"/>
              <a:t>TES</a:t>
            </a:r>
            <a:r>
              <a:rPr lang="zh-CN" altLang="en-US" dirty="0"/>
              <a:t>信号编码到</a:t>
            </a:r>
            <a:r>
              <a:rPr lang="en-US" altLang="zh-CN" dirty="0"/>
              <a:t>SQUID</a:t>
            </a:r>
            <a:r>
              <a:rPr lang="zh-CN" altLang="en-US" dirty="0"/>
              <a:t>周期响应的相位中，再由室温电子学同步解调。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0C8899-4981-4C00-83BE-E6351CC41942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42883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MKID</a:t>
            </a:r>
            <a:r>
              <a:rPr lang="zh-CN" altLang="en-US" sz="12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阵列读出与</a:t>
            </a:r>
            <a:r>
              <a:rPr lang="en-US" altLang="zh-CN" sz="12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TES</a:t>
            </a:r>
            <a:r>
              <a:rPr lang="zh-CN" altLang="en-US" sz="12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微波复用读出的</a:t>
            </a:r>
            <a:r>
              <a:rPr lang="zh-CN" altLang="en-US" dirty="0"/>
              <a:t>系统非常相似：低温端都是多个微波谐振器连接一根馈线，室温端都需要根据馈线上的 </a:t>
            </a:r>
            <a:r>
              <a:rPr lang="en-US" altLang="zh-CN" dirty="0"/>
              <a:t>S21</a:t>
            </a:r>
            <a:r>
              <a:rPr lang="zh-CN" altLang="en-US" dirty="0"/>
              <a:t>实现光子测量。但两者的信号来源不同。</a:t>
            </a:r>
            <a:r>
              <a:rPr lang="en-US" altLang="zh-CN" dirty="0"/>
              <a:t>MKID</a:t>
            </a:r>
            <a:r>
              <a:rPr lang="zh-CN" altLang="en-US" dirty="0"/>
              <a:t>的谐振器本身就是探测器；</a:t>
            </a:r>
            <a:r>
              <a:rPr lang="en-US" altLang="zh-CN" dirty="0"/>
              <a:t>TES</a:t>
            </a:r>
            <a:r>
              <a:rPr lang="zh-CN" altLang="en-US" dirty="0"/>
              <a:t>系统中，微波复用需要借助</a:t>
            </a:r>
            <a:r>
              <a:rPr lang="en-US" altLang="zh-CN" dirty="0" err="1"/>
              <a:t>μmux</a:t>
            </a:r>
            <a:r>
              <a:rPr lang="zh-CN" altLang="en-US" dirty="0"/>
              <a:t>芯片完成。因此，本工作实现的原型系统备向</a:t>
            </a:r>
            <a:r>
              <a:rPr lang="en-US" altLang="zh-CN" dirty="0" err="1"/>
              <a:t>Tes+μMUX</a:t>
            </a:r>
            <a:r>
              <a:rPr lang="zh-CN" altLang="en-US" dirty="0"/>
              <a:t>系统扩展的基础。需要增加的主要是</a:t>
            </a:r>
            <a:r>
              <a:rPr lang="en-US" altLang="zh-CN" dirty="0"/>
              <a:t>TES</a:t>
            </a:r>
            <a:r>
              <a:rPr lang="zh-CN" altLang="en-US" dirty="0"/>
              <a:t>偏置、磁通斜坡调制与解调。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0C8899-4981-4C00-83BE-E6351CC41942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77815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defTabSz="910560">
              <a:buFont typeface="Arial" panose="020B0604020202020204" pitchFamily="34" charset="0"/>
              <a:buChar char="•"/>
              <a:defRPr/>
            </a:pPr>
            <a:r>
              <a:rPr lang="zh-CN" altLang="en-US" dirty="0"/>
              <a:t>前面介绍了</a:t>
            </a:r>
            <a:r>
              <a:rPr lang="en-US" altLang="zh-CN" dirty="0"/>
              <a:t>MKID</a:t>
            </a:r>
            <a:r>
              <a:rPr lang="zh-CN" altLang="en-US" dirty="0"/>
              <a:t>的探测和复用原理。下面进入第二部分，介绍我们围绕这些读出需求设计的</a:t>
            </a:r>
            <a:r>
              <a:rPr lang="en-US" altLang="zh-CN" dirty="0" err="1"/>
              <a:t>RFSoC</a:t>
            </a:r>
            <a:r>
              <a:rPr lang="zh-CN" altLang="en-US" dirty="0"/>
              <a:t>原型系统</a:t>
            </a:r>
            <a:endParaRPr lang="zh-CN" altLang="en-US" dirty="0">
              <a:cs typeface="Aharoni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689FE-BE74-4CC6-AD9F-695A24B97A9B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3150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41C44543-3675-4F22-8240-3072F911F943}"/>
              </a:ext>
            </a:extLst>
          </p:cNvPr>
          <p:cNvSpPr/>
          <p:nvPr userDrawn="1"/>
        </p:nvSpPr>
        <p:spPr>
          <a:xfrm>
            <a:off x="4396950" y="6529216"/>
            <a:ext cx="101788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fld id="{8CA176C2-480B-455C-8749-AEAF26A2CCBA}" type="slidenum">
              <a:rPr lang="zh-CN" altLang="en-US" sz="1350" smtClean="0">
                <a:solidFill>
                  <a:schemeClr val="bg1"/>
                </a:solidFill>
              </a:rPr>
              <a:t>‹#›</a:t>
            </a:fld>
            <a:endParaRPr lang="zh-CN" altLang="en-US" sz="1350" dirty="0">
              <a:solidFill>
                <a:schemeClr val="bg1"/>
              </a:solidFill>
            </a:endParaRPr>
          </a:p>
        </p:txBody>
      </p:sp>
      <p:sp>
        <p:nvSpPr>
          <p:cNvPr id="8" name="日期占位符 19">
            <a:extLst>
              <a:ext uri="{FF2B5EF4-FFF2-40B4-BE49-F238E27FC236}">
                <a16:creationId xmlns:a16="http://schemas.microsoft.com/office/drawing/2014/main" id="{35B60D9B-8350-4D88-A567-79761AB39153}"/>
              </a:ext>
            </a:extLst>
          </p:cNvPr>
          <p:cNvSpPr txBox="1"/>
          <p:nvPr userDrawn="1"/>
        </p:nvSpPr>
        <p:spPr>
          <a:xfrm>
            <a:off x="1" y="6569776"/>
            <a:ext cx="2007524" cy="28823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E981F81-05C7-4283-837A-46CF685411B3}" type="datetimeFigureOut">
              <a:rPr lang="zh-CN" altLang="en-US" sz="9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2026/8/10</a:t>
            </a:fld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12282E2A-D4C0-4051-B298-61FD18077608}"/>
              </a:ext>
            </a:extLst>
          </p:cNvPr>
          <p:cNvSpPr/>
          <p:nvPr userDrawn="1"/>
        </p:nvSpPr>
        <p:spPr>
          <a:xfrm>
            <a:off x="6724650" y="6090634"/>
            <a:ext cx="2895599" cy="438582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1600" b="1" cap="none" spc="0" dirty="0">
                <a:ln w="9525">
                  <a:solidFill>
                    <a:srgbClr val="06546A"/>
                  </a:solidFill>
                  <a:prstDash val="solid"/>
                </a:ln>
                <a:solidFill>
                  <a:srgbClr val="1779F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j-ea"/>
                <a:ea typeface="+mj-ea"/>
              </a:rPr>
              <a:t>散裂中子源科学中心</a:t>
            </a:r>
            <a:endParaRPr lang="en-US" altLang="zh-CN" sz="1600" b="1" cap="none" spc="0" dirty="0">
              <a:ln w="9525">
                <a:solidFill>
                  <a:srgbClr val="06546A"/>
                </a:solidFill>
                <a:prstDash val="solid"/>
              </a:ln>
              <a:solidFill>
                <a:srgbClr val="1779F2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en-US" altLang="zh-CN" sz="800" b="1" cap="none" spc="0" dirty="0">
                <a:ln w="9525">
                  <a:solidFill>
                    <a:srgbClr val="06546A"/>
                  </a:solidFill>
                  <a:prstDash val="solid"/>
                </a:ln>
                <a:solidFill>
                  <a:srgbClr val="1779F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Spallation    Neutron    Source    Center</a:t>
            </a:r>
            <a:endParaRPr lang="zh-CN" altLang="en-US" sz="800" b="1" cap="none" spc="0" dirty="0">
              <a:ln w="9525">
                <a:solidFill>
                  <a:srgbClr val="06546A"/>
                </a:solidFill>
                <a:prstDash val="solid"/>
              </a:ln>
              <a:solidFill>
                <a:srgbClr val="1779F2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77958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20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622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57" indent="0" algn="ctr">
              <a:buNone/>
              <a:defRPr sz="1500"/>
            </a:lvl2pPr>
            <a:lvl3pPr marL="685715" indent="0" algn="ctr">
              <a:buNone/>
              <a:defRPr sz="1350"/>
            </a:lvl3pPr>
            <a:lvl4pPr marL="1028573" indent="0" algn="ctr">
              <a:buNone/>
              <a:defRPr sz="1200"/>
            </a:lvl4pPr>
            <a:lvl5pPr marL="1371430" indent="0" algn="ctr">
              <a:buNone/>
              <a:defRPr sz="1200"/>
            </a:lvl5pPr>
            <a:lvl6pPr marL="1714289" indent="0" algn="ctr">
              <a:buNone/>
              <a:defRPr sz="1200"/>
            </a:lvl6pPr>
            <a:lvl7pPr marL="2057144" indent="0" algn="ctr">
              <a:buNone/>
              <a:defRPr sz="1200"/>
            </a:lvl7pPr>
            <a:lvl8pPr marL="2400000" indent="0" algn="ctr">
              <a:buNone/>
              <a:defRPr sz="1200"/>
            </a:lvl8pPr>
            <a:lvl9pPr marL="2742857" indent="0" algn="ctr">
              <a:buNone/>
              <a:defRPr sz="12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23" name="矩形 22"/>
          <p:cNvSpPr/>
          <p:nvPr userDrawn="1"/>
        </p:nvSpPr>
        <p:spPr>
          <a:xfrm>
            <a:off x="4396951" y="6529216"/>
            <a:ext cx="35009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fld id="{8CA176C2-480B-455C-8749-AEAF26A2CCBA}" type="slidenum">
              <a:rPr lang="zh-CN" altLang="en-US" sz="1350" smtClean="0">
                <a:solidFill>
                  <a:schemeClr val="bg1"/>
                </a:solidFill>
              </a:rPr>
              <a:t>‹#›</a:t>
            </a:fld>
            <a:endParaRPr lang="zh-CN" altLang="en-US" sz="1350" dirty="0">
              <a:solidFill>
                <a:schemeClr val="bg1"/>
              </a:solidFill>
            </a:endParaRPr>
          </a:p>
        </p:txBody>
      </p:sp>
      <p:sp>
        <p:nvSpPr>
          <p:cNvPr id="14" name="日期占位符 19"/>
          <p:cNvSpPr txBox="1"/>
          <p:nvPr userDrawn="1"/>
        </p:nvSpPr>
        <p:spPr>
          <a:xfrm>
            <a:off x="1" y="6569778"/>
            <a:ext cx="2007524" cy="28823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E981F81-05C7-4283-837A-46CF685411B3}" type="datetimeFigureOut">
              <a:rPr lang="zh-CN" altLang="en-US" sz="9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2026/8/10</a:t>
            </a:fld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5F2B73D9-4220-4E6E-8AAA-D163915366C5}"/>
              </a:ext>
            </a:extLst>
          </p:cNvPr>
          <p:cNvSpPr/>
          <p:nvPr userDrawn="1"/>
        </p:nvSpPr>
        <p:spPr>
          <a:xfrm>
            <a:off x="6724650" y="6090634"/>
            <a:ext cx="2895599" cy="438582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1600" b="1" cap="none" spc="0" dirty="0">
                <a:ln w="9525">
                  <a:solidFill>
                    <a:srgbClr val="06546A"/>
                  </a:solidFill>
                  <a:prstDash val="solid"/>
                </a:ln>
                <a:solidFill>
                  <a:srgbClr val="1779F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j-ea"/>
                <a:ea typeface="+mj-ea"/>
              </a:rPr>
              <a:t>散裂中子源科学中心</a:t>
            </a:r>
            <a:endParaRPr lang="en-US" altLang="zh-CN" sz="1600" b="1" cap="none" spc="0" dirty="0">
              <a:ln w="9525">
                <a:solidFill>
                  <a:srgbClr val="06546A"/>
                </a:solidFill>
                <a:prstDash val="solid"/>
              </a:ln>
              <a:solidFill>
                <a:srgbClr val="1779F2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en-US" altLang="zh-CN" sz="800" b="1" cap="none" spc="0" dirty="0">
                <a:ln w="9525">
                  <a:solidFill>
                    <a:srgbClr val="06546A"/>
                  </a:solidFill>
                  <a:prstDash val="solid"/>
                </a:ln>
                <a:solidFill>
                  <a:srgbClr val="1779F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Spallation    Neutron    Source    Center</a:t>
            </a:r>
            <a:endParaRPr lang="zh-CN" altLang="en-US" sz="800" b="1" cap="none" spc="0" dirty="0">
              <a:ln w="9525">
                <a:solidFill>
                  <a:srgbClr val="06546A"/>
                </a:solidFill>
                <a:prstDash val="solid"/>
              </a:ln>
              <a:solidFill>
                <a:srgbClr val="1779F2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890B184-F850-4740-91A6-A8555A3E1FDF}"/>
              </a:ext>
            </a:extLst>
          </p:cNvPr>
          <p:cNvSpPr/>
          <p:nvPr userDrawn="1"/>
        </p:nvSpPr>
        <p:spPr>
          <a:xfrm>
            <a:off x="0" y="0"/>
            <a:ext cx="9144000" cy="546652"/>
          </a:xfrm>
          <a:prstGeom prst="rect">
            <a:avLst/>
          </a:prstGeom>
          <a:solidFill>
            <a:srgbClr val="065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800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71A7114-0812-42D5-8612-431F6C1F05E8}"/>
              </a:ext>
            </a:extLst>
          </p:cNvPr>
          <p:cNvSpPr/>
          <p:nvPr userDrawn="1"/>
        </p:nvSpPr>
        <p:spPr>
          <a:xfrm>
            <a:off x="5" y="6569776"/>
            <a:ext cx="9143999" cy="288235"/>
          </a:xfrm>
          <a:prstGeom prst="rect">
            <a:avLst/>
          </a:prstGeom>
          <a:solidFill>
            <a:srgbClr val="065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350" dirty="0"/>
          </a:p>
        </p:txBody>
      </p:sp>
      <p:sp>
        <p:nvSpPr>
          <p:cNvPr id="10" name="日期占位符 19">
            <a:extLst>
              <a:ext uri="{FF2B5EF4-FFF2-40B4-BE49-F238E27FC236}">
                <a16:creationId xmlns:a16="http://schemas.microsoft.com/office/drawing/2014/main" id="{B8DA57A4-608C-47C8-B3FA-68F55DD9DDC2}"/>
              </a:ext>
            </a:extLst>
          </p:cNvPr>
          <p:cNvSpPr txBox="1"/>
          <p:nvPr userDrawn="1"/>
        </p:nvSpPr>
        <p:spPr>
          <a:xfrm>
            <a:off x="1" y="6569776"/>
            <a:ext cx="2007524" cy="28823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E981F81-05C7-4283-837A-46CF685411B3}" type="datetimeFigureOut">
              <a:rPr lang="zh-CN" altLang="en-US" sz="9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2026/8/10</a:t>
            </a:fld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1791C506-9E20-4503-B819-BCCFE8525392}"/>
              </a:ext>
            </a:extLst>
          </p:cNvPr>
          <p:cNvSpPr/>
          <p:nvPr userDrawn="1"/>
        </p:nvSpPr>
        <p:spPr>
          <a:xfrm>
            <a:off x="4396951" y="6529216"/>
            <a:ext cx="539116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fld id="{8CA176C2-480B-455C-8749-AEAF26A2CCBA}" type="slidenum">
              <a:rPr lang="zh-CN" altLang="en-US" sz="1350" smtClean="0">
                <a:solidFill>
                  <a:schemeClr val="bg1"/>
                </a:solidFill>
              </a:rPr>
              <a:t>‹#›</a:t>
            </a:fld>
            <a:endParaRPr lang="zh-CN" altLang="en-US" sz="1350" dirty="0">
              <a:solidFill>
                <a:schemeClr val="bg1"/>
              </a:solidFill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E775A744-616B-4CC8-921E-F0CA9ACCF36B}"/>
              </a:ext>
            </a:extLst>
          </p:cNvPr>
          <p:cNvSpPr txBox="1"/>
          <p:nvPr userDrawn="1"/>
        </p:nvSpPr>
        <p:spPr>
          <a:xfrm>
            <a:off x="7002888" y="6641570"/>
            <a:ext cx="21074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6857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650" i="1" baseline="30000" dirty="0">
                <a:solidFill>
                  <a:schemeClr val="bg1"/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Reporter</a:t>
            </a:r>
            <a:r>
              <a:rPr kumimoji="1" lang="zh-CN" altLang="en-US" sz="1650" i="1" baseline="30000" dirty="0">
                <a:solidFill>
                  <a:schemeClr val="bg1"/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：</a:t>
            </a:r>
            <a:r>
              <a:rPr kumimoji="1" lang="en-US" altLang="zh-CN" sz="1650" i="1" baseline="30000" dirty="0">
                <a:solidFill>
                  <a:schemeClr val="bg1"/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Yucheng Zhang</a:t>
            </a:r>
            <a:endParaRPr kumimoji="1" lang="zh-CN" altLang="en-US" sz="1650" i="1" baseline="30000" dirty="0">
              <a:solidFill>
                <a:schemeClr val="bg1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EE6B7958-4C74-449D-B586-2606E8730B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10"/>
            <a:ext cx="1901403" cy="546653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7FBAB43-9D51-4760-B212-4168F785826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125" y="5511"/>
            <a:ext cx="945467" cy="535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035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2E68071-885D-4F06-A907-D6CF51917390}"/>
              </a:ext>
            </a:extLst>
          </p:cNvPr>
          <p:cNvSpPr/>
          <p:nvPr userDrawn="1"/>
        </p:nvSpPr>
        <p:spPr>
          <a:xfrm>
            <a:off x="0" y="0"/>
            <a:ext cx="9144000" cy="546652"/>
          </a:xfrm>
          <a:prstGeom prst="rect">
            <a:avLst/>
          </a:prstGeom>
          <a:solidFill>
            <a:srgbClr val="065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800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D5922D8-7844-4A42-9A05-7AC1F0C746CC}"/>
              </a:ext>
            </a:extLst>
          </p:cNvPr>
          <p:cNvSpPr/>
          <p:nvPr userDrawn="1"/>
        </p:nvSpPr>
        <p:spPr>
          <a:xfrm>
            <a:off x="5" y="6569776"/>
            <a:ext cx="9143999" cy="288235"/>
          </a:xfrm>
          <a:prstGeom prst="rect">
            <a:avLst/>
          </a:prstGeom>
          <a:solidFill>
            <a:srgbClr val="065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350" dirty="0"/>
          </a:p>
        </p:txBody>
      </p:sp>
      <p:sp>
        <p:nvSpPr>
          <p:cNvPr id="10" name="日期占位符 19">
            <a:extLst>
              <a:ext uri="{FF2B5EF4-FFF2-40B4-BE49-F238E27FC236}">
                <a16:creationId xmlns:a16="http://schemas.microsoft.com/office/drawing/2014/main" id="{9081BF0F-F75E-478C-8A45-5E9E3CDA579D}"/>
              </a:ext>
            </a:extLst>
          </p:cNvPr>
          <p:cNvSpPr txBox="1"/>
          <p:nvPr userDrawn="1"/>
        </p:nvSpPr>
        <p:spPr>
          <a:xfrm>
            <a:off x="1" y="6569776"/>
            <a:ext cx="2007524" cy="28823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E981F81-05C7-4283-837A-46CF685411B3}" type="datetimeFigureOut">
              <a:rPr lang="zh-CN" altLang="en-US" sz="9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2026/8/10</a:t>
            </a:fld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827F8F58-2172-42A2-B7F5-3C3FC05E1DB2}"/>
              </a:ext>
            </a:extLst>
          </p:cNvPr>
          <p:cNvSpPr/>
          <p:nvPr userDrawn="1"/>
        </p:nvSpPr>
        <p:spPr>
          <a:xfrm>
            <a:off x="4396951" y="6529216"/>
            <a:ext cx="755494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fld id="{8CA176C2-480B-455C-8749-AEAF26A2CCBA}" type="slidenum">
              <a:rPr lang="zh-CN" altLang="en-US" sz="1350" smtClean="0">
                <a:solidFill>
                  <a:schemeClr val="bg1"/>
                </a:solidFill>
              </a:rPr>
              <a:t>‹#›</a:t>
            </a:fld>
            <a:endParaRPr lang="zh-CN" altLang="en-US" sz="1350" dirty="0">
              <a:solidFill>
                <a:schemeClr val="bg1"/>
              </a:solidFill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4F251158-BF7F-4553-A4E4-9795CDECB775}"/>
              </a:ext>
            </a:extLst>
          </p:cNvPr>
          <p:cNvSpPr txBox="1"/>
          <p:nvPr userDrawn="1"/>
        </p:nvSpPr>
        <p:spPr>
          <a:xfrm>
            <a:off x="7002888" y="6641570"/>
            <a:ext cx="21074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6857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650" i="1" baseline="30000" dirty="0">
                <a:solidFill>
                  <a:schemeClr val="bg1"/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Reporter</a:t>
            </a:r>
            <a:r>
              <a:rPr kumimoji="1" lang="zh-CN" altLang="en-US" sz="1650" i="1" baseline="30000" dirty="0">
                <a:solidFill>
                  <a:schemeClr val="bg1"/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：</a:t>
            </a:r>
            <a:r>
              <a:rPr kumimoji="1" lang="en-US" altLang="zh-CN" sz="1650" i="1" baseline="30000" dirty="0">
                <a:solidFill>
                  <a:schemeClr val="bg1"/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Yucheng Zhang</a:t>
            </a:r>
            <a:endParaRPr kumimoji="1" lang="zh-CN" altLang="en-US" sz="1650" i="1" baseline="30000" dirty="0">
              <a:solidFill>
                <a:schemeClr val="bg1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758FE3D2-18F0-44FB-B16F-95F2FB276F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10"/>
            <a:ext cx="1901403" cy="54665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AFEEA903-ECAE-4662-BC3D-8926B8A8CA2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125" y="5511"/>
            <a:ext cx="945467" cy="535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023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650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515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520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5736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389541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4057326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4F31DB9B-205F-4314-A6C9-C8BCF5D97F5A}"/>
              </a:ext>
            </a:extLst>
          </p:cNvPr>
          <p:cNvSpPr/>
          <p:nvPr userDrawn="1"/>
        </p:nvSpPr>
        <p:spPr>
          <a:xfrm>
            <a:off x="0" y="0"/>
            <a:ext cx="9144000" cy="546652"/>
          </a:xfrm>
          <a:prstGeom prst="rect">
            <a:avLst/>
          </a:prstGeom>
          <a:solidFill>
            <a:srgbClr val="065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800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A9B920D-E84C-47DB-B1E2-A5E179EC8D61}"/>
              </a:ext>
            </a:extLst>
          </p:cNvPr>
          <p:cNvSpPr/>
          <p:nvPr userDrawn="1"/>
        </p:nvSpPr>
        <p:spPr>
          <a:xfrm>
            <a:off x="5" y="6569776"/>
            <a:ext cx="9143999" cy="288235"/>
          </a:xfrm>
          <a:prstGeom prst="rect">
            <a:avLst/>
          </a:prstGeom>
          <a:solidFill>
            <a:srgbClr val="065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350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312FA62A-D1EE-4197-8835-47935AC36FDD}"/>
              </a:ext>
            </a:extLst>
          </p:cNvPr>
          <p:cNvSpPr txBox="1"/>
          <p:nvPr userDrawn="1"/>
        </p:nvSpPr>
        <p:spPr>
          <a:xfrm>
            <a:off x="7002888" y="6641570"/>
            <a:ext cx="21074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6857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650" i="1" baseline="30000" dirty="0">
                <a:solidFill>
                  <a:schemeClr val="bg1"/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Reporter</a:t>
            </a:r>
            <a:r>
              <a:rPr kumimoji="1" lang="zh-CN" altLang="en-US" sz="1650" i="1" baseline="30000" dirty="0">
                <a:solidFill>
                  <a:schemeClr val="bg1"/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：</a:t>
            </a:r>
            <a:r>
              <a:rPr kumimoji="1" lang="en-US" altLang="zh-CN" sz="1650" i="1" baseline="30000" dirty="0">
                <a:solidFill>
                  <a:schemeClr val="bg1"/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Yucheng Zhang</a:t>
            </a:r>
            <a:endParaRPr kumimoji="1" lang="zh-CN" altLang="en-US" sz="1650" i="1" baseline="30000" dirty="0">
              <a:solidFill>
                <a:schemeClr val="bg1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603694B1-C2A5-40AE-9D18-E17436355F09}"/>
              </a:ext>
            </a:extLst>
          </p:cNvPr>
          <p:cNvSpPr/>
          <p:nvPr userDrawn="1"/>
        </p:nvSpPr>
        <p:spPr>
          <a:xfrm>
            <a:off x="4396951" y="6529216"/>
            <a:ext cx="803202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fld id="{8CA176C2-480B-455C-8749-AEAF26A2CCBA}" type="slidenum">
              <a:rPr lang="zh-CN" altLang="en-US" sz="1350" smtClean="0">
                <a:solidFill>
                  <a:schemeClr val="bg1"/>
                </a:solidFill>
              </a:rPr>
              <a:t>‹#›</a:t>
            </a:fld>
            <a:endParaRPr lang="zh-CN" altLang="en-US" sz="1350" dirty="0">
              <a:solidFill>
                <a:schemeClr val="bg1"/>
              </a:solidFill>
            </a:endParaRPr>
          </a:p>
        </p:txBody>
      </p:sp>
      <p:sp>
        <p:nvSpPr>
          <p:cNvPr id="11" name="日期占位符 19">
            <a:extLst>
              <a:ext uri="{FF2B5EF4-FFF2-40B4-BE49-F238E27FC236}">
                <a16:creationId xmlns:a16="http://schemas.microsoft.com/office/drawing/2014/main" id="{AA7B61AA-65A5-4F13-AE34-E926E1511AE2}"/>
              </a:ext>
            </a:extLst>
          </p:cNvPr>
          <p:cNvSpPr txBox="1"/>
          <p:nvPr userDrawn="1"/>
        </p:nvSpPr>
        <p:spPr>
          <a:xfrm>
            <a:off x="1" y="6569776"/>
            <a:ext cx="2007524" cy="28823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E981F81-05C7-4283-837A-46CF685411B3}" type="datetimeFigureOut">
              <a:rPr lang="zh-CN" altLang="en-US" sz="9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2026/8/10</a:t>
            </a:fld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1EA9E392-E8D3-408D-9B27-AC9C80AAAA0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10"/>
            <a:ext cx="1901403" cy="54665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08A9783A-4AA5-409F-B0BD-5480737F8647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6604" y="5511"/>
            <a:ext cx="945467" cy="535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638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4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2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26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9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sv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759347"/>
            <a:ext cx="6858000" cy="1790700"/>
          </a:xfrm>
        </p:spPr>
        <p:txBody>
          <a:bodyPr>
            <a:normAutofit/>
          </a:bodyPr>
          <a:lstStyle/>
          <a:p>
            <a:r>
              <a:rPr lang="zh-CN" altLang="en-US" sz="4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基于</a:t>
            </a:r>
            <a:r>
              <a:rPr lang="en-US" altLang="zh-CN" sz="4400" dirty="0" err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RFSoC</a:t>
            </a:r>
            <a:r>
              <a:rPr lang="zh-CN" altLang="en-US" sz="4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</a:t>
            </a:r>
            <a:r>
              <a:rPr lang="en-US" altLang="zh-CN" sz="4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MKID</a:t>
            </a:r>
            <a:r>
              <a:rPr lang="zh-CN" altLang="en-US" sz="4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阵列微波复用读出原型系统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DF176C6-EBB3-5B1B-71F8-C3336B7F9FFD}"/>
              </a:ext>
            </a:extLst>
          </p:cNvPr>
          <p:cNvSpPr>
            <a:spLocks noGrp="1"/>
          </p:cNvSpPr>
          <p:nvPr/>
        </p:nvSpPr>
        <p:spPr>
          <a:xfrm>
            <a:off x="1475955" y="4245820"/>
            <a:ext cx="5271978" cy="312927"/>
          </a:xfrm>
          <a:prstGeom prst="rect">
            <a:avLst/>
          </a:prstGeom>
          <a:noFill/>
          <a:ln>
            <a:noFill/>
          </a:ln>
        </p:spPr>
        <p:txBody>
          <a:bodyPr vert="horz" lIns="68580" tIns="34290" rIns="68580" bIns="3429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62F8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 b="1" dirty="0">
                <a:solidFill>
                  <a:srgbClr val="06546A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张煜铖，王远达，刘显科</a:t>
            </a:r>
            <a:r>
              <a:rPr lang="en-US" altLang="zh-CN" sz="1800" b="1" dirty="0">
                <a:solidFill>
                  <a:srgbClr val="06546A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 </a:t>
            </a:r>
            <a:r>
              <a:rPr lang="zh-CN" altLang="en-US" sz="1800" b="1" dirty="0">
                <a:solidFill>
                  <a:srgbClr val="06546A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殷伟刚</a:t>
            </a:r>
            <a:r>
              <a:rPr lang="en-US" altLang="zh-CN" sz="1800" b="1" dirty="0">
                <a:solidFill>
                  <a:srgbClr val="06546A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*</a:t>
            </a:r>
            <a:r>
              <a:rPr lang="zh-CN" altLang="en-US" sz="1800" b="1" dirty="0">
                <a:solidFill>
                  <a:srgbClr val="06546A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，陈凯</a:t>
            </a:r>
            <a:r>
              <a:rPr lang="en-US" altLang="zh-CN" sz="1800" b="1" dirty="0">
                <a:solidFill>
                  <a:srgbClr val="06546A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*</a:t>
            </a:r>
            <a:endParaRPr lang="zh-CN" altLang="en-US" sz="1800" b="1" dirty="0">
              <a:solidFill>
                <a:srgbClr val="06546A"/>
              </a:solidFill>
              <a:latin typeface="+mn-lt"/>
              <a:ea typeface="+mj-ea"/>
            </a:endParaRPr>
          </a:p>
        </p:txBody>
      </p:sp>
      <p:sp>
        <p:nvSpPr>
          <p:cNvPr id="11" name="文本占位符 3">
            <a:extLst>
              <a:ext uri="{FF2B5EF4-FFF2-40B4-BE49-F238E27FC236}">
                <a16:creationId xmlns:a16="http://schemas.microsoft.com/office/drawing/2014/main" id="{7682306D-69EF-408E-8D56-218EF4200AA1}"/>
              </a:ext>
            </a:extLst>
          </p:cNvPr>
          <p:cNvSpPr>
            <a:spLocks noGrp="1"/>
          </p:cNvSpPr>
          <p:nvPr/>
        </p:nvSpPr>
        <p:spPr>
          <a:xfrm>
            <a:off x="1422399" y="5174256"/>
            <a:ext cx="4895649" cy="312927"/>
          </a:xfrm>
          <a:prstGeom prst="rect">
            <a:avLst/>
          </a:prstGeom>
          <a:noFill/>
          <a:ln>
            <a:noFill/>
          </a:ln>
        </p:spPr>
        <p:txBody>
          <a:bodyPr vert="horz" lIns="68580" tIns="34290" rIns="68580" bIns="3429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62F8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600" b="1" i="0" dirty="0"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全国核电子学与核探测技术学术年会 </a:t>
            </a:r>
            <a:r>
              <a:rPr lang="en-US" altLang="zh-CN" sz="18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NED2026</a:t>
            </a:r>
            <a:endParaRPr lang="zh-CN" altLang="en-US" sz="1800" b="1" dirty="0">
              <a:solidFill>
                <a:srgbClr val="FF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591"/>
    </mc:Choice>
    <mc:Fallback xmlns="">
      <p:transition spd="slow" advTm="1659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539402D9-C905-D5B4-92AD-02E1AD77C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1743" y="0"/>
            <a:ext cx="5348907" cy="527047"/>
          </a:xfrm>
        </p:spPr>
        <p:txBody>
          <a:bodyPr>
            <a:normAutofit/>
          </a:bodyPr>
          <a:lstStyle/>
          <a:p>
            <a:r>
              <a:rPr lang="en-US" altLang="zh-CN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MKID</a:t>
            </a:r>
            <a:r>
              <a:rPr lang="zh-CN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阵列读出原型系统</a:t>
            </a:r>
            <a:r>
              <a:rPr lang="en-US" altLang="zh-CN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----</a:t>
            </a:r>
            <a:r>
              <a:rPr lang="zh-CN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硬件方案</a:t>
            </a: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AB73E341-DED8-4A04-8E63-3D1BAC3F3AB1}"/>
              </a:ext>
            </a:extLst>
          </p:cNvPr>
          <p:cNvSpPr txBox="1"/>
          <p:nvPr/>
        </p:nvSpPr>
        <p:spPr>
          <a:xfrm>
            <a:off x="92168" y="971122"/>
            <a:ext cx="3773250" cy="121866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000"/>
              </a:lnSpc>
              <a:buFont typeface="Wingdings" panose="05000000000000000000" pitchFamily="2" charset="2"/>
              <a:buChar char="l"/>
            </a:pPr>
            <a:r>
              <a:rPr lang="zh-CN" altLang="en-US" sz="2000" dirty="0">
                <a:solidFill>
                  <a:srgbClr val="203864"/>
                </a:solidFill>
              </a:rPr>
              <a:t>将系统划分为两个互连板卡，保证系统集成度，便于系统更新和扩展</a:t>
            </a: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D07A7A9B-B735-4EBA-9CA3-23C025249BC3}"/>
              </a:ext>
            </a:extLst>
          </p:cNvPr>
          <p:cNvSpPr txBox="1"/>
          <p:nvPr/>
        </p:nvSpPr>
        <p:spPr>
          <a:xfrm>
            <a:off x="98364" y="2789928"/>
            <a:ext cx="3767054" cy="12052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marL="285750" indent="-285750">
              <a:lnSpc>
                <a:spcPts val="3000"/>
              </a:lnSpc>
              <a:buFont typeface="Wingdings" panose="05000000000000000000" pitchFamily="2" charset="2"/>
              <a:buChar char="l"/>
            </a:pPr>
            <a:r>
              <a:rPr lang="zh-CN" altLang="en-US" sz="18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</a:t>
            </a:r>
            <a:r>
              <a:rPr lang="en-US" altLang="zh-CN" sz="18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RFSoC</a:t>
            </a:r>
            <a:r>
              <a:rPr lang="zh-CN" altLang="en-US" sz="18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芯片为整个系统的核心器件，设计基带处理核心板卡</a:t>
            </a:r>
            <a:r>
              <a:rPr lang="en-US" altLang="zh-CN" sz="18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RSB</a:t>
            </a:r>
            <a:r>
              <a:rPr lang="zh-CN" altLang="en-US" sz="18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18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RFSoC Board</a:t>
            </a:r>
            <a:r>
              <a:rPr lang="zh-CN" altLang="en-US" sz="18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lang="en-US" altLang="zh-CN" sz="1800" dirty="0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A16C0DE3-E890-40C7-8381-C7E643951C45}"/>
              </a:ext>
            </a:extLst>
          </p:cNvPr>
          <p:cNvSpPr txBox="1"/>
          <p:nvPr/>
        </p:nvSpPr>
        <p:spPr>
          <a:xfrm>
            <a:off x="92168" y="4599241"/>
            <a:ext cx="3767054" cy="15899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marL="285750" indent="-285750">
              <a:lnSpc>
                <a:spcPts val="3000"/>
              </a:lnSpc>
              <a:buFont typeface="Wingdings" panose="05000000000000000000" pitchFamily="2" charset="2"/>
              <a:buChar char="l"/>
            </a:pPr>
            <a:r>
              <a:rPr lang="zh-CN" altLang="en-US" sz="18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混频板卡（</a:t>
            </a:r>
            <a:r>
              <a:rPr lang="en-US" altLang="zh-CN" sz="18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MDB</a:t>
            </a:r>
            <a:r>
              <a:rPr lang="zh-CN" altLang="en-US" sz="18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de-DE" altLang="zh-CN" sz="18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Mixer Daughter Board</a:t>
            </a:r>
            <a:r>
              <a:rPr lang="zh-CN" altLang="en-US" sz="18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</a:p>
          <a:p>
            <a:pPr lvl="1" indent="0">
              <a:lnSpc>
                <a:spcPts val="3000"/>
              </a:lnSpc>
              <a:buFont typeface="Wingdings" panose="05000000000000000000" pitchFamily="2" charset="2"/>
              <a:buNone/>
            </a:pPr>
            <a:r>
              <a:rPr lang="zh-CN" altLang="en-US" sz="18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实现</a:t>
            </a:r>
            <a:r>
              <a:rPr lang="en-US" altLang="zh-CN" sz="18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18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中频</a:t>
            </a:r>
            <a:r>
              <a:rPr lang="en-US" altLang="zh-CN" sz="18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lang="zh-CN" altLang="en-US" sz="18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射频</a:t>
            </a:r>
            <a:r>
              <a:rPr lang="en-US" altLang="zh-CN" sz="18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18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直接的转换</a:t>
            </a:r>
          </a:p>
          <a:p>
            <a:pPr lvl="1" indent="0">
              <a:lnSpc>
                <a:spcPts val="3000"/>
              </a:lnSpc>
              <a:buFont typeface="Wingdings" panose="05000000000000000000" pitchFamily="2" charset="2"/>
              <a:buNone/>
            </a:pPr>
            <a:r>
              <a:rPr lang="zh-CN" altLang="en-US" sz="18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调理链路信号功率</a:t>
            </a:r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557BE630-30CF-4F42-B312-A185C461C717}"/>
              </a:ext>
            </a:extLst>
          </p:cNvPr>
          <p:cNvSpPr txBox="1"/>
          <p:nvPr/>
        </p:nvSpPr>
        <p:spPr>
          <a:xfrm>
            <a:off x="92187" y="4234808"/>
            <a:ext cx="180276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子卡：</a:t>
            </a:r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B9F95C94-EED2-4575-94E6-5A72CF6D4E86}"/>
              </a:ext>
            </a:extLst>
          </p:cNvPr>
          <p:cNvSpPr txBox="1"/>
          <p:nvPr/>
        </p:nvSpPr>
        <p:spPr>
          <a:xfrm>
            <a:off x="98269" y="2421580"/>
            <a:ext cx="180276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载板：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7AEA18F0-01CB-4196-9153-7A222EEB29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445" y="931945"/>
            <a:ext cx="4550816" cy="244430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A1EEE7C-6019-487D-AC0A-F8218FA2AA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921" y="3837288"/>
            <a:ext cx="4572000" cy="1904608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0ED2E225-E420-C3EB-C00A-B60005456ED2}"/>
              </a:ext>
            </a:extLst>
          </p:cNvPr>
          <p:cNvSpPr/>
          <p:nvPr/>
        </p:nvSpPr>
        <p:spPr>
          <a:xfrm>
            <a:off x="7497232" y="3090332"/>
            <a:ext cx="186267" cy="2859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20945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539402D9-C905-D5B4-92AD-02E1AD77C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1743" y="0"/>
            <a:ext cx="5348907" cy="527047"/>
          </a:xfrm>
        </p:spPr>
        <p:txBody>
          <a:bodyPr>
            <a:normAutofit/>
          </a:bodyPr>
          <a:lstStyle/>
          <a:p>
            <a:r>
              <a:rPr lang="en-US" altLang="zh-CN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MKID</a:t>
            </a:r>
            <a:r>
              <a:rPr lang="zh-CN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阵列读出原型系统</a:t>
            </a:r>
            <a:r>
              <a:rPr lang="en-US" altLang="zh-CN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----</a:t>
            </a:r>
            <a:r>
              <a:rPr lang="zh-CN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硬件方案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968C51EC-24DE-43B7-92B4-3DE96470ABC3}"/>
              </a:ext>
            </a:extLst>
          </p:cNvPr>
          <p:cNvSpPr txBox="1"/>
          <p:nvPr/>
        </p:nvSpPr>
        <p:spPr>
          <a:xfrm>
            <a:off x="63141" y="1020414"/>
            <a:ext cx="4831769" cy="3513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两个</a:t>
            </a:r>
            <a:r>
              <a:rPr lang="en-US" altLang="zh-CN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IO Bank </a:t>
            </a: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连接至混频板连接器，用以实现</a:t>
            </a:r>
            <a:r>
              <a:rPr lang="en-US" altLang="zh-CN" sz="2000" dirty="0" err="1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RFSoC</a:t>
            </a: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对混频板的控制</a:t>
            </a:r>
            <a:endParaRPr lang="en-US" altLang="zh-CN" sz="2000" dirty="0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lnSpc>
                <a:spcPts val="3000"/>
              </a:lnSpc>
              <a:buFont typeface="Wingdings" panose="05000000000000000000" pitchFamily="2" charset="2"/>
              <a:buChar char="Ø"/>
            </a:pPr>
            <a:r>
              <a:rPr lang="en-US" altLang="zh-CN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PS</a:t>
            </a: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端</a:t>
            </a:r>
            <a:r>
              <a:rPr lang="en-US" altLang="zh-CN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Bank</a:t>
            </a: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连接至以太网，</a:t>
            </a:r>
            <a:r>
              <a:rPr lang="en-US" altLang="zh-CN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UART</a:t>
            </a: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en-US" altLang="zh-CN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JTAG</a:t>
            </a: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接口，实现板卡与外部</a:t>
            </a:r>
            <a:r>
              <a:rPr lang="en-US" altLang="zh-CN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PC</a:t>
            </a: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之间的通信</a:t>
            </a:r>
            <a:endParaRPr lang="en-US" altLang="zh-CN" sz="2000" dirty="0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lnSpc>
                <a:spcPts val="3000"/>
              </a:lnSpc>
              <a:buFont typeface="Wingdings" panose="05000000000000000000" pitchFamily="2" charset="2"/>
              <a:buChar char="Ø"/>
            </a:pPr>
            <a:r>
              <a:rPr lang="en-US" altLang="zh-CN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PS</a:t>
            </a: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端连接</a:t>
            </a:r>
            <a:r>
              <a:rPr lang="en-US" altLang="zh-CN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TF</a:t>
            </a: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卡， </a:t>
            </a:r>
            <a:r>
              <a:rPr lang="en-US" altLang="zh-CN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DDR</a:t>
            </a: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en-US" altLang="zh-CN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SSD</a:t>
            </a: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，以支持对数据的缓存与本地数据存储</a:t>
            </a:r>
            <a:endParaRPr lang="en-US" altLang="zh-CN" sz="2000" dirty="0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lnSpc>
                <a:spcPts val="3000"/>
              </a:lnSpc>
              <a:buFont typeface="Wingdings" panose="05000000000000000000" pitchFamily="2" charset="2"/>
              <a:buChar char="Ø"/>
            </a:pPr>
            <a:r>
              <a:rPr lang="en-US" altLang="zh-CN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PL</a:t>
            </a: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端的</a:t>
            </a:r>
            <a:r>
              <a:rPr lang="en-US" altLang="zh-CN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GT Bank</a:t>
            </a: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连接至四个</a:t>
            </a:r>
            <a:r>
              <a:rPr lang="en-US" altLang="zh-CN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QSFP</a:t>
            </a: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端口，为高速数据传输提供支持</a:t>
            </a:r>
          </a:p>
        </p:txBody>
      </p:sp>
      <p:pic>
        <p:nvPicPr>
          <p:cNvPr id="21" name="图形 20">
            <a:extLst>
              <a:ext uri="{FF2B5EF4-FFF2-40B4-BE49-F238E27FC236}">
                <a16:creationId xmlns:a16="http://schemas.microsoft.com/office/drawing/2014/main" id="{83B5FF8F-A8AF-4403-BB2B-A708AD304F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55877" y="626804"/>
            <a:ext cx="4141636" cy="3306522"/>
          </a:xfrm>
          <a:prstGeom prst="rect">
            <a:avLst/>
          </a:prstGeom>
        </p:spPr>
      </p:pic>
      <p:pic>
        <p:nvPicPr>
          <p:cNvPr id="22" name="图形 1">
            <a:extLst>
              <a:ext uri="{FF2B5EF4-FFF2-40B4-BE49-F238E27FC236}">
                <a16:creationId xmlns:a16="http://schemas.microsoft.com/office/drawing/2014/main" id="{8F681AA3-EAA7-4A35-AE3B-8750B437AD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54825" y="4080790"/>
            <a:ext cx="4343739" cy="2381205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FAF11AC1-2E21-4842-AD6C-7E4979F9C0E6}"/>
              </a:ext>
            </a:extLst>
          </p:cNvPr>
          <p:cNvSpPr txBox="1"/>
          <p:nvPr/>
        </p:nvSpPr>
        <p:spPr>
          <a:xfrm>
            <a:off x="4755877" y="672418"/>
            <a:ext cx="19383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 err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RFSoC</a:t>
            </a:r>
            <a:r>
              <a:rPr lang="en-US" altLang="zh-CN" sz="16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</a:p>
          <a:p>
            <a:r>
              <a:rPr lang="en-US" altLang="zh-CN" sz="16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Bank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划分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63334AF2-654D-4AB8-A2B4-B1AF80310F36}"/>
              </a:ext>
            </a:extLst>
          </p:cNvPr>
          <p:cNvSpPr txBox="1"/>
          <p:nvPr/>
        </p:nvSpPr>
        <p:spPr>
          <a:xfrm>
            <a:off x="4755877" y="4033083"/>
            <a:ext cx="15678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RSB 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板卡布局</a:t>
            </a:r>
          </a:p>
        </p:txBody>
      </p:sp>
      <p:pic>
        <p:nvPicPr>
          <p:cNvPr id="25" name="图形 1">
            <a:extLst>
              <a:ext uri="{FF2B5EF4-FFF2-40B4-BE49-F238E27FC236}">
                <a16:creationId xmlns:a16="http://schemas.microsoft.com/office/drawing/2014/main" id="{2F2A2DE8-AA08-4A5F-84A6-BE83641815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6294" y="4553172"/>
            <a:ext cx="4144596" cy="1436440"/>
          </a:xfrm>
          <a:prstGeom prst="rect">
            <a:avLst/>
          </a:prstGeom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110A0BEE-255F-4E9B-B924-FD3C2E6F1C67}"/>
              </a:ext>
            </a:extLst>
          </p:cNvPr>
          <p:cNvSpPr txBox="1"/>
          <p:nvPr/>
        </p:nvSpPr>
        <p:spPr>
          <a:xfrm>
            <a:off x="1049006" y="6062603"/>
            <a:ext cx="286004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RFSoC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与外部的数据传输接口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20C72DC1-4960-4B14-B47F-1F384EF62747}"/>
              </a:ext>
            </a:extLst>
          </p:cNvPr>
          <p:cNvSpPr txBox="1"/>
          <p:nvPr/>
        </p:nvSpPr>
        <p:spPr>
          <a:xfrm>
            <a:off x="68222" y="628837"/>
            <a:ext cx="45906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RSB</a:t>
            </a: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板卡</a:t>
            </a:r>
            <a:r>
              <a:rPr lang="zh-CN" altLang="en-US" sz="1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：</a:t>
            </a:r>
            <a:endParaRPr lang="en-US" altLang="zh-CN" sz="1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8740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539402D9-C905-D5B4-92AD-02E1AD77C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1743" y="0"/>
            <a:ext cx="5348907" cy="527047"/>
          </a:xfrm>
        </p:spPr>
        <p:txBody>
          <a:bodyPr>
            <a:normAutofit/>
          </a:bodyPr>
          <a:lstStyle/>
          <a:p>
            <a:r>
              <a:rPr lang="en-US" altLang="zh-CN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MKID</a:t>
            </a:r>
            <a:r>
              <a:rPr lang="zh-CN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阵列读出原型系统</a:t>
            </a:r>
            <a:r>
              <a:rPr lang="en-US" altLang="zh-CN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----</a:t>
            </a:r>
            <a:r>
              <a:rPr lang="zh-CN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硬件方案</a:t>
            </a:r>
          </a:p>
        </p:txBody>
      </p:sp>
      <p:pic>
        <p:nvPicPr>
          <p:cNvPr id="12" name="图形 1">
            <a:extLst>
              <a:ext uri="{FF2B5EF4-FFF2-40B4-BE49-F238E27FC236}">
                <a16:creationId xmlns:a16="http://schemas.microsoft.com/office/drawing/2014/main" id="{2EAD687A-4A46-45A3-B566-1B3072B2D0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19046" y="939990"/>
            <a:ext cx="4846108" cy="2430129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4948B485-ECE7-42A9-BF12-579DD34CD3AE}"/>
              </a:ext>
            </a:extLst>
          </p:cNvPr>
          <p:cNvSpPr txBox="1"/>
          <p:nvPr/>
        </p:nvSpPr>
        <p:spPr>
          <a:xfrm>
            <a:off x="4227195" y="602805"/>
            <a:ext cx="2414905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RSB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板卡电源与上电顺序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DA1B7822-79B6-4506-A930-1CCD388040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133" y="3616058"/>
            <a:ext cx="4342447" cy="2950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B7BC6426-2F39-4FA1-B25D-9E6D169394D8}"/>
              </a:ext>
            </a:extLst>
          </p:cNvPr>
          <p:cNvSpPr txBox="1"/>
          <p:nvPr/>
        </p:nvSpPr>
        <p:spPr>
          <a:xfrm>
            <a:off x="4227195" y="3371707"/>
            <a:ext cx="1805305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RSB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板卡时钟网络</a:t>
            </a: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591A1274-3124-46C7-80D9-393D91199E61}"/>
              </a:ext>
            </a:extLst>
          </p:cNvPr>
          <p:cNvGrpSpPr/>
          <p:nvPr/>
        </p:nvGrpSpPr>
        <p:grpSpPr>
          <a:xfrm>
            <a:off x="246487" y="3616058"/>
            <a:ext cx="3871806" cy="2834359"/>
            <a:chOff x="342979" y="2984311"/>
            <a:chExt cx="5278120" cy="3531198"/>
          </a:xfrm>
        </p:grpSpPr>
        <p:pic>
          <p:nvPicPr>
            <p:cNvPr id="17" name="图片 16" descr="图片包含 游戏机, 电子, 电路&#10;&#10;AI 生成的内容可能不正确。">
              <a:extLst>
                <a:ext uri="{FF2B5EF4-FFF2-40B4-BE49-F238E27FC236}">
                  <a16:creationId xmlns:a16="http://schemas.microsoft.com/office/drawing/2014/main" id="{00F23A9C-D8A6-41EF-B08C-A46E864B04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979" y="2984311"/>
              <a:ext cx="5278120" cy="35179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F0332082-E450-4C42-B4D4-37EAF94926CC}"/>
                </a:ext>
              </a:extLst>
            </p:cNvPr>
            <p:cNvSpPr txBox="1"/>
            <p:nvPr/>
          </p:nvSpPr>
          <p:spPr>
            <a:xfrm>
              <a:off x="2220945" y="6178324"/>
              <a:ext cx="1602105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b="1" dirty="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RSB</a:t>
              </a:r>
              <a:r>
                <a:rPr lang="zh-CN" altLang="en-US" sz="1600" b="1" dirty="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板卡实物图</a:t>
              </a:r>
            </a:p>
          </p:txBody>
        </p:sp>
      </p:grpSp>
      <p:sp>
        <p:nvSpPr>
          <p:cNvPr id="19" name="文本框 18">
            <a:extLst>
              <a:ext uri="{FF2B5EF4-FFF2-40B4-BE49-F238E27FC236}">
                <a16:creationId xmlns:a16="http://schemas.microsoft.com/office/drawing/2014/main" id="{968C51EC-24DE-43B7-92B4-3DE96470ABC3}"/>
              </a:ext>
            </a:extLst>
          </p:cNvPr>
          <p:cNvSpPr txBox="1"/>
          <p:nvPr/>
        </p:nvSpPr>
        <p:spPr>
          <a:xfrm>
            <a:off x="-71741" y="658682"/>
            <a:ext cx="4508261" cy="3134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000"/>
              </a:lnSpc>
              <a:buFont typeface="Wingdings" panose="05000000000000000000" pitchFamily="2" charset="2"/>
              <a:buChar char="Ø"/>
            </a:pPr>
            <a:r>
              <a:rPr lang="en-US" altLang="zh-CN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RSB</a:t>
            </a:r>
            <a:r>
              <a:rPr lang="zh-CN" altLang="en-US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板卡整板采用</a:t>
            </a:r>
            <a:r>
              <a:rPr lang="en-US" altLang="zh-CN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12V @10 A</a:t>
            </a:r>
            <a:r>
              <a:rPr lang="zh-CN" altLang="en-US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的直流电源输入，</a:t>
            </a:r>
            <a:r>
              <a:rPr lang="en-US" altLang="zh-CN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RFSoC</a:t>
            </a:r>
            <a:r>
              <a:rPr lang="zh-CN" altLang="en-US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各电源轨均支持的最大电流均为仿真结果的两倍</a:t>
            </a:r>
            <a:endParaRPr lang="en-US" altLang="zh-CN" dirty="0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lnSpc>
                <a:spcPts val="3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为混频子板提供约</a:t>
            </a:r>
            <a:r>
              <a:rPr lang="en-US" altLang="zh-CN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20w</a:t>
            </a:r>
            <a:r>
              <a:rPr lang="zh-CN" altLang="en-US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功耗支持</a:t>
            </a:r>
            <a:endParaRPr lang="en-US" altLang="zh-CN" dirty="0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lnSpc>
                <a:spcPts val="3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时钟网络采用低抖动的</a:t>
            </a:r>
            <a:r>
              <a:rPr lang="en-US" altLang="zh-CN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SI5395</a:t>
            </a:r>
            <a:r>
              <a:rPr lang="zh-CN" altLang="en-US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</a:t>
            </a:r>
            <a:r>
              <a:rPr lang="en-US" altLang="zh-CN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LMK04208</a:t>
            </a:r>
            <a:r>
              <a:rPr lang="zh-CN" altLang="en-US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时钟芯片，满足高速数据传输与高速</a:t>
            </a:r>
            <a:r>
              <a:rPr lang="en-US" altLang="zh-CN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ADC/DAC</a:t>
            </a:r>
            <a:r>
              <a:rPr lang="zh-CN" altLang="en-US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的需求</a:t>
            </a:r>
          </a:p>
          <a:p>
            <a:pPr>
              <a:lnSpc>
                <a:spcPts val="3000"/>
              </a:lnSpc>
            </a:pPr>
            <a:endParaRPr lang="zh-CN" altLang="en-US" sz="2000" dirty="0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447613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539402D9-C905-D5B4-92AD-02E1AD77C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1743" y="0"/>
            <a:ext cx="5348907" cy="527047"/>
          </a:xfrm>
        </p:spPr>
        <p:txBody>
          <a:bodyPr>
            <a:normAutofit/>
          </a:bodyPr>
          <a:lstStyle/>
          <a:p>
            <a:r>
              <a:rPr lang="en-US" altLang="zh-CN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MKID</a:t>
            </a:r>
            <a:r>
              <a:rPr lang="zh-CN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阵列读出原型系统</a:t>
            </a:r>
            <a:r>
              <a:rPr lang="en-US" altLang="zh-CN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----</a:t>
            </a:r>
            <a:r>
              <a:rPr lang="zh-CN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硬件方案</a:t>
            </a:r>
          </a:p>
        </p:txBody>
      </p:sp>
      <p:pic>
        <p:nvPicPr>
          <p:cNvPr id="12" name="图形 1">
            <a:extLst>
              <a:ext uri="{FF2B5EF4-FFF2-40B4-BE49-F238E27FC236}">
                <a16:creationId xmlns:a16="http://schemas.microsoft.com/office/drawing/2014/main" id="{0FA4D5AA-78D5-4E84-BB42-8F6F3E849D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86509" y="3020090"/>
            <a:ext cx="4857491" cy="912405"/>
          </a:xfrm>
          <a:prstGeom prst="rect">
            <a:avLst/>
          </a:prstGeom>
        </p:spPr>
      </p:pic>
      <p:sp>
        <p:nvSpPr>
          <p:cNvPr id="13" name="文本框 48">
            <a:extLst>
              <a:ext uri="{FF2B5EF4-FFF2-40B4-BE49-F238E27FC236}">
                <a16:creationId xmlns:a16="http://schemas.microsoft.com/office/drawing/2014/main" id="{A510FF30-52A9-4BAC-979A-CD749DADAC70}"/>
              </a:ext>
            </a:extLst>
          </p:cNvPr>
          <p:cNvSpPr>
            <a:spLocks noGrp="1"/>
          </p:cNvSpPr>
          <p:nvPr/>
        </p:nvSpPr>
        <p:spPr>
          <a:xfrm>
            <a:off x="5445024" y="3740900"/>
            <a:ext cx="235192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dirty="0" err="1">
                <a:solidFill>
                  <a:srgbClr val="C00000"/>
                </a:solidFill>
              </a:rPr>
              <a:t>混频子板LO信号分配</a:t>
            </a:r>
            <a:endParaRPr b="1" dirty="0">
              <a:solidFill>
                <a:srgbClr val="C00000"/>
              </a:solidFill>
            </a:endParaRPr>
          </a:p>
        </p:txBody>
      </p:sp>
      <p:pic>
        <p:nvPicPr>
          <p:cNvPr id="15" name="图形 1">
            <a:extLst>
              <a:ext uri="{FF2B5EF4-FFF2-40B4-BE49-F238E27FC236}">
                <a16:creationId xmlns:a16="http://schemas.microsoft.com/office/drawing/2014/main" id="{1F377147-05DF-4F5C-B285-C1E9B094AF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6579" y="3372110"/>
            <a:ext cx="3254828" cy="2924350"/>
          </a:xfrm>
          <a:prstGeom prst="rect">
            <a:avLst/>
          </a:prstGeom>
        </p:spPr>
      </p:pic>
      <p:sp>
        <p:nvSpPr>
          <p:cNvPr id="16" name="文本框 66">
            <a:extLst>
              <a:ext uri="{FF2B5EF4-FFF2-40B4-BE49-F238E27FC236}">
                <a16:creationId xmlns:a16="http://schemas.microsoft.com/office/drawing/2014/main" id="{FB60C6D1-6B24-45AD-A50D-2D3D48229A2B}"/>
              </a:ext>
            </a:extLst>
          </p:cNvPr>
          <p:cNvSpPr>
            <a:spLocks noGrp="1"/>
          </p:cNvSpPr>
          <p:nvPr/>
        </p:nvSpPr>
        <p:spPr>
          <a:xfrm>
            <a:off x="1181706" y="6196960"/>
            <a:ext cx="1830790" cy="34467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dirty="0" err="1">
                <a:solidFill>
                  <a:srgbClr val="C00000"/>
                </a:solidFill>
              </a:rPr>
              <a:t>混频子板电路框图</a:t>
            </a:r>
            <a:endParaRPr b="1" dirty="0">
              <a:solidFill>
                <a:srgbClr val="C00000"/>
              </a:solidFill>
            </a:endParaRPr>
          </a:p>
        </p:txBody>
      </p:sp>
      <p:pic>
        <p:nvPicPr>
          <p:cNvPr id="17" name="图片 69">
            <a:extLst>
              <a:ext uri="{FF2B5EF4-FFF2-40B4-BE49-F238E27FC236}">
                <a16:creationId xmlns:a16="http://schemas.microsoft.com/office/drawing/2014/main" id="{85852909-04E9-4C53-BA93-12612F54E17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4938070" y="4168482"/>
            <a:ext cx="3192159" cy="2127978"/>
          </a:xfrm>
          <a:prstGeom prst="rect">
            <a:avLst/>
          </a:prstGeom>
          <a:ln>
            <a:noFill/>
          </a:ln>
        </p:spPr>
      </p:pic>
      <p:sp>
        <p:nvSpPr>
          <p:cNvPr id="18" name="文本框 70">
            <a:extLst>
              <a:ext uri="{FF2B5EF4-FFF2-40B4-BE49-F238E27FC236}">
                <a16:creationId xmlns:a16="http://schemas.microsoft.com/office/drawing/2014/main" id="{1DF69493-7E8F-4BD0-B18A-B9140A1F0AF7}"/>
              </a:ext>
            </a:extLst>
          </p:cNvPr>
          <p:cNvSpPr>
            <a:spLocks noGrp="1"/>
          </p:cNvSpPr>
          <p:nvPr/>
        </p:nvSpPr>
        <p:spPr>
          <a:xfrm>
            <a:off x="5861765" y="6191735"/>
            <a:ext cx="1800493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dirty="0" err="1">
                <a:solidFill>
                  <a:srgbClr val="C00000"/>
                </a:solidFill>
              </a:rPr>
              <a:t>混频子板实物图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7B774D71-825F-498E-B32C-B3FDAA209385}"/>
              </a:ext>
            </a:extLst>
          </p:cNvPr>
          <p:cNvSpPr txBox="1"/>
          <p:nvPr/>
        </p:nvSpPr>
        <p:spPr>
          <a:xfrm>
            <a:off x="105743" y="569820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MDB</a:t>
            </a: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板卡：</a:t>
            </a:r>
            <a:endParaRPr lang="en-US" altLang="zh-CN" sz="24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14C2CD5E-D657-245D-D65A-2E8A91C7270E}"/>
              </a:ext>
            </a:extLst>
          </p:cNvPr>
          <p:cNvSpPr txBox="1"/>
          <p:nvPr/>
        </p:nvSpPr>
        <p:spPr>
          <a:xfrm>
            <a:off x="105743" y="969286"/>
            <a:ext cx="9038257" cy="19807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ts val="3000"/>
              </a:lnSpc>
              <a:buFont typeface="Wingdings"/>
              <a:buChar char="Ø"/>
            </a:pPr>
            <a:r>
              <a:rPr lang="en-US" altLang="zh-CN" sz="2000" dirty="0">
                <a:solidFill>
                  <a:srgbClr val="203864"/>
                </a:solidFill>
                <a:latin typeface="微软雅黑"/>
                <a:ea typeface="微软雅黑"/>
                <a:cs typeface="微软雅黑"/>
              </a:rPr>
              <a:t>RSB</a:t>
            </a: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  <a:cs typeface="微软雅黑"/>
              </a:rPr>
              <a:t>通过连接器控制</a:t>
            </a:r>
            <a:r>
              <a:rPr lang="en-US" altLang="zh-CN" sz="2000" dirty="0">
                <a:solidFill>
                  <a:srgbClr val="203864"/>
                </a:solidFill>
                <a:latin typeface="微软雅黑"/>
                <a:ea typeface="微软雅黑"/>
                <a:cs typeface="微软雅黑"/>
              </a:rPr>
              <a:t>MDB</a:t>
            </a: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  <a:cs typeface="微软雅黑"/>
              </a:rPr>
              <a:t>板卡上的本振</a:t>
            </a:r>
            <a:r>
              <a:rPr lang="en-US" altLang="zh-CN" sz="2000" dirty="0">
                <a:solidFill>
                  <a:srgbClr val="203864"/>
                </a:solidFill>
                <a:latin typeface="微软雅黑"/>
                <a:ea typeface="微软雅黑"/>
                <a:cs typeface="微软雅黑"/>
              </a:rPr>
              <a:t>(LO)</a:t>
            </a: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  <a:cs typeface="微软雅黑"/>
              </a:rPr>
              <a:t>的频率</a:t>
            </a:r>
          </a:p>
          <a:p>
            <a:pPr marL="342900" indent="-342900">
              <a:lnSpc>
                <a:spcPts val="3000"/>
              </a:lnSpc>
              <a:buFont typeface="Wingdings"/>
              <a:buChar char="Ø"/>
            </a:pP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  <a:cs typeface="微软雅黑"/>
              </a:rPr>
              <a:t>以</a:t>
            </a:r>
            <a:r>
              <a:rPr lang="en-US" altLang="zh-CN" sz="2000" dirty="0">
                <a:solidFill>
                  <a:srgbClr val="203864"/>
                </a:solidFill>
                <a:latin typeface="微软雅黑"/>
                <a:ea typeface="微软雅黑"/>
                <a:cs typeface="微软雅黑"/>
              </a:rPr>
              <a:t>IQ</a:t>
            </a: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  <a:cs typeface="微软雅黑"/>
              </a:rPr>
              <a:t>复信号的形式发射</a:t>
            </a:r>
            <a:r>
              <a:rPr lang="en-US" altLang="zh-CN" sz="2000" dirty="0">
                <a:solidFill>
                  <a:srgbClr val="203864"/>
                </a:solidFill>
                <a:latin typeface="微软雅黑"/>
                <a:ea typeface="微软雅黑"/>
                <a:cs typeface="微软雅黑"/>
              </a:rPr>
              <a:t>/</a:t>
            </a: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  <a:cs typeface="微软雅黑"/>
              </a:rPr>
              <a:t>接收探针，采用</a:t>
            </a:r>
            <a:r>
              <a:rPr lang="en-US" altLang="zh-CN" sz="2000" dirty="0">
                <a:solidFill>
                  <a:srgbClr val="203864"/>
                </a:solidFill>
                <a:latin typeface="微软雅黑"/>
                <a:ea typeface="微软雅黑"/>
                <a:cs typeface="微软雅黑"/>
              </a:rPr>
              <a:t>IQ</a:t>
            </a: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  <a:cs typeface="微软雅黑"/>
              </a:rPr>
              <a:t>混频器 </a:t>
            </a:r>
            <a:r>
              <a:rPr lang="en-US" altLang="zh-CN" sz="2000" dirty="0">
                <a:solidFill>
                  <a:srgbClr val="203864"/>
                </a:solidFill>
                <a:latin typeface="微软雅黑"/>
                <a:ea typeface="微软雅黑"/>
                <a:cs typeface="微软雅黑"/>
              </a:rPr>
              <a:t>MMIQ-0416 </a:t>
            </a: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  <a:cs typeface="微软雅黑"/>
              </a:rPr>
              <a:t>实现信号的上、下变频，并利用 </a:t>
            </a:r>
            <a:r>
              <a:rPr lang="en-US" altLang="zh-CN" sz="2000" dirty="0">
                <a:solidFill>
                  <a:srgbClr val="203864"/>
                </a:solidFill>
                <a:latin typeface="微软雅黑"/>
                <a:ea typeface="微软雅黑"/>
                <a:cs typeface="微软雅黑"/>
              </a:rPr>
              <a:t>LMX2595 </a:t>
            </a: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  <a:cs typeface="微软雅黑"/>
              </a:rPr>
              <a:t>提供混频</a:t>
            </a:r>
            <a:r>
              <a:rPr lang="en-US" altLang="zh-CN" sz="2000" dirty="0">
                <a:solidFill>
                  <a:srgbClr val="203864"/>
                </a:solidFill>
                <a:latin typeface="微软雅黑"/>
                <a:ea typeface="微软雅黑"/>
                <a:cs typeface="微软雅黑"/>
              </a:rPr>
              <a:t>LO</a:t>
            </a: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  <a:cs typeface="微软雅黑"/>
              </a:rPr>
              <a:t>信号</a:t>
            </a:r>
          </a:p>
          <a:p>
            <a:pPr marL="342900" indent="-342900">
              <a:lnSpc>
                <a:spcPts val="3000"/>
              </a:lnSpc>
              <a:buFont typeface="Wingdings"/>
              <a:buChar char="Ø"/>
            </a:pP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  <a:cs typeface="微软雅黑"/>
              </a:rPr>
              <a:t>功分器输出同源上变频</a:t>
            </a:r>
            <a:r>
              <a:rPr lang="en-US" altLang="zh-CN" sz="2000" dirty="0">
                <a:solidFill>
                  <a:srgbClr val="203864"/>
                </a:solidFill>
                <a:latin typeface="微软雅黑"/>
                <a:ea typeface="微软雅黑"/>
                <a:cs typeface="微软雅黑"/>
              </a:rPr>
              <a:t>LO</a:t>
            </a: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  <a:cs typeface="微软雅黑"/>
              </a:rPr>
              <a:t>与下变频</a:t>
            </a:r>
            <a:r>
              <a:rPr lang="en-US" altLang="zh-CN" sz="2000" dirty="0">
                <a:solidFill>
                  <a:srgbClr val="203864"/>
                </a:solidFill>
                <a:latin typeface="微软雅黑"/>
                <a:ea typeface="微软雅黑"/>
                <a:cs typeface="微软雅黑"/>
              </a:rPr>
              <a:t>LO</a:t>
            </a: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  <a:cs typeface="微软雅黑"/>
              </a:rPr>
              <a:t>，抑制共同 </a:t>
            </a:r>
            <a:r>
              <a:rPr lang="en-US" altLang="zh-CN" sz="2000" dirty="0">
                <a:solidFill>
                  <a:srgbClr val="203864"/>
                </a:solidFill>
                <a:latin typeface="微软雅黑"/>
                <a:ea typeface="微软雅黑"/>
                <a:cs typeface="微软雅黑"/>
              </a:rPr>
              <a:t>LO </a:t>
            </a: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  <a:cs typeface="微软雅黑"/>
              </a:rPr>
              <a:t>相位噪声对测量的影响</a:t>
            </a:r>
          </a:p>
          <a:p>
            <a:pPr marL="342900" indent="-342900">
              <a:lnSpc>
                <a:spcPts val="3000"/>
              </a:lnSpc>
              <a:buFont typeface="Wingdings"/>
              <a:buChar char="Ø"/>
            </a:pP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  <a:cs typeface="微软雅黑"/>
              </a:rPr>
              <a:t>采用数控衰减器以实时调节激励功率</a:t>
            </a:r>
          </a:p>
        </p:txBody>
      </p:sp>
    </p:spTree>
    <p:extLst>
      <p:ext uri="{BB962C8B-B14F-4D97-AF65-F5344CB8AC3E}">
        <p14:creationId xmlns:p14="http://schemas.microsoft.com/office/powerpoint/2010/main" val="41555879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标题 2">
            <a:extLst>
              <a:ext uri="{FF2B5EF4-FFF2-40B4-BE49-F238E27FC236}">
                <a16:creationId xmlns:a16="http://schemas.microsoft.com/office/drawing/2014/main" id="{4F422176-2422-46DE-958E-94006EB6F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5850" y="0"/>
            <a:ext cx="5086350" cy="556156"/>
          </a:xfrm>
        </p:spPr>
        <p:txBody>
          <a:bodyPr/>
          <a:lstStyle/>
          <a:p>
            <a:r>
              <a:rPr lang="en-US" altLang="zh-CN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MKID</a:t>
            </a:r>
            <a:r>
              <a:rPr lang="zh-CN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阵列读出原型系统</a:t>
            </a:r>
            <a:r>
              <a:rPr lang="en-US" altLang="zh-CN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----</a:t>
            </a:r>
            <a:r>
              <a:rPr lang="zh-CN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固件实现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B0D298B-7491-4625-B15E-43943266F115}"/>
              </a:ext>
            </a:extLst>
          </p:cNvPr>
          <p:cNvSpPr txBox="1"/>
          <p:nvPr/>
        </p:nvSpPr>
        <p:spPr>
          <a:xfrm>
            <a:off x="143348" y="897594"/>
            <a:ext cx="8966347" cy="19807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ts val="3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</a:rPr>
              <a:t>基带信号发生与接收采用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过采样多相滤波器组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(S/AOPFB)</a:t>
            </a: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</a:rPr>
              <a:t>实现，基于其对偶结构，传输系数</a:t>
            </a:r>
            <a:r>
              <a:rPr lang="en-US" altLang="zh-CN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</a:rPr>
              <a:t>S21</a:t>
            </a: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</a:rPr>
              <a:t>计算采用直接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数字下变频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(DDC)</a:t>
            </a: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</a:rPr>
              <a:t>实现</a:t>
            </a:r>
            <a:endParaRPr lang="en-US" altLang="zh-CN" sz="2000" dirty="0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>
              <a:lnSpc>
                <a:spcPts val="3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</a:rPr>
              <a:t>通过低速串行接口控制</a:t>
            </a:r>
            <a:r>
              <a:rPr lang="en-US" altLang="zh-CN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</a:rPr>
              <a:t>LO</a:t>
            </a: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</a:rPr>
              <a:t>频率与上下变频的衰减，可随实验需求实时调节</a:t>
            </a:r>
            <a:endParaRPr lang="en-US" altLang="zh-CN" sz="2000" dirty="0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>
              <a:lnSpc>
                <a:spcPts val="3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  <a:cs typeface="微软雅黑"/>
              </a:rPr>
              <a:t>运行在</a:t>
            </a:r>
            <a:r>
              <a:rPr lang="en-US" altLang="zh-CN" sz="2000" dirty="0">
                <a:solidFill>
                  <a:srgbClr val="203864"/>
                </a:solidFill>
                <a:latin typeface="微软雅黑"/>
                <a:ea typeface="微软雅黑"/>
                <a:cs typeface="微软雅黑"/>
              </a:rPr>
              <a:t>PS</a:t>
            </a: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  <a:cs typeface="微软雅黑"/>
              </a:rPr>
              <a:t>端的</a:t>
            </a:r>
            <a:r>
              <a:rPr lang="en-US" altLang="zh-CN" sz="2000" dirty="0" err="1">
                <a:solidFill>
                  <a:srgbClr val="203864"/>
                </a:solidFill>
                <a:latin typeface="微软雅黑"/>
                <a:ea typeface="微软雅黑"/>
                <a:cs typeface="微软雅黑"/>
              </a:rPr>
              <a:t>Pynq</a:t>
            </a: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  <a:cs typeface="微软雅黑"/>
              </a:rPr>
              <a:t>系统读出各个中间结果数据</a:t>
            </a:r>
            <a:endParaRPr lang="en-US" altLang="zh-CN" sz="2000" dirty="0">
              <a:solidFill>
                <a:srgbClr val="203864"/>
              </a:solidFill>
              <a:latin typeface="微软雅黑"/>
              <a:ea typeface="微软雅黑"/>
              <a:cs typeface="微软雅黑"/>
            </a:endParaRPr>
          </a:p>
          <a:p>
            <a:pPr marL="457200" indent="-457200">
              <a:lnSpc>
                <a:spcPts val="3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基带频带范围为</a:t>
            </a:r>
            <a:r>
              <a:rPr lang="en-US" altLang="zh-CN" sz="2000" dirty="0">
                <a:solidFill>
                  <a:srgbClr val="203864"/>
                </a:solidFill>
                <a:latin typeface="微软雅黑"/>
                <a:ea typeface="微软雅黑"/>
              </a:rPr>
              <a:t>0-2GHz</a:t>
            </a:r>
            <a:endParaRPr lang="zh-CN" altLang="en-US" sz="2000" dirty="0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08EB37B2-8AFE-4CDE-ACBF-41EBB9655A65}"/>
              </a:ext>
            </a:extLst>
          </p:cNvPr>
          <p:cNvSpPr txBox="1"/>
          <p:nvPr/>
        </p:nvSpPr>
        <p:spPr>
          <a:xfrm>
            <a:off x="34305" y="533054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系统功能架构：</a:t>
            </a:r>
            <a:endParaRPr lang="en-US" altLang="zh-CN" sz="24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1969507-B95D-4B32-A254-7C2C1216DF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792" y="3017587"/>
            <a:ext cx="7900531" cy="3307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8564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539402D9-C905-D5B4-92AD-02E1AD77C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1743" y="0"/>
            <a:ext cx="5348907" cy="527047"/>
          </a:xfrm>
        </p:spPr>
        <p:txBody>
          <a:bodyPr>
            <a:normAutofit/>
          </a:bodyPr>
          <a:lstStyle/>
          <a:p>
            <a:r>
              <a:rPr lang="en-US" altLang="zh-CN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MKID</a:t>
            </a:r>
            <a:r>
              <a:rPr lang="zh-CN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阵列读出原型系统</a:t>
            </a:r>
            <a:r>
              <a:rPr lang="en-US" altLang="zh-CN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----</a:t>
            </a:r>
            <a:r>
              <a:rPr lang="zh-CN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固件实现</a:t>
            </a:r>
          </a:p>
        </p:txBody>
      </p:sp>
      <p:sp>
        <p:nvSpPr>
          <p:cNvPr id="4" name="文本框 57">
            <a:extLst>
              <a:ext uri="{FF2B5EF4-FFF2-40B4-BE49-F238E27FC236}">
                <a16:creationId xmlns:a16="http://schemas.microsoft.com/office/drawing/2014/main" id="{1751DDB8-24EE-4365-B3E5-BCB44C93D108}"/>
              </a:ext>
            </a:extLst>
          </p:cNvPr>
          <p:cNvSpPr>
            <a:spLocks noGrp="1"/>
          </p:cNvSpPr>
          <p:nvPr/>
        </p:nvSpPr>
        <p:spPr>
          <a:xfrm>
            <a:off x="193451" y="951779"/>
            <a:ext cx="9029163" cy="2744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ts val="3000"/>
              </a:lnSpc>
              <a:buFont typeface="Wingdings"/>
              <a:buChar char="Ø"/>
            </a:pP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</a:rPr>
              <a:t>系统工作模式分为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扫频</a:t>
            </a: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</a:rPr>
              <a:t>模式与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物理取数</a:t>
            </a: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</a:rPr>
              <a:t>模式</a:t>
            </a:r>
            <a:endParaRPr lang="en-US" altLang="zh-CN" sz="2000" dirty="0">
              <a:solidFill>
                <a:srgbClr val="203864"/>
              </a:solidFill>
              <a:latin typeface="微软雅黑"/>
              <a:ea typeface="微软雅黑"/>
              <a:cs typeface="微软雅黑"/>
            </a:endParaRPr>
          </a:p>
          <a:p>
            <a:pPr marL="342900" indent="-342900">
              <a:lnSpc>
                <a:spcPts val="3000"/>
              </a:lnSpc>
              <a:buFont typeface="Wingdings"/>
              <a:buChar char="Ø"/>
            </a:pP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  <a:cs typeface="微软雅黑"/>
              </a:rPr>
              <a:t>扫频测试</a:t>
            </a:r>
            <a:endParaRPr lang="en-US" altLang="zh-CN" sz="2000" dirty="0">
              <a:solidFill>
                <a:srgbClr val="203864"/>
              </a:solidFill>
              <a:latin typeface="微软雅黑"/>
              <a:ea typeface="微软雅黑"/>
              <a:cs typeface="微软雅黑"/>
            </a:endParaRPr>
          </a:p>
          <a:p>
            <a:pPr marL="800100" lvl="1" indent="-342900">
              <a:lnSpc>
                <a:spcPts val="3000"/>
              </a:lnSpc>
              <a:buFont typeface="Wingdings"/>
              <a:buChar char="Ø"/>
            </a:pP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  <a:cs typeface="微软雅黑"/>
              </a:rPr>
              <a:t>在特定频带范围内改变激励频率，并收集每个频率下的</a:t>
            </a:r>
            <a:r>
              <a:rPr lang="en-US" altLang="zh-CN" sz="2000" dirty="0">
                <a:solidFill>
                  <a:srgbClr val="203864"/>
                </a:solidFill>
                <a:latin typeface="微软雅黑"/>
                <a:ea typeface="微软雅黑"/>
                <a:cs typeface="微软雅黑"/>
              </a:rPr>
              <a:t>S21</a:t>
            </a: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  <a:cs typeface="微软雅黑"/>
              </a:rPr>
              <a:t>数据</a:t>
            </a:r>
            <a:endParaRPr lang="en-US" altLang="zh-CN" sz="2000" dirty="0">
              <a:solidFill>
                <a:srgbClr val="203864"/>
              </a:solidFill>
              <a:latin typeface="微软雅黑"/>
              <a:ea typeface="微软雅黑"/>
              <a:cs typeface="微软雅黑"/>
            </a:endParaRPr>
          </a:p>
          <a:p>
            <a:pPr marL="800100" lvl="1" indent="-342900">
              <a:lnSpc>
                <a:spcPts val="3000"/>
              </a:lnSpc>
              <a:buFont typeface="Wingdings"/>
              <a:buChar char="Ø"/>
            </a:pP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  <a:cs typeface="微软雅黑"/>
              </a:rPr>
              <a:t>在上位机中</a:t>
            </a:r>
            <a:r>
              <a:rPr lang="zh-CN" altLang="en-US" sz="20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确认</a:t>
            </a:r>
            <a:r>
              <a:rPr lang="en-US" altLang="zh-CN" sz="20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MKID</a:t>
            </a:r>
            <a:r>
              <a:rPr lang="zh-CN" altLang="en-US" sz="20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谐振频率，线缆延迟参数</a:t>
            </a:r>
            <a:endParaRPr lang="en-US" altLang="zh-CN" sz="2000" dirty="0">
              <a:solidFill>
                <a:srgbClr val="FF0000"/>
              </a:solidFill>
              <a:latin typeface="微软雅黑"/>
              <a:ea typeface="微软雅黑"/>
              <a:cs typeface="微软雅黑"/>
            </a:endParaRPr>
          </a:p>
          <a:p>
            <a:pPr marL="342900" indent="-342900">
              <a:lnSpc>
                <a:spcPts val="3000"/>
              </a:lnSpc>
              <a:buFont typeface="Wingdings"/>
              <a:buChar char="Ø"/>
            </a:pP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  <a:cs typeface="微软雅黑"/>
              </a:rPr>
              <a:t>物理取数</a:t>
            </a:r>
            <a:endParaRPr lang="en-US" altLang="zh-CN" sz="2000" dirty="0">
              <a:solidFill>
                <a:srgbClr val="203864"/>
              </a:solidFill>
              <a:latin typeface="微软雅黑"/>
              <a:ea typeface="微软雅黑"/>
              <a:cs typeface="微软雅黑"/>
            </a:endParaRPr>
          </a:p>
          <a:p>
            <a:pPr marL="800100" lvl="1" indent="-342900">
              <a:lnSpc>
                <a:spcPts val="3000"/>
              </a:lnSpc>
              <a:buFont typeface="Wingdings"/>
              <a:buChar char="Ø"/>
            </a:pP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  <a:cs typeface="微软雅黑"/>
              </a:rPr>
              <a:t>固定激励频率，实时传输</a:t>
            </a:r>
            <a:r>
              <a:rPr lang="en-US" altLang="zh-CN" sz="2000" dirty="0">
                <a:solidFill>
                  <a:srgbClr val="203864"/>
                </a:solidFill>
                <a:latin typeface="微软雅黑"/>
                <a:ea typeface="微软雅黑"/>
                <a:cs typeface="微软雅黑"/>
              </a:rPr>
              <a:t>S21</a:t>
            </a: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  <a:cs typeface="微软雅黑"/>
              </a:rPr>
              <a:t>数据给上位机，在上位机中根据扫频得到的参数</a:t>
            </a:r>
            <a:r>
              <a:rPr lang="zh-CN" altLang="en-US" sz="20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实现高分辨率单光子测量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1CA5CA9-F24D-4964-9D83-74A4810DD4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51" y="3750423"/>
            <a:ext cx="4267808" cy="2352474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6603ED57-77EF-42B7-B80F-F85CD20B876D}"/>
              </a:ext>
            </a:extLst>
          </p:cNvPr>
          <p:cNvSpPr txBox="1"/>
          <p:nvPr/>
        </p:nvSpPr>
        <p:spPr>
          <a:xfrm>
            <a:off x="1419183" y="6176842"/>
            <a:ext cx="203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</a:rPr>
              <a:t>扫频测试读出流程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1CD76C7E-522D-4F8E-B155-AE115E9A9DAB}"/>
              </a:ext>
            </a:extLst>
          </p:cNvPr>
          <p:cNvSpPr txBox="1"/>
          <p:nvPr/>
        </p:nvSpPr>
        <p:spPr>
          <a:xfrm>
            <a:off x="5982189" y="6176842"/>
            <a:ext cx="203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</a:rPr>
              <a:t>物理取数读出流程</a:t>
            </a:r>
          </a:p>
        </p:txBody>
      </p:sp>
      <p:pic>
        <p:nvPicPr>
          <p:cNvPr id="8" name="Picture 2" descr="放大字体紧凑版">
            <a:extLst>
              <a:ext uri="{FF2B5EF4-FFF2-40B4-BE49-F238E27FC236}">
                <a16:creationId xmlns:a16="http://schemas.microsoft.com/office/drawing/2014/main" id="{C831EB84-5070-426E-B4E3-DFF4C3946A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2695" y="3695928"/>
            <a:ext cx="4771306" cy="2480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1A8E82DB-BE41-4EBE-8C7C-C66863B1C498}"/>
              </a:ext>
            </a:extLst>
          </p:cNvPr>
          <p:cNvSpPr txBox="1"/>
          <p:nvPr/>
        </p:nvSpPr>
        <p:spPr>
          <a:xfrm>
            <a:off x="41355" y="592101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系统读出流程：</a:t>
            </a:r>
            <a:endParaRPr lang="en-US" altLang="zh-CN" sz="24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904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标题 2">
            <a:extLst>
              <a:ext uri="{FF2B5EF4-FFF2-40B4-BE49-F238E27FC236}">
                <a16:creationId xmlns:a16="http://schemas.microsoft.com/office/drawing/2014/main" id="{4F422176-2422-46DE-958E-94006EB6F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5850" y="0"/>
            <a:ext cx="5086350" cy="556156"/>
          </a:xfrm>
        </p:spPr>
        <p:txBody>
          <a:bodyPr/>
          <a:lstStyle/>
          <a:p>
            <a:r>
              <a:rPr lang="en-US" altLang="zh-CN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MKID</a:t>
            </a:r>
            <a:r>
              <a:rPr lang="zh-CN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阵列读出原型系统</a:t>
            </a:r>
            <a:r>
              <a:rPr lang="en-US" altLang="zh-CN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----</a:t>
            </a:r>
            <a:r>
              <a:rPr lang="zh-CN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固件实现</a:t>
            </a:r>
          </a:p>
        </p:txBody>
      </p:sp>
      <p:sp>
        <p:nvSpPr>
          <p:cNvPr id="17" name="标题 2">
            <a:extLst>
              <a:ext uri="{FF2B5EF4-FFF2-40B4-BE49-F238E27FC236}">
                <a16:creationId xmlns:a16="http://schemas.microsoft.com/office/drawing/2014/main" id="{1951017E-6DC5-4D0F-87A7-EE1F0C97B06A}"/>
              </a:ext>
            </a:extLst>
          </p:cNvPr>
          <p:cNvSpPr txBox="1">
            <a:spLocks/>
          </p:cNvSpPr>
          <p:nvPr/>
        </p:nvSpPr>
        <p:spPr>
          <a:xfrm>
            <a:off x="-98116" y="575900"/>
            <a:ext cx="8829642" cy="165350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过采样多相滤波器组策略：</a:t>
            </a:r>
            <a:endParaRPr lang="en-US" altLang="zh-CN" sz="24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9D396304-63B1-4F3E-94E0-6E69CD2DD6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8791"/>
          <a:stretch/>
        </p:blipFill>
        <p:spPr>
          <a:xfrm>
            <a:off x="280633" y="4797542"/>
            <a:ext cx="4495793" cy="133918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0B4771A0-AE89-44EB-BE8C-2E502E89C0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8590" y="4786554"/>
            <a:ext cx="3965595" cy="1245012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89D082F9-A103-4771-9200-D5B980E1BE63}"/>
              </a:ext>
            </a:extLst>
          </p:cNvPr>
          <p:cNvSpPr txBox="1"/>
          <p:nvPr/>
        </p:nvSpPr>
        <p:spPr>
          <a:xfrm>
            <a:off x="1926328" y="6196404"/>
            <a:ext cx="892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C00000"/>
                </a:solidFill>
              </a:rPr>
              <a:t>SOPFB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C413EAEB-D9F0-4528-AE92-7D4864CBBF26}"/>
              </a:ext>
            </a:extLst>
          </p:cNvPr>
          <p:cNvSpPr txBox="1"/>
          <p:nvPr/>
        </p:nvSpPr>
        <p:spPr>
          <a:xfrm>
            <a:off x="7012678" y="6196404"/>
            <a:ext cx="892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C00000"/>
                </a:solidFill>
              </a:rPr>
              <a:t>AOPFB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2" name="标题 2">
            <a:extLst>
              <a:ext uri="{FF2B5EF4-FFF2-40B4-BE49-F238E27FC236}">
                <a16:creationId xmlns:a16="http://schemas.microsoft.com/office/drawing/2014/main" id="{EE6F9513-9491-4865-B81E-51F24684DBD7}"/>
              </a:ext>
            </a:extLst>
          </p:cNvPr>
          <p:cNvSpPr txBox="1">
            <a:spLocks/>
          </p:cNvSpPr>
          <p:nvPr/>
        </p:nvSpPr>
        <p:spPr>
          <a:xfrm>
            <a:off x="0" y="934199"/>
            <a:ext cx="9144000" cy="25324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lnSpc>
                <a:spcPts val="3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</a:rPr>
              <a:t>采用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两倍过采样设计</a:t>
            </a: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</a:rPr>
              <a:t>，抑制原型滤波器过渡区的影响，确保子带边缘的非理想特性不会干扰谐振器的测量频率。</a:t>
            </a:r>
            <a:endParaRPr lang="en-US" altLang="zh-CN" sz="2000" dirty="0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indent="-342900">
              <a:lnSpc>
                <a:spcPts val="3000"/>
              </a:lnSpc>
              <a:buFont typeface="Wingdings" panose="05000000000000000000" pitchFamily="2" charset="2"/>
              <a:buChar char="Ø"/>
            </a:pPr>
            <a:r>
              <a:rPr lang="en-US" altLang="zh-CN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</a:rPr>
              <a:t>0~2048MHz</a:t>
            </a: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</a:rPr>
              <a:t>的频带划分为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2048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个宽度为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2MHz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子频带</a:t>
            </a:r>
            <a:endParaRPr lang="en-US" altLang="zh-CN" sz="20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800100" lvl="1" indent="-342900">
              <a:lnSpc>
                <a:spcPts val="3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</a:rPr>
              <a:t>子带中心间隔为</a:t>
            </a:r>
            <a:r>
              <a:rPr lang="en-US" altLang="zh-CN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</a:rPr>
              <a:t>1 MHz</a:t>
            </a:r>
            <a:r>
              <a:rPr lang="zh-CN" altLang="en-US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</a:rPr>
              <a:t>，相邻子带存在</a:t>
            </a:r>
            <a:r>
              <a:rPr lang="en-US" altLang="zh-CN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</a:rPr>
              <a:t>50%</a:t>
            </a:r>
            <a:r>
              <a:rPr lang="zh-CN" altLang="en-US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</a:rPr>
              <a:t>重叠</a:t>
            </a:r>
            <a:endParaRPr lang="en-US" altLang="zh-CN" dirty="0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indent="-342900">
              <a:lnSpc>
                <a:spcPts val="3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</a:rPr>
              <a:t>子频带波形在</a:t>
            </a:r>
            <a:r>
              <a:rPr lang="en-US" altLang="zh-CN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</a:rPr>
              <a:t>2MHz</a:t>
            </a: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</a:rPr>
              <a:t>低采样率下生成，避免全局高速（</a:t>
            </a:r>
            <a:r>
              <a:rPr lang="en-US" altLang="zh-CN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</a:rPr>
              <a:t>2Gsps</a:t>
            </a: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</a:rPr>
              <a:t>）运算，大幅节省</a:t>
            </a:r>
            <a:r>
              <a:rPr lang="en-US" altLang="zh-CN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</a:rPr>
              <a:t>FPGA</a:t>
            </a: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</a:rPr>
              <a:t>资源。</a:t>
            </a:r>
            <a:endParaRPr lang="en-US" altLang="zh-CN" sz="2000" dirty="0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D46CA5F0-72F0-4DCC-8FA3-0FD8FE38569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1039"/>
          <a:stretch/>
        </p:blipFill>
        <p:spPr>
          <a:xfrm>
            <a:off x="2266122" y="3183683"/>
            <a:ext cx="5805858" cy="1653503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D362119C-510E-443A-B3E8-BB4C304FECCD}"/>
              </a:ext>
            </a:extLst>
          </p:cNvPr>
          <p:cNvSpPr txBox="1"/>
          <p:nvPr/>
        </p:nvSpPr>
        <p:spPr>
          <a:xfrm>
            <a:off x="432429" y="3775154"/>
            <a:ext cx="2300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srgbClr val="C00000"/>
                </a:solidFill>
              </a:rPr>
              <a:t>过采样</a:t>
            </a:r>
            <a:endParaRPr lang="en-US" altLang="zh-CN" b="1" dirty="0">
              <a:solidFill>
                <a:srgbClr val="C00000"/>
              </a:solidFill>
            </a:endParaRPr>
          </a:p>
          <a:p>
            <a:pPr algn="ctr"/>
            <a:r>
              <a:rPr lang="zh-CN" altLang="en-US" b="1" dirty="0">
                <a:solidFill>
                  <a:srgbClr val="C00000"/>
                </a:solidFill>
              </a:rPr>
              <a:t>频带划分策略</a:t>
            </a:r>
          </a:p>
        </p:txBody>
      </p:sp>
    </p:spTree>
    <p:extLst>
      <p:ext uri="{BB962C8B-B14F-4D97-AF65-F5344CB8AC3E}">
        <p14:creationId xmlns:p14="http://schemas.microsoft.com/office/powerpoint/2010/main" val="23554538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标题 2">
            <a:extLst>
              <a:ext uri="{FF2B5EF4-FFF2-40B4-BE49-F238E27FC236}">
                <a16:creationId xmlns:a16="http://schemas.microsoft.com/office/drawing/2014/main" id="{4F422176-2422-46DE-958E-94006EB6F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5850" y="0"/>
            <a:ext cx="5086350" cy="556156"/>
          </a:xfrm>
        </p:spPr>
        <p:txBody>
          <a:bodyPr/>
          <a:lstStyle/>
          <a:p>
            <a:r>
              <a:rPr lang="en-US" altLang="zh-CN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MKID</a:t>
            </a:r>
            <a:r>
              <a:rPr lang="zh-CN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阵列读出原型系统</a:t>
            </a:r>
            <a:r>
              <a:rPr lang="en-US" altLang="zh-CN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----</a:t>
            </a:r>
            <a:r>
              <a:rPr lang="zh-CN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固件实现</a:t>
            </a:r>
          </a:p>
        </p:txBody>
      </p:sp>
      <p:sp>
        <p:nvSpPr>
          <p:cNvPr id="17" name="标题 2">
            <a:extLst>
              <a:ext uri="{FF2B5EF4-FFF2-40B4-BE49-F238E27FC236}">
                <a16:creationId xmlns:a16="http://schemas.microsoft.com/office/drawing/2014/main" id="{1951017E-6DC5-4D0F-87A7-EE1F0C97B06A}"/>
              </a:ext>
            </a:extLst>
          </p:cNvPr>
          <p:cNvSpPr txBox="1">
            <a:spLocks/>
          </p:cNvSpPr>
          <p:nvPr/>
        </p:nvSpPr>
        <p:spPr>
          <a:xfrm>
            <a:off x="107576" y="593125"/>
            <a:ext cx="8829642" cy="165350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子频带波形数据流发生固件设计：</a:t>
            </a:r>
            <a:endParaRPr lang="en-US" altLang="zh-CN" sz="24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25FDC224-F68D-4B0C-B526-B4A94DD6E0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2391" y="4024832"/>
            <a:ext cx="6329976" cy="246923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E37B6B20-F744-46F5-A89C-592A14AED5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706" y="2686591"/>
            <a:ext cx="6900494" cy="1353843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49FA0DB9-E9A8-4F64-B384-FDACF2CCC623}"/>
              </a:ext>
            </a:extLst>
          </p:cNvPr>
          <p:cNvSpPr txBox="1"/>
          <p:nvPr/>
        </p:nvSpPr>
        <p:spPr>
          <a:xfrm>
            <a:off x="252900" y="944271"/>
            <a:ext cx="8602865" cy="1589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数据流以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16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通道并行输出</a:t>
            </a: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en-US" altLang="zh-CN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128</a:t>
            </a: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个时钟周期完成</a:t>
            </a:r>
            <a:r>
              <a:rPr lang="en-US" altLang="zh-CN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2048</a:t>
            </a: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个子带数据轮询</a:t>
            </a:r>
            <a:endParaRPr lang="en-US" altLang="zh-CN" sz="2000" dirty="0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lnSpc>
                <a:spcPts val="3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以单波形存储 </a:t>
            </a:r>
            <a:r>
              <a:rPr lang="en-US" altLang="zh-CN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 </a:t>
            </a: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变步长寻址 </a:t>
            </a:r>
            <a:r>
              <a:rPr lang="en-US" altLang="zh-CN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 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时分并行输出</a:t>
            </a: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的低资源方案，实现</a:t>
            </a:r>
            <a:r>
              <a:rPr lang="en-US" altLang="zh-CN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2048</a:t>
            </a: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子带、</a:t>
            </a:r>
            <a:r>
              <a:rPr lang="en-US" altLang="zh-CN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 kHz</a:t>
            </a: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分辨率、最高</a:t>
            </a:r>
            <a:r>
              <a:rPr lang="en-US" altLang="zh-CN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1024</a:t>
            </a: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通道的高速灵活频率梳生成。</a:t>
            </a:r>
            <a:endParaRPr lang="en-US" altLang="zh-CN" sz="2000" dirty="0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lnSpc>
                <a:spcPts val="3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I/Q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独立地址偏置</a:t>
            </a: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实现相位微调，低成本校正模拟链路</a:t>
            </a:r>
            <a:r>
              <a:rPr lang="en-US" altLang="zh-CN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IQ</a:t>
            </a: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不平衡。</a:t>
            </a:r>
            <a:endParaRPr lang="en-US" altLang="zh-CN" sz="2000" dirty="0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CA16CC62-1E9A-4ED7-8C47-7F7E3C117091}"/>
              </a:ext>
            </a:extLst>
          </p:cNvPr>
          <p:cNvSpPr txBox="1"/>
          <p:nvPr/>
        </p:nvSpPr>
        <p:spPr>
          <a:xfrm>
            <a:off x="2118429" y="4093063"/>
            <a:ext cx="29046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00" dirty="0"/>
              <a:t>……</a:t>
            </a:r>
            <a:endParaRPr lang="zh-CN" altLang="en-US" sz="600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2B9ECACC-4CDD-4335-8D53-B34D003B45BA}"/>
              </a:ext>
            </a:extLst>
          </p:cNvPr>
          <p:cNvSpPr txBox="1"/>
          <p:nvPr/>
        </p:nvSpPr>
        <p:spPr>
          <a:xfrm>
            <a:off x="1902586" y="4339359"/>
            <a:ext cx="29046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00" dirty="0"/>
              <a:t>……</a:t>
            </a:r>
            <a:endParaRPr lang="zh-CN" altLang="en-US" sz="600" dirty="0"/>
          </a:p>
        </p:txBody>
      </p:sp>
    </p:spTree>
    <p:extLst>
      <p:ext uri="{BB962C8B-B14F-4D97-AF65-F5344CB8AC3E}">
        <p14:creationId xmlns:p14="http://schemas.microsoft.com/office/powerpoint/2010/main" val="33427908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37">
            <a:extLst>
              <a:ext uri="{FF2B5EF4-FFF2-40B4-BE49-F238E27FC236}">
                <a16:creationId xmlns:a16="http://schemas.microsoft.com/office/drawing/2014/main" id="{84E1CB9D-BC87-4B16-8529-57516F89E430}"/>
              </a:ext>
            </a:extLst>
          </p:cNvPr>
          <p:cNvSpPr>
            <a:spLocks noGrp="1"/>
          </p:cNvSpPr>
          <p:nvPr/>
        </p:nvSpPr>
        <p:spPr>
          <a:xfrm>
            <a:off x="734436" y="1828102"/>
            <a:ext cx="3767714" cy="432000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r>
              <a:rPr sz="2400" b="1" dirty="0">
                <a:solidFill>
                  <a:srgbClr val="06546A"/>
                </a:solidFill>
                <a:latin typeface="楷体"/>
                <a:ea typeface="楷体"/>
                <a:cs typeface="楷体"/>
              </a:rPr>
              <a:t>1. </a:t>
            </a:r>
            <a:r>
              <a:rPr sz="2400" b="1" dirty="0" err="1">
                <a:solidFill>
                  <a:srgbClr val="06546A"/>
                </a:solidFill>
                <a:latin typeface="楷体"/>
                <a:ea typeface="楷体"/>
                <a:cs typeface="楷体"/>
              </a:rPr>
              <a:t>MKID探测器与读出需求</a:t>
            </a:r>
            <a:endParaRPr sz="2400" b="1" dirty="0">
              <a:solidFill>
                <a:srgbClr val="06546A"/>
              </a:solidFill>
              <a:latin typeface="楷体"/>
              <a:ea typeface="楷体"/>
              <a:cs typeface="楷体"/>
            </a:endParaRPr>
          </a:p>
        </p:txBody>
      </p:sp>
      <p:sp>
        <p:nvSpPr>
          <p:cNvPr id="6" name="文本框 40">
            <a:extLst>
              <a:ext uri="{FF2B5EF4-FFF2-40B4-BE49-F238E27FC236}">
                <a16:creationId xmlns:a16="http://schemas.microsoft.com/office/drawing/2014/main" id="{10EDD30D-C2A3-4E9E-8380-3B3F938681F7}"/>
              </a:ext>
            </a:extLst>
          </p:cNvPr>
          <p:cNvSpPr>
            <a:spLocks noGrp="1"/>
          </p:cNvSpPr>
          <p:nvPr/>
        </p:nvSpPr>
        <p:spPr>
          <a:xfrm>
            <a:off x="734440" y="3556107"/>
            <a:ext cx="2981281" cy="511073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r>
              <a:rPr sz="2400" b="1" dirty="0">
                <a:solidFill>
                  <a:srgbClr val="FF0000"/>
                </a:solidFill>
                <a:latin typeface="楷体"/>
                <a:ea typeface="楷体"/>
                <a:cs typeface="楷体"/>
              </a:rPr>
              <a:t>3. </a:t>
            </a:r>
            <a:r>
              <a:rPr sz="2400" b="1" dirty="0" err="1">
                <a:solidFill>
                  <a:srgbClr val="FF0000"/>
                </a:solidFill>
                <a:latin typeface="楷体"/>
                <a:ea typeface="楷体"/>
                <a:cs typeface="楷体"/>
              </a:rPr>
              <a:t>初步测试结果</a:t>
            </a:r>
            <a:endParaRPr sz="2400" b="1" dirty="0">
              <a:solidFill>
                <a:srgbClr val="FF0000"/>
              </a:solidFill>
              <a:latin typeface="楷体"/>
              <a:ea typeface="楷体"/>
              <a:cs typeface="楷体"/>
            </a:endParaRPr>
          </a:p>
        </p:txBody>
      </p:sp>
      <p:sp>
        <p:nvSpPr>
          <p:cNvPr id="7" name="文本框 21">
            <a:extLst>
              <a:ext uri="{FF2B5EF4-FFF2-40B4-BE49-F238E27FC236}">
                <a16:creationId xmlns:a16="http://schemas.microsoft.com/office/drawing/2014/main" id="{710C2F33-9AFB-4342-B1A6-09C7BB84EFB6}"/>
              </a:ext>
            </a:extLst>
          </p:cNvPr>
          <p:cNvSpPr>
            <a:spLocks noGrp="1"/>
          </p:cNvSpPr>
          <p:nvPr/>
        </p:nvSpPr>
        <p:spPr>
          <a:xfrm>
            <a:off x="734434" y="2692102"/>
            <a:ext cx="2981282" cy="432000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r>
              <a:rPr sz="2400" b="1">
                <a:solidFill>
                  <a:srgbClr val="06546A"/>
                </a:solidFill>
                <a:latin typeface="楷体"/>
                <a:ea typeface="楷体"/>
                <a:cs typeface="楷体"/>
              </a:rPr>
              <a:t>2. MKID阵列读出原型系统</a:t>
            </a:r>
          </a:p>
        </p:txBody>
      </p:sp>
      <p:sp>
        <p:nvSpPr>
          <p:cNvPr id="8" name="文本框 40">
            <a:extLst>
              <a:ext uri="{FF2B5EF4-FFF2-40B4-BE49-F238E27FC236}">
                <a16:creationId xmlns:a16="http://schemas.microsoft.com/office/drawing/2014/main" id="{5B271FC0-C3A7-4D7B-8B1C-DF4A51E87233}"/>
              </a:ext>
            </a:extLst>
          </p:cNvPr>
          <p:cNvSpPr>
            <a:spLocks noGrp="1"/>
          </p:cNvSpPr>
          <p:nvPr/>
        </p:nvSpPr>
        <p:spPr>
          <a:xfrm>
            <a:off x="734435" y="4420107"/>
            <a:ext cx="2981281" cy="511073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r>
              <a:rPr lang="en-US" sz="2400" b="1" dirty="0">
                <a:solidFill>
                  <a:srgbClr val="06546A"/>
                </a:solidFill>
                <a:latin typeface="楷体"/>
                <a:ea typeface="楷体"/>
                <a:cs typeface="楷体"/>
              </a:rPr>
              <a:t>4</a:t>
            </a:r>
            <a:r>
              <a:rPr sz="2400" b="1" dirty="0">
                <a:solidFill>
                  <a:srgbClr val="06546A"/>
                </a:solidFill>
                <a:latin typeface="楷体"/>
                <a:ea typeface="楷体"/>
                <a:cs typeface="楷体"/>
              </a:rPr>
              <a:t>. </a:t>
            </a:r>
            <a:r>
              <a:rPr lang="zh-CN" altLang="en-US" sz="2400" b="1" dirty="0">
                <a:solidFill>
                  <a:srgbClr val="06546A"/>
                </a:solidFill>
                <a:latin typeface="楷体"/>
                <a:ea typeface="楷体"/>
                <a:cs typeface="楷体"/>
              </a:rPr>
              <a:t>总结</a:t>
            </a:r>
            <a:endParaRPr lang="en-US" sz="2400" b="1" dirty="0">
              <a:solidFill>
                <a:srgbClr val="06546A"/>
              </a:solidFill>
              <a:latin typeface="楷体"/>
              <a:ea typeface="楷体"/>
              <a:cs typeface="楷体"/>
            </a:endParaRPr>
          </a:p>
          <a:p>
            <a:endParaRPr lang="en-US" sz="2400" b="1" dirty="0">
              <a:solidFill>
                <a:srgbClr val="06546A"/>
              </a:solidFill>
              <a:latin typeface="楷体"/>
              <a:ea typeface="楷体"/>
              <a:cs typeface="楷体"/>
            </a:endParaRPr>
          </a:p>
          <a:p>
            <a:endParaRPr lang="zh-CN" altLang="en-US" sz="2400" b="1" dirty="0">
              <a:solidFill>
                <a:srgbClr val="06546A"/>
              </a:solidFill>
              <a:latin typeface="楷体"/>
              <a:ea typeface="楷体"/>
              <a:cs typeface="楷体"/>
            </a:endParaRPr>
          </a:p>
        </p:txBody>
      </p:sp>
    </p:spTree>
    <p:extLst>
      <p:ext uri="{BB962C8B-B14F-4D97-AF65-F5344CB8AC3E}">
        <p14:creationId xmlns:p14="http://schemas.microsoft.com/office/powerpoint/2010/main" val="28296955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标题 2">
            <a:extLst>
              <a:ext uri="{FF2B5EF4-FFF2-40B4-BE49-F238E27FC236}">
                <a16:creationId xmlns:a16="http://schemas.microsoft.com/office/drawing/2014/main" id="{4F422176-2422-46DE-958E-94006EB6F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6219" y="0"/>
            <a:ext cx="5617221" cy="556156"/>
          </a:xfrm>
        </p:spPr>
        <p:txBody>
          <a:bodyPr>
            <a:normAutofit/>
          </a:bodyPr>
          <a:lstStyle/>
          <a:p>
            <a:pPr algn="ctr"/>
            <a:r>
              <a:rPr lang="zh-CN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初步测试结果</a:t>
            </a:r>
          </a:p>
        </p:txBody>
      </p:sp>
      <p:sp>
        <p:nvSpPr>
          <p:cNvPr id="17" name="标题 2">
            <a:extLst>
              <a:ext uri="{FF2B5EF4-FFF2-40B4-BE49-F238E27FC236}">
                <a16:creationId xmlns:a16="http://schemas.microsoft.com/office/drawing/2014/main" id="{1951017E-6DC5-4D0F-87A7-EE1F0C97B06A}"/>
              </a:ext>
            </a:extLst>
          </p:cNvPr>
          <p:cNvSpPr txBox="1">
            <a:spLocks/>
          </p:cNvSpPr>
          <p:nvPr/>
        </p:nvSpPr>
        <p:spPr>
          <a:xfrm>
            <a:off x="464862" y="826705"/>
            <a:ext cx="8829642" cy="165350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altLang="zh-CN" sz="24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C8B9601A-9D7B-4971-B4ED-E6BE76B42AE2}"/>
              </a:ext>
            </a:extLst>
          </p:cNvPr>
          <p:cNvSpPr txBox="1"/>
          <p:nvPr/>
        </p:nvSpPr>
        <p:spPr>
          <a:xfrm>
            <a:off x="749457" y="1391159"/>
            <a:ext cx="5425258" cy="12305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  <a:defRPr sz="1650">
                <a:solidFill>
                  <a:srgbClr val="203864"/>
                </a:solidFill>
                <a:latin typeface="微软雅黑"/>
                <a:ea typeface="微软雅黑"/>
                <a:cs typeface="微软雅黑"/>
              </a:defRPr>
            </a:pP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多频点激励发生测试</a:t>
            </a:r>
            <a:endParaRPr lang="en-US" altLang="zh-CN" sz="2000" dirty="0">
              <a:solidFill>
                <a:srgbClr val="203864"/>
              </a:solidFill>
              <a:latin typeface="微软雅黑"/>
              <a:ea typeface="微软雅黑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  <a:defRPr sz="1650">
                <a:solidFill>
                  <a:srgbClr val="203864"/>
                </a:solidFill>
                <a:latin typeface="微软雅黑"/>
                <a:ea typeface="微软雅黑"/>
                <a:cs typeface="微软雅黑"/>
              </a:defRPr>
            </a:pP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回环相位噪声测试</a:t>
            </a:r>
            <a:endParaRPr lang="en-US" altLang="zh-CN" sz="2000" dirty="0">
              <a:solidFill>
                <a:srgbClr val="203864"/>
              </a:solidFill>
              <a:latin typeface="微软雅黑"/>
              <a:ea typeface="微软雅黑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C0C94EC8-76DE-4AD3-A7B6-D3AB4BF728D1}"/>
              </a:ext>
            </a:extLst>
          </p:cNvPr>
          <p:cNvSpPr txBox="1"/>
          <p:nvPr/>
        </p:nvSpPr>
        <p:spPr>
          <a:xfrm>
            <a:off x="379104" y="907260"/>
            <a:ext cx="48512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电子学实验室自检测试：</a:t>
            </a:r>
            <a:endParaRPr lang="en-US" altLang="zh-CN" sz="24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BE544AD-8993-4133-80E7-C3382A8BB0EB}"/>
              </a:ext>
            </a:extLst>
          </p:cNvPr>
          <p:cNvSpPr txBox="1"/>
          <p:nvPr/>
        </p:nvSpPr>
        <p:spPr>
          <a:xfrm>
            <a:off x="307635" y="3249959"/>
            <a:ext cx="48512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单像素探测器联调测试：</a:t>
            </a:r>
            <a:endParaRPr lang="en-US" altLang="zh-CN" sz="24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BE24C9B2-0686-40B6-AF2E-5AC433EB74F1}"/>
              </a:ext>
            </a:extLst>
          </p:cNvPr>
          <p:cNvSpPr txBox="1"/>
          <p:nvPr/>
        </p:nvSpPr>
        <p:spPr>
          <a:xfrm>
            <a:off x="786695" y="3833352"/>
            <a:ext cx="9466729" cy="12305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  <a:defRPr sz="1650">
                <a:solidFill>
                  <a:srgbClr val="203864"/>
                </a:solidFill>
                <a:latin typeface="微软雅黑"/>
                <a:ea typeface="微软雅黑"/>
                <a:cs typeface="微软雅黑"/>
              </a:defRPr>
            </a:pP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扫频测试</a:t>
            </a:r>
            <a:endParaRPr lang="en-US" altLang="zh-CN" sz="2000" dirty="0">
              <a:solidFill>
                <a:srgbClr val="203864"/>
              </a:solidFill>
              <a:latin typeface="微软雅黑"/>
              <a:ea typeface="微软雅黑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  <a:defRPr sz="1650">
                <a:solidFill>
                  <a:srgbClr val="203864"/>
                </a:solidFill>
                <a:latin typeface="微软雅黑"/>
                <a:ea typeface="微软雅黑"/>
                <a:cs typeface="微软雅黑"/>
              </a:defRPr>
            </a:pP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定频测量测试</a:t>
            </a:r>
            <a:endParaRPr lang="en-US" altLang="zh-CN" sz="2000" dirty="0">
              <a:solidFill>
                <a:srgbClr val="203864"/>
              </a:solidFill>
              <a:latin typeface="微软雅黑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967207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37">
            <a:extLst>
              <a:ext uri="{FF2B5EF4-FFF2-40B4-BE49-F238E27FC236}">
                <a16:creationId xmlns:a16="http://schemas.microsoft.com/office/drawing/2014/main" id="{DE18F0F1-6253-4596-8B31-A99FE86FADD0}"/>
              </a:ext>
            </a:extLst>
          </p:cNvPr>
          <p:cNvSpPr>
            <a:spLocks noGrp="1"/>
          </p:cNvSpPr>
          <p:nvPr/>
        </p:nvSpPr>
        <p:spPr>
          <a:xfrm>
            <a:off x="734436" y="1828102"/>
            <a:ext cx="3767714" cy="432000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r>
              <a:rPr sz="2400" b="1" dirty="0">
                <a:solidFill>
                  <a:srgbClr val="FF0000"/>
                </a:solidFill>
                <a:latin typeface="楷体"/>
                <a:ea typeface="楷体"/>
              </a:rPr>
              <a:t>1. </a:t>
            </a:r>
            <a:r>
              <a:rPr sz="2400" b="1" dirty="0" err="1">
                <a:solidFill>
                  <a:srgbClr val="FF0000"/>
                </a:solidFill>
                <a:latin typeface="楷体"/>
                <a:ea typeface="楷体"/>
              </a:rPr>
              <a:t>MKID探测器与读出需求</a:t>
            </a:r>
            <a:endParaRPr sz="2400" b="1" dirty="0">
              <a:solidFill>
                <a:srgbClr val="FF0000"/>
              </a:solidFill>
              <a:latin typeface="楷体"/>
              <a:ea typeface="楷体"/>
            </a:endParaRPr>
          </a:p>
        </p:txBody>
      </p:sp>
      <p:sp>
        <p:nvSpPr>
          <p:cNvPr id="6" name="文本框 40">
            <a:extLst>
              <a:ext uri="{FF2B5EF4-FFF2-40B4-BE49-F238E27FC236}">
                <a16:creationId xmlns:a16="http://schemas.microsoft.com/office/drawing/2014/main" id="{286D1B6E-94BD-4715-B048-4FF17C9351D8}"/>
              </a:ext>
            </a:extLst>
          </p:cNvPr>
          <p:cNvSpPr>
            <a:spLocks noGrp="1"/>
          </p:cNvSpPr>
          <p:nvPr/>
        </p:nvSpPr>
        <p:spPr>
          <a:xfrm>
            <a:off x="734440" y="3556107"/>
            <a:ext cx="2981281" cy="511073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r>
              <a:rPr sz="2400" b="1" dirty="0">
                <a:solidFill>
                  <a:srgbClr val="06546A"/>
                </a:solidFill>
                <a:latin typeface="楷体"/>
                <a:ea typeface="楷体"/>
                <a:cs typeface="楷体"/>
              </a:rPr>
              <a:t>3. </a:t>
            </a:r>
            <a:r>
              <a:rPr sz="2400" b="1" dirty="0" err="1">
                <a:solidFill>
                  <a:srgbClr val="06546A"/>
                </a:solidFill>
                <a:latin typeface="楷体"/>
                <a:ea typeface="楷体"/>
                <a:cs typeface="楷体"/>
              </a:rPr>
              <a:t>初步测试结果</a:t>
            </a:r>
            <a:endParaRPr sz="2400" b="1" dirty="0">
              <a:solidFill>
                <a:srgbClr val="06546A"/>
              </a:solidFill>
              <a:latin typeface="楷体"/>
              <a:ea typeface="楷体"/>
              <a:cs typeface="楷体"/>
            </a:endParaRPr>
          </a:p>
        </p:txBody>
      </p:sp>
      <p:sp>
        <p:nvSpPr>
          <p:cNvPr id="7" name="文本框 21">
            <a:extLst>
              <a:ext uri="{FF2B5EF4-FFF2-40B4-BE49-F238E27FC236}">
                <a16:creationId xmlns:a16="http://schemas.microsoft.com/office/drawing/2014/main" id="{C8C9C158-0FAA-4ED2-8BA0-08D70C64358A}"/>
              </a:ext>
            </a:extLst>
          </p:cNvPr>
          <p:cNvSpPr>
            <a:spLocks noGrp="1"/>
          </p:cNvSpPr>
          <p:nvPr/>
        </p:nvSpPr>
        <p:spPr>
          <a:xfrm>
            <a:off x="734434" y="2692102"/>
            <a:ext cx="2981282" cy="432000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r>
              <a:rPr sz="2400" b="1" dirty="0">
                <a:solidFill>
                  <a:srgbClr val="06546A"/>
                </a:solidFill>
                <a:latin typeface="楷体"/>
                <a:ea typeface="楷体"/>
                <a:cs typeface="楷体"/>
              </a:rPr>
              <a:t>2. </a:t>
            </a:r>
            <a:r>
              <a:rPr sz="2400" b="1" dirty="0" err="1">
                <a:solidFill>
                  <a:srgbClr val="06546A"/>
                </a:solidFill>
                <a:latin typeface="楷体"/>
                <a:ea typeface="楷体"/>
                <a:cs typeface="楷体"/>
              </a:rPr>
              <a:t>MKID阵列读出原型系统</a:t>
            </a:r>
            <a:endParaRPr sz="2400" b="1" dirty="0">
              <a:solidFill>
                <a:srgbClr val="06546A"/>
              </a:solidFill>
              <a:latin typeface="楷体"/>
              <a:ea typeface="楷体"/>
              <a:cs typeface="楷体"/>
            </a:endParaRPr>
          </a:p>
        </p:txBody>
      </p:sp>
      <p:sp>
        <p:nvSpPr>
          <p:cNvPr id="8" name="文本框 40">
            <a:extLst>
              <a:ext uri="{FF2B5EF4-FFF2-40B4-BE49-F238E27FC236}">
                <a16:creationId xmlns:a16="http://schemas.microsoft.com/office/drawing/2014/main" id="{791B9312-FD21-4639-88EF-F3F08775034B}"/>
              </a:ext>
            </a:extLst>
          </p:cNvPr>
          <p:cNvSpPr>
            <a:spLocks noGrp="1"/>
          </p:cNvSpPr>
          <p:nvPr/>
        </p:nvSpPr>
        <p:spPr>
          <a:xfrm>
            <a:off x="734435" y="4420107"/>
            <a:ext cx="2981281" cy="511073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r>
              <a:rPr lang="en-US" sz="2400" b="1" dirty="0">
                <a:solidFill>
                  <a:srgbClr val="06546A"/>
                </a:solidFill>
                <a:latin typeface="楷体"/>
                <a:ea typeface="楷体"/>
              </a:rPr>
              <a:t>4</a:t>
            </a:r>
            <a:r>
              <a:rPr sz="2400" b="1" dirty="0">
                <a:solidFill>
                  <a:srgbClr val="06546A"/>
                </a:solidFill>
                <a:latin typeface="楷体"/>
                <a:ea typeface="楷体"/>
              </a:rPr>
              <a:t>. </a:t>
            </a:r>
            <a:r>
              <a:rPr lang="zh-CN" altLang="en-US" sz="2400" b="1" dirty="0">
                <a:solidFill>
                  <a:srgbClr val="06546A"/>
                </a:solidFill>
                <a:latin typeface="楷体"/>
                <a:ea typeface="楷体"/>
              </a:rPr>
              <a:t>总结</a:t>
            </a:r>
            <a:endParaRPr lang="en-US" sz="2400" b="1" dirty="0">
              <a:solidFill>
                <a:srgbClr val="06546A"/>
              </a:solidFill>
              <a:latin typeface="楷体"/>
              <a:ea typeface="楷体"/>
            </a:endParaRPr>
          </a:p>
          <a:p>
            <a:endParaRPr lang="en-US" sz="2400" b="1" dirty="0">
              <a:solidFill>
                <a:srgbClr val="06546A"/>
              </a:solidFill>
              <a:latin typeface="楷体"/>
              <a:ea typeface="楷体"/>
              <a:cs typeface="楷体"/>
            </a:endParaRPr>
          </a:p>
          <a:p>
            <a:endParaRPr lang="zh-CN" altLang="en-US" sz="2400" b="1" dirty="0">
              <a:solidFill>
                <a:srgbClr val="06546A"/>
              </a:solidFill>
              <a:latin typeface="楷体"/>
              <a:ea typeface="楷体"/>
              <a:cs typeface="楷体"/>
            </a:endParaRPr>
          </a:p>
        </p:txBody>
      </p:sp>
    </p:spTree>
    <p:extLst>
      <p:ext uri="{BB962C8B-B14F-4D97-AF65-F5344CB8AC3E}">
        <p14:creationId xmlns:p14="http://schemas.microsoft.com/office/powerpoint/2010/main" val="3090748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标题 2">
            <a:extLst>
              <a:ext uri="{FF2B5EF4-FFF2-40B4-BE49-F238E27FC236}">
                <a16:creationId xmlns:a16="http://schemas.microsoft.com/office/drawing/2014/main" id="{4F422176-2422-46DE-958E-94006EB6F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6219" y="0"/>
            <a:ext cx="5617221" cy="556156"/>
          </a:xfrm>
        </p:spPr>
        <p:txBody>
          <a:bodyPr>
            <a:normAutofit/>
          </a:bodyPr>
          <a:lstStyle/>
          <a:p>
            <a:pPr algn="ctr"/>
            <a:r>
              <a:rPr lang="zh-CN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初步测试结果</a:t>
            </a:r>
            <a:r>
              <a:rPr lang="en-US" altLang="zh-CN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----</a:t>
            </a:r>
            <a:r>
              <a:rPr lang="zh-CN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实验室自检测试</a:t>
            </a:r>
          </a:p>
        </p:txBody>
      </p:sp>
      <p:sp>
        <p:nvSpPr>
          <p:cNvPr id="17" name="标题 2">
            <a:extLst>
              <a:ext uri="{FF2B5EF4-FFF2-40B4-BE49-F238E27FC236}">
                <a16:creationId xmlns:a16="http://schemas.microsoft.com/office/drawing/2014/main" id="{1951017E-6DC5-4D0F-87A7-EE1F0C97B06A}"/>
              </a:ext>
            </a:extLst>
          </p:cNvPr>
          <p:cNvSpPr txBox="1">
            <a:spLocks/>
          </p:cNvSpPr>
          <p:nvPr/>
        </p:nvSpPr>
        <p:spPr>
          <a:xfrm>
            <a:off x="200058" y="810155"/>
            <a:ext cx="8829642" cy="165350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altLang="zh-CN" sz="24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1" name="图片 6">
            <a:extLst>
              <a:ext uri="{FF2B5EF4-FFF2-40B4-BE49-F238E27FC236}">
                <a16:creationId xmlns:a16="http://schemas.microsoft.com/office/drawing/2014/main" id="{3D51EB69-7153-4857-8119-38B80D642DF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62109" y="2888763"/>
            <a:ext cx="4061460" cy="1005840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33AFC062-FB22-4BD8-979A-33204FE39D48}"/>
              </a:ext>
            </a:extLst>
          </p:cNvPr>
          <p:cNvSpPr txBox="1"/>
          <p:nvPr/>
        </p:nvSpPr>
        <p:spPr>
          <a:xfrm>
            <a:off x="1180707" y="3912756"/>
            <a:ext cx="3496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</a:rPr>
              <a:t>频点发生测试平台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1E701C33-0621-40E9-9170-17C24FFB22B4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782" y="4253408"/>
            <a:ext cx="3550023" cy="2017000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8BD3A984-057E-4B6C-9554-5AEED46F6D89}"/>
              </a:ext>
            </a:extLst>
          </p:cNvPr>
          <p:cNvSpPr txBox="1"/>
          <p:nvPr/>
        </p:nvSpPr>
        <p:spPr>
          <a:xfrm>
            <a:off x="891029" y="6206273"/>
            <a:ext cx="32192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C00000"/>
                </a:solidFill>
              </a:rPr>
              <a:t>32 </a:t>
            </a:r>
            <a:r>
              <a:rPr lang="zh-CN" altLang="en-US" b="1" dirty="0">
                <a:solidFill>
                  <a:srgbClr val="C00000"/>
                </a:solidFill>
              </a:rPr>
              <a:t>频点频率梳输出频谱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C0C94EC8-76DE-4AD3-A7B6-D3AB4BF728D1}"/>
              </a:ext>
            </a:extLst>
          </p:cNvPr>
          <p:cNvSpPr txBox="1"/>
          <p:nvPr/>
        </p:nvSpPr>
        <p:spPr>
          <a:xfrm>
            <a:off x="-32803" y="522643"/>
            <a:ext cx="48512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多频点激励发生测试：</a:t>
            </a:r>
            <a:endParaRPr lang="en-US" altLang="zh-CN" sz="24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C9C0F150-12C7-4D9C-8557-CBAAD07493B6}"/>
              </a:ext>
            </a:extLst>
          </p:cNvPr>
          <p:cNvSpPr txBox="1"/>
          <p:nvPr/>
        </p:nvSpPr>
        <p:spPr>
          <a:xfrm>
            <a:off x="451509" y="844221"/>
            <a:ext cx="8636116" cy="2365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ts val="3000"/>
              </a:lnSpc>
              <a:buFont typeface="Wingdings" panose="05000000000000000000" pitchFamily="2" charset="2"/>
              <a:buChar char="Ø"/>
              <a:defRPr sz="1650">
                <a:solidFill>
                  <a:srgbClr val="203864"/>
                </a:solidFill>
                <a:latin typeface="微软雅黑"/>
                <a:ea typeface="微软雅黑"/>
                <a:cs typeface="微软雅黑"/>
              </a:defRPr>
            </a:pP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系统在 </a:t>
            </a:r>
            <a:r>
              <a:rPr lang="en-US" altLang="zh-CN" sz="2000" dirty="0">
                <a:solidFill>
                  <a:srgbClr val="203864"/>
                </a:solidFill>
                <a:latin typeface="微软雅黑"/>
                <a:ea typeface="微软雅黑"/>
              </a:rPr>
              <a:t>4.25</a:t>
            </a: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～</a:t>
            </a:r>
            <a:r>
              <a:rPr lang="en-US" altLang="zh-CN" sz="2000" dirty="0">
                <a:solidFill>
                  <a:srgbClr val="203864"/>
                </a:solidFill>
                <a:latin typeface="微软雅黑"/>
                <a:ea typeface="微软雅黑"/>
              </a:rPr>
              <a:t>4.65 GHz </a:t>
            </a: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频段内配置 </a:t>
            </a:r>
            <a:r>
              <a:rPr lang="en-US" altLang="zh-CN" sz="2000" dirty="0">
                <a:solidFill>
                  <a:srgbClr val="203864"/>
                </a:solidFill>
                <a:latin typeface="微软雅黑"/>
                <a:ea typeface="微软雅黑"/>
              </a:rPr>
              <a:t>32 </a:t>
            </a: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个频率分量，</a:t>
            </a:r>
            <a:endParaRPr lang="en-US" altLang="zh-CN" sz="2000" dirty="0">
              <a:solidFill>
                <a:srgbClr val="203864"/>
              </a:solidFill>
              <a:latin typeface="微软雅黑"/>
              <a:ea typeface="微软雅黑"/>
            </a:endParaRPr>
          </a:p>
          <a:p>
            <a:pPr marL="285750" indent="-285750">
              <a:lnSpc>
                <a:spcPts val="3000"/>
              </a:lnSpc>
              <a:buFont typeface="Wingdings" panose="05000000000000000000" pitchFamily="2" charset="2"/>
              <a:buChar char="Ø"/>
              <a:defRPr sz="1650">
                <a:solidFill>
                  <a:srgbClr val="203864"/>
                </a:solidFill>
                <a:latin typeface="微软雅黑"/>
                <a:ea typeface="微软雅黑"/>
                <a:cs typeface="微软雅黑"/>
              </a:defRPr>
            </a:pP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采用频谱仪对系统输出的射频信号进行分析，检查频率准确度</a:t>
            </a:r>
          </a:p>
          <a:p>
            <a:pPr marL="285750" indent="-285750">
              <a:lnSpc>
                <a:spcPts val="3000"/>
              </a:lnSpc>
              <a:buFont typeface="Wingdings" panose="05000000000000000000" pitchFamily="2" charset="2"/>
              <a:buChar char="Ø"/>
              <a:defRPr sz="1650">
                <a:solidFill>
                  <a:srgbClr val="203864"/>
                </a:solidFill>
                <a:latin typeface="微软雅黑"/>
                <a:ea typeface="微软雅黑"/>
                <a:cs typeface="微软雅黑"/>
              </a:defRPr>
            </a:pP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多频点输出频谱与设定频点一致</a:t>
            </a:r>
            <a:endParaRPr lang="en-US" altLang="zh-CN" sz="2000" dirty="0">
              <a:solidFill>
                <a:srgbClr val="203864"/>
              </a:solidFill>
              <a:latin typeface="微软雅黑"/>
              <a:ea typeface="微软雅黑"/>
            </a:endParaRPr>
          </a:p>
          <a:p>
            <a:pPr marL="285750" indent="-285750">
              <a:lnSpc>
                <a:spcPts val="3000"/>
              </a:lnSpc>
              <a:buFont typeface="Wingdings" panose="05000000000000000000" pitchFamily="2" charset="2"/>
              <a:buChar char="Ø"/>
              <a:defRPr sz="1650">
                <a:solidFill>
                  <a:srgbClr val="203864"/>
                </a:solidFill>
                <a:latin typeface="微软雅黑"/>
                <a:ea typeface="微软雅黑"/>
                <a:cs typeface="微软雅黑"/>
              </a:defRPr>
            </a:pP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各频点输出功率约为 −</a:t>
            </a:r>
            <a:r>
              <a:rPr lang="en-US" altLang="zh-CN" sz="2000" dirty="0">
                <a:solidFill>
                  <a:srgbClr val="203864"/>
                </a:solidFill>
                <a:latin typeface="微软雅黑"/>
                <a:ea typeface="微软雅黑"/>
              </a:rPr>
              <a:t>30 dBm</a:t>
            </a: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，频率梳幅度一致性良好。</a:t>
            </a:r>
            <a:endParaRPr lang="en-US" altLang="zh-CN" sz="2000" dirty="0">
              <a:solidFill>
                <a:srgbClr val="203864"/>
              </a:solidFill>
              <a:latin typeface="微软雅黑"/>
              <a:ea typeface="微软雅黑"/>
            </a:endParaRPr>
          </a:p>
          <a:p>
            <a:pPr marL="285750" indent="-285750">
              <a:lnSpc>
                <a:spcPts val="3000"/>
              </a:lnSpc>
              <a:buFont typeface="Wingdings" panose="05000000000000000000" pitchFamily="2" charset="2"/>
              <a:buChar char="Ø"/>
              <a:defRPr sz="1650">
                <a:solidFill>
                  <a:srgbClr val="203864"/>
                </a:solidFill>
                <a:latin typeface="微软雅黑"/>
                <a:ea typeface="微软雅黑"/>
                <a:cs typeface="微软雅黑"/>
              </a:defRPr>
            </a:pP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选取单频点进行测试，输出功率为 −</a:t>
            </a:r>
            <a:r>
              <a:rPr lang="en-US" altLang="zh-CN" sz="2000" dirty="0">
                <a:solidFill>
                  <a:srgbClr val="203864"/>
                </a:solidFill>
                <a:latin typeface="微软雅黑"/>
                <a:ea typeface="微软雅黑"/>
              </a:rPr>
              <a:t>28.37 dBm</a:t>
            </a: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，动态范围达到 </a:t>
            </a:r>
            <a:r>
              <a:rPr lang="en-US" altLang="zh-CN" sz="2000" dirty="0">
                <a:solidFill>
                  <a:srgbClr val="203864"/>
                </a:solidFill>
                <a:latin typeface="微软雅黑"/>
                <a:ea typeface="微软雅黑"/>
              </a:rPr>
              <a:t>82 dB</a:t>
            </a: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。</a:t>
            </a:r>
            <a:endParaRPr lang="en-US" altLang="zh-CN" sz="2000" dirty="0">
              <a:solidFill>
                <a:srgbClr val="203864"/>
              </a:solidFill>
              <a:latin typeface="微软雅黑"/>
              <a:ea typeface="微软雅黑"/>
            </a:endParaRPr>
          </a:p>
          <a:p>
            <a:pPr marL="285750" indent="-285750">
              <a:lnSpc>
                <a:spcPts val="3000"/>
              </a:lnSpc>
              <a:buFont typeface="Wingdings" panose="05000000000000000000" pitchFamily="2" charset="2"/>
              <a:buChar char="Ø"/>
              <a:defRPr sz="1650">
                <a:solidFill>
                  <a:srgbClr val="203864"/>
                </a:solidFill>
                <a:latin typeface="微软雅黑"/>
                <a:ea typeface="微软雅黑"/>
                <a:cs typeface="微软雅黑"/>
              </a:defRPr>
            </a:pPr>
            <a:endParaRPr lang="en-US" altLang="zh-CN" sz="2000" dirty="0">
              <a:solidFill>
                <a:srgbClr val="203864"/>
              </a:solidFill>
              <a:latin typeface="微软雅黑"/>
              <a:ea typeface="微软雅黑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D92CCC2B-4964-405A-8AA9-2E90259507B8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037" y="3239385"/>
            <a:ext cx="3991181" cy="2204463"/>
          </a:xfrm>
          <a:prstGeom prst="rect">
            <a:avLst/>
          </a:prstGeom>
          <a:noFill/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C4481C52-5DA3-4CB8-91F0-33E86AF780A6}"/>
              </a:ext>
            </a:extLst>
          </p:cNvPr>
          <p:cNvSpPr txBox="1"/>
          <p:nvPr/>
        </p:nvSpPr>
        <p:spPr>
          <a:xfrm>
            <a:off x="5467168" y="5644447"/>
            <a:ext cx="45740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</a:rPr>
              <a:t>单频点动态范围与相位噪声</a:t>
            </a:r>
          </a:p>
        </p:txBody>
      </p:sp>
    </p:spTree>
    <p:extLst>
      <p:ext uri="{BB962C8B-B14F-4D97-AF65-F5344CB8AC3E}">
        <p14:creationId xmlns:p14="http://schemas.microsoft.com/office/powerpoint/2010/main" val="32339296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标题 2">
            <a:extLst>
              <a:ext uri="{FF2B5EF4-FFF2-40B4-BE49-F238E27FC236}">
                <a16:creationId xmlns:a16="http://schemas.microsoft.com/office/drawing/2014/main" id="{F8C60D3C-ED0D-4BEA-8F73-3E57F6900A50}"/>
              </a:ext>
            </a:extLst>
          </p:cNvPr>
          <p:cNvSpPr>
            <a:spLocks noGrp="1"/>
          </p:cNvSpPr>
          <p:nvPr/>
        </p:nvSpPr>
        <p:spPr>
          <a:xfrm>
            <a:off x="200058" y="810155"/>
            <a:ext cx="8829642" cy="1653503"/>
          </a:xfrm>
          <a:prstGeom prst="rect">
            <a:avLst/>
          </a:prstGeom>
        </p:spPr>
        <p:txBody>
          <a:bodyPr vert="horz" lIns="91440" tIns="45720" rIns="91440" bIns="45720" anchor="t">
            <a:normAutofit/>
          </a:bodyPr>
          <a:lstStyle>
            <a:lvl1pPr algn="l" defTabSz="914400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endParaRPr/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B23ABDBB-5327-42EC-82A4-606245415D1D}"/>
              </a:ext>
            </a:extLst>
          </p:cNvPr>
          <p:cNvSpPr txBox="1"/>
          <p:nvPr/>
        </p:nvSpPr>
        <p:spPr>
          <a:xfrm>
            <a:off x="238336" y="1083498"/>
            <a:ext cx="8667327" cy="826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ts val="3000"/>
              </a:lnSpc>
              <a:buFont typeface="Wingdings" panose="05000000000000000000" pitchFamily="2" charset="2"/>
              <a:buChar char="Ø"/>
            </a:pPr>
            <a:r>
              <a:rPr lang="en-US" altLang="zh-CN" sz="2000" dirty="0">
                <a:solidFill>
                  <a:srgbClr val="203864"/>
                </a:solidFill>
                <a:latin typeface="微软雅黑"/>
                <a:ea typeface="微软雅黑"/>
              </a:rPr>
              <a:t>ADC</a:t>
            </a: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采集波形频率分量与</a:t>
            </a:r>
            <a:r>
              <a:rPr lang="en-US" altLang="zh-CN" sz="2000" dirty="0">
                <a:solidFill>
                  <a:srgbClr val="203864"/>
                </a:solidFill>
                <a:latin typeface="微软雅黑"/>
                <a:ea typeface="微软雅黑"/>
              </a:rPr>
              <a:t>DAC</a:t>
            </a: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发生激励频率一致</a:t>
            </a:r>
            <a:endParaRPr lang="en-US" altLang="zh-CN" sz="2000" dirty="0">
              <a:solidFill>
                <a:srgbClr val="203864"/>
              </a:solidFill>
              <a:latin typeface="微软雅黑"/>
              <a:ea typeface="微软雅黑"/>
            </a:endParaRPr>
          </a:p>
          <a:p>
            <a:pPr marL="285750" indent="-285750">
              <a:lnSpc>
                <a:spcPts val="3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各频率分量相位噪声优于 −</a:t>
            </a:r>
            <a:r>
              <a:rPr lang="en-US" altLang="zh-CN" sz="2000" dirty="0">
                <a:solidFill>
                  <a:srgbClr val="203864"/>
                </a:solidFill>
                <a:latin typeface="微软雅黑"/>
                <a:ea typeface="微软雅黑"/>
              </a:rPr>
              <a:t>110 </a:t>
            </a:r>
            <a:r>
              <a:rPr lang="en-US" altLang="zh-CN" sz="2000" dirty="0" err="1">
                <a:solidFill>
                  <a:srgbClr val="203864"/>
                </a:solidFill>
                <a:latin typeface="微软雅黑"/>
                <a:ea typeface="微软雅黑"/>
              </a:rPr>
              <a:t>dBc</a:t>
            </a:r>
            <a:r>
              <a:rPr lang="en-US" altLang="zh-CN" sz="2000" dirty="0">
                <a:solidFill>
                  <a:srgbClr val="203864"/>
                </a:solidFill>
                <a:latin typeface="微软雅黑"/>
                <a:ea typeface="微软雅黑"/>
              </a:rPr>
              <a:t>/Hz</a:t>
            </a:r>
            <a:endParaRPr lang="zh-CN" altLang="en-US" sz="2000" dirty="0">
              <a:solidFill>
                <a:srgbClr val="203864"/>
              </a:solidFill>
              <a:latin typeface="微软雅黑"/>
              <a:ea typeface="微软雅黑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92A15C7F-ED1B-4E9F-8280-A43E3F8EA1B8}"/>
              </a:ext>
            </a:extLst>
          </p:cNvPr>
          <p:cNvSpPr txBox="1"/>
          <p:nvPr/>
        </p:nvSpPr>
        <p:spPr>
          <a:xfrm>
            <a:off x="1301867" y="5405170"/>
            <a:ext cx="45740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C00000"/>
                </a:solidFill>
              </a:rPr>
              <a:t>ADC</a:t>
            </a:r>
            <a:r>
              <a:rPr lang="zh-CN" altLang="en-US" b="1" dirty="0">
                <a:solidFill>
                  <a:srgbClr val="C00000"/>
                </a:solidFill>
              </a:rPr>
              <a:t>采集回波信号频谱</a:t>
            </a:r>
          </a:p>
        </p:txBody>
      </p:sp>
      <p:pic>
        <p:nvPicPr>
          <p:cNvPr id="35" name="图片 34">
            <a:extLst>
              <a:ext uri="{FF2B5EF4-FFF2-40B4-BE49-F238E27FC236}">
                <a16:creationId xmlns:a16="http://schemas.microsoft.com/office/drawing/2014/main" id="{BF0594D6-553C-447A-87B2-E5504CA7B499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446"/>
          <a:stretch/>
        </p:blipFill>
        <p:spPr bwMode="auto">
          <a:xfrm>
            <a:off x="4691989" y="2945940"/>
            <a:ext cx="4240495" cy="2139325"/>
          </a:xfrm>
          <a:prstGeom prst="rect">
            <a:avLst/>
          </a:prstGeom>
          <a:noFill/>
        </p:spPr>
      </p:pic>
      <p:sp>
        <p:nvSpPr>
          <p:cNvPr id="36" name="文本框 35">
            <a:extLst>
              <a:ext uri="{FF2B5EF4-FFF2-40B4-BE49-F238E27FC236}">
                <a16:creationId xmlns:a16="http://schemas.microsoft.com/office/drawing/2014/main" id="{0BE2FD83-7CD0-4B6D-A379-E02BE39A5976}"/>
              </a:ext>
            </a:extLst>
          </p:cNvPr>
          <p:cNvSpPr txBox="1"/>
          <p:nvPr/>
        </p:nvSpPr>
        <p:spPr>
          <a:xfrm>
            <a:off x="5375290" y="5502410"/>
            <a:ext cx="34227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C00000"/>
                </a:solidFill>
              </a:rPr>
              <a:t>32</a:t>
            </a:r>
            <a:r>
              <a:rPr lang="zh-CN" altLang="en-US" b="1" dirty="0">
                <a:solidFill>
                  <a:srgbClr val="C00000"/>
                </a:solidFill>
              </a:rPr>
              <a:t>通道 </a:t>
            </a:r>
            <a:r>
              <a:rPr lang="en-US" altLang="zh-CN" b="1" dirty="0">
                <a:solidFill>
                  <a:srgbClr val="C00000"/>
                </a:solidFill>
              </a:rPr>
              <a:t>S21 </a:t>
            </a:r>
            <a:r>
              <a:rPr lang="zh-CN" altLang="en-US" b="1" dirty="0">
                <a:solidFill>
                  <a:srgbClr val="C00000"/>
                </a:solidFill>
              </a:rPr>
              <a:t>相位噪声</a:t>
            </a:r>
          </a:p>
        </p:txBody>
      </p:sp>
      <p:sp>
        <p:nvSpPr>
          <p:cNvPr id="17" name="标题 2">
            <a:extLst>
              <a:ext uri="{FF2B5EF4-FFF2-40B4-BE49-F238E27FC236}">
                <a16:creationId xmlns:a16="http://schemas.microsoft.com/office/drawing/2014/main" id="{C44EF895-2C49-4DD3-A7FB-16F31F86B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6219" y="0"/>
            <a:ext cx="5617221" cy="556156"/>
          </a:xfrm>
        </p:spPr>
        <p:txBody>
          <a:bodyPr>
            <a:normAutofit/>
          </a:bodyPr>
          <a:lstStyle/>
          <a:p>
            <a:pPr algn="ctr"/>
            <a:r>
              <a:rPr lang="zh-CN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初步测试结果</a:t>
            </a:r>
            <a:r>
              <a:rPr lang="en-US" altLang="zh-CN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----</a:t>
            </a:r>
            <a:r>
              <a:rPr lang="zh-CN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实验室自检测试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18118A77-6F32-464E-9E80-6581129A479E}"/>
              </a:ext>
            </a:extLst>
          </p:cNvPr>
          <p:cNvSpPr txBox="1"/>
          <p:nvPr/>
        </p:nvSpPr>
        <p:spPr>
          <a:xfrm>
            <a:off x="23545" y="614047"/>
            <a:ext cx="48512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回环相位噪声测试：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72366972-575A-421D-AA64-19A9F0C33A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45" y="2945940"/>
            <a:ext cx="3605275" cy="2317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3878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7">
            <a:extLst>
              <a:ext uri="{FF2B5EF4-FFF2-40B4-BE49-F238E27FC236}">
                <a16:creationId xmlns:a16="http://schemas.microsoft.com/office/drawing/2014/main" id="{7BA4D23A-FC6B-4198-AF5B-ABB34841114C}"/>
              </a:ext>
            </a:extLst>
          </p:cNvPr>
          <p:cNvSpPr>
            <a:spLocks noGrp="1"/>
          </p:cNvSpPr>
          <p:nvPr/>
        </p:nvSpPr>
        <p:spPr>
          <a:xfrm>
            <a:off x="383490" y="5884334"/>
            <a:ext cx="367280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altLang="zh-CN" b="1" dirty="0">
                <a:solidFill>
                  <a:srgbClr val="C00000"/>
                </a:solidFill>
              </a:rPr>
              <a:t>MKID</a:t>
            </a:r>
            <a:r>
              <a:rPr lang="zh-CN" altLang="en-US" b="1" dirty="0">
                <a:solidFill>
                  <a:srgbClr val="C00000"/>
                </a:solidFill>
              </a:rPr>
              <a:t>测试现场</a:t>
            </a:r>
          </a:p>
          <a:p>
            <a:pPr algn="ctr"/>
            <a:r>
              <a:rPr lang="zh-CN" altLang="en-US" b="1" dirty="0">
                <a:solidFill>
                  <a:srgbClr val="C00000"/>
                </a:solidFill>
              </a:rPr>
              <a:t>（测试条件支持：西南交通大学）</a:t>
            </a:r>
          </a:p>
        </p:txBody>
      </p:sp>
      <p:pic>
        <p:nvPicPr>
          <p:cNvPr id="8" name="图片 6">
            <a:extLst>
              <a:ext uri="{FF2B5EF4-FFF2-40B4-BE49-F238E27FC236}">
                <a16:creationId xmlns:a16="http://schemas.microsoft.com/office/drawing/2014/main" id="{20AA1323-8D8F-4405-9C82-B3BBF58FFB3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06107" y="2914810"/>
            <a:ext cx="2266457" cy="2969524"/>
          </a:xfrm>
          <a:prstGeom prst="rect">
            <a:avLst/>
          </a:prstGeom>
        </p:spPr>
      </p:pic>
      <p:sp>
        <p:nvSpPr>
          <p:cNvPr id="18" name="标题 2">
            <a:extLst>
              <a:ext uri="{FF2B5EF4-FFF2-40B4-BE49-F238E27FC236}">
                <a16:creationId xmlns:a16="http://schemas.microsoft.com/office/drawing/2014/main" id="{95A128B9-5A9D-4AC4-8842-0241D3DAE8A4}"/>
              </a:ext>
            </a:extLst>
          </p:cNvPr>
          <p:cNvSpPr txBox="1">
            <a:spLocks/>
          </p:cNvSpPr>
          <p:nvPr/>
        </p:nvSpPr>
        <p:spPr>
          <a:xfrm>
            <a:off x="2066219" y="0"/>
            <a:ext cx="5617221" cy="556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初步测试结果</a:t>
            </a:r>
            <a:r>
              <a:rPr lang="en-US" altLang="zh-CN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----</a:t>
            </a:r>
            <a:r>
              <a:rPr lang="zh-CN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单像素联调测试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0DAEBE84-670E-433E-9530-B29A636380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2693" y="3011561"/>
            <a:ext cx="4517172" cy="3037053"/>
          </a:xfrm>
          <a:prstGeom prst="rect">
            <a:avLst/>
          </a:prstGeom>
        </p:spPr>
      </p:pic>
      <p:sp>
        <p:nvSpPr>
          <p:cNvPr id="20" name="文本框 10">
            <a:extLst>
              <a:ext uri="{FF2B5EF4-FFF2-40B4-BE49-F238E27FC236}">
                <a16:creationId xmlns:a16="http://schemas.microsoft.com/office/drawing/2014/main" id="{CA7EBAE5-4423-445E-B53F-30D0AE88B5D2}"/>
              </a:ext>
            </a:extLst>
          </p:cNvPr>
          <p:cNvSpPr>
            <a:spLocks noGrp="1"/>
          </p:cNvSpPr>
          <p:nvPr/>
        </p:nvSpPr>
        <p:spPr>
          <a:xfrm>
            <a:off x="5652115" y="6085932"/>
            <a:ext cx="2031325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</a:rPr>
              <a:t>同步触发读出事件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44922382-9E25-4F10-B808-39911C21728B}"/>
              </a:ext>
            </a:extLst>
          </p:cNvPr>
          <p:cNvSpPr txBox="1"/>
          <p:nvPr/>
        </p:nvSpPr>
        <p:spPr>
          <a:xfrm>
            <a:off x="110172" y="731834"/>
            <a:ext cx="48512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MKID</a:t>
            </a: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单像素联调：</a:t>
            </a: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A825FDBD-6571-42EF-B8FB-4D24960831DD}"/>
              </a:ext>
            </a:extLst>
          </p:cNvPr>
          <p:cNvSpPr txBox="1"/>
          <p:nvPr/>
        </p:nvSpPr>
        <p:spPr>
          <a:xfrm>
            <a:off x="0" y="1141806"/>
            <a:ext cx="8284127" cy="15960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lnSpc>
                <a:spcPts val="3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扫频测试：系统设置为扫频模式。测试确定谐振频率，线缆延迟</a:t>
            </a:r>
          </a:p>
          <a:p>
            <a:pPr marL="800100" lvl="1" indent="-342900">
              <a:lnSpc>
                <a:spcPts val="3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定频测量</a:t>
            </a:r>
            <a:r>
              <a:rPr lang="zh-CN" altLang="en-US" sz="2000" dirty="0">
                <a:solidFill>
                  <a:srgbClr val="203864"/>
                </a:solidFill>
                <a:latin typeface="Menlo"/>
                <a:ea typeface="微软雅黑"/>
              </a:rPr>
              <a:t>：</a:t>
            </a: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系统设置为物理取数模式。</a:t>
            </a:r>
            <a:endParaRPr lang="en-US" altLang="zh-CN" sz="2000" dirty="0">
              <a:solidFill>
                <a:srgbClr val="203864"/>
              </a:solidFill>
              <a:latin typeface="Menlo"/>
              <a:ea typeface="微软雅黑"/>
            </a:endParaRPr>
          </a:p>
          <a:p>
            <a:pPr marL="1257300" lvl="2" indent="-342900">
              <a:lnSpc>
                <a:spcPts val="3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控制激光器照射</a:t>
            </a:r>
            <a:r>
              <a:rPr lang="en-US" altLang="zh-CN" sz="2000" dirty="0">
                <a:solidFill>
                  <a:srgbClr val="203864"/>
                </a:solidFill>
                <a:latin typeface="微软雅黑"/>
                <a:ea typeface="微软雅黑"/>
              </a:rPr>
              <a:t>MKID</a:t>
            </a: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的灵敏区域</a:t>
            </a:r>
            <a:endParaRPr lang="en-US" altLang="zh-CN" sz="2000" dirty="0">
              <a:solidFill>
                <a:srgbClr val="203864"/>
              </a:solidFill>
              <a:latin typeface="微软雅黑"/>
              <a:ea typeface="微软雅黑"/>
            </a:endParaRPr>
          </a:p>
          <a:p>
            <a:pPr marL="1257300" lvl="2" indent="-342900">
              <a:lnSpc>
                <a:spcPts val="3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同步触发读出事件数据</a:t>
            </a:r>
            <a:endParaRPr lang="en-US" altLang="zh-CN" sz="2000" dirty="0">
              <a:solidFill>
                <a:srgbClr val="203864"/>
              </a:solidFill>
              <a:latin typeface="微软雅黑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5505986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10">
            <a:extLst>
              <a:ext uri="{FF2B5EF4-FFF2-40B4-BE49-F238E27FC236}">
                <a16:creationId xmlns:a16="http://schemas.microsoft.com/office/drawing/2014/main" id="{01F4B69A-C7F2-4DFB-AE40-1A827C2109EA}"/>
              </a:ext>
            </a:extLst>
          </p:cNvPr>
          <p:cNvSpPr>
            <a:spLocks noGrp="1"/>
          </p:cNvSpPr>
          <p:nvPr/>
        </p:nvSpPr>
        <p:spPr>
          <a:xfrm>
            <a:off x="1188306" y="6214381"/>
            <a:ext cx="1697901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b="1" dirty="0">
                <a:solidFill>
                  <a:srgbClr val="C00000"/>
                </a:solidFill>
              </a:rPr>
              <a:t>扫频</a:t>
            </a:r>
            <a:r>
              <a:rPr lang="en-US" altLang="zh-CN" b="1" dirty="0">
                <a:solidFill>
                  <a:srgbClr val="C00000"/>
                </a:solidFill>
              </a:rPr>
              <a:t>S21</a:t>
            </a:r>
            <a:r>
              <a:rPr lang="zh-CN" altLang="en-US" b="1" dirty="0">
                <a:solidFill>
                  <a:srgbClr val="C00000"/>
                </a:solidFill>
              </a:rPr>
              <a:t>相位谱</a:t>
            </a:r>
            <a:endParaRPr lang="en-US" altLang="zh-CN" b="1" dirty="0">
              <a:solidFill>
                <a:srgbClr val="C00000"/>
              </a:solidFill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49F58415-FBB5-45AB-ABFB-1A20138076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001" y="4159690"/>
            <a:ext cx="2808422" cy="2054691"/>
          </a:xfrm>
          <a:prstGeom prst="rect">
            <a:avLst/>
          </a:prstGeom>
        </p:spPr>
      </p:pic>
      <p:sp>
        <p:nvSpPr>
          <p:cNvPr id="12" name="文本框 10">
            <a:extLst>
              <a:ext uri="{FF2B5EF4-FFF2-40B4-BE49-F238E27FC236}">
                <a16:creationId xmlns:a16="http://schemas.microsoft.com/office/drawing/2014/main" id="{6502D5C1-C31B-41B0-B96E-C6FBC35CCDE5}"/>
              </a:ext>
            </a:extLst>
          </p:cNvPr>
          <p:cNvSpPr>
            <a:spLocks noGrp="1"/>
          </p:cNvSpPr>
          <p:nvPr/>
        </p:nvSpPr>
        <p:spPr>
          <a:xfrm>
            <a:off x="4882000" y="6214381"/>
            <a:ext cx="156966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b="1" dirty="0">
                <a:solidFill>
                  <a:srgbClr val="C00000"/>
                </a:solidFill>
              </a:rPr>
              <a:t>谐振频点拟合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0852B5C6-B3F1-45A0-9FF0-37AA96AE2CB9}"/>
              </a:ext>
            </a:extLst>
          </p:cNvPr>
          <p:cNvSpPr txBox="1"/>
          <p:nvPr/>
        </p:nvSpPr>
        <p:spPr>
          <a:xfrm>
            <a:off x="23545" y="1046278"/>
            <a:ext cx="8010309" cy="8318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lnSpc>
                <a:spcPts val="3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谐振频点为：</a:t>
            </a:r>
            <a:r>
              <a:rPr lang="en-US" altLang="zh-CN" sz="2000" b="0" i="0" dirty="0">
                <a:effectLst/>
                <a:latin typeface="Menlo"/>
              </a:rPr>
              <a:t>6950.491 MHz</a:t>
            </a:r>
          </a:p>
          <a:p>
            <a:pPr marL="800100" lvl="1" indent="-342900">
              <a:lnSpc>
                <a:spcPts val="3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线缆延迟为</a:t>
            </a:r>
            <a:r>
              <a:rPr lang="en-US" altLang="zh-CN" sz="2000" dirty="0">
                <a:solidFill>
                  <a:srgbClr val="203864"/>
                </a:solidFill>
                <a:latin typeface="微软雅黑"/>
                <a:ea typeface="微软雅黑"/>
              </a:rPr>
              <a:t>:</a:t>
            </a: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   </a:t>
            </a:r>
            <a:r>
              <a:rPr lang="en-US" altLang="zh-CN" sz="2000" b="0" i="0" dirty="0">
                <a:effectLst/>
                <a:latin typeface="Menlo"/>
              </a:rPr>
              <a:t>33 ns</a:t>
            </a:r>
          </a:p>
        </p:txBody>
      </p:sp>
      <p:sp>
        <p:nvSpPr>
          <p:cNvPr id="18" name="标题 2">
            <a:extLst>
              <a:ext uri="{FF2B5EF4-FFF2-40B4-BE49-F238E27FC236}">
                <a16:creationId xmlns:a16="http://schemas.microsoft.com/office/drawing/2014/main" id="{95A128B9-5A9D-4AC4-8842-0241D3DAE8A4}"/>
              </a:ext>
            </a:extLst>
          </p:cNvPr>
          <p:cNvSpPr txBox="1">
            <a:spLocks/>
          </p:cNvSpPr>
          <p:nvPr/>
        </p:nvSpPr>
        <p:spPr>
          <a:xfrm>
            <a:off x="2066219" y="0"/>
            <a:ext cx="5617221" cy="556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初步测试结果</a:t>
            </a:r>
            <a:r>
              <a:rPr lang="en-US" altLang="zh-CN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----</a:t>
            </a:r>
            <a:r>
              <a:rPr lang="zh-CN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单像素联调测试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C3703AA2-0835-4ABB-8710-F8F199AF152E}"/>
              </a:ext>
            </a:extLst>
          </p:cNvPr>
          <p:cNvSpPr txBox="1"/>
          <p:nvPr/>
        </p:nvSpPr>
        <p:spPr>
          <a:xfrm>
            <a:off x="23545" y="593150"/>
            <a:ext cx="48512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MKID</a:t>
            </a: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单像素扫频测试：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877FFEC-408D-4D63-BB65-BFF33FF859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01" y="1917674"/>
            <a:ext cx="2506551" cy="186638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63DC7E7F-839D-4D19-B791-01F35828CDF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414" b="472"/>
          <a:stretch/>
        </p:blipFill>
        <p:spPr>
          <a:xfrm>
            <a:off x="778647" y="4170191"/>
            <a:ext cx="2274061" cy="204419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1F010FC1-95B4-4D15-898C-9266D394D3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12"/>
          <a:stretch/>
        </p:blipFill>
        <p:spPr>
          <a:xfrm>
            <a:off x="4598919" y="1651891"/>
            <a:ext cx="2134586" cy="2088839"/>
          </a:xfrm>
          <a:prstGeom prst="rect">
            <a:avLst/>
          </a:prstGeom>
        </p:spPr>
      </p:pic>
      <p:sp>
        <p:nvSpPr>
          <p:cNvPr id="20" name="文本框 10">
            <a:extLst>
              <a:ext uri="{FF2B5EF4-FFF2-40B4-BE49-F238E27FC236}">
                <a16:creationId xmlns:a16="http://schemas.microsoft.com/office/drawing/2014/main" id="{934997B6-A91C-4958-9E84-48240A141669}"/>
              </a:ext>
            </a:extLst>
          </p:cNvPr>
          <p:cNvSpPr>
            <a:spLocks noGrp="1"/>
          </p:cNvSpPr>
          <p:nvPr/>
        </p:nvSpPr>
        <p:spPr>
          <a:xfrm>
            <a:off x="5097265" y="3765544"/>
            <a:ext cx="1261884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altLang="zh-CN" b="1" dirty="0">
                <a:solidFill>
                  <a:srgbClr val="C00000"/>
                </a:solidFill>
              </a:rPr>
              <a:t>S21 IQ</a:t>
            </a:r>
            <a:r>
              <a:rPr lang="zh-CN" altLang="en-US" b="1" dirty="0">
                <a:solidFill>
                  <a:srgbClr val="C00000"/>
                </a:solidFill>
              </a:rPr>
              <a:t>平面</a:t>
            </a:r>
          </a:p>
        </p:txBody>
      </p:sp>
      <p:sp>
        <p:nvSpPr>
          <p:cNvPr id="24" name="文本框 10">
            <a:extLst>
              <a:ext uri="{FF2B5EF4-FFF2-40B4-BE49-F238E27FC236}">
                <a16:creationId xmlns:a16="http://schemas.microsoft.com/office/drawing/2014/main" id="{5349610E-AA35-41BF-9260-66BA0EF9AB4A}"/>
              </a:ext>
            </a:extLst>
          </p:cNvPr>
          <p:cNvSpPr>
            <a:spLocks noGrp="1"/>
          </p:cNvSpPr>
          <p:nvPr/>
        </p:nvSpPr>
        <p:spPr>
          <a:xfrm>
            <a:off x="1206849" y="3759665"/>
            <a:ext cx="171874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b="1" dirty="0">
                <a:solidFill>
                  <a:srgbClr val="C00000"/>
                </a:solidFill>
              </a:rPr>
              <a:t>扫频</a:t>
            </a:r>
            <a:r>
              <a:rPr lang="en-US" altLang="zh-CN" b="1" dirty="0">
                <a:solidFill>
                  <a:srgbClr val="C00000"/>
                </a:solidFill>
              </a:rPr>
              <a:t>S21</a:t>
            </a:r>
            <a:r>
              <a:rPr lang="zh-CN" altLang="en-US" b="1" dirty="0">
                <a:solidFill>
                  <a:srgbClr val="C00000"/>
                </a:solidFill>
              </a:rPr>
              <a:t>幅度谱</a:t>
            </a:r>
            <a:endParaRPr lang="en-US" altLang="zh-CN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9298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矩形 85">
            <a:extLst>
              <a:ext uri="{FF2B5EF4-FFF2-40B4-BE49-F238E27FC236}">
                <a16:creationId xmlns:a16="http://schemas.microsoft.com/office/drawing/2014/main" id="{D3570B61-9BB6-42F0-A1CB-FFD7E57D4D2F}"/>
              </a:ext>
            </a:extLst>
          </p:cNvPr>
          <p:cNvSpPr/>
          <p:nvPr/>
        </p:nvSpPr>
        <p:spPr>
          <a:xfrm>
            <a:off x="277216" y="2821253"/>
            <a:ext cx="8589567" cy="350864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形 1">
            <a:extLst>
              <a:ext uri="{FF2B5EF4-FFF2-40B4-BE49-F238E27FC236}">
                <a16:creationId xmlns:a16="http://schemas.microsoft.com/office/drawing/2014/main" id="{5BFF0C18-67EB-4D54-9C82-42CBF4EDB1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r="8084"/>
          <a:stretch/>
        </p:blipFill>
        <p:spPr>
          <a:xfrm>
            <a:off x="5682092" y="4081231"/>
            <a:ext cx="3102430" cy="1765733"/>
          </a:xfrm>
          <a:prstGeom prst="rect">
            <a:avLst/>
          </a:prstGeom>
        </p:spPr>
      </p:pic>
      <p:sp>
        <p:nvSpPr>
          <p:cNvPr id="15" name="文本框 10">
            <a:extLst>
              <a:ext uri="{FF2B5EF4-FFF2-40B4-BE49-F238E27FC236}">
                <a16:creationId xmlns:a16="http://schemas.microsoft.com/office/drawing/2014/main" id="{3AD0C2B4-6A77-439E-B031-3F2312893DF3}"/>
              </a:ext>
            </a:extLst>
          </p:cNvPr>
          <p:cNvSpPr>
            <a:spLocks noGrp="1"/>
          </p:cNvSpPr>
          <p:nvPr/>
        </p:nvSpPr>
        <p:spPr>
          <a:xfrm>
            <a:off x="6415579" y="5870060"/>
            <a:ext cx="2278188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</a:rPr>
              <a:t>匹配滤波后单光子谱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60" name="文本框 10">
            <a:extLst>
              <a:ext uri="{FF2B5EF4-FFF2-40B4-BE49-F238E27FC236}">
                <a16:creationId xmlns:a16="http://schemas.microsoft.com/office/drawing/2014/main" id="{FA5A6BB2-F4C1-4161-96D2-6646469F80D3}"/>
              </a:ext>
            </a:extLst>
          </p:cNvPr>
          <p:cNvSpPr>
            <a:spLocks noGrp="1"/>
          </p:cNvSpPr>
          <p:nvPr/>
        </p:nvSpPr>
        <p:spPr>
          <a:xfrm>
            <a:off x="708785" y="5899513"/>
            <a:ext cx="1571264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</a:rPr>
              <a:t>单次事件时域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61" name="文本框 10">
            <a:extLst>
              <a:ext uri="{FF2B5EF4-FFF2-40B4-BE49-F238E27FC236}">
                <a16:creationId xmlns:a16="http://schemas.microsoft.com/office/drawing/2014/main" id="{31FFBABC-5C7D-467D-9CA8-43BDAEAC00AD}"/>
              </a:ext>
            </a:extLst>
          </p:cNvPr>
          <p:cNvSpPr>
            <a:spLocks noGrp="1"/>
          </p:cNvSpPr>
          <p:nvPr/>
        </p:nvSpPr>
        <p:spPr>
          <a:xfrm>
            <a:off x="277216" y="2906864"/>
            <a:ext cx="85895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solidFill>
                  <a:srgbClr val="C00000"/>
                </a:solidFill>
              </a:rPr>
              <a:t>单像素测量数据处理流程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8CB9002F-9A71-4627-9B82-539AC69A432B}"/>
              </a:ext>
            </a:extLst>
          </p:cNvPr>
          <p:cNvSpPr/>
          <p:nvPr/>
        </p:nvSpPr>
        <p:spPr>
          <a:xfrm>
            <a:off x="563746" y="3339834"/>
            <a:ext cx="1750186" cy="6123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</a:rPr>
              <a:t>获取多组含事件 </a:t>
            </a:r>
            <a:r>
              <a:rPr lang="en-US" altLang="zh-CN" sz="1200" dirty="0">
                <a:solidFill>
                  <a:schemeClr val="tx1"/>
                </a:solidFill>
              </a:rPr>
              <a:t>S21</a:t>
            </a:r>
          </a:p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(</a:t>
            </a:r>
            <a:r>
              <a:rPr lang="zh-CN" altLang="en-US" sz="1200" dirty="0">
                <a:solidFill>
                  <a:schemeClr val="tx1"/>
                </a:solidFill>
              </a:rPr>
              <a:t>本次测试</a:t>
            </a:r>
            <a:r>
              <a:rPr lang="en-US" altLang="zh-CN" sz="1200" dirty="0">
                <a:solidFill>
                  <a:schemeClr val="tx1"/>
                </a:solidFill>
              </a:rPr>
              <a:t>20000</a:t>
            </a:r>
            <a:r>
              <a:rPr lang="zh-CN" altLang="en-US" sz="1200" dirty="0">
                <a:solidFill>
                  <a:schemeClr val="tx1"/>
                </a:solidFill>
              </a:rPr>
              <a:t>组</a:t>
            </a:r>
            <a:r>
              <a:rPr lang="en-US" altLang="zh-CN" sz="1200" dirty="0">
                <a:solidFill>
                  <a:schemeClr val="tx1"/>
                </a:solidFill>
              </a:rPr>
              <a:t>)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pic>
        <p:nvPicPr>
          <p:cNvPr id="63" name="图片 62">
            <a:extLst>
              <a:ext uri="{FF2B5EF4-FFF2-40B4-BE49-F238E27FC236}">
                <a16:creationId xmlns:a16="http://schemas.microsoft.com/office/drawing/2014/main" id="{BD9B3CEF-EB6C-4E91-8E9C-21560BA713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746" y="4067743"/>
            <a:ext cx="1861342" cy="1779224"/>
          </a:xfrm>
          <a:prstGeom prst="rect">
            <a:avLst/>
          </a:prstGeom>
        </p:spPr>
      </p:pic>
      <p:cxnSp>
        <p:nvCxnSpPr>
          <p:cNvPr id="65" name="直接箭头连接符 64">
            <a:extLst>
              <a:ext uri="{FF2B5EF4-FFF2-40B4-BE49-F238E27FC236}">
                <a16:creationId xmlns:a16="http://schemas.microsoft.com/office/drawing/2014/main" id="{7EA848F2-DB26-425E-90AA-1BEAE9CE4ECA}"/>
              </a:ext>
            </a:extLst>
          </p:cNvPr>
          <p:cNvCxnSpPr>
            <a:cxnSpLocks/>
            <a:stCxn id="62" idx="3"/>
            <a:endCxn id="66" idx="1"/>
          </p:cNvCxnSpPr>
          <p:nvPr/>
        </p:nvCxnSpPr>
        <p:spPr>
          <a:xfrm>
            <a:off x="2313932" y="3645986"/>
            <a:ext cx="1140032" cy="31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矩形 65">
            <a:extLst>
              <a:ext uri="{FF2B5EF4-FFF2-40B4-BE49-F238E27FC236}">
                <a16:creationId xmlns:a16="http://schemas.microsoft.com/office/drawing/2014/main" id="{EA4D2445-0687-4247-A8D4-813484676C22}"/>
              </a:ext>
            </a:extLst>
          </p:cNvPr>
          <p:cNvSpPr/>
          <p:nvPr/>
        </p:nvSpPr>
        <p:spPr>
          <a:xfrm>
            <a:off x="3453964" y="3342978"/>
            <a:ext cx="1569660" cy="6123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</a:rPr>
              <a:t>构建模板脉冲</a:t>
            </a:r>
          </a:p>
        </p:txBody>
      </p:sp>
      <p:cxnSp>
        <p:nvCxnSpPr>
          <p:cNvPr id="67" name="直接箭头连接符 66">
            <a:extLst>
              <a:ext uri="{FF2B5EF4-FFF2-40B4-BE49-F238E27FC236}">
                <a16:creationId xmlns:a16="http://schemas.microsoft.com/office/drawing/2014/main" id="{3F88AF2A-BBA8-4BAE-B313-54E5A8C57419}"/>
              </a:ext>
            </a:extLst>
          </p:cNvPr>
          <p:cNvCxnSpPr>
            <a:cxnSpLocks/>
            <a:stCxn id="66" idx="3"/>
            <a:endCxn id="72" idx="1"/>
          </p:cNvCxnSpPr>
          <p:nvPr/>
        </p:nvCxnSpPr>
        <p:spPr>
          <a:xfrm>
            <a:off x="5023624" y="3649130"/>
            <a:ext cx="97169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矩形 71">
            <a:extLst>
              <a:ext uri="{FF2B5EF4-FFF2-40B4-BE49-F238E27FC236}">
                <a16:creationId xmlns:a16="http://schemas.microsoft.com/office/drawing/2014/main" id="{912FC310-A668-4D44-AB08-EAFCEBD74D9B}"/>
              </a:ext>
            </a:extLst>
          </p:cNvPr>
          <p:cNvSpPr/>
          <p:nvPr/>
        </p:nvSpPr>
        <p:spPr>
          <a:xfrm>
            <a:off x="5995318" y="3342978"/>
            <a:ext cx="2676999" cy="6123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</a:rPr>
              <a:t>匹配滤波</a:t>
            </a:r>
          </a:p>
        </p:txBody>
      </p:sp>
      <p:sp>
        <p:nvSpPr>
          <p:cNvPr id="79" name="文本框 78">
            <a:extLst>
              <a:ext uri="{FF2B5EF4-FFF2-40B4-BE49-F238E27FC236}">
                <a16:creationId xmlns:a16="http://schemas.microsoft.com/office/drawing/2014/main" id="{EFF1A8CE-17D6-49D1-9A1F-8DCC42FBEF36}"/>
              </a:ext>
            </a:extLst>
          </p:cNvPr>
          <p:cNvSpPr txBox="1"/>
          <p:nvPr/>
        </p:nvSpPr>
        <p:spPr>
          <a:xfrm>
            <a:off x="2722081" y="3389044"/>
            <a:ext cx="64082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00" dirty="0"/>
              <a:t>拟合</a:t>
            </a:r>
          </a:p>
        </p:txBody>
      </p:sp>
      <p:sp>
        <p:nvSpPr>
          <p:cNvPr id="82" name="文本框 81">
            <a:extLst>
              <a:ext uri="{FF2B5EF4-FFF2-40B4-BE49-F238E27FC236}">
                <a16:creationId xmlns:a16="http://schemas.microsoft.com/office/drawing/2014/main" id="{DD9DED00-A8D7-4070-85C9-60F501A0ACBB}"/>
              </a:ext>
            </a:extLst>
          </p:cNvPr>
          <p:cNvSpPr txBox="1"/>
          <p:nvPr/>
        </p:nvSpPr>
        <p:spPr>
          <a:xfrm>
            <a:off x="5134044" y="3400230"/>
            <a:ext cx="9547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00" dirty="0"/>
              <a:t>形成滤波核</a:t>
            </a:r>
          </a:p>
        </p:txBody>
      </p:sp>
      <p:pic>
        <p:nvPicPr>
          <p:cNvPr id="84" name="图片 83">
            <a:extLst>
              <a:ext uri="{FF2B5EF4-FFF2-40B4-BE49-F238E27FC236}">
                <a16:creationId xmlns:a16="http://schemas.microsoft.com/office/drawing/2014/main" id="{3B4281A4-0DD6-4AA3-9306-DF1289BEDB1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531" y="4032088"/>
            <a:ext cx="2076526" cy="1741018"/>
          </a:xfrm>
          <a:prstGeom prst="rect">
            <a:avLst/>
          </a:prstGeom>
        </p:spPr>
      </p:pic>
      <p:sp>
        <p:nvSpPr>
          <p:cNvPr id="85" name="文本框 10">
            <a:extLst>
              <a:ext uri="{FF2B5EF4-FFF2-40B4-BE49-F238E27FC236}">
                <a16:creationId xmlns:a16="http://schemas.microsoft.com/office/drawing/2014/main" id="{CE03C41E-ED2A-482F-A698-984E9D99CE71}"/>
              </a:ext>
            </a:extLst>
          </p:cNvPr>
          <p:cNvSpPr>
            <a:spLocks noGrp="1"/>
          </p:cNvSpPr>
          <p:nvPr/>
        </p:nvSpPr>
        <p:spPr>
          <a:xfrm>
            <a:off x="3773885" y="5836963"/>
            <a:ext cx="110799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</a:rPr>
              <a:t>模板脉冲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91" name="文本框 90">
            <a:extLst>
              <a:ext uri="{FF2B5EF4-FFF2-40B4-BE49-F238E27FC236}">
                <a16:creationId xmlns:a16="http://schemas.microsoft.com/office/drawing/2014/main" id="{B618AC1F-E895-431B-B5D7-8B88450BF9FD}"/>
              </a:ext>
            </a:extLst>
          </p:cNvPr>
          <p:cNvSpPr txBox="1"/>
          <p:nvPr/>
        </p:nvSpPr>
        <p:spPr>
          <a:xfrm>
            <a:off x="-76155" y="1091529"/>
            <a:ext cx="8295816" cy="15960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lnSpc>
                <a:spcPts val="3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控制</a:t>
            </a:r>
            <a:r>
              <a:rPr lang="en-US" altLang="zh-CN" sz="2000" dirty="0">
                <a:solidFill>
                  <a:srgbClr val="203864"/>
                </a:solidFill>
                <a:latin typeface="微软雅黑"/>
                <a:ea typeface="微软雅黑"/>
              </a:rPr>
              <a:t>1064 nm</a:t>
            </a: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激光器产生光子照射</a:t>
            </a:r>
            <a:r>
              <a:rPr lang="en-US" altLang="zh-CN" sz="2000" dirty="0">
                <a:solidFill>
                  <a:srgbClr val="203864"/>
                </a:solidFill>
                <a:latin typeface="微软雅黑"/>
                <a:ea typeface="微软雅黑"/>
              </a:rPr>
              <a:t>MKID</a:t>
            </a: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的灵敏区域</a:t>
            </a:r>
          </a:p>
          <a:p>
            <a:pPr marL="800100" lvl="1" indent="-342900">
              <a:lnSpc>
                <a:spcPts val="3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系统同步触发读出光子事例信号</a:t>
            </a:r>
          </a:p>
          <a:p>
            <a:pPr marL="800100" lvl="1" indent="-342900">
              <a:lnSpc>
                <a:spcPts val="3000"/>
              </a:lnSpc>
              <a:buFont typeface="Wingdings" panose="05000000000000000000" pitchFamily="2" charset="2"/>
              <a:buChar char="Ø"/>
            </a:pPr>
            <a:r>
              <a:rPr lang="en-US" altLang="zh-CN" sz="2000" dirty="0" err="1">
                <a:solidFill>
                  <a:srgbClr val="203864"/>
                </a:solidFill>
                <a:latin typeface="微软雅黑"/>
                <a:ea typeface="微软雅黑"/>
              </a:rPr>
              <a:t>Matlab</a:t>
            </a: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离线处理采集数据</a:t>
            </a:r>
            <a:endParaRPr lang="en-US" altLang="zh-CN" sz="2000" dirty="0">
              <a:solidFill>
                <a:srgbClr val="203864"/>
              </a:solidFill>
              <a:latin typeface="微软雅黑"/>
              <a:ea typeface="微软雅黑"/>
            </a:endParaRPr>
          </a:p>
          <a:p>
            <a:pPr marL="800100" lvl="1" indent="-342900">
              <a:lnSpc>
                <a:spcPts val="3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匹配滤波实现事例幅度统计</a:t>
            </a:r>
          </a:p>
        </p:txBody>
      </p:sp>
      <p:sp>
        <p:nvSpPr>
          <p:cNvPr id="94" name="标题 2">
            <a:extLst>
              <a:ext uri="{FF2B5EF4-FFF2-40B4-BE49-F238E27FC236}">
                <a16:creationId xmlns:a16="http://schemas.microsoft.com/office/drawing/2014/main" id="{D0D30ACD-35C7-42E6-9C89-2A5CD71FA968}"/>
              </a:ext>
            </a:extLst>
          </p:cNvPr>
          <p:cNvSpPr txBox="1">
            <a:spLocks/>
          </p:cNvSpPr>
          <p:nvPr/>
        </p:nvSpPr>
        <p:spPr>
          <a:xfrm>
            <a:off x="2066219" y="0"/>
            <a:ext cx="5617221" cy="556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初步测试结果</a:t>
            </a:r>
            <a:r>
              <a:rPr lang="en-US" altLang="zh-CN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----</a:t>
            </a:r>
            <a:r>
              <a:rPr lang="zh-CN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单像素联调测试</a:t>
            </a:r>
          </a:p>
        </p:txBody>
      </p:sp>
      <p:sp>
        <p:nvSpPr>
          <p:cNvPr id="95" name="文本框 94">
            <a:extLst>
              <a:ext uri="{FF2B5EF4-FFF2-40B4-BE49-F238E27FC236}">
                <a16:creationId xmlns:a16="http://schemas.microsoft.com/office/drawing/2014/main" id="{BDFDB406-3D12-4B3A-ABC1-CCABE40D3D7D}"/>
              </a:ext>
            </a:extLst>
          </p:cNvPr>
          <p:cNvSpPr txBox="1"/>
          <p:nvPr/>
        </p:nvSpPr>
        <p:spPr>
          <a:xfrm>
            <a:off x="98524" y="717107"/>
            <a:ext cx="48512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MKID</a:t>
            </a: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单像素定频测量：</a:t>
            </a:r>
          </a:p>
        </p:txBody>
      </p:sp>
    </p:spTree>
    <p:extLst>
      <p:ext uri="{BB962C8B-B14F-4D97-AF65-F5344CB8AC3E}">
        <p14:creationId xmlns:p14="http://schemas.microsoft.com/office/powerpoint/2010/main" val="2918254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37">
            <a:extLst>
              <a:ext uri="{FF2B5EF4-FFF2-40B4-BE49-F238E27FC236}">
                <a16:creationId xmlns:a16="http://schemas.microsoft.com/office/drawing/2014/main" id="{84E1CB9D-BC87-4B16-8529-57516F89E430}"/>
              </a:ext>
            </a:extLst>
          </p:cNvPr>
          <p:cNvSpPr>
            <a:spLocks noGrp="1"/>
          </p:cNvSpPr>
          <p:nvPr/>
        </p:nvSpPr>
        <p:spPr>
          <a:xfrm>
            <a:off x="734436" y="1828102"/>
            <a:ext cx="3767714" cy="432000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r>
              <a:rPr sz="2400" b="1" dirty="0">
                <a:solidFill>
                  <a:srgbClr val="06546A"/>
                </a:solidFill>
                <a:latin typeface="楷体"/>
                <a:ea typeface="楷体"/>
                <a:cs typeface="楷体"/>
              </a:rPr>
              <a:t>1. </a:t>
            </a:r>
            <a:r>
              <a:rPr sz="2400" b="1" dirty="0" err="1">
                <a:solidFill>
                  <a:srgbClr val="06546A"/>
                </a:solidFill>
                <a:latin typeface="楷体"/>
                <a:ea typeface="楷体"/>
                <a:cs typeface="楷体"/>
              </a:rPr>
              <a:t>MKID探测器与读出需求</a:t>
            </a:r>
            <a:endParaRPr sz="2400" b="1" dirty="0">
              <a:solidFill>
                <a:srgbClr val="06546A"/>
              </a:solidFill>
              <a:latin typeface="楷体"/>
              <a:ea typeface="楷体"/>
              <a:cs typeface="楷体"/>
            </a:endParaRPr>
          </a:p>
        </p:txBody>
      </p:sp>
      <p:sp>
        <p:nvSpPr>
          <p:cNvPr id="6" name="文本框 40">
            <a:extLst>
              <a:ext uri="{FF2B5EF4-FFF2-40B4-BE49-F238E27FC236}">
                <a16:creationId xmlns:a16="http://schemas.microsoft.com/office/drawing/2014/main" id="{10EDD30D-C2A3-4E9E-8380-3B3F938681F7}"/>
              </a:ext>
            </a:extLst>
          </p:cNvPr>
          <p:cNvSpPr>
            <a:spLocks noGrp="1"/>
          </p:cNvSpPr>
          <p:nvPr/>
        </p:nvSpPr>
        <p:spPr>
          <a:xfrm>
            <a:off x="734440" y="3556107"/>
            <a:ext cx="2981281" cy="511073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r>
              <a:rPr sz="2400" b="1" dirty="0">
                <a:solidFill>
                  <a:srgbClr val="06546A"/>
                </a:solidFill>
                <a:latin typeface="楷体"/>
                <a:ea typeface="楷体"/>
                <a:cs typeface="楷体"/>
              </a:rPr>
              <a:t>3. </a:t>
            </a:r>
            <a:r>
              <a:rPr sz="2400" b="1" dirty="0" err="1">
                <a:solidFill>
                  <a:srgbClr val="06546A"/>
                </a:solidFill>
                <a:latin typeface="楷体"/>
                <a:ea typeface="楷体"/>
                <a:cs typeface="楷体"/>
              </a:rPr>
              <a:t>初步测试结果</a:t>
            </a:r>
            <a:endParaRPr sz="2400" b="1" dirty="0">
              <a:solidFill>
                <a:srgbClr val="06546A"/>
              </a:solidFill>
              <a:latin typeface="楷体"/>
              <a:ea typeface="楷体"/>
              <a:cs typeface="楷体"/>
            </a:endParaRPr>
          </a:p>
        </p:txBody>
      </p:sp>
      <p:sp>
        <p:nvSpPr>
          <p:cNvPr id="7" name="文本框 21">
            <a:extLst>
              <a:ext uri="{FF2B5EF4-FFF2-40B4-BE49-F238E27FC236}">
                <a16:creationId xmlns:a16="http://schemas.microsoft.com/office/drawing/2014/main" id="{710C2F33-9AFB-4342-B1A6-09C7BB84EFB6}"/>
              </a:ext>
            </a:extLst>
          </p:cNvPr>
          <p:cNvSpPr>
            <a:spLocks noGrp="1"/>
          </p:cNvSpPr>
          <p:nvPr/>
        </p:nvSpPr>
        <p:spPr>
          <a:xfrm>
            <a:off x="734434" y="2692102"/>
            <a:ext cx="2981282" cy="432000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r>
              <a:rPr sz="2400" b="1">
                <a:solidFill>
                  <a:srgbClr val="06546A"/>
                </a:solidFill>
                <a:latin typeface="楷体"/>
                <a:ea typeface="楷体"/>
                <a:cs typeface="楷体"/>
              </a:rPr>
              <a:t>2. MKID阵列读出原型系统</a:t>
            </a:r>
          </a:p>
        </p:txBody>
      </p:sp>
      <p:sp>
        <p:nvSpPr>
          <p:cNvPr id="8" name="文本框 40">
            <a:extLst>
              <a:ext uri="{FF2B5EF4-FFF2-40B4-BE49-F238E27FC236}">
                <a16:creationId xmlns:a16="http://schemas.microsoft.com/office/drawing/2014/main" id="{5B271FC0-C3A7-4D7B-8B1C-DF4A51E87233}"/>
              </a:ext>
            </a:extLst>
          </p:cNvPr>
          <p:cNvSpPr>
            <a:spLocks noGrp="1"/>
          </p:cNvSpPr>
          <p:nvPr/>
        </p:nvSpPr>
        <p:spPr>
          <a:xfrm>
            <a:off x="734435" y="4420107"/>
            <a:ext cx="2981281" cy="511073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楷体"/>
                <a:ea typeface="楷体"/>
                <a:cs typeface="楷体"/>
              </a:rPr>
              <a:t>4</a:t>
            </a:r>
            <a:r>
              <a:rPr sz="2400" b="1" dirty="0">
                <a:solidFill>
                  <a:srgbClr val="FF0000"/>
                </a:solidFill>
                <a:latin typeface="楷体"/>
                <a:ea typeface="楷体"/>
                <a:cs typeface="楷体"/>
              </a:rPr>
              <a:t>. </a:t>
            </a:r>
            <a:r>
              <a:rPr lang="zh-CN" altLang="en-US" sz="2400" b="1" dirty="0">
                <a:solidFill>
                  <a:srgbClr val="FF0000"/>
                </a:solidFill>
                <a:latin typeface="楷体"/>
                <a:ea typeface="楷体"/>
                <a:cs typeface="楷体"/>
              </a:rPr>
              <a:t>总结</a:t>
            </a:r>
            <a:endParaRPr lang="en-US" sz="2400" b="1" dirty="0">
              <a:solidFill>
                <a:srgbClr val="FF0000"/>
              </a:solidFill>
              <a:latin typeface="楷体"/>
              <a:ea typeface="楷体"/>
              <a:cs typeface="楷体"/>
            </a:endParaRPr>
          </a:p>
          <a:p>
            <a:endParaRPr lang="en-US" sz="2400" b="1" dirty="0">
              <a:solidFill>
                <a:srgbClr val="06546A"/>
              </a:solidFill>
              <a:latin typeface="楷体"/>
              <a:ea typeface="楷体"/>
              <a:cs typeface="楷体"/>
            </a:endParaRPr>
          </a:p>
          <a:p>
            <a:endParaRPr lang="zh-CN" altLang="en-US" sz="2400" b="1" dirty="0">
              <a:solidFill>
                <a:srgbClr val="06546A"/>
              </a:solidFill>
              <a:latin typeface="楷体"/>
              <a:ea typeface="楷体"/>
              <a:cs typeface="楷体"/>
            </a:endParaRPr>
          </a:p>
        </p:txBody>
      </p:sp>
    </p:spTree>
    <p:extLst>
      <p:ext uri="{BB962C8B-B14F-4D97-AF65-F5344CB8AC3E}">
        <p14:creationId xmlns:p14="http://schemas.microsoft.com/office/powerpoint/2010/main" val="37135302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标题 2">
            <a:extLst>
              <a:ext uri="{FF2B5EF4-FFF2-40B4-BE49-F238E27FC236}">
                <a16:creationId xmlns:a16="http://schemas.microsoft.com/office/drawing/2014/main" id="{4F422176-2422-46DE-958E-94006EB6F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9670" y="0"/>
            <a:ext cx="5617221" cy="556156"/>
          </a:xfrm>
        </p:spPr>
        <p:txBody>
          <a:bodyPr>
            <a:normAutofit/>
          </a:bodyPr>
          <a:lstStyle/>
          <a:p>
            <a:pPr algn="ctr"/>
            <a:r>
              <a:rPr lang="zh-CN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总结</a:t>
            </a:r>
          </a:p>
        </p:txBody>
      </p:sp>
      <p:sp>
        <p:nvSpPr>
          <p:cNvPr id="17" name="标题 2">
            <a:extLst>
              <a:ext uri="{FF2B5EF4-FFF2-40B4-BE49-F238E27FC236}">
                <a16:creationId xmlns:a16="http://schemas.microsoft.com/office/drawing/2014/main" id="{1951017E-6DC5-4D0F-87A7-EE1F0C97B06A}"/>
              </a:ext>
            </a:extLst>
          </p:cNvPr>
          <p:cNvSpPr txBox="1">
            <a:spLocks/>
          </p:cNvSpPr>
          <p:nvPr/>
        </p:nvSpPr>
        <p:spPr>
          <a:xfrm>
            <a:off x="200058" y="810155"/>
            <a:ext cx="8829642" cy="165350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altLang="zh-CN" sz="24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标题 2">
            <a:extLst>
              <a:ext uri="{FF2B5EF4-FFF2-40B4-BE49-F238E27FC236}">
                <a16:creationId xmlns:a16="http://schemas.microsoft.com/office/drawing/2014/main" id="{7D67A2F2-0D2E-42FD-922F-8C2060945D25}"/>
              </a:ext>
            </a:extLst>
          </p:cNvPr>
          <p:cNvSpPr>
            <a:spLocks noGrp="1"/>
          </p:cNvSpPr>
          <p:nvPr/>
        </p:nvSpPr>
        <p:spPr>
          <a:xfrm>
            <a:off x="676242" y="743898"/>
            <a:ext cx="8267700" cy="4762500"/>
          </a:xfrm>
          <a:prstGeom prst="rect">
            <a:avLst/>
          </a:prstGeom>
        </p:spPr>
        <p:txBody>
          <a:bodyPr vert="horz" lIns="91440" tIns="45720" rIns="91440" bIns="45720" anchor="t">
            <a:normAutofit/>
          </a:bodyPr>
          <a:lstStyle>
            <a:lvl1pPr algn="l" defTabSz="914400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>
              <a:defRPr sz="1650">
                <a:solidFill>
                  <a:srgbClr val="203864"/>
                </a:solidFill>
                <a:latin typeface="微软雅黑"/>
                <a:ea typeface="微软雅黑"/>
                <a:cs typeface="微软雅黑"/>
              </a:defRPr>
            </a:pPr>
            <a:endParaRPr sz="1650" dirty="0">
              <a:solidFill>
                <a:srgbClr val="203864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2E20B9A-8A6C-4181-BE48-ED712B467E83}"/>
              </a:ext>
            </a:extLst>
          </p:cNvPr>
          <p:cNvSpPr txBox="1"/>
          <p:nvPr/>
        </p:nvSpPr>
        <p:spPr>
          <a:xfrm>
            <a:off x="370925" y="1171280"/>
            <a:ext cx="8573017" cy="4654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 sz="1650">
                <a:solidFill>
                  <a:srgbClr val="203864"/>
                </a:solidFill>
                <a:latin typeface="微软雅黑"/>
                <a:ea typeface="微软雅黑"/>
                <a:cs typeface="微软雅黑"/>
              </a:defRPr>
            </a:pP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目前工作：</a:t>
            </a:r>
            <a:endParaRPr lang="en-US" altLang="zh-CN" sz="2000" dirty="0">
              <a:solidFill>
                <a:srgbClr val="203864"/>
              </a:solidFill>
              <a:latin typeface="微软雅黑"/>
              <a:ea typeface="微软雅黑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  <a:defRPr sz="1650">
                <a:solidFill>
                  <a:srgbClr val="203864"/>
                </a:solidFill>
                <a:latin typeface="微软雅黑"/>
                <a:ea typeface="微软雅黑"/>
                <a:cs typeface="微软雅黑"/>
              </a:defRPr>
            </a:pP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已搭建</a:t>
            </a:r>
            <a:r>
              <a:rPr lang="en-US" altLang="zh-CN" sz="2000" dirty="0" err="1">
                <a:solidFill>
                  <a:srgbClr val="203864"/>
                </a:solidFill>
                <a:latin typeface="微软雅黑"/>
                <a:ea typeface="微软雅黑"/>
              </a:rPr>
              <a:t>RFSoC</a:t>
            </a: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 为核心的原型系统硬件平台</a:t>
            </a:r>
            <a:endParaRPr lang="en-US" altLang="zh-CN" sz="2000" dirty="0">
              <a:solidFill>
                <a:srgbClr val="203864"/>
              </a:solidFill>
              <a:latin typeface="微软雅黑"/>
              <a:ea typeface="微软雅黑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  <a:defRPr sz="1650">
                <a:solidFill>
                  <a:srgbClr val="203864"/>
                </a:solidFill>
                <a:latin typeface="微软雅黑"/>
                <a:ea typeface="微软雅黑"/>
                <a:cs typeface="微软雅黑"/>
              </a:defRPr>
            </a:pP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在硬件平台基础上完成了固件设计与验证</a:t>
            </a:r>
            <a:endParaRPr lang="en-US" altLang="zh-CN" sz="2000" dirty="0">
              <a:solidFill>
                <a:srgbClr val="203864"/>
              </a:solidFill>
              <a:latin typeface="微软雅黑"/>
              <a:ea typeface="微软雅黑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  <a:defRPr sz="1650">
                <a:solidFill>
                  <a:srgbClr val="203864"/>
                </a:solidFill>
                <a:latin typeface="微软雅黑"/>
                <a:ea typeface="微软雅黑"/>
                <a:cs typeface="微软雅黑"/>
              </a:defRPr>
            </a:pP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初步测试结果显示系统已具备阵列化读出能力</a:t>
            </a:r>
            <a:endParaRPr lang="en-US" altLang="zh-CN" sz="2000" dirty="0">
              <a:solidFill>
                <a:srgbClr val="203864"/>
              </a:solidFill>
              <a:latin typeface="微软雅黑"/>
              <a:ea typeface="微软雅黑"/>
            </a:endParaRPr>
          </a:p>
          <a:p>
            <a:pPr>
              <a:lnSpc>
                <a:spcPct val="150000"/>
              </a:lnSpc>
              <a:defRPr sz="1650">
                <a:solidFill>
                  <a:srgbClr val="203864"/>
                </a:solidFill>
                <a:latin typeface="微软雅黑"/>
                <a:ea typeface="微软雅黑"/>
                <a:cs typeface="微软雅黑"/>
              </a:defRPr>
            </a:pPr>
            <a:endParaRPr lang="zh-CN" altLang="en-US" sz="2000" dirty="0">
              <a:solidFill>
                <a:srgbClr val="203864"/>
              </a:solidFill>
              <a:latin typeface="微软雅黑"/>
              <a:ea typeface="微软雅黑"/>
            </a:endParaRPr>
          </a:p>
          <a:p>
            <a:pPr>
              <a:lnSpc>
                <a:spcPct val="150000"/>
              </a:lnSpc>
              <a:defRPr sz="1650">
                <a:solidFill>
                  <a:srgbClr val="203864"/>
                </a:solidFill>
                <a:latin typeface="微软雅黑"/>
                <a:ea typeface="微软雅黑"/>
                <a:cs typeface="微软雅黑"/>
              </a:defRPr>
            </a:pP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展望：</a:t>
            </a:r>
            <a:endParaRPr lang="en-US" altLang="zh-CN" sz="2000" dirty="0">
              <a:solidFill>
                <a:srgbClr val="203864"/>
              </a:solidFill>
              <a:latin typeface="微软雅黑"/>
              <a:ea typeface="微软雅黑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  <a:defRPr sz="1650">
                <a:solidFill>
                  <a:srgbClr val="203864"/>
                </a:solidFill>
                <a:latin typeface="微软雅黑"/>
                <a:ea typeface="微软雅黑"/>
                <a:cs typeface="微软雅黑"/>
              </a:defRPr>
            </a:pP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推进阵列化</a:t>
            </a:r>
            <a:r>
              <a:rPr lang="en-US" altLang="zh-CN" sz="2000" dirty="0">
                <a:solidFill>
                  <a:srgbClr val="203864"/>
                </a:solidFill>
                <a:latin typeface="微软雅黑"/>
                <a:ea typeface="微软雅黑"/>
              </a:rPr>
              <a:t>MKID</a:t>
            </a: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探测器联调，验证多频点读出的功能正确性</a:t>
            </a:r>
            <a:endParaRPr lang="en-US" altLang="zh-CN" sz="2000" dirty="0">
              <a:solidFill>
                <a:srgbClr val="203864"/>
              </a:solidFill>
              <a:latin typeface="微软雅黑"/>
              <a:ea typeface="微软雅黑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  <a:defRPr sz="1650">
                <a:solidFill>
                  <a:srgbClr val="203864"/>
                </a:solidFill>
                <a:latin typeface="微软雅黑"/>
                <a:ea typeface="微软雅黑"/>
                <a:cs typeface="微软雅黑"/>
              </a:defRPr>
            </a:pP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设计基于</a:t>
            </a:r>
            <a:r>
              <a:rPr lang="en-US" altLang="zh-CN" sz="2000" dirty="0">
                <a:solidFill>
                  <a:srgbClr val="203864"/>
                </a:solidFill>
                <a:latin typeface="微软雅黑"/>
                <a:ea typeface="微软雅黑"/>
              </a:rPr>
              <a:t>GPU</a:t>
            </a: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的实时</a:t>
            </a:r>
            <a:r>
              <a:rPr lang="en-US" altLang="zh-CN" sz="2000" dirty="0">
                <a:solidFill>
                  <a:srgbClr val="203864"/>
                </a:solidFill>
                <a:latin typeface="微软雅黑"/>
                <a:ea typeface="微软雅黑"/>
              </a:rPr>
              <a:t>MKID</a:t>
            </a: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光子事例重建方法</a:t>
            </a:r>
            <a:endParaRPr lang="en-US" altLang="zh-CN" sz="2000" dirty="0">
              <a:solidFill>
                <a:srgbClr val="203864"/>
              </a:solidFill>
              <a:latin typeface="微软雅黑"/>
              <a:ea typeface="微软雅黑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  <a:defRPr sz="1650">
                <a:solidFill>
                  <a:srgbClr val="203864"/>
                </a:solidFill>
                <a:latin typeface="微软雅黑"/>
                <a:ea typeface="微软雅黑"/>
                <a:cs typeface="微软雅黑"/>
              </a:defRPr>
            </a:pP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可现有平台基础上增加磁通斜坡调制与解调，探索向</a:t>
            </a:r>
            <a:r>
              <a:rPr lang="en-US" altLang="zh-CN" sz="2000" dirty="0" err="1">
                <a:solidFill>
                  <a:srgbClr val="203864"/>
                </a:solidFill>
                <a:latin typeface="微软雅黑"/>
                <a:ea typeface="微软雅黑"/>
              </a:rPr>
              <a:t>TES+μMUX</a:t>
            </a:r>
            <a:r>
              <a:rPr lang="zh-CN" altLang="en-US" sz="2000" dirty="0">
                <a:solidFill>
                  <a:srgbClr val="203864"/>
                </a:solidFill>
                <a:latin typeface="微软雅黑"/>
                <a:ea typeface="微软雅黑"/>
              </a:rPr>
              <a:t>读出的扩展</a:t>
            </a:r>
            <a:endParaRPr lang="en-US" altLang="zh-CN" sz="2000" dirty="0">
              <a:solidFill>
                <a:srgbClr val="203864"/>
              </a:solidFill>
              <a:latin typeface="微软雅黑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6755350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>
            <a:extLst>
              <a:ext uri="{FF2B5EF4-FFF2-40B4-BE49-F238E27FC236}">
                <a16:creationId xmlns:a16="http://schemas.microsoft.com/office/drawing/2014/main" id="{6043CE7E-A4C4-4175-9CE7-703B193670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930" y="2735934"/>
            <a:ext cx="8647493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5400" b="1" dirty="0">
                <a:solidFill>
                  <a:srgbClr val="06546A"/>
                </a:solidFill>
                <a:latin typeface="+mj-ea"/>
                <a:ea typeface="+mj-ea"/>
              </a:rPr>
              <a:t>敬请批评指正！</a:t>
            </a:r>
          </a:p>
        </p:txBody>
      </p:sp>
    </p:spTree>
    <p:extLst>
      <p:ext uri="{BB962C8B-B14F-4D97-AF65-F5344CB8AC3E}">
        <p14:creationId xmlns:p14="http://schemas.microsoft.com/office/powerpoint/2010/main" val="2862304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6522DC84-5BF2-48A5-B88B-A22F2ED0A1A0}"/>
              </a:ext>
            </a:extLst>
          </p:cNvPr>
          <p:cNvSpPr txBox="1"/>
          <p:nvPr/>
        </p:nvSpPr>
        <p:spPr>
          <a:xfrm>
            <a:off x="62865" y="688775"/>
            <a:ext cx="8776969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r>
              <a:rPr kumimoji="1" lang="zh-CN" altLang="en-US" sz="2400" b="1" dirty="0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先进探测设备需求</a:t>
            </a:r>
            <a:endParaRPr kumimoji="1" lang="en-US" altLang="zh-CN" sz="2400" b="1" dirty="0">
              <a:solidFill>
                <a:schemeClr val="accent5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400" b="1" dirty="0">
                <a:solidFill>
                  <a:srgbClr val="162F81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量子科学，射线谱学，天文科学等学科都对先进光子探测设备有着极大的需求</a:t>
            </a:r>
            <a:endParaRPr lang="en-US" altLang="zh-CN" sz="24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214288" indent="-214288">
              <a:buFont typeface="Arial" panose="020B0604020202020204" pitchFamily="34" charset="0"/>
              <a:buChar char="•"/>
            </a:pPr>
            <a:endParaRPr lang="en-US" altLang="zh-CN" dirty="0">
              <a:ea typeface="+mj-ea"/>
            </a:endParaRPr>
          </a:p>
        </p:txBody>
      </p:sp>
      <p:sp>
        <p:nvSpPr>
          <p:cNvPr id="10" name="标题 2">
            <a:extLst>
              <a:ext uri="{FF2B5EF4-FFF2-40B4-BE49-F238E27FC236}">
                <a16:creationId xmlns:a16="http://schemas.microsoft.com/office/drawing/2014/main" id="{EDBE37F4-52A6-46C1-B451-77296DCFDC8F}"/>
              </a:ext>
            </a:extLst>
          </p:cNvPr>
          <p:cNvSpPr txBox="1">
            <a:spLocks/>
          </p:cNvSpPr>
          <p:nvPr/>
        </p:nvSpPr>
        <p:spPr>
          <a:xfrm>
            <a:off x="3204544" y="12700"/>
            <a:ext cx="5348907" cy="527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MKID</a:t>
            </a:r>
            <a:r>
              <a:rPr lang="zh-CN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探测器与读出需求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0CBDE65B-6EFD-465F-81B3-5E01A846A4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" y="2315131"/>
            <a:ext cx="3703320" cy="221805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B5499C6-9915-4237-A155-F89ED956BACB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572000" y="2366883"/>
            <a:ext cx="4115435" cy="211455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99A61F9F-C145-43C9-B155-D5F9E5023F62}"/>
              </a:ext>
            </a:extLst>
          </p:cNvPr>
          <p:cNvSpPr txBox="1"/>
          <p:nvPr/>
        </p:nvSpPr>
        <p:spPr>
          <a:xfrm>
            <a:off x="198120" y="4733966"/>
            <a:ext cx="6948161" cy="1568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  <a:buFont typeface="Wingdings" panose="05000000000000000000" charset="0"/>
              <a:buChar char="Ø"/>
            </a:pPr>
            <a:r>
              <a:rPr lang="zh-CN" altLang="en-US" sz="2000" b="1" dirty="0">
                <a:solidFill>
                  <a:srgbClr val="162F81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探测设备：</a:t>
            </a:r>
          </a:p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2000" b="1" dirty="0">
                <a:solidFill>
                  <a:srgbClr val="162F81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精细谱分辨</a:t>
            </a:r>
            <a:r>
              <a:rPr lang="en-US" altLang="zh-CN" sz="2000" b="1" dirty="0">
                <a:solidFill>
                  <a:srgbClr val="162F81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 -&gt; </a:t>
            </a:r>
            <a:r>
              <a:rPr lang="zh-CN" altLang="en-US" sz="2000" b="1" dirty="0">
                <a:solidFill>
                  <a:srgbClr val="162F81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更高的能量分辨</a:t>
            </a:r>
          </a:p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2000" b="1" dirty="0">
                <a:solidFill>
                  <a:srgbClr val="162F81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高时间分辨</a:t>
            </a:r>
            <a:r>
              <a:rPr lang="en-US" altLang="zh-CN" sz="2000" b="1" dirty="0">
                <a:solidFill>
                  <a:srgbClr val="162F81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 -&gt; </a:t>
            </a:r>
            <a:r>
              <a:rPr lang="zh-CN" altLang="en-US" sz="2000" b="1" dirty="0">
                <a:solidFill>
                  <a:srgbClr val="162F81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更高的探测效率</a:t>
            </a:r>
          </a:p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2000" b="1" dirty="0">
                <a:solidFill>
                  <a:srgbClr val="162F81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高位置分辨</a:t>
            </a:r>
            <a:r>
              <a:rPr lang="en-US" altLang="zh-CN" sz="2000" b="1" dirty="0">
                <a:solidFill>
                  <a:srgbClr val="162F81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 -&gt; </a:t>
            </a:r>
            <a:r>
              <a:rPr lang="zh-CN" altLang="en-US" sz="2000" b="1" dirty="0">
                <a:solidFill>
                  <a:srgbClr val="162F81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多像素阵列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054B23D-A8D0-443C-99FA-2FBDB40B884C}"/>
              </a:ext>
            </a:extLst>
          </p:cNvPr>
          <p:cNvSpPr txBox="1"/>
          <p:nvPr/>
        </p:nvSpPr>
        <p:spPr>
          <a:xfrm>
            <a:off x="4645572" y="5001148"/>
            <a:ext cx="4377336" cy="1168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l">
              <a:lnSpc>
                <a:spcPct val="120000"/>
              </a:lnSpc>
              <a:buClrTx/>
              <a:buSzTx/>
              <a:buFont typeface="Wingdings" panose="05000000000000000000" charset="0"/>
              <a:buChar char="u"/>
            </a:pPr>
            <a:r>
              <a:rPr lang="zh-C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低温光子探测器</a:t>
            </a:r>
            <a:r>
              <a:rPr lang="zh-CN" sz="2000" b="1" dirty="0">
                <a:solidFill>
                  <a:srgbClr val="162F81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是当前先进光子探测器技术的重要研究方向</a:t>
            </a:r>
            <a:endParaRPr lang="en-US" altLang="zh-CN" sz="2000" b="1" dirty="0">
              <a:solidFill>
                <a:srgbClr val="162F81"/>
              </a:solidFill>
              <a:latin typeface="Times New Roman" panose="02020603050405020304" pitchFamily="18" charset="0"/>
              <a:ea typeface="微软雅黑" panose="020B0503020204020204" charset="-122"/>
            </a:endParaRPr>
          </a:p>
          <a:p>
            <a:pPr lvl="0" algn="l">
              <a:lnSpc>
                <a:spcPct val="120000"/>
              </a:lnSpc>
              <a:buClrTx/>
              <a:buSzTx/>
            </a:pPr>
            <a:endParaRPr lang="zh-CN" sz="2000" b="1" dirty="0">
              <a:solidFill>
                <a:srgbClr val="162F81"/>
              </a:solidFill>
              <a:latin typeface="Times New Roman" panose="02020603050405020304" pitchFamily="18" charset="0"/>
              <a:ea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49877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2">
            <a:extLst>
              <a:ext uri="{FF2B5EF4-FFF2-40B4-BE49-F238E27FC236}">
                <a16:creationId xmlns:a16="http://schemas.microsoft.com/office/drawing/2014/main" id="{D3EB5EC1-B0CE-886F-F7DE-9091460C6ED9}"/>
              </a:ext>
            </a:extLst>
          </p:cNvPr>
          <p:cNvSpPr txBox="1">
            <a:spLocks/>
          </p:cNvSpPr>
          <p:nvPr/>
        </p:nvSpPr>
        <p:spPr>
          <a:xfrm>
            <a:off x="3204544" y="12700"/>
            <a:ext cx="5348907" cy="527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MKID</a:t>
            </a:r>
            <a:r>
              <a:rPr lang="zh-CN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探测器与读出需求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78568DF3-87FE-C68C-18AE-3F74CC1AFDCE}"/>
              </a:ext>
            </a:extLst>
          </p:cNvPr>
          <p:cNvSpPr txBox="1"/>
          <p:nvPr/>
        </p:nvSpPr>
        <p:spPr>
          <a:xfrm>
            <a:off x="27898" y="782948"/>
            <a:ext cx="8956701" cy="2365519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285750" indent="-285750">
              <a:lnSpc>
                <a:spcPct val="125000"/>
              </a:lnSpc>
              <a:buFont typeface="Wingdings" panose="05000000000000000000" pitchFamily="2" charset="2"/>
              <a:buChar char="l"/>
              <a:defRPr b="1">
                <a:solidFill>
                  <a:srgbClr val="203864"/>
                </a:solidFill>
                <a:cs typeface="Times New Roman" panose="02020603050405020304" pitchFamily="18" charset="0"/>
              </a:defRPr>
            </a:lvl1pPr>
          </a:lstStyle>
          <a:p>
            <a:pPr algn="just">
              <a:lnSpc>
                <a:spcPts val="3000"/>
              </a:lnSpc>
              <a:buFont typeface="Wingdings" panose="05000000000000000000" pitchFamily="2" charset="2"/>
              <a:buChar char="n"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低温超导光子探测器</a:t>
            </a:r>
            <a:r>
              <a:rPr lang="zh-CN" altLang="en-US" sz="2000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通过深度制冷抑制热噪声和热激发，可实现低噪声、高灵敏度的微弱光信号探测</a:t>
            </a:r>
            <a:r>
              <a:rPr lang="zh-CN" altLang="en-US" sz="2000" b="0" dirty="0">
                <a:latin typeface="微软雅黑" panose="020B0503020204020204" charset="-122"/>
                <a:ea typeface="微软雅黑" panose="020B0503020204020204" charset="-122"/>
              </a:rPr>
              <a:t>，在尖端科研领域应用广泛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en-US" altLang="zh-CN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ts val="3000"/>
              </a:lnSpc>
              <a:buFont typeface="Wingdings" panose="05000000000000000000" pitchFamily="2" charset="2"/>
              <a:buChar char="n"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典型低温光子探测器：</a:t>
            </a:r>
            <a:r>
              <a:rPr lang="zh-CN" altLang="en-US" sz="2000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超导纳米线探测器</a:t>
            </a:r>
            <a:r>
              <a:rPr lang="en-US" altLang="zh-CN" sz="2000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(SNSPD)</a:t>
            </a:r>
            <a:r>
              <a:rPr lang="zh-CN" altLang="en-US" sz="2000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超导相变边沿探测器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(TES) , 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超导动态电感探测器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(MKID)</a:t>
            </a:r>
          </a:p>
          <a:p>
            <a:pPr algn="just">
              <a:lnSpc>
                <a:spcPts val="3000"/>
              </a:lnSpc>
              <a:buFont typeface="Wingdings" panose="05000000000000000000" pitchFamily="2" charset="2"/>
              <a:buChar char="n"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大规模阵列探测需求</a:t>
            </a:r>
            <a:r>
              <a:rPr lang="zh-CN" altLang="en-US" sz="2000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对电子学功能和性能提出严峻挑战</a:t>
            </a:r>
            <a:endParaRPr lang="en-US" altLang="zh-CN" sz="2000" b="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1" algn="just">
              <a:lnSpc>
                <a:spcPts val="3000"/>
              </a:lnSpc>
              <a:buFont typeface="Wingdings" panose="05000000000000000000" pitchFamily="2" charset="2"/>
              <a:buChar char="n"/>
            </a:pPr>
            <a:endParaRPr lang="en-US" altLang="zh-CN" sz="2000" b="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051E9E7A-6550-1720-D985-0C310F06E5DD}"/>
              </a:ext>
            </a:extLst>
          </p:cNvPr>
          <p:cNvGrpSpPr/>
          <p:nvPr/>
        </p:nvGrpSpPr>
        <p:grpSpPr>
          <a:xfrm>
            <a:off x="241023" y="3260035"/>
            <a:ext cx="4788177" cy="3101008"/>
            <a:chOff x="211205" y="2868755"/>
            <a:chExt cx="5175803" cy="3661254"/>
          </a:xfrm>
        </p:grpSpPr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BA3CB182-15AC-4641-A066-3C2D74DAEC3B}"/>
                </a:ext>
              </a:extLst>
            </p:cNvPr>
            <p:cNvSpPr txBox="1"/>
            <p:nvPr/>
          </p:nvSpPr>
          <p:spPr>
            <a:xfrm>
              <a:off x="2007120" y="4117847"/>
              <a:ext cx="1541150" cy="3997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1600" dirty="0">
                  <a:solidFill>
                    <a:srgbClr val="203864"/>
                  </a:solidFill>
                  <a:latin typeface="微软雅黑" panose="020B0503020204020204" charset="-122"/>
                  <a:ea typeface="微软雅黑" panose="020B0503020204020204" charset="-122"/>
                </a:rPr>
                <a:t>降温</a:t>
              </a:r>
            </a:p>
          </p:txBody>
        </p:sp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59ADFF6B-BA40-A2A7-13A4-415B4320B50F}"/>
                </a:ext>
              </a:extLst>
            </p:cNvPr>
            <p:cNvGrpSpPr/>
            <p:nvPr/>
          </p:nvGrpSpPr>
          <p:grpSpPr>
            <a:xfrm>
              <a:off x="211205" y="2868755"/>
              <a:ext cx="5175803" cy="3661254"/>
              <a:chOff x="211205" y="2868755"/>
              <a:chExt cx="5175803" cy="3661254"/>
            </a:xfrm>
          </p:grpSpPr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4711BFB7-14F5-6492-7FAB-6E56103616EF}"/>
                  </a:ext>
                </a:extLst>
              </p:cNvPr>
              <p:cNvSpPr txBox="1"/>
              <p:nvPr/>
            </p:nvSpPr>
            <p:spPr>
              <a:xfrm>
                <a:off x="4192308" y="4745321"/>
                <a:ext cx="1095310" cy="4360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SNSPD</a:t>
                </a:r>
                <a:endParaRPr lang="zh-CN" altLang="en-US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75DE2FB3-EF5C-0B2E-7500-E34FBBB9D95D}"/>
                  </a:ext>
                </a:extLst>
              </p:cNvPr>
              <p:cNvSpPr txBox="1"/>
              <p:nvPr/>
            </p:nvSpPr>
            <p:spPr>
              <a:xfrm>
                <a:off x="4355827" y="5390195"/>
                <a:ext cx="931790" cy="4360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MKID</a:t>
                </a:r>
                <a:endParaRPr lang="zh-CN" altLang="en-US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716103CC-B60E-0328-99DE-FD56435CCDFD}"/>
                  </a:ext>
                </a:extLst>
              </p:cNvPr>
              <p:cNvSpPr txBox="1"/>
              <p:nvPr/>
            </p:nvSpPr>
            <p:spPr>
              <a:xfrm>
                <a:off x="4499979" y="6011730"/>
                <a:ext cx="743835" cy="4360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TES</a:t>
                </a:r>
                <a:endParaRPr lang="zh-CN" altLang="en-US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30" name="组合 29">
                <a:extLst>
                  <a:ext uri="{FF2B5EF4-FFF2-40B4-BE49-F238E27FC236}">
                    <a16:creationId xmlns:a16="http://schemas.microsoft.com/office/drawing/2014/main" id="{02FF90B0-A2D4-7947-E475-93AD4D97FB19}"/>
                  </a:ext>
                </a:extLst>
              </p:cNvPr>
              <p:cNvGrpSpPr/>
              <p:nvPr/>
            </p:nvGrpSpPr>
            <p:grpSpPr>
              <a:xfrm>
                <a:off x="211205" y="2868755"/>
                <a:ext cx="5175803" cy="3661254"/>
                <a:chOff x="211205" y="2868755"/>
                <a:chExt cx="5175803" cy="3661254"/>
              </a:xfrm>
            </p:grpSpPr>
            <p:sp>
              <p:nvSpPr>
                <p:cNvPr id="6" name="Shape 12">
                  <a:extLst>
                    <a:ext uri="{FF2B5EF4-FFF2-40B4-BE49-F238E27FC236}">
                      <a16:creationId xmlns:a16="http://schemas.microsoft.com/office/drawing/2014/main" id="{2D2E25DF-612E-4041-8786-3B97426DE4E1}"/>
                    </a:ext>
                  </a:extLst>
                </p:cNvPr>
                <p:cNvSpPr/>
                <p:nvPr/>
              </p:nvSpPr>
              <p:spPr>
                <a:xfrm>
                  <a:off x="211205" y="2868755"/>
                  <a:ext cx="5076412" cy="1156593"/>
                </a:xfrm>
                <a:prstGeom prst="roundRect">
                  <a:avLst>
                    <a:gd name="adj" fmla="val 1509"/>
                  </a:avLst>
                </a:prstGeom>
                <a:noFill/>
                <a:ln w="19050">
                  <a:solidFill>
                    <a:srgbClr val="06546A"/>
                  </a:solidFill>
                  <a:prstDash val="solid"/>
                </a:ln>
              </p:spPr>
            </p:sp>
            <p:sp>
              <p:nvSpPr>
                <p:cNvPr id="7" name="文本框 6">
                  <a:extLst>
                    <a:ext uri="{FF2B5EF4-FFF2-40B4-BE49-F238E27FC236}">
                      <a16:creationId xmlns:a16="http://schemas.microsoft.com/office/drawing/2014/main" id="{D505747D-E54C-4336-BDBC-EBC15B498D3E}"/>
                    </a:ext>
                  </a:extLst>
                </p:cNvPr>
                <p:cNvSpPr txBox="1"/>
                <p:nvPr/>
              </p:nvSpPr>
              <p:spPr>
                <a:xfrm>
                  <a:off x="211205" y="2890003"/>
                  <a:ext cx="2460181" cy="43605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zh-CN" altLang="en-US" b="1" dirty="0">
                      <a:solidFill>
                        <a:srgbClr val="0A2540"/>
                      </a:solidFill>
                      <a:latin typeface="Microsoft YaHei" pitchFamily="34" charset="0"/>
                      <a:ea typeface="Microsoft YaHei" pitchFamily="34" charset="-122"/>
                      <a:cs typeface="Microsoft YaHei" pitchFamily="34" charset="-120"/>
                    </a:rPr>
                    <a:t>室温探测器</a:t>
                  </a:r>
                  <a:endParaRPr lang="zh-CN" altLang="en-US" dirty="0"/>
                </a:p>
              </p:txBody>
            </p:sp>
            <p:sp>
              <p:nvSpPr>
                <p:cNvPr id="8" name="文本框 7">
                  <a:extLst>
                    <a:ext uri="{FF2B5EF4-FFF2-40B4-BE49-F238E27FC236}">
                      <a16:creationId xmlns:a16="http://schemas.microsoft.com/office/drawing/2014/main" id="{085DE631-1619-492C-86D8-D41C33639103}"/>
                    </a:ext>
                  </a:extLst>
                </p:cNvPr>
                <p:cNvSpPr txBox="1"/>
                <p:nvPr/>
              </p:nvSpPr>
              <p:spPr>
                <a:xfrm>
                  <a:off x="255792" y="3259388"/>
                  <a:ext cx="3193086" cy="726308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marL="214313" indent="-243000">
                    <a:lnSpc>
                      <a:spcPct val="110000"/>
                    </a:lnSpc>
                    <a:buFont typeface="Arial" panose="020B0604020202020204" pitchFamily="34" charset="0"/>
                    <a:buChar char="•"/>
                  </a:pPr>
                  <a:r>
                    <a:rPr lang="zh-CN" altLang="en-US" sz="1600" dirty="0">
                      <a:solidFill>
                        <a:srgbClr val="203864"/>
                      </a:solidFill>
                      <a:latin typeface="微软雅黑" panose="020B0503020204020204" charset="-122"/>
                      <a:ea typeface="微软雅黑" panose="020B0503020204020204" charset="-122"/>
                    </a:rPr>
                    <a:t>热噪声导致性能瓶颈</a:t>
                  </a:r>
                  <a:endParaRPr lang="en-US" altLang="zh-CN" sz="1600" dirty="0">
                    <a:solidFill>
                      <a:srgbClr val="203864"/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  <a:p>
                  <a:pPr marL="214313" indent="-243000">
                    <a:lnSpc>
                      <a:spcPct val="110000"/>
                    </a:lnSpc>
                    <a:buFont typeface="Arial" panose="020B0604020202020204" pitchFamily="34" charset="0"/>
                    <a:buChar char="•"/>
                  </a:pPr>
                  <a:r>
                    <a:rPr lang="zh-CN" altLang="en-US" sz="1600" dirty="0">
                      <a:solidFill>
                        <a:srgbClr val="203864"/>
                      </a:solidFill>
                      <a:latin typeface="微软雅黑" panose="020B0503020204020204" charset="-122"/>
                      <a:ea typeface="微软雅黑" panose="020B0503020204020204" charset="-122"/>
                    </a:rPr>
                    <a:t>暗计数率高</a:t>
                  </a:r>
                  <a:endParaRPr lang="en-US" altLang="zh-CN" sz="1600" dirty="0">
                    <a:solidFill>
                      <a:srgbClr val="203864"/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9" name="Shape 12">
                  <a:extLst>
                    <a:ext uri="{FF2B5EF4-FFF2-40B4-BE49-F238E27FC236}">
                      <a16:creationId xmlns:a16="http://schemas.microsoft.com/office/drawing/2014/main" id="{2A511DA8-FA01-4487-9D86-F0D04D3DA13E}"/>
                    </a:ext>
                  </a:extLst>
                </p:cNvPr>
                <p:cNvSpPr/>
                <p:nvPr/>
              </p:nvSpPr>
              <p:spPr>
                <a:xfrm>
                  <a:off x="211205" y="4609993"/>
                  <a:ext cx="5076412" cy="1920016"/>
                </a:xfrm>
                <a:prstGeom prst="roundRect">
                  <a:avLst>
                    <a:gd name="adj" fmla="val 1509"/>
                  </a:avLst>
                </a:prstGeom>
                <a:noFill/>
                <a:ln w="19050">
                  <a:solidFill>
                    <a:srgbClr val="06546A"/>
                  </a:solidFill>
                  <a:prstDash val="solid"/>
                </a:ln>
              </p:spPr>
            </p:sp>
            <p:sp>
              <p:nvSpPr>
                <p:cNvPr id="10" name="文本框 9">
                  <a:extLst>
                    <a:ext uri="{FF2B5EF4-FFF2-40B4-BE49-F238E27FC236}">
                      <a16:creationId xmlns:a16="http://schemas.microsoft.com/office/drawing/2014/main" id="{B38FB5DA-79E5-4BB2-9BA3-99D54FB6F7C4}"/>
                    </a:ext>
                  </a:extLst>
                </p:cNvPr>
                <p:cNvSpPr txBox="1"/>
                <p:nvPr/>
              </p:nvSpPr>
              <p:spPr>
                <a:xfrm>
                  <a:off x="308077" y="5180185"/>
                  <a:ext cx="2596155" cy="104608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marL="214313" indent="-243000">
                    <a:lnSpc>
                      <a:spcPct val="110000"/>
                    </a:lnSpc>
                    <a:buFont typeface="Arial" panose="020B0604020202020204" pitchFamily="34" charset="0"/>
                    <a:buChar char="•"/>
                  </a:pPr>
                  <a:r>
                    <a:rPr lang="zh-CN" altLang="en-US" sz="1600" dirty="0">
                      <a:solidFill>
                        <a:srgbClr val="203864"/>
                      </a:solidFill>
                      <a:latin typeface="微软雅黑" panose="020B0503020204020204" charset="-122"/>
                      <a:ea typeface="微软雅黑" panose="020B0503020204020204" charset="-122"/>
                    </a:rPr>
                    <a:t>热激发抑制</a:t>
                  </a:r>
                  <a:endParaRPr lang="en-US" altLang="zh-CN" sz="1600" dirty="0">
                    <a:solidFill>
                      <a:srgbClr val="203864"/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  <a:p>
                  <a:pPr marL="214313" indent="-243000">
                    <a:lnSpc>
                      <a:spcPct val="110000"/>
                    </a:lnSpc>
                    <a:buFont typeface="Arial" panose="020B0604020202020204" pitchFamily="34" charset="0"/>
                    <a:buChar char="•"/>
                  </a:pPr>
                  <a:r>
                    <a:rPr lang="zh-CN" altLang="en-US" sz="1600" dirty="0">
                      <a:solidFill>
                        <a:srgbClr val="203864"/>
                      </a:solidFill>
                      <a:latin typeface="微软雅黑" panose="020B0503020204020204" charset="-122"/>
                      <a:ea typeface="微软雅黑" panose="020B0503020204020204" charset="-122"/>
                    </a:rPr>
                    <a:t>暗计数断崖式下降</a:t>
                  </a:r>
                  <a:endParaRPr lang="en-US" altLang="zh-CN" sz="1600" dirty="0">
                    <a:solidFill>
                      <a:srgbClr val="203864"/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  <a:p>
                  <a:pPr marL="214313" indent="-243000">
                    <a:lnSpc>
                      <a:spcPct val="110000"/>
                    </a:lnSpc>
                    <a:buFont typeface="Arial" panose="020B0604020202020204" pitchFamily="34" charset="0"/>
                    <a:buChar char="•"/>
                  </a:pPr>
                  <a:r>
                    <a:rPr lang="zh-CN" altLang="en-US" sz="1600" dirty="0">
                      <a:solidFill>
                        <a:srgbClr val="203864"/>
                      </a:solidFill>
                      <a:latin typeface="微软雅黑" panose="020B0503020204020204" charset="-122"/>
                      <a:ea typeface="微软雅黑" panose="020B0503020204020204" charset="-122"/>
                    </a:rPr>
                    <a:t>近完美的探测性能</a:t>
                  </a:r>
                  <a:endParaRPr lang="en-US" altLang="zh-CN" sz="1600" dirty="0">
                    <a:solidFill>
                      <a:srgbClr val="203864"/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11" name="文本框 10">
                  <a:extLst>
                    <a:ext uri="{FF2B5EF4-FFF2-40B4-BE49-F238E27FC236}">
                      <a16:creationId xmlns:a16="http://schemas.microsoft.com/office/drawing/2014/main" id="{2B070F08-0B29-41A0-B097-4E56CC8C1A09}"/>
                    </a:ext>
                  </a:extLst>
                </p:cNvPr>
                <p:cNvSpPr txBox="1"/>
                <p:nvPr/>
              </p:nvSpPr>
              <p:spPr>
                <a:xfrm>
                  <a:off x="211205" y="4584428"/>
                  <a:ext cx="2042716" cy="43605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zh-CN" altLang="en-US" b="1" dirty="0">
                      <a:solidFill>
                        <a:srgbClr val="0A2540"/>
                      </a:solidFill>
                      <a:latin typeface="Microsoft YaHei" pitchFamily="34" charset="0"/>
                      <a:ea typeface="Microsoft YaHei" pitchFamily="34" charset="-122"/>
                      <a:cs typeface="Microsoft YaHei" pitchFamily="34" charset="-120"/>
                    </a:rPr>
                    <a:t>低温探测器</a:t>
                  </a:r>
                  <a:endParaRPr lang="zh-CN" altLang="en-US" dirty="0"/>
                </a:p>
              </p:txBody>
            </p:sp>
            <p:sp>
              <p:nvSpPr>
                <p:cNvPr id="2" name="箭头: 下 1">
                  <a:extLst>
                    <a:ext uri="{FF2B5EF4-FFF2-40B4-BE49-F238E27FC236}">
                      <a16:creationId xmlns:a16="http://schemas.microsoft.com/office/drawing/2014/main" id="{5CF9FABD-1D0D-4E1D-B341-61F08F387CFB}"/>
                    </a:ext>
                  </a:extLst>
                </p:cNvPr>
                <p:cNvSpPr/>
                <p:nvPr/>
              </p:nvSpPr>
              <p:spPr>
                <a:xfrm>
                  <a:off x="2607262" y="4152393"/>
                  <a:ext cx="284297" cy="369334"/>
                </a:xfrm>
                <a:prstGeom prst="downArrow">
                  <a:avLst/>
                </a:prstGeom>
                <a:solidFill>
                  <a:srgbClr val="06546A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400"/>
                </a:p>
              </p:txBody>
            </p:sp>
            <p:pic>
              <p:nvPicPr>
                <p:cNvPr id="18" name="图片 17">
                  <a:extLst>
                    <a:ext uri="{FF2B5EF4-FFF2-40B4-BE49-F238E27FC236}">
                      <a16:creationId xmlns:a16="http://schemas.microsoft.com/office/drawing/2014/main" id="{04A00C9D-B9C2-EBDC-9F4D-01F6F5495B6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29682" y="4653492"/>
                  <a:ext cx="1237176" cy="601377"/>
                </a:xfrm>
                <a:prstGeom prst="rect">
                  <a:avLst/>
                </a:prstGeom>
              </p:spPr>
            </p:pic>
            <p:pic>
              <p:nvPicPr>
                <p:cNvPr id="22" name="图片 21">
                  <a:extLst>
                    <a:ext uri="{FF2B5EF4-FFF2-40B4-BE49-F238E27FC236}">
                      <a16:creationId xmlns:a16="http://schemas.microsoft.com/office/drawing/2014/main" id="{1F990142-CDDA-D48D-C4C6-72E8FA86259D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4"/>
                <a:srcRect b="15399"/>
                <a:stretch/>
              </p:blipFill>
              <p:spPr>
                <a:xfrm>
                  <a:off x="2647660" y="5825063"/>
                  <a:ext cx="1801220" cy="686477"/>
                </a:xfrm>
                <a:prstGeom prst="rect">
                  <a:avLst/>
                </a:prstGeom>
              </p:spPr>
            </p:pic>
            <p:pic>
              <p:nvPicPr>
                <p:cNvPr id="24" name="图片 23">
                  <a:extLst>
                    <a:ext uri="{FF2B5EF4-FFF2-40B4-BE49-F238E27FC236}">
                      <a16:creationId xmlns:a16="http://schemas.microsoft.com/office/drawing/2014/main" id="{B6A44100-B165-4A13-2244-53883B82199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105978" y="5289032"/>
                  <a:ext cx="884583" cy="579727"/>
                </a:xfrm>
                <a:prstGeom prst="rect">
                  <a:avLst/>
                </a:prstGeom>
              </p:spPr>
            </p:pic>
            <p:pic>
              <p:nvPicPr>
                <p:cNvPr id="26" name="图片 25">
                  <a:extLst>
                    <a:ext uri="{FF2B5EF4-FFF2-40B4-BE49-F238E27FC236}">
                      <a16:creationId xmlns:a16="http://schemas.microsoft.com/office/drawing/2014/main" id="{FEC32818-B160-9EDA-225C-6DC6E745C7E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/>
                <a:srcRect t="9469"/>
                <a:stretch/>
              </p:blipFill>
              <p:spPr>
                <a:xfrm>
                  <a:off x="3548269" y="2986113"/>
                  <a:ext cx="1050136" cy="900026"/>
                </a:xfrm>
                <a:prstGeom prst="rect">
                  <a:avLst/>
                </a:prstGeom>
              </p:spPr>
            </p:pic>
            <p:sp>
              <p:nvSpPr>
                <p:cNvPr id="28" name="文本框 27">
                  <a:extLst>
                    <a:ext uri="{FF2B5EF4-FFF2-40B4-BE49-F238E27FC236}">
                      <a16:creationId xmlns:a16="http://schemas.microsoft.com/office/drawing/2014/main" id="{FB9CED3B-44BC-A9B5-C305-0DF43A606CA0}"/>
                    </a:ext>
                  </a:extLst>
                </p:cNvPr>
                <p:cNvSpPr txBox="1"/>
                <p:nvPr/>
              </p:nvSpPr>
              <p:spPr>
                <a:xfrm>
                  <a:off x="4533245" y="3259387"/>
                  <a:ext cx="853763" cy="39971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600" b="1" dirty="0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SPAD</a:t>
                  </a:r>
                  <a:endParaRPr lang="zh-CN" altLang="en-US" sz="16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sp>
        <p:nvSpPr>
          <p:cNvPr id="37" name="文本框 36">
            <a:extLst>
              <a:ext uri="{FF2B5EF4-FFF2-40B4-BE49-F238E27FC236}">
                <a16:creationId xmlns:a16="http://schemas.microsoft.com/office/drawing/2014/main" id="{A0EDFE00-6789-D5ED-4579-0E0ED182134E}"/>
              </a:ext>
            </a:extLst>
          </p:cNvPr>
          <p:cNvSpPr txBox="1"/>
          <p:nvPr/>
        </p:nvSpPr>
        <p:spPr>
          <a:xfrm>
            <a:off x="5344736" y="3278773"/>
            <a:ext cx="3710234" cy="441916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285750" indent="-285750">
              <a:lnSpc>
                <a:spcPct val="125000"/>
              </a:lnSpc>
              <a:buFont typeface="Wingdings" panose="05000000000000000000" pitchFamily="2" charset="2"/>
              <a:buChar char="l"/>
              <a:defRPr b="1">
                <a:solidFill>
                  <a:srgbClr val="203864"/>
                </a:solidFill>
                <a:cs typeface="Times New Roman" panose="02020603050405020304" pitchFamily="18" charset="0"/>
              </a:defRPr>
            </a:lvl1pPr>
          </a:lstStyle>
          <a:p>
            <a:pPr lvl="1" algn="just">
              <a:lnSpc>
                <a:spcPts val="3000"/>
              </a:lnSpc>
            </a:pPr>
            <a:endParaRPr lang="en-US" altLang="zh-CN" sz="2000" b="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2AC70810-179E-702E-B0DE-9DF89037B606}"/>
              </a:ext>
            </a:extLst>
          </p:cNvPr>
          <p:cNvSpPr txBox="1"/>
          <p:nvPr/>
        </p:nvSpPr>
        <p:spPr>
          <a:xfrm>
            <a:off x="4984524" y="3420218"/>
            <a:ext cx="4109769" cy="275024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285750" indent="-285750">
              <a:lnSpc>
                <a:spcPct val="125000"/>
              </a:lnSpc>
              <a:buFont typeface="Wingdings" panose="05000000000000000000" pitchFamily="2" charset="2"/>
              <a:buChar char="l"/>
              <a:defRPr b="1">
                <a:solidFill>
                  <a:srgbClr val="203864"/>
                </a:solidFill>
                <a:cs typeface="Times New Roman" panose="02020603050405020304" pitchFamily="18" charset="0"/>
              </a:defRPr>
            </a:lvl1pPr>
          </a:lstStyle>
          <a:p>
            <a:pPr algn="just">
              <a:lnSpc>
                <a:spcPts val="3000"/>
              </a:lnSpc>
              <a:buFont typeface="Wingdings" panose="05000000000000000000" pitchFamily="2" charset="2"/>
              <a:buChar char="n"/>
            </a:pP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SNSPD</a:t>
            </a:r>
            <a:r>
              <a:rPr lang="zh-CN" altLang="en-US" sz="2000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时间分辨高，阵列布线复杂，限制了规模扩展</a:t>
            </a:r>
            <a:endParaRPr lang="en-US" altLang="zh-CN" sz="2000" b="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ts val="3000"/>
              </a:lnSpc>
              <a:buFont typeface="Wingdings" panose="05000000000000000000" pitchFamily="2" charset="2"/>
              <a:buChar char="n"/>
            </a:pP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TES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能量分辨率高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 </a:t>
            </a:r>
            <a:r>
              <a:rPr lang="zh-CN" altLang="en-US" sz="2000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具备阵列化能力。但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技术复杂</a:t>
            </a:r>
            <a:r>
              <a:rPr lang="zh-CN" altLang="en-US" sz="2000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，需要额外器件协助读出。</a:t>
            </a:r>
            <a:endParaRPr lang="en-US" altLang="zh-CN" sz="2000" b="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ts val="3000"/>
              </a:lnSpc>
              <a:buFont typeface="Wingdings" panose="05000000000000000000" pitchFamily="2" charset="2"/>
              <a:buChar char="n"/>
            </a:pPr>
            <a:r>
              <a:rPr lang="en-US" altLang="zh-CN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MKID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天然支持阵列化</a:t>
            </a:r>
            <a:r>
              <a:rPr lang="zh-CN" altLang="en-US" sz="2000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，适合大规模单光子探测阵列部署</a:t>
            </a:r>
            <a:endParaRPr lang="en-US" altLang="zh-CN" sz="2000" b="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12729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2">
            <a:extLst>
              <a:ext uri="{FF2B5EF4-FFF2-40B4-BE49-F238E27FC236}">
                <a16:creationId xmlns:a16="http://schemas.microsoft.com/office/drawing/2014/main" id="{EDBE37F4-52A6-46C1-B451-77296DCFDC8F}"/>
              </a:ext>
            </a:extLst>
          </p:cNvPr>
          <p:cNvSpPr txBox="1">
            <a:spLocks/>
          </p:cNvSpPr>
          <p:nvPr/>
        </p:nvSpPr>
        <p:spPr>
          <a:xfrm>
            <a:off x="3204544" y="12700"/>
            <a:ext cx="5348907" cy="527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MKID</a:t>
            </a:r>
            <a:r>
              <a:rPr lang="zh-CN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探测器与读出需求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C655C2B5-3600-48E7-9468-F9E1672AD1D7}"/>
              </a:ext>
            </a:extLst>
          </p:cNvPr>
          <p:cNvSpPr txBox="1"/>
          <p:nvPr/>
        </p:nvSpPr>
        <p:spPr>
          <a:xfrm>
            <a:off x="54896" y="764538"/>
            <a:ext cx="8956701" cy="1245235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285750" indent="-285750">
              <a:lnSpc>
                <a:spcPct val="125000"/>
              </a:lnSpc>
              <a:buFont typeface="Wingdings" panose="05000000000000000000" pitchFamily="2" charset="2"/>
              <a:buChar char="l"/>
              <a:defRPr b="1">
                <a:solidFill>
                  <a:srgbClr val="203864"/>
                </a:solidFill>
                <a:cs typeface="Times New Roman" panose="02020603050405020304" pitchFamily="18" charset="0"/>
              </a:defRPr>
            </a:lvl1pPr>
          </a:lstStyle>
          <a:p>
            <a:pPr algn="just">
              <a:lnSpc>
                <a:spcPts val="3000"/>
              </a:lnSpc>
              <a:buFont typeface="Wingdings" panose="05000000000000000000" pitchFamily="2" charset="2"/>
              <a:buChar char="n"/>
            </a:pPr>
            <a:r>
              <a:rPr lang="en-US" altLang="zh-CN" sz="2000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2003</a:t>
            </a:r>
            <a:r>
              <a:rPr lang="zh-CN" altLang="en-US" sz="2000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年，</a:t>
            </a:r>
            <a:r>
              <a:rPr lang="en-US" altLang="zh-CN" sz="2000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《Nature》</a:t>
            </a:r>
            <a:r>
              <a:rPr lang="zh-CN" altLang="en-US" sz="2000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发表论文</a:t>
            </a:r>
            <a:r>
              <a:rPr lang="en-US" altLang="zh-CN" sz="2000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[</a:t>
            </a:r>
            <a:r>
              <a:rPr lang="de-DE" altLang="zh-CN" sz="2000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Peter K Day et al. Nature, 2003.</a:t>
            </a:r>
            <a:r>
              <a:rPr lang="en-US" altLang="zh-CN" sz="2000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]</a:t>
            </a:r>
            <a:r>
              <a:rPr lang="zh-CN" altLang="en-US" sz="2000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，首先提出了称为微波动态电感探测 </a:t>
            </a:r>
            <a:r>
              <a:rPr lang="en-US" altLang="zh-CN" sz="2000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(microwave kinetic inductance detection, 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MKID</a:t>
            </a:r>
            <a:r>
              <a:rPr lang="en-US" altLang="zh-CN" sz="2000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 </a:t>
            </a:r>
            <a:r>
              <a:rPr lang="zh-CN" altLang="en-US" sz="2000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的新型超导光子探测器，</a:t>
            </a:r>
            <a:r>
              <a:rPr lang="zh-CN" altLang="en-US" sz="2000" dirty="0">
                <a:solidFill>
                  <a:srgbClr val="162F8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是一种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频率读出型探测器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en-US" altLang="zh-CN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F735DA1F-B24B-455A-9702-425B66563CAB}"/>
              </a:ext>
            </a:extLst>
          </p:cNvPr>
          <p:cNvSpPr txBox="1"/>
          <p:nvPr/>
        </p:nvSpPr>
        <p:spPr>
          <a:xfrm>
            <a:off x="54897" y="1975088"/>
            <a:ext cx="7473954" cy="441916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285750" indent="-285750">
              <a:lnSpc>
                <a:spcPct val="125000"/>
              </a:lnSpc>
              <a:buFont typeface="Wingdings" panose="05000000000000000000" pitchFamily="2" charset="2"/>
              <a:buChar char="l"/>
              <a:defRPr b="1">
                <a:solidFill>
                  <a:srgbClr val="203864"/>
                </a:solidFill>
                <a:cs typeface="Times New Roman" panose="02020603050405020304" pitchFamily="18" charset="0"/>
              </a:defRPr>
            </a:lvl1pPr>
          </a:lstStyle>
          <a:p>
            <a:pPr algn="just">
              <a:lnSpc>
                <a:spcPts val="3000"/>
              </a:lnSpc>
              <a:buFont typeface="Wingdings" panose="05000000000000000000" pitchFamily="2" charset="2"/>
              <a:buChar char="n"/>
            </a:pP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MKID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基本原理</a:t>
            </a:r>
            <a:endParaRPr lang="en-US" altLang="zh-CN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79A02271-603E-49FB-8353-12F9B5425C0C}"/>
              </a:ext>
            </a:extLst>
          </p:cNvPr>
          <p:cNvSpPr txBox="1"/>
          <p:nvPr/>
        </p:nvSpPr>
        <p:spPr>
          <a:xfrm>
            <a:off x="-154305" y="2329106"/>
            <a:ext cx="9243408" cy="12113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 algn="just">
              <a:lnSpc>
                <a:spcPts val="3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超导微波谐振器</a:t>
            </a:r>
            <a:r>
              <a:rPr lang="en-US" altLang="zh-CN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-&gt;</a:t>
            </a: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超导薄膜吸收光子</a:t>
            </a:r>
            <a:r>
              <a:rPr lang="en-US" altLang="zh-CN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-&gt;</a:t>
            </a: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超导库珀对被破坏</a:t>
            </a:r>
            <a:r>
              <a:rPr lang="en-US" altLang="zh-CN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-&gt;</a:t>
            </a: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形成准粒子</a:t>
            </a:r>
            <a:r>
              <a:rPr lang="en-US" altLang="zh-CN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-&gt;</a:t>
            </a: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谐振器动态电感变化</a:t>
            </a:r>
            <a:r>
              <a:rPr lang="en-US" altLang="zh-CN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-&gt;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探测器谐振频率改变</a:t>
            </a: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en-US" altLang="zh-CN" sz="2000" dirty="0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742950" lvl="1" indent="-285750" algn="just">
              <a:lnSpc>
                <a:spcPts val="3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电子学设备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获取</a:t>
            </a: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通道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正向传输参数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S21</a:t>
            </a:r>
            <a:r>
              <a:rPr lang="zh-CN" altLang="en-US" sz="2000" dirty="0">
                <a:solidFill>
                  <a:srgbClr val="2038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的变化，由此计算入射光子能量。</a:t>
            </a:r>
            <a:endParaRPr lang="en-US" altLang="zh-CN" sz="2000" dirty="0">
              <a:solidFill>
                <a:srgbClr val="20386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6859D073-3055-4B4B-B239-5FD4396939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083" y="3692460"/>
            <a:ext cx="4572337" cy="2475963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331C58D8-47F4-4CBE-BFA0-BD32008154CB}"/>
              </a:ext>
            </a:extLst>
          </p:cNvPr>
          <p:cNvSpPr txBox="1"/>
          <p:nvPr/>
        </p:nvSpPr>
        <p:spPr>
          <a:xfrm>
            <a:off x="1495590" y="6093461"/>
            <a:ext cx="20313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CN" altLang="en-US" sz="2000" dirty="0"/>
              <a:t>探测器结构图</a:t>
            </a: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615CFD3D-8BDA-4A6E-809B-E193CE36C1C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87"/>
          <a:stretch>
            <a:fillRect/>
          </a:stretch>
        </p:blipFill>
        <p:spPr>
          <a:xfrm>
            <a:off x="5504101" y="3469541"/>
            <a:ext cx="3077372" cy="2921802"/>
          </a:xfrm>
          <a:prstGeom prst="rect">
            <a:avLst/>
          </a:prstGeom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3102EF55-F141-4DD1-8616-8D6BE8DA75FA}"/>
              </a:ext>
            </a:extLst>
          </p:cNvPr>
          <p:cNvSpPr txBox="1"/>
          <p:nvPr/>
        </p:nvSpPr>
        <p:spPr>
          <a:xfrm>
            <a:off x="7112675" y="4954399"/>
            <a:ext cx="20313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CN" altLang="en-US" sz="2000" dirty="0"/>
              <a:t>探测原理</a:t>
            </a:r>
          </a:p>
        </p:txBody>
      </p:sp>
    </p:spTree>
    <p:extLst>
      <p:ext uri="{BB962C8B-B14F-4D97-AF65-F5344CB8AC3E}">
        <p14:creationId xmlns:p14="http://schemas.microsoft.com/office/powerpoint/2010/main" val="955623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8E694E36-9182-4720-B8C0-C78C4F9630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579" y="3796892"/>
            <a:ext cx="4379318" cy="2722279"/>
          </a:xfrm>
          <a:prstGeom prst="rect">
            <a:avLst/>
          </a:prstGeom>
        </p:spPr>
      </p:pic>
      <p:sp>
        <p:nvSpPr>
          <p:cNvPr id="10" name="标题 2">
            <a:extLst>
              <a:ext uri="{FF2B5EF4-FFF2-40B4-BE49-F238E27FC236}">
                <a16:creationId xmlns:a16="http://schemas.microsoft.com/office/drawing/2014/main" id="{EDBE37F4-52A6-46C1-B451-77296DCFDC8F}"/>
              </a:ext>
            </a:extLst>
          </p:cNvPr>
          <p:cNvSpPr txBox="1">
            <a:spLocks/>
          </p:cNvSpPr>
          <p:nvPr/>
        </p:nvSpPr>
        <p:spPr>
          <a:xfrm>
            <a:off x="2836244" y="0"/>
            <a:ext cx="5348907" cy="527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MKID</a:t>
            </a:r>
            <a:r>
              <a:rPr lang="zh-CN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探测器与读出基本原理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ED8C74F6-468F-4117-B4CD-3DEC021D2505}"/>
              </a:ext>
            </a:extLst>
          </p:cNvPr>
          <p:cNvSpPr txBox="1"/>
          <p:nvPr/>
        </p:nvSpPr>
        <p:spPr>
          <a:xfrm>
            <a:off x="323176" y="986949"/>
            <a:ext cx="8497648" cy="19802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MKID</a:t>
            </a:r>
            <a:r>
              <a:rPr lang="zh-CN" altLang="en-US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探测器具有</a:t>
            </a:r>
            <a:r>
              <a:rPr lang="zh-CN" altLang="en-US" sz="20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本征频分复用特性</a:t>
            </a:r>
            <a:r>
              <a:rPr lang="zh-CN" altLang="en-US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：</a:t>
            </a:r>
            <a:endParaRPr lang="en-US" altLang="zh-CN" sz="2000" dirty="0">
              <a:solidFill>
                <a:srgbClr val="162F8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marL="342900" indent="-342900">
              <a:lnSpc>
                <a:spcPct val="125000"/>
              </a:lnSpc>
              <a:buFont typeface="Wingdings" panose="05000000000000000000" pitchFamily="2" charset="2"/>
              <a:buChar char="n"/>
            </a:pPr>
            <a:r>
              <a:rPr lang="zh-CN" altLang="en-US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不同的</a:t>
            </a:r>
            <a:r>
              <a:rPr lang="en-US" altLang="zh-CN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MKID</a:t>
            </a:r>
            <a:r>
              <a:rPr lang="zh-CN" altLang="en-US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探测器具有不同的谐振频点 </a:t>
            </a:r>
            <a:r>
              <a:rPr lang="en-US" altLang="zh-CN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(f1,f2,…..</a:t>
            </a:r>
            <a:r>
              <a:rPr lang="en-US" altLang="zh-CN" sz="2000" dirty="0" err="1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fn</a:t>
            </a:r>
            <a:r>
              <a:rPr lang="en-US" altLang="zh-CN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)</a:t>
            </a:r>
          </a:p>
          <a:p>
            <a:pPr marL="342900" indent="-342900">
              <a:lnSpc>
                <a:spcPct val="125000"/>
              </a:lnSpc>
              <a:buFont typeface="Wingdings" panose="05000000000000000000" pitchFamily="2" charset="2"/>
              <a:buChar char="n"/>
            </a:pPr>
            <a:r>
              <a:rPr lang="zh-CN" altLang="en-US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多个</a:t>
            </a:r>
            <a:r>
              <a:rPr lang="en-US" altLang="zh-CN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MKID</a:t>
            </a:r>
            <a:r>
              <a:rPr lang="zh-CN" altLang="en-US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探测器</a:t>
            </a:r>
            <a:r>
              <a:rPr lang="zh-CN" altLang="en-US" sz="20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并联到同一根射频传输线</a:t>
            </a:r>
            <a:r>
              <a:rPr lang="en-US" altLang="zh-CN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(</a:t>
            </a:r>
            <a:r>
              <a:rPr lang="zh-CN" altLang="en-US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馈线</a:t>
            </a:r>
            <a:r>
              <a:rPr lang="en-US" altLang="zh-CN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)</a:t>
            </a:r>
            <a:r>
              <a:rPr lang="zh-CN" altLang="en-US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上</a:t>
            </a:r>
            <a:endParaRPr lang="en-US" altLang="zh-CN" sz="2000" dirty="0">
              <a:solidFill>
                <a:srgbClr val="162F8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marL="342900" indent="-342900">
              <a:lnSpc>
                <a:spcPct val="125000"/>
              </a:lnSpc>
              <a:buFont typeface="Wingdings" panose="05000000000000000000" pitchFamily="2" charset="2"/>
              <a:buChar char="n"/>
            </a:pPr>
            <a:r>
              <a:rPr lang="zh-CN" altLang="en-US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不同通道的谐振频率在频谱上彼此分离，且互不重叠</a:t>
            </a:r>
            <a:endParaRPr lang="en-US" altLang="zh-CN" sz="2000" dirty="0">
              <a:solidFill>
                <a:srgbClr val="162F8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marL="342900" indent="-342900">
              <a:lnSpc>
                <a:spcPct val="125000"/>
              </a:lnSpc>
              <a:buFont typeface="Wingdings" panose="05000000000000000000" pitchFamily="2" charset="2"/>
              <a:buChar char="n"/>
            </a:pPr>
            <a:r>
              <a:rPr lang="zh-CN" altLang="en-US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向馈线输入端输入携带谐振频点的多频点激励，采集回波信号计算</a:t>
            </a:r>
            <a:r>
              <a:rPr lang="en-US" altLang="zh-CN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S21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22DB905-BD97-4E70-ACBA-8DC5D0D0767C}"/>
              </a:ext>
            </a:extLst>
          </p:cNvPr>
          <p:cNvSpPr txBox="1"/>
          <p:nvPr/>
        </p:nvSpPr>
        <p:spPr>
          <a:xfrm>
            <a:off x="0" y="528124"/>
            <a:ext cx="53489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MKID</a:t>
            </a: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微波复用读出基本原理</a:t>
            </a:r>
          </a:p>
        </p:txBody>
      </p: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99BC6D15-DFD4-4C35-A508-F8CD52E82EF1}"/>
              </a:ext>
            </a:extLst>
          </p:cNvPr>
          <p:cNvGrpSpPr/>
          <p:nvPr/>
        </p:nvGrpSpPr>
        <p:grpSpPr>
          <a:xfrm>
            <a:off x="5434385" y="3754335"/>
            <a:ext cx="3588466" cy="2409300"/>
            <a:chOff x="6931362" y="1187114"/>
            <a:chExt cx="4386895" cy="1315720"/>
          </a:xfrm>
        </p:grpSpPr>
        <p:sp>
          <p:nvSpPr>
            <p:cNvPr id="31" name="矩形: 圆角 30">
              <a:extLst>
                <a:ext uri="{FF2B5EF4-FFF2-40B4-BE49-F238E27FC236}">
                  <a16:creationId xmlns:a16="http://schemas.microsoft.com/office/drawing/2014/main" id="{6563B57E-C495-4F64-BCA4-17B3D4FCFCD3}"/>
                </a:ext>
              </a:extLst>
            </p:cNvPr>
            <p:cNvSpPr/>
            <p:nvPr/>
          </p:nvSpPr>
          <p:spPr>
            <a:xfrm>
              <a:off x="6931362" y="1187114"/>
              <a:ext cx="4386895" cy="1315720"/>
            </a:xfrm>
            <a:prstGeom prst="roundRect">
              <a:avLst/>
            </a:prstGeom>
            <a:solidFill>
              <a:srgbClr val="F9F7ED"/>
            </a:solidFill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32" name="组合 31">
              <a:extLst>
                <a:ext uri="{FF2B5EF4-FFF2-40B4-BE49-F238E27FC236}">
                  <a16:creationId xmlns:a16="http://schemas.microsoft.com/office/drawing/2014/main" id="{07942459-663F-4E39-924B-D0952C68D29A}"/>
                </a:ext>
              </a:extLst>
            </p:cNvPr>
            <p:cNvGrpSpPr/>
            <p:nvPr/>
          </p:nvGrpSpPr>
          <p:grpSpPr>
            <a:xfrm>
              <a:off x="7121895" y="1297151"/>
              <a:ext cx="4117215" cy="1081645"/>
              <a:chOff x="7121895" y="1297151"/>
              <a:chExt cx="4117215" cy="1081645"/>
            </a:xfrm>
          </p:grpSpPr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E778C441-B917-45F4-B648-2CBE5BAC18D5}"/>
                  </a:ext>
                </a:extLst>
              </p:cNvPr>
              <p:cNvSpPr txBox="1"/>
              <p:nvPr/>
            </p:nvSpPr>
            <p:spPr>
              <a:xfrm>
                <a:off x="7121895" y="1715942"/>
                <a:ext cx="1172704" cy="2521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b="1" dirty="0"/>
                  <a:t>电子学</a:t>
                </a:r>
              </a:p>
            </p:txBody>
          </p:sp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A77D0F13-B054-4E1A-A222-232BF8C6EC4E}"/>
                  </a:ext>
                </a:extLst>
              </p:cNvPr>
              <p:cNvSpPr txBox="1"/>
              <p:nvPr/>
            </p:nvSpPr>
            <p:spPr>
              <a:xfrm>
                <a:off x="8538293" y="1297151"/>
                <a:ext cx="2700817" cy="10816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indent="0" fontAlgn="auto">
                  <a:lnSpc>
                    <a:spcPts val="3000"/>
                  </a:lnSpc>
                </a:pPr>
                <a:r>
                  <a:rPr lang="en-US" b="1" dirty="0"/>
                  <a:t>1.</a:t>
                </a:r>
                <a:r>
                  <a:rPr lang="zh-CN" altLang="en-US" b="1" dirty="0"/>
                  <a:t>扫频标定参数</a:t>
                </a:r>
                <a:endParaRPr lang="en-US" b="1" dirty="0"/>
              </a:p>
              <a:p>
                <a:pPr indent="0" fontAlgn="auto">
                  <a:lnSpc>
                    <a:spcPts val="3000"/>
                  </a:lnSpc>
                </a:pPr>
                <a:r>
                  <a:rPr lang="en-US" b="1" dirty="0"/>
                  <a:t>2</a:t>
                </a:r>
                <a:r>
                  <a:rPr b="1" dirty="0"/>
                  <a:t>.</a:t>
                </a:r>
                <a:r>
                  <a:rPr lang="zh-CN" altLang="en-US" b="1" dirty="0"/>
                  <a:t>产生多频点激励</a:t>
                </a:r>
                <a:endParaRPr lang="en-US" altLang="zh-CN" b="1" dirty="0"/>
              </a:p>
              <a:p>
                <a:pPr indent="0" fontAlgn="auto">
                  <a:lnSpc>
                    <a:spcPts val="3000"/>
                  </a:lnSpc>
                </a:pPr>
                <a:r>
                  <a:rPr lang="en-US" b="1" dirty="0"/>
                  <a:t>3</a:t>
                </a:r>
                <a:r>
                  <a:rPr b="1" dirty="0"/>
                  <a:t>.</a:t>
                </a:r>
                <a:r>
                  <a:rPr lang="zh-CN" altLang="en-US" b="1" dirty="0"/>
                  <a:t>采集射频回波信号</a:t>
                </a:r>
                <a:endParaRPr lang="en-US" altLang="zh-CN" b="1" dirty="0"/>
              </a:p>
              <a:p>
                <a:pPr indent="0" fontAlgn="auto">
                  <a:lnSpc>
                    <a:spcPts val="3000"/>
                  </a:lnSpc>
                </a:pPr>
                <a:r>
                  <a:rPr lang="en-US" altLang="zh-CN" b="1" dirty="0"/>
                  <a:t>4.</a:t>
                </a:r>
                <a:r>
                  <a:rPr lang="zh-CN" altLang="en-US" b="1" dirty="0"/>
                  <a:t>实时</a:t>
                </a:r>
                <a:r>
                  <a:rPr lang="en-US" altLang="zh-CN" b="1" dirty="0"/>
                  <a:t>S21</a:t>
                </a:r>
                <a:r>
                  <a:rPr lang="zh-CN" altLang="en-US" b="1" dirty="0"/>
                  <a:t>计算</a:t>
                </a:r>
                <a:endParaRPr lang="en-US" altLang="zh-CN" b="1" dirty="0"/>
              </a:p>
              <a:p>
                <a:pPr indent="0" fontAlgn="auto">
                  <a:lnSpc>
                    <a:spcPts val="3000"/>
                  </a:lnSpc>
                </a:pPr>
                <a:r>
                  <a:rPr lang="en-US" altLang="zh-CN" b="1" dirty="0"/>
                  <a:t>5</a:t>
                </a:r>
                <a:r>
                  <a:rPr lang="en-US" altLang="zh-CN" b="1"/>
                  <a:t>.</a:t>
                </a:r>
                <a:r>
                  <a:rPr lang="zh-CN" altLang="en-US" b="1" dirty="0"/>
                  <a:t>数据上传</a:t>
                </a:r>
              </a:p>
            </p:txBody>
          </p:sp>
          <p:sp>
            <p:nvSpPr>
              <p:cNvPr id="35" name="左大括号 34">
                <a:extLst>
                  <a:ext uri="{FF2B5EF4-FFF2-40B4-BE49-F238E27FC236}">
                    <a16:creationId xmlns:a16="http://schemas.microsoft.com/office/drawing/2014/main" id="{7A28B275-11FF-4059-B4BD-B1FE9C21AD82}"/>
                  </a:ext>
                </a:extLst>
              </p:cNvPr>
              <p:cNvSpPr/>
              <p:nvPr/>
            </p:nvSpPr>
            <p:spPr>
              <a:xfrm>
                <a:off x="8326235" y="1356379"/>
                <a:ext cx="148786" cy="976630"/>
              </a:xfrm>
              <a:prstGeom prst="leftBrac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b="1"/>
              </a:p>
            </p:txBody>
          </p:sp>
        </p:grp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94CD7896-2B49-4767-BB7D-E1D0E405C3BA}"/>
              </a:ext>
            </a:extLst>
          </p:cNvPr>
          <p:cNvGrpSpPr/>
          <p:nvPr/>
        </p:nvGrpSpPr>
        <p:grpSpPr>
          <a:xfrm>
            <a:off x="323176" y="3152997"/>
            <a:ext cx="5124951" cy="3329303"/>
            <a:chOff x="-160525" y="2661204"/>
            <a:chExt cx="5608654" cy="3546625"/>
          </a:xfrm>
        </p:grpSpPr>
        <p:sp>
          <p:nvSpPr>
            <p:cNvPr id="13" name="Rechteck 32">
              <a:extLst>
                <a:ext uri="{FF2B5EF4-FFF2-40B4-BE49-F238E27FC236}">
                  <a16:creationId xmlns:a16="http://schemas.microsoft.com/office/drawing/2014/main" id="{49391338-7F05-4CFE-8343-E06FFD4D3B92}"/>
                </a:ext>
              </a:extLst>
            </p:cNvPr>
            <p:cNvSpPr/>
            <p:nvPr/>
          </p:nvSpPr>
          <p:spPr>
            <a:xfrm>
              <a:off x="-160525" y="2727168"/>
              <a:ext cx="1590620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rPr>
                <a:t>多频点</a:t>
              </a:r>
              <a:endParaRPr kumimoji="0" lang="en-US" altLang="zh-CN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rPr>
                <a:t>激励信号</a:t>
              </a: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4" name="Rechteck 33">
              <a:extLst>
                <a:ext uri="{FF2B5EF4-FFF2-40B4-BE49-F238E27FC236}">
                  <a16:creationId xmlns:a16="http://schemas.microsoft.com/office/drawing/2014/main" id="{FB5081BA-71F9-43A7-A21C-524931254444}"/>
                </a:ext>
              </a:extLst>
            </p:cNvPr>
            <p:cNvSpPr/>
            <p:nvPr/>
          </p:nvSpPr>
          <p:spPr>
            <a:xfrm>
              <a:off x="3960174" y="2914121"/>
              <a:ext cx="1468085" cy="3278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rPr>
                <a:t>射频回波信号</a:t>
              </a:r>
              <a:endParaRPr kumimoji="0" lang="en-US" altLang="zh-CN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" name="Right Arrow 15">
              <a:extLst>
                <a:ext uri="{FF2B5EF4-FFF2-40B4-BE49-F238E27FC236}">
                  <a16:creationId xmlns:a16="http://schemas.microsoft.com/office/drawing/2014/main" id="{6417D982-579B-4CEB-84D0-545D96F4B8F1}"/>
                </a:ext>
              </a:extLst>
            </p:cNvPr>
            <p:cNvSpPr/>
            <p:nvPr/>
          </p:nvSpPr>
          <p:spPr>
            <a:xfrm rot="16200000">
              <a:off x="4692890" y="3271668"/>
              <a:ext cx="282175" cy="209726"/>
            </a:xfrm>
            <a:prstGeom prst="rightArrow">
              <a:avLst>
                <a:gd name="adj1" fmla="val 23545"/>
                <a:gd name="adj2" fmla="val 76455"/>
              </a:avLst>
            </a:prstGeom>
            <a:solidFill>
              <a:sysClr val="windowText" lastClr="000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ight Arrow 15">
              <a:extLst>
                <a:ext uri="{FF2B5EF4-FFF2-40B4-BE49-F238E27FC236}">
                  <a16:creationId xmlns:a16="http://schemas.microsoft.com/office/drawing/2014/main" id="{E9E650A6-2BC3-4571-8C2C-DE8E18DC87DE}"/>
                </a:ext>
              </a:extLst>
            </p:cNvPr>
            <p:cNvSpPr/>
            <p:nvPr/>
          </p:nvSpPr>
          <p:spPr>
            <a:xfrm rot="5400000">
              <a:off x="432318" y="3277023"/>
              <a:ext cx="282175" cy="209726"/>
            </a:xfrm>
            <a:prstGeom prst="rightArrow">
              <a:avLst>
                <a:gd name="adj1" fmla="val 23545"/>
                <a:gd name="adj2" fmla="val 76455"/>
              </a:avLst>
            </a:prstGeom>
            <a:solidFill>
              <a:sysClr val="windowText" lastClr="000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hteck 2">
              <a:extLst>
                <a:ext uri="{FF2B5EF4-FFF2-40B4-BE49-F238E27FC236}">
                  <a16:creationId xmlns:a16="http://schemas.microsoft.com/office/drawing/2014/main" id="{74F778D3-4449-4FFB-9D21-7D10DE7659D4}"/>
                </a:ext>
              </a:extLst>
            </p:cNvPr>
            <p:cNvSpPr/>
            <p:nvPr/>
          </p:nvSpPr>
          <p:spPr>
            <a:xfrm>
              <a:off x="1606421" y="3998241"/>
              <a:ext cx="786474" cy="2127776"/>
            </a:xfrm>
            <a:prstGeom prst="rect">
              <a:avLst/>
            </a:prstGeom>
            <a:solidFill>
              <a:srgbClr val="4BACC6">
                <a:lumMod val="60000"/>
                <a:lumOff val="40000"/>
                <a:alpha val="4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de-DE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hteck 19">
              <a:extLst>
                <a:ext uri="{FF2B5EF4-FFF2-40B4-BE49-F238E27FC236}">
                  <a16:creationId xmlns:a16="http://schemas.microsoft.com/office/drawing/2014/main" id="{05AAF02C-3048-4ABB-A30E-15F4C6A2B31A}"/>
                </a:ext>
              </a:extLst>
            </p:cNvPr>
            <p:cNvSpPr/>
            <p:nvPr/>
          </p:nvSpPr>
          <p:spPr>
            <a:xfrm>
              <a:off x="640442" y="3998241"/>
              <a:ext cx="786474" cy="2127776"/>
            </a:xfrm>
            <a:prstGeom prst="rect">
              <a:avLst/>
            </a:prstGeom>
            <a:solidFill>
              <a:srgbClr val="9BBB59">
                <a:lumMod val="60000"/>
                <a:lumOff val="40000"/>
                <a:alpha val="4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de-DE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hteck 23">
              <a:extLst>
                <a:ext uri="{FF2B5EF4-FFF2-40B4-BE49-F238E27FC236}">
                  <a16:creationId xmlns:a16="http://schemas.microsoft.com/office/drawing/2014/main" id="{DA9020F4-2A9D-4E5B-8248-6CF1949E7043}"/>
                </a:ext>
              </a:extLst>
            </p:cNvPr>
            <p:cNvSpPr/>
            <p:nvPr/>
          </p:nvSpPr>
          <p:spPr>
            <a:xfrm>
              <a:off x="2563461" y="3983140"/>
              <a:ext cx="670824" cy="2127776"/>
            </a:xfrm>
            <a:prstGeom prst="rect">
              <a:avLst/>
            </a:prstGeom>
            <a:solidFill>
              <a:srgbClr val="F79646">
                <a:lumMod val="60000"/>
                <a:lumOff val="40000"/>
                <a:alpha val="4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de-DE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hteck 24">
              <a:extLst>
                <a:ext uri="{FF2B5EF4-FFF2-40B4-BE49-F238E27FC236}">
                  <a16:creationId xmlns:a16="http://schemas.microsoft.com/office/drawing/2014/main" id="{E79BAFA0-9D94-4282-9D5F-770467DA5DEE}"/>
                </a:ext>
              </a:extLst>
            </p:cNvPr>
            <p:cNvSpPr/>
            <p:nvPr/>
          </p:nvSpPr>
          <p:spPr>
            <a:xfrm>
              <a:off x="3823473" y="3998241"/>
              <a:ext cx="786474" cy="2127776"/>
            </a:xfrm>
            <a:prstGeom prst="rect">
              <a:avLst/>
            </a:prstGeom>
            <a:solidFill>
              <a:srgbClr val="8064A2">
                <a:lumMod val="60000"/>
                <a:lumOff val="40000"/>
                <a:alpha val="4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de-DE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hteck 26">
              <a:extLst>
                <a:ext uri="{FF2B5EF4-FFF2-40B4-BE49-F238E27FC236}">
                  <a16:creationId xmlns:a16="http://schemas.microsoft.com/office/drawing/2014/main" id="{CC88D566-8B6C-47A1-B19B-6B6403AE3B40}"/>
                </a:ext>
              </a:extLst>
            </p:cNvPr>
            <p:cNvSpPr/>
            <p:nvPr/>
          </p:nvSpPr>
          <p:spPr>
            <a:xfrm>
              <a:off x="743738" y="3999276"/>
              <a:ext cx="413348" cy="3278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f</a:t>
              </a:r>
              <a:r>
                <a:rPr kumimoji="0" lang="en-US" sz="1400" b="0" i="0" u="none" strike="noStrike" kern="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</a:t>
              </a:r>
            </a:p>
          </p:txBody>
        </p:sp>
        <p:sp>
          <p:nvSpPr>
            <p:cNvPr id="22" name="Rechteck 27">
              <a:extLst>
                <a:ext uri="{FF2B5EF4-FFF2-40B4-BE49-F238E27FC236}">
                  <a16:creationId xmlns:a16="http://schemas.microsoft.com/office/drawing/2014/main" id="{C76E0DC8-9463-45CE-8AD1-51843B5166B0}"/>
                </a:ext>
              </a:extLst>
            </p:cNvPr>
            <p:cNvSpPr/>
            <p:nvPr/>
          </p:nvSpPr>
          <p:spPr>
            <a:xfrm>
              <a:off x="1607891" y="4000948"/>
              <a:ext cx="413348" cy="3278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f</a:t>
              </a:r>
              <a:r>
                <a:rPr kumimoji="0" lang="en-US" sz="1400" b="0" i="0" u="none" strike="noStrike" kern="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2</a:t>
              </a:r>
            </a:p>
          </p:txBody>
        </p:sp>
        <p:sp>
          <p:nvSpPr>
            <p:cNvPr id="23" name="Rechteck 28">
              <a:extLst>
                <a:ext uri="{FF2B5EF4-FFF2-40B4-BE49-F238E27FC236}">
                  <a16:creationId xmlns:a16="http://schemas.microsoft.com/office/drawing/2014/main" id="{FF1B18C6-71A2-4A07-AF9A-CC9B9D3F57B2}"/>
                </a:ext>
              </a:extLst>
            </p:cNvPr>
            <p:cNvSpPr/>
            <p:nvPr/>
          </p:nvSpPr>
          <p:spPr>
            <a:xfrm>
              <a:off x="2494473" y="4000948"/>
              <a:ext cx="413348" cy="3278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f</a:t>
              </a:r>
              <a:r>
                <a:rPr kumimoji="0" lang="en-US" sz="1400" b="0" i="0" u="none" strike="noStrike" kern="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3</a:t>
              </a:r>
            </a:p>
          </p:txBody>
        </p:sp>
        <p:sp>
          <p:nvSpPr>
            <p:cNvPr id="24" name="Rechteck 29">
              <a:extLst>
                <a:ext uri="{FF2B5EF4-FFF2-40B4-BE49-F238E27FC236}">
                  <a16:creationId xmlns:a16="http://schemas.microsoft.com/office/drawing/2014/main" id="{5771980A-6E75-42F3-83E4-2E849789AE20}"/>
                </a:ext>
              </a:extLst>
            </p:cNvPr>
            <p:cNvSpPr/>
            <p:nvPr/>
          </p:nvSpPr>
          <p:spPr>
            <a:xfrm>
              <a:off x="3894510" y="4005670"/>
              <a:ext cx="413348" cy="3278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0" i="1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f</a:t>
              </a:r>
              <a:r>
                <a:rPr kumimoji="0" lang="en-US" sz="1400" b="0" i="0" u="none" strike="noStrike" kern="0" cap="none" spc="0" normalizeH="0" baseline="-2500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N</a:t>
              </a:r>
              <a:endParaRPr kumimoji="0" lang="en-US" sz="1400" b="0" i="0" u="none" strike="noStrike" kern="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C1CDD316-9062-4F8B-AF65-21B8DBB7C028}"/>
                </a:ext>
              </a:extLst>
            </p:cNvPr>
            <p:cNvSpPr/>
            <p:nvPr/>
          </p:nvSpPr>
          <p:spPr>
            <a:xfrm>
              <a:off x="387225" y="3435940"/>
              <a:ext cx="4792648" cy="2771889"/>
            </a:xfrm>
            <a:prstGeom prst="rect">
              <a:avLst/>
            </a:prstGeom>
            <a:noFill/>
            <a:ln>
              <a:solidFill>
                <a:srgbClr val="1E6CEB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2CC08CDC-F58B-4523-BF02-72ACB50433DE}"/>
                </a:ext>
              </a:extLst>
            </p:cNvPr>
            <p:cNvSpPr txBox="1"/>
            <p:nvPr/>
          </p:nvSpPr>
          <p:spPr>
            <a:xfrm>
              <a:off x="3012470" y="3540426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600" dirty="0">
                  <a:solidFill>
                    <a:srgbClr val="1E6CEB"/>
                  </a:solidFill>
                </a:rPr>
                <a:t>低温端</a:t>
              </a:r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6C2317DE-7F30-4322-B9DB-02B51BA54840}"/>
                </a:ext>
              </a:extLst>
            </p:cNvPr>
            <p:cNvSpPr txBox="1"/>
            <p:nvPr/>
          </p:nvSpPr>
          <p:spPr>
            <a:xfrm>
              <a:off x="1814565" y="2859213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600" dirty="0">
                  <a:solidFill>
                    <a:srgbClr val="FF5050"/>
                  </a:solidFill>
                </a:rPr>
                <a:t>室温端</a:t>
              </a:r>
            </a:p>
          </p:txBody>
        </p:sp>
        <p:sp>
          <p:nvSpPr>
            <p:cNvPr id="28" name="Rechteck 29">
              <a:extLst>
                <a:ext uri="{FF2B5EF4-FFF2-40B4-BE49-F238E27FC236}">
                  <a16:creationId xmlns:a16="http://schemas.microsoft.com/office/drawing/2014/main" id="{C2A3CE7E-DB7F-4FA7-A97F-0A0A85B7F9CE}"/>
                </a:ext>
              </a:extLst>
            </p:cNvPr>
            <p:cNvSpPr/>
            <p:nvPr/>
          </p:nvSpPr>
          <p:spPr>
            <a:xfrm>
              <a:off x="3321107" y="4009485"/>
              <a:ext cx="521646" cy="3278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……</a:t>
              </a:r>
              <a:endParaRPr kumimoji="0" lang="en-US" sz="1400" b="0" i="0" u="none" strike="noStrike" kern="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9" name="Rechteck 19">
              <a:extLst>
                <a:ext uri="{FF2B5EF4-FFF2-40B4-BE49-F238E27FC236}">
                  <a16:creationId xmlns:a16="http://schemas.microsoft.com/office/drawing/2014/main" id="{7BBA9F10-CE94-4AE4-9E3D-B9D69784F230}"/>
                </a:ext>
              </a:extLst>
            </p:cNvPr>
            <p:cNvSpPr/>
            <p:nvPr/>
          </p:nvSpPr>
          <p:spPr>
            <a:xfrm>
              <a:off x="224359" y="2661204"/>
              <a:ext cx="5223770" cy="619962"/>
            </a:xfrm>
            <a:prstGeom prst="rect">
              <a:avLst/>
            </a:prstGeom>
            <a:solidFill>
              <a:srgbClr val="9BBB59">
                <a:lumMod val="60000"/>
                <a:lumOff val="40000"/>
                <a:alpha val="40000"/>
              </a:srgbClr>
            </a:solidFill>
            <a:ln w="12700" cap="flat" cmpd="sng" algn="ctr">
              <a:solidFill>
                <a:schemeClr val="tx1"/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de-DE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E4C47084-D7CE-44DA-8239-234276A6905E}"/>
                </a:ext>
              </a:extLst>
            </p:cNvPr>
            <p:cNvSpPr txBox="1"/>
            <p:nvPr/>
          </p:nvSpPr>
          <p:spPr>
            <a:xfrm>
              <a:off x="523245" y="3596095"/>
              <a:ext cx="8543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dirty="0"/>
                <a:t>馈线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50945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2">
            <a:extLst>
              <a:ext uri="{FF2B5EF4-FFF2-40B4-BE49-F238E27FC236}">
                <a16:creationId xmlns:a16="http://schemas.microsoft.com/office/drawing/2014/main" id="{EDBE37F4-52A6-46C1-B451-77296DCFDC8F}"/>
              </a:ext>
            </a:extLst>
          </p:cNvPr>
          <p:cNvSpPr txBox="1">
            <a:spLocks/>
          </p:cNvSpPr>
          <p:nvPr/>
        </p:nvSpPr>
        <p:spPr>
          <a:xfrm>
            <a:off x="2836244" y="0"/>
            <a:ext cx="5348907" cy="527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MKID</a:t>
            </a:r>
            <a:r>
              <a:rPr lang="zh-CN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探测器与读出基本原理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22DB905-BD97-4E70-ACBA-8DC5D0D0767C}"/>
              </a:ext>
            </a:extLst>
          </p:cNvPr>
          <p:cNvSpPr txBox="1"/>
          <p:nvPr/>
        </p:nvSpPr>
        <p:spPr>
          <a:xfrm>
            <a:off x="-9548" y="555192"/>
            <a:ext cx="49618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TES</a:t>
            </a: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探测器与</a:t>
            </a:r>
            <a:r>
              <a:rPr lang="en-US" altLang="zh-CN" sz="2400" dirty="0" err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μMUX</a:t>
            </a: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微波复用读出</a:t>
            </a:r>
          </a:p>
        </p:txBody>
      </p:sp>
      <p:grpSp>
        <p:nvGrpSpPr>
          <p:cNvPr id="54" name="组合 53">
            <a:extLst>
              <a:ext uri="{FF2B5EF4-FFF2-40B4-BE49-F238E27FC236}">
                <a16:creationId xmlns:a16="http://schemas.microsoft.com/office/drawing/2014/main" id="{ED133E0B-50C7-1C05-66C8-FA145E39E038}"/>
              </a:ext>
            </a:extLst>
          </p:cNvPr>
          <p:cNvGrpSpPr/>
          <p:nvPr/>
        </p:nvGrpSpPr>
        <p:grpSpPr>
          <a:xfrm>
            <a:off x="3722001" y="2904784"/>
            <a:ext cx="5300369" cy="3275971"/>
            <a:chOff x="3376917" y="2879586"/>
            <a:chExt cx="5595334" cy="3423222"/>
          </a:xfrm>
        </p:grpSpPr>
        <p:sp>
          <p:nvSpPr>
            <p:cNvPr id="8" name="L 形 7">
              <a:extLst>
                <a:ext uri="{FF2B5EF4-FFF2-40B4-BE49-F238E27FC236}">
                  <a16:creationId xmlns:a16="http://schemas.microsoft.com/office/drawing/2014/main" id="{F5A60CA5-1A68-F44C-2C16-A8E2BCE9F6B1}"/>
                </a:ext>
              </a:extLst>
            </p:cNvPr>
            <p:cNvSpPr/>
            <p:nvPr/>
          </p:nvSpPr>
          <p:spPr>
            <a:xfrm rot="5400000">
              <a:off x="4864799" y="1462525"/>
              <a:ext cx="2690390" cy="5524512"/>
            </a:xfrm>
            <a:prstGeom prst="corner">
              <a:avLst>
                <a:gd name="adj1" fmla="val 31007"/>
                <a:gd name="adj2" fmla="val 21610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270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  <p:sp>
          <p:nvSpPr>
            <p:cNvPr id="9" name="Rechteck 2">
              <a:extLst>
                <a:ext uri="{FF2B5EF4-FFF2-40B4-BE49-F238E27FC236}">
                  <a16:creationId xmlns:a16="http://schemas.microsoft.com/office/drawing/2014/main" id="{83E1A146-6B44-ACE1-B654-5E7D757CB8B7}"/>
                </a:ext>
              </a:extLst>
            </p:cNvPr>
            <p:cNvSpPr/>
            <p:nvPr/>
          </p:nvSpPr>
          <p:spPr>
            <a:xfrm>
              <a:off x="6895945" y="5802816"/>
              <a:ext cx="292360" cy="3061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600"/>
            </a:p>
          </p:txBody>
        </p:sp>
        <p:pic>
          <p:nvPicPr>
            <p:cNvPr id="11" name="Grafik 1">
              <a:extLst>
                <a:ext uri="{FF2B5EF4-FFF2-40B4-BE49-F238E27FC236}">
                  <a16:creationId xmlns:a16="http://schemas.microsoft.com/office/drawing/2014/main" id="{A30E3C3E-6D19-04D1-99BC-2FB41E2692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7561" y="3337832"/>
              <a:ext cx="4744690" cy="2877917"/>
            </a:xfrm>
            <a:prstGeom prst="rect">
              <a:avLst/>
            </a:prstGeom>
            <a:noFill/>
          </p:spPr>
        </p:pic>
        <p:sp>
          <p:nvSpPr>
            <p:cNvPr id="12" name="Rechteck 25">
              <a:extLst>
                <a:ext uri="{FF2B5EF4-FFF2-40B4-BE49-F238E27FC236}">
                  <a16:creationId xmlns:a16="http://schemas.microsoft.com/office/drawing/2014/main" id="{DC2BE160-928D-A6AC-61E0-68FC998117CD}"/>
                </a:ext>
              </a:extLst>
            </p:cNvPr>
            <p:cNvSpPr/>
            <p:nvPr/>
          </p:nvSpPr>
          <p:spPr>
            <a:xfrm>
              <a:off x="7067220" y="4279718"/>
              <a:ext cx="1062898" cy="630797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de-DE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hteck 32">
              <a:extLst>
                <a:ext uri="{FF2B5EF4-FFF2-40B4-BE49-F238E27FC236}">
                  <a16:creationId xmlns:a16="http://schemas.microsoft.com/office/drawing/2014/main" id="{6BF95DCE-E7EA-888A-F1F9-962AD04B18DC}"/>
                </a:ext>
              </a:extLst>
            </p:cNvPr>
            <p:cNvSpPr/>
            <p:nvPr/>
          </p:nvSpPr>
          <p:spPr>
            <a:xfrm>
              <a:off x="3447738" y="2939883"/>
              <a:ext cx="1590620" cy="6577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rPr>
                <a:t>多频点</a:t>
              </a:r>
              <a:endParaRPr kumimoji="0" lang="en-US" altLang="zh-CN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rPr>
                <a:t>激励信号</a:t>
              </a: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8" name="Rechteck 33">
              <a:extLst>
                <a:ext uri="{FF2B5EF4-FFF2-40B4-BE49-F238E27FC236}">
                  <a16:creationId xmlns:a16="http://schemas.microsoft.com/office/drawing/2014/main" id="{F64074CF-3BE5-6DEE-5544-E8031EFF3681}"/>
                </a:ext>
              </a:extLst>
            </p:cNvPr>
            <p:cNvSpPr/>
            <p:nvPr/>
          </p:nvSpPr>
          <p:spPr>
            <a:xfrm>
              <a:off x="7218808" y="3120695"/>
              <a:ext cx="1468085" cy="3869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rPr>
                <a:t>射频回波信号</a:t>
              </a:r>
              <a:endParaRPr kumimoji="0" lang="en-US" altLang="zh-CN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9" name="Right Arrow 15">
              <a:extLst>
                <a:ext uri="{FF2B5EF4-FFF2-40B4-BE49-F238E27FC236}">
                  <a16:creationId xmlns:a16="http://schemas.microsoft.com/office/drawing/2014/main" id="{183E93EF-D234-5169-C1B6-774436962746}"/>
                </a:ext>
              </a:extLst>
            </p:cNvPr>
            <p:cNvSpPr/>
            <p:nvPr/>
          </p:nvSpPr>
          <p:spPr>
            <a:xfrm rot="16200000">
              <a:off x="8545805" y="3004822"/>
              <a:ext cx="282175" cy="209726"/>
            </a:xfrm>
            <a:prstGeom prst="rightArrow">
              <a:avLst>
                <a:gd name="adj1" fmla="val 23545"/>
                <a:gd name="adj2" fmla="val 76455"/>
              </a:avLst>
            </a:prstGeom>
            <a:solidFill>
              <a:sysClr val="windowText" lastClr="000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ight Arrow 15">
              <a:extLst>
                <a:ext uri="{FF2B5EF4-FFF2-40B4-BE49-F238E27FC236}">
                  <a16:creationId xmlns:a16="http://schemas.microsoft.com/office/drawing/2014/main" id="{2B6D92B8-ED38-BAEA-8FFA-00BB41E2EF5F}"/>
                </a:ext>
              </a:extLst>
            </p:cNvPr>
            <p:cNvSpPr/>
            <p:nvPr/>
          </p:nvSpPr>
          <p:spPr>
            <a:xfrm rot="5400000">
              <a:off x="4646726" y="3027085"/>
              <a:ext cx="282175" cy="209726"/>
            </a:xfrm>
            <a:prstGeom prst="rightArrow">
              <a:avLst>
                <a:gd name="adj1" fmla="val 23545"/>
                <a:gd name="adj2" fmla="val 76455"/>
              </a:avLst>
            </a:prstGeom>
            <a:solidFill>
              <a:sysClr val="windowText" lastClr="000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hteck 2">
              <a:extLst>
                <a:ext uri="{FF2B5EF4-FFF2-40B4-BE49-F238E27FC236}">
                  <a16:creationId xmlns:a16="http://schemas.microsoft.com/office/drawing/2014/main" id="{4E654B1E-9107-1E9B-5F7C-844345B211FF}"/>
                </a:ext>
              </a:extLst>
            </p:cNvPr>
            <p:cNvSpPr/>
            <p:nvPr/>
          </p:nvSpPr>
          <p:spPr>
            <a:xfrm>
              <a:off x="5398799" y="4093220"/>
              <a:ext cx="786474" cy="2127776"/>
            </a:xfrm>
            <a:prstGeom prst="rect">
              <a:avLst/>
            </a:prstGeom>
            <a:solidFill>
              <a:srgbClr val="4BACC6">
                <a:lumMod val="60000"/>
                <a:lumOff val="40000"/>
                <a:alpha val="4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de-DE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hteck 19">
              <a:extLst>
                <a:ext uri="{FF2B5EF4-FFF2-40B4-BE49-F238E27FC236}">
                  <a16:creationId xmlns:a16="http://schemas.microsoft.com/office/drawing/2014/main" id="{FDA6FC2D-8C00-787D-44D9-CBCDF7D83E20}"/>
                </a:ext>
              </a:extLst>
            </p:cNvPr>
            <p:cNvSpPr/>
            <p:nvPr/>
          </p:nvSpPr>
          <p:spPr>
            <a:xfrm>
              <a:off x="4521849" y="4093220"/>
              <a:ext cx="786474" cy="2127776"/>
            </a:xfrm>
            <a:prstGeom prst="rect">
              <a:avLst/>
            </a:prstGeom>
            <a:solidFill>
              <a:srgbClr val="9BBB59">
                <a:lumMod val="60000"/>
                <a:lumOff val="40000"/>
                <a:alpha val="4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de-DE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hteck 23">
              <a:extLst>
                <a:ext uri="{FF2B5EF4-FFF2-40B4-BE49-F238E27FC236}">
                  <a16:creationId xmlns:a16="http://schemas.microsoft.com/office/drawing/2014/main" id="{7DE93E7A-5837-3D01-4415-2791840B0D05}"/>
                </a:ext>
              </a:extLst>
            </p:cNvPr>
            <p:cNvSpPr/>
            <p:nvPr/>
          </p:nvSpPr>
          <p:spPr>
            <a:xfrm>
              <a:off x="6280746" y="4093220"/>
              <a:ext cx="786474" cy="2127776"/>
            </a:xfrm>
            <a:prstGeom prst="rect">
              <a:avLst/>
            </a:prstGeom>
            <a:solidFill>
              <a:srgbClr val="F79646">
                <a:lumMod val="60000"/>
                <a:lumOff val="40000"/>
                <a:alpha val="4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de-DE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hteck 24">
              <a:extLst>
                <a:ext uri="{FF2B5EF4-FFF2-40B4-BE49-F238E27FC236}">
                  <a16:creationId xmlns:a16="http://schemas.microsoft.com/office/drawing/2014/main" id="{ECA07F0F-D54F-ABD4-DE86-503454EAE4AB}"/>
                </a:ext>
              </a:extLst>
            </p:cNvPr>
            <p:cNvSpPr/>
            <p:nvPr/>
          </p:nvSpPr>
          <p:spPr>
            <a:xfrm>
              <a:off x="7682011" y="4093220"/>
              <a:ext cx="786474" cy="2127776"/>
            </a:xfrm>
            <a:prstGeom prst="rect">
              <a:avLst/>
            </a:prstGeom>
            <a:solidFill>
              <a:srgbClr val="8064A2">
                <a:lumMod val="60000"/>
                <a:lumOff val="40000"/>
                <a:alpha val="4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de-DE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hteck 26">
              <a:extLst>
                <a:ext uri="{FF2B5EF4-FFF2-40B4-BE49-F238E27FC236}">
                  <a16:creationId xmlns:a16="http://schemas.microsoft.com/office/drawing/2014/main" id="{B90F7326-4F6A-E2FF-7C24-9CEBD90CA5FB}"/>
                </a:ext>
              </a:extLst>
            </p:cNvPr>
            <p:cNvSpPr/>
            <p:nvPr/>
          </p:nvSpPr>
          <p:spPr>
            <a:xfrm>
              <a:off x="4536116" y="4094257"/>
              <a:ext cx="413348" cy="3869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f</a:t>
              </a:r>
              <a:r>
                <a:rPr kumimoji="0" lang="en-US" sz="1400" b="0" i="0" u="none" strike="noStrike" kern="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</a:t>
              </a:r>
            </a:p>
          </p:txBody>
        </p:sp>
        <p:sp>
          <p:nvSpPr>
            <p:cNvPr id="46" name="Rechteck 27">
              <a:extLst>
                <a:ext uri="{FF2B5EF4-FFF2-40B4-BE49-F238E27FC236}">
                  <a16:creationId xmlns:a16="http://schemas.microsoft.com/office/drawing/2014/main" id="{85DE5B18-4AA0-806E-2727-AAEB1A28D10A}"/>
                </a:ext>
              </a:extLst>
            </p:cNvPr>
            <p:cNvSpPr/>
            <p:nvPr/>
          </p:nvSpPr>
          <p:spPr>
            <a:xfrm>
              <a:off x="5400269" y="4095927"/>
              <a:ext cx="413348" cy="3869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f</a:t>
              </a:r>
              <a:r>
                <a:rPr kumimoji="0" lang="en-US" sz="1400" b="0" i="0" u="none" strike="noStrike" kern="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2</a:t>
              </a:r>
            </a:p>
          </p:txBody>
        </p:sp>
        <p:sp>
          <p:nvSpPr>
            <p:cNvPr id="47" name="Rechteck 28">
              <a:extLst>
                <a:ext uri="{FF2B5EF4-FFF2-40B4-BE49-F238E27FC236}">
                  <a16:creationId xmlns:a16="http://schemas.microsoft.com/office/drawing/2014/main" id="{FEE27B53-C29C-6151-350A-29A86EB3E087}"/>
                </a:ext>
              </a:extLst>
            </p:cNvPr>
            <p:cNvSpPr/>
            <p:nvPr/>
          </p:nvSpPr>
          <p:spPr>
            <a:xfrm>
              <a:off x="6286851" y="4095927"/>
              <a:ext cx="413348" cy="3869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f</a:t>
              </a:r>
              <a:r>
                <a:rPr kumimoji="0" lang="en-US" sz="1400" b="0" i="0" u="none" strike="noStrike" kern="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3</a:t>
              </a:r>
            </a:p>
          </p:txBody>
        </p:sp>
        <p:sp>
          <p:nvSpPr>
            <p:cNvPr id="48" name="Rechteck 29">
              <a:extLst>
                <a:ext uri="{FF2B5EF4-FFF2-40B4-BE49-F238E27FC236}">
                  <a16:creationId xmlns:a16="http://schemas.microsoft.com/office/drawing/2014/main" id="{85915AEA-2E32-B99D-8308-A9330117DC55}"/>
                </a:ext>
              </a:extLst>
            </p:cNvPr>
            <p:cNvSpPr/>
            <p:nvPr/>
          </p:nvSpPr>
          <p:spPr>
            <a:xfrm>
              <a:off x="7686888" y="4100649"/>
              <a:ext cx="413348" cy="3869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0" i="1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f</a:t>
              </a:r>
              <a:r>
                <a:rPr kumimoji="0" lang="en-US" sz="1400" b="0" i="0" u="none" strike="noStrike" kern="0" cap="none" spc="0" normalizeH="0" baseline="-2500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N</a:t>
              </a:r>
              <a:endParaRPr kumimoji="0" lang="en-US" sz="1400" b="0" i="0" u="none" strike="noStrike" kern="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9" name="Right Arrow 15">
              <a:extLst>
                <a:ext uri="{FF2B5EF4-FFF2-40B4-BE49-F238E27FC236}">
                  <a16:creationId xmlns:a16="http://schemas.microsoft.com/office/drawing/2014/main" id="{5B2C50AC-E1BF-CAA1-E2FA-3DC15BCA2592}"/>
                </a:ext>
              </a:extLst>
            </p:cNvPr>
            <p:cNvSpPr/>
            <p:nvPr/>
          </p:nvSpPr>
          <p:spPr>
            <a:xfrm>
              <a:off x="3945386" y="5052245"/>
              <a:ext cx="282175" cy="209726"/>
            </a:xfrm>
            <a:prstGeom prst="rightArrow">
              <a:avLst>
                <a:gd name="adj1" fmla="val 23545"/>
                <a:gd name="adj2" fmla="val 76455"/>
              </a:avLst>
            </a:prstGeom>
            <a:solidFill>
              <a:sysClr val="windowText" lastClr="000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hteck 32">
              <a:extLst>
                <a:ext uri="{FF2B5EF4-FFF2-40B4-BE49-F238E27FC236}">
                  <a16:creationId xmlns:a16="http://schemas.microsoft.com/office/drawing/2014/main" id="{5B467FF3-BFDE-5D73-F11A-8D96AE9CC1AD}"/>
                </a:ext>
              </a:extLst>
            </p:cNvPr>
            <p:cNvSpPr/>
            <p:nvPr/>
          </p:nvSpPr>
          <p:spPr>
            <a:xfrm>
              <a:off x="3376917" y="4538582"/>
              <a:ext cx="1023847" cy="6577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rPr>
                <a:t>磁通调制信号</a:t>
              </a: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1" name="矩形 50">
              <a:extLst>
                <a:ext uri="{FF2B5EF4-FFF2-40B4-BE49-F238E27FC236}">
                  <a16:creationId xmlns:a16="http://schemas.microsoft.com/office/drawing/2014/main" id="{09B44744-1B4C-4E76-8D05-2809B30D75C0}"/>
                </a:ext>
              </a:extLst>
            </p:cNvPr>
            <p:cNvSpPr/>
            <p:nvPr/>
          </p:nvSpPr>
          <p:spPr>
            <a:xfrm>
              <a:off x="4405597" y="3530919"/>
              <a:ext cx="4566654" cy="2771889"/>
            </a:xfrm>
            <a:prstGeom prst="rect">
              <a:avLst/>
            </a:prstGeom>
            <a:noFill/>
            <a:ln>
              <a:solidFill>
                <a:srgbClr val="1E6CEB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  <p:sp>
          <p:nvSpPr>
            <p:cNvPr id="52" name="文本框 51">
              <a:extLst>
                <a:ext uri="{FF2B5EF4-FFF2-40B4-BE49-F238E27FC236}">
                  <a16:creationId xmlns:a16="http://schemas.microsoft.com/office/drawing/2014/main" id="{2EC9DD01-946A-2518-7377-7196FD0F08C4}"/>
                </a:ext>
              </a:extLst>
            </p:cNvPr>
            <p:cNvSpPr txBox="1"/>
            <p:nvPr/>
          </p:nvSpPr>
          <p:spPr>
            <a:xfrm>
              <a:off x="6804848" y="3635405"/>
              <a:ext cx="933790" cy="4256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600" dirty="0">
                  <a:solidFill>
                    <a:srgbClr val="1E6CEB"/>
                  </a:solidFill>
                </a:rPr>
                <a:t>低温端</a:t>
              </a:r>
            </a:p>
          </p:txBody>
        </p:sp>
        <p:sp>
          <p:nvSpPr>
            <p:cNvPr id="53" name="文本框 52">
              <a:extLst>
                <a:ext uri="{FF2B5EF4-FFF2-40B4-BE49-F238E27FC236}">
                  <a16:creationId xmlns:a16="http://schemas.microsoft.com/office/drawing/2014/main" id="{833D2D25-19EE-CAD8-A8C6-FA3E772B8EB4}"/>
                </a:ext>
              </a:extLst>
            </p:cNvPr>
            <p:cNvSpPr txBox="1"/>
            <p:nvPr/>
          </p:nvSpPr>
          <p:spPr>
            <a:xfrm>
              <a:off x="5606943" y="2954192"/>
              <a:ext cx="933790" cy="4256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600" dirty="0">
                  <a:solidFill>
                    <a:srgbClr val="FF5050"/>
                  </a:solidFill>
                </a:rPr>
                <a:t>室温端</a:t>
              </a:r>
            </a:p>
          </p:txBody>
        </p:sp>
      </p:grpSp>
      <p:grpSp>
        <p:nvGrpSpPr>
          <p:cNvPr id="77" name="组合 76">
            <a:extLst>
              <a:ext uri="{FF2B5EF4-FFF2-40B4-BE49-F238E27FC236}">
                <a16:creationId xmlns:a16="http://schemas.microsoft.com/office/drawing/2014/main" id="{0E469C17-EBEC-6C52-7CB9-A572B76185DF}"/>
              </a:ext>
            </a:extLst>
          </p:cNvPr>
          <p:cNvGrpSpPr/>
          <p:nvPr/>
        </p:nvGrpSpPr>
        <p:grpSpPr>
          <a:xfrm>
            <a:off x="-76561" y="2921897"/>
            <a:ext cx="4472249" cy="3668891"/>
            <a:chOff x="-970679" y="1369566"/>
            <a:chExt cx="5917994" cy="5451700"/>
          </a:xfrm>
        </p:grpSpPr>
        <p:pic>
          <p:nvPicPr>
            <p:cNvPr id="55" name="Picture 2" descr="C:\Users\kip\Desktop\HighRR\Pictures\Muxing_1Kanal.png">
              <a:extLst>
                <a:ext uri="{FF2B5EF4-FFF2-40B4-BE49-F238E27FC236}">
                  <a16:creationId xmlns:a16="http://schemas.microsoft.com/office/drawing/2014/main" id="{DC22F1EB-6884-A7FB-7C50-DB4599F2CE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5398" y="1487823"/>
              <a:ext cx="3785920" cy="44916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" name="图片 55">
              <a:extLst>
                <a:ext uri="{FF2B5EF4-FFF2-40B4-BE49-F238E27FC236}">
                  <a16:creationId xmlns:a16="http://schemas.microsoft.com/office/drawing/2014/main" id="{ACB07F90-3A80-463F-42D2-ADC91010580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12161" y="3334494"/>
              <a:ext cx="676190" cy="333333"/>
            </a:xfrm>
            <a:prstGeom prst="rect">
              <a:avLst/>
            </a:prstGeom>
          </p:spPr>
        </p:pic>
        <p:sp>
          <p:nvSpPr>
            <p:cNvPr id="57" name="Rechteck 1">
              <a:extLst>
                <a:ext uri="{FF2B5EF4-FFF2-40B4-BE49-F238E27FC236}">
                  <a16:creationId xmlns:a16="http://schemas.microsoft.com/office/drawing/2014/main" id="{896A55F0-BBA5-F5EB-B2EB-293678505B0D}"/>
                </a:ext>
              </a:extLst>
            </p:cNvPr>
            <p:cNvSpPr/>
            <p:nvPr/>
          </p:nvSpPr>
          <p:spPr>
            <a:xfrm>
              <a:off x="682675" y="4486709"/>
              <a:ext cx="832917" cy="319099"/>
            </a:xfrm>
            <a:prstGeom prst="rect">
              <a:avLst/>
            </a:prstGeom>
            <a:solidFill>
              <a:srgbClr val="00B050">
                <a:alpha val="50000"/>
              </a:srgbClr>
            </a:solidFill>
            <a:ln w="12700" cap="sq">
              <a:solidFill>
                <a:srgbClr val="00B05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100"/>
            </a:p>
          </p:txBody>
        </p:sp>
        <p:sp>
          <p:nvSpPr>
            <p:cNvPr id="58" name="Rechteck 8">
              <a:extLst>
                <a:ext uri="{FF2B5EF4-FFF2-40B4-BE49-F238E27FC236}">
                  <a16:creationId xmlns:a16="http://schemas.microsoft.com/office/drawing/2014/main" id="{905778ED-1FD7-1C15-0397-FB3B412BA4D3}"/>
                </a:ext>
              </a:extLst>
            </p:cNvPr>
            <p:cNvSpPr/>
            <p:nvPr/>
          </p:nvSpPr>
          <p:spPr>
            <a:xfrm>
              <a:off x="-34685" y="1472725"/>
              <a:ext cx="3784732" cy="585862"/>
            </a:xfrm>
            <a:prstGeom prst="rect">
              <a:avLst/>
            </a:prstGeom>
            <a:solidFill>
              <a:srgbClr val="0070C0">
                <a:alpha val="50000"/>
              </a:srgbClr>
            </a:solidFill>
            <a:ln w="12700" cap="sq">
              <a:solidFill>
                <a:srgbClr val="0070C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100"/>
            </a:p>
          </p:txBody>
        </p:sp>
        <p:sp>
          <p:nvSpPr>
            <p:cNvPr id="59" name="Rechteck 9">
              <a:extLst>
                <a:ext uri="{FF2B5EF4-FFF2-40B4-BE49-F238E27FC236}">
                  <a16:creationId xmlns:a16="http://schemas.microsoft.com/office/drawing/2014/main" id="{471C3F57-4EB8-E56D-1F83-9244783EE2EE}"/>
                </a:ext>
              </a:extLst>
            </p:cNvPr>
            <p:cNvSpPr/>
            <p:nvPr/>
          </p:nvSpPr>
          <p:spPr>
            <a:xfrm>
              <a:off x="1556620" y="2331715"/>
              <a:ext cx="573281" cy="2538735"/>
            </a:xfrm>
            <a:prstGeom prst="rect">
              <a:avLst/>
            </a:prstGeom>
            <a:solidFill>
              <a:srgbClr val="C00000">
                <a:alpha val="50000"/>
              </a:srgbClr>
            </a:solidFill>
            <a:ln w="12700" cap="sq">
              <a:solidFill>
                <a:srgbClr val="C0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100"/>
            </a:p>
          </p:txBody>
        </p:sp>
        <p:sp>
          <p:nvSpPr>
            <p:cNvPr id="60" name="Rechteck 10">
              <a:extLst>
                <a:ext uri="{FF2B5EF4-FFF2-40B4-BE49-F238E27FC236}">
                  <a16:creationId xmlns:a16="http://schemas.microsoft.com/office/drawing/2014/main" id="{A2CC2414-40AB-6F5F-F101-DB4518213B29}"/>
                </a:ext>
              </a:extLst>
            </p:cNvPr>
            <p:cNvSpPr/>
            <p:nvPr/>
          </p:nvSpPr>
          <p:spPr>
            <a:xfrm>
              <a:off x="686123" y="3713059"/>
              <a:ext cx="816854" cy="702562"/>
            </a:xfrm>
            <a:prstGeom prst="rect">
              <a:avLst/>
            </a:prstGeom>
            <a:solidFill>
              <a:srgbClr val="FFC000">
                <a:alpha val="50000"/>
              </a:srgbClr>
            </a:solidFill>
            <a:ln w="12700" cap="sq">
              <a:solidFill>
                <a:srgbClr val="FFC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100">
                <a:solidFill>
                  <a:srgbClr val="FFC000"/>
                </a:solidFill>
              </a:endParaRPr>
            </a:p>
          </p:txBody>
        </p:sp>
        <p:sp>
          <p:nvSpPr>
            <p:cNvPr id="61" name="Title 6">
              <a:extLst>
                <a:ext uri="{FF2B5EF4-FFF2-40B4-BE49-F238E27FC236}">
                  <a16:creationId xmlns:a16="http://schemas.microsoft.com/office/drawing/2014/main" id="{F5AF7C00-F521-A098-A75C-C3DCB39ACFC6}"/>
                </a:ext>
              </a:extLst>
            </p:cNvPr>
            <p:cNvSpPr txBox="1"/>
            <p:nvPr/>
          </p:nvSpPr>
          <p:spPr>
            <a:xfrm>
              <a:off x="1130632" y="5053109"/>
              <a:ext cx="1898449" cy="490478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1600" kern="0" dirty="0">
                  <a:solidFill>
                    <a:srgbClr val="00B050"/>
                  </a:solidFill>
                  <a:latin typeface="微软雅黑" panose="020B0503020204020204" charset="-122"/>
                  <a:ea typeface="微软雅黑" panose="020B0503020204020204" charset="-122"/>
                </a:rPr>
                <a:t>探测器信号</a:t>
              </a:r>
              <a:endParaRPr lang="en-US" sz="1600" kern="0" dirty="0">
                <a:solidFill>
                  <a:srgbClr val="00B05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2" name="Rechteck 2">
              <a:extLst>
                <a:ext uri="{FF2B5EF4-FFF2-40B4-BE49-F238E27FC236}">
                  <a16:creationId xmlns:a16="http://schemas.microsoft.com/office/drawing/2014/main" id="{30BADC6B-2FCA-AA2C-30A5-AADA89F018C6}"/>
                </a:ext>
              </a:extLst>
            </p:cNvPr>
            <p:cNvSpPr/>
            <p:nvPr/>
          </p:nvSpPr>
          <p:spPr>
            <a:xfrm>
              <a:off x="889051" y="5053108"/>
              <a:ext cx="401519" cy="4233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100"/>
            </a:p>
          </p:txBody>
        </p:sp>
        <p:sp>
          <p:nvSpPr>
            <p:cNvPr id="63" name="Title 6">
              <a:extLst>
                <a:ext uri="{FF2B5EF4-FFF2-40B4-BE49-F238E27FC236}">
                  <a16:creationId xmlns:a16="http://schemas.microsoft.com/office/drawing/2014/main" id="{CC14E5F8-2C47-6AD5-3110-B984D4CA6314}"/>
                </a:ext>
              </a:extLst>
            </p:cNvPr>
            <p:cNvSpPr txBox="1"/>
            <p:nvPr/>
          </p:nvSpPr>
          <p:spPr>
            <a:xfrm>
              <a:off x="-867658" y="3735988"/>
              <a:ext cx="162901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altLang="zh-CN" sz="1400" kern="0" dirty="0">
                  <a:solidFill>
                    <a:srgbClr val="F79646">
                      <a:lumMod val="75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RF</a:t>
              </a:r>
              <a:r>
                <a:rPr lang="en-US" sz="1400" kern="0" dirty="0">
                  <a:solidFill>
                    <a:srgbClr val="F79646">
                      <a:lumMod val="75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-SQUID</a:t>
              </a:r>
              <a:endParaRPr lang="en-US" sz="1100" kern="0" dirty="0">
                <a:solidFill>
                  <a:srgbClr val="F79646">
                    <a:lumMod val="75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4" name="Title 6">
              <a:extLst>
                <a:ext uri="{FF2B5EF4-FFF2-40B4-BE49-F238E27FC236}">
                  <a16:creationId xmlns:a16="http://schemas.microsoft.com/office/drawing/2014/main" id="{BC20DF9C-CA85-9BC1-DE57-5001A2BCEE30}"/>
                </a:ext>
              </a:extLst>
            </p:cNvPr>
            <p:cNvSpPr txBox="1"/>
            <p:nvPr/>
          </p:nvSpPr>
          <p:spPr>
            <a:xfrm>
              <a:off x="1988318" y="2979023"/>
              <a:ext cx="1854460" cy="936104"/>
            </a:xfrm>
            <a:prstGeom prst="rect">
              <a:avLst/>
            </a:prstGeom>
          </p:spPr>
          <p:txBody>
            <a:bodyPr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rPr>
                <a:t>微波谐振器</a:t>
              </a:r>
              <a:endPara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5" name="Title 6">
              <a:extLst>
                <a:ext uri="{FF2B5EF4-FFF2-40B4-BE49-F238E27FC236}">
                  <a16:creationId xmlns:a16="http://schemas.microsoft.com/office/drawing/2014/main" id="{6AC3BA23-D01D-2BDE-7772-2E7E154C46D8}"/>
                </a:ext>
              </a:extLst>
            </p:cNvPr>
            <p:cNvSpPr txBox="1"/>
            <p:nvPr/>
          </p:nvSpPr>
          <p:spPr>
            <a:xfrm>
              <a:off x="2211946" y="2075189"/>
              <a:ext cx="1713324" cy="230698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1600" kern="0" noProof="0" dirty="0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</a:rPr>
                <a:t>馈</a:t>
              </a:r>
              <a:r>
                <a:rPr kumimoji="0" lang="zh-CN" alt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rPr>
                <a:t>线</a:t>
              </a:r>
              <a:endPara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66" name="直接连接符 65">
              <a:extLst>
                <a:ext uri="{FF2B5EF4-FFF2-40B4-BE49-F238E27FC236}">
                  <a16:creationId xmlns:a16="http://schemas.microsoft.com/office/drawing/2014/main" id="{A7240465-EF33-1601-7682-A5EC71EA8F53}"/>
                </a:ext>
              </a:extLst>
            </p:cNvPr>
            <p:cNvCxnSpPr/>
            <p:nvPr/>
          </p:nvCxnSpPr>
          <p:spPr>
            <a:xfrm flipH="1" flipV="1">
              <a:off x="279451" y="3503541"/>
              <a:ext cx="432710" cy="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椭圆 66">
              <a:extLst>
                <a:ext uri="{FF2B5EF4-FFF2-40B4-BE49-F238E27FC236}">
                  <a16:creationId xmlns:a16="http://schemas.microsoft.com/office/drawing/2014/main" id="{393FFD8F-D813-B47C-7950-0881E21DC19D}"/>
                </a:ext>
              </a:extLst>
            </p:cNvPr>
            <p:cNvSpPr/>
            <p:nvPr/>
          </p:nvSpPr>
          <p:spPr>
            <a:xfrm>
              <a:off x="221740" y="3464293"/>
              <a:ext cx="96371" cy="9637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/>
            </a:p>
          </p:txBody>
        </p:sp>
        <p:sp>
          <p:nvSpPr>
            <p:cNvPr id="68" name="文本框 67">
              <a:extLst>
                <a:ext uri="{FF2B5EF4-FFF2-40B4-BE49-F238E27FC236}">
                  <a16:creationId xmlns:a16="http://schemas.microsoft.com/office/drawing/2014/main" id="{F2D9784D-B6EE-61AC-CF75-2E518DD4C7B7}"/>
                </a:ext>
              </a:extLst>
            </p:cNvPr>
            <p:cNvSpPr txBox="1"/>
            <p:nvPr/>
          </p:nvSpPr>
          <p:spPr>
            <a:xfrm>
              <a:off x="-375794" y="3279626"/>
              <a:ext cx="777241" cy="3887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b="1" dirty="0" err="1"/>
                <a:t>I</a:t>
              </a:r>
              <a:r>
                <a:rPr lang="en-US" altLang="zh-CN" sz="1100" b="1" baseline="-25000" dirty="0" err="1"/>
                <a:t>mod</a:t>
              </a:r>
              <a:endParaRPr lang="zh-CN" altLang="en-US" sz="1100" b="1" dirty="0"/>
            </a:p>
          </p:txBody>
        </p:sp>
        <p:sp>
          <p:nvSpPr>
            <p:cNvPr id="69" name="Rechteck 1">
              <a:extLst>
                <a:ext uri="{FF2B5EF4-FFF2-40B4-BE49-F238E27FC236}">
                  <a16:creationId xmlns:a16="http://schemas.microsoft.com/office/drawing/2014/main" id="{E8F26AF9-7314-EC65-5A10-BA55E74605E0}"/>
                </a:ext>
              </a:extLst>
            </p:cNvPr>
            <p:cNvSpPr/>
            <p:nvPr/>
          </p:nvSpPr>
          <p:spPr>
            <a:xfrm>
              <a:off x="682676" y="3439733"/>
              <a:ext cx="762825" cy="199896"/>
            </a:xfrm>
            <a:prstGeom prst="rect">
              <a:avLst/>
            </a:prstGeom>
            <a:solidFill>
              <a:srgbClr val="7030A0">
                <a:alpha val="50000"/>
              </a:srgbClr>
            </a:solidFill>
            <a:ln w="12700" cap="sq">
              <a:solidFill>
                <a:srgbClr val="7030A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100"/>
            </a:p>
          </p:txBody>
        </p:sp>
        <p:sp>
          <p:nvSpPr>
            <p:cNvPr id="70" name="文本框 69">
              <a:extLst>
                <a:ext uri="{FF2B5EF4-FFF2-40B4-BE49-F238E27FC236}">
                  <a16:creationId xmlns:a16="http://schemas.microsoft.com/office/drawing/2014/main" id="{F1B8967F-3B7E-82A8-F03F-BDC8E58DE6E6}"/>
                </a:ext>
              </a:extLst>
            </p:cNvPr>
            <p:cNvSpPr txBox="1"/>
            <p:nvPr/>
          </p:nvSpPr>
          <p:spPr>
            <a:xfrm>
              <a:off x="-833481" y="2880919"/>
              <a:ext cx="2406127" cy="4573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1"/>
              <a:r>
                <a:rPr lang="zh-CN" altLang="en-US" sz="1400" dirty="0">
                  <a:solidFill>
                    <a:srgbClr val="7030A0"/>
                  </a:solidFill>
                  <a:latin typeface="微软雅黑" panose="020B0503020204020204" charset="-122"/>
                  <a:ea typeface="微软雅黑" panose="020B0503020204020204" charset="-122"/>
                </a:rPr>
                <a:t>磁通调制线圈</a:t>
              </a:r>
              <a:endParaRPr lang="en-US" altLang="zh-CN" sz="1400" dirty="0">
                <a:solidFill>
                  <a:srgbClr val="7030A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71" name="Picture 6">
              <a:extLst>
                <a:ext uri="{FF2B5EF4-FFF2-40B4-BE49-F238E27FC236}">
                  <a16:creationId xmlns:a16="http://schemas.microsoft.com/office/drawing/2014/main" id="{8577098C-5124-B116-ADB6-FC7AE994F6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925" y="5090092"/>
              <a:ext cx="819150" cy="8667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2" name="文本框 71">
              <a:extLst>
                <a:ext uri="{FF2B5EF4-FFF2-40B4-BE49-F238E27FC236}">
                  <a16:creationId xmlns:a16="http://schemas.microsoft.com/office/drawing/2014/main" id="{E08C0B2F-A015-3D39-1E5D-FE14F417D606}"/>
                </a:ext>
              </a:extLst>
            </p:cNvPr>
            <p:cNvSpPr txBox="1"/>
            <p:nvPr/>
          </p:nvSpPr>
          <p:spPr>
            <a:xfrm>
              <a:off x="-520981" y="4831084"/>
              <a:ext cx="1103453" cy="5030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>
                  <a:solidFill>
                    <a:schemeClr val="accent4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Photon</a:t>
              </a:r>
              <a:endParaRPr lang="zh-CN" altLang="en-US" sz="16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3" name="直接箭头连接符 72">
              <a:extLst>
                <a:ext uri="{FF2B5EF4-FFF2-40B4-BE49-F238E27FC236}">
                  <a16:creationId xmlns:a16="http://schemas.microsoft.com/office/drawing/2014/main" id="{AF28C101-B31A-7F6A-3975-6E9758205389}"/>
                </a:ext>
              </a:extLst>
            </p:cNvPr>
            <p:cNvCxnSpPr/>
            <p:nvPr/>
          </p:nvCxnSpPr>
          <p:spPr>
            <a:xfrm flipV="1">
              <a:off x="866826" y="5053108"/>
              <a:ext cx="0" cy="252028"/>
            </a:xfrm>
            <a:prstGeom prst="straightConnector1">
              <a:avLst/>
            </a:prstGeom>
            <a:ln w="38100">
              <a:solidFill>
                <a:schemeClr val="accent4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矩形 73">
              <a:extLst>
                <a:ext uri="{FF2B5EF4-FFF2-40B4-BE49-F238E27FC236}">
                  <a16:creationId xmlns:a16="http://schemas.microsoft.com/office/drawing/2014/main" id="{73BA4C65-6DC8-0D6A-F41A-D5C7A857850D}"/>
                </a:ext>
              </a:extLst>
            </p:cNvPr>
            <p:cNvSpPr/>
            <p:nvPr/>
          </p:nvSpPr>
          <p:spPr>
            <a:xfrm>
              <a:off x="-407770" y="1369566"/>
              <a:ext cx="4201935" cy="4615355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/>
            </a:p>
          </p:txBody>
        </p:sp>
        <p:sp>
          <p:nvSpPr>
            <p:cNvPr id="75" name="文本框 74">
              <a:extLst>
                <a:ext uri="{FF2B5EF4-FFF2-40B4-BE49-F238E27FC236}">
                  <a16:creationId xmlns:a16="http://schemas.microsoft.com/office/drawing/2014/main" id="{3F4DAE0A-F8BB-40C4-D77B-06BB350D801F}"/>
                </a:ext>
              </a:extLst>
            </p:cNvPr>
            <p:cNvSpPr txBox="1"/>
            <p:nvPr/>
          </p:nvSpPr>
          <p:spPr>
            <a:xfrm>
              <a:off x="-970679" y="6226732"/>
              <a:ext cx="5917994" cy="5945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μMUX</a:t>
              </a:r>
              <a:r>
                <a:rPr lang="zh-CN" altLang="en-US" sz="20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器件单通道结构示意图</a:t>
              </a:r>
            </a:p>
          </p:txBody>
        </p:sp>
      </p:grpSp>
      <p:sp>
        <p:nvSpPr>
          <p:cNvPr id="78" name="文本框 77">
            <a:extLst>
              <a:ext uri="{FF2B5EF4-FFF2-40B4-BE49-F238E27FC236}">
                <a16:creationId xmlns:a16="http://schemas.microsoft.com/office/drawing/2014/main" id="{414C2160-59A8-C991-D036-989EF7772D53}"/>
              </a:ext>
            </a:extLst>
          </p:cNvPr>
          <p:cNvSpPr txBox="1"/>
          <p:nvPr/>
        </p:nvSpPr>
        <p:spPr>
          <a:xfrm>
            <a:off x="4805884" y="6141225"/>
            <a:ext cx="419919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μMUX</a:t>
            </a:r>
            <a:r>
              <a:rPr lang="zh-CN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芯片读出示意图</a:t>
            </a:r>
          </a:p>
        </p:txBody>
      </p:sp>
      <p:sp>
        <p:nvSpPr>
          <p:cNvPr id="79" name="文本框 78">
            <a:extLst>
              <a:ext uri="{FF2B5EF4-FFF2-40B4-BE49-F238E27FC236}">
                <a16:creationId xmlns:a16="http://schemas.microsoft.com/office/drawing/2014/main" id="{B254304C-2467-0449-1B06-436017354E85}"/>
              </a:ext>
            </a:extLst>
          </p:cNvPr>
          <p:cNvSpPr txBox="1"/>
          <p:nvPr/>
        </p:nvSpPr>
        <p:spPr>
          <a:xfrm>
            <a:off x="363129" y="918860"/>
            <a:ext cx="8545657" cy="19802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25000"/>
              </a:lnSpc>
              <a:buFont typeface="Wingdings" panose="05000000000000000000" pitchFamily="2" charset="2"/>
              <a:buChar char="n"/>
            </a:pPr>
            <a:r>
              <a:rPr lang="en-US" altLang="zh-CN" sz="2000" b="1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TES</a:t>
            </a:r>
            <a:r>
              <a:rPr lang="zh-CN" altLang="en-US" sz="2000" b="1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借助</a:t>
            </a:r>
            <a:r>
              <a:rPr lang="en-US" altLang="zh-CN" sz="2000" b="1" dirty="0" err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μMUX</a:t>
            </a:r>
            <a:r>
              <a: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技术</a:t>
            </a:r>
            <a:r>
              <a:rPr lang="zh-CN" altLang="en-US" sz="2000" b="1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，将事例电流信号转换为</a:t>
            </a:r>
            <a:r>
              <a: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与</a:t>
            </a:r>
            <a:r>
              <a:rPr lang="en-US" altLang="zh-CN" sz="20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MKID</a:t>
            </a:r>
            <a:r>
              <a: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相似的</a:t>
            </a:r>
            <a:r>
              <a:rPr lang="zh-CN" altLang="en-US" sz="2000" b="1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频率响应</a:t>
            </a:r>
            <a:endParaRPr lang="en-US" altLang="zh-CN" sz="2000" b="1" dirty="0">
              <a:solidFill>
                <a:srgbClr val="162F8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marL="800100" lvl="1" indent="-342900">
              <a:lnSpc>
                <a:spcPct val="125000"/>
              </a:lnSpc>
              <a:buFont typeface="Wingdings" panose="05000000000000000000" pitchFamily="2" charset="2"/>
              <a:buChar char="n"/>
            </a:pPr>
            <a:r>
              <a:rPr lang="en-US" altLang="zh-CN" sz="2000" b="1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TES</a:t>
            </a:r>
            <a:r>
              <a:rPr lang="zh-CN" altLang="en-US" sz="2000" b="1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电流 → </a:t>
            </a:r>
            <a:r>
              <a:rPr lang="en-US" altLang="zh-CN" sz="2000" b="1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RF-SQUID</a:t>
            </a:r>
            <a:r>
              <a:rPr lang="zh-CN" altLang="en-US" sz="2000" b="1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磁通变化 → 微波谐振频率变化</a:t>
            </a:r>
            <a:endParaRPr lang="en-US" altLang="zh-CN" sz="2000" b="1" dirty="0">
              <a:solidFill>
                <a:srgbClr val="162F8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marL="342900" indent="-342900">
              <a:lnSpc>
                <a:spcPct val="125000"/>
              </a:lnSpc>
              <a:buFont typeface="Wingdings" panose="05000000000000000000" pitchFamily="2" charset="2"/>
              <a:buChar char="n"/>
            </a:pPr>
            <a:r>
              <a:rPr lang="zh-CN" altLang="en-US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单通道转换：事例引起的</a:t>
            </a:r>
            <a:r>
              <a:rPr lang="en-US" altLang="zh-CN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TES</a:t>
            </a:r>
            <a:r>
              <a:rPr lang="zh-CN" altLang="en-US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电流变化经输入线圈耦合至</a:t>
            </a:r>
            <a:r>
              <a:rPr lang="en-US" altLang="zh-CN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RF-SQUID</a:t>
            </a:r>
            <a:r>
              <a:rPr lang="zh-CN" altLang="en-US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，进而改变微波谐振器的谐振频率</a:t>
            </a:r>
            <a:endParaRPr lang="en-US" altLang="zh-CN" sz="2000" dirty="0">
              <a:solidFill>
                <a:srgbClr val="162F8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marL="342900" indent="-342900">
              <a:lnSpc>
                <a:spcPct val="125000"/>
              </a:lnSpc>
              <a:buFont typeface="Wingdings" panose="05000000000000000000" pitchFamily="2" charset="2"/>
              <a:buChar char="n"/>
            </a:pPr>
            <a:r>
              <a:rPr lang="en-US" altLang="zh-CN" sz="2000" dirty="0" err="1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μMUX</a:t>
            </a:r>
            <a:r>
              <a:rPr lang="zh-CN" altLang="en-US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芯片</a:t>
            </a:r>
            <a:r>
              <a:rPr lang="en-US" altLang="zh-CN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:</a:t>
            </a:r>
            <a:r>
              <a:rPr lang="zh-CN" altLang="en-US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多个不同谐振频率的</a:t>
            </a:r>
            <a:r>
              <a:rPr lang="en-US" altLang="zh-CN" sz="200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”RF-SQUID+</a:t>
            </a:r>
            <a:r>
              <a:rPr lang="zh-CN" altLang="en-US" sz="200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谐振</a:t>
            </a:r>
            <a:r>
              <a:rPr lang="zh-CN" altLang="en-US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器</a:t>
            </a:r>
            <a:r>
              <a:rPr lang="en-US" altLang="zh-CN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”</a:t>
            </a:r>
            <a:r>
              <a:rPr lang="zh-CN" altLang="en-US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耦合至同一馈线</a:t>
            </a:r>
            <a:endParaRPr lang="en-US" altLang="zh-CN" sz="2000" dirty="0">
              <a:solidFill>
                <a:srgbClr val="162F8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7827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2">
            <a:extLst>
              <a:ext uri="{FF2B5EF4-FFF2-40B4-BE49-F238E27FC236}">
                <a16:creationId xmlns:a16="http://schemas.microsoft.com/office/drawing/2014/main" id="{71AC0830-F95D-B64C-FFD0-B790727E73CE}"/>
              </a:ext>
            </a:extLst>
          </p:cNvPr>
          <p:cNvSpPr txBox="1">
            <a:spLocks/>
          </p:cNvSpPr>
          <p:nvPr/>
        </p:nvSpPr>
        <p:spPr>
          <a:xfrm>
            <a:off x="2836244" y="0"/>
            <a:ext cx="5348907" cy="527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MKID</a:t>
            </a:r>
            <a:r>
              <a:rPr lang="zh-CN" alt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探测器与读出基本原理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1E93D047-E4EB-FE61-B485-B82B63BEBB77}"/>
              </a:ext>
            </a:extLst>
          </p:cNvPr>
          <p:cNvSpPr txBox="1"/>
          <p:nvPr/>
        </p:nvSpPr>
        <p:spPr>
          <a:xfrm>
            <a:off x="0" y="544236"/>
            <a:ext cx="61622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MKID</a:t>
            </a: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阵列读出与</a:t>
            </a:r>
            <a:r>
              <a:rPr lang="en-US" altLang="zh-CN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TES</a:t>
            </a: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微波复用读出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9D79AAB7-2901-95B5-23B1-536B3E775682}"/>
              </a:ext>
            </a:extLst>
          </p:cNvPr>
          <p:cNvSpPr txBox="1"/>
          <p:nvPr/>
        </p:nvSpPr>
        <p:spPr>
          <a:xfrm>
            <a:off x="238788" y="892269"/>
            <a:ext cx="8905212" cy="4192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共同点：</a:t>
            </a:r>
            <a:endParaRPr lang="en-US" altLang="zh-CN" sz="2000" dirty="0">
              <a:solidFill>
                <a:srgbClr val="162F8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光子事件最终都表达为谐振器的谐振频点偏移</a:t>
            </a:r>
            <a:endParaRPr lang="en-US" altLang="zh-CN" sz="2000" dirty="0">
              <a:solidFill>
                <a:srgbClr val="162F8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二者都根据馈线的</a:t>
            </a:r>
            <a:r>
              <a:rPr lang="en-US" altLang="zh-CN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S21</a:t>
            </a:r>
            <a:r>
              <a:rPr lang="zh-CN" altLang="en-US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实现光子测量</a:t>
            </a:r>
            <a:endParaRPr lang="en-US" altLang="zh-CN" sz="2000" dirty="0">
              <a:solidFill>
                <a:srgbClr val="162F8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endParaRPr lang="en-US" altLang="zh-CN" sz="2000" dirty="0">
              <a:solidFill>
                <a:srgbClr val="162F8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不同点：</a:t>
            </a:r>
            <a:endParaRPr lang="en-US" altLang="zh-CN" sz="2000" dirty="0">
              <a:solidFill>
                <a:srgbClr val="162F8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en-US" altLang="zh-CN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MKID</a:t>
            </a:r>
            <a:r>
              <a:rPr lang="zh-CN" altLang="en-US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具有本征频分复用特性，</a:t>
            </a:r>
            <a:r>
              <a:rPr lang="en-US" altLang="zh-CN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TES</a:t>
            </a:r>
            <a:r>
              <a:rPr lang="zh-CN" altLang="en-US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需</a:t>
            </a:r>
            <a:r>
              <a:rPr lang="en-US" altLang="zh-CN" sz="2000" dirty="0" err="1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μMUX</a:t>
            </a:r>
            <a:r>
              <a:rPr lang="zh-CN" altLang="en-US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芯片实现微波复用读出</a:t>
            </a:r>
            <a:endParaRPr lang="en-US" altLang="zh-CN" sz="2000" dirty="0">
              <a:solidFill>
                <a:srgbClr val="162F8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en-US" altLang="zh-CN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MKID</a:t>
            </a:r>
            <a:r>
              <a:rPr lang="zh-CN" altLang="en-US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无需额外电压偏置，</a:t>
            </a:r>
            <a:r>
              <a:rPr lang="en-US" altLang="zh-CN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TES</a:t>
            </a:r>
            <a:r>
              <a:rPr lang="zh-CN" altLang="en-US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需要电压偏置将电阻变化转化为电流变化</a:t>
            </a:r>
            <a:endParaRPr lang="en-US" altLang="zh-CN" sz="2000" dirty="0">
              <a:solidFill>
                <a:srgbClr val="162F8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en-US" altLang="zh-CN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MKID</a:t>
            </a:r>
            <a:r>
              <a:rPr lang="zh-CN" altLang="en-US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可直接利用 </a:t>
            </a:r>
            <a:r>
              <a:rPr lang="en-US" altLang="zh-CN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S21 </a:t>
            </a:r>
            <a:r>
              <a:rPr lang="zh-CN" altLang="en-US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幅相响应重建事件，</a:t>
            </a:r>
            <a:r>
              <a:rPr lang="en-US" altLang="zh-CN" sz="2000" dirty="0" err="1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TES+μMUX</a:t>
            </a:r>
            <a:r>
              <a:rPr lang="zh-CN" altLang="en-US" sz="2000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通常需要磁通斜坡调制和同步解调</a:t>
            </a:r>
            <a:endParaRPr lang="en-US" altLang="zh-CN" sz="2000" dirty="0">
              <a:solidFill>
                <a:srgbClr val="162F8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FF3C8A3-035C-735D-661B-FA6162D88FD1}"/>
              </a:ext>
            </a:extLst>
          </p:cNvPr>
          <p:cNvSpPr txBox="1"/>
          <p:nvPr/>
        </p:nvSpPr>
        <p:spPr>
          <a:xfrm>
            <a:off x="199031" y="5200902"/>
            <a:ext cx="8785694" cy="960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两者电子学平台可实现平台级复用，</a:t>
            </a:r>
            <a:endParaRPr lang="en-US" altLang="zh-CN" sz="2000" b="1" dirty="0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本工作构建的读出原型系统具备向 </a:t>
            </a:r>
            <a:r>
              <a:rPr lang="en-US" altLang="zh-CN" sz="2000" b="1" dirty="0" err="1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TES+μMUX</a:t>
            </a:r>
            <a:r>
              <a:rPr lang="en-US" altLang="zh-CN" sz="2000" b="1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 </a:t>
            </a:r>
            <a:r>
              <a:rPr lang="zh-CN" altLang="en-US" sz="2000" b="1" dirty="0">
                <a:solidFill>
                  <a:srgbClr val="162F8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扩展的基础</a:t>
            </a:r>
            <a:endParaRPr lang="en-US" altLang="zh-CN" sz="2000" b="1" dirty="0">
              <a:solidFill>
                <a:srgbClr val="162F8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604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37">
            <a:extLst>
              <a:ext uri="{FF2B5EF4-FFF2-40B4-BE49-F238E27FC236}">
                <a16:creationId xmlns:a16="http://schemas.microsoft.com/office/drawing/2014/main" id="{3B0E217A-CD61-4F1B-A64F-0FC8625F4F29}"/>
              </a:ext>
            </a:extLst>
          </p:cNvPr>
          <p:cNvSpPr>
            <a:spLocks noGrp="1"/>
          </p:cNvSpPr>
          <p:nvPr/>
        </p:nvSpPr>
        <p:spPr>
          <a:xfrm>
            <a:off x="734436" y="1828102"/>
            <a:ext cx="3767714" cy="432000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r>
              <a:rPr sz="2400" b="1" dirty="0">
                <a:solidFill>
                  <a:srgbClr val="06546A"/>
                </a:solidFill>
                <a:latin typeface="楷体"/>
                <a:ea typeface="楷体"/>
                <a:cs typeface="楷体"/>
              </a:rPr>
              <a:t>1. </a:t>
            </a:r>
            <a:r>
              <a:rPr sz="2400" b="1" dirty="0" err="1">
                <a:solidFill>
                  <a:srgbClr val="06546A"/>
                </a:solidFill>
                <a:latin typeface="楷体"/>
                <a:ea typeface="楷体"/>
                <a:cs typeface="楷体"/>
              </a:rPr>
              <a:t>MKID探测器与读出需求</a:t>
            </a:r>
            <a:endParaRPr sz="2400" b="1" dirty="0">
              <a:solidFill>
                <a:srgbClr val="06546A"/>
              </a:solidFill>
              <a:latin typeface="楷体"/>
              <a:ea typeface="楷体"/>
              <a:cs typeface="楷体"/>
            </a:endParaRPr>
          </a:p>
        </p:txBody>
      </p:sp>
      <p:sp>
        <p:nvSpPr>
          <p:cNvPr id="6" name="文本框 40">
            <a:extLst>
              <a:ext uri="{FF2B5EF4-FFF2-40B4-BE49-F238E27FC236}">
                <a16:creationId xmlns:a16="http://schemas.microsoft.com/office/drawing/2014/main" id="{62362499-B780-40EE-80F6-86161C43BAD4}"/>
              </a:ext>
            </a:extLst>
          </p:cNvPr>
          <p:cNvSpPr>
            <a:spLocks noGrp="1"/>
          </p:cNvSpPr>
          <p:nvPr/>
        </p:nvSpPr>
        <p:spPr>
          <a:xfrm>
            <a:off x="734440" y="3556107"/>
            <a:ext cx="2981281" cy="511073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r>
              <a:rPr sz="2400" b="1" dirty="0">
                <a:solidFill>
                  <a:srgbClr val="06546A"/>
                </a:solidFill>
                <a:latin typeface="楷体"/>
                <a:ea typeface="楷体"/>
                <a:cs typeface="楷体"/>
              </a:rPr>
              <a:t>3. </a:t>
            </a:r>
            <a:r>
              <a:rPr sz="2400" b="1" dirty="0" err="1">
                <a:solidFill>
                  <a:srgbClr val="06546A"/>
                </a:solidFill>
                <a:latin typeface="楷体"/>
                <a:ea typeface="楷体"/>
                <a:cs typeface="楷体"/>
              </a:rPr>
              <a:t>初步测试结果</a:t>
            </a:r>
            <a:endParaRPr sz="2400" b="1" dirty="0">
              <a:solidFill>
                <a:srgbClr val="06546A"/>
              </a:solidFill>
              <a:latin typeface="楷体"/>
              <a:ea typeface="楷体"/>
              <a:cs typeface="楷体"/>
            </a:endParaRPr>
          </a:p>
        </p:txBody>
      </p:sp>
      <p:sp>
        <p:nvSpPr>
          <p:cNvPr id="7" name="文本框 21">
            <a:extLst>
              <a:ext uri="{FF2B5EF4-FFF2-40B4-BE49-F238E27FC236}">
                <a16:creationId xmlns:a16="http://schemas.microsoft.com/office/drawing/2014/main" id="{718A245E-7E69-4CD2-9726-CA45E289B602}"/>
              </a:ext>
            </a:extLst>
          </p:cNvPr>
          <p:cNvSpPr>
            <a:spLocks noGrp="1"/>
          </p:cNvSpPr>
          <p:nvPr/>
        </p:nvSpPr>
        <p:spPr>
          <a:xfrm>
            <a:off x="734434" y="2692102"/>
            <a:ext cx="2981282" cy="432000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r>
              <a:rPr sz="2400" b="1" dirty="0">
                <a:solidFill>
                  <a:srgbClr val="FF0000"/>
                </a:solidFill>
                <a:latin typeface="楷体"/>
                <a:ea typeface="楷体"/>
                <a:cs typeface="楷体"/>
              </a:rPr>
              <a:t>2. </a:t>
            </a:r>
            <a:r>
              <a:rPr sz="2400" b="1" dirty="0" err="1">
                <a:solidFill>
                  <a:srgbClr val="FF0000"/>
                </a:solidFill>
                <a:latin typeface="楷体"/>
                <a:ea typeface="楷体"/>
                <a:cs typeface="楷体"/>
              </a:rPr>
              <a:t>MKID阵列读出原型系统</a:t>
            </a:r>
            <a:endParaRPr sz="2400" b="1" dirty="0">
              <a:solidFill>
                <a:srgbClr val="FF0000"/>
              </a:solidFill>
              <a:latin typeface="楷体"/>
              <a:ea typeface="楷体"/>
              <a:cs typeface="楷体"/>
            </a:endParaRPr>
          </a:p>
        </p:txBody>
      </p:sp>
      <p:sp>
        <p:nvSpPr>
          <p:cNvPr id="8" name="文本框 40">
            <a:extLst>
              <a:ext uri="{FF2B5EF4-FFF2-40B4-BE49-F238E27FC236}">
                <a16:creationId xmlns:a16="http://schemas.microsoft.com/office/drawing/2014/main" id="{24D660AC-79C3-4C78-9CB7-891A06E0D139}"/>
              </a:ext>
            </a:extLst>
          </p:cNvPr>
          <p:cNvSpPr>
            <a:spLocks noGrp="1"/>
          </p:cNvSpPr>
          <p:nvPr/>
        </p:nvSpPr>
        <p:spPr>
          <a:xfrm>
            <a:off x="734435" y="4420107"/>
            <a:ext cx="2981281" cy="511073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r>
              <a:rPr lang="en-US" sz="2400" b="1" dirty="0">
                <a:solidFill>
                  <a:srgbClr val="06546A"/>
                </a:solidFill>
                <a:latin typeface="楷体"/>
                <a:ea typeface="楷体"/>
                <a:cs typeface="楷体"/>
              </a:rPr>
              <a:t>4</a:t>
            </a:r>
            <a:r>
              <a:rPr sz="2400" b="1" dirty="0">
                <a:solidFill>
                  <a:srgbClr val="06546A"/>
                </a:solidFill>
                <a:latin typeface="楷体"/>
                <a:ea typeface="楷体"/>
                <a:cs typeface="楷体"/>
              </a:rPr>
              <a:t>. </a:t>
            </a:r>
            <a:r>
              <a:rPr lang="zh-CN" altLang="en-US" sz="2400" b="1" dirty="0">
                <a:solidFill>
                  <a:srgbClr val="06546A"/>
                </a:solidFill>
                <a:latin typeface="楷体"/>
                <a:ea typeface="楷体"/>
                <a:cs typeface="楷体"/>
              </a:rPr>
              <a:t>总结</a:t>
            </a:r>
            <a:endParaRPr lang="en-US" sz="2400" b="1" dirty="0">
              <a:solidFill>
                <a:srgbClr val="06546A"/>
              </a:solidFill>
              <a:latin typeface="楷体"/>
              <a:ea typeface="楷体"/>
              <a:cs typeface="楷体"/>
            </a:endParaRPr>
          </a:p>
          <a:p>
            <a:endParaRPr lang="en-US" sz="2400" b="1" dirty="0">
              <a:solidFill>
                <a:srgbClr val="06546A"/>
              </a:solidFill>
              <a:latin typeface="楷体"/>
              <a:ea typeface="楷体"/>
              <a:cs typeface="楷体"/>
            </a:endParaRPr>
          </a:p>
          <a:p>
            <a:endParaRPr lang="zh-CN" altLang="en-US" sz="2400" b="1" dirty="0">
              <a:solidFill>
                <a:srgbClr val="06546A"/>
              </a:solidFill>
              <a:latin typeface="楷体"/>
              <a:ea typeface="楷体"/>
              <a:cs typeface="楷体"/>
            </a:endParaRPr>
          </a:p>
        </p:txBody>
      </p:sp>
    </p:spTree>
    <p:extLst>
      <p:ext uri="{BB962C8B-B14F-4D97-AF65-F5344CB8AC3E}">
        <p14:creationId xmlns:p14="http://schemas.microsoft.com/office/powerpoint/2010/main" val="126651997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"/>
</p:tagLst>
</file>

<file path=ppt/theme/theme1.xml><?xml version="1.0" encoding="utf-8"?>
<a:theme xmlns:a="http://schemas.openxmlformats.org/drawingml/2006/main" name="1_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主题​​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44522</TotalTime>
  <Words>3697</Words>
  <Application>Microsoft Office PowerPoint</Application>
  <PresentationFormat>全屏显示(4:3)</PresentationFormat>
  <Paragraphs>360</Paragraphs>
  <Slides>27</Slides>
  <Notes>26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40" baseType="lpstr">
      <vt:lpstr>Menlo</vt:lpstr>
      <vt:lpstr>微软雅黑</vt:lpstr>
      <vt:lpstr>微软雅黑</vt:lpstr>
      <vt:lpstr>楷体</vt:lpstr>
      <vt:lpstr>等线</vt:lpstr>
      <vt:lpstr>Aharoni</vt:lpstr>
      <vt:lpstr>Arial</vt:lpstr>
      <vt:lpstr>Calibri</vt:lpstr>
      <vt:lpstr>Calibri Light</vt:lpstr>
      <vt:lpstr>Times New Roman</vt:lpstr>
      <vt:lpstr>Verdana</vt:lpstr>
      <vt:lpstr>Wingdings</vt:lpstr>
      <vt:lpstr>1_Office 主题​​</vt:lpstr>
      <vt:lpstr>基于RFSoC的MKID阵列微波复用读出原型系统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MKID阵列读出原型系统----硬件方案</vt:lpstr>
      <vt:lpstr>MKID阵列读出原型系统----硬件方案</vt:lpstr>
      <vt:lpstr>MKID阵列读出原型系统----硬件方案</vt:lpstr>
      <vt:lpstr>MKID阵列读出原型系统----硬件方案</vt:lpstr>
      <vt:lpstr>MKID阵列读出原型系统----固件实现</vt:lpstr>
      <vt:lpstr>MKID阵列读出原型系统----固件实现</vt:lpstr>
      <vt:lpstr>MKID阵列读出原型系统----固件实现</vt:lpstr>
      <vt:lpstr>MKID阵列读出原型系统----固件实现</vt:lpstr>
      <vt:lpstr>PowerPoint 演示文稿</vt:lpstr>
      <vt:lpstr>初步测试结果</vt:lpstr>
      <vt:lpstr>初步测试结果----实验室自检测试</vt:lpstr>
      <vt:lpstr>初步测试结果----实验室自检测试</vt:lpstr>
      <vt:lpstr>PowerPoint 演示文稿</vt:lpstr>
      <vt:lpstr>PowerPoint 演示文稿</vt:lpstr>
      <vt:lpstr>PowerPoint 演示文稿</vt:lpstr>
      <vt:lpstr>PowerPoint 演示文稿</vt:lpstr>
      <vt:lpstr>总结</vt:lpstr>
      <vt:lpstr>敬请批评指正！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死时间分析</dc:title>
  <dc:creator>张煜铖</dc:creator>
  <cp:lastModifiedBy>yc z</cp:lastModifiedBy>
  <cp:revision>574</cp:revision>
  <dcterms:created xsi:type="dcterms:W3CDTF">2025-02-10T06:31:49Z</dcterms:created>
  <dcterms:modified xsi:type="dcterms:W3CDTF">2026-08-10T13:51:35Z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895CCA4B24D3184C8A388E6721E9E444_42</vt:lpwstr>
  </property>
  <property fmtid="{D5CDD505-2E9C-101B-9397-08002B2CF9AE}" pid="3" name="KSOProductBuildVer">
    <vt:lpwstr>2052-12.9.0.20271</vt:lpwstr>
  </property>
</Properties>
</file>