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323" r:id="rId2"/>
    <p:sldId id="294" r:id="rId3"/>
    <p:sldId id="308" r:id="rId4"/>
    <p:sldId id="291" r:id="rId5"/>
    <p:sldId id="324" r:id="rId6"/>
    <p:sldId id="295" r:id="rId7"/>
    <p:sldId id="325" r:id="rId8"/>
    <p:sldId id="326" r:id="rId9"/>
    <p:sldId id="300" r:id="rId10"/>
    <p:sldId id="327" r:id="rId11"/>
    <p:sldId id="329" r:id="rId12"/>
    <p:sldId id="328" r:id="rId13"/>
    <p:sldId id="331" r:id="rId14"/>
    <p:sldId id="330" r:id="rId15"/>
    <p:sldId id="304" r:id="rId16"/>
    <p:sldId id="318" r:id="rId17"/>
  </p:sldIdLst>
  <p:sldSz cx="12192000" cy="6858000"/>
  <p:notesSz cx="6858000" cy="9144000"/>
  <p:embeddedFontLst>
    <p:embeddedFont>
      <p:font typeface="等线" panose="02010600030101010101" pitchFamily="2" charset="-122"/>
      <p:regular r:id="rId19"/>
      <p:bold r:id="rId20"/>
    </p:embeddedFont>
    <p:embeddedFont>
      <p:font typeface="黑体" panose="02010609060101010101" pitchFamily="49" charset="-122"/>
      <p:regular r:id="rId21"/>
    </p:embeddedFont>
    <p:embeddedFont>
      <p:font typeface="思源宋体 CN Heavy" panose="02020900000000000000" pitchFamily="18" charset="-122"/>
      <p:bold r:id="rId22"/>
    </p:embeddedFont>
    <p:embeddedFont>
      <p:font typeface="微软雅黑" panose="020B0503020204020204" pitchFamily="34" charset="-122"/>
      <p:regular r:id="rId23"/>
      <p:bold r:id="rId2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A20DD358-84D8-4FD2-B478-9989A8243F00}">
          <p14:sldIdLst>
            <p14:sldId id="323"/>
          </p14:sldIdLst>
        </p14:section>
        <p14:section name="目录页" id="{2C94CE29-AAC2-41B0-9D60-515A6172DDF1}">
          <p14:sldIdLst>
            <p14:sldId id="294"/>
          </p14:sldIdLst>
        </p14:section>
        <p14:section name="内容页" id="{2851438B-1F3B-4150-9DBC-767D141BA778}">
          <p14:sldIdLst>
            <p14:sldId id="308"/>
            <p14:sldId id="291"/>
            <p14:sldId id="324"/>
            <p14:sldId id="295"/>
            <p14:sldId id="325"/>
            <p14:sldId id="326"/>
            <p14:sldId id="300"/>
            <p14:sldId id="327"/>
            <p14:sldId id="329"/>
            <p14:sldId id="328"/>
            <p14:sldId id="331"/>
            <p14:sldId id="330"/>
            <p14:sldId id="304"/>
            <p14:sldId id="318"/>
          </p14:sldIdLst>
        </p14:section>
        <p14:section name="使用指南" id="{D8CF7898-5D4B-44F1-A4A7-5131096D7D1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46CB"/>
    <a:srgbClr val="3163CC"/>
    <a:srgbClr val="EC757C"/>
    <a:srgbClr val="ED7D31"/>
    <a:srgbClr val="C60C0C"/>
    <a:srgbClr val="FFFAEF"/>
    <a:srgbClr val="FEF0D2"/>
    <a:srgbClr val="F6BE98"/>
    <a:srgbClr val="DB6207"/>
    <a:srgbClr val="112A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34" autoAdjust="0"/>
    <p:restoredTop sz="86991" autoAdjust="0"/>
  </p:normalViewPr>
  <p:slideViewPr>
    <p:cSldViewPr snapToGrid="0">
      <p:cViewPr varScale="1">
        <p:scale>
          <a:sx n="98" d="100"/>
          <a:sy n="98" d="100"/>
        </p:scale>
        <p:origin x="288" y="5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7E37C-B6D6-4186-A73F-3F15BD914AD4}" type="datetimeFigureOut">
              <a:rPr lang="zh-CN" altLang="en-US" smtClean="0"/>
              <a:t>2026/8/12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00F48-341E-464D-ADB6-6FF1109567A6}" type="slidenum">
              <a:rPr lang="zh-CN" altLang="en-US" smtClean="0"/>
              <a:t>‹#›</a:t>
            </a:fld>
            <a:endParaRPr lang="zh-CN" altLang="en-US"/>
          </a:p>
        </p:txBody>
      </p:sp>
    </p:spTree>
    <p:extLst>
      <p:ext uri="{BB962C8B-B14F-4D97-AF65-F5344CB8AC3E}">
        <p14:creationId xmlns:p14="http://schemas.microsoft.com/office/powerpoint/2010/main" val="3337532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近年来，随着现代核技术的进步与发展，其在许多领域已经实现了产业化。而</a:t>
            </a:r>
            <a:r>
              <a:rPr lang="en-US" altLang="zh-CN" dirty="0"/>
              <a:t>γ</a:t>
            </a:r>
            <a:r>
              <a:rPr lang="zh-CN" altLang="en-US" dirty="0"/>
              <a:t>能谱测量技术作为其中一项关键技术，也得到了快速发展。其广泛应用，在</a:t>
            </a:r>
            <a:r>
              <a:rPr lang="zh-CN" altLang="zh-CN" sz="1200" kern="1200" dirty="0">
                <a:solidFill>
                  <a:schemeClr val="tx1"/>
                </a:solidFill>
                <a:effectLst/>
                <a:latin typeface="+mn-lt"/>
                <a:ea typeface="+mn-ea"/>
                <a:cs typeface="+mn-cs"/>
              </a:rPr>
              <a:t>推动核材料管辖、资源勘探、环境保护等方面都有着举足轻重的作用。</a:t>
            </a:r>
            <a:r>
              <a:rPr lang="zh-CN" altLang="en-US" sz="1200" kern="1200" dirty="0">
                <a:solidFill>
                  <a:schemeClr val="tx1"/>
                </a:solidFill>
                <a:effectLst/>
                <a:latin typeface="+mn-lt"/>
                <a:ea typeface="+mn-ea"/>
                <a:cs typeface="+mn-cs"/>
              </a:rPr>
              <a:t>在高计数率测量环境下如何获取高精度的</a:t>
            </a:r>
            <a:r>
              <a:rPr lang="en-US" altLang="zh-CN" sz="1200" kern="1200" dirty="0">
                <a:solidFill>
                  <a:schemeClr val="tx1"/>
                </a:solidFill>
                <a:effectLst/>
                <a:latin typeface="+mn-lt"/>
                <a:ea typeface="+mn-ea"/>
                <a:cs typeface="+mn-cs"/>
              </a:rPr>
              <a:t>γ</a:t>
            </a:r>
            <a:r>
              <a:rPr lang="zh-CN" altLang="en-US" sz="1200" kern="1200" dirty="0">
                <a:solidFill>
                  <a:schemeClr val="tx1"/>
                </a:solidFill>
                <a:effectLst/>
                <a:latin typeface="+mn-lt"/>
                <a:ea typeface="+mn-ea"/>
                <a:cs typeface="+mn-cs"/>
              </a:rPr>
              <a:t>能谱是当前的研究方向之一。</a:t>
            </a:r>
            <a:endParaRPr lang="zh-CN" altLang="en-US" dirty="0"/>
          </a:p>
        </p:txBody>
      </p:sp>
      <p:sp>
        <p:nvSpPr>
          <p:cNvPr id="4" name="灯片编号占位符 3"/>
          <p:cNvSpPr>
            <a:spLocks noGrp="1"/>
          </p:cNvSpPr>
          <p:nvPr>
            <p:ph type="sldNum" sz="quarter" idx="5"/>
          </p:nvPr>
        </p:nvSpPr>
        <p:spPr/>
        <p:txBody>
          <a:bodyPr/>
          <a:lstStyle/>
          <a:p>
            <a:fld id="{81F00F48-341E-464D-ADB6-6FF1109567A6}" type="slidenum">
              <a:rPr lang="zh-CN" altLang="en-US" smtClean="0"/>
              <a:t>3</a:t>
            </a:fld>
            <a:endParaRPr lang="zh-CN" altLang="en-US"/>
          </a:p>
        </p:txBody>
      </p:sp>
    </p:spTree>
    <p:extLst>
      <p:ext uri="{BB962C8B-B14F-4D97-AF65-F5344CB8AC3E}">
        <p14:creationId xmlns:p14="http://schemas.microsoft.com/office/powerpoint/2010/main" val="2367218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进一步考察高道址区间的异常计数抑制效果。选取 </a:t>
            </a:r>
            <a:r>
              <a:rPr lang="en-US" altLang="zh-CN" dirty="0"/>
              <a:t>550 </a:t>
            </a:r>
            <a:r>
              <a:rPr lang="zh-CN" altLang="en-US" dirty="0"/>
              <a:t>到 </a:t>
            </a:r>
            <a:r>
              <a:rPr lang="en-US" altLang="zh-CN" dirty="0"/>
              <a:t>700 </a:t>
            </a:r>
            <a:r>
              <a:rPr lang="zh-CN" altLang="en-US" dirty="0"/>
              <a:t>的能谱道址区间。该区间用于表征堆积造成的高幅值异常计数。实验结果显示，采用堆积判弃后，这一区间的计数抑制率均在 </a:t>
            </a:r>
            <a:r>
              <a:rPr lang="en-US" altLang="zh-CN" dirty="0"/>
              <a:t>60% </a:t>
            </a:r>
            <a:r>
              <a:rPr lang="zh-CN" altLang="en-US" dirty="0"/>
              <a:t>以上，在部分高计数率和较大判弃阈值条件下最高可达 </a:t>
            </a:r>
            <a:r>
              <a:rPr lang="en-US" altLang="zh-CN" dirty="0"/>
              <a:t>98%</a:t>
            </a:r>
            <a:r>
              <a:rPr lang="zh-CN" altLang="en-US" dirty="0"/>
              <a:t>。这说明该方法能够有效减少堆积事件进入高道址区域所造成的谱形畸变。当然，判弃本身会减少部分记录事件，因此后续还需要结合峰面积和校正后计数率，进一步评估有效事件保留能力。</a:t>
            </a:r>
          </a:p>
        </p:txBody>
      </p:sp>
      <p:sp>
        <p:nvSpPr>
          <p:cNvPr id="4" name="灯片编号占位符 3"/>
          <p:cNvSpPr>
            <a:spLocks noGrp="1"/>
          </p:cNvSpPr>
          <p:nvPr>
            <p:ph type="sldNum" sz="quarter" idx="5"/>
          </p:nvPr>
        </p:nvSpPr>
        <p:spPr/>
        <p:txBody>
          <a:bodyPr/>
          <a:lstStyle/>
          <a:p>
            <a:fld id="{81F00F48-341E-464D-ADB6-6FF1109567A6}" type="slidenum">
              <a:rPr lang="zh-CN" altLang="en-US" smtClean="0"/>
              <a:t>13</a:t>
            </a:fld>
            <a:endParaRPr lang="zh-CN" altLang="en-US"/>
          </a:p>
        </p:txBody>
      </p:sp>
    </p:spTree>
    <p:extLst>
      <p:ext uri="{BB962C8B-B14F-4D97-AF65-F5344CB8AC3E}">
        <p14:creationId xmlns:p14="http://schemas.microsoft.com/office/powerpoint/2010/main" val="2382837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计数率校正测试中，比较了冲激成形重触发方法、三角成形重触发方法以及系统原始记录计数率。随着源距减小，真实计数率升高，原始记录计数率与真实计数率之间的差距逐渐增大，体现出死时间和脉冲堆积带来的计数损失。从结果可以看到，冲激成形的重触发校正结果整体上比三角成形更接近真实计数率，说明冲激脉冲在事件定位和死时间补偿方面具有一定优势。高计数率下仍存在残余误差，主要与严重堆积不可分辨、阈值判弃、弱脉冲漏检以及死时间模型的简化有关。</a:t>
            </a:r>
          </a:p>
        </p:txBody>
      </p:sp>
      <p:sp>
        <p:nvSpPr>
          <p:cNvPr id="4" name="灯片编号占位符 3"/>
          <p:cNvSpPr>
            <a:spLocks noGrp="1"/>
          </p:cNvSpPr>
          <p:nvPr>
            <p:ph type="sldNum" sz="quarter" idx="5"/>
          </p:nvPr>
        </p:nvSpPr>
        <p:spPr/>
        <p:txBody>
          <a:bodyPr/>
          <a:lstStyle/>
          <a:p>
            <a:fld id="{81F00F48-341E-464D-ADB6-6FF1109567A6}" type="slidenum">
              <a:rPr lang="zh-CN" altLang="en-US" smtClean="0"/>
              <a:t>14</a:t>
            </a:fld>
            <a:endParaRPr lang="zh-CN" altLang="en-US"/>
          </a:p>
        </p:txBody>
      </p:sp>
    </p:spTree>
    <p:extLst>
      <p:ext uri="{BB962C8B-B14F-4D97-AF65-F5344CB8AC3E}">
        <p14:creationId xmlns:p14="http://schemas.microsoft.com/office/powerpoint/2010/main" val="1106033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nSpc>
                <a:spcPts val="2700"/>
              </a:lnSpc>
              <a:buFont typeface="Wingdings" panose="05000000000000000000" pitchFamily="2" charset="2"/>
              <a:buNone/>
            </a:pPr>
            <a:r>
              <a:rPr lang="zh-CN" altLang="en-US" dirty="0"/>
              <a:t>工作展望部分</a:t>
            </a:r>
            <a:br>
              <a:rPr lang="en-US" altLang="zh-CN" dirty="0"/>
            </a:br>
            <a:r>
              <a:rPr lang="zh-CN" altLang="zh-CN" dirty="0"/>
              <a:t>将冲激脉冲识别与机器学习方法相结合，利用数据驱动模型提升弱信号在强噪声背景下的检出率，以进一步改善高计数率环境下的脉冲分辨能力</a:t>
            </a:r>
            <a:endParaRPr lang="en-US" altLang="zh-CN" dirty="0"/>
          </a:p>
          <a:p>
            <a:pPr marL="0" indent="0">
              <a:lnSpc>
                <a:spcPts val="2700"/>
              </a:lnSpc>
              <a:buFont typeface="Wingdings" panose="05000000000000000000" pitchFamily="2" charset="2"/>
              <a:buNone/>
            </a:pPr>
            <a:r>
              <a:rPr lang="zh-CN" altLang="en-US" sz="1000" kern="1200" dirty="0">
                <a:solidFill>
                  <a:schemeClr val="tx1"/>
                </a:solidFill>
                <a:latin typeface="+mn-lt"/>
                <a:ea typeface="+mn-ea"/>
                <a:cs typeface="+mn-cs"/>
              </a:rPr>
              <a:t>提高实验计数率条件，评估本方法在堆积抑制与校正计数率方面的上限</a:t>
            </a:r>
          </a:p>
          <a:p>
            <a:endParaRPr lang="zh-CN" altLang="en-US" dirty="0"/>
          </a:p>
        </p:txBody>
      </p:sp>
      <p:sp>
        <p:nvSpPr>
          <p:cNvPr id="4" name="灯片编号占位符 3"/>
          <p:cNvSpPr>
            <a:spLocks noGrp="1"/>
          </p:cNvSpPr>
          <p:nvPr>
            <p:ph type="sldNum" sz="quarter" idx="5"/>
          </p:nvPr>
        </p:nvSpPr>
        <p:spPr/>
        <p:txBody>
          <a:bodyPr/>
          <a:lstStyle/>
          <a:p>
            <a:fld id="{81F00F48-341E-464D-ADB6-6FF1109567A6}" type="slidenum">
              <a:rPr lang="zh-CN" altLang="en-US" smtClean="0"/>
              <a:t>15</a:t>
            </a:fld>
            <a:endParaRPr lang="zh-CN" altLang="en-US"/>
          </a:p>
        </p:txBody>
      </p:sp>
    </p:spTree>
    <p:extLst>
      <p:ext uri="{BB962C8B-B14F-4D97-AF65-F5344CB8AC3E}">
        <p14:creationId xmlns:p14="http://schemas.microsoft.com/office/powerpoint/2010/main" val="2266051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zh-CN" altLang="en-US" dirty="0"/>
              <a:t>在校正计数率损失方面，考虑死时间与堆积脉冲的影响，建立准确的死时间模型。</a:t>
            </a:r>
          </a:p>
        </p:txBody>
      </p:sp>
      <p:sp>
        <p:nvSpPr>
          <p:cNvPr id="4" name="灯片编号占位符 3"/>
          <p:cNvSpPr>
            <a:spLocks noGrp="1"/>
          </p:cNvSpPr>
          <p:nvPr>
            <p:ph type="sldNum" sz="quarter" idx="5"/>
          </p:nvPr>
        </p:nvSpPr>
        <p:spPr/>
        <p:txBody>
          <a:bodyPr/>
          <a:lstStyle/>
          <a:p>
            <a:fld id="{81F00F48-341E-464D-ADB6-6FF1109567A6}" type="slidenum">
              <a:rPr lang="zh-CN" altLang="en-US" smtClean="0"/>
              <a:t>4</a:t>
            </a:fld>
            <a:endParaRPr lang="zh-CN" altLang="en-US"/>
          </a:p>
        </p:txBody>
      </p:sp>
    </p:spTree>
    <p:extLst>
      <p:ext uri="{BB962C8B-B14F-4D97-AF65-F5344CB8AC3E}">
        <p14:creationId xmlns:p14="http://schemas.microsoft.com/office/powerpoint/2010/main" val="1824063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FDA8F-DDAD-4BDF-2C31-ED2B29AF478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3A819E6-0B08-9592-3F10-486EEC6ABD84}"/>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9E528CD3-227B-C97E-ECDA-370379A94922}"/>
              </a:ext>
            </a:extLst>
          </p:cNvPr>
          <p:cNvSpPr>
            <a:spLocks noGrp="1"/>
          </p:cNvSpPr>
          <p:nvPr>
            <p:ph type="body" idx="1"/>
          </p:nvPr>
        </p:nvSpPr>
        <p:spPr/>
        <p:txBody>
          <a:bodyPr/>
          <a:lstStyle/>
          <a:p>
            <a:r>
              <a:rPr lang="zh-CN" altLang="en-US" dirty="0"/>
              <a:t>接下来将对前文提及的冲激脉冲成形、堆积判弃以及死时间校正等各项技术展开说明。</a:t>
            </a:r>
            <a:endParaRPr lang="en-US" altLang="zh-CN" dirty="0"/>
          </a:p>
          <a:p>
            <a:r>
              <a:rPr lang="zh-CN" altLang="en-US" dirty="0"/>
              <a:t>这一页展示冲激脉冲成形的实现思路。</a:t>
            </a:r>
            <a:r>
              <a:rPr lang="en-US" altLang="zh-CN" dirty="0" err="1"/>
              <a:t>NaI</a:t>
            </a:r>
            <a:r>
              <a:rPr lang="en-US" altLang="zh-CN" dirty="0"/>
              <a:t>(Tl) </a:t>
            </a:r>
            <a:r>
              <a:rPr lang="zh-CN" altLang="en-US" dirty="0"/>
              <a:t>探测器及前端电路输出的信号通常具有较长的衰减尾部，不利于高计数率下相邻脉冲的时间分辨。因此，本研究根据 </a:t>
            </a:r>
            <a:r>
              <a:rPr lang="en-US" altLang="zh-CN" dirty="0" err="1"/>
              <a:t>NaI</a:t>
            </a:r>
            <a:r>
              <a:rPr lang="en-US" altLang="zh-CN" dirty="0"/>
              <a:t>(Tl) </a:t>
            </a:r>
            <a:r>
              <a:rPr lang="zh-CN" altLang="en-US" dirty="0"/>
              <a:t>探测器及前端信号调理电路的传递特性，求取其逆系统，并在 </a:t>
            </a:r>
            <a:r>
              <a:rPr lang="en-US" altLang="zh-CN" dirty="0"/>
              <a:t>FPGA </a:t>
            </a:r>
            <a:r>
              <a:rPr lang="zh-CN" altLang="en-US" dirty="0"/>
              <a:t>中实现相应的数字滤波。经过逆系统处理后，原本较宽的指数型脉冲被压缩为时间上更窄的冲激脉冲。这样可以更直接地获得脉冲到达时刻，为后续堆积判别提供依据。</a:t>
            </a:r>
            <a:endParaRPr lang="en-US" altLang="zh-CN" dirty="0"/>
          </a:p>
        </p:txBody>
      </p:sp>
      <p:sp>
        <p:nvSpPr>
          <p:cNvPr id="4" name="灯片编号占位符 3">
            <a:extLst>
              <a:ext uri="{FF2B5EF4-FFF2-40B4-BE49-F238E27FC236}">
                <a16:creationId xmlns:a16="http://schemas.microsoft.com/office/drawing/2014/main" id="{0E0A2795-B7EF-74D0-591B-6D73E8CB80C1}"/>
              </a:ext>
            </a:extLst>
          </p:cNvPr>
          <p:cNvSpPr>
            <a:spLocks noGrp="1"/>
          </p:cNvSpPr>
          <p:nvPr>
            <p:ph type="sldNum" sz="quarter" idx="5"/>
          </p:nvPr>
        </p:nvSpPr>
        <p:spPr/>
        <p:txBody>
          <a:bodyPr/>
          <a:lstStyle/>
          <a:p>
            <a:fld id="{81F00F48-341E-464D-ADB6-6FF1109567A6}" type="slidenum">
              <a:rPr lang="zh-CN" altLang="en-US" smtClean="0"/>
              <a:t>5</a:t>
            </a:fld>
            <a:endParaRPr lang="zh-CN" altLang="en-US"/>
          </a:p>
        </p:txBody>
      </p:sp>
    </p:spTree>
    <p:extLst>
      <p:ext uri="{BB962C8B-B14F-4D97-AF65-F5344CB8AC3E}">
        <p14:creationId xmlns:p14="http://schemas.microsoft.com/office/powerpoint/2010/main" val="1471792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zh-CN" altLang="en-US" sz="1200" kern="1200" dirty="0">
                <a:solidFill>
                  <a:schemeClr val="tx1"/>
                </a:solidFill>
                <a:effectLst/>
                <a:latin typeface="+mn-lt"/>
                <a:ea typeface="+mn-ea"/>
                <a:cs typeface="+mn-cs"/>
              </a:rPr>
              <a:t>为建立冲激成形算法，需要先对探测器和前置放大电路进行等效建模。这里将探测器输出等效为电流源，同时考虑探测器自身电容、极间电容以及前置放大电路的输入阻容参数。通过对等效电路进行变换和传递函数推导，可以得到探测器对输入信号的响应特性。对于由</a:t>
            </a:r>
            <a:r>
              <a:rPr lang="en-US" altLang="zh-CN" sz="1200" kern="1200" dirty="0">
                <a:solidFill>
                  <a:schemeClr val="tx1"/>
                </a:solidFill>
                <a:effectLst/>
                <a:latin typeface="+mn-lt"/>
                <a:ea typeface="+mn-ea"/>
                <a:cs typeface="+mn-cs"/>
              </a:rPr>
              <a:t>R</a:t>
            </a:r>
            <a:r>
              <a:rPr lang="zh-CN" altLang="en-US" sz="1200" kern="1200" dirty="0">
                <a:solidFill>
                  <a:schemeClr val="tx1"/>
                </a:solidFill>
                <a:effectLst/>
                <a:latin typeface="+mn-lt"/>
                <a:ea typeface="+mn-ea"/>
                <a:cs typeface="+mn-cs"/>
              </a:rPr>
              <a:t>与</a:t>
            </a:r>
            <a:r>
              <a:rPr lang="en-US" altLang="zh-CN" sz="1200" kern="1200" dirty="0">
                <a:solidFill>
                  <a:schemeClr val="tx1"/>
                </a:solidFill>
                <a:effectLst/>
                <a:latin typeface="+mn-lt"/>
                <a:ea typeface="+mn-ea"/>
                <a:cs typeface="+mn-cs"/>
              </a:rPr>
              <a:t>C</a:t>
            </a:r>
            <a:r>
              <a:rPr lang="zh-CN" altLang="en-US" sz="1200" kern="1200" dirty="0">
                <a:solidFill>
                  <a:schemeClr val="tx1"/>
                </a:solidFill>
                <a:effectLst/>
                <a:latin typeface="+mn-lt"/>
                <a:ea typeface="+mn-ea"/>
                <a:cs typeface="+mn-cs"/>
              </a:rPr>
              <a:t>构成反馈网络的电荷灵敏前置放大器，其反馈时间常数为</a:t>
            </a:r>
          </a:p>
          <a:p>
            <a:r>
              <a:rPr lang="en-US" altLang="zh-CN" sz="1200" kern="1200" dirty="0" err="1">
                <a:solidFill>
                  <a:schemeClr val="tx1"/>
                </a:solidFill>
                <a:effectLst/>
                <a:latin typeface="+mn-lt"/>
                <a:ea typeface="+mn-ea"/>
                <a:cs typeface="+mn-cs"/>
              </a:rPr>
              <a:t>Tf</a:t>
            </a:r>
            <a:r>
              <a:rPr lang="en-US" altLang="zh-CN" sz="1200" kern="1200" dirty="0">
                <a:solidFill>
                  <a:schemeClr val="tx1"/>
                </a:solidFill>
                <a:effectLst/>
                <a:latin typeface="+mn-lt"/>
                <a:ea typeface="+mn-ea"/>
                <a:cs typeface="+mn-cs"/>
              </a:rPr>
              <a:t>=RC</a:t>
            </a:r>
            <a:r>
              <a:rPr lang="zh-CN" altLang="en-US" sz="1200" kern="1200" dirty="0">
                <a:solidFill>
                  <a:schemeClr val="tx1"/>
                </a:solidFill>
                <a:effectLst/>
                <a:latin typeface="+mn-lt"/>
                <a:ea typeface="+mn-ea"/>
                <a:cs typeface="+mn-cs"/>
              </a:rPr>
              <a:t>。在理想运算放大器近似下，输入电荷冲激</a:t>
            </a:r>
            <a:r>
              <a:rPr lang="en-US" altLang="zh-CN" sz="1200" kern="1200" dirty="0" err="1">
                <a:solidFill>
                  <a:schemeClr val="tx1"/>
                </a:solidFill>
                <a:effectLst/>
                <a:latin typeface="+mn-lt"/>
                <a:ea typeface="+mn-ea"/>
                <a:cs typeface="+mn-cs"/>
              </a:rPr>
              <a:t>i</a:t>
            </a:r>
            <a:r>
              <a:rPr lang="en-US" altLang="zh-CN" sz="1200" kern="1200" dirty="0">
                <a:solidFill>
                  <a:schemeClr val="tx1"/>
                </a:solidFill>
                <a:effectLst/>
                <a:latin typeface="+mn-lt"/>
                <a:ea typeface="+mn-ea"/>
                <a:cs typeface="+mn-cs"/>
              </a:rPr>
              <a:t>(t)=</a:t>
            </a:r>
            <a:r>
              <a:rPr lang="en-US" altLang="zh-CN" sz="1200" kern="1200" dirty="0" err="1">
                <a:solidFill>
                  <a:schemeClr val="tx1"/>
                </a:solidFill>
                <a:effectLst/>
                <a:latin typeface="+mn-lt"/>
                <a:ea typeface="+mn-ea"/>
                <a:cs typeface="+mn-cs"/>
              </a:rPr>
              <a:t>Qδ</a:t>
            </a:r>
            <a:r>
              <a:rPr lang="en-US" altLang="zh-CN" sz="1200" kern="1200" dirty="0">
                <a:solidFill>
                  <a:schemeClr val="tx1"/>
                </a:solidFill>
                <a:effectLst/>
                <a:latin typeface="+mn-lt"/>
                <a:ea typeface="+mn-ea"/>
                <a:cs typeface="+mn-cs"/>
              </a:rPr>
              <a:t>(t)</a:t>
            </a:r>
            <a:r>
              <a:rPr lang="zh-CN" altLang="en-US" sz="1200" kern="1200" dirty="0">
                <a:solidFill>
                  <a:schemeClr val="tx1"/>
                </a:solidFill>
                <a:effectLst/>
                <a:latin typeface="+mn-lt"/>
                <a:ea typeface="+mn-ea"/>
                <a:cs typeface="+mn-cs"/>
              </a:rPr>
              <a:t>在反馈</a:t>
            </a:r>
          </a:p>
          <a:p>
            <a:r>
              <a:rPr lang="zh-CN" altLang="en-US" sz="1200" kern="1200" dirty="0">
                <a:solidFill>
                  <a:schemeClr val="tx1"/>
                </a:solidFill>
                <a:effectLst/>
                <a:latin typeface="+mn-lt"/>
                <a:ea typeface="+mn-ea"/>
                <a:cs typeface="+mn-cs"/>
              </a:rPr>
              <a:t>电容上形成幅度为一</a:t>
            </a:r>
            <a:r>
              <a:rPr lang="en-US" altLang="zh-CN" sz="1200" kern="1200" dirty="0">
                <a:solidFill>
                  <a:schemeClr val="tx1"/>
                </a:solidFill>
                <a:effectLst/>
                <a:latin typeface="+mn-lt"/>
                <a:ea typeface="+mn-ea"/>
                <a:cs typeface="+mn-cs"/>
              </a:rPr>
              <a:t>Q/C</a:t>
            </a:r>
            <a:r>
              <a:rPr lang="zh-CN" altLang="en-US" sz="1200" kern="1200" dirty="0">
                <a:solidFill>
                  <a:schemeClr val="tx1"/>
                </a:solidFill>
                <a:effectLst/>
                <a:latin typeface="+mn-lt"/>
                <a:ea typeface="+mn-ea"/>
                <a:cs typeface="+mn-cs"/>
              </a:rPr>
              <a:t>的电压跃变，随后以时间常数</a:t>
            </a:r>
            <a:r>
              <a:rPr lang="en-US" altLang="zh-CN" sz="1200" kern="1200" dirty="0" err="1">
                <a:solidFill>
                  <a:schemeClr val="tx1"/>
                </a:solidFill>
                <a:effectLst/>
                <a:latin typeface="+mn-lt"/>
                <a:ea typeface="+mn-ea"/>
                <a:cs typeface="+mn-cs"/>
              </a:rPr>
              <a:t>Tf</a:t>
            </a:r>
            <a:r>
              <a:rPr lang="zh-CN" altLang="en-US" sz="1200" kern="1200" dirty="0">
                <a:solidFill>
                  <a:schemeClr val="tx1"/>
                </a:solidFill>
                <a:effectLst/>
                <a:latin typeface="+mn-lt"/>
                <a:ea typeface="+mn-ea"/>
                <a:cs typeface="+mn-cs"/>
              </a:rPr>
              <a:t>指数衰减。其</a:t>
            </a:r>
            <a:r>
              <a:rPr lang="en-US" altLang="zh-CN" sz="1200" kern="1200" dirty="0">
                <a:solidFill>
                  <a:schemeClr val="tx1"/>
                </a:solidFill>
                <a:effectLst/>
                <a:latin typeface="+mn-lt"/>
                <a:ea typeface="+mn-ea"/>
                <a:cs typeface="+mn-cs"/>
              </a:rPr>
              <a:t>z</a:t>
            </a:r>
            <a:r>
              <a:rPr lang="zh-CN" altLang="en-US" sz="1200" kern="1200" dirty="0">
                <a:solidFill>
                  <a:schemeClr val="tx1"/>
                </a:solidFill>
                <a:effectLst/>
                <a:latin typeface="+mn-lt"/>
                <a:ea typeface="+mn-ea"/>
                <a:cs typeface="+mn-cs"/>
              </a:rPr>
              <a:t>域传递函数如图所示。在此基础上构建逆系统，使其抵消前端电路带来的指数衰减特性，从而在数字域得到更适合定位的冲激脉冲。</a:t>
            </a:r>
            <a:endParaRPr lang="zh-CN" altLang="en-US" dirty="0"/>
          </a:p>
        </p:txBody>
      </p:sp>
      <p:sp>
        <p:nvSpPr>
          <p:cNvPr id="4" name="灯片编号占位符 3"/>
          <p:cNvSpPr>
            <a:spLocks noGrp="1"/>
          </p:cNvSpPr>
          <p:nvPr>
            <p:ph type="sldNum" sz="quarter" idx="5"/>
          </p:nvPr>
        </p:nvSpPr>
        <p:spPr/>
        <p:txBody>
          <a:bodyPr/>
          <a:lstStyle/>
          <a:p>
            <a:fld id="{81F00F48-341E-464D-ADB6-6FF1109567A6}" type="slidenum">
              <a:rPr lang="zh-CN" altLang="en-US" smtClean="0"/>
              <a:t>6</a:t>
            </a:fld>
            <a:endParaRPr lang="zh-CN" altLang="en-US"/>
          </a:p>
        </p:txBody>
      </p:sp>
    </p:spTree>
    <p:extLst>
      <p:ext uri="{BB962C8B-B14F-4D97-AF65-F5344CB8AC3E}">
        <p14:creationId xmlns:p14="http://schemas.microsoft.com/office/powerpoint/2010/main" val="1658520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4A8C1-864F-642B-B133-3C3DD602A6D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71A38F5-EEA8-D586-25A5-C02BB22C29DC}"/>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A13C9634-135D-5450-238A-C21D3FA64067}"/>
              </a:ext>
            </a:extLst>
          </p:cNvPr>
          <p:cNvSpPr>
            <a:spLocks noGrp="1"/>
          </p:cNvSpPr>
          <p:nvPr>
            <p:ph type="body" idx="1"/>
          </p:nvPr>
        </p:nvSpPr>
        <p:spPr/>
        <p:txBody>
          <a:bodyPr/>
          <a:lstStyle/>
          <a:p>
            <a:r>
              <a:rPr lang="zh-CN" altLang="en-US" dirty="0"/>
              <a:t>在获得冲激脉冲后，通过相邻脉冲之间的时间间隔判断是否发生堆积。本研究中，慢通道成形时间和堆积判弃阈值采用相同的离散时间尺度。当两个脉冲间隔小于设定阈值时，说明它们幅值提取结果失真，因此将其视为堆积事件并判弃。对于间隔足够大的脉冲，则保留其能量信息。这样可以减少堆积事件进入能谱后造成的峰形畸变。</a:t>
            </a:r>
          </a:p>
        </p:txBody>
      </p:sp>
      <p:sp>
        <p:nvSpPr>
          <p:cNvPr id="4" name="灯片编号占位符 3">
            <a:extLst>
              <a:ext uri="{FF2B5EF4-FFF2-40B4-BE49-F238E27FC236}">
                <a16:creationId xmlns:a16="http://schemas.microsoft.com/office/drawing/2014/main" id="{8AB94469-2EBA-61DC-FE5E-8A2957BDC598}"/>
              </a:ext>
            </a:extLst>
          </p:cNvPr>
          <p:cNvSpPr>
            <a:spLocks noGrp="1"/>
          </p:cNvSpPr>
          <p:nvPr>
            <p:ph type="sldNum" sz="quarter" idx="5"/>
          </p:nvPr>
        </p:nvSpPr>
        <p:spPr/>
        <p:txBody>
          <a:bodyPr/>
          <a:lstStyle/>
          <a:p>
            <a:fld id="{81F00F48-341E-464D-ADB6-6FF1109567A6}" type="slidenum">
              <a:rPr lang="zh-CN" altLang="en-US" smtClean="0"/>
              <a:t>7</a:t>
            </a:fld>
            <a:endParaRPr lang="zh-CN" altLang="en-US"/>
          </a:p>
        </p:txBody>
      </p:sp>
    </p:spTree>
    <p:extLst>
      <p:ext uri="{BB962C8B-B14F-4D97-AF65-F5344CB8AC3E}">
        <p14:creationId xmlns:p14="http://schemas.microsoft.com/office/powerpoint/2010/main" val="3069384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3E6CF-7C46-1434-AB1C-9DE21D284CE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BF2919E-2851-D134-9AA6-8BBBA3E44485}"/>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C594BA30-6D06-E946-2021-6DCFABF34A5B}"/>
              </a:ext>
            </a:extLst>
          </p:cNvPr>
          <p:cNvSpPr>
            <a:spLocks noGrp="1"/>
          </p:cNvSpPr>
          <p:nvPr>
            <p:ph type="body" idx="1"/>
          </p:nvPr>
        </p:nvSpPr>
        <p:spPr/>
        <p:txBody>
          <a:bodyPr/>
          <a:lstStyle/>
          <a:p>
            <a:r>
              <a:rPr lang="zh-CN" altLang="en-US" dirty="0"/>
              <a:t>仅判弃堆积事件会改善谱形，但也会减少被记录的有效计数，因此还需要进行死时间校正。本研究以非扩展型死时间模型为基础。传统非扩展型模型中，系统在固定死时间内不记录新的有效事件；本研究进一步利用冲激脉冲的时间信息，在死时间结束时进行重触发评估，将死时间内可能发生的堆积信息纳入校正过程。图中给出了两次重触发器的评估时间窗口，其中</a:t>
            </a:r>
            <a:r>
              <a:rPr lang="en-US" altLang="zh-CN" dirty="0"/>
              <a:t>l1</a:t>
            </a:r>
            <a:r>
              <a:rPr lang="zh-CN" altLang="en-US" dirty="0"/>
              <a:t>表示到达时间较早的信号，</a:t>
            </a:r>
            <a:r>
              <a:rPr lang="en-US" altLang="zh-CN" dirty="0"/>
              <a:t>l2</a:t>
            </a:r>
            <a:r>
              <a:rPr lang="zh-CN" altLang="en-US" dirty="0"/>
              <a:t>表示堆积的信号。通过这一机制，可以在传统死时间校正基础上进一步降低高计数率条件下的计数损失。</a:t>
            </a:r>
          </a:p>
        </p:txBody>
      </p:sp>
      <p:sp>
        <p:nvSpPr>
          <p:cNvPr id="4" name="灯片编号占位符 3">
            <a:extLst>
              <a:ext uri="{FF2B5EF4-FFF2-40B4-BE49-F238E27FC236}">
                <a16:creationId xmlns:a16="http://schemas.microsoft.com/office/drawing/2014/main" id="{49EBFB6B-F1D9-E290-2A16-D2EA67E79DE0}"/>
              </a:ext>
            </a:extLst>
          </p:cNvPr>
          <p:cNvSpPr>
            <a:spLocks noGrp="1"/>
          </p:cNvSpPr>
          <p:nvPr>
            <p:ph type="sldNum" sz="quarter" idx="5"/>
          </p:nvPr>
        </p:nvSpPr>
        <p:spPr/>
        <p:txBody>
          <a:bodyPr/>
          <a:lstStyle/>
          <a:p>
            <a:fld id="{81F00F48-341E-464D-ADB6-6FF1109567A6}" type="slidenum">
              <a:rPr lang="zh-CN" altLang="en-US" smtClean="0"/>
              <a:t>8</a:t>
            </a:fld>
            <a:endParaRPr lang="zh-CN" altLang="en-US"/>
          </a:p>
        </p:txBody>
      </p:sp>
    </p:spTree>
    <p:extLst>
      <p:ext uri="{BB962C8B-B14F-4D97-AF65-F5344CB8AC3E}">
        <p14:creationId xmlns:p14="http://schemas.microsoft.com/office/powerpoint/2010/main" val="1164450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1F00F48-341E-464D-ADB6-6FF1109567A6}" type="slidenum">
              <a:rPr lang="zh-CN" altLang="en-US" smtClean="0"/>
              <a:t>9</a:t>
            </a:fld>
            <a:endParaRPr lang="zh-CN" altLang="en-US"/>
          </a:p>
        </p:txBody>
      </p:sp>
    </p:spTree>
    <p:extLst>
      <p:ext uri="{BB962C8B-B14F-4D97-AF65-F5344CB8AC3E}">
        <p14:creationId xmlns:p14="http://schemas.microsoft.com/office/powerpoint/2010/main" val="2432743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首先观察全能峰的能量分辨率。实验计数率覆盖约 </a:t>
            </a:r>
            <a:r>
              <a:rPr lang="en-US" altLang="zh-CN" dirty="0"/>
              <a:t>59.13 </a:t>
            </a:r>
            <a:r>
              <a:rPr lang="en-US" altLang="zh-CN" dirty="0" err="1"/>
              <a:t>kcps</a:t>
            </a:r>
            <a:r>
              <a:rPr lang="en-US" altLang="zh-CN" dirty="0"/>
              <a:t> </a:t>
            </a:r>
            <a:r>
              <a:rPr lang="zh-CN" altLang="en-US" dirty="0"/>
              <a:t>到 </a:t>
            </a:r>
            <a:r>
              <a:rPr lang="en-US" altLang="zh-CN" dirty="0"/>
              <a:t>198.74 </a:t>
            </a:r>
            <a:r>
              <a:rPr lang="en-US" altLang="zh-CN" dirty="0" err="1"/>
              <a:t>kcps</a:t>
            </a:r>
            <a:r>
              <a:rPr lang="zh-CN" altLang="en-US" dirty="0"/>
              <a:t>。可以看到，在合适的堆积判弃参数下，</a:t>
            </a:r>
            <a:r>
              <a:rPr lang="en-US" altLang="zh-CN" dirty="0"/>
              <a:t>Cs-137 </a:t>
            </a:r>
            <a:r>
              <a:rPr lang="zh-CN" altLang="en-US" dirty="0"/>
              <a:t>全能峰的能量分辨率能够稳定在 </a:t>
            </a:r>
            <a:r>
              <a:rPr lang="en-US" altLang="zh-CN" dirty="0"/>
              <a:t>9% </a:t>
            </a:r>
            <a:r>
              <a:rPr lang="zh-CN" altLang="en-US" dirty="0"/>
              <a:t>以内。需要说明的是，不同阈值对应不同的谱形改善和事件保留程度，因此这里并不是单纯追求最小 </a:t>
            </a:r>
            <a:r>
              <a:rPr lang="en-US" altLang="zh-CN" dirty="0"/>
              <a:t>FWHM</a:t>
            </a:r>
            <a:r>
              <a:rPr lang="zh-CN" altLang="en-US" dirty="0"/>
              <a:t>，而是要在能量分辨率、峰形和有效计数率之间进行权衡。</a:t>
            </a:r>
          </a:p>
        </p:txBody>
      </p:sp>
      <p:sp>
        <p:nvSpPr>
          <p:cNvPr id="4" name="灯片编号占位符 3"/>
          <p:cNvSpPr>
            <a:spLocks noGrp="1"/>
          </p:cNvSpPr>
          <p:nvPr>
            <p:ph type="sldNum" sz="quarter" idx="5"/>
          </p:nvPr>
        </p:nvSpPr>
        <p:spPr/>
        <p:txBody>
          <a:bodyPr/>
          <a:lstStyle/>
          <a:p>
            <a:fld id="{81F00F48-341E-464D-ADB6-6FF1109567A6}" type="slidenum">
              <a:rPr lang="zh-CN" altLang="en-US" smtClean="0"/>
              <a:t>11</a:t>
            </a:fld>
            <a:endParaRPr lang="zh-CN" altLang="en-US"/>
          </a:p>
        </p:txBody>
      </p:sp>
    </p:spTree>
    <p:extLst>
      <p:ext uri="{BB962C8B-B14F-4D97-AF65-F5344CB8AC3E}">
        <p14:creationId xmlns:p14="http://schemas.microsoft.com/office/powerpoint/2010/main" val="1905389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除能量分辨率外，本研究还采用峰形因子 </a:t>
            </a:r>
            <a:r>
              <a:rPr lang="en-US" altLang="zh-CN" dirty="0"/>
              <a:t>FWTM/FWHM </a:t>
            </a:r>
            <a:r>
              <a:rPr lang="zh-CN" altLang="en-US" dirty="0"/>
              <a:t>评价全能峰形状。对于理想高斯峰，该指标具有相对稳定的理论值；当堆积加重、峰尾增加时，峰形因子会明显变大。实验结果表明，采用堆积判弃后，峰形因子能够稳定在 </a:t>
            </a:r>
            <a:r>
              <a:rPr lang="en-US" altLang="zh-CN" dirty="0"/>
              <a:t>2.2 </a:t>
            </a:r>
            <a:r>
              <a:rPr lang="zh-CN" altLang="en-US" dirty="0"/>
              <a:t>以内，说明全能峰的展宽和拖尾得到较好的抑制。因此，堆积判弃不仅改善了 </a:t>
            </a:r>
            <a:r>
              <a:rPr lang="en-US" altLang="zh-CN" dirty="0"/>
              <a:t>FWHM</a:t>
            </a:r>
            <a:r>
              <a:rPr lang="zh-CN" altLang="en-US" dirty="0"/>
              <a:t>，也改善了峰形完整性。</a:t>
            </a:r>
          </a:p>
        </p:txBody>
      </p:sp>
      <p:sp>
        <p:nvSpPr>
          <p:cNvPr id="4" name="灯片编号占位符 3"/>
          <p:cNvSpPr>
            <a:spLocks noGrp="1"/>
          </p:cNvSpPr>
          <p:nvPr>
            <p:ph type="sldNum" sz="quarter" idx="5"/>
          </p:nvPr>
        </p:nvSpPr>
        <p:spPr/>
        <p:txBody>
          <a:bodyPr/>
          <a:lstStyle/>
          <a:p>
            <a:fld id="{81F00F48-341E-464D-ADB6-6FF1109567A6}" type="slidenum">
              <a:rPr lang="zh-CN" altLang="en-US" smtClean="0"/>
              <a:t>12</a:t>
            </a:fld>
            <a:endParaRPr lang="zh-CN" altLang="en-US"/>
          </a:p>
        </p:txBody>
      </p:sp>
    </p:spTree>
    <p:extLst>
      <p:ext uri="{BB962C8B-B14F-4D97-AF65-F5344CB8AC3E}">
        <p14:creationId xmlns:p14="http://schemas.microsoft.com/office/powerpoint/2010/main" val="3975888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98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宜宾校区-理工科">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89F91471-DEFD-05EE-F867-5D87B45B1125}"/>
              </a:ext>
            </a:extLst>
          </p:cNvPr>
          <p:cNvSpPr/>
          <p:nvPr userDrawn="1"/>
        </p:nvSpPr>
        <p:spPr>
          <a:xfrm>
            <a:off x="0" y="485020"/>
            <a:ext cx="12192000" cy="5150004"/>
          </a:xfrm>
          <a:prstGeom prst="roundRect">
            <a:avLst>
              <a:gd name="adj" fmla="val 716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pic>
        <p:nvPicPr>
          <p:cNvPr id="14" name="图片 13">
            <a:extLst>
              <a:ext uri="{FF2B5EF4-FFF2-40B4-BE49-F238E27FC236}">
                <a16:creationId xmlns:a16="http://schemas.microsoft.com/office/drawing/2014/main" id="{74990510-E36C-4DD5-D6D6-53788673F318}"/>
              </a:ext>
            </a:extLst>
          </p:cNvPr>
          <p:cNvPicPr>
            <a:picLocks noChangeAspect="1"/>
          </p:cNvPicPr>
          <p:nvPr userDrawn="1"/>
        </p:nvPicPr>
        <p:blipFill>
          <a:blip r:embed="rId2">
            <a:extLst>
              <a:ext uri="{28A0092B-C50C-407E-A947-70E740481C1C}">
                <a14:useLocalDpi xmlns:a14="http://schemas.microsoft.com/office/drawing/2010/main" val="0"/>
              </a:ext>
            </a:extLst>
          </a:blip>
          <a:srcRect t="5754" b="12978"/>
          <a:stretch>
            <a:fillRect/>
          </a:stretch>
        </p:blipFill>
        <p:spPr>
          <a:xfrm>
            <a:off x="0" y="0"/>
            <a:ext cx="12192000" cy="5573338"/>
          </a:xfrm>
          <a:custGeom>
            <a:avLst/>
            <a:gdLst>
              <a:gd name="csX0" fmla="*/ 0 w 12192000"/>
              <a:gd name="csY0" fmla="*/ 0 h 5573338"/>
              <a:gd name="csX1" fmla="*/ 12192000 w 12192000"/>
              <a:gd name="csY1" fmla="*/ 0 h 5573338"/>
              <a:gd name="csX2" fmla="*/ 12192000 w 12192000"/>
              <a:gd name="csY2" fmla="*/ 5140339 h 5573338"/>
              <a:gd name="csX3" fmla="*/ 11759001 w 12192000"/>
              <a:gd name="csY3" fmla="*/ 5573338 h 5573338"/>
              <a:gd name="csX4" fmla="*/ 432999 w 12192000"/>
              <a:gd name="csY4" fmla="*/ 5573338 h 5573338"/>
              <a:gd name="csX5" fmla="*/ 0 w 12192000"/>
              <a:gd name="csY5" fmla="*/ 5140339 h 5573338"/>
            </a:gdLst>
            <a:ahLst/>
            <a:cxnLst>
              <a:cxn ang="0">
                <a:pos x="csX0" y="csY0"/>
              </a:cxn>
              <a:cxn ang="0">
                <a:pos x="csX1" y="csY1"/>
              </a:cxn>
              <a:cxn ang="0">
                <a:pos x="csX2" y="csY2"/>
              </a:cxn>
              <a:cxn ang="0">
                <a:pos x="csX3" y="csY3"/>
              </a:cxn>
              <a:cxn ang="0">
                <a:pos x="csX4" y="csY4"/>
              </a:cxn>
              <a:cxn ang="0">
                <a:pos x="csX5" y="csY5"/>
              </a:cxn>
            </a:cxnLst>
            <a:rect l="l" t="t" r="r" b="b"/>
            <a:pathLst>
              <a:path w="12192000" h="5573338">
                <a:moveTo>
                  <a:pt x="0" y="0"/>
                </a:moveTo>
                <a:lnTo>
                  <a:pt x="12192000" y="0"/>
                </a:lnTo>
                <a:lnTo>
                  <a:pt x="12192000" y="5140339"/>
                </a:lnTo>
                <a:cubicBezTo>
                  <a:pt x="12192000" y="5379478"/>
                  <a:pt x="11998140" y="5573338"/>
                  <a:pt x="11759001" y="5573338"/>
                </a:cubicBezTo>
                <a:lnTo>
                  <a:pt x="432999" y="5573338"/>
                </a:lnTo>
                <a:cubicBezTo>
                  <a:pt x="193860" y="5573338"/>
                  <a:pt x="0" y="5379478"/>
                  <a:pt x="0" y="5140339"/>
                </a:cubicBezTo>
                <a:close/>
              </a:path>
            </a:pathLst>
          </a:custGeom>
        </p:spPr>
      </p:pic>
      <p:sp>
        <p:nvSpPr>
          <p:cNvPr id="12" name="任意多边形: 形状 11">
            <a:extLst>
              <a:ext uri="{FF2B5EF4-FFF2-40B4-BE49-F238E27FC236}">
                <a16:creationId xmlns:a16="http://schemas.microsoft.com/office/drawing/2014/main" id="{F1CA3CC3-1555-64CC-A495-E05E92E04BE5}"/>
              </a:ext>
            </a:extLst>
          </p:cNvPr>
          <p:cNvSpPr/>
          <p:nvPr userDrawn="1"/>
        </p:nvSpPr>
        <p:spPr>
          <a:xfrm>
            <a:off x="0" y="0"/>
            <a:ext cx="12192000" cy="5573338"/>
          </a:xfrm>
          <a:custGeom>
            <a:avLst/>
            <a:gdLst>
              <a:gd name="csX0" fmla="*/ 0 w 12192000"/>
              <a:gd name="csY0" fmla="*/ 0 h 5573338"/>
              <a:gd name="csX1" fmla="*/ 12192000 w 12192000"/>
              <a:gd name="csY1" fmla="*/ 0 h 5573338"/>
              <a:gd name="csX2" fmla="*/ 12192000 w 12192000"/>
              <a:gd name="csY2" fmla="*/ 5140339 h 5573338"/>
              <a:gd name="csX3" fmla="*/ 11759001 w 12192000"/>
              <a:gd name="csY3" fmla="*/ 5573338 h 5573338"/>
              <a:gd name="csX4" fmla="*/ 432999 w 12192000"/>
              <a:gd name="csY4" fmla="*/ 5573338 h 5573338"/>
              <a:gd name="csX5" fmla="*/ 0 w 12192000"/>
              <a:gd name="csY5" fmla="*/ 5140339 h 5573338"/>
            </a:gdLst>
            <a:ahLst/>
            <a:cxnLst>
              <a:cxn ang="0">
                <a:pos x="csX0" y="csY0"/>
              </a:cxn>
              <a:cxn ang="0">
                <a:pos x="csX1" y="csY1"/>
              </a:cxn>
              <a:cxn ang="0">
                <a:pos x="csX2" y="csY2"/>
              </a:cxn>
              <a:cxn ang="0">
                <a:pos x="csX3" y="csY3"/>
              </a:cxn>
              <a:cxn ang="0">
                <a:pos x="csX4" y="csY4"/>
              </a:cxn>
              <a:cxn ang="0">
                <a:pos x="csX5" y="csY5"/>
              </a:cxn>
            </a:cxnLst>
            <a:rect l="l" t="t" r="r" b="b"/>
            <a:pathLst>
              <a:path w="12192000" h="5573338">
                <a:moveTo>
                  <a:pt x="0" y="0"/>
                </a:moveTo>
                <a:lnTo>
                  <a:pt x="12192000" y="0"/>
                </a:lnTo>
                <a:lnTo>
                  <a:pt x="12192000" y="5140339"/>
                </a:lnTo>
                <a:cubicBezTo>
                  <a:pt x="12192000" y="5379478"/>
                  <a:pt x="11998140" y="5573338"/>
                  <a:pt x="11759001" y="5573338"/>
                </a:cubicBezTo>
                <a:lnTo>
                  <a:pt x="432999" y="5573338"/>
                </a:lnTo>
                <a:cubicBezTo>
                  <a:pt x="193860" y="5573338"/>
                  <a:pt x="0" y="5379478"/>
                  <a:pt x="0" y="5140339"/>
                </a:cubicBezTo>
                <a:close/>
              </a:path>
            </a:pathLst>
          </a:custGeom>
          <a:solidFill>
            <a:schemeClr val="accent1">
              <a:lumMod val="5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pic>
        <p:nvPicPr>
          <p:cNvPr id="9" name="图片 8">
            <a:extLst>
              <a:ext uri="{FF2B5EF4-FFF2-40B4-BE49-F238E27FC236}">
                <a16:creationId xmlns:a16="http://schemas.microsoft.com/office/drawing/2014/main" id="{C21A39CF-F851-F0E0-0B3F-30933E551A75}"/>
              </a:ext>
            </a:extLst>
          </p:cNvPr>
          <p:cNvPicPr>
            <a:picLocks noChangeAspect="1"/>
          </p:cNvPicPr>
          <p:nvPr userDrawn="1"/>
        </p:nvPicPr>
        <p:blipFill>
          <a:blip r:embed="rId3">
            <a:extLst>
              <a:ext uri="{28A0092B-C50C-407E-A947-70E740481C1C}">
                <a14:useLocalDpi xmlns:a14="http://schemas.microsoft.com/office/drawing/2010/main" val="0"/>
              </a:ext>
            </a:extLst>
          </a:blip>
          <a:srcRect l="12270" t="41635" r="70339" b="33365"/>
          <a:stretch>
            <a:fillRect/>
          </a:stretch>
        </p:blipFill>
        <p:spPr>
          <a:xfrm>
            <a:off x="5572809" y="221208"/>
            <a:ext cx="1046384" cy="1063454"/>
          </a:xfrm>
          <a:prstGeom prst="rect">
            <a:avLst/>
          </a:prstGeom>
        </p:spPr>
      </p:pic>
      <p:pic>
        <p:nvPicPr>
          <p:cNvPr id="11" name="图片 10">
            <a:extLst>
              <a:ext uri="{FF2B5EF4-FFF2-40B4-BE49-F238E27FC236}">
                <a16:creationId xmlns:a16="http://schemas.microsoft.com/office/drawing/2014/main" id="{9DC723DA-1E88-D341-E07E-D043CC6D4E69}"/>
              </a:ext>
            </a:extLst>
          </p:cNvPr>
          <p:cNvPicPr>
            <a:picLocks noChangeAspect="1"/>
          </p:cNvPicPr>
          <p:nvPr userDrawn="1"/>
        </p:nvPicPr>
        <p:blipFill>
          <a:blip r:embed="rId4">
            <a:extLst>
              <a:ext uri="{28A0092B-C50C-407E-A947-70E740481C1C}">
                <a14:useLocalDpi xmlns:a14="http://schemas.microsoft.com/office/drawing/2010/main" val="0"/>
              </a:ext>
            </a:extLst>
          </a:blip>
          <a:srcRect l="15869" t="42055" r="16818" b="29263"/>
          <a:stretch>
            <a:fillRect/>
          </a:stretch>
        </p:blipFill>
        <p:spPr>
          <a:xfrm>
            <a:off x="4699591" y="1284662"/>
            <a:ext cx="2792818" cy="841398"/>
          </a:xfrm>
          <a:prstGeom prst="rect">
            <a:avLst/>
          </a:prstGeom>
        </p:spPr>
      </p:pic>
    </p:spTree>
    <p:extLst>
      <p:ext uri="{BB962C8B-B14F-4D97-AF65-F5344CB8AC3E}">
        <p14:creationId xmlns:p14="http://schemas.microsoft.com/office/powerpoint/2010/main" val="1985890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成都校区-人文社科">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89F91471-DEFD-05EE-F867-5D87B45B1125}"/>
              </a:ext>
            </a:extLst>
          </p:cNvPr>
          <p:cNvSpPr/>
          <p:nvPr userDrawn="1"/>
        </p:nvSpPr>
        <p:spPr>
          <a:xfrm>
            <a:off x="0" y="485020"/>
            <a:ext cx="12192000" cy="5150004"/>
          </a:xfrm>
          <a:prstGeom prst="roundRect">
            <a:avLst>
              <a:gd name="adj" fmla="val 716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pic>
        <p:nvPicPr>
          <p:cNvPr id="3" name="图片 2">
            <a:extLst>
              <a:ext uri="{FF2B5EF4-FFF2-40B4-BE49-F238E27FC236}">
                <a16:creationId xmlns:a16="http://schemas.microsoft.com/office/drawing/2014/main" id="{8122F0A7-8094-188E-7C29-0B7F488E32A4}"/>
              </a:ext>
            </a:extLst>
          </p:cNvPr>
          <p:cNvPicPr>
            <a:picLocks noChangeAspect="1"/>
          </p:cNvPicPr>
          <p:nvPr userDrawn="1"/>
        </p:nvPicPr>
        <p:blipFill>
          <a:blip r:embed="rId2">
            <a:extLst>
              <a:ext uri="{28A0092B-C50C-407E-A947-70E740481C1C}">
                <a14:useLocalDpi xmlns:a14="http://schemas.microsoft.com/office/drawing/2010/main" val="0"/>
              </a:ext>
            </a:extLst>
          </a:blip>
          <a:srcRect t="9905" r="3031" b="11305"/>
          <a:stretch>
            <a:fillRect/>
          </a:stretch>
        </p:blipFill>
        <p:spPr>
          <a:xfrm>
            <a:off x="2154" y="0"/>
            <a:ext cx="12189846" cy="5573338"/>
          </a:xfrm>
          <a:custGeom>
            <a:avLst/>
            <a:gdLst>
              <a:gd name="csX0" fmla="*/ 0 w 12189846"/>
              <a:gd name="csY0" fmla="*/ 0 h 5573338"/>
              <a:gd name="csX1" fmla="*/ 12189846 w 12189846"/>
              <a:gd name="csY1" fmla="*/ 0 h 5573338"/>
              <a:gd name="csX2" fmla="*/ 12189846 w 12189846"/>
              <a:gd name="csY2" fmla="*/ 5140339 h 5573338"/>
              <a:gd name="csX3" fmla="*/ 11756847 w 12189846"/>
              <a:gd name="csY3" fmla="*/ 5573338 h 5573338"/>
              <a:gd name="csX4" fmla="*/ 430845 w 12189846"/>
              <a:gd name="csY4" fmla="*/ 5573338 h 5573338"/>
              <a:gd name="csX5" fmla="*/ 6643 w 12189846"/>
              <a:gd name="csY5" fmla="*/ 5227604 h 5573338"/>
              <a:gd name="csX6" fmla="*/ 0 w 12189846"/>
              <a:gd name="csY6" fmla="*/ 5161707 h 557333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89846" h="5573338">
                <a:moveTo>
                  <a:pt x="0" y="0"/>
                </a:moveTo>
                <a:lnTo>
                  <a:pt x="12189846" y="0"/>
                </a:lnTo>
                <a:lnTo>
                  <a:pt x="12189846" y="5140339"/>
                </a:lnTo>
                <a:cubicBezTo>
                  <a:pt x="12189846" y="5379478"/>
                  <a:pt x="11995986" y="5573338"/>
                  <a:pt x="11756847" y="5573338"/>
                </a:cubicBezTo>
                <a:lnTo>
                  <a:pt x="430845" y="5573338"/>
                </a:lnTo>
                <a:cubicBezTo>
                  <a:pt x="221599" y="5573338"/>
                  <a:pt x="47019" y="5424914"/>
                  <a:pt x="6643" y="5227604"/>
                </a:cubicBezTo>
                <a:lnTo>
                  <a:pt x="0" y="5161707"/>
                </a:lnTo>
                <a:close/>
              </a:path>
            </a:pathLst>
          </a:custGeom>
        </p:spPr>
      </p:pic>
      <p:sp>
        <p:nvSpPr>
          <p:cNvPr id="12" name="任意多边形: 形状 11">
            <a:extLst>
              <a:ext uri="{FF2B5EF4-FFF2-40B4-BE49-F238E27FC236}">
                <a16:creationId xmlns:a16="http://schemas.microsoft.com/office/drawing/2014/main" id="{F1CA3CC3-1555-64CC-A495-E05E92E04BE5}"/>
              </a:ext>
            </a:extLst>
          </p:cNvPr>
          <p:cNvSpPr/>
          <p:nvPr userDrawn="1"/>
        </p:nvSpPr>
        <p:spPr>
          <a:xfrm>
            <a:off x="0" y="0"/>
            <a:ext cx="12192000" cy="5573338"/>
          </a:xfrm>
          <a:custGeom>
            <a:avLst/>
            <a:gdLst>
              <a:gd name="csX0" fmla="*/ 0 w 12192000"/>
              <a:gd name="csY0" fmla="*/ 0 h 5573338"/>
              <a:gd name="csX1" fmla="*/ 12192000 w 12192000"/>
              <a:gd name="csY1" fmla="*/ 0 h 5573338"/>
              <a:gd name="csX2" fmla="*/ 12192000 w 12192000"/>
              <a:gd name="csY2" fmla="*/ 5140339 h 5573338"/>
              <a:gd name="csX3" fmla="*/ 11759001 w 12192000"/>
              <a:gd name="csY3" fmla="*/ 5573338 h 5573338"/>
              <a:gd name="csX4" fmla="*/ 432999 w 12192000"/>
              <a:gd name="csY4" fmla="*/ 5573338 h 5573338"/>
              <a:gd name="csX5" fmla="*/ 0 w 12192000"/>
              <a:gd name="csY5" fmla="*/ 5140339 h 5573338"/>
            </a:gdLst>
            <a:ahLst/>
            <a:cxnLst>
              <a:cxn ang="0">
                <a:pos x="csX0" y="csY0"/>
              </a:cxn>
              <a:cxn ang="0">
                <a:pos x="csX1" y="csY1"/>
              </a:cxn>
              <a:cxn ang="0">
                <a:pos x="csX2" y="csY2"/>
              </a:cxn>
              <a:cxn ang="0">
                <a:pos x="csX3" y="csY3"/>
              </a:cxn>
              <a:cxn ang="0">
                <a:pos x="csX4" y="csY4"/>
              </a:cxn>
              <a:cxn ang="0">
                <a:pos x="csX5" y="csY5"/>
              </a:cxn>
            </a:cxnLst>
            <a:rect l="l" t="t" r="r" b="b"/>
            <a:pathLst>
              <a:path w="12192000" h="5573338">
                <a:moveTo>
                  <a:pt x="0" y="0"/>
                </a:moveTo>
                <a:lnTo>
                  <a:pt x="12192000" y="0"/>
                </a:lnTo>
                <a:lnTo>
                  <a:pt x="12192000" y="5140339"/>
                </a:lnTo>
                <a:cubicBezTo>
                  <a:pt x="12192000" y="5379478"/>
                  <a:pt x="11998140" y="5573338"/>
                  <a:pt x="11759001" y="5573338"/>
                </a:cubicBezTo>
                <a:lnTo>
                  <a:pt x="432999" y="5573338"/>
                </a:lnTo>
                <a:cubicBezTo>
                  <a:pt x="193860" y="5573338"/>
                  <a:pt x="0" y="5379478"/>
                  <a:pt x="0" y="5140339"/>
                </a:cubicBezTo>
                <a:close/>
              </a:path>
            </a:pathLst>
          </a:custGeom>
          <a:solidFill>
            <a:schemeClr val="accent1">
              <a:lumMod val="5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pic>
        <p:nvPicPr>
          <p:cNvPr id="9" name="图片 8">
            <a:extLst>
              <a:ext uri="{FF2B5EF4-FFF2-40B4-BE49-F238E27FC236}">
                <a16:creationId xmlns:a16="http://schemas.microsoft.com/office/drawing/2014/main" id="{C21A39CF-F851-F0E0-0B3F-30933E551A75}"/>
              </a:ext>
            </a:extLst>
          </p:cNvPr>
          <p:cNvPicPr>
            <a:picLocks noChangeAspect="1"/>
          </p:cNvPicPr>
          <p:nvPr userDrawn="1"/>
        </p:nvPicPr>
        <p:blipFill>
          <a:blip r:embed="rId3">
            <a:extLst>
              <a:ext uri="{28A0092B-C50C-407E-A947-70E740481C1C}">
                <a14:useLocalDpi xmlns:a14="http://schemas.microsoft.com/office/drawing/2010/main" val="0"/>
              </a:ext>
            </a:extLst>
          </a:blip>
          <a:srcRect l="12270" t="41635" r="70339" b="33365"/>
          <a:stretch>
            <a:fillRect/>
          </a:stretch>
        </p:blipFill>
        <p:spPr>
          <a:xfrm>
            <a:off x="5572809" y="221208"/>
            <a:ext cx="1046384" cy="1063454"/>
          </a:xfrm>
          <a:prstGeom prst="rect">
            <a:avLst/>
          </a:prstGeom>
        </p:spPr>
      </p:pic>
      <p:pic>
        <p:nvPicPr>
          <p:cNvPr id="11" name="图片 10">
            <a:extLst>
              <a:ext uri="{FF2B5EF4-FFF2-40B4-BE49-F238E27FC236}">
                <a16:creationId xmlns:a16="http://schemas.microsoft.com/office/drawing/2014/main" id="{9DC723DA-1E88-D341-E07E-D043CC6D4E69}"/>
              </a:ext>
            </a:extLst>
          </p:cNvPr>
          <p:cNvPicPr>
            <a:picLocks noChangeAspect="1"/>
          </p:cNvPicPr>
          <p:nvPr userDrawn="1"/>
        </p:nvPicPr>
        <p:blipFill>
          <a:blip r:embed="rId4">
            <a:extLst>
              <a:ext uri="{28A0092B-C50C-407E-A947-70E740481C1C}">
                <a14:useLocalDpi xmlns:a14="http://schemas.microsoft.com/office/drawing/2010/main" val="0"/>
              </a:ext>
            </a:extLst>
          </a:blip>
          <a:srcRect l="15869" t="42055" r="16818" b="29263"/>
          <a:stretch>
            <a:fillRect/>
          </a:stretch>
        </p:blipFill>
        <p:spPr>
          <a:xfrm>
            <a:off x="4699591" y="1284662"/>
            <a:ext cx="2792818" cy="841398"/>
          </a:xfrm>
          <a:prstGeom prst="rect">
            <a:avLst/>
          </a:prstGeom>
        </p:spPr>
      </p:pic>
    </p:spTree>
    <p:extLst>
      <p:ext uri="{BB962C8B-B14F-4D97-AF65-F5344CB8AC3E}">
        <p14:creationId xmlns:p14="http://schemas.microsoft.com/office/powerpoint/2010/main" val="415411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grpSp>
        <p:nvGrpSpPr>
          <p:cNvPr id="20" name="组合 19">
            <a:extLst>
              <a:ext uri="{FF2B5EF4-FFF2-40B4-BE49-F238E27FC236}">
                <a16:creationId xmlns:a16="http://schemas.microsoft.com/office/drawing/2014/main" id="{2596732C-FE33-39A1-C6CB-D93D68DD3F28}"/>
              </a:ext>
            </a:extLst>
          </p:cNvPr>
          <p:cNvGrpSpPr/>
          <p:nvPr userDrawn="1"/>
        </p:nvGrpSpPr>
        <p:grpSpPr>
          <a:xfrm>
            <a:off x="0" y="0"/>
            <a:ext cx="3760396" cy="6858001"/>
            <a:chOff x="0" y="0"/>
            <a:chExt cx="3760396" cy="6858001"/>
          </a:xfrm>
        </p:grpSpPr>
        <p:sp>
          <p:nvSpPr>
            <p:cNvPr id="18" name="矩形 17">
              <a:extLst>
                <a:ext uri="{FF2B5EF4-FFF2-40B4-BE49-F238E27FC236}">
                  <a16:creationId xmlns:a16="http://schemas.microsoft.com/office/drawing/2014/main" id="{2CD059F2-0A64-8255-B76E-C188629DB98A}"/>
                </a:ext>
              </a:extLst>
            </p:cNvPr>
            <p:cNvSpPr/>
            <p:nvPr/>
          </p:nvSpPr>
          <p:spPr>
            <a:xfrm>
              <a:off x="0" y="0"/>
              <a:ext cx="3759200" cy="6858001"/>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C75A0696-10CD-1210-9B40-1895ABC79741}"/>
                </a:ext>
              </a:extLst>
            </p:cNvPr>
            <p:cNvPicPr>
              <a:picLocks noChangeAspect="1"/>
            </p:cNvPicPr>
            <p:nvPr/>
          </p:nvPicPr>
          <p:blipFill>
            <a:blip r:embed="rId2"/>
            <a:srcRect b="5833"/>
            <a:stretch>
              <a:fillRect/>
            </a:stretch>
          </p:blipFill>
          <p:spPr>
            <a:xfrm>
              <a:off x="0" y="400050"/>
              <a:ext cx="3760396" cy="6457950"/>
            </a:xfrm>
            <a:prstGeom prst="rect">
              <a:avLst/>
            </a:prstGeom>
          </p:spPr>
        </p:pic>
        <p:sp>
          <p:nvSpPr>
            <p:cNvPr id="3" name="矩形 2">
              <a:extLst>
                <a:ext uri="{FF2B5EF4-FFF2-40B4-BE49-F238E27FC236}">
                  <a16:creationId xmlns:a16="http://schemas.microsoft.com/office/drawing/2014/main" id="{9836C39D-61E3-4BD8-7EEA-EC4C570DA646}"/>
                </a:ext>
              </a:extLst>
            </p:cNvPr>
            <p:cNvSpPr/>
            <p:nvPr/>
          </p:nvSpPr>
          <p:spPr>
            <a:xfrm>
              <a:off x="0" y="0"/>
              <a:ext cx="3759200" cy="6858001"/>
            </a:xfrm>
            <a:prstGeom prst="rect">
              <a:avLst/>
            </a:prstGeom>
            <a:gradFill>
              <a:gsLst>
                <a:gs pos="0">
                  <a:schemeClr val="accent1">
                    <a:lumMod val="60000"/>
                  </a:schemeClr>
                </a:gs>
                <a:gs pos="100000">
                  <a:schemeClr val="accent1">
                    <a:alpha val="44000"/>
                    <a:lumMod val="6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a:extLst>
                <a:ext uri="{FF2B5EF4-FFF2-40B4-BE49-F238E27FC236}">
                  <a16:creationId xmlns:a16="http://schemas.microsoft.com/office/drawing/2014/main" id="{F848A1EF-9A44-EF78-ECB4-28D6CFBBACD5}"/>
                </a:ext>
              </a:extLst>
            </p:cNvPr>
            <p:cNvGrpSpPr/>
            <p:nvPr/>
          </p:nvGrpSpPr>
          <p:grpSpPr>
            <a:xfrm>
              <a:off x="800100" y="1400697"/>
              <a:ext cx="2195513" cy="1437658"/>
              <a:chOff x="800100" y="399212"/>
              <a:chExt cx="2195513" cy="1437658"/>
            </a:xfrm>
          </p:grpSpPr>
          <p:sp>
            <p:nvSpPr>
              <p:cNvPr id="4" name="文本框 3">
                <a:extLst>
                  <a:ext uri="{FF2B5EF4-FFF2-40B4-BE49-F238E27FC236}">
                    <a16:creationId xmlns:a16="http://schemas.microsoft.com/office/drawing/2014/main" id="{4EED2E2A-7728-213C-CA99-3D30139C1C4B}"/>
                  </a:ext>
                </a:extLst>
              </p:cNvPr>
              <p:cNvSpPr txBox="1"/>
              <p:nvPr/>
            </p:nvSpPr>
            <p:spPr>
              <a:xfrm>
                <a:off x="836613" y="399212"/>
                <a:ext cx="2159000" cy="1107996"/>
              </a:xfrm>
              <a:prstGeom prst="rect">
                <a:avLst/>
              </a:prstGeom>
              <a:noFill/>
            </p:spPr>
            <p:txBody>
              <a:bodyPr wrap="square" rtlCol="0">
                <a:spAutoFit/>
              </a:bodyPr>
              <a:lstStyle/>
              <a:p>
                <a:pPr algn="dist"/>
                <a:r>
                  <a:rPr lang="zh-CN" altLang="en-US" sz="6600" dirty="0">
                    <a:gradFill>
                      <a:gsLst>
                        <a:gs pos="0">
                          <a:schemeClr val="bg1"/>
                        </a:gs>
                        <a:gs pos="100000">
                          <a:schemeClr val="accent2">
                            <a:lumMod val="90000"/>
                          </a:schemeClr>
                        </a:gs>
                      </a:gsLst>
                      <a:lin ang="5400000" scaled="0"/>
                    </a:gradFill>
                    <a:latin typeface="+mj-ea"/>
                    <a:ea typeface="+mj-ea"/>
                  </a:rPr>
                  <a:t>目录</a:t>
                </a:r>
              </a:p>
            </p:txBody>
          </p:sp>
          <p:sp>
            <p:nvSpPr>
              <p:cNvPr id="5" name="文本框 4">
                <a:extLst>
                  <a:ext uri="{FF2B5EF4-FFF2-40B4-BE49-F238E27FC236}">
                    <a16:creationId xmlns:a16="http://schemas.microsoft.com/office/drawing/2014/main" id="{E1EACC1D-EE61-0330-2390-8C059FE5E6C9}"/>
                  </a:ext>
                </a:extLst>
              </p:cNvPr>
              <p:cNvSpPr txBox="1"/>
              <p:nvPr/>
            </p:nvSpPr>
            <p:spPr>
              <a:xfrm>
                <a:off x="800100" y="1467538"/>
                <a:ext cx="2159000" cy="369332"/>
              </a:xfrm>
              <a:prstGeom prst="rect">
                <a:avLst/>
              </a:prstGeom>
              <a:noFill/>
            </p:spPr>
            <p:txBody>
              <a:bodyPr wrap="square" rtlCol="0">
                <a:spAutoFit/>
              </a:bodyPr>
              <a:lstStyle/>
              <a:p>
                <a:pPr algn="dist"/>
                <a:r>
                  <a:rPr lang="en-US" altLang="zh-CN" sz="1800" b="1" dirty="0">
                    <a:gradFill>
                      <a:gsLst>
                        <a:gs pos="0">
                          <a:schemeClr val="bg1">
                            <a:lumMod val="90000"/>
                          </a:schemeClr>
                        </a:gs>
                        <a:gs pos="100000">
                          <a:schemeClr val="accent2"/>
                        </a:gs>
                      </a:gsLst>
                      <a:lin ang="5400000" scaled="0"/>
                    </a:gradFill>
                    <a:ea typeface="+mj-ea"/>
                  </a:rPr>
                  <a:t>CONTENTS</a:t>
                </a:r>
                <a:endParaRPr lang="zh-CN" altLang="en-US" sz="1800" b="1" dirty="0">
                  <a:gradFill>
                    <a:gsLst>
                      <a:gs pos="0">
                        <a:schemeClr val="bg1">
                          <a:lumMod val="90000"/>
                        </a:schemeClr>
                      </a:gs>
                      <a:gs pos="100000">
                        <a:schemeClr val="accent2"/>
                      </a:gs>
                    </a:gsLst>
                    <a:lin ang="5400000" scaled="0"/>
                  </a:gradFill>
                  <a:ea typeface="+mj-ea"/>
                </a:endParaRPr>
              </a:p>
            </p:txBody>
          </p:sp>
          <p:cxnSp>
            <p:nvCxnSpPr>
              <p:cNvPr id="10" name="直接连接符 9">
                <a:extLst>
                  <a:ext uri="{FF2B5EF4-FFF2-40B4-BE49-F238E27FC236}">
                    <a16:creationId xmlns:a16="http://schemas.microsoft.com/office/drawing/2014/main" id="{4A5EB93F-093F-979F-7569-F352EA5756C2}"/>
                  </a:ext>
                </a:extLst>
              </p:cNvPr>
              <p:cNvCxnSpPr>
                <a:cxnSpLocks/>
              </p:cNvCxnSpPr>
              <p:nvPr/>
            </p:nvCxnSpPr>
            <p:spPr>
              <a:xfrm>
                <a:off x="1044046" y="1434131"/>
                <a:ext cx="16711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3" name="图片 32">
              <a:extLst>
                <a:ext uri="{FF2B5EF4-FFF2-40B4-BE49-F238E27FC236}">
                  <a16:creationId xmlns:a16="http://schemas.microsoft.com/office/drawing/2014/main" id="{5D7BDE0A-EB49-0D3D-6348-0FC8BB445618}"/>
                </a:ext>
              </a:extLst>
            </p:cNvPr>
            <p:cNvPicPr>
              <a:picLocks noChangeAspect="1"/>
            </p:cNvPicPr>
            <p:nvPr/>
          </p:nvPicPr>
          <p:blipFill>
            <a:blip r:embed="rId3">
              <a:extLst>
                <a:ext uri="{28A0092B-C50C-407E-A947-70E740481C1C}">
                  <a14:useLocalDpi xmlns:a14="http://schemas.microsoft.com/office/drawing/2010/main" val="0"/>
                </a:ext>
              </a:extLst>
            </a:blip>
            <a:srcRect l="11655" t="38166" r="14085" b="30580"/>
            <a:stretch>
              <a:fillRect/>
            </a:stretch>
          </p:blipFill>
          <p:spPr>
            <a:xfrm>
              <a:off x="763588" y="358958"/>
              <a:ext cx="2232025" cy="664170"/>
            </a:xfrm>
            <a:prstGeom prst="rect">
              <a:avLst/>
            </a:prstGeom>
          </p:spPr>
        </p:pic>
      </p:grpSp>
      <p:grpSp>
        <p:nvGrpSpPr>
          <p:cNvPr id="27" name="组合 26">
            <a:extLst>
              <a:ext uri="{FF2B5EF4-FFF2-40B4-BE49-F238E27FC236}">
                <a16:creationId xmlns:a16="http://schemas.microsoft.com/office/drawing/2014/main" id="{7F6203EF-9619-E71C-1CA2-4ED326CDA6D4}"/>
              </a:ext>
            </a:extLst>
          </p:cNvPr>
          <p:cNvGrpSpPr/>
          <p:nvPr userDrawn="1"/>
        </p:nvGrpSpPr>
        <p:grpSpPr>
          <a:xfrm>
            <a:off x="10033161" y="508000"/>
            <a:ext cx="1784189" cy="369332"/>
            <a:chOff x="10033161" y="508000"/>
            <a:chExt cx="1784189" cy="369332"/>
          </a:xfrm>
        </p:grpSpPr>
        <p:grpSp>
          <p:nvGrpSpPr>
            <p:cNvPr id="25" name="组合 24">
              <a:extLst>
                <a:ext uri="{FF2B5EF4-FFF2-40B4-BE49-F238E27FC236}">
                  <a16:creationId xmlns:a16="http://schemas.microsoft.com/office/drawing/2014/main" id="{ACABF408-ED1C-711E-C9BA-6D1DCE373DAF}"/>
                </a:ext>
              </a:extLst>
            </p:cNvPr>
            <p:cNvGrpSpPr/>
            <p:nvPr/>
          </p:nvGrpSpPr>
          <p:grpSpPr>
            <a:xfrm>
              <a:off x="11515724" y="583572"/>
              <a:ext cx="301626" cy="205414"/>
              <a:chOff x="10696576" y="385131"/>
              <a:chExt cx="427038" cy="244440"/>
            </a:xfrm>
            <a:gradFill>
              <a:gsLst>
                <a:gs pos="0">
                  <a:schemeClr val="accent1"/>
                </a:gs>
                <a:gs pos="79000">
                  <a:schemeClr val="accent1">
                    <a:lumMod val="50000"/>
                  </a:schemeClr>
                </a:gs>
              </a:gsLst>
              <a:lin ang="2700000" scaled="0"/>
            </a:gradFill>
          </p:grpSpPr>
          <p:sp>
            <p:nvSpPr>
              <p:cNvPr id="21" name="矩形 20">
                <a:extLst>
                  <a:ext uri="{FF2B5EF4-FFF2-40B4-BE49-F238E27FC236}">
                    <a16:creationId xmlns:a16="http://schemas.microsoft.com/office/drawing/2014/main" id="{02ACB870-538C-766B-50B9-D4DF93BE3710}"/>
                  </a:ext>
                </a:extLst>
              </p:cNvPr>
              <p:cNvSpPr/>
              <p:nvPr/>
            </p:nvSpPr>
            <p:spPr>
              <a:xfrm>
                <a:off x="10696576" y="385131"/>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D6DAD2C5-6351-F28C-11E5-761B673E8CBC}"/>
                  </a:ext>
                </a:extLst>
              </p:cNvPr>
              <p:cNvSpPr/>
              <p:nvPr/>
            </p:nvSpPr>
            <p:spPr>
              <a:xfrm>
                <a:off x="10696576" y="479698"/>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3A56194D-79D7-A308-35AC-F771386C89B8}"/>
                  </a:ext>
                </a:extLst>
              </p:cNvPr>
              <p:cNvSpPr/>
              <p:nvPr/>
            </p:nvSpPr>
            <p:spPr>
              <a:xfrm>
                <a:off x="10696576" y="574264"/>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25">
              <a:extLst>
                <a:ext uri="{FF2B5EF4-FFF2-40B4-BE49-F238E27FC236}">
                  <a16:creationId xmlns:a16="http://schemas.microsoft.com/office/drawing/2014/main" id="{347EB960-18A3-7E54-C53C-422CA4A4424F}"/>
                </a:ext>
              </a:extLst>
            </p:cNvPr>
            <p:cNvSpPr txBox="1"/>
            <p:nvPr/>
          </p:nvSpPr>
          <p:spPr>
            <a:xfrm>
              <a:off x="10033161" y="508000"/>
              <a:ext cx="1436794" cy="369332"/>
            </a:xfrm>
            <a:prstGeom prst="rect">
              <a:avLst/>
            </a:prstGeom>
            <a:noFill/>
          </p:spPr>
          <p:txBody>
            <a:bodyPr wrap="square" rtlCol="0">
              <a:spAutoFit/>
            </a:bodyPr>
            <a:lstStyle/>
            <a:p>
              <a:pPr algn="ctr"/>
              <a:r>
                <a:rPr lang="en-US" altLang="zh-CN" dirty="0">
                  <a:gradFill>
                    <a:gsLst>
                      <a:gs pos="0">
                        <a:srgbClr val="063BAC"/>
                      </a:gs>
                      <a:gs pos="77000">
                        <a:schemeClr val="accent1">
                          <a:lumMod val="50000"/>
                        </a:schemeClr>
                      </a:gs>
                    </a:gsLst>
                    <a:lin ang="5400000" scaled="0"/>
                  </a:gradFill>
                  <a:latin typeface="+mj-ea"/>
                  <a:ea typeface="+mj-ea"/>
                </a:rPr>
                <a:t>NED2026</a:t>
              </a:r>
              <a:endParaRPr lang="zh-CN" altLang="en-US" dirty="0">
                <a:gradFill>
                  <a:gsLst>
                    <a:gs pos="0">
                      <a:srgbClr val="063BAC"/>
                    </a:gs>
                    <a:gs pos="77000">
                      <a:schemeClr val="accent1">
                        <a:lumMod val="50000"/>
                      </a:schemeClr>
                    </a:gs>
                  </a:gsLst>
                  <a:lin ang="5400000" scaled="0"/>
                </a:gradFill>
                <a:latin typeface="+mj-ea"/>
                <a:ea typeface="+mj-ea"/>
              </a:endParaRPr>
            </a:p>
          </p:txBody>
        </p:sp>
      </p:grpSp>
      <p:grpSp>
        <p:nvGrpSpPr>
          <p:cNvPr id="70" name="组合 69">
            <a:extLst>
              <a:ext uri="{FF2B5EF4-FFF2-40B4-BE49-F238E27FC236}">
                <a16:creationId xmlns:a16="http://schemas.microsoft.com/office/drawing/2014/main" id="{7669DB7A-F10A-7148-130D-9F8E281073F4}"/>
              </a:ext>
            </a:extLst>
          </p:cNvPr>
          <p:cNvGrpSpPr/>
          <p:nvPr userDrawn="1"/>
        </p:nvGrpSpPr>
        <p:grpSpPr>
          <a:xfrm>
            <a:off x="-1" y="5980270"/>
            <a:ext cx="3756026" cy="871537"/>
            <a:chOff x="-17148" y="5904922"/>
            <a:chExt cx="4046681" cy="953079"/>
          </a:xfrm>
        </p:grpSpPr>
        <p:pic>
          <p:nvPicPr>
            <p:cNvPr id="71" name="图片 70">
              <a:extLst>
                <a:ext uri="{FF2B5EF4-FFF2-40B4-BE49-F238E27FC236}">
                  <a16:creationId xmlns:a16="http://schemas.microsoft.com/office/drawing/2014/main" id="{9ED78435-DB70-564B-8976-58BCF57B2BAF}"/>
                </a:ext>
              </a:extLst>
            </p:cNvPr>
            <p:cNvPicPr>
              <a:picLocks noChangeAspect="1"/>
            </p:cNvPicPr>
            <p:nvPr/>
          </p:nvPicPr>
          <p:blipFill>
            <a:blip r:embed="rId4">
              <a:alphaModFix amt="42000"/>
              <a:duotone>
                <a:schemeClr val="accent1">
                  <a:shade val="45000"/>
                  <a:satMod val="135000"/>
                </a:schemeClr>
                <a:prstClr val="white"/>
              </a:duotone>
            </a:blip>
            <a:srcRect l="69365" r="-298" b="40375"/>
            <a:stretch>
              <a:fillRect/>
            </a:stretch>
          </p:blipFill>
          <p:spPr>
            <a:xfrm flipH="1">
              <a:off x="-17148" y="5904922"/>
              <a:ext cx="1870085" cy="953079"/>
            </a:xfrm>
            <a:prstGeom prst="rect">
              <a:avLst/>
            </a:prstGeom>
          </p:spPr>
        </p:pic>
        <p:pic>
          <p:nvPicPr>
            <p:cNvPr id="72" name="图片 71">
              <a:extLst>
                <a:ext uri="{FF2B5EF4-FFF2-40B4-BE49-F238E27FC236}">
                  <a16:creationId xmlns:a16="http://schemas.microsoft.com/office/drawing/2014/main" id="{E99653F7-F124-44CB-8CF0-B7278312603E}"/>
                </a:ext>
              </a:extLst>
            </p:cNvPr>
            <p:cNvPicPr>
              <a:picLocks noChangeAspect="1"/>
            </p:cNvPicPr>
            <p:nvPr/>
          </p:nvPicPr>
          <p:blipFill>
            <a:blip r:embed="rId4">
              <a:alphaModFix amt="42000"/>
              <a:duotone>
                <a:schemeClr val="accent1">
                  <a:shade val="45000"/>
                  <a:satMod val="135000"/>
                </a:schemeClr>
                <a:prstClr val="white"/>
              </a:duotone>
            </a:blip>
            <a:srcRect l="2122" r="69365" b="40375"/>
            <a:stretch>
              <a:fillRect/>
            </a:stretch>
          </p:blipFill>
          <p:spPr>
            <a:xfrm flipH="1">
              <a:off x="2305729" y="5904922"/>
              <a:ext cx="1723804" cy="953079"/>
            </a:xfrm>
            <a:prstGeom prst="rect">
              <a:avLst/>
            </a:prstGeom>
          </p:spPr>
        </p:pic>
        <p:pic>
          <p:nvPicPr>
            <p:cNvPr id="73" name="图片 72">
              <a:extLst>
                <a:ext uri="{FF2B5EF4-FFF2-40B4-BE49-F238E27FC236}">
                  <a16:creationId xmlns:a16="http://schemas.microsoft.com/office/drawing/2014/main" id="{A4B0DA0F-AFF3-472C-4B9E-AB1B20AEDE8A}"/>
                </a:ext>
              </a:extLst>
            </p:cNvPr>
            <p:cNvPicPr>
              <a:picLocks noChangeAspect="1"/>
            </p:cNvPicPr>
            <p:nvPr/>
          </p:nvPicPr>
          <p:blipFill>
            <a:blip r:embed="rId4">
              <a:alphaModFix amt="42000"/>
              <a:duotone>
                <a:schemeClr val="accent1">
                  <a:shade val="45000"/>
                  <a:satMod val="135000"/>
                </a:schemeClr>
                <a:prstClr val="white"/>
              </a:duotone>
            </a:blip>
            <a:srcRect l="45411" r="47099" b="40375"/>
            <a:stretch>
              <a:fillRect/>
            </a:stretch>
          </p:blipFill>
          <p:spPr>
            <a:xfrm flipH="1">
              <a:off x="1852938" y="5904922"/>
              <a:ext cx="452790" cy="953079"/>
            </a:xfrm>
            <a:prstGeom prst="rect">
              <a:avLst/>
            </a:prstGeom>
          </p:spPr>
        </p:pic>
      </p:grpSp>
    </p:spTree>
    <p:extLst>
      <p:ext uri="{BB962C8B-B14F-4D97-AF65-F5344CB8AC3E}">
        <p14:creationId xmlns:p14="http://schemas.microsoft.com/office/powerpoint/2010/main" val="3639798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2CD059F2-0A64-8255-B76E-C188629DB98A}"/>
              </a:ext>
            </a:extLst>
          </p:cNvPr>
          <p:cNvSpPr/>
          <p:nvPr/>
        </p:nvSpPr>
        <p:spPr>
          <a:xfrm>
            <a:off x="0" y="1833614"/>
            <a:ext cx="12192000" cy="3190774"/>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9" name="图片 58">
            <a:extLst>
              <a:ext uri="{FF2B5EF4-FFF2-40B4-BE49-F238E27FC236}">
                <a16:creationId xmlns:a16="http://schemas.microsoft.com/office/drawing/2014/main" id="{22F625E5-F397-91A0-831F-0220A413903B}"/>
              </a:ext>
            </a:extLst>
          </p:cNvPr>
          <p:cNvPicPr>
            <a:picLocks noChangeAspect="1"/>
          </p:cNvPicPr>
          <p:nvPr userDrawn="1"/>
        </p:nvPicPr>
        <p:blipFill>
          <a:blip r:embed="rId2">
            <a:alphaModFix amt="27000"/>
          </a:blip>
          <a:stretch>
            <a:fillRect/>
          </a:stretch>
        </p:blipFill>
        <p:spPr>
          <a:xfrm>
            <a:off x="2395276" y="1833613"/>
            <a:ext cx="7401448" cy="3190774"/>
          </a:xfrm>
          <a:prstGeom prst="rect">
            <a:avLst/>
          </a:prstGeom>
        </p:spPr>
      </p:pic>
      <p:sp>
        <p:nvSpPr>
          <p:cNvPr id="3" name="矩形 2">
            <a:extLst>
              <a:ext uri="{FF2B5EF4-FFF2-40B4-BE49-F238E27FC236}">
                <a16:creationId xmlns:a16="http://schemas.microsoft.com/office/drawing/2014/main" id="{9836C39D-61E3-4BD8-7EEA-EC4C570DA646}"/>
              </a:ext>
            </a:extLst>
          </p:cNvPr>
          <p:cNvSpPr/>
          <p:nvPr/>
        </p:nvSpPr>
        <p:spPr>
          <a:xfrm>
            <a:off x="0" y="1833614"/>
            <a:ext cx="12192000" cy="3190774"/>
          </a:xfrm>
          <a:prstGeom prst="rect">
            <a:avLst/>
          </a:prstGeom>
          <a:gradFill>
            <a:gsLst>
              <a:gs pos="0">
                <a:schemeClr val="accent1">
                  <a:lumMod val="60000"/>
                </a:schemeClr>
              </a:gs>
              <a:gs pos="100000">
                <a:schemeClr val="accent1">
                  <a:alpha val="44000"/>
                  <a:lumMod val="6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组合 24">
            <a:extLst>
              <a:ext uri="{FF2B5EF4-FFF2-40B4-BE49-F238E27FC236}">
                <a16:creationId xmlns:a16="http://schemas.microsoft.com/office/drawing/2014/main" id="{ACABF408-ED1C-711E-C9BA-6D1DCE373DAF}"/>
              </a:ext>
            </a:extLst>
          </p:cNvPr>
          <p:cNvGrpSpPr/>
          <p:nvPr/>
        </p:nvGrpSpPr>
        <p:grpSpPr>
          <a:xfrm>
            <a:off x="11515724" y="583572"/>
            <a:ext cx="301626" cy="205414"/>
            <a:chOff x="10696576" y="385131"/>
            <a:chExt cx="427038" cy="244440"/>
          </a:xfrm>
          <a:gradFill>
            <a:gsLst>
              <a:gs pos="0">
                <a:schemeClr val="accent1"/>
              </a:gs>
              <a:gs pos="79000">
                <a:schemeClr val="accent1">
                  <a:lumMod val="50000"/>
                </a:schemeClr>
              </a:gs>
            </a:gsLst>
            <a:lin ang="2700000" scaled="0"/>
          </a:gradFill>
        </p:grpSpPr>
        <p:sp>
          <p:nvSpPr>
            <p:cNvPr id="21" name="矩形 20">
              <a:extLst>
                <a:ext uri="{FF2B5EF4-FFF2-40B4-BE49-F238E27FC236}">
                  <a16:creationId xmlns:a16="http://schemas.microsoft.com/office/drawing/2014/main" id="{02ACB870-538C-766B-50B9-D4DF93BE3710}"/>
                </a:ext>
              </a:extLst>
            </p:cNvPr>
            <p:cNvSpPr/>
            <p:nvPr/>
          </p:nvSpPr>
          <p:spPr>
            <a:xfrm>
              <a:off x="10696576" y="385131"/>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D6DAD2C5-6351-F28C-11E5-761B673E8CBC}"/>
                </a:ext>
              </a:extLst>
            </p:cNvPr>
            <p:cNvSpPr/>
            <p:nvPr/>
          </p:nvSpPr>
          <p:spPr>
            <a:xfrm>
              <a:off x="10696576" y="479698"/>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3A56194D-79D7-A308-35AC-F771386C89B8}"/>
                </a:ext>
              </a:extLst>
            </p:cNvPr>
            <p:cNvSpPr/>
            <p:nvPr/>
          </p:nvSpPr>
          <p:spPr>
            <a:xfrm>
              <a:off x="10696576" y="574264"/>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a:extLst>
              <a:ext uri="{FF2B5EF4-FFF2-40B4-BE49-F238E27FC236}">
                <a16:creationId xmlns:a16="http://schemas.microsoft.com/office/drawing/2014/main" id="{C9984B5D-CF6D-55D2-8A83-3D789A2BDF9F}"/>
              </a:ext>
            </a:extLst>
          </p:cNvPr>
          <p:cNvPicPr>
            <a:picLocks noChangeAspect="1"/>
          </p:cNvPicPr>
          <p:nvPr userDrawn="1"/>
        </p:nvPicPr>
        <p:blipFill>
          <a:blip r:embed="rId3">
            <a:extLst>
              <a:ext uri="{28A0092B-C50C-407E-A947-70E740481C1C}">
                <a14:useLocalDpi xmlns:a14="http://schemas.microsoft.com/office/drawing/2010/main" val="0"/>
              </a:ext>
            </a:extLst>
          </a:blip>
          <a:srcRect t="39527" b="29200"/>
          <a:stretch>
            <a:fillRect/>
          </a:stretch>
        </p:blipFill>
        <p:spPr>
          <a:xfrm>
            <a:off x="0" y="414775"/>
            <a:ext cx="2593368" cy="573419"/>
          </a:xfrm>
          <a:prstGeom prst="rect">
            <a:avLst/>
          </a:prstGeom>
        </p:spPr>
      </p:pic>
      <p:sp>
        <p:nvSpPr>
          <p:cNvPr id="4" name="文本框 3">
            <a:extLst>
              <a:ext uri="{FF2B5EF4-FFF2-40B4-BE49-F238E27FC236}">
                <a16:creationId xmlns:a16="http://schemas.microsoft.com/office/drawing/2014/main" id="{148046D2-DBBF-E8E2-EF04-095CA747E4E6}"/>
              </a:ext>
            </a:extLst>
          </p:cNvPr>
          <p:cNvSpPr txBox="1"/>
          <p:nvPr userDrawn="1"/>
        </p:nvSpPr>
        <p:spPr>
          <a:xfrm>
            <a:off x="10033161" y="508000"/>
            <a:ext cx="1436794" cy="369332"/>
          </a:xfrm>
          <a:prstGeom prst="rect">
            <a:avLst/>
          </a:prstGeom>
          <a:noFill/>
        </p:spPr>
        <p:txBody>
          <a:bodyPr wrap="square" rtlCol="0">
            <a:spAutoFit/>
          </a:bodyPr>
          <a:lstStyle/>
          <a:p>
            <a:pPr algn="ctr"/>
            <a:r>
              <a:rPr lang="en-US" altLang="zh-CN" dirty="0">
                <a:gradFill>
                  <a:gsLst>
                    <a:gs pos="0">
                      <a:srgbClr val="063BAC"/>
                    </a:gs>
                    <a:gs pos="77000">
                      <a:schemeClr val="accent1">
                        <a:lumMod val="50000"/>
                      </a:schemeClr>
                    </a:gs>
                  </a:gsLst>
                  <a:lin ang="5400000" scaled="0"/>
                </a:gradFill>
                <a:latin typeface="+mj-ea"/>
                <a:ea typeface="+mj-ea"/>
              </a:rPr>
              <a:t>NED2026</a:t>
            </a:r>
            <a:endParaRPr lang="zh-CN" altLang="en-US" dirty="0">
              <a:gradFill>
                <a:gsLst>
                  <a:gs pos="0">
                    <a:srgbClr val="063BAC"/>
                  </a:gs>
                  <a:gs pos="77000">
                    <a:schemeClr val="accent1">
                      <a:lumMod val="50000"/>
                    </a:schemeClr>
                  </a:gs>
                </a:gsLst>
                <a:lin ang="5400000" scaled="0"/>
              </a:gradFill>
              <a:latin typeface="+mj-ea"/>
              <a:ea typeface="+mj-ea"/>
            </a:endParaRPr>
          </a:p>
        </p:txBody>
      </p:sp>
    </p:spTree>
    <p:extLst>
      <p:ext uri="{BB962C8B-B14F-4D97-AF65-F5344CB8AC3E}">
        <p14:creationId xmlns:p14="http://schemas.microsoft.com/office/powerpoint/2010/main" val="149682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正文空白页">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613DF09-284F-B449-3880-E68292F5FD08}"/>
              </a:ext>
            </a:extLst>
          </p:cNvPr>
          <p:cNvSpPr/>
          <p:nvPr userDrawn="1"/>
        </p:nvSpPr>
        <p:spPr>
          <a:xfrm>
            <a:off x="0" y="0"/>
            <a:ext cx="12192000" cy="660399"/>
          </a:xfrm>
          <a:prstGeom prst="rect">
            <a:avLst/>
          </a:prstGeom>
          <a:solidFill>
            <a:schemeClr val="accent1">
              <a:lumMod val="20000"/>
              <a:lumOff val="80000"/>
              <a:alpha val="1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组合 24">
            <a:extLst>
              <a:ext uri="{FF2B5EF4-FFF2-40B4-BE49-F238E27FC236}">
                <a16:creationId xmlns:a16="http://schemas.microsoft.com/office/drawing/2014/main" id="{ACABF408-ED1C-711E-C9BA-6D1DCE373DAF}"/>
              </a:ext>
            </a:extLst>
          </p:cNvPr>
          <p:cNvGrpSpPr/>
          <p:nvPr/>
        </p:nvGrpSpPr>
        <p:grpSpPr>
          <a:xfrm>
            <a:off x="11515724" y="225970"/>
            <a:ext cx="301626" cy="205414"/>
            <a:chOff x="10696576" y="385131"/>
            <a:chExt cx="427038" cy="244440"/>
          </a:xfrm>
          <a:gradFill>
            <a:gsLst>
              <a:gs pos="0">
                <a:schemeClr val="accent1"/>
              </a:gs>
              <a:gs pos="79000">
                <a:schemeClr val="accent1">
                  <a:lumMod val="50000"/>
                </a:schemeClr>
              </a:gs>
            </a:gsLst>
            <a:lin ang="2700000" scaled="0"/>
          </a:gradFill>
        </p:grpSpPr>
        <p:sp>
          <p:nvSpPr>
            <p:cNvPr id="21" name="矩形 20">
              <a:extLst>
                <a:ext uri="{FF2B5EF4-FFF2-40B4-BE49-F238E27FC236}">
                  <a16:creationId xmlns:a16="http://schemas.microsoft.com/office/drawing/2014/main" id="{02ACB870-538C-766B-50B9-D4DF93BE3710}"/>
                </a:ext>
              </a:extLst>
            </p:cNvPr>
            <p:cNvSpPr/>
            <p:nvPr/>
          </p:nvSpPr>
          <p:spPr>
            <a:xfrm>
              <a:off x="10696576" y="385131"/>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D6DAD2C5-6351-F28C-11E5-761B673E8CBC}"/>
                </a:ext>
              </a:extLst>
            </p:cNvPr>
            <p:cNvSpPr/>
            <p:nvPr/>
          </p:nvSpPr>
          <p:spPr>
            <a:xfrm>
              <a:off x="10696576" y="479698"/>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3A56194D-79D7-A308-35AC-F771386C89B8}"/>
                </a:ext>
              </a:extLst>
            </p:cNvPr>
            <p:cNvSpPr/>
            <p:nvPr/>
          </p:nvSpPr>
          <p:spPr>
            <a:xfrm>
              <a:off x="10696576" y="574264"/>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id="{EC4EF18A-ED20-9657-43E3-0E350D036064}"/>
              </a:ext>
            </a:extLst>
          </p:cNvPr>
          <p:cNvPicPr>
            <a:picLocks noChangeAspect="1"/>
          </p:cNvPicPr>
          <p:nvPr userDrawn="1"/>
        </p:nvPicPr>
        <p:blipFill>
          <a:blip r:embed="rId2">
            <a:extLst>
              <a:ext uri="{28A0092B-C50C-407E-A947-70E740481C1C}">
                <a14:useLocalDpi xmlns:a14="http://schemas.microsoft.com/office/drawing/2010/main" val="0"/>
              </a:ext>
            </a:extLst>
          </a:blip>
          <a:srcRect l="11393" t="40741" r="13863" b="32170"/>
          <a:stretch>
            <a:fillRect/>
          </a:stretch>
        </p:blipFill>
        <p:spPr>
          <a:xfrm>
            <a:off x="188686" y="81001"/>
            <a:ext cx="1944916" cy="498397"/>
          </a:xfrm>
          <a:prstGeom prst="rect">
            <a:avLst/>
          </a:prstGeom>
        </p:spPr>
      </p:pic>
      <p:grpSp>
        <p:nvGrpSpPr>
          <p:cNvPr id="3" name="组合 2">
            <a:extLst>
              <a:ext uri="{FF2B5EF4-FFF2-40B4-BE49-F238E27FC236}">
                <a16:creationId xmlns:a16="http://schemas.microsoft.com/office/drawing/2014/main" id="{84E94625-FAC1-7C7F-2188-F394042258D8}"/>
              </a:ext>
            </a:extLst>
          </p:cNvPr>
          <p:cNvGrpSpPr/>
          <p:nvPr userDrawn="1"/>
        </p:nvGrpSpPr>
        <p:grpSpPr>
          <a:xfrm>
            <a:off x="212734" y="810682"/>
            <a:ext cx="451071" cy="385164"/>
            <a:chOff x="149764" y="735082"/>
            <a:chExt cx="451071" cy="315360"/>
          </a:xfrm>
        </p:grpSpPr>
        <p:sp>
          <p:nvSpPr>
            <p:cNvPr id="4" name="矩形 3">
              <a:extLst>
                <a:ext uri="{FF2B5EF4-FFF2-40B4-BE49-F238E27FC236}">
                  <a16:creationId xmlns:a16="http://schemas.microsoft.com/office/drawing/2014/main" id="{C0B21E48-EF67-77E7-B245-612D08B448D8}"/>
                </a:ext>
              </a:extLst>
            </p:cNvPr>
            <p:cNvSpPr/>
            <p:nvPr/>
          </p:nvSpPr>
          <p:spPr>
            <a:xfrm>
              <a:off x="149764" y="735082"/>
              <a:ext cx="428086" cy="291547"/>
            </a:xfrm>
            <a:prstGeom prst="rect">
              <a:avLst/>
            </a:prstGeom>
            <a:gradFill>
              <a:gsLst>
                <a:gs pos="47000">
                  <a:schemeClr val="bg1"/>
                </a:gs>
                <a:gs pos="100000">
                  <a:schemeClr val="accent1">
                    <a:lumMod val="10000"/>
                    <a:lumOff val="90000"/>
                  </a:schemeClr>
                </a:gs>
              </a:gsLst>
              <a:lin ang="5400000" scaled="1"/>
            </a:gradFill>
            <a:ln>
              <a:noFill/>
            </a:ln>
            <a:effectLst>
              <a:outerShdw blurRad="254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AF12903D-9D10-45AB-278F-F748CC07D7E6}"/>
                </a:ext>
              </a:extLst>
            </p:cNvPr>
            <p:cNvSpPr/>
            <p:nvPr/>
          </p:nvSpPr>
          <p:spPr>
            <a:xfrm>
              <a:off x="229774" y="758895"/>
              <a:ext cx="371061" cy="291547"/>
            </a:xfrm>
            <a:prstGeom prst="rect">
              <a:avLst/>
            </a:prstGeom>
            <a:gradFill>
              <a:gsLst>
                <a:gs pos="81000">
                  <a:schemeClr val="accent1">
                    <a:lumMod val="75000"/>
                  </a:schemeClr>
                </a:gs>
                <a:gs pos="0">
                  <a:schemeClr val="accent1">
                    <a:alpha val="79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a:extLst>
                <a:ext uri="{FF2B5EF4-FFF2-40B4-BE49-F238E27FC236}">
                  <a16:creationId xmlns:a16="http://schemas.microsoft.com/office/drawing/2014/main" id="{7867181E-D16B-71A6-567E-D057F7B896ED}"/>
                </a:ext>
              </a:extLst>
            </p:cNvPr>
            <p:cNvSpPr/>
            <p:nvPr/>
          </p:nvSpPr>
          <p:spPr>
            <a:xfrm>
              <a:off x="168180" y="758895"/>
              <a:ext cx="45719" cy="291547"/>
            </a:xfrm>
            <a:prstGeom prst="rect">
              <a:avLst/>
            </a:prstGeom>
            <a:gradFill>
              <a:gsLst>
                <a:gs pos="81000">
                  <a:schemeClr val="accent1">
                    <a:lumMod val="75000"/>
                  </a:schemeClr>
                </a:gs>
                <a:gs pos="0">
                  <a:schemeClr val="accent1">
                    <a:alpha val="79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a:extLst>
              <a:ext uri="{FF2B5EF4-FFF2-40B4-BE49-F238E27FC236}">
                <a16:creationId xmlns:a16="http://schemas.microsoft.com/office/drawing/2014/main" id="{87AA93B6-6922-13A2-52D6-BB6F39B8E2BB}"/>
              </a:ext>
            </a:extLst>
          </p:cNvPr>
          <p:cNvSpPr txBox="1"/>
          <p:nvPr userDrawn="1"/>
        </p:nvSpPr>
        <p:spPr>
          <a:xfrm>
            <a:off x="10033161" y="144011"/>
            <a:ext cx="1436794" cy="369332"/>
          </a:xfrm>
          <a:prstGeom prst="rect">
            <a:avLst/>
          </a:prstGeom>
          <a:noFill/>
        </p:spPr>
        <p:txBody>
          <a:bodyPr wrap="square" rtlCol="0">
            <a:spAutoFit/>
          </a:bodyPr>
          <a:lstStyle/>
          <a:p>
            <a:pPr algn="ctr"/>
            <a:r>
              <a:rPr lang="en-US" altLang="zh-CN" dirty="0">
                <a:gradFill>
                  <a:gsLst>
                    <a:gs pos="0">
                      <a:srgbClr val="063BAC"/>
                    </a:gs>
                    <a:gs pos="77000">
                      <a:schemeClr val="accent1">
                        <a:lumMod val="50000"/>
                      </a:schemeClr>
                    </a:gs>
                  </a:gsLst>
                  <a:lin ang="5400000" scaled="0"/>
                </a:gradFill>
                <a:latin typeface="+mj-ea"/>
                <a:ea typeface="+mj-ea"/>
              </a:rPr>
              <a:t>NED2026</a:t>
            </a:r>
            <a:endParaRPr lang="zh-CN" altLang="en-US" dirty="0">
              <a:gradFill>
                <a:gsLst>
                  <a:gs pos="0">
                    <a:srgbClr val="063BAC"/>
                  </a:gs>
                  <a:gs pos="77000">
                    <a:schemeClr val="accent1">
                      <a:lumMod val="50000"/>
                    </a:schemeClr>
                  </a:gs>
                </a:gsLst>
                <a:lin ang="5400000" scaled="0"/>
              </a:gradFill>
              <a:latin typeface="+mj-ea"/>
              <a:ea typeface="+mj-ea"/>
            </a:endParaRPr>
          </a:p>
        </p:txBody>
      </p:sp>
    </p:spTree>
    <p:extLst>
      <p:ext uri="{BB962C8B-B14F-4D97-AF65-F5344CB8AC3E}">
        <p14:creationId xmlns:p14="http://schemas.microsoft.com/office/powerpoint/2010/main" val="16462348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使用指南">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7F6203EF-9619-E71C-1CA2-4ED326CDA6D4}"/>
              </a:ext>
            </a:extLst>
          </p:cNvPr>
          <p:cNvGrpSpPr/>
          <p:nvPr userDrawn="1"/>
        </p:nvGrpSpPr>
        <p:grpSpPr>
          <a:xfrm>
            <a:off x="9243043" y="145533"/>
            <a:ext cx="2574307" cy="369332"/>
            <a:chOff x="9243043" y="508000"/>
            <a:chExt cx="2574307" cy="369332"/>
          </a:xfrm>
        </p:grpSpPr>
        <p:grpSp>
          <p:nvGrpSpPr>
            <p:cNvPr id="25" name="组合 24">
              <a:extLst>
                <a:ext uri="{FF2B5EF4-FFF2-40B4-BE49-F238E27FC236}">
                  <a16:creationId xmlns:a16="http://schemas.microsoft.com/office/drawing/2014/main" id="{ACABF408-ED1C-711E-C9BA-6D1DCE373DAF}"/>
                </a:ext>
              </a:extLst>
            </p:cNvPr>
            <p:cNvGrpSpPr/>
            <p:nvPr/>
          </p:nvGrpSpPr>
          <p:grpSpPr>
            <a:xfrm>
              <a:off x="11515724" y="583572"/>
              <a:ext cx="301626" cy="205414"/>
              <a:chOff x="10696576" y="385131"/>
              <a:chExt cx="427038" cy="244440"/>
            </a:xfrm>
            <a:gradFill>
              <a:gsLst>
                <a:gs pos="0">
                  <a:schemeClr val="accent1"/>
                </a:gs>
                <a:gs pos="79000">
                  <a:schemeClr val="accent1">
                    <a:lumMod val="50000"/>
                  </a:schemeClr>
                </a:gs>
              </a:gsLst>
              <a:lin ang="2700000" scaled="0"/>
            </a:gradFill>
          </p:grpSpPr>
          <p:sp>
            <p:nvSpPr>
              <p:cNvPr id="21" name="矩形 20">
                <a:extLst>
                  <a:ext uri="{FF2B5EF4-FFF2-40B4-BE49-F238E27FC236}">
                    <a16:creationId xmlns:a16="http://schemas.microsoft.com/office/drawing/2014/main" id="{02ACB870-538C-766B-50B9-D4DF93BE3710}"/>
                  </a:ext>
                </a:extLst>
              </p:cNvPr>
              <p:cNvSpPr/>
              <p:nvPr/>
            </p:nvSpPr>
            <p:spPr>
              <a:xfrm>
                <a:off x="10696576" y="385131"/>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D6DAD2C5-6351-F28C-11E5-761B673E8CBC}"/>
                  </a:ext>
                </a:extLst>
              </p:cNvPr>
              <p:cNvSpPr/>
              <p:nvPr/>
            </p:nvSpPr>
            <p:spPr>
              <a:xfrm>
                <a:off x="10696576" y="479698"/>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3A56194D-79D7-A308-35AC-F771386C89B8}"/>
                  </a:ext>
                </a:extLst>
              </p:cNvPr>
              <p:cNvSpPr/>
              <p:nvPr/>
            </p:nvSpPr>
            <p:spPr>
              <a:xfrm>
                <a:off x="10696576" y="574264"/>
                <a:ext cx="427038" cy="55307"/>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25">
              <a:extLst>
                <a:ext uri="{FF2B5EF4-FFF2-40B4-BE49-F238E27FC236}">
                  <a16:creationId xmlns:a16="http://schemas.microsoft.com/office/drawing/2014/main" id="{347EB960-18A3-7E54-C53C-422CA4A4424F}"/>
                </a:ext>
              </a:extLst>
            </p:cNvPr>
            <p:cNvSpPr txBox="1"/>
            <p:nvPr/>
          </p:nvSpPr>
          <p:spPr>
            <a:xfrm>
              <a:off x="9243043" y="508000"/>
              <a:ext cx="2271485" cy="369332"/>
            </a:xfrm>
            <a:prstGeom prst="rect">
              <a:avLst/>
            </a:prstGeom>
            <a:noFill/>
          </p:spPr>
          <p:txBody>
            <a:bodyPr wrap="square" rtlCol="0">
              <a:spAutoFit/>
            </a:bodyPr>
            <a:lstStyle/>
            <a:p>
              <a:pPr algn="ctr"/>
              <a:r>
                <a:rPr lang="zh-CN" altLang="en-US" dirty="0">
                  <a:gradFill>
                    <a:gsLst>
                      <a:gs pos="0">
                        <a:srgbClr val="063BAC"/>
                      </a:gs>
                      <a:gs pos="77000">
                        <a:schemeClr val="accent1">
                          <a:lumMod val="50000"/>
                        </a:schemeClr>
                      </a:gs>
                    </a:gsLst>
                    <a:lin ang="5400000" scaled="0"/>
                  </a:gradFill>
                  <a:latin typeface="+mj-ea"/>
                  <a:ea typeface="+mj-ea"/>
                </a:rPr>
                <a:t>穷究于理  成就于工</a:t>
              </a:r>
            </a:p>
          </p:txBody>
        </p:sp>
      </p:grpSp>
      <p:pic>
        <p:nvPicPr>
          <p:cNvPr id="7" name="图片 6">
            <a:extLst>
              <a:ext uri="{FF2B5EF4-FFF2-40B4-BE49-F238E27FC236}">
                <a16:creationId xmlns:a16="http://schemas.microsoft.com/office/drawing/2014/main" id="{EC4EF18A-ED20-9657-43E3-0E350D036064}"/>
              </a:ext>
            </a:extLst>
          </p:cNvPr>
          <p:cNvPicPr>
            <a:picLocks noChangeAspect="1"/>
          </p:cNvPicPr>
          <p:nvPr userDrawn="1"/>
        </p:nvPicPr>
        <p:blipFill>
          <a:blip r:embed="rId2">
            <a:extLst>
              <a:ext uri="{28A0092B-C50C-407E-A947-70E740481C1C}">
                <a14:useLocalDpi xmlns:a14="http://schemas.microsoft.com/office/drawing/2010/main" val="0"/>
              </a:ext>
            </a:extLst>
          </a:blip>
          <a:srcRect l="11393" t="40741" r="13863" b="32170"/>
          <a:stretch>
            <a:fillRect/>
          </a:stretch>
        </p:blipFill>
        <p:spPr>
          <a:xfrm>
            <a:off x="188686" y="81001"/>
            <a:ext cx="1944916" cy="498397"/>
          </a:xfrm>
          <a:prstGeom prst="rect">
            <a:avLst/>
          </a:prstGeom>
        </p:spPr>
      </p:pic>
      <p:grpSp>
        <p:nvGrpSpPr>
          <p:cNvPr id="28" name="组合 27">
            <a:extLst>
              <a:ext uri="{FF2B5EF4-FFF2-40B4-BE49-F238E27FC236}">
                <a16:creationId xmlns:a16="http://schemas.microsoft.com/office/drawing/2014/main" id="{A1518CE6-8EAB-8158-AEC5-7B96E3011B62}"/>
              </a:ext>
            </a:extLst>
          </p:cNvPr>
          <p:cNvGrpSpPr/>
          <p:nvPr userDrawn="1"/>
        </p:nvGrpSpPr>
        <p:grpSpPr>
          <a:xfrm>
            <a:off x="0" y="772061"/>
            <a:ext cx="12192000" cy="5864834"/>
            <a:chOff x="-101600" y="772061"/>
            <a:chExt cx="12395200" cy="5864834"/>
          </a:xfrm>
        </p:grpSpPr>
        <p:sp>
          <p:nvSpPr>
            <p:cNvPr id="18" name="双波形 17">
              <a:extLst>
                <a:ext uri="{FF2B5EF4-FFF2-40B4-BE49-F238E27FC236}">
                  <a16:creationId xmlns:a16="http://schemas.microsoft.com/office/drawing/2014/main" id="{660754C2-1F88-EA6F-6781-AC606C65E8A0}"/>
                </a:ext>
              </a:extLst>
            </p:cNvPr>
            <p:cNvSpPr/>
            <p:nvPr userDrawn="1"/>
          </p:nvSpPr>
          <p:spPr>
            <a:xfrm>
              <a:off x="-101600" y="772061"/>
              <a:ext cx="12395200" cy="5864834"/>
            </a:xfrm>
            <a:prstGeom prst="doubleWav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pic>
          <p:nvPicPr>
            <p:cNvPr id="19" name="图片 18">
              <a:extLst>
                <a:ext uri="{FF2B5EF4-FFF2-40B4-BE49-F238E27FC236}">
                  <a16:creationId xmlns:a16="http://schemas.microsoft.com/office/drawing/2014/main" id="{9FB39F5F-57CB-B757-74EF-5C9E2EABAB5D}"/>
                </a:ext>
              </a:extLst>
            </p:cNvPr>
            <p:cNvPicPr>
              <a:picLocks noChangeAspect="1"/>
            </p:cNvPicPr>
            <p:nvPr userDrawn="1"/>
          </p:nvPicPr>
          <p:blipFill>
            <a:blip r:embed="rId3">
              <a:alphaModFix amt="27000"/>
            </a:blip>
            <a:srcRect l="8784" t="9602" r="8784" b="351"/>
            <a:stretch>
              <a:fillRect/>
            </a:stretch>
          </p:blipFill>
          <p:spPr>
            <a:xfrm>
              <a:off x="-101600" y="772061"/>
              <a:ext cx="12395200" cy="5837159"/>
            </a:xfrm>
            <a:custGeom>
              <a:avLst/>
              <a:gdLst>
                <a:gd name="csX0" fmla="*/ 1333500 w 12192000"/>
                <a:gd name="csY0" fmla="*/ 282 h 4732832"/>
                <a:gd name="csX1" fmla="*/ 6096000 w 12192000"/>
                <a:gd name="csY1" fmla="*/ 285985 h 4732832"/>
                <a:gd name="csX2" fmla="*/ 12192000 w 12192000"/>
                <a:gd name="csY2" fmla="*/ 285985 h 4732832"/>
                <a:gd name="csX3" fmla="*/ 12192000 w 12192000"/>
                <a:gd name="csY3" fmla="*/ 4446848 h 4732832"/>
                <a:gd name="csX4" fmla="*/ 6096000 w 12192000"/>
                <a:gd name="csY4" fmla="*/ 4446848 h 4732832"/>
                <a:gd name="csX5" fmla="*/ 0 w 12192000"/>
                <a:gd name="csY5" fmla="*/ 4446848 h 4732832"/>
                <a:gd name="csX6" fmla="*/ 0 w 12192000"/>
                <a:gd name="csY6" fmla="*/ 285985 h 4732832"/>
                <a:gd name="csX7" fmla="*/ 1333500 w 12192000"/>
                <a:gd name="csY7" fmla="*/ 282 h 47328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4732832">
                  <a:moveTo>
                    <a:pt x="1333500" y="282"/>
                  </a:moveTo>
                  <a:cubicBezTo>
                    <a:pt x="2921000" y="19933"/>
                    <a:pt x="4508500" y="1059955"/>
                    <a:pt x="6096000" y="285985"/>
                  </a:cubicBezTo>
                  <a:cubicBezTo>
                    <a:pt x="8128000" y="-704696"/>
                    <a:pt x="10160000" y="1276667"/>
                    <a:pt x="12192000" y="285985"/>
                  </a:cubicBezTo>
                  <a:lnTo>
                    <a:pt x="12192000" y="4446848"/>
                  </a:lnTo>
                  <a:cubicBezTo>
                    <a:pt x="10160000" y="5437529"/>
                    <a:pt x="8128000" y="3456166"/>
                    <a:pt x="6096000" y="4446848"/>
                  </a:cubicBezTo>
                  <a:cubicBezTo>
                    <a:pt x="4064000" y="5437529"/>
                    <a:pt x="2032000" y="3456166"/>
                    <a:pt x="0" y="4446848"/>
                  </a:cubicBezTo>
                  <a:lnTo>
                    <a:pt x="0" y="285985"/>
                  </a:lnTo>
                  <a:cubicBezTo>
                    <a:pt x="444500" y="69274"/>
                    <a:pt x="889000" y="-5221"/>
                    <a:pt x="1333500" y="282"/>
                  </a:cubicBezTo>
                  <a:close/>
                </a:path>
              </a:pathLst>
            </a:custGeom>
            <a:ln>
              <a:noFill/>
            </a:ln>
          </p:spPr>
        </p:pic>
        <p:sp>
          <p:nvSpPr>
            <p:cNvPr id="20" name="双波形 19">
              <a:extLst>
                <a:ext uri="{FF2B5EF4-FFF2-40B4-BE49-F238E27FC236}">
                  <a16:creationId xmlns:a16="http://schemas.microsoft.com/office/drawing/2014/main" id="{98F96388-BBE9-D235-3F34-3A8EBB66502D}"/>
                </a:ext>
              </a:extLst>
            </p:cNvPr>
            <p:cNvSpPr/>
            <p:nvPr userDrawn="1"/>
          </p:nvSpPr>
          <p:spPr>
            <a:xfrm>
              <a:off x="-101600" y="772061"/>
              <a:ext cx="12395200" cy="5864834"/>
            </a:xfrm>
            <a:prstGeom prst="doubleWave">
              <a:avLst/>
            </a:prstGeom>
            <a:gradFill>
              <a:gsLst>
                <a:gs pos="0">
                  <a:schemeClr val="accent1">
                    <a:lumMod val="60000"/>
                  </a:schemeClr>
                </a:gs>
                <a:gs pos="100000">
                  <a:schemeClr val="accent1">
                    <a:alpha val="44000"/>
                    <a:lumMod val="6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extLst>
      <p:ext uri="{BB962C8B-B14F-4D97-AF65-F5344CB8AC3E}">
        <p14:creationId xmlns:p14="http://schemas.microsoft.com/office/powerpoint/2010/main" val="2290616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464510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61" r:id="rId4"/>
    <p:sldLayoutId id="2147483665" r:id="rId5"/>
    <p:sldLayoutId id="2147483664" r:id="rId6"/>
    <p:sldLayoutId id="214748367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svg"/><Relationship Id="rId7"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oleObject" Target="../embeddings/oleObject1.bin"/><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oleObject" Target="../embeddings/oleObject4.bin"/><Relationship Id="rId18" Type="http://schemas.openxmlformats.org/officeDocument/2006/relationships/image" Target="../media/image36.wmf"/><Relationship Id="rId3" Type="http://schemas.openxmlformats.org/officeDocument/2006/relationships/image" Target="../media/image22.svg"/><Relationship Id="rId21" Type="http://schemas.openxmlformats.org/officeDocument/2006/relationships/oleObject" Target="../embeddings/oleObject7.bin"/><Relationship Id="rId7" Type="http://schemas.openxmlformats.org/officeDocument/2006/relationships/image" Target="../media/image29.png"/><Relationship Id="rId12" Type="http://schemas.openxmlformats.org/officeDocument/2006/relationships/image" Target="../media/image32.wmf"/><Relationship Id="rId17" Type="http://schemas.openxmlformats.org/officeDocument/2006/relationships/oleObject" Target="../embeddings/oleObject5.bin"/><Relationship Id="rId2" Type="http://schemas.openxmlformats.org/officeDocument/2006/relationships/notesSlide" Target="../notesSlides/notesSlide4.xml"/><Relationship Id="rId16" Type="http://schemas.openxmlformats.org/officeDocument/2006/relationships/image" Target="../media/image35.svg"/><Relationship Id="rId20" Type="http://schemas.openxmlformats.org/officeDocument/2006/relationships/image" Target="../media/image37.wmf"/><Relationship Id="rId1" Type="http://schemas.openxmlformats.org/officeDocument/2006/relationships/slideLayout" Target="../slideLayouts/slideLayout6.xml"/><Relationship Id="rId6" Type="http://schemas.openxmlformats.org/officeDocument/2006/relationships/image" Target="../media/image28.jpeg"/><Relationship Id="rId11" Type="http://schemas.openxmlformats.org/officeDocument/2006/relationships/oleObject" Target="../embeddings/oleObject3.bin"/><Relationship Id="rId24" Type="http://schemas.openxmlformats.org/officeDocument/2006/relationships/image" Target="../media/image39.wmf"/><Relationship Id="rId5" Type="http://schemas.microsoft.com/office/2007/relationships/hdphoto" Target="../media/hdphoto2.wdp"/><Relationship Id="rId15" Type="http://schemas.openxmlformats.org/officeDocument/2006/relationships/image" Target="../media/image34.png"/><Relationship Id="rId23" Type="http://schemas.openxmlformats.org/officeDocument/2006/relationships/oleObject" Target="../embeddings/oleObject8.bin"/><Relationship Id="rId10" Type="http://schemas.openxmlformats.org/officeDocument/2006/relationships/image" Target="../media/image31.wmf"/><Relationship Id="rId19" Type="http://schemas.openxmlformats.org/officeDocument/2006/relationships/oleObject" Target="../embeddings/oleObject6.bin"/><Relationship Id="rId4" Type="http://schemas.openxmlformats.org/officeDocument/2006/relationships/image" Target="../media/image27.png"/><Relationship Id="rId9" Type="http://schemas.openxmlformats.org/officeDocument/2006/relationships/oleObject" Target="../embeddings/oleObject2.bin"/><Relationship Id="rId14" Type="http://schemas.openxmlformats.org/officeDocument/2006/relationships/image" Target="../media/image33.wmf"/><Relationship Id="rId22" Type="http://schemas.openxmlformats.org/officeDocument/2006/relationships/image" Target="../media/image38.wmf"/></Relationships>
</file>

<file path=ppt/slides/_rels/slide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svg"/><Relationship Id="rId7"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oleObject" Target="../embeddings/oleObject11.bin"/><Relationship Id="rId18" Type="http://schemas.microsoft.com/office/2007/relationships/hdphoto" Target="../media/hdphoto1.wdp"/><Relationship Id="rId3" Type="http://schemas.openxmlformats.org/officeDocument/2006/relationships/image" Target="../media/image46.png"/><Relationship Id="rId7" Type="http://schemas.openxmlformats.org/officeDocument/2006/relationships/image" Target="../media/image50.wmf"/><Relationship Id="rId12" Type="http://schemas.openxmlformats.org/officeDocument/2006/relationships/oleObject" Target="../embeddings/oleObject10.bin"/><Relationship Id="rId17" Type="http://schemas.openxmlformats.org/officeDocument/2006/relationships/image" Target="../media/image15.png"/><Relationship Id="rId2" Type="http://schemas.openxmlformats.org/officeDocument/2006/relationships/notesSlide" Target="../notesSlides/notesSlide6.xml"/><Relationship Id="rId16" Type="http://schemas.openxmlformats.org/officeDocument/2006/relationships/oleObject" Target="../embeddings/oleObject14.bin"/><Relationship Id="rId1" Type="http://schemas.openxmlformats.org/officeDocument/2006/relationships/slideLayout" Target="../slideLayouts/slideLayout6.xml"/><Relationship Id="rId6" Type="http://schemas.openxmlformats.org/officeDocument/2006/relationships/image" Target="../media/image49.wmf"/><Relationship Id="rId11" Type="http://schemas.openxmlformats.org/officeDocument/2006/relationships/oleObject" Target="../embeddings/oleObject9.bin"/><Relationship Id="rId5" Type="http://schemas.openxmlformats.org/officeDocument/2006/relationships/image" Target="../media/image48.wmf"/><Relationship Id="rId15" Type="http://schemas.openxmlformats.org/officeDocument/2006/relationships/oleObject" Target="../embeddings/oleObject13.bin"/><Relationship Id="rId10" Type="http://schemas.openxmlformats.org/officeDocument/2006/relationships/image" Target="../media/image53.wmf"/><Relationship Id="rId4" Type="http://schemas.openxmlformats.org/officeDocument/2006/relationships/image" Target="../media/image47.wmf"/><Relationship Id="rId9" Type="http://schemas.openxmlformats.org/officeDocument/2006/relationships/image" Target="../media/image52.wmf"/><Relationship Id="rId14" Type="http://schemas.openxmlformats.org/officeDocument/2006/relationships/oleObject" Target="../embeddings/oleObject12.bin"/></Relationships>
</file>

<file path=ppt/slides/_rels/slide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9BF9D-4092-31F9-1F8D-9852EDA9045C}"/>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75E4FCD9-8C7E-3583-411C-1573F8FF9369}"/>
              </a:ext>
            </a:extLst>
          </p:cNvPr>
          <p:cNvSpPr txBox="1"/>
          <p:nvPr/>
        </p:nvSpPr>
        <p:spPr>
          <a:xfrm>
            <a:off x="692460" y="3058354"/>
            <a:ext cx="10804126" cy="830997"/>
          </a:xfrm>
          <a:prstGeom prst="rect">
            <a:avLst/>
          </a:prstGeom>
          <a:noFill/>
        </p:spPr>
        <p:txBody>
          <a:bodyPr wrap="square" rtlCol="0">
            <a:spAutoFit/>
          </a:bodyPr>
          <a:lstStyle/>
          <a:p>
            <a:pPr algn="dist"/>
            <a:r>
              <a:rPr lang="zh-CN" altLang="en-US" sz="4800" dirty="0">
                <a:gradFill>
                  <a:gsLst>
                    <a:gs pos="0">
                      <a:schemeClr val="bg1"/>
                    </a:gs>
                    <a:gs pos="100000">
                      <a:schemeClr val="accent2">
                        <a:lumMod val="90000"/>
                      </a:schemeClr>
                    </a:gs>
                  </a:gsLst>
                  <a:lin ang="5400000" scaled="0"/>
                </a:gradFill>
                <a:latin typeface="+mj-ea"/>
                <a:ea typeface="+mj-ea"/>
              </a:rPr>
              <a:t>基于冲激脉冲成形的堆积判弃技术研究</a:t>
            </a:r>
          </a:p>
        </p:txBody>
      </p:sp>
      <p:grpSp>
        <p:nvGrpSpPr>
          <p:cNvPr id="7" name="组合 6">
            <a:extLst>
              <a:ext uri="{FF2B5EF4-FFF2-40B4-BE49-F238E27FC236}">
                <a16:creationId xmlns:a16="http://schemas.microsoft.com/office/drawing/2014/main" id="{0C8C6C77-05C1-B0DC-D20F-187CEE26E353}"/>
              </a:ext>
            </a:extLst>
          </p:cNvPr>
          <p:cNvGrpSpPr/>
          <p:nvPr/>
        </p:nvGrpSpPr>
        <p:grpSpPr>
          <a:xfrm>
            <a:off x="-1" y="4373154"/>
            <a:ext cx="2755901" cy="639471"/>
            <a:chOff x="-17148" y="5904922"/>
            <a:chExt cx="4046681" cy="953079"/>
          </a:xfrm>
        </p:grpSpPr>
        <p:pic>
          <p:nvPicPr>
            <p:cNvPr id="8" name="图片 7">
              <a:extLst>
                <a:ext uri="{FF2B5EF4-FFF2-40B4-BE49-F238E27FC236}">
                  <a16:creationId xmlns:a16="http://schemas.microsoft.com/office/drawing/2014/main" id="{13D691B9-4A85-C4A9-E588-F7002566CAF2}"/>
                </a:ext>
              </a:extLst>
            </p:cNvPr>
            <p:cNvPicPr>
              <a:picLocks noChangeAspect="1"/>
            </p:cNvPicPr>
            <p:nvPr/>
          </p:nvPicPr>
          <p:blipFill>
            <a:blip r:embed="rId2">
              <a:alphaModFix amt="42000"/>
              <a:duotone>
                <a:schemeClr val="accent1">
                  <a:shade val="45000"/>
                  <a:satMod val="135000"/>
                </a:schemeClr>
                <a:prstClr val="white"/>
              </a:duotone>
            </a:blip>
            <a:srcRect l="69365" r="-298" b="40375"/>
            <a:stretch>
              <a:fillRect/>
            </a:stretch>
          </p:blipFill>
          <p:spPr>
            <a:xfrm flipH="1">
              <a:off x="-17148" y="5904922"/>
              <a:ext cx="1870085" cy="953079"/>
            </a:xfrm>
            <a:prstGeom prst="rect">
              <a:avLst/>
            </a:prstGeom>
          </p:spPr>
        </p:pic>
        <p:pic>
          <p:nvPicPr>
            <p:cNvPr id="9" name="图片 8">
              <a:extLst>
                <a:ext uri="{FF2B5EF4-FFF2-40B4-BE49-F238E27FC236}">
                  <a16:creationId xmlns:a16="http://schemas.microsoft.com/office/drawing/2014/main" id="{76CF8784-C584-095E-1DFC-F8044A43D378}"/>
                </a:ext>
              </a:extLst>
            </p:cNvPr>
            <p:cNvPicPr>
              <a:picLocks noChangeAspect="1"/>
            </p:cNvPicPr>
            <p:nvPr/>
          </p:nvPicPr>
          <p:blipFill>
            <a:blip r:embed="rId2">
              <a:alphaModFix amt="42000"/>
              <a:duotone>
                <a:schemeClr val="accent1">
                  <a:shade val="45000"/>
                  <a:satMod val="135000"/>
                </a:schemeClr>
                <a:prstClr val="white"/>
              </a:duotone>
            </a:blip>
            <a:srcRect l="2122" r="69365" b="40375"/>
            <a:stretch>
              <a:fillRect/>
            </a:stretch>
          </p:blipFill>
          <p:spPr>
            <a:xfrm flipH="1">
              <a:off x="2305729" y="5904922"/>
              <a:ext cx="1723804" cy="953079"/>
            </a:xfrm>
            <a:prstGeom prst="rect">
              <a:avLst/>
            </a:prstGeom>
          </p:spPr>
        </p:pic>
        <p:pic>
          <p:nvPicPr>
            <p:cNvPr id="11" name="图片 10">
              <a:extLst>
                <a:ext uri="{FF2B5EF4-FFF2-40B4-BE49-F238E27FC236}">
                  <a16:creationId xmlns:a16="http://schemas.microsoft.com/office/drawing/2014/main" id="{8A3CC85A-64DC-F016-1254-26E34A713D61}"/>
                </a:ext>
              </a:extLst>
            </p:cNvPr>
            <p:cNvPicPr>
              <a:picLocks noChangeAspect="1"/>
            </p:cNvPicPr>
            <p:nvPr/>
          </p:nvPicPr>
          <p:blipFill>
            <a:blip r:embed="rId2">
              <a:alphaModFix amt="42000"/>
              <a:duotone>
                <a:schemeClr val="accent1">
                  <a:shade val="45000"/>
                  <a:satMod val="135000"/>
                </a:schemeClr>
                <a:prstClr val="white"/>
              </a:duotone>
            </a:blip>
            <a:srcRect l="45411" r="47099" b="40375"/>
            <a:stretch>
              <a:fillRect/>
            </a:stretch>
          </p:blipFill>
          <p:spPr>
            <a:xfrm flipH="1">
              <a:off x="1852938" y="5904922"/>
              <a:ext cx="452790" cy="953079"/>
            </a:xfrm>
            <a:prstGeom prst="rect">
              <a:avLst/>
            </a:prstGeom>
          </p:spPr>
        </p:pic>
      </p:grpSp>
      <p:grpSp>
        <p:nvGrpSpPr>
          <p:cNvPr id="17" name="组合 16">
            <a:extLst>
              <a:ext uri="{FF2B5EF4-FFF2-40B4-BE49-F238E27FC236}">
                <a16:creationId xmlns:a16="http://schemas.microsoft.com/office/drawing/2014/main" id="{39892E2F-6CD2-2AE9-4609-96D4B9E87679}"/>
              </a:ext>
            </a:extLst>
          </p:cNvPr>
          <p:cNvGrpSpPr/>
          <p:nvPr/>
        </p:nvGrpSpPr>
        <p:grpSpPr>
          <a:xfrm flipH="1">
            <a:off x="9436100" y="4373154"/>
            <a:ext cx="2755901" cy="639471"/>
            <a:chOff x="-17148" y="5904922"/>
            <a:chExt cx="4046681" cy="953079"/>
          </a:xfrm>
        </p:grpSpPr>
        <p:pic>
          <p:nvPicPr>
            <p:cNvPr id="18" name="图片 17">
              <a:extLst>
                <a:ext uri="{FF2B5EF4-FFF2-40B4-BE49-F238E27FC236}">
                  <a16:creationId xmlns:a16="http://schemas.microsoft.com/office/drawing/2014/main" id="{77164AAA-C5E8-C987-ED41-779152444B34}"/>
                </a:ext>
              </a:extLst>
            </p:cNvPr>
            <p:cNvPicPr>
              <a:picLocks noChangeAspect="1"/>
            </p:cNvPicPr>
            <p:nvPr/>
          </p:nvPicPr>
          <p:blipFill>
            <a:blip r:embed="rId2">
              <a:alphaModFix amt="42000"/>
              <a:duotone>
                <a:schemeClr val="accent1">
                  <a:shade val="45000"/>
                  <a:satMod val="135000"/>
                </a:schemeClr>
                <a:prstClr val="white"/>
              </a:duotone>
            </a:blip>
            <a:srcRect l="69365" r="-298" b="40375"/>
            <a:stretch>
              <a:fillRect/>
            </a:stretch>
          </p:blipFill>
          <p:spPr>
            <a:xfrm flipH="1">
              <a:off x="-17148" y="5904922"/>
              <a:ext cx="1870085" cy="953079"/>
            </a:xfrm>
            <a:prstGeom prst="rect">
              <a:avLst/>
            </a:prstGeom>
          </p:spPr>
        </p:pic>
        <p:pic>
          <p:nvPicPr>
            <p:cNvPr id="19" name="图片 18">
              <a:extLst>
                <a:ext uri="{FF2B5EF4-FFF2-40B4-BE49-F238E27FC236}">
                  <a16:creationId xmlns:a16="http://schemas.microsoft.com/office/drawing/2014/main" id="{E8294421-CD86-41A6-C8F1-F034593D171C}"/>
                </a:ext>
              </a:extLst>
            </p:cNvPr>
            <p:cNvPicPr>
              <a:picLocks noChangeAspect="1"/>
            </p:cNvPicPr>
            <p:nvPr/>
          </p:nvPicPr>
          <p:blipFill>
            <a:blip r:embed="rId2">
              <a:alphaModFix amt="42000"/>
              <a:duotone>
                <a:schemeClr val="accent1">
                  <a:shade val="45000"/>
                  <a:satMod val="135000"/>
                </a:schemeClr>
                <a:prstClr val="white"/>
              </a:duotone>
            </a:blip>
            <a:srcRect l="2122" r="69365" b="40375"/>
            <a:stretch>
              <a:fillRect/>
            </a:stretch>
          </p:blipFill>
          <p:spPr>
            <a:xfrm flipH="1">
              <a:off x="2305729" y="5904922"/>
              <a:ext cx="1723804" cy="953079"/>
            </a:xfrm>
            <a:prstGeom prst="rect">
              <a:avLst/>
            </a:prstGeom>
          </p:spPr>
        </p:pic>
        <p:pic>
          <p:nvPicPr>
            <p:cNvPr id="20" name="图片 19">
              <a:extLst>
                <a:ext uri="{FF2B5EF4-FFF2-40B4-BE49-F238E27FC236}">
                  <a16:creationId xmlns:a16="http://schemas.microsoft.com/office/drawing/2014/main" id="{3FB4D729-840F-0947-0B28-77650170BA82}"/>
                </a:ext>
              </a:extLst>
            </p:cNvPr>
            <p:cNvPicPr>
              <a:picLocks noChangeAspect="1"/>
            </p:cNvPicPr>
            <p:nvPr/>
          </p:nvPicPr>
          <p:blipFill>
            <a:blip r:embed="rId2">
              <a:alphaModFix amt="42000"/>
              <a:duotone>
                <a:schemeClr val="accent1">
                  <a:shade val="45000"/>
                  <a:satMod val="135000"/>
                </a:schemeClr>
                <a:prstClr val="white"/>
              </a:duotone>
            </a:blip>
            <a:srcRect l="45411" r="47099" b="40375"/>
            <a:stretch>
              <a:fillRect/>
            </a:stretch>
          </p:blipFill>
          <p:spPr>
            <a:xfrm flipH="1">
              <a:off x="1852938" y="5904922"/>
              <a:ext cx="452790" cy="953079"/>
            </a:xfrm>
            <a:prstGeom prst="rect">
              <a:avLst/>
            </a:prstGeom>
          </p:spPr>
        </p:pic>
      </p:grpSp>
      <p:sp>
        <p:nvSpPr>
          <p:cNvPr id="3" name="文本框 13">
            <a:extLst>
              <a:ext uri="{FF2B5EF4-FFF2-40B4-BE49-F238E27FC236}">
                <a16:creationId xmlns:a16="http://schemas.microsoft.com/office/drawing/2014/main" id="{9F73817D-107D-DDE5-0813-8DFF665A3A81}"/>
              </a:ext>
            </a:extLst>
          </p:cNvPr>
          <p:cNvSpPr txBox="1"/>
          <p:nvPr/>
        </p:nvSpPr>
        <p:spPr>
          <a:xfrm>
            <a:off x="4926449" y="5439482"/>
            <a:ext cx="2339102" cy="482953"/>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ts val="3300"/>
              </a:lnSpc>
            </a:pPr>
            <a:r>
              <a:rPr lang="zh-CN" altLang="en-US" sz="2400" b="1" dirty="0">
                <a:latin typeface="微软雅黑" panose="020B0503020204020204" pitchFamily="34" charset="-122"/>
                <a:ea typeface="微软雅黑" panose="020B0503020204020204" pitchFamily="34" charset="-122"/>
              </a:rPr>
              <a:t>汇报人：刘欣怡</a:t>
            </a:r>
          </a:p>
        </p:txBody>
      </p:sp>
      <p:sp>
        <p:nvSpPr>
          <p:cNvPr id="6" name="文本框 17">
            <a:extLst>
              <a:ext uri="{FF2B5EF4-FFF2-40B4-BE49-F238E27FC236}">
                <a16:creationId xmlns:a16="http://schemas.microsoft.com/office/drawing/2014/main" id="{1A16C324-505B-CDBB-041E-768A2FE3BC30}"/>
              </a:ext>
            </a:extLst>
          </p:cNvPr>
          <p:cNvSpPr txBox="1"/>
          <p:nvPr/>
        </p:nvSpPr>
        <p:spPr>
          <a:xfrm>
            <a:off x="5062642" y="6265218"/>
            <a:ext cx="2079415"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400" b="1" dirty="0">
                <a:latin typeface="微软雅黑" panose="020B0503020204020204" pitchFamily="34" charset="-122"/>
                <a:ea typeface="微软雅黑" panose="020B0503020204020204" pitchFamily="34" charset="-122"/>
              </a:rPr>
              <a:t>成都理工大学</a:t>
            </a:r>
          </a:p>
        </p:txBody>
      </p:sp>
    </p:spTree>
    <p:extLst>
      <p:ext uri="{BB962C8B-B14F-4D97-AF65-F5344CB8AC3E}">
        <p14:creationId xmlns:p14="http://schemas.microsoft.com/office/powerpoint/2010/main" val="3020636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E0DD3-126A-F4BF-9207-45603CD0B834}"/>
            </a:ext>
          </a:extLst>
        </p:cNvPr>
        <p:cNvGrpSpPr/>
        <p:nvPr/>
      </p:nvGrpSpPr>
      <p:grpSpPr>
        <a:xfrm>
          <a:off x="0" y="0"/>
          <a:ext cx="0" cy="0"/>
          <a:chOff x="0" y="0"/>
          <a:chExt cx="0" cy="0"/>
        </a:xfrm>
      </p:grpSpPr>
      <p:grpSp>
        <p:nvGrpSpPr>
          <p:cNvPr id="33" name="组合 32">
            <a:extLst>
              <a:ext uri="{FF2B5EF4-FFF2-40B4-BE49-F238E27FC236}">
                <a16:creationId xmlns:a16="http://schemas.microsoft.com/office/drawing/2014/main" id="{661C401E-B732-1D96-5643-EDD591145C34}"/>
              </a:ext>
            </a:extLst>
          </p:cNvPr>
          <p:cNvGrpSpPr/>
          <p:nvPr/>
        </p:nvGrpSpPr>
        <p:grpSpPr>
          <a:xfrm>
            <a:off x="457200" y="5979314"/>
            <a:ext cx="11221279" cy="728772"/>
            <a:chOff x="457200" y="5800201"/>
            <a:chExt cx="11221279" cy="992621"/>
          </a:xfrm>
        </p:grpSpPr>
        <p:sp>
          <p:nvSpPr>
            <p:cNvPr id="5" name="矩形 4">
              <a:extLst>
                <a:ext uri="{FF2B5EF4-FFF2-40B4-BE49-F238E27FC236}">
                  <a16:creationId xmlns:a16="http://schemas.microsoft.com/office/drawing/2014/main" id="{5859686B-7017-18EE-ED50-CE27D8D70879}"/>
                </a:ext>
              </a:extLst>
            </p:cNvPr>
            <p:cNvSpPr/>
            <p:nvPr/>
          </p:nvSpPr>
          <p:spPr>
            <a:xfrm>
              <a:off x="457201" y="5800201"/>
              <a:ext cx="11221278" cy="98397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12F92469-3275-2359-89A0-4BDC1EDBE122}"/>
                </a:ext>
              </a:extLst>
            </p:cNvPr>
            <p:cNvSpPr/>
            <p:nvPr/>
          </p:nvSpPr>
          <p:spPr>
            <a:xfrm>
              <a:off x="457200" y="5808849"/>
              <a:ext cx="1162487" cy="983973"/>
            </a:xfrm>
            <a:custGeom>
              <a:avLst/>
              <a:gdLst>
                <a:gd name="csX0" fmla="*/ 0 w 1162487"/>
                <a:gd name="csY0" fmla="*/ 0 h 983973"/>
                <a:gd name="csX1" fmla="*/ 904461 w 1162487"/>
                <a:gd name="csY1" fmla="*/ 0 h 983973"/>
                <a:gd name="csX2" fmla="*/ 904461 w 1162487"/>
                <a:gd name="csY2" fmla="*/ 278294 h 983973"/>
                <a:gd name="csX3" fmla="*/ 1162487 w 1162487"/>
                <a:gd name="csY3" fmla="*/ 501927 h 983973"/>
                <a:gd name="csX4" fmla="*/ 904461 w 1162487"/>
                <a:gd name="csY4" fmla="*/ 705678 h 983973"/>
                <a:gd name="csX5" fmla="*/ 904461 w 1162487"/>
                <a:gd name="csY5" fmla="*/ 983973 h 983973"/>
                <a:gd name="csX6" fmla="*/ 0 w 1162487"/>
                <a:gd name="csY6" fmla="*/ 983973 h 9839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2487" h="983973">
                  <a:moveTo>
                    <a:pt x="0" y="0"/>
                  </a:moveTo>
                  <a:lnTo>
                    <a:pt x="904461" y="0"/>
                  </a:lnTo>
                  <a:lnTo>
                    <a:pt x="904461" y="278294"/>
                  </a:lnTo>
                  <a:lnTo>
                    <a:pt x="1162487" y="501927"/>
                  </a:lnTo>
                  <a:lnTo>
                    <a:pt x="904461" y="705678"/>
                  </a:lnTo>
                  <a:lnTo>
                    <a:pt x="904461" y="983973"/>
                  </a:lnTo>
                  <a:lnTo>
                    <a:pt x="0" y="983973"/>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文本框 9">
              <a:extLst>
                <a:ext uri="{FF2B5EF4-FFF2-40B4-BE49-F238E27FC236}">
                  <a16:creationId xmlns:a16="http://schemas.microsoft.com/office/drawing/2014/main" id="{704AA12D-05EA-9444-F173-6E122478BB55}"/>
                </a:ext>
              </a:extLst>
            </p:cNvPr>
            <p:cNvSpPr txBox="1"/>
            <p:nvPr/>
          </p:nvSpPr>
          <p:spPr>
            <a:xfrm>
              <a:off x="1239078" y="6061356"/>
              <a:ext cx="10439400" cy="628809"/>
            </a:xfrm>
            <a:prstGeom prst="rect">
              <a:avLst/>
            </a:prstGeom>
            <a:noFill/>
          </p:spPr>
          <p:txBody>
            <a:bodyPr wrap="square">
              <a:spAutoFit/>
            </a:bodyPr>
            <a:lstStyle/>
            <a:p>
              <a:pPr algn="ctr"/>
              <a:r>
                <a:rPr lang="zh-CN" altLang="en-US" sz="2400" b="1" dirty="0">
                  <a:latin typeface="Times New Roman" panose="02020603050405020304" pitchFamily="18" charset="0"/>
                  <a:cs typeface="Times New Roman" panose="02020603050405020304" pitchFamily="18" charset="0"/>
                </a:rPr>
                <a:t>系统测试实验平台：幅值提取系统、</a:t>
              </a:r>
              <a:r>
                <a:rPr lang="en-US" altLang="zh-CN" sz="2400" b="1" dirty="0">
                  <a:latin typeface="Times New Roman" panose="02020603050405020304" pitchFamily="18" charset="0"/>
                  <a:cs typeface="Times New Roman" panose="02020603050405020304" pitchFamily="18" charset="0"/>
                </a:rPr>
                <a:t>PC</a:t>
              </a:r>
              <a:r>
                <a:rPr lang="zh-CN" altLang="en-US" sz="2400" b="1" dirty="0">
                  <a:latin typeface="Times New Roman" panose="02020603050405020304" pitchFamily="18" charset="0"/>
                  <a:cs typeface="Times New Roman" panose="02020603050405020304" pitchFamily="18" charset="0"/>
                </a:rPr>
                <a:t>上位机、放射源</a:t>
              </a:r>
            </a:p>
          </p:txBody>
        </p:sp>
      </p:grpSp>
      <p:grpSp>
        <p:nvGrpSpPr>
          <p:cNvPr id="7" name="组合 6">
            <a:extLst>
              <a:ext uri="{FF2B5EF4-FFF2-40B4-BE49-F238E27FC236}">
                <a16:creationId xmlns:a16="http://schemas.microsoft.com/office/drawing/2014/main" id="{5D8CD527-1AD8-D43D-2A61-B2DDBD5C0C62}"/>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1BD79CCE-EC60-7E9A-B40A-1C7DD64D6EA9}"/>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80D2713D-D894-5949-061F-CBC7DAFA8C0D}"/>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7E569402-C89B-4192-D4F2-3CDA0114368B}"/>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EB995CA1-74B2-D798-7E85-A405FC2C8217}"/>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A06BCD01-0BAA-4367-E751-AC8B909FBF63}"/>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BD6C0786-B8EF-A93A-8B94-048981C81F62}"/>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3.1 </a:t>
            </a:r>
            <a:r>
              <a:rPr lang="zh-CN" altLang="en-US" sz="3000" dirty="0">
                <a:gradFill>
                  <a:gsLst>
                    <a:gs pos="81000">
                      <a:schemeClr val="accent1">
                        <a:lumMod val="75000"/>
                      </a:schemeClr>
                    </a:gs>
                    <a:gs pos="0">
                      <a:schemeClr val="accent1"/>
                    </a:gs>
                  </a:gsLst>
                  <a:lin ang="5400000" scaled="1"/>
                </a:gradFill>
                <a:latin typeface="+mj-ea"/>
                <a:ea typeface="+mj-ea"/>
              </a:rPr>
              <a:t>实验测试平台</a:t>
            </a:r>
          </a:p>
        </p:txBody>
      </p:sp>
      <p:pic>
        <p:nvPicPr>
          <p:cNvPr id="2" name="图片 1">
            <a:extLst>
              <a:ext uri="{FF2B5EF4-FFF2-40B4-BE49-F238E27FC236}">
                <a16:creationId xmlns:a16="http://schemas.microsoft.com/office/drawing/2014/main" id="{B349DD46-7E03-5472-C859-8B2058189EC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583855" y="1305497"/>
            <a:ext cx="6011782" cy="4509770"/>
          </a:xfrm>
          <a:prstGeom prst="rect">
            <a:avLst/>
          </a:prstGeom>
        </p:spPr>
      </p:pic>
      <p:grpSp>
        <p:nvGrpSpPr>
          <p:cNvPr id="3" name="组合 2">
            <a:extLst>
              <a:ext uri="{FF2B5EF4-FFF2-40B4-BE49-F238E27FC236}">
                <a16:creationId xmlns:a16="http://schemas.microsoft.com/office/drawing/2014/main" id="{07F6D9DA-8851-58F2-0BCA-17AF83D00DE1}"/>
              </a:ext>
            </a:extLst>
          </p:cNvPr>
          <p:cNvGrpSpPr/>
          <p:nvPr/>
        </p:nvGrpSpPr>
        <p:grpSpPr>
          <a:xfrm>
            <a:off x="7682548" y="1305497"/>
            <a:ext cx="3354705" cy="4509770"/>
            <a:chOff x="5041" y="0"/>
            <a:chExt cx="8104" cy="10800"/>
          </a:xfrm>
        </p:grpSpPr>
        <p:pic>
          <p:nvPicPr>
            <p:cNvPr id="4" name="图片 3" descr="实验装置">
              <a:extLst>
                <a:ext uri="{FF2B5EF4-FFF2-40B4-BE49-F238E27FC236}">
                  <a16:creationId xmlns:a16="http://schemas.microsoft.com/office/drawing/2014/main" id="{84B576D9-C419-F826-2403-7DE21AD770DF}"/>
                </a:ext>
              </a:extLst>
            </p:cNvPr>
            <p:cNvPicPr>
              <a:picLocks noChangeAspect="1"/>
            </p:cNvPicPr>
            <p:nvPr/>
          </p:nvPicPr>
          <p:blipFill>
            <a:blip r:embed="rId3"/>
            <a:stretch>
              <a:fillRect/>
            </a:stretch>
          </p:blipFill>
          <p:spPr>
            <a:xfrm>
              <a:off x="5041" y="0"/>
              <a:ext cx="8104" cy="10800"/>
            </a:xfrm>
            <a:prstGeom prst="rect">
              <a:avLst/>
            </a:prstGeom>
          </p:spPr>
        </p:pic>
        <p:cxnSp>
          <p:nvCxnSpPr>
            <p:cNvPr id="6" name="直接箭头连接符 5">
              <a:extLst>
                <a:ext uri="{FF2B5EF4-FFF2-40B4-BE49-F238E27FC236}">
                  <a16:creationId xmlns:a16="http://schemas.microsoft.com/office/drawing/2014/main" id="{28A8A0CC-F50B-D8E0-E122-A3E1A5C38D71}"/>
                </a:ext>
              </a:extLst>
            </p:cNvPr>
            <p:cNvCxnSpPr/>
            <p:nvPr/>
          </p:nvCxnSpPr>
          <p:spPr>
            <a:xfrm flipH="1">
              <a:off x="10422" y="6412"/>
              <a:ext cx="6" cy="715"/>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9" name="文本框 19">
              <a:extLst>
                <a:ext uri="{FF2B5EF4-FFF2-40B4-BE49-F238E27FC236}">
                  <a16:creationId xmlns:a16="http://schemas.microsoft.com/office/drawing/2014/main" id="{90C50446-6CF5-006D-8573-FFB6248B88D4}"/>
                </a:ext>
              </a:extLst>
            </p:cNvPr>
            <p:cNvSpPr txBox="1"/>
            <p:nvPr/>
          </p:nvSpPr>
          <p:spPr>
            <a:xfrm>
              <a:off x="9690" y="7258"/>
              <a:ext cx="1631" cy="660"/>
            </a:xfrm>
            <a:prstGeom prst="rect">
              <a:avLst/>
            </a:prstGeom>
            <a:solidFill>
              <a:schemeClr val="bg1"/>
            </a:solidFill>
            <a:ln w="15875">
              <a:solidFill>
                <a:srgbClr val="FF0000"/>
              </a:solid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r>
                <a:rPr lang="zh-CN" altLang="en-US" sz="1200">
                  <a:latin typeface="黑体" panose="02010609060101010101" pitchFamily="49" charset="-122"/>
                  <a:ea typeface="黑体" panose="02010609060101010101" pitchFamily="49" charset="-122"/>
                  <a:cs typeface="Times New Roman" panose="02020603050405020304" pitchFamily="18" charset="0"/>
                </a:rPr>
                <a:t>上位机</a:t>
              </a:r>
            </a:p>
          </p:txBody>
        </p:sp>
        <p:cxnSp>
          <p:nvCxnSpPr>
            <p:cNvPr id="12" name="直接箭头连接符 11">
              <a:extLst>
                <a:ext uri="{FF2B5EF4-FFF2-40B4-BE49-F238E27FC236}">
                  <a16:creationId xmlns:a16="http://schemas.microsoft.com/office/drawing/2014/main" id="{AC60BB64-23A6-D682-31E0-B19311D849A3}"/>
                </a:ext>
              </a:extLst>
            </p:cNvPr>
            <p:cNvCxnSpPr/>
            <p:nvPr/>
          </p:nvCxnSpPr>
          <p:spPr>
            <a:xfrm flipH="1" flipV="1">
              <a:off x="7474" y="8924"/>
              <a:ext cx="415" cy="587"/>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4" name="文本框 7">
              <a:extLst>
                <a:ext uri="{FF2B5EF4-FFF2-40B4-BE49-F238E27FC236}">
                  <a16:creationId xmlns:a16="http://schemas.microsoft.com/office/drawing/2014/main" id="{91CA96A6-F522-0711-E98E-1C0AAEF24343}"/>
                </a:ext>
              </a:extLst>
            </p:cNvPr>
            <p:cNvSpPr txBox="1"/>
            <p:nvPr/>
          </p:nvSpPr>
          <p:spPr>
            <a:xfrm>
              <a:off x="5395" y="8267"/>
              <a:ext cx="3485" cy="660"/>
            </a:xfrm>
            <a:prstGeom prst="rect">
              <a:avLst/>
            </a:prstGeom>
            <a:solidFill>
              <a:schemeClr val="bg1"/>
            </a:solidFill>
            <a:ln w="15875">
              <a:solidFill>
                <a:srgbClr val="FF0000"/>
              </a:solid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r>
                <a:rPr lang="zh-CN" altLang="en-US" sz="1200">
                  <a:latin typeface="黑体" panose="02010609060101010101" pitchFamily="49" charset="-122"/>
                  <a:ea typeface="黑体" panose="02010609060101010101" pitchFamily="49" charset="-122"/>
                  <a:cs typeface="Times New Roman" panose="02020603050405020304" pitchFamily="18" charset="0"/>
                </a:rPr>
                <a:t>较高活度</a:t>
              </a:r>
              <a:r>
                <a:rPr lang="en-US" altLang="zh-CN" sz="1200">
                  <a:latin typeface="Times New Roman" panose="02020603050405020304" pitchFamily="18" charset="0"/>
                  <a:ea typeface="黑体" panose="02010609060101010101" pitchFamily="49" charset="-122"/>
                  <a:cs typeface="Times New Roman" panose="02020603050405020304" pitchFamily="18" charset="0"/>
                </a:rPr>
                <a:t>Cs-137</a:t>
              </a:r>
              <a:r>
                <a:rPr lang="zh-CN" altLang="en-US" sz="1200">
                  <a:latin typeface="黑体" panose="02010609060101010101" pitchFamily="49" charset="-122"/>
                  <a:ea typeface="黑体" panose="02010609060101010101" pitchFamily="49" charset="-122"/>
                  <a:cs typeface="Times New Roman" panose="02020603050405020304" pitchFamily="18" charset="0"/>
                </a:rPr>
                <a:t>源</a:t>
              </a:r>
            </a:p>
          </p:txBody>
        </p:sp>
        <p:cxnSp>
          <p:nvCxnSpPr>
            <p:cNvPr id="15" name="直接箭头连接符 14">
              <a:extLst>
                <a:ext uri="{FF2B5EF4-FFF2-40B4-BE49-F238E27FC236}">
                  <a16:creationId xmlns:a16="http://schemas.microsoft.com/office/drawing/2014/main" id="{F6834084-9646-3418-784D-FBE2F3DD5F6B}"/>
                </a:ext>
              </a:extLst>
            </p:cNvPr>
            <p:cNvCxnSpPr/>
            <p:nvPr/>
          </p:nvCxnSpPr>
          <p:spPr>
            <a:xfrm flipH="1" flipV="1">
              <a:off x="7750" y="2969"/>
              <a:ext cx="530" cy="783"/>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6" name="文本框 9">
              <a:extLst>
                <a:ext uri="{FF2B5EF4-FFF2-40B4-BE49-F238E27FC236}">
                  <a16:creationId xmlns:a16="http://schemas.microsoft.com/office/drawing/2014/main" id="{FE400571-E7FC-305B-61BC-2BF999CF902F}"/>
                </a:ext>
              </a:extLst>
            </p:cNvPr>
            <p:cNvSpPr txBox="1"/>
            <p:nvPr/>
          </p:nvSpPr>
          <p:spPr>
            <a:xfrm>
              <a:off x="5145" y="2197"/>
              <a:ext cx="2841" cy="660"/>
            </a:xfrm>
            <a:prstGeom prst="rect">
              <a:avLst/>
            </a:prstGeom>
            <a:solidFill>
              <a:schemeClr val="bg1"/>
            </a:solidFill>
            <a:ln w="15875">
              <a:solidFill>
                <a:srgbClr val="FF0000"/>
              </a:solid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r>
                <a:rPr lang="en-US" altLang="zh-CN" sz="1200">
                  <a:latin typeface="Times New Roman" panose="02020603050405020304" pitchFamily="18" charset="0"/>
                  <a:cs typeface="Times New Roman" panose="02020603050405020304" pitchFamily="18" charset="0"/>
                  <a:sym typeface="+mn-ea"/>
                </a:rPr>
                <a:t>NaI(Tl) </a:t>
              </a:r>
              <a:r>
                <a:rPr lang="zh-CN" altLang="en-US" sz="1200">
                  <a:latin typeface="黑体" panose="02010609060101010101" pitchFamily="49" charset="-122"/>
                  <a:ea typeface="黑体" panose="02010609060101010101" pitchFamily="49" charset="-122"/>
                  <a:cs typeface="Times New Roman" panose="02020603050405020304" pitchFamily="18" charset="0"/>
                  <a:sym typeface="+mn-ea"/>
                </a:rPr>
                <a:t>探测器</a:t>
              </a:r>
            </a:p>
          </p:txBody>
        </p:sp>
        <p:cxnSp>
          <p:nvCxnSpPr>
            <p:cNvPr id="17" name="直接箭头连接符 16">
              <a:extLst>
                <a:ext uri="{FF2B5EF4-FFF2-40B4-BE49-F238E27FC236}">
                  <a16:creationId xmlns:a16="http://schemas.microsoft.com/office/drawing/2014/main" id="{981BC451-9F66-4C30-626C-5898A4A7A78F}"/>
                </a:ext>
              </a:extLst>
            </p:cNvPr>
            <p:cNvCxnSpPr/>
            <p:nvPr/>
          </p:nvCxnSpPr>
          <p:spPr>
            <a:xfrm>
              <a:off x="9951" y="1819"/>
              <a:ext cx="471" cy="378"/>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8" name="文本框 11">
              <a:extLst>
                <a:ext uri="{FF2B5EF4-FFF2-40B4-BE49-F238E27FC236}">
                  <a16:creationId xmlns:a16="http://schemas.microsoft.com/office/drawing/2014/main" id="{189C2918-01C0-7E21-679C-86407F63B13C}"/>
                </a:ext>
              </a:extLst>
            </p:cNvPr>
            <p:cNvSpPr txBox="1"/>
            <p:nvPr/>
          </p:nvSpPr>
          <p:spPr>
            <a:xfrm>
              <a:off x="9425" y="2349"/>
              <a:ext cx="3393" cy="660"/>
            </a:xfrm>
            <a:prstGeom prst="rect">
              <a:avLst/>
            </a:prstGeom>
            <a:solidFill>
              <a:schemeClr val="bg1"/>
            </a:solidFill>
            <a:ln w="15875">
              <a:solidFill>
                <a:srgbClr val="FF0000"/>
              </a:solid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r>
                <a:rPr lang="zh-CN" altLang="en-US" sz="1200" dirty="0">
                  <a:latin typeface="Times New Roman" panose="02020603050405020304" pitchFamily="18" charset="0"/>
                  <a:ea typeface="黑体" panose="02010609060101010101" pitchFamily="49" charset="-122"/>
                  <a:cs typeface="Times New Roman" panose="02020603050405020304" pitchFamily="18" charset="0"/>
                </a:rPr>
                <a:t>脉冲幅值提取系统</a:t>
              </a:r>
            </a:p>
          </p:txBody>
        </p:sp>
        <p:cxnSp>
          <p:nvCxnSpPr>
            <p:cNvPr id="19" name="直接箭头连接符 18">
              <a:extLst>
                <a:ext uri="{FF2B5EF4-FFF2-40B4-BE49-F238E27FC236}">
                  <a16:creationId xmlns:a16="http://schemas.microsoft.com/office/drawing/2014/main" id="{168363F4-EB88-C3B2-D9D5-18D9189D98CC}"/>
                </a:ext>
              </a:extLst>
            </p:cNvPr>
            <p:cNvCxnSpPr/>
            <p:nvPr/>
          </p:nvCxnSpPr>
          <p:spPr>
            <a:xfrm flipH="1">
              <a:off x="7854" y="1011"/>
              <a:ext cx="818" cy="127"/>
            </a:xfrm>
            <a:prstGeom prst="straightConnector1">
              <a:avLst/>
            </a:prstGeom>
            <a:ln w="25400">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3">
              <a:extLst>
                <a:ext uri="{FF2B5EF4-FFF2-40B4-BE49-F238E27FC236}">
                  <a16:creationId xmlns:a16="http://schemas.microsoft.com/office/drawing/2014/main" id="{B7365720-2BD7-2413-4C10-6292F3CE772B}"/>
                </a:ext>
              </a:extLst>
            </p:cNvPr>
            <p:cNvSpPr txBox="1"/>
            <p:nvPr/>
          </p:nvSpPr>
          <p:spPr>
            <a:xfrm>
              <a:off x="5603" y="807"/>
              <a:ext cx="2148" cy="660"/>
            </a:xfrm>
            <a:prstGeom prst="rect">
              <a:avLst/>
            </a:prstGeom>
            <a:solidFill>
              <a:schemeClr val="bg1"/>
            </a:solidFill>
            <a:ln w="15875">
              <a:solidFill>
                <a:srgbClr val="FF0000"/>
              </a:solid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r>
                <a:rPr lang="zh-CN" altLang="en-US" sz="1200">
                  <a:latin typeface="黑体" panose="02010609060101010101" pitchFamily="49" charset="-122"/>
                  <a:ea typeface="黑体" panose="02010609060101010101" pitchFamily="49" charset="-122"/>
                  <a:cs typeface="Times New Roman" panose="02020603050405020304" pitchFamily="18" charset="0"/>
                </a:rPr>
                <a:t>高压电源</a:t>
              </a:r>
            </a:p>
          </p:txBody>
        </p:sp>
      </p:grpSp>
      <p:sp>
        <p:nvSpPr>
          <p:cNvPr id="22" name="文本框 21">
            <a:extLst>
              <a:ext uri="{FF2B5EF4-FFF2-40B4-BE49-F238E27FC236}">
                <a16:creationId xmlns:a16="http://schemas.microsoft.com/office/drawing/2014/main" id="{BDB4C8B0-0A31-056B-A45D-79A8CDD025A2}"/>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9</a:t>
            </a:r>
            <a:endParaRPr lang="zh-CN" altLang="en-US" b="1" dirty="0">
              <a:latin typeface="+mj-lt"/>
            </a:endParaRPr>
          </a:p>
        </p:txBody>
      </p:sp>
    </p:spTree>
    <p:extLst>
      <p:ext uri="{BB962C8B-B14F-4D97-AF65-F5344CB8AC3E}">
        <p14:creationId xmlns:p14="http://schemas.microsoft.com/office/powerpoint/2010/main" val="1614720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C24E-45D0-96F5-A7BF-499C8D919195}"/>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B9FD9D58-0709-41C8-A629-82975FA09239}"/>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5074B656-1E23-597B-3A12-1D4F2A92ABCB}"/>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2AC0DBDD-EA47-F58E-0FCD-677AF956094A}"/>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6E7F8977-4365-27CE-5055-4DA71039F923}"/>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24682353-A3D8-ED81-EFAA-C99C4B5926D4}"/>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7A7DAC69-0396-BD69-0E97-6F2DAE4805AF}"/>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709EC625-FE05-EDC4-A595-82903EF3B022}"/>
              </a:ext>
            </a:extLst>
          </p:cNvPr>
          <p:cNvSpPr txBox="1"/>
          <p:nvPr/>
        </p:nvSpPr>
        <p:spPr>
          <a:xfrm>
            <a:off x="679680" y="768896"/>
            <a:ext cx="50427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3.2 </a:t>
            </a:r>
            <a:r>
              <a:rPr lang="zh-CN" altLang="en-US" sz="3000" dirty="0">
                <a:gradFill>
                  <a:gsLst>
                    <a:gs pos="81000">
                      <a:schemeClr val="accent1">
                        <a:lumMod val="75000"/>
                      </a:schemeClr>
                    </a:gs>
                    <a:gs pos="0">
                      <a:schemeClr val="accent1"/>
                    </a:gs>
                  </a:gsLst>
                  <a:lin ang="5400000" scaled="1"/>
                </a:gradFill>
                <a:latin typeface="+mj-ea"/>
                <a:ea typeface="+mj-ea"/>
              </a:rPr>
              <a:t>堆积判弃测试</a:t>
            </a:r>
            <a:r>
              <a:rPr lang="en-US" altLang="zh-CN" sz="3000" dirty="0">
                <a:gradFill>
                  <a:gsLst>
                    <a:gs pos="81000">
                      <a:schemeClr val="accent1">
                        <a:lumMod val="75000"/>
                      </a:schemeClr>
                    </a:gs>
                    <a:gs pos="0">
                      <a:schemeClr val="accent1"/>
                    </a:gs>
                  </a:gsLst>
                  <a:lin ang="5400000" scaled="1"/>
                </a:gradFill>
                <a:latin typeface="+mj-ea"/>
                <a:ea typeface="+mj-ea"/>
              </a:rPr>
              <a:t>-Cs-137</a:t>
            </a:r>
            <a:r>
              <a:rPr lang="zh-CN" altLang="en-US" sz="3000" dirty="0">
                <a:gradFill>
                  <a:gsLst>
                    <a:gs pos="81000">
                      <a:schemeClr val="accent1">
                        <a:lumMod val="75000"/>
                      </a:schemeClr>
                    </a:gs>
                    <a:gs pos="0">
                      <a:schemeClr val="accent1"/>
                    </a:gs>
                  </a:gsLst>
                  <a:lin ang="5400000" scaled="1"/>
                </a:gradFill>
                <a:latin typeface="+mj-ea"/>
                <a:ea typeface="+mj-ea"/>
              </a:rPr>
              <a:t>源</a:t>
            </a:r>
          </a:p>
        </p:txBody>
      </p:sp>
      <p:pic>
        <p:nvPicPr>
          <p:cNvPr id="6" name="图片 5">
            <a:extLst>
              <a:ext uri="{FF2B5EF4-FFF2-40B4-BE49-F238E27FC236}">
                <a16:creationId xmlns:a16="http://schemas.microsoft.com/office/drawing/2014/main" id="{7A2148FE-6D84-C7C1-1640-0F46D92832E2}"/>
              </a:ext>
            </a:extLst>
          </p:cNvPr>
          <p:cNvPicPr>
            <a:picLocks noChangeAspect="1"/>
          </p:cNvPicPr>
          <p:nvPr/>
        </p:nvPicPr>
        <p:blipFill>
          <a:blip r:embed="rId3"/>
          <a:stretch>
            <a:fillRect/>
          </a:stretch>
        </p:blipFill>
        <p:spPr>
          <a:xfrm>
            <a:off x="111036" y="1386394"/>
            <a:ext cx="6903913" cy="5414415"/>
          </a:xfrm>
          <a:prstGeom prst="rect">
            <a:avLst/>
          </a:prstGeom>
        </p:spPr>
      </p:pic>
      <p:graphicFrame>
        <p:nvGraphicFramePr>
          <p:cNvPr id="8" name="表格 7">
            <a:extLst>
              <a:ext uri="{FF2B5EF4-FFF2-40B4-BE49-F238E27FC236}">
                <a16:creationId xmlns:a16="http://schemas.microsoft.com/office/drawing/2014/main" id="{C42505A5-6F07-6315-942C-B112A12FD27E}"/>
              </a:ext>
            </a:extLst>
          </p:cNvPr>
          <p:cNvGraphicFramePr>
            <a:graphicFrameLocks noGrp="1"/>
          </p:cNvGraphicFramePr>
          <p:nvPr>
            <p:extLst>
              <p:ext uri="{D42A27DB-BD31-4B8C-83A1-F6EECF244321}">
                <p14:modId xmlns:p14="http://schemas.microsoft.com/office/powerpoint/2010/main" val="890560874"/>
              </p:ext>
            </p:extLst>
          </p:nvPr>
        </p:nvGraphicFramePr>
        <p:xfrm>
          <a:off x="7147328" y="630007"/>
          <a:ext cx="4693921" cy="6156133"/>
        </p:xfrm>
        <a:graphic>
          <a:graphicData uri="http://schemas.openxmlformats.org/drawingml/2006/table">
            <a:tbl>
              <a:tblPr firstRow="1" firstCol="1" bandRow="1">
                <a:tableStyleId>{5C22544A-7EE6-4342-B048-85BDC9FD1C3A}</a:tableStyleId>
              </a:tblPr>
              <a:tblGrid>
                <a:gridCol w="935251">
                  <a:extLst>
                    <a:ext uri="{9D8B030D-6E8A-4147-A177-3AD203B41FA5}">
                      <a16:colId xmlns:a16="http://schemas.microsoft.com/office/drawing/2014/main" val="3562712915"/>
                    </a:ext>
                  </a:extLst>
                </a:gridCol>
                <a:gridCol w="820281">
                  <a:extLst>
                    <a:ext uri="{9D8B030D-6E8A-4147-A177-3AD203B41FA5}">
                      <a16:colId xmlns:a16="http://schemas.microsoft.com/office/drawing/2014/main" val="468294831"/>
                    </a:ext>
                  </a:extLst>
                </a:gridCol>
                <a:gridCol w="940515">
                  <a:extLst>
                    <a:ext uri="{9D8B030D-6E8A-4147-A177-3AD203B41FA5}">
                      <a16:colId xmlns:a16="http://schemas.microsoft.com/office/drawing/2014/main" val="3844489310"/>
                    </a:ext>
                  </a:extLst>
                </a:gridCol>
                <a:gridCol w="998937">
                  <a:extLst>
                    <a:ext uri="{9D8B030D-6E8A-4147-A177-3AD203B41FA5}">
                      <a16:colId xmlns:a16="http://schemas.microsoft.com/office/drawing/2014/main" val="909824221"/>
                    </a:ext>
                  </a:extLst>
                </a:gridCol>
                <a:gridCol w="998937">
                  <a:extLst>
                    <a:ext uri="{9D8B030D-6E8A-4147-A177-3AD203B41FA5}">
                      <a16:colId xmlns:a16="http://schemas.microsoft.com/office/drawing/2014/main" val="2824548302"/>
                    </a:ext>
                  </a:extLst>
                </a:gridCol>
              </a:tblGrid>
              <a:tr h="766340">
                <a:tc rowSpan="2">
                  <a:txBody>
                    <a:bodyPr/>
                    <a:lstStyle/>
                    <a:p>
                      <a:pPr indent="0" algn="ctr">
                        <a:lnSpc>
                          <a:spcPct val="125000"/>
                        </a:lnSpc>
                        <a:buNone/>
                      </a:pPr>
                      <a:r>
                        <a:rPr lang="en-US" altLang="zh-CN" sz="1400" kern="100" dirty="0">
                          <a:effectLst/>
                          <a:latin typeface="+mj-lt"/>
                        </a:rPr>
                        <a:t>Source-detector-distance</a:t>
                      </a:r>
                      <a:r>
                        <a:rPr lang="zh-CN" sz="1400" kern="100" dirty="0">
                          <a:effectLst/>
                          <a:latin typeface="+mj-lt"/>
                        </a:rPr>
                        <a:t>(cm)</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tc rowSpan="2">
                  <a:txBody>
                    <a:bodyPr/>
                    <a:lstStyle/>
                    <a:p>
                      <a:pPr indent="0" algn="ctr">
                        <a:lnSpc>
                          <a:spcPct val="125000"/>
                        </a:lnSpc>
                        <a:buNone/>
                      </a:pPr>
                      <a:r>
                        <a:rPr lang="zh-CN" sz="1400" kern="100" dirty="0">
                          <a:effectLst/>
                          <a:latin typeface="+mj-lt"/>
                        </a:rPr>
                        <a:t>Counts rate</a:t>
                      </a:r>
                      <a:r>
                        <a:rPr lang="en-US" sz="1400" kern="100" dirty="0">
                          <a:effectLst/>
                          <a:latin typeface="+mj-lt"/>
                        </a:rPr>
                        <a:t>(</a:t>
                      </a:r>
                      <a:r>
                        <a:rPr lang="en-US" sz="1400" kern="100" dirty="0" err="1">
                          <a:effectLst/>
                          <a:latin typeface="+mj-lt"/>
                        </a:rPr>
                        <a:t>kcps</a:t>
                      </a:r>
                      <a:r>
                        <a:rPr lang="en-US" sz="1400" kern="100" dirty="0">
                          <a:effectLst/>
                          <a:latin typeface="+mj-lt"/>
                        </a:rPr>
                        <a:t>)</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tc rowSpan="2">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Reject thresh</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tc gridSpan="2">
                  <a:txBody>
                    <a:bodyPr/>
                    <a:lstStyle/>
                    <a:p>
                      <a:pPr indent="0" algn="ctr">
                        <a:lnSpc>
                          <a:spcPct val="125000"/>
                        </a:lnSpc>
                        <a:buNone/>
                      </a:pPr>
                      <a:r>
                        <a:rPr lang="en-US" sz="1400" kern="100" dirty="0">
                          <a:effectLst/>
                          <a:latin typeface="+mj-lt"/>
                        </a:rPr>
                        <a:t>FWHM (%) @ 662 keV</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tc hMerge="1">
                  <a:txBody>
                    <a:bodyPr/>
                    <a:lstStyle/>
                    <a:p>
                      <a:endParaRPr lang="zh-CN" altLang="en-US"/>
                    </a:p>
                  </a:txBody>
                  <a:tcPr/>
                </a:tc>
                <a:extLst>
                  <a:ext uri="{0D108BD9-81ED-4DB2-BD59-A6C34878D82A}">
                    <a16:rowId xmlns:a16="http://schemas.microsoft.com/office/drawing/2014/main" val="3986353583"/>
                  </a:ext>
                </a:extLst>
              </a:tr>
              <a:tr h="53999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400" kern="100" dirty="0">
                          <a:effectLst/>
                          <a:latin typeface="+mj-lt"/>
                        </a:rPr>
                        <a:t>without PUR</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400" kern="100" dirty="0">
                          <a:effectLst/>
                          <a:latin typeface="+mj-lt"/>
                        </a:rPr>
                        <a:t>IRS-Trap</a:t>
                      </a:r>
                      <a:endParaRPr lang="zh-CN" sz="14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990489427"/>
                  </a:ext>
                </a:extLst>
              </a:tr>
              <a:tr h="335094">
                <a:tc rowSpan="3">
                  <a:txBody>
                    <a:bodyPr/>
                    <a:lstStyle/>
                    <a:p>
                      <a:pPr indent="0" algn="ctr">
                        <a:lnSpc>
                          <a:spcPct val="125000"/>
                        </a:lnSpc>
                        <a:buNone/>
                      </a:pPr>
                      <a:r>
                        <a:rPr lang="en-US" sz="1600" kern="100" dirty="0">
                          <a:effectLst/>
                          <a:latin typeface="+mj-lt"/>
                        </a:rPr>
                        <a:t>60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rowSpan="3">
                  <a:txBody>
                    <a:bodyPr/>
                    <a:lstStyle/>
                    <a:p>
                      <a:pPr indent="0" algn="ctr">
                        <a:lnSpc>
                          <a:spcPct val="125000"/>
                        </a:lnSpc>
                        <a:buNone/>
                      </a:pPr>
                      <a:r>
                        <a:rPr lang="en-US" sz="1600" kern="100" dirty="0">
                          <a:effectLst/>
                          <a:latin typeface="+mj-lt"/>
                        </a:rPr>
                        <a:t>198.74</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7.27%</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7.27%</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761695082"/>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7.95%</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7.39%</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442949850"/>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160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9.04%</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7.96%</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3479195838"/>
                  </a:ext>
                </a:extLst>
              </a:tr>
              <a:tr h="335094">
                <a:tc rowSpan="4">
                  <a:txBody>
                    <a:bodyPr/>
                    <a:lstStyle/>
                    <a:p>
                      <a:pPr indent="0" algn="ctr">
                        <a:lnSpc>
                          <a:spcPct val="125000"/>
                        </a:lnSpc>
                        <a:buNone/>
                      </a:pPr>
                      <a:r>
                        <a:rPr lang="en-US" sz="1600" kern="100">
                          <a:effectLst/>
                          <a:latin typeface="+mj-lt"/>
                        </a:rPr>
                        <a:t>75</a:t>
                      </a:r>
                      <a:endParaRPr lang="zh-CN" sz="1600" kern="100">
                        <a:effectLst/>
                        <a:latin typeface="+mj-lt"/>
                        <a:ea typeface="宋体" panose="02010600030101010101" pitchFamily="2" charset="-122"/>
                        <a:cs typeface="Times New Roman" panose="02020603050405020304" pitchFamily="18" charset="0"/>
                      </a:endParaRPr>
                    </a:p>
                  </a:txBody>
                  <a:tcPr marL="19682" marR="19682" marT="0" marB="0" anchor="ctr"/>
                </a:tc>
                <a:tc rowSpan="4">
                  <a:txBody>
                    <a:bodyPr/>
                    <a:lstStyle/>
                    <a:p>
                      <a:pPr indent="0" algn="ctr">
                        <a:lnSpc>
                          <a:spcPct val="125000"/>
                        </a:lnSpc>
                        <a:buNone/>
                      </a:pPr>
                      <a:r>
                        <a:rPr lang="en-US" sz="1600" kern="100" dirty="0">
                          <a:effectLst/>
                          <a:latin typeface="+mj-lt"/>
                        </a:rPr>
                        <a:t>127.19</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7.4%</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7.09%</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633721928"/>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7.49%</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7.22%</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773171319"/>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160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8.24%</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7.71%</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667659998"/>
                  </a:ext>
                </a:extLst>
              </a:tr>
              <a:tr h="266795">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320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11.98%</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8.9%</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2506962187"/>
                  </a:ext>
                </a:extLst>
              </a:tr>
              <a:tr h="335094">
                <a:tc rowSpan="4">
                  <a:txBody>
                    <a:bodyPr/>
                    <a:lstStyle/>
                    <a:p>
                      <a:pPr indent="0" algn="ctr">
                        <a:lnSpc>
                          <a:spcPct val="125000"/>
                        </a:lnSpc>
                        <a:buNone/>
                      </a:pPr>
                      <a:r>
                        <a:rPr lang="en-US" sz="1600" kern="100">
                          <a:effectLst/>
                          <a:latin typeface="+mj-lt"/>
                        </a:rPr>
                        <a:t>90</a:t>
                      </a:r>
                      <a:endParaRPr lang="zh-CN" sz="1600" kern="100">
                        <a:effectLst/>
                        <a:latin typeface="+mj-lt"/>
                        <a:ea typeface="宋体" panose="02010600030101010101" pitchFamily="2" charset="-122"/>
                        <a:cs typeface="Times New Roman" panose="02020603050405020304" pitchFamily="18" charset="0"/>
                      </a:endParaRPr>
                    </a:p>
                  </a:txBody>
                  <a:tcPr marL="19682" marR="19682" marT="0" marB="0" anchor="ctr"/>
                </a:tc>
                <a:tc rowSpan="4">
                  <a:txBody>
                    <a:bodyPr/>
                    <a:lstStyle/>
                    <a:p>
                      <a:pPr indent="0" algn="ctr">
                        <a:lnSpc>
                          <a:spcPct val="125000"/>
                        </a:lnSpc>
                        <a:buNone/>
                      </a:pPr>
                      <a:r>
                        <a:rPr lang="en-US" sz="1600" kern="100" dirty="0">
                          <a:effectLst/>
                          <a:latin typeface="+mj-lt"/>
                        </a:rPr>
                        <a:t>88.33</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7.12%</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7.12%</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2563086140"/>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7.25%</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6.96%</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2004420937"/>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160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8.22%</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7.67%</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75915751"/>
                  </a:ext>
                </a:extLst>
              </a:tr>
              <a:tr h="266795">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320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10.85%</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9.3%</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147910250"/>
                  </a:ext>
                </a:extLst>
              </a:tr>
              <a:tr h="335094">
                <a:tc rowSpan="4">
                  <a:txBody>
                    <a:bodyPr/>
                    <a:lstStyle/>
                    <a:p>
                      <a:pPr indent="0" algn="ctr">
                        <a:lnSpc>
                          <a:spcPct val="125000"/>
                        </a:lnSpc>
                        <a:buNone/>
                      </a:pPr>
                      <a:r>
                        <a:rPr lang="en-US" sz="1600" kern="100">
                          <a:effectLst/>
                          <a:latin typeface="+mj-lt"/>
                        </a:rPr>
                        <a:t>110</a:t>
                      </a:r>
                      <a:endParaRPr lang="zh-CN" sz="1600" kern="100">
                        <a:effectLst/>
                        <a:latin typeface="+mj-lt"/>
                        <a:ea typeface="宋体" panose="02010600030101010101" pitchFamily="2" charset="-122"/>
                        <a:cs typeface="Times New Roman" panose="02020603050405020304" pitchFamily="18" charset="0"/>
                      </a:endParaRPr>
                    </a:p>
                  </a:txBody>
                  <a:tcPr marL="19682" marR="19682" marT="0" marB="0" anchor="ctr"/>
                </a:tc>
                <a:tc rowSpan="4">
                  <a:txBody>
                    <a:bodyPr/>
                    <a:lstStyle/>
                    <a:p>
                      <a:pPr indent="0" algn="ctr">
                        <a:lnSpc>
                          <a:spcPct val="125000"/>
                        </a:lnSpc>
                        <a:buNone/>
                      </a:pPr>
                      <a:r>
                        <a:rPr lang="en-US" sz="1600" kern="100" dirty="0">
                          <a:effectLst/>
                          <a:latin typeface="+mj-lt"/>
                        </a:rPr>
                        <a:t>59.13</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7.26%</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6.94%</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1708363421"/>
                  </a:ext>
                </a:extLst>
              </a:tr>
              <a:tr h="266795">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7.1%</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6.8%</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2425850642"/>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a:effectLst/>
                          <a:latin typeface="+mj-lt"/>
                        </a:rPr>
                        <a:t>160</a:t>
                      </a:r>
                      <a:endParaRPr lang="zh-CN" sz="1600" kern="10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7.61%</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7.32%</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4109168130"/>
                  </a:ext>
                </a:extLst>
              </a:tr>
              <a:tr h="335094">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600" kern="100">
                          <a:effectLst/>
                          <a:latin typeface="+mj-lt"/>
                        </a:rPr>
                        <a:t>320</a:t>
                      </a:r>
                      <a:endParaRPr lang="zh-CN" sz="1600" kern="10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8.56%</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tc>
                  <a:txBody>
                    <a:bodyPr/>
                    <a:lstStyle/>
                    <a:p>
                      <a:pPr indent="0" algn="ctr">
                        <a:lnSpc>
                          <a:spcPct val="125000"/>
                        </a:lnSpc>
                        <a:buNone/>
                      </a:pPr>
                      <a:r>
                        <a:rPr lang="en-US" sz="1600" kern="100" dirty="0">
                          <a:effectLst/>
                          <a:latin typeface="+mj-lt"/>
                        </a:rPr>
                        <a:t>7.8%</a:t>
                      </a:r>
                      <a:endParaRPr lang="zh-CN" sz="1600" kern="100" dirty="0">
                        <a:effectLst/>
                        <a:latin typeface="+mj-lt"/>
                        <a:ea typeface="宋体" panose="02010600030101010101" pitchFamily="2" charset="-122"/>
                        <a:cs typeface="Times New Roman" panose="02020603050405020304" pitchFamily="18" charset="0"/>
                      </a:endParaRPr>
                    </a:p>
                  </a:txBody>
                  <a:tcPr marL="19682" marR="19682" marT="0" marB="0" anchor="ctr"/>
                </a:tc>
                <a:extLst>
                  <a:ext uri="{0D108BD9-81ED-4DB2-BD59-A6C34878D82A}">
                    <a16:rowId xmlns:a16="http://schemas.microsoft.com/office/drawing/2014/main" val="2786793415"/>
                  </a:ext>
                </a:extLst>
              </a:tr>
            </a:tbl>
          </a:graphicData>
        </a:graphic>
      </p:graphicFrame>
      <p:grpSp>
        <p:nvGrpSpPr>
          <p:cNvPr id="10" name="组合 9">
            <a:extLst>
              <a:ext uri="{FF2B5EF4-FFF2-40B4-BE49-F238E27FC236}">
                <a16:creationId xmlns:a16="http://schemas.microsoft.com/office/drawing/2014/main" id="{0D6EF26F-D294-CEB9-30F6-BF8BAAC85BB0}"/>
              </a:ext>
            </a:extLst>
          </p:cNvPr>
          <p:cNvGrpSpPr/>
          <p:nvPr/>
        </p:nvGrpSpPr>
        <p:grpSpPr>
          <a:xfrm>
            <a:off x="7294349" y="3346187"/>
            <a:ext cx="4693921" cy="1252930"/>
            <a:chOff x="7294349" y="3228711"/>
            <a:chExt cx="4693921" cy="1252930"/>
          </a:xfrm>
        </p:grpSpPr>
        <p:sp>
          <p:nvSpPr>
            <p:cNvPr id="12" name="矩形: 圆角 11">
              <a:extLst>
                <a:ext uri="{FF2B5EF4-FFF2-40B4-BE49-F238E27FC236}">
                  <a16:creationId xmlns:a16="http://schemas.microsoft.com/office/drawing/2014/main" id="{1EF16058-6AA9-9549-25A2-E7FCF49FDE27}"/>
                </a:ext>
              </a:extLst>
            </p:cNvPr>
            <p:cNvSpPr/>
            <p:nvPr/>
          </p:nvSpPr>
          <p:spPr>
            <a:xfrm>
              <a:off x="7294349" y="3228711"/>
              <a:ext cx="4693921" cy="1252930"/>
            </a:xfrm>
            <a:prstGeom prst="roundRect">
              <a:avLst>
                <a:gd name="adj" fmla="val 1518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14505EF2-D513-1B8C-ED85-AB3E57A59E54}"/>
                </a:ext>
              </a:extLst>
            </p:cNvPr>
            <p:cNvSpPr txBox="1"/>
            <p:nvPr/>
          </p:nvSpPr>
          <p:spPr>
            <a:xfrm>
              <a:off x="7480664" y="3470455"/>
              <a:ext cx="4360585" cy="769441"/>
            </a:xfrm>
            <a:prstGeom prst="rect">
              <a:avLst/>
            </a:prstGeom>
            <a:noFill/>
          </p:spPr>
          <p:txBody>
            <a:bodyPr wrap="square" rtlCol="0">
              <a:spAutoFit/>
            </a:bodyPr>
            <a:lstStyle>
              <a:defPPr>
                <a:defRPr lang="zh-CN"/>
              </a:defPPr>
              <a:lvl1pPr>
                <a:defRPr sz="2000">
                  <a:solidFill>
                    <a:schemeClr val="bg1"/>
                  </a:solidFill>
                  <a:latin typeface="+mn-ea"/>
                </a:defRPr>
              </a:lvl1pPr>
            </a:lstStyle>
            <a:p>
              <a:r>
                <a:rPr lang="zh-CN" altLang="en-US" dirty="0">
                  <a:latin typeface="+mj-lt"/>
                </a:rPr>
                <a:t>使用堆积判弃技术后，</a:t>
              </a:r>
              <a:r>
                <a:rPr lang="en-US" altLang="zh-CN" dirty="0">
                  <a:latin typeface="+mj-lt"/>
                </a:rPr>
                <a:t>Cs-137</a:t>
              </a:r>
              <a:r>
                <a:rPr lang="zh-CN" altLang="en-US" dirty="0">
                  <a:latin typeface="+mj-lt"/>
                </a:rPr>
                <a:t>的全能峰的能量分辨率均稳定在</a:t>
              </a:r>
              <a:r>
                <a:rPr lang="en-US" altLang="zh-CN" sz="2400" b="1" dirty="0">
                  <a:solidFill>
                    <a:srgbClr val="FFC000"/>
                  </a:solidFill>
                  <a:latin typeface="+mj-lt"/>
                </a:rPr>
                <a:t>9%</a:t>
              </a:r>
              <a:r>
                <a:rPr lang="zh-CN" altLang="en-US" dirty="0">
                  <a:latin typeface="+mj-lt"/>
                </a:rPr>
                <a:t>以内</a:t>
              </a:r>
            </a:p>
          </p:txBody>
        </p:sp>
      </p:grpSp>
      <p:sp>
        <p:nvSpPr>
          <p:cNvPr id="3" name="文本框 2">
            <a:extLst>
              <a:ext uri="{FF2B5EF4-FFF2-40B4-BE49-F238E27FC236}">
                <a16:creationId xmlns:a16="http://schemas.microsoft.com/office/drawing/2014/main" id="{EEFB5933-5DBC-2AEC-539A-BBAF4265A853}"/>
              </a:ext>
            </a:extLst>
          </p:cNvPr>
          <p:cNvSpPr txBox="1"/>
          <p:nvPr/>
        </p:nvSpPr>
        <p:spPr>
          <a:xfrm>
            <a:off x="11856516" y="6450844"/>
            <a:ext cx="466387" cy="369332"/>
          </a:xfrm>
          <a:prstGeom prst="rect">
            <a:avLst/>
          </a:prstGeom>
          <a:noFill/>
        </p:spPr>
        <p:txBody>
          <a:bodyPr wrap="square" rtlCol="0">
            <a:spAutoFit/>
          </a:bodyPr>
          <a:lstStyle/>
          <a:p>
            <a:r>
              <a:rPr lang="en-US" altLang="zh-CN" b="1" dirty="0">
                <a:latin typeface="+mj-lt"/>
              </a:rPr>
              <a:t>10</a:t>
            </a:r>
            <a:endParaRPr lang="zh-CN" altLang="en-US" b="1" dirty="0">
              <a:latin typeface="+mj-lt"/>
            </a:endParaRPr>
          </a:p>
        </p:txBody>
      </p:sp>
    </p:spTree>
    <p:extLst>
      <p:ext uri="{BB962C8B-B14F-4D97-AF65-F5344CB8AC3E}">
        <p14:creationId xmlns:p14="http://schemas.microsoft.com/office/powerpoint/2010/main" val="411538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190B-3E0A-CB23-2423-2114FBE2B9B3}"/>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26379BFA-BF81-09E9-3451-9F38C7A9BCA1}"/>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BC590C1F-0CA0-262A-C625-63D9A0ABA1FD}"/>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3A9074F1-114F-0CA5-A3ED-41CA312B18C3}"/>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696F7C1B-AEC1-2443-0616-378F650C1981}"/>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E6F8F0F4-626D-2F06-D141-9F518675CF4B}"/>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550388D4-4B48-92C1-B9B4-72F2D79FCB07}"/>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3EC48E5E-1200-BD3A-458B-7EE3FD6B5AAF}"/>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3.2 </a:t>
            </a:r>
            <a:r>
              <a:rPr lang="zh-CN" altLang="en-US" sz="3000" dirty="0">
                <a:gradFill>
                  <a:gsLst>
                    <a:gs pos="81000">
                      <a:schemeClr val="accent1">
                        <a:lumMod val="75000"/>
                      </a:schemeClr>
                    </a:gs>
                    <a:gs pos="0">
                      <a:schemeClr val="accent1"/>
                    </a:gs>
                  </a:gsLst>
                  <a:lin ang="5400000" scaled="1"/>
                </a:gradFill>
                <a:latin typeface="+mj-ea"/>
                <a:ea typeface="+mj-ea"/>
              </a:rPr>
              <a:t>堆积判弃测试</a:t>
            </a:r>
          </a:p>
        </p:txBody>
      </p:sp>
      <p:graphicFrame>
        <p:nvGraphicFramePr>
          <p:cNvPr id="2" name="表格 1">
            <a:extLst>
              <a:ext uri="{FF2B5EF4-FFF2-40B4-BE49-F238E27FC236}">
                <a16:creationId xmlns:a16="http://schemas.microsoft.com/office/drawing/2014/main" id="{AE77224C-8CAB-968B-AAFA-C15B226F83CE}"/>
              </a:ext>
            </a:extLst>
          </p:cNvPr>
          <p:cNvGraphicFramePr>
            <a:graphicFrameLocks noGrp="1"/>
          </p:cNvGraphicFramePr>
          <p:nvPr>
            <p:extLst>
              <p:ext uri="{D42A27DB-BD31-4B8C-83A1-F6EECF244321}">
                <p14:modId xmlns:p14="http://schemas.microsoft.com/office/powerpoint/2010/main" val="1895196622"/>
              </p:ext>
            </p:extLst>
          </p:nvPr>
        </p:nvGraphicFramePr>
        <p:xfrm>
          <a:off x="7323763" y="1200154"/>
          <a:ext cx="4538116" cy="5303719"/>
        </p:xfrm>
        <a:graphic>
          <a:graphicData uri="http://schemas.openxmlformats.org/drawingml/2006/table">
            <a:tbl>
              <a:tblPr firstRow="1" firstCol="1" bandRow="1">
                <a:tableStyleId>{5C22544A-7EE6-4342-B048-85BDC9FD1C3A}</a:tableStyleId>
              </a:tblPr>
              <a:tblGrid>
                <a:gridCol w="1201266">
                  <a:extLst>
                    <a:ext uri="{9D8B030D-6E8A-4147-A177-3AD203B41FA5}">
                      <a16:colId xmlns:a16="http://schemas.microsoft.com/office/drawing/2014/main" val="2691180437"/>
                    </a:ext>
                  </a:extLst>
                </a:gridCol>
                <a:gridCol w="1201266">
                  <a:extLst>
                    <a:ext uri="{9D8B030D-6E8A-4147-A177-3AD203B41FA5}">
                      <a16:colId xmlns:a16="http://schemas.microsoft.com/office/drawing/2014/main" val="3931429363"/>
                    </a:ext>
                  </a:extLst>
                </a:gridCol>
                <a:gridCol w="1067792">
                  <a:extLst>
                    <a:ext uri="{9D8B030D-6E8A-4147-A177-3AD203B41FA5}">
                      <a16:colId xmlns:a16="http://schemas.microsoft.com/office/drawing/2014/main" val="2989733370"/>
                    </a:ext>
                  </a:extLst>
                </a:gridCol>
                <a:gridCol w="1067792">
                  <a:extLst>
                    <a:ext uri="{9D8B030D-6E8A-4147-A177-3AD203B41FA5}">
                      <a16:colId xmlns:a16="http://schemas.microsoft.com/office/drawing/2014/main" val="1377407411"/>
                    </a:ext>
                  </a:extLst>
                </a:gridCol>
              </a:tblGrid>
              <a:tr h="378315">
                <a:tc rowSpan="2">
                  <a:txBody>
                    <a:bodyPr/>
                    <a:lstStyle/>
                    <a:p>
                      <a:pPr indent="0" algn="ctr">
                        <a:lnSpc>
                          <a:spcPct val="125000"/>
                        </a:lnSpc>
                        <a:buNone/>
                      </a:pPr>
                      <a:r>
                        <a:rPr lang="en-US" altLang="zh-CN" sz="1400" kern="100" dirty="0">
                          <a:effectLst/>
                          <a:latin typeface="+mj-lt"/>
                        </a:rPr>
                        <a:t>Counts rate(</a:t>
                      </a:r>
                      <a:r>
                        <a:rPr lang="en-US" altLang="zh-CN" sz="1400" kern="100" dirty="0" err="1">
                          <a:effectLst/>
                          <a:latin typeface="+mj-lt"/>
                        </a:rPr>
                        <a:t>kcps</a:t>
                      </a:r>
                      <a:r>
                        <a:rPr lang="en-US" altLang="zh-CN" sz="1400" kern="100" dirty="0">
                          <a:effectLst/>
                          <a:latin typeface="+mj-lt"/>
                        </a:rPr>
                        <a:t>)</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rowSpan="2">
                  <a:txBody>
                    <a:bodyPr/>
                    <a:lstStyle/>
                    <a:p>
                      <a:pPr indent="0" algn="ctr">
                        <a:lnSpc>
                          <a:spcPct val="125000"/>
                        </a:lnSpc>
                        <a:buNone/>
                      </a:pPr>
                      <a:r>
                        <a:rPr lang="en-US" altLang="zh-CN" sz="1400" kern="100" dirty="0">
                          <a:effectLst/>
                          <a:latin typeface="+mj-lt"/>
                        </a:rPr>
                        <a:t>Reject thresh</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gridSpan="2">
                  <a:txBody>
                    <a:bodyPr/>
                    <a:lstStyle/>
                    <a:p>
                      <a:pPr indent="0" algn="ctr">
                        <a:lnSpc>
                          <a:spcPct val="125000"/>
                        </a:lnSpc>
                        <a:buNone/>
                      </a:pPr>
                      <a:r>
                        <a:rPr lang="zh-CN" sz="1400" kern="100" dirty="0">
                          <a:effectLst/>
                          <a:latin typeface="+mj-lt"/>
                        </a:rPr>
                        <a:t>Peak Factor</a:t>
                      </a:r>
                      <a:r>
                        <a:rPr lang="en-US" sz="1400" kern="100" dirty="0">
                          <a:effectLst/>
                          <a:latin typeface="+mj-lt"/>
                        </a:rPr>
                        <a:t> (FWTM/FWHM)</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extLst>
                  <a:ext uri="{0D108BD9-81ED-4DB2-BD59-A6C34878D82A}">
                    <a16:rowId xmlns:a16="http://schemas.microsoft.com/office/drawing/2014/main" val="2203199061"/>
                  </a:ext>
                </a:extLst>
              </a:tr>
              <a:tr h="533647">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400" kern="100" dirty="0">
                          <a:effectLst/>
                          <a:latin typeface="+mj-lt"/>
                        </a:rPr>
                        <a:t>without PUR</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zh-CN" sz="1400" kern="100" dirty="0">
                          <a:effectLst/>
                          <a:latin typeface="+mj-lt"/>
                        </a:rPr>
                        <a:t>IRS-Trap</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84330159"/>
                  </a:ext>
                </a:extLst>
              </a:tr>
              <a:tr h="306221">
                <a:tc rowSpan="3">
                  <a:txBody>
                    <a:bodyPr/>
                    <a:lstStyle/>
                    <a:p>
                      <a:pPr indent="0" algn="ctr">
                        <a:lnSpc>
                          <a:spcPct val="125000"/>
                        </a:lnSpc>
                        <a:buNone/>
                      </a:pPr>
                      <a:r>
                        <a:rPr lang="en-US" altLang="zh-CN" sz="1600" kern="100" dirty="0">
                          <a:effectLst/>
                          <a:latin typeface="+mj-lt"/>
                          <a:ea typeface="宋体" panose="02010600030101010101" pitchFamily="2" charset="-122"/>
                          <a:cs typeface="Times New Roman" panose="02020603050405020304" pitchFamily="18" charset="0"/>
                        </a:rPr>
                        <a:t>198.74</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2.30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2.08</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762819494"/>
                  </a:ext>
                </a:extLst>
              </a:tr>
              <a:tr h="304262">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3.82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2.11</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637429928"/>
                  </a:ext>
                </a:extLst>
              </a:tr>
              <a:tr h="304262">
                <a:tc vMerge="1">
                  <a:txBody>
                    <a:bodyPr/>
                    <a:lstStyle/>
                    <a:p>
                      <a:endParaRPr lang="zh-CN" altLang="en-US"/>
                    </a:p>
                  </a:txBody>
                  <a:tcPr/>
                </a:tc>
                <a:tc>
                  <a:txBody>
                    <a:bodyPr/>
                    <a:lstStyle/>
                    <a:p>
                      <a:pPr indent="0" algn="ctr">
                        <a:lnSpc>
                          <a:spcPct val="125000"/>
                        </a:lnSpc>
                        <a:buNone/>
                      </a:pPr>
                      <a:r>
                        <a:rPr lang="en-US" sz="1600" kern="100" dirty="0">
                          <a:effectLst/>
                          <a:latin typeface="+mj-lt"/>
                        </a:rPr>
                        <a:t>160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2.17</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62487344"/>
                  </a:ext>
                </a:extLst>
              </a:tr>
              <a:tr h="304262">
                <a:tc rowSpan="3">
                  <a:txBody>
                    <a:bodyPr/>
                    <a:lstStyle/>
                    <a:p>
                      <a:pPr indent="0" algn="ctr">
                        <a:lnSpc>
                          <a:spcPct val="125000"/>
                        </a:lnSpc>
                        <a:buNone/>
                      </a:pPr>
                      <a:r>
                        <a:rPr lang="en-US" altLang="zh-CN" sz="1600" kern="100" dirty="0">
                          <a:effectLst/>
                          <a:latin typeface="+mj-lt"/>
                          <a:ea typeface="宋体" panose="02010600030101010101" pitchFamily="2" charset="-122"/>
                          <a:cs typeface="Times New Roman" panose="02020603050405020304" pitchFamily="18" charset="0"/>
                        </a:rPr>
                        <a:t>127.19</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2.08</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2.04</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193557637"/>
                  </a:ext>
                </a:extLst>
              </a:tr>
              <a:tr h="304262">
                <a:tc vMerge="1">
                  <a:txBody>
                    <a:bodyPr/>
                    <a:lstStyle/>
                    <a:p>
                      <a:endParaRPr lang="zh-CN" altLang="en-US"/>
                    </a:p>
                  </a:txBody>
                  <a:tcPr/>
                </a:tc>
                <a:tc>
                  <a:txBody>
                    <a:bodyPr/>
                    <a:lstStyle/>
                    <a:p>
                      <a:pPr indent="0" algn="ctr">
                        <a:lnSpc>
                          <a:spcPct val="125000"/>
                        </a:lnSpc>
                        <a:buNone/>
                      </a:pPr>
                      <a:r>
                        <a:rPr lang="en-US" sz="1600" kern="100" dirty="0">
                          <a:effectLst/>
                          <a:latin typeface="+mj-lt"/>
                        </a:rPr>
                        <a:t>80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2.35</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2.08</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589428366"/>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160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2.07</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58622232"/>
                  </a:ext>
                </a:extLst>
              </a:tr>
              <a:tr h="304262">
                <a:tc rowSpan="4">
                  <a:txBody>
                    <a:bodyPr/>
                    <a:lstStyle/>
                    <a:p>
                      <a:pPr indent="0" algn="ctr">
                        <a:lnSpc>
                          <a:spcPct val="125000"/>
                        </a:lnSpc>
                        <a:buNone/>
                      </a:pPr>
                      <a:r>
                        <a:rPr lang="en-US" altLang="zh-CN" sz="1600" kern="100" dirty="0">
                          <a:effectLst/>
                          <a:latin typeface="+mj-lt"/>
                          <a:ea typeface="宋体" panose="02010600030101010101" pitchFamily="2" charset="-122"/>
                          <a:cs typeface="Times New Roman" panose="02020603050405020304" pitchFamily="18" charset="0"/>
                        </a:rPr>
                        <a:t>88.33</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40</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2.09</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501170464"/>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80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2.24</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6856399"/>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160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3.83</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2.07</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942092818"/>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320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2.19</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668547141"/>
                  </a:ext>
                </a:extLst>
              </a:tr>
              <a:tr h="304262">
                <a:tc rowSpan="4">
                  <a:txBody>
                    <a:bodyPr/>
                    <a:lstStyle/>
                    <a:p>
                      <a:pPr indent="0" algn="ctr">
                        <a:lnSpc>
                          <a:spcPct val="125000"/>
                        </a:lnSpc>
                        <a:buNone/>
                      </a:pPr>
                      <a:r>
                        <a:rPr lang="en-US" altLang="zh-CN" sz="1600" kern="100" dirty="0">
                          <a:effectLst/>
                          <a:latin typeface="+mj-lt"/>
                          <a:ea typeface="宋体" panose="02010600030101010101" pitchFamily="2" charset="-122"/>
                          <a:cs typeface="Times New Roman" panose="02020603050405020304" pitchFamily="18" charset="0"/>
                        </a:rPr>
                        <a:t>59.13</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40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708691164"/>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80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2.12</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2.09</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4854570"/>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160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2.33</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2.04</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827933952"/>
                  </a:ext>
                </a:extLst>
              </a:tr>
              <a:tr h="304262">
                <a:tc vMerge="1">
                  <a:txBody>
                    <a:bodyPr/>
                    <a:lstStyle/>
                    <a:p>
                      <a:endParaRPr lang="zh-CN" altLang="en-US"/>
                    </a:p>
                  </a:txBody>
                  <a:tcPr/>
                </a:tc>
                <a:tc>
                  <a:txBody>
                    <a:bodyPr/>
                    <a:lstStyle/>
                    <a:p>
                      <a:pPr indent="0" algn="ctr">
                        <a:lnSpc>
                          <a:spcPct val="125000"/>
                        </a:lnSpc>
                        <a:buNone/>
                      </a:pPr>
                      <a:r>
                        <a:rPr lang="en-US" sz="1600" kern="100">
                          <a:effectLst/>
                          <a:latin typeface="+mj-lt"/>
                        </a:rPr>
                        <a:t>320</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a:effectLst/>
                          <a:latin typeface="+mj-lt"/>
                        </a:rPr>
                        <a:t>/</a:t>
                      </a:r>
                      <a:endParaRPr lang="zh-CN" sz="1600" kern="10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sz="1600" kern="100" dirty="0">
                          <a:effectLst/>
                          <a:latin typeface="+mj-lt"/>
                        </a:rPr>
                        <a:t>2.14</a:t>
                      </a:r>
                      <a:endParaRPr lang="zh-CN" sz="1600"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468714836"/>
                  </a:ext>
                </a:extLst>
              </a:tr>
            </a:tbl>
          </a:graphicData>
        </a:graphic>
      </p:graphicFrame>
      <p:grpSp>
        <p:nvGrpSpPr>
          <p:cNvPr id="3" name="组合 2">
            <a:extLst>
              <a:ext uri="{FF2B5EF4-FFF2-40B4-BE49-F238E27FC236}">
                <a16:creationId xmlns:a16="http://schemas.microsoft.com/office/drawing/2014/main" id="{AC93E80D-E660-0253-8BA5-636BF6971FA5}"/>
              </a:ext>
            </a:extLst>
          </p:cNvPr>
          <p:cNvGrpSpPr/>
          <p:nvPr/>
        </p:nvGrpSpPr>
        <p:grpSpPr>
          <a:xfrm>
            <a:off x="7245860" y="3278918"/>
            <a:ext cx="4693921" cy="1252930"/>
            <a:chOff x="7294349" y="3228711"/>
            <a:chExt cx="4693921" cy="1252930"/>
          </a:xfrm>
        </p:grpSpPr>
        <p:sp>
          <p:nvSpPr>
            <p:cNvPr id="4" name="矩形: 圆角 3">
              <a:extLst>
                <a:ext uri="{FF2B5EF4-FFF2-40B4-BE49-F238E27FC236}">
                  <a16:creationId xmlns:a16="http://schemas.microsoft.com/office/drawing/2014/main" id="{1882598F-53E6-2729-3FB0-F5AB991637BB}"/>
                </a:ext>
              </a:extLst>
            </p:cNvPr>
            <p:cNvSpPr/>
            <p:nvPr/>
          </p:nvSpPr>
          <p:spPr>
            <a:xfrm>
              <a:off x="7294349" y="3228711"/>
              <a:ext cx="4693921" cy="1252930"/>
            </a:xfrm>
            <a:prstGeom prst="roundRect">
              <a:avLst>
                <a:gd name="adj" fmla="val 1518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6EEDB5E0-D704-E5C2-6AA2-6B2E203AF681}"/>
                </a:ext>
              </a:extLst>
            </p:cNvPr>
            <p:cNvSpPr txBox="1"/>
            <p:nvPr/>
          </p:nvSpPr>
          <p:spPr>
            <a:xfrm>
              <a:off x="7480664" y="3330755"/>
              <a:ext cx="4360585" cy="1077218"/>
            </a:xfrm>
            <a:prstGeom prst="rect">
              <a:avLst/>
            </a:prstGeom>
            <a:noFill/>
          </p:spPr>
          <p:txBody>
            <a:bodyPr wrap="square" rtlCol="0">
              <a:spAutoFit/>
            </a:bodyPr>
            <a:lstStyle>
              <a:defPPr>
                <a:defRPr lang="zh-CN"/>
              </a:defPPr>
              <a:lvl1pPr>
                <a:defRPr sz="2000">
                  <a:solidFill>
                    <a:schemeClr val="bg1"/>
                  </a:solidFill>
                  <a:latin typeface="+mn-ea"/>
                </a:defRPr>
              </a:lvl1pPr>
            </a:lstStyle>
            <a:p>
              <a:r>
                <a:rPr lang="zh-CN" altLang="en-US" dirty="0">
                  <a:latin typeface="+mj-lt"/>
                </a:rPr>
                <a:t>使用堆积判弃技术后，</a:t>
              </a:r>
              <a:r>
                <a:rPr lang="en-US" altLang="zh-CN" dirty="0">
                  <a:latin typeface="+mj-lt"/>
                </a:rPr>
                <a:t>Cs-137</a:t>
              </a:r>
              <a:r>
                <a:rPr lang="zh-CN" altLang="en-US" dirty="0">
                  <a:latin typeface="+mj-lt"/>
                </a:rPr>
                <a:t>的全能峰峰形改善显著，峰形因子稳定在</a:t>
              </a:r>
              <a:r>
                <a:rPr lang="en-US" altLang="zh-CN" sz="2400" b="1" dirty="0">
                  <a:solidFill>
                    <a:srgbClr val="FFC000"/>
                  </a:solidFill>
                  <a:latin typeface="+mj-lt"/>
                </a:rPr>
                <a:t>2.2</a:t>
              </a:r>
              <a:r>
                <a:rPr lang="zh-CN" altLang="en-US" dirty="0">
                  <a:latin typeface="+mj-lt"/>
                </a:rPr>
                <a:t>以内</a:t>
              </a:r>
            </a:p>
          </p:txBody>
        </p:sp>
      </p:grpSp>
      <p:pic>
        <p:nvPicPr>
          <p:cNvPr id="14" name="图片 13">
            <a:extLst>
              <a:ext uri="{FF2B5EF4-FFF2-40B4-BE49-F238E27FC236}">
                <a16:creationId xmlns:a16="http://schemas.microsoft.com/office/drawing/2014/main" id="{407A266C-75A9-63E1-580A-C0DCBE077C1C}"/>
              </a:ext>
            </a:extLst>
          </p:cNvPr>
          <p:cNvPicPr>
            <a:picLocks noChangeAspect="1"/>
          </p:cNvPicPr>
          <p:nvPr/>
        </p:nvPicPr>
        <p:blipFill>
          <a:blip r:embed="rId3"/>
          <a:stretch>
            <a:fillRect/>
          </a:stretch>
        </p:blipFill>
        <p:spPr>
          <a:xfrm>
            <a:off x="180319" y="1314744"/>
            <a:ext cx="6903913" cy="5414415"/>
          </a:xfrm>
          <a:prstGeom prst="rect">
            <a:avLst/>
          </a:prstGeom>
        </p:spPr>
      </p:pic>
      <p:sp>
        <p:nvSpPr>
          <p:cNvPr id="8" name="文本框 7">
            <a:extLst>
              <a:ext uri="{FF2B5EF4-FFF2-40B4-BE49-F238E27FC236}">
                <a16:creationId xmlns:a16="http://schemas.microsoft.com/office/drawing/2014/main" id="{E9E0FA10-973D-EA60-B6CE-70C323F05F24}"/>
              </a:ext>
            </a:extLst>
          </p:cNvPr>
          <p:cNvSpPr txBox="1"/>
          <p:nvPr/>
        </p:nvSpPr>
        <p:spPr>
          <a:xfrm>
            <a:off x="11739914" y="6450844"/>
            <a:ext cx="417309" cy="369332"/>
          </a:xfrm>
          <a:prstGeom prst="rect">
            <a:avLst/>
          </a:prstGeom>
          <a:noFill/>
        </p:spPr>
        <p:txBody>
          <a:bodyPr wrap="square" rtlCol="0">
            <a:spAutoFit/>
          </a:bodyPr>
          <a:lstStyle/>
          <a:p>
            <a:r>
              <a:rPr lang="en-US" altLang="zh-CN" b="1" dirty="0">
                <a:latin typeface="+mj-lt"/>
              </a:rPr>
              <a:t>11</a:t>
            </a:r>
            <a:endParaRPr lang="zh-CN" altLang="en-US" b="1" dirty="0">
              <a:latin typeface="+mj-lt"/>
            </a:endParaRPr>
          </a:p>
        </p:txBody>
      </p:sp>
    </p:spTree>
    <p:extLst>
      <p:ext uri="{BB962C8B-B14F-4D97-AF65-F5344CB8AC3E}">
        <p14:creationId xmlns:p14="http://schemas.microsoft.com/office/powerpoint/2010/main" val="1605266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5330E-7B92-3FB1-F7DC-201000E76409}"/>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3C5B1C3D-BEE3-83AC-4883-1F69B9475E5C}"/>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1D0C238C-5D28-2616-DF61-E6A8A3BD9742}"/>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C66D67E5-A4F1-6BCE-C2A6-0F1D919925ED}"/>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0BDFC2E2-2D8D-FD68-918B-804E6AFE097F}"/>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A9E4FEA3-2881-6A89-65B3-307BBC2CE36C}"/>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DDFDB7FF-AE41-84A3-8835-92BF09AD50CB}"/>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EB43D5E6-FA6D-C45B-BABD-A7DBBB2AE5CB}"/>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3.2 </a:t>
            </a:r>
            <a:r>
              <a:rPr lang="zh-CN" altLang="en-US" sz="3000" dirty="0">
                <a:gradFill>
                  <a:gsLst>
                    <a:gs pos="81000">
                      <a:schemeClr val="accent1">
                        <a:lumMod val="75000"/>
                      </a:schemeClr>
                    </a:gs>
                    <a:gs pos="0">
                      <a:schemeClr val="accent1"/>
                    </a:gs>
                  </a:gsLst>
                  <a:lin ang="5400000" scaled="1"/>
                </a:gradFill>
                <a:latin typeface="+mj-ea"/>
                <a:ea typeface="+mj-ea"/>
              </a:rPr>
              <a:t>堆积判弃测试</a:t>
            </a:r>
          </a:p>
        </p:txBody>
      </p:sp>
      <p:graphicFrame>
        <p:nvGraphicFramePr>
          <p:cNvPr id="2" name="表格 1">
            <a:extLst>
              <a:ext uri="{FF2B5EF4-FFF2-40B4-BE49-F238E27FC236}">
                <a16:creationId xmlns:a16="http://schemas.microsoft.com/office/drawing/2014/main" id="{B463E937-4E5E-DF56-CD1D-B9DA439A4147}"/>
              </a:ext>
            </a:extLst>
          </p:cNvPr>
          <p:cNvGraphicFramePr>
            <a:graphicFrameLocks noGrp="1"/>
          </p:cNvGraphicFramePr>
          <p:nvPr>
            <p:extLst>
              <p:ext uri="{D42A27DB-BD31-4B8C-83A1-F6EECF244321}">
                <p14:modId xmlns:p14="http://schemas.microsoft.com/office/powerpoint/2010/main" val="4039317699"/>
              </p:ext>
            </p:extLst>
          </p:nvPr>
        </p:nvGraphicFramePr>
        <p:xfrm>
          <a:off x="6832600" y="990601"/>
          <a:ext cx="4885266" cy="5545678"/>
        </p:xfrm>
        <a:graphic>
          <a:graphicData uri="http://schemas.openxmlformats.org/drawingml/2006/table">
            <a:tbl>
              <a:tblPr firstRow="1" firstCol="1" bandRow="1">
                <a:tableStyleId>{5C22544A-7EE6-4342-B048-85BDC9FD1C3A}</a:tableStyleId>
              </a:tblPr>
              <a:tblGrid>
                <a:gridCol w="1293159">
                  <a:extLst>
                    <a:ext uri="{9D8B030D-6E8A-4147-A177-3AD203B41FA5}">
                      <a16:colId xmlns:a16="http://schemas.microsoft.com/office/drawing/2014/main" val="2691180437"/>
                    </a:ext>
                  </a:extLst>
                </a:gridCol>
                <a:gridCol w="1293159">
                  <a:extLst>
                    <a:ext uri="{9D8B030D-6E8A-4147-A177-3AD203B41FA5}">
                      <a16:colId xmlns:a16="http://schemas.microsoft.com/office/drawing/2014/main" val="3931429363"/>
                    </a:ext>
                  </a:extLst>
                </a:gridCol>
                <a:gridCol w="1149474">
                  <a:extLst>
                    <a:ext uri="{9D8B030D-6E8A-4147-A177-3AD203B41FA5}">
                      <a16:colId xmlns:a16="http://schemas.microsoft.com/office/drawing/2014/main" val="2989733370"/>
                    </a:ext>
                  </a:extLst>
                </a:gridCol>
                <a:gridCol w="1149474">
                  <a:extLst>
                    <a:ext uri="{9D8B030D-6E8A-4147-A177-3AD203B41FA5}">
                      <a16:colId xmlns:a16="http://schemas.microsoft.com/office/drawing/2014/main" val="1377407411"/>
                    </a:ext>
                  </a:extLst>
                </a:gridCol>
              </a:tblGrid>
              <a:tr h="405523">
                <a:tc rowSpan="2">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Counts rate(</a:t>
                      </a:r>
                      <a:r>
                        <a:rPr lang="en-US" altLang="zh-CN" sz="1400" kern="100" dirty="0" err="1">
                          <a:effectLst/>
                          <a:latin typeface="+mj-lt"/>
                          <a:ea typeface="宋体" panose="02010600030101010101" pitchFamily="2" charset="-122"/>
                          <a:cs typeface="Times New Roman" panose="02020603050405020304" pitchFamily="18" charset="0"/>
                        </a:rPr>
                        <a:t>kcps</a:t>
                      </a:r>
                      <a:r>
                        <a:rPr lang="en-US" altLang="zh-CN" sz="1400" kern="100" dirty="0">
                          <a:effectLst/>
                          <a:latin typeface="+mj-lt"/>
                          <a:ea typeface="宋体" panose="02010600030101010101" pitchFamily="2" charset="-122"/>
                          <a:cs typeface="Times New Roman" panose="02020603050405020304" pitchFamily="18" charset="0"/>
                        </a:rPr>
                        <a:t>)</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rowSpan="2">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Without PUR</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gridSpan="2">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PUR</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extLst>
                  <a:ext uri="{0D108BD9-81ED-4DB2-BD59-A6C34878D82A}">
                    <a16:rowId xmlns:a16="http://schemas.microsoft.com/office/drawing/2014/main" val="2203199061"/>
                  </a:ext>
                </a:extLst>
              </a:tr>
              <a:tr h="572026">
                <a:tc vMerge="1">
                  <a:txBody>
                    <a:bodyPr/>
                    <a:lstStyle/>
                    <a:p>
                      <a:endParaRPr lang="zh-CN" altLang="en-US"/>
                    </a:p>
                  </a:txBody>
                  <a:tcPr/>
                </a:tc>
                <a:tc vMerge="1">
                  <a:txBody>
                    <a:bodyPr/>
                    <a:lstStyle/>
                    <a:p>
                      <a:endParaRPr lang="zh-CN" altLang="en-US"/>
                    </a:p>
                  </a:txBody>
                  <a:tcPr/>
                </a:tc>
                <a:tc>
                  <a:txBody>
                    <a:bodyPr/>
                    <a:lstStyle/>
                    <a:p>
                      <a:pPr indent="0" algn="ctr">
                        <a:lnSpc>
                          <a:spcPct val="125000"/>
                        </a:lnSpc>
                        <a:buNone/>
                      </a:pPr>
                      <a:r>
                        <a:rPr lang="en-US" sz="1400" b="1" kern="100" dirty="0">
                          <a:effectLst/>
                          <a:latin typeface="+mj-lt"/>
                        </a:rPr>
                        <a:t>Counts(550-700)</a:t>
                      </a:r>
                      <a:endParaRPr lang="zh-CN" sz="1400" b="1"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indent="0" algn="ctr">
                        <a:lnSpc>
                          <a:spcPct val="125000"/>
                        </a:lnSpc>
                        <a:buNone/>
                      </a:pPr>
                      <a:r>
                        <a:rPr lang="en-US" altLang="zh-CN" sz="1400" b="1" kern="100" dirty="0">
                          <a:effectLst/>
                          <a:latin typeface="+mj-lt"/>
                        </a:rPr>
                        <a:t>Suppress rate</a:t>
                      </a:r>
                      <a:endParaRPr lang="zh-CN" sz="1400" b="1" kern="100" dirty="0">
                        <a:effectLst/>
                        <a:latin typeface="+mj-lt"/>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284330159"/>
                  </a:ext>
                </a:extLst>
              </a:tr>
              <a:tr h="328244">
                <a:tc rowSpan="3">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198.74</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787922</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91576</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88.38%</a:t>
                      </a:r>
                    </a:p>
                  </a:txBody>
                  <a:tcPr marL="6350" marR="6350" marT="6350" marB="0" anchor="ctr"/>
                </a:tc>
                <a:extLst>
                  <a:ext uri="{0D108BD9-81ED-4DB2-BD59-A6C34878D82A}">
                    <a16:rowId xmlns:a16="http://schemas.microsoft.com/office/drawing/2014/main" val="1762819494"/>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1709986</a:t>
                      </a:r>
                    </a:p>
                  </a:txBody>
                  <a:tcPr marL="6350" marR="6350" marT="635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100445</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94.13%</a:t>
                      </a:r>
                    </a:p>
                  </a:txBody>
                  <a:tcPr marL="6350" marR="6350" marT="6350" marB="0" anchor="ctr"/>
                </a:tc>
                <a:extLst>
                  <a:ext uri="{0D108BD9-81ED-4DB2-BD59-A6C34878D82A}">
                    <a16:rowId xmlns:a16="http://schemas.microsoft.com/office/drawing/2014/main" val="2637429928"/>
                  </a:ext>
                </a:extLst>
              </a:tr>
              <a:tr h="326145">
                <a:tc vMerge="1">
                  <a:txBody>
                    <a:bodyPr/>
                    <a:lstStyle/>
                    <a:p>
                      <a:endParaRPr lang="zh-CN" altLang="en-US"/>
                    </a:p>
                  </a:txBody>
                  <a:tcP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2896016</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68937</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97.62%</a:t>
                      </a:r>
                    </a:p>
                  </a:txBody>
                  <a:tcPr marL="6350" marR="6350" marT="6350" marB="0" anchor="ctr"/>
                </a:tc>
                <a:extLst>
                  <a:ext uri="{0D108BD9-81ED-4DB2-BD59-A6C34878D82A}">
                    <a16:rowId xmlns:a16="http://schemas.microsoft.com/office/drawing/2014/main" val="3662487344"/>
                  </a:ext>
                </a:extLst>
              </a:tr>
              <a:tr h="326145">
                <a:tc rowSpan="3">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127.19</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283551</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40722</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85.64%</a:t>
                      </a:r>
                    </a:p>
                  </a:txBody>
                  <a:tcPr marL="6350" marR="6350" marT="6350" marB="0" anchor="ctr"/>
                </a:tc>
                <a:extLst>
                  <a:ext uri="{0D108BD9-81ED-4DB2-BD59-A6C34878D82A}">
                    <a16:rowId xmlns:a16="http://schemas.microsoft.com/office/drawing/2014/main" val="4193557637"/>
                  </a:ext>
                </a:extLst>
              </a:tr>
              <a:tr h="326145">
                <a:tc vMerge="1">
                  <a:txBody>
                    <a:bodyPr/>
                    <a:lstStyle/>
                    <a:p>
                      <a:endParaRPr lang="zh-CN" altLang="en-US"/>
                    </a:p>
                  </a:txBody>
                  <a:tcP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685417</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46166</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93.26%</a:t>
                      </a:r>
                    </a:p>
                  </a:txBody>
                  <a:tcPr marL="6350" marR="6350" marT="6350" marB="0" anchor="ctr"/>
                </a:tc>
                <a:extLst>
                  <a:ext uri="{0D108BD9-81ED-4DB2-BD59-A6C34878D82A}">
                    <a16:rowId xmlns:a16="http://schemas.microsoft.com/office/drawing/2014/main" val="2589428366"/>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1376463</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42547</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96.91%</a:t>
                      </a:r>
                    </a:p>
                  </a:txBody>
                  <a:tcPr marL="6350" marR="6350" marT="6350" marB="0" anchor="ctr"/>
                </a:tc>
                <a:extLst>
                  <a:ext uri="{0D108BD9-81ED-4DB2-BD59-A6C34878D82A}">
                    <a16:rowId xmlns:a16="http://schemas.microsoft.com/office/drawing/2014/main" val="158622232"/>
                  </a:ext>
                </a:extLst>
              </a:tr>
              <a:tr h="326145">
                <a:tc rowSpan="4">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88.33</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140905</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23434</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83.37%</a:t>
                      </a:r>
                    </a:p>
                  </a:txBody>
                  <a:tcPr marL="6350" marR="6350" marT="6350" marB="0" anchor="ctr"/>
                </a:tc>
                <a:extLst>
                  <a:ext uri="{0D108BD9-81ED-4DB2-BD59-A6C34878D82A}">
                    <a16:rowId xmlns:a16="http://schemas.microsoft.com/office/drawing/2014/main" val="501170464"/>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330871</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25492</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92.30%</a:t>
                      </a:r>
                    </a:p>
                  </a:txBody>
                  <a:tcPr marL="6350" marR="6350" marT="6350" marB="0" anchor="ctr"/>
                </a:tc>
                <a:extLst>
                  <a:ext uri="{0D108BD9-81ED-4DB2-BD59-A6C34878D82A}">
                    <a16:rowId xmlns:a16="http://schemas.microsoft.com/office/drawing/2014/main" val="426856399"/>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705672</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26676</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96.22%</a:t>
                      </a:r>
                    </a:p>
                  </a:txBody>
                  <a:tcPr marL="6350" marR="6350" marT="6350" marB="0" anchor="ctr"/>
                </a:tc>
                <a:extLst>
                  <a:ext uri="{0D108BD9-81ED-4DB2-BD59-A6C34878D82A}">
                    <a16:rowId xmlns:a16="http://schemas.microsoft.com/office/drawing/2014/main" val="3942092818"/>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1412787</a:t>
                      </a:r>
                    </a:p>
                  </a:txBody>
                  <a:tcPr marL="6350" marR="6350" marT="635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20490</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98.55%</a:t>
                      </a:r>
                    </a:p>
                  </a:txBody>
                  <a:tcPr marL="6350" marR="6350" marT="6350" marB="0" anchor="ctr"/>
                </a:tc>
                <a:extLst>
                  <a:ext uri="{0D108BD9-81ED-4DB2-BD59-A6C34878D82A}">
                    <a16:rowId xmlns:a16="http://schemas.microsoft.com/office/drawing/2014/main" val="1668547141"/>
                  </a:ext>
                </a:extLst>
              </a:tr>
              <a:tr h="326145">
                <a:tc rowSpan="4">
                  <a:txBody>
                    <a:bodyPr/>
                    <a:lstStyle/>
                    <a:p>
                      <a:pPr indent="0" algn="ctr">
                        <a:lnSpc>
                          <a:spcPct val="125000"/>
                        </a:lnSpc>
                        <a:buNone/>
                      </a:pPr>
                      <a:r>
                        <a:rPr lang="en-US" altLang="zh-CN" sz="1400" kern="100" dirty="0">
                          <a:effectLst/>
                          <a:latin typeface="+mj-lt"/>
                          <a:ea typeface="宋体" panose="02010600030101010101" pitchFamily="2" charset="-122"/>
                          <a:cs typeface="Times New Roman" panose="02020603050405020304" pitchFamily="18" charset="0"/>
                        </a:rPr>
                        <a:t>59.13</a:t>
                      </a:r>
                      <a:endParaRPr lang="zh-CN" sz="1400" kern="100" dirty="0">
                        <a:effectLst/>
                        <a:latin typeface="+mj-lt"/>
                        <a:ea typeface="宋体" panose="02010600030101010101" pitchFamily="2" charset="-122"/>
                        <a:cs typeface="Times New Roman" panose="02020603050405020304" pitchFamily="18" charset="0"/>
                      </a:endParaRPr>
                    </a:p>
                  </a:txBody>
                  <a:tcPr marL="68580" marR="68580" marT="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54070</a:t>
                      </a:r>
                    </a:p>
                  </a:txBody>
                  <a:tcPr marL="6350" marR="6350" marT="635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20721</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61.68%</a:t>
                      </a:r>
                    </a:p>
                  </a:txBody>
                  <a:tcPr marL="6350" marR="6350" marT="6350" marB="0" anchor="ctr"/>
                </a:tc>
                <a:extLst>
                  <a:ext uri="{0D108BD9-81ED-4DB2-BD59-A6C34878D82A}">
                    <a16:rowId xmlns:a16="http://schemas.microsoft.com/office/drawing/2014/main" val="3708691164"/>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125847</a:t>
                      </a:r>
                    </a:p>
                  </a:txBody>
                  <a:tcPr marL="6350" marR="6350" marT="635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22379</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82.22%</a:t>
                      </a:r>
                    </a:p>
                  </a:txBody>
                  <a:tcPr marL="6350" marR="6350" marT="6350" marB="0" anchor="ctr"/>
                </a:tc>
                <a:extLst>
                  <a:ext uri="{0D108BD9-81ED-4DB2-BD59-A6C34878D82A}">
                    <a16:rowId xmlns:a16="http://schemas.microsoft.com/office/drawing/2014/main" val="344854570"/>
                  </a:ext>
                </a:extLst>
              </a:tr>
              <a:tr h="326145">
                <a:tc vMerge="1">
                  <a:txBody>
                    <a:bodyPr/>
                    <a:lstStyle/>
                    <a:p>
                      <a:endParaRPr lang="zh-CN" altLang="en-US"/>
                    </a:p>
                  </a:txBody>
                  <a:tcPr/>
                </a:tc>
                <a:tc>
                  <a:txBody>
                    <a:bodyPr/>
                    <a:lstStyle/>
                    <a:p>
                      <a:pPr algn="ctr" fontAlgn="ctr">
                        <a:buNone/>
                      </a:pPr>
                      <a:r>
                        <a:rPr lang="zh-CN" sz="1400" b="0" i="0" u="none" strike="noStrike">
                          <a:solidFill>
                            <a:srgbClr val="000000"/>
                          </a:solidFill>
                          <a:effectLst/>
                          <a:latin typeface="+mj-lt"/>
                          <a:ea typeface="等线" panose="02010600030101010101" pitchFamily="2" charset="-122"/>
                        </a:rPr>
                        <a:t>270413</a:t>
                      </a:r>
                    </a:p>
                  </a:txBody>
                  <a:tcPr marL="6350" marR="6350" marT="6350" marB="0" anchor="ctr"/>
                </a:tc>
                <a:tc>
                  <a:txBody>
                    <a:bodyPr/>
                    <a:lstStyle/>
                    <a:p>
                      <a:pPr algn="ctr" fontAlgn="ctr">
                        <a:buNone/>
                      </a:pPr>
                      <a:r>
                        <a:rPr lang="zh-CN" sz="1400" b="0" i="0" u="none" strike="noStrike">
                          <a:solidFill>
                            <a:srgbClr val="000000"/>
                          </a:solidFill>
                          <a:effectLst/>
                          <a:latin typeface="+mj-lt"/>
                          <a:ea typeface="等线" panose="02010600030101010101" pitchFamily="2" charset="-122"/>
                        </a:rPr>
                        <a:t>21645</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92.00%</a:t>
                      </a:r>
                    </a:p>
                  </a:txBody>
                  <a:tcPr marL="6350" marR="6350" marT="6350" marB="0" anchor="ctr"/>
                </a:tc>
                <a:extLst>
                  <a:ext uri="{0D108BD9-81ED-4DB2-BD59-A6C34878D82A}">
                    <a16:rowId xmlns:a16="http://schemas.microsoft.com/office/drawing/2014/main" val="1827933952"/>
                  </a:ext>
                </a:extLst>
              </a:tr>
              <a:tr h="326145">
                <a:tc vMerge="1">
                  <a:txBody>
                    <a:bodyPr/>
                    <a:lstStyle/>
                    <a:p>
                      <a:endParaRPr lang="zh-CN" altLang="en-US"/>
                    </a:p>
                  </a:txBody>
                  <a:tcP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575613</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17180</a:t>
                      </a:r>
                    </a:p>
                  </a:txBody>
                  <a:tcPr marL="6350" marR="6350" marT="6350" marB="0" anchor="ctr"/>
                </a:tc>
                <a:tc>
                  <a:txBody>
                    <a:bodyPr/>
                    <a:lstStyle/>
                    <a:p>
                      <a:pPr algn="ctr" fontAlgn="ctr">
                        <a:buNone/>
                      </a:pPr>
                      <a:r>
                        <a:rPr lang="zh-CN" sz="1400" b="0" i="0" u="none" strike="noStrike" dirty="0">
                          <a:solidFill>
                            <a:srgbClr val="000000"/>
                          </a:solidFill>
                          <a:effectLst/>
                          <a:latin typeface="+mj-lt"/>
                          <a:ea typeface="等线" panose="02010600030101010101" pitchFamily="2" charset="-122"/>
                        </a:rPr>
                        <a:t>97.02%</a:t>
                      </a:r>
                    </a:p>
                  </a:txBody>
                  <a:tcPr marL="6350" marR="6350" marT="6350" marB="0" anchor="ctr"/>
                </a:tc>
                <a:extLst>
                  <a:ext uri="{0D108BD9-81ED-4DB2-BD59-A6C34878D82A}">
                    <a16:rowId xmlns:a16="http://schemas.microsoft.com/office/drawing/2014/main" val="3468714836"/>
                  </a:ext>
                </a:extLst>
              </a:tr>
            </a:tbl>
          </a:graphicData>
        </a:graphic>
      </p:graphicFrame>
      <p:grpSp>
        <p:nvGrpSpPr>
          <p:cNvPr id="6" name="组合 5">
            <a:extLst>
              <a:ext uri="{FF2B5EF4-FFF2-40B4-BE49-F238E27FC236}">
                <a16:creationId xmlns:a16="http://schemas.microsoft.com/office/drawing/2014/main" id="{C658E893-FEE5-9D5F-F739-2B806475A0EF}"/>
              </a:ext>
            </a:extLst>
          </p:cNvPr>
          <p:cNvGrpSpPr/>
          <p:nvPr/>
        </p:nvGrpSpPr>
        <p:grpSpPr>
          <a:xfrm>
            <a:off x="6714067" y="3090334"/>
            <a:ext cx="5088466" cy="1269999"/>
            <a:chOff x="6769947" y="3055120"/>
            <a:chExt cx="4693921" cy="1252930"/>
          </a:xfrm>
        </p:grpSpPr>
        <p:sp>
          <p:nvSpPr>
            <p:cNvPr id="4" name="矩形: 圆角 3">
              <a:extLst>
                <a:ext uri="{FF2B5EF4-FFF2-40B4-BE49-F238E27FC236}">
                  <a16:creationId xmlns:a16="http://schemas.microsoft.com/office/drawing/2014/main" id="{FBF89F16-4D35-D907-3C01-742142801040}"/>
                </a:ext>
              </a:extLst>
            </p:cNvPr>
            <p:cNvSpPr/>
            <p:nvPr/>
          </p:nvSpPr>
          <p:spPr>
            <a:xfrm>
              <a:off x="6769947" y="3055120"/>
              <a:ext cx="4693921" cy="1252930"/>
            </a:xfrm>
            <a:prstGeom prst="roundRect">
              <a:avLst>
                <a:gd name="adj" fmla="val 15187"/>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9D4993F2-7DD8-C0AD-AC63-2EE89B62A5B4}"/>
                </a:ext>
              </a:extLst>
            </p:cNvPr>
            <p:cNvSpPr txBox="1"/>
            <p:nvPr/>
          </p:nvSpPr>
          <p:spPr>
            <a:xfrm>
              <a:off x="6956262" y="3114427"/>
              <a:ext cx="4360585" cy="1138773"/>
            </a:xfrm>
            <a:prstGeom prst="rect">
              <a:avLst/>
            </a:prstGeom>
            <a:noFill/>
          </p:spPr>
          <p:txBody>
            <a:bodyPr wrap="square" rtlCol="0">
              <a:spAutoFit/>
            </a:bodyPr>
            <a:lstStyle>
              <a:defPPr>
                <a:defRPr lang="zh-CN"/>
              </a:defPPr>
              <a:lvl1pPr>
                <a:defRPr sz="2000">
                  <a:solidFill>
                    <a:schemeClr val="bg1"/>
                  </a:solidFill>
                  <a:latin typeface="+mn-ea"/>
                </a:defRPr>
              </a:lvl1pPr>
            </a:lstStyle>
            <a:p>
              <a:r>
                <a:rPr lang="zh-CN" altLang="en-US" dirty="0">
                  <a:latin typeface="+mj-lt"/>
                </a:rPr>
                <a:t>使用堆积判弃技术后，对高能区堆积抑制效果良好，抑制率均在</a:t>
              </a:r>
              <a:r>
                <a:rPr lang="en-US" altLang="zh-CN" sz="2400" dirty="0">
                  <a:solidFill>
                    <a:srgbClr val="FFC000"/>
                  </a:solidFill>
                  <a:latin typeface="+mj-lt"/>
                </a:rPr>
                <a:t>60%</a:t>
              </a:r>
              <a:r>
                <a:rPr lang="zh-CN" altLang="en-US" dirty="0">
                  <a:latin typeface="+mj-lt"/>
                </a:rPr>
                <a:t>以上，最高可达</a:t>
              </a:r>
              <a:r>
                <a:rPr lang="en-US" altLang="zh-CN" sz="2400" dirty="0">
                  <a:solidFill>
                    <a:srgbClr val="FFC000"/>
                  </a:solidFill>
                  <a:latin typeface="+mj-lt"/>
                </a:rPr>
                <a:t>98%</a:t>
              </a:r>
              <a:endParaRPr lang="zh-CN" altLang="en-US" dirty="0">
                <a:solidFill>
                  <a:srgbClr val="FFC000"/>
                </a:solidFill>
                <a:latin typeface="+mj-lt"/>
              </a:endParaRPr>
            </a:p>
          </p:txBody>
        </p:sp>
      </p:grpSp>
      <p:pic>
        <p:nvPicPr>
          <p:cNvPr id="10" name="图片 9">
            <a:extLst>
              <a:ext uri="{FF2B5EF4-FFF2-40B4-BE49-F238E27FC236}">
                <a16:creationId xmlns:a16="http://schemas.microsoft.com/office/drawing/2014/main" id="{F8B7ADDB-C195-B573-2771-B813C78E26AA}"/>
              </a:ext>
            </a:extLst>
          </p:cNvPr>
          <p:cNvPicPr>
            <a:picLocks noChangeAspect="1"/>
          </p:cNvPicPr>
          <p:nvPr/>
        </p:nvPicPr>
        <p:blipFill>
          <a:blip r:embed="rId3"/>
          <a:stretch>
            <a:fillRect/>
          </a:stretch>
        </p:blipFill>
        <p:spPr>
          <a:xfrm>
            <a:off x="47528" y="1606546"/>
            <a:ext cx="6371168" cy="4996608"/>
          </a:xfrm>
          <a:prstGeom prst="rect">
            <a:avLst/>
          </a:prstGeom>
        </p:spPr>
      </p:pic>
      <p:sp>
        <p:nvSpPr>
          <p:cNvPr id="8" name="文本框 7">
            <a:extLst>
              <a:ext uri="{FF2B5EF4-FFF2-40B4-BE49-F238E27FC236}">
                <a16:creationId xmlns:a16="http://schemas.microsoft.com/office/drawing/2014/main" id="{505B5DDD-0A3B-E622-614C-B7405FC29C1C}"/>
              </a:ext>
            </a:extLst>
          </p:cNvPr>
          <p:cNvSpPr txBox="1"/>
          <p:nvPr/>
        </p:nvSpPr>
        <p:spPr>
          <a:xfrm>
            <a:off x="11717867" y="6395611"/>
            <a:ext cx="474134" cy="369332"/>
          </a:xfrm>
          <a:prstGeom prst="rect">
            <a:avLst/>
          </a:prstGeom>
          <a:noFill/>
        </p:spPr>
        <p:txBody>
          <a:bodyPr wrap="square" rtlCol="0">
            <a:spAutoFit/>
          </a:bodyPr>
          <a:lstStyle/>
          <a:p>
            <a:r>
              <a:rPr lang="en-US" altLang="zh-CN" b="1" dirty="0">
                <a:latin typeface="+mj-lt"/>
              </a:rPr>
              <a:t>12</a:t>
            </a:r>
            <a:endParaRPr lang="zh-CN" altLang="en-US" b="1" dirty="0">
              <a:latin typeface="+mj-lt"/>
            </a:endParaRPr>
          </a:p>
        </p:txBody>
      </p:sp>
    </p:spTree>
    <p:extLst>
      <p:ext uri="{BB962C8B-B14F-4D97-AF65-F5344CB8AC3E}">
        <p14:creationId xmlns:p14="http://schemas.microsoft.com/office/powerpoint/2010/main" val="379102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D96DA-6C78-B7EC-6D1A-015D4DEB8D5E}"/>
            </a:ext>
          </a:extLst>
        </p:cNvPr>
        <p:cNvGrpSpPr/>
        <p:nvPr/>
      </p:nvGrpSpPr>
      <p:grpSpPr>
        <a:xfrm>
          <a:off x="0" y="0"/>
          <a:ext cx="0" cy="0"/>
          <a:chOff x="0" y="0"/>
          <a:chExt cx="0" cy="0"/>
        </a:xfrm>
      </p:grpSpPr>
      <p:grpSp>
        <p:nvGrpSpPr>
          <p:cNvPr id="7" name="组合 6">
            <a:extLst>
              <a:ext uri="{FF2B5EF4-FFF2-40B4-BE49-F238E27FC236}">
                <a16:creationId xmlns:a16="http://schemas.microsoft.com/office/drawing/2014/main" id="{073B3BE2-6C6F-6A1B-2FC7-0E17ECBBEC33}"/>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94469238-DEE1-AA76-8062-46ED5300B4EE}"/>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9AB17FAE-E30E-5000-B6BF-A4A18C8D828F}"/>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B1650932-E34C-C9AF-D7A1-7D3C1D900344}"/>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F0CCC685-4A01-1810-4643-A49CE6B5EA0C}"/>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56FB59D0-7BDE-FDAC-484B-6F7C8A0DD424}"/>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B56C3EE1-093D-5F00-A500-463D924B8B92}"/>
              </a:ext>
            </a:extLst>
          </p:cNvPr>
          <p:cNvSpPr txBox="1"/>
          <p:nvPr/>
        </p:nvSpPr>
        <p:spPr>
          <a:xfrm>
            <a:off x="679680" y="768896"/>
            <a:ext cx="3571812"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3.2 </a:t>
            </a:r>
            <a:r>
              <a:rPr lang="zh-CN" altLang="en-US" sz="3000" dirty="0">
                <a:gradFill>
                  <a:gsLst>
                    <a:gs pos="81000">
                      <a:schemeClr val="accent1">
                        <a:lumMod val="75000"/>
                      </a:schemeClr>
                    </a:gs>
                    <a:gs pos="0">
                      <a:schemeClr val="accent1"/>
                    </a:gs>
                  </a:gsLst>
                  <a:lin ang="5400000" scaled="1"/>
                </a:gradFill>
                <a:latin typeface="+mj-ea"/>
                <a:ea typeface="+mj-ea"/>
              </a:rPr>
              <a:t>计数率校正测试</a:t>
            </a:r>
          </a:p>
        </p:txBody>
      </p:sp>
      <p:graphicFrame>
        <p:nvGraphicFramePr>
          <p:cNvPr id="2" name="对象 1">
            <a:extLst>
              <a:ext uri="{FF2B5EF4-FFF2-40B4-BE49-F238E27FC236}">
                <a16:creationId xmlns:a16="http://schemas.microsoft.com/office/drawing/2014/main" id="{03704BEC-57BC-BED4-E14C-9EF873BAEB56}"/>
              </a:ext>
            </a:extLst>
          </p:cNvPr>
          <p:cNvGraphicFramePr>
            <a:graphicFrameLocks noChangeAspect="1"/>
          </p:cNvGraphicFramePr>
          <p:nvPr>
            <p:extLst>
              <p:ext uri="{D42A27DB-BD31-4B8C-83A1-F6EECF244321}">
                <p14:modId xmlns:p14="http://schemas.microsoft.com/office/powerpoint/2010/main" val="537538027"/>
              </p:ext>
            </p:extLst>
          </p:nvPr>
        </p:nvGraphicFramePr>
        <p:xfrm>
          <a:off x="6896700" y="325060"/>
          <a:ext cx="2929800" cy="1082496"/>
        </p:xfrm>
        <a:graphic>
          <a:graphicData uri="http://schemas.openxmlformats.org/presentationml/2006/ole">
            <mc:AlternateContent xmlns:mc="http://schemas.openxmlformats.org/markup-compatibility/2006">
              <mc:Choice xmlns:v="urn:schemas-microsoft-com:vml" Requires="v">
                <p:oleObj name="Equation" r:id="rId3" imgW="3162240" imgH="1168200" progId="Equation.DSMT4">
                  <p:embed/>
                </p:oleObj>
              </mc:Choice>
              <mc:Fallback>
                <p:oleObj name="Equation" r:id="rId3" imgW="3162240" imgH="1168200" progId="Equation.DSMT4">
                  <p:embed/>
                  <p:pic>
                    <p:nvPicPr>
                      <p:cNvPr id="0" name=""/>
                      <p:cNvPicPr/>
                      <p:nvPr/>
                    </p:nvPicPr>
                    <p:blipFill>
                      <a:blip r:embed="rId4"/>
                      <a:stretch>
                        <a:fillRect/>
                      </a:stretch>
                    </p:blipFill>
                    <p:spPr>
                      <a:xfrm>
                        <a:off x="6896700" y="325060"/>
                        <a:ext cx="2929800" cy="1082496"/>
                      </a:xfrm>
                      <a:prstGeom prst="rect">
                        <a:avLst/>
                      </a:prstGeom>
                    </p:spPr>
                  </p:pic>
                </p:oleObj>
              </mc:Fallback>
            </mc:AlternateContent>
          </a:graphicData>
        </a:graphic>
      </p:graphicFrame>
      <p:graphicFrame>
        <p:nvGraphicFramePr>
          <p:cNvPr id="12" name="表格 11">
            <a:extLst>
              <a:ext uri="{FF2B5EF4-FFF2-40B4-BE49-F238E27FC236}">
                <a16:creationId xmlns:a16="http://schemas.microsoft.com/office/drawing/2014/main" id="{FA0DFF54-B990-2225-D3E1-A08DD19CB867}"/>
              </a:ext>
            </a:extLst>
          </p:cNvPr>
          <p:cNvGraphicFramePr>
            <a:graphicFrameLocks noGrp="1"/>
          </p:cNvGraphicFramePr>
          <p:nvPr>
            <p:extLst>
              <p:ext uri="{D42A27DB-BD31-4B8C-83A1-F6EECF244321}">
                <p14:modId xmlns:p14="http://schemas.microsoft.com/office/powerpoint/2010/main" val="1116255640"/>
              </p:ext>
            </p:extLst>
          </p:nvPr>
        </p:nvGraphicFramePr>
        <p:xfrm>
          <a:off x="218421" y="1403615"/>
          <a:ext cx="5371017" cy="5107675"/>
        </p:xfrm>
        <a:graphic>
          <a:graphicData uri="http://schemas.openxmlformats.org/drawingml/2006/table">
            <a:tbl>
              <a:tblPr firstRow="1" firstCol="1" bandRow="1">
                <a:tableStyleId>{5C22544A-7EE6-4342-B048-85BDC9FD1C3A}</a:tableStyleId>
              </a:tblPr>
              <a:tblGrid>
                <a:gridCol w="815794">
                  <a:extLst>
                    <a:ext uri="{9D8B030D-6E8A-4147-A177-3AD203B41FA5}">
                      <a16:colId xmlns:a16="http://schemas.microsoft.com/office/drawing/2014/main" val="910817817"/>
                    </a:ext>
                  </a:extLst>
                </a:gridCol>
                <a:gridCol w="910604">
                  <a:extLst>
                    <a:ext uri="{9D8B030D-6E8A-4147-A177-3AD203B41FA5}">
                      <a16:colId xmlns:a16="http://schemas.microsoft.com/office/drawing/2014/main" val="2067384926"/>
                    </a:ext>
                  </a:extLst>
                </a:gridCol>
                <a:gridCol w="1214873">
                  <a:extLst>
                    <a:ext uri="{9D8B030D-6E8A-4147-A177-3AD203B41FA5}">
                      <a16:colId xmlns:a16="http://schemas.microsoft.com/office/drawing/2014/main" val="1402869589"/>
                    </a:ext>
                  </a:extLst>
                </a:gridCol>
                <a:gridCol w="1214873">
                  <a:extLst>
                    <a:ext uri="{9D8B030D-6E8A-4147-A177-3AD203B41FA5}">
                      <a16:colId xmlns:a16="http://schemas.microsoft.com/office/drawing/2014/main" val="2568928601"/>
                    </a:ext>
                  </a:extLst>
                </a:gridCol>
                <a:gridCol w="1214873">
                  <a:extLst>
                    <a:ext uri="{9D8B030D-6E8A-4147-A177-3AD203B41FA5}">
                      <a16:colId xmlns:a16="http://schemas.microsoft.com/office/drawing/2014/main" val="1364549300"/>
                    </a:ext>
                  </a:extLst>
                </a:gridCol>
              </a:tblGrid>
              <a:tr h="1000208">
                <a:tc>
                  <a:txBody>
                    <a:bodyPr/>
                    <a:lstStyle/>
                    <a:p>
                      <a:pPr algn="ctr">
                        <a:buNone/>
                      </a:pPr>
                      <a:r>
                        <a:rPr lang="en-US" sz="1200" kern="100" dirty="0">
                          <a:effectLst/>
                          <a:latin typeface="+mj-lt"/>
                        </a:rPr>
                        <a:t>Source-detector distance</a:t>
                      </a:r>
                    </a:p>
                    <a:p>
                      <a:pPr algn="ctr">
                        <a:buNone/>
                      </a:pPr>
                      <a:r>
                        <a:rPr lang="en-US" sz="1200" kern="100" dirty="0">
                          <a:effectLst/>
                          <a:latin typeface="+mj-lt"/>
                        </a:rPr>
                        <a:t>(cm)</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True count rate</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IRS_retrigger</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err="1">
                          <a:effectLst/>
                          <a:latin typeface="+mj-lt"/>
                        </a:rPr>
                        <a:t>TRI_retrigger</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Recorded count rate</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858639305"/>
                  </a:ext>
                </a:extLst>
              </a:tr>
              <a:tr h="586781">
                <a:tc>
                  <a:txBody>
                    <a:bodyPr/>
                    <a:lstStyle/>
                    <a:p>
                      <a:pPr algn="ctr">
                        <a:buNone/>
                      </a:pPr>
                      <a:r>
                        <a:rPr lang="en-US" sz="1200" kern="100" dirty="0">
                          <a:effectLst/>
                          <a:latin typeface="+mj-lt"/>
                        </a:rPr>
                        <a:t>0.5</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142870.1375</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85688.71574</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60426.08004</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58548.97</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88341375"/>
                  </a:ext>
                </a:extLst>
              </a:tr>
              <a:tr h="586781">
                <a:tc>
                  <a:txBody>
                    <a:bodyPr/>
                    <a:lstStyle/>
                    <a:p>
                      <a:pPr algn="ctr">
                        <a:buNone/>
                      </a:pPr>
                      <a:r>
                        <a:rPr lang="en-US" sz="1200" kern="100" dirty="0">
                          <a:effectLst/>
                          <a:latin typeface="+mj-lt"/>
                        </a:rPr>
                        <a:t>5</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54513.13324</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51505.82099</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36216.22</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35583.26267</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174410415"/>
                  </a:ext>
                </a:extLst>
              </a:tr>
              <a:tr h="586781">
                <a:tc>
                  <a:txBody>
                    <a:bodyPr/>
                    <a:lstStyle/>
                    <a:p>
                      <a:pPr algn="ctr">
                        <a:buNone/>
                      </a:pPr>
                      <a:r>
                        <a:rPr lang="en-US" sz="1200" kern="100" dirty="0">
                          <a:effectLst/>
                          <a:latin typeface="+mj-lt"/>
                        </a:rPr>
                        <a:t>10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35950</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32580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25030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22860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997576759"/>
                  </a:ext>
                </a:extLst>
              </a:tr>
              <a:tr h="586781">
                <a:tc>
                  <a:txBody>
                    <a:bodyPr/>
                    <a:lstStyle/>
                    <a:p>
                      <a:pPr algn="ctr">
                        <a:buNone/>
                      </a:pPr>
                      <a:r>
                        <a:rPr lang="en-US" sz="1200" kern="100" dirty="0">
                          <a:effectLst/>
                          <a:latin typeface="+mj-lt"/>
                        </a:rPr>
                        <a:t>15</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19960.01912</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19571.579</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14620.46</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13823.5353</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2550956"/>
                  </a:ext>
                </a:extLst>
              </a:tr>
              <a:tr h="586781">
                <a:tc>
                  <a:txBody>
                    <a:bodyPr/>
                    <a:lstStyle/>
                    <a:p>
                      <a:pPr algn="ctr">
                        <a:buNone/>
                      </a:pPr>
                      <a:r>
                        <a:rPr lang="en-US" sz="1200" kern="100" dirty="0">
                          <a:effectLst/>
                          <a:latin typeface="+mj-lt"/>
                        </a:rPr>
                        <a:t>20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11540</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10720</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9810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8530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045435039"/>
                  </a:ext>
                </a:extLst>
              </a:tr>
              <a:tr h="586781">
                <a:tc>
                  <a:txBody>
                    <a:bodyPr/>
                    <a:lstStyle/>
                    <a:p>
                      <a:pPr algn="ctr">
                        <a:buNone/>
                      </a:pPr>
                      <a:r>
                        <a:rPr lang="en-US" sz="1200" kern="100" dirty="0">
                          <a:effectLst/>
                          <a:latin typeface="+mj-lt"/>
                        </a:rPr>
                        <a:t>30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6670.00334</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6111.73761</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6082.12114</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6096.13</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57784021"/>
                  </a:ext>
                </a:extLst>
              </a:tr>
              <a:tr h="586781">
                <a:tc>
                  <a:txBody>
                    <a:bodyPr/>
                    <a:lstStyle/>
                    <a:p>
                      <a:pPr algn="ctr">
                        <a:buNone/>
                      </a:pPr>
                      <a:r>
                        <a:rPr lang="en-US" sz="1200" kern="100" dirty="0">
                          <a:effectLst/>
                          <a:latin typeface="+mj-lt"/>
                        </a:rPr>
                        <a:t>35</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4915</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4900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a:effectLst/>
                          <a:latin typeface="+mj-lt"/>
                        </a:rPr>
                        <a:t>4891</a:t>
                      </a:r>
                      <a:endParaRPr lang="zh-CN" sz="1200" kern="100">
                        <a:effectLst/>
                        <a:latin typeface="+mj-lt"/>
                        <a:ea typeface="等线"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200" kern="100" dirty="0">
                          <a:effectLst/>
                          <a:latin typeface="+mj-lt"/>
                        </a:rPr>
                        <a:t>4880</a:t>
                      </a:r>
                      <a:endParaRPr lang="zh-CN" sz="1200" kern="100" dirty="0">
                        <a:effectLst/>
                        <a:latin typeface="+mj-lt"/>
                        <a:ea typeface="等线"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707634729"/>
                  </a:ext>
                </a:extLst>
              </a:tr>
            </a:tbl>
          </a:graphicData>
        </a:graphic>
      </p:graphicFrame>
      <p:pic>
        <p:nvPicPr>
          <p:cNvPr id="15" name="图片 14">
            <a:extLst>
              <a:ext uri="{FF2B5EF4-FFF2-40B4-BE49-F238E27FC236}">
                <a16:creationId xmlns:a16="http://schemas.microsoft.com/office/drawing/2014/main" id="{3609E01B-08ED-5846-8EAB-8D38924E58ED}"/>
              </a:ext>
            </a:extLst>
          </p:cNvPr>
          <p:cNvPicPr>
            <a:picLocks noChangeAspect="1"/>
          </p:cNvPicPr>
          <p:nvPr/>
        </p:nvPicPr>
        <p:blipFill>
          <a:blip r:embed="rId5"/>
          <a:stretch>
            <a:fillRect/>
          </a:stretch>
        </p:blipFill>
        <p:spPr>
          <a:xfrm>
            <a:off x="5640647" y="1365853"/>
            <a:ext cx="6391057" cy="5314705"/>
          </a:xfrm>
          <a:prstGeom prst="rect">
            <a:avLst/>
          </a:prstGeom>
        </p:spPr>
      </p:pic>
      <p:sp>
        <p:nvSpPr>
          <p:cNvPr id="4" name="文本框 3">
            <a:extLst>
              <a:ext uri="{FF2B5EF4-FFF2-40B4-BE49-F238E27FC236}">
                <a16:creationId xmlns:a16="http://schemas.microsoft.com/office/drawing/2014/main" id="{AA7E6310-F72C-CBD4-3BB5-27544B2A1DD7}"/>
              </a:ext>
            </a:extLst>
          </p:cNvPr>
          <p:cNvSpPr txBox="1"/>
          <p:nvPr/>
        </p:nvSpPr>
        <p:spPr>
          <a:xfrm>
            <a:off x="11733778" y="6456981"/>
            <a:ext cx="458222" cy="369332"/>
          </a:xfrm>
          <a:prstGeom prst="rect">
            <a:avLst/>
          </a:prstGeom>
          <a:noFill/>
        </p:spPr>
        <p:txBody>
          <a:bodyPr wrap="square" rtlCol="0">
            <a:spAutoFit/>
          </a:bodyPr>
          <a:lstStyle/>
          <a:p>
            <a:r>
              <a:rPr lang="en-US" altLang="zh-CN" b="1" dirty="0">
                <a:latin typeface="+mj-lt"/>
              </a:rPr>
              <a:t>13</a:t>
            </a:r>
            <a:endParaRPr lang="zh-CN" altLang="en-US" b="1" dirty="0">
              <a:latin typeface="+mj-lt"/>
            </a:endParaRPr>
          </a:p>
        </p:txBody>
      </p:sp>
    </p:spTree>
    <p:extLst>
      <p:ext uri="{BB962C8B-B14F-4D97-AF65-F5344CB8AC3E}">
        <p14:creationId xmlns:p14="http://schemas.microsoft.com/office/powerpoint/2010/main" val="519934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DDA479-39B2-96EC-A6B3-69453A9CEE58}"/>
              </a:ext>
            </a:extLst>
          </p:cNvPr>
          <p:cNvSpPr/>
          <p:nvPr/>
        </p:nvSpPr>
        <p:spPr>
          <a:xfrm>
            <a:off x="908413" y="1355946"/>
            <a:ext cx="10375174" cy="881760"/>
          </a:xfrm>
          <a:prstGeom prst="rect">
            <a:avLst/>
          </a:prstGeom>
          <a:gradFill>
            <a:gsLst>
              <a:gs pos="1000">
                <a:schemeClr val="accent1">
                  <a:lumMod val="0"/>
                  <a:lumOff val="100000"/>
                </a:schemeClr>
              </a:gs>
              <a:gs pos="100000">
                <a:schemeClr val="accent1">
                  <a:lumMod val="5000"/>
                  <a:lumOff val="95000"/>
                </a:schemeClr>
              </a:gs>
            </a:gsLst>
            <a:lin ang="5400000" scaled="1"/>
          </a:gradFill>
          <a:ln w="15875">
            <a:solidFill>
              <a:schemeClr val="accent1"/>
            </a:solidFill>
          </a:ln>
          <a:effectLst>
            <a:outerShdw blurRad="114300" dist="38100" dir="2700000" algn="tl" rotWithShape="0">
              <a:schemeClr val="accent1">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13B50572-895C-0D07-EFE7-D53CCB0D0E93}"/>
              </a:ext>
            </a:extLst>
          </p:cNvPr>
          <p:cNvSpPr txBox="1"/>
          <p:nvPr/>
        </p:nvSpPr>
        <p:spPr>
          <a:xfrm>
            <a:off x="876300" y="1381884"/>
            <a:ext cx="10439400" cy="830997"/>
          </a:xfrm>
          <a:prstGeom prst="rect">
            <a:avLst/>
          </a:prstGeom>
          <a:noFill/>
        </p:spPr>
        <p:txBody>
          <a:bodyPr wrap="square">
            <a:spAutoFit/>
          </a:bodyPr>
          <a:lstStyle/>
          <a:p>
            <a:r>
              <a:rPr lang="zh-CN" altLang="en-US" sz="2400" b="1" dirty="0">
                <a:latin typeface="+mj-ea"/>
                <a:ea typeface="+mj-ea"/>
              </a:rPr>
              <a:t>基于电路逆系统的冲激脉冲成形能够有效改善高计数率测量条件下的脉冲堆积效应：改善谱形，弥补计数损失。</a:t>
            </a:r>
          </a:p>
        </p:txBody>
      </p:sp>
      <p:grpSp>
        <p:nvGrpSpPr>
          <p:cNvPr id="60" name="组合 59">
            <a:extLst>
              <a:ext uri="{FF2B5EF4-FFF2-40B4-BE49-F238E27FC236}">
                <a16:creationId xmlns:a16="http://schemas.microsoft.com/office/drawing/2014/main" id="{B1D0CC0E-E656-D476-BA5B-71C1BD6F2DEA}"/>
              </a:ext>
            </a:extLst>
          </p:cNvPr>
          <p:cNvGrpSpPr/>
          <p:nvPr/>
        </p:nvGrpSpPr>
        <p:grpSpPr>
          <a:xfrm>
            <a:off x="4526377" y="2450416"/>
            <a:ext cx="3169824" cy="3639600"/>
            <a:chOff x="5754475" y="2529821"/>
            <a:chExt cx="2708367" cy="3376023"/>
          </a:xfrm>
        </p:grpSpPr>
        <p:sp>
          <p:nvSpPr>
            <p:cNvPr id="23" name="AutoShape 4">
              <a:extLst>
                <a:ext uri="{FF2B5EF4-FFF2-40B4-BE49-F238E27FC236}">
                  <a16:creationId xmlns:a16="http://schemas.microsoft.com/office/drawing/2014/main" id="{7ADEFB83-22D4-8430-3A67-6E702679E286}"/>
                </a:ext>
              </a:extLst>
            </p:cNvPr>
            <p:cNvSpPr/>
            <p:nvPr/>
          </p:nvSpPr>
          <p:spPr>
            <a:xfrm>
              <a:off x="5754476" y="2529821"/>
              <a:ext cx="2708366" cy="3376023"/>
            </a:xfrm>
            <a:prstGeom prst="roundRect">
              <a:avLst>
                <a:gd name="adj" fmla="val 0"/>
              </a:avLst>
            </a:prstGeom>
            <a:solidFill>
              <a:srgbClr val="FFFFFF">
                <a:alpha val="100000"/>
              </a:srgbClr>
            </a:solidFill>
            <a:ln w="6350" cap="flat" cmpd="sng">
              <a:solidFill>
                <a:schemeClr val="accent1">
                  <a:lumMod val="40000"/>
                  <a:lumOff val="60000"/>
                </a:scheme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mn-ea"/>
              </a:endParaRPr>
            </a:p>
          </p:txBody>
        </p:sp>
        <p:sp>
          <p:nvSpPr>
            <p:cNvPr id="24" name="矩形 23">
              <a:extLst>
                <a:ext uri="{FF2B5EF4-FFF2-40B4-BE49-F238E27FC236}">
                  <a16:creationId xmlns:a16="http://schemas.microsoft.com/office/drawing/2014/main" id="{7C4A30BF-2A22-27AF-0A27-AEEB421EEF47}"/>
                </a:ext>
              </a:extLst>
            </p:cNvPr>
            <p:cNvSpPr/>
            <p:nvPr/>
          </p:nvSpPr>
          <p:spPr>
            <a:xfrm>
              <a:off x="5754475" y="2529821"/>
              <a:ext cx="2708366" cy="759099"/>
            </a:xfrm>
            <a:prstGeom prst="rect">
              <a:avLst/>
            </a:prstGeom>
            <a:solidFill>
              <a:schemeClr val="accent1">
                <a:lumMod val="20000"/>
                <a:lumOff val="80000"/>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5" name="文本框 24">
              <a:extLst>
                <a:ext uri="{FF2B5EF4-FFF2-40B4-BE49-F238E27FC236}">
                  <a16:creationId xmlns:a16="http://schemas.microsoft.com/office/drawing/2014/main" id="{C336B0A5-47D5-2816-70DA-F23F446A6F07}"/>
                </a:ext>
              </a:extLst>
            </p:cNvPr>
            <p:cNvSpPr txBox="1"/>
            <p:nvPr/>
          </p:nvSpPr>
          <p:spPr>
            <a:xfrm>
              <a:off x="5777790" y="2704591"/>
              <a:ext cx="2661737" cy="461665"/>
            </a:xfrm>
            <a:prstGeom prst="rect">
              <a:avLst/>
            </a:prstGeom>
            <a:noFill/>
          </p:spPr>
          <p:txBody>
            <a:bodyPr wrap="square" rtlCol="0">
              <a:spAutoFit/>
            </a:bodyPr>
            <a:lstStyle/>
            <a:p>
              <a:pPr algn="ctr"/>
              <a:r>
                <a:rPr lang="zh-CN" altLang="en-US" sz="2400" b="1" dirty="0">
                  <a:gradFill>
                    <a:gsLst>
                      <a:gs pos="1000">
                        <a:schemeClr val="accent1"/>
                      </a:gs>
                      <a:gs pos="100000">
                        <a:schemeClr val="accent1">
                          <a:lumMod val="75000"/>
                        </a:schemeClr>
                      </a:gs>
                    </a:gsLst>
                    <a:lin ang="5400000" scaled="1"/>
                  </a:gradFill>
                  <a:latin typeface="+mn-ea"/>
                </a:rPr>
                <a:t>计数率校正方面</a:t>
              </a:r>
            </a:p>
          </p:txBody>
        </p:sp>
      </p:grpSp>
      <p:grpSp>
        <p:nvGrpSpPr>
          <p:cNvPr id="32" name="组合 31">
            <a:extLst>
              <a:ext uri="{FF2B5EF4-FFF2-40B4-BE49-F238E27FC236}">
                <a16:creationId xmlns:a16="http://schemas.microsoft.com/office/drawing/2014/main" id="{6948F6BC-ED13-9B16-5F5A-77E7E3A6440B}"/>
              </a:ext>
            </a:extLst>
          </p:cNvPr>
          <p:cNvGrpSpPr/>
          <p:nvPr/>
        </p:nvGrpSpPr>
        <p:grpSpPr>
          <a:xfrm>
            <a:off x="1336095" y="3423651"/>
            <a:ext cx="1924409" cy="2321631"/>
            <a:chOff x="6096000" y="4010297"/>
            <a:chExt cx="1924409" cy="2321631"/>
          </a:xfrm>
        </p:grpSpPr>
        <p:sp>
          <p:nvSpPr>
            <p:cNvPr id="26" name="文本框 25">
              <a:extLst>
                <a:ext uri="{FF2B5EF4-FFF2-40B4-BE49-F238E27FC236}">
                  <a16:creationId xmlns:a16="http://schemas.microsoft.com/office/drawing/2014/main" id="{BB7EDA04-71E3-C583-5041-FA35F508617D}"/>
                </a:ext>
              </a:extLst>
            </p:cNvPr>
            <p:cNvSpPr txBox="1"/>
            <p:nvPr/>
          </p:nvSpPr>
          <p:spPr>
            <a:xfrm>
              <a:off x="6096000" y="4010297"/>
              <a:ext cx="1924409" cy="45910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latin typeface="+mn-ea"/>
                </a:rPr>
                <a:t>单击此处输入</a:t>
              </a:r>
              <a:endParaRPr lang="en-US" altLang="zh-CN" dirty="0">
                <a:latin typeface="+mn-ea"/>
              </a:endParaRPr>
            </a:p>
          </p:txBody>
        </p:sp>
        <p:sp>
          <p:nvSpPr>
            <p:cNvPr id="29" name="文本框 28">
              <a:extLst>
                <a:ext uri="{FF2B5EF4-FFF2-40B4-BE49-F238E27FC236}">
                  <a16:creationId xmlns:a16="http://schemas.microsoft.com/office/drawing/2014/main" id="{6A665808-AD19-7ECF-8F7F-4AC4D6CEF9D8}"/>
                </a:ext>
              </a:extLst>
            </p:cNvPr>
            <p:cNvSpPr txBox="1"/>
            <p:nvPr/>
          </p:nvSpPr>
          <p:spPr>
            <a:xfrm>
              <a:off x="6096000" y="4631141"/>
              <a:ext cx="1924409" cy="45910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latin typeface="+mn-ea"/>
                </a:rPr>
                <a:t>单击此处输入</a:t>
              </a:r>
              <a:endParaRPr lang="en-US" altLang="zh-CN" dirty="0">
                <a:latin typeface="+mn-ea"/>
              </a:endParaRPr>
            </a:p>
          </p:txBody>
        </p:sp>
        <p:sp>
          <p:nvSpPr>
            <p:cNvPr id="30" name="文本框 29">
              <a:extLst>
                <a:ext uri="{FF2B5EF4-FFF2-40B4-BE49-F238E27FC236}">
                  <a16:creationId xmlns:a16="http://schemas.microsoft.com/office/drawing/2014/main" id="{E1AAB4CF-27F9-692D-E37D-E80069C0552B}"/>
                </a:ext>
              </a:extLst>
            </p:cNvPr>
            <p:cNvSpPr txBox="1"/>
            <p:nvPr/>
          </p:nvSpPr>
          <p:spPr>
            <a:xfrm>
              <a:off x="6096000" y="5251985"/>
              <a:ext cx="1924409" cy="45910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latin typeface="+mn-ea"/>
                </a:rPr>
                <a:t>单击此处输入</a:t>
              </a:r>
              <a:endParaRPr lang="en-US" altLang="zh-CN" dirty="0">
                <a:latin typeface="+mn-ea"/>
              </a:endParaRPr>
            </a:p>
          </p:txBody>
        </p:sp>
        <p:sp>
          <p:nvSpPr>
            <p:cNvPr id="31" name="文本框 30">
              <a:extLst>
                <a:ext uri="{FF2B5EF4-FFF2-40B4-BE49-F238E27FC236}">
                  <a16:creationId xmlns:a16="http://schemas.microsoft.com/office/drawing/2014/main" id="{EF475388-1575-AB11-169F-702D670E1F2C}"/>
                </a:ext>
              </a:extLst>
            </p:cNvPr>
            <p:cNvSpPr txBox="1"/>
            <p:nvPr/>
          </p:nvSpPr>
          <p:spPr>
            <a:xfrm>
              <a:off x="6096000" y="5872828"/>
              <a:ext cx="1924409" cy="45910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latin typeface="+mn-ea"/>
                </a:rPr>
                <a:t>单击此处输入</a:t>
              </a:r>
              <a:endParaRPr lang="en-US" altLang="zh-CN" dirty="0">
                <a:latin typeface="+mn-ea"/>
              </a:endParaRPr>
            </a:p>
          </p:txBody>
        </p:sp>
      </p:grpSp>
      <p:sp>
        <p:nvSpPr>
          <p:cNvPr id="33" name="AutoShape 4">
            <a:extLst>
              <a:ext uri="{FF2B5EF4-FFF2-40B4-BE49-F238E27FC236}">
                <a16:creationId xmlns:a16="http://schemas.microsoft.com/office/drawing/2014/main" id="{EE272215-F34C-6447-06A3-2C79001B5A22}"/>
              </a:ext>
            </a:extLst>
          </p:cNvPr>
          <p:cNvSpPr/>
          <p:nvPr/>
        </p:nvSpPr>
        <p:spPr>
          <a:xfrm>
            <a:off x="8146797" y="2450416"/>
            <a:ext cx="3200400" cy="3639600"/>
          </a:xfrm>
          <a:prstGeom prst="roundRect">
            <a:avLst>
              <a:gd name="adj" fmla="val 0"/>
            </a:avLst>
          </a:prstGeom>
          <a:solidFill>
            <a:srgbClr val="FFFFFF">
              <a:alpha val="100000"/>
            </a:srgbClr>
          </a:solidFill>
          <a:ln w="6350" cap="flat" cmpd="sng">
            <a:solidFill>
              <a:schemeClr val="accent1">
                <a:lumMod val="40000"/>
                <a:lumOff val="60000"/>
              </a:scheme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mn-ea"/>
            </a:endParaRPr>
          </a:p>
        </p:txBody>
      </p:sp>
      <p:sp>
        <p:nvSpPr>
          <p:cNvPr id="34" name="矩形 33">
            <a:extLst>
              <a:ext uri="{FF2B5EF4-FFF2-40B4-BE49-F238E27FC236}">
                <a16:creationId xmlns:a16="http://schemas.microsoft.com/office/drawing/2014/main" id="{9EA0962A-4AB2-86AF-2475-0117F698EC9F}"/>
              </a:ext>
            </a:extLst>
          </p:cNvPr>
          <p:cNvSpPr/>
          <p:nvPr/>
        </p:nvSpPr>
        <p:spPr>
          <a:xfrm>
            <a:off x="8146797" y="2450417"/>
            <a:ext cx="3200400" cy="759099"/>
          </a:xfrm>
          <a:prstGeom prst="rect">
            <a:avLst/>
          </a:prstGeom>
          <a:solidFill>
            <a:schemeClr val="accent1">
              <a:lumMod val="20000"/>
              <a:lumOff val="80000"/>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5" name="文本框 34">
            <a:extLst>
              <a:ext uri="{FF2B5EF4-FFF2-40B4-BE49-F238E27FC236}">
                <a16:creationId xmlns:a16="http://schemas.microsoft.com/office/drawing/2014/main" id="{AA5BCB70-1B6C-BA87-22D1-8DFB3857AA21}"/>
              </a:ext>
            </a:extLst>
          </p:cNvPr>
          <p:cNvSpPr txBox="1"/>
          <p:nvPr/>
        </p:nvSpPr>
        <p:spPr>
          <a:xfrm>
            <a:off x="8900271" y="2568356"/>
            <a:ext cx="1647372" cy="461665"/>
          </a:xfrm>
          <a:prstGeom prst="rect">
            <a:avLst/>
          </a:prstGeom>
          <a:noFill/>
        </p:spPr>
        <p:txBody>
          <a:bodyPr wrap="square" rtlCol="0">
            <a:spAutoFit/>
          </a:bodyPr>
          <a:lstStyle/>
          <a:p>
            <a:pPr algn="ctr"/>
            <a:r>
              <a:rPr lang="zh-CN" altLang="en-US" sz="2400" b="1" dirty="0">
                <a:gradFill>
                  <a:gsLst>
                    <a:gs pos="1000">
                      <a:schemeClr val="accent1"/>
                    </a:gs>
                    <a:gs pos="100000">
                      <a:schemeClr val="accent1">
                        <a:lumMod val="75000"/>
                      </a:schemeClr>
                    </a:gs>
                  </a:gsLst>
                  <a:lin ang="5400000" scaled="1"/>
                </a:gradFill>
                <a:latin typeface="+mn-ea"/>
              </a:rPr>
              <a:t>工作展望</a:t>
            </a:r>
          </a:p>
        </p:txBody>
      </p:sp>
      <p:sp>
        <p:nvSpPr>
          <p:cNvPr id="37" name="文本框 36">
            <a:extLst>
              <a:ext uri="{FF2B5EF4-FFF2-40B4-BE49-F238E27FC236}">
                <a16:creationId xmlns:a16="http://schemas.microsoft.com/office/drawing/2014/main" id="{4D91CDE6-9A6A-2EE7-5ADD-68D31056CEEE}"/>
              </a:ext>
            </a:extLst>
          </p:cNvPr>
          <p:cNvSpPr txBox="1"/>
          <p:nvPr/>
        </p:nvSpPr>
        <p:spPr>
          <a:xfrm>
            <a:off x="679680" y="768896"/>
            <a:ext cx="954107" cy="553998"/>
          </a:xfrm>
          <a:prstGeom prst="rect">
            <a:avLst/>
          </a:prstGeom>
          <a:noFill/>
        </p:spPr>
        <p:txBody>
          <a:bodyPr wrap="none" rtlCol="0">
            <a:spAutoFit/>
          </a:bodyPr>
          <a:lstStyle/>
          <a:p>
            <a:r>
              <a:rPr lang="zh-CN" altLang="en-US" sz="3000" dirty="0">
                <a:gradFill>
                  <a:gsLst>
                    <a:gs pos="81000">
                      <a:schemeClr val="accent1">
                        <a:lumMod val="75000"/>
                      </a:schemeClr>
                    </a:gs>
                    <a:gs pos="0">
                      <a:schemeClr val="accent1"/>
                    </a:gs>
                  </a:gsLst>
                  <a:lin ang="5400000" scaled="1"/>
                </a:gradFill>
                <a:latin typeface="+mj-ea"/>
                <a:ea typeface="+mj-ea"/>
              </a:rPr>
              <a:t>结论</a:t>
            </a:r>
          </a:p>
        </p:txBody>
      </p:sp>
      <p:grpSp>
        <p:nvGrpSpPr>
          <p:cNvPr id="53" name="组合 52">
            <a:extLst>
              <a:ext uri="{FF2B5EF4-FFF2-40B4-BE49-F238E27FC236}">
                <a16:creationId xmlns:a16="http://schemas.microsoft.com/office/drawing/2014/main" id="{7D797A68-F9EC-8167-5825-DBC1BE14170A}"/>
              </a:ext>
            </a:extLst>
          </p:cNvPr>
          <p:cNvGrpSpPr/>
          <p:nvPr/>
        </p:nvGrpSpPr>
        <p:grpSpPr>
          <a:xfrm>
            <a:off x="2200134" y="154241"/>
            <a:ext cx="5682454" cy="342858"/>
            <a:chOff x="2200134" y="154241"/>
            <a:chExt cx="5682454" cy="342858"/>
          </a:xfrm>
        </p:grpSpPr>
        <p:sp>
          <p:nvSpPr>
            <p:cNvPr id="54" name="文本框 53">
              <a:extLst>
                <a:ext uri="{FF2B5EF4-FFF2-40B4-BE49-F238E27FC236}">
                  <a16:creationId xmlns:a16="http://schemas.microsoft.com/office/drawing/2014/main" id="{7243C24B-CA74-5A4C-AE03-97DD6FE07275}"/>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背景与意义</a:t>
              </a:r>
            </a:p>
          </p:txBody>
        </p:sp>
        <p:sp>
          <p:nvSpPr>
            <p:cNvPr id="55" name="文本框 54">
              <a:extLst>
                <a:ext uri="{FF2B5EF4-FFF2-40B4-BE49-F238E27FC236}">
                  <a16:creationId xmlns:a16="http://schemas.microsoft.com/office/drawing/2014/main" id="{DA88C904-79CB-793B-A0A4-E65E175D0A23}"/>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目标与路线</a:t>
              </a:r>
            </a:p>
          </p:txBody>
        </p:sp>
        <p:sp>
          <p:nvSpPr>
            <p:cNvPr id="56" name="文本框 55">
              <a:extLst>
                <a:ext uri="{FF2B5EF4-FFF2-40B4-BE49-F238E27FC236}">
                  <a16:creationId xmlns:a16="http://schemas.microsoft.com/office/drawing/2014/main" id="{0B78A37D-2214-4CCA-85F5-DC4F83AAEA7D}"/>
                </a:ext>
              </a:extLst>
            </p:cNvPr>
            <p:cNvSpPr txBox="1"/>
            <p:nvPr/>
          </p:nvSpPr>
          <p:spPr>
            <a:xfrm>
              <a:off x="5127918"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数据与分析</a:t>
              </a:r>
            </a:p>
          </p:txBody>
        </p:sp>
        <p:sp>
          <p:nvSpPr>
            <p:cNvPr id="57" name="文本框 56">
              <a:extLst>
                <a:ext uri="{FF2B5EF4-FFF2-40B4-BE49-F238E27FC236}">
                  <a16:creationId xmlns:a16="http://schemas.microsoft.com/office/drawing/2014/main" id="{58073141-8C1D-F7FD-ED79-729A614CE4FC}"/>
                </a:ext>
              </a:extLst>
            </p:cNvPr>
            <p:cNvSpPr txBox="1"/>
            <p:nvPr/>
          </p:nvSpPr>
          <p:spPr>
            <a:xfrm>
              <a:off x="6591810"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结论</a:t>
              </a:r>
            </a:p>
          </p:txBody>
        </p:sp>
        <p:sp>
          <p:nvSpPr>
            <p:cNvPr id="59" name="矩形: 圆角 58">
              <a:extLst>
                <a:ext uri="{FF2B5EF4-FFF2-40B4-BE49-F238E27FC236}">
                  <a16:creationId xmlns:a16="http://schemas.microsoft.com/office/drawing/2014/main" id="{C56CAADC-7CFE-504B-2BB4-62138D870A4F}"/>
                </a:ext>
              </a:extLst>
            </p:cNvPr>
            <p:cNvSpPr/>
            <p:nvPr/>
          </p:nvSpPr>
          <p:spPr>
            <a:xfrm>
              <a:off x="6830058"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1" name="组合 60">
            <a:extLst>
              <a:ext uri="{FF2B5EF4-FFF2-40B4-BE49-F238E27FC236}">
                <a16:creationId xmlns:a16="http://schemas.microsoft.com/office/drawing/2014/main" id="{7B76CC03-6025-CA0D-A41A-2CEFCFC8C958}"/>
              </a:ext>
            </a:extLst>
          </p:cNvPr>
          <p:cNvGrpSpPr/>
          <p:nvPr/>
        </p:nvGrpSpPr>
        <p:grpSpPr>
          <a:xfrm>
            <a:off x="905958" y="2451328"/>
            <a:ext cx="3169823" cy="3637776"/>
            <a:chOff x="5753056" y="2529821"/>
            <a:chExt cx="2709786" cy="3376023"/>
          </a:xfrm>
        </p:grpSpPr>
        <p:sp>
          <p:nvSpPr>
            <p:cNvPr id="62" name="AutoShape 4">
              <a:extLst>
                <a:ext uri="{FF2B5EF4-FFF2-40B4-BE49-F238E27FC236}">
                  <a16:creationId xmlns:a16="http://schemas.microsoft.com/office/drawing/2014/main" id="{D84CD577-F7D8-4B13-E380-82DA52D5DE89}"/>
                </a:ext>
              </a:extLst>
            </p:cNvPr>
            <p:cNvSpPr/>
            <p:nvPr/>
          </p:nvSpPr>
          <p:spPr>
            <a:xfrm>
              <a:off x="5754476" y="2529821"/>
              <a:ext cx="2708366" cy="3376023"/>
            </a:xfrm>
            <a:prstGeom prst="roundRect">
              <a:avLst>
                <a:gd name="adj" fmla="val 0"/>
              </a:avLst>
            </a:prstGeom>
            <a:solidFill>
              <a:srgbClr val="FFFFFF">
                <a:alpha val="100000"/>
              </a:srgbClr>
            </a:solidFill>
            <a:ln w="6350" cap="flat" cmpd="sng">
              <a:solidFill>
                <a:schemeClr val="accent1">
                  <a:lumMod val="40000"/>
                  <a:lumOff val="60000"/>
                </a:scheme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mn-ea"/>
              </a:endParaRPr>
            </a:p>
          </p:txBody>
        </p:sp>
        <p:sp>
          <p:nvSpPr>
            <p:cNvPr id="63" name="矩形 62">
              <a:extLst>
                <a:ext uri="{FF2B5EF4-FFF2-40B4-BE49-F238E27FC236}">
                  <a16:creationId xmlns:a16="http://schemas.microsoft.com/office/drawing/2014/main" id="{97088240-8814-64A5-F0F1-6029CE98E10A}"/>
                </a:ext>
              </a:extLst>
            </p:cNvPr>
            <p:cNvSpPr/>
            <p:nvPr/>
          </p:nvSpPr>
          <p:spPr>
            <a:xfrm>
              <a:off x="5753056" y="2529821"/>
              <a:ext cx="2709786" cy="759099"/>
            </a:xfrm>
            <a:prstGeom prst="rect">
              <a:avLst/>
            </a:prstGeom>
            <a:solidFill>
              <a:schemeClr val="accent1">
                <a:lumMod val="20000"/>
                <a:lumOff val="80000"/>
                <a:alpha val="3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64" name="文本框 63">
              <a:extLst>
                <a:ext uri="{FF2B5EF4-FFF2-40B4-BE49-F238E27FC236}">
                  <a16:creationId xmlns:a16="http://schemas.microsoft.com/office/drawing/2014/main" id="{03C7B093-2ADA-5C09-9CDF-B93E476BD85C}"/>
                </a:ext>
              </a:extLst>
            </p:cNvPr>
            <p:cNvSpPr txBox="1"/>
            <p:nvPr/>
          </p:nvSpPr>
          <p:spPr>
            <a:xfrm>
              <a:off x="5926328" y="2690387"/>
              <a:ext cx="2364661" cy="428446"/>
            </a:xfrm>
            <a:prstGeom prst="rect">
              <a:avLst/>
            </a:prstGeom>
            <a:noFill/>
          </p:spPr>
          <p:txBody>
            <a:bodyPr wrap="square" rtlCol="0">
              <a:spAutoFit/>
            </a:bodyPr>
            <a:lstStyle/>
            <a:p>
              <a:pPr algn="ctr"/>
              <a:r>
                <a:rPr lang="zh-CN" altLang="en-US" sz="2400" b="1" dirty="0">
                  <a:gradFill>
                    <a:gsLst>
                      <a:gs pos="1000">
                        <a:schemeClr val="accent1"/>
                      </a:gs>
                      <a:gs pos="100000">
                        <a:schemeClr val="accent1">
                          <a:lumMod val="75000"/>
                        </a:schemeClr>
                      </a:gs>
                    </a:gsLst>
                    <a:lin ang="5400000" scaled="1"/>
                  </a:gradFill>
                  <a:latin typeface="+mn-ea"/>
                </a:rPr>
                <a:t>谱形改善方面</a:t>
              </a:r>
            </a:p>
          </p:txBody>
        </p:sp>
      </p:grpSp>
      <p:sp>
        <p:nvSpPr>
          <p:cNvPr id="70" name="文本框 69">
            <a:extLst>
              <a:ext uri="{FF2B5EF4-FFF2-40B4-BE49-F238E27FC236}">
                <a16:creationId xmlns:a16="http://schemas.microsoft.com/office/drawing/2014/main" id="{CBC5884F-5D7C-535C-B956-29AF5171DB5B}"/>
              </a:ext>
            </a:extLst>
          </p:cNvPr>
          <p:cNvSpPr txBox="1"/>
          <p:nvPr/>
        </p:nvSpPr>
        <p:spPr>
          <a:xfrm>
            <a:off x="905958" y="3268780"/>
            <a:ext cx="3168162" cy="2862322"/>
          </a:xfrm>
          <a:prstGeom prst="rect">
            <a:avLst/>
          </a:prstGeom>
          <a:noFill/>
        </p:spPr>
        <p:txBody>
          <a:bodyPr wrap="square" rtlCol="0">
            <a:spAutoFit/>
          </a:bodyPr>
          <a:lstStyle/>
          <a:p>
            <a:pPr marL="285750" indent="-285750">
              <a:lnSpc>
                <a:spcPts val="2700"/>
              </a:lnSpc>
              <a:buFont typeface="Wingdings" panose="05000000000000000000" pitchFamily="2" charset="2"/>
              <a:buChar char="l"/>
            </a:pPr>
            <a:r>
              <a:rPr lang="zh-CN" altLang="en-US" dirty="0">
                <a:latin typeface="+mj-lt"/>
              </a:rPr>
              <a:t>全能峰峰形</a:t>
            </a:r>
            <a:r>
              <a:rPr lang="en-US" altLang="zh-CN" dirty="0">
                <a:latin typeface="+mj-lt"/>
              </a:rPr>
              <a:t>:</a:t>
            </a:r>
            <a:r>
              <a:rPr lang="zh-CN" altLang="en-US" dirty="0">
                <a:latin typeface="+mj-lt"/>
              </a:rPr>
              <a:t>能量分辨率提升，在计数率由</a:t>
            </a:r>
            <a:r>
              <a:rPr lang="en-US" altLang="zh-CN" dirty="0">
                <a:latin typeface="+mj-lt"/>
              </a:rPr>
              <a:t>59.13kcps</a:t>
            </a:r>
            <a:r>
              <a:rPr lang="zh-CN" altLang="zh-CN" dirty="0">
                <a:latin typeface="+mj-lt"/>
              </a:rPr>
              <a:t>增至</a:t>
            </a:r>
            <a:r>
              <a:rPr lang="en-US" altLang="zh-CN" dirty="0">
                <a:latin typeface="+mj-lt"/>
              </a:rPr>
              <a:t>198.74kcps</a:t>
            </a:r>
            <a:r>
              <a:rPr lang="zh-CN" altLang="en-US" dirty="0">
                <a:latin typeface="+mj-lt"/>
              </a:rPr>
              <a:t>的范围内，均稳定在</a:t>
            </a:r>
            <a:r>
              <a:rPr lang="en-US" altLang="zh-CN" sz="2400" b="1" dirty="0">
                <a:solidFill>
                  <a:srgbClr val="0746CB"/>
                </a:solidFill>
                <a:latin typeface="+mj-lt"/>
              </a:rPr>
              <a:t>9%</a:t>
            </a:r>
            <a:r>
              <a:rPr lang="zh-CN" altLang="en-US" dirty="0">
                <a:latin typeface="+mj-lt"/>
              </a:rPr>
              <a:t>以内，峰形因子均稳定在</a:t>
            </a:r>
            <a:r>
              <a:rPr lang="en-US" altLang="zh-CN" sz="2400" b="1" dirty="0">
                <a:solidFill>
                  <a:srgbClr val="0746CB"/>
                </a:solidFill>
                <a:latin typeface="+mj-lt"/>
              </a:rPr>
              <a:t>2.2</a:t>
            </a:r>
            <a:r>
              <a:rPr lang="zh-CN" altLang="en-US" dirty="0">
                <a:latin typeface="+mj-lt"/>
              </a:rPr>
              <a:t>以内</a:t>
            </a:r>
            <a:endParaRPr lang="en-US" altLang="zh-CN" dirty="0">
              <a:latin typeface="+mj-lt"/>
            </a:endParaRPr>
          </a:p>
          <a:p>
            <a:pPr marL="285750" indent="-285750">
              <a:lnSpc>
                <a:spcPts val="2700"/>
              </a:lnSpc>
              <a:buFont typeface="Wingdings" panose="05000000000000000000" pitchFamily="2" charset="2"/>
              <a:buChar char="l"/>
            </a:pPr>
            <a:r>
              <a:rPr lang="zh-CN" altLang="en-US" dirty="0">
                <a:latin typeface="+mj-lt"/>
              </a:rPr>
              <a:t>高能区堆积：抑制高能区堆积，抑制率均在</a:t>
            </a:r>
            <a:r>
              <a:rPr lang="en-US" altLang="zh-CN" sz="2400" b="1" dirty="0">
                <a:solidFill>
                  <a:srgbClr val="0746CB"/>
                </a:solidFill>
                <a:latin typeface="+mj-lt"/>
              </a:rPr>
              <a:t>60%</a:t>
            </a:r>
            <a:r>
              <a:rPr lang="zh-CN" altLang="en-US" dirty="0">
                <a:latin typeface="+mj-lt"/>
              </a:rPr>
              <a:t>以上，最高可达</a:t>
            </a:r>
            <a:r>
              <a:rPr lang="en-US" altLang="zh-CN" sz="2400" b="1" dirty="0">
                <a:solidFill>
                  <a:srgbClr val="0746CB"/>
                </a:solidFill>
                <a:latin typeface="+mj-lt"/>
              </a:rPr>
              <a:t>98%</a:t>
            </a:r>
            <a:endParaRPr lang="zh-CN" altLang="en-US" sz="2400" b="1" dirty="0">
              <a:solidFill>
                <a:srgbClr val="0746CB"/>
              </a:solidFill>
              <a:latin typeface="+mj-lt"/>
            </a:endParaRPr>
          </a:p>
        </p:txBody>
      </p:sp>
      <p:sp>
        <p:nvSpPr>
          <p:cNvPr id="74" name="文本框 73">
            <a:extLst>
              <a:ext uri="{FF2B5EF4-FFF2-40B4-BE49-F238E27FC236}">
                <a16:creationId xmlns:a16="http://schemas.microsoft.com/office/drawing/2014/main" id="{C0B8B21B-F63E-E8B4-2822-DAA24BA69C0B}"/>
              </a:ext>
            </a:extLst>
          </p:cNvPr>
          <p:cNvSpPr txBox="1"/>
          <p:nvPr/>
        </p:nvSpPr>
        <p:spPr>
          <a:xfrm>
            <a:off x="4535253" y="3292581"/>
            <a:ext cx="3168162" cy="1791773"/>
          </a:xfrm>
          <a:prstGeom prst="rect">
            <a:avLst/>
          </a:prstGeom>
          <a:noFill/>
        </p:spPr>
        <p:txBody>
          <a:bodyPr wrap="square" rtlCol="0">
            <a:spAutoFit/>
          </a:bodyPr>
          <a:lstStyle/>
          <a:p>
            <a:pPr marL="285750" indent="-285750">
              <a:lnSpc>
                <a:spcPts val="2700"/>
              </a:lnSpc>
              <a:buFont typeface="Wingdings" panose="05000000000000000000" pitchFamily="2" charset="2"/>
              <a:buChar char="l"/>
            </a:pPr>
            <a:r>
              <a:rPr lang="zh-CN" altLang="en-US" dirty="0">
                <a:latin typeface="+mj-lt"/>
              </a:rPr>
              <a:t>冲激成形脉冲与作为对比的三角成形脉冲均有计数率校正效果，</a:t>
            </a:r>
            <a:r>
              <a:rPr lang="zh-CN" altLang="en-US" sz="2000" b="1" dirty="0">
                <a:solidFill>
                  <a:srgbClr val="0746CB"/>
                </a:solidFill>
                <a:latin typeface="+mj-lt"/>
              </a:rPr>
              <a:t>冲激</a:t>
            </a:r>
            <a:r>
              <a:rPr lang="zh-CN" altLang="en-US" dirty="0">
                <a:latin typeface="+mj-lt"/>
              </a:rPr>
              <a:t>更优</a:t>
            </a:r>
            <a:endParaRPr lang="en-US" altLang="zh-CN" dirty="0">
              <a:latin typeface="+mj-lt"/>
            </a:endParaRPr>
          </a:p>
          <a:p>
            <a:pPr marL="285750" indent="-285750">
              <a:lnSpc>
                <a:spcPts val="2700"/>
              </a:lnSpc>
              <a:buFont typeface="Wingdings" panose="05000000000000000000" pitchFamily="2" charset="2"/>
              <a:buChar char="l"/>
            </a:pPr>
            <a:r>
              <a:rPr lang="zh-CN" altLang="en-US" dirty="0">
                <a:latin typeface="+mj-lt"/>
              </a:rPr>
              <a:t>冲激脉冲成形受死时间影响较三角成形脉冲更小</a:t>
            </a:r>
          </a:p>
        </p:txBody>
      </p:sp>
      <p:sp>
        <p:nvSpPr>
          <p:cNvPr id="76" name="文本框 75">
            <a:extLst>
              <a:ext uri="{FF2B5EF4-FFF2-40B4-BE49-F238E27FC236}">
                <a16:creationId xmlns:a16="http://schemas.microsoft.com/office/drawing/2014/main" id="{3D9DF360-7C9F-7FF0-E296-E5477C5EECF5}"/>
              </a:ext>
            </a:extLst>
          </p:cNvPr>
          <p:cNvSpPr txBox="1"/>
          <p:nvPr/>
        </p:nvSpPr>
        <p:spPr>
          <a:xfrm>
            <a:off x="8160624" y="3209516"/>
            <a:ext cx="3168162" cy="2484270"/>
          </a:xfrm>
          <a:prstGeom prst="rect">
            <a:avLst/>
          </a:prstGeom>
          <a:noFill/>
        </p:spPr>
        <p:txBody>
          <a:bodyPr wrap="square" rtlCol="0">
            <a:spAutoFit/>
          </a:bodyPr>
          <a:lstStyle/>
          <a:p>
            <a:pPr marL="285750" indent="-285750">
              <a:lnSpc>
                <a:spcPts val="2700"/>
              </a:lnSpc>
              <a:buFont typeface="Wingdings" panose="05000000000000000000" pitchFamily="2" charset="2"/>
              <a:buChar char="l"/>
            </a:pPr>
            <a:r>
              <a:rPr lang="zh-CN" altLang="zh-CN" dirty="0"/>
              <a:t>将冲激脉冲识别与机器学习方法相结合，进一步改善高计数率环境下的脉冲分辨能力</a:t>
            </a:r>
            <a:endParaRPr lang="en-US" altLang="zh-CN" dirty="0"/>
          </a:p>
          <a:p>
            <a:pPr marL="285750" indent="-285750">
              <a:lnSpc>
                <a:spcPts val="2700"/>
              </a:lnSpc>
              <a:buFont typeface="Wingdings" panose="05000000000000000000" pitchFamily="2" charset="2"/>
              <a:buChar char="l"/>
            </a:pPr>
            <a:r>
              <a:rPr lang="zh-CN" altLang="en-US" dirty="0">
                <a:latin typeface="+mj-lt"/>
              </a:rPr>
              <a:t>提高实验计数率条件，评估本方法在堆积抑制与校正计数率方面的上限</a:t>
            </a:r>
          </a:p>
        </p:txBody>
      </p:sp>
      <p:sp>
        <p:nvSpPr>
          <p:cNvPr id="4" name="文本框 3">
            <a:extLst>
              <a:ext uri="{FF2B5EF4-FFF2-40B4-BE49-F238E27FC236}">
                <a16:creationId xmlns:a16="http://schemas.microsoft.com/office/drawing/2014/main" id="{D97DF2E1-89C4-DC1D-EBFA-9CCB6BB38307}"/>
              </a:ext>
            </a:extLst>
          </p:cNvPr>
          <p:cNvSpPr txBox="1"/>
          <p:nvPr/>
        </p:nvSpPr>
        <p:spPr>
          <a:xfrm>
            <a:off x="11678545" y="6395611"/>
            <a:ext cx="460268" cy="369332"/>
          </a:xfrm>
          <a:prstGeom prst="rect">
            <a:avLst/>
          </a:prstGeom>
          <a:noFill/>
        </p:spPr>
        <p:txBody>
          <a:bodyPr wrap="square" rtlCol="0">
            <a:spAutoFit/>
          </a:bodyPr>
          <a:lstStyle/>
          <a:p>
            <a:r>
              <a:rPr lang="en-US" altLang="zh-CN" b="1" dirty="0">
                <a:latin typeface="+mj-lt"/>
              </a:rPr>
              <a:t>14</a:t>
            </a:r>
            <a:endParaRPr lang="zh-CN" altLang="en-US" b="1" dirty="0">
              <a:latin typeface="+mj-lt"/>
            </a:endParaRPr>
          </a:p>
        </p:txBody>
      </p:sp>
    </p:spTree>
    <p:extLst>
      <p:ext uri="{BB962C8B-B14F-4D97-AF65-F5344CB8AC3E}">
        <p14:creationId xmlns:p14="http://schemas.microsoft.com/office/powerpoint/2010/main" val="564724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C1411-366A-960F-E740-57AC972F137E}"/>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96403FC5-8610-204C-8669-20276EBC4428}"/>
              </a:ext>
            </a:extLst>
          </p:cNvPr>
          <p:cNvSpPr txBox="1"/>
          <p:nvPr/>
        </p:nvSpPr>
        <p:spPr>
          <a:xfrm>
            <a:off x="1116418" y="2109304"/>
            <a:ext cx="9959164" cy="1208536"/>
          </a:xfrm>
          <a:prstGeom prst="rect">
            <a:avLst/>
          </a:prstGeom>
          <a:noFill/>
        </p:spPr>
        <p:txBody>
          <a:bodyPr wrap="square" rtlCol="0">
            <a:spAutoFit/>
          </a:bodyPr>
          <a:lstStyle>
            <a:defPPr>
              <a:defRPr lang="zh-CN"/>
            </a:defPPr>
            <a:lvl1pPr algn="ctr">
              <a:lnSpc>
                <a:spcPct val="120000"/>
              </a:lnSpc>
              <a:defRPr sz="4400">
                <a:solidFill>
                  <a:schemeClr val="bg1"/>
                </a:solidFill>
                <a:latin typeface="+mj-ea"/>
                <a:ea typeface="+mj-ea"/>
              </a:defRPr>
            </a:lvl1pPr>
          </a:lstStyle>
          <a:p>
            <a:r>
              <a:rPr lang="zh-CN" altLang="en-US" sz="6600" dirty="0"/>
              <a:t>汇报完毕</a:t>
            </a:r>
          </a:p>
        </p:txBody>
      </p:sp>
      <p:sp>
        <p:nvSpPr>
          <p:cNvPr id="5" name="文本框 4">
            <a:extLst>
              <a:ext uri="{FF2B5EF4-FFF2-40B4-BE49-F238E27FC236}">
                <a16:creationId xmlns:a16="http://schemas.microsoft.com/office/drawing/2014/main" id="{7AAE61FD-01D9-FAB7-A73E-83AF324730E9}"/>
              </a:ext>
            </a:extLst>
          </p:cNvPr>
          <p:cNvSpPr txBox="1"/>
          <p:nvPr/>
        </p:nvSpPr>
        <p:spPr>
          <a:xfrm>
            <a:off x="1116418" y="3371988"/>
            <a:ext cx="9959164" cy="1208536"/>
          </a:xfrm>
          <a:prstGeom prst="rect">
            <a:avLst/>
          </a:prstGeom>
          <a:noFill/>
        </p:spPr>
        <p:txBody>
          <a:bodyPr wrap="square" rtlCol="0">
            <a:spAutoFit/>
          </a:bodyPr>
          <a:lstStyle>
            <a:defPPr>
              <a:defRPr lang="zh-CN"/>
            </a:defPPr>
            <a:lvl1pPr algn="ctr">
              <a:lnSpc>
                <a:spcPct val="120000"/>
              </a:lnSpc>
              <a:defRPr sz="4400">
                <a:solidFill>
                  <a:schemeClr val="bg1"/>
                </a:solidFill>
                <a:latin typeface="+mj-ea"/>
                <a:ea typeface="+mj-ea"/>
              </a:defRPr>
            </a:lvl1pPr>
          </a:lstStyle>
          <a:p>
            <a:r>
              <a:rPr lang="zh-CN" altLang="en-US" sz="6600" dirty="0"/>
              <a:t>敬请各位老师批评指正</a:t>
            </a:r>
          </a:p>
        </p:txBody>
      </p:sp>
    </p:spTree>
    <p:extLst>
      <p:ext uri="{BB962C8B-B14F-4D97-AF65-F5344CB8AC3E}">
        <p14:creationId xmlns:p14="http://schemas.microsoft.com/office/powerpoint/2010/main" val="362838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626AF228-F063-EC32-5510-6535FFDB974B}"/>
              </a:ext>
            </a:extLst>
          </p:cNvPr>
          <p:cNvPicPr>
            <a:picLocks noChangeAspect="1"/>
          </p:cNvPicPr>
          <p:nvPr/>
        </p:nvPicPr>
        <p:blipFill>
          <a:blip r:embed="rId2">
            <a:duotone>
              <a:schemeClr val="accent4">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10146244" y="2649515"/>
            <a:ext cx="2063219" cy="4202292"/>
          </a:xfrm>
          <a:prstGeom prst="rect">
            <a:avLst/>
          </a:prstGeom>
        </p:spPr>
      </p:pic>
      <p:grpSp>
        <p:nvGrpSpPr>
          <p:cNvPr id="35" name="组合 34">
            <a:extLst>
              <a:ext uri="{FF2B5EF4-FFF2-40B4-BE49-F238E27FC236}">
                <a16:creationId xmlns:a16="http://schemas.microsoft.com/office/drawing/2014/main" id="{2AF7AC37-1AC9-747D-1A7E-5FF36921C1F2}"/>
              </a:ext>
            </a:extLst>
          </p:cNvPr>
          <p:cNvGrpSpPr/>
          <p:nvPr/>
        </p:nvGrpSpPr>
        <p:grpSpPr>
          <a:xfrm>
            <a:off x="5324777" y="1458895"/>
            <a:ext cx="3417207" cy="707886"/>
            <a:chOff x="5066393" y="1440354"/>
            <a:chExt cx="3417207" cy="707886"/>
          </a:xfrm>
        </p:grpSpPr>
        <p:sp>
          <p:nvSpPr>
            <p:cNvPr id="36" name="矩形: 圆角 35">
              <a:extLst>
                <a:ext uri="{FF2B5EF4-FFF2-40B4-BE49-F238E27FC236}">
                  <a16:creationId xmlns:a16="http://schemas.microsoft.com/office/drawing/2014/main" id="{8ADCCD86-1E94-5D7F-549C-7344DE30FD77}"/>
                </a:ext>
              </a:extLst>
            </p:cNvPr>
            <p:cNvSpPr/>
            <p:nvPr/>
          </p:nvSpPr>
          <p:spPr>
            <a:xfrm>
              <a:off x="5066393" y="1543958"/>
              <a:ext cx="494846" cy="494846"/>
            </a:xfrm>
            <a:prstGeom prst="roundRect">
              <a:avLst/>
            </a:prstGeom>
            <a:solidFill>
              <a:schemeClr val="accent1">
                <a:lumMod val="75000"/>
              </a:schemeClr>
            </a:solidFill>
            <a:ln w="19050">
              <a:gradFill>
                <a:gsLst>
                  <a:gs pos="0">
                    <a:schemeClr val="accent1"/>
                  </a:gs>
                  <a:gs pos="100000">
                    <a:schemeClr val="accent1">
                      <a:lumMod val="50000"/>
                    </a:schemeClr>
                  </a:gs>
                </a:gsLst>
                <a:lin ang="5400000" scaled="1"/>
              </a:gra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t>1</a:t>
              </a:r>
              <a:endParaRPr lang="zh-CN" altLang="en-US" sz="2400" b="1" dirty="0"/>
            </a:p>
          </p:txBody>
        </p:sp>
        <p:sp>
          <p:nvSpPr>
            <p:cNvPr id="37" name="文本框 36">
              <a:extLst>
                <a:ext uri="{FF2B5EF4-FFF2-40B4-BE49-F238E27FC236}">
                  <a16:creationId xmlns:a16="http://schemas.microsoft.com/office/drawing/2014/main" id="{49212FBC-8A58-01EA-8D8C-B3DD90F99F9B}"/>
                </a:ext>
              </a:extLst>
            </p:cNvPr>
            <p:cNvSpPr txBox="1"/>
            <p:nvPr/>
          </p:nvSpPr>
          <p:spPr>
            <a:xfrm>
              <a:off x="5875412" y="1440354"/>
              <a:ext cx="2608188" cy="707886"/>
            </a:xfrm>
            <a:prstGeom prst="rect">
              <a:avLst/>
            </a:prstGeom>
            <a:noFill/>
          </p:spPr>
          <p:txBody>
            <a:bodyPr wrap="square">
              <a:spAutoFit/>
            </a:bodyPr>
            <a:lstStyle/>
            <a:p>
              <a:r>
                <a:rPr lang="zh-CN" altLang="en-US" sz="4000" b="1" dirty="0">
                  <a:latin typeface="+mn-ea"/>
                </a:rPr>
                <a:t>引言</a:t>
              </a:r>
            </a:p>
          </p:txBody>
        </p:sp>
      </p:grpSp>
      <p:grpSp>
        <p:nvGrpSpPr>
          <p:cNvPr id="38" name="组合 37">
            <a:extLst>
              <a:ext uri="{FF2B5EF4-FFF2-40B4-BE49-F238E27FC236}">
                <a16:creationId xmlns:a16="http://schemas.microsoft.com/office/drawing/2014/main" id="{8EF2D54B-3D99-DCDE-F7B2-54D82A66D773}"/>
              </a:ext>
            </a:extLst>
          </p:cNvPr>
          <p:cNvGrpSpPr/>
          <p:nvPr/>
        </p:nvGrpSpPr>
        <p:grpSpPr>
          <a:xfrm>
            <a:off x="5324777" y="2547520"/>
            <a:ext cx="3417207" cy="707886"/>
            <a:chOff x="5066393" y="1414954"/>
            <a:chExt cx="3417207" cy="707886"/>
          </a:xfrm>
        </p:grpSpPr>
        <p:sp>
          <p:nvSpPr>
            <p:cNvPr id="39" name="矩形: 圆角 38">
              <a:extLst>
                <a:ext uri="{FF2B5EF4-FFF2-40B4-BE49-F238E27FC236}">
                  <a16:creationId xmlns:a16="http://schemas.microsoft.com/office/drawing/2014/main" id="{3314B46F-5669-EFE7-E41B-E8FD62B9EC9A}"/>
                </a:ext>
              </a:extLst>
            </p:cNvPr>
            <p:cNvSpPr/>
            <p:nvPr/>
          </p:nvSpPr>
          <p:spPr>
            <a:xfrm>
              <a:off x="5066393" y="1518558"/>
              <a:ext cx="494846" cy="494846"/>
            </a:xfrm>
            <a:prstGeom prst="roundRect">
              <a:avLst/>
            </a:prstGeom>
            <a:solidFill>
              <a:schemeClr val="accent1">
                <a:lumMod val="75000"/>
              </a:schemeClr>
            </a:solidFill>
            <a:ln w="19050">
              <a:gradFill>
                <a:gsLst>
                  <a:gs pos="0">
                    <a:schemeClr val="accent1"/>
                  </a:gs>
                  <a:gs pos="100000">
                    <a:schemeClr val="accent1">
                      <a:lumMod val="50000"/>
                    </a:schemeClr>
                  </a:gs>
                </a:gsLst>
                <a:lin ang="5400000" scaled="1"/>
              </a:gra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t>2</a:t>
              </a:r>
              <a:endParaRPr lang="zh-CN" altLang="en-US" sz="2400" b="1" dirty="0"/>
            </a:p>
          </p:txBody>
        </p:sp>
        <p:sp>
          <p:nvSpPr>
            <p:cNvPr id="40" name="文本框 39">
              <a:extLst>
                <a:ext uri="{FF2B5EF4-FFF2-40B4-BE49-F238E27FC236}">
                  <a16:creationId xmlns:a16="http://schemas.microsoft.com/office/drawing/2014/main" id="{D1D18C80-AEF6-F5BD-486F-649DF978A33B}"/>
                </a:ext>
              </a:extLst>
            </p:cNvPr>
            <p:cNvSpPr txBox="1"/>
            <p:nvPr/>
          </p:nvSpPr>
          <p:spPr>
            <a:xfrm>
              <a:off x="5875412" y="1414954"/>
              <a:ext cx="2608188" cy="707886"/>
            </a:xfrm>
            <a:prstGeom prst="rect">
              <a:avLst/>
            </a:prstGeom>
            <a:noFill/>
          </p:spPr>
          <p:txBody>
            <a:bodyPr wrap="square">
              <a:spAutoFit/>
            </a:bodyPr>
            <a:lstStyle/>
            <a:p>
              <a:pPr algn="just"/>
              <a:r>
                <a:rPr lang="zh-CN" altLang="en-US" sz="4000" b="1" dirty="0"/>
                <a:t>技术原理</a:t>
              </a:r>
            </a:p>
          </p:txBody>
        </p:sp>
      </p:grpSp>
      <p:grpSp>
        <p:nvGrpSpPr>
          <p:cNvPr id="41" name="组合 40">
            <a:extLst>
              <a:ext uri="{FF2B5EF4-FFF2-40B4-BE49-F238E27FC236}">
                <a16:creationId xmlns:a16="http://schemas.microsoft.com/office/drawing/2014/main" id="{364FDF33-FA5A-0202-0C06-D4A266BE7D0C}"/>
              </a:ext>
            </a:extLst>
          </p:cNvPr>
          <p:cNvGrpSpPr/>
          <p:nvPr/>
        </p:nvGrpSpPr>
        <p:grpSpPr>
          <a:xfrm>
            <a:off x="5324777" y="3661545"/>
            <a:ext cx="3417207" cy="707886"/>
            <a:chOff x="5066393" y="1414954"/>
            <a:chExt cx="3417207" cy="707886"/>
          </a:xfrm>
        </p:grpSpPr>
        <p:sp>
          <p:nvSpPr>
            <p:cNvPr id="42" name="矩形: 圆角 41">
              <a:extLst>
                <a:ext uri="{FF2B5EF4-FFF2-40B4-BE49-F238E27FC236}">
                  <a16:creationId xmlns:a16="http://schemas.microsoft.com/office/drawing/2014/main" id="{B71DC620-94E4-E358-1688-555512411BBE}"/>
                </a:ext>
              </a:extLst>
            </p:cNvPr>
            <p:cNvSpPr/>
            <p:nvPr/>
          </p:nvSpPr>
          <p:spPr>
            <a:xfrm>
              <a:off x="5066393" y="1531258"/>
              <a:ext cx="494846" cy="494846"/>
            </a:xfrm>
            <a:prstGeom prst="roundRect">
              <a:avLst/>
            </a:prstGeom>
            <a:solidFill>
              <a:schemeClr val="accent1">
                <a:lumMod val="75000"/>
              </a:schemeClr>
            </a:solidFill>
            <a:ln w="19050">
              <a:gradFill>
                <a:gsLst>
                  <a:gs pos="0">
                    <a:schemeClr val="accent1"/>
                  </a:gs>
                  <a:gs pos="100000">
                    <a:schemeClr val="accent1">
                      <a:lumMod val="50000"/>
                    </a:schemeClr>
                  </a:gs>
                </a:gsLst>
                <a:lin ang="5400000" scaled="1"/>
              </a:gra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t>3</a:t>
              </a:r>
              <a:endParaRPr lang="zh-CN" altLang="en-US" sz="2400" b="1" dirty="0"/>
            </a:p>
          </p:txBody>
        </p:sp>
        <p:sp>
          <p:nvSpPr>
            <p:cNvPr id="43" name="文本框 42">
              <a:extLst>
                <a:ext uri="{FF2B5EF4-FFF2-40B4-BE49-F238E27FC236}">
                  <a16:creationId xmlns:a16="http://schemas.microsoft.com/office/drawing/2014/main" id="{ABDFB58A-54AD-F571-AD5E-3146E45919ED}"/>
                </a:ext>
              </a:extLst>
            </p:cNvPr>
            <p:cNvSpPr txBox="1"/>
            <p:nvPr/>
          </p:nvSpPr>
          <p:spPr>
            <a:xfrm>
              <a:off x="5875412" y="1414954"/>
              <a:ext cx="2608188" cy="707886"/>
            </a:xfrm>
            <a:prstGeom prst="rect">
              <a:avLst/>
            </a:prstGeom>
            <a:noFill/>
          </p:spPr>
          <p:txBody>
            <a:bodyPr wrap="square">
              <a:spAutoFit/>
            </a:bodyPr>
            <a:lstStyle/>
            <a:p>
              <a:r>
                <a:rPr lang="zh-CN" altLang="en-US" sz="4000" b="1" dirty="0"/>
                <a:t>实验</a:t>
              </a:r>
            </a:p>
          </p:txBody>
        </p:sp>
      </p:grpSp>
      <p:grpSp>
        <p:nvGrpSpPr>
          <p:cNvPr id="44" name="组合 43">
            <a:extLst>
              <a:ext uri="{FF2B5EF4-FFF2-40B4-BE49-F238E27FC236}">
                <a16:creationId xmlns:a16="http://schemas.microsoft.com/office/drawing/2014/main" id="{DF0BBBED-6723-6A40-7267-3DE0E37E6A20}"/>
              </a:ext>
            </a:extLst>
          </p:cNvPr>
          <p:cNvGrpSpPr/>
          <p:nvPr/>
        </p:nvGrpSpPr>
        <p:grpSpPr>
          <a:xfrm>
            <a:off x="5324777" y="4775570"/>
            <a:ext cx="3417207" cy="707886"/>
            <a:chOff x="5066393" y="1414954"/>
            <a:chExt cx="3417207" cy="707886"/>
          </a:xfrm>
        </p:grpSpPr>
        <p:sp>
          <p:nvSpPr>
            <p:cNvPr id="45" name="矩形: 圆角 44">
              <a:extLst>
                <a:ext uri="{FF2B5EF4-FFF2-40B4-BE49-F238E27FC236}">
                  <a16:creationId xmlns:a16="http://schemas.microsoft.com/office/drawing/2014/main" id="{6ED8719B-4837-5B71-015D-31F4C8CE77F5}"/>
                </a:ext>
              </a:extLst>
            </p:cNvPr>
            <p:cNvSpPr/>
            <p:nvPr/>
          </p:nvSpPr>
          <p:spPr>
            <a:xfrm>
              <a:off x="5066393" y="1524908"/>
              <a:ext cx="494846" cy="494846"/>
            </a:xfrm>
            <a:prstGeom prst="roundRect">
              <a:avLst/>
            </a:prstGeom>
            <a:solidFill>
              <a:schemeClr val="accent1">
                <a:lumMod val="75000"/>
              </a:schemeClr>
            </a:solidFill>
            <a:ln w="19050">
              <a:gradFill>
                <a:gsLst>
                  <a:gs pos="0">
                    <a:schemeClr val="accent1"/>
                  </a:gs>
                  <a:gs pos="100000">
                    <a:schemeClr val="accent1">
                      <a:lumMod val="50000"/>
                    </a:schemeClr>
                  </a:gs>
                </a:gsLst>
                <a:lin ang="5400000" scaled="1"/>
              </a:gra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a:t>4</a:t>
              </a:r>
              <a:endParaRPr lang="zh-CN" altLang="en-US" sz="2400" b="1" dirty="0"/>
            </a:p>
          </p:txBody>
        </p:sp>
        <p:sp>
          <p:nvSpPr>
            <p:cNvPr id="46" name="文本框 45">
              <a:extLst>
                <a:ext uri="{FF2B5EF4-FFF2-40B4-BE49-F238E27FC236}">
                  <a16:creationId xmlns:a16="http://schemas.microsoft.com/office/drawing/2014/main" id="{D687883F-EE49-A2F5-8077-344D2497D90C}"/>
                </a:ext>
              </a:extLst>
            </p:cNvPr>
            <p:cNvSpPr txBox="1"/>
            <p:nvPr/>
          </p:nvSpPr>
          <p:spPr>
            <a:xfrm>
              <a:off x="5875412" y="1414954"/>
              <a:ext cx="2608188" cy="707886"/>
            </a:xfrm>
            <a:prstGeom prst="rect">
              <a:avLst/>
            </a:prstGeom>
            <a:noFill/>
          </p:spPr>
          <p:txBody>
            <a:bodyPr wrap="square">
              <a:spAutoFit/>
            </a:bodyPr>
            <a:lstStyle/>
            <a:p>
              <a:r>
                <a:rPr lang="zh-CN" altLang="en-US" sz="4000" b="1" dirty="0"/>
                <a:t>结论</a:t>
              </a:r>
            </a:p>
          </p:txBody>
        </p:sp>
      </p:grpSp>
      <p:sp>
        <p:nvSpPr>
          <p:cNvPr id="2" name="文本框 1">
            <a:extLst>
              <a:ext uri="{FF2B5EF4-FFF2-40B4-BE49-F238E27FC236}">
                <a16:creationId xmlns:a16="http://schemas.microsoft.com/office/drawing/2014/main" id="{4905F193-C3C3-3E58-A677-DEC7E0FD20F3}"/>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1</a:t>
            </a:r>
            <a:endParaRPr lang="zh-CN" altLang="en-US" b="1" dirty="0">
              <a:latin typeface="+mj-lt"/>
            </a:endParaRPr>
          </a:p>
        </p:txBody>
      </p:sp>
    </p:spTree>
    <p:extLst>
      <p:ext uri="{BB962C8B-B14F-4D97-AF65-F5344CB8AC3E}">
        <p14:creationId xmlns:p14="http://schemas.microsoft.com/office/powerpoint/2010/main" val="2600849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46CB5-E170-8E1C-4F83-3D2B804DF9E9}"/>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D2444CC3-A53D-0AD7-7F55-30910FB692D1}"/>
              </a:ext>
            </a:extLst>
          </p:cNvPr>
          <p:cNvSpPr txBox="1"/>
          <p:nvPr/>
        </p:nvSpPr>
        <p:spPr>
          <a:xfrm>
            <a:off x="679680" y="768896"/>
            <a:ext cx="2300630" cy="553998"/>
          </a:xfrm>
          <a:prstGeom prst="rect">
            <a:avLst/>
          </a:prstGeom>
          <a:noFill/>
        </p:spPr>
        <p:txBody>
          <a:bodyPr wrap="none" rtlCol="0">
            <a:spAutoFit/>
          </a:bodyPr>
          <a:lstStyle/>
          <a:p>
            <a:r>
              <a:rPr lang="en-US" altLang="zh-CN" sz="3000" b="1" dirty="0">
                <a:gradFill>
                  <a:gsLst>
                    <a:gs pos="81000">
                      <a:schemeClr val="accent1">
                        <a:lumMod val="75000"/>
                      </a:schemeClr>
                    </a:gs>
                    <a:gs pos="0">
                      <a:schemeClr val="accent1"/>
                    </a:gs>
                  </a:gsLst>
                  <a:lin ang="5400000" scaled="1"/>
                </a:gradFill>
                <a:latin typeface="Times New Roman" panose="02020603050405020304" pitchFamily="18" charset="0"/>
                <a:ea typeface="+mj-ea"/>
                <a:cs typeface="Times New Roman" panose="02020603050405020304" pitchFamily="18" charset="0"/>
              </a:rPr>
              <a:t>1.1</a:t>
            </a:r>
            <a:r>
              <a:rPr lang="en-US" altLang="zh-CN" sz="3000" dirty="0">
                <a:gradFill>
                  <a:gsLst>
                    <a:gs pos="81000">
                      <a:schemeClr val="accent1">
                        <a:lumMod val="75000"/>
                      </a:schemeClr>
                    </a:gs>
                    <a:gs pos="0">
                      <a:schemeClr val="accent1"/>
                    </a:gs>
                  </a:gsLst>
                  <a:lin ang="5400000" scaled="1"/>
                </a:gradFill>
                <a:latin typeface="Times New Roman" panose="02020603050405020304" pitchFamily="18" charset="0"/>
                <a:ea typeface="+mj-ea"/>
                <a:cs typeface="Times New Roman" panose="02020603050405020304" pitchFamily="18" charset="0"/>
              </a:rPr>
              <a:t> </a:t>
            </a:r>
            <a:r>
              <a:rPr lang="zh-CN" altLang="zh-CN" sz="3000" dirty="0">
                <a:gradFill>
                  <a:gsLst>
                    <a:gs pos="81000">
                      <a:schemeClr val="accent1">
                        <a:lumMod val="75000"/>
                      </a:schemeClr>
                    </a:gs>
                    <a:gs pos="0">
                      <a:schemeClr val="accent1"/>
                    </a:gs>
                  </a:gsLst>
                  <a:lin ang="5400000" scaled="1"/>
                </a:gradFill>
                <a:latin typeface="Times New Roman" panose="02020603050405020304" pitchFamily="18" charset="0"/>
                <a:ea typeface="+mj-ea"/>
                <a:cs typeface="Times New Roman" panose="02020603050405020304" pitchFamily="18" charset="0"/>
              </a:rPr>
              <a:t>研究背景</a:t>
            </a:r>
            <a:endParaRPr lang="zh-CN" altLang="en-US" sz="3000" dirty="0">
              <a:gradFill>
                <a:gsLst>
                  <a:gs pos="81000">
                    <a:schemeClr val="accent1">
                      <a:lumMod val="75000"/>
                    </a:schemeClr>
                  </a:gs>
                  <a:gs pos="0">
                    <a:schemeClr val="accent1"/>
                  </a:gs>
                </a:gsLst>
                <a:lin ang="5400000" scaled="1"/>
              </a:gradFill>
              <a:latin typeface="Times New Roman" panose="02020603050405020304" pitchFamily="18" charset="0"/>
              <a:ea typeface="+mj-ea"/>
              <a:cs typeface="Times New Roman" panose="02020603050405020304" pitchFamily="18" charset="0"/>
            </a:endParaRPr>
          </a:p>
        </p:txBody>
      </p:sp>
      <p:grpSp>
        <p:nvGrpSpPr>
          <p:cNvPr id="2" name="组合 1">
            <a:extLst>
              <a:ext uri="{FF2B5EF4-FFF2-40B4-BE49-F238E27FC236}">
                <a16:creationId xmlns:a16="http://schemas.microsoft.com/office/drawing/2014/main" id="{238703F0-D956-C42C-7113-4BAC1F79E590}"/>
              </a:ext>
            </a:extLst>
          </p:cNvPr>
          <p:cNvGrpSpPr/>
          <p:nvPr/>
        </p:nvGrpSpPr>
        <p:grpSpPr>
          <a:xfrm>
            <a:off x="2200134" y="154241"/>
            <a:ext cx="5682454" cy="342858"/>
            <a:chOff x="2200134" y="154241"/>
            <a:chExt cx="5682454" cy="342858"/>
          </a:xfrm>
        </p:grpSpPr>
        <p:sp>
          <p:nvSpPr>
            <p:cNvPr id="5" name="文本框 4">
              <a:extLst>
                <a:ext uri="{FF2B5EF4-FFF2-40B4-BE49-F238E27FC236}">
                  <a16:creationId xmlns:a16="http://schemas.microsoft.com/office/drawing/2014/main" id="{4A79AEB8-DD67-AC0C-C53E-6CA13CDD3041}"/>
                </a:ext>
              </a:extLst>
            </p:cNvPr>
            <p:cNvSpPr txBox="1"/>
            <p:nvPr/>
          </p:nvSpPr>
          <p:spPr>
            <a:xfrm>
              <a:off x="2200134"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引言</a:t>
              </a:r>
            </a:p>
          </p:txBody>
        </p:sp>
        <p:sp>
          <p:nvSpPr>
            <p:cNvPr id="7" name="文本框 6">
              <a:extLst>
                <a:ext uri="{FF2B5EF4-FFF2-40B4-BE49-F238E27FC236}">
                  <a16:creationId xmlns:a16="http://schemas.microsoft.com/office/drawing/2014/main" id="{66092983-E42A-5F1D-909B-277F871A28F2}"/>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A2071F1D-C1E0-85C0-B0BC-7874C5F43D8B}"/>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35" name="文本框 34">
              <a:extLst>
                <a:ext uri="{FF2B5EF4-FFF2-40B4-BE49-F238E27FC236}">
                  <a16:creationId xmlns:a16="http://schemas.microsoft.com/office/drawing/2014/main" id="{35301407-D29C-B249-BE05-9FD21448DB6D}"/>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6" name="矩形: 圆角 35">
              <a:extLst>
                <a:ext uri="{FF2B5EF4-FFF2-40B4-BE49-F238E27FC236}">
                  <a16:creationId xmlns:a16="http://schemas.microsoft.com/office/drawing/2014/main" id="{B565D21E-29E7-83A2-6BA4-CB2D32E06F8C}"/>
                </a:ext>
              </a:extLst>
            </p:cNvPr>
            <p:cNvSpPr/>
            <p:nvPr/>
          </p:nvSpPr>
          <p:spPr>
            <a:xfrm>
              <a:off x="2438382"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 name="AutoShape 4">
            <a:extLst>
              <a:ext uri="{FF2B5EF4-FFF2-40B4-BE49-F238E27FC236}">
                <a16:creationId xmlns:a16="http://schemas.microsoft.com/office/drawing/2014/main" id="{9D3F11EE-1E6E-C018-92D7-5C40AA6E6CAE}"/>
              </a:ext>
            </a:extLst>
          </p:cNvPr>
          <p:cNvSpPr/>
          <p:nvPr/>
        </p:nvSpPr>
        <p:spPr>
          <a:xfrm>
            <a:off x="8122129" y="1542933"/>
            <a:ext cx="3564000" cy="4824000"/>
          </a:xfrm>
          <a:prstGeom prst="roundRect">
            <a:avLst>
              <a:gd name="adj" fmla="val 596"/>
            </a:avLst>
          </a:prstGeom>
          <a:solidFill>
            <a:schemeClr val="bg1"/>
          </a:solidFill>
          <a:ln w="6350" cap="flat" cmpd="sng">
            <a:solidFill>
              <a:schemeClr val="accent1">
                <a:lumMod val="20000"/>
                <a:lumOff val="80000"/>
              </a:schemeClr>
            </a:solidFill>
            <a:prstDash val="solid"/>
            <a:round/>
          </a:ln>
          <a:effectLst>
            <a:outerShdw blurRad="114300" dist="38100" dir="16200000" rotWithShape="0">
              <a:schemeClr val="accent1">
                <a:alpha val="21000"/>
              </a:schemeClr>
            </a:outerShdw>
          </a:effectLst>
        </p:spPr>
        <p:txBody>
          <a:bodyPr vert="horz" wrap="square" lIns="63500" tIns="63500" rIns="63500" bIns="63500" rtlCol="0" anchor="ctr"/>
          <a:lstStyle/>
          <a:p>
            <a:pPr algn="ctr">
              <a:lnSpc>
                <a:spcPct val="200000"/>
              </a:lnSpc>
            </a:pPr>
            <a:endParaRPr dirty="0">
              <a:solidFill>
                <a:prstClr val="black"/>
              </a:solidFill>
              <a:latin typeface="Arial" panose="020B0604020202020204"/>
              <a:ea typeface="微软雅黑" panose="020B0503020204020204" charset="-122"/>
            </a:endParaRPr>
          </a:p>
        </p:txBody>
      </p:sp>
      <p:pic>
        <p:nvPicPr>
          <p:cNvPr id="45" name="图片 44">
            <a:extLst>
              <a:ext uri="{FF2B5EF4-FFF2-40B4-BE49-F238E27FC236}">
                <a16:creationId xmlns:a16="http://schemas.microsoft.com/office/drawing/2014/main" id="{A60D7410-1C2A-1476-A64B-39522718C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13" y="1543443"/>
            <a:ext cx="2371291" cy="4824000"/>
          </a:xfrm>
          <a:prstGeom prst="rect">
            <a:avLst/>
          </a:prstGeom>
        </p:spPr>
      </p:pic>
      <p:sp>
        <p:nvSpPr>
          <p:cNvPr id="48" name="矩形 47">
            <a:extLst>
              <a:ext uri="{FF2B5EF4-FFF2-40B4-BE49-F238E27FC236}">
                <a16:creationId xmlns:a16="http://schemas.microsoft.com/office/drawing/2014/main" id="{479C7299-BD69-C82E-BF90-A61D7BBA8511}"/>
              </a:ext>
            </a:extLst>
          </p:cNvPr>
          <p:cNvSpPr>
            <a:spLocks noChangeAspect="1"/>
          </p:cNvSpPr>
          <p:nvPr/>
        </p:nvSpPr>
        <p:spPr>
          <a:xfrm>
            <a:off x="4365625" y="1543050"/>
            <a:ext cx="3563938" cy="4824413"/>
          </a:xfrm>
          <a:prstGeom prst="rect">
            <a:avLst/>
          </a:prstGeom>
          <a:noFill/>
          <a:ln w="9525">
            <a:noFill/>
          </a:ln>
        </p:spPr>
        <p:txBody>
          <a:bodyPr/>
          <a:lstStyle/>
          <a:p>
            <a:endParaRPr lang="zh-CN" altLang="en-US"/>
          </a:p>
        </p:txBody>
      </p:sp>
      <p:sp>
        <p:nvSpPr>
          <p:cNvPr id="49" name="文本框 48">
            <a:extLst>
              <a:ext uri="{FF2B5EF4-FFF2-40B4-BE49-F238E27FC236}">
                <a16:creationId xmlns:a16="http://schemas.microsoft.com/office/drawing/2014/main" id="{155602BD-8B02-5591-8E08-7C0B9DACECBD}"/>
              </a:ext>
            </a:extLst>
          </p:cNvPr>
          <p:cNvSpPr txBox="1"/>
          <p:nvPr/>
        </p:nvSpPr>
        <p:spPr>
          <a:xfrm>
            <a:off x="8365864" y="6396335"/>
            <a:ext cx="3076530"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400" b="1" dirty="0">
                <a:solidFill>
                  <a:srgbClr val="FF0000"/>
                </a:solidFill>
                <a:latin typeface="微软雅黑" panose="020B0503020204020204" charset="-122"/>
                <a:ea typeface="微软雅黑" panose="020B0503020204020204" charset="-122"/>
                <a:sym typeface="微软雅黑" panose="020B0503020204020204" charset="-122"/>
              </a:rPr>
              <a:t>高计数率</a:t>
            </a:r>
            <a:r>
              <a:rPr lang="zh-CN" altLang="en-US" sz="2400" b="1" dirty="0">
                <a:latin typeface="微软雅黑" panose="020B0503020204020204" charset="-122"/>
                <a:ea typeface="微软雅黑" panose="020B0503020204020204" charset="-122"/>
                <a:sym typeface="微软雅黑" panose="020B0503020204020204" charset="-122"/>
              </a:rPr>
              <a:t>测量环境</a:t>
            </a:r>
            <a:endParaRPr lang="zh-CN" altLang="en-US" sz="2400" b="1" dirty="0">
              <a:latin typeface="微软雅黑" panose="020B0503020204020204" charset="-122"/>
              <a:ea typeface="微软雅黑" panose="020B0503020204020204" charset="-122"/>
            </a:endParaRPr>
          </a:p>
        </p:txBody>
      </p:sp>
      <p:pic>
        <p:nvPicPr>
          <p:cNvPr id="50" name="图片 49" descr="C:/Users/xy/Desktop/研电赛/21届研电赛/堆积脉冲.png堆积脉冲">
            <a:extLst>
              <a:ext uri="{FF2B5EF4-FFF2-40B4-BE49-F238E27FC236}">
                <a16:creationId xmlns:a16="http://schemas.microsoft.com/office/drawing/2014/main" id="{9EE0AFA5-7A36-8B9D-673C-6B45E463C4AE}"/>
              </a:ext>
            </a:extLst>
          </p:cNvPr>
          <p:cNvPicPr>
            <a:picLocks noChangeAspect="1"/>
          </p:cNvPicPr>
          <p:nvPr/>
        </p:nvPicPr>
        <p:blipFill>
          <a:blip r:embed="rId4"/>
          <a:srcRect l="15352" t="10323" r="6102" b="4565"/>
          <a:stretch>
            <a:fillRect/>
          </a:stretch>
        </p:blipFill>
        <p:spPr>
          <a:xfrm>
            <a:off x="8365173" y="1615351"/>
            <a:ext cx="3166179" cy="2626340"/>
          </a:xfrm>
          <a:prstGeom prst="rect">
            <a:avLst/>
          </a:prstGeom>
        </p:spPr>
      </p:pic>
      <p:sp>
        <p:nvSpPr>
          <p:cNvPr id="51" name="箭头: 右 16">
            <a:extLst>
              <a:ext uri="{FF2B5EF4-FFF2-40B4-BE49-F238E27FC236}">
                <a16:creationId xmlns:a16="http://schemas.microsoft.com/office/drawing/2014/main" id="{1FDF3D5E-0D81-A771-FF95-11B7FC90C042}"/>
              </a:ext>
            </a:extLst>
          </p:cNvPr>
          <p:cNvSpPr/>
          <p:nvPr/>
        </p:nvSpPr>
        <p:spPr>
          <a:xfrm rot="16200000" flipH="1">
            <a:off x="8857929" y="5001363"/>
            <a:ext cx="544270" cy="25004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solidFill>
                <a:schemeClr val="tx1"/>
              </a:solidFill>
            </a:endParaRPr>
          </a:p>
        </p:txBody>
      </p:sp>
      <p:sp>
        <p:nvSpPr>
          <p:cNvPr id="52" name="箭头: 右 26">
            <a:extLst>
              <a:ext uri="{FF2B5EF4-FFF2-40B4-BE49-F238E27FC236}">
                <a16:creationId xmlns:a16="http://schemas.microsoft.com/office/drawing/2014/main" id="{3CA4910E-8788-FF8A-1F7B-E347B069F476}"/>
              </a:ext>
            </a:extLst>
          </p:cNvPr>
          <p:cNvSpPr/>
          <p:nvPr/>
        </p:nvSpPr>
        <p:spPr>
          <a:xfrm rot="16200000" flipH="1">
            <a:off x="10420001" y="5001363"/>
            <a:ext cx="544270" cy="25004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p>
        </p:txBody>
      </p:sp>
      <p:sp>
        <p:nvSpPr>
          <p:cNvPr id="53" name="文本框 52">
            <a:extLst>
              <a:ext uri="{FF2B5EF4-FFF2-40B4-BE49-F238E27FC236}">
                <a16:creationId xmlns:a16="http://schemas.microsoft.com/office/drawing/2014/main" id="{08420EC0-7654-570E-4CC7-3AE352A92D6A}"/>
              </a:ext>
            </a:extLst>
          </p:cNvPr>
          <p:cNvSpPr txBox="1"/>
          <p:nvPr/>
        </p:nvSpPr>
        <p:spPr>
          <a:xfrm>
            <a:off x="9510882" y="4860229"/>
            <a:ext cx="786494" cy="36933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b="1" dirty="0">
                <a:latin typeface="微软雅黑" panose="020B0503020204020204" charset="-122"/>
                <a:ea typeface="微软雅黑" panose="020B0503020204020204" charset="-122"/>
                <a:sym typeface="微软雅黑" panose="020B0503020204020204" charset="-122"/>
              </a:rPr>
              <a:t>导致</a:t>
            </a:r>
            <a:endParaRPr lang="zh-CN" altLang="en-US" b="1" dirty="0">
              <a:latin typeface="微软雅黑" panose="020B0503020204020204" charset="-122"/>
              <a:ea typeface="微软雅黑" panose="020B0503020204020204" charset="-122"/>
            </a:endParaRPr>
          </a:p>
        </p:txBody>
      </p:sp>
      <p:sp>
        <p:nvSpPr>
          <p:cNvPr id="54" name="文本框 53">
            <a:extLst>
              <a:ext uri="{FF2B5EF4-FFF2-40B4-BE49-F238E27FC236}">
                <a16:creationId xmlns:a16="http://schemas.microsoft.com/office/drawing/2014/main" id="{7B3F3EF6-9C27-E323-F417-74E22AA364FD}"/>
              </a:ext>
            </a:extLst>
          </p:cNvPr>
          <p:cNvSpPr txBox="1"/>
          <p:nvPr/>
        </p:nvSpPr>
        <p:spPr>
          <a:xfrm>
            <a:off x="9005043" y="4271093"/>
            <a:ext cx="1812114" cy="442674"/>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zh-CN" altLang="en-US" sz="2000" b="1" dirty="0">
                <a:latin typeface="黑体" panose="02010609060101010101" charset="-122"/>
                <a:ea typeface="黑体" panose="02010609060101010101" charset="-122"/>
              </a:rPr>
              <a:t>脉冲堆积效应</a:t>
            </a:r>
          </a:p>
        </p:txBody>
      </p:sp>
      <p:sp>
        <p:nvSpPr>
          <p:cNvPr id="55" name="文本框 54">
            <a:extLst>
              <a:ext uri="{FF2B5EF4-FFF2-40B4-BE49-F238E27FC236}">
                <a16:creationId xmlns:a16="http://schemas.microsoft.com/office/drawing/2014/main" id="{4777DF36-1A9D-5671-D163-B43C3CF62193}"/>
              </a:ext>
            </a:extLst>
          </p:cNvPr>
          <p:cNvSpPr txBox="1"/>
          <p:nvPr/>
        </p:nvSpPr>
        <p:spPr>
          <a:xfrm>
            <a:off x="8534447" y="5593935"/>
            <a:ext cx="1191233" cy="40862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CN" altLang="en-US" dirty="0"/>
              <a:t>能谱畸变</a:t>
            </a:r>
          </a:p>
        </p:txBody>
      </p:sp>
      <p:sp>
        <p:nvSpPr>
          <p:cNvPr id="56" name="文本框 55">
            <a:extLst>
              <a:ext uri="{FF2B5EF4-FFF2-40B4-BE49-F238E27FC236}">
                <a16:creationId xmlns:a16="http://schemas.microsoft.com/office/drawing/2014/main" id="{4E3EDE7C-3108-9A9C-F5DF-06685DA340D5}"/>
              </a:ext>
            </a:extLst>
          </p:cNvPr>
          <p:cNvSpPr txBox="1"/>
          <p:nvPr/>
        </p:nvSpPr>
        <p:spPr>
          <a:xfrm>
            <a:off x="9994298" y="5593935"/>
            <a:ext cx="1409349" cy="408623"/>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CN" altLang="en-US" dirty="0"/>
              <a:t>计数率损失</a:t>
            </a:r>
          </a:p>
        </p:txBody>
      </p:sp>
      <p:sp>
        <p:nvSpPr>
          <p:cNvPr id="57" name="文本框 56">
            <a:extLst>
              <a:ext uri="{FF2B5EF4-FFF2-40B4-BE49-F238E27FC236}">
                <a16:creationId xmlns:a16="http://schemas.microsoft.com/office/drawing/2014/main" id="{01C34F74-7B19-CF5F-A15A-3B6082C60786}"/>
              </a:ext>
            </a:extLst>
          </p:cNvPr>
          <p:cNvSpPr txBox="1"/>
          <p:nvPr/>
        </p:nvSpPr>
        <p:spPr>
          <a:xfrm>
            <a:off x="4557735" y="6366933"/>
            <a:ext cx="3076530"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400" b="1" dirty="0" err="1">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NaI</a:t>
            </a:r>
            <a:r>
              <a:rPr lang="zh-CN" altLang="en-US" sz="24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r>
              <a:rPr lang="en-US" altLang="zh-CN" sz="24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Tl</a:t>
            </a:r>
            <a:r>
              <a:rPr lang="zh-CN" altLang="en-US" sz="24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）探测器</a:t>
            </a:r>
            <a:endParaRPr lang="zh-CN" altLang="en-US" sz="2400" b="1" dirty="0">
              <a:latin typeface="Times New Roman" panose="02020603050405020304" pitchFamily="18" charset="0"/>
              <a:ea typeface="微软雅黑" panose="020B0503020204020204" charset="-122"/>
              <a:cs typeface="Times New Roman" panose="02020603050405020304" pitchFamily="18" charset="0"/>
            </a:endParaRPr>
          </a:p>
        </p:txBody>
      </p:sp>
      <p:sp>
        <p:nvSpPr>
          <p:cNvPr id="59" name="箭头: 虚尾 58">
            <a:extLst>
              <a:ext uri="{FF2B5EF4-FFF2-40B4-BE49-F238E27FC236}">
                <a16:creationId xmlns:a16="http://schemas.microsoft.com/office/drawing/2014/main" id="{38CB9BF7-776D-FB67-5740-204145A42F2E}"/>
              </a:ext>
            </a:extLst>
          </p:cNvPr>
          <p:cNvSpPr/>
          <p:nvPr/>
        </p:nvSpPr>
        <p:spPr>
          <a:xfrm>
            <a:off x="4012900" y="3553837"/>
            <a:ext cx="745788" cy="635541"/>
          </a:xfrm>
          <a:prstGeom prst="striped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60" name="箭头: 虚尾 59">
            <a:extLst>
              <a:ext uri="{FF2B5EF4-FFF2-40B4-BE49-F238E27FC236}">
                <a16:creationId xmlns:a16="http://schemas.microsoft.com/office/drawing/2014/main" id="{7B6C1BFC-6507-B444-234F-AC61AABD8580}"/>
              </a:ext>
            </a:extLst>
          </p:cNvPr>
          <p:cNvSpPr/>
          <p:nvPr/>
        </p:nvSpPr>
        <p:spPr>
          <a:xfrm rot="10800000">
            <a:off x="7282323" y="3553837"/>
            <a:ext cx="745788" cy="635541"/>
          </a:xfrm>
          <a:prstGeom prst="striped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CN" altLang="en-US"/>
          </a:p>
        </p:txBody>
      </p:sp>
      <p:sp>
        <p:nvSpPr>
          <p:cNvPr id="67" name="矩形 66">
            <a:extLst>
              <a:ext uri="{FF2B5EF4-FFF2-40B4-BE49-F238E27FC236}">
                <a16:creationId xmlns:a16="http://schemas.microsoft.com/office/drawing/2014/main" id="{A9EF1F8F-C0FD-85BB-B385-C5CA3B80EC7C}"/>
              </a:ext>
            </a:extLst>
          </p:cNvPr>
          <p:cNvSpPr/>
          <p:nvPr/>
        </p:nvSpPr>
        <p:spPr>
          <a:xfrm>
            <a:off x="586105" y="1374140"/>
            <a:ext cx="3343910" cy="5056505"/>
          </a:xfrm>
          <a:prstGeom prst="rect">
            <a:avLst/>
          </a:prstGeom>
          <a:solidFill>
            <a:schemeClr val="bg1"/>
          </a:solidFill>
          <a:ln w="6350" cap="flat" cmpd="sng">
            <a:solidFill>
              <a:schemeClr val="accent1">
                <a:lumMod val="20000"/>
                <a:lumOff val="80000"/>
              </a:schemeClr>
            </a:solidFill>
            <a:prstDash val="solid"/>
            <a:round/>
          </a:ln>
          <a:effectLst>
            <a:outerShdw blurRad="114300" dist="38100" dir="16200000" rotWithShape="0">
              <a:schemeClr val="accent1">
                <a:alpha val="21000"/>
              </a:schemeClr>
            </a:outerShdw>
          </a:effectLst>
        </p:spPr>
        <p:txBody>
          <a:bodyPr vert="horz" wrap="square" lIns="63500" tIns="63500" rIns="63500" bIns="63500" rtlCol="0" anchor="ctr"/>
          <a:lstStyle/>
          <a:p>
            <a:pPr algn="ctr">
              <a:lnSpc>
                <a:spcPct val="200000"/>
              </a:lnSpc>
            </a:pPr>
            <a:endParaRPr lang="zh-CN" altLang="en-US">
              <a:solidFill>
                <a:prstClr val="black"/>
              </a:solidFill>
              <a:latin typeface="Arial" panose="020B0604020202020204"/>
              <a:ea typeface="微软雅黑" panose="020B0503020204020204" charset="-122"/>
            </a:endParaRPr>
          </a:p>
        </p:txBody>
      </p:sp>
      <p:grpSp>
        <p:nvGrpSpPr>
          <p:cNvPr id="68" name="组合 67">
            <a:extLst>
              <a:ext uri="{FF2B5EF4-FFF2-40B4-BE49-F238E27FC236}">
                <a16:creationId xmlns:a16="http://schemas.microsoft.com/office/drawing/2014/main" id="{957A6C38-59DA-B58A-3D1D-06791FB6A092}"/>
              </a:ext>
            </a:extLst>
          </p:cNvPr>
          <p:cNvGrpSpPr/>
          <p:nvPr/>
        </p:nvGrpSpPr>
        <p:grpSpPr>
          <a:xfrm>
            <a:off x="1038860" y="1853984"/>
            <a:ext cx="1091353" cy="706211"/>
            <a:chOff x="817880" y="5784134"/>
            <a:chExt cx="1091353" cy="706211"/>
          </a:xfrm>
        </p:grpSpPr>
        <p:sp>
          <p:nvSpPr>
            <p:cNvPr id="69" name="文本框 68">
              <a:extLst>
                <a:ext uri="{FF2B5EF4-FFF2-40B4-BE49-F238E27FC236}">
                  <a16:creationId xmlns:a16="http://schemas.microsoft.com/office/drawing/2014/main" id="{A15D954B-494C-DC9C-A293-46B86BE1E449}"/>
                </a:ext>
              </a:extLst>
            </p:cNvPr>
            <p:cNvSpPr txBox="1"/>
            <p:nvPr/>
          </p:nvSpPr>
          <p:spPr>
            <a:xfrm>
              <a:off x="817880" y="5784134"/>
              <a:ext cx="887095" cy="400110"/>
            </a:xfrm>
            <a:prstGeom prst="rect">
              <a:avLst/>
            </a:prstGeom>
            <a:noFill/>
          </p:spPr>
          <p:txBody>
            <a:bodyPr wrap="square">
              <a:spAutoFit/>
            </a:bodyPr>
            <a:lstStyle/>
            <a:p>
              <a:r>
                <a:rPr lang="en-US" altLang="zh-CN" sz="2000" b="1" dirty="0">
                  <a:solidFill>
                    <a:schemeClr val="bg1"/>
                  </a:solidFill>
                  <a:latin typeface="兰米宋体" panose="02000503000000000000" charset="-122"/>
                  <a:ea typeface="兰米宋体" panose="02000503000000000000" charset="-122"/>
                </a:rPr>
                <a:t>99%</a:t>
              </a:r>
            </a:p>
          </p:txBody>
        </p:sp>
        <p:sp>
          <p:nvSpPr>
            <p:cNvPr id="70" name="文本框 69">
              <a:extLst>
                <a:ext uri="{FF2B5EF4-FFF2-40B4-BE49-F238E27FC236}">
                  <a16:creationId xmlns:a16="http://schemas.microsoft.com/office/drawing/2014/main" id="{E6693E46-C626-0F32-A201-0B7DDC9D429C}"/>
                </a:ext>
              </a:extLst>
            </p:cNvPr>
            <p:cNvSpPr txBox="1"/>
            <p:nvPr/>
          </p:nvSpPr>
          <p:spPr>
            <a:xfrm>
              <a:off x="817880" y="6182568"/>
              <a:ext cx="1091353" cy="307777"/>
            </a:xfrm>
            <a:prstGeom prst="rect">
              <a:avLst/>
            </a:prstGeom>
            <a:noFill/>
          </p:spPr>
          <p:txBody>
            <a:bodyPr wrap="square">
              <a:spAutoFit/>
            </a:bodyPr>
            <a:lstStyle/>
            <a:p>
              <a:r>
                <a:rPr lang="zh-CN" altLang="en-US" sz="1400" dirty="0">
                  <a:solidFill>
                    <a:schemeClr val="bg1"/>
                  </a:solidFill>
                  <a:latin typeface="+mn-ea"/>
                </a:rPr>
                <a:t>数据采集率</a:t>
              </a:r>
              <a:endParaRPr lang="en-US" altLang="zh-CN" sz="1400" dirty="0">
                <a:solidFill>
                  <a:schemeClr val="bg1"/>
                </a:solidFill>
                <a:latin typeface="+mn-ea"/>
              </a:endParaRPr>
            </a:p>
          </p:txBody>
        </p:sp>
      </p:grpSp>
      <p:grpSp>
        <p:nvGrpSpPr>
          <p:cNvPr id="71" name="组合 70">
            <a:extLst>
              <a:ext uri="{FF2B5EF4-FFF2-40B4-BE49-F238E27FC236}">
                <a16:creationId xmlns:a16="http://schemas.microsoft.com/office/drawing/2014/main" id="{ACB4BA9B-15B4-D7E3-8A18-7B9386152AB0}"/>
              </a:ext>
            </a:extLst>
          </p:cNvPr>
          <p:cNvGrpSpPr/>
          <p:nvPr/>
        </p:nvGrpSpPr>
        <p:grpSpPr>
          <a:xfrm>
            <a:off x="2197701" y="1853984"/>
            <a:ext cx="1091353" cy="706211"/>
            <a:chOff x="817880" y="5784134"/>
            <a:chExt cx="1091353" cy="706211"/>
          </a:xfrm>
        </p:grpSpPr>
        <p:sp>
          <p:nvSpPr>
            <p:cNvPr id="72" name="文本框 71">
              <a:extLst>
                <a:ext uri="{FF2B5EF4-FFF2-40B4-BE49-F238E27FC236}">
                  <a16:creationId xmlns:a16="http://schemas.microsoft.com/office/drawing/2014/main" id="{0C737A81-7463-5D70-DB78-EC6B3A7DAECE}"/>
                </a:ext>
              </a:extLst>
            </p:cNvPr>
            <p:cNvSpPr txBox="1"/>
            <p:nvPr/>
          </p:nvSpPr>
          <p:spPr>
            <a:xfrm>
              <a:off x="817880" y="5784134"/>
              <a:ext cx="887095" cy="400110"/>
            </a:xfrm>
            <a:prstGeom prst="rect">
              <a:avLst/>
            </a:prstGeom>
            <a:noFill/>
          </p:spPr>
          <p:txBody>
            <a:bodyPr wrap="square">
              <a:spAutoFit/>
            </a:bodyPr>
            <a:lstStyle/>
            <a:p>
              <a:r>
                <a:rPr lang="en-US" altLang="zh-CN" sz="2000" b="1" dirty="0">
                  <a:solidFill>
                    <a:schemeClr val="bg1"/>
                  </a:solidFill>
                  <a:latin typeface="兰米宋体" panose="02000503000000000000" charset="-122"/>
                  <a:ea typeface="兰米宋体" panose="02000503000000000000" charset="-122"/>
                </a:rPr>
                <a:t>98%</a:t>
              </a:r>
            </a:p>
          </p:txBody>
        </p:sp>
        <p:sp>
          <p:nvSpPr>
            <p:cNvPr id="73" name="文本框 72">
              <a:extLst>
                <a:ext uri="{FF2B5EF4-FFF2-40B4-BE49-F238E27FC236}">
                  <a16:creationId xmlns:a16="http://schemas.microsoft.com/office/drawing/2014/main" id="{14F3085E-CEAB-6904-BB82-998268438AE5}"/>
                </a:ext>
              </a:extLst>
            </p:cNvPr>
            <p:cNvSpPr txBox="1"/>
            <p:nvPr/>
          </p:nvSpPr>
          <p:spPr>
            <a:xfrm>
              <a:off x="817880" y="6182568"/>
              <a:ext cx="1091353" cy="307777"/>
            </a:xfrm>
            <a:prstGeom prst="rect">
              <a:avLst/>
            </a:prstGeom>
            <a:noFill/>
          </p:spPr>
          <p:txBody>
            <a:bodyPr wrap="square">
              <a:spAutoFit/>
            </a:bodyPr>
            <a:lstStyle/>
            <a:p>
              <a:r>
                <a:rPr lang="zh-CN" altLang="en-US" sz="1400" dirty="0">
                  <a:solidFill>
                    <a:schemeClr val="bg1"/>
                  </a:solidFill>
                  <a:latin typeface="+mn-ea"/>
                </a:rPr>
                <a:t>数据合格率</a:t>
              </a:r>
              <a:endParaRPr lang="en-US" altLang="zh-CN" sz="1400" dirty="0">
                <a:solidFill>
                  <a:schemeClr val="bg1"/>
                </a:solidFill>
                <a:latin typeface="+mn-ea"/>
              </a:endParaRPr>
            </a:p>
          </p:txBody>
        </p:sp>
      </p:grpSp>
      <p:pic>
        <p:nvPicPr>
          <p:cNvPr id="74" name="图片 73">
            <a:extLst>
              <a:ext uri="{FF2B5EF4-FFF2-40B4-BE49-F238E27FC236}">
                <a16:creationId xmlns:a16="http://schemas.microsoft.com/office/drawing/2014/main" id="{0189E974-8E34-BD07-2485-C9C26B4566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4915" y="3232150"/>
            <a:ext cx="2513965" cy="1397000"/>
          </a:xfrm>
          <a:prstGeom prst="rect">
            <a:avLst/>
          </a:prstGeom>
        </p:spPr>
      </p:pic>
      <p:pic>
        <p:nvPicPr>
          <p:cNvPr id="75" name="图片 74">
            <a:extLst>
              <a:ext uri="{FF2B5EF4-FFF2-40B4-BE49-F238E27FC236}">
                <a16:creationId xmlns:a16="http://schemas.microsoft.com/office/drawing/2014/main" id="{AC9CB46E-060C-BE39-CF98-519A7907441E}"/>
              </a:ext>
            </a:extLst>
          </p:cNvPr>
          <p:cNvPicPr>
            <a:picLocks noChangeAspect="1"/>
          </p:cNvPicPr>
          <p:nvPr/>
        </p:nvPicPr>
        <p:blipFill>
          <a:blip r:embed="rId6" cstate="print">
            <a:extLst>
              <a:ext uri="{28A0092B-C50C-407E-A947-70E740481C1C}">
                <a14:useLocalDpi xmlns:a14="http://schemas.microsoft.com/office/drawing/2010/main" val="0"/>
              </a:ext>
            </a:extLst>
          </a:blip>
          <a:srcRect t="8031"/>
          <a:stretch>
            <a:fillRect/>
          </a:stretch>
        </p:blipFill>
        <p:spPr>
          <a:xfrm>
            <a:off x="1224280" y="1424940"/>
            <a:ext cx="2513965" cy="1397000"/>
          </a:xfrm>
          <a:prstGeom prst="rect">
            <a:avLst/>
          </a:prstGeom>
        </p:spPr>
      </p:pic>
      <p:graphicFrame>
        <p:nvGraphicFramePr>
          <p:cNvPr id="76" name="表格 75">
            <a:extLst>
              <a:ext uri="{FF2B5EF4-FFF2-40B4-BE49-F238E27FC236}">
                <a16:creationId xmlns:a16="http://schemas.microsoft.com/office/drawing/2014/main" id="{7AE82CC7-773F-85F3-1EC8-63B9B11BC2B0}"/>
              </a:ext>
            </a:extLst>
          </p:cNvPr>
          <p:cNvGraphicFramePr>
            <a:graphicFrameLocks noGrp="1"/>
          </p:cNvGraphicFramePr>
          <p:nvPr/>
        </p:nvGraphicFramePr>
        <p:xfrm>
          <a:off x="742327" y="1385759"/>
          <a:ext cx="380592" cy="4762624"/>
        </p:xfrm>
        <a:graphic>
          <a:graphicData uri="http://schemas.openxmlformats.org/drawingml/2006/table">
            <a:tbl>
              <a:tblPr firstRow="1" bandRow="1">
                <a:tableStyleId>{5C22544A-7EE6-4342-B048-85BDC9FD1C3A}</a:tableStyleId>
              </a:tblPr>
              <a:tblGrid>
                <a:gridCol w="380592">
                  <a:extLst>
                    <a:ext uri="{9D8B030D-6E8A-4147-A177-3AD203B41FA5}">
                      <a16:colId xmlns:a16="http://schemas.microsoft.com/office/drawing/2014/main" val="20000"/>
                    </a:ext>
                  </a:extLst>
                </a:gridCol>
              </a:tblGrid>
              <a:tr h="1653664">
                <a:tc>
                  <a:txBody>
                    <a:bodyPr/>
                    <a:lstStyle/>
                    <a:p>
                      <a:r>
                        <a:rPr lang="zh-CN" altLang="en-US" sz="1600" dirty="0">
                          <a:solidFill>
                            <a:schemeClr val="tx1"/>
                          </a:solidFill>
                          <a:latin typeface="微软雅黑" panose="020B0503020204020204" charset="-122"/>
                          <a:ea typeface="微软雅黑" panose="020B0503020204020204" charset="-122"/>
                        </a:rPr>
                        <a:t>判断放射源种类</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653664">
                <a:tc>
                  <a:txBody>
                    <a:bodyPr/>
                    <a:lstStyle/>
                    <a:p>
                      <a:pPr marL="0" algn="l" defTabSz="914400" rtl="0" eaLnBrk="1" latinLnBrk="0" hangingPunct="1"/>
                      <a:endParaRPr lang="en-US" altLang="zh-CN" sz="1600" b="1" kern="1200" dirty="0">
                        <a:solidFill>
                          <a:schemeClr val="tx1"/>
                        </a:solidFill>
                        <a:latin typeface="微软雅黑" panose="020B0503020204020204" charset="-122"/>
                        <a:ea typeface="微软雅黑" panose="020B0503020204020204" charset="-122"/>
                        <a:cs typeface="+mn-cs"/>
                      </a:endParaRPr>
                    </a:p>
                    <a:p>
                      <a:pPr marL="0" algn="l" defTabSz="914400" rtl="0" eaLnBrk="1" latinLnBrk="0" hangingPunct="1"/>
                      <a:r>
                        <a:rPr lang="zh-CN" altLang="en-US" sz="1600" b="1" kern="1200" dirty="0">
                          <a:solidFill>
                            <a:schemeClr val="tx1"/>
                          </a:solidFill>
                          <a:latin typeface="微软雅黑" panose="020B0503020204020204" charset="-122"/>
                          <a:ea typeface="微软雅黑" panose="020B0503020204020204" charset="-122"/>
                          <a:cs typeface="+mn-cs"/>
                        </a:rPr>
                        <a:t>资源勘查</a:t>
                      </a:r>
                      <a:endParaRPr lang="en-US" altLang="zh-CN" sz="1600" b="1" kern="1200" dirty="0">
                        <a:solidFill>
                          <a:schemeClr val="tx1"/>
                        </a:solidFill>
                        <a:latin typeface="微软雅黑" panose="020B0503020204020204" charset="-122"/>
                        <a:ea typeface="微软雅黑" panose="020B0503020204020204" charset="-122"/>
                        <a:cs typeface="+mn-cs"/>
                      </a:endParaRPr>
                    </a:p>
                    <a:p>
                      <a:pPr marL="0" algn="l" defTabSz="914400" rtl="0" eaLnBrk="1" latinLnBrk="0" hangingPunct="1"/>
                      <a:endParaRPr lang="en-US" altLang="zh-CN" sz="1600" b="1" kern="1200" dirty="0">
                        <a:solidFill>
                          <a:schemeClr val="tx1"/>
                        </a:solidFill>
                        <a:latin typeface="微软雅黑" panose="020B0503020204020204" charset="-122"/>
                        <a:ea typeface="微软雅黑" panose="020B0503020204020204" charset="-122"/>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205213">
                <a:tc>
                  <a:txBody>
                    <a:bodyPr/>
                    <a:lstStyle/>
                    <a:p>
                      <a:pPr marL="0" algn="l" defTabSz="914400" rtl="0" eaLnBrk="1" latinLnBrk="0" hangingPunct="1"/>
                      <a:endParaRPr lang="en-US" altLang="zh-CN" sz="1600" b="1" kern="1200" dirty="0">
                        <a:solidFill>
                          <a:schemeClr val="tx1"/>
                        </a:solidFill>
                        <a:latin typeface="微软雅黑" panose="020B0503020204020204" charset="-122"/>
                        <a:ea typeface="微软雅黑" panose="020B0503020204020204" charset="-122"/>
                        <a:cs typeface="+mn-cs"/>
                      </a:endParaRPr>
                    </a:p>
                    <a:p>
                      <a:pPr marL="0" algn="l" defTabSz="914400" rtl="0" eaLnBrk="1" latinLnBrk="0" hangingPunct="1"/>
                      <a:r>
                        <a:rPr lang="zh-CN" altLang="en-US" sz="1600" b="1" kern="1200" dirty="0">
                          <a:solidFill>
                            <a:schemeClr val="tx1"/>
                          </a:solidFill>
                          <a:latin typeface="微软雅黑" panose="020B0503020204020204" charset="-122"/>
                          <a:ea typeface="微软雅黑" panose="020B0503020204020204" charset="-122"/>
                          <a:cs typeface="+mn-cs"/>
                        </a:rPr>
                        <a:t>环境监测</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pic>
        <p:nvPicPr>
          <p:cNvPr id="77" name="图片 76">
            <a:extLst>
              <a:ext uri="{FF2B5EF4-FFF2-40B4-BE49-F238E27FC236}">
                <a16:creationId xmlns:a16="http://schemas.microsoft.com/office/drawing/2014/main" id="{39388303-738D-32DF-9FA3-A76BBA311476}"/>
              </a:ext>
            </a:extLst>
          </p:cNvPr>
          <p:cNvPicPr>
            <a:picLocks noChangeAspect="1"/>
          </p:cNvPicPr>
          <p:nvPr/>
        </p:nvPicPr>
        <p:blipFill>
          <a:blip r:embed="rId7" cstate="print">
            <a:extLst>
              <a:ext uri="{28A0092B-C50C-407E-A947-70E740481C1C}">
                <a14:useLocalDpi xmlns:a14="http://schemas.microsoft.com/office/drawing/2010/main" val="0"/>
              </a:ext>
            </a:extLst>
          </a:blip>
          <a:srcRect l="9390" r="5726" b="34975"/>
          <a:stretch>
            <a:fillRect/>
          </a:stretch>
        </p:blipFill>
        <p:spPr>
          <a:xfrm>
            <a:off x="1224280" y="4886960"/>
            <a:ext cx="2513965" cy="1397000"/>
          </a:xfrm>
          <a:prstGeom prst="rect">
            <a:avLst/>
          </a:prstGeom>
        </p:spPr>
      </p:pic>
      <p:sp>
        <p:nvSpPr>
          <p:cNvPr id="78" name="文本框 77">
            <a:extLst>
              <a:ext uri="{FF2B5EF4-FFF2-40B4-BE49-F238E27FC236}">
                <a16:creationId xmlns:a16="http://schemas.microsoft.com/office/drawing/2014/main" id="{DF6192FC-4010-F7D7-8D84-C6C0B5C0C3BD}"/>
              </a:ext>
            </a:extLst>
          </p:cNvPr>
          <p:cNvSpPr txBox="1"/>
          <p:nvPr/>
        </p:nvSpPr>
        <p:spPr>
          <a:xfrm>
            <a:off x="853485" y="6385775"/>
            <a:ext cx="3076530"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400" b="1" dirty="0">
                <a:latin typeface="微软雅黑" panose="020B0503020204020204" charset="-122"/>
                <a:ea typeface="微软雅黑" panose="020B0503020204020204" charset="-122"/>
                <a:sym typeface="微软雅黑" panose="020B0503020204020204" charset="-122"/>
              </a:rPr>
              <a:t>应用场景</a:t>
            </a:r>
            <a:endParaRPr lang="zh-CN" altLang="en-US" sz="2400" b="1" dirty="0">
              <a:latin typeface="微软雅黑" panose="020B0503020204020204" charset="-122"/>
              <a:ea typeface="微软雅黑" panose="020B0503020204020204" charset="-122"/>
            </a:endParaRPr>
          </a:p>
        </p:txBody>
      </p:sp>
      <p:sp>
        <p:nvSpPr>
          <p:cNvPr id="6" name="文本框 5">
            <a:extLst>
              <a:ext uri="{FF2B5EF4-FFF2-40B4-BE49-F238E27FC236}">
                <a16:creationId xmlns:a16="http://schemas.microsoft.com/office/drawing/2014/main" id="{D8125951-076A-0E93-6849-3DD6C72F41AB}"/>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2</a:t>
            </a:r>
            <a:endParaRPr lang="zh-CN" altLang="en-US" b="1" dirty="0">
              <a:latin typeface="+mj-lt"/>
            </a:endParaRPr>
          </a:p>
        </p:txBody>
      </p:sp>
    </p:spTree>
    <p:extLst>
      <p:ext uri="{BB962C8B-B14F-4D97-AF65-F5344CB8AC3E}">
        <p14:creationId xmlns:p14="http://schemas.microsoft.com/office/powerpoint/2010/main" val="197186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4">
            <a:extLst>
              <a:ext uri="{FF2B5EF4-FFF2-40B4-BE49-F238E27FC236}">
                <a16:creationId xmlns:a16="http://schemas.microsoft.com/office/drawing/2014/main" id="{78842381-618B-8D9D-70BC-64238E5408ED}"/>
              </a:ext>
            </a:extLst>
          </p:cNvPr>
          <p:cNvSpPr/>
          <p:nvPr/>
        </p:nvSpPr>
        <p:spPr>
          <a:xfrm>
            <a:off x="428625" y="2736526"/>
            <a:ext cx="5541869" cy="2856987"/>
          </a:xfrm>
          <a:prstGeom prst="roundRect">
            <a:avLst>
              <a:gd name="adj" fmla="val 2056"/>
            </a:avLst>
          </a:prstGeom>
          <a:solidFill>
            <a:srgbClr val="FFFFFF">
              <a:alpha val="100000"/>
            </a:srgbClr>
          </a:solidFill>
          <a:ln w="6350" cap="flat" cmpd="sng">
            <a:solidFill>
              <a:srgbClr val="0746CB">
                <a:lumMod val="20000"/>
                <a:lumOff val="80000"/>
              </a:srgb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mn-ea"/>
            </a:endParaRPr>
          </a:p>
        </p:txBody>
      </p:sp>
      <p:sp>
        <p:nvSpPr>
          <p:cNvPr id="11" name="矩形 10">
            <a:extLst>
              <a:ext uri="{FF2B5EF4-FFF2-40B4-BE49-F238E27FC236}">
                <a16:creationId xmlns:a16="http://schemas.microsoft.com/office/drawing/2014/main" id="{A2F744B8-8D7C-922D-931A-161C865F5DBF}"/>
              </a:ext>
            </a:extLst>
          </p:cNvPr>
          <p:cNvSpPr/>
          <p:nvPr/>
        </p:nvSpPr>
        <p:spPr>
          <a:xfrm>
            <a:off x="1119963" y="1411892"/>
            <a:ext cx="9952074" cy="881760"/>
          </a:xfrm>
          <a:prstGeom prst="rect">
            <a:avLst/>
          </a:prstGeom>
          <a:gradFill>
            <a:gsLst>
              <a:gs pos="1000">
                <a:schemeClr val="accent1">
                  <a:lumMod val="0"/>
                  <a:lumOff val="100000"/>
                </a:schemeClr>
              </a:gs>
              <a:gs pos="100000">
                <a:schemeClr val="accent1">
                  <a:lumMod val="5000"/>
                  <a:lumOff val="95000"/>
                </a:schemeClr>
              </a:gs>
            </a:gsLst>
            <a:lin ang="5400000" scaled="1"/>
          </a:gradFill>
          <a:ln w="15875">
            <a:solidFill>
              <a:schemeClr val="accent1"/>
            </a:solidFill>
          </a:ln>
          <a:effectLst>
            <a:outerShdw blurRad="114300" dist="38100" dir="2700000" algn="tl"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9CA1E789-759A-E345-8F9F-DF126A427898}"/>
              </a:ext>
            </a:extLst>
          </p:cNvPr>
          <p:cNvSpPr txBox="1"/>
          <p:nvPr/>
        </p:nvSpPr>
        <p:spPr>
          <a:xfrm>
            <a:off x="1403499" y="1341434"/>
            <a:ext cx="9385004" cy="920765"/>
          </a:xfrm>
          <a:prstGeom prst="rect">
            <a:avLst/>
          </a:prstGeom>
          <a:noFill/>
        </p:spPr>
        <p:txBody>
          <a:bodyPr wrap="square">
            <a:spAutoFit/>
          </a:bodyPr>
          <a:lstStyle/>
          <a:p>
            <a:pPr>
              <a:lnSpc>
                <a:spcPct val="150000"/>
              </a:lnSpc>
            </a:pPr>
            <a:r>
              <a:rPr lang="zh-CN" altLang="en-US" dirty="0">
                <a:latin typeface="思源宋体 CN Heavy" panose="02020900000000000000" pitchFamily="18" charset="-122"/>
                <a:ea typeface="思源宋体 CN Heavy" panose="02020900000000000000" pitchFamily="18" charset="-122"/>
              </a:rPr>
              <a:t>将堆积拒绝技术与死时间校正技术相结合，可在</a:t>
            </a:r>
            <a:r>
              <a:rPr lang="zh-CN" altLang="en-US" sz="2000" b="1" dirty="0">
                <a:gradFill>
                  <a:gsLst>
                    <a:gs pos="49000">
                      <a:schemeClr val="accent1">
                        <a:lumMod val="75000"/>
                      </a:schemeClr>
                    </a:gs>
                    <a:gs pos="0">
                      <a:schemeClr val="accent1">
                        <a:lumMod val="60000"/>
                        <a:lumOff val="40000"/>
                      </a:schemeClr>
                    </a:gs>
                  </a:gsLst>
                  <a:lin ang="5400000" scaled="1"/>
                </a:gradFill>
                <a:latin typeface="思源宋体 CN Heavy" panose="02020900000000000000" pitchFamily="18" charset="-122"/>
                <a:ea typeface="思源宋体 CN Heavy" panose="02020900000000000000" pitchFamily="18" charset="-122"/>
              </a:rPr>
              <a:t>抑制能谱畸变</a:t>
            </a:r>
            <a:r>
              <a:rPr lang="zh-CN" altLang="en-US" dirty="0">
                <a:latin typeface="思源宋体 CN Heavy" panose="02020900000000000000" pitchFamily="18" charset="-122"/>
                <a:ea typeface="思源宋体 CN Heavy" panose="02020900000000000000" pitchFamily="18" charset="-122"/>
              </a:rPr>
              <a:t>的同时</a:t>
            </a:r>
            <a:r>
              <a:rPr lang="zh-CN" altLang="en-US" sz="2000" b="1" dirty="0">
                <a:gradFill>
                  <a:gsLst>
                    <a:gs pos="49000">
                      <a:schemeClr val="accent1">
                        <a:lumMod val="75000"/>
                      </a:schemeClr>
                    </a:gs>
                    <a:gs pos="0">
                      <a:schemeClr val="accent1">
                        <a:lumMod val="60000"/>
                        <a:lumOff val="40000"/>
                      </a:schemeClr>
                    </a:gs>
                  </a:gsLst>
                  <a:lin ang="5400000" scaled="1"/>
                </a:gradFill>
                <a:latin typeface="思源宋体 CN Heavy" panose="02020900000000000000" pitchFamily="18" charset="-122"/>
                <a:ea typeface="思源宋体 CN Heavy" panose="02020900000000000000" pitchFamily="18" charset="-122"/>
              </a:rPr>
              <a:t>校正计数</a:t>
            </a:r>
            <a:r>
              <a:rPr lang="zh-CN" altLang="en-US" dirty="0">
                <a:latin typeface="思源宋体 CN Heavy" panose="02020900000000000000" pitchFamily="18" charset="-122"/>
                <a:ea typeface="思源宋体 CN Heavy" panose="02020900000000000000" pitchFamily="18" charset="-122"/>
              </a:rPr>
              <a:t>，为高计数率</a:t>
            </a:r>
            <a:r>
              <a:rPr lang="en-US" altLang="zh-CN" dirty="0">
                <a:latin typeface="思源宋体 CN Heavy" panose="02020900000000000000" pitchFamily="18" charset="-122"/>
                <a:ea typeface="思源宋体 CN Heavy" panose="02020900000000000000" pitchFamily="18" charset="-122"/>
              </a:rPr>
              <a:t>γ</a:t>
            </a:r>
            <a:r>
              <a:rPr lang="zh-CN" altLang="en-US" dirty="0">
                <a:latin typeface="思源宋体 CN Heavy" panose="02020900000000000000" pitchFamily="18" charset="-122"/>
                <a:ea typeface="思源宋体 CN Heavy" panose="02020900000000000000" pitchFamily="18" charset="-122"/>
              </a:rPr>
              <a:t>能谱测量提供更为完善的解决方案。</a:t>
            </a:r>
            <a:endParaRPr lang="zh-CN" altLang="en-US" sz="1600" b="1" dirty="0">
              <a:gradFill>
                <a:gsLst>
                  <a:gs pos="49000">
                    <a:schemeClr val="accent1">
                      <a:lumMod val="75000"/>
                    </a:schemeClr>
                  </a:gs>
                  <a:gs pos="0">
                    <a:schemeClr val="accent1">
                      <a:lumMod val="60000"/>
                      <a:lumOff val="40000"/>
                    </a:schemeClr>
                  </a:gs>
                </a:gsLst>
                <a:lin ang="5400000" scaled="1"/>
              </a:gradFill>
              <a:latin typeface="思源宋体 CN Heavy" panose="02020900000000000000" pitchFamily="18" charset="-122"/>
              <a:ea typeface="思源宋体 CN Heavy" panose="02020900000000000000" pitchFamily="18" charset="-122"/>
            </a:endParaRPr>
          </a:p>
        </p:txBody>
      </p:sp>
      <p:sp>
        <p:nvSpPr>
          <p:cNvPr id="19" name="AutoShape 4">
            <a:extLst>
              <a:ext uri="{FF2B5EF4-FFF2-40B4-BE49-F238E27FC236}">
                <a16:creationId xmlns:a16="http://schemas.microsoft.com/office/drawing/2014/main" id="{A8649630-C808-0667-6733-30AB3C65CD56}"/>
              </a:ext>
            </a:extLst>
          </p:cNvPr>
          <p:cNvSpPr/>
          <p:nvPr/>
        </p:nvSpPr>
        <p:spPr>
          <a:xfrm>
            <a:off x="6221506" y="2736526"/>
            <a:ext cx="5541869" cy="2856987"/>
          </a:xfrm>
          <a:prstGeom prst="roundRect">
            <a:avLst>
              <a:gd name="adj" fmla="val 2056"/>
            </a:avLst>
          </a:prstGeom>
          <a:solidFill>
            <a:srgbClr val="FFFFFF">
              <a:alpha val="100000"/>
            </a:srgbClr>
          </a:solidFill>
          <a:ln w="6350" cap="flat" cmpd="sng">
            <a:solidFill>
              <a:srgbClr val="0746CB">
                <a:lumMod val="20000"/>
                <a:lumOff val="80000"/>
              </a:srgb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mn-ea"/>
            </a:endParaRPr>
          </a:p>
        </p:txBody>
      </p:sp>
      <p:pic>
        <p:nvPicPr>
          <p:cNvPr id="75" name="图片 74">
            <a:extLst>
              <a:ext uri="{FF2B5EF4-FFF2-40B4-BE49-F238E27FC236}">
                <a16:creationId xmlns:a16="http://schemas.microsoft.com/office/drawing/2014/main" id="{A93EB6CB-F1DD-A588-7D68-3B9AF0E2CC5F}"/>
              </a:ext>
            </a:extLst>
          </p:cNvPr>
          <p:cNvPicPr>
            <a:picLocks noChangeAspect="1"/>
          </p:cNvPicPr>
          <p:nvPr/>
        </p:nvPicPr>
        <p:blipFill>
          <a:blip r:embed="rId3">
            <a:alphaModFix amt="47000"/>
            <a:extLst>
              <a:ext uri="{BEBA8EAE-BF5A-486C-A8C5-ECC9F3942E4B}">
                <a14:imgProps xmlns:a14="http://schemas.microsoft.com/office/drawing/2010/main">
                  <a14:imgLayer r:embed="rId4">
                    <a14:imgEffect>
                      <a14:saturation sat="199000"/>
                    </a14:imgEffect>
                    <a14:imgEffect>
                      <a14:brightnessContrast bright="-20000" contrast="40000"/>
                    </a14:imgEffect>
                  </a14:imgLayer>
                </a14:imgProps>
              </a:ext>
            </a:extLst>
          </a:blip>
          <a:srcRect t="20696" b="23512"/>
          <a:stretch>
            <a:fillRect/>
          </a:stretch>
        </p:blipFill>
        <p:spPr>
          <a:xfrm>
            <a:off x="9304144" y="3439748"/>
            <a:ext cx="1270050" cy="569843"/>
          </a:xfrm>
          <a:prstGeom prst="rect">
            <a:avLst/>
          </a:prstGeom>
        </p:spPr>
      </p:pic>
      <p:pic>
        <p:nvPicPr>
          <p:cNvPr id="76" name="图片 75">
            <a:extLst>
              <a:ext uri="{FF2B5EF4-FFF2-40B4-BE49-F238E27FC236}">
                <a16:creationId xmlns:a16="http://schemas.microsoft.com/office/drawing/2014/main" id="{7BD532A9-3E16-0E9D-BA83-7100F9539BE7}"/>
              </a:ext>
            </a:extLst>
          </p:cNvPr>
          <p:cNvPicPr>
            <a:picLocks noChangeAspect="1"/>
          </p:cNvPicPr>
          <p:nvPr/>
        </p:nvPicPr>
        <p:blipFill>
          <a:blip r:embed="rId3">
            <a:alphaModFix amt="47000"/>
            <a:extLst>
              <a:ext uri="{BEBA8EAE-BF5A-486C-A8C5-ECC9F3942E4B}">
                <a14:imgProps xmlns:a14="http://schemas.microsoft.com/office/drawing/2010/main">
                  <a14:imgLayer r:embed="rId4">
                    <a14:imgEffect>
                      <a14:saturation sat="199000"/>
                    </a14:imgEffect>
                    <a14:imgEffect>
                      <a14:brightnessContrast bright="-20000" contrast="40000"/>
                    </a14:imgEffect>
                  </a14:imgLayer>
                </a14:imgProps>
              </a:ext>
            </a:extLst>
          </a:blip>
          <a:srcRect t="20696" b="23512"/>
          <a:stretch>
            <a:fillRect/>
          </a:stretch>
        </p:blipFill>
        <p:spPr>
          <a:xfrm>
            <a:off x="9322725" y="4222812"/>
            <a:ext cx="1270050" cy="569843"/>
          </a:xfrm>
          <a:prstGeom prst="rect">
            <a:avLst/>
          </a:prstGeom>
        </p:spPr>
      </p:pic>
      <p:sp>
        <p:nvSpPr>
          <p:cNvPr id="53" name="AutoShape 4">
            <a:extLst>
              <a:ext uri="{FF2B5EF4-FFF2-40B4-BE49-F238E27FC236}">
                <a16:creationId xmlns:a16="http://schemas.microsoft.com/office/drawing/2014/main" id="{5650CA61-F7D1-E413-024E-450CD41CE1CE}"/>
              </a:ext>
            </a:extLst>
          </p:cNvPr>
          <p:cNvSpPr/>
          <p:nvPr/>
        </p:nvSpPr>
        <p:spPr>
          <a:xfrm>
            <a:off x="6366874" y="3214854"/>
            <a:ext cx="3261567" cy="1718190"/>
          </a:xfrm>
          <a:prstGeom prst="roundRect">
            <a:avLst>
              <a:gd name="adj" fmla="val 2056"/>
            </a:avLst>
          </a:prstGeom>
          <a:solidFill>
            <a:srgbClr val="FFFFFF">
              <a:alpha val="100000"/>
            </a:srgbClr>
          </a:solidFill>
          <a:ln w="6350" cap="flat" cmpd="sng">
            <a:solidFill>
              <a:srgbClr val="0746CB">
                <a:lumMod val="20000"/>
                <a:lumOff val="80000"/>
              </a:srgbClr>
            </a:solidFill>
            <a:prstDash val="solid"/>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prstClr val="black"/>
              </a:solidFill>
              <a:effectLst/>
              <a:uLnTx/>
              <a:uFillTx/>
              <a:latin typeface="+mn-ea"/>
            </a:endParaRPr>
          </a:p>
        </p:txBody>
      </p:sp>
      <p:sp>
        <p:nvSpPr>
          <p:cNvPr id="23" name="平行四边形 22">
            <a:extLst>
              <a:ext uri="{FF2B5EF4-FFF2-40B4-BE49-F238E27FC236}">
                <a16:creationId xmlns:a16="http://schemas.microsoft.com/office/drawing/2014/main" id="{F84ED770-7319-47EF-DDE1-D42B2DCBBC8A}"/>
              </a:ext>
            </a:extLst>
          </p:cNvPr>
          <p:cNvSpPr/>
          <p:nvPr/>
        </p:nvSpPr>
        <p:spPr>
          <a:xfrm>
            <a:off x="1305445" y="2434933"/>
            <a:ext cx="3788229" cy="499462"/>
          </a:xfrm>
          <a:prstGeom prst="parallelogram">
            <a:avLst>
              <a:gd name="adj" fmla="val 65321"/>
            </a:avLst>
          </a:prstGeom>
          <a:ln>
            <a:noFill/>
          </a:ln>
          <a:effectLst>
            <a:outerShdw blurRad="88900" dist="38100" dir="8100000" sx="94000" sy="94000" algn="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nvGrpSpPr>
          <p:cNvPr id="29" name="组合 28">
            <a:extLst>
              <a:ext uri="{FF2B5EF4-FFF2-40B4-BE49-F238E27FC236}">
                <a16:creationId xmlns:a16="http://schemas.microsoft.com/office/drawing/2014/main" id="{4EA294EB-660E-9A5D-9A08-7C7739B42365}"/>
              </a:ext>
            </a:extLst>
          </p:cNvPr>
          <p:cNvGrpSpPr/>
          <p:nvPr/>
        </p:nvGrpSpPr>
        <p:grpSpPr>
          <a:xfrm>
            <a:off x="7098326" y="2434933"/>
            <a:ext cx="3788229" cy="499462"/>
            <a:chOff x="7098326" y="2435839"/>
            <a:chExt cx="3788229" cy="499462"/>
          </a:xfrm>
        </p:grpSpPr>
        <p:sp>
          <p:nvSpPr>
            <p:cNvPr id="24" name="平行四边形 23">
              <a:extLst>
                <a:ext uri="{FF2B5EF4-FFF2-40B4-BE49-F238E27FC236}">
                  <a16:creationId xmlns:a16="http://schemas.microsoft.com/office/drawing/2014/main" id="{F8F725D8-5694-632E-583C-46EA5113F907}"/>
                </a:ext>
              </a:extLst>
            </p:cNvPr>
            <p:cNvSpPr/>
            <p:nvPr/>
          </p:nvSpPr>
          <p:spPr>
            <a:xfrm>
              <a:off x="7098326" y="2435839"/>
              <a:ext cx="3788229" cy="499462"/>
            </a:xfrm>
            <a:prstGeom prst="parallelogram">
              <a:avLst>
                <a:gd name="adj" fmla="val 65321"/>
              </a:avLst>
            </a:prstGeom>
            <a:ln>
              <a:noFill/>
            </a:ln>
            <a:effectLst>
              <a:outerShdw blurRad="88900" dist="38100" dir="8100000" sx="94000" sy="94000" algn="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5" name="文本框 24">
              <a:extLst>
                <a:ext uri="{FF2B5EF4-FFF2-40B4-BE49-F238E27FC236}">
                  <a16:creationId xmlns:a16="http://schemas.microsoft.com/office/drawing/2014/main" id="{66EB52F6-E88E-466C-19B3-B6FFC9A8A354}"/>
                </a:ext>
              </a:extLst>
            </p:cNvPr>
            <p:cNvSpPr txBox="1"/>
            <p:nvPr/>
          </p:nvSpPr>
          <p:spPr>
            <a:xfrm>
              <a:off x="7529977" y="2485515"/>
              <a:ext cx="2833992" cy="400110"/>
            </a:xfrm>
            <a:prstGeom prst="rect">
              <a:avLst/>
            </a:prstGeom>
            <a:noFill/>
          </p:spPr>
          <p:txBody>
            <a:bodyPr wrap="square">
              <a:spAutoFit/>
            </a:bodyPr>
            <a:lstStyle/>
            <a:p>
              <a:pPr algn="ctr"/>
              <a:r>
                <a:rPr lang="zh-CN" altLang="en-US" sz="2000" dirty="0">
                  <a:solidFill>
                    <a:schemeClr val="bg1"/>
                  </a:solidFill>
                  <a:latin typeface="+mn-ea"/>
                </a:rPr>
                <a:t>校正计数率损失</a:t>
              </a:r>
            </a:p>
          </p:txBody>
        </p:sp>
      </p:grpSp>
      <p:sp>
        <p:nvSpPr>
          <p:cNvPr id="36" name="矩形: 圆角 35">
            <a:extLst>
              <a:ext uri="{FF2B5EF4-FFF2-40B4-BE49-F238E27FC236}">
                <a16:creationId xmlns:a16="http://schemas.microsoft.com/office/drawing/2014/main" id="{550D1429-5200-4496-ABB8-27B167513472}"/>
              </a:ext>
            </a:extLst>
          </p:cNvPr>
          <p:cNvSpPr/>
          <p:nvPr/>
        </p:nvSpPr>
        <p:spPr>
          <a:xfrm>
            <a:off x="615907" y="3818601"/>
            <a:ext cx="1945506" cy="1493983"/>
          </a:xfrm>
          <a:prstGeom prst="roundRect">
            <a:avLst>
              <a:gd name="adj" fmla="val 6848"/>
            </a:avLst>
          </a:prstGeom>
          <a:blipFill dpi="0" rotWithShape="1">
            <a:blip r:embed="rId5">
              <a:extLst>
                <a:ext uri="{28A0092B-C50C-407E-A947-70E740481C1C}">
                  <a14:useLocalDpi xmlns:a14="http://schemas.microsoft.com/office/drawing/2010/main" val="0"/>
                </a:ext>
              </a:extLst>
            </a:blip>
            <a:srcRect/>
            <a:stretch>
              <a:fillRect/>
            </a:stretch>
          </a:blipFill>
          <a:ln w="6350" cap="flat" cmpd="sng">
            <a:solidFill>
              <a:srgbClr val="0746CB">
                <a:lumMod val="20000"/>
                <a:lumOff val="80000"/>
              </a:srgbClr>
            </a:solidFill>
            <a:prstDash val="solid"/>
            <a:round/>
          </a:ln>
          <a:effectLst>
            <a:outerShdw blurRad="50800" dist="38100" dir="2700000" algn="tl" rotWithShape="0">
              <a:srgbClr val="0746CB">
                <a:lumMod val="40000"/>
                <a:lumOff val="6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nvGrpSpPr>
          <p:cNvPr id="28" name="组合 27">
            <a:extLst>
              <a:ext uri="{FF2B5EF4-FFF2-40B4-BE49-F238E27FC236}">
                <a16:creationId xmlns:a16="http://schemas.microsoft.com/office/drawing/2014/main" id="{8B1B9933-FDEA-7231-27AC-A22062350F9C}"/>
              </a:ext>
            </a:extLst>
          </p:cNvPr>
          <p:cNvGrpSpPr/>
          <p:nvPr/>
        </p:nvGrpSpPr>
        <p:grpSpPr>
          <a:xfrm>
            <a:off x="1305069" y="2434933"/>
            <a:ext cx="3788229" cy="499462"/>
            <a:chOff x="1305069" y="2435839"/>
            <a:chExt cx="3788229" cy="499462"/>
          </a:xfrm>
        </p:grpSpPr>
        <p:sp>
          <p:nvSpPr>
            <p:cNvPr id="26" name="平行四边形 25">
              <a:extLst>
                <a:ext uri="{FF2B5EF4-FFF2-40B4-BE49-F238E27FC236}">
                  <a16:creationId xmlns:a16="http://schemas.microsoft.com/office/drawing/2014/main" id="{59F09B3C-5894-9CE0-D145-3B8B5268A489}"/>
                </a:ext>
              </a:extLst>
            </p:cNvPr>
            <p:cNvSpPr/>
            <p:nvPr/>
          </p:nvSpPr>
          <p:spPr>
            <a:xfrm>
              <a:off x="1305069" y="2435839"/>
              <a:ext cx="3788229" cy="499462"/>
            </a:xfrm>
            <a:prstGeom prst="parallelogram">
              <a:avLst>
                <a:gd name="adj" fmla="val 65321"/>
              </a:avLst>
            </a:prstGeom>
            <a:ln>
              <a:noFill/>
            </a:ln>
            <a:effectLst>
              <a:outerShdw blurRad="88900" dist="38100" dir="8100000" sx="94000" sy="94000" algn="tr" rotWithShape="0">
                <a:schemeClr val="accent1">
                  <a:alpha val="1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7" name="文本框 26">
              <a:extLst>
                <a:ext uri="{FF2B5EF4-FFF2-40B4-BE49-F238E27FC236}">
                  <a16:creationId xmlns:a16="http://schemas.microsoft.com/office/drawing/2014/main" id="{44371D43-37C2-5677-57FE-D939A4973F32}"/>
                </a:ext>
              </a:extLst>
            </p:cNvPr>
            <p:cNvSpPr txBox="1"/>
            <p:nvPr/>
          </p:nvSpPr>
          <p:spPr>
            <a:xfrm>
              <a:off x="1782187" y="2485515"/>
              <a:ext cx="2833992" cy="400110"/>
            </a:xfrm>
            <a:prstGeom prst="rect">
              <a:avLst/>
            </a:prstGeom>
            <a:noFill/>
          </p:spPr>
          <p:txBody>
            <a:bodyPr wrap="square">
              <a:spAutoFit/>
            </a:bodyPr>
            <a:lstStyle/>
            <a:p>
              <a:pPr algn="ctr"/>
              <a:r>
                <a:rPr lang="zh-CN" altLang="en-US" sz="2000" dirty="0">
                  <a:solidFill>
                    <a:schemeClr val="bg1"/>
                  </a:solidFill>
                  <a:latin typeface="+mn-ea"/>
                </a:rPr>
                <a:t>改善能谱畸变</a:t>
              </a:r>
            </a:p>
          </p:txBody>
        </p:sp>
      </p:grpSp>
      <p:sp>
        <p:nvSpPr>
          <p:cNvPr id="31" name="文本框 30">
            <a:extLst>
              <a:ext uri="{FF2B5EF4-FFF2-40B4-BE49-F238E27FC236}">
                <a16:creationId xmlns:a16="http://schemas.microsoft.com/office/drawing/2014/main" id="{33C4BB27-6B95-2057-4491-6C195A812D66}"/>
              </a:ext>
            </a:extLst>
          </p:cNvPr>
          <p:cNvSpPr txBox="1"/>
          <p:nvPr/>
        </p:nvSpPr>
        <p:spPr>
          <a:xfrm>
            <a:off x="623289" y="3022412"/>
            <a:ext cx="5152541" cy="777457"/>
          </a:xfrm>
          <a:prstGeom prst="rect">
            <a:avLst/>
          </a:prstGeom>
          <a:noFill/>
        </p:spPr>
        <p:txBody>
          <a:bodyPr wrap="square" rtlCol="0">
            <a:spAutoFit/>
          </a:bodyPr>
          <a:lstStyle/>
          <a:p>
            <a:pPr>
              <a:lnSpc>
                <a:spcPct val="130000"/>
              </a:lnSpc>
            </a:pPr>
            <a:r>
              <a:rPr lang="zh-CN" altLang="en-US" b="1" dirty="0">
                <a:gradFill>
                  <a:gsLst>
                    <a:gs pos="49000">
                      <a:schemeClr val="accent1">
                        <a:lumMod val="75000"/>
                      </a:schemeClr>
                    </a:gs>
                    <a:gs pos="0">
                      <a:schemeClr val="accent1">
                        <a:lumMod val="60000"/>
                        <a:lumOff val="40000"/>
                      </a:schemeClr>
                    </a:gs>
                  </a:gsLst>
                  <a:lin ang="5400000" scaled="1"/>
                </a:gradFill>
                <a:latin typeface="+mn-ea"/>
              </a:rPr>
              <a:t>具体实现：</a:t>
            </a:r>
            <a:r>
              <a:rPr lang="zh-CN" altLang="en-US" dirty="0">
                <a:latin typeface="+mn-ea"/>
              </a:rPr>
              <a:t>识别堆积事件</a:t>
            </a:r>
            <a:r>
              <a:rPr lang="en-US" altLang="zh-CN" dirty="0">
                <a:latin typeface="+mn-ea"/>
              </a:rPr>
              <a:t>(</a:t>
            </a:r>
            <a:r>
              <a:rPr lang="zh-CN" altLang="en-US" dirty="0">
                <a:latin typeface="+mn-ea"/>
              </a:rPr>
              <a:t>剔除峰堆积事件，保留间隔大于堆积阈值的尾堆积事件</a:t>
            </a:r>
            <a:r>
              <a:rPr lang="en-US" altLang="zh-CN" dirty="0">
                <a:latin typeface="+mn-ea"/>
              </a:rPr>
              <a:t>)</a:t>
            </a:r>
            <a:r>
              <a:rPr lang="zh-CN" altLang="en-US" dirty="0">
                <a:latin typeface="+mn-ea"/>
              </a:rPr>
              <a:t>，正确提取幅值</a:t>
            </a:r>
          </a:p>
        </p:txBody>
      </p:sp>
      <p:sp>
        <p:nvSpPr>
          <p:cNvPr id="37" name="矩形 36">
            <a:extLst>
              <a:ext uri="{FF2B5EF4-FFF2-40B4-BE49-F238E27FC236}">
                <a16:creationId xmlns:a16="http://schemas.microsoft.com/office/drawing/2014/main" id="{077A0560-778D-C1D4-4A13-B90DEB376F82}"/>
              </a:ext>
            </a:extLst>
          </p:cNvPr>
          <p:cNvSpPr/>
          <p:nvPr/>
        </p:nvSpPr>
        <p:spPr>
          <a:xfrm>
            <a:off x="2812425" y="3888078"/>
            <a:ext cx="2901050" cy="530199"/>
          </a:xfrm>
          <a:prstGeom prst="rect">
            <a:avLst/>
          </a:prstGeom>
          <a:noFill/>
          <a:ln w="9525">
            <a:solidFill>
              <a:schemeClr val="accent1"/>
            </a:solidFill>
          </a:ln>
          <a:effectLst>
            <a:outerShdw blurRad="88900" sx="79000" sy="79000" algn="ctr" rotWithShape="0">
              <a:schemeClr val="accent1">
                <a:lumMod val="40000"/>
                <a:lumOff val="60000"/>
                <a:alpha val="16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38" name="矩形 37">
            <a:extLst>
              <a:ext uri="{FF2B5EF4-FFF2-40B4-BE49-F238E27FC236}">
                <a16:creationId xmlns:a16="http://schemas.microsoft.com/office/drawing/2014/main" id="{5EE55AA1-F2BA-7ED5-E8C7-A05615DC122C}"/>
              </a:ext>
            </a:extLst>
          </p:cNvPr>
          <p:cNvSpPr/>
          <p:nvPr/>
        </p:nvSpPr>
        <p:spPr>
          <a:xfrm>
            <a:off x="2812425" y="4782385"/>
            <a:ext cx="2901050" cy="530199"/>
          </a:xfrm>
          <a:prstGeom prst="rect">
            <a:avLst/>
          </a:prstGeom>
          <a:noFill/>
          <a:ln w="9525">
            <a:solidFill>
              <a:schemeClr val="accent1"/>
            </a:solidFill>
          </a:ln>
          <a:effectLst>
            <a:outerShdw blurRad="88900" sx="79000" sy="79000" algn="ctr" rotWithShape="0">
              <a:schemeClr val="accent1">
                <a:lumMod val="40000"/>
                <a:lumOff val="60000"/>
                <a:alpha val="16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43" name="文本框 42">
            <a:extLst>
              <a:ext uri="{FF2B5EF4-FFF2-40B4-BE49-F238E27FC236}">
                <a16:creationId xmlns:a16="http://schemas.microsoft.com/office/drawing/2014/main" id="{16D27FB6-F934-39E7-39AB-5A3F59BAB9AA}"/>
              </a:ext>
            </a:extLst>
          </p:cNvPr>
          <p:cNvSpPr txBox="1"/>
          <p:nvPr/>
        </p:nvSpPr>
        <p:spPr>
          <a:xfrm>
            <a:off x="3245119" y="3898186"/>
            <a:ext cx="2468356" cy="511037"/>
          </a:xfrm>
          <a:prstGeom prst="rect">
            <a:avLst/>
          </a:prstGeom>
          <a:noFill/>
        </p:spPr>
        <p:txBody>
          <a:bodyPr wrap="square" rtlCol="0">
            <a:spAutoFit/>
          </a:bodyPr>
          <a:lstStyle/>
          <a:p>
            <a:pPr>
              <a:lnSpc>
                <a:spcPct val="130000"/>
              </a:lnSpc>
            </a:pPr>
            <a:r>
              <a:rPr lang="zh-CN" altLang="en-US" sz="1100" dirty="0">
                <a:latin typeface="+mn-ea"/>
              </a:rPr>
              <a:t>冲激脉冲成形用于脉冲定位，并作为相邻脉冲间隔判断的依据</a:t>
            </a:r>
          </a:p>
        </p:txBody>
      </p:sp>
      <p:pic>
        <p:nvPicPr>
          <p:cNvPr id="49" name="图片 48">
            <a:extLst>
              <a:ext uri="{FF2B5EF4-FFF2-40B4-BE49-F238E27FC236}">
                <a16:creationId xmlns:a16="http://schemas.microsoft.com/office/drawing/2014/main" id="{9081BE59-1326-7FA5-0899-7F27646BB365}"/>
              </a:ext>
            </a:extLst>
          </p:cNvPr>
          <p:cNvPicPr>
            <a:picLocks/>
          </p:cNvPicPr>
          <p:nvPr/>
        </p:nvPicPr>
        <p:blipFill>
          <a:blip r:embed="rId6"/>
          <a:stretch>
            <a:fillRect/>
          </a:stretch>
        </p:blipFill>
        <p:spPr>
          <a:xfrm>
            <a:off x="2848739" y="3948641"/>
            <a:ext cx="409072" cy="409072"/>
          </a:xfrm>
          <a:prstGeom prst="rect">
            <a:avLst/>
          </a:prstGeom>
        </p:spPr>
      </p:pic>
      <p:pic>
        <p:nvPicPr>
          <p:cNvPr id="51" name="图片 50">
            <a:extLst>
              <a:ext uri="{FF2B5EF4-FFF2-40B4-BE49-F238E27FC236}">
                <a16:creationId xmlns:a16="http://schemas.microsoft.com/office/drawing/2014/main" id="{41008CAF-5919-C179-9D30-F76754E51501}"/>
              </a:ext>
            </a:extLst>
          </p:cNvPr>
          <p:cNvPicPr>
            <a:picLocks/>
          </p:cNvPicPr>
          <p:nvPr/>
        </p:nvPicPr>
        <p:blipFill>
          <a:blip r:embed="rId7"/>
          <a:stretch>
            <a:fillRect/>
          </a:stretch>
        </p:blipFill>
        <p:spPr>
          <a:xfrm>
            <a:off x="2824163" y="4842948"/>
            <a:ext cx="458225" cy="409072"/>
          </a:xfrm>
          <a:prstGeom prst="rect">
            <a:avLst/>
          </a:prstGeom>
        </p:spPr>
      </p:pic>
      <p:sp>
        <p:nvSpPr>
          <p:cNvPr id="52" name="文本框 51">
            <a:extLst>
              <a:ext uri="{FF2B5EF4-FFF2-40B4-BE49-F238E27FC236}">
                <a16:creationId xmlns:a16="http://schemas.microsoft.com/office/drawing/2014/main" id="{5D5D6047-51D9-CFAD-46A7-963501A3AE16}"/>
              </a:ext>
            </a:extLst>
          </p:cNvPr>
          <p:cNvSpPr txBox="1"/>
          <p:nvPr/>
        </p:nvSpPr>
        <p:spPr>
          <a:xfrm>
            <a:off x="3245119" y="4792655"/>
            <a:ext cx="2468070" cy="511037"/>
          </a:xfrm>
          <a:prstGeom prst="rect">
            <a:avLst/>
          </a:prstGeom>
          <a:noFill/>
        </p:spPr>
        <p:txBody>
          <a:bodyPr wrap="square" rtlCol="0">
            <a:spAutoFit/>
          </a:bodyPr>
          <a:lstStyle/>
          <a:p>
            <a:pPr>
              <a:lnSpc>
                <a:spcPct val="130000"/>
              </a:lnSpc>
            </a:pPr>
            <a:r>
              <a:rPr lang="zh-CN" altLang="en-US" sz="1100" dirty="0">
                <a:latin typeface="+mn-ea"/>
              </a:rPr>
              <a:t>统计脉冲间隔并与设定阈值比较，比较结果决定幅值是否提取</a:t>
            </a:r>
          </a:p>
        </p:txBody>
      </p:sp>
      <p:sp>
        <p:nvSpPr>
          <p:cNvPr id="56" name="文本框 55">
            <a:extLst>
              <a:ext uri="{FF2B5EF4-FFF2-40B4-BE49-F238E27FC236}">
                <a16:creationId xmlns:a16="http://schemas.microsoft.com/office/drawing/2014/main" id="{DA036231-8FEF-BB4C-066E-E23854C0DC94}"/>
              </a:ext>
            </a:extLst>
          </p:cNvPr>
          <p:cNvSpPr txBox="1"/>
          <p:nvPr/>
        </p:nvSpPr>
        <p:spPr>
          <a:xfrm>
            <a:off x="6547132" y="3311213"/>
            <a:ext cx="2901050" cy="338554"/>
          </a:xfrm>
          <a:prstGeom prst="rect">
            <a:avLst/>
          </a:prstGeom>
          <a:noFill/>
        </p:spPr>
        <p:txBody>
          <a:bodyPr wrap="square">
            <a:spAutoFit/>
          </a:bodyPr>
          <a:lstStyle/>
          <a:p>
            <a:pPr algn="ctr"/>
            <a:r>
              <a:rPr lang="zh-CN" altLang="en-US" sz="1600" b="1" dirty="0">
                <a:gradFill>
                  <a:gsLst>
                    <a:gs pos="1000">
                      <a:schemeClr val="accent1">
                        <a:lumMod val="50000"/>
                      </a:schemeClr>
                    </a:gs>
                    <a:gs pos="100000">
                      <a:schemeClr val="accent1">
                        <a:lumMod val="75000"/>
                      </a:schemeClr>
                    </a:gs>
                  </a:gsLst>
                  <a:lin ang="5400000" scaled="1"/>
                </a:gradFill>
                <a:latin typeface="+mn-ea"/>
              </a:rPr>
              <a:t>死时间模型建立</a:t>
            </a:r>
          </a:p>
        </p:txBody>
      </p:sp>
      <p:grpSp>
        <p:nvGrpSpPr>
          <p:cNvPr id="65" name="组合 64">
            <a:extLst>
              <a:ext uri="{FF2B5EF4-FFF2-40B4-BE49-F238E27FC236}">
                <a16:creationId xmlns:a16="http://schemas.microsoft.com/office/drawing/2014/main" id="{1BBDF2B8-1359-BDD6-9656-0867592DDAD2}"/>
              </a:ext>
            </a:extLst>
          </p:cNvPr>
          <p:cNvGrpSpPr/>
          <p:nvPr/>
        </p:nvGrpSpPr>
        <p:grpSpPr>
          <a:xfrm>
            <a:off x="6366874" y="3702087"/>
            <a:ext cx="3331729" cy="345560"/>
            <a:chOff x="6418029" y="3721292"/>
            <a:chExt cx="3210411" cy="345560"/>
          </a:xfrm>
        </p:grpSpPr>
        <p:sp>
          <p:nvSpPr>
            <p:cNvPr id="54" name="矩形 53">
              <a:extLst>
                <a:ext uri="{FF2B5EF4-FFF2-40B4-BE49-F238E27FC236}">
                  <a16:creationId xmlns:a16="http://schemas.microsoft.com/office/drawing/2014/main" id="{BAFEAF71-1410-95C7-C4DC-1E6098BE28A3}"/>
                </a:ext>
              </a:extLst>
            </p:cNvPr>
            <p:cNvSpPr/>
            <p:nvPr/>
          </p:nvSpPr>
          <p:spPr>
            <a:xfrm>
              <a:off x="6476664" y="3721292"/>
              <a:ext cx="3041986" cy="345560"/>
            </a:xfrm>
            <a:prstGeom prst="rect">
              <a:avLst/>
            </a:prstGeom>
            <a:gradFill>
              <a:gsLst>
                <a:gs pos="1000">
                  <a:schemeClr val="accent1">
                    <a:lumMod val="20000"/>
                    <a:lumOff val="80000"/>
                    <a:alpha val="32000"/>
                  </a:schemeClr>
                </a:gs>
                <a:gs pos="100000">
                  <a:schemeClr val="accent1">
                    <a:lumMod val="20000"/>
                    <a:lumOff val="80000"/>
                    <a:alpha val="3000"/>
                  </a:schemeClr>
                </a:gs>
              </a:gsLst>
              <a:lin ang="5400000" scaled="1"/>
            </a:gradFill>
            <a:ln w="15875">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61" name="文本框 60">
              <a:extLst>
                <a:ext uri="{FF2B5EF4-FFF2-40B4-BE49-F238E27FC236}">
                  <a16:creationId xmlns:a16="http://schemas.microsoft.com/office/drawing/2014/main" id="{C55A4ADE-CC9B-50C9-BA31-047D231367E1}"/>
                </a:ext>
              </a:extLst>
            </p:cNvPr>
            <p:cNvSpPr txBox="1"/>
            <p:nvPr/>
          </p:nvSpPr>
          <p:spPr>
            <a:xfrm>
              <a:off x="6418029" y="3724795"/>
              <a:ext cx="3210411" cy="338554"/>
            </a:xfrm>
            <a:prstGeom prst="rect">
              <a:avLst/>
            </a:prstGeom>
            <a:noFill/>
          </p:spPr>
          <p:txBody>
            <a:bodyPr wrap="square">
              <a:spAutoFit/>
            </a:bodyPr>
            <a:lstStyle>
              <a:defPPr>
                <a:defRPr lang="zh-CN"/>
              </a:defPPr>
              <a:lvl1pPr>
                <a:defRPr sz="1600" b="1" i="0" spc="300">
                  <a:solidFill>
                    <a:srgbClr val="0F1115"/>
                  </a:solidFill>
                  <a:effectLst/>
                  <a:latin typeface="思源宋体" panose="02020400000000000000" pitchFamily="18" charset="-122"/>
                  <a:ea typeface="思源宋体" panose="02020400000000000000" pitchFamily="18" charset="-122"/>
                </a:defRPr>
              </a:lvl1pPr>
            </a:lstStyle>
            <a:p>
              <a:r>
                <a:rPr lang="zh-CN" altLang="en-US" b="0" dirty="0">
                  <a:latin typeface="+mn-ea"/>
                  <a:ea typeface="+mn-ea"/>
                </a:rPr>
                <a:t>基于泊松分布的事件到达过程</a:t>
              </a:r>
            </a:p>
          </p:txBody>
        </p:sp>
      </p:grpSp>
      <p:grpSp>
        <p:nvGrpSpPr>
          <p:cNvPr id="64" name="组合 63">
            <a:extLst>
              <a:ext uri="{FF2B5EF4-FFF2-40B4-BE49-F238E27FC236}">
                <a16:creationId xmlns:a16="http://schemas.microsoft.com/office/drawing/2014/main" id="{40E069D1-F01B-A053-7DBB-C1B44B85CAF0}"/>
              </a:ext>
            </a:extLst>
          </p:cNvPr>
          <p:cNvGrpSpPr/>
          <p:nvPr/>
        </p:nvGrpSpPr>
        <p:grpSpPr>
          <a:xfrm>
            <a:off x="6476664" y="4096908"/>
            <a:ext cx="3121146" cy="345560"/>
            <a:chOff x="6476663" y="4095656"/>
            <a:chExt cx="3121146" cy="345560"/>
          </a:xfrm>
        </p:grpSpPr>
        <p:sp>
          <p:nvSpPr>
            <p:cNvPr id="57" name="矩形 56">
              <a:extLst>
                <a:ext uri="{FF2B5EF4-FFF2-40B4-BE49-F238E27FC236}">
                  <a16:creationId xmlns:a16="http://schemas.microsoft.com/office/drawing/2014/main" id="{371952C5-1200-1C66-7C21-7C1B20CCFBA6}"/>
                </a:ext>
              </a:extLst>
            </p:cNvPr>
            <p:cNvSpPr/>
            <p:nvPr/>
          </p:nvSpPr>
          <p:spPr>
            <a:xfrm>
              <a:off x="6476664" y="4095656"/>
              <a:ext cx="3041986" cy="345560"/>
            </a:xfrm>
            <a:prstGeom prst="rect">
              <a:avLst/>
            </a:prstGeom>
            <a:gradFill>
              <a:gsLst>
                <a:gs pos="1000">
                  <a:schemeClr val="accent1">
                    <a:lumMod val="20000"/>
                    <a:lumOff val="80000"/>
                    <a:alpha val="32000"/>
                  </a:schemeClr>
                </a:gs>
                <a:gs pos="100000">
                  <a:schemeClr val="accent1">
                    <a:lumMod val="20000"/>
                    <a:lumOff val="80000"/>
                    <a:alpha val="3000"/>
                  </a:schemeClr>
                </a:gs>
              </a:gsLst>
              <a:lin ang="5400000" scaled="1"/>
            </a:gradFill>
            <a:ln w="15875">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62" name="文本框 61">
              <a:extLst>
                <a:ext uri="{FF2B5EF4-FFF2-40B4-BE49-F238E27FC236}">
                  <a16:creationId xmlns:a16="http://schemas.microsoft.com/office/drawing/2014/main" id="{FD286934-062C-7B7B-76DD-49380F356898}"/>
                </a:ext>
              </a:extLst>
            </p:cNvPr>
            <p:cNvSpPr txBox="1"/>
            <p:nvPr/>
          </p:nvSpPr>
          <p:spPr>
            <a:xfrm>
              <a:off x="6476663" y="4099159"/>
              <a:ext cx="3121146" cy="338554"/>
            </a:xfrm>
            <a:prstGeom prst="rect">
              <a:avLst/>
            </a:prstGeom>
            <a:noFill/>
          </p:spPr>
          <p:txBody>
            <a:bodyPr wrap="square">
              <a:spAutoFit/>
            </a:bodyPr>
            <a:lstStyle/>
            <a:p>
              <a:r>
                <a:rPr lang="zh-CN" altLang="en-US" sz="1600" spc="300" dirty="0">
                  <a:solidFill>
                    <a:srgbClr val="0F1115"/>
                  </a:solidFill>
                  <a:latin typeface="+mn-ea"/>
                </a:rPr>
                <a:t>死时间内堆积脉冲影响</a:t>
              </a:r>
              <a:endParaRPr lang="zh-CN" altLang="en-US" sz="1600" spc="300" dirty="0">
                <a:latin typeface="+mn-ea"/>
              </a:endParaRPr>
            </a:p>
          </p:txBody>
        </p:sp>
      </p:grpSp>
      <p:grpSp>
        <p:nvGrpSpPr>
          <p:cNvPr id="66" name="组合 65">
            <a:extLst>
              <a:ext uri="{FF2B5EF4-FFF2-40B4-BE49-F238E27FC236}">
                <a16:creationId xmlns:a16="http://schemas.microsoft.com/office/drawing/2014/main" id="{D660D32E-A7CC-B7CF-44A6-90CCE2754C9C}"/>
              </a:ext>
            </a:extLst>
          </p:cNvPr>
          <p:cNvGrpSpPr/>
          <p:nvPr/>
        </p:nvGrpSpPr>
        <p:grpSpPr>
          <a:xfrm>
            <a:off x="6418696" y="4491125"/>
            <a:ext cx="3120566" cy="345560"/>
            <a:chOff x="6418696" y="4503532"/>
            <a:chExt cx="3120566" cy="345560"/>
          </a:xfrm>
        </p:grpSpPr>
        <p:sp>
          <p:nvSpPr>
            <p:cNvPr id="58" name="矩形 57">
              <a:extLst>
                <a:ext uri="{FF2B5EF4-FFF2-40B4-BE49-F238E27FC236}">
                  <a16:creationId xmlns:a16="http://schemas.microsoft.com/office/drawing/2014/main" id="{94D89FB0-BF66-F087-047F-D58AB673C5E5}"/>
                </a:ext>
              </a:extLst>
            </p:cNvPr>
            <p:cNvSpPr/>
            <p:nvPr/>
          </p:nvSpPr>
          <p:spPr>
            <a:xfrm>
              <a:off x="6476664" y="4503532"/>
              <a:ext cx="3041986" cy="345560"/>
            </a:xfrm>
            <a:prstGeom prst="rect">
              <a:avLst/>
            </a:prstGeom>
            <a:gradFill>
              <a:gsLst>
                <a:gs pos="1000">
                  <a:schemeClr val="accent1">
                    <a:lumMod val="20000"/>
                    <a:lumOff val="80000"/>
                    <a:alpha val="32000"/>
                  </a:schemeClr>
                </a:gs>
                <a:gs pos="100000">
                  <a:schemeClr val="accent1">
                    <a:lumMod val="20000"/>
                    <a:lumOff val="80000"/>
                    <a:alpha val="3000"/>
                  </a:schemeClr>
                </a:gs>
              </a:gsLst>
              <a:lin ang="5400000" scaled="1"/>
            </a:gradFill>
            <a:ln w="15875">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63" name="文本框 62">
              <a:extLst>
                <a:ext uri="{FF2B5EF4-FFF2-40B4-BE49-F238E27FC236}">
                  <a16:creationId xmlns:a16="http://schemas.microsoft.com/office/drawing/2014/main" id="{B7747737-FFB7-0C4F-F484-2CE19E80A65A}"/>
                </a:ext>
              </a:extLst>
            </p:cNvPr>
            <p:cNvSpPr txBox="1"/>
            <p:nvPr/>
          </p:nvSpPr>
          <p:spPr>
            <a:xfrm>
              <a:off x="6418696" y="4507035"/>
              <a:ext cx="3120566" cy="338554"/>
            </a:xfrm>
            <a:prstGeom prst="rect">
              <a:avLst/>
            </a:prstGeom>
            <a:noFill/>
          </p:spPr>
          <p:txBody>
            <a:bodyPr wrap="square">
              <a:spAutoFit/>
            </a:bodyPr>
            <a:lstStyle>
              <a:defPPr>
                <a:defRPr lang="zh-CN"/>
              </a:defPPr>
              <a:lvl1pPr>
                <a:defRPr sz="1600" b="1" i="0" spc="300">
                  <a:solidFill>
                    <a:srgbClr val="0F1115"/>
                  </a:solidFill>
                  <a:effectLst/>
                  <a:latin typeface="思源宋体" panose="02020400000000000000" pitchFamily="18" charset="-122"/>
                  <a:ea typeface="思源宋体" panose="02020400000000000000" pitchFamily="18" charset="-122"/>
                </a:defRPr>
              </a:lvl1pPr>
            </a:lstStyle>
            <a:p>
              <a:r>
                <a:rPr lang="zh-CN" altLang="en-US" b="0" dirty="0">
                  <a:latin typeface="+mn-ea"/>
                  <a:ea typeface="+mn-ea"/>
                </a:rPr>
                <a:t>重触发机制</a:t>
              </a:r>
            </a:p>
          </p:txBody>
        </p:sp>
      </p:grpSp>
      <p:pic>
        <p:nvPicPr>
          <p:cNvPr id="78" name="图片 77">
            <a:extLst>
              <a:ext uri="{FF2B5EF4-FFF2-40B4-BE49-F238E27FC236}">
                <a16:creationId xmlns:a16="http://schemas.microsoft.com/office/drawing/2014/main" id="{99F250F6-889F-C25C-615E-874CB8DD50A5}"/>
              </a:ext>
            </a:extLst>
          </p:cNvPr>
          <p:cNvPicPr>
            <a:picLocks/>
          </p:cNvPicPr>
          <p:nvPr/>
        </p:nvPicPr>
        <p:blipFill>
          <a:blip r:embed="rId8">
            <a:extLst>
              <a:ext uri="{28A0092B-C50C-407E-A947-70E740481C1C}">
                <a14:useLocalDpi xmlns:a14="http://schemas.microsoft.com/office/drawing/2010/main" val="0"/>
              </a:ext>
            </a:extLst>
          </a:blip>
          <a:srcRect/>
          <a:stretch/>
        </p:blipFill>
        <p:spPr>
          <a:xfrm>
            <a:off x="10601003" y="3394171"/>
            <a:ext cx="918000" cy="662400"/>
          </a:xfrm>
          <a:prstGeom prst="rect">
            <a:avLst/>
          </a:prstGeom>
          <a:blipFill dpi="0" rotWithShape="1">
            <a:blip r:embed="rId9"/>
            <a:srcRect/>
            <a:stretch>
              <a:fillRect/>
            </a:stretch>
          </a:blipFill>
          <a:ln w="6350" cap="flat" cmpd="sng">
            <a:solidFill>
              <a:srgbClr val="0746CB">
                <a:lumMod val="20000"/>
                <a:lumOff val="80000"/>
              </a:srgbClr>
            </a:solidFill>
            <a:prstDash val="solid"/>
            <a:round/>
          </a:ln>
          <a:effectLst>
            <a:outerShdw blurRad="50800" dist="38100" dir="2700000" algn="tl" rotWithShape="0">
              <a:srgbClr val="0746CB">
                <a:lumMod val="40000"/>
                <a:lumOff val="60000"/>
                <a:alpha val="40000"/>
              </a:srgbClr>
            </a:outerShdw>
          </a:effectLst>
        </p:spPr>
      </p:pic>
      <p:sp>
        <p:nvSpPr>
          <p:cNvPr id="81" name="文本框 80">
            <a:extLst>
              <a:ext uri="{FF2B5EF4-FFF2-40B4-BE49-F238E27FC236}">
                <a16:creationId xmlns:a16="http://schemas.microsoft.com/office/drawing/2014/main" id="{A36716E4-1E34-8F7E-88B3-A5D5452BF267}"/>
              </a:ext>
            </a:extLst>
          </p:cNvPr>
          <p:cNvSpPr txBox="1"/>
          <p:nvPr/>
        </p:nvSpPr>
        <p:spPr>
          <a:xfrm>
            <a:off x="9628440" y="3400045"/>
            <a:ext cx="966366" cy="276999"/>
          </a:xfrm>
          <a:prstGeom prst="rect">
            <a:avLst/>
          </a:prstGeom>
          <a:noFill/>
        </p:spPr>
        <p:txBody>
          <a:bodyPr wrap="square" rtlCol="0">
            <a:spAutoFit/>
          </a:bodyPr>
          <a:lstStyle/>
          <a:p>
            <a:r>
              <a:rPr lang="en-US" altLang="zh-CN" sz="1200" b="1" dirty="0">
                <a:gradFill>
                  <a:gsLst>
                    <a:gs pos="49000">
                      <a:schemeClr val="accent1">
                        <a:lumMod val="75000"/>
                      </a:schemeClr>
                    </a:gs>
                    <a:gs pos="0">
                      <a:schemeClr val="accent1">
                        <a:lumMod val="60000"/>
                        <a:lumOff val="40000"/>
                      </a:schemeClr>
                    </a:gs>
                  </a:gsLst>
                  <a:lin ang="5400000" scaled="1"/>
                </a:gradFill>
                <a:latin typeface="+mn-ea"/>
              </a:rPr>
              <a:t>1</a:t>
            </a:r>
            <a:endParaRPr lang="zh-CN" altLang="en-US" sz="1200" b="1" dirty="0">
              <a:gradFill>
                <a:gsLst>
                  <a:gs pos="49000">
                    <a:schemeClr val="accent1">
                      <a:lumMod val="75000"/>
                    </a:schemeClr>
                  </a:gs>
                  <a:gs pos="0">
                    <a:schemeClr val="accent1">
                      <a:lumMod val="60000"/>
                      <a:lumOff val="40000"/>
                    </a:schemeClr>
                  </a:gs>
                </a:gsLst>
                <a:lin ang="5400000" scaled="1"/>
              </a:gradFill>
              <a:latin typeface="+mn-ea"/>
            </a:endParaRPr>
          </a:p>
        </p:txBody>
      </p:sp>
      <p:sp>
        <p:nvSpPr>
          <p:cNvPr id="82" name="文本框 81">
            <a:extLst>
              <a:ext uri="{FF2B5EF4-FFF2-40B4-BE49-F238E27FC236}">
                <a16:creationId xmlns:a16="http://schemas.microsoft.com/office/drawing/2014/main" id="{E1918A30-1AB2-82A1-DD49-038E5A1850DA}"/>
              </a:ext>
            </a:extLst>
          </p:cNvPr>
          <p:cNvSpPr txBox="1"/>
          <p:nvPr/>
        </p:nvSpPr>
        <p:spPr>
          <a:xfrm>
            <a:off x="9628440" y="4180555"/>
            <a:ext cx="966366" cy="276999"/>
          </a:xfrm>
          <a:prstGeom prst="rect">
            <a:avLst/>
          </a:prstGeom>
          <a:noFill/>
        </p:spPr>
        <p:txBody>
          <a:bodyPr wrap="square" rtlCol="0">
            <a:spAutoFit/>
          </a:bodyPr>
          <a:lstStyle>
            <a:defPPr>
              <a:defRPr lang="zh-CN"/>
            </a:defPPr>
            <a:lvl1pPr>
              <a:defRPr sz="1200" b="1">
                <a:gradFill>
                  <a:gsLst>
                    <a:gs pos="49000">
                      <a:schemeClr val="accent1">
                        <a:lumMod val="75000"/>
                      </a:schemeClr>
                    </a:gs>
                    <a:gs pos="0">
                      <a:schemeClr val="accent1">
                        <a:lumMod val="60000"/>
                        <a:lumOff val="40000"/>
                      </a:schemeClr>
                    </a:gs>
                  </a:gsLst>
                  <a:lin ang="5400000" scaled="1"/>
                </a:gradFill>
                <a:latin typeface="思源宋体 CN Heavy" panose="02020900000000000000" pitchFamily="18" charset="-122"/>
                <a:ea typeface="思源宋体 CN Heavy" panose="02020900000000000000" pitchFamily="18" charset="-122"/>
              </a:defRPr>
            </a:lvl1pPr>
          </a:lstStyle>
          <a:p>
            <a:r>
              <a:rPr lang="en-US" altLang="zh-CN" dirty="0">
                <a:latin typeface="+mn-ea"/>
                <a:ea typeface="+mn-ea"/>
              </a:rPr>
              <a:t>2</a:t>
            </a:r>
            <a:endParaRPr lang="zh-CN" altLang="en-US" dirty="0">
              <a:latin typeface="+mn-ea"/>
              <a:ea typeface="+mn-ea"/>
            </a:endParaRPr>
          </a:p>
        </p:txBody>
      </p:sp>
      <p:grpSp>
        <p:nvGrpSpPr>
          <p:cNvPr id="16" name="组合 15">
            <a:extLst>
              <a:ext uri="{FF2B5EF4-FFF2-40B4-BE49-F238E27FC236}">
                <a16:creationId xmlns:a16="http://schemas.microsoft.com/office/drawing/2014/main" id="{6E1389EF-A1EB-C301-D712-0A80747B4AFD}"/>
              </a:ext>
            </a:extLst>
          </p:cNvPr>
          <p:cNvGrpSpPr/>
          <p:nvPr/>
        </p:nvGrpSpPr>
        <p:grpSpPr>
          <a:xfrm>
            <a:off x="2884458" y="6334427"/>
            <a:ext cx="6423085" cy="369332"/>
            <a:chOff x="2884458" y="6334427"/>
            <a:chExt cx="6423085" cy="369332"/>
          </a:xfrm>
        </p:grpSpPr>
        <p:sp>
          <p:nvSpPr>
            <p:cNvPr id="109" name="文本框 108">
              <a:extLst>
                <a:ext uri="{FF2B5EF4-FFF2-40B4-BE49-F238E27FC236}">
                  <a16:creationId xmlns:a16="http://schemas.microsoft.com/office/drawing/2014/main" id="{21E42385-1D04-D3BE-8C78-07F7D8690635}"/>
                </a:ext>
              </a:extLst>
            </p:cNvPr>
            <p:cNvSpPr txBox="1"/>
            <p:nvPr/>
          </p:nvSpPr>
          <p:spPr>
            <a:xfrm>
              <a:off x="3276702" y="6334427"/>
              <a:ext cx="5582455" cy="369332"/>
            </a:xfrm>
            <a:prstGeom prst="rect">
              <a:avLst/>
            </a:prstGeom>
            <a:noFill/>
          </p:spPr>
          <p:txBody>
            <a:bodyPr wrap="square">
              <a:spAutoFit/>
            </a:bodyPr>
            <a:lstStyle/>
            <a:p>
              <a:pPr algn="ctr"/>
              <a:r>
                <a:rPr lang="zh-CN" altLang="en-US" b="1" dirty="0">
                  <a:gradFill>
                    <a:gsLst>
                      <a:gs pos="49000">
                        <a:schemeClr val="accent1">
                          <a:lumMod val="75000"/>
                        </a:schemeClr>
                      </a:gs>
                      <a:gs pos="0">
                        <a:schemeClr val="accent1">
                          <a:lumMod val="60000"/>
                          <a:lumOff val="40000"/>
                        </a:schemeClr>
                      </a:gs>
                    </a:gsLst>
                    <a:lin ang="5400000" scaled="1"/>
                  </a:gradFill>
                  <a:latin typeface="+mn-ea"/>
                </a:rPr>
                <a:t>在高计数率测量环境下提高能量分辨率并提升吞吐率</a:t>
              </a:r>
            </a:p>
          </p:txBody>
        </p:sp>
        <p:grpSp>
          <p:nvGrpSpPr>
            <p:cNvPr id="107" name="组合 106">
              <a:extLst>
                <a:ext uri="{FF2B5EF4-FFF2-40B4-BE49-F238E27FC236}">
                  <a16:creationId xmlns:a16="http://schemas.microsoft.com/office/drawing/2014/main" id="{9613EBA6-6DF5-E9F9-EC38-B71543349D5E}"/>
                </a:ext>
              </a:extLst>
            </p:cNvPr>
            <p:cNvGrpSpPr/>
            <p:nvPr/>
          </p:nvGrpSpPr>
          <p:grpSpPr>
            <a:xfrm>
              <a:off x="2884458" y="6437708"/>
              <a:ext cx="392244" cy="162769"/>
              <a:chOff x="1710698" y="6218786"/>
              <a:chExt cx="1394043" cy="578483"/>
            </a:xfrm>
            <a:gradFill>
              <a:gsLst>
                <a:gs pos="100000">
                  <a:schemeClr val="accent1"/>
                </a:gs>
                <a:gs pos="0">
                  <a:schemeClr val="accent1">
                    <a:lumMod val="60000"/>
                    <a:lumOff val="40000"/>
                  </a:schemeClr>
                </a:gs>
              </a:gsLst>
              <a:lin ang="0" scaled="0"/>
            </a:gradFill>
          </p:grpSpPr>
          <p:sp>
            <p:nvSpPr>
              <p:cNvPr id="103" name="平行四边形 102">
                <a:extLst>
                  <a:ext uri="{FF2B5EF4-FFF2-40B4-BE49-F238E27FC236}">
                    <a16:creationId xmlns:a16="http://schemas.microsoft.com/office/drawing/2014/main" id="{7B341BBB-2144-1E62-A893-E02B851F1066}"/>
                  </a:ext>
                </a:extLst>
              </p:cNvPr>
              <p:cNvSpPr/>
              <p:nvPr/>
            </p:nvSpPr>
            <p:spPr>
              <a:xfrm>
                <a:off x="1710698"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endParaRPr>
              </a:p>
            </p:txBody>
          </p:sp>
          <p:sp>
            <p:nvSpPr>
              <p:cNvPr id="104" name="平行四边形 103">
                <a:extLst>
                  <a:ext uri="{FF2B5EF4-FFF2-40B4-BE49-F238E27FC236}">
                    <a16:creationId xmlns:a16="http://schemas.microsoft.com/office/drawing/2014/main" id="{40E02385-798E-02FB-663C-F2897C9371BF}"/>
                  </a:ext>
                </a:extLst>
              </p:cNvPr>
              <p:cNvSpPr/>
              <p:nvPr/>
            </p:nvSpPr>
            <p:spPr>
              <a:xfrm>
                <a:off x="2029412" y="6218786"/>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05" name="平行四边形 104">
                <a:extLst>
                  <a:ext uri="{FF2B5EF4-FFF2-40B4-BE49-F238E27FC236}">
                    <a16:creationId xmlns:a16="http://schemas.microsoft.com/office/drawing/2014/main" id="{448F5A49-F368-B6F9-CA4F-6EAFD578CBAE}"/>
                  </a:ext>
                </a:extLst>
              </p:cNvPr>
              <p:cNvSpPr/>
              <p:nvPr/>
            </p:nvSpPr>
            <p:spPr>
              <a:xfrm>
                <a:off x="2348126"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06" name="平行四边形 105">
                <a:extLst>
                  <a:ext uri="{FF2B5EF4-FFF2-40B4-BE49-F238E27FC236}">
                    <a16:creationId xmlns:a16="http://schemas.microsoft.com/office/drawing/2014/main" id="{E6EC4E6D-C8E5-A922-A0EF-9052212E9DF6}"/>
                  </a:ext>
                </a:extLst>
              </p:cNvPr>
              <p:cNvSpPr/>
              <p:nvPr/>
            </p:nvSpPr>
            <p:spPr>
              <a:xfrm>
                <a:off x="2666840"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115" name="组合 114">
              <a:extLst>
                <a:ext uri="{FF2B5EF4-FFF2-40B4-BE49-F238E27FC236}">
                  <a16:creationId xmlns:a16="http://schemas.microsoft.com/office/drawing/2014/main" id="{CB2E7D43-51E5-75DA-6180-07A427594A87}"/>
                </a:ext>
              </a:extLst>
            </p:cNvPr>
            <p:cNvGrpSpPr/>
            <p:nvPr/>
          </p:nvGrpSpPr>
          <p:grpSpPr>
            <a:xfrm flipH="1">
              <a:off x="8915299" y="6437708"/>
              <a:ext cx="392244" cy="162769"/>
              <a:chOff x="1710698" y="6218786"/>
              <a:chExt cx="1394043" cy="578483"/>
            </a:xfrm>
            <a:gradFill>
              <a:gsLst>
                <a:gs pos="100000">
                  <a:schemeClr val="accent1"/>
                </a:gs>
                <a:gs pos="0">
                  <a:schemeClr val="accent1">
                    <a:lumMod val="60000"/>
                    <a:lumOff val="40000"/>
                  </a:schemeClr>
                </a:gs>
              </a:gsLst>
              <a:lin ang="0" scaled="0"/>
            </a:gradFill>
          </p:grpSpPr>
          <p:sp>
            <p:nvSpPr>
              <p:cNvPr id="116" name="平行四边形 115">
                <a:extLst>
                  <a:ext uri="{FF2B5EF4-FFF2-40B4-BE49-F238E27FC236}">
                    <a16:creationId xmlns:a16="http://schemas.microsoft.com/office/drawing/2014/main" id="{494E8BFA-08AF-97B9-F207-85EACD44253D}"/>
                  </a:ext>
                </a:extLst>
              </p:cNvPr>
              <p:cNvSpPr/>
              <p:nvPr/>
            </p:nvSpPr>
            <p:spPr>
              <a:xfrm>
                <a:off x="1710698"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n-ea"/>
                </a:endParaRPr>
              </a:p>
            </p:txBody>
          </p:sp>
          <p:sp>
            <p:nvSpPr>
              <p:cNvPr id="117" name="平行四边形 116">
                <a:extLst>
                  <a:ext uri="{FF2B5EF4-FFF2-40B4-BE49-F238E27FC236}">
                    <a16:creationId xmlns:a16="http://schemas.microsoft.com/office/drawing/2014/main" id="{D9BAD168-35D1-8B87-BC61-D635014B81EF}"/>
                  </a:ext>
                </a:extLst>
              </p:cNvPr>
              <p:cNvSpPr/>
              <p:nvPr/>
            </p:nvSpPr>
            <p:spPr>
              <a:xfrm>
                <a:off x="2029412" y="6218786"/>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18" name="平行四边形 117">
                <a:extLst>
                  <a:ext uri="{FF2B5EF4-FFF2-40B4-BE49-F238E27FC236}">
                    <a16:creationId xmlns:a16="http://schemas.microsoft.com/office/drawing/2014/main" id="{0FFCC383-2274-A913-3A59-E80B7EAB7B86}"/>
                  </a:ext>
                </a:extLst>
              </p:cNvPr>
              <p:cNvSpPr/>
              <p:nvPr/>
            </p:nvSpPr>
            <p:spPr>
              <a:xfrm>
                <a:off x="2348126"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19" name="平行四边形 118">
                <a:extLst>
                  <a:ext uri="{FF2B5EF4-FFF2-40B4-BE49-F238E27FC236}">
                    <a16:creationId xmlns:a16="http://schemas.microsoft.com/office/drawing/2014/main" id="{DC2C2CD2-B5F4-ADD1-275A-7C47666886F6}"/>
                  </a:ext>
                </a:extLst>
              </p:cNvPr>
              <p:cNvSpPr/>
              <p:nvPr/>
            </p:nvSpPr>
            <p:spPr>
              <a:xfrm>
                <a:off x="2666840" y="6218790"/>
                <a:ext cx="437901" cy="578479"/>
              </a:xfrm>
              <a:prstGeom prst="parallelogram">
                <a:avLst>
                  <a:gd name="adj" fmla="val 41584"/>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grpSp>
        <p:nvGrpSpPr>
          <p:cNvPr id="20" name="组合 19">
            <a:extLst>
              <a:ext uri="{FF2B5EF4-FFF2-40B4-BE49-F238E27FC236}">
                <a16:creationId xmlns:a16="http://schemas.microsoft.com/office/drawing/2014/main" id="{0F55CF35-199F-32B8-61A6-C71F7E03DAE5}"/>
              </a:ext>
            </a:extLst>
          </p:cNvPr>
          <p:cNvGrpSpPr/>
          <p:nvPr/>
        </p:nvGrpSpPr>
        <p:grpSpPr>
          <a:xfrm>
            <a:off x="-43410" y="5746841"/>
            <a:ext cx="12267160" cy="587586"/>
            <a:chOff x="-75160" y="5716921"/>
            <a:chExt cx="12267160" cy="587586"/>
          </a:xfrm>
        </p:grpSpPr>
        <p:grpSp>
          <p:nvGrpSpPr>
            <p:cNvPr id="100" name="组合 99">
              <a:extLst>
                <a:ext uri="{FF2B5EF4-FFF2-40B4-BE49-F238E27FC236}">
                  <a16:creationId xmlns:a16="http://schemas.microsoft.com/office/drawing/2014/main" id="{38520E7A-D6AC-0500-9C8C-2331CD1CDD50}"/>
                </a:ext>
              </a:extLst>
            </p:cNvPr>
            <p:cNvGrpSpPr/>
            <p:nvPr/>
          </p:nvGrpSpPr>
          <p:grpSpPr>
            <a:xfrm>
              <a:off x="-75160" y="5716921"/>
              <a:ext cx="12267160" cy="587586"/>
              <a:chOff x="-37580" y="5716921"/>
              <a:chExt cx="12267160" cy="587586"/>
            </a:xfrm>
            <a:gradFill>
              <a:gsLst>
                <a:gs pos="1000">
                  <a:schemeClr val="accent1">
                    <a:lumMod val="75000"/>
                    <a:alpha val="0"/>
                  </a:schemeClr>
                </a:gs>
                <a:gs pos="50000">
                  <a:schemeClr val="accent1">
                    <a:lumMod val="75000"/>
                  </a:schemeClr>
                </a:gs>
                <a:gs pos="100000">
                  <a:schemeClr val="accent1">
                    <a:lumMod val="75000"/>
                    <a:alpha val="0"/>
                  </a:schemeClr>
                </a:gs>
              </a:gsLst>
              <a:lin ang="0" scaled="0"/>
            </a:gradFill>
          </p:grpSpPr>
          <p:sp>
            <p:nvSpPr>
              <p:cNvPr id="96" name="矩形 95">
                <a:extLst>
                  <a:ext uri="{FF2B5EF4-FFF2-40B4-BE49-F238E27FC236}">
                    <a16:creationId xmlns:a16="http://schemas.microsoft.com/office/drawing/2014/main" id="{CE2C5153-1F46-FC59-ED13-9AB10C668358}"/>
                  </a:ext>
                </a:extLst>
              </p:cNvPr>
              <p:cNvSpPr/>
              <p:nvPr/>
            </p:nvSpPr>
            <p:spPr>
              <a:xfrm>
                <a:off x="-37580" y="5716921"/>
                <a:ext cx="12267160" cy="430175"/>
              </a:xfrm>
              <a:prstGeom prst="rect">
                <a:avLst/>
              </a:prstGeom>
              <a:gradFill>
                <a:gsLst>
                  <a:gs pos="0">
                    <a:schemeClr val="accent1">
                      <a:lumMod val="75000"/>
                      <a:alpha val="0"/>
                    </a:schemeClr>
                  </a:gs>
                  <a:gs pos="13000">
                    <a:schemeClr val="accent1">
                      <a:lumMod val="75000"/>
                    </a:schemeClr>
                  </a:gs>
                  <a:gs pos="86000">
                    <a:schemeClr val="accent1">
                      <a:lumMod val="75000"/>
                    </a:schemeClr>
                  </a:gs>
                  <a:gs pos="50000">
                    <a:schemeClr val="accent1"/>
                  </a:gs>
                  <a:gs pos="100000">
                    <a:schemeClr val="accent1">
                      <a:lumMod val="75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98" name="等腰三角形 97">
                <a:extLst>
                  <a:ext uri="{FF2B5EF4-FFF2-40B4-BE49-F238E27FC236}">
                    <a16:creationId xmlns:a16="http://schemas.microsoft.com/office/drawing/2014/main" id="{05DF6FCF-708F-8241-DD6A-CEEB882DCDA2}"/>
                  </a:ext>
                </a:extLst>
              </p:cNvPr>
              <p:cNvSpPr/>
              <p:nvPr/>
            </p:nvSpPr>
            <p:spPr>
              <a:xfrm flipH="1" flipV="1">
                <a:off x="5945706" y="6131003"/>
                <a:ext cx="300588" cy="173504"/>
              </a:xfrm>
              <a:prstGeom prst="triangle">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sp>
          <p:nvSpPr>
            <p:cNvPr id="123" name="文本框 122">
              <a:extLst>
                <a:ext uri="{FF2B5EF4-FFF2-40B4-BE49-F238E27FC236}">
                  <a16:creationId xmlns:a16="http://schemas.microsoft.com/office/drawing/2014/main" id="{4A6129FD-095D-4A29-D92D-4BAD2B12C1BB}"/>
                </a:ext>
              </a:extLst>
            </p:cNvPr>
            <p:cNvSpPr txBox="1"/>
            <p:nvPr/>
          </p:nvSpPr>
          <p:spPr>
            <a:xfrm>
              <a:off x="1555815" y="5761671"/>
              <a:ext cx="9005210" cy="369332"/>
            </a:xfrm>
            <a:prstGeom prst="rect">
              <a:avLst/>
            </a:prstGeom>
            <a:noFill/>
          </p:spPr>
          <p:txBody>
            <a:bodyPr wrap="square">
              <a:spAutoFit/>
            </a:bodyPr>
            <a:lstStyle/>
            <a:p>
              <a:pPr algn="ctr"/>
              <a:r>
                <a:rPr lang="zh-CN" altLang="en-US" dirty="0">
                  <a:solidFill>
                    <a:schemeClr val="bg1"/>
                  </a:solidFill>
                  <a:latin typeface="+mn-ea"/>
                </a:rPr>
                <a:t>冲激成形脉冲用于堆积识别与死时间校正的事件触发</a:t>
              </a:r>
            </a:p>
          </p:txBody>
        </p:sp>
      </p:grpSp>
      <p:sp>
        <p:nvSpPr>
          <p:cNvPr id="15" name="文本框 14">
            <a:extLst>
              <a:ext uri="{FF2B5EF4-FFF2-40B4-BE49-F238E27FC236}">
                <a16:creationId xmlns:a16="http://schemas.microsoft.com/office/drawing/2014/main" id="{02A8BA77-581A-0FC2-A52E-910370D5C1CB}"/>
              </a:ext>
            </a:extLst>
          </p:cNvPr>
          <p:cNvSpPr txBox="1"/>
          <p:nvPr/>
        </p:nvSpPr>
        <p:spPr>
          <a:xfrm>
            <a:off x="679680" y="768896"/>
            <a:ext cx="2299027" cy="553998"/>
          </a:xfrm>
          <a:prstGeom prst="rect">
            <a:avLst/>
          </a:prstGeom>
          <a:noFill/>
        </p:spPr>
        <p:txBody>
          <a:bodyPr wrap="none" rtlCol="0">
            <a:spAutoFit/>
          </a:bodyPr>
          <a:lstStyle/>
          <a:p>
            <a:r>
              <a:rPr lang="en-US" altLang="zh-CN" sz="3000" b="1" dirty="0">
                <a:gradFill>
                  <a:gsLst>
                    <a:gs pos="81000">
                      <a:schemeClr val="accent1">
                        <a:lumMod val="75000"/>
                      </a:schemeClr>
                    </a:gs>
                    <a:gs pos="0">
                      <a:schemeClr val="accent1"/>
                    </a:gs>
                  </a:gsLst>
                  <a:lin ang="5400000" scaled="1"/>
                </a:gradFill>
                <a:latin typeface="+mj-lt"/>
                <a:ea typeface="+mj-ea"/>
              </a:rPr>
              <a:t>1.2</a:t>
            </a:r>
            <a:r>
              <a:rPr lang="en-US" altLang="zh-CN" sz="3000" dirty="0">
                <a:gradFill>
                  <a:gsLst>
                    <a:gs pos="81000">
                      <a:schemeClr val="accent1">
                        <a:lumMod val="75000"/>
                      </a:schemeClr>
                    </a:gs>
                    <a:gs pos="0">
                      <a:schemeClr val="accent1"/>
                    </a:gs>
                  </a:gsLst>
                  <a:lin ang="5400000" scaled="1"/>
                </a:gradFill>
                <a:latin typeface="+mj-ea"/>
                <a:ea typeface="+mj-ea"/>
              </a:rPr>
              <a:t> </a:t>
            </a:r>
            <a:r>
              <a:rPr lang="zh-CN" altLang="zh-CN" sz="3000" dirty="0">
                <a:gradFill>
                  <a:gsLst>
                    <a:gs pos="81000">
                      <a:schemeClr val="accent1">
                        <a:lumMod val="75000"/>
                      </a:schemeClr>
                    </a:gs>
                    <a:gs pos="0">
                      <a:schemeClr val="accent1"/>
                    </a:gs>
                  </a:gsLst>
                  <a:lin ang="5400000" scaled="1"/>
                </a:gradFill>
                <a:latin typeface="+mj-ea"/>
                <a:ea typeface="+mj-ea"/>
              </a:rPr>
              <a:t>研究</a:t>
            </a:r>
            <a:r>
              <a:rPr lang="zh-CN" altLang="en-US" sz="3000" dirty="0">
                <a:gradFill>
                  <a:gsLst>
                    <a:gs pos="81000">
                      <a:schemeClr val="accent1">
                        <a:lumMod val="75000"/>
                      </a:schemeClr>
                    </a:gs>
                    <a:gs pos="0">
                      <a:schemeClr val="accent1"/>
                    </a:gs>
                  </a:gsLst>
                  <a:lin ang="5400000" scaled="1"/>
                </a:gradFill>
                <a:latin typeface="+mj-ea"/>
                <a:ea typeface="+mj-ea"/>
              </a:rPr>
              <a:t>目标</a:t>
            </a:r>
          </a:p>
        </p:txBody>
      </p:sp>
      <p:sp>
        <p:nvSpPr>
          <p:cNvPr id="10" name="箭头: 下 9">
            <a:extLst>
              <a:ext uri="{FF2B5EF4-FFF2-40B4-BE49-F238E27FC236}">
                <a16:creationId xmlns:a16="http://schemas.microsoft.com/office/drawing/2014/main" id="{31FB1B1C-68EC-2C28-0A1B-171449F02C5C}"/>
              </a:ext>
            </a:extLst>
          </p:cNvPr>
          <p:cNvSpPr/>
          <p:nvPr/>
        </p:nvSpPr>
        <p:spPr>
          <a:xfrm>
            <a:off x="4108347" y="4412908"/>
            <a:ext cx="377825" cy="405512"/>
          </a:xfrm>
          <a:prstGeom prst="downArrow">
            <a:avLst/>
          </a:prstGeom>
          <a:gradFill>
            <a:gsLst>
              <a:gs pos="100000">
                <a:schemeClr val="accent1">
                  <a:lumMod val="75000"/>
                </a:schemeClr>
              </a:gs>
              <a:gs pos="0">
                <a:schemeClr val="accent1">
                  <a:lumMod val="60000"/>
                  <a:lumOff val="40000"/>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nvGrpSpPr>
          <p:cNvPr id="4" name="组合 3">
            <a:extLst>
              <a:ext uri="{FF2B5EF4-FFF2-40B4-BE49-F238E27FC236}">
                <a16:creationId xmlns:a16="http://schemas.microsoft.com/office/drawing/2014/main" id="{4F96E48B-971F-32A9-029E-FF4E15FF88E3}"/>
              </a:ext>
            </a:extLst>
          </p:cNvPr>
          <p:cNvGrpSpPr/>
          <p:nvPr/>
        </p:nvGrpSpPr>
        <p:grpSpPr>
          <a:xfrm>
            <a:off x="2200134" y="154241"/>
            <a:ext cx="5682454" cy="342858"/>
            <a:chOff x="2200134" y="154241"/>
            <a:chExt cx="5682454" cy="342858"/>
          </a:xfrm>
        </p:grpSpPr>
        <p:sp>
          <p:nvSpPr>
            <p:cNvPr id="5" name="文本框 4">
              <a:extLst>
                <a:ext uri="{FF2B5EF4-FFF2-40B4-BE49-F238E27FC236}">
                  <a16:creationId xmlns:a16="http://schemas.microsoft.com/office/drawing/2014/main" id="{83AD9932-3E3A-851E-4854-339F00C4DA2D}"/>
                </a:ext>
              </a:extLst>
            </p:cNvPr>
            <p:cNvSpPr txBox="1"/>
            <p:nvPr/>
          </p:nvSpPr>
          <p:spPr>
            <a:xfrm>
              <a:off x="2200134"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引言</a:t>
              </a:r>
            </a:p>
          </p:txBody>
        </p:sp>
        <p:sp>
          <p:nvSpPr>
            <p:cNvPr id="6" name="文本框 5">
              <a:extLst>
                <a:ext uri="{FF2B5EF4-FFF2-40B4-BE49-F238E27FC236}">
                  <a16:creationId xmlns:a16="http://schemas.microsoft.com/office/drawing/2014/main" id="{07EBDAB0-6428-1F54-EC02-DB461B48E686}"/>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7" name="文本框 6">
              <a:extLst>
                <a:ext uri="{FF2B5EF4-FFF2-40B4-BE49-F238E27FC236}">
                  <a16:creationId xmlns:a16="http://schemas.microsoft.com/office/drawing/2014/main" id="{0E41F8D5-6F7F-7CC9-A319-E4108558A5BC}"/>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8" name="文本框 7">
              <a:extLst>
                <a:ext uri="{FF2B5EF4-FFF2-40B4-BE49-F238E27FC236}">
                  <a16:creationId xmlns:a16="http://schemas.microsoft.com/office/drawing/2014/main" id="{3B5F5039-16F2-0772-412A-1519D6370C6C}"/>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9" name="矩形: 圆角 8">
              <a:extLst>
                <a:ext uri="{FF2B5EF4-FFF2-40B4-BE49-F238E27FC236}">
                  <a16:creationId xmlns:a16="http://schemas.microsoft.com/office/drawing/2014/main" id="{C5DE0F2B-24B2-46B6-0EDD-87F3C1C3644C}"/>
                </a:ext>
              </a:extLst>
            </p:cNvPr>
            <p:cNvSpPr/>
            <p:nvPr/>
          </p:nvSpPr>
          <p:spPr>
            <a:xfrm>
              <a:off x="2438382"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3" name="图片 12">
            <a:extLst>
              <a:ext uri="{FF2B5EF4-FFF2-40B4-BE49-F238E27FC236}">
                <a16:creationId xmlns:a16="http://schemas.microsoft.com/office/drawing/2014/main" id="{6D275182-B831-AA71-A982-B1694192F0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74194" y="4309292"/>
            <a:ext cx="952438" cy="662400"/>
          </a:xfrm>
          <a:prstGeom prst="rect">
            <a:avLst/>
          </a:prstGeom>
        </p:spPr>
      </p:pic>
      <p:sp>
        <p:nvSpPr>
          <p:cNvPr id="3" name="文本框 2">
            <a:extLst>
              <a:ext uri="{FF2B5EF4-FFF2-40B4-BE49-F238E27FC236}">
                <a16:creationId xmlns:a16="http://schemas.microsoft.com/office/drawing/2014/main" id="{439A6A18-20F6-8FDB-910E-C5D95BF2DADC}"/>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3</a:t>
            </a:r>
            <a:endParaRPr lang="zh-CN" altLang="en-US" b="1" dirty="0">
              <a:latin typeface="+mj-lt"/>
            </a:endParaRPr>
          </a:p>
        </p:txBody>
      </p:sp>
    </p:spTree>
    <p:extLst>
      <p:ext uri="{BB962C8B-B14F-4D97-AF65-F5344CB8AC3E}">
        <p14:creationId xmlns:p14="http://schemas.microsoft.com/office/powerpoint/2010/main" val="2264770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EE0BD-677A-0457-BD79-F7DA0B3DBBF0}"/>
            </a:ext>
          </a:extLst>
        </p:cNvPr>
        <p:cNvGrpSpPr/>
        <p:nvPr/>
      </p:nvGrpSpPr>
      <p:grpSpPr>
        <a:xfrm>
          <a:off x="0" y="0"/>
          <a:ext cx="0" cy="0"/>
          <a:chOff x="0" y="0"/>
          <a:chExt cx="0" cy="0"/>
        </a:xfrm>
      </p:grpSpPr>
      <p:sp>
        <p:nvSpPr>
          <p:cNvPr id="51" name="文本框 50">
            <a:extLst>
              <a:ext uri="{FF2B5EF4-FFF2-40B4-BE49-F238E27FC236}">
                <a16:creationId xmlns:a16="http://schemas.microsoft.com/office/drawing/2014/main" id="{C65CC3D5-D7EA-443C-80C9-9C5D79788A06}"/>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2.1 </a:t>
            </a:r>
            <a:r>
              <a:rPr lang="zh-CN" altLang="en-US" sz="3000" dirty="0">
                <a:gradFill>
                  <a:gsLst>
                    <a:gs pos="81000">
                      <a:schemeClr val="accent1">
                        <a:lumMod val="75000"/>
                      </a:schemeClr>
                    </a:gs>
                    <a:gs pos="0">
                      <a:schemeClr val="accent1"/>
                    </a:gs>
                  </a:gsLst>
                  <a:lin ang="5400000" scaled="1"/>
                </a:gradFill>
                <a:latin typeface="+mj-ea"/>
                <a:ea typeface="+mj-ea"/>
              </a:rPr>
              <a:t>冲激脉冲成形</a:t>
            </a:r>
          </a:p>
        </p:txBody>
      </p:sp>
      <p:grpSp>
        <p:nvGrpSpPr>
          <p:cNvPr id="57" name="组合 56">
            <a:extLst>
              <a:ext uri="{FF2B5EF4-FFF2-40B4-BE49-F238E27FC236}">
                <a16:creationId xmlns:a16="http://schemas.microsoft.com/office/drawing/2014/main" id="{2AF3A8E7-2F69-4164-76BD-42BE7070A50A}"/>
              </a:ext>
            </a:extLst>
          </p:cNvPr>
          <p:cNvGrpSpPr/>
          <p:nvPr/>
        </p:nvGrpSpPr>
        <p:grpSpPr>
          <a:xfrm>
            <a:off x="443459" y="1348523"/>
            <a:ext cx="11187945" cy="864246"/>
            <a:chOff x="443459" y="1437122"/>
            <a:chExt cx="11187945" cy="771699"/>
          </a:xfrm>
        </p:grpSpPr>
        <p:sp>
          <p:nvSpPr>
            <p:cNvPr id="52" name="文本框 51">
              <a:extLst>
                <a:ext uri="{FF2B5EF4-FFF2-40B4-BE49-F238E27FC236}">
                  <a16:creationId xmlns:a16="http://schemas.microsoft.com/office/drawing/2014/main" id="{F1F83E3A-D430-6891-7573-A0921E713764}"/>
                </a:ext>
              </a:extLst>
            </p:cNvPr>
            <p:cNvSpPr txBox="1"/>
            <p:nvPr/>
          </p:nvSpPr>
          <p:spPr>
            <a:xfrm>
              <a:off x="906520" y="1487278"/>
              <a:ext cx="10378962" cy="651091"/>
            </a:xfrm>
            <a:prstGeom prst="rect">
              <a:avLst/>
            </a:prstGeom>
            <a:noFill/>
          </p:spPr>
          <p:txBody>
            <a:bodyPr wrap="square" rtlCol="0">
              <a:spAutoFit/>
            </a:bodyPr>
            <a:lstStyle/>
            <a:p>
              <a:pPr>
                <a:lnSpc>
                  <a:spcPct val="120000"/>
                </a:lnSpc>
              </a:pPr>
              <a:r>
                <a:rPr lang="zh-CN" altLang="en-US" dirty="0">
                  <a:latin typeface="思源宋体 CN Heavy" panose="02020900000000000000" pitchFamily="18" charset="-122"/>
                  <a:ea typeface="思源宋体 CN Heavy" panose="02020900000000000000" pitchFamily="18" charset="-122"/>
                </a:rPr>
                <a:t>基于</a:t>
              </a:r>
              <a:r>
                <a:rPr lang="en-US" altLang="zh-CN" dirty="0" err="1">
                  <a:latin typeface="思源宋体 CN Heavy" panose="02020900000000000000" pitchFamily="18" charset="-122"/>
                  <a:ea typeface="思源宋体 CN Heavy" panose="02020900000000000000" pitchFamily="18" charset="-122"/>
                </a:rPr>
                <a:t>NaI</a:t>
              </a:r>
              <a:r>
                <a:rPr lang="en-US" altLang="zh-CN" dirty="0">
                  <a:latin typeface="思源宋体 CN Heavy" panose="02020900000000000000" pitchFamily="18" charset="-122"/>
                  <a:ea typeface="思源宋体 CN Heavy" panose="02020900000000000000" pitchFamily="18" charset="-122"/>
                </a:rPr>
                <a:t>(Tl) </a:t>
              </a:r>
              <a:r>
                <a:rPr lang="zh-CN" altLang="en-US" dirty="0">
                  <a:latin typeface="思源宋体 CN Heavy" panose="02020900000000000000" pitchFamily="18" charset="-122"/>
                  <a:ea typeface="思源宋体 CN Heavy" panose="02020900000000000000" pitchFamily="18" charset="-122"/>
                </a:rPr>
                <a:t>探测器的具体前端信号调理电路结构，求解其逆系统传递函数，并在</a:t>
              </a:r>
              <a:r>
                <a:rPr lang="en-US" altLang="zh-CN" dirty="0">
                  <a:latin typeface="思源宋体 CN Heavy" panose="02020900000000000000" pitchFamily="18" charset="-122"/>
                  <a:ea typeface="思源宋体 CN Heavy" panose="02020900000000000000" pitchFamily="18" charset="-122"/>
                </a:rPr>
                <a:t>FPGA</a:t>
              </a:r>
              <a:r>
                <a:rPr lang="zh-CN" altLang="en-US" dirty="0">
                  <a:latin typeface="思源宋体 CN Heavy" panose="02020900000000000000" pitchFamily="18" charset="-122"/>
                  <a:ea typeface="思源宋体 CN Heavy" panose="02020900000000000000" pitchFamily="18" charset="-122"/>
                </a:rPr>
                <a:t>进行成形算法部署，实现冲激脉冲成形的数字滤波。</a:t>
              </a:r>
              <a:endParaRPr lang="zh-CN" altLang="en-US" b="1" dirty="0">
                <a:gradFill>
                  <a:gsLst>
                    <a:gs pos="49000">
                      <a:schemeClr val="accent1">
                        <a:lumMod val="75000"/>
                      </a:schemeClr>
                    </a:gs>
                    <a:gs pos="0">
                      <a:schemeClr val="accent1">
                        <a:lumMod val="60000"/>
                        <a:lumOff val="40000"/>
                      </a:schemeClr>
                    </a:gs>
                  </a:gsLst>
                  <a:lin ang="5400000" scaled="1"/>
                </a:gradFill>
                <a:latin typeface="思源宋体 CN Heavy" panose="02020900000000000000" pitchFamily="18" charset="-122"/>
                <a:ea typeface="思源宋体 CN Heavy" panose="02020900000000000000" pitchFamily="18" charset="-122"/>
              </a:endParaRPr>
            </a:p>
          </p:txBody>
        </p:sp>
        <p:grpSp>
          <p:nvGrpSpPr>
            <p:cNvPr id="53" name="组合 52">
              <a:extLst>
                <a:ext uri="{FF2B5EF4-FFF2-40B4-BE49-F238E27FC236}">
                  <a16:creationId xmlns:a16="http://schemas.microsoft.com/office/drawing/2014/main" id="{FB905CEE-1729-94C9-1EA5-C61B3FEFF3BE}"/>
                </a:ext>
              </a:extLst>
            </p:cNvPr>
            <p:cNvGrpSpPr/>
            <p:nvPr/>
          </p:nvGrpSpPr>
          <p:grpSpPr>
            <a:xfrm>
              <a:off x="443459" y="1437122"/>
              <a:ext cx="11187945" cy="771699"/>
              <a:chOff x="443459" y="931287"/>
              <a:chExt cx="11187945" cy="771699"/>
            </a:xfrm>
          </p:grpSpPr>
          <p:sp>
            <p:nvSpPr>
              <p:cNvPr id="54" name="矩形 53">
                <a:extLst>
                  <a:ext uri="{FF2B5EF4-FFF2-40B4-BE49-F238E27FC236}">
                    <a16:creationId xmlns:a16="http://schemas.microsoft.com/office/drawing/2014/main" id="{202CD01A-784D-97C8-C805-D7F81FD06D02}"/>
                  </a:ext>
                </a:extLst>
              </p:cNvPr>
              <p:cNvSpPr/>
              <p:nvPr/>
            </p:nvSpPr>
            <p:spPr>
              <a:xfrm>
                <a:off x="443459" y="931287"/>
                <a:ext cx="11187945" cy="771699"/>
              </a:xfrm>
              <a:prstGeom prst="rect">
                <a:avLst/>
              </a:prstGeom>
              <a:noFill/>
              <a:ln>
                <a:solidFill>
                  <a:schemeClr val="accent1">
                    <a:lumMod val="20000"/>
                    <a:lumOff val="80000"/>
                  </a:schemeClr>
                </a:solidFill>
              </a:ln>
              <a:effectLst>
                <a:outerShdw blurRad="114300" sx="102000" sy="102000" algn="ctr" rotWithShape="0">
                  <a:schemeClr val="bg1">
                    <a:lumMod val="50000"/>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5" name="直接连接符 54">
                <a:extLst>
                  <a:ext uri="{FF2B5EF4-FFF2-40B4-BE49-F238E27FC236}">
                    <a16:creationId xmlns:a16="http://schemas.microsoft.com/office/drawing/2014/main" id="{4218F520-5ED7-F3E5-5106-D9808F70C157}"/>
                  </a:ext>
                </a:extLst>
              </p:cNvPr>
              <p:cNvCxnSpPr>
                <a:cxnSpLocks/>
              </p:cNvCxnSpPr>
              <p:nvPr/>
            </p:nvCxnSpPr>
            <p:spPr>
              <a:xfrm>
                <a:off x="443459" y="1055880"/>
                <a:ext cx="0" cy="522514"/>
              </a:xfrm>
              <a:prstGeom prst="line">
                <a:avLst/>
              </a:prstGeom>
              <a:ln w="34925" cap="rnd">
                <a:solidFill>
                  <a:schemeClr val="accent1">
                    <a:lumMod val="75000"/>
                  </a:schemeClr>
                </a:solidFill>
                <a:round/>
              </a:ln>
              <a:effectLst>
                <a:glow rad="12700">
                  <a:schemeClr val="accent1">
                    <a:lumMod val="40000"/>
                    <a:lumOff val="60000"/>
                    <a:alpha val="58000"/>
                  </a:schemeClr>
                </a:glow>
              </a:effectLst>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18765940-7929-1136-34AA-8C6A35CFC0B0}"/>
                  </a:ext>
                </a:extLst>
              </p:cNvPr>
              <p:cNvCxnSpPr>
                <a:cxnSpLocks/>
              </p:cNvCxnSpPr>
              <p:nvPr/>
            </p:nvCxnSpPr>
            <p:spPr>
              <a:xfrm>
                <a:off x="11631404" y="1055880"/>
                <a:ext cx="0" cy="522514"/>
              </a:xfrm>
              <a:prstGeom prst="line">
                <a:avLst/>
              </a:prstGeom>
              <a:ln w="34925" cap="rnd">
                <a:solidFill>
                  <a:schemeClr val="accent1">
                    <a:lumMod val="75000"/>
                  </a:schemeClr>
                </a:solidFill>
                <a:round/>
              </a:ln>
              <a:effectLst>
                <a:glow rad="12700">
                  <a:schemeClr val="accent1">
                    <a:lumMod val="40000"/>
                    <a:lumOff val="60000"/>
                    <a:alpha val="58000"/>
                  </a:schemeClr>
                </a:glow>
              </a:effectLst>
            </p:spPr>
            <p:style>
              <a:lnRef idx="1">
                <a:schemeClr val="accent1"/>
              </a:lnRef>
              <a:fillRef idx="0">
                <a:schemeClr val="accent1"/>
              </a:fillRef>
              <a:effectRef idx="0">
                <a:schemeClr val="accent1"/>
              </a:effectRef>
              <a:fontRef idx="minor">
                <a:schemeClr val="tx1"/>
              </a:fontRef>
            </p:style>
          </p:cxnSp>
        </p:grpSp>
      </p:grpSp>
      <p:grpSp>
        <p:nvGrpSpPr>
          <p:cNvPr id="8" name="组合 7">
            <a:extLst>
              <a:ext uri="{FF2B5EF4-FFF2-40B4-BE49-F238E27FC236}">
                <a16:creationId xmlns:a16="http://schemas.microsoft.com/office/drawing/2014/main" id="{9245C2F1-BE98-E1CC-8538-362F8983D194}"/>
              </a:ext>
            </a:extLst>
          </p:cNvPr>
          <p:cNvGrpSpPr/>
          <p:nvPr/>
        </p:nvGrpSpPr>
        <p:grpSpPr>
          <a:xfrm>
            <a:off x="2200134" y="154241"/>
            <a:ext cx="5682454" cy="342858"/>
            <a:chOff x="2200134" y="154241"/>
            <a:chExt cx="5682454" cy="342858"/>
          </a:xfrm>
        </p:grpSpPr>
        <p:sp>
          <p:nvSpPr>
            <p:cNvPr id="9" name="文本框 8">
              <a:extLst>
                <a:ext uri="{FF2B5EF4-FFF2-40B4-BE49-F238E27FC236}">
                  <a16:creationId xmlns:a16="http://schemas.microsoft.com/office/drawing/2014/main" id="{D57683D0-B512-90AB-601B-839798064E2E}"/>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32" name="文本框 31">
              <a:extLst>
                <a:ext uri="{FF2B5EF4-FFF2-40B4-BE49-F238E27FC236}">
                  <a16:creationId xmlns:a16="http://schemas.microsoft.com/office/drawing/2014/main" id="{41514F57-AF3F-6C31-9211-2CF3CC7732FC}"/>
                </a:ext>
              </a:extLst>
            </p:cNvPr>
            <p:cNvSpPr txBox="1"/>
            <p:nvPr/>
          </p:nvSpPr>
          <p:spPr>
            <a:xfrm>
              <a:off x="3664026"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技术原理</a:t>
              </a:r>
            </a:p>
          </p:txBody>
        </p:sp>
        <p:sp>
          <p:nvSpPr>
            <p:cNvPr id="33" name="文本框 32">
              <a:extLst>
                <a:ext uri="{FF2B5EF4-FFF2-40B4-BE49-F238E27FC236}">
                  <a16:creationId xmlns:a16="http://schemas.microsoft.com/office/drawing/2014/main" id="{952153BE-ACB9-966B-E2B4-86DA93919AD6}"/>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37" name="文本框 36">
              <a:extLst>
                <a:ext uri="{FF2B5EF4-FFF2-40B4-BE49-F238E27FC236}">
                  <a16:creationId xmlns:a16="http://schemas.microsoft.com/office/drawing/2014/main" id="{B45CF079-D4D5-9A1F-375E-0CA62B02C96F}"/>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42" name="矩形: 圆角 41">
              <a:extLst>
                <a:ext uri="{FF2B5EF4-FFF2-40B4-BE49-F238E27FC236}">
                  <a16:creationId xmlns:a16="http://schemas.microsoft.com/office/drawing/2014/main" id="{73253F62-4075-B781-6D55-09EA14C7C987}"/>
                </a:ext>
              </a:extLst>
            </p:cNvPr>
            <p:cNvSpPr/>
            <p:nvPr/>
          </p:nvSpPr>
          <p:spPr>
            <a:xfrm>
              <a:off x="3902274"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3" name="图形 42">
            <a:extLst>
              <a:ext uri="{FF2B5EF4-FFF2-40B4-BE49-F238E27FC236}">
                <a16:creationId xmlns:a16="http://schemas.microsoft.com/office/drawing/2014/main" id="{0DDDC98A-692B-ADB7-1696-3558F19899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7693" y="2352304"/>
            <a:ext cx="5869738" cy="1902196"/>
          </a:xfrm>
          <a:prstGeom prst="rect">
            <a:avLst/>
          </a:prstGeom>
        </p:spPr>
      </p:pic>
      <p:sp>
        <p:nvSpPr>
          <p:cNvPr id="46" name="文本框 45">
            <a:extLst>
              <a:ext uri="{FF2B5EF4-FFF2-40B4-BE49-F238E27FC236}">
                <a16:creationId xmlns:a16="http://schemas.microsoft.com/office/drawing/2014/main" id="{75D7BCAD-0EEB-E423-447D-FE7FAE9F26A9}"/>
              </a:ext>
            </a:extLst>
          </p:cNvPr>
          <p:cNvSpPr txBox="1"/>
          <p:nvPr/>
        </p:nvSpPr>
        <p:spPr>
          <a:xfrm>
            <a:off x="555259" y="4394035"/>
            <a:ext cx="5094605"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000" b="1" dirty="0" err="1">
                <a:latin typeface="微软雅黑" panose="020B0503020204020204" charset="-122"/>
                <a:ea typeface="微软雅黑" panose="020B0503020204020204" charset="-122"/>
                <a:sym typeface="微软雅黑" panose="020B0503020204020204" charset="-122"/>
              </a:rPr>
              <a:t>NaI</a:t>
            </a:r>
            <a:r>
              <a:rPr lang="en-US" altLang="zh-CN" sz="2000" b="1" dirty="0">
                <a:latin typeface="微软雅黑" panose="020B0503020204020204" charset="-122"/>
                <a:ea typeface="微软雅黑" panose="020B0503020204020204" charset="-122"/>
                <a:sym typeface="微软雅黑" panose="020B0503020204020204" charset="-122"/>
              </a:rPr>
              <a:t>(Tl) </a:t>
            </a:r>
            <a:r>
              <a:rPr lang="zh-CN" altLang="en-US" sz="2000" b="1" dirty="0">
                <a:latin typeface="微软雅黑" panose="020B0503020204020204" charset="-122"/>
                <a:ea typeface="微软雅黑" panose="020B0503020204020204" charset="-122"/>
                <a:sym typeface="微软雅黑" panose="020B0503020204020204" charset="-122"/>
              </a:rPr>
              <a:t>探测器读出电路级联流程图</a:t>
            </a:r>
            <a:endParaRPr lang="zh-CN" altLang="en-US" sz="2000" b="1" dirty="0">
              <a:latin typeface="微软雅黑" panose="020B0503020204020204" charset="-122"/>
              <a:ea typeface="微软雅黑" panose="020B0503020204020204" charset="-122"/>
            </a:endParaRPr>
          </a:p>
        </p:txBody>
      </p:sp>
      <p:sp>
        <p:nvSpPr>
          <p:cNvPr id="75" name="Rectangle 2">
            <a:extLst>
              <a:ext uri="{FF2B5EF4-FFF2-40B4-BE49-F238E27FC236}">
                <a16:creationId xmlns:a16="http://schemas.microsoft.com/office/drawing/2014/main" id="{4A382C95-02AB-D15D-AB96-3A26371EF8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82" name="Rectangle 8">
            <a:extLst>
              <a:ext uri="{FF2B5EF4-FFF2-40B4-BE49-F238E27FC236}">
                <a16:creationId xmlns:a16="http://schemas.microsoft.com/office/drawing/2014/main" id="{F498CECD-235C-3706-15FB-D0C3A2DEE647}"/>
              </a:ext>
            </a:extLst>
          </p:cNvPr>
          <p:cNvSpPr>
            <a:spLocks noChangeArrowheads="1"/>
          </p:cNvSpPr>
          <p:nvPr/>
        </p:nvSpPr>
        <p:spPr bwMode="auto">
          <a:xfrm>
            <a:off x="6418696" y="43348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3" name="图片 2">
            <a:extLst>
              <a:ext uri="{FF2B5EF4-FFF2-40B4-BE49-F238E27FC236}">
                <a16:creationId xmlns:a16="http://schemas.microsoft.com/office/drawing/2014/main" id="{E229D486-E6F5-44BA-06E1-6B3321C289CB}"/>
              </a:ext>
            </a:extLst>
          </p:cNvPr>
          <p:cNvPicPr>
            <a:picLocks noChangeAspect="1"/>
          </p:cNvPicPr>
          <p:nvPr/>
        </p:nvPicPr>
        <p:blipFill>
          <a:blip r:embed="rId4"/>
          <a:stretch>
            <a:fillRect/>
          </a:stretch>
        </p:blipFill>
        <p:spPr>
          <a:xfrm>
            <a:off x="167692" y="4998836"/>
            <a:ext cx="5869738" cy="1021282"/>
          </a:xfrm>
          <a:prstGeom prst="rect">
            <a:avLst/>
          </a:prstGeom>
        </p:spPr>
      </p:pic>
      <p:sp>
        <p:nvSpPr>
          <p:cNvPr id="7" name="文本框 6">
            <a:extLst>
              <a:ext uri="{FF2B5EF4-FFF2-40B4-BE49-F238E27FC236}">
                <a16:creationId xmlns:a16="http://schemas.microsoft.com/office/drawing/2014/main" id="{16D05438-C56F-889C-7255-F22DC9CA7427}"/>
              </a:ext>
            </a:extLst>
          </p:cNvPr>
          <p:cNvSpPr txBox="1"/>
          <p:nvPr/>
        </p:nvSpPr>
        <p:spPr>
          <a:xfrm>
            <a:off x="555259" y="6303649"/>
            <a:ext cx="5094605"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000" b="1" dirty="0" err="1">
                <a:latin typeface="微软雅黑" panose="020B0503020204020204" charset="-122"/>
                <a:ea typeface="微软雅黑" panose="020B0503020204020204" charset="-122"/>
                <a:sym typeface="微软雅黑" panose="020B0503020204020204" charset="-122"/>
              </a:rPr>
              <a:t>NaI</a:t>
            </a:r>
            <a:r>
              <a:rPr lang="en-US" altLang="zh-CN" sz="2000" b="1" dirty="0">
                <a:latin typeface="微软雅黑" panose="020B0503020204020204" charset="-122"/>
                <a:ea typeface="微软雅黑" panose="020B0503020204020204" charset="-122"/>
                <a:sym typeface="微软雅黑" panose="020B0503020204020204" charset="-122"/>
              </a:rPr>
              <a:t>(Tl) </a:t>
            </a:r>
            <a:r>
              <a:rPr lang="zh-CN" altLang="en-US" sz="2000" b="1" dirty="0">
                <a:latin typeface="微软雅黑" panose="020B0503020204020204" charset="-122"/>
                <a:ea typeface="微软雅黑" panose="020B0503020204020204" charset="-122"/>
                <a:sym typeface="微软雅黑" panose="020B0503020204020204" charset="-122"/>
              </a:rPr>
              <a:t>探测器的冲激脉冲成形系统框图</a:t>
            </a:r>
            <a:endParaRPr lang="zh-CN" altLang="en-US" sz="2000" b="1" dirty="0">
              <a:latin typeface="微软雅黑" panose="020B0503020204020204" charset="-122"/>
              <a:ea typeface="微软雅黑" panose="020B0503020204020204" charset="-122"/>
            </a:endParaRPr>
          </a:p>
        </p:txBody>
      </p:sp>
      <p:sp>
        <p:nvSpPr>
          <p:cNvPr id="11" name="文本框 10">
            <a:extLst>
              <a:ext uri="{FF2B5EF4-FFF2-40B4-BE49-F238E27FC236}">
                <a16:creationId xmlns:a16="http://schemas.microsoft.com/office/drawing/2014/main" id="{E69DBF5D-BDF9-92B9-D861-014682CFA5F2}"/>
              </a:ext>
            </a:extLst>
          </p:cNvPr>
          <p:cNvSpPr txBox="1"/>
          <p:nvPr/>
        </p:nvSpPr>
        <p:spPr>
          <a:xfrm>
            <a:off x="7561697" y="6381546"/>
            <a:ext cx="3563504"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000" b="1" dirty="0">
                <a:latin typeface="微软雅黑" panose="020B0503020204020204" charset="-122"/>
                <a:ea typeface="微软雅黑" panose="020B0503020204020204" charset="-122"/>
                <a:sym typeface="微软雅黑" panose="020B0503020204020204" charset="-122"/>
              </a:rPr>
              <a:t>实测脉冲的冲激脉冲成形效果</a:t>
            </a:r>
            <a:endParaRPr lang="zh-CN" altLang="en-US" sz="2000" b="1" dirty="0">
              <a:latin typeface="微软雅黑" panose="020B0503020204020204" charset="-122"/>
              <a:ea typeface="微软雅黑" panose="020B0503020204020204" charset="-122"/>
            </a:endParaRPr>
          </a:p>
        </p:txBody>
      </p:sp>
      <p:pic>
        <p:nvPicPr>
          <p:cNvPr id="15" name="图片 14">
            <a:extLst>
              <a:ext uri="{FF2B5EF4-FFF2-40B4-BE49-F238E27FC236}">
                <a16:creationId xmlns:a16="http://schemas.microsoft.com/office/drawing/2014/main" id="{9C7FFED1-D566-C555-F0ED-92928C1FE89A}"/>
              </a:ext>
            </a:extLst>
          </p:cNvPr>
          <p:cNvPicPr>
            <a:picLocks noChangeAspect="1"/>
          </p:cNvPicPr>
          <p:nvPr/>
        </p:nvPicPr>
        <p:blipFill>
          <a:blip r:embed="rId5"/>
          <a:stretch>
            <a:fillRect/>
          </a:stretch>
        </p:blipFill>
        <p:spPr>
          <a:xfrm>
            <a:off x="6253324" y="2202740"/>
            <a:ext cx="2827946" cy="2088559"/>
          </a:xfrm>
          <a:prstGeom prst="rect">
            <a:avLst/>
          </a:prstGeom>
        </p:spPr>
      </p:pic>
      <p:graphicFrame>
        <p:nvGraphicFramePr>
          <p:cNvPr id="16" name="对象 15">
            <a:extLst>
              <a:ext uri="{FF2B5EF4-FFF2-40B4-BE49-F238E27FC236}">
                <a16:creationId xmlns:a16="http://schemas.microsoft.com/office/drawing/2014/main" id="{D6105BAD-9B03-9FE1-F019-7D5700C7442A}"/>
              </a:ext>
            </a:extLst>
          </p:cNvPr>
          <p:cNvGraphicFramePr>
            <a:graphicFrameLocks noChangeAspect="1"/>
          </p:cNvGraphicFramePr>
          <p:nvPr>
            <p:extLst>
              <p:ext uri="{D42A27DB-BD31-4B8C-83A1-F6EECF244321}">
                <p14:modId xmlns:p14="http://schemas.microsoft.com/office/powerpoint/2010/main" val="3422447837"/>
              </p:ext>
            </p:extLst>
          </p:nvPr>
        </p:nvGraphicFramePr>
        <p:xfrm>
          <a:off x="9196360" y="2246801"/>
          <a:ext cx="2894427" cy="2088000"/>
        </p:xfrm>
        <a:graphic>
          <a:graphicData uri="http://schemas.openxmlformats.org/presentationml/2006/ole">
            <mc:AlternateContent xmlns:mc="http://schemas.openxmlformats.org/markup-compatibility/2006">
              <mc:Choice xmlns:v="urn:schemas-microsoft-com:vml" Requires="v">
                <p:oleObj name="Graph" r:id="rId6" imgW="8336398" imgH="6013775" progId="Origin95.Graph">
                  <p:embed/>
                </p:oleObj>
              </mc:Choice>
              <mc:Fallback>
                <p:oleObj name="Graph" r:id="rId6" imgW="8336398" imgH="6013775" progId="Origin95.Graph">
                  <p:embed/>
                  <p:pic>
                    <p:nvPicPr>
                      <p:cNvPr id="0" name=""/>
                      <p:cNvPicPr/>
                      <p:nvPr/>
                    </p:nvPicPr>
                    <p:blipFill>
                      <a:blip r:embed="rId7"/>
                      <a:stretch>
                        <a:fillRect/>
                      </a:stretch>
                    </p:blipFill>
                    <p:spPr>
                      <a:xfrm>
                        <a:off x="9196360" y="2246801"/>
                        <a:ext cx="2894427" cy="2088000"/>
                      </a:xfrm>
                      <a:prstGeom prst="rect">
                        <a:avLst/>
                      </a:prstGeom>
                    </p:spPr>
                  </p:pic>
                </p:oleObj>
              </mc:Fallback>
            </mc:AlternateContent>
          </a:graphicData>
        </a:graphic>
      </p:graphicFrame>
      <p:pic>
        <p:nvPicPr>
          <p:cNvPr id="18" name="图片 17">
            <a:extLst>
              <a:ext uri="{FF2B5EF4-FFF2-40B4-BE49-F238E27FC236}">
                <a16:creationId xmlns:a16="http://schemas.microsoft.com/office/drawing/2014/main" id="{8AEA2232-673D-5174-F010-1F0232F7653B}"/>
              </a:ext>
            </a:extLst>
          </p:cNvPr>
          <p:cNvPicPr>
            <a:picLocks noChangeAspect="1"/>
          </p:cNvPicPr>
          <p:nvPr/>
        </p:nvPicPr>
        <p:blipFill>
          <a:blip r:embed="rId8"/>
          <a:stretch>
            <a:fillRect/>
          </a:stretch>
        </p:blipFill>
        <p:spPr>
          <a:xfrm>
            <a:off x="7367521" y="4291299"/>
            <a:ext cx="2895146" cy="2088000"/>
          </a:xfrm>
          <a:prstGeom prst="rect">
            <a:avLst/>
          </a:prstGeom>
        </p:spPr>
      </p:pic>
      <p:sp>
        <p:nvSpPr>
          <p:cNvPr id="4" name="文本框 3">
            <a:extLst>
              <a:ext uri="{FF2B5EF4-FFF2-40B4-BE49-F238E27FC236}">
                <a16:creationId xmlns:a16="http://schemas.microsoft.com/office/drawing/2014/main" id="{A6F09526-1E8D-7AD3-67F5-FB1211505809}"/>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4</a:t>
            </a:r>
            <a:endParaRPr lang="zh-CN" altLang="en-US" b="1" dirty="0">
              <a:latin typeface="+mj-lt"/>
            </a:endParaRPr>
          </a:p>
        </p:txBody>
      </p:sp>
    </p:spTree>
    <p:extLst>
      <p:ext uri="{BB962C8B-B14F-4D97-AF65-F5344CB8AC3E}">
        <p14:creationId xmlns:p14="http://schemas.microsoft.com/office/powerpoint/2010/main" val="212921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AutoShape 4">
            <a:extLst>
              <a:ext uri="{FF2B5EF4-FFF2-40B4-BE49-F238E27FC236}">
                <a16:creationId xmlns:a16="http://schemas.microsoft.com/office/drawing/2014/main" id="{60A11A41-999D-9050-8E81-6BDC5C2D2694}"/>
              </a:ext>
            </a:extLst>
          </p:cNvPr>
          <p:cNvSpPr/>
          <p:nvPr/>
        </p:nvSpPr>
        <p:spPr>
          <a:xfrm>
            <a:off x="4347723" y="1098976"/>
            <a:ext cx="694177" cy="939365"/>
          </a:xfrm>
          <a:prstGeom prst="roundRect">
            <a:avLst>
              <a:gd name="adj" fmla="val 0"/>
            </a:avLst>
          </a:prstGeom>
          <a:solidFill>
            <a:srgbClr val="FFFFFF">
              <a:alpha val="100000"/>
            </a:srgbClr>
          </a:solidFill>
          <a:ln w="12700" cap="flat" cmpd="sng">
            <a:solidFill>
              <a:schemeClr val="accent1">
                <a:lumMod val="40000"/>
                <a:lumOff val="60000"/>
              </a:schemeClr>
            </a:solidFill>
            <a:prstDash val="lgDash"/>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mn-ea"/>
            </a:endParaRPr>
          </a:p>
        </p:txBody>
      </p:sp>
      <p:sp>
        <p:nvSpPr>
          <p:cNvPr id="59" name="AutoShape 4">
            <a:extLst>
              <a:ext uri="{FF2B5EF4-FFF2-40B4-BE49-F238E27FC236}">
                <a16:creationId xmlns:a16="http://schemas.microsoft.com/office/drawing/2014/main" id="{E4580B45-C05F-3385-6B3D-9B00586B61EA}"/>
              </a:ext>
            </a:extLst>
          </p:cNvPr>
          <p:cNvSpPr/>
          <p:nvPr/>
        </p:nvSpPr>
        <p:spPr>
          <a:xfrm>
            <a:off x="3411952" y="1505133"/>
            <a:ext cx="630238" cy="431801"/>
          </a:xfrm>
          <a:prstGeom prst="roundRect">
            <a:avLst>
              <a:gd name="adj" fmla="val 0"/>
            </a:avLst>
          </a:prstGeom>
          <a:solidFill>
            <a:srgbClr val="FFFFFF">
              <a:alpha val="100000"/>
            </a:srgbClr>
          </a:solidFill>
          <a:ln w="12700" cap="flat" cmpd="sng">
            <a:solidFill>
              <a:schemeClr val="accent1">
                <a:lumMod val="40000"/>
                <a:lumOff val="60000"/>
              </a:schemeClr>
            </a:solidFill>
            <a:prstDash val="lgDash"/>
            <a:round/>
          </a:ln>
          <a:effectLst>
            <a:outerShdw blurRad="76200" dist="88900" dir="2700000" algn="tl" rotWithShape="0">
              <a:srgbClr val="0746CB">
                <a:lumMod val="75000"/>
                <a:alpha val="10000"/>
              </a:srgbClr>
            </a:outerShdw>
          </a:effectLst>
        </p:spPr>
        <p:txBody>
          <a:bodyPr vert="horz" wrap="square" lIns="63500" tIns="63500" rIns="63500" bIns="635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mn-ea"/>
            </a:endParaRPr>
          </a:p>
        </p:txBody>
      </p:sp>
      <p:sp>
        <p:nvSpPr>
          <p:cNvPr id="51" name="文本框 50">
            <a:extLst>
              <a:ext uri="{FF2B5EF4-FFF2-40B4-BE49-F238E27FC236}">
                <a16:creationId xmlns:a16="http://schemas.microsoft.com/office/drawing/2014/main" id="{D69C1197-E3AE-E278-6A6B-1415A527CBE7}"/>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2.1 </a:t>
            </a:r>
            <a:r>
              <a:rPr lang="zh-CN" altLang="en-US" sz="3000" dirty="0">
                <a:gradFill>
                  <a:gsLst>
                    <a:gs pos="81000">
                      <a:schemeClr val="accent1">
                        <a:lumMod val="75000"/>
                      </a:schemeClr>
                    </a:gs>
                    <a:gs pos="0">
                      <a:schemeClr val="accent1"/>
                    </a:gs>
                  </a:gsLst>
                  <a:lin ang="5400000" scaled="1"/>
                </a:gradFill>
                <a:latin typeface="+mj-ea"/>
                <a:ea typeface="+mj-ea"/>
              </a:rPr>
              <a:t>冲激脉冲成形</a:t>
            </a:r>
          </a:p>
        </p:txBody>
      </p:sp>
      <p:grpSp>
        <p:nvGrpSpPr>
          <p:cNvPr id="8" name="组合 7">
            <a:extLst>
              <a:ext uri="{FF2B5EF4-FFF2-40B4-BE49-F238E27FC236}">
                <a16:creationId xmlns:a16="http://schemas.microsoft.com/office/drawing/2014/main" id="{06283114-7D5E-9EE1-4ACA-9B065D79E737}"/>
              </a:ext>
            </a:extLst>
          </p:cNvPr>
          <p:cNvGrpSpPr/>
          <p:nvPr/>
        </p:nvGrpSpPr>
        <p:grpSpPr>
          <a:xfrm>
            <a:off x="2200134" y="154241"/>
            <a:ext cx="5682454" cy="342858"/>
            <a:chOff x="2200134" y="154241"/>
            <a:chExt cx="5682454" cy="342858"/>
          </a:xfrm>
        </p:grpSpPr>
        <p:sp>
          <p:nvSpPr>
            <p:cNvPr id="9" name="文本框 8">
              <a:extLst>
                <a:ext uri="{FF2B5EF4-FFF2-40B4-BE49-F238E27FC236}">
                  <a16:creationId xmlns:a16="http://schemas.microsoft.com/office/drawing/2014/main" id="{50CD18AF-5957-D738-CDB2-C59A13D588F5}"/>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32" name="文本框 31">
              <a:extLst>
                <a:ext uri="{FF2B5EF4-FFF2-40B4-BE49-F238E27FC236}">
                  <a16:creationId xmlns:a16="http://schemas.microsoft.com/office/drawing/2014/main" id="{42142885-F3DB-C7EA-72BB-BD5DD1229B0C}"/>
                </a:ext>
              </a:extLst>
            </p:cNvPr>
            <p:cNvSpPr txBox="1"/>
            <p:nvPr/>
          </p:nvSpPr>
          <p:spPr>
            <a:xfrm>
              <a:off x="3664026"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技术原理</a:t>
              </a:r>
            </a:p>
          </p:txBody>
        </p:sp>
        <p:sp>
          <p:nvSpPr>
            <p:cNvPr id="33" name="文本框 32">
              <a:extLst>
                <a:ext uri="{FF2B5EF4-FFF2-40B4-BE49-F238E27FC236}">
                  <a16:creationId xmlns:a16="http://schemas.microsoft.com/office/drawing/2014/main" id="{E7288121-D2B2-6744-0939-236CDB1014AA}"/>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37" name="文本框 36">
              <a:extLst>
                <a:ext uri="{FF2B5EF4-FFF2-40B4-BE49-F238E27FC236}">
                  <a16:creationId xmlns:a16="http://schemas.microsoft.com/office/drawing/2014/main" id="{F810F933-9A5D-21C7-290B-205A6BCE88FA}"/>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42" name="矩形: 圆角 41">
              <a:extLst>
                <a:ext uri="{FF2B5EF4-FFF2-40B4-BE49-F238E27FC236}">
                  <a16:creationId xmlns:a16="http://schemas.microsoft.com/office/drawing/2014/main" id="{B832A4E2-685C-350C-827D-27E7BFC2DEDF}"/>
                </a:ext>
              </a:extLst>
            </p:cNvPr>
            <p:cNvSpPr/>
            <p:nvPr/>
          </p:nvSpPr>
          <p:spPr>
            <a:xfrm>
              <a:off x="3902274"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3" name="图形 42">
            <a:extLst>
              <a:ext uri="{FF2B5EF4-FFF2-40B4-BE49-F238E27FC236}">
                <a16:creationId xmlns:a16="http://schemas.microsoft.com/office/drawing/2014/main" id="{11493106-28CB-893E-E251-5E8FEEFE71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03612" y="1157985"/>
            <a:ext cx="5665788" cy="1836102"/>
          </a:xfrm>
          <a:prstGeom prst="rect">
            <a:avLst/>
          </a:prstGeom>
        </p:spPr>
      </p:pic>
      <p:pic>
        <p:nvPicPr>
          <p:cNvPr id="61" name="图片 60">
            <a:extLst>
              <a:ext uri="{FF2B5EF4-FFF2-40B4-BE49-F238E27FC236}">
                <a16:creationId xmlns:a16="http://schemas.microsoft.com/office/drawing/2014/main" id="{0C1BB126-3178-F75D-CAE3-883D1DBE89FD}"/>
              </a:ext>
            </a:extLst>
          </p:cNvPr>
          <p:cNvPicPr>
            <a:picLocks noChangeAspect="1"/>
          </p:cNvPicPr>
          <p:nvPr/>
        </p:nvPicPr>
        <p:blipFill>
          <a:blip r:embed="rId4">
            <a:alphaModFix amt="44000"/>
            <a:extLst>
              <a:ext uri="{BEBA8EAE-BF5A-486C-A8C5-ECC9F3942E4B}">
                <a14:imgProps xmlns:a14="http://schemas.microsoft.com/office/drawing/2010/main">
                  <a14:imgLayer r:embed="rId5">
                    <a14:imgEffect>
                      <a14:sharpenSoften amount="25000"/>
                    </a14:imgEffect>
                    <a14:imgEffect>
                      <a14:colorTemperature colorTemp="5700"/>
                    </a14:imgEffect>
                    <a14:imgEffect>
                      <a14:brightnessContrast contrast="-40000"/>
                    </a14:imgEffect>
                  </a14:imgLayer>
                </a14:imgProps>
              </a:ext>
            </a:extLst>
          </a:blip>
          <a:stretch>
            <a:fillRect/>
          </a:stretch>
        </p:blipFill>
        <p:spPr>
          <a:xfrm rot="10800000">
            <a:off x="3191729" y="1786138"/>
            <a:ext cx="1015950" cy="1266957"/>
          </a:xfrm>
          <a:prstGeom prst="rect">
            <a:avLst/>
          </a:prstGeom>
        </p:spPr>
      </p:pic>
      <p:grpSp>
        <p:nvGrpSpPr>
          <p:cNvPr id="84" name="组合 83">
            <a:extLst>
              <a:ext uri="{FF2B5EF4-FFF2-40B4-BE49-F238E27FC236}">
                <a16:creationId xmlns:a16="http://schemas.microsoft.com/office/drawing/2014/main" id="{0D9E6E71-82C0-813E-EA70-AF914D724E91}"/>
              </a:ext>
            </a:extLst>
          </p:cNvPr>
          <p:cNvGrpSpPr/>
          <p:nvPr/>
        </p:nvGrpSpPr>
        <p:grpSpPr>
          <a:xfrm>
            <a:off x="759304" y="3879886"/>
            <a:ext cx="3829685" cy="1936933"/>
            <a:chOff x="212505" y="3977399"/>
            <a:chExt cx="3829685" cy="1936933"/>
          </a:xfrm>
        </p:grpSpPr>
        <p:pic>
          <p:nvPicPr>
            <p:cNvPr id="63" name="图片 62">
              <a:extLst>
                <a:ext uri="{FF2B5EF4-FFF2-40B4-BE49-F238E27FC236}">
                  <a16:creationId xmlns:a16="http://schemas.microsoft.com/office/drawing/2014/main" id="{FD1363D4-F5D1-5D2F-933A-7BF44F718D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2505" y="3977399"/>
              <a:ext cx="3829685" cy="1467485"/>
            </a:xfrm>
            <a:prstGeom prst="rect">
              <a:avLst/>
            </a:prstGeom>
          </p:spPr>
        </p:pic>
        <p:sp>
          <p:nvSpPr>
            <p:cNvPr id="65" name="文本框 64">
              <a:extLst>
                <a:ext uri="{FF2B5EF4-FFF2-40B4-BE49-F238E27FC236}">
                  <a16:creationId xmlns:a16="http://schemas.microsoft.com/office/drawing/2014/main" id="{6FDFA6CA-51ED-73E0-1A72-8475811C320C}"/>
                </a:ext>
              </a:extLst>
            </p:cNvPr>
            <p:cNvSpPr txBox="1"/>
            <p:nvPr/>
          </p:nvSpPr>
          <p:spPr>
            <a:xfrm>
              <a:off x="963028" y="5514222"/>
              <a:ext cx="2474212"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000" b="1" dirty="0">
                  <a:latin typeface="微软雅黑" panose="020B0503020204020204" charset="-122"/>
                  <a:ea typeface="微软雅黑" panose="020B0503020204020204" charset="-122"/>
                  <a:sym typeface="微软雅黑" panose="020B0503020204020204" charset="-122"/>
                </a:rPr>
                <a:t>探测器输出等效电路</a:t>
              </a:r>
              <a:endParaRPr lang="zh-CN" altLang="en-US" sz="2000" b="1" dirty="0">
                <a:latin typeface="微软雅黑" panose="020B0503020204020204" charset="-122"/>
                <a:ea typeface="微软雅黑" panose="020B0503020204020204" charset="-122"/>
              </a:endParaRPr>
            </a:p>
          </p:txBody>
        </p:sp>
      </p:grpSp>
      <p:grpSp>
        <p:nvGrpSpPr>
          <p:cNvPr id="85" name="组合 84">
            <a:extLst>
              <a:ext uri="{FF2B5EF4-FFF2-40B4-BE49-F238E27FC236}">
                <a16:creationId xmlns:a16="http://schemas.microsoft.com/office/drawing/2014/main" id="{2164EAD0-0593-D174-4182-48048ED5087F}"/>
              </a:ext>
            </a:extLst>
          </p:cNvPr>
          <p:cNvGrpSpPr/>
          <p:nvPr/>
        </p:nvGrpSpPr>
        <p:grpSpPr>
          <a:xfrm>
            <a:off x="-48266" y="4043535"/>
            <a:ext cx="6396205" cy="2031188"/>
            <a:chOff x="3664026" y="4575487"/>
            <a:chExt cx="6396205" cy="2031188"/>
          </a:xfrm>
        </p:grpSpPr>
        <p:pic>
          <p:nvPicPr>
            <p:cNvPr id="68" name="图片 67">
              <a:extLst>
                <a:ext uri="{FF2B5EF4-FFF2-40B4-BE49-F238E27FC236}">
                  <a16:creationId xmlns:a16="http://schemas.microsoft.com/office/drawing/2014/main" id="{FF828F53-CAC4-19AB-9883-67E80825F8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64026" y="4575487"/>
              <a:ext cx="6396205" cy="1523501"/>
            </a:xfrm>
            <a:prstGeom prst="rect">
              <a:avLst/>
            </a:prstGeom>
          </p:spPr>
        </p:pic>
        <p:sp>
          <p:nvSpPr>
            <p:cNvPr id="70" name="文本框 69">
              <a:extLst>
                <a:ext uri="{FF2B5EF4-FFF2-40B4-BE49-F238E27FC236}">
                  <a16:creationId xmlns:a16="http://schemas.microsoft.com/office/drawing/2014/main" id="{D72F6052-1E34-5D76-1776-76AAF6BB49DF}"/>
                </a:ext>
              </a:extLst>
            </p:cNvPr>
            <p:cNvSpPr txBox="1"/>
            <p:nvPr/>
          </p:nvSpPr>
          <p:spPr>
            <a:xfrm>
              <a:off x="4561085" y="6206565"/>
              <a:ext cx="4730750"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0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a:t>
              </a:r>
              <a:r>
                <a:rPr lang="zh-CN" altLang="en-US" sz="20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为简化后电路，</a:t>
              </a:r>
              <a:r>
                <a:rPr lang="en-US" altLang="zh-CN" sz="20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(b)</a:t>
              </a:r>
              <a:r>
                <a:rPr lang="zh-CN" altLang="en-US" sz="2000" b="1" dirty="0">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为等效变换后电路</a:t>
              </a:r>
              <a:endParaRPr lang="zh-CN" altLang="en-US" sz="2000" b="1" dirty="0">
                <a:latin typeface="Times New Roman" panose="02020603050405020304" pitchFamily="18" charset="0"/>
                <a:ea typeface="微软雅黑" panose="020B0503020204020204" charset="-122"/>
                <a:cs typeface="Times New Roman" panose="02020603050405020304" pitchFamily="18" charset="0"/>
              </a:endParaRPr>
            </a:p>
          </p:txBody>
        </p:sp>
      </p:grpSp>
      <p:sp>
        <p:nvSpPr>
          <p:cNvPr id="75" name="Rectangle 2">
            <a:extLst>
              <a:ext uri="{FF2B5EF4-FFF2-40B4-BE49-F238E27FC236}">
                <a16:creationId xmlns:a16="http://schemas.microsoft.com/office/drawing/2014/main" id="{4D9065B3-07B6-8752-8FBE-7CB685CF024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94" name="组合 93">
            <a:extLst>
              <a:ext uri="{FF2B5EF4-FFF2-40B4-BE49-F238E27FC236}">
                <a16:creationId xmlns:a16="http://schemas.microsoft.com/office/drawing/2014/main" id="{BA77561A-723D-9F5C-792B-5B0BE61AF6DF}"/>
              </a:ext>
            </a:extLst>
          </p:cNvPr>
          <p:cNvGrpSpPr/>
          <p:nvPr/>
        </p:nvGrpSpPr>
        <p:grpSpPr>
          <a:xfrm>
            <a:off x="2455882" y="3224093"/>
            <a:ext cx="4028157" cy="3246081"/>
            <a:chOff x="8403475" y="2688821"/>
            <a:chExt cx="4028157" cy="3246081"/>
          </a:xfrm>
        </p:grpSpPr>
        <p:pic>
          <p:nvPicPr>
            <p:cNvPr id="74" name="图片 73">
              <a:extLst>
                <a:ext uri="{FF2B5EF4-FFF2-40B4-BE49-F238E27FC236}">
                  <a16:creationId xmlns:a16="http://schemas.microsoft.com/office/drawing/2014/main" id="{3A4675B4-9E05-5198-65FC-E5969D8CCC05}"/>
                </a:ext>
              </a:extLst>
            </p:cNvPr>
            <p:cNvPicPr>
              <a:picLocks noChangeAspect="1"/>
            </p:cNvPicPr>
            <p:nvPr/>
          </p:nvPicPr>
          <p:blipFill>
            <a:blip r:embed="rId8"/>
            <a:stretch>
              <a:fillRect/>
            </a:stretch>
          </p:blipFill>
          <p:spPr>
            <a:xfrm>
              <a:off x="8403475" y="2688821"/>
              <a:ext cx="2638425" cy="781050"/>
            </a:xfrm>
            <a:prstGeom prst="rect">
              <a:avLst/>
            </a:prstGeom>
          </p:spPr>
        </p:pic>
        <p:graphicFrame>
          <p:nvGraphicFramePr>
            <p:cNvPr id="76" name="对象 75">
              <a:extLst>
                <a:ext uri="{FF2B5EF4-FFF2-40B4-BE49-F238E27FC236}">
                  <a16:creationId xmlns:a16="http://schemas.microsoft.com/office/drawing/2014/main" id="{BA595594-CA92-2B44-969D-6E4AD2EFCBD0}"/>
                </a:ext>
              </a:extLst>
            </p:cNvPr>
            <p:cNvGraphicFramePr>
              <a:graphicFrameLocks noChangeAspect="1"/>
            </p:cNvGraphicFramePr>
            <p:nvPr>
              <p:extLst>
                <p:ext uri="{D42A27DB-BD31-4B8C-83A1-F6EECF244321}">
                  <p14:modId xmlns:p14="http://schemas.microsoft.com/office/powerpoint/2010/main" val="3858348743"/>
                </p:ext>
              </p:extLst>
            </p:nvPr>
          </p:nvGraphicFramePr>
          <p:xfrm>
            <a:off x="8403475" y="3499144"/>
            <a:ext cx="4028157" cy="655501"/>
          </p:xfrm>
          <a:graphic>
            <a:graphicData uri="http://schemas.openxmlformats.org/presentationml/2006/ole">
              <mc:AlternateContent xmlns:mc="http://schemas.openxmlformats.org/markup-compatibility/2006">
                <mc:Choice xmlns:v="urn:schemas-microsoft-com:vml" Requires="v">
                  <p:oleObj name="Equation" r:id="rId9" imgW="2413000" imgH="393700" progId="Equation.DSMT4">
                    <p:embed/>
                  </p:oleObj>
                </mc:Choice>
                <mc:Fallback>
                  <p:oleObj name="Equation" r:id="rId9" imgW="2413000" imgH="3937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03475" y="3499144"/>
                          <a:ext cx="4028157" cy="655501"/>
                        </a:xfrm>
                        <a:prstGeom prst="rect">
                          <a:avLst/>
                        </a:prstGeom>
                        <a:noFill/>
                      </p:spPr>
                    </p:pic>
                  </p:oleObj>
                </mc:Fallback>
              </mc:AlternateContent>
            </a:graphicData>
          </a:graphic>
        </p:graphicFrame>
        <p:graphicFrame>
          <p:nvGraphicFramePr>
            <p:cNvPr id="81" name="对象 80">
              <a:extLst>
                <a:ext uri="{FF2B5EF4-FFF2-40B4-BE49-F238E27FC236}">
                  <a16:creationId xmlns:a16="http://schemas.microsoft.com/office/drawing/2014/main" id="{DDF0F939-D5FF-51D4-7DEE-4F29E2C063BA}"/>
                </a:ext>
              </a:extLst>
            </p:cNvPr>
            <p:cNvGraphicFramePr>
              <a:graphicFrameLocks noChangeAspect="1"/>
            </p:cNvGraphicFramePr>
            <p:nvPr>
              <p:extLst>
                <p:ext uri="{D42A27DB-BD31-4B8C-83A1-F6EECF244321}">
                  <p14:modId xmlns:p14="http://schemas.microsoft.com/office/powerpoint/2010/main" val="3291838132"/>
                </p:ext>
              </p:extLst>
            </p:nvPr>
          </p:nvGraphicFramePr>
          <p:xfrm>
            <a:off x="8403475" y="4208270"/>
            <a:ext cx="2540267" cy="981219"/>
          </p:xfrm>
          <a:graphic>
            <a:graphicData uri="http://schemas.openxmlformats.org/presentationml/2006/ole">
              <mc:AlternateContent xmlns:mc="http://schemas.openxmlformats.org/markup-compatibility/2006">
                <mc:Choice xmlns:v="urn:schemas-microsoft-com:vml" Requires="v">
                  <p:oleObj name="Equation" r:id="rId11" imgW="1473200" imgH="558800" progId="Equation.DSMT4">
                    <p:embed/>
                  </p:oleObj>
                </mc:Choice>
                <mc:Fallback>
                  <p:oleObj name="Equation" r:id="rId11" imgW="1473200" imgH="5588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03475" y="4208270"/>
                          <a:ext cx="2540267" cy="981219"/>
                        </a:xfrm>
                        <a:prstGeom prst="rect">
                          <a:avLst/>
                        </a:prstGeom>
                        <a:noFill/>
                      </p:spPr>
                    </p:pic>
                  </p:oleObj>
                </mc:Fallback>
              </mc:AlternateContent>
            </a:graphicData>
          </a:graphic>
        </p:graphicFrame>
        <p:grpSp>
          <p:nvGrpSpPr>
            <p:cNvPr id="91" name="组合 90">
              <a:extLst>
                <a:ext uri="{FF2B5EF4-FFF2-40B4-BE49-F238E27FC236}">
                  <a16:creationId xmlns:a16="http://schemas.microsoft.com/office/drawing/2014/main" id="{D4BCEFDA-A844-D30E-A9B9-E08A7340BAFD}"/>
                </a:ext>
              </a:extLst>
            </p:cNvPr>
            <p:cNvGrpSpPr/>
            <p:nvPr/>
          </p:nvGrpSpPr>
          <p:grpSpPr>
            <a:xfrm>
              <a:off x="8403475" y="5314059"/>
              <a:ext cx="2527300" cy="620843"/>
              <a:chOff x="7023437" y="5319419"/>
              <a:chExt cx="2527300" cy="620843"/>
            </a:xfrm>
          </p:grpSpPr>
          <p:graphicFrame>
            <p:nvGraphicFramePr>
              <p:cNvPr id="83" name="对象 82">
                <a:extLst>
                  <a:ext uri="{FF2B5EF4-FFF2-40B4-BE49-F238E27FC236}">
                    <a16:creationId xmlns:a16="http://schemas.microsoft.com/office/drawing/2014/main" id="{10391CCC-914D-9D90-D564-6956C1A3768E}"/>
                  </a:ext>
                </a:extLst>
              </p:cNvPr>
              <p:cNvGraphicFramePr>
                <a:graphicFrameLocks noChangeAspect="1"/>
              </p:cNvGraphicFramePr>
              <p:nvPr>
                <p:extLst>
                  <p:ext uri="{D42A27DB-BD31-4B8C-83A1-F6EECF244321}">
                    <p14:modId xmlns:p14="http://schemas.microsoft.com/office/powerpoint/2010/main" val="1468408156"/>
                  </p:ext>
                </p:extLst>
              </p:nvPr>
            </p:nvGraphicFramePr>
            <p:xfrm>
              <a:off x="7110926" y="5416709"/>
              <a:ext cx="2439811" cy="424315"/>
            </p:xfrm>
            <a:graphic>
              <a:graphicData uri="http://schemas.openxmlformats.org/presentationml/2006/ole">
                <mc:AlternateContent xmlns:mc="http://schemas.openxmlformats.org/markup-compatibility/2006">
                  <mc:Choice xmlns:v="urn:schemas-microsoft-com:vml" Requires="v">
                    <p:oleObj name="Equation" r:id="rId13" imgW="1167893" imgH="203112" progId="Equation.DSMT4">
                      <p:embed/>
                    </p:oleObj>
                  </mc:Choice>
                  <mc:Fallback>
                    <p:oleObj name="Equation" r:id="rId13" imgW="1167893" imgH="203112" progId="Equation.DSMT4">
                      <p:embed/>
                      <p:pic>
                        <p:nvPicPr>
                          <p:cNvPr id="0"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10926" y="5416709"/>
                            <a:ext cx="2439811" cy="424315"/>
                          </a:xfrm>
                          <a:prstGeom prst="rect">
                            <a:avLst/>
                          </a:prstGeom>
                          <a:noFill/>
                        </p:spPr>
                      </p:pic>
                    </p:oleObj>
                  </mc:Fallback>
                </mc:AlternateContent>
              </a:graphicData>
            </a:graphic>
          </p:graphicFrame>
          <p:sp>
            <p:nvSpPr>
              <p:cNvPr id="89" name="矩形 88">
                <a:extLst>
                  <a:ext uri="{FF2B5EF4-FFF2-40B4-BE49-F238E27FC236}">
                    <a16:creationId xmlns:a16="http://schemas.microsoft.com/office/drawing/2014/main" id="{83861C1E-8252-7613-C32C-DC86691B2B4B}"/>
                  </a:ext>
                </a:extLst>
              </p:cNvPr>
              <p:cNvSpPr/>
              <p:nvPr/>
            </p:nvSpPr>
            <p:spPr>
              <a:xfrm>
                <a:off x="7023437" y="5319419"/>
                <a:ext cx="2527300" cy="620843"/>
              </a:xfrm>
              <a:prstGeom prst="rect">
                <a:avLst/>
              </a:prstGeom>
              <a:gradFill>
                <a:gsLst>
                  <a:gs pos="54000">
                    <a:schemeClr val="accent1">
                      <a:lumMod val="60000"/>
                      <a:lumOff val="40000"/>
                      <a:alpha val="52000"/>
                    </a:schemeClr>
                  </a:gs>
                  <a:gs pos="100000">
                    <a:schemeClr val="accent1">
                      <a:lumMod val="60000"/>
                      <a:lumOff val="40000"/>
                      <a:alpha val="0"/>
                    </a:schemeClr>
                  </a:gs>
                  <a:gs pos="0">
                    <a:schemeClr val="accent1">
                      <a:lumMod val="60000"/>
                      <a:lumOff val="40000"/>
                      <a:alpha val="0"/>
                    </a:schemeClr>
                  </a:gs>
                </a:gsLst>
                <a:lin ang="0" scaled="0"/>
              </a:gradFill>
              <a:ln w="12700" cap="rnd">
                <a:gradFill>
                  <a:gsLst>
                    <a:gs pos="99000">
                      <a:srgbClr val="05318D">
                        <a:alpha val="0"/>
                      </a:srgbClr>
                    </a:gs>
                    <a:gs pos="1000">
                      <a:srgbClr val="042875">
                        <a:alpha val="0"/>
                      </a:srgbClr>
                    </a:gs>
                    <a:gs pos="0">
                      <a:schemeClr val="accent1">
                        <a:lumMod val="75000"/>
                      </a:schemeClr>
                    </a:gs>
                    <a:gs pos="100000">
                      <a:schemeClr val="accent1">
                        <a:lumMod val="75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pic>
        <p:nvPicPr>
          <p:cNvPr id="93" name="图片 92">
            <a:extLst>
              <a:ext uri="{FF2B5EF4-FFF2-40B4-BE49-F238E27FC236}">
                <a16:creationId xmlns:a16="http://schemas.microsoft.com/office/drawing/2014/main" id="{E38B31B7-B792-978B-0D18-FA3CAF29D68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8266" y="4380989"/>
            <a:ext cx="2439811" cy="1361833"/>
          </a:xfrm>
          <a:prstGeom prst="rect">
            <a:avLst/>
          </a:prstGeom>
        </p:spPr>
      </p:pic>
      <p:grpSp>
        <p:nvGrpSpPr>
          <p:cNvPr id="115" name="组合 114">
            <a:extLst>
              <a:ext uri="{FF2B5EF4-FFF2-40B4-BE49-F238E27FC236}">
                <a16:creationId xmlns:a16="http://schemas.microsoft.com/office/drawing/2014/main" id="{F22AAA78-F028-9EC4-A79A-4B1F29BA6380}"/>
              </a:ext>
            </a:extLst>
          </p:cNvPr>
          <p:cNvGrpSpPr/>
          <p:nvPr/>
        </p:nvGrpSpPr>
        <p:grpSpPr>
          <a:xfrm>
            <a:off x="5951782" y="3348701"/>
            <a:ext cx="3006297" cy="2719911"/>
            <a:chOff x="5951782" y="3348701"/>
            <a:chExt cx="3006297" cy="2719911"/>
          </a:xfrm>
        </p:grpSpPr>
        <p:pic>
          <p:nvPicPr>
            <p:cNvPr id="95" name="图形 94">
              <a:extLst>
                <a:ext uri="{FF2B5EF4-FFF2-40B4-BE49-F238E27FC236}">
                  <a16:creationId xmlns:a16="http://schemas.microsoft.com/office/drawing/2014/main" id="{2D0B827B-1C54-5AB4-303B-AC8506DC4102}"/>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625196" y="3348701"/>
              <a:ext cx="2138045" cy="2272030"/>
            </a:xfrm>
            <a:prstGeom prst="rect">
              <a:avLst/>
            </a:prstGeom>
          </p:spPr>
        </p:pic>
        <p:sp>
          <p:nvSpPr>
            <p:cNvPr id="97" name="文本框 96">
              <a:extLst>
                <a:ext uri="{FF2B5EF4-FFF2-40B4-BE49-F238E27FC236}">
                  <a16:creationId xmlns:a16="http://schemas.microsoft.com/office/drawing/2014/main" id="{E26D7387-76DB-A362-3F0E-B2C88225DD80}"/>
                </a:ext>
              </a:extLst>
            </p:cNvPr>
            <p:cNvSpPr txBox="1"/>
            <p:nvPr/>
          </p:nvSpPr>
          <p:spPr>
            <a:xfrm>
              <a:off x="5951782" y="5668502"/>
              <a:ext cx="3006297"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000" b="1" dirty="0">
                  <a:latin typeface="微软雅黑" panose="020B0503020204020204" charset="-122"/>
                  <a:ea typeface="微软雅黑" panose="020B0503020204020204" charset="-122"/>
                  <a:sym typeface="微软雅黑" panose="020B0503020204020204" charset="-122"/>
                </a:rPr>
                <a:t>阻容反馈型前放等效电路</a:t>
              </a:r>
              <a:endParaRPr lang="zh-CN" altLang="en-US" sz="2000" b="1" dirty="0">
                <a:latin typeface="微软雅黑" panose="020B0503020204020204" charset="-122"/>
                <a:ea typeface="微软雅黑" panose="020B0503020204020204" charset="-122"/>
              </a:endParaRPr>
            </a:p>
          </p:txBody>
        </p:sp>
      </p:grpSp>
      <p:grpSp>
        <p:nvGrpSpPr>
          <p:cNvPr id="117" name="组合 116">
            <a:extLst>
              <a:ext uri="{FF2B5EF4-FFF2-40B4-BE49-F238E27FC236}">
                <a16:creationId xmlns:a16="http://schemas.microsoft.com/office/drawing/2014/main" id="{2436BD13-ADAD-AD21-3085-D89A0BCA0B58}"/>
              </a:ext>
            </a:extLst>
          </p:cNvPr>
          <p:cNvGrpSpPr/>
          <p:nvPr/>
        </p:nvGrpSpPr>
        <p:grpSpPr>
          <a:xfrm>
            <a:off x="8970963" y="3470275"/>
            <a:ext cx="3178092" cy="2976705"/>
            <a:chOff x="8970963" y="3470275"/>
            <a:chExt cx="3178092" cy="2976705"/>
          </a:xfrm>
        </p:grpSpPr>
        <p:graphicFrame>
          <p:nvGraphicFramePr>
            <p:cNvPr id="99" name="对象 98">
              <a:extLst>
                <a:ext uri="{FF2B5EF4-FFF2-40B4-BE49-F238E27FC236}">
                  <a16:creationId xmlns:a16="http://schemas.microsoft.com/office/drawing/2014/main" id="{FF9F1013-B873-46BE-67F9-A1A0CC0D916C}"/>
                </a:ext>
              </a:extLst>
            </p:cNvPr>
            <p:cNvGraphicFramePr>
              <a:graphicFrameLocks noChangeAspect="1"/>
            </p:cNvGraphicFramePr>
            <p:nvPr>
              <p:extLst>
                <p:ext uri="{D42A27DB-BD31-4B8C-83A1-F6EECF244321}">
                  <p14:modId xmlns:p14="http://schemas.microsoft.com/office/powerpoint/2010/main" val="1347134691"/>
                </p:ext>
              </p:extLst>
            </p:nvPr>
          </p:nvGraphicFramePr>
          <p:xfrm>
            <a:off x="8970963" y="3470275"/>
            <a:ext cx="2965450" cy="617538"/>
          </p:xfrm>
          <a:graphic>
            <a:graphicData uri="http://schemas.openxmlformats.org/presentationml/2006/ole">
              <mc:AlternateContent xmlns:mc="http://schemas.openxmlformats.org/markup-compatibility/2006">
                <mc:Choice xmlns:v="urn:schemas-microsoft-com:vml" Requires="v">
                  <p:oleObj name="Equation" r:id="rId17" imgW="1854000" imgH="393480" progId="Equation.DSMT4">
                    <p:embed/>
                  </p:oleObj>
                </mc:Choice>
                <mc:Fallback>
                  <p:oleObj name="Equation" r:id="rId17" imgW="1854000" imgH="393480" progId="Equation.DSMT4">
                    <p:embed/>
                    <p:pic>
                      <p:nvPicPr>
                        <p:cNvPr id="0" name="Object 9"/>
                        <p:cNvPicPr>
                          <a:picLocks noChangeAspect="1" noChangeArrowheads="1"/>
                        </p:cNvPicPr>
                        <p:nvPr/>
                      </p:nvPicPr>
                      <p:blipFill>
                        <a:blip r:embed="rId18"/>
                        <a:srcRect/>
                        <a:stretch>
                          <a:fillRect/>
                        </a:stretch>
                      </p:blipFill>
                      <p:spPr bwMode="auto">
                        <a:xfrm>
                          <a:off x="8970963" y="3470275"/>
                          <a:ext cx="2965450" cy="617538"/>
                        </a:xfrm>
                        <a:prstGeom prst="rect">
                          <a:avLst/>
                        </a:prstGeom>
                        <a:noFill/>
                      </p:spPr>
                    </p:pic>
                  </p:oleObj>
                </mc:Fallback>
              </mc:AlternateContent>
            </a:graphicData>
          </a:graphic>
        </p:graphicFrame>
        <p:graphicFrame>
          <p:nvGraphicFramePr>
            <p:cNvPr id="101" name="对象 100">
              <a:extLst>
                <a:ext uri="{FF2B5EF4-FFF2-40B4-BE49-F238E27FC236}">
                  <a16:creationId xmlns:a16="http://schemas.microsoft.com/office/drawing/2014/main" id="{177FC3EB-EFA7-D5D1-624D-B32779566D7D}"/>
                </a:ext>
              </a:extLst>
            </p:cNvPr>
            <p:cNvGraphicFramePr>
              <a:graphicFrameLocks noChangeAspect="1"/>
            </p:cNvGraphicFramePr>
            <p:nvPr>
              <p:extLst>
                <p:ext uri="{D42A27DB-BD31-4B8C-83A1-F6EECF244321}">
                  <p14:modId xmlns:p14="http://schemas.microsoft.com/office/powerpoint/2010/main" val="1583403063"/>
                </p:ext>
              </p:extLst>
            </p:nvPr>
          </p:nvGraphicFramePr>
          <p:xfrm>
            <a:off x="8970963" y="4068643"/>
            <a:ext cx="1760538" cy="885825"/>
          </p:xfrm>
          <a:graphic>
            <a:graphicData uri="http://schemas.openxmlformats.org/presentationml/2006/ole">
              <mc:AlternateContent xmlns:mc="http://schemas.openxmlformats.org/markup-compatibility/2006">
                <mc:Choice xmlns:v="urn:schemas-microsoft-com:vml" Requires="v">
                  <p:oleObj name="Equation" r:id="rId19" imgW="1168200" imgH="596880" progId="Equation.DSMT4">
                    <p:embed/>
                  </p:oleObj>
                </mc:Choice>
                <mc:Fallback>
                  <p:oleObj name="Equation" r:id="rId19" imgW="1168200" imgH="596880" progId="Equation.DSMT4">
                    <p:embed/>
                    <p:pic>
                      <p:nvPicPr>
                        <p:cNvPr id="0" name="Object 11"/>
                        <p:cNvPicPr>
                          <a:picLocks noChangeAspect="1" noChangeArrowheads="1"/>
                        </p:cNvPicPr>
                        <p:nvPr/>
                      </p:nvPicPr>
                      <p:blipFill>
                        <a:blip r:embed="rId20"/>
                        <a:srcRect/>
                        <a:stretch>
                          <a:fillRect/>
                        </a:stretch>
                      </p:blipFill>
                      <p:spPr bwMode="auto">
                        <a:xfrm>
                          <a:off x="8970963" y="4068643"/>
                          <a:ext cx="1760538" cy="885825"/>
                        </a:xfrm>
                        <a:prstGeom prst="rect">
                          <a:avLst/>
                        </a:prstGeom>
                        <a:noFill/>
                      </p:spPr>
                    </p:pic>
                  </p:oleObj>
                </mc:Fallback>
              </mc:AlternateContent>
            </a:graphicData>
          </a:graphic>
        </p:graphicFrame>
        <p:graphicFrame>
          <p:nvGraphicFramePr>
            <p:cNvPr id="107" name="对象 106">
              <a:extLst>
                <a:ext uri="{FF2B5EF4-FFF2-40B4-BE49-F238E27FC236}">
                  <a16:creationId xmlns:a16="http://schemas.microsoft.com/office/drawing/2014/main" id="{10994786-1DB8-7A46-1EB8-945DAF35FE34}"/>
                </a:ext>
              </a:extLst>
            </p:cNvPr>
            <p:cNvGraphicFramePr>
              <a:graphicFrameLocks noChangeAspect="1"/>
            </p:cNvGraphicFramePr>
            <p:nvPr>
              <p:extLst>
                <p:ext uri="{D42A27DB-BD31-4B8C-83A1-F6EECF244321}">
                  <p14:modId xmlns:p14="http://schemas.microsoft.com/office/powerpoint/2010/main" val="2127737510"/>
                </p:ext>
              </p:extLst>
            </p:nvPr>
          </p:nvGraphicFramePr>
          <p:xfrm>
            <a:off x="8970963" y="5063553"/>
            <a:ext cx="2547937" cy="590550"/>
          </p:xfrm>
          <a:graphic>
            <a:graphicData uri="http://schemas.openxmlformats.org/presentationml/2006/ole">
              <mc:AlternateContent xmlns:mc="http://schemas.openxmlformats.org/markup-compatibility/2006">
                <mc:Choice xmlns:v="urn:schemas-microsoft-com:vml" Requires="v">
                  <p:oleObj name="Equation" r:id="rId21" imgW="1726920" imgH="393480" progId="Equation.DSMT4">
                    <p:embed/>
                  </p:oleObj>
                </mc:Choice>
                <mc:Fallback>
                  <p:oleObj name="Equation" r:id="rId21" imgW="1726920" imgH="393480" progId="Equation.DSMT4">
                    <p:embed/>
                    <p:pic>
                      <p:nvPicPr>
                        <p:cNvPr id="0" name="Object 13"/>
                        <p:cNvPicPr>
                          <a:picLocks noChangeAspect="1" noChangeArrowheads="1"/>
                        </p:cNvPicPr>
                        <p:nvPr/>
                      </p:nvPicPr>
                      <p:blipFill>
                        <a:blip r:embed="rId22"/>
                        <a:srcRect/>
                        <a:stretch>
                          <a:fillRect/>
                        </a:stretch>
                      </p:blipFill>
                      <p:spPr bwMode="auto">
                        <a:xfrm>
                          <a:off x="8970963" y="5063553"/>
                          <a:ext cx="2547937" cy="590550"/>
                        </a:xfrm>
                        <a:prstGeom prst="rect">
                          <a:avLst/>
                        </a:prstGeom>
                        <a:noFill/>
                      </p:spPr>
                    </p:pic>
                  </p:oleObj>
                </mc:Fallback>
              </mc:AlternateContent>
            </a:graphicData>
          </a:graphic>
        </p:graphicFrame>
        <p:grpSp>
          <p:nvGrpSpPr>
            <p:cNvPr id="113" name="组合 112">
              <a:extLst>
                <a:ext uri="{FF2B5EF4-FFF2-40B4-BE49-F238E27FC236}">
                  <a16:creationId xmlns:a16="http://schemas.microsoft.com/office/drawing/2014/main" id="{B593A121-9B1C-033C-A69D-A0E11C088D77}"/>
                </a:ext>
              </a:extLst>
            </p:cNvPr>
            <p:cNvGrpSpPr/>
            <p:nvPr/>
          </p:nvGrpSpPr>
          <p:grpSpPr>
            <a:xfrm>
              <a:off x="8970963" y="5820569"/>
              <a:ext cx="3178092" cy="626411"/>
              <a:chOff x="8970963" y="5979319"/>
              <a:chExt cx="3178092" cy="626411"/>
            </a:xfrm>
          </p:grpSpPr>
          <p:graphicFrame>
            <p:nvGraphicFramePr>
              <p:cNvPr id="109" name="对象 108">
                <a:extLst>
                  <a:ext uri="{FF2B5EF4-FFF2-40B4-BE49-F238E27FC236}">
                    <a16:creationId xmlns:a16="http://schemas.microsoft.com/office/drawing/2014/main" id="{01D4E27C-FD16-9AD1-D6C0-C9E9B60613F5}"/>
                  </a:ext>
                </a:extLst>
              </p:cNvPr>
              <p:cNvGraphicFramePr>
                <a:graphicFrameLocks noChangeAspect="1"/>
              </p:cNvGraphicFramePr>
              <p:nvPr>
                <p:extLst>
                  <p:ext uri="{D42A27DB-BD31-4B8C-83A1-F6EECF244321}">
                    <p14:modId xmlns:p14="http://schemas.microsoft.com/office/powerpoint/2010/main" val="2649140846"/>
                  </p:ext>
                </p:extLst>
              </p:nvPr>
            </p:nvGraphicFramePr>
            <p:xfrm>
              <a:off x="9197975" y="6113463"/>
              <a:ext cx="2649538" cy="455612"/>
            </p:xfrm>
            <a:graphic>
              <a:graphicData uri="http://schemas.openxmlformats.org/presentationml/2006/ole">
                <mc:AlternateContent xmlns:mc="http://schemas.openxmlformats.org/markup-compatibility/2006">
                  <mc:Choice xmlns:v="urn:schemas-microsoft-com:vml" Requires="v">
                    <p:oleObj name="Equation" r:id="rId23" imgW="1257120" imgH="215640" progId="Equation.DSMT4">
                      <p:embed/>
                    </p:oleObj>
                  </mc:Choice>
                  <mc:Fallback>
                    <p:oleObj name="Equation" r:id="rId23" imgW="1257120" imgH="215640" progId="Equation.DSMT4">
                      <p:embed/>
                      <p:pic>
                        <p:nvPicPr>
                          <p:cNvPr id="0" name="Object 15"/>
                          <p:cNvPicPr>
                            <a:picLocks noChangeAspect="1" noChangeArrowheads="1"/>
                          </p:cNvPicPr>
                          <p:nvPr/>
                        </p:nvPicPr>
                        <p:blipFill>
                          <a:blip r:embed="rId24"/>
                          <a:srcRect/>
                          <a:stretch>
                            <a:fillRect/>
                          </a:stretch>
                        </p:blipFill>
                        <p:spPr bwMode="auto">
                          <a:xfrm>
                            <a:off x="9197975" y="6113463"/>
                            <a:ext cx="2649538" cy="455612"/>
                          </a:xfrm>
                          <a:prstGeom prst="rect">
                            <a:avLst/>
                          </a:prstGeom>
                          <a:noFill/>
                        </p:spPr>
                      </p:pic>
                    </p:oleObj>
                  </mc:Fallback>
                </mc:AlternateContent>
              </a:graphicData>
            </a:graphic>
          </p:graphicFrame>
          <p:sp>
            <p:nvSpPr>
              <p:cNvPr id="111" name="矩形 110">
                <a:extLst>
                  <a:ext uri="{FF2B5EF4-FFF2-40B4-BE49-F238E27FC236}">
                    <a16:creationId xmlns:a16="http://schemas.microsoft.com/office/drawing/2014/main" id="{848B57D2-363B-2DF4-1ADD-5BC483BB3F7E}"/>
                  </a:ext>
                </a:extLst>
              </p:cNvPr>
              <p:cNvSpPr/>
              <p:nvPr/>
            </p:nvSpPr>
            <p:spPr>
              <a:xfrm>
                <a:off x="8970963" y="5979319"/>
                <a:ext cx="3178092" cy="626411"/>
              </a:xfrm>
              <a:prstGeom prst="rect">
                <a:avLst/>
              </a:prstGeom>
              <a:gradFill>
                <a:gsLst>
                  <a:gs pos="54000">
                    <a:schemeClr val="accent1">
                      <a:lumMod val="60000"/>
                      <a:lumOff val="40000"/>
                      <a:alpha val="52000"/>
                    </a:schemeClr>
                  </a:gs>
                  <a:gs pos="100000">
                    <a:schemeClr val="accent1">
                      <a:lumMod val="60000"/>
                      <a:lumOff val="40000"/>
                      <a:alpha val="0"/>
                    </a:schemeClr>
                  </a:gs>
                  <a:gs pos="0">
                    <a:schemeClr val="accent1">
                      <a:lumMod val="60000"/>
                      <a:lumOff val="40000"/>
                      <a:alpha val="0"/>
                    </a:schemeClr>
                  </a:gs>
                </a:gsLst>
                <a:lin ang="0" scaled="0"/>
              </a:gradFill>
              <a:ln w="12700" cap="rnd">
                <a:gradFill>
                  <a:gsLst>
                    <a:gs pos="99000">
                      <a:srgbClr val="05318D">
                        <a:alpha val="0"/>
                      </a:srgbClr>
                    </a:gs>
                    <a:gs pos="1000">
                      <a:srgbClr val="042875">
                        <a:alpha val="0"/>
                      </a:srgbClr>
                    </a:gs>
                    <a:gs pos="0">
                      <a:schemeClr val="accent1">
                        <a:lumMod val="75000"/>
                      </a:schemeClr>
                    </a:gs>
                    <a:gs pos="100000">
                      <a:schemeClr val="accent1">
                        <a:lumMod val="75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pic>
        <p:nvPicPr>
          <p:cNvPr id="116" name="图片 115">
            <a:extLst>
              <a:ext uri="{FF2B5EF4-FFF2-40B4-BE49-F238E27FC236}">
                <a16:creationId xmlns:a16="http://schemas.microsoft.com/office/drawing/2014/main" id="{70123B59-CFB8-161C-41BB-37DA1BA5714B}"/>
              </a:ext>
            </a:extLst>
          </p:cNvPr>
          <p:cNvPicPr>
            <a:picLocks noChangeAspect="1"/>
          </p:cNvPicPr>
          <p:nvPr/>
        </p:nvPicPr>
        <p:blipFill>
          <a:blip r:embed="rId4">
            <a:alphaModFix amt="44000"/>
            <a:extLst>
              <a:ext uri="{BEBA8EAE-BF5A-486C-A8C5-ECC9F3942E4B}">
                <a14:imgProps xmlns:a14="http://schemas.microsoft.com/office/drawing/2010/main">
                  <a14:imgLayer r:embed="rId5">
                    <a14:imgEffect>
                      <a14:sharpenSoften amount="25000"/>
                    </a14:imgEffect>
                    <a14:imgEffect>
                      <a14:colorTemperature colorTemp="5700"/>
                    </a14:imgEffect>
                    <a14:imgEffect>
                      <a14:brightnessContrast contrast="-40000"/>
                    </a14:imgEffect>
                  </a14:imgLayer>
                </a14:imgProps>
              </a:ext>
            </a:extLst>
          </a:blip>
          <a:stretch>
            <a:fillRect/>
          </a:stretch>
        </p:blipFill>
        <p:spPr>
          <a:xfrm rot="7218667">
            <a:off x="5178478" y="1645799"/>
            <a:ext cx="1015950" cy="1808249"/>
          </a:xfrm>
          <a:prstGeom prst="rect">
            <a:avLst/>
          </a:prstGeom>
        </p:spPr>
      </p:pic>
      <p:sp>
        <p:nvSpPr>
          <p:cNvPr id="3" name="文本框 2">
            <a:extLst>
              <a:ext uri="{FF2B5EF4-FFF2-40B4-BE49-F238E27FC236}">
                <a16:creationId xmlns:a16="http://schemas.microsoft.com/office/drawing/2014/main" id="{E2DA6E73-77BD-ECF9-98FC-3EB19894F71C}"/>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5</a:t>
            </a:r>
            <a:endParaRPr lang="zh-CN" altLang="en-US" b="1" dirty="0">
              <a:latin typeface="+mj-lt"/>
            </a:endParaRPr>
          </a:p>
        </p:txBody>
      </p:sp>
    </p:spTree>
    <p:extLst>
      <p:ext uri="{BB962C8B-B14F-4D97-AF65-F5344CB8AC3E}">
        <p14:creationId xmlns:p14="http://schemas.microsoft.com/office/powerpoint/2010/main" val="359254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8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8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C18A9-AD4E-5831-050E-EDA2CA2036BE}"/>
            </a:ext>
          </a:extLst>
        </p:cNvPr>
        <p:cNvGrpSpPr/>
        <p:nvPr/>
      </p:nvGrpSpPr>
      <p:grpSpPr>
        <a:xfrm>
          <a:off x="0" y="0"/>
          <a:ext cx="0" cy="0"/>
          <a:chOff x="0" y="0"/>
          <a:chExt cx="0" cy="0"/>
        </a:xfrm>
      </p:grpSpPr>
      <p:sp>
        <p:nvSpPr>
          <p:cNvPr id="51" name="文本框 50">
            <a:extLst>
              <a:ext uri="{FF2B5EF4-FFF2-40B4-BE49-F238E27FC236}">
                <a16:creationId xmlns:a16="http://schemas.microsoft.com/office/drawing/2014/main" id="{CC395A02-2171-2D83-72BF-2469FA13089A}"/>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2.2 </a:t>
            </a:r>
            <a:r>
              <a:rPr lang="zh-CN" altLang="en-US" sz="3000" dirty="0">
                <a:gradFill>
                  <a:gsLst>
                    <a:gs pos="81000">
                      <a:schemeClr val="accent1">
                        <a:lumMod val="75000"/>
                      </a:schemeClr>
                    </a:gs>
                    <a:gs pos="0">
                      <a:schemeClr val="accent1"/>
                    </a:gs>
                  </a:gsLst>
                  <a:lin ang="5400000" scaled="1"/>
                </a:gradFill>
                <a:latin typeface="+mj-ea"/>
                <a:ea typeface="+mj-ea"/>
              </a:rPr>
              <a:t>堆积判弃技术</a:t>
            </a:r>
          </a:p>
        </p:txBody>
      </p:sp>
      <p:grpSp>
        <p:nvGrpSpPr>
          <p:cNvPr id="8" name="组合 7">
            <a:extLst>
              <a:ext uri="{FF2B5EF4-FFF2-40B4-BE49-F238E27FC236}">
                <a16:creationId xmlns:a16="http://schemas.microsoft.com/office/drawing/2014/main" id="{8FC7745D-F320-15E9-999E-57C02B2263E6}"/>
              </a:ext>
            </a:extLst>
          </p:cNvPr>
          <p:cNvGrpSpPr/>
          <p:nvPr/>
        </p:nvGrpSpPr>
        <p:grpSpPr>
          <a:xfrm>
            <a:off x="2200134" y="154241"/>
            <a:ext cx="5682454" cy="342858"/>
            <a:chOff x="2200134" y="154241"/>
            <a:chExt cx="5682454" cy="342858"/>
          </a:xfrm>
        </p:grpSpPr>
        <p:sp>
          <p:nvSpPr>
            <p:cNvPr id="9" name="文本框 8">
              <a:extLst>
                <a:ext uri="{FF2B5EF4-FFF2-40B4-BE49-F238E27FC236}">
                  <a16:creationId xmlns:a16="http://schemas.microsoft.com/office/drawing/2014/main" id="{CE18E73E-BE74-FE41-9EB8-0412ABE20760}"/>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32" name="文本框 31">
              <a:extLst>
                <a:ext uri="{FF2B5EF4-FFF2-40B4-BE49-F238E27FC236}">
                  <a16:creationId xmlns:a16="http://schemas.microsoft.com/office/drawing/2014/main" id="{13457854-A5C8-07F9-0354-016052F6DA0A}"/>
                </a:ext>
              </a:extLst>
            </p:cNvPr>
            <p:cNvSpPr txBox="1"/>
            <p:nvPr/>
          </p:nvSpPr>
          <p:spPr>
            <a:xfrm>
              <a:off x="3664026"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技术原理</a:t>
              </a:r>
            </a:p>
          </p:txBody>
        </p:sp>
        <p:sp>
          <p:nvSpPr>
            <p:cNvPr id="33" name="文本框 32">
              <a:extLst>
                <a:ext uri="{FF2B5EF4-FFF2-40B4-BE49-F238E27FC236}">
                  <a16:creationId xmlns:a16="http://schemas.microsoft.com/office/drawing/2014/main" id="{511964DB-D5E0-7776-3CEE-4CFBCF6CED83}"/>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37" name="文本框 36">
              <a:extLst>
                <a:ext uri="{FF2B5EF4-FFF2-40B4-BE49-F238E27FC236}">
                  <a16:creationId xmlns:a16="http://schemas.microsoft.com/office/drawing/2014/main" id="{67586C8C-54FA-6E8F-3F95-3ABD12A4950B}"/>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42" name="矩形: 圆角 41">
              <a:extLst>
                <a:ext uri="{FF2B5EF4-FFF2-40B4-BE49-F238E27FC236}">
                  <a16:creationId xmlns:a16="http://schemas.microsoft.com/office/drawing/2014/main" id="{5BC9CAC2-5306-945F-89A6-3017F92430F0}"/>
                </a:ext>
              </a:extLst>
            </p:cNvPr>
            <p:cNvSpPr/>
            <p:nvPr/>
          </p:nvSpPr>
          <p:spPr>
            <a:xfrm>
              <a:off x="3902274"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5" name="Rectangle 2">
            <a:extLst>
              <a:ext uri="{FF2B5EF4-FFF2-40B4-BE49-F238E27FC236}">
                <a16:creationId xmlns:a16="http://schemas.microsoft.com/office/drawing/2014/main" id="{26F41890-5E26-425F-484B-7019043C495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64" name="组合 63">
            <a:extLst>
              <a:ext uri="{FF2B5EF4-FFF2-40B4-BE49-F238E27FC236}">
                <a16:creationId xmlns:a16="http://schemas.microsoft.com/office/drawing/2014/main" id="{8E696697-216D-4D32-F78F-71EDC1CED44B}"/>
              </a:ext>
            </a:extLst>
          </p:cNvPr>
          <p:cNvGrpSpPr/>
          <p:nvPr/>
        </p:nvGrpSpPr>
        <p:grpSpPr>
          <a:xfrm>
            <a:off x="2845523" y="1322894"/>
            <a:ext cx="6255623" cy="5386603"/>
            <a:chOff x="2845523" y="1322894"/>
            <a:chExt cx="6255623" cy="5386603"/>
          </a:xfrm>
        </p:grpSpPr>
        <p:pic>
          <p:nvPicPr>
            <p:cNvPr id="58" name="图形 1">
              <a:extLst>
                <a:ext uri="{FF2B5EF4-FFF2-40B4-BE49-F238E27FC236}">
                  <a16:creationId xmlns:a16="http://schemas.microsoft.com/office/drawing/2014/main" id="{02096FF4-3EBC-A46F-36BC-C46C25D3D8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45523" y="1322894"/>
              <a:ext cx="6255623" cy="4851655"/>
            </a:xfrm>
            <a:prstGeom prst="rect">
              <a:avLst/>
            </a:prstGeom>
          </p:spPr>
        </p:pic>
        <p:sp>
          <p:nvSpPr>
            <p:cNvPr id="62" name="文本框 61">
              <a:extLst>
                <a:ext uri="{FF2B5EF4-FFF2-40B4-BE49-F238E27FC236}">
                  <a16:creationId xmlns:a16="http://schemas.microsoft.com/office/drawing/2014/main" id="{B96B45E0-33DC-C3FD-D3E4-500376BE6177}"/>
                </a:ext>
              </a:extLst>
            </p:cNvPr>
            <p:cNvSpPr txBox="1"/>
            <p:nvPr/>
          </p:nvSpPr>
          <p:spPr>
            <a:xfrm>
              <a:off x="4022766" y="6309387"/>
              <a:ext cx="3901135"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000" b="1" dirty="0">
                  <a:latin typeface="微软雅黑" panose="020B0503020204020204" charset="-122"/>
                  <a:ea typeface="微软雅黑" panose="020B0503020204020204" charset="-122"/>
                  <a:sym typeface="微软雅黑" panose="020B0503020204020204" charset="-122"/>
                </a:rPr>
                <a:t>模拟堆积脉冲的快成形结果对比</a:t>
              </a:r>
              <a:endParaRPr lang="zh-CN" altLang="en-US" sz="2000" b="1" dirty="0">
                <a:latin typeface="微软雅黑" panose="020B0503020204020204" charset="-122"/>
                <a:ea typeface="微软雅黑" panose="020B0503020204020204" charset="-122"/>
              </a:endParaRPr>
            </a:p>
          </p:txBody>
        </p:sp>
      </p:grpSp>
      <p:grpSp>
        <p:nvGrpSpPr>
          <p:cNvPr id="71" name="组合 70">
            <a:extLst>
              <a:ext uri="{FF2B5EF4-FFF2-40B4-BE49-F238E27FC236}">
                <a16:creationId xmlns:a16="http://schemas.microsoft.com/office/drawing/2014/main" id="{12A49C2E-663A-1907-55FE-36998F1682A8}"/>
              </a:ext>
            </a:extLst>
          </p:cNvPr>
          <p:cNvGrpSpPr/>
          <p:nvPr/>
        </p:nvGrpSpPr>
        <p:grpSpPr>
          <a:xfrm>
            <a:off x="113387" y="1495504"/>
            <a:ext cx="9021139" cy="5220955"/>
            <a:chOff x="385356" y="1306315"/>
            <a:chExt cx="9021139" cy="5220955"/>
          </a:xfrm>
        </p:grpSpPr>
        <p:pic>
          <p:nvPicPr>
            <p:cNvPr id="57" name="图片 56">
              <a:extLst>
                <a:ext uri="{FF2B5EF4-FFF2-40B4-BE49-F238E27FC236}">
                  <a16:creationId xmlns:a16="http://schemas.microsoft.com/office/drawing/2014/main" id="{BB41D0E9-D8A3-D380-FB8B-42439E3D81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356" y="1306315"/>
              <a:ext cx="9021139" cy="4517086"/>
            </a:xfrm>
            <a:prstGeom prst="rect">
              <a:avLst/>
            </a:prstGeom>
          </p:spPr>
        </p:pic>
        <p:sp>
          <p:nvSpPr>
            <p:cNvPr id="69" name="文本框 68">
              <a:extLst>
                <a:ext uri="{FF2B5EF4-FFF2-40B4-BE49-F238E27FC236}">
                  <a16:creationId xmlns:a16="http://schemas.microsoft.com/office/drawing/2014/main" id="{F5C63634-0227-3875-742C-688731E749F4}"/>
                </a:ext>
              </a:extLst>
            </p:cNvPr>
            <p:cNvSpPr txBox="1"/>
            <p:nvPr/>
          </p:nvSpPr>
          <p:spPr>
            <a:xfrm>
              <a:off x="2652988" y="6127160"/>
              <a:ext cx="2739555" cy="40011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000" b="1" dirty="0">
                  <a:latin typeface="微软雅黑" panose="020B0503020204020204" charset="-122"/>
                  <a:ea typeface="微软雅黑" panose="020B0503020204020204" charset="-122"/>
                  <a:sym typeface="微软雅黑" panose="020B0503020204020204" charset="-122"/>
                </a:rPr>
                <a:t>堆积识别与判弃原理图</a:t>
              </a:r>
              <a:endParaRPr lang="zh-CN" altLang="en-US" sz="2000" b="1" dirty="0">
                <a:latin typeface="微软雅黑" panose="020B0503020204020204" charset="-122"/>
                <a:ea typeface="微软雅黑" panose="020B0503020204020204" charset="-122"/>
              </a:endParaRPr>
            </a:p>
          </p:txBody>
        </p:sp>
      </p:grpSp>
      <p:grpSp>
        <p:nvGrpSpPr>
          <p:cNvPr id="96" name="组合 95">
            <a:extLst>
              <a:ext uri="{FF2B5EF4-FFF2-40B4-BE49-F238E27FC236}">
                <a16:creationId xmlns:a16="http://schemas.microsoft.com/office/drawing/2014/main" id="{837B88A3-5686-5096-CEF7-BC44759BB852}"/>
              </a:ext>
            </a:extLst>
          </p:cNvPr>
          <p:cNvGrpSpPr/>
          <p:nvPr/>
        </p:nvGrpSpPr>
        <p:grpSpPr>
          <a:xfrm>
            <a:off x="9715112" y="696594"/>
            <a:ext cx="1797208" cy="6012903"/>
            <a:chOff x="9715112" y="696594"/>
            <a:chExt cx="1797208" cy="6012903"/>
          </a:xfrm>
        </p:grpSpPr>
        <p:pic>
          <p:nvPicPr>
            <p:cNvPr id="80" name="图片 79">
              <a:extLst>
                <a:ext uri="{FF2B5EF4-FFF2-40B4-BE49-F238E27FC236}">
                  <a16:creationId xmlns:a16="http://schemas.microsoft.com/office/drawing/2014/main" id="{BB1897AF-D626-CF29-DAE8-17FD3DC5FD03}"/>
                </a:ext>
              </a:extLst>
            </p:cNvPr>
            <p:cNvPicPr>
              <a:picLocks noChangeAspect="1"/>
            </p:cNvPicPr>
            <p:nvPr/>
          </p:nvPicPr>
          <p:blipFill>
            <a:blip r:embed="rId5"/>
            <a:stretch>
              <a:fillRect/>
            </a:stretch>
          </p:blipFill>
          <p:spPr>
            <a:xfrm>
              <a:off x="9715112" y="696594"/>
              <a:ext cx="1797207" cy="1440000"/>
            </a:xfrm>
            <a:prstGeom prst="rect">
              <a:avLst/>
            </a:prstGeom>
          </p:spPr>
        </p:pic>
        <p:pic>
          <p:nvPicPr>
            <p:cNvPr id="86" name="图片 85">
              <a:extLst>
                <a:ext uri="{FF2B5EF4-FFF2-40B4-BE49-F238E27FC236}">
                  <a16:creationId xmlns:a16="http://schemas.microsoft.com/office/drawing/2014/main" id="{E622349C-F115-8768-0E56-ADD3A97D5079}"/>
                </a:ext>
              </a:extLst>
            </p:cNvPr>
            <p:cNvPicPr>
              <a:picLocks noChangeAspect="1"/>
            </p:cNvPicPr>
            <p:nvPr/>
          </p:nvPicPr>
          <p:blipFill>
            <a:blip r:embed="rId6"/>
            <a:stretch>
              <a:fillRect/>
            </a:stretch>
          </p:blipFill>
          <p:spPr>
            <a:xfrm>
              <a:off x="9715112" y="2220895"/>
              <a:ext cx="1797208" cy="1440000"/>
            </a:xfrm>
            <a:prstGeom prst="rect">
              <a:avLst/>
            </a:prstGeom>
          </p:spPr>
        </p:pic>
        <p:pic>
          <p:nvPicPr>
            <p:cNvPr id="88" name="图片 87">
              <a:extLst>
                <a:ext uri="{FF2B5EF4-FFF2-40B4-BE49-F238E27FC236}">
                  <a16:creationId xmlns:a16="http://schemas.microsoft.com/office/drawing/2014/main" id="{AF08E113-D6B3-8F71-6D28-00D2DDD1B76E}"/>
                </a:ext>
              </a:extLst>
            </p:cNvPr>
            <p:cNvPicPr>
              <a:picLocks noChangeAspect="1"/>
            </p:cNvPicPr>
            <p:nvPr/>
          </p:nvPicPr>
          <p:blipFill>
            <a:blip r:embed="rId7"/>
            <a:stretch>
              <a:fillRect/>
            </a:stretch>
          </p:blipFill>
          <p:spPr>
            <a:xfrm>
              <a:off x="9715112" y="3745196"/>
              <a:ext cx="1797208" cy="1440000"/>
            </a:xfrm>
            <a:prstGeom prst="rect">
              <a:avLst/>
            </a:prstGeom>
          </p:spPr>
        </p:pic>
        <p:pic>
          <p:nvPicPr>
            <p:cNvPr id="92" name="图片 91">
              <a:extLst>
                <a:ext uri="{FF2B5EF4-FFF2-40B4-BE49-F238E27FC236}">
                  <a16:creationId xmlns:a16="http://schemas.microsoft.com/office/drawing/2014/main" id="{1233D433-CD35-87A6-387F-A3B1F36ECB0C}"/>
                </a:ext>
              </a:extLst>
            </p:cNvPr>
            <p:cNvPicPr>
              <a:picLocks noChangeAspect="1"/>
            </p:cNvPicPr>
            <p:nvPr/>
          </p:nvPicPr>
          <p:blipFill>
            <a:blip r:embed="rId8"/>
            <a:stretch>
              <a:fillRect/>
            </a:stretch>
          </p:blipFill>
          <p:spPr>
            <a:xfrm>
              <a:off x="9715112" y="5269497"/>
              <a:ext cx="1797207" cy="1440000"/>
            </a:xfrm>
            <a:prstGeom prst="rect">
              <a:avLst/>
            </a:prstGeom>
          </p:spPr>
        </p:pic>
      </p:grpSp>
      <p:sp>
        <p:nvSpPr>
          <p:cNvPr id="3" name="文本框 2">
            <a:extLst>
              <a:ext uri="{FF2B5EF4-FFF2-40B4-BE49-F238E27FC236}">
                <a16:creationId xmlns:a16="http://schemas.microsoft.com/office/drawing/2014/main" id="{15BB8656-C4E6-D247-8A22-CDF47735C535}"/>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6</a:t>
            </a:r>
            <a:endParaRPr lang="zh-CN" altLang="en-US" b="1" dirty="0">
              <a:latin typeface="+mj-lt"/>
            </a:endParaRPr>
          </a:p>
        </p:txBody>
      </p:sp>
    </p:spTree>
    <p:extLst>
      <p:ext uri="{BB962C8B-B14F-4D97-AF65-F5344CB8AC3E}">
        <p14:creationId xmlns:p14="http://schemas.microsoft.com/office/powerpoint/2010/main" val="256964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C5ED8-FADC-634C-FB5F-C7BDBAFBFFA5}"/>
            </a:ext>
          </a:extLst>
        </p:cNvPr>
        <p:cNvGrpSpPr/>
        <p:nvPr/>
      </p:nvGrpSpPr>
      <p:grpSpPr>
        <a:xfrm>
          <a:off x="0" y="0"/>
          <a:ext cx="0" cy="0"/>
          <a:chOff x="0" y="0"/>
          <a:chExt cx="0" cy="0"/>
        </a:xfrm>
      </p:grpSpPr>
      <p:sp>
        <p:nvSpPr>
          <p:cNvPr id="51" name="文本框 50">
            <a:extLst>
              <a:ext uri="{FF2B5EF4-FFF2-40B4-BE49-F238E27FC236}">
                <a16:creationId xmlns:a16="http://schemas.microsoft.com/office/drawing/2014/main" id="{B2EAF303-143D-4138-523C-076FC99088C2}"/>
              </a:ext>
            </a:extLst>
          </p:cNvPr>
          <p:cNvSpPr txBox="1"/>
          <p:nvPr/>
        </p:nvSpPr>
        <p:spPr>
          <a:xfrm>
            <a:off x="679680" y="768896"/>
            <a:ext cx="2802370"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2.3 </a:t>
            </a:r>
            <a:r>
              <a:rPr lang="zh-CN" altLang="en-US" sz="3000" dirty="0">
                <a:gradFill>
                  <a:gsLst>
                    <a:gs pos="81000">
                      <a:schemeClr val="accent1">
                        <a:lumMod val="75000"/>
                      </a:schemeClr>
                    </a:gs>
                    <a:gs pos="0">
                      <a:schemeClr val="accent1"/>
                    </a:gs>
                  </a:gsLst>
                  <a:lin ang="5400000" scaled="1"/>
                </a:gradFill>
                <a:latin typeface="+mj-ea"/>
                <a:ea typeface="+mj-ea"/>
              </a:rPr>
              <a:t>死时间校正</a:t>
            </a:r>
          </a:p>
        </p:txBody>
      </p:sp>
      <p:grpSp>
        <p:nvGrpSpPr>
          <p:cNvPr id="8" name="组合 7">
            <a:extLst>
              <a:ext uri="{FF2B5EF4-FFF2-40B4-BE49-F238E27FC236}">
                <a16:creationId xmlns:a16="http://schemas.microsoft.com/office/drawing/2014/main" id="{B9E5EA61-A32E-1057-F630-2AB4C87B270A}"/>
              </a:ext>
            </a:extLst>
          </p:cNvPr>
          <p:cNvGrpSpPr/>
          <p:nvPr/>
        </p:nvGrpSpPr>
        <p:grpSpPr>
          <a:xfrm>
            <a:off x="2200134" y="154241"/>
            <a:ext cx="5682454" cy="342858"/>
            <a:chOff x="2200134" y="154241"/>
            <a:chExt cx="5682454" cy="342858"/>
          </a:xfrm>
        </p:grpSpPr>
        <p:sp>
          <p:nvSpPr>
            <p:cNvPr id="9" name="文本框 8">
              <a:extLst>
                <a:ext uri="{FF2B5EF4-FFF2-40B4-BE49-F238E27FC236}">
                  <a16:creationId xmlns:a16="http://schemas.microsoft.com/office/drawing/2014/main" id="{39C86A8B-B623-95B3-F2EF-6E83E17CC3FD}"/>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32" name="文本框 31">
              <a:extLst>
                <a:ext uri="{FF2B5EF4-FFF2-40B4-BE49-F238E27FC236}">
                  <a16:creationId xmlns:a16="http://schemas.microsoft.com/office/drawing/2014/main" id="{ED7990A8-7E40-050D-DED6-DE5A8EB336C1}"/>
                </a:ext>
              </a:extLst>
            </p:cNvPr>
            <p:cNvSpPr txBox="1"/>
            <p:nvPr/>
          </p:nvSpPr>
          <p:spPr>
            <a:xfrm>
              <a:off x="3664026"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技术原理</a:t>
              </a:r>
            </a:p>
          </p:txBody>
        </p:sp>
        <p:sp>
          <p:nvSpPr>
            <p:cNvPr id="33" name="文本框 32">
              <a:extLst>
                <a:ext uri="{FF2B5EF4-FFF2-40B4-BE49-F238E27FC236}">
                  <a16:creationId xmlns:a16="http://schemas.microsoft.com/office/drawing/2014/main" id="{74B72038-CB70-A9BC-B432-A7B599639EF8}"/>
                </a:ext>
              </a:extLst>
            </p:cNvPr>
            <p:cNvSpPr txBox="1"/>
            <p:nvPr/>
          </p:nvSpPr>
          <p:spPr>
            <a:xfrm>
              <a:off x="5127918"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实验</a:t>
              </a:r>
            </a:p>
          </p:txBody>
        </p:sp>
        <p:sp>
          <p:nvSpPr>
            <p:cNvPr id="37" name="文本框 36">
              <a:extLst>
                <a:ext uri="{FF2B5EF4-FFF2-40B4-BE49-F238E27FC236}">
                  <a16:creationId xmlns:a16="http://schemas.microsoft.com/office/drawing/2014/main" id="{F4995D2A-519D-0B02-C211-0CB8EAA3B245}"/>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42" name="矩形: 圆角 41">
              <a:extLst>
                <a:ext uri="{FF2B5EF4-FFF2-40B4-BE49-F238E27FC236}">
                  <a16:creationId xmlns:a16="http://schemas.microsoft.com/office/drawing/2014/main" id="{100E932A-7D05-7ED7-7EA9-3F94D3C7C289}"/>
                </a:ext>
              </a:extLst>
            </p:cNvPr>
            <p:cNvSpPr/>
            <p:nvPr/>
          </p:nvSpPr>
          <p:spPr>
            <a:xfrm>
              <a:off x="3902274"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5" name="Rectangle 2">
            <a:extLst>
              <a:ext uri="{FF2B5EF4-FFF2-40B4-BE49-F238E27FC236}">
                <a16:creationId xmlns:a16="http://schemas.microsoft.com/office/drawing/2014/main" id="{A5675129-90E6-0CD7-EA36-500ACEB85A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2" name="图片 1">
            <a:extLst>
              <a:ext uri="{FF2B5EF4-FFF2-40B4-BE49-F238E27FC236}">
                <a16:creationId xmlns:a16="http://schemas.microsoft.com/office/drawing/2014/main" id="{CC033FA6-4653-4A61-05FD-F6D155FBC8CB}"/>
              </a:ext>
            </a:extLst>
          </p:cNvPr>
          <p:cNvPicPr>
            <a:picLocks noChangeAspect="1"/>
          </p:cNvPicPr>
          <p:nvPr/>
        </p:nvPicPr>
        <p:blipFill>
          <a:blip r:embed="rId3"/>
          <a:stretch>
            <a:fillRect/>
          </a:stretch>
        </p:blipFill>
        <p:spPr>
          <a:xfrm>
            <a:off x="1364114" y="1568697"/>
            <a:ext cx="3182059" cy="3744524"/>
          </a:xfrm>
          <a:prstGeom prst="rect">
            <a:avLst/>
          </a:prstGeom>
        </p:spPr>
      </p:pic>
      <p:pic>
        <p:nvPicPr>
          <p:cNvPr id="3" name="对象 2">
            <a:extLst>
              <a:ext uri="{FF2B5EF4-FFF2-40B4-BE49-F238E27FC236}">
                <a16:creationId xmlns:a16="http://schemas.microsoft.com/office/drawing/2014/main" id="{3790C3D8-702F-2388-C170-B41A9D816F6C}"/>
              </a:ext>
            </a:extLst>
          </p:cNvPr>
          <p:cNvPicPr>
            <a:picLocks noChangeAspect="1"/>
          </p:cNvPicPr>
          <p:nvPr/>
        </p:nvPicPr>
        <p:blipFill>
          <a:blip r:embed="rId4"/>
          <a:stretch>
            <a:fillRect/>
          </a:stretch>
        </p:blipFill>
        <p:spPr>
          <a:xfrm>
            <a:off x="6280298" y="1638116"/>
            <a:ext cx="1346200" cy="330200"/>
          </a:xfrm>
        </p:spPr>
      </p:pic>
      <p:pic>
        <p:nvPicPr>
          <p:cNvPr id="4" name="对象 4">
            <a:extLst>
              <a:ext uri="{FF2B5EF4-FFF2-40B4-BE49-F238E27FC236}">
                <a16:creationId xmlns:a16="http://schemas.microsoft.com/office/drawing/2014/main" id="{F57AA7B7-935F-F5A8-0830-B629529FD2FB}"/>
              </a:ext>
            </a:extLst>
          </p:cNvPr>
          <p:cNvPicPr>
            <a:picLocks noChangeAspect="1"/>
          </p:cNvPicPr>
          <p:nvPr/>
        </p:nvPicPr>
        <p:blipFill>
          <a:blip r:embed="rId5"/>
          <a:stretch>
            <a:fillRect/>
          </a:stretch>
        </p:blipFill>
        <p:spPr>
          <a:xfrm>
            <a:off x="6280298" y="2112674"/>
            <a:ext cx="2489200" cy="330200"/>
          </a:xfrm>
        </p:spPr>
      </p:pic>
      <p:pic>
        <p:nvPicPr>
          <p:cNvPr id="5" name="对象 9">
            <a:extLst>
              <a:ext uri="{FF2B5EF4-FFF2-40B4-BE49-F238E27FC236}">
                <a16:creationId xmlns:a16="http://schemas.microsoft.com/office/drawing/2014/main" id="{B979D259-F247-FB4E-594F-4D7390DDED6B}"/>
              </a:ext>
            </a:extLst>
          </p:cNvPr>
          <p:cNvPicPr>
            <a:picLocks noChangeAspect="1"/>
          </p:cNvPicPr>
          <p:nvPr/>
        </p:nvPicPr>
        <p:blipFill>
          <a:blip r:embed="rId6"/>
          <a:stretch>
            <a:fillRect/>
          </a:stretch>
        </p:blipFill>
        <p:spPr>
          <a:xfrm>
            <a:off x="6280298" y="2496248"/>
            <a:ext cx="2476500" cy="685800"/>
          </a:xfrm>
        </p:spPr>
      </p:pic>
      <p:pic>
        <p:nvPicPr>
          <p:cNvPr id="6" name="对象 10">
            <a:extLst>
              <a:ext uri="{FF2B5EF4-FFF2-40B4-BE49-F238E27FC236}">
                <a16:creationId xmlns:a16="http://schemas.microsoft.com/office/drawing/2014/main" id="{AA509CAF-BB95-0B96-A738-8C912C7B8260}"/>
              </a:ext>
            </a:extLst>
          </p:cNvPr>
          <p:cNvPicPr>
            <a:picLocks noChangeAspect="1"/>
          </p:cNvPicPr>
          <p:nvPr/>
        </p:nvPicPr>
        <p:blipFill>
          <a:blip r:embed="rId7"/>
          <a:stretch>
            <a:fillRect/>
          </a:stretch>
        </p:blipFill>
        <p:spPr>
          <a:xfrm>
            <a:off x="8250845" y="3227790"/>
            <a:ext cx="1892300" cy="571500"/>
          </a:xfrm>
        </p:spPr>
      </p:pic>
      <p:pic>
        <p:nvPicPr>
          <p:cNvPr id="10" name="对象 12">
            <a:extLst>
              <a:ext uri="{FF2B5EF4-FFF2-40B4-BE49-F238E27FC236}">
                <a16:creationId xmlns:a16="http://schemas.microsoft.com/office/drawing/2014/main" id="{619F8199-E28E-6551-516A-6566E784F46C}"/>
              </a:ext>
            </a:extLst>
          </p:cNvPr>
          <p:cNvPicPr>
            <a:picLocks noChangeAspect="1"/>
          </p:cNvPicPr>
          <p:nvPr/>
        </p:nvPicPr>
        <p:blipFill>
          <a:blip r:embed="rId8"/>
          <a:stretch>
            <a:fillRect/>
          </a:stretch>
        </p:blipFill>
        <p:spPr>
          <a:xfrm>
            <a:off x="6216798" y="3981019"/>
            <a:ext cx="5562600" cy="1016000"/>
          </a:xfrm>
        </p:spPr>
      </p:pic>
      <p:pic>
        <p:nvPicPr>
          <p:cNvPr id="11" name="对象 13">
            <a:extLst>
              <a:ext uri="{FF2B5EF4-FFF2-40B4-BE49-F238E27FC236}">
                <a16:creationId xmlns:a16="http://schemas.microsoft.com/office/drawing/2014/main" id="{96F5D842-6C2C-179F-D10A-4991578C6B7B}"/>
              </a:ext>
            </a:extLst>
          </p:cNvPr>
          <p:cNvPicPr>
            <a:picLocks noChangeAspect="1"/>
          </p:cNvPicPr>
          <p:nvPr/>
        </p:nvPicPr>
        <p:blipFill>
          <a:blip r:embed="rId9"/>
          <a:stretch>
            <a:fillRect/>
          </a:stretch>
        </p:blipFill>
        <p:spPr>
          <a:xfrm>
            <a:off x="6216798" y="5181363"/>
            <a:ext cx="2743200" cy="355600"/>
          </a:xfrm>
        </p:spPr>
      </p:pic>
      <p:pic>
        <p:nvPicPr>
          <p:cNvPr id="15" name="对象 77">
            <a:extLst>
              <a:ext uri="{FF2B5EF4-FFF2-40B4-BE49-F238E27FC236}">
                <a16:creationId xmlns:a16="http://schemas.microsoft.com/office/drawing/2014/main" id="{9A06F68E-961F-A3E4-76F9-712F56DBACF5}"/>
              </a:ext>
            </a:extLst>
          </p:cNvPr>
          <p:cNvPicPr/>
          <p:nvPr/>
        </p:nvPicPr>
        <p:blipFill>
          <a:blip r:embed="rId10"/>
          <a:stretch>
            <a:fillRect/>
          </a:stretch>
        </p:blipFill>
        <p:spPr>
          <a:xfrm>
            <a:off x="9716636" y="5258179"/>
            <a:ext cx="1574800" cy="673100"/>
          </a:xfrm>
          <a:prstGeom prst="rect">
            <a:avLst/>
          </a:prstGeom>
        </p:spPr>
      </p:pic>
      <p:sp>
        <p:nvSpPr>
          <p:cNvPr id="14" name="文本框 18">
            <a:extLst>
              <a:ext uri="{FF2B5EF4-FFF2-40B4-BE49-F238E27FC236}">
                <a16:creationId xmlns:a16="http://schemas.microsoft.com/office/drawing/2014/main" id="{63AB706D-59E9-FF5E-FFAF-5295AA8C326A}"/>
              </a:ext>
            </a:extLst>
          </p:cNvPr>
          <p:cNvSpPr txBox="1"/>
          <p:nvPr/>
        </p:nvSpPr>
        <p:spPr>
          <a:xfrm>
            <a:off x="939652" y="5379572"/>
            <a:ext cx="4255490"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两次重触发器评估时间窗口内示意图</a:t>
            </a:r>
          </a:p>
          <a:p>
            <a:pPr algn="ctr"/>
            <a:r>
              <a:rPr lang="en-US" altLang="zh-CN"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l</a:t>
            </a:r>
            <a:r>
              <a:rPr lang="en-US" altLang="zh-CN" baseline="-25000"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1</a:t>
            </a:r>
            <a:r>
              <a:rPr lang="zh-CN" altLang="en-US"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代表来早了的信号，</a:t>
            </a:r>
            <a:r>
              <a:rPr lang="en-US" altLang="zh-CN"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l</a:t>
            </a:r>
            <a:r>
              <a:rPr lang="en-US" altLang="zh-CN" baseline="-25000"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2</a:t>
            </a:r>
            <a:r>
              <a:rPr lang="zh-CN" altLang="en-US"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代表堆积信号</a:t>
            </a:r>
          </a:p>
        </p:txBody>
      </p:sp>
      <p:graphicFrame>
        <p:nvGraphicFramePr>
          <p:cNvPr id="26" name="对象 25">
            <a:extLst>
              <a:ext uri="{FF2B5EF4-FFF2-40B4-BE49-F238E27FC236}">
                <a16:creationId xmlns:a16="http://schemas.microsoft.com/office/drawing/2014/main" id="{A4999838-615C-4811-05D1-0D9D37CA509E}"/>
              </a:ext>
            </a:extLst>
          </p:cNvPr>
          <p:cNvGraphicFramePr>
            <a:graphicFrameLocks noChangeAspect="1"/>
          </p:cNvGraphicFramePr>
          <p:nvPr/>
        </p:nvGraphicFramePr>
        <p:xfrm>
          <a:off x="6172348" y="1803216"/>
          <a:ext cx="1346200" cy="330200"/>
        </p:xfrm>
        <a:graphic>
          <a:graphicData uri="http://schemas.openxmlformats.org/presentationml/2006/ole">
            <mc:AlternateContent xmlns:mc="http://schemas.openxmlformats.org/markup-compatibility/2006">
              <mc:Choice xmlns:v="urn:schemas-microsoft-com:vml" Requires="v">
                <p:oleObj name="Equation" r:id="rId11" imgW="32308800" imgH="7924800" progId="Equation.DSMT4">
                  <p:embed/>
                </p:oleObj>
              </mc:Choice>
              <mc:Fallback>
                <p:oleObj name="Equation" r:id="rId11" imgW="32308800" imgH="7924800" progId="Equation.DSMT4">
                  <p:embed/>
                  <p:pic>
                    <p:nvPicPr>
                      <p:cNvPr id="26" name="对象 25">
                        <a:extLst>
                          <a:ext uri="{FF2B5EF4-FFF2-40B4-BE49-F238E27FC236}">
                            <a16:creationId xmlns:a16="http://schemas.microsoft.com/office/drawing/2014/main" id="{3B40EF27-AEA9-F4E9-8470-DBDF953E7FB5}"/>
                          </a:ext>
                        </a:extLst>
                      </p:cNvPr>
                      <p:cNvPicPr/>
                      <p:nvPr/>
                    </p:nvPicPr>
                    <p:blipFill>
                      <a:blip r:embed="rId4"/>
                      <a:stretch>
                        <a:fillRect/>
                      </a:stretch>
                    </p:blipFill>
                    <p:spPr>
                      <a:xfrm>
                        <a:off x="6172348" y="1803216"/>
                        <a:ext cx="1346200" cy="330200"/>
                      </a:xfrm>
                      <a:prstGeom prst="rect">
                        <a:avLst/>
                      </a:prstGeom>
                    </p:spPr>
                  </p:pic>
                </p:oleObj>
              </mc:Fallback>
            </mc:AlternateContent>
          </a:graphicData>
        </a:graphic>
      </p:graphicFrame>
      <p:graphicFrame>
        <p:nvGraphicFramePr>
          <p:cNvPr id="28" name="对象 27">
            <a:extLst>
              <a:ext uri="{FF2B5EF4-FFF2-40B4-BE49-F238E27FC236}">
                <a16:creationId xmlns:a16="http://schemas.microsoft.com/office/drawing/2014/main" id="{50CBC99B-1E7E-212C-A6B1-B4EEECCADC9F}"/>
              </a:ext>
            </a:extLst>
          </p:cNvPr>
          <p:cNvGraphicFramePr>
            <a:graphicFrameLocks noChangeAspect="1"/>
          </p:cNvGraphicFramePr>
          <p:nvPr/>
        </p:nvGraphicFramePr>
        <p:xfrm>
          <a:off x="6172348" y="2277774"/>
          <a:ext cx="2489200" cy="330200"/>
        </p:xfrm>
        <a:graphic>
          <a:graphicData uri="http://schemas.openxmlformats.org/presentationml/2006/ole">
            <mc:AlternateContent xmlns:mc="http://schemas.openxmlformats.org/markup-compatibility/2006">
              <mc:Choice xmlns:v="urn:schemas-microsoft-com:vml" Requires="v">
                <p:oleObj name="Equation" r:id="rId12" imgW="59740800" imgH="7924800" progId="Equation.DSMT4">
                  <p:embed/>
                </p:oleObj>
              </mc:Choice>
              <mc:Fallback>
                <p:oleObj name="Equation" r:id="rId12" imgW="59740800" imgH="7924800" progId="Equation.DSMT4">
                  <p:embed/>
                  <p:pic>
                    <p:nvPicPr>
                      <p:cNvPr id="28" name="对象 27">
                        <a:extLst>
                          <a:ext uri="{FF2B5EF4-FFF2-40B4-BE49-F238E27FC236}">
                            <a16:creationId xmlns:a16="http://schemas.microsoft.com/office/drawing/2014/main" id="{BC3682BA-5F87-8B3D-07EE-F92C6890E6A3}"/>
                          </a:ext>
                        </a:extLst>
                      </p:cNvPr>
                      <p:cNvPicPr/>
                      <p:nvPr/>
                    </p:nvPicPr>
                    <p:blipFill>
                      <a:blip r:embed="rId5"/>
                      <a:stretch>
                        <a:fillRect/>
                      </a:stretch>
                    </p:blipFill>
                    <p:spPr>
                      <a:xfrm>
                        <a:off x="6172348" y="2277774"/>
                        <a:ext cx="2489200" cy="330200"/>
                      </a:xfrm>
                      <a:prstGeom prst="rect">
                        <a:avLst/>
                      </a:prstGeom>
                    </p:spPr>
                  </p:pic>
                </p:oleObj>
              </mc:Fallback>
            </mc:AlternateContent>
          </a:graphicData>
        </a:graphic>
      </p:graphicFrame>
      <p:graphicFrame>
        <p:nvGraphicFramePr>
          <p:cNvPr id="30" name="对象 29">
            <a:extLst>
              <a:ext uri="{FF2B5EF4-FFF2-40B4-BE49-F238E27FC236}">
                <a16:creationId xmlns:a16="http://schemas.microsoft.com/office/drawing/2014/main" id="{6C0A7277-2475-6C5A-669D-766B0D8E57FF}"/>
              </a:ext>
            </a:extLst>
          </p:cNvPr>
          <p:cNvGraphicFramePr>
            <a:graphicFrameLocks noChangeAspect="1"/>
          </p:cNvGraphicFramePr>
          <p:nvPr/>
        </p:nvGraphicFramePr>
        <p:xfrm>
          <a:off x="6172348" y="2661348"/>
          <a:ext cx="2476500" cy="685800"/>
        </p:xfrm>
        <a:graphic>
          <a:graphicData uri="http://schemas.openxmlformats.org/presentationml/2006/ole">
            <mc:AlternateContent xmlns:mc="http://schemas.openxmlformats.org/markup-compatibility/2006">
              <mc:Choice xmlns:v="urn:schemas-microsoft-com:vml" Requires="v">
                <p:oleObj name="Equation" r:id="rId13" imgW="59436000" imgH="16459200" progId="Equation.DSMT4">
                  <p:embed/>
                </p:oleObj>
              </mc:Choice>
              <mc:Fallback>
                <p:oleObj name="Equation" r:id="rId13" imgW="59436000" imgH="16459200" progId="Equation.DSMT4">
                  <p:embed/>
                  <p:pic>
                    <p:nvPicPr>
                      <p:cNvPr id="30" name="对象 29">
                        <a:extLst>
                          <a:ext uri="{FF2B5EF4-FFF2-40B4-BE49-F238E27FC236}">
                            <a16:creationId xmlns:a16="http://schemas.microsoft.com/office/drawing/2014/main" id="{0C259B25-B00F-F0C8-35D3-48AF2D8462EF}"/>
                          </a:ext>
                        </a:extLst>
                      </p:cNvPr>
                      <p:cNvPicPr/>
                      <p:nvPr/>
                    </p:nvPicPr>
                    <p:blipFill>
                      <a:blip r:embed="rId6"/>
                      <a:stretch>
                        <a:fillRect/>
                      </a:stretch>
                    </p:blipFill>
                    <p:spPr>
                      <a:xfrm>
                        <a:off x="6172348" y="2661348"/>
                        <a:ext cx="2476500" cy="685800"/>
                      </a:xfrm>
                      <a:prstGeom prst="rect">
                        <a:avLst/>
                      </a:prstGeom>
                    </p:spPr>
                  </p:pic>
                </p:oleObj>
              </mc:Fallback>
            </mc:AlternateContent>
          </a:graphicData>
        </a:graphic>
      </p:graphicFrame>
      <p:graphicFrame>
        <p:nvGraphicFramePr>
          <p:cNvPr id="34" name="对象 33">
            <a:extLst>
              <a:ext uri="{FF2B5EF4-FFF2-40B4-BE49-F238E27FC236}">
                <a16:creationId xmlns:a16="http://schemas.microsoft.com/office/drawing/2014/main" id="{D4001716-20B5-63F5-C7BD-440067A350E7}"/>
              </a:ext>
            </a:extLst>
          </p:cNvPr>
          <p:cNvGraphicFramePr>
            <a:graphicFrameLocks noChangeAspect="1"/>
          </p:cNvGraphicFramePr>
          <p:nvPr/>
        </p:nvGraphicFramePr>
        <p:xfrm>
          <a:off x="7715398" y="3458874"/>
          <a:ext cx="1892300" cy="571500"/>
        </p:xfrm>
        <a:graphic>
          <a:graphicData uri="http://schemas.openxmlformats.org/presentationml/2006/ole">
            <mc:AlternateContent xmlns:mc="http://schemas.openxmlformats.org/markup-compatibility/2006">
              <mc:Choice xmlns:v="urn:schemas-microsoft-com:vml" Requires="v">
                <p:oleObj name="Equation" r:id="rId14" imgW="45415200" imgH="13716000" progId="Equation.DSMT4">
                  <p:embed/>
                </p:oleObj>
              </mc:Choice>
              <mc:Fallback>
                <p:oleObj name="Equation" r:id="rId14" imgW="45415200" imgH="13716000" progId="Equation.DSMT4">
                  <p:embed/>
                  <p:pic>
                    <p:nvPicPr>
                      <p:cNvPr id="34" name="对象 33">
                        <a:extLst>
                          <a:ext uri="{FF2B5EF4-FFF2-40B4-BE49-F238E27FC236}">
                            <a16:creationId xmlns:a16="http://schemas.microsoft.com/office/drawing/2014/main" id="{01DFB9C3-EC2B-C4CB-BAFA-13FF14DB02FB}"/>
                          </a:ext>
                        </a:extLst>
                      </p:cNvPr>
                      <p:cNvPicPr/>
                      <p:nvPr/>
                    </p:nvPicPr>
                    <p:blipFill>
                      <a:blip r:embed="rId7"/>
                      <a:stretch>
                        <a:fillRect/>
                      </a:stretch>
                    </p:blipFill>
                    <p:spPr>
                      <a:xfrm>
                        <a:off x="7715398" y="3458874"/>
                        <a:ext cx="1892300" cy="571500"/>
                      </a:xfrm>
                      <a:prstGeom prst="rect">
                        <a:avLst/>
                      </a:prstGeom>
                    </p:spPr>
                  </p:pic>
                </p:oleObj>
              </mc:Fallback>
            </mc:AlternateContent>
          </a:graphicData>
        </a:graphic>
      </p:graphicFrame>
      <p:graphicFrame>
        <p:nvGraphicFramePr>
          <p:cNvPr id="36" name="对象 35">
            <a:extLst>
              <a:ext uri="{FF2B5EF4-FFF2-40B4-BE49-F238E27FC236}">
                <a16:creationId xmlns:a16="http://schemas.microsoft.com/office/drawing/2014/main" id="{6EFF4887-78EE-9793-2B10-14EB4FE1908E}"/>
              </a:ext>
            </a:extLst>
          </p:cNvPr>
          <p:cNvGraphicFramePr>
            <a:graphicFrameLocks noChangeAspect="1"/>
          </p:cNvGraphicFramePr>
          <p:nvPr/>
        </p:nvGraphicFramePr>
        <p:xfrm>
          <a:off x="6172348" y="4216585"/>
          <a:ext cx="5562600" cy="1016000"/>
        </p:xfrm>
        <a:graphic>
          <a:graphicData uri="http://schemas.openxmlformats.org/presentationml/2006/ole">
            <mc:AlternateContent xmlns:mc="http://schemas.openxmlformats.org/markup-compatibility/2006">
              <mc:Choice xmlns:v="urn:schemas-microsoft-com:vml" Requires="v">
                <p:oleObj name="Equation" r:id="rId15" imgW="133502400" imgH="24384000" progId="Equation.DSMT4">
                  <p:embed/>
                </p:oleObj>
              </mc:Choice>
              <mc:Fallback>
                <p:oleObj name="Equation" r:id="rId15" imgW="133502400" imgH="24384000" progId="Equation.DSMT4">
                  <p:embed/>
                  <p:pic>
                    <p:nvPicPr>
                      <p:cNvPr id="36" name="对象 35">
                        <a:extLst>
                          <a:ext uri="{FF2B5EF4-FFF2-40B4-BE49-F238E27FC236}">
                            <a16:creationId xmlns:a16="http://schemas.microsoft.com/office/drawing/2014/main" id="{92A3D98C-95CC-8AD8-EE41-F180FEBAF6CA}"/>
                          </a:ext>
                        </a:extLst>
                      </p:cNvPr>
                      <p:cNvPicPr/>
                      <p:nvPr/>
                    </p:nvPicPr>
                    <p:blipFill>
                      <a:blip r:embed="rId8"/>
                      <a:stretch>
                        <a:fillRect/>
                      </a:stretch>
                    </p:blipFill>
                    <p:spPr>
                      <a:xfrm>
                        <a:off x="6172348" y="4216585"/>
                        <a:ext cx="5562600" cy="1016000"/>
                      </a:xfrm>
                      <a:prstGeom prst="rect">
                        <a:avLst/>
                      </a:prstGeom>
                    </p:spPr>
                  </p:pic>
                </p:oleObj>
              </mc:Fallback>
            </mc:AlternateContent>
          </a:graphicData>
        </a:graphic>
      </p:graphicFrame>
      <p:graphicFrame>
        <p:nvGraphicFramePr>
          <p:cNvPr id="39" name="对象 38">
            <a:extLst>
              <a:ext uri="{FF2B5EF4-FFF2-40B4-BE49-F238E27FC236}">
                <a16:creationId xmlns:a16="http://schemas.microsoft.com/office/drawing/2014/main" id="{F89E485A-2D07-C4CE-D648-0FDFA256556F}"/>
              </a:ext>
            </a:extLst>
          </p:cNvPr>
          <p:cNvGraphicFramePr>
            <a:graphicFrameLocks noChangeAspect="1"/>
          </p:cNvGraphicFramePr>
          <p:nvPr/>
        </p:nvGraphicFramePr>
        <p:xfrm>
          <a:off x="6172348" y="5416929"/>
          <a:ext cx="2743200" cy="355600"/>
        </p:xfrm>
        <a:graphic>
          <a:graphicData uri="http://schemas.openxmlformats.org/presentationml/2006/ole">
            <mc:AlternateContent xmlns:mc="http://schemas.openxmlformats.org/markup-compatibility/2006">
              <mc:Choice xmlns:v="urn:schemas-microsoft-com:vml" Requires="v">
                <p:oleObj name="Equation" r:id="rId16" imgW="65836800" imgH="8534400" progId="Equation.DSMT4">
                  <p:embed/>
                </p:oleObj>
              </mc:Choice>
              <mc:Fallback>
                <p:oleObj name="Equation" r:id="rId16" imgW="65836800" imgH="8534400" progId="Equation.DSMT4">
                  <p:embed/>
                  <p:pic>
                    <p:nvPicPr>
                      <p:cNvPr id="39" name="对象 38">
                        <a:extLst>
                          <a:ext uri="{FF2B5EF4-FFF2-40B4-BE49-F238E27FC236}">
                            <a16:creationId xmlns:a16="http://schemas.microsoft.com/office/drawing/2014/main" id="{0A6D1174-FA82-1D0F-18CB-AC42F7EA2B28}"/>
                          </a:ext>
                        </a:extLst>
                      </p:cNvPr>
                      <p:cNvPicPr/>
                      <p:nvPr/>
                    </p:nvPicPr>
                    <p:blipFill>
                      <a:blip r:embed="rId9"/>
                      <a:stretch>
                        <a:fillRect/>
                      </a:stretch>
                    </p:blipFill>
                    <p:spPr>
                      <a:xfrm>
                        <a:off x="6172348" y="5416929"/>
                        <a:ext cx="2743200" cy="355600"/>
                      </a:xfrm>
                      <a:prstGeom prst="rect">
                        <a:avLst/>
                      </a:prstGeom>
                    </p:spPr>
                  </p:pic>
                </p:oleObj>
              </mc:Fallback>
            </mc:AlternateContent>
          </a:graphicData>
        </a:graphic>
      </p:graphicFrame>
      <p:sp>
        <p:nvSpPr>
          <p:cNvPr id="53" name="矩形 52">
            <a:extLst>
              <a:ext uri="{FF2B5EF4-FFF2-40B4-BE49-F238E27FC236}">
                <a16:creationId xmlns:a16="http://schemas.microsoft.com/office/drawing/2014/main" id="{CB35EFF8-8727-522A-9587-B2AF6AB148A9}"/>
              </a:ext>
            </a:extLst>
          </p:cNvPr>
          <p:cNvSpPr/>
          <p:nvPr/>
        </p:nvSpPr>
        <p:spPr>
          <a:xfrm>
            <a:off x="9493249" y="5164678"/>
            <a:ext cx="2286149" cy="860102"/>
          </a:xfrm>
          <a:prstGeom prst="rect">
            <a:avLst/>
          </a:prstGeom>
          <a:gradFill>
            <a:gsLst>
              <a:gs pos="54000">
                <a:schemeClr val="accent1">
                  <a:lumMod val="60000"/>
                  <a:lumOff val="40000"/>
                  <a:alpha val="52000"/>
                </a:schemeClr>
              </a:gs>
              <a:gs pos="100000">
                <a:schemeClr val="accent1">
                  <a:lumMod val="60000"/>
                  <a:lumOff val="40000"/>
                  <a:alpha val="0"/>
                </a:schemeClr>
              </a:gs>
              <a:gs pos="0">
                <a:schemeClr val="accent1">
                  <a:lumMod val="60000"/>
                  <a:lumOff val="40000"/>
                  <a:alpha val="0"/>
                </a:schemeClr>
              </a:gs>
            </a:gsLst>
            <a:lin ang="0" scaled="0"/>
          </a:gradFill>
          <a:ln w="12700" cap="rnd">
            <a:gradFill>
              <a:gsLst>
                <a:gs pos="99000">
                  <a:srgbClr val="05318D">
                    <a:alpha val="0"/>
                  </a:srgbClr>
                </a:gs>
                <a:gs pos="1000">
                  <a:srgbClr val="042875">
                    <a:alpha val="0"/>
                  </a:srgbClr>
                </a:gs>
                <a:gs pos="0">
                  <a:schemeClr val="accent1">
                    <a:lumMod val="75000"/>
                  </a:schemeClr>
                </a:gs>
                <a:gs pos="100000">
                  <a:schemeClr val="accent1">
                    <a:lumMod val="75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5" name="图片 54">
            <a:extLst>
              <a:ext uri="{FF2B5EF4-FFF2-40B4-BE49-F238E27FC236}">
                <a16:creationId xmlns:a16="http://schemas.microsoft.com/office/drawing/2014/main" id="{7F715E9F-1EF1-20A5-43EA-70725EFE95D4}"/>
              </a:ext>
            </a:extLst>
          </p:cNvPr>
          <p:cNvPicPr>
            <a:picLocks noChangeAspect="1"/>
          </p:cNvPicPr>
          <p:nvPr/>
        </p:nvPicPr>
        <p:blipFill>
          <a:blip r:embed="rId17">
            <a:alphaModFix amt="47000"/>
            <a:extLst>
              <a:ext uri="{BEBA8EAE-BF5A-486C-A8C5-ECC9F3942E4B}">
                <a14:imgProps xmlns:a14="http://schemas.microsoft.com/office/drawing/2010/main">
                  <a14:imgLayer r:embed="rId18">
                    <a14:imgEffect>
                      <a14:saturation sat="199000"/>
                    </a14:imgEffect>
                    <a14:imgEffect>
                      <a14:brightnessContrast bright="-20000" contrast="40000"/>
                    </a14:imgEffect>
                  </a14:imgLayer>
                </a14:imgProps>
              </a:ext>
            </a:extLst>
          </a:blip>
          <a:srcRect t="20696" b="23512"/>
          <a:stretch>
            <a:fillRect/>
          </a:stretch>
        </p:blipFill>
        <p:spPr>
          <a:xfrm rot="5400000">
            <a:off x="6845900" y="3434394"/>
            <a:ext cx="952157" cy="707991"/>
          </a:xfrm>
          <a:prstGeom prst="rect">
            <a:avLst/>
          </a:prstGeom>
        </p:spPr>
      </p:pic>
      <p:sp>
        <p:nvSpPr>
          <p:cNvPr id="12" name="文本框 11">
            <a:extLst>
              <a:ext uri="{FF2B5EF4-FFF2-40B4-BE49-F238E27FC236}">
                <a16:creationId xmlns:a16="http://schemas.microsoft.com/office/drawing/2014/main" id="{1C91FB16-3B1B-ADFD-05D8-D97E39639948}"/>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7</a:t>
            </a:r>
            <a:endParaRPr lang="zh-CN" altLang="en-US" b="1" dirty="0">
              <a:latin typeface="+mj-lt"/>
            </a:endParaRPr>
          </a:p>
        </p:txBody>
      </p:sp>
    </p:spTree>
    <p:extLst>
      <p:ext uri="{BB962C8B-B14F-4D97-AF65-F5344CB8AC3E}">
        <p14:creationId xmlns:p14="http://schemas.microsoft.com/office/powerpoint/2010/main" val="1653008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a:extLst>
              <a:ext uri="{FF2B5EF4-FFF2-40B4-BE49-F238E27FC236}">
                <a16:creationId xmlns:a16="http://schemas.microsoft.com/office/drawing/2014/main" id="{B5856CC8-F4CB-7D0A-3DC3-239D268A87EC}"/>
              </a:ext>
            </a:extLst>
          </p:cNvPr>
          <p:cNvGrpSpPr/>
          <p:nvPr/>
        </p:nvGrpSpPr>
        <p:grpSpPr>
          <a:xfrm>
            <a:off x="457200" y="5979311"/>
            <a:ext cx="11221279" cy="722423"/>
            <a:chOff x="457200" y="5800200"/>
            <a:chExt cx="11221279" cy="983974"/>
          </a:xfrm>
        </p:grpSpPr>
        <p:sp>
          <p:nvSpPr>
            <p:cNvPr id="5" name="矩形 4">
              <a:extLst>
                <a:ext uri="{FF2B5EF4-FFF2-40B4-BE49-F238E27FC236}">
                  <a16:creationId xmlns:a16="http://schemas.microsoft.com/office/drawing/2014/main" id="{442BC501-CD2E-59A4-DE32-E19C610E09F8}"/>
                </a:ext>
              </a:extLst>
            </p:cNvPr>
            <p:cNvSpPr/>
            <p:nvPr/>
          </p:nvSpPr>
          <p:spPr>
            <a:xfrm>
              <a:off x="457201" y="5800201"/>
              <a:ext cx="11221278" cy="983973"/>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形状 7">
              <a:extLst>
                <a:ext uri="{FF2B5EF4-FFF2-40B4-BE49-F238E27FC236}">
                  <a16:creationId xmlns:a16="http://schemas.microsoft.com/office/drawing/2014/main" id="{E38C2EEF-5215-E56A-7541-872067FBA477}"/>
                </a:ext>
              </a:extLst>
            </p:cNvPr>
            <p:cNvSpPr/>
            <p:nvPr/>
          </p:nvSpPr>
          <p:spPr>
            <a:xfrm>
              <a:off x="457200" y="5800200"/>
              <a:ext cx="1162487" cy="983973"/>
            </a:xfrm>
            <a:custGeom>
              <a:avLst/>
              <a:gdLst>
                <a:gd name="csX0" fmla="*/ 0 w 1162487"/>
                <a:gd name="csY0" fmla="*/ 0 h 983973"/>
                <a:gd name="csX1" fmla="*/ 904461 w 1162487"/>
                <a:gd name="csY1" fmla="*/ 0 h 983973"/>
                <a:gd name="csX2" fmla="*/ 904461 w 1162487"/>
                <a:gd name="csY2" fmla="*/ 278294 h 983973"/>
                <a:gd name="csX3" fmla="*/ 1162487 w 1162487"/>
                <a:gd name="csY3" fmla="*/ 501927 h 983973"/>
                <a:gd name="csX4" fmla="*/ 904461 w 1162487"/>
                <a:gd name="csY4" fmla="*/ 705678 h 983973"/>
                <a:gd name="csX5" fmla="*/ 904461 w 1162487"/>
                <a:gd name="csY5" fmla="*/ 983973 h 983973"/>
                <a:gd name="csX6" fmla="*/ 0 w 1162487"/>
                <a:gd name="csY6" fmla="*/ 983973 h 9839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162487" h="983973">
                  <a:moveTo>
                    <a:pt x="0" y="0"/>
                  </a:moveTo>
                  <a:lnTo>
                    <a:pt x="904461" y="0"/>
                  </a:lnTo>
                  <a:lnTo>
                    <a:pt x="904461" y="278294"/>
                  </a:lnTo>
                  <a:lnTo>
                    <a:pt x="1162487" y="501927"/>
                  </a:lnTo>
                  <a:lnTo>
                    <a:pt x="904461" y="705678"/>
                  </a:lnTo>
                  <a:lnTo>
                    <a:pt x="904461" y="983973"/>
                  </a:lnTo>
                  <a:lnTo>
                    <a:pt x="0" y="983973"/>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文本框 9">
              <a:extLst>
                <a:ext uri="{FF2B5EF4-FFF2-40B4-BE49-F238E27FC236}">
                  <a16:creationId xmlns:a16="http://schemas.microsoft.com/office/drawing/2014/main" id="{07318032-97A9-B8CD-3E8C-05EA82863BAB}"/>
                </a:ext>
              </a:extLst>
            </p:cNvPr>
            <p:cNvSpPr txBox="1"/>
            <p:nvPr/>
          </p:nvSpPr>
          <p:spPr>
            <a:xfrm>
              <a:off x="1239078" y="6061355"/>
              <a:ext cx="10439400" cy="628809"/>
            </a:xfrm>
            <a:prstGeom prst="rect">
              <a:avLst/>
            </a:prstGeom>
            <a:noFill/>
          </p:spPr>
          <p:txBody>
            <a:bodyPr wrap="square">
              <a:spAutoFit/>
            </a:bodyPr>
            <a:lstStyle/>
            <a:p>
              <a:pPr algn="ctr"/>
              <a:r>
                <a:rPr lang="zh-CN" altLang="en-US" sz="2400" b="1" dirty="0">
                  <a:latin typeface="Times New Roman" panose="02020603050405020304" pitchFamily="18" charset="0"/>
                  <a:cs typeface="Times New Roman" panose="02020603050405020304" pitchFamily="18" charset="0"/>
                </a:rPr>
                <a:t>幅值提取系统：</a:t>
              </a:r>
              <a:r>
                <a:rPr lang="en-US" altLang="zh-CN" sz="2400" b="1" dirty="0" err="1">
                  <a:latin typeface="Times New Roman" panose="02020603050405020304" pitchFamily="18" charset="0"/>
                  <a:cs typeface="Times New Roman" panose="02020603050405020304" pitchFamily="18" charset="0"/>
                </a:rPr>
                <a:t>NaI</a:t>
              </a:r>
              <a:r>
                <a:rPr lang="en-US" altLang="zh-CN" sz="2400" b="1" dirty="0">
                  <a:latin typeface="Times New Roman" panose="02020603050405020304" pitchFamily="18" charset="0"/>
                  <a:cs typeface="Times New Roman" panose="02020603050405020304" pitchFamily="18" charset="0"/>
                </a:rPr>
                <a:t>(Tl)</a:t>
              </a:r>
              <a:r>
                <a:rPr lang="zh-CN" altLang="en-US" sz="2400" b="1" dirty="0">
                  <a:latin typeface="Times New Roman" panose="02020603050405020304" pitchFamily="18" charset="0"/>
                  <a:cs typeface="Times New Roman" panose="02020603050405020304" pitchFamily="18" charset="0"/>
                </a:rPr>
                <a:t>探测器、信号处理电路、系统电源</a:t>
              </a:r>
            </a:p>
          </p:txBody>
        </p:sp>
      </p:grpSp>
      <p:grpSp>
        <p:nvGrpSpPr>
          <p:cNvPr id="7" name="组合 6">
            <a:extLst>
              <a:ext uri="{FF2B5EF4-FFF2-40B4-BE49-F238E27FC236}">
                <a16:creationId xmlns:a16="http://schemas.microsoft.com/office/drawing/2014/main" id="{B5F180F9-F07A-06F3-1A2E-0A6655902AA6}"/>
              </a:ext>
            </a:extLst>
          </p:cNvPr>
          <p:cNvGrpSpPr/>
          <p:nvPr/>
        </p:nvGrpSpPr>
        <p:grpSpPr>
          <a:xfrm>
            <a:off x="2200134" y="154241"/>
            <a:ext cx="5682454" cy="342858"/>
            <a:chOff x="2200134" y="154241"/>
            <a:chExt cx="5682454" cy="342858"/>
          </a:xfrm>
        </p:grpSpPr>
        <p:sp>
          <p:nvSpPr>
            <p:cNvPr id="11" name="文本框 10">
              <a:extLst>
                <a:ext uri="{FF2B5EF4-FFF2-40B4-BE49-F238E27FC236}">
                  <a16:creationId xmlns:a16="http://schemas.microsoft.com/office/drawing/2014/main" id="{376A5F69-6ACD-95D6-DD74-5538BCE3EA4A}"/>
                </a:ext>
              </a:extLst>
            </p:cNvPr>
            <p:cNvSpPr txBox="1"/>
            <p:nvPr/>
          </p:nvSpPr>
          <p:spPr>
            <a:xfrm>
              <a:off x="2200134"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引言</a:t>
              </a:r>
            </a:p>
          </p:txBody>
        </p:sp>
        <p:sp>
          <p:nvSpPr>
            <p:cNvPr id="13" name="文本框 12">
              <a:extLst>
                <a:ext uri="{FF2B5EF4-FFF2-40B4-BE49-F238E27FC236}">
                  <a16:creationId xmlns:a16="http://schemas.microsoft.com/office/drawing/2014/main" id="{1617F84F-6526-2B75-D615-DC575482BE37}"/>
                </a:ext>
              </a:extLst>
            </p:cNvPr>
            <p:cNvSpPr txBox="1"/>
            <p:nvPr/>
          </p:nvSpPr>
          <p:spPr>
            <a:xfrm>
              <a:off x="3664026" y="154241"/>
              <a:ext cx="1290778" cy="261610"/>
            </a:xfrm>
            <a:prstGeom prst="rect">
              <a:avLst/>
            </a:prstGeom>
            <a:noFill/>
            <a:effectLst/>
          </p:spPr>
          <p:txBody>
            <a:bodyPr wrap="square" rtlCol="0">
              <a:spAutoFit/>
            </a:bodyPr>
            <a:lstStyle>
              <a:defPPr>
                <a:defRPr lang="zh-CN"/>
              </a:defPPr>
              <a:lvl1pPr algn="ctr">
                <a:defRPr sz="1100">
                  <a:solidFill>
                    <a:schemeClr val="bg1">
                      <a:lumMod val="65000"/>
                    </a:schemeClr>
                  </a:solidFill>
                  <a:latin typeface="+mn-ea"/>
                </a:defRPr>
              </a:lvl1pPr>
            </a:lstStyle>
            <a:p>
              <a:r>
                <a:rPr lang="zh-CN" altLang="en-US" dirty="0"/>
                <a:t>技术原理</a:t>
              </a:r>
            </a:p>
          </p:txBody>
        </p:sp>
        <p:sp>
          <p:nvSpPr>
            <p:cNvPr id="34" name="文本框 33">
              <a:extLst>
                <a:ext uri="{FF2B5EF4-FFF2-40B4-BE49-F238E27FC236}">
                  <a16:creationId xmlns:a16="http://schemas.microsoft.com/office/drawing/2014/main" id="{F8D7E66F-241E-54AF-E187-534E77E32F43}"/>
                </a:ext>
              </a:extLst>
            </p:cNvPr>
            <p:cNvSpPr txBox="1"/>
            <p:nvPr/>
          </p:nvSpPr>
          <p:spPr>
            <a:xfrm>
              <a:off x="5127918" y="154241"/>
              <a:ext cx="1290778" cy="307777"/>
            </a:xfrm>
            <a:prstGeom prst="rect">
              <a:avLst/>
            </a:prstGeom>
            <a:noFill/>
          </p:spPr>
          <p:txBody>
            <a:bodyPr wrap="square" rtlCol="0">
              <a:spAutoFit/>
            </a:bodyPr>
            <a:lstStyle>
              <a:defPPr>
                <a:defRPr lang="zh-CN"/>
              </a:defPPr>
              <a:lvl1pPr algn="ctr">
                <a:defRPr sz="1100" b="1">
                  <a:gradFill>
                    <a:gsLst>
                      <a:gs pos="0">
                        <a:srgbClr val="063BAC"/>
                      </a:gs>
                      <a:gs pos="77000">
                        <a:schemeClr val="accent1">
                          <a:lumMod val="50000"/>
                        </a:schemeClr>
                      </a:gs>
                    </a:gsLst>
                    <a:lin ang="5400000" scaled="0"/>
                  </a:gradFill>
                  <a:latin typeface="+mn-ea"/>
                </a:defRPr>
              </a:lvl1pPr>
            </a:lstStyle>
            <a:p>
              <a:r>
                <a:rPr lang="zh-CN" altLang="en-US" sz="1400" dirty="0"/>
                <a:t>实验</a:t>
              </a:r>
            </a:p>
          </p:txBody>
        </p:sp>
        <p:sp>
          <p:nvSpPr>
            <p:cNvPr id="35" name="文本框 34">
              <a:extLst>
                <a:ext uri="{FF2B5EF4-FFF2-40B4-BE49-F238E27FC236}">
                  <a16:creationId xmlns:a16="http://schemas.microsoft.com/office/drawing/2014/main" id="{9C0C8B57-242E-D2B5-B062-E92502CFD8E2}"/>
                </a:ext>
              </a:extLst>
            </p:cNvPr>
            <p:cNvSpPr txBox="1"/>
            <p:nvPr/>
          </p:nvSpPr>
          <p:spPr>
            <a:xfrm>
              <a:off x="6591810" y="154241"/>
              <a:ext cx="1290778" cy="261610"/>
            </a:xfrm>
            <a:prstGeom prst="rect">
              <a:avLst/>
            </a:prstGeom>
            <a:noFill/>
            <a:effectLst/>
          </p:spPr>
          <p:txBody>
            <a:bodyPr wrap="square" rtlCol="0">
              <a:spAutoFit/>
            </a:bodyPr>
            <a:lstStyle/>
            <a:p>
              <a:pPr algn="ctr"/>
              <a:r>
                <a:rPr lang="zh-CN" altLang="en-US" sz="1100" dirty="0">
                  <a:solidFill>
                    <a:schemeClr val="bg1">
                      <a:lumMod val="65000"/>
                    </a:schemeClr>
                  </a:solidFill>
                  <a:latin typeface="+mn-ea"/>
                  <a:ea typeface="+mn-ea"/>
                </a:rPr>
                <a:t>结论</a:t>
              </a:r>
            </a:p>
          </p:txBody>
        </p:sp>
        <p:sp>
          <p:nvSpPr>
            <p:cNvPr id="37" name="矩形: 圆角 36">
              <a:extLst>
                <a:ext uri="{FF2B5EF4-FFF2-40B4-BE49-F238E27FC236}">
                  <a16:creationId xmlns:a16="http://schemas.microsoft.com/office/drawing/2014/main" id="{94BE1F03-AB66-65B4-7427-E702AF6375A2}"/>
                </a:ext>
              </a:extLst>
            </p:cNvPr>
            <p:cNvSpPr/>
            <p:nvPr/>
          </p:nvSpPr>
          <p:spPr>
            <a:xfrm>
              <a:off x="5366166" y="451380"/>
              <a:ext cx="814282" cy="45719"/>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8" name="文本框 37">
            <a:extLst>
              <a:ext uri="{FF2B5EF4-FFF2-40B4-BE49-F238E27FC236}">
                <a16:creationId xmlns:a16="http://schemas.microsoft.com/office/drawing/2014/main" id="{85ABF6D9-9820-BB49-D5D2-ED189C6C4C00}"/>
              </a:ext>
            </a:extLst>
          </p:cNvPr>
          <p:cNvSpPr txBox="1"/>
          <p:nvPr/>
        </p:nvSpPr>
        <p:spPr>
          <a:xfrm>
            <a:off x="679680" y="768896"/>
            <a:ext cx="3187091" cy="553998"/>
          </a:xfrm>
          <a:prstGeom prst="rect">
            <a:avLst/>
          </a:prstGeom>
          <a:noFill/>
        </p:spPr>
        <p:txBody>
          <a:bodyPr wrap="none" rtlCol="0">
            <a:spAutoFit/>
          </a:bodyPr>
          <a:lstStyle/>
          <a:p>
            <a:r>
              <a:rPr lang="en-US" altLang="zh-CN" sz="3000" dirty="0">
                <a:gradFill>
                  <a:gsLst>
                    <a:gs pos="81000">
                      <a:schemeClr val="accent1">
                        <a:lumMod val="75000"/>
                      </a:schemeClr>
                    </a:gs>
                    <a:gs pos="0">
                      <a:schemeClr val="accent1"/>
                    </a:gs>
                  </a:gsLst>
                  <a:lin ang="5400000" scaled="1"/>
                </a:gradFill>
                <a:latin typeface="+mj-ea"/>
                <a:ea typeface="+mj-ea"/>
              </a:rPr>
              <a:t>3.1 </a:t>
            </a:r>
            <a:r>
              <a:rPr lang="zh-CN" altLang="en-US" sz="3000" dirty="0">
                <a:gradFill>
                  <a:gsLst>
                    <a:gs pos="81000">
                      <a:schemeClr val="accent1">
                        <a:lumMod val="75000"/>
                      </a:schemeClr>
                    </a:gs>
                    <a:gs pos="0">
                      <a:schemeClr val="accent1"/>
                    </a:gs>
                  </a:gsLst>
                  <a:lin ang="5400000" scaled="1"/>
                </a:gradFill>
                <a:latin typeface="+mj-ea"/>
                <a:ea typeface="+mj-ea"/>
              </a:rPr>
              <a:t>实验测试平台</a:t>
            </a:r>
          </a:p>
        </p:txBody>
      </p:sp>
      <p:pic>
        <p:nvPicPr>
          <p:cNvPr id="29" name="图片 28">
            <a:extLst>
              <a:ext uri="{FF2B5EF4-FFF2-40B4-BE49-F238E27FC236}">
                <a16:creationId xmlns:a16="http://schemas.microsoft.com/office/drawing/2014/main" id="{76F98903-AFF4-344D-4855-D91D7A9D1669}"/>
              </a:ext>
            </a:extLst>
          </p:cNvPr>
          <p:cNvPicPr>
            <a:picLocks noChangeAspect="1"/>
          </p:cNvPicPr>
          <p:nvPr/>
        </p:nvPicPr>
        <p:blipFill>
          <a:blip r:embed="rId3">
            <a:extLst>
              <a:ext uri="{28A0092B-C50C-407E-A947-70E740481C1C}">
                <a14:useLocalDpi xmlns:a14="http://schemas.microsoft.com/office/drawing/2010/main" val="0"/>
              </a:ext>
            </a:extLst>
          </a:blip>
          <a:srcRect l="23988" t="5443" r="26889"/>
          <a:stretch/>
        </p:blipFill>
        <p:spPr>
          <a:xfrm>
            <a:off x="8841661" y="1085094"/>
            <a:ext cx="1765494" cy="4031364"/>
          </a:xfrm>
          <a:prstGeom prst="rect">
            <a:avLst/>
          </a:prstGeom>
        </p:spPr>
      </p:pic>
      <p:sp>
        <p:nvSpPr>
          <p:cNvPr id="32" name="文本框 31">
            <a:extLst>
              <a:ext uri="{FF2B5EF4-FFF2-40B4-BE49-F238E27FC236}">
                <a16:creationId xmlns:a16="http://schemas.microsoft.com/office/drawing/2014/main" id="{EFAB356A-7B27-CE88-81A7-D363B63EDBC0}"/>
              </a:ext>
            </a:extLst>
          </p:cNvPr>
          <p:cNvSpPr txBox="1"/>
          <p:nvPr/>
        </p:nvSpPr>
        <p:spPr>
          <a:xfrm>
            <a:off x="8383839" y="5159224"/>
            <a:ext cx="2874569" cy="400110"/>
          </a:xfrm>
          <a:prstGeom prst="rect">
            <a:avLst/>
          </a:prstGeom>
          <a:noFill/>
        </p:spPr>
        <p:txBody>
          <a:bodyPr wrap="square">
            <a:spAutoFit/>
          </a:bodyPr>
          <a:lstStyle/>
          <a:p>
            <a:pPr algn="ctr"/>
            <a:r>
              <a:rPr lang="en-US" altLang="zh-CN" sz="2000" dirty="0" err="1">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NaI</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(Tl)</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sym typeface="微软雅黑" panose="020B0503020204020204" pitchFamily="34" charset="-122"/>
              </a:rPr>
              <a:t>探测器实物图</a:t>
            </a:r>
            <a:endParaRPr lang="zh-CN" altLang="en-US" sz="200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0" name="文本框 39">
            <a:extLst>
              <a:ext uri="{FF2B5EF4-FFF2-40B4-BE49-F238E27FC236}">
                <a16:creationId xmlns:a16="http://schemas.microsoft.com/office/drawing/2014/main" id="{926BAC9D-5ABF-8A2B-F9AC-A466C75F77EC}"/>
              </a:ext>
            </a:extLst>
          </p:cNvPr>
          <p:cNvSpPr txBox="1"/>
          <p:nvPr/>
        </p:nvSpPr>
        <p:spPr>
          <a:xfrm>
            <a:off x="8125341" y="5537018"/>
            <a:ext cx="3553137" cy="369332"/>
          </a:xfrm>
          <a:prstGeom prst="rect">
            <a:avLst/>
          </a:prstGeom>
          <a:noFill/>
        </p:spPr>
        <p:txBody>
          <a:bodyPr wrap="square">
            <a:spAutoFit/>
          </a:bodyPr>
          <a:lstStyle/>
          <a:p>
            <a:pPr algn="ctr"/>
            <a:r>
              <a:rPr lang="zh-CN" altLang="zh-CN" sz="1800" b="1" kern="100" dirty="0">
                <a:solidFill>
                  <a:srgbClr val="0746CB"/>
                </a:solidFill>
                <a:effectLst/>
                <a:latin typeface="Times New Roman" panose="02020603050405020304" pitchFamily="18" charset="0"/>
                <a:ea typeface="微软雅黑" panose="020B0503020204020204" pitchFamily="34" charset="-122"/>
                <a:cs typeface="Times New Roman" panose="02020603050405020304" pitchFamily="18" charset="0"/>
              </a:rPr>
              <a:t>能量分辨率</a:t>
            </a:r>
            <a:r>
              <a:rPr lang="en-US" altLang="zh-CN" sz="1800" b="1" kern="100" dirty="0">
                <a:solidFill>
                  <a:srgbClr val="0746CB"/>
                </a:solidFill>
                <a:effectLst/>
                <a:latin typeface="Times New Roman" panose="02020603050405020304" pitchFamily="18" charset="0"/>
                <a:ea typeface="微软雅黑" panose="020B0503020204020204" pitchFamily="34" charset="-122"/>
                <a:cs typeface="Times New Roman" panose="02020603050405020304" pitchFamily="18" charset="0"/>
              </a:rPr>
              <a:t>≤7.5%@0.662MeV</a:t>
            </a:r>
            <a:endParaRPr lang="zh-CN" altLang="en-US" b="1" dirty="0">
              <a:solidFill>
                <a:srgbClr val="0746CB"/>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文本框 2">
            <a:extLst>
              <a:ext uri="{FF2B5EF4-FFF2-40B4-BE49-F238E27FC236}">
                <a16:creationId xmlns:a16="http://schemas.microsoft.com/office/drawing/2014/main" id="{B1229D0E-740F-A690-DE08-D1C3D7597802}"/>
              </a:ext>
            </a:extLst>
          </p:cNvPr>
          <p:cNvSpPr txBox="1"/>
          <p:nvPr/>
        </p:nvSpPr>
        <p:spPr>
          <a:xfrm>
            <a:off x="11801283" y="6395611"/>
            <a:ext cx="337529" cy="369332"/>
          </a:xfrm>
          <a:prstGeom prst="rect">
            <a:avLst/>
          </a:prstGeom>
          <a:noFill/>
        </p:spPr>
        <p:txBody>
          <a:bodyPr wrap="square" rtlCol="0">
            <a:spAutoFit/>
          </a:bodyPr>
          <a:lstStyle/>
          <a:p>
            <a:r>
              <a:rPr lang="en-US" altLang="zh-CN" b="1" dirty="0">
                <a:latin typeface="+mj-lt"/>
              </a:rPr>
              <a:t>8</a:t>
            </a:r>
            <a:endParaRPr lang="zh-CN" altLang="en-US" b="1" dirty="0">
              <a:latin typeface="+mj-lt"/>
            </a:endParaRPr>
          </a:p>
        </p:txBody>
      </p:sp>
      <p:pic>
        <p:nvPicPr>
          <p:cNvPr id="2" name="图片 1">
            <a:extLst>
              <a:ext uri="{FF2B5EF4-FFF2-40B4-BE49-F238E27FC236}">
                <a16:creationId xmlns:a16="http://schemas.microsoft.com/office/drawing/2014/main" id="{F835DEA4-DD75-5639-ED22-C8B0CD0F6D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207" y="1527971"/>
            <a:ext cx="7832632" cy="4031363"/>
          </a:xfrm>
          <a:prstGeom prst="rect">
            <a:avLst/>
          </a:prstGeom>
        </p:spPr>
      </p:pic>
    </p:spTree>
    <p:extLst>
      <p:ext uri="{BB962C8B-B14F-4D97-AF65-F5344CB8AC3E}">
        <p14:creationId xmlns:p14="http://schemas.microsoft.com/office/powerpoint/2010/main" val="793263667"/>
      </p:ext>
    </p:extLst>
  </p:cSld>
  <p:clrMapOvr>
    <a:masterClrMapping/>
  </p:clrMapOvr>
</p:sld>
</file>

<file path=ppt/theme/theme1.xml><?xml version="1.0" encoding="utf-8"?>
<a:theme xmlns:a="http://schemas.openxmlformats.org/drawingml/2006/main" name="Office 主题​​">
  <a:themeElements>
    <a:clrScheme name="学成归来">
      <a:dk1>
        <a:sysClr val="windowText" lastClr="000000"/>
      </a:dk1>
      <a:lt1>
        <a:sysClr val="window" lastClr="FFFFFF"/>
      </a:lt1>
      <a:dk2>
        <a:srgbClr val="39302A"/>
      </a:dk2>
      <a:lt2>
        <a:srgbClr val="E5DEDB"/>
      </a:lt2>
      <a:accent1>
        <a:srgbClr val="0746CB"/>
      </a:accent1>
      <a:accent2>
        <a:srgbClr val="E0FCFF"/>
      </a:accent2>
      <a:accent3>
        <a:srgbClr val="FFFCCA"/>
      </a:accent3>
      <a:accent4>
        <a:srgbClr val="264E86"/>
      </a:accent4>
      <a:accent5>
        <a:srgbClr val="F01B2D"/>
      </a:accent5>
      <a:accent6>
        <a:srgbClr val="FF985E"/>
      </a:accent6>
      <a:hlink>
        <a:srgbClr val="2998E3"/>
      </a:hlink>
      <a:folHlink>
        <a:srgbClr val="7F723D"/>
      </a:folHlink>
    </a:clrScheme>
    <a:fontScheme name="学成归来">
      <a:majorFont>
        <a:latin typeface="Times New Roman"/>
        <a:ea typeface="思源宋体 CN Heavy"/>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5360</TotalTime>
  <Words>3617</Words>
  <Application>Microsoft Office PowerPoint</Application>
  <PresentationFormat>宽屏</PresentationFormat>
  <Paragraphs>388</Paragraphs>
  <Slides>16</Slides>
  <Notes>12</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2</vt:i4>
      </vt:variant>
      <vt:variant>
        <vt:lpstr>幻灯片标题</vt:lpstr>
      </vt:variant>
      <vt:variant>
        <vt:i4>16</vt:i4>
      </vt:variant>
    </vt:vector>
  </HeadingPairs>
  <TitlesOfParts>
    <vt:vector size="27" baseType="lpstr">
      <vt:lpstr>思源宋体 CN Heavy</vt:lpstr>
      <vt:lpstr>Arial</vt:lpstr>
      <vt:lpstr>Times New Roman</vt:lpstr>
      <vt:lpstr>微软雅黑</vt:lpstr>
      <vt:lpstr>Wingdings</vt:lpstr>
      <vt:lpstr>兰米宋体</vt:lpstr>
      <vt:lpstr>黑体</vt:lpstr>
      <vt:lpstr>等线</vt:lpstr>
      <vt:lpstr>Office 主题​​</vt:lpstr>
      <vt:lpstr>Graph</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Jiahui Wang</dc:creator>
  <cp:lastModifiedBy>欣怡 刘</cp:lastModifiedBy>
  <cp:revision>63</cp:revision>
  <dcterms:created xsi:type="dcterms:W3CDTF">2026-05-23T08:18:42Z</dcterms:created>
  <dcterms:modified xsi:type="dcterms:W3CDTF">2026-08-11T20:20:40Z</dcterms:modified>
</cp:coreProperties>
</file>