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中度样式 3 - 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中度样式 3 - 强调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深色样式 2 - 强调 1/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1" d="100"/>
          <a:sy n="131" d="100"/>
        </p:scale>
        <p:origin x="101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各位专家、各位老师，大家好。我是来自中国科学院高能物理研究所的张泽鑫。今天汇报的题目是《双端读出连续晶体PET探测器电子学系统设计》。本工作面向</a:t>
            </a:r>
            <a:r>
              <a:rPr lang="zh-CN" altLang="en-US"/>
              <a:t>连续晶体</a:t>
            </a:r>
            <a:r>
              <a:t>小动物</a:t>
            </a:r>
            <a:r>
              <a:rPr err="1"/>
              <a:t>PET，重点介绍我们如何通过分层FPGA架构，同时解决高通道密度、双端事件关联和高计数率处理问题</a:t>
            </a:r>
            <a:r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下面看性能结果。能谱测试覆盖镅241、铯137和钠22。比较不同积分设置后，9点高斯峰值积分取得最佳综合效果，在511 keV处能量分辨率为12.20%，能量刻度线性R平方为0.99994。短时稳定性方面，我们连续监测16套采集电子学和SiPM阵列1.5小时，供电电压峰峰值只有0.03伏，SiPM偏置峰峰值0.02伏。需要强调的是，温度仍在缓慢变化，所以这里证明的是短时电气一致性，而不是完整的长期热稳定性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位置与DOI性能通过准直钠22点源逐点扫描获得，扫描步长为2毫米。双端特征结合相邻晶体光共享后，整体横向空间分辨率达到0.97毫米，平均DOI分辨率为1.39毫米。从二维分布可以看到，黑化边缘仍存在向内压缩，而光共享区域接近高斯分布。DOI结果中，中心区域约1.26毫米，优于黑化边缘和光共享过渡区域。这个结果说明，前端通道压缩没有破坏实现三维定位所需的主要光分布信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时间性能这里要特别说明测试边界。我们将同一个电脉冲一分为二，一路直接输入，另一路加入固定延迟，测得双通道时间差分布FWHM为75.76皮秒。假设两通道等效，除以根号二后，单通道数字时间戳链路本征精度为53.57皮秒。这个结果只用于证明FPGA时间戳不会限制事件同步和符合筛选。它不包含模拟定时前端、SiPM、闪烁光子统计和晶体光传输，因此绝不能作为完整探测器CTR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t>全环计数率测试揭示了当前系统的主要瓶颈。采集层随活度单调上升，在2毫居里时两模块分别达到2.85和2.73 Mcps，并逐渐饱和。预处理层的有效双端事件先上升，在0.8到1.0毫居里附近达到1.09和1.06 Mcps，随后下降。原因不是单一器件恢复时间，而是模拟堆积、触发重叠、FIFO和时间缓冲占用，以及多候选落入同一匹配窗的共同作用。等效系统死时间约0.9到1.0微秒，因此下一步优化重点应放在匹配流水并行度、缓存深度和前端整形窗口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最后总结三点。第一，在架构上，我们把行列通道压缩、FPGA特征提取、双端事件融合和全环符合整合到三级读出链路中，有效能量通道数降低83.3%。第二，在探测器性能上，511 keV能量分辨率为12.20%，横向空间分辨率0.97毫米，平均DOI分辨率1.39毫米。第三，在实时处理上，采集层接近2.8 Mcps每模块，预处理层有效双端事件约1 </a:t>
            </a:r>
            <a:r>
              <a:rPr err="1"/>
              <a:t>Mcps。后续工作将重点降低预处理死时间，提高前端集成度，并补充完整探测器级时间性能和长期热稳定性测试</a:t>
            </a:r>
            <a:r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err="1"/>
              <a:t>我的汇报到这里，谢谢各位专家和老师，恳请批评指正</a:t>
            </a:r>
            <a:r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连续晶体PET的优势，是没有像素间死区，探测效率高，并且可以利用光分布进行三维定位。采用双端读出以后，DOI信息和边缘位置恢复能力进一步增强。但代价是电子学问题不再是单纯的多通道采集：上下端数据必须同步，事件必须正确配对，同时还要在高计数率下完成位置、能量和时间特征提取。因此，我们把问题概括为五个相互耦合的要求：高通道密度、双端同步、实时定位、高计数率和系统扩展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针对这些要求，我们没有把所有原始数据直接送到后端，而是采用三级分层架构。第一层是信号采集板，完成96路能量和4路定时的同步数字化，并实时提取特征；第二层是模块预处理板，将上下端事件进行匹配并融合成紧凑事件包；第三层由Alveo U200完成全环符合和主机传输。模块内部使用LVDS，模块之间使用10 Gbps </a:t>
            </a:r>
            <a:r>
              <a:rPr err="1"/>
              <a:t>Aurora光链路。这样做的关键，是在靠近探测器的位置先减少冗余数据</a:t>
            </a:r>
            <a:r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具体到一个探测器模块，内部包含四块40乘40乘20毫米的</a:t>
            </a:r>
            <a:r>
              <a:rPr lang="zh-CN" altLang="en-US"/>
              <a:t>连续</a:t>
            </a:r>
            <a:r>
              <a:t>LYSO晶体，每块晶体上下两端各耦合一块12乘12的SiPM阵列。上下端分别连接一块信号采集板，中间由一块预处理板连接。因此，一个模块在电子学上对应192路能量和8路定时。三块PCB采用紧凑堆叠结构，并配置强制风冷，为后续八模块环形集成提供基础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前端首先通过行列求和降低通道数。一个12乘12阵列原本有144路能量信号，压缩后只保留12路行和与12路列和，也就是24路，有效通道数减少83.3%。每个求和节点后接低噪声跨阻放大器，完成电荷到电压转换和积分。定时信号采用独立路径：高阈值用于幅度有效性判断，低阈值用于较早的时间拾取，再经延迟和D触发器生成标准脉冲送入FPGA。能量和定时分路处理，使两类性能可以分别优化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信号采集板是整个系统的数据入口。单板接收96路能量信号，由三片32通道ADS52J90以40 MSPS完成数字化，同时接收4路专用定时信号。核心FPGA为XC7K325T，片上依次完成动态基线扣除、峰值积分、阈值抑噪和特征提取。板上还集成DDR3、可编程时钟、激光同步与外触发接口。这里的设计目标不是保存全部波形，而是尽快把波形转化为后续匹配需要的事件特征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在FPGA内部，首先只在无触发区间更新基线，避免脉冲污染基线估计；随后采用可编程滑动积分并记录峰值。对每组12路投影信号，系统根据总能量生成自适应阈值，低于阈值的通道直接抑制，高于阈值的通道扣除阈值后保留。同一组处理后的投影量用于能量、重心位置和DOI相关特征计算。Y方向还融合相邻晶体的光共享信息，以减轻连续晶体边缘位置压缩。整个过程采用四晶体块流水并行和数据复用，控制FPGA资源消耗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66700">
              <a:lnSpc>
                <a:spcPct val="125000"/>
              </a:lnSpc>
              <a:spcAft>
                <a:spcPts val="1000"/>
              </a:spcAft>
              <a:buNone/>
            </a:pPr>
            <a:r>
              <a:rPr sz="1800">
                <a:latin typeface="微软雅黑"/>
                <a:ea typeface="微软雅黑"/>
                <a:cs typeface="微软雅黑"/>
              </a:rPr>
              <a:t>预处理板位于两块采集板之间，负责把上下端的单端事件变成一个模块级事件。为了避免错误配对，我们设置了三重条件：激光同步起始计数相同、晶体块编号相同、时间计数落在同一符合窗。通过筛选后，横向位置取上下端均值，深度相关量取上下端特征差，能量和时间也进行融合，最终形成包含X、Y、两个DOI描述量、E和T的紧凑事件包。这样既降低后端流量，也把双端关联固定在模块边界内完成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模块级事件通过10.3125 Gbps </a:t>
            </a:r>
            <a:r>
              <a:rPr err="1"/>
              <a:t>Aurora光链路级联到集中处理层。后端采用Alveo</a:t>
            </a:r>
            <a:r>
              <a:t> U200，先把不同模块事件写入时间缓冲，再使用可编程符合窗和探测器对规则筛选全环符合事件，最后通过PCIe Gen3乘16 DMA送往主机。级联拓扑减少了线缆，但会带来下游流量累积，因此前一级的筛选和融合非常关键。随机符合没有放在FPGA在线处理，而是保留时间戳和计数信息后由</a:t>
            </a:r>
            <a:r>
              <a:rPr lang="zh-CN" altLang="en-US"/>
              <a:t>计算</a:t>
            </a:r>
            <a:r>
              <a:rPr err="1"/>
              <a:t>机离线估计</a:t>
            </a:r>
            <a:r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09A315-89B5-4484-924A-763237DBD0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buNone/>
              <a:defRPr sz="6000"/>
            </a:lvl1pPr>
          </a:lstStyle>
          <a:p>
            <a:r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64D3BD0-33C7-4A24-A906-0A4DCD2222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015001-259F-4968-B461-D17C5DDC9B2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7EACEDF-9EB5-4E4D-8761-45FC06EC4C31}" type="datetimeFigureOut">
              <a:rPr/>
              <a:t>2026/8/11</a:t>
            </a:fld>
            <a:endParaRPr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C1ECCE6-8068-4FF0-996B-B58140C1CAE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78A4842-D185-4AF7-8AA7-BF42076442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4F12118-C1F6-4C34-AA2D-D85F3E3D357A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E2F394-B20C-4E9A-9019-3AD6F6E70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9DED8E2-39FC-469C-86CF-D6DA1B36DC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 lvl="0">
              <a:buNone/>
            </a:pPr>
            <a:r>
              <a:t>单击此处编辑母版文本样式</a:t>
            </a:r>
          </a:p>
          <a:p>
            <a:pPr lvl="1">
              <a:buNone/>
            </a:pPr>
            <a:r>
              <a:t>二级</a:t>
            </a:r>
          </a:p>
          <a:p>
            <a:pPr lvl="2">
              <a:buNone/>
            </a:pPr>
            <a:r>
              <a:t>三级</a:t>
            </a:r>
          </a:p>
          <a:p>
            <a:pPr lvl="3">
              <a:buNone/>
            </a:pPr>
            <a:r>
              <a:t>四级</a:t>
            </a:r>
          </a:p>
          <a:p>
            <a:pPr lvl="4">
              <a:buNone/>
            </a:pPr>
            <a:r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C2AE1C-8A4A-4FD9-8BB1-830BA87D262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7EACEDF-9EB5-4E4D-8761-45FC06EC4C31}" type="datetimeFigureOut">
              <a:rPr/>
              <a:t>2026/8/11</a:t>
            </a:fld>
            <a:endParaRPr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196BDB-388E-4275-A691-87F9461B792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888BCAB-B2EE-46AB-8FDC-985921CBE1F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4F12118-C1F6-4C34-AA2D-D85F3E3D357A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0C53281-D768-4430-8D33-9E5AA3386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F38C75A-0753-4DB7-AE24-2AB002DF1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buNone/>
            </a:pPr>
            <a:r>
              <a:t>单击此处编辑母版文本样式</a:t>
            </a:r>
          </a:p>
          <a:p>
            <a:pPr lvl="1">
              <a:buNone/>
            </a:pPr>
            <a:r>
              <a:t>二级</a:t>
            </a:r>
          </a:p>
          <a:p>
            <a:pPr lvl="2">
              <a:buNone/>
            </a:pPr>
            <a:r>
              <a:t>三级</a:t>
            </a:r>
          </a:p>
          <a:p>
            <a:pPr lvl="3">
              <a:buNone/>
            </a:pPr>
            <a:r>
              <a:t>四级</a:t>
            </a:r>
          </a:p>
          <a:p>
            <a:pPr lvl="4">
              <a:buNone/>
            </a:pPr>
            <a:r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E229ED-6E77-4A64-AA08-98B9D004A9B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7EACEDF-9EB5-4E4D-8761-45FC06EC4C31}" type="datetimeFigureOut">
              <a:rPr/>
              <a:t>2026/8/11</a:t>
            </a:fld>
            <a:endParaRPr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50E6E-0F47-4E9F-9B9B-5363D440016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E68065-3395-4C94-B1C0-ABAA957A60F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4F12118-C1F6-4C34-AA2D-D85F3E3D357A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8F833C-98DF-4DF2-9328-594FDBFB4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35F7D66-B97C-4F2B-AEF3-DDEE2AC7C8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单击此处编辑母版文本样式</a:t>
            </a:r>
          </a:p>
          <a:p>
            <a:pPr lvl="1">
              <a:buNone/>
            </a:pPr>
            <a:r>
              <a:t>二级</a:t>
            </a:r>
          </a:p>
          <a:p>
            <a:pPr lvl="2">
              <a:buNone/>
            </a:pPr>
            <a:r>
              <a:t>三级</a:t>
            </a:r>
          </a:p>
          <a:p>
            <a:pPr lvl="3">
              <a:buNone/>
            </a:pPr>
            <a:r>
              <a:t>四级</a:t>
            </a:r>
          </a:p>
          <a:p>
            <a:pPr lvl="4">
              <a:buNone/>
            </a:pPr>
            <a:r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B0965B-76DF-4651-BFCB-C02F726E51B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7EACEDF-9EB5-4E4D-8761-45FC06EC4C31}" type="datetimeFigureOut">
              <a:rPr/>
              <a:t>2026/8/11</a:t>
            </a:fld>
            <a:endParaRPr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57B058-504F-401D-9B01-8AD5EA3C410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A5DCB7-78D3-4277-8CFD-F273D9F3FE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4F12118-C1F6-4C34-AA2D-D85F3E3D357A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83AA15-FED8-4C26-A736-C969B3764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buNone/>
              <a:defRPr sz="6000"/>
            </a:lvl1pPr>
          </a:lstStyle>
          <a:p>
            <a:r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206B1C1-0316-46DD-98BC-7D7BED260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FF1B20-A8BF-44D0-A526-F49E10F60A5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7EACEDF-9EB5-4E4D-8761-45FC06EC4C31}" type="datetimeFigureOut">
              <a:rPr/>
              <a:t>2026/8/11</a:t>
            </a:fld>
            <a:endParaRPr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6D762AA-5F8B-4976-B3C8-26A10864CA8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9CEF761-6168-4A11-83F8-37B983B107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4F12118-C1F6-4C34-AA2D-D85F3E3D357A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CC1AEA-5291-4CF3-BC3A-2BAA732C5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17FAAAF-9E5A-4822-BAD2-62F8F3DFB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>
              <a:buNone/>
            </a:pPr>
            <a:r>
              <a:t>单击此处编辑母版文本样式</a:t>
            </a:r>
          </a:p>
          <a:p>
            <a:pPr lvl="1">
              <a:buNone/>
            </a:pPr>
            <a:r>
              <a:t>二级</a:t>
            </a:r>
          </a:p>
          <a:p>
            <a:pPr lvl="2">
              <a:buNone/>
            </a:pPr>
            <a:r>
              <a:t>三级</a:t>
            </a:r>
          </a:p>
          <a:p>
            <a:pPr lvl="3">
              <a:buNone/>
            </a:pPr>
            <a:r>
              <a:t>四级</a:t>
            </a:r>
          </a:p>
          <a:p>
            <a:pPr lvl="4">
              <a:buNone/>
            </a:pPr>
            <a:r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F8AC2F0-34A8-40A9-88E7-0698E37A65EC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>
              <a:buNone/>
            </a:pPr>
            <a:r>
              <a:t>单击此处编辑母版文本样式</a:t>
            </a:r>
          </a:p>
          <a:p>
            <a:pPr lvl="1">
              <a:buNone/>
            </a:pPr>
            <a:r>
              <a:t>二级</a:t>
            </a:r>
          </a:p>
          <a:p>
            <a:pPr lvl="2">
              <a:buNone/>
            </a:pPr>
            <a:r>
              <a:t>三级</a:t>
            </a:r>
          </a:p>
          <a:p>
            <a:pPr lvl="3">
              <a:buNone/>
            </a:pPr>
            <a:r>
              <a:t>四级</a:t>
            </a:r>
          </a:p>
          <a:p>
            <a:pPr lvl="4">
              <a:buNone/>
            </a:pPr>
            <a:r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6DF1AA2-7D14-4AB1-847A-7B453BB1551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7EACEDF-9EB5-4E4D-8761-45FC06EC4C31}" type="datetimeFigureOut">
              <a:rPr/>
              <a:t>2026/8/11</a:t>
            </a:fld>
            <a:endParaRPr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D3F4A15-F43D-4600-8767-09EB292857B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D0111A4-D2AC-4FF6-8034-1427122FB18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4F12118-C1F6-4C34-AA2D-D85F3E3D357A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F41643-EACE-46BA-8DD4-FCADC1584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F5735D4-5A47-4D0F-A295-B433971A9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AC1CD57-EE04-4057-9438-8D4B500D6836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>
              <a:buNone/>
            </a:pPr>
            <a:r>
              <a:t>单击此处编辑母版文本样式</a:t>
            </a:r>
          </a:p>
          <a:p>
            <a:pPr lvl="1">
              <a:buNone/>
            </a:pPr>
            <a:r>
              <a:t>二级</a:t>
            </a:r>
          </a:p>
          <a:p>
            <a:pPr lvl="2">
              <a:buNone/>
            </a:pPr>
            <a:r>
              <a:t>三级</a:t>
            </a:r>
          </a:p>
          <a:p>
            <a:pPr lvl="3">
              <a:buNone/>
            </a:pPr>
            <a:r>
              <a:t>四级</a:t>
            </a:r>
          </a:p>
          <a:p>
            <a:pPr lvl="4">
              <a:buNone/>
            </a:pPr>
            <a:r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669A564-7FA0-4118-AEC6-C255E4484F6B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658C19F-31A0-4661-9D16-B6B960003956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>
              <a:buNone/>
            </a:pPr>
            <a:r>
              <a:t>单击此处编辑母版文本样式</a:t>
            </a:r>
          </a:p>
          <a:p>
            <a:pPr lvl="1">
              <a:buNone/>
            </a:pPr>
            <a:r>
              <a:t>二级</a:t>
            </a:r>
          </a:p>
          <a:p>
            <a:pPr lvl="2">
              <a:buNone/>
            </a:pPr>
            <a:r>
              <a:t>三级</a:t>
            </a:r>
          </a:p>
          <a:p>
            <a:pPr lvl="3">
              <a:buNone/>
            </a:pPr>
            <a:r>
              <a:t>四级</a:t>
            </a:r>
          </a:p>
          <a:p>
            <a:pPr lvl="4">
              <a:buNone/>
            </a:pPr>
            <a:r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B36E3EA-4CE9-41F2-BA11-C57C3B775FB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7EACEDF-9EB5-4E4D-8761-45FC06EC4C31}" type="datetimeFigureOut">
              <a:rPr/>
              <a:t>2026/8/11</a:t>
            </a:fld>
            <a:endParaRPr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3A3953E-E871-44CC-897B-D6913091E45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C2EB25D-3920-4F83-87B8-B94DB503BA4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4F12118-C1F6-4C34-AA2D-D85F3E3D357A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CA8EA0-3F34-4CB3-8664-E6987A917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2CDA313-C93E-4092-99AE-9D8EDC6F254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7EACEDF-9EB5-4E4D-8761-45FC06EC4C31}" type="datetimeFigureOut">
              <a:rPr/>
              <a:t>2026/8/11</a:t>
            </a:fld>
            <a:endParaRPr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4802BB6-3B83-4E4C-9139-BBC5FF58315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BB32309-C3E6-42E2-84F1-F61554A9E46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4F12118-C1F6-4C34-AA2D-D85F3E3D357A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B239485-94AE-4377-A788-A2ABFB65FCB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7EACEDF-9EB5-4E4D-8761-45FC06EC4C31}" type="datetimeFigureOut">
              <a:rPr/>
              <a:t>2026/8/11</a:t>
            </a:fld>
            <a:endParaRPr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95A87F3-0AF8-4789-80D6-626E287AC5A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E94E468-532B-4AC4-86EB-7B8BEF5DDB5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4F12118-C1F6-4C34-AA2D-D85F3E3D357A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782486-6D07-4CE4-BCA8-0A2CB66A3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8585E6B-4EBB-4491-820B-3AA896E76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 lvl="0">
              <a:buNone/>
            </a:pPr>
            <a:r>
              <a:t>单击此处编辑母版文本样式</a:t>
            </a:r>
          </a:p>
          <a:p>
            <a:pPr lvl="1">
              <a:buNone/>
            </a:pPr>
            <a:r>
              <a:t>二级</a:t>
            </a:r>
          </a:p>
          <a:p>
            <a:pPr lvl="2">
              <a:buNone/>
            </a:pPr>
            <a:r>
              <a:t>三级</a:t>
            </a:r>
          </a:p>
          <a:p>
            <a:pPr lvl="3">
              <a:buNone/>
            </a:pPr>
            <a:r>
              <a:t>四级</a:t>
            </a:r>
          </a:p>
          <a:p>
            <a:pPr lvl="4">
              <a:buNone/>
            </a:pPr>
            <a:r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32C5D14-7FAA-4161-89AD-954994245C6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AE18FB6-5854-4A80-AF83-83E02A855B7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7EACEDF-9EB5-4E4D-8761-45FC06EC4C31}" type="datetimeFigureOut">
              <a:rPr/>
              <a:t>2026/8/11</a:t>
            </a:fld>
            <a:endParaRPr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EDF72A-398B-43E8-B4F8-5E985169F20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B596246-342B-4CCE-8CA5-2797835C794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4F12118-C1F6-4C34-AA2D-D85F3E3D357A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3BDAD6-A19F-4ADE-8004-8F21197F4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CC2AA36-D62C-4E75-8F2E-C536F04FFD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8C35EB3-1DAD-43B0-A85E-744E5F60C50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D036273-9BD3-4737-84F7-C5565FA1710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7EACEDF-9EB5-4E4D-8761-45FC06EC4C31}" type="datetimeFigureOut">
              <a:rPr/>
              <a:t>2026/8/11</a:t>
            </a:fld>
            <a:endParaRPr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7CCA09C-9A60-4800-8834-65C8A9B0632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01B1262-75AC-400E-929B-B7F953F0B7A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A4F12118-C1F6-4C34-AA2D-D85F3E3D357A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57B1D41-E513-4DFF-8179-844E8D5E3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C573C8F-9553-4BC5-A203-265F6BC6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单击此处编辑母版文本样式</a:t>
            </a:r>
          </a:p>
          <a:p>
            <a:pPr lvl="1">
              <a:buNone/>
            </a:pPr>
            <a:r>
              <a:t>二级</a:t>
            </a:r>
          </a:p>
          <a:p>
            <a:pPr lvl="2">
              <a:buNone/>
            </a:pPr>
            <a:r>
              <a:t>三级</a:t>
            </a:r>
          </a:p>
          <a:p>
            <a:pPr lvl="3">
              <a:buNone/>
            </a:pPr>
            <a:r>
              <a:t>四级</a:t>
            </a:r>
          </a:p>
          <a:p>
            <a:pPr lvl="4">
              <a:buNone/>
            </a:pPr>
            <a:r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33E2CD4-BAB4-4B39-921B-3E46E270C6B0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ACEDF-9EB5-4E4D-8761-45FC06EC4C31}" type="datetimeFigureOut">
              <a:rPr/>
              <a:t>2026/8/11</a:t>
            </a:fld>
            <a:endParaRPr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78A5DD-AD5F-40D1-979C-4058CB00B4D1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00167A1-E03F-4144-8DAC-538475ED1252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12118-C1F6-4C34-AA2D-D85F3E3D357A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431D613-A7DF-4463-A837-0EADC03EEEE1}"/>
              </a:ext>
            </a:extLst>
          </p:cNvPr>
          <p:cNvSpPr>
            <a:spLocks noGrp="1"/>
          </p:cNvSpPr>
          <p:nvPr/>
        </p:nvSpPr>
        <p:spPr>
          <a:xfrm>
            <a:off x="0" y="1593852"/>
            <a:ext cx="12192000" cy="2386374"/>
          </a:xfrm>
          <a:prstGeom prst="rect">
            <a:avLst/>
          </a:prstGeom>
          <a:solidFill>
            <a:srgbClr val="002E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pic>
        <p:nvPicPr>
          <p:cNvPr id="13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9518" y="0"/>
            <a:ext cx="5182709" cy="980728"/>
          </a:xfrm>
          <a:prstGeom prst="rect">
            <a:avLst/>
          </a:prstGeom>
        </p:spPr>
      </p:pic>
      <p:sp>
        <p:nvSpPr>
          <p:cNvPr id="9" name="标题 3">
            <a:extLst>
              <a:ext uri="{FF2B5EF4-FFF2-40B4-BE49-F238E27FC236}">
                <a16:creationId xmlns:a16="http://schemas.microsoft.com/office/drawing/2014/main" id="{05579EFE-4337-44C8-AF86-9356DACFE758}"/>
              </a:ext>
            </a:extLst>
          </p:cNvPr>
          <p:cNvSpPr>
            <a:spLocks noGrp="1"/>
          </p:cNvSpPr>
          <p:nvPr/>
        </p:nvSpPr>
        <p:spPr>
          <a:xfrm>
            <a:off x="0" y="1593852"/>
            <a:ext cx="12192000" cy="2386374"/>
          </a:xfrm>
          <a:prstGeom prst="rect">
            <a:avLst/>
          </a:prstGeom>
        </p:spPr>
        <p:txBody>
          <a:bodyPr vert="horz" lIns="91440" tIns="45720" rIns="91440" bIns="45720" anchor="b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>
            <a:pPr>
              <a:lnSpc>
                <a:spcPct val="150000"/>
              </a:lnSpc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5400" b="1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/>
              </a:rPr>
              <a:t>双端读出连续晶体PET探测器</a:t>
            </a:r>
            <a:endParaRPr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CJK SC"/>
            </a:endParaRPr>
          </a:p>
          <a:p>
            <a:pPr>
              <a:lnSpc>
                <a:spcPct val="150000"/>
              </a:lnSpc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5400" b="1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/>
              </a:rPr>
              <a:t>电子学系统设计</a:t>
            </a:r>
            <a:endParaRPr sz="5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Noto Sans CJK SC"/>
            </a:endParaRPr>
          </a:p>
        </p:txBody>
      </p:sp>
      <p:graphicFrame>
        <p:nvGraphicFramePr>
          <p:cNvPr id="15" name="表格 2"/>
          <p:cNvGraphicFramePr/>
          <p:nvPr>
            <p:extLst>
              <p:ext uri="{D42A27DB-BD31-4B8C-83A1-F6EECF244321}">
                <p14:modId xmlns:p14="http://schemas.microsoft.com/office/powerpoint/2010/main" val="1490504444"/>
              </p:ext>
            </p:extLst>
          </p:nvPr>
        </p:nvGraphicFramePr>
        <p:xfrm>
          <a:off x="4046783" y="4593350"/>
          <a:ext cx="5705469" cy="14895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08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7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sz="2000" b="1">
                          <a:solidFill>
                            <a:schemeClr val="tx1"/>
                          </a:solidFill>
                          <a:latin typeface="Noto Sans CJK SC"/>
                          <a:ea typeface="Noto Sans CJK SC"/>
                          <a:cs typeface="Noto Sans CJK SC"/>
                        </a:rPr>
                        <a:t>报告人：</a:t>
                      </a:r>
                      <a:endParaRPr sz="2000" b="1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sz="2000" b="1">
                          <a:solidFill>
                            <a:schemeClr val="tx1"/>
                          </a:solidFill>
                          <a:latin typeface="Noto Sans CJK SC"/>
                          <a:ea typeface="Noto Sans CJK SC"/>
                          <a:cs typeface="Noto Sans CJK SC"/>
                        </a:rPr>
                        <a:t>张泽鑫</a:t>
                      </a:r>
                      <a:endParaRPr sz="2000" b="1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sz="2000" b="1">
                          <a:latin typeface="Noto Sans CJK SC"/>
                          <a:ea typeface="Noto Sans CJK SC"/>
                          <a:cs typeface="Noto Sans CJK SC"/>
                        </a:rPr>
                        <a:t>单位：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sz="2000" b="1">
                          <a:latin typeface="Noto Sans CJK SC"/>
                          <a:ea typeface="Noto Sans CJK SC"/>
                          <a:cs typeface="Noto Sans CJK SC"/>
                        </a:rPr>
                        <a:t>中国科学院高能物理研究所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sz="2000" b="1">
                          <a:solidFill>
                            <a:schemeClr val="tx1"/>
                          </a:solidFill>
                          <a:latin typeface="Noto Sans CJK SC"/>
                          <a:ea typeface="Noto Sans CJK SC"/>
                          <a:cs typeface="Noto Sans CJK SC"/>
                        </a:rPr>
                        <a:t>报告时间：</a:t>
                      </a:r>
                      <a:endParaRPr sz="2000" b="1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r>
                        <a:rPr sz="20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SC"/>
                        </a:rPr>
                        <a:t>2026年</a:t>
                      </a:r>
                      <a:r>
                        <a:rPr lang="en-US" sz="20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SC"/>
                        </a:rPr>
                        <a:t>8</a:t>
                      </a:r>
                      <a:r>
                        <a:rPr lang="zh-CN" altLang="en-US" sz="20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SC"/>
                        </a:rPr>
                        <a:t>月</a:t>
                      </a:r>
                      <a:r>
                        <a:rPr lang="en-US" altLang="zh-CN" sz="20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SC"/>
                        </a:rPr>
                        <a:t>12</a:t>
                      </a:r>
                      <a:r>
                        <a:rPr lang="zh-CN" altLang="en-US" sz="20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Noto Sans CJK SC"/>
                        </a:rPr>
                        <a:t>日</a:t>
                      </a:r>
                      <a:endParaRPr sz="20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/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F3379724-27F1-4D67-A259-811AF6E2FF1C}"/>
              </a:ext>
            </a:extLst>
          </p:cNvPr>
          <p:cNvSpPr txBox="1"/>
          <p:nvPr/>
        </p:nvSpPr>
        <p:spPr>
          <a:xfrm>
            <a:off x="2267064" y="1070632"/>
            <a:ext cx="7657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SzPct val="80000"/>
            </a:pPr>
            <a:r>
              <a:rPr lang="zh-CN" altLang="en-US" sz="2800">
                <a:latin typeface="华文行楷" panose="02010800040101010101" pitchFamily="2" charset="-122"/>
                <a:ea typeface="华文行楷" panose="02010800040101010101" pitchFamily="2" charset="-122"/>
              </a:rPr>
              <a:t>第二十三届全国核电子学与核探测技术学术年会</a:t>
            </a:r>
          </a:p>
        </p:txBody>
      </p:sp>
    </p:spTree>
    <p:extLst>
      <p:ext uri="{BB962C8B-B14F-4D97-AF65-F5344CB8AC3E}">
        <p14:creationId xmlns:p14="http://schemas.microsoft.com/office/powerpoint/2010/main" val="537981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B9A53D57-4C43-441A-9D71-4121034882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847070" cy="707886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algn="just">
              <a:spcBef>
                <a:spcPct val="0"/>
              </a:spcBef>
              <a:spcAft>
                <a:spcPct val="0"/>
              </a:spcAft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4000" b="1" err="1"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能量</a:t>
            </a:r>
            <a:r>
              <a:rPr lang="zh-CN" altLang="en-US" sz="4000" b="1"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分辨</a:t>
            </a:r>
            <a:r>
              <a:rPr sz="4000" b="1" err="1"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性能与短时电气稳定性</a:t>
            </a:r>
            <a:endParaRPr sz="4000" b="1">
              <a:solidFill>
                <a:schemeClr val="bg1"/>
              </a:solidFill>
              <a:latin typeface="Noto Sans CJK SC"/>
              <a:ea typeface="Noto Sans CJK SC"/>
              <a:cs typeface="Noto Sans CJK SC"/>
            </a:endParaRPr>
          </a:p>
        </p:txBody>
      </p:sp>
      <p:pic>
        <p:nvPicPr>
          <p:cNvPr id="2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9940" y="0"/>
            <a:ext cx="1148838" cy="7967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92E3B88-5F09-4DF1-8AD0-6326D8EFE62E}"/>
              </a:ext>
            </a:extLst>
          </p:cNvPr>
          <p:cNvSpPr>
            <a:spLocks noGrp="1"/>
          </p:cNvSpPr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marR="0" indent="0" algn="just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1000" b="1" i="0" u="none" cap="none" baseline="0">
              <a:ln>
                <a:noFill/>
              </a:ln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0A14D7E8-EACD-4FCB-AC96-424D1C9C6224}"/>
              </a:ext>
            </a:extLst>
          </p:cNvPr>
          <p:cNvSpPr>
            <a:spLocks noGrp="1"/>
          </p:cNvSpPr>
          <p:nvPr/>
        </p:nvSpPr>
        <p:spPr>
          <a:xfrm>
            <a:off x="685800" y="960120"/>
            <a:ext cx="5852160" cy="5106924"/>
          </a:xfrm>
          <a:prstGeom prst="rect">
            <a:avLst/>
          </a:prstGeom>
          <a:solidFill>
            <a:srgbClr val="FFFFFF"/>
          </a:solidFill>
          <a:ln w="12700">
            <a:solidFill>
              <a:srgbClr val="D2DCEB"/>
            </a:solidFill>
            <a:prstDash val="solid"/>
          </a:ln>
        </p:spPr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CFCB7D77-7E20-4BB5-985B-BA29A75BCF71}"/>
              </a:ext>
            </a:extLst>
          </p:cNvPr>
          <p:cNvSpPr>
            <a:spLocks noGrp="1"/>
          </p:cNvSpPr>
          <p:nvPr/>
        </p:nvSpPr>
        <p:spPr>
          <a:xfrm>
            <a:off x="685800" y="5815584"/>
            <a:ext cx="5852160" cy="16459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latin typeface="Noto Sans CJK SC"/>
                <a:ea typeface="Noto Sans CJK SC"/>
                <a:cs typeface="Noto Sans CJK SC"/>
              </a:rPr>
              <a:t>16套采集电子学与SiPM阵列的1.5 </a:t>
            </a:r>
            <a:r>
              <a:rPr sz="1600" b="1" err="1">
                <a:latin typeface="Noto Sans CJK SC"/>
                <a:ea typeface="Noto Sans CJK SC"/>
                <a:cs typeface="Noto Sans CJK SC"/>
              </a:rPr>
              <a:t>h监测结果</a:t>
            </a:r>
            <a:endParaRPr sz="1600" b="1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1FFA41ED-1D41-430D-8D18-F81BC0C3E471}"/>
              </a:ext>
            </a:extLst>
          </p:cNvPr>
          <p:cNvSpPr>
            <a:spLocks noGrp="1"/>
          </p:cNvSpPr>
          <p:nvPr/>
        </p:nvSpPr>
        <p:spPr>
          <a:xfrm>
            <a:off x="7183901" y="1147575"/>
            <a:ext cx="1645920" cy="528066"/>
          </a:xfrm>
          <a:prstGeom prst="rect">
            <a:avLst/>
          </a:prstGeom>
          <a:solidFill>
            <a:srgbClr val="FFFFFF"/>
          </a:solidFill>
          <a:ln w="15240">
            <a:solidFill>
              <a:srgbClr val="003C9D"/>
            </a:solidFill>
          </a:ln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800" b="1">
                <a:solidFill>
                  <a:srgbClr val="003C9D"/>
                </a:solidFill>
                <a:latin typeface="Noto Sans CJK SC"/>
                <a:ea typeface="Noto Sans CJK SC"/>
                <a:cs typeface="Noto Sans CJK SC"/>
              </a:rPr>
              <a:t>12.20%</a:t>
            </a:r>
            <a:endParaRPr sz="2800"/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4A23308E-4A6B-4185-B644-149DD7D656F7}"/>
              </a:ext>
            </a:extLst>
          </p:cNvPr>
          <p:cNvSpPr>
            <a:spLocks noGrp="1"/>
          </p:cNvSpPr>
          <p:nvPr/>
        </p:nvSpPr>
        <p:spPr>
          <a:xfrm>
            <a:off x="7183901" y="1733248"/>
            <a:ext cx="1645920" cy="345643"/>
          </a:xfrm>
          <a:prstGeom prst="rect">
            <a:avLst/>
          </a:prstGeom>
          <a:solidFill>
            <a:srgbClr val="EAF3FF"/>
          </a:solidFill>
          <a:ln w="15240">
            <a:solidFill>
              <a:srgbClr val="003C9D"/>
            </a:solidFill>
          </a:ln>
        </p:spPr>
        <p:txBody>
          <a:bodyPr wrap="square" lIns="381" tIns="381" rIns="381" bIns="381" anchor="ctr">
            <a:normAutofit fontScale="92576"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latin typeface="Noto Sans CJK SC"/>
                <a:ea typeface="Noto Sans CJK SC"/>
                <a:cs typeface="Noto Sans CJK SC"/>
              </a:rPr>
              <a:t>511 keV能量分辨率</a:t>
            </a:r>
            <a:endParaRPr sz="1600" b="1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BDDF4F0F-62B4-4771-B3F0-5406AF55EF1A}"/>
              </a:ext>
            </a:extLst>
          </p:cNvPr>
          <p:cNvSpPr>
            <a:spLocks noGrp="1"/>
          </p:cNvSpPr>
          <p:nvPr/>
        </p:nvSpPr>
        <p:spPr>
          <a:xfrm>
            <a:off x="9104141" y="1147575"/>
            <a:ext cx="1645920" cy="528066"/>
          </a:xfrm>
          <a:prstGeom prst="rect">
            <a:avLst/>
          </a:prstGeom>
          <a:solidFill>
            <a:srgbClr val="FFFFFF"/>
          </a:solidFill>
          <a:ln w="15240">
            <a:solidFill>
              <a:srgbClr val="D71920"/>
            </a:solidFill>
          </a:ln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800" b="1">
                <a:solidFill>
                  <a:srgbClr val="D71920"/>
                </a:solidFill>
                <a:latin typeface="Noto Sans CJK SC"/>
                <a:ea typeface="Noto Sans CJK SC"/>
                <a:cs typeface="Noto Sans CJK SC"/>
              </a:rPr>
              <a:t>0.99994</a:t>
            </a:r>
            <a:endParaRPr sz="2800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D9ED17BC-59C9-42AC-930C-1BD90DBAE100}"/>
              </a:ext>
            </a:extLst>
          </p:cNvPr>
          <p:cNvSpPr>
            <a:spLocks noGrp="1"/>
          </p:cNvSpPr>
          <p:nvPr/>
        </p:nvSpPr>
        <p:spPr>
          <a:xfrm>
            <a:off x="9104141" y="1733248"/>
            <a:ext cx="1645920" cy="345643"/>
          </a:xfrm>
          <a:prstGeom prst="rect">
            <a:avLst/>
          </a:prstGeom>
          <a:solidFill>
            <a:srgbClr val="EAF3FF"/>
          </a:solidFill>
          <a:ln w="15240">
            <a:solidFill>
              <a:srgbClr val="D71920"/>
            </a:solidFill>
          </a:ln>
        </p:spPr>
        <p:txBody>
          <a:bodyPr wrap="square" lIns="381" tIns="381" rIns="381" bIns="381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latin typeface="Noto Sans CJK SC"/>
                <a:ea typeface="Noto Sans CJK SC"/>
                <a:cs typeface="Noto Sans CJK SC"/>
              </a:rPr>
              <a:t>能量刻度R²</a:t>
            </a:r>
            <a:endParaRPr sz="1600" b="1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207F8481-7D8A-42C9-B105-16C747C5462A}"/>
              </a:ext>
            </a:extLst>
          </p:cNvPr>
          <p:cNvSpPr>
            <a:spLocks noGrp="1"/>
          </p:cNvSpPr>
          <p:nvPr/>
        </p:nvSpPr>
        <p:spPr>
          <a:xfrm>
            <a:off x="7772400" y="2560320"/>
            <a:ext cx="2011680" cy="628650"/>
          </a:xfrm>
          <a:prstGeom prst="rect">
            <a:avLst/>
          </a:prstGeom>
          <a:solidFill>
            <a:srgbClr val="FFFFFF"/>
          </a:solidFill>
          <a:ln w="15240">
            <a:solidFill>
              <a:srgbClr val="1B8A5A"/>
            </a:solidFill>
          </a:ln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800" b="1">
                <a:solidFill>
                  <a:srgbClr val="1B8A5A"/>
                </a:solidFill>
                <a:latin typeface="Noto Sans CJK SC"/>
                <a:ea typeface="Noto Sans CJK SC"/>
                <a:cs typeface="Noto Sans CJK SC"/>
              </a:rPr>
              <a:t>0.03 V</a:t>
            </a:r>
            <a:endParaRPr sz="2800"/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2FC7EA25-387D-4C17-8FA4-4FB131BAFEC3}"/>
              </a:ext>
            </a:extLst>
          </p:cNvPr>
          <p:cNvSpPr>
            <a:spLocks noGrp="1"/>
          </p:cNvSpPr>
          <p:nvPr/>
        </p:nvSpPr>
        <p:spPr>
          <a:xfrm>
            <a:off x="7772400" y="3257550"/>
            <a:ext cx="2011680" cy="411480"/>
          </a:xfrm>
          <a:prstGeom prst="rect">
            <a:avLst/>
          </a:prstGeom>
          <a:solidFill>
            <a:srgbClr val="EAF3FF"/>
          </a:solidFill>
          <a:ln w="15240">
            <a:solidFill>
              <a:srgbClr val="1B8A5A"/>
            </a:solidFill>
          </a:ln>
        </p:spPr>
        <p:txBody>
          <a:bodyPr wrap="square" lIns="381" tIns="381" rIns="381" bIns="381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latin typeface="Noto Sans CJK SC"/>
                <a:ea typeface="Noto Sans CJK SC"/>
                <a:cs typeface="Noto Sans CJK SC"/>
              </a:rPr>
              <a:t>供电峰峰值</a:t>
            </a:r>
            <a:endParaRPr sz="1600" b="1"/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AFA1DB49-9A28-4494-A3C2-EFA283E7DBB2}"/>
              </a:ext>
            </a:extLst>
          </p:cNvPr>
          <p:cNvSpPr>
            <a:spLocks noGrp="1"/>
          </p:cNvSpPr>
          <p:nvPr/>
        </p:nvSpPr>
        <p:spPr>
          <a:xfrm>
            <a:off x="7040880" y="4005071"/>
            <a:ext cx="4263116" cy="345643"/>
          </a:xfrm>
          <a:prstGeom prst="rect">
            <a:avLst/>
          </a:prstGeom>
          <a:solidFill>
            <a:srgbClr val="EAF3FF"/>
          </a:solidFill>
        </p:spPr>
        <p:txBody>
          <a:bodyPr wrap="square" lIns="508" tIns="508" rIns="508" bIns="508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700" b="1">
                <a:solidFill>
                  <a:srgbClr val="08245C"/>
                </a:solidFill>
                <a:latin typeface="Noto Sans CJK SC"/>
                <a:ea typeface="Noto Sans CJK SC"/>
                <a:cs typeface="Noto Sans CJK SC"/>
              </a:rPr>
              <a:t>能谱处理：9点高斯峰值积分 + </a:t>
            </a:r>
            <a:r>
              <a:rPr sz="1700" b="1" err="1">
                <a:solidFill>
                  <a:srgbClr val="08245C"/>
                </a:solidFill>
                <a:latin typeface="Noto Sans CJK SC"/>
                <a:ea typeface="Noto Sans CJK SC"/>
                <a:cs typeface="Noto Sans CJK SC"/>
              </a:rPr>
              <a:t>动态基线扣除</a:t>
            </a:r>
            <a:endParaRPr sz="1700"/>
          </a:p>
        </p:txBody>
      </p:sp>
      <p:sp>
        <p:nvSpPr>
          <p:cNvPr id="18" name="Text 12">
            <a:extLst>
              <a:ext uri="{FF2B5EF4-FFF2-40B4-BE49-F238E27FC236}">
                <a16:creationId xmlns:a16="http://schemas.microsoft.com/office/drawing/2014/main" id="{F8D1E190-5549-4D4A-ABBB-757203173E96}"/>
              </a:ext>
            </a:extLst>
          </p:cNvPr>
          <p:cNvSpPr>
            <a:spLocks noGrp="1"/>
          </p:cNvSpPr>
          <p:nvPr/>
        </p:nvSpPr>
        <p:spPr>
          <a:xfrm>
            <a:off x="6812280" y="4754879"/>
            <a:ext cx="4875628" cy="1312165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003C9D"/>
                </a:solidFill>
                <a:latin typeface="Noto Sans CJK SC"/>
                <a:ea typeface="Noto Sans CJK SC"/>
                <a:cs typeface="Noto Sans CJK SC"/>
              </a:rPr>
              <a:t>测试表明供电与SiPM偏置波动很小；温度仍呈缓慢变化，因此该结果定位为短时一致性验证，而非长期热稳定性结论。</a:t>
            </a:r>
            <a:endParaRPr sz="1600" b="1"/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88004" y="1311981"/>
            <a:ext cx="5535656" cy="415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921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B9A53D57-4C43-441A-9D71-4121034882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847070" cy="707886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algn="just">
              <a:spcBef>
                <a:spcPct val="0"/>
              </a:spcBef>
              <a:spcAft>
                <a:spcPct val="0"/>
              </a:spcAft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4000" b="1"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双端光分布支持亚毫米横向定位与毫米级DOI</a:t>
            </a:r>
          </a:p>
        </p:txBody>
      </p:sp>
      <p:pic>
        <p:nvPicPr>
          <p:cNvPr id="39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9940" y="0"/>
            <a:ext cx="1148838" cy="7967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92E3B88-5F09-4DF1-8AD0-6326D8EFE62E}"/>
              </a:ext>
            </a:extLst>
          </p:cNvPr>
          <p:cNvSpPr>
            <a:spLocks noGrp="1"/>
          </p:cNvSpPr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marR="0" indent="0" algn="just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1000" b="1" i="0" u="none" cap="none" baseline="0">
              <a:ln>
                <a:noFill/>
              </a:ln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EC871B7F-ECB4-4744-AADF-E2B2E8AA2D84}"/>
              </a:ext>
            </a:extLst>
          </p:cNvPr>
          <p:cNvSpPr>
            <a:spLocks noGrp="1"/>
          </p:cNvSpPr>
          <p:nvPr/>
        </p:nvSpPr>
        <p:spPr>
          <a:xfrm>
            <a:off x="471267" y="1325880"/>
            <a:ext cx="3520440" cy="146304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 err="1">
                <a:solidFill>
                  <a:srgbClr val="003C9D"/>
                </a:solidFill>
                <a:latin typeface="Noto Sans CJK SC"/>
                <a:ea typeface="Noto Sans CJK SC"/>
                <a:cs typeface="Noto Sans CJK SC"/>
              </a:rPr>
              <a:t>扫描标定</a:t>
            </a:r>
            <a:endParaRPr sz="20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0.25 mm</a:t>
            </a:r>
            <a:r>
              <a:rPr lang="en-US"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N</a:t>
            </a:r>
            <a:r>
              <a:rPr lang="en-US" altLang="zh-CN"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a</a:t>
            </a:r>
            <a:r>
              <a:rPr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-22点源，沿Y方向以2 </a:t>
            </a:r>
            <a:r>
              <a:rPr sz="2000" b="1" err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mm步长扫描，获得位置与深度响应</a:t>
            </a:r>
            <a:r>
              <a:rPr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sz="2000" b="1"/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60550C50-52DC-494D-AC8B-299E8DDF6907}"/>
              </a:ext>
            </a:extLst>
          </p:cNvPr>
          <p:cNvSpPr>
            <a:spLocks noGrp="1"/>
          </p:cNvSpPr>
          <p:nvPr/>
        </p:nvSpPr>
        <p:spPr>
          <a:xfrm>
            <a:off x="4350432" y="1325880"/>
            <a:ext cx="3621259" cy="146304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 err="1">
                <a:solidFill>
                  <a:srgbClr val="1B8A5A"/>
                </a:solidFill>
                <a:latin typeface="Noto Sans CJK SC"/>
                <a:ea typeface="Noto Sans CJK SC"/>
                <a:cs typeface="Noto Sans CJK SC"/>
              </a:rPr>
              <a:t>横向定位</a:t>
            </a:r>
            <a:endParaRPr sz="20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整体空间分辨率0.97 </a:t>
            </a:r>
            <a:r>
              <a:rPr sz="2000" b="1" err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mm；相邻晶体光共享改善边缘位置压缩</a:t>
            </a:r>
            <a:r>
              <a:rPr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sz="2000" b="1"/>
          </a:p>
        </p:txBody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7B792071-58E8-49BF-9AC0-2A4B369AFB44}"/>
              </a:ext>
            </a:extLst>
          </p:cNvPr>
          <p:cNvSpPr>
            <a:spLocks noGrp="1"/>
          </p:cNvSpPr>
          <p:nvPr/>
        </p:nvSpPr>
        <p:spPr>
          <a:xfrm>
            <a:off x="8229600" y="1325880"/>
            <a:ext cx="3376246" cy="146304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 err="1">
                <a:solidFill>
                  <a:srgbClr val="D71920"/>
                </a:solidFill>
                <a:latin typeface="Noto Sans CJK SC"/>
                <a:ea typeface="Noto Sans CJK SC"/>
                <a:cs typeface="Noto Sans CJK SC"/>
              </a:rPr>
              <a:t>DOI性能</a:t>
            </a:r>
            <a:endParaRPr sz="20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平均分辨率1.39 mm；中心区域1.26 </a:t>
            </a:r>
            <a:r>
              <a:rPr sz="2000" b="1" err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mm，优于黑化边缘与过渡区域</a:t>
            </a:r>
            <a:r>
              <a:rPr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sz="2000" b="1"/>
          </a:p>
        </p:txBody>
      </p:sp>
      <p:sp>
        <p:nvSpPr>
          <p:cNvPr id="22" name="Shape 6">
            <a:extLst>
              <a:ext uri="{FF2B5EF4-FFF2-40B4-BE49-F238E27FC236}">
                <a16:creationId xmlns:a16="http://schemas.microsoft.com/office/drawing/2014/main" id="{E8D9865A-B769-4AB6-ADB5-85D01DCF4F15}"/>
              </a:ext>
            </a:extLst>
          </p:cNvPr>
          <p:cNvSpPr>
            <a:spLocks noGrp="1"/>
          </p:cNvSpPr>
          <p:nvPr/>
        </p:nvSpPr>
        <p:spPr>
          <a:xfrm>
            <a:off x="471267" y="3428999"/>
            <a:ext cx="4626230" cy="2935705"/>
          </a:xfrm>
          <a:prstGeom prst="rect">
            <a:avLst/>
          </a:prstGeom>
          <a:solidFill>
            <a:srgbClr val="FFFFFF"/>
          </a:solidFill>
          <a:ln w="12700">
            <a:solidFill>
              <a:srgbClr val="D2DCEB"/>
            </a:solidFill>
            <a:prstDash val="solid"/>
          </a:ln>
        </p:spPr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4A98232E-D649-4AF6-A47A-F2B81CA7E649}"/>
              </a:ext>
            </a:extLst>
          </p:cNvPr>
          <p:cNvSpPr>
            <a:spLocks noGrp="1"/>
          </p:cNvSpPr>
          <p:nvPr/>
        </p:nvSpPr>
        <p:spPr>
          <a:xfrm>
            <a:off x="443525" y="6173643"/>
            <a:ext cx="4626230" cy="16459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latin typeface="Noto Sans CJK SC"/>
                <a:ea typeface="Noto Sans CJK SC"/>
                <a:cs typeface="Noto Sans CJK SC"/>
              </a:rPr>
              <a:t>二维位置分布</a:t>
            </a:r>
            <a:endParaRPr sz="1600" b="1"/>
          </a:p>
        </p:txBody>
      </p:sp>
      <p:sp>
        <p:nvSpPr>
          <p:cNvPr id="27" name="Text 9">
            <a:extLst>
              <a:ext uri="{FF2B5EF4-FFF2-40B4-BE49-F238E27FC236}">
                <a16:creationId xmlns:a16="http://schemas.microsoft.com/office/drawing/2014/main" id="{89CAB8AD-FCD3-4BB7-9587-7199B027F272}"/>
              </a:ext>
            </a:extLst>
          </p:cNvPr>
          <p:cNvSpPr>
            <a:spLocks noGrp="1"/>
          </p:cNvSpPr>
          <p:nvPr/>
        </p:nvSpPr>
        <p:spPr>
          <a:xfrm>
            <a:off x="5432481" y="6161129"/>
            <a:ext cx="2697480" cy="16459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latin typeface="Noto Sans CJK SC"/>
                <a:ea typeface="Noto Sans CJK SC"/>
                <a:cs typeface="Noto Sans CJK SC"/>
              </a:rPr>
              <a:t>横向分辨率</a:t>
            </a:r>
            <a:endParaRPr sz="1600" b="1"/>
          </a:p>
        </p:txBody>
      </p:sp>
      <p:sp>
        <p:nvSpPr>
          <p:cNvPr id="30" name="Text 11">
            <a:extLst>
              <a:ext uri="{FF2B5EF4-FFF2-40B4-BE49-F238E27FC236}">
                <a16:creationId xmlns:a16="http://schemas.microsoft.com/office/drawing/2014/main" id="{69B0B199-213E-4B98-9FB7-8F41B0CC2DDF}"/>
              </a:ext>
            </a:extLst>
          </p:cNvPr>
          <p:cNvSpPr>
            <a:spLocks noGrp="1"/>
          </p:cNvSpPr>
          <p:nvPr/>
        </p:nvSpPr>
        <p:spPr>
          <a:xfrm>
            <a:off x="8568983" y="6161129"/>
            <a:ext cx="2697480" cy="16459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latin typeface="Noto Sans CJK SC"/>
                <a:ea typeface="Noto Sans CJK SC"/>
                <a:cs typeface="Noto Sans CJK SC"/>
              </a:rPr>
              <a:t>DOI分辨率</a:t>
            </a:r>
            <a:endParaRPr sz="1600" b="1"/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46756" y="3601339"/>
            <a:ext cx="4419768" cy="2399964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5311604" y="4069081"/>
            <a:ext cx="3023928" cy="1542271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8447463" y="4105085"/>
            <a:ext cx="2940519" cy="1470261"/>
          </a:xfrm>
          <a:prstGeom prst="rect">
            <a:avLst/>
          </a:prstGeom>
        </p:spPr>
      </p:pic>
      <p:sp>
        <p:nvSpPr>
          <p:cNvPr id="25" name="Shape 8">
            <a:extLst>
              <a:ext uri="{FF2B5EF4-FFF2-40B4-BE49-F238E27FC236}">
                <a16:creationId xmlns:a16="http://schemas.microsoft.com/office/drawing/2014/main" id="{1DCD9ABD-BCB5-4108-8E5E-521996ED970B}"/>
              </a:ext>
            </a:extLst>
          </p:cNvPr>
          <p:cNvSpPr>
            <a:spLocks noGrp="1"/>
          </p:cNvSpPr>
          <p:nvPr/>
        </p:nvSpPr>
        <p:spPr>
          <a:xfrm>
            <a:off x="5474828" y="3429000"/>
            <a:ext cx="2697480" cy="2935704"/>
          </a:xfrm>
          <a:prstGeom prst="rect">
            <a:avLst/>
          </a:prstGeom>
          <a:noFill/>
          <a:ln w="12700">
            <a:solidFill>
              <a:srgbClr val="D2DCEB"/>
            </a:solidFill>
            <a:prstDash val="solid"/>
          </a:ln>
        </p:spPr>
      </p:sp>
      <p:sp>
        <p:nvSpPr>
          <p:cNvPr id="28" name="Shape 10">
            <a:extLst>
              <a:ext uri="{FF2B5EF4-FFF2-40B4-BE49-F238E27FC236}">
                <a16:creationId xmlns:a16="http://schemas.microsoft.com/office/drawing/2014/main" id="{8A7E5224-B8BA-42A5-BF79-2FB57C313F2A}"/>
              </a:ext>
            </a:extLst>
          </p:cNvPr>
          <p:cNvSpPr>
            <a:spLocks noGrp="1"/>
          </p:cNvSpPr>
          <p:nvPr/>
        </p:nvSpPr>
        <p:spPr>
          <a:xfrm>
            <a:off x="8549640" y="3429000"/>
            <a:ext cx="2697480" cy="2935704"/>
          </a:xfrm>
          <a:prstGeom prst="rect">
            <a:avLst/>
          </a:prstGeom>
          <a:noFill/>
          <a:ln w="12700">
            <a:solidFill>
              <a:srgbClr val="D2DCEB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4190787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B9A53D57-4C43-441A-9D71-4121034882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847070" cy="707886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algn="just">
              <a:spcBef>
                <a:spcPct val="0"/>
              </a:spcBef>
              <a:spcAft>
                <a:spcPct val="0"/>
              </a:spcAft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4000" b="1" err="1"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FPGA数字时间戳链路本征精度</a:t>
            </a:r>
            <a:endParaRPr sz="4000" b="1">
              <a:solidFill>
                <a:schemeClr val="bg1"/>
              </a:solidFill>
              <a:latin typeface="Noto Sans CJK SC"/>
              <a:ea typeface="Noto Sans CJK SC"/>
              <a:cs typeface="Noto Sans CJK SC"/>
            </a:endParaRPr>
          </a:p>
        </p:txBody>
      </p:sp>
      <p:pic>
        <p:nvPicPr>
          <p:cNvPr id="33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9940" y="0"/>
            <a:ext cx="1148838" cy="7967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92E3B88-5F09-4DF1-8AD0-6326D8EFE62E}"/>
              </a:ext>
            </a:extLst>
          </p:cNvPr>
          <p:cNvSpPr>
            <a:spLocks noGrp="1"/>
          </p:cNvSpPr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marR="0" indent="0" algn="just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1000" b="1" i="0" u="none" cap="none" baseline="0">
              <a:ln>
                <a:noFill/>
              </a:ln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9" name="Shape 3">
            <a:extLst>
              <a:ext uri="{FF2B5EF4-FFF2-40B4-BE49-F238E27FC236}">
                <a16:creationId xmlns:a16="http://schemas.microsoft.com/office/drawing/2014/main" id="{82CBBD05-BB02-4AC4-BC0E-03D37EBDD1A6}"/>
              </a:ext>
            </a:extLst>
          </p:cNvPr>
          <p:cNvSpPr>
            <a:spLocks noGrp="1"/>
          </p:cNvSpPr>
          <p:nvPr/>
        </p:nvSpPr>
        <p:spPr>
          <a:xfrm>
            <a:off x="777240" y="960120"/>
            <a:ext cx="5669280" cy="5029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2DCEB"/>
            </a:solidFill>
            <a:prstDash val="solid"/>
          </a:ln>
        </p:spPr>
      </p:sp>
      <p:sp>
        <p:nvSpPr>
          <p:cNvPr id="21" name="Text 4">
            <a:extLst>
              <a:ext uri="{FF2B5EF4-FFF2-40B4-BE49-F238E27FC236}">
                <a16:creationId xmlns:a16="http://schemas.microsoft.com/office/drawing/2014/main" id="{6F884973-D8CB-42AE-955E-90CE95367B78}"/>
              </a:ext>
            </a:extLst>
          </p:cNvPr>
          <p:cNvSpPr>
            <a:spLocks noGrp="1"/>
          </p:cNvSpPr>
          <p:nvPr/>
        </p:nvSpPr>
        <p:spPr>
          <a:xfrm>
            <a:off x="777240" y="5692474"/>
            <a:ext cx="5669280" cy="16459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latin typeface="Noto Sans CJK SC"/>
                <a:ea typeface="Noto Sans CJK SC"/>
                <a:cs typeface="Noto Sans CJK SC"/>
              </a:rPr>
              <a:t>电信号一分二并引入固定延迟后的时间差分布</a:t>
            </a:r>
            <a:endParaRPr sz="1600" b="1"/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F2976D22-84A9-4167-81F9-31ADFA53E7A4}"/>
              </a:ext>
            </a:extLst>
          </p:cNvPr>
          <p:cNvSpPr>
            <a:spLocks noGrp="1"/>
          </p:cNvSpPr>
          <p:nvPr/>
        </p:nvSpPr>
        <p:spPr>
          <a:xfrm>
            <a:off x="6903720" y="1143000"/>
            <a:ext cx="2057400" cy="528066"/>
          </a:xfrm>
          <a:prstGeom prst="rect">
            <a:avLst/>
          </a:prstGeom>
          <a:solidFill>
            <a:srgbClr val="FFFFFF"/>
          </a:solidFill>
          <a:ln w="15240">
            <a:solidFill>
              <a:srgbClr val="003C9D"/>
            </a:solidFill>
          </a:ln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800" b="1">
                <a:solidFill>
                  <a:srgbClr val="003C9D"/>
                </a:solidFill>
                <a:latin typeface="Noto Sans CJK SC"/>
                <a:ea typeface="Noto Sans CJK SC"/>
                <a:cs typeface="Noto Sans CJK SC"/>
              </a:rPr>
              <a:t>75.76 ps</a:t>
            </a:r>
            <a:endParaRPr sz="2800"/>
          </a:p>
        </p:txBody>
      </p:sp>
      <p:sp>
        <p:nvSpPr>
          <p:cNvPr id="23" name="Text 6">
            <a:extLst>
              <a:ext uri="{FF2B5EF4-FFF2-40B4-BE49-F238E27FC236}">
                <a16:creationId xmlns:a16="http://schemas.microsoft.com/office/drawing/2014/main" id="{7F055DC7-F485-41DA-9547-57D8A67C2DE0}"/>
              </a:ext>
            </a:extLst>
          </p:cNvPr>
          <p:cNvSpPr>
            <a:spLocks noGrp="1"/>
          </p:cNvSpPr>
          <p:nvPr/>
        </p:nvSpPr>
        <p:spPr>
          <a:xfrm>
            <a:off x="6903720" y="1728673"/>
            <a:ext cx="2057400" cy="345643"/>
          </a:xfrm>
          <a:prstGeom prst="rect">
            <a:avLst/>
          </a:prstGeom>
          <a:solidFill>
            <a:srgbClr val="EAF3FF"/>
          </a:solidFill>
          <a:ln w="15240">
            <a:solidFill>
              <a:srgbClr val="003C9D"/>
            </a:solidFill>
          </a:ln>
        </p:spPr>
        <p:txBody>
          <a:bodyPr wrap="square" lIns="381" tIns="381" rIns="381" bIns="381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latin typeface="Noto Sans CJK SC"/>
                <a:ea typeface="Noto Sans CJK SC"/>
                <a:cs typeface="Noto Sans CJK SC"/>
              </a:rPr>
              <a:t>双通道差值FWHM</a:t>
            </a:r>
            <a:endParaRPr sz="1600" b="1"/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BECD71F8-A68C-49E9-A76E-AC45A7FE4A04}"/>
              </a:ext>
            </a:extLst>
          </p:cNvPr>
          <p:cNvSpPr>
            <a:spLocks noGrp="1"/>
          </p:cNvSpPr>
          <p:nvPr/>
        </p:nvSpPr>
        <p:spPr>
          <a:xfrm>
            <a:off x="9189720" y="1143000"/>
            <a:ext cx="1828800" cy="528066"/>
          </a:xfrm>
          <a:prstGeom prst="rect">
            <a:avLst/>
          </a:prstGeom>
          <a:solidFill>
            <a:srgbClr val="FFFFFF"/>
          </a:solidFill>
          <a:ln w="15240">
            <a:solidFill>
              <a:srgbClr val="D71920"/>
            </a:solidFill>
          </a:ln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800" b="1">
                <a:solidFill>
                  <a:srgbClr val="D71920"/>
                </a:solidFill>
                <a:latin typeface="Noto Sans CJK SC"/>
                <a:ea typeface="Noto Sans CJK SC"/>
                <a:cs typeface="Noto Sans CJK SC"/>
              </a:rPr>
              <a:t>53.57 ps</a:t>
            </a:r>
            <a:endParaRPr sz="2800"/>
          </a:p>
        </p:txBody>
      </p:sp>
      <p:sp>
        <p:nvSpPr>
          <p:cNvPr id="25" name="Text 8">
            <a:extLst>
              <a:ext uri="{FF2B5EF4-FFF2-40B4-BE49-F238E27FC236}">
                <a16:creationId xmlns:a16="http://schemas.microsoft.com/office/drawing/2014/main" id="{B707EEDF-F01C-45D0-AED8-1097FD4A4ECD}"/>
              </a:ext>
            </a:extLst>
          </p:cNvPr>
          <p:cNvSpPr>
            <a:spLocks noGrp="1"/>
          </p:cNvSpPr>
          <p:nvPr/>
        </p:nvSpPr>
        <p:spPr>
          <a:xfrm>
            <a:off x="9189720" y="1728673"/>
            <a:ext cx="1828800" cy="345643"/>
          </a:xfrm>
          <a:prstGeom prst="rect">
            <a:avLst/>
          </a:prstGeom>
          <a:solidFill>
            <a:srgbClr val="EAF3FF"/>
          </a:solidFill>
          <a:ln w="15240">
            <a:solidFill>
              <a:srgbClr val="D71920"/>
            </a:solidFill>
          </a:ln>
        </p:spPr>
        <p:txBody>
          <a:bodyPr wrap="square" lIns="381" tIns="381" rIns="381" bIns="381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latin typeface="Noto Sans CJK SC"/>
                <a:ea typeface="Noto Sans CJK SC"/>
                <a:cs typeface="Noto Sans CJK SC"/>
              </a:rPr>
              <a:t>单通道本征精度</a:t>
            </a:r>
            <a:endParaRPr sz="1600" b="1"/>
          </a:p>
        </p:txBody>
      </p:sp>
      <p:sp>
        <p:nvSpPr>
          <p:cNvPr id="26" name="Text 9">
            <a:extLst>
              <a:ext uri="{FF2B5EF4-FFF2-40B4-BE49-F238E27FC236}">
                <a16:creationId xmlns:a16="http://schemas.microsoft.com/office/drawing/2014/main" id="{F45E6785-54B7-43D1-B650-F72ACCF77A6A}"/>
              </a:ext>
            </a:extLst>
          </p:cNvPr>
          <p:cNvSpPr>
            <a:spLocks noGrp="1"/>
          </p:cNvSpPr>
          <p:nvPr/>
        </p:nvSpPr>
        <p:spPr>
          <a:xfrm>
            <a:off x="8001000" y="2560320"/>
            <a:ext cx="1828800" cy="528066"/>
          </a:xfrm>
          <a:prstGeom prst="rect">
            <a:avLst/>
          </a:prstGeom>
          <a:solidFill>
            <a:srgbClr val="FFFFFF"/>
          </a:solidFill>
          <a:ln w="15240">
            <a:solidFill>
              <a:srgbClr val="1B8A5A"/>
            </a:solidFill>
          </a:ln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800" b="1">
                <a:solidFill>
                  <a:srgbClr val="1B8A5A"/>
                </a:solidFill>
                <a:latin typeface="Noto Sans CJK SC"/>
                <a:ea typeface="Noto Sans CJK SC"/>
                <a:cs typeface="Noto Sans CJK SC"/>
              </a:rPr>
              <a:t>÷ √2</a:t>
            </a:r>
            <a:endParaRPr sz="2800"/>
          </a:p>
        </p:txBody>
      </p:sp>
      <p:sp>
        <p:nvSpPr>
          <p:cNvPr id="27" name="Text 10">
            <a:extLst>
              <a:ext uri="{FF2B5EF4-FFF2-40B4-BE49-F238E27FC236}">
                <a16:creationId xmlns:a16="http://schemas.microsoft.com/office/drawing/2014/main" id="{EEC48944-48EA-43F3-8BF1-CDFA5D8E947D}"/>
              </a:ext>
            </a:extLst>
          </p:cNvPr>
          <p:cNvSpPr>
            <a:spLocks noGrp="1"/>
          </p:cNvSpPr>
          <p:nvPr/>
        </p:nvSpPr>
        <p:spPr>
          <a:xfrm>
            <a:off x="8001000" y="3145993"/>
            <a:ext cx="1828800" cy="345643"/>
          </a:xfrm>
          <a:prstGeom prst="rect">
            <a:avLst/>
          </a:prstGeom>
          <a:solidFill>
            <a:srgbClr val="EAF3FF"/>
          </a:solidFill>
          <a:ln w="15240">
            <a:solidFill>
              <a:srgbClr val="1B8A5A"/>
            </a:solidFill>
          </a:ln>
        </p:spPr>
        <p:txBody>
          <a:bodyPr wrap="square" lIns="381" tIns="381" rIns="381" bIns="381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latin typeface="Noto Sans CJK SC"/>
                <a:ea typeface="Noto Sans CJK SC"/>
                <a:cs typeface="Noto Sans CJK SC"/>
              </a:rPr>
              <a:t>等效通道折算</a:t>
            </a:r>
            <a:endParaRPr sz="1600" b="1"/>
          </a:p>
        </p:txBody>
      </p:sp>
      <p:sp>
        <p:nvSpPr>
          <p:cNvPr id="28" name="Text 11">
            <a:extLst>
              <a:ext uri="{FF2B5EF4-FFF2-40B4-BE49-F238E27FC236}">
                <a16:creationId xmlns:a16="http://schemas.microsoft.com/office/drawing/2014/main" id="{FBAEB8CF-F1DB-4E0D-A583-FE4AF364B962}"/>
              </a:ext>
            </a:extLst>
          </p:cNvPr>
          <p:cNvSpPr>
            <a:spLocks noGrp="1"/>
          </p:cNvSpPr>
          <p:nvPr/>
        </p:nvSpPr>
        <p:spPr>
          <a:xfrm>
            <a:off x="6903720" y="3931920"/>
            <a:ext cx="4389120" cy="100584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solidFill>
                  <a:srgbClr val="003C9D"/>
                </a:solidFill>
                <a:latin typeface="Noto Sans CJK SC"/>
                <a:ea typeface="Noto Sans CJK SC"/>
                <a:cs typeface="Noto Sans CJK SC"/>
              </a:rPr>
              <a:t>适用范围</a:t>
            </a:r>
            <a:endParaRPr sz="16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事件同步、上下端关联与符合窗选择；验证数字时间戳链路不会成为系统限制</a:t>
            </a: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sz="1600" b="1"/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8916638F-4B53-4466-974D-1FA378F2CF5A}"/>
              </a:ext>
            </a:extLst>
          </p:cNvPr>
          <p:cNvSpPr>
            <a:spLocks noGrp="1"/>
          </p:cNvSpPr>
          <p:nvPr/>
        </p:nvSpPr>
        <p:spPr>
          <a:xfrm>
            <a:off x="6903720" y="5166359"/>
            <a:ext cx="4389120" cy="1042169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solidFill>
                  <a:srgbClr val="1B8A5A"/>
                </a:solidFill>
                <a:latin typeface="Noto Sans CJK SC"/>
                <a:ea typeface="Noto Sans CJK SC"/>
                <a:cs typeface="Noto Sans CJK SC"/>
              </a:rPr>
              <a:t>边界说明</a:t>
            </a:r>
            <a:endParaRPr sz="16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不包含模拟定时前端、SiPM、闪烁过程和连续晶体光传输，不能解释为完整探测器时间分辨率或CTR</a:t>
            </a: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sz="1600" b="1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31368" y="1187067"/>
            <a:ext cx="5561023" cy="425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27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B9A53D57-4C43-441A-9D71-4121034882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847070" cy="707886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algn="just">
              <a:spcBef>
                <a:spcPct val="0"/>
              </a:spcBef>
              <a:spcAft>
                <a:spcPct val="0"/>
              </a:spcAft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4000" b="1"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计数率瓶颈位于模块级双端匹配链路</a:t>
            </a:r>
          </a:p>
        </p:txBody>
      </p:sp>
      <p:pic>
        <p:nvPicPr>
          <p:cNvPr id="31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9940" y="0"/>
            <a:ext cx="1148838" cy="7967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92E3B88-5F09-4DF1-8AD0-6326D8EFE62E}"/>
              </a:ext>
            </a:extLst>
          </p:cNvPr>
          <p:cNvSpPr>
            <a:spLocks noGrp="1"/>
          </p:cNvSpPr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marR="0" indent="0" algn="just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1000" b="1" i="0" u="none" cap="none" baseline="0">
              <a:ln>
                <a:noFill/>
              </a:ln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8AF4387-B255-4DBA-9AC1-2D2DA476AF2B}"/>
              </a:ext>
            </a:extLst>
          </p:cNvPr>
          <p:cNvSpPr>
            <a:spLocks noGrp="1"/>
          </p:cNvSpPr>
          <p:nvPr/>
        </p:nvSpPr>
        <p:spPr>
          <a:xfrm>
            <a:off x="822960" y="1051560"/>
            <a:ext cx="2377440" cy="528066"/>
          </a:xfrm>
          <a:prstGeom prst="rect">
            <a:avLst/>
          </a:prstGeom>
          <a:solidFill>
            <a:srgbClr val="FFFFFF"/>
          </a:solidFill>
          <a:ln w="15240">
            <a:solidFill>
              <a:srgbClr val="003C9D"/>
            </a:solidFill>
          </a:ln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800" b="1">
                <a:solidFill>
                  <a:srgbClr val="003C9D"/>
                </a:solidFill>
                <a:latin typeface="Noto Sans CJK SC"/>
                <a:ea typeface="Noto Sans CJK SC"/>
                <a:cs typeface="Noto Sans CJK SC"/>
              </a:rPr>
              <a:t>2.85 Mcps</a:t>
            </a:r>
            <a:endParaRPr sz="2800" b="1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D409F734-FA18-4A26-8BE5-309AC7E25950}"/>
              </a:ext>
            </a:extLst>
          </p:cNvPr>
          <p:cNvSpPr>
            <a:spLocks noGrp="1"/>
          </p:cNvSpPr>
          <p:nvPr/>
        </p:nvSpPr>
        <p:spPr>
          <a:xfrm>
            <a:off x="822960" y="1637233"/>
            <a:ext cx="2377440" cy="345643"/>
          </a:xfrm>
          <a:prstGeom prst="rect">
            <a:avLst/>
          </a:prstGeom>
          <a:solidFill>
            <a:srgbClr val="EAF3FF"/>
          </a:solidFill>
          <a:ln w="15240">
            <a:solidFill>
              <a:srgbClr val="003C9D"/>
            </a:solidFill>
          </a:ln>
        </p:spPr>
        <p:txBody>
          <a:bodyPr wrap="square" lIns="381" tIns="381" rIns="381" bIns="381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采集层 Module 0</a:t>
            </a:r>
            <a:endParaRPr sz="1600" b="1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0AC4410E-5A05-4CCB-91C0-78F2ED0203B5}"/>
              </a:ext>
            </a:extLst>
          </p:cNvPr>
          <p:cNvSpPr>
            <a:spLocks noGrp="1"/>
          </p:cNvSpPr>
          <p:nvPr/>
        </p:nvSpPr>
        <p:spPr>
          <a:xfrm>
            <a:off x="3474720" y="1051560"/>
            <a:ext cx="1645920" cy="528066"/>
          </a:xfrm>
          <a:prstGeom prst="rect">
            <a:avLst/>
          </a:prstGeom>
          <a:solidFill>
            <a:srgbClr val="FFFFFF"/>
          </a:solidFill>
          <a:ln w="15240">
            <a:solidFill>
              <a:srgbClr val="D71920"/>
            </a:solidFill>
          </a:ln>
        </p:spPr>
        <p:txBody>
          <a:bodyPr wrap="square" lIns="254" tIns="254" rIns="254" bIns="254" anchor="ctr">
            <a:normAutofit fontScale="95717"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800" b="1">
                <a:solidFill>
                  <a:srgbClr val="D71920"/>
                </a:solidFill>
                <a:latin typeface="Noto Sans CJK SC"/>
                <a:ea typeface="Noto Sans CJK SC"/>
                <a:cs typeface="Noto Sans CJK SC"/>
              </a:rPr>
              <a:t>2.73 Mcps</a:t>
            </a:r>
            <a:endParaRPr sz="2800" b="1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15D984B-BA1E-427E-B711-B1EFDC15DD52}"/>
              </a:ext>
            </a:extLst>
          </p:cNvPr>
          <p:cNvSpPr>
            <a:spLocks noGrp="1"/>
          </p:cNvSpPr>
          <p:nvPr/>
        </p:nvSpPr>
        <p:spPr>
          <a:xfrm>
            <a:off x="3474720" y="1637233"/>
            <a:ext cx="1645920" cy="345643"/>
          </a:xfrm>
          <a:prstGeom prst="rect">
            <a:avLst/>
          </a:prstGeom>
          <a:solidFill>
            <a:srgbClr val="EAF3FF"/>
          </a:solidFill>
          <a:ln w="15240">
            <a:solidFill>
              <a:srgbClr val="D71920"/>
            </a:solidFill>
          </a:ln>
        </p:spPr>
        <p:txBody>
          <a:bodyPr wrap="square" lIns="381" tIns="381" rIns="381" bIns="381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采集层 Module 1</a:t>
            </a:r>
            <a:endParaRPr sz="1600" b="1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FBE0212A-248A-4C6F-B0E3-3BD06B512EA8}"/>
              </a:ext>
            </a:extLst>
          </p:cNvPr>
          <p:cNvSpPr>
            <a:spLocks noGrp="1"/>
          </p:cNvSpPr>
          <p:nvPr/>
        </p:nvSpPr>
        <p:spPr>
          <a:xfrm>
            <a:off x="5394960" y="1051560"/>
            <a:ext cx="1920240" cy="528066"/>
          </a:xfrm>
          <a:prstGeom prst="rect">
            <a:avLst/>
          </a:prstGeom>
          <a:solidFill>
            <a:srgbClr val="FFFFFF"/>
          </a:solidFill>
          <a:ln w="15240">
            <a:solidFill>
              <a:srgbClr val="1B8A5A"/>
            </a:solidFill>
          </a:ln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800" b="1">
                <a:solidFill>
                  <a:srgbClr val="1B8A5A"/>
                </a:solidFill>
                <a:latin typeface="Noto Sans CJK SC"/>
                <a:ea typeface="Noto Sans CJK SC"/>
                <a:cs typeface="Noto Sans CJK SC"/>
              </a:rPr>
              <a:t>1.09 Mcps</a:t>
            </a:r>
            <a:endParaRPr sz="2800" b="1"/>
          </a:p>
        </p:txBody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952016EA-844B-470D-A776-93A672EC9B80}"/>
              </a:ext>
            </a:extLst>
          </p:cNvPr>
          <p:cNvSpPr>
            <a:spLocks noGrp="1"/>
          </p:cNvSpPr>
          <p:nvPr/>
        </p:nvSpPr>
        <p:spPr>
          <a:xfrm>
            <a:off x="5394960" y="1637233"/>
            <a:ext cx="1920240" cy="345643"/>
          </a:xfrm>
          <a:prstGeom prst="rect">
            <a:avLst/>
          </a:prstGeom>
          <a:solidFill>
            <a:srgbClr val="EAF3FF"/>
          </a:solidFill>
          <a:ln w="15240">
            <a:solidFill>
              <a:srgbClr val="1B8A5A"/>
            </a:solidFill>
          </a:ln>
        </p:spPr>
        <p:txBody>
          <a:bodyPr wrap="square" lIns="381" tIns="381" rIns="381" bIns="381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预处理 Module 0</a:t>
            </a:r>
            <a:endParaRPr sz="1600" b="1"/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8E3C4C04-8B0E-4D52-9657-E659141DFF36}"/>
              </a:ext>
            </a:extLst>
          </p:cNvPr>
          <p:cNvSpPr>
            <a:spLocks noGrp="1"/>
          </p:cNvSpPr>
          <p:nvPr/>
        </p:nvSpPr>
        <p:spPr>
          <a:xfrm>
            <a:off x="7589520" y="1051560"/>
            <a:ext cx="1645920" cy="528066"/>
          </a:xfrm>
          <a:prstGeom prst="rect">
            <a:avLst/>
          </a:prstGeom>
          <a:solidFill>
            <a:srgbClr val="FFFFFF"/>
          </a:solidFill>
          <a:ln w="15240">
            <a:solidFill>
              <a:srgbClr val="1B75BB"/>
            </a:solidFill>
          </a:ln>
        </p:spPr>
        <p:txBody>
          <a:bodyPr wrap="square" lIns="254" tIns="254" rIns="254" bIns="254" anchor="ctr">
            <a:normAutofit fontScale="95717"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800" b="1">
                <a:solidFill>
                  <a:srgbClr val="1B75BB"/>
                </a:solidFill>
                <a:latin typeface="Noto Sans CJK SC"/>
                <a:ea typeface="Noto Sans CJK SC"/>
                <a:cs typeface="Noto Sans CJK SC"/>
              </a:rPr>
              <a:t>1.06 Mcps</a:t>
            </a:r>
            <a:endParaRPr sz="2800" b="1"/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7C6C6453-1661-4670-899D-4D9364A5CB76}"/>
              </a:ext>
            </a:extLst>
          </p:cNvPr>
          <p:cNvSpPr>
            <a:spLocks noGrp="1"/>
          </p:cNvSpPr>
          <p:nvPr/>
        </p:nvSpPr>
        <p:spPr>
          <a:xfrm>
            <a:off x="7589520" y="1637233"/>
            <a:ext cx="1645920" cy="345643"/>
          </a:xfrm>
          <a:prstGeom prst="rect">
            <a:avLst/>
          </a:prstGeom>
          <a:solidFill>
            <a:srgbClr val="EAF3FF"/>
          </a:solidFill>
          <a:ln w="15240">
            <a:solidFill>
              <a:srgbClr val="1B75BB"/>
            </a:solidFill>
          </a:ln>
        </p:spPr>
        <p:txBody>
          <a:bodyPr wrap="square" lIns="381" tIns="381" rIns="381" bIns="381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预处理 Module 1</a:t>
            </a:r>
            <a:endParaRPr sz="1600" b="1"/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B7D75EDA-795F-4AC8-AA13-D912F21F4D2E}"/>
              </a:ext>
            </a:extLst>
          </p:cNvPr>
          <p:cNvSpPr>
            <a:spLocks noGrp="1"/>
          </p:cNvSpPr>
          <p:nvPr/>
        </p:nvSpPr>
        <p:spPr>
          <a:xfrm>
            <a:off x="9509760" y="1051560"/>
            <a:ext cx="1828800" cy="528066"/>
          </a:xfrm>
          <a:prstGeom prst="rect">
            <a:avLst/>
          </a:prstGeom>
          <a:solidFill>
            <a:srgbClr val="FFFFFF"/>
          </a:solidFill>
          <a:ln w="15240">
            <a:solidFill>
              <a:srgbClr val="F29D38"/>
            </a:solidFill>
          </a:ln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800" b="1">
                <a:solidFill>
                  <a:srgbClr val="F29D38"/>
                </a:solidFill>
                <a:latin typeface="Noto Sans CJK SC"/>
                <a:ea typeface="Noto Sans CJK SC"/>
                <a:cs typeface="Noto Sans CJK SC"/>
              </a:rPr>
              <a:t>≈1 μs</a:t>
            </a:r>
            <a:endParaRPr sz="2800" b="1"/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CFBB4360-0BCF-4CAC-ABC5-3EA0ED9C3189}"/>
              </a:ext>
            </a:extLst>
          </p:cNvPr>
          <p:cNvSpPr>
            <a:spLocks noGrp="1"/>
          </p:cNvSpPr>
          <p:nvPr/>
        </p:nvSpPr>
        <p:spPr>
          <a:xfrm>
            <a:off x="9509760" y="1637233"/>
            <a:ext cx="1828800" cy="345643"/>
          </a:xfrm>
          <a:prstGeom prst="rect">
            <a:avLst/>
          </a:prstGeom>
          <a:solidFill>
            <a:srgbClr val="EAF3FF"/>
          </a:solidFill>
          <a:ln w="15240">
            <a:solidFill>
              <a:srgbClr val="F29D38"/>
            </a:solidFill>
          </a:ln>
        </p:spPr>
        <p:txBody>
          <a:bodyPr wrap="square" lIns="381" tIns="381" rIns="381" bIns="381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系统级有效死时间</a:t>
            </a:r>
            <a:endParaRPr sz="1600" b="1"/>
          </a:p>
        </p:txBody>
      </p:sp>
      <p:sp>
        <p:nvSpPr>
          <p:cNvPr id="20" name="Text 14">
            <a:extLst>
              <a:ext uri="{FF2B5EF4-FFF2-40B4-BE49-F238E27FC236}">
                <a16:creationId xmlns:a16="http://schemas.microsoft.com/office/drawing/2014/main" id="{D9787204-36D3-47A1-BEC9-898793047CE8}"/>
              </a:ext>
            </a:extLst>
          </p:cNvPr>
          <p:cNvSpPr>
            <a:spLocks noGrp="1"/>
          </p:cNvSpPr>
          <p:nvPr/>
        </p:nvSpPr>
        <p:spPr>
          <a:xfrm>
            <a:off x="822960" y="5408727"/>
            <a:ext cx="4983480" cy="16459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latin typeface="Noto Sans CJK SC"/>
                <a:ea typeface="Noto Sans CJK SC"/>
                <a:cs typeface="Noto Sans CJK SC"/>
              </a:rPr>
              <a:t>采集层：随活度上升并趋于饱和</a:t>
            </a:r>
            <a:endParaRPr sz="1600" b="1"/>
          </a:p>
        </p:txBody>
      </p:sp>
      <p:sp>
        <p:nvSpPr>
          <p:cNvPr id="23" name="Text 16">
            <a:extLst>
              <a:ext uri="{FF2B5EF4-FFF2-40B4-BE49-F238E27FC236}">
                <a16:creationId xmlns:a16="http://schemas.microsoft.com/office/drawing/2014/main" id="{68248D0D-0210-4E3E-B391-653F7EBCF55C}"/>
              </a:ext>
            </a:extLst>
          </p:cNvPr>
          <p:cNvSpPr>
            <a:spLocks noGrp="1"/>
          </p:cNvSpPr>
          <p:nvPr/>
        </p:nvSpPr>
        <p:spPr>
          <a:xfrm>
            <a:off x="6385562" y="5438334"/>
            <a:ext cx="4663440" cy="16459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latin typeface="Noto Sans CJK SC"/>
                <a:ea typeface="Noto Sans CJK SC"/>
                <a:cs typeface="Noto Sans CJK SC"/>
              </a:rPr>
              <a:t>预处理层：约0.8–1.0 </a:t>
            </a:r>
            <a:r>
              <a:rPr sz="1600" b="1" err="1">
                <a:latin typeface="Noto Sans CJK SC"/>
                <a:ea typeface="Noto Sans CJK SC"/>
                <a:cs typeface="Noto Sans CJK SC"/>
              </a:rPr>
              <a:t>mCi达到峰值</a:t>
            </a:r>
            <a:endParaRPr sz="1600" b="1"/>
          </a:p>
        </p:txBody>
      </p:sp>
      <p:sp>
        <p:nvSpPr>
          <p:cNvPr id="24" name="Text 17">
            <a:extLst>
              <a:ext uri="{FF2B5EF4-FFF2-40B4-BE49-F238E27FC236}">
                <a16:creationId xmlns:a16="http://schemas.microsoft.com/office/drawing/2014/main" id="{BB587F3D-E0EF-4205-8143-3B921766A636}"/>
              </a:ext>
            </a:extLst>
          </p:cNvPr>
          <p:cNvSpPr>
            <a:spLocks noGrp="1"/>
          </p:cNvSpPr>
          <p:nvPr/>
        </p:nvSpPr>
        <p:spPr>
          <a:xfrm>
            <a:off x="248652" y="5961990"/>
            <a:ext cx="11943348" cy="329039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solidFill>
                  <a:srgbClr val="5B6470"/>
                </a:solidFill>
                <a:latin typeface="Noto Sans CJK SC"/>
                <a:ea typeface="Noto Sans CJK SC"/>
                <a:cs typeface="Noto Sans CJK SC"/>
              </a:rPr>
              <a:t>高活度下降来自模拟堆积、触发重叠、有限缓存与匹配窗歧义的共同作用；后续优化重点是并行匹配、缓存深度与整形</a:t>
            </a:r>
            <a:r>
              <a:rPr sz="1600" b="1">
                <a:solidFill>
                  <a:srgbClr val="5B6470"/>
                </a:solidFill>
                <a:latin typeface="Noto Sans CJK SC"/>
                <a:ea typeface="Noto Sans CJK SC"/>
                <a:cs typeface="Noto Sans CJK SC"/>
              </a:rPr>
              <a:t>/</a:t>
            </a:r>
            <a:r>
              <a:rPr sz="1600" b="1" err="1">
                <a:solidFill>
                  <a:srgbClr val="5B6470"/>
                </a:solidFill>
                <a:latin typeface="Noto Sans CJK SC"/>
                <a:ea typeface="Noto Sans CJK SC"/>
                <a:cs typeface="Noto Sans CJK SC"/>
              </a:rPr>
              <a:t>保持时间</a:t>
            </a:r>
            <a:r>
              <a:rPr sz="1600" b="1">
                <a:solidFill>
                  <a:srgbClr val="5B6470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sz="1600" b="1"/>
          </a:p>
        </p:txBody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8584C211-9854-4D66-BBD2-E0A725CFB56E}"/>
              </a:ext>
            </a:extLst>
          </p:cNvPr>
          <p:cNvSpPr>
            <a:spLocks noGrp="1"/>
          </p:cNvSpPr>
          <p:nvPr/>
        </p:nvSpPr>
        <p:spPr>
          <a:xfrm>
            <a:off x="822960" y="2531516"/>
            <a:ext cx="4983480" cy="3157752"/>
          </a:xfrm>
          <a:prstGeom prst="rect">
            <a:avLst/>
          </a:prstGeom>
          <a:noFill/>
          <a:ln w="12700">
            <a:solidFill>
              <a:srgbClr val="D2DCEB"/>
            </a:solidFill>
            <a:prstDash val="solid"/>
          </a:ln>
        </p:spPr>
      </p:sp>
      <p:sp>
        <p:nvSpPr>
          <p:cNvPr id="21" name="Shape 15">
            <a:extLst>
              <a:ext uri="{FF2B5EF4-FFF2-40B4-BE49-F238E27FC236}">
                <a16:creationId xmlns:a16="http://schemas.microsoft.com/office/drawing/2014/main" id="{CC044C0A-6907-4983-9581-AE3962EE99A8}"/>
              </a:ext>
            </a:extLst>
          </p:cNvPr>
          <p:cNvSpPr>
            <a:spLocks noGrp="1"/>
          </p:cNvSpPr>
          <p:nvPr/>
        </p:nvSpPr>
        <p:spPr>
          <a:xfrm>
            <a:off x="6400800" y="2531515"/>
            <a:ext cx="4663440" cy="3157751"/>
          </a:xfrm>
          <a:prstGeom prst="rect">
            <a:avLst/>
          </a:prstGeom>
          <a:noFill/>
          <a:ln w="12700">
            <a:solidFill>
              <a:srgbClr val="D2DCEB"/>
            </a:solidFill>
            <a:prstDash val="solid"/>
          </a:ln>
        </p:spPr>
      </p:sp>
      <p:pic>
        <p:nvPicPr>
          <p:cNvPr id="48" name="图片 47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608572" y="2617775"/>
            <a:ext cx="3412255" cy="2611420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7026392" y="2647382"/>
            <a:ext cx="3412255" cy="261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35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B9A53D57-4C43-441A-9D71-4121034882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847070" cy="707886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algn="just">
              <a:spcBef>
                <a:spcPct val="0"/>
              </a:spcBef>
              <a:spcAft>
                <a:spcPct val="0"/>
              </a:spcAft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4000" b="1"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分层FPGA架构兼顾压缩、定位与实时处理</a:t>
            </a:r>
          </a:p>
        </p:txBody>
      </p:sp>
      <p:pic>
        <p:nvPicPr>
          <p:cNvPr id="34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9940" y="0"/>
            <a:ext cx="1148838" cy="7967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92E3B88-5F09-4DF1-8AD0-6326D8EFE62E}"/>
              </a:ext>
            </a:extLst>
          </p:cNvPr>
          <p:cNvSpPr>
            <a:spLocks noGrp="1"/>
          </p:cNvSpPr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marR="0" indent="0" algn="just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1000" b="1" i="0" u="none" cap="none" baseline="0">
              <a:ln>
                <a:noFill/>
              </a:ln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B73649C5-0CCE-41C0-AFA1-356D994D500A}"/>
              </a:ext>
            </a:extLst>
          </p:cNvPr>
          <p:cNvSpPr>
            <a:spLocks noGrp="1"/>
          </p:cNvSpPr>
          <p:nvPr/>
        </p:nvSpPr>
        <p:spPr>
          <a:xfrm>
            <a:off x="731520" y="1051560"/>
            <a:ext cx="5349240" cy="128016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 err="1">
                <a:solidFill>
                  <a:srgbClr val="1B8A5A"/>
                </a:solidFill>
                <a:latin typeface="Noto Sans CJK SC"/>
                <a:ea typeface="Noto Sans CJK SC"/>
                <a:cs typeface="Noto Sans CJK SC"/>
              </a:rPr>
              <a:t>已验证能力</a:t>
            </a:r>
            <a:endParaRPr sz="20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 err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三级架构完成通道压缩、同步采集、双端关联、参数融合、全环符合与主机传输</a:t>
            </a:r>
            <a:r>
              <a:rPr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sz="2000" b="1"/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611A105E-C2C5-40AF-800B-9704C5060F3A}"/>
              </a:ext>
            </a:extLst>
          </p:cNvPr>
          <p:cNvSpPr>
            <a:spLocks noGrp="1"/>
          </p:cNvSpPr>
          <p:nvPr/>
        </p:nvSpPr>
        <p:spPr>
          <a:xfrm>
            <a:off x="6309360" y="1051560"/>
            <a:ext cx="5120640" cy="128016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 err="1">
                <a:solidFill>
                  <a:srgbClr val="F29D38"/>
                </a:solidFill>
                <a:latin typeface="Noto Sans CJK SC"/>
                <a:ea typeface="Noto Sans CJK SC"/>
                <a:cs typeface="Noto Sans CJK SC"/>
              </a:rPr>
              <a:t>核心结论</a:t>
            </a:r>
            <a:endParaRPr sz="20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83.3%通道缩减；12.20%能量分辨率；0.97 mm横向定位；1.39 mm DOI；约1 </a:t>
            </a:r>
            <a:r>
              <a:rPr sz="2000" b="1" err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Mcps有效输出</a:t>
            </a:r>
            <a:r>
              <a:rPr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sz="2000" b="1"/>
          </a:p>
        </p:txBody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9EE5B9E5-A714-4BA9-8DD2-D6F6D7161E6D}"/>
              </a:ext>
            </a:extLst>
          </p:cNvPr>
          <p:cNvSpPr>
            <a:spLocks noGrp="1"/>
          </p:cNvSpPr>
          <p:nvPr/>
        </p:nvSpPr>
        <p:spPr>
          <a:xfrm>
            <a:off x="1097280" y="2971800"/>
            <a:ext cx="1828800" cy="310896"/>
          </a:xfrm>
          <a:prstGeom prst="rect">
            <a:avLst/>
          </a:prstGeom>
          <a:solidFill>
            <a:srgbClr val="003C9D"/>
          </a:solidFill>
        </p:spPr>
        <p:txBody>
          <a:bodyPr wrap="square" lIns="254" tIns="254" rIns="254" bIns="254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架构</a:t>
            </a:r>
            <a:endParaRPr sz="1600" b="1"/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0604BF95-4B9A-4213-A462-82CB3B9DCAEF}"/>
              </a:ext>
            </a:extLst>
          </p:cNvPr>
          <p:cNvSpPr>
            <a:spLocks noGrp="1"/>
          </p:cNvSpPr>
          <p:nvPr/>
        </p:nvSpPr>
        <p:spPr>
          <a:xfrm>
            <a:off x="3154680" y="2971800"/>
            <a:ext cx="7955280" cy="310896"/>
          </a:xfrm>
          <a:prstGeom prst="rect">
            <a:avLst/>
          </a:prstGeom>
          <a:solidFill>
            <a:srgbClr val="F8FAFC"/>
          </a:solidFill>
          <a:ln w="10160">
            <a:solidFill>
              <a:srgbClr val="DCE6F5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144→24路行列求和，模块端完成双端匹配与紧凑事件打包</a:t>
            </a:r>
            <a:endParaRPr sz="1600" b="1"/>
          </a:p>
        </p:txBody>
      </p:sp>
      <p:sp>
        <p:nvSpPr>
          <p:cNvPr id="23" name="Text 7">
            <a:extLst>
              <a:ext uri="{FF2B5EF4-FFF2-40B4-BE49-F238E27FC236}">
                <a16:creationId xmlns:a16="http://schemas.microsoft.com/office/drawing/2014/main" id="{76A561AB-3041-4032-AAF2-E60DDC16761A}"/>
              </a:ext>
            </a:extLst>
          </p:cNvPr>
          <p:cNvSpPr>
            <a:spLocks noGrp="1"/>
          </p:cNvSpPr>
          <p:nvPr/>
        </p:nvSpPr>
        <p:spPr>
          <a:xfrm>
            <a:off x="1097280" y="3474720"/>
            <a:ext cx="1828800" cy="310896"/>
          </a:xfrm>
          <a:prstGeom prst="rect">
            <a:avLst/>
          </a:prstGeom>
          <a:solidFill>
            <a:srgbClr val="1B75BB"/>
          </a:solidFill>
        </p:spPr>
        <p:txBody>
          <a:bodyPr wrap="square" lIns="254" tIns="254" rIns="254" bIns="254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性能</a:t>
            </a:r>
            <a:endParaRPr sz="1600" b="1"/>
          </a:p>
        </p:txBody>
      </p:sp>
      <p:sp>
        <p:nvSpPr>
          <p:cNvPr id="24" name="Text 8">
            <a:extLst>
              <a:ext uri="{FF2B5EF4-FFF2-40B4-BE49-F238E27FC236}">
                <a16:creationId xmlns:a16="http://schemas.microsoft.com/office/drawing/2014/main" id="{6D410F49-03C7-4488-9644-F04632D2B585}"/>
              </a:ext>
            </a:extLst>
          </p:cNvPr>
          <p:cNvSpPr>
            <a:spLocks noGrp="1"/>
          </p:cNvSpPr>
          <p:nvPr/>
        </p:nvSpPr>
        <p:spPr>
          <a:xfrm>
            <a:off x="3154680" y="3474720"/>
            <a:ext cx="7955280" cy="310896"/>
          </a:xfrm>
          <a:prstGeom prst="rect">
            <a:avLst/>
          </a:prstGeom>
          <a:solidFill>
            <a:srgbClr val="F8FAFC"/>
          </a:solidFill>
          <a:ln w="10160">
            <a:solidFill>
              <a:srgbClr val="DCE6F5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能量、横向位置和DOI结果验证了压缩读出仍保留主要光分布信息</a:t>
            </a:r>
            <a:endParaRPr sz="1600" b="1"/>
          </a:p>
        </p:txBody>
      </p:sp>
      <p:sp>
        <p:nvSpPr>
          <p:cNvPr id="25" name="Text 9">
            <a:extLst>
              <a:ext uri="{FF2B5EF4-FFF2-40B4-BE49-F238E27FC236}">
                <a16:creationId xmlns:a16="http://schemas.microsoft.com/office/drawing/2014/main" id="{F0764965-1A70-4D5E-9830-7EACECDBFFA1}"/>
              </a:ext>
            </a:extLst>
          </p:cNvPr>
          <p:cNvSpPr>
            <a:spLocks noGrp="1"/>
          </p:cNvSpPr>
          <p:nvPr/>
        </p:nvSpPr>
        <p:spPr>
          <a:xfrm>
            <a:off x="1097280" y="3977640"/>
            <a:ext cx="1828800" cy="310896"/>
          </a:xfrm>
          <a:prstGeom prst="rect">
            <a:avLst/>
          </a:prstGeom>
          <a:solidFill>
            <a:srgbClr val="1B8A5A"/>
          </a:solidFill>
        </p:spPr>
        <p:txBody>
          <a:bodyPr wrap="square" lIns="254" tIns="254" rIns="254" bIns="254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吞吐</a:t>
            </a:r>
            <a:endParaRPr sz="1600" b="1"/>
          </a:p>
        </p:txBody>
      </p:sp>
      <p:sp>
        <p:nvSpPr>
          <p:cNvPr id="26" name="Text 10">
            <a:extLst>
              <a:ext uri="{FF2B5EF4-FFF2-40B4-BE49-F238E27FC236}">
                <a16:creationId xmlns:a16="http://schemas.microsoft.com/office/drawing/2014/main" id="{2C09AB26-4477-448A-92BB-963C7E3B52D2}"/>
              </a:ext>
            </a:extLst>
          </p:cNvPr>
          <p:cNvSpPr>
            <a:spLocks noGrp="1"/>
          </p:cNvSpPr>
          <p:nvPr/>
        </p:nvSpPr>
        <p:spPr>
          <a:xfrm>
            <a:off x="3154680" y="3977640"/>
            <a:ext cx="7955280" cy="310896"/>
          </a:xfrm>
          <a:prstGeom prst="rect">
            <a:avLst/>
          </a:prstGeom>
          <a:solidFill>
            <a:srgbClr val="F8FAFC"/>
          </a:solidFill>
          <a:ln w="10160">
            <a:solidFill>
              <a:srgbClr val="DCE6F5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采集层接近2.8 Mcps/模块，预处理层有效双端输出约1 Mcps</a:t>
            </a:r>
            <a:endParaRPr sz="1600" b="1"/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E7FF03B0-806B-4C4D-BCF2-AEF45255B77D}"/>
              </a:ext>
            </a:extLst>
          </p:cNvPr>
          <p:cNvSpPr>
            <a:spLocks noGrp="1"/>
          </p:cNvSpPr>
          <p:nvPr/>
        </p:nvSpPr>
        <p:spPr>
          <a:xfrm>
            <a:off x="1097280" y="4480560"/>
            <a:ext cx="1828800" cy="310896"/>
          </a:xfrm>
          <a:prstGeom prst="rect">
            <a:avLst/>
          </a:prstGeom>
          <a:solidFill>
            <a:srgbClr val="F29D38"/>
          </a:solidFill>
        </p:spPr>
        <p:txBody>
          <a:bodyPr wrap="square" lIns="254" tIns="254" rIns="254" bIns="254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改进</a:t>
            </a:r>
            <a:endParaRPr sz="1600" b="1"/>
          </a:p>
        </p:txBody>
      </p:sp>
      <p:sp>
        <p:nvSpPr>
          <p:cNvPr id="28" name="Text 12">
            <a:extLst>
              <a:ext uri="{FF2B5EF4-FFF2-40B4-BE49-F238E27FC236}">
                <a16:creationId xmlns:a16="http://schemas.microsoft.com/office/drawing/2014/main" id="{639BF555-20E8-499F-983F-64C1116BC8F1}"/>
              </a:ext>
            </a:extLst>
          </p:cNvPr>
          <p:cNvSpPr>
            <a:spLocks noGrp="1"/>
          </p:cNvSpPr>
          <p:nvPr/>
        </p:nvSpPr>
        <p:spPr>
          <a:xfrm>
            <a:off x="3154680" y="4480560"/>
            <a:ext cx="7955280" cy="310896"/>
          </a:xfrm>
          <a:prstGeom prst="rect">
            <a:avLst/>
          </a:prstGeom>
          <a:solidFill>
            <a:srgbClr val="F8FAFC"/>
          </a:solidFill>
          <a:ln w="10160">
            <a:solidFill>
              <a:srgbClr val="DCE6F5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增加匹配流水并行度和缓存深度，优化整形、保持与触发窗口</a:t>
            </a:r>
            <a:endParaRPr sz="1600" b="1"/>
          </a:p>
        </p:txBody>
      </p:sp>
      <p:sp>
        <p:nvSpPr>
          <p:cNvPr id="29" name="Text 13">
            <a:extLst>
              <a:ext uri="{FF2B5EF4-FFF2-40B4-BE49-F238E27FC236}">
                <a16:creationId xmlns:a16="http://schemas.microsoft.com/office/drawing/2014/main" id="{2DF22F5C-DD1A-4196-A102-7FEF5192460E}"/>
              </a:ext>
            </a:extLst>
          </p:cNvPr>
          <p:cNvSpPr>
            <a:spLocks noGrp="1"/>
          </p:cNvSpPr>
          <p:nvPr/>
        </p:nvSpPr>
        <p:spPr>
          <a:xfrm>
            <a:off x="1097280" y="4983480"/>
            <a:ext cx="1828800" cy="310896"/>
          </a:xfrm>
          <a:prstGeom prst="rect">
            <a:avLst/>
          </a:prstGeom>
          <a:solidFill>
            <a:srgbClr val="D71920"/>
          </a:solidFill>
        </p:spPr>
        <p:txBody>
          <a:bodyPr wrap="square" lIns="254" tIns="254" rIns="254" bIns="254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后续</a:t>
            </a:r>
            <a:endParaRPr sz="1600" b="1"/>
          </a:p>
        </p:txBody>
      </p:sp>
      <p:sp>
        <p:nvSpPr>
          <p:cNvPr id="30" name="Text 14">
            <a:extLst>
              <a:ext uri="{FF2B5EF4-FFF2-40B4-BE49-F238E27FC236}">
                <a16:creationId xmlns:a16="http://schemas.microsoft.com/office/drawing/2014/main" id="{8BB1045E-4B27-46A4-9EFA-7D706021C287}"/>
              </a:ext>
            </a:extLst>
          </p:cNvPr>
          <p:cNvSpPr>
            <a:spLocks noGrp="1"/>
          </p:cNvSpPr>
          <p:nvPr/>
        </p:nvSpPr>
        <p:spPr>
          <a:xfrm>
            <a:off x="3154680" y="4983480"/>
            <a:ext cx="7955280" cy="310896"/>
          </a:xfrm>
          <a:prstGeom prst="rect">
            <a:avLst/>
          </a:prstGeom>
          <a:solidFill>
            <a:srgbClr val="F8FAFC"/>
          </a:solidFill>
          <a:ln w="10160">
            <a:solidFill>
              <a:srgbClr val="DCE6F5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提升前端集成度，补充完整探测器级时间性能和长期热稳定性测试</a:t>
            </a:r>
            <a:endParaRPr sz="1600" b="1"/>
          </a:p>
        </p:txBody>
      </p:sp>
      <p:sp>
        <p:nvSpPr>
          <p:cNvPr id="31" name="Text 15">
            <a:extLst>
              <a:ext uri="{FF2B5EF4-FFF2-40B4-BE49-F238E27FC236}">
                <a16:creationId xmlns:a16="http://schemas.microsoft.com/office/drawing/2014/main" id="{8E779A3D-3F8A-4FC9-B05D-3A888DBEF2D0}"/>
              </a:ext>
            </a:extLst>
          </p:cNvPr>
          <p:cNvSpPr>
            <a:spLocks noGrp="1"/>
          </p:cNvSpPr>
          <p:nvPr/>
        </p:nvSpPr>
        <p:spPr>
          <a:xfrm>
            <a:off x="1005840" y="5989320"/>
            <a:ext cx="10241280" cy="320040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 err="1">
                <a:solidFill>
                  <a:srgbClr val="08245C"/>
                </a:solidFill>
                <a:latin typeface="Noto Sans CJK SC"/>
                <a:ea typeface="Noto Sans CJK SC"/>
                <a:cs typeface="Noto Sans CJK SC"/>
              </a:rPr>
              <a:t>结论：该分层FPGA核电子学架构为双端连续晶体PET提供了可扩展的系统实现路径</a:t>
            </a:r>
            <a:r>
              <a:rPr sz="2000" b="1">
                <a:solidFill>
                  <a:srgbClr val="08245C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sz="2000" b="1"/>
          </a:p>
        </p:txBody>
      </p:sp>
    </p:spTree>
    <p:extLst>
      <p:ext uri="{BB962C8B-B14F-4D97-AF65-F5344CB8AC3E}">
        <p14:creationId xmlns:p14="http://schemas.microsoft.com/office/powerpoint/2010/main" val="731161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431D613-A7DF-4463-A837-0EADC03EEEE1}"/>
              </a:ext>
            </a:extLst>
          </p:cNvPr>
          <p:cNvSpPr>
            <a:spLocks noGrp="1"/>
          </p:cNvSpPr>
          <p:nvPr/>
        </p:nvSpPr>
        <p:spPr>
          <a:xfrm>
            <a:off x="0" y="909589"/>
            <a:ext cx="12192000" cy="2386374"/>
          </a:xfrm>
          <a:prstGeom prst="rect">
            <a:avLst/>
          </a:prstGeom>
          <a:solidFill>
            <a:srgbClr val="002E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277414EA-5FCD-4FE2-8C0F-48E70C904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08446"/>
            <a:ext cx="9144000" cy="158866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谢谢！请批评指正</a:t>
            </a:r>
          </a:p>
        </p:txBody>
      </p:sp>
      <p:pic>
        <p:nvPicPr>
          <p:cNvPr id="8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078" y="4081922"/>
            <a:ext cx="6894593" cy="130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81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B9A53D57-4C43-441A-9D71-4121034882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847070" cy="707886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algn="just">
              <a:spcBef>
                <a:spcPct val="0"/>
              </a:spcBef>
              <a:spcAft>
                <a:spcPct val="0"/>
              </a:spcAft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4000" b="1" i="0" u="none" cap="none">
                <a:ln>
                  <a:noFill/>
                </a:ln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双端连续晶体带来电子学“组合挑战”</a:t>
            </a:r>
          </a:p>
        </p:txBody>
      </p:sp>
      <p:pic>
        <p:nvPicPr>
          <p:cNvPr id="30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9940" y="0"/>
            <a:ext cx="1148838" cy="7967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92E3B88-5F09-4DF1-8AD0-6326D8EFE62E}"/>
              </a:ext>
            </a:extLst>
          </p:cNvPr>
          <p:cNvSpPr>
            <a:spLocks noGrp="1"/>
          </p:cNvSpPr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marR="0" indent="0" algn="just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1000" b="1" i="0" u="none" cap="none" baseline="0">
              <a:ln>
                <a:noFill/>
              </a:ln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7CA41D0F-F5E8-488E-91EB-D2AAD7F50251}"/>
              </a:ext>
            </a:extLst>
          </p:cNvPr>
          <p:cNvSpPr>
            <a:spLocks noGrp="1"/>
          </p:cNvSpPr>
          <p:nvPr/>
        </p:nvSpPr>
        <p:spPr>
          <a:xfrm>
            <a:off x="685800" y="1005840"/>
            <a:ext cx="3291840" cy="123444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 err="1">
                <a:solidFill>
                  <a:srgbClr val="D71920"/>
                </a:solidFill>
                <a:latin typeface="Noto Sans CJK SC"/>
                <a:ea typeface="Noto Sans CJK SC"/>
                <a:cs typeface="Noto Sans CJK SC"/>
              </a:rPr>
              <a:t>信息量增加</a:t>
            </a:r>
            <a:endParaRPr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 err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上下端光分布都要保留，才能同时估计横向位置、能量与DOI</a:t>
            </a:r>
            <a:r>
              <a:rPr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b="1"/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5A29579C-AA57-47B8-ABC1-EEA4F1C9D33E}"/>
              </a:ext>
            </a:extLst>
          </p:cNvPr>
          <p:cNvSpPr>
            <a:spLocks noGrp="1"/>
          </p:cNvSpPr>
          <p:nvPr/>
        </p:nvSpPr>
        <p:spPr>
          <a:xfrm>
            <a:off x="4480560" y="1005840"/>
            <a:ext cx="3291840" cy="123444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 err="1">
                <a:solidFill>
                  <a:srgbClr val="F29D38"/>
                </a:solidFill>
                <a:latin typeface="Noto Sans CJK SC"/>
                <a:ea typeface="Noto Sans CJK SC"/>
                <a:cs typeface="Noto Sans CJK SC"/>
              </a:rPr>
              <a:t>数据关联复杂</a:t>
            </a:r>
            <a:endParaRPr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 err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两端事件必须在统一时钟下正确配对，错误关联会直接破坏三维定位</a:t>
            </a:r>
            <a:r>
              <a:rPr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b="1"/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A4D98EB9-5955-477A-9D09-D7A17839333C}"/>
              </a:ext>
            </a:extLst>
          </p:cNvPr>
          <p:cNvSpPr>
            <a:spLocks noGrp="1"/>
          </p:cNvSpPr>
          <p:nvPr/>
        </p:nvSpPr>
        <p:spPr>
          <a:xfrm>
            <a:off x="8229600" y="1005840"/>
            <a:ext cx="3017520" cy="123444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 err="1">
                <a:solidFill>
                  <a:srgbClr val="1B75BB"/>
                </a:solidFill>
                <a:latin typeface="Noto Sans CJK SC"/>
                <a:ea typeface="Noto Sans CJK SC"/>
                <a:cs typeface="Noto Sans CJK SC"/>
              </a:rPr>
              <a:t>吞吐压力上升</a:t>
            </a:r>
            <a:endParaRPr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 err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高通道密度与高计数率叠加，原始数据不能全部无差别送往后端</a:t>
            </a:r>
            <a:r>
              <a:rPr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b="1"/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3B5780B9-4050-4BD1-9271-C7BBEE35C93B}"/>
              </a:ext>
            </a:extLst>
          </p:cNvPr>
          <p:cNvSpPr>
            <a:spLocks noGrp="1"/>
          </p:cNvSpPr>
          <p:nvPr/>
        </p:nvSpPr>
        <p:spPr>
          <a:xfrm>
            <a:off x="685800" y="2971800"/>
            <a:ext cx="1485900" cy="749808"/>
          </a:xfrm>
          <a:prstGeom prst="rect">
            <a:avLst/>
          </a:prstGeom>
          <a:solidFill>
            <a:srgbClr val="F7FBFF"/>
          </a:solidFill>
          <a:ln w="12700">
            <a:solidFill>
              <a:srgbClr val="003C9D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通道压缩</a:t>
            </a:r>
            <a:endParaRPr b="1"/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95277FC8-5118-460B-9592-9DE1E8C1583B}"/>
              </a:ext>
            </a:extLst>
          </p:cNvPr>
          <p:cNvSpPr>
            <a:spLocks noGrp="1"/>
          </p:cNvSpPr>
          <p:nvPr/>
        </p:nvSpPr>
        <p:spPr>
          <a:xfrm>
            <a:off x="2253996" y="3136758"/>
            <a:ext cx="201168" cy="37490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3200" b="1">
                <a:solidFill>
                  <a:srgbClr val="003C9D"/>
                </a:solidFill>
                <a:latin typeface="Arial"/>
                <a:ea typeface="Arial"/>
                <a:cs typeface="Arial"/>
              </a:rPr>
              <a:t>→</a:t>
            </a:r>
            <a:endParaRPr sz="3200" b="1"/>
          </a:p>
        </p:txBody>
      </p:sp>
      <p:sp>
        <p:nvSpPr>
          <p:cNvPr id="17" name="Text 8">
            <a:extLst>
              <a:ext uri="{FF2B5EF4-FFF2-40B4-BE49-F238E27FC236}">
                <a16:creationId xmlns:a16="http://schemas.microsoft.com/office/drawing/2014/main" id="{8386FAA2-0F4C-4BCF-9C19-44E4776FA97C}"/>
              </a:ext>
            </a:extLst>
          </p:cNvPr>
          <p:cNvSpPr>
            <a:spLocks noGrp="1"/>
          </p:cNvSpPr>
          <p:nvPr/>
        </p:nvSpPr>
        <p:spPr>
          <a:xfrm>
            <a:off x="2537460" y="2971800"/>
            <a:ext cx="1485900" cy="749808"/>
          </a:xfrm>
          <a:prstGeom prst="rect">
            <a:avLst/>
          </a:prstGeom>
          <a:solidFill>
            <a:srgbClr val="EAF3FF"/>
          </a:solidFill>
          <a:ln w="12700">
            <a:solidFill>
              <a:srgbClr val="003C9D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同步采集</a:t>
            </a:r>
            <a:endParaRPr b="1"/>
          </a:p>
        </p:txBody>
      </p:sp>
      <p:sp>
        <p:nvSpPr>
          <p:cNvPr id="18" name="Text 9">
            <a:extLst>
              <a:ext uri="{FF2B5EF4-FFF2-40B4-BE49-F238E27FC236}">
                <a16:creationId xmlns:a16="http://schemas.microsoft.com/office/drawing/2014/main" id="{856A9FCD-252D-4A46-A7FE-F8674B488792}"/>
              </a:ext>
            </a:extLst>
          </p:cNvPr>
          <p:cNvSpPr>
            <a:spLocks noGrp="1"/>
          </p:cNvSpPr>
          <p:nvPr/>
        </p:nvSpPr>
        <p:spPr>
          <a:xfrm>
            <a:off x="4105656" y="3136758"/>
            <a:ext cx="201168" cy="37490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3200" b="1">
                <a:solidFill>
                  <a:srgbClr val="003C9D"/>
                </a:solidFill>
                <a:latin typeface="Arial"/>
                <a:ea typeface="Arial"/>
                <a:cs typeface="Arial"/>
              </a:rPr>
              <a:t>→</a:t>
            </a:r>
            <a:endParaRPr sz="3200" b="1"/>
          </a:p>
        </p:txBody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51D4DAFA-37B1-45D6-9C2B-617485EAC855}"/>
              </a:ext>
            </a:extLst>
          </p:cNvPr>
          <p:cNvSpPr>
            <a:spLocks noGrp="1"/>
          </p:cNvSpPr>
          <p:nvPr/>
        </p:nvSpPr>
        <p:spPr>
          <a:xfrm>
            <a:off x="4389120" y="2971800"/>
            <a:ext cx="1485900" cy="749808"/>
          </a:xfrm>
          <a:prstGeom prst="rect">
            <a:avLst/>
          </a:prstGeom>
          <a:solidFill>
            <a:srgbClr val="EAF3FF"/>
          </a:solidFill>
          <a:ln w="12700">
            <a:solidFill>
              <a:srgbClr val="003C9D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双端关联</a:t>
            </a:r>
            <a:endParaRPr b="1"/>
          </a:p>
        </p:txBody>
      </p:sp>
      <p:sp>
        <p:nvSpPr>
          <p:cNvPr id="20" name="Text 11">
            <a:extLst>
              <a:ext uri="{FF2B5EF4-FFF2-40B4-BE49-F238E27FC236}">
                <a16:creationId xmlns:a16="http://schemas.microsoft.com/office/drawing/2014/main" id="{B3F60D1D-6928-4937-9983-1DB0EA23EF48}"/>
              </a:ext>
            </a:extLst>
          </p:cNvPr>
          <p:cNvSpPr>
            <a:spLocks noGrp="1"/>
          </p:cNvSpPr>
          <p:nvPr/>
        </p:nvSpPr>
        <p:spPr>
          <a:xfrm>
            <a:off x="5957316" y="3136758"/>
            <a:ext cx="201168" cy="37490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3200" b="1">
                <a:solidFill>
                  <a:srgbClr val="003C9D"/>
                </a:solidFill>
                <a:latin typeface="Arial"/>
                <a:ea typeface="Arial"/>
                <a:cs typeface="Arial"/>
              </a:rPr>
              <a:t>→</a:t>
            </a:r>
            <a:endParaRPr sz="3200" b="1"/>
          </a:p>
        </p:txBody>
      </p:sp>
      <p:sp>
        <p:nvSpPr>
          <p:cNvPr id="21" name="Text 12">
            <a:extLst>
              <a:ext uri="{FF2B5EF4-FFF2-40B4-BE49-F238E27FC236}">
                <a16:creationId xmlns:a16="http://schemas.microsoft.com/office/drawing/2014/main" id="{A0B29E2F-0819-445C-953F-D651DDF34178}"/>
              </a:ext>
            </a:extLst>
          </p:cNvPr>
          <p:cNvSpPr>
            <a:spLocks noGrp="1"/>
          </p:cNvSpPr>
          <p:nvPr/>
        </p:nvSpPr>
        <p:spPr>
          <a:xfrm>
            <a:off x="6240780" y="2971800"/>
            <a:ext cx="1485900" cy="749808"/>
          </a:xfrm>
          <a:prstGeom prst="rect">
            <a:avLst/>
          </a:prstGeom>
          <a:solidFill>
            <a:srgbClr val="EAF3FF"/>
          </a:solidFill>
          <a:ln w="12700">
            <a:solidFill>
              <a:srgbClr val="003C9D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实时定位</a:t>
            </a:r>
            <a:endParaRPr b="1"/>
          </a:p>
        </p:txBody>
      </p:sp>
      <p:sp>
        <p:nvSpPr>
          <p:cNvPr id="22" name="Text 13">
            <a:extLst>
              <a:ext uri="{FF2B5EF4-FFF2-40B4-BE49-F238E27FC236}">
                <a16:creationId xmlns:a16="http://schemas.microsoft.com/office/drawing/2014/main" id="{7F272493-D668-4B20-94B7-2914145BC26A}"/>
              </a:ext>
            </a:extLst>
          </p:cNvPr>
          <p:cNvSpPr>
            <a:spLocks noGrp="1"/>
          </p:cNvSpPr>
          <p:nvPr/>
        </p:nvSpPr>
        <p:spPr>
          <a:xfrm>
            <a:off x="7808976" y="3136758"/>
            <a:ext cx="201168" cy="37490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3200" b="1">
                <a:solidFill>
                  <a:srgbClr val="003C9D"/>
                </a:solidFill>
                <a:latin typeface="Arial"/>
                <a:ea typeface="Arial"/>
                <a:cs typeface="Arial"/>
              </a:rPr>
              <a:t>→</a:t>
            </a:r>
            <a:endParaRPr sz="3200" b="1"/>
          </a:p>
        </p:txBody>
      </p:sp>
      <p:sp>
        <p:nvSpPr>
          <p:cNvPr id="23" name="Text 14">
            <a:extLst>
              <a:ext uri="{FF2B5EF4-FFF2-40B4-BE49-F238E27FC236}">
                <a16:creationId xmlns:a16="http://schemas.microsoft.com/office/drawing/2014/main" id="{5EED5428-C312-47E1-AB70-FAADD70BFD12}"/>
              </a:ext>
            </a:extLst>
          </p:cNvPr>
          <p:cNvSpPr>
            <a:spLocks noGrp="1"/>
          </p:cNvSpPr>
          <p:nvPr/>
        </p:nvSpPr>
        <p:spPr>
          <a:xfrm>
            <a:off x="8092440" y="2971800"/>
            <a:ext cx="1485900" cy="749808"/>
          </a:xfrm>
          <a:prstGeom prst="rect">
            <a:avLst/>
          </a:prstGeom>
          <a:solidFill>
            <a:srgbClr val="EAF3FF"/>
          </a:solidFill>
          <a:ln w="12700">
            <a:solidFill>
              <a:srgbClr val="003C9D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高速传输</a:t>
            </a:r>
            <a:endParaRPr b="1"/>
          </a:p>
        </p:txBody>
      </p:sp>
      <p:sp>
        <p:nvSpPr>
          <p:cNvPr id="24" name="Text 15">
            <a:extLst>
              <a:ext uri="{FF2B5EF4-FFF2-40B4-BE49-F238E27FC236}">
                <a16:creationId xmlns:a16="http://schemas.microsoft.com/office/drawing/2014/main" id="{42AC5215-A950-4474-8C79-CC1E412BFDAE}"/>
              </a:ext>
            </a:extLst>
          </p:cNvPr>
          <p:cNvSpPr>
            <a:spLocks noGrp="1"/>
          </p:cNvSpPr>
          <p:nvPr/>
        </p:nvSpPr>
        <p:spPr>
          <a:xfrm>
            <a:off x="9660636" y="3136758"/>
            <a:ext cx="201168" cy="37490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3200" b="1">
                <a:solidFill>
                  <a:srgbClr val="003C9D"/>
                </a:solidFill>
                <a:latin typeface="Arial"/>
                <a:ea typeface="Arial"/>
                <a:cs typeface="Arial"/>
              </a:rPr>
              <a:t>→</a:t>
            </a:r>
            <a:endParaRPr sz="3200" b="1"/>
          </a:p>
        </p:txBody>
      </p:sp>
      <p:sp>
        <p:nvSpPr>
          <p:cNvPr id="25" name="Text 16">
            <a:extLst>
              <a:ext uri="{FF2B5EF4-FFF2-40B4-BE49-F238E27FC236}">
                <a16:creationId xmlns:a16="http://schemas.microsoft.com/office/drawing/2014/main" id="{0A6151A1-624B-47E5-AB38-367FD779E675}"/>
              </a:ext>
            </a:extLst>
          </p:cNvPr>
          <p:cNvSpPr>
            <a:spLocks noGrp="1"/>
          </p:cNvSpPr>
          <p:nvPr/>
        </p:nvSpPr>
        <p:spPr>
          <a:xfrm>
            <a:off x="9944100" y="2971800"/>
            <a:ext cx="1485900" cy="749808"/>
          </a:xfrm>
          <a:prstGeom prst="rect">
            <a:avLst/>
          </a:prstGeom>
          <a:solidFill>
            <a:srgbClr val="EAF3FF"/>
          </a:solidFill>
          <a:ln w="12700">
            <a:solidFill>
              <a:srgbClr val="003C9D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系统扩展</a:t>
            </a:r>
            <a:endParaRPr b="1"/>
          </a:p>
        </p:txBody>
      </p:sp>
      <p:sp>
        <p:nvSpPr>
          <p:cNvPr id="26" name="Text 17">
            <a:extLst>
              <a:ext uri="{FF2B5EF4-FFF2-40B4-BE49-F238E27FC236}">
                <a16:creationId xmlns:a16="http://schemas.microsoft.com/office/drawing/2014/main" id="{303C9F50-8563-43D6-B66C-F34A7AEC31F6}"/>
              </a:ext>
            </a:extLst>
          </p:cNvPr>
          <p:cNvSpPr>
            <a:spLocks noGrp="1"/>
          </p:cNvSpPr>
          <p:nvPr/>
        </p:nvSpPr>
        <p:spPr>
          <a:xfrm>
            <a:off x="737937" y="4544133"/>
            <a:ext cx="10716126" cy="502920"/>
          </a:xfrm>
          <a:prstGeom prst="rect">
            <a:avLst/>
          </a:prstGeom>
          <a:solidFill>
            <a:srgbClr val="EAF3FF"/>
          </a:solidFill>
        </p:spPr>
        <p:txBody>
          <a:bodyPr wrap="square" lIns="635" tIns="635" rIns="635" bIns="635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400" b="1" err="1">
                <a:solidFill>
                  <a:srgbClr val="08245C"/>
                </a:solidFill>
                <a:latin typeface="Noto Sans CJK SC"/>
                <a:ea typeface="Noto Sans CJK SC"/>
                <a:cs typeface="Noto Sans CJK SC"/>
              </a:rPr>
              <a:t>电子学任务：在保留有效光分布信息的同时，尽早完成筛选、融合与数据缩减</a:t>
            </a:r>
            <a:r>
              <a:rPr sz="2400" b="1">
                <a:solidFill>
                  <a:srgbClr val="08245C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sz="2400" b="1"/>
          </a:p>
        </p:txBody>
      </p:sp>
      <p:sp>
        <p:nvSpPr>
          <p:cNvPr id="27" name="Text 18">
            <a:extLst>
              <a:ext uri="{FF2B5EF4-FFF2-40B4-BE49-F238E27FC236}">
                <a16:creationId xmlns:a16="http://schemas.microsoft.com/office/drawing/2014/main" id="{73D2EBB7-3BB2-40A8-9CE3-E264A5189509}"/>
              </a:ext>
            </a:extLst>
          </p:cNvPr>
          <p:cNvSpPr>
            <a:spLocks noGrp="1"/>
          </p:cNvSpPr>
          <p:nvPr/>
        </p:nvSpPr>
        <p:spPr>
          <a:xfrm>
            <a:off x="944880" y="5570143"/>
            <a:ext cx="10363200" cy="474789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400" b="1" err="1">
                <a:solidFill>
                  <a:srgbClr val="5B6470"/>
                </a:solidFill>
                <a:latin typeface="Noto Sans CJK SC"/>
                <a:ea typeface="Noto Sans CJK SC"/>
                <a:cs typeface="Noto Sans CJK SC"/>
              </a:rPr>
              <a:t>核心矛盾：连续晶体需要更多信息，而系统吞吐要求更少、更有效的数据</a:t>
            </a:r>
            <a:r>
              <a:rPr sz="2400" b="1">
                <a:solidFill>
                  <a:srgbClr val="5B6470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sz="2400" b="1"/>
          </a:p>
        </p:txBody>
      </p:sp>
    </p:spTree>
    <p:extLst>
      <p:ext uri="{BB962C8B-B14F-4D97-AF65-F5344CB8AC3E}">
        <p14:creationId xmlns:p14="http://schemas.microsoft.com/office/powerpoint/2010/main" val="4076027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B9A53D57-4C43-441A-9D71-4121034882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847070" cy="707886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algn="just">
              <a:spcBef>
                <a:spcPct val="0"/>
              </a:spcBef>
              <a:spcAft>
                <a:spcPct val="0"/>
              </a:spcAft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4000" b="1" i="0" u="none" cap="none" err="1">
                <a:ln>
                  <a:noFill/>
                </a:ln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三级分层架构</a:t>
            </a:r>
            <a:r>
              <a:rPr lang="zh-CN" altLang="en-US" sz="4000" b="1" i="0" u="none" cap="none">
                <a:ln>
                  <a:noFill/>
                </a:ln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将</a:t>
            </a:r>
            <a:r>
              <a:rPr sz="4000" b="1" i="0" u="none" cap="none" err="1">
                <a:ln>
                  <a:noFill/>
                </a:ln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数据处理前移</a:t>
            </a:r>
            <a:endParaRPr sz="4000" b="1" i="0" u="none" cap="none">
              <a:ln>
                <a:noFill/>
              </a:ln>
              <a:solidFill>
                <a:schemeClr val="bg1"/>
              </a:solidFill>
              <a:latin typeface="Noto Sans CJK SC"/>
              <a:ea typeface="Noto Sans CJK SC"/>
              <a:cs typeface="Noto Sans CJK SC"/>
            </a:endParaRPr>
          </a:p>
        </p:txBody>
      </p:sp>
      <p:pic>
        <p:nvPicPr>
          <p:cNvPr id="906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9940" y="0"/>
            <a:ext cx="1148838" cy="7967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92E3B88-5F09-4DF1-8AD0-6326D8EFE62E}"/>
              </a:ext>
            </a:extLst>
          </p:cNvPr>
          <p:cNvSpPr>
            <a:spLocks noGrp="1"/>
          </p:cNvSpPr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marR="0" indent="0" algn="just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1000" b="1" i="0" u="none" cap="none" baseline="0">
              <a:ln>
                <a:noFill/>
              </a:ln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89" name="Shape 3">
            <a:extLst>
              <a:ext uri="{FF2B5EF4-FFF2-40B4-BE49-F238E27FC236}">
                <a16:creationId xmlns:a16="http://schemas.microsoft.com/office/drawing/2014/main" id="{0ED4FF05-F6B4-4499-A502-E46B176AFECD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10789920" cy="3506172"/>
          </a:xfrm>
          <a:prstGeom prst="rect">
            <a:avLst/>
          </a:prstGeom>
          <a:solidFill>
            <a:srgbClr val="FFFFFF"/>
          </a:solidFill>
          <a:ln w="12700">
            <a:solidFill>
              <a:srgbClr val="D2DCEB"/>
            </a:solidFill>
            <a:prstDash val="solid"/>
          </a:ln>
        </p:spPr>
      </p:sp>
      <p:sp>
        <p:nvSpPr>
          <p:cNvPr id="893" name="Text 4">
            <a:extLst>
              <a:ext uri="{FF2B5EF4-FFF2-40B4-BE49-F238E27FC236}">
                <a16:creationId xmlns:a16="http://schemas.microsoft.com/office/drawing/2014/main" id="{7E48180C-0061-4F7D-B120-07757816ED4F}"/>
              </a:ext>
            </a:extLst>
          </p:cNvPr>
          <p:cNvSpPr>
            <a:spLocks noGrp="1"/>
          </p:cNvSpPr>
          <p:nvPr/>
        </p:nvSpPr>
        <p:spPr>
          <a:xfrm>
            <a:off x="573909" y="4155948"/>
            <a:ext cx="10789920" cy="16459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 err="1">
                <a:latin typeface="Noto Sans CJK SC"/>
                <a:ea typeface="Noto Sans CJK SC"/>
                <a:cs typeface="Noto Sans CJK SC"/>
              </a:rPr>
              <a:t>采集、预处理、集中处理三级协同</a:t>
            </a:r>
            <a:endParaRPr b="1"/>
          </a:p>
        </p:txBody>
      </p:sp>
      <p:sp>
        <p:nvSpPr>
          <p:cNvPr id="894" name="Text 5">
            <a:extLst>
              <a:ext uri="{FF2B5EF4-FFF2-40B4-BE49-F238E27FC236}">
                <a16:creationId xmlns:a16="http://schemas.microsoft.com/office/drawing/2014/main" id="{592E9A86-DA44-44DE-9BA7-5AB12D3901F8}"/>
              </a:ext>
            </a:extLst>
          </p:cNvPr>
          <p:cNvSpPr>
            <a:spLocks noGrp="1"/>
          </p:cNvSpPr>
          <p:nvPr/>
        </p:nvSpPr>
        <p:spPr>
          <a:xfrm>
            <a:off x="573909" y="4558284"/>
            <a:ext cx="1993392" cy="141732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solidFill>
                  <a:srgbClr val="003C9D"/>
                </a:solidFill>
                <a:latin typeface="Noto Sans CJK SC"/>
                <a:ea typeface="Noto Sans CJK SC"/>
                <a:cs typeface="Noto Sans CJK SC"/>
              </a:rPr>
              <a:t>信号采集层</a:t>
            </a:r>
            <a:endParaRPr sz="16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96路能量 + 4路定时</a:t>
            </a:r>
            <a:endParaRPr sz="16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基线、积分与特征提取</a:t>
            </a:r>
            <a:endParaRPr sz="1600" b="1"/>
          </a:p>
        </p:txBody>
      </p:sp>
      <p:sp>
        <p:nvSpPr>
          <p:cNvPr id="896" name="Text 6">
            <a:extLst>
              <a:ext uri="{FF2B5EF4-FFF2-40B4-BE49-F238E27FC236}">
                <a16:creationId xmlns:a16="http://schemas.microsoft.com/office/drawing/2014/main" id="{282811F3-D1A6-4BEB-BD95-F918A3B4CE03}"/>
              </a:ext>
            </a:extLst>
          </p:cNvPr>
          <p:cNvSpPr>
            <a:spLocks noGrp="1"/>
          </p:cNvSpPr>
          <p:nvPr/>
        </p:nvSpPr>
        <p:spPr>
          <a:xfrm>
            <a:off x="2878197" y="4558284"/>
            <a:ext cx="1993392" cy="141732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B75BB"/>
                </a:solidFill>
                <a:latin typeface="Noto Sans CJK SC"/>
                <a:ea typeface="Noto Sans CJK SC"/>
                <a:cs typeface="Noto Sans CJK SC"/>
              </a:rPr>
              <a:t>模块预处理层</a:t>
            </a:r>
            <a:endParaRPr sz="16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上下端事件匹配</a:t>
            </a:r>
            <a:endParaRPr sz="16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能量/位置/时间融合</a:t>
            </a:r>
            <a:endParaRPr sz="1600" b="1"/>
          </a:p>
        </p:txBody>
      </p:sp>
      <p:sp>
        <p:nvSpPr>
          <p:cNvPr id="898" name="Text 7">
            <a:extLst>
              <a:ext uri="{FF2B5EF4-FFF2-40B4-BE49-F238E27FC236}">
                <a16:creationId xmlns:a16="http://schemas.microsoft.com/office/drawing/2014/main" id="{DD3190CA-DB68-469F-84AC-61749A76F445}"/>
              </a:ext>
            </a:extLst>
          </p:cNvPr>
          <p:cNvSpPr>
            <a:spLocks noGrp="1"/>
          </p:cNvSpPr>
          <p:nvPr/>
        </p:nvSpPr>
        <p:spPr>
          <a:xfrm>
            <a:off x="5182485" y="4558284"/>
            <a:ext cx="1993392" cy="141732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D71920"/>
                </a:solidFill>
                <a:latin typeface="Noto Sans CJK SC"/>
                <a:ea typeface="Noto Sans CJK SC"/>
                <a:cs typeface="Noto Sans CJK SC"/>
              </a:rPr>
              <a:t>集中处理层</a:t>
            </a:r>
            <a:endParaRPr sz="16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全环符合筛选</a:t>
            </a:r>
            <a:endParaRPr sz="16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PCIe-DMA输出</a:t>
            </a:r>
            <a:endParaRPr sz="1600" b="1"/>
          </a:p>
        </p:txBody>
      </p:sp>
      <p:sp>
        <p:nvSpPr>
          <p:cNvPr id="899" name="Text 8">
            <a:extLst>
              <a:ext uri="{FF2B5EF4-FFF2-40B4-BE49-F238E27FC236}">
                <a16:creationId xmlns:a16="http://schemas.microsoft.com/office/drawing/2014/main" id="{D8ABC53F-3849-4F22-B87E-56BF004D3670}"/>
              </a:ext>
            </a:extLst>
          </p:cNvPr>
          <p:cNvSpPr>
            <a:spLocks noGrp="1"/>
          </p:cNvSpPr>
          <p:nvPr/>
        </p:nvSpPr>
        <p:spPr>
          <a:xfrm>
            <a:off x="7486773" y="4558284"/>
            <a:ext cx="1993392" cy="141732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F29D38"/>
                </a:solidFill>
                <a:latin typeface="Noto Sans CJK SC"/>
                <a:ea typeface="Noto Sans CJK SC"/>
                <a:cs typeface="Noto Sans CJK SC"/>
              </a:rPr>
              <a:t>板间互连</a:t>
            </a:r>
            <a:endParaRPr sz="16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LVDS + Samtec</a:t>
            </a:r>
            <a:endParaRPr sz="16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同步事件传输</a:t>
            </a:r>
            <a:endParaRPr sz="1600" b="1"/>
          </a:p>
        </p:txBody>
      </p:sp>
      <p:sp>
        <p:nvSpPr>
          <p:cNvPr id="900" name="Text 9">
            <a:extLst>
              <a:ext uri="{FF2B5EF4-FFF2-40B4-BE49-F238E27FC236}">
                <a16:creationId xmlns:a16="http://schemas.microsoft.com/office/drawing/2014/main" id="{9D2DB323-B023-4F46-8578-D325574FBB74}"/>
              </a:ext>
            </a:extLst>
          </p:cNvPr>
          <p:cNvSpPr>
            <a:spLocks noGrp="1"/>
          </p:cNvSpPr>
          <p:nvPr/>
        </p:nvSpPr>
        <p:spPr>
          <a:xfrm>
            <a:off x="9791061" y="4558284"/>
            <a:ext cx="1993392" cy="141732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B8A5A"/>
                </a:solidFill>
                <a:latin typeface="Noto Sans CJK SC"/>
                <a:ea typeface="Noto Sans CJK SC"/>
                <a:cs typeface="Noto Sans CJK SC"/>
              </a:rPr>
              <a:t>系统互连</a:t>
            </a:r>
            <a:endParaRPr sz="16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10 Gbps Aurora</a:t>
            </a:r>
            <a:endParaRPr sz="16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光纤级联</a:t>
            </a:r>
            <a:endParaRPr sz="1600" b="1"/>
          </a:p>
        </p:txBody>
      </p:sp>
      <p:sp>
        <p:nvSpPr>
          <p:cNvPr id="902" name="Text 10">
            <a:extLst>
              <a:ext uri="{FF2B5EF4-FFF2-40B4-BE49-F238E27FC236}">
                <a16:creationId xmlns:a16="http://schemas.microsoft.com/office/drawing/2014/main" id="{38314BF8-E316-4961-A6D5-B57F6E23A5E7}"/>
              </a:ext>
            </a:extLst>
          </p:cNvPr>
          <p:cNvSpPr>
            <a:spLocks noGrp="1"/>
          </p:cNvSpPr>
          <p:nvPr/>
        </p:nvSpPr>
        <p:spPr>
          <a:xfrm>
            <a:off x="932450" y="6213348"/>
            <a:ext cx="10332720" cy="347472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rgbClr val="08245C"/>
                </a:solidFill>
                <a:latin typeface="Noto Sans CJK SC"/>
                <a:ea typeface="Noto Sans CJK SC"/>
                <a:cs typeface="Noto Sans CJK SC"/>
              </a:rPr>
              <a:t>核心策略：先在模块端筛选、融合和压缩，再把有效事件送往集中处理。</a:t>
            </a:r>
            <a:endParaRPr b="1"/>
          </a:p>
        </p:txBody>
      </p:sp>
      <p:pic>
        <p:nvPicPr>
          <p:cNvPr id="916" name="图片 915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013724" y="1042750"/>
            <a:ext cx="3941311" cy="294894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409B3E-25D4-4E27-ACFB-36902F059E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379" y="953280"/>
            <a:ext cx="3328894" cy="316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13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B9A53D57-4C43-441A-9D71-4121034882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847070" cy="707886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algn="just">
              <a:spcBef>
                <a:spcPct val="0"/>
              </a:spcBef>
              <a:spcAft>
                <a:spcPct val="0"/>
              </a:spcAft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4000" b="1" err="1"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双端模块</a:t>
            </a:r>
            <a:r>
              <a:rPr lang="zh-CN" altLang="en-US" sz="4000" b="1"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结构示意</a:t>
            </a:r>
            <a:endParaRPr sz="4000" b="1">
              <a:solidFill>
                <a:schemeClr val="bg1"/>
              </a:solidFill>
              <a:latin typeface="Noto Sans CJK SC"/>
              <a:ea typeface="Noto Sans CJK SC"/>
              <a:cs typeface="Noto Sans CJK SC"/>
            </a:endParaRPr>
          </a:p>
        </p:txBody>
      </p:sp>
      <p:pic>
        <p:nvPicPr>
          <p:cNvPr id="30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9940" y="0"/>
            <a:ext cx="1148838" cy="7967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92E3B88-5F09-4DF1-8AD0-6326D8EFE62E}"/>
              </a:ext>
            </a:extLst>
          </p:cNvPr>
          <p:cNvSpPr>
            <a:spLocks noGrp="1"/>
          </p:cNvSpPr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marR="0" indent="0" algn="just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1000" b="1" i="0" u="none" cap="none" baseline="0">
              <a:ln>
                <a:noFill/>
              </a:ln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4" name="Shape 3">
            <a:extLst>
              <a:ext uri="{FF2B5EF4-FFF2-40B4-BE49-F238E27FC236}">
                <a16:creationId xmlns:a16="http://schemas.microsoft.com/office/drawing/2014/main" id="{B696C423-4D90-453C-975C-82BDCC1A56B6}"/>
              </a:ext>
            </a:extLst>
          </p:cNvPr>
          <p:cNvSpPr>
            <a:spLocks noGrp="1"/>
          </p:cNvSpPr>
          <p:nvPr/>
        </p:nvSpPr>
        <p:spPr>
          <a:xfrm>
            <a:off x="685800" y="914399"/>
            <a:ext cx="5486400" cy="3433465"/>
          </a:xfrm>
          <a:prstGeom prst="rect">
            <a:avLst/>
          </a:prstGeom>
          <a:solidFill>
            <a:srgbClr val="FFFFFF"/>
          </a:solidFill>
          <a:ln w="12700">
            <a:solidFill>
              <a:srgbClr val="D2DCEB"/>
            </a:solidFill>
            <a:prstDash val="solid"/>
          </a:ln>
        </p:spPr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F812EB55-4904-4C0F-950A-454BC4A6D2FC}"/>
              </a:ext>
            </a:extLst>
          </p:cNvPr>
          <p:cNvSpPr>
            <a:spLocks noGrp="1"/>
          </p:cNvSpPr>
          <p:nvPr/>
        </p:nvSpPr>
        <p:spPr>
          <a:xfrm>
            <a:off x="685800" y="4092643"/>
            <a:ext cx="5486400" cy="16459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 err="1">
                <a:latin typeface="Noto Sans CJK SC"/>
                <a:ea typeface="Noto Sans CJK SC"/>
                <a:cs typeface="Noto Sans CJK SC"/>
              </a:rPr>
              <a:t>模块结构示意</a:t>
            </a:r>
            <a:endParaRPr sz="1200" b="1"/>
          </a:p>
        </p:txBody>
      </p:sp>
      <p:sp>
        <p:nvSpPr>
          <p:cNvPr id="19" name="Shape 5">
            <a:extLst>
              <a:ext uri="{FF2B5EF4-FFF2-40B4-BE49-F238E27FC236}">
                <a16:creationId xmlns:a16="http://schemas.microsoft.com/office/drawing/2014/main" id="{6CF23E63-1779-42E2-9685-B3A8D87C4A40}"/>
              </a:ext>
            </a:extLst>
          </p:cNvPr>
          <p:cNvSpPr>
            <a:spLocks noGrp="1"/>
          </p:cNvSpPr>
          <p:nvPr/>
        </p:nvSpPr>
        <p:spPr>
          <a:xfrm>
            <a:off x="6400800" y="914400"/>
            <a:ext cx="5074920" cy="3433464"/>
          </a:xfrm>
          <a:prstGeom prst="rect">
            <a:avLst/>
          </a:prstGeom>
          <a:solidFill>
            <a:srgbClr val="FFFFFF"/>
          </a:solidFill>
          <a:ln w="12700">
            <a:solidFill>
              <a:srgbClr val="D2DCEB"/>
            </a:solidFill>
            <a:prstDash val="solid"/>
          </a:ln>
        </p:spPr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EADC54C3-E4D6-4FA6-867E-D6B6B0FE6F55}"/>
              </a:ext>
            </a:extLst>
          </p:cNvPr>
          <p:cNvSpPr>
            <a:spLocks noGrp="1"/>
          </p:cNvSpPr>
          <p:nvPr/>
        </p:nvSpPr>
        <p:spPr>
          <a:xfrm>
            <a:off x="6400800" y="4092643"/>
            <a:ext cx="5074920" cy="16459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 err="1">
                <a:latin typeface="Noto Sans CJK SC"/>
                <a:ea typeface="Noto Sans CJK SC"/>
                <a:cs typeface="Noto Sans CJK SC"/>
              </a:rPr>
              <a:t>三层堆叠实物</a:t>
            </a:r>
            <a:endParaRPr sz="2000" b="1"/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D7A78605-A743-43CD-873B-C1117722256A}"/>
              </a:ext>
            </a:extLst>
          </p:cNvPr>
          <p:cNvSpPr>
            <a:spLocks noGrp="1"/>
          </p:cNvSpPr>
          <p:nvPr/>
        </p:nvSpPr>
        <p:spPr>
          <a:xfrm>
            <a:off x="777240" y="4530150"/>
            <a:ext cx="5120640" cy="160020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 err="1">
                <a:solidFill>
                  <a:srgbClr val="003C9D"/>
                </a:solidFill>
                <a:latin typeface="Noto Sans CJK SC"/>
                <a:ea typeface="Noto Sans CJK SC"/>
                <a:cs typeface="Noto Sans CJK SC"/>
              </a:rPr>
              <a:t>探测器配置</a:t>
            </a:r>
            <a:endParaRPr sz="20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每个模块包含4块40×40×20 mm³</a:t>
            </a:r>
            <a:r>
              <a:rPr lang="zh-CN" altLang="en-US"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连续</a:t>
            </a:r>
            <a:r>
              <a:rPr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LYSO晶体；每块晶体上下两端均耦合12×12 </a:t>
            </a:r>
            <a:r>
              <a:rPr sz="2000" b="1" err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SiPM阵列</a:t>
            </a:r>
            <a:r>
              <a:rPr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sz="2000" b="1"/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B90ECD3B-868F-43F2-9C4D-6BB6F569F95A}"/>
              </a:ext>
            </a:extLst>
          </p:cNvPr>
          <p:cNvSpPr>
            <a:spLocks noGrp="1"/>
          </p:cNvSpPr>
          <p:nvPr/>
        </p:nvSpPr>
        <p:spPr>
          <a:xfrm>
            <a:off x="6400800" y="4530150"/>
            <a:ext cx="4892040" cy="160020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 err="1">
                <a:solidFill>
                  <a:srgbClr val="1B8A5A"/>
                </a:solidFill>
                <a:latin typeface="Noto Sans CJK SC"/>
                <a:ea typeface="Noto Sans CJK SC"/>
                <a:cs typeface="Noto Sans CJK SC"/>
              </a:rPr>
              <a:t>电子学配置</a:t>
            </a:r>
            <a:endParaRPr sz="20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上下端各配置1块采集板，共192路能量和8路定时；中间预处理板完成双端同步与事件融合。</a:t>
            </a:r>
            <a:endParaRPr sz="2000" b="1"/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716280" y="1189315"/>
            <a:ext cx="5381970" cy="2624408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6498251" y="1071364"/>
            <a:ext cx="4880018" cy="292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336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B9A53D57-4C43-441A-9D71-4121034882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847070" cy="707886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algn="just">
              <a:spcBef>
                <a:spcPct val="0"/>
              </a:spcBef>
              <a:spcAft>
                <a:spcPct val="0"/>
              </a:spcAft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4000" b="1" i="0" u="none" cap="none" err="1">
                <a:ln>
                  <a:noFill/>
                </a:ln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行列求和</a:t>
            </a:r>
            <a:r>
              <a:rPr lang="zh-CN" altLang="en-US" sz="4000" b="1" i="0" u="none" cap="none">
                <a:ln>
                  <a:noFill/>
                </a:ln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通道压缩</a:t>
            </a:r>
            <a:endParaRPr sz="4000" b="1" i="0" u="none" cap="none">
              <a:ln>
                <a:noFill/>
              </a:ln>
              <a:solidFill>
                <a:schemeClr val="bg1"/>
              </a:solidFill>
              <a:latin typeface="Noto Sans CJK SC"/>
              <a:ea typeface="Noto Sans CJK SC"/>
              <a:cs typeface="Noto Sans CJK SC"/>
            </a:endParaRPr>
          </a:p>
        </p:txBody>
      </p:sp>
      <p:pic>
        <p:nvPicPr>
          <p:cNvPr id="38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9940" y="0"/>
            <a:ext cx="1148838" cy="7967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92E3B88-5F09-4DF1-8AD0-6326D8EFE62E}"/>
              </a:ext>
            </a:extLst>
          </p:cNvPr>
          <p:cNvSpPr>
            <a:spLocks noGrp="1"/>
          </p:cNvSpPr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marR="0" indent="0" algn="just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1000" b="1" i="0" u="none" cap="none" baseline="0">
              <a:ln>
                <a:noFill/>
              </a:ln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2770C39E-AC43-4F2D-93DF-37172667FC07}"/>
              </a:ext>
            </a:extLst>
          </p:cNvPr>
          <p:cNvSpPr>
            <a:spLocks noGrp="1"/>
          </p:cNvSpPr>
          <p:nvPr/>
        </p:nvSpPr>
        <p:spPr>
          <a:xfrm>
            <a:off x="685800" y="914399"/>
            <a:ext cx="10789920" cy="2648167"/>
          </a:xfrm>
          <a:prstGeom prst="rect">
            <a:avLst/>
          </a:prstGeom>
          <a:solidFill>
            <a:srgbClr val="FFFFFF"/>
          </a:solidFill>
          <a:ln w="12700">
            <a:solidFill>
              <a:srgbClr val="D2DCEB"/>
            </a:solidFill>
            <a:prstDash val="solid"/>
          </a:ln>
        </p:spPr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8FCEC1F6-519D-49A6-ACF7-C1D7FFE818C7}"/>
              </a:ext>
            </a:extLst>
          </p:cNvPr>
          <p:cNvSpPr>
            <a:spLocks noGrp="1"/>
          </p:cNvSpPr>
          <p:nvPr/>
        </p:nvSpPr>
        <p:spPr>
          <a:xfrm>
            <a:off x="685800" y="3275015"/>
            <a:ext cx="10789920" cy="16459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latin typeface="Noto Sans CJK SC"/>
                <a:ea typeface="Noto Sans CJK SC"/>
                <a:cs typeface="Noto Sans CJK SC"/>
              </a:rPr>
              <a:t>能量通道压缩与独立定时路径</a:t>
            </a:r>
            <a:endParaRPr sz="1600" b="1"/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F8C3FF2A-D467-40B6-934B-A20D5FF97065}"/>
              </a:ext>
            </a:extLst>
          </p:cNvPr>
          <p:cNvSpPr>
            <a:spLocks noGrp="1"/>
          </p:cNvSpPr>
          <p:nvPr/>
        </p:nvSpPr>
        <p:spPr>
          <a:xfrm>
            <a:off x="914400" y="3657600"/>
            <a:ext cx="1828800" cy="292608"/>
          </a:xfrm>
          <a:prstGeom prst="rect">
            <a:avLst/>
          </a:prstGeom>
          <a:solidFill>
            <a:srgbClr val="003C9D"/>
          </a:solidFill>
        </p:spPr>
        <p:txBody>
          <a:bodyPr wrap="square" lIns="254" tIns="254" rIns="254" bIns="254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能量路径</a:t>
            </a:r>
            <a:endParaRPr sz="1600" b="1"/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366C25B3-4DC0-4A3E-99CA-794D677BAA73}"/>
              </a:ext>
            </a:extLst>
          </p:cNvPr>
          <p:cNvSpPr>
            <a:spLocks noGrp="1"/>
          </p:cNvSpPr>
          <p:nvPr/>
        </p:nvSpPr>
        <p:spPr>
          <a:xfrm>
            <a:off x="914400" y="4069080"/>
            <a:ext cx="1700784" cy="658368"/>
          </a:xfrm>
          <a:prstGeom prst="rect">
            <a:avLst/>
          </a:prstGeom>
          <a:solidFill>
            <a:srgbClr val="F7FBFF"/>
          </a:solidFill>
          <a:ln w="12700">
            <a:solidFill>
              <a:srgbClr val="003C9D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144路SiPM</a:t>
            </a:r>
            <a:endParaRPr sz="1600" b="1"/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977844B4-D9C8-4E82-B995-8C354BF1E5F7}"/>
              </a:ext>
            </a:extLst>
          </p:cNvPr>
          <p:cNvSpPr>
            <a:spLocks noGrp="1"/>
          </p:cNvSpPr>
          <p:nvPr/>
        </p:nvSpPr>
        <p:spPr>
          <a:xfrm>
            <a:off x="2697480" y="4213921"/>
            <a:ext cx="201168" cy="32918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800" b="1">
                <a:solidFill>
                  <a:srgbClr val="003C9D"/>
                </a:solidFill>
                <a:latin typeface="Arial"/>
                <a:ea typeface="Arial"/>
                <a:cs typeface="Arial"/>
              </a:rPr>
              <a:t>→</a:t>
            </a:r>
            <a:endParaRPr sz="2800" b="1"/>
          </a:p>
        </p:txBody>
      </p:sp>
      <p:sp>
        <p:nvSpPr>
          <p:cNvPr id="18" name="Text 8">
            <a:extLst>
              <a:ext uri="{FF2B5EF4-FFF2-40B4-BE49-F238E27FC236}">
                <a16:creationId xmlns:a16="http://schemas.microsoft.com/office/drawing/2014/main" id="{DE37C284-A97E-4E7D-A2C0-A96B7E4FC529}"/>
              </a:ext>
            </a:extLst>
          </p:cNvPr>
          <p:cNvSpPr>
            <a:spLocks noGrp="1"/>
          </p:cNvSpPr>
          <p:nvPr/>
        </p:nvSpPr>
        <p:spPr>
          <a:xfrm>
            <a:off x="2980944" y="4069080"/>
            <a:ext cx="1700784" cy="658368"/>
          </a:xfrm>
          <a:prstGeom prst="rect">
            <a:avLst/>
          </a:prstGeom>
          <a:solidFill>
            <a:srgbClr val="EAF3FF"/>
          </a:solidFill>
          <a:ln w="12700">
            <a:solidFill>
              <a:srgbClr val="003C9D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行/列求和</a:t>
            </a:r>
            <a:endParaRPr sz="1600" b="1"/>
          </a:p>
        </p:txBody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9EC840B2-7F1F-4520-B461-CB35D7488ABA}"/>
              </a:ext>
            </a:extLst>
          </p:cNvPr>
          <p:cNvSpPr>
            <a:spLocks noGrp="1"/>
          </p:cNvSpPr>
          <p:nvPr/>
        </p:nvSpPr>
        <p:spPr>
          <a:xfrm>
            <a:off x="4764024" y="4213921"/>
            <a:ext cx="201168" cy="32918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800" b="1">
                <a:solidFill>
                  <a:srgbClr val="003C9D"/>
                </a:solidFill>
                <a:latin typeface="Arial"/>
                <a:ea typeface="Arial"/>
                <a:cs typeface="Arial"/>
              </a:rPr>
              <a:t>→</a:t>
            </a:r>
            <a:endParaRPr sz="2800" b="1"/>
          </a:p>
        </p:txBody>
      </p:sp>
      <p:sp>
        <p:nvSpPr>
          <p:cNvPr id="20" name="Text 10">
            <a:extLst>
              <a:ext uri="{FF2B5EF4-FFF2-40B4-BE49-F238E27FC236}">
                <a16:creationId xmlns:a16="http://schemas.microsoft.com/office/drawing/2014/main" id="{BB6662D0-ED98-4329-9DE4-6BC17251E943}"/>
              </a:ext>
            </a:extLst>
          </p:cNvPr>
          <p:cNvSpPr>
            <a:spLocks noGrp="1"/>
          </p:cNvSpPr>
          <p:nvPr/>
        </p:nvSpPr>
        <p:spPr>
          <a:xfrm>
            <a:off x="5047488" y="4069080"/>
            <a:ext cx="1700784" cy="658368"/>
          </a:xfrm>
          <a:prstGeom prst="rect">
            <a:avLst/>
          </a:prstGeom>
          <a:solidFill>
            <a:srgbClr val="EAF3FF"/>
          </a:solidFill>
          <a:ln w="12700">
            <a:solidFill>
              <a:srgbClr val="003C9D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24路输出</a:t>
            </a:r>
            <a:endParaRPr sz="1600" b="1"/>
          </a:p>
        </p:txBody>
      </p:sp>
      <p:sp>
        <p:nvSpPr>
          <p:cNvPr id="21" name="Text 11">
            <a:extLst>
              <a:ext uri="{FF2B5EF4-FFF2-40B4-BE49-F238E27FC236}">
                <a16:creationId xmlns:a16="http://schemas.microsoft.com/office/drawing/2014/main" id="{444C776C-10F7-4A04-80B0-5585DDD7A4D1}"/>
              </a:ext>
            </a:extLst>
          </p:cNvPr>
          <p:cNvSpPr>
            <a:spLocks noGrp="1"/>
          </p:cNvSpPr>
          <p:nvPr/>
        </p:nvSpPr>
        <p:spPr>
          <a:xfrm>
            <a:off x="6830568" y="4213921"/>
            <a:ext cx="201168" cy="32918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800" b="1">
                <a:solidFill>
                  <a:srgbClr val="003C9D"/>
                </a:solidFill>
                <a:latin typeface="Arial"/>
                <a:ea typeface="Arial"/>
                <a:cs typeface="Arial"/>
              </a:rPr>
              <a:t>→</a:t>
            </a:r>
            <a:endParaRPr sz="2800" b="1"/>
          </a:p>
        </p:txBody>
      </p:sp>
      <p:sp>
        <p:nvSpPr>
          <p:cNvPr id="22" name="Text 12">
            <a:extLst>
              <a:ext uri="{FF2B5EF4-FFF2-40B4-BE49-F238E27FC236}">
                <a16:creationId xmlns:a16="http://schemas.microsoft.com/office/drawing/2014/main" id="{6BB9A4EC-584B-4035-89F1-98BDF2E80B55}"/>
              </a:ext>
            </a:extLst>
          </p:cNvPr>
          <p:cNvSpPr>
            <a:spLocks noGrp="1"/>
          </p:cNvSpPr>
          <p:nvPr/>
        </p:nvSpPr>
        <p:spPr>
          <a:xfrm>
            <a:off x="7114032" y="4069080"/>
            <a:ext cx="1700784" cy="658368"/>
          </a:xfrm>
          <a:prstGeom prst="rect">
            <a:avLst/>
          </a:prstGeom>
          <a:solidFill>
            <a:srgbClr val="EAF3FF"/>
          </a:solidFill>
          <a:ln w="12700">
            <a:solidFill>
              <a:srgbClr val="003C9D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TIA积分</a:t>
            </a:r>
            <a:endParaRPr sz="1600" b="1"/>
          </a:p>
        </p:txBody>
      </p:sp>
      <p:sp>
        <p:nvSpPr>
          <p:cNvPr id="23" name="Text 13">
            <a:extLst>
              <a:ext uri="{FF2B5EF4-FFF2-40B4-BE49-F238E27FC236}">
                <a16:creationId xmlns:a16="http://schemas.microsoft.com/office/drawing/2014/main" id="{D480BA11-5D47-4002-9048-4BE182CBD189}"/>
              </a:ext>
            </a:extLst>
          </p:cNvPr>
          <p:cNvSpPr>
            <a:spLocks noGrp="1"/>
          </p:cNvSpPr>
          <p:nvPr/>
        </p:nvSpPr>
        <p:spPr>
          <a:xfrm>
            <a:off x="8897112" y="4213921"/>
            <a:ext cx="201168" cy="32918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800" b="1">
                <a:solidFill>
                  <a:srgbClr val="003C9D"/>
                </a:solidFill>
                <a:latin typeface="Arial"/>
                <a:ea typeface="Arial"/>
                <a:cs typeface="Arial"/>
              </a:rPr>
              <a:t>→</a:t>
            </a:r>
            <a:endParaRPr sz="2800" b="1"/>
          </a:p>
        </p:txBody>
      </p:sp>
      <p:sp>
        <p:nvSpPr>
          <p:cNvPr id="24" name="Text 14">
            <a:extLst>
              <a:ext uri="{FF2B5EF4-FFF2-40B4-BE49-F238E27FC236}">
                <a16:creationId xmlns:a16="http://schemas.microsoft.com/office/drawing/2014/main" id="{8DE8C69E-75A1-4F58-B28A-782600B87B35}"/>
              </a:ext>
            </a:extLst>
          </p:cNvPr>
          <p:cNvSpPr>
            <a:spLocks noGrp="1"/>
          </p:cNvSpPr>
          <p:nvPr/>
        </p:nvSpPr>
        <p:spPr>
          <a:xfrm>
            <a:off x="9180576" y="4069080"/>
            <a:ext cx="1700784" cy="658368"/>
          </a:xfrm>
          <a:prstGeom prst="rect">
            <a:avLst/>
          </a:prstGeom>
          <a:solidFill>
            <a:srgbClr val="EAF3FF"/>
          </a:solidFill>
          <a:ln w="12700">
            <a:solidFill>
              <a:srgbClr val="003C9D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ADC数字化</a:t>
            </a:r>
            <a:endParaRPr sz="1600" b="1"/>
          </a:p>
        </p:txBody>
      </p:sp>
      <p:sp>
        <p:nvSpPr>
          <p:cNvPr id="25" name="Text 15">
            <a:extLst>
              <a:ext uri="{FF2B5EF4-FFF2-40B4-BE49-F238E27FC236}">
                <a16:creationId xmlns:a16="http://schemas.microsoft.com/office/drawing/2014/main" id="{E5B27A04-A819-4FFD-B542-E3728DA9F89C}"/>
              </a:ext>
            </a:extLst>
          </p:cNvPr>
          <p:cNvSpPr>
            <a:spLocks noGrp="1"/>
          </p:cNvSpPr>
          <p:nvPr/>
        </p:nvSpPr>
        <p:spPr>
          <a:xfrm>
            <a:off x="914400" y="5074920"/>
            <a:ext cx="1828800" cy="292608"/>
          </a:xfrm>
          <a:prstGeom prst="rect">
            <a:avLst/>
          </a:prstGeom>
          <a:solidFill>
            <a:srgbClr val="1B8A5A"/>
          </a:solidFill>
        </p:spPr>
        <p:txBody>
          <a:bodyPr wrap="square" lIns="254" tIns="254" rIns="254" bIns="254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定时路径</a:t>
            </a:r>
            <a:endParaRPr sz="1600" b="1"/>
          </a:p>
        </p:txBody>
      </p:sp>
      <p:sp>
        <p:nvSpPr>
          <p:cNvPr id="26" name="Text 16">
            <a:extLst>
              <a:ext uri="{FF2B5EF4-FFF2-40B4-BE49-F238E27FC236}">
                <a16:creationId xmlns:a16="http://schemas.microsoft.com/office/drawing/2014/main" id="{AB840C88-9EA7-4ED0-9888-D96D9D8CE3E1}"/>
              </a:ext>
            </a:extLst>
          </p:cNvPr>
          <p:cNvSpPr>
            <a:spLocks noGrp="1"/>
          </p:cNvSpPr>
          <p:nvPr/>
        </p:nvSpPr>
        <p:spPr>
          <a:xfrm>
            <a:off x="914400" y="5486400"/>
            <a:ext cx="1700784" cy="658368"/>
          </a:xfrm>
          <a:prstGeom prst="rect">
            <a:avLst/>
          </a:prstGeom>
          <a:solidFill>
            <a:srgbClr val="F7FBFF"/>
          </a:solidFill>
          <a:ln w="12700">
            <a:solidFill>
              <a:srgbClr val="1B8A5A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SiPM快信号</a:t>
            </a:r>
            <a:endParaRPr sz="1600" b="1"/>
          </a:p>
        </p:txBody>
      </p:sp>
      <p:sp>
        <p:nvSpPr>
          <p:cNvPr id="27" name="Text 17">
            <a:extLst>
              <a:ext uri="{FF2B5EF4-FFF2-40B4-BE49-F238E27FC236}">
                <a16:creationId xmlns:a16="http://schemas.microsoft.com/office/drawing/2014/main" id="{F95779F1-7A36-4849-9798-0171253F1756}"/>
              </a:ext>
            </a:extLst>
          </p:cNvPr>
          <p:cNvSpPr>
            <a:spLocks noGrp="1"/>
          </p:cNvSpPr>
          <p:nvPr/>
        </p:nvSpPr>
        <p:spPr>
          <a:xfrm>
            <a:off x="2697480" y="5631241"/>
            <a:ext cx="201168" cy="32918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800" b="1">
                <a:solidFill>
                  <a:srgbClr val="1B8A5A"/>
                </a:solidFill>
                <a:latin typeface="Arial"/>
                <a:ea typeface="Arial"/>
                <a:cs typeface="Arial"/>
              </a:rPr>
              <a:t>→</a:t>
            </a:r>
            <a:endParaRPr sz="2800" b="1"/>
          </a:p>
        </p:txBody>
      </p:sp>
      <p:sp>
        <p:nvSpPr>
          <p:cNvPr id="28" name="Text 18">
            <a:extLst>
              <a:ext uri="{FF2B5EF4-FFF2-40B4-BE49-F238E27FC236}">
                <a16:creationId xmlns:a16="http://schemas.microsoft.com/office/drawing/2014/main" id="{C1EBD8C3-7E15-46E6-B7E6-70A37DEB415F}"/>
              </a:ext>
            </a:extLst>
          </p:cNvPr>
          <p:cNvSpPr>
            <a:spLocks noGrp="1"/>
          </p:cNvSpPr>
          <p:nvPr/>
        </p:nvSpPr>
        <p:spPr>
          <a:xfrm>
            <a:off x="2980944" y="5486400"/>
            <a:ext cx="1700784" cy="658368"/>
          </a:xfrm>
          <a:prstGeom prst="rect">
            <a:avLst/>
          </a:prstGeom>
          <a:solidFill>
            <a:srgbClr val="EAF3FF"/>
          </a:solidFill>
          <a:ln w="12700">
            <a:solidFill>
              <a:srgbClr val="1B8A5A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双阈值验证</a:t>
            </a:r>
            <a:endParaRPr sz="1600" b="1"/>
          </a:p>
        </p:txBody>
      </p:sp>
      <p:sp>
        <p:nvSpPr>
          <p:cNvPr id="29" name="Text 19">
            <a:extLst>
              <a:ext uri="{FF2B5EF4-FFF2-40B4-BE49-F238E27FC236}">
                <a16:creationId xmlns:a16="http://schemas.microsoft.com/office/drawing/2014/main" id="{DD236ECA-340F-4D1D-AC21-B57560265939}"/>
              </a:ext>
            </a:extLst>
          </p:cNvPr>
          <p:cNvSpPr>
            <a:spLocks noGrp="1"/>
          </p:cNvSpPr>
          <p:nvPr/>
        </p:nvSpPr>
        <p:spPr>
          <a:xfrm>
            <a:off x="4764024" y="5631241"/>
            <a:ext cx="201168" cy="32918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800" b="1">
                <a:solidFill>
                  <a:srgbClr val="1B8A5A"/>
                </a:solidFill>
                <a:latin typeface="Arial"/>
                <a:ea typeface="Arial"/>
                <a:cs typeface="Arial"/>
              </a:rPr>
              <a:t>→</a:t>
            </a:r>
            <a:endParaRPr sz="2800" b="1"/>
          </a:p>
        </p:txBody>
      </p:sp>
      <p:sp>
        <p:nvSpPr>
          <p:cNvPr id="30" name="Text 20">
            <a:extLst>
              <a:ext uri="{FF2B5EF4-FFF2-40B4-BE49-F238E27FC236}">
                <a16:creationId xmlns:a16="http://schemas.microsoft.com/office/drawing/2014/main" id="{BF8F1382-907A-4B91-8F0D-73B7F0D82BB8}"/>
              </a:ext>
            </a:extLst>
          </p:cNvPr>
          <p:cNvSpPr>
            <a:spLocks noGrp="1"/>
          </p:cNvSpPr>
          <p:nvPr/>
        </p:nvSpPr>
        <p:spPr>
          <a:xfrm>
            <a:off x="5047488" y="5486400"/>
            <a:ext cx="1700784" cy="658368"/>
          </a:xfrm>
          <a:prstGeom prst="rect">
            <a:avLst/>
          </a:prstGeom>
          <a:solidFill>
            <a:srgbClr val="EAF3FF"/>
          </a:solidFill>
          <a:ln w="12700">
            <a:solidFill>
              <a:srgbClr val="1B8A5A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低阈值定时</a:t>
            </a:r>
            <a:endParaRPr sz="1600" b="1"/>
          </a:p>
        </p:txBody>
      </p:sp>
      <p:sp>
        <p:nvSpPr>
          <p:cNvPr id="31" name="Text 21">
            <a:extLst>
              <a:ext uri="{FF2B5EF4-FFF2-40B4-BE49-F238E27FC236}">
                <a16:creationId xmlns:a16="http://schemas.microsoft.com/office/drawing/2014/main" id="{2F38BCDC-03F5-488D-A004-D8FE33EE86A4}"/>
              </a:ext>
            </a:extLst>
          </p:cNvPr>
          <p:cNvSpPr>
            <a:spLocks noGrp="1"/>
          </p:cNvSpPr>
          <p:nvPr/>
        </p:nvSpPr>
        <p:spPr>
          <a:xfrm>
            <a:off x="6830568" y="5631241"/>
            <a:ext cx="201168" cy="32918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800" b="1">
                <a:solidFill>
                  <a:srgbClr val="1B8A5A"/>
                </a:solidFill>
                <a:latin typeface="Arial"/>
                <a:ea typeface="Arial"/>
                <a:cs typeface="Arial"/>
              </a:rPr>
              <a:t>→</a:t>
            </a:r>
            <a:endParaRPr sz="2800" b="1"/>
          </a:p>
        </p:txBody>
      </p:sp>
      <p:sp>
        <p:nvSpPr>
          <p:cNvPr id="32" name="Text 22">
            <a:extLst>
              <a:ext uri="{FF2B5EF4-FFF2-40B4-BE49-F238E27FC236}">
                <a16:creationId xmlns:a16="http://schemas.microsoft.com/office/drawing/2014/main" id="{630CBB6F-258B-41BA-AEBF-429F6230DDB7}"/>
              </a:ext>
            </a:extLst>
          </p:cNvPr>
          <p:cNvSpPr>
            <a:spLocks noGrp="1"/>
          </p:cNvSpPr>
          <p:nvPr/>
        </p:nvSpPr>
        <p:spPr>
          <a:xfrm>
            <a:off x="7114032" y="5486400"/>
            <a:ext cx="1700784" cy="658368"/>
          </a:xfrm>
          <a:prstGeom prst="rect">
            <a:avLst/>
          </a:prstGeom>
          <a:solidFill>
            <a:srgbClr val="EAF3FF"/>
          </a:solidFill>
          <a:ln w="12700">
            <a:solidFill>
              <a:srgbClr val="1B8A5A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DFF成脉冲</a:t>
            </a:r>
            <a:endParaRPr sz="1600" b="1"/>
          </a:p>
        </p:txBody>
      </p:sp>
      <p:sp>
        <p:nvSpPr>
          <p:cNvPr id="33" name="Text 23">
            <a:extLst>
              <a:ext uri="{FF2B5EF4-FFF2-40B4-BE49-F238E27FC236}">
                <a16:creationId xmlns:a16="http://schemas.microsoft.com/office/drawing/2014/main" id="{7EB4AE4B-AFA3-4796-85DC-A0C9801BCD53}"/>
              </a:ext>
            </a:extLst>
          </p:cNvPr>
          <p:cNvSpPr>
            <a:spLocks noGrp="1"/>
          </p:cNvSpPr>
          <p:nvPr/>
        </p:nvSpPr>
        <p:spPr>
          <a:xfrm>
            <a:off x="8897112" y="5631241"/>
            <a:ext cx="201168" cy="32918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800" b="1">
                <a:solidFill>
                  <a:srgbClr val="1B8A5A"/>
                </a:solidFill>
                <a:latin typeface="Arial"/>
                <a:ea typeface="Arial"/>
                <a:cs typeface="Arial"/>
              </a:rPr>
              <a:t>→</a:t>
            </a:r>
            <a:endParaRPr sz="2800" b="1"/>
          </a:p>
        </p:txBody>
      </p:sp>
      <p:sp>
        <p:nvSpPr>
          <p:cNvPr id="34" name="Text 24">
            <a:extLst>
              <a:ext uri="{FF2B5EF4-FFF2-40B4-BE49-F238E27FC236}">
                <a16:creationId xmlns:a16="http://schemas.microsoft.com/office/drawing/2014/main" id="{F852A21A-A262-4544-86A7-DEADC5FAA7C0}"/>
              </a:ext>
            </a:extLst>
          </p:cNvPr>
          <p:cNvSpPr>
            <a:spLocks noGrp="1"/>
          </p:cNvSpPr>
          <p:nvPr/>
        </p:nvSpPr>
        <p:spPr>
          <a:xfrm>
            <a:off x="9180576" y="5486400"/>
            <a:ext cx="1700784" cy="658368"/>
          </a:xfrm>
          <a:prstGeom prst="rect">
            <a:avLst/>
          </a:prstGeom>
          <a:solidFill>
            <a:srgbClr val="EAF3FF"/>
          </a:solidFill>
          <a:ln w="12700">
            <a:solidFill>
              <a:srgbClr val="1B8A5A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FPGA时间戳</a:t>
            </a:r>
            <a:endParaRPr sz="1600" b="1"/>
          </a:p>
        </p:txBody>
      </p:sp>
      <p:pic>
        <p:nvPicPr>
          <p:cNvPr id="62" name="图片 6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611626" y="941832"/>
            <a:ext cx="3826640" cy="230575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16C5D8C-CF0E-4470-BD3B-7326D4C699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123" y="1013104"/>
            <a:ext cx="3682867" cy="223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522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B9A53D57-4C43-441A-9D71-4121034882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847070" cy="707886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algn="just">
              <a:spcBef>
                <a:spcPct val="0"/>
              </a:spcBef>
              <a:spcAft>
                <a:spcPct val="0"/>
              </a:spcAft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4000" b="1"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采集板同步处理96路能量与4路定时</a:t>
            </a:r>
          </a:p>
        </p:txBody>
      </p:sp>
      <p:pic>
        <p:nvPicPr>
          <p:cNvPr id="37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9940" y="0"/>
            <a:ext cx="1148838" cy="7967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92E3B88-5F09-4DF1-8AD0-6326D8EFE62E}"/>
              </a:ext>
            </a:extLst>
          </p:cNvPr>
          <p:cNvSpPr>
            <a:spLocks noGrp="1"/>
          </p:cNvSpPr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marR="0" indent="0" algn="just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1000" b="1" i="0" u="none" cap="none" baseline="0">
              <a:ln>
                <a:noFill/>
              </a:ln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4" name="Shape 3">
            <a:extLst>
              <a:ext uri="{FF2B5EF4-FFF2-40B4-BE49-F238E27FC236}">
                <a16:creationId xmlns:a16="http://schemas.microsoft.com/office/drawing/2014/main" id="{E13E349B-8935-48DB-AAE0-183E85BF3998}"/>
              </a:ext>
            </a:extLst>
          </p:cNvPr>
          <p:cNvSpPr>
            <a:spLocks noGrp="1"/>
          </p:cNvSpPr>
          <p:nvPr/>
        </p:nvSpPr>
        <p:spPr>
          <a:xfrm>
            <a:off x="685800" y="914399"/>
            <a:ext cx="5486400" cy="3946359"/>
          </a:xfrm>
          <a:prstGeom prst="rect">
            <a:avLst/>
          </a:prstGeom>
          <a:solidFill>
            <a:srgbClr val="FFFFFF"/>
          </a:solidFill>
          <a:ln w="12700">
            <a:solidFill>
              <a:srgbClr val="D2DCEB"/>
            </a:solidFill>
            <a:prstDash val="solid"/>
          </a:ln>
        </p:spPr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A2F650E4-FA9D-43E7-B18D-2C0DC8CF420F}"/>
              </a:ext>
            </a:extLst>
          </p:cNvPr>
          <p:cNvSpPr>
            <a:spLocks noGrp="1"/>
          </p:cNvSpPr>
          <p:nvPr/>
        </p:nvSpPr>
        <p:spPr>
          <a:xfrm>
            <a:off x="685800" y="4573361"/>
            <a:ext cx="5486400" cy="16459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latin typeface="Noto Sans CJK SC"/>
                <a:ea typeface="Noto Sans CJK SC"/>
                <a:cs typeface="Noto Sans CJK SC"/>
              </a:rPr>
              <a:t>信号采集板实物及主要功能分区</a:t>
            </a:r>
            <a:endParaRPr sz="1600" b="1"/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E22E8BFA-ED9A-4F1B-8DC5-2A3467883F0D}"/>
              </a:ext>
            </a:extLst>
          </p:cNvPr>
          <p:cNvSpPr>
            <a:spLocks noGrp="1"/>
          </p:cNvSpPr>
          <p:nvPr/>
        </p:nvSpPr>
        <p:spPr>
          <a:xfrm>
            <a:off x="6446520" y="1380077"/>
            <a:ext cx="1600200" cy="502920"/>
          </a:xfrm>
          <a:prstGeom prst="rect">
            <a:avLst/>
          </a:prstGeom>
          <a:solidFill>
            <a:srgbClr val="FFFFFF"/>
          </a:solidFill>
          <a:ln w="15240">
            <a:solidFill>
              <a:srgbClr val="003C9D"/>
            </a:solidFill>
          </a:ln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400" b="1">
                <a:solidFill>
                  <a:srgbClr val="003C9D"/>
                </a:solidFill>
                <a:latin typeface="Noto Sans CJK SC"/>
                <a:ea typeface="Noto Sans CJK SC"/>
                <a:cs typeface="Noto Sans CJK SC"/>
              </a:rPr>
              <a:t>96路</a:t>
            </a:r>
            <a:endParaRPr sz="2400"/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BD7CDA5C-A9BF-4A49-B458-88A4E2D5B1D5}"/>
              </a:ext>
            </a:extLst>
          </p:cNvPr>
          <p:cNvSpPr>
            <a:spLocks noGrp="1"/>
          </p:cNvSpPr>
          <p:nvPr/>
        </p:nvSpPr>
        <p:spPr>
          <a:xfrm>
            <a:off x="6446520" y="1937861"/>
            <a:ext cx="1600200" cy="329184"/>
          </a:xfrm>
          <a:prstGeom prst="rect">
            <a:avLst/>
          </a:prstGeom>
          <a:solidFill>
            <a:srgbClr val="EAF3FF"/>
          </a:solidFill>
          <a:ln w="15240">
            <a:solidFill>
              <a:srgbClr val="003C9D"/>
            </a:solidFill>
          </a:ln>
        </p:spPr>
        <p:txBody>
          <a:bodyPr wrap="square" lIns="381" tIns="381" rIns="381" bIns="381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能量输入</a:t>
            </a: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 / </a:t>
            </a:r>
            <a:r>
              <a:rPr sz="1600" b="1" err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单板</a:t>
            </a:r>
            <a:endParaRPr sz="1600" b="1"/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8890FF8C-C66F-484B-87D5-DBFFE1704DB0}"/>
              </a:ext>
            </a:extLst>
          </p:cNvPr>
          <p:cNvSpPr>
            <a:spLocks noGrp="1"/>
          </p:cNvSpPr>
          <p:nvPr/>
        </p:nvSpPr>
        <p:spPr>
          <a:xfrm>
            <a:off x="8229600" y="1380077"/>
            <a:ext cx="1600200" cy="502920"/>
          </a:xfrm>
          <a:prstGeom prst="rect">
            <a:avLst/>
          </a:prstGeom>
          <a:solidFill>
            <a:srgbClr val="FFFFFF"/>
          </a:solidFill>
          <a:ln w="15240">
            <a:solidFill>
              <a:srgbClr val="1B75BB"/>
            </a:solidFill>
          </a:ln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400" b="1">
                <a:solidFill>
                  <a:srgbClr val="1B75BB"/>
                </a:solidFill>
                <a:latin typeface="Noto Sans CJK SC"/>
                <a:ea typeface="Noto Sans CJK SC"/>
                <a:cs typeface="Noto Sans CJK SC"/>
              </a:rPr>
              <a:t>40 MSPS</a:t>
            </a:r>
            <a:endParaRPr sz="2400"/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5D394F2B-F352-449F-862A-4A6DC5356239}"/>
              </a:ext>
            </a:extLst>
          </p:cNvPr>
          <p:cNvSpPr>
            <a:spLocks noGrp="1"/>
          </p:cNvSpPr>
          <p:nvPr/>
        </p:nvSpPr>
        <p:spPr>
          <a:xfrm>
            <a:off x="8229600" y="1937861"/>
            <a:ext cx="1600200" cy="329184"/>
          </a:xfrm>
          <a:prstGeom prst="rect">
            <a:avLst/>
          </a:prstGeom>
          <a:solidFill>
            <a:srgbClr val="EAF3FF"/>
          </a:solidFill>
          <a:ln w="15240">
            <a:solidFill>
              <a:srgbClr val="1B75BB"/>
            </a:solidFill>
          </a:ln>
        </p:spPr>
        <p:txBody>
          <a:bodyPr wrap="square" lIns="381" tIns="381" rIns="381" bIns="381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ADS52J90采样率</a:t>
            </a:r>
            <a:endParaRPr sz="1600" b="1"/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2F56A644-6858-48DF-BCEC-C6D86CE08C8D}"/>
              </a:ext>
            </a:extLst>
          </p:cNvPr>
          <p:cNvSpPr>
            <a:spLocks noGrp="1"/>
          </p:cNvSpPr>
          <p:nvPr/>
        </p:nvSpPr>
        <p:spPr>
          <a:xfrm>
            <a:off x="10012680" y="1380077"/>
            <a:ext cx="1600200" cy="502920"/>
          </a:xfrm>
          <a:prstGeom prst="rect">
            <a:avLst/>
          </a:prstGeom>
          <a:solidFill>
            <a:srgbClr val="FFFFFF"/>
          </a:solidFill>
          <a:ln w="15240">
            <a:solidFill>
              <a:srgbClr val="1B8A5A"/>
            </a:solidFill>
          </a:ln>
        </p:spPr>
        <p:txBody>
          <a:bodyPr wrap="square" lIns="254" tIns="254" rIns="254" bIns="254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400" b="1">
                <a:solidFill>
                  <a:srgbClr val="1B8A5A"/>
                </a:solidFill>
                <a:latin typeface="Noto Sans CJK SC"/>
                <a:ea typeface="Noto Sans CJK SC"/>
                <a:cs typeface="Noto Sans CJK SC"/>
              </a:rPr>
              <a:t>4路</a:t>
            </a:r>
            <a:endParaRPr sz="2400"/>
          </a:p>
        </p:txBody>
      </p:sp>
      <p:sp>
        <p:nvSpPr>
          <p:cNvPr id="30" name="Text 10">
            <a:extLst>
              <a:ext uri="{FF2B5EF4-FFF2-40B4-BE49-F238E27FC236}">
                <a16:creationId xmlns:a16="http://schemas.microsoft.com/office/drawing/2014/main" id="{7DB8129B-1BAE-4D56-8EBD-8CC11C0488D9}"/>
              </a:ext>
            </a:extLst>
          </p:cNvPr>
          <p:cNvSpPr>
            <a:spLocks noGrp="1"/>
          </p:cNvSpPr>
          <p:nvPr/>
        </p:nvSpPr>
        <p:spPr>
          <a:xfrm>
            <a:off x="10012680" y="1937861"/>
            <a:ext cx="1600200" cy="329184"/>
          </a:xfrm>
          <a:prstGeom prst="rect">
            <a:avLst/>
          </a:prstGeom>
          <a:solidFill>
            <a:srgbClr val="EAF3FF"/>
          </a:solidFill>
          <a:ln w="15240">
            <a:solidFill>
              <a:srgbClr val="1B8A5A"/>
            </a:solidFill>
          </a:ln>
        </p:spPr>
        <p:txBody>
          <a:bodyPr wrap="square" lIns="381" tIns="381" rIns="381" bIns="381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专用定时输入</a:t>
            </a:r>
            <a:endParaRPr sz="1600" b="1"/>
          </a:p>
        </p:txBody>
      </p:sp>
      <p:sp>
        <p:nvSpPr>
          <p:cNvPr id="31" name="Text 11">
            <a:extLst>
              <a:ext uri="{FF2B5EF4-FFF2-40B4-BE49-F238E27FC236}">
                <a16:creationId xmlns:a16="http://schemas.microsoft.com/office/drawing/2014/main" id="{ED7B2A68-7656-461A-9ADC-5357F107DDDB}"/>
              </a:ext>
            </a:extLst>
          </p:cNvPr>
          <p:cNvSpPr>
            <a:spLocks noGrp="1"/>
          </p:cNvSpPr>
          <p:nvPr/>
        </p:nvSpPr>
        <p:spPr>
          <a:xfrm>
            <a:off x="6446520" y="3205145"/>
            <a:ext cx="5166360" cy="109728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 err="1">
                <a:solidFill>
                  <a:srgbClr val="003C9D"/>
                </a:solidFill>
                <a:latin typeface="Noto Sans CJK SC"/>
                <a:ea typeface="Noto Sans CJK SC"/>
                <a:cs typeface="Noto Sans CJK SC"/>
              </a:rPr>
              <a:t>数字化链路</a:t>
            </a:r>
            <a:endParaRPr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3片32通道ADS52J90完成差分采样，XC7K325T接收并行数据并进行实时处理。</a:t>
            </a:r>
            <a:endParaRPr b="1"/>
          </a:p>
        </p:txBody>
      </p:sp>
      <p:sp>
        <p:nvSpPr>
          <p:cNvPr id="32" name="Text 12">
            <a:extLst>
              <a:ext uri="{FF2B5EF4-FFF2-40B4-BE49-F238E27FC236}">
                <a16:creationId xmlns:a16="http://schemas.microsoft.com/office/drawing/2014/main" id="{29EF8E95-60FD-4937-8CC2-CA75FC635E80}"/>
              </a:ext>
            </a:extLst>
          </p:cNvPr>
          <p:cNvSpPr>
            <a:spLocks noGrp="1"/>
          </p:cNvSpPr>
          <p:nvPr/>
        </p:nvSpPr>
        <p:spPr>
          <a:xfrm>
            <a:off x="6446520" y="5201679"/>
            <a:ext cx="5166360" cy="109728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 err="1">
                <a:solidFill>
                  <a:srgbClr val="1B8A5A"/>
                </a:solidFill>
                <a:latin typeface="Noto Sans CJK SC"/>
                <a:ea typeface="Noto Sans CJK SC"/>
                <a:cs typeface="Noto Sans CJK SC"/>
              </a:rPr>
              <a:t>片上处理</a:t>
            </a:r>
            <a:endParaRPr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 err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动态基线扣除、峰值积分、阈值抑噪，以及能量、位置和DOI相关特征提取</a:t>
            </a:r>
            <a:r>
              <a:rPr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b="1"/>
          </a:p>
        </p:txBody>
      </p:sp>
      <p:sp>
        <p:nvSpPr>
          <p:cNvPr id="33" name="Text 13">
            <a:extLst>
              <a:ext uri="{FF2B5EF4-FFF2-40B4-BE49-F238E27FC236}">
                <a16:creationId xmlns:a16="http://schemas.microsoft.com/office/drawing/2014/main" id="{206171D4-AC8C-4C31-AF1F-8FDC520C86AD}"/>
              </a:ext>
            </a:extLst>
          </p:cNvPr>
          <p:cNvSpPr>
            <a:spLocks noGrp="1"/>
          </p:cNvSpPr>
          <p:nvPr/>
        </p:nvSpPr>
        <p:spPr>
          <a:xfrm>
            <a:off x="765810" y="5011926"/>
            <a:ext cx="5166360" cy="132588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 err="1">
                <a:solidFill>
                  <a:srgbClr val="F29D38"/>
                </a:solidFill>
                <a:latin typeface="Noto Sans CJK SC"/>
                <a:ea typeface="Noto Sans CJK SC"/>
                <a:cs typeface="Noto Sans CJK SC"/>
              </a:rPr>
              <a:t>同步与缓存</a:t>
            </a:r>
            <a:endParaRPr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集成DDR3、可编程时钟、激光同步和外触发接口，保证多板事件对齐。</a:t>
            </a:r>
            <a:endParaRPr b="1"/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193943" y="987075"/>
            <a:ext cx="4364645" cy="354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415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B9A53D57-4C43-441A-9D71-4121034882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847070" cy="707886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algn="just">
              <a:spcBef>
                <a:spcPct val="0"/>
              </a:spcBef>
              <a:spcAft>
                <a:spcPct val="0"/>
              </a:spcAft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4000" b="1"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FPGA直接提取能量、位置与DOI相关特征</a:t>
            </a:r>
          </a:p>
        </p:txBody>
      </p:sp>
      <p:pic>
        <p:nvPicPr>
          <p:cNvPr id="36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9940" y="0"/>
            <a:ext cx="1148838" cy="7967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92E3B88-5F09-4DF1-8AD0-6326D8EFE62E}"/>
              </a:ext>
            </a:extLst>
          </p:cNvPr>
          <p:cNvSpPr>
            <a:spLocks noGrp="1"/>
          </p:cNvSpPr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marR="0" indent="0" algn="just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1000" b="1" i="0" u="none" cap="none" baseline="0">
              <a:ln>
                <a:noFill/>
              </a:ln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8C0F56C7-1038-43D6-9D33-E440FB002887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4754880" cy="2423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2DCEB"/>
            </a:solidFill>
            <a:prstDash val="solid"/>
          </a:ln>
        </p:spPr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A508F8A9-039E-49D0-88ED-4B7E92911891}"/>
              </a:ext>
            </a:extLst>
          </p:cNvPr>
          <p:cNvSpPr>
            <a:spLocks noGrp="1"/>
          </p:cNvSpPr>
          <p:nvPr/>
        </p:nvSpPr>
        <p:spPr>
          <a:xfrm>
            <a:off x="685800" y="3127248"/>
            <a:ext cx="4754880" cy="16459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latin typeface="Noto Sans CJK SC"/>
                <a:ea typeface="Noto Sans CJK SC"/>
                <a:cs typeface="Noto Sans CJK SC"/>
              </a:rPr>
              <a:t>动态基线扣除状态机</a:t>
            </a:r>
            <a:endParaRPr sz="1600" b="1"/>
          </a:p>
        </p:txBody>
      </p:sp>
      <p:sp>
        <p:nvSpPr>
          <p:cNvPr id="24" name="Shape 5">
            <a:extLst>
              <a:ext uri="{FF2B5EF4-FFF2-40B4-BE49-F238E27FC236}">
                <a16:creationId xmlns:a16="http://schemas.microsoft.com/office/drawing/2014/main" id="{1A33F318-4741-4C12-BE98-7A538F93A9BD}"/>
              </a:ext>
            </a:extLst>
          </p:cNvPr>
          <p:cNvSpPr>
            <a:spLocks noGrp="1"/>
          </p:cNvSpPr>
          <p:nvPr/>
        </p:nvSpPr>
        <p:spPr>
          <a:xfrm>
            <a:off x="5715000" y="914400"/>
            <a:ext cx="5715000" cy="2423160"/>
          </a:xfrm>
          <a:prstGeom prst="rect">
            <a:avLst/>
          </a:prstGeom>
          <a:solidFill>
            <a:srgbClr val="FFFFFF"/>
          </a:solidFill>
          <a:ln w="12700">
            <a:solidFill>
              <a:srgbClr val="D2DCEB"/>
            </a:solidFill>
            <a:prstDash val="solid"/>
          </a:ln>
        </p:spPr>
      </p:sp>
      <p:sp>
        <p:nvSpPr>
          <p:cNvPr id="26" name="Text 6">
            <a:extLst>
              <a:ext uri="{FF2B5EF4-FFF2-40B4-BE49-F238E27FC236}">
                <a16:creationId xmlns:a16="http://schemas.microsoft.com/office/drawing/2014/main" id="{0394F093-1801-4B18-B6F8-7C48EC4BC3B2}"/>
              </a:ext>
            </a:extLst>
          </p:cNvPr>
          <p:cNvSpPr>
            <a:spLocks noGrp="1"/>
          </p:cNvSpPr>
          <p:nvPr/>
        </p:nvSpPr>
        <p:spPr>
          <a:xfrm>
            <a:off x="5715000" y="3127248"/>
            <a:ext cx="5715000" cy="16459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latin typeface="Noto Sans CJK SC"/>
                <a:ea typeface="Noto Sans CJK SC"/>
                <a:cs typeface="Noto Sans CJK SC"/>
              </a:rPr>
              <a:t>四晶体块邻域信息融合</a:t>
            </a:r>
            <a:endParaRPr sz="1600" b="1"/>
          </a:p>
        </p:txBody>
      </p:sp>
      <p:sp>
        <p:nvSpPr>
          <p:cNvPr id="27" name="Text 7">
            <a:extLst>
              <a:ext uri="{FF2B5EF4-FFF2-40B4-BE49-F238E27FC236}">
                <a16:creationId xmlns:a16="http://schemas.microsoft.com/office/drawing/2014/main" id="{7B2BD84B-1330-4C9D-8312-57057F6D94B9}"/>
              </a:ext>
            </a:extLst>
          </p:cNvPr>
          <p:cNvSpPr>
            <a:spLocks noGrp="1"/>
          </p:cNvSpPr>
          <p:nvPr/>
        </p:nvSpPr>
        <p:spPr>
          <a:xfrm>
            <a:off x="777240" y="3886200"/>
            <a:ext cx="5074920" cy="137160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003C9D"/>
                </a:solidFill>
                <a:latin typeface="Noto Sans CJK SC"/>
                <a:ea typeface="Noto Sans CJK SC"/>
                <a:cs typeface="Noto Sans CJK SC"/>
              </a:rPr>
              <a:t>能量处理</a:t>
            </a:r>
            <a:endParaRPr sz="16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无触发区间更新基线；峰值积分提取能量；自适应阈值将低于阈值的通道置零，并对有效通道做阈值扣除。</a:t>
            </a:r>
            <a:endParaRPr sz="1600" b="1"/>
          </a:p>
        </p:txBody>
      </p:sp>
      <p:sp>
        <p:nvSpPr>
          <p:cNvPr id="28" name="Text 8">
            <a:extLst>
              <a:ext uri="{FF2B5EF4-FFF2-40B4-BE49-F238E27FC236}">
                <a16:creationId xmlns:a16="http://schemas.microsoft.com/office/drawing/2014/main" id="{09DCC254-9847-4D74-84DA-C6AE891F654A}"/>
              </a:ext>
            </a:extLst>
          </p:cNvPr>
          <p:cNvSpPr>
            <a:spLocks noGrp="1"/>
          </p:cNvSpPr>
          <p:nvPr/>
        </p:nvSpPr>
        <p:spPr>
          <a:xfrm>
            <a:off x="6355080" y="3886200"/>
            <a:ext cx="4846320" cy="137160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D71920"/>
                </a:solidFill>
                <a:latin typeface="Noto Sans CJK SC"/>
                <a:ea typeface="Noto Sans CJK SC"/>
                <a:cs typeface="Noto Sans CJK SC"/>
              </a:rPr>
              <a:t>位置与深度特征</a:t>
            </a:r>
            <a:endParaRPr sz="16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X方向使用本晶体12路投影；Y方向融合主晶体与左右相邻晶体；Sum/Max构造DOI相关描述量。</a:t>
            </a:r>
            <a:endParaRPr sz="1600" b="1"/>
          </a:p>
        </p:txBody>
      </p:sp>
      <p:sp>
        <p:nvSpPr>
          <p:cNvPr id="29" name="Text 9">
            <a:extLst>
              <a:ext uri="{FF2B5EF4-FFF2-40B4-BE49-F238E27FC236}">
                <a16:creationId xmlns:a16="http://schemas.microsoft.com/office/drawing/2014/main" id="{EEEF7B83-695E-4529-BC52-8DC6402230D1}"/>
              </a:ext>
            </a:extLst>
          </p:cNvPr>
          <p:cNvSpPr>
            <a:spLocks noGrp="1"/>
          </p:cNvSpPr>
          <p:nvPr/>
        </p:nvSpPr>
        <p:spPr>
          <a:xfrm>
            <a:off x="839403" y="5769142"/>
            <a:ext cx="10513194" cy="348916"/>
          </a:xfrm>
          <a:prstGeom prst="rect">
            <a:avLst/>
          </a:prstGeom>
          <a:noFill/>
        </p:spPr>
        <p:txBody>
          <a:bodyPr wrap="square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 err="1">
                <a:solidFill>
                  <a:srgbClr val="08245C"/>
                </a:solidFill>
                <a:latin typeface="Noto Sans CJK SC"/>
                <a:ea typeface="Noto Sans CJK SC"/>
                <a:cs typeface="Noto Sans CJK SC"/>
              </a:rPr>
              <a:t>同一组阈值扣除后的投影量同时用于位置、能量和DOI计算，保证定义一致并降低资源开销</a:t>
            </a:r>
            <a:r>
              <a:rPr sz="2000" b="1">
                <a:solidFill>
                  <a:srgbClr val="08245C"/>
                </a:solidFill>
                <a:latin typeface="Noto Sans CJK SC"/>
                <a:ea typeface="Noto Sans CJK SC"/>
                <a:cs typeface="Noto Sans CJK SC"/>
              </a:rPr>
              <a:t>。</a:t>
            </a:r>
            <a:endParaRPr sz="2000" b="1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762000" y="1957335"/>
            <a:ext cx="4569407" cy="574886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7254048" y="1133623"/>
            <a:ext cx="3060897" cy="185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74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B9A53D57-4C43-441A-9D71-4121034882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847070" cy="707886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algn="just">
              <a:spcBef>
                <a:spcPct val="0"/>
              </a:spcBef>
              <a:spcAft>
                <a:spcPct val="0"/>
              </a:spcAft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4000" b="1" i="0" u="none" cap="none">
                <a:ln>
                  <a:noFill/>
                </a:ln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预处理板完成双端事件筛选与参数融合</a:t>
            </a:r>
          </a:p>
        </p:txBody>
      </p:sp>
      <p:pic>
        <p:nvPicPr>
          <p:cNvPr id="38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9940" y="0"/>
            <a:ext cx="1148838" cy="7967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92E3B88-5F09-4DF1-8AD0-6326D8EFE62E}"/>
              </a:ext>
            </a:extLst>
          </p:cNvPr>
          <p:cNvSpPr>
            <a:spLocks noGrp="1"/>
          </p:cNvSpPr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marR="0" indent="0" algn="just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1000" b="1" i="0" u="none" cap="none" baseline="0">
              <a:ln>
                <a:noFill/>
              </a:ln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4180868C-8F00-4ADC-8407-E03A4A3DAC9C}"/>
              </a:ext>
            </a:extLst>
          </p:cNvPr>
          <p:cNvSpPr>
            <a:spLocks noGrp="1"/>
          </p:cNvSpPr>
          <p:nvPr/>
        </p:nvSpPr>
        <p:spPr>
          <a:xfrm>
            <a:off x="731520" y="960120"/>
            <a:ext cx="10789920" cy="320040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/>
              </a:rPr>
              <a:t>• </a:t>
            </a:r>
            <a:r>
              <a:rPr b="1" err="1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/>
              </a:rPr>
              <a:t>三重匹配：激光同步起始计数一致、晶体块编号一致、两端时间计数落在同一符合窗</a:t>
            </a:r>
            <a:r>
              <a:rPr b="1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/>
              </a:rPr>
              <a:t>。</a:t>
            </a:r>
            <a:endParaRPr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C7B669FA-4A67-4539-8AF8-314D5354D17C}"/>
              </a:ext>
            </a:extLst>
          </p:cNvPr>
          <p:cNvSpPr>
            <a:spLocks noGrp="1"/>
          </p:cNvSpPr>
          <p:nvPr/>
        </p:nvSpPr>
        <p:spPr>
          <a:xfrm>
            <a:off x="731520" y="1435608"/>
            <a:ext cx="10789920" cy="320040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/>
          </a:bodyPr>
          <a:lstStyle/>
          <a:p>
            <a:pPr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• </a:t>
            </a:r>
            <a:r>
              <a:rPr b="1" err="1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参数检查：剔除无效数据，并限制</a:t>
            </a:r>
            <a:r>
              <a:rPr b="1">
                <a:solidFill>
                  <a:srgbClr val="1E293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|Z|&lt;255、|X|&lt;511、|Y|&lt;511。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657269BD-B85C-427B-B83F-9D81DB128132}"/>
              </a:ext>
            </a:extLst>
          </p:cNvPr>
          <p:cNvSpPr>
            <a:spLocks noGrp="1"/>
          </p:cNvSpPr>
          <p:nvPr/>
        </p:nvSpPr>
        <p:spPr>
          <a:xfrm>
            <a:off x="731520" y="1911096"/>
            <a:ext cx="10789920" cy="320040"/>
          </a:xfrm>
          <a:prstGeom prst="rect">
            <a:avLst/>
          </a:prstGeom>
          <a:noFill/>
        </p:spPr>
        <p:txBody>
          <a:bodyPr wrap="square" lIns="254" tIns="254" rIns="254" bIns="254" anchor="ctr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rgbClr val="D7192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/>
              </a:rPr>
              <a:t>• </a:t>
            </a:r>
            <a:r>
              <a:rPr b="1" err="1">
                <a:solidFill>
                  <a:srgbClr val="D7192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/>
              </a:rPr>
              <a:t>事件融合：由上下端参数形成紧凑模块事件包</a:t>
            </a:r>
            <a:r>
              <a:rPr b="1">
                <a:solidFill>
                  <a:srgbClr val="D7192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CJK SC"/>
              </a:rPr>
              <a:t> {X,Y,Zₓ,Zᵧ,E,T}。</a:t>
            </a:r>
            <a:endParaRPr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1C5D0B32-7490-4FE0-8422-FF727263BCF7}"/>
              </a:ext>
            </a:extLst>
          </p:cNvPr>
          <p:cNvSpPr>
            <a:spLocks noGrp="1"/>
          </p:cNvSpPr>
          <p:nvPr/>
        </p:nvSpPr>
        <p:spPr>
          <a:xfrm>
            <a:off x="914399" y="2752344"/>
            <a:ext cx="1600199" cy="374904"/>
          </a:xfrm>
          <a:prstGeom prst="rect">
            <a:avLst/>
          </a:prstGeom>
          <a:solidFill>
            <a:srgbClr val="003C9D"/>
          </a:solidFill>
        </p:spPr>
        <p:txBody>
          <a:bodyPr wrap="square" lIns="254" tIns="254" rIns="254" bIns="254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2000"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同步计数</a:t>
            </a:r>
            <a:endParaRPr sz="2000"/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3E877D5F-A338-4324-B868-A49853D6B86B}"/>
              </a:ext>
            </a:extLst>
          </p:cNvPr>
          <p:cNvSpPr>
            <a:spLocks noGrp="1"/>
          </p:cNvSpPr>
          <p:nvPr/>
        </p:nvSpPr>
        <p:spPr>
          <a:xfrm>
            <a:off x="2968635" y="2751677"/>
            <a:ext cx="1691640" cy="375571"/>
          </a:xfrm>
          <a:prstGeom prst="rect">
            <a:avLst/>
          </a:prstGeom>
          <a:solidFill>
            <a:srgbClr val="1B75BB"/>
          </a:solidFill>
        </p:spPr>
        <p:txBody>
          <a:bodyPr wrap="square" lIns="254" tIns="254" rIns="254" bIns="254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块号匹配</a:t>
            </a:r>
            <a:endParaRPr/>
          </a:p>
        </p:txBody>
      </p:sp>
      <p:sp>
        <p:nvSpPr>
          <p:cNvPr id="23" name="Text 8">
            <a:extLst>
              <a:ext uri="{FF2B5EF4-FFF2-40B4-BE49-F238E27FC236}">
                <a16:creationId xmlns:a16="http://schemas.microsoft.com/office/drawing/2014/main" id="{E8FD4D3F-90B6-486F-A014-66B7F0678C41}"/>
              </a:ext>
            </a:extLst>
          </p:cNvPr>
          <p:cNvSpPr>
            <a:spLocks noGrp="1"/>
          </p:cNvSpPr>
          <p:nvPr/>
        </p:nvSpPr>
        <p:spPr>
          <a:xfrm>
            <a:off x="5090160" y="2751677"/>
            <a:ext cx="1798320" cy="375571"/>
          </a:xfrm>
          <a:prstGeom prst="rect">
            <a:avLst/>
          </a:prstGeom>
          <a:solidFill>
            <a:srgbClr val="1B8A5A"/>
          </a:solidFill>
        </p:spPr>
        <p:txBody>
          <a:bodyPr wrap="square" lIns="254" tIns="254" rIns="254" bIns="254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时间窗</a:t>
            </a:r>
            <a:endParaRPr/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F0AE2721-6FEB-48EF-AF7D-334414D0650C}"/>
              </a:ext>
            </a:extLst>
          </p:cNvPr>
          <p:cNvSpPr>
            <a:spLocks noGrp="1"/>
          </p:cNvSpPr>
          <p:nvPr/>
        </p:nvSpPr>
        <p:spPr>
          <a:xfrm>
            <a:off x="7336770" y="2751677"/>
            <a:ext cx="1600197" cy="375571"/>
          </a:xfrm>
          <a:prstGeom prst="rect">
            <a:avLst/>
          </a:prstGeom>
          <a:solidFill>
            <a:srgbClr val="F29D38"/>
          </a:solidFill>
        </p:spPr>
        <p:txBody>
          <a:bodyPr wrap="square" lIns="254" tIns="254" rIns="254" bIns="254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范围检查</a:t>
            </a:r>
            <a:endParaRPr/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DE05490E-2307-4EC4-BED9-A1ED5ED9789C}"/>
              </a:ext>
            </a:extLst>
          </p:cNvPr>
          <p:cNvSpPr>
            <a:spLocks noGrp="1"/>
          </p:cNvSpPr>
          <p:nvPr/>
        </p:nvSpPr>
        <p:spPr>
          <a:xfrm>
            <a:off x="9464042" y="2774457"/>
            <a:ext cx="1600198" cy="375571"/>
          </a:xfrm>
          <a:prstGeom prst="rect">
            <a:avLst/>
          </a:prstGeom>
          <a:solidFill>
            <a:srgbClr val="08245C"/>
          </a:solidFill>
        </p:spPr>
        <p:txBody>
          <a:bodyPr wrap="square" lIns="254" tIns="254" rIns="254" bIns="254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b="1">
                <a:solidFill>
                  <a:srgbClr val="FFFFFF"/>
                </a:solidFill>
                <a:latin typeface="Noto Sans CJK SC"/>
                <a:ea typeface="Noto Sans CJK SC"/>
                <a:cs typeface="Noto Sans CJK SC"/>
              </a:rPr>
              <a:t>事件融合</a:t>
            </a:r>
            <a:endParaRPr/>
          </a:p>
        </p:txBody>
      </p:sp>
      <p:sp>
        <p:nvSpPr>
          <p:cNvPr id="26" name="Shape 11">
            <a:extLst>
              <a:ext uri="{FF2B5EF4-FFF2-40B4-BE49-F238E27FC236}">
                <a16:creationId xmlns:a16="http://schemas.microsoft.com/office/drawing/2014/main" id="{4E0AB475-EA4B-41A8-BAB1-BD171E3AF186}"/>
              </a:ext>
            </a:extLst>
          </p:cNvPr>
          <p:cNvSpPr>
            <a:spLocks noGrp="1"/>
          </p:cNvSpPr>
          <p:nvPr/>
        </p:nvSpPr>
        <p:spPr>
          <a:xfrm>
            <a:off x="1005840" y="3703319"/>
            <a:ext cx="4846320" cy="2570613"/>
          </a:xfrm>
          <a:prstGeom prst="rect">
            <a:avLst/>
          </a:prstGeom>
          <a:solidFill>
            <a:srgbClr val="FFFFFF"/>
          </a:solidFill>
          <a:ln w="12700">
            <a:solidFill>
              <a:srgbClr val="D2DCEB"/>
            </a:solidFill>
            <a:prstDash val="solid"/>
          </a:ln>
        </p:spPr>
      </p:sp>
      <p:sp>
        <p:nvSpPr>
          <p:cNvPr id="28" name="Text 12">
            <a:extLst>
              <a:ext uri="{FF2B5EF4-FFF2-40B4-BE49-F238E27FC236}">
                <a16:creationId xmlns:a16="http://schemas.microsoft.com/office/drawing/2014/main" id="{CEBF291A-CA99-4C7D-9456-06BA6559FBE4}"/>
              </a:ext>
            </a:extLst>
          </p:cNvPr>
          <p:cNvSpPr>
            <a:spLocks noGrp="1"/>
          </p:cNvSpPr>
          <p:nvPr/>
        </p:nvSpPr>
        <p:spPr>
          <a:xfrm>
            <a:off x="914399" y="6360560"/>
            <a:ext cx="4846320" cy="16459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latin typeface="Noto Sans CJK SC"/>
                <a:ea typeface="Noto Sans CJK SC"/>
                <a:cs typeface="Noto Sans CJK SC"/>
              </a:rPr>
              <a:t>模块级处理逻辑</a:t>
            </a:r>
            <a:endParaRPr sz="1600" b="1"/>
          </a:p>
        </p:txBody>
      </p:sp>
      <p:sp>
        <p:nvSpPr>
          <p:cNvPr id="29" name="Shape 13">
            <a:extLst>
              <a:ext uri="{FF2B5EF4-FFF2-40B4-BE49-F238E27FC236}">
                <a16:creationId xmlns:a16="http://schemas.microsoft.com/office/drawing/2014/main" id="{1063AEF9-29F3-49A8-938B-E35AF513FBA1}"/>
              </a:ext>
            </a:extLst>
          </p:cNvPr>
          <p:cNvSpPr>
            <a:spLocks noGrp="1"/>
          </p:cNvSpPr>
          <p:nvPr/>
        </p:nvSpPr>
        <p:spPr>
          <a:xfrm>
            <a:off x="6309360" y="3493008"/>
            <a:ext cx="4754880" cy="2758144"/>
          </a:xfrm>
          <a:prstGeom prst="rect">
            <a:avLst/>
          </a:prstGeom>
          <a:solidFill>
            <a:srgbClr val="FFFFFF"/>
          </a:solidFill>
          <a:ln w="12700">
            <a:solidFill>
              <a:srgbClr val="D2DCEB"/>
            </a:solidFill>
            <a:prstDash val="solid"/>
          </a:ln>
        </p:spPr>
      </p:sp>
      <p:sp>
        <p:nvSpPr>
          <p:cNvPr id="31" name="Text 14">
            <a:extLst>
              <a:ext uri="{FF2B5EF4-FFF2-40B4-BE49-F238E27FC236}">
                <a16:creationId xmlns:a16="http://schemas.microsoft.com/office/drawing/2014/main" id="{7E0F185B-88A6-4CC9-8747-C5BD007231DD}"/>
              </a:ext>
            </a:extLst>
          </p:cNvPr>
          <p:cNvSpPr>
            <a:spLocks noGrp="1"/>
          </p:cNvSpPr>
          <p:nvPr/>
        </p:nvSpPr>
        <p:spPr>
          <a:xfrm>
            <a:off x="6309359" y="6273932"/>
            <a:ext cx="4754880" cy="275146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latin typeface="Noto Sans CJK SC"/>
                <a:ea typeface="Noto Sans CJK SC"/>
                <a:cs typeface="Noto Sans CJK SC"/>
              </a:rPr>
              <a:t>预处理板实物</a:t>
            </a:r>
            <a:endParaRPr sz="1600" b="1"/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356029" y="3759171"/>
            <a:ext cx="4404690" cy="2514761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7430766" y="3510655"/>
            <a:ext cx="2278718" cy="269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271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B9A53D57-4C43-441A-9D71-4121034882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847070" cy="707886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algn="just">
              <a:spcBef>
                <a:spcPct val="0"/>
              </a:spcBef>
              <a:spcAft>
                <a:spcPct val="0"/>
              </a:spcAft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4000" b="1">
                <a:solidFill>
                  <a:schemeClr val="bg1"/>
                </a:solidFill>
                <a:latin typeface="Noto Sans CJK SC"/>
                <a:ea typeface="Noto Sans CJK SC"/>
                <a:cs typeface="Noto Sans CJK SC"/>
              </a:rPr>
              <a:t>集中处理层完成全环符合与主机传输</a:t>
            </a:r>
          </a:p>
        </p:txBody>
      </p:sp>
      <p:pic>
        <p:nvPicPr>
          <p:cNvPr id="30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9940" y="0"/>
            <a:ext cx="1148838" cy="796775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B92E3B88-5F09-4DF1-8AD0-6326D8EFE62E}"/>
              </a:ext>
            </a:extLst>
          </p:cNvPr>
          <p:cNvSpPr>
            <a:spLocks noGrp="1"/>
          </p:cNvSpPr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rgbClr val="002E9B"/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anchor="t">
            <a:spAutoFit/>
          </a:bodyPr>
          <a:lstStyle/>
          <a:p>
            <a:pPr marL="1905" marR="0" indent="0" algn="just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sz="1000" b="1" i="0" u="none" cap="none" baseline="0">
              <a:ln>
                <a:noFill/>
              </a:ln>
              <a:solidFill>
                <a:schemeClr val="bg1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7F444A81-0ED3-4126-860B-5C82A658BA44}"/>
              </a:ext>
            </a:extLst>
          </p:cNvPr>
          <p:cNvSpPr>
            <a:spLocks noGrp="1"/>
          </p:cNvSpPr>
          <p:nvPr/>
        </p:nvSpPr>
        <p:spPr>
          <a:xfrm>
            <a:off x="685800" y="1043353"/>
            <a:ext cx="5394960" cy="3716583"/>
          </a:xfrm>
          <a:prstGeom prst="rect">
            <a:avLst/>
          </a:prstGeom>
          <a:solidFill>
            <a:srgbClr val="FFFFFF"/>
          </a:solidFill>
          <a:ln w="12700">
            <a:solidFill>
              <a:srgbClr val="D2DCEB"/>
            </a:solidFill>
            <a:prstDash val="solid"/>
          </a:ln>
        </p:spPr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395A4484-ED96-4878-BCC2-951F8BF4E92B}"/>
              </a:ext>
            </a:extLst>
          </p:cNvPr>
          <p:cNvSpPr>
            <a:spLocks noGrp="1"/>
          </p:cNvSpPr>
          <p:nvPr/>
        </p:nvSpPr>
        <p:spPr>
          <a:xfrm>
            <a:off x="685800" y="4511123"/>
            <a:ext cx="5394960" cy="164592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 err="1">
                <a:latin typeface="Noto Sans CJK SC"/>
                <a:ea typeface="Noto Sans CJK SC"/>
                <a:cs typeface="Noto Sans CJK SC"/>
              </a:rPr>
              <a:t>集中处理架构</a:t>
            </a:r>
            <a:endParaRPr sz="1600" b="1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60CCD279-874F-4485-9575-9CEC4835BE4F}"/>
              </a:ext>
            </a:extLst>
          </p:cNvPr>
          <p:cNvSpPr>
            <a:spLocks noGrp="1"/>
          </p:cNvSpPr>
          <p:nvPr/>
        </p:nvSpPr>
        <p:spPr>
          <a:xfrm>
            <a:off x="6446520" y="1668813"/>
            <a:ext cx="960120" cy="841248"/>
          </a:xfrm>
          <a:prstGeom prst="rect">
            <a:avLst/>
          </a:prstGeom>
          <a:solidFill>
            <a:srgbClr val="F7FBFF"/>
          </a:solidFill>
          <a:ln w="12700">
            <a:solidFill>
              <a:srgbClr val="003C9D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4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Aurora输入</a:t>
            </a:r>
            <a:endParaRPr sz="1400" b="1"/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7A56A1B9-49C2-4EDA-8897-547D65829E12}"/>
              </a:ext>
            </a:extLst>
          </p:cNvPr>
          <p:cNvSpPr>
            <a:spLocks noGrp="1"/>
          </p:cNvSpPr>
          <p:nvPr/>
        </p:nvSpPr>
        <p:spPr>
          <a:xfrm>
            <a:off x="7488936" y="1853888"/>
            <a:ext cx="201168" cy="42062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400" b="1">
                <a:solidFill>
                  <a:srgbClr val="003C9D"/>
                </a:solidFill>
                <a:latin typeface="Arial"/>
                <a:ea typeface="Arial"/>
                <a:cs typeface="Arial"/>
              </a:rPr>
              <a:t>→</a:t>
            </a:r>
            <a:endParaRPr sz="2400" b="1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D3DAE728-2320-45EF-916D-6ED4C05823E0}"/>
              </a:ext>
            </a:extLst>
          </p:cNvPr>
          <p:cNvSpPr>
            <a:spLocks noGrp="1"/>
          </p:cNvSpPr>
          <p:nvPr/>
        </p:nvSpPr>
        <p:spPr>
          <a:xfrm>
            <a:off x="7772400" y="1668813"/>
            <a:ext cx="960120" cy="841248"/>
          </a:xfrm>
          <a:prstGeom prst="rect">
            <a:avLst/>
          </a:prstGeom>
          <a:solidFill>
            <a:srgbClr val="EAF3FF"/>
          </a:solidFill>
          <a:ln w="12700">
            <a:solidFill>
              <a:srgbClr val="003C9D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4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时间缓冲</a:t>
            </a:r>
            <a:endParaRPr sz="1400" b="1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777EE61E-B0EE-4EB1-8C00-802705168A9F}"/>
              </a:ext>
            </a:extLst>
          </p:cNvPr>
          <p:cNvSpPr>
            <a:spLocks noGrp="1"/>
          </p:cNvSpPr>
          <p:nvPr/>
        </p:nvSpPr>
        <p:spPr>
          <a:xfrm>
            <a:off x="8814816" y="1853888"/>
            <a:ext cx="201168" cy="42062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400" b="1">
                <a:solidFill>
                  <a:srgbClr val="003C9D"/>
                </a:solidFill>
                <a:latin typeface="Arial"/>
                <a:ea typeface="Arial"/>
                <a:cs typeface="Arial"/>
              </a:rPr>
              <a:t>→</a:t>
            </a:r>
            <a:endParaRPr sz="2400" b="1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F3DA5A7F-B0DD-4DCE-89B9-979D0A63E697}"/>
              </a:ext>
            </a:extLst>
          </p:cNvPr>
          <p:cNvSpPr>
            <a:spLocks noGrp="1"/>
          </p:cNvSpPr>
          <p:nvPr/>
        </p:nvSpPr>
        <p:spPr>
          <a:xfrm>
            <a:off x="9098280" y="1668813"/>
            <a:ext cx="960120" cy="841248"/>
          </a:xfrm>
          <a:prstGeom prst="rect">
            <a:avLst/>
          </a:prstGeom>
          <a:solidFill>
            <a:srgbClr val="EAF3FF"/>
          </a:solidFill>
          <a:ln w="12700">
            <a:solidFill>
              <a:srgbClr val="003C9D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4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符合筛选</a:t>
            </a:r>
            <a:endParaRPr sz="1400" b="1"/>
          </a:p>
        </p:txBody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6C261849-D853-4826-B4CE-6315A21E11E4}"/>
              </a:ext>
            </a:extLst>
          </p:cNvPr>
          <p:cNvSpPr>
            <a:spLocks noGrp="1"/>
          </p:cNvSpPr>
          <p:nvPr/>
        </p:nvSpPr>
        <p:spPr>
          <a:xfrm>
            <a:off x="10140696" y="1853888"/>
            <a:ext cx="201168" cy="42062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400" b="1">
                <a:solidFill>
                  <a:srgbClr val="003C9D"/>
                </a:solidFill>
                <a:latin typeface="Arial"/>
                <a:ea typeface="Arial"/>
                <a:cs typeface="Arial"/>
              </a:rPr>
              <a:t>→</a:t>
            </a:r>
            <a:endParaRPr sz="2400" b="1"/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5069025C-F325-4909-AB59-10CF7192A013}"/>
              </a:ext>
            </a:extLst>
          </p:cNvPr>
          <p:cNvSpPr>
            <a:spLocks noGrp="1"/>
          </p:cNvSpPr>
          <p:nvPr/>
        </p:nvSpPr>
        <p:spPr>
          <a:xfrm>
            <a:off x="10424160" y="1668813"/>
            <a:ext cx="960120" cy="841248"/>
          </a:xfrm>
          <a:prstGeom prst="rect">
            <a:avLst/>
          </a:prstGeom>
          <a:solidFill>
            <a:srgbClr val="EAF3FF"/>
          </a:solidFill>
          <a:ln w="12700">
            <a:solidFill>
              <a:srgbClr val="003C9D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4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PCIe-DMA</a:t>
            </a:r>
            <a:endParaRPr sz="1400" b="1"/>
          </a:p>
        </p:txBody>
      </p:sp>
      <p:sp>
        <p:nvSpPr>
          <p:cNvPr id="18" name="Text 12">
            <a:extLst>
              <a:ext uri="{FF2B5EF4-FFF2-40B4-BE49-F238E27FC236}">
                <a16:creationId xmlns:a16="http://schemas.microsoft.com/office/drawing/2014/main" id="{7E421B2A-AD71-40A1-B35C-8235173079E5}"/>
              </a:ext>
            </a:extLst>
          </p:cNvPr>
          <p:cNvSpPr>
            <a:spLocks noGrp="1"/>
          </p:cNvSpPr>
          <p:nvPr/>
        </p:nvSpPr>
        <p:spPr>
          <a:xfrm>
            <a:off x="6446520" y="3086133"/>
            <a:ext cx="960120" cy="841248"/>
          </a:xfrm>
          <a:prstGeom prst="rect">
            <a:avLst/>
          </a:prstGeom>
          <a:solidFill>
            <a:srgbClr val="F7FBFF"/>
          </a:solidFill>
          <a:ln w="12700">
            <a:solidFill>
              <a:srgbClr val="D71920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4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模块事件</a:t>
            </a:r>
            <a:endParaRPr sz="1400" b="1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2AD01AD9-BF9D-4A4E-81E6-2EF113118F6F}"/>
              </a:ext>
            </a:extLst>
          </p:cNvPr>
          <p:cNvSpPr>
            <a:spLocks noGrp="1"/>
          </p:cNvSpPr>
          <p:nvPr/>
        </p:nvSpPr>
        <p:spPr>
          <a:xfrm>
            <a:off x="7488936" y="3271208"/>
            <a:ext cx="201168" cy="42062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40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→</a:t>
            </a:r>
            <a:endParaRPr sz="2400" b="1"/>
          </a:p>
        </p:txBody>
      </p:sp>
      <p:sp>
        <p:nvSpPr>
          <p:cNvPr id="20" name="Text 14">
            <a:extLst>
              <a:ext uri="{FF2B5EF4-FFF2-40B4-BE49-F238E27FC236}">
                <a16:creationId xmlns:a16="http://schemas.microsoft.com/office/drawing/2014/main" id="{621DFF18-FCD9-448A-87D4-5FFE3C0FFC6A}"/>
              </a:ext>
            </a:extLst>
          </p:cNvPr>
          <p:cNvSpPr>
            <a:spLocks noGrp="1"/>
          </p:cNvSpPr>
          <p:nvPr/>
        </p:nvSpPr>
        <p:spPr>
          <a:xfrm>
            <a:off x="7772400" y="3086133"/>
            <a:ext cx="960120" cy="841248"/>
          </a:xfrm>
          <a:prstGeom prst="rect">
            <a:avLst/>
          </a:prstGeom>
          <a:solidFill>
            <a:srgbClr val="EAF3FF"/>
          </a:solidFill>
          <a:ln w="12700">
            <a:solidFill>
              <a:srgbClr val="D71920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4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U200 FPGA</a:t>
            </a:r>
            <a:endParaRPr sz="1400" b="1"/>
          </a:p>
        </p:txBody>
      </p:sp>
      <p:sp>
        <p:nvSpPr>
          <p:cNvPr id="21" name="Text 15">
            <a:extLst>
              <a:ext uri="{FF2B5EF4-FFF2-40B4-BE49-F238E27FC236}">
                <a16:creationId xmlns:a16="http://schemas.microsoft.com/office/drawing/2014/main" id="{AEC9116C-7455-4C47-B9C6-EF8DBA2745ED}"/>
              </a:ext>
            </a:extLst>
          </p:cNvPr>
          <p:cNvSpPr>
            <a:spLocks noGrp="1"/>
          </p:cNvSpPr>
          <p:nvPr/>
        </p:nvSpPr>
        <p:spPr>
          <a:xfrm>
            <a:off x="8814816" y="3271208"/>
            <a:ext cx="201168" cy="42062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40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→</a:t>
            </a:r>
            <a:endParaRPr sz="2400" b="1"/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8D724C7C-4371-4720-93B5-803163ED24DB}"/>
              </a:ext>
            </a:extLst>
          </p:cNvPr>
          <p:cNvSpPr>
            <a:spLocks noGrp="1"/>
          </p:cNvSpPr>
          <p:nvPr/>
        </p:nvSpPr>
        <p:spPr>
          <a:xfrm>
            <a:off x="9098280" y="3086133"/>
            <a:ext cx="960120" cy="841248"/>
          </a:xfrm>
          <a:prstGeom prst="rect">
            <a:avLst/>
          </a:prstGeom>
          <a:solidFill>
            <a:srgbClr val="EAF3FF"/>
          </a:solidFill>
          <a:ln w="12700">
            <a:solidFill>
              <a:srgbClr val="D71920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4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符合事件</a:t>
            </a:r>
            <a:endParaRPr sz="1400" b="1"/>
          </a:p>
        </p:txBody>
      </p:sp>
      <p:sp>
        <p:nvSpPr>
          <p:cNvPr id="23" name="Text 17">
            <a:extLst>
              <a:ext uri="{FF2B5EF4-FFF2-40B4-BE49-F238E27FC236}">
                <a16:creationId xmlns:a16="http://schemas.microsoft.com/office/drawing/2014/main" id="{83556D8D-C13D-458D-BA1E-37C675B8BC13}"/>
              </a:ext>
            </a:extLst>
          </p:cNvPr>
          <p:cNvSpPr>
            <a:spLocks noGrp="1"/>
          </p:cNvSpPr>
          <p:nvPr/>
        </p:nvSpPr>
        <p:spPr>
          <a:xfrm>
            <a:off x="10140696" y="3271208"/>
            <a:ext cx="201168" cy="420624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indent="0" algn="ctr">
              <a:buNone/>
            </a:pPr>
            <a:r>
              <a:rPr sz="2400" b="1">
                <a:solidFill>
                  <a:srgbClr val="D71920"/>
                </a:solidFill>
                <a:latin typeface="Arial"/>
                <a:ea typeface="Arial"/>
                <a:cs typeface="Arial"/>
              </a:rPr>
              <a:t>→</a:t>
            </a:r>
            <a:endParaRPr sz="2400" b="1"/>
          </a:p>
        </p:txBody>
      </p:sp>
      <p:sp>
        <p:nvSpPr>
          <p:cNvPr id="24" name="Text 18">
            <a:extLst>
              <a:ext uri="{FF2B5EF4-FFF2-40B4-BE49-F238E27FC236}">
                <a16:creationId xmlns:a16="http://schemas.microsoft.com/office/drawing/2014/main" id="{6F973BE0-6D9D-4845-9464-7FBBFD61054A}"/>
              </a:ext>
            </a:extLst>
          </p:cNvPr>
          <p:cNvSpPr>
            <a:spLocks noGrp="1"/>
          </p:cNvSpPr>
          <p:nvPr/>
        </p:nvSpPr>
        <p:spPr>
          <a:xfrm>
            <a:off x="10424160" y="3086133"/>
            <a:ext cx="960120" cy="841248"/>
          </a:xfrm>
          <a:prstGeom prst="rect">
            <a:avLst/>
          </a:prstGeom>
          <a:solidFill>
            <a:srgbClr val="EAF3FF"/>
          </a:solidFill>
          <a:ln w="12700">
            <a:solidFill>
              <a:srgbClr val="D71920"/>
            </a:solidFill>
          </a:ln>
        </p:spPr>
        <p:txBody>
          <a:bodyPr wrap="square" lIns="508" tIns="508" rIns="508" bIns="508" anchor="ctr">
            <a:normAutofit/>
          </a:bodyPr>
          <a:lstStyle/>
          <a:p>
            <a:pPr marL="0" indent="0" algn="ctr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4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主机重建</a:t>
            </a:r>
            <a:endParaRPr sz="1400" b="1"/>
          </a:p>
        </p:txBody>
      </p:sp>
      <p:sp>
        <p:nvSpPr>
          <p:cNvPr id="25" name="Text 19">
            <a:extLst>
              <a:ext uri="{FF2B5EF4-FFF2-40B4-BE49-F238E27FC236}">
                <a16:creationId xmlns:a16="http://schemas.microsoft.com/office/drawing/2014/main" id="{0AF28837-0AFD-4A25-A30D-FB218E511BBC}"/>
              </a:ext>
            </a:extLst>
          </p:cNvPr>
          <p:cNvSpPr>
            <a:spLocks noGrp="1"/>
          </p:cNvSpPr>
          <p:nvPr/>
        </p:nvSpPr>
        <p:spPr>
          <a:xfrm>
            <a:off x="868680" y="4977198"/>
            <a:ext cx="5257800" cy="141732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003C9D"/>
                </a:solidFill>
                <a:latin typeface="Noto Sans CJK SC"/>
                <a:ea typeface="Noto Sans CJK SC"/>
                <a:cs typeface="Noto Sans CJK SC"/>
              </a:rPr>
              <a:t>数据汇聚</a:t>
            </a:r>
            <a:endParaRPr sz="16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10.3125 Gbps Aurora 64B/66B光链路级联输入；按时间顺序写入缓冲，并在可编程符合窗内搜索候选对。</a:t>
            </a:r>
            <a:endParaRPr sz="1600" b="1"/>
          </a:p>
        </p:txBody>
      </p:sp>
      <p:sp>
        <p:nvSpPr>
          <p:cNvPr id="26" name="Text 20">
            <a:extLst>
              <a:ext uri="{FF2B5EF4-FFF2-40B4-BE49-F238E27FC236}">
                <a16:creationId xmlns:a16="http://schemas.microsoft.com/office/drawing/2014/main" id="{C2059DF0-DD65-4306-AAF2-FEAD18F9C821}"/>
              </a:ext>
            </a:extLst>
          </p:cNvPr>
          <p:cNvSpPr>
            <a:spLocks noGrp="1"/>
          </p:cNvSpPr>
          <p:nvPr/>
        </p:nvSpPr>
        <p:spPr>
          <a:xfrm>
            <a:off x="6446520" y="4977198"/>
            <a:ext cx="5074920" cy="1417320"/>
          </a:xfrm>
          <a:prstGeom prst="rect">
            <a:avLst/>
          </a:prstGeom>
          <a:solidFill>
            <a:srgbClr val="F6F9FE"/>
          </a:solidFill>
          <a:ln w="12700">
            <a:solidFill>
              <a:srgbClr val="C9D8F0"/>
            </a:solidFill>
          </a:ln>
        </p:spPr>
        <p:txBody>
          <a:bodyPr wrap="square" lIns="1524" tIns="1524" rIns="1524" bIns="1524" anchor="t">
            <a:normAutofit/>
          </a:bodyPr>
          <a:lstStyle/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D71920"/>
                </a:solidFill>
                <a:latin typeface="Noto Sans CJK SC"/>
                <a:ea typeface="Noto Sans CJK SC"/>
                <a:cs typeface="Noto Sans CJK SC"/>
              </a:rPr>
              <a:t>后端输出</a:t>
            </a:r>
            <a:endParaRPr sz="1600" b="1"/>
          </a:p>
          <a:p>
            <a:pPr marL="0" indent="0">
              <a:buNone/>
              <a:defRPr>
                <a:latin typeface="Noto Sans CJK SC"/>
                <a:ea typeface="Noto Sans CJK SC"/>
                <a:cs typeface="Noto Sans CJK SC"/>
              </a:defRPr>
            </a:pPr>
            <a:r>
              <a:rPr sz="1600" b="1">
                <a:solidFill>
                  <a:srgbClr val="1E293B"/>
                </a:solidFill>
                <a:latin typeface="Noto Sans CJK SC"/>
                <a:ea typeface="Noto Sans CJK SC"/>
                <a:cs typeface="Noto Sans CJK SC"/>
              </a:rPr>
              <a:t>保留满足时间与探测器对规则的事件，经PCIe Gen3×16送往主机；随机符合由离线软件估计。</a:t>
            </a:r>
            <a:endParaRPr sz="1600" b="1"/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015330" y="1277439"/>
            <a:ext cx="4932995" cy="273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198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蓝色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蓝色 II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蓝色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蓝色 II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1191</Words>
  <Application>Microsoft Office PowerPoint</Application>
  <DocSecurity>0</DocSecurity>
  <PresentationFormat>宽屏</PresentationFormat>
  <Paragraphs>207</Paragraphs>
  <Slides>15</Slides>
  <Notes>15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2" baseType="lpstr">
      <vt:lpstr>Noto Sans CJK SC</vt:lpstr>
      <vt:lpstr>等线</vt:lpstr>
      <vt:lpstr>等线 Light</vt:lpstr>
      <vt:lpstr>华文行楷</vt:lpstr>
      <vt:lpstr>微软雅黑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谢谢！请批评指正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泽鑫 张</cp:lastModifiedBy>
  <cp:revision>39</cp:revision>
  <dcterms:created xsi:type="dcterms:W3CDTF">2026-08-07T03:02:10Z</dcterms:created>
  <dcterms:modified xsi:type="dcterms:W3CDTF">2026-08-11T13:53:56Z</dcterms:modified>
</cp:coreProperties>
</file>