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vsdx" ContentType="application/vnd.ms-visio.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1812" r:id="rId3"/>
    <p:sldId id="1936" r:id="rId4"/>
    <p:sldId id="1937" r:id="rId5"/>
    <p:sldId id="1910" r:id="rId6"/>
    <p:sldId id="1911" r:id="rId7"/>
    <p:sldId id="1912" r:id="rId8"/>
    <p:sldId id="1920" r:id="rId9"/>
    <p:sldId id="1913" r:id="rId10"/>
    <p:sldId id="1914" r:id="rId11"/>
    <p:sldId id="1915" r:id="rId12"/>
    <p:sldId id="1921" r:id="rId13"/>
    <p:sldId id="1938" r:id="rId14"/>
    <p:sldId id="1917" r:id="rId15"/>
    <p:sldId id="1918" r:id="rId16"/>
    <p:sldId id="1932" r:id="rId17"/>
    <p:sldId id="1927" r:id="rId18"/>
    <p:sldId id="1934" r:id="rId19"/>
    <p:sldId id="1923" r:id="rId20"/>
    <p:sldId id="1931" r:id="rId21"/>
    <p:sldId id="1933" r:id="rId22"/>
    <p:sldId id="1935" r:id="rId23"/>
    <p:sldId id="1929" r:id="rId24"/>
    <p:sldId id="1930" r:id="rId25"/>
    <p:sldId id="1939" r:id="rId26"/>
    <p:sldId id="1928" r:id="rId27"/>
    <p:sldId id="1924" r:id="rId28"/>
    <p:sldId id="1925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A8E"/>
    <a:srgbClr val="046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9" autoAdjust="0"/>
    <p:restoredTop sz="94395" autoAdjust="0"/>
  </p:normalViewPr>
  <p:slideViewPr>
    <p:cSldViewPr snapToGrid="0">
      <p:cViewPr varScale="1">
        <p:scale>
          <a:sx n="114" d="100"/>
          <a:sy n="114" d="100"/>
        </p:scale>
        <p:origin x="74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0FDDE-3D16-4DC3-997D-0EE3014939DD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8BF10-9BD3-48CD-844F-07F077731B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296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BF7BD-8C5F-4F0C-83E1-4E200CF5A6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8502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54068-8C02-9BC6-6A82-9E8B43085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E7AA1B9-182F-8C8D-9259-2F46A9FF2E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6980DF0-AAB4-147F-629D-C256C0D509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0DF501-AECC-304A-010F-77BC549ABA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97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58CF5-854A-E2B6-C822-F7B031079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D5E133E-F014-9FE6-4AE3-F60CF7294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31A3EC1-1983-FC55-44F9-24A0DD6354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65F44C-5742-117F-0EBE-BFE990357F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997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0C2DE-2EE4-3B80-1BB3-D82202912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1D4E645-8F8D-1D3E-B7E6-FDF7279E73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DD9331F-D76B-6EA2-DB7C-BC6804C76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2FEDE9-117C-1D55-EC05-17EE01131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359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70BCB-C89A-521A-DE19-940987931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0EEAF16-C29D-C725-A53B-D99C42966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E5EF0C0-7C7F-BCAE-7C99-36EB02714B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FCF2F6-EAF3-0917-CB87-DAC1FFB40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382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B1F0-43D2-EA28-CC5C-6D2CFFE0B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FC1EB74-A3D7-79C0-9E28-BA3805BDF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6AFC290-671C-332D-AC02-47BC4C355E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D964FF-49D7-7459-490B-116FF3510C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7287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9E92F-0EFD-CACF-B75B-5976E4A11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191BE80-28A2-1029-07DC-EFAC6DB6D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F02A850-9E3E-622A-0CA2-39DEB9F43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6CF52D-F056-B09A-A9B0-5AEF2766B9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BF7BD-8C5F-4F0C-83E1-4E200CF5A6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1293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6FFA8-F07C-6350-4F5F-053B64598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9846FC0-B769-7B03-1FA2-B3C6D159E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8663C5B-043F-CE02-6DFF-208A9D1B3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0B8C91A-D705-85B8-2A7C-8E5FCF97AE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447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A0B26-905E-19C9-7992-6C786908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47DFE09-740A-B60A-EC78-991492659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46E2814-3125-92DA-1526-8614991A4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1D855E-F4FB-7239-C923-C223F23250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BF7BD-8C5F-4F0C-83E1-4E200CF5A6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991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D71E9-CA8C-2A70-B8E5-757F9EE75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1FAF43A-85B6-D826-04ED-639B9C1D4E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C140D27-10BA-AD0B-C70D-A43B565FE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4BC748-E125-F747-65AC-093FDA3305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BF7BD-8C5F-4F0C-83E1-4E200CF5A6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247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4169E-6D42-916F-F837-F97E3315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FBD619E-E7D7-68BB-FC4E-1D01B918C4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C5A481A-0658-30F5-5A9A-3722F78600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0EA1478-E900-7C59-E106-F9A36923F3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BF7BD-8C5F-4F0C-83E1-4E200CF5A6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597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6F9B7-CF8D-ACCA-0FBD-03BB3B8D3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24929D7-4612-667D-9102-DA6634EC8B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009C9F4-7444-9A57-8D6A-30B856525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EE13F3-6E0C-6760-892B-0AC2246B59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BF7BD-8C5F-4F0C-83E1-4E200CF5A6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448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8BF10-9BD3-48CD-844F-07F077731B1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516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EF6A9-912D-870D-9F87-65CB9584B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5D56A14-A0CF-E27D-6F00-5B7C7A5285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D9BCF26-EFA2-C04E-8859-F2E2830BCD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889F349-09C1-3AED-E067-6EE44FC9C9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512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A113A-93C5-EA70-8B52-001D7AA8E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C4EA008-F771-5D25-256E-2A21959622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9F6B6B-CF8B-9ECC-A34E-A1F3DB75C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A3C1FE6-54BA-870D-40C6-A5B92BD18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41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696F4-394F-8E21-C3F3-BBAE54F34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1BEE8BD-E912-88F1-CC86-2F2A17C67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FD3347F-A3D0-9FA8-8B7B-5ADEEFA7C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9263384-CB6A-B346-4D13-FC72667F1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9930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408A-2A0C-4837-9280-967CD53A0FA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631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13C54B-D091-68C1-8347-5B0B90BDF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4B95F58-A535-7BAE-C037-80A0B9326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58E835-4D09-2127-D31B-3A0E039CB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D72624-2760-047D-3905-7AF35EF5C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C68979-A762-B64C-82D0-85411D6D7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423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B97B67-F6CD-3790-14CB-6161BAFF8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6B8FAE-6A44-0554-5C94-006219AF9E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EE39ED-7149-50C8-8E62-1AE9408CC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ADB7D4-C94C-AC31-E924-587EF048B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4B2D90-D8B5-2674-C0A2-0648B3AD6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476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EF1BE81-444E-8F61-0BF9-A3BA9890F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C7A1E7D-FBE6-25CC-69D0-A22FACEBD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1B8183B-8A20-EC2C-DB08-B952E98E2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CAE42AB-704F-6C5F-AC67-A670277F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AE4FF8F-B250-D47C-449C-598DB3ED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780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581C53-5FCE-41DA-A999-53F37674CB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A4851BB-0A86-4327-9097-A4E5CD52B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F60C7B-AACE-4736-AF58-ABE14F12C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60E601-563B-416A-B956-A859901CA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38FF59-D035-4028-8AE0-50F70341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290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86B251-875B-48AD-AF83-8007879AB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6FA4193-5573-4A88-8702-D4C5ADC51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C2EA15-66BC-4584-8736-4AA70CAE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086F01-D080-42FB-AA0A-2E83B3A4C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CEEBE6-504B-4306-9A2C-4161F6F0B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9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A28C70-B894-45AB-A186-5E4573C34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DF3AA13-C67D-401D-BEFA-1101AA2E3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32BB07-FBF1-4C28-8D32-2B8A6DA96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957278-981A-42AE-AD7A-F530A21D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0046E7-FC3D-47B4-B8D6-D6E2D128F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4289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294BAB-C8D9-4398-AA15-D5E512828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153DF8-96B9-411E-8757-2FABF5563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A705457-1744-4D5A-95B2-8C258A6FE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7B566E3-B856-48D5-945E-EB5A20C7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42A12A9-BFDC-4BAF-B5DE-67E6F4BE3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67BCDB-12AF-43F4-A930-9301C4807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134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D69BCD-45CB-4AA1-B848-15BF6C129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603232-B4B7-470A-952C-7188960B3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ECD42C5-650F-4018-8207-41AA001D5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1DC0489-3886-4E74-834E-1A957C843A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EEF0C65-8897-4909-8937-B1EE033D7C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CB9AA1E-19B3-4910-93FA-608016281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778075E-E5EE-40AA-B5B1-31D92B7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03C76BF-8C34-45A2-8EC2-D1795D0F0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130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9DC49E-D777-4CF4-84E3-95EC60DA4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1AB1769-9DD5-42A1-96CB-4C5C9D1B8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F02C41D-FB98-4FCC-905B-CB202CF96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6759348-DB53-45ED-A6E9-373683652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5D0F36FA-C6DF-4080-8E8D-EC4271631466}"/>
              </a:ext>
            </a:extLst>
          </p:cNvPr>
          <p:cNvGrpSpPr/>
          <p:nvPr userDrawn="1"/>
        </p:nvGrpSpPr>
        <p:grpSpPr>
          <a:xfrm>
            <a:off x="4117176" y="457342"/>
            <a:ext cx="8016811" cy="6400658"/>
            <a:chOff x="4175189" y="452800"/>
            <a:chExt cx="8016811" cy="6400658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77D876A3-F060-4648-8722-7BFCCFA6C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2224" y="4397176"/>
              <a:ext cx="4799776" cy="2456282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94BA845D-59F9-4CC9-947E-CEAD70FC0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5189" y="452800"/>
              <a:ext cx="3841621" cy="11456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48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BA9300A-0AA7-48FF-9348-D534AF80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B09DFDE-EBD0-4EF9-9DD2-9373B53ED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B44BFCD-FE97-4639-B24B-B226C7966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7031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4871E8-E154-4C4D-B431-E67E8DC37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3A458B-D953-4C78-894A-0B0EE99AE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F5FB73C-18F6-4D45-9417-BA2BADA6B0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B5DAE92-DA12-4D8E-A76E-9E5BDD0D7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C35AF-04F4-4CCB-811B-458A17CF6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D2D3AF2-3FF0-4C3A-9E08-74BBC409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378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C91D4D-7281-193A-120C-BF0B52A4B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1F1CC3-4F2F-80AD-ACB3-6E28BBA0C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6DC85E-3BD3-5738-42E4-35F3F3AA7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2B7B92-0741-38ED-4DE5-AF88A9984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CEED97-8920-972F-9E0B-49346E37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833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3D8441-5614-4FDE-944F-C8CD6BA70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12E9EDD-6473-4E49-A393-1C6F90E4A4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067897D-824E-4ACC-9DD2-C32F99331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C6AC52C-57A4-4CA0-830B-72B0D9E2A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DFA44B8-3B33-41CA-B167-1376176D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057389-CE0F-4A24-BB88-11D3C6AC0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9018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F37FE4-3822-412F-A92F-127B7BA3E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0F551BE-722A-4553-A1D2-A6314C25F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D4B6E-ABDB-49A5-A066-79FB94C96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F2F467-C097-4327-BA3C-F5A9C2047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B83F2D-A23F-4CFF-AF2D-6F5CEED57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5856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7D6C1A2-9924-44D0-9939-C18D2D916D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2DBB2A-07F9-4A0E-A849-EED0EC00F8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FD7135-9804-41E5-98F3-911021558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905F1C-7C9E-4EA2-8B10-8531BD9D9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914051-327E-477B-AEAC-044D28F21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9042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3186661"/>
      </p:ext>
    </p:extLst>
  </p:cSld>
  <p:clrMapOvr>
    <a:masterClrMapping/>
  </p:clrMapOvr>
  <p:transition spd="slow" advClick="0" advTm="3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D65D46-5A57-C56B-7E33-E9A869E8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8563104-4281-49E3-A8E6-2220B85ED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6CC97F-8011-9BB1-0C54-F4AF49CFE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F00800-0455-A157-3112-4D003F40F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80430B-1F78-1F6C-B694-C3522E07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927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B0527-B4C9-6718-6BFE-532FB1D9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36CC677-8FA2-1675-F5D3-C20F21E3C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DFF0A1E-CF53-0160-B227-9CAFA5C7D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1578001-805C-A631-42AF-1C717065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0C7688-F6B0-577E-E4D5-818624D08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DE635FB-5EA2-0D24-F656-876973248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512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91C256-FB94-414E-999E-B4F85B1E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2479C32-FC31-2B3D-83C2-44366F432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3E64349-F1BA-F07C-78CB-9345F01D3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522D4CD-C8E7-50EF-9CB9-7063776C37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6C40DBC-CD4A-D26D-015D-77817D1093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D26AFEE-CCEB-3312-048B-17B3ECC45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471C81E-8E17-01FB-C650-17109BFBE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7CA4FAF-4C9F-4B6A-F735-7970465FF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15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EDEBAE-ABD2-9BE1-416F-FA23CF497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573079A-A00B-8E7F-6F73-D6F8DEC0E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772B6CF-7729-AE18-E8EA-33094E384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C8EACD-A20B-18C4-5A2C-4B616BD62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198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758FC53-BACF-07A4-3BB5-F0CE88C37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761CFA8-151C-4F29-A26F-F6545D2B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3774E00-AF9B-6F26-843B-0745E99A1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333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69EF3A-0D2D-48CA-B658-06EE9EF6F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0D2AC1-FCFC-B373-05F2-466A1C35B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33435B-DF8E-18BB-0C3A-990C04B90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3DA4528-7BBE-0882-6D34-FE3D0A5E4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5E5AEA-7183-FD19-6F5E-B74DB31FF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CD4B47-E4D1-8F30-4AD5-C860CE100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873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E32F73-777B-558F-0A21-F9A0B9EFA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E3B9CFE-55A0-AF89-222C-339A7180D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11A8CFC-F591-0103-B85F-5DA63CEFA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72123E0-4658-B622-42D2-ED7A516BB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DA09F56-D5B7-C346-E270-79DCD9CFC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98E4EE6-0C4B-87A5-6459-76513B6B2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881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0B3D0DB-F233-5F28-4392-3EAF81564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9FF05E-6E70-1B18-D21B-B7C2D56D0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C18CBA-E32C-EC67-D9F0-376859B42E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B88364-A193-469A-8719-07420842FA84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A357B3-431A-D430-042A-1AF55D9CDF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640152-EC05-F8B1-37EE-03A0007DF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34998C-DEA7-45A1-886C-5C2F304EB9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751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1400E-7AAB-453A-B0D5-1AF4803DA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507E476-C0F1-4254-A2E7-61551F02F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C5DD5C-07DB-41E9-9D25-701F06BE5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C79AA-5A34-4070-9B73-DCF7F308BDF5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7A21E7-87A8-4FB7-A38D-4C3C070F3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7658AD-E523-4035-B848-27E5DD293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EA878-D444-48CE-8A0E-6C3E413B42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04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7.vsdx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package" Target="../embeddings/Microsoft_Visio_Drawing8.vsdx"/><Relationship Id="rId7" Type="http://schemas.openxmlformats.org/officeDocument/2006/relationships/package" Target="../embeddings/Microsoft_Visio_Drawing10.vsdx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package" Target="../embeddings/Microsoft_Visio_Drawing9.vsdx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package" Target="../embeddings/Microsoft_Visio_Drawing11.vsd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oleObject" Target="../embeddings/oleObject5.bin"/><Relationship Id="rId3" Type="http://schemas.openxmlformats.org/officeDocument/2006/relationships/image" Target="../media/image2.jp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3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11" Type="http://schemas.openxmlformats.org/officeDocument/2006/relationships/oleObject" Target="../embeddings/oleObject4.bin"/><Relationship Id="rId5" Type="http://schemas.openxmlformats.org/officeDocument/2006/relationships/image" Target="../media/image28.svg"/><Relationship Id="rId10" Type="http://schemas.openxmlformats.org/officeDocument/2006/relationships/image" Target="../media/image31.emf"/><Relationship Id="rId4" Type="http://schemas.openxmlformats.org/officeDocument/2006/relationships/image" Target="../media/image27.svg"/><Relationship Id="rId9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emf"/><Relationship Id="rId4" Type="http://schemas.openxmlformats.org/officeDocument/2006/relationships/package" Target="../embeddings/Microsoft_Visio_Drawing12.vsd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emf"/><Relationship Id="rId5" Type="http://schemas.openxmlformats.org/officeDocument/2006/relationships/package" Target="../embeddings/Microsoft_Visio_Drawing13.vsdx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package" Target="../embeddings/Microsoft_Visio_Drawing15.vsdx"/><Relationship Id="rId5" Type="http://schemas.openxmlformats.org/officeDocument/2006/relationships/image" Target="../media/image37.emf"/><Relationship Id="rId4" Type="http://schemas.openxmlformats.org/officeDocument/2006/relationships/package" Target="../embeddings/Microsoft_Visio_Drawing14.vsdx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package" Target="../embeddings/Microsoft_Visio_Drawing17.vsdx"/><Relationship Id="rId5" Type="http://schemas.openxmlformats.org/officeDocument/2006/relationships/image" Target="../media/image39.emf"/><Relationship Id="rId4" Type="http://schemas.openxmlformats.org/officeDocument/2006/relationships/package" Target="../embeddings/Microsoft_Visio_Drawing16.vsd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emf"/><Relationship Id="rId5" Type="http://schemas.openxmlformats.org/officeDocument/2006/relationships/package" Target="../embeddings/Microsoft_Visio_Drawing18.vsdx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emf"/><Relationship Id="rId4" Type="http://schemas.openxmlformats.org/officeDocument/2006/relationships/package" Target="../embeddings/Microsoft_Visio_Drawing19.vsdx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emf"/><Relationship Id="rId5" Type="http://schemas.openxmlformats.org/officeDocument/2006/relationships/package" Target="../embeddings/Microsoft_Visio_Drawing20.vsdx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2.jpg"/><Relationship Id="rId7" Type="http://schemas.openxmlformats.org/officeDocument/2006/relationships/package" Target="../embeddings/Microsoft_Visio_Drawing22.vsdx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emf"/><Relationship Id="rId5" Type="http://schemas.openxmlformats.org/officeDocument/2006/relationships/package" Target="../embeddings/Microsoft_Visio_Drawing21.vsdx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.vsdx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.vsdx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package" Target="../embeddings/Microsoft_Visio_Drawing3.vsdx"/><Relationship Id="rId7" Type="http://schemas.openxmlformats.org/officeDocument/2006/relationships/package" Target="../embeddings/Microsoft_Visio_Drawing5.vsdx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Visio_Drawing4.vsdx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6.vsdx"/><Relationship Id="rId7" Type="http://schemas.openxmlformats.org/officeDocument/2006/relationships/image" Target="../media/image17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6.svg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8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0" descr="C:\Users\mengming\Documents\Codex\2026-07-20\wo\work\reference_unpack\ppt\media\image3.jpeg">
            <a:extLst>
              <a:ext uri="{FF2B5EF4-FFF2-40B4-BE49-F238E27FC236}">
                <a16:creationId xmlns:a16="http://schemas.microsoft.com/office/drawing/2014/main" id="{733566CB-110C-2576-AF8F-28940A9CA3B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0" y="3163824"/>
            <a:ext cx="12191695" cy="3694176"/>
          </a:xfrm>
          <a:prstGeom prst="rect">
            <a:avLst/>
          </a:prstGeom>
        </p:spPr>
      </p:pic>
      <p:sp>
        <p:nvSpPr>
          <p:cNvPr id="24" name="Shape 0">
            <a:extLst>
              <a:ext uri="{FF2B5EF4-FFF2-40B4-BE49-F238E27FC236}">
                <a16:creationId xmlns:a16="http://schemas.microsoft.com/office/drawing/2014/main" id="{26522B17-64C4-FBEC-6D0D-7100166ED96E}"/>
              </a:ext>
            </a:extLst>
          </p:cNvPr>
          <p:cNvSpPr/>
          <p:nvPr/>
        </p:nvSpPr>
        <p:spPr>
          <a:xfrm>
            <a:off x="-1" y="3127248"/>
            <a:ext cx="12191695" cy="3730752"/>
          </a:xfrm>
          <a:prstGeom prst="rect">
            <a:avLst/>
          </a:prstGeom>
          <a:solidFill>
            <a:srgbClr val="0B6FB8">
              <a:alpha val="72000"/>
            </a:srgbClr>
          </a:solidFill>
          <a:ln w="12700">
            <a:solidFill>
              <a:srgbClr val="0B6FB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21792" y="2346882"/>
            <a:ext cx="10763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高时间与能量精度像素芯片研究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FD75913-4FB1-DFE6-4CD3-3A8934725C4B}"/>
              </a:ext>
            </a:extLst>
          </p:cNvPr>
          <p:cNvSpPr txBox="1"/>
          <p:nvPr/>
        </p:nvSpPr>
        <p:spPr>
          <a:xfrm>
            <a:off x="11734608" y="654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1</a:t>
            </a: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0" name="Text 14">
            <a:extLst>
              <a:ext uri="{FF2B5EF4-FFF2-40B4-BE49-F238E27FC236}">
                <a16:creationId xmlns:a16="http://schemas.microsoft.com/office/drawing/2014/main" id="{065EF28F-CBB0-F042-8753-0BD7001F76E2}"/>
              </a:ext>
            </a:extLst>
          </p:cNvPr>
          <p:cNvSpPr/>
          <p:nvPr/>
        </p:nvSpPr>
        <p:spPr>
          <a:xfrm>
            <a:off x="1168908" y="4498848"/>
            <a:ext cx="7223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潘梦明  |  王东、陈燃、方倪、朱鸿宇、刘凡</a:t>
            </a:r>
            <a:endParaRPr lang="en-US" sz="1700" dirty="0"/>
          </a:p>
        </p:txBody>
      </p:sp>
      <p:sp>
        <p:nvSpPr>
          <p:cNvPr id="32" name="Text 15">
            <a:extLst>
              <a:ext uri="{FF2B5EF4-FFF2-40B4-BE49-F238E27FC236}">
                <a16:creationId xmlns:a16="http://schemas.microsoft.com/office/drawing/2014/main" id="{31D41E4E-93A7-5F87-AE50-2E077356D39C}"/>
              </a:ext>
            </a:extLst>
          </p:cNvPr>
          <p:cNvSpPr/>
          <p:nvPr/>
        </p:nvSpPr>
        <p:spPr>
          <a:xfrm>
            <a:off x="1168908" y="4910328"/>
            <a:ext cx="7040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华中师范大学夸克与轻子物理教育部重点实验室</a:t>
            </a:r>
            <a:endParaRPr lang="en-US" sz="1400" dirty="0"/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6C1065D6-7DE1-DEFC-9476-3160FD704BD4}"/>
              </a:ext>
            </a:extLst>
          </p:cNvPr>
          <p:cNvSpPr/>
          <p:nvPr/>
        </p:nvSpPr>
        <p:spPr>
          <a:xfrm>
            <a:off x="9235440" y="5989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年学术年会</a:t>
            </a:r>
            <a:endParaRPr lang="en-US" sz="1700" dirty="0"/>
          </a:p>
        </p:txBody>
      </p:sp>
      <p:sp>
        <p:nvSpPr>
          <p:cNvPr id="36" name="Shape 1">
            <a:extLst>
              <a:ext uri="{FF2B5EF4-FFF2-40B4-BE49-F238E27FC236}">
                <a16:creationId xmlns:a16="http://schemas.microsoft.com/office/drawing/2014/main" id="{FF602C09-E96E-FAAD-AF0B-872996590030}"/>
              </a:ext>
            </a:extLst>
          </p:cNvPr>
          <p:cNvSpPr/>
          <p:nvPr/>
        </p:nvSpPr>
        <p:spPr>
          <a:xfrm>
            <a:off x="621792" y="384048"/>
            <a:ext cx="288036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8" name="Image 1" descr="C:\Users\mengming\Documents\Codex\2026-07-20\wo\work\reference_unpack\ppt\media\image4.png">
            <a:extLst>
              <a:ext uri="{FF2B5EF4-FFF2-40B4-BE49-F238E27FC236}">
                <a16:creationId xmlns:a16="http://schemas.microsoft.com/office/drawing/2014/main" id="{EA12048B-A169-A520-F8EF-772F3DF83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106" y="475488"/>
            <a:ext cx="1445732" cy="521208"/>
          </a:xfrm>
          <a:prstGeom prst="rect">
            <a:avLst/>
          </a:prstGeom>
        </p:spPr>
      </p:pic>
      <p:sp>
        <p:nvSpPr>
          <p:cNvPr id="40" name="Text 2">
            <a:extLst>
              <a:ext uri="{FF2B5EF4-FFF2-40B4-BE49-F238E27FC236}">
                <a16:creationId xmlns:a16="http://schemas.microsoft.com/office/drawing/2014/main" id="{39A1E5C1-6A16-ED06-0972-FA82400978B6}"/>
              </a:ext>
            </a:extLst>
          </p:cNvPr>
          <p:cNvSpPr/>
          <p:nvPr/>
        </p:nvSpPr>
        <p:spPr>
          <a:xfrm>
            <a:off x="713232" y="1600200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面向微结构气体探测器的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50543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五边形 3">
            <a:extLst>
              <a:ext uri="{FF2B5EF4-FFF2-40B4-BE49-F238E27FC236}">
                <a16:creationId xmlns:a16="http://schemas.microsoft.com/office/drawing/2014/main" id="{2C69076C-86FD-46FC-827F-66DECE757952}"/>
              </a:ext>
            </a:extLst>
          </p:cNvPr>
          <p:cNvSpPr/>
          <p:nvPr/>
        </p:nvSpPr>
        <p:spPr>
          <a:xfrm>
            <a:off x="0" y="1258082"/>
            <a:ext cx="1765300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延时判决电路</a:t>
            </a:r>
            <a:endParaRPr kumimoji="1" lang="zh-CN" alt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CBC50BD3-55DA-4978-92E3-1862FDE1AF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40" y="4208366"/>
          <a:ext cx="6163946" cy="1717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7658057" imgH="2133510" progId="Visio.Drawing.15">
                  <p:embed/>
                </p:oleObj>
              </mc:Choice>
              <mc:Fallback>
                <p:oleObj name="Visio" r:id="rId3" imgW="7658057" imgH="2133510" progId="Visio.Drawing.15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CBC50BD3-55DA-4978-92E3-1862FDE1AF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840" y="4208366"/>
                        <a:ext cx="6163946" cy="17173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图形 140">
            <a:extLst>
              <a:ext uri="{FF2B5EF4-FFF2-40B4-BE49-F238E27FC236}">
                <a16:creationId xmlns:a16="http://schemas.microsoft.com/office/drawing/2014/main" id="{1D554B11-5F36-4303-889A-CC24F5706F69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6018" y="1312490"/>
            <a:ext cx="5228590" cy="2084705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94445B26-32E5-4738-B2DB-BE9EB84991AD}"/>
              </a:ext>
            </a:extLst>
          </p:cNvPr>
          <p:cNvGraphicFramePr>
            <a:graphicFrameLocks noGrp="1"/>
          </p:cNvGraphicFramePr>
          <p:nvPr/>
        </p:nvGraphicFramePr>
        <p:xfrm>
          <a:off x="6295788" y="4025558"/>
          <a:ext cx="5610735" cy="24461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110675">
                  <a:extLst>
                    <a:ext uri="{9D8B030D-6E8A-4147-A177-3AD203B41FA5}">
                      <a16:colId xmlns:a16="http://schemas.microsoft.com/office/drawing/2014/main" val="3656529732"/>
                    </a:ext>
                  </a:extLst>
                </a:gridCol>
                <a:gridCol w="826489">
                  <a:extLst>
                    <a:ext uri="{9D8B030D-6E8A-4147-A177-3AD203B41FA5}">
                      <a16:colId xmlns:a16="http://schemas.microsoft.com/office/drawing/2014/main" val="3222549593"/>
                    </a:ext>
                  </a:extLst>
                </a:gridCol>
                <a:gridCol w="842784">
                  <a:extLst>
                    <a:ext uri="{9D8B030D-6E8A-4147-A177-3AD203B41FA5}">
                      <a16:colId xmlns:a16="http://schemas.microsoft.com/office/drawing/2014/main" val="1464305384"/>
                    </a:ext>
                  </a:extLst>
                </a:gridCol>
                <a:gridCol w="1091772">
                  <a:extLst>
                    <a:ext uri="{9D8B030D-6E8A-4147-A177-3AD203B41FA5}">
                      <a16:colId xmlns:a16="http://schemas.microsoft.com/office/drawing/2014/main" val="889100818"/>
                    </a:ext>
                  </a:extLst>
                </a:gridCol>
                <a:gridCol w="837569">
                  <a:extLst>
                    <a:ext uri="{9D8B030D-6E8A-4147-A177-3AD203B41FA5}">
                      <a16:colId xmlns:a16="http://schemas.microsoft.com/office/drawing/2014/main" val="2301268762"/>
                    </a:ext>
                  </a:extLst>
                </a:gridCol>
                <a:gridCol w="901446">
                  <a:extLst>
                    <a:ext uri="{9D8B030D-6E8A-4147-A177-3AD203B41FA5}">
                      <a16:colId xmlns:a16="http://schemas.microsoft.com/office/drawing/2014/main" val="4235887778"/>
                    </a:ext>
                  </a:extLst>
                </a:gridCol>
              </a:tblGrid>
              <a:tr h="244614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CLK12</a:t>
                      </a:r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单元级联延时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DEL4</a:t>
                      </a:r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单元级联延时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374346"/>
                  </a:ext>
                </a:extLst>
              </a:tr>
              <a:tr h="489228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Counter_Sel</a:t>
                      </a:r>
                    </a:p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[2:0]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均值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(ns)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标准差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(ps)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Counter_Sel[2:0]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均值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(ns)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标准差</a:t>
                      </a:r>
                      <a:endParaRPr lang="en-US" altLang="zh-CN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(ps)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84587298"/>
                  </a:ext>
                </a:extLst>
              </a:tr>
              <a:tr h="244614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1.110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56.69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1.174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59.94 ps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9162979"/>
                  </a:ext>
                </a:extLst>
              </a:tr>
              <a:tr h="244614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2.931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147.6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18.21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421.9</a:t>
                      </a:r>
                      <a:r>
                        <a:rPr lang="en-US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ps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9872487"/>
                  </a:ext>
                </a:extLst>
              </a:tr>
              <a:tr h="244614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4.024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192.5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34.41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807.3</a:t>
                      </a:r>
                      <a:r>
                        <a:rPr lang="en-US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ps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6627380"/>
                  </a:ext>
                </a:extLst>
              </a:tr>
              <a:tr h="244614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6.138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294.5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51.68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1.213 ns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0718712"/>
                  </a:ext>
                </a:extLst>
              </a:tr>
              <a:tr h="244614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7.023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328.6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67.66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1.549 ns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2514187"/>
                  </a:ext>
                </a:extLst>
              </a:tr>
              <a:tr h="244614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8.727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431.2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84.64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1.860</a:t>
                      </a:r>
                      <a:r>
                        <a:rPr lang="en-US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 n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612758"/>
                  </a:ext>
                </a:extLst>
              </a:tr>
              <a:tr h="244614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9.893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464.5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101.2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2.198</a:t>
                      </a:r>
                      <a:r>
                        <a:rPr lang="en-US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ns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44860"/>
                  </a:ext>
                </a:extLst>
              </a:tr>
            </a:tbl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B951DFA8-A8F8-4817-BA65-9626E4F33C69}"/>
              </a:ext>
            </a:extLst>
          </p:cNvPr>
          <p:cNvSpPr txBox="1"/>
          <p:nvPr/>
        </p:nvSpPr>
        <p:spPr>
          <a:xfrm>
            <a:off x="7336411" y="3393965"/>
            <a:ext cx="35294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判决单元和计数器的仿真结果（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Counter_Sel = 3'b011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CEEA73C-546D-44FB-AF2D-1C1856B2BE6C}"/>
              </a:ext>
            </a:extLst>
          </p:cNvPr>
          <p:cNvSpPr txBox="1"/>
          <p:nvPr/>
        </p:nvSpPr>
        <p:spPr>
          <a:xfrm>
            <a:off x="982293" y="5981904"/>
            <a:ext cx="42670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延时可控模块：（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3-bit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异步计数器电路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）阈值比较判决电路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B496B80-D74B-46D6-AA56-732B2523F9FE}"/>
              </a:ext>
            </a:extLst>
          </p:cNvPr>
          <p:cNvSpPr txBox="1"/>
          <p:nvPr/>
        </p:nvSpPr>
        <p:spPr>
          <a:xfrm>
            <a:off x="7155544" y="3758270"/>
            <a:ext cx="43511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不同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Counter_Sel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配置下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CLK12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DEL4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单元级联延时统计结果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8EFF5BF-D819-4245-A0FC-CFE2E3040867}"/>
              </a:ext>
            </a:extLst>
          </p:cNvPr>
          <p:cNvSpPr txBox="1"/>
          <p:nvPr/>
        </p:nvSpPr>
        <p:spPr>
          <a:xfrm>
            <a:off x="227600" y="2100290"/>
            <a:ext cx="5458383" cy="1608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将延迟控制问题转化为对振荡环“起振持续时间（振荡次数）”</a:t>
            </a:r>
            <a:endParaRPr lang="en-US" altLang="zh-CN" dirty="0"/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计数器对观测窗口内的振荡周期数进行统计并编码</a:t>
            </a: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79884881-D684-C618-CCA1-377548F5D6B3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像素芯片架构与关键电路设计</a:t>
            </a:r>
          </a:p>
        </p:txBody>
      </p:sp>
    </p:spTree>
    <p:extLst>
      <p:ext uri="{BB962C8B-B14F-4D97-AF65-F5344CB8AC3E}">
        <p14:creationId xmlns:p14="http://schemas.microsoft.com/office/powerpoint/2010/main" val="3552149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五边形 3">
            <a:extLst>
              <a:ext uri="{FF2B5EF4-FFF2-40B4-BE49-F238E27FC236}">
                <a16:creationId xmlns:a16="http://schemas.microsoft.com/office/drawing/2014/main" id="{2C69076C-86FD-46FC-827F-66DECE757952}"/>
              </a:ext>
            </a:extLst>
          </p:cNvPr>
          <p:cNvSpPr/>
          <p:nvPr/>
        </p:nvSpPr>
        <p:spPr>
          <a:xfrm>
            <a:off x="0" y="1258082"/>
            <a:ext cx="1765300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版图设计</a:t>
            </a:r>
            <a:endParaRPr kumimoji="1" lang="zh-CN" alt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E71F981A-5E57-4146-83CB-51C1581539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3786089"/>
          <a:ext cx="4823070" cy="2233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4647998" imgH="2152624" progId="Visio.Drawing.15">
                  <p:embed/>
                </p:oleObj>
              </mc:Choice>
              <mc:Fallback>
                <p:oleObj name="Visio" r:id="rId3" imgW="4647998" imgH="2152624" progId="Visio.Drawing.15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E71F981A-5E57-4146-83CB-51C1581539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3786089"/>
                        <a:ext cx="4823070" cy="2233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FC173A47-C3F0-4825-B162-54B3666198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0629" y="3737096"/>
          <a:ext cx="4336021" cy="2498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11801486" imgH="6800889" progId="Visio.Drawing.15">
                  <p:embed/>
                </p:oleObj>
              </mc:Choice>
              <mc:Fallback>
                <p:oleObj name="Visio" r:id="rId5" imgW="11801486" imgH="6800889" progId="Visio.Drawing.15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FC173A47-C3F0-4825-B162-54B3666198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40629" y="3737096"/>
                        <a:ext cx="4336021" cy="24987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EA6AD1ED-4D39-4FFB-AB3C-B4DA61CD9B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76650" y="3717686"/>
          <a:ext cx="2915350" cy="2571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7" imgW="5657828" imgH="4990933" progId="Visio.Drawing.15">
                  <p:embed/>
                </p:oleObj>
              </mc:Choice>
              <mc:Fallback>
                <p:oleObj name="Visio" r:id="rId7" imgW="5657828" imgH="4990933" progId="Visio.Drawing.15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EA6AD1ED-4D39-4FFB-AB3C-B4DA61CD9B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276650" y="3717686"/>
                        <a:ext cx="2915350" cy="2571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30C66ABE-E58E-4263-A786-05FF8D726D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0629" y="1970725"/>
          <a:ext cx="7117608" cy="145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9" imgW="33613483" imgH="6886382" progId="Visio.Drawing.15">
                  <p:embed/>
                </p:oleObj>
              </mc:Choice>
              <mc:Fallback>
                <p:oleObj name="Visio" r:id="rId9" imgW="33613483" imgH="6886382" progId="Visio.Drawing.15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30C66ABE-E58E-4263-A786-05FF8D726D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940629" y="1970725"/>
                        <a:ext cx="7117608" cy="1458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AACA8684-03EB-40D1-9165-0E4CF65390A6}"/>
              </a:ext>
            </a:extLst>
          </p:cNvPr>
          <p:cNvSpPr txBox="1"/>
          <p:nvPr/>
        </p:nvSpPr>
        <p:spPr>
          <a:xfrm>
            <a:off x="7840937" y="3463770"/>
            <a:ext cx="131699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单条延时链的版图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1A90B8A-6DF2-4670-BA7B-2ED80A92BC5E}"/>
              </a:ext>
            </a:extLst>
          </p:cNvPr>
          <p:cNvSpPr txBox="1"/>
          <p:nvPr/>
        </p:nvSpPr>
        <p:spPr>
          <a:xfrm>
            <a:off x="6269711" y="6235820"/>
            <a:ext cx="16778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ASIC-II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芯片版图示意图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09B01C9-803E-4704-B1A0-A614C07A25F7}"/>
              </a:ext>
            </a:extLst>
          </p:cNvPr>
          <p:cNvSpPr txBox="1"/>
          <p:nvPr/>
        </p:nvSpPr>
        <p:spPr>
          <a:xfrm>
            <a:off x="9763622" y="6240268"/>
            <a:ext cx="16778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ASIC-I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芯片版图示意图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A5EAA483-6741-4F9B-A0D9-6CE47AD2056A}"/>
              </a:ext>
            </a:extLst>
          </p:cNvPr>
          <p:cNvSpPr txBox="1"/>
          <p:nvPr/>
        </p:nvSpPr>
        <p:spPr>
          <a:xfrm>
            <a:off x="1821512" y="5984762"/>
            <a:ext cx="17900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信号传输路径的示意图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E74D196-FA6C-489B-A5FA-B67A74F50BB7}"/>
              </a:ext>
            </a:extLst>
          </p:cNvPr>
          <p:cNvSpPr txBox="1"/>
          <p:nvPr/>
        </p:nvSpPr>
        <p:spPr>
          <a:xfrm>
            <a:off x="243970" y="1918522"/>
            <a:ext cx="4577937" cy="1600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按照两方向和四方向的方式设计两款像素芯片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ASIC-I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ASIC-II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ASIC-I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基于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CLKBUF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延迟单元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ASIC-II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采用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DEL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延时单元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35F030B7-78F3-3FB0-0EB9-C5D50940EAF0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像素芯片架构与关键电路设计</a:t>
            </a:r>
          </a:p>
        </p:txBody>
      </p:sp>
    </p:spTree>
    <p:extLst>
      <p:ext uri="{BB962C8B-B14F-4D97-AF65-F5344CB8AC3E}">
        <p14:creationId xmlns:p14="http://schemas.microsoft.com/office/powerpoint/2010/main" val="3019215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8B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F71B20-3D15-762C-ED64-9BDC0A591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0" descr="C:\Users\mengming\Documents\Codex\2026-07-20\wo\work\reference_unpack\ppt\media\image3.jpeg">
            <a:extLst>
              <a:ext uri="{FF2B5EF4-FFF2-40B4-BE49-F238E27FC236}">
                <a16:creationId xmlns:a16="http://schemas.microsoft.com/office/drawing/2014/main" id="{53F151F2-3DC9-3FC1-ABCA-B8C8DB4D2BE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0" y="3163824"/>
            <a:ext cx="12191695" cy="3694176"/>
          </a:xfrm>
          <a:prstGeom prst="rect">
            <a:avLst/>
          </a:prstGeom>
        </p:spPr>
      </p:pic>
      <p:sp>
        <p:nvSpPr>
          <p:cNvPr id="24" name="Shape 0">
            <a:extLst>
              <a:ext uri="{FF2B5EF4-FFF2-40B4-BE49-F238E27FC236}">
                <a16:creationId xmlns:a16="http://schemas.microsoft.com/office/drawing/2014/main" id="{5885BAD2-59B0-6032-4B61-8DE868457BAB}"/>
              </a:ext>
            </a:extLst>
          </p:cNvPr>
          <p:cNvSpPr/>
          <p:nvPr/>
        </p:nvSpPr>
        <p:spPr>
          <a:xfrm>
            <a:off x="-1" y="3127248"/>
            <a:ext cx="12191695" cy="3730752"/>
          </a:xfrm>
          <a:prstGeom prst="rect">
            <a:avLst/>
          </a:prstGeom>
          <a:solidFill>
            <a:srgbClr val="0B6FB8">
              <a:alpha val="72000"/>
            </a:srgbClr>
          </a:solidFill>
          <a:ln w="12700">
            <a:solidFill>
              <a:srgbClr val="0B6FB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C03AC4D-4E76-F5E8-D38D-75ED397A0CFB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12</a:t>
            </a: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87ACB1F9-DEF7-69CD-05E2-D0F4B798D113}"/>
              </a:ext>
            </a:extLst>
          </p:cNvPr>
          <p:cNvSpPr/>
          <p:nvPr/>
        </p:nvSpPr>
        <p:spPr>
          <a:xfrm>
            <a:off x="9235440" y="5989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年学术年会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6" name="Shape 1">
            <a:extLst>
              <a:ext uri="{FF2B5EF4-FFF2-40B4-BE49-F238E27FC236}">
                <a16:creationId xmlns:a16="http://schemas.microsoft.com/office/drawing/2014/main" id="{07C8CBAB-C8B9-E83B-A8C2-FA042B60A156}"/>
              </a:ext>
            </a:extLst>
          </p:cNvPr>
          <p:cNvSpPr/>
          <p:nvPr/>
        </p:nvSpPr>
        <p:spPr>
          <a:xfrm>
            <a:off x="621792" y="384048"/>
            <a:ext cx="288036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8" name="Image 1" descr="C:\Users\mengming\Documents\Codex\2026-07-20\wo\work\reference_unpack\ppt\media\image4.png">
            <a:extLst>
              <a:ext uri="{FF2B5EF4-FFF2-40B4-BE49-F238E27FC236}">
                <a16:creationId xmlns:a16="http://schemas.microsoft.com/office/drawing/2014/main" id="{7ED4858A-887C-E5EC-1F1C-CDB0659B5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106" y="475488"/>
            <a:ext cx="1445732" cy="521208"/>
          </a:xfrm>
          <a:prstGeom prst="rect">
            <a:avLst/>
          </a:prstGeom>
        </p:spPr>
      </p:pic>
      <p:sp>
        <p:nvSpPr>
          <p:cNvPr id="40" name="Text 2">
            <a:extLst>
              <a:ext uri="{FF2B5EF4-FFF2-40B4-BE49-F238E27FC236}">
                <a16:creationId xmlns:a16="http://schemas.microsoft.com/office/drawing/2014/main" id="{73651D9D-5C38-AC00-61EF-E95CDD6D55CB}"/>
              </a:ext>
            </a:extLst>
          </p:cNvPr>
          <p:cNvSpPr/>
          <p:nvPr/>
        </p:nvSpPr>
        <p:spPr>
          <a:xfrm>
            <a:off x="1095531" y="3688080"/>
            <a:ext cx="10789920" cy="1950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24D231C-DD4B-3C2A-AF90-41C346F94B68}"/>
              </a:ext>
            </a:extLst>
          </p:cNvPr>
          <p:cNvSpPr txBox="1"/>
          <p:nvPr/>
        </p:nvSpPr>
        <p:spPr>
          <a:xfrm>
            <a:off x="752170" y="1403403"/>
            <a:ext cx="7585710" cy="1373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>
              <a:lnSpc>
                <a:spcPct val="3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FPGA-TDC</a:t>
            </a:r>
            <a:r>
              <a:rPr lang="zh-CN" alt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一体化测试平台</a:t>
            </a:r>
            <a:endParaRPr lang="en-US" altLang="zh-CN" sz="3400" b="1" dirty="0">
              <a:solidFill>
                <a:srgbClr val="FFFFFF"/>
              </a:solidFill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415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5BC6FA57-3F2B-482D-99D5-02A46F841786}"/>
              </a:ext>
            </a:extLst>
          </p:cNvPr>
          <p:cNvSpPr/>
          <p:nvPr/>
        </p:nvSpPr>
        <p:spPr>
          <a:xfrm>
            <a:off x="8113485" y="2182193"/>
            <a:ext cx="4021032" cy="4035125"/>
          </a:xfrm>
          <a:prstGeom prst="roundRect">
            <a:avLst>
              <a:gd name="adj" fmla="val 4452"/>
            </a:avLst>
          </a:prstGeom>
          <a:solidFill>
            <a:srgbClr val="DEEBF7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97198B24-AB4E-43F9-A173-137A5A14D21D}"/>
              </a:ext>
            </a:extLst>
          </p:cNvPr>
          <p:cNvSpPr/>
          <p:nvPr/>
        </p:nvSpPr>
        <p:spPr>
          <a:xfrm>
            <a:off x="4117961" y="2182194"/>
            <a:ext cx="3917328" cy="4035125"/>
          </a:xfrm>
          <a:prstGeom prst="roundRect">
            <a:avLst>
              <a:gd name="adj" fmla="val 4452"/>
            </a:avLst>
          </a:prstGeom>
          <a:solidFill>
            <a:srgbClr val="DEEBF7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2DF0C00A-AD6F-4687-BE6D-C6ED6A6D250E}"/>
              </a:ext>
            </a:extLst>
          </p:cNvPr>
          <p:cNvSpPr/>
          <p:nvPr/>
        </p:nvSpPr>
        <p:spPr>
          <a:xfrm>
            <a:off x="122437" y="2182194"/>
            <a:ext cx="3917328" cy="4053626"/>
          </a:xfrm>
          <a:prstGeom prst="roundRect">
            <a:avLst>
              <a:gd name="adj" fmla="val 4452"/>
            </a:avLst>
          </a:prstGeom>
          <a:solidFill>
            <a:srgbClr val="DEEBF7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5" name="图形 67">
            <a:extLst>
              <a:ext uri="{FF2B5EF4-FFF2-40B4-BE49-F238E27FC236}">
                <a16:creationId xmlns:a16="http://schemas.microsoft.com/office/drawing/2014/main" id="{A2EDB7C6-460B-4FE0-B287-C827EB3F8163}"/>
              </a:ext>
            </a:extLst>
          </p:cNvPr>
          <p:cNvPicPr/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56" t="2094" r="1520" b="2361"/>
          <a:stretch/>
        </p:blipFill>
        <p:spPr bwMode="auto">
          <a:xfrm>
            <a:off x="4221663" y="2913333"/>
            <a:ext cx="3720318" cy="28029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图形 36">
            <a:extLst>
              <a:ext uri="{FF2B5EF4-FFF2-40B4-BE49-F238E27FC236}">
                <a16:creationId xmlns:a16="http://schemas.microsoft.com/office/drawing/2014/main" id="{10FBC687-1354-491F-B11C-45F257843590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71434" y="2855364"/>
            <a:ext cx="3737480" cy="2918919"/>
          </a:xfrm>
          <a:prstGeom prst="rect">
            <a:avLst/>
          </a:prstGeom>
        </p:spPr>
      </p:pic>
      <p:sp>
        <p:nvSpPr>
          <p:cNvPr id="20" name="五边形 3">
            <a:extLst>
              <a:ext uri="{FF2B5EF4-FFF2-40B4-BE49-F238E27FC236}">
                <a16:creationId xmlns:a16="http://schemas.microsoft.com/office/drawing/2014/main" id="{20EA8237-CCFB-4A00-BCFD-9176A54EFD43}"/>
              </a:ext>
            </a:extLst>
          </p:cNvPr>
          <p:cNvSpPr/>
          <p:nvPr/>
        </p:nvSpPr>
        <p:spPr>
          <a:xfrm>
            <a:off x="0" y="1258082"/>
            <a:ext cx="1889760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示波器测试平台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423CEEA9-F764-4885-A47F-10AEB735DF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33" y="2976340"/>
            <a:ext cx="3737480" cy="2676970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2822D553-BDC1-4A3B-9AC6-E87614CF77A4}"/>
              </a:ext>
            </a:extLst>
          </p:cNvPr>
          <p:cNvSpPr txBox="1"/>
          <p:nvPr/>
        </p:nvSpPr>
        <p:spPr>
          <a:xfrm>
            <a:off x="2110739" y="1245410"/>
            <a:ext cx="10023777" cy="827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主控板提供相应的激励信号传递给芯片的输入端口，各传输方向末端信号通过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SMA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接口引出，最终由示波器进行捕获。</a:t>
            </a:r>
            <a:endParaRPr lang="zh-CN" altLang="en-US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B1D19372-227E-45D6-8B4A-E775BD6C028A}"/>
              </a:ext>
            </a:extLst>
          </p:cNvPr>
          <p:cNvSpPr txBox="1"/>
          <p:nvPr/>
        </p:nvSpPr>
        <p:spPr>
          <a:xfrm>
            <a:off x="110709" y="2391026"/>
            <a:ext cx="391732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7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示波器采用触发方式为单事件进行捕获</a:t>
            </a:r>
            <a:endParaRPr lang="zh-CN" altLang="en-US" sz="170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4F6655B9-B6C9-481C-8769-4C0BB82156BB}"/>
              </a:ext>
            </a:extLst>
          </p:cNvPr>
          <p:cNvSpPr txBox="1"/>
          <p:nvPr/>
        </p:nvSpPr>
        <p:spPr>
          <a:xfrm>
            <a:off x="4150089" y="2391026"/>
            <a:ext cx="3891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示波器采集单帧四通道波形的示意图</a:t>
            </a:r>
            <a:endParaRPr lang="zh-CN" altLang="en-US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6E743A51-F001-4969-89C7-F9DE048FF5F6}"/>
              </a:ext>
            </a:extLst>
          </p:cNvPr>
          <p:cNvSpPr txBox="1"/>
          <p:nvPr/>
        </p:nvSpPr>
        <p:spPr>
          <a:xfrm>
            <a:off x="8626217" y="2383331"/>
            <a:ext cx="3222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对离散采样信号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进行拟合处理</a:t>
            </a:r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2E76F2A3-A34D-4D17-BE40-2E95870A76E5}"/>
              </a:ext>
            </a:extLst>
          </p:cNvPr>
          <p:cNvSpPr txBox="1"/>
          <p:nvPr/>
        </p:nvSpPr>
        <p:spPr>
          <a:xfrm>
            <a:off x="4460327" y="5813996"/>
            <a:ext cx="3271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b="1">
                <a:solidFill>
                  <a:srgbClr val="FF0000"/>
                </a:solidFill>
              </a:rPr>
              <a:t>提取脉冲峰值点的时间信息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5896C0B1-9FAB-4E7C-AA47-6C3AD8408F3B}"/>
              </a:ext>
            </a:extLst>
          </p:cNvPr>
          <p:cNvSpPr txBox="1"/>
          <p:nvPr/>
        </p:nvSpPr>
        <p:spPr>
          <a:xfrm>
            <a:off x="8317331" y="5827630"/>
            <a:ext cx="38171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b="1">
                <a:solidFill>
                  <a:srgbClr val="FF0000"/>
                </a:solidFill>
              </a:rPr>
              <a:t>亚采样时间提取：</a:t>
            </a:r>
            <a:r>
              <a:rPr lang="en-US" altLang="zh-CN" b="1">
                <a:solidFill>
                  <a:srgbClr val="FF0000"/>
                </a:solidFill>
              </a:rPr>
              <a:t>400ps – 40ps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853B5E1F-CD83-8975-02A7-8D02CD6523D7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</p:spTree>
    <p:extLst>
      <p:ext uri="{BB962C8B-B14F-4D97-AF65-F5344CB8AC3E}">
        <p14:creationId xmlns:p14="http://schemas.microsoft.com/office/powerpoint/2010/main" val="730241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E38B488E-D048-4792-80F8-796C0C56ADB2}"/>
              </a:ext>
            </a:extLst>
          </p:cNvPr>
          <p:cNvSpPr/>
          <p:nvPr/>
        </p:nvSpPr>
        <p:spPr>
          <a:xfrm>
            <a:off x="8396701" y="2182194"/>
            <a:ext cx="3705007" cy="4053626"/>
          </a:xfrm>
          <a:prstGeom prst="roundRect">
            <a:avLst>
              <a:gd name="adj" fmla="val 4452"/>
            </a:avLst>
          </a:prstGeom>
          <a:solidFill>
            <a:srgbClr val="DEEBF7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4AB738EF-7C66-44D2-8E9A-BFB92CD80077}"/>
              </a:ext>
            </a:extLst>
          </p:cNvPr>
          <p:cNvSpPr/>
          <p:nvPr/>
        </p:nvSpPr>
        <p:spPr>
          <a:xfrm>
            <a:off x="4018749" y="2182194"/>
            <a:ext cx="4326348" cy="4053626"/>
          </a:xfrm>
          <a:prstGeom prst="roundRect">
            <a:avLst>
              <a:gd name="adj" fmla="val 4452"/>
            </a:avLst>
          </a:prstGeom>
          <a:solidFill>
            <a:srgbClr val="DEEBF7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86E220AC-FA3F-4CDB-BD03-9703703279AD}"/>
              </a:ext>
            </a:extLst>
          </p:cNvPr>
          <p:cNvSpPr/>
          <p:nvPr/>
        </p:nvSpPr>
        <p:spPr>
          <a:xfrm>
            <a:off x="70833" y="2182194"/>
            <a:ext cx="3917328" cy="4053626"/>
          </a:xfrm>
          <a:prstGeom prst="roundRect">
            <a:avLst>
              <a:gd name="adj" fmla="val 4452"/>
            </a:avLst>
          </a:prstGeom>
          <a:solidFill>
            <a:srgbClr val="DEEBF7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五边形 3">
            <a:extLst>
              <a:ext uri="{FF2B5EF4-FFF2-40B4-BE49-F238E27FC236}">
                <a16:creationId xmlns:a16="http://schemas.microsoft.com/office/drawing/2014/main" id="{9E2C20F6-815D-4FA7-A617-29F25E81BD91}"/>
              </a:ext>
            </a:extLst>
          </p:cNvPr>
          <p:cNvSpPr/>
          <p:nvPr/>
        </p:nvSpPr>
        <p:spPr>
          <a:xfrm>
            <a:off x="0" y="1258082"/>
            <a:ext cx="1765300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数据分析</a:t>
            </a:r>
          </a:p>
        </p:txBody>
      </p:sp>
      <p:pic>
        <p:nvPicPr>
          <p:cNvPr id="13" name="图形 39">
            <a:extLst>
              <a:ext uri="{FF2B5EF4-FFF2-40B4-BE49-F238E27FC236}">
                <a16:creationId xmlns:a16="http://schemas.microsoft.com/office/drawing/2014/main" id="{447F9907-FA32-4F9C-A779-AAEB664948DA}"/>
              </a:ext>
            </a:extLst>
          </p:cNvPr>
          <p:cNvPicPr/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516" t="18915" r="2065" b="11928"/>
          <a:stretch/>
        </p:blipFill>
        <p:spPr bwMode="auto">
          <a:xfrm>
            <a:off x="182440" y="2694541"/>
            <a:ext cx="3694113" cy="30289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图形 57">
            <a:extLst>
              <a:ext uri="{FF2B5EF4-FFF2-40B4-BE49-F238E27FC236}">
                <a16:creationId xmlns:a16="http://schemas.microsoft.com/office/drawing/2014/main" id="{A1D26950-2680-47C5-8084-B3F8FB742AC9}"/>
              </a:ext>
            </a:extLst>
          </p:cNvPr>
          <p:cNvPicPr/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959" t="1276" b="1467"/>
          <a:stretch/>
        </p:blipFill>
        <p:spPr bwMode="auto">
          <a:xfrm>
            <a:off x="4041107" y="2694540"/>
            <a:ext cx="4243504" cy="30289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图形 63">
            <a:extLst>
              <a:ext uri="{FF2B5EF4-FFF2-40B4-BE49-F238E27FC236}">
                <a16:creationId xmlns:a16="http://schemas.microsoft.com/office/drawing/2014/main" id="{AECF984B-6764-4FF9-A98D-15CDD7EF9DEA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64173" y="2694539"/>
            <a:ext cx="3570062" cy="302893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28782CB-F567-4F91-B15F-584DB2B4408C}"/>
              </a:ext>
            </a:extLst>
          </p:cNvPr>
          <p:cNvSpPr txBox="1"/>
          <p:nvPr/>
        </p:nvSpPr>
        <p:spPr>
          <a:xfrm>
            <a:off x="4508500" y="2253701"/>
            <a:ext cx="3776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统计对应传输方向到达之间差值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F19D7AB-BC7C-47BA-AC17-9B5A9E838738}"/>
              </a:ext>
            </a:extLst>
          </p:cNvPr>
          <p:cNvSpPr txBox="1"/>
          <p:nvPr/>
        </p:nvSpPr>
        <p:spPr>
          <a:xfrm>
            <a:off x="8416160" y="2253701"/>
            <a:ext cx="370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不同</a:t>
            </a:r>
            <a:r>
              <a:rPr lang="en-US" altLang="zh-CN" dirty="0" err="1"/>
              <a:t>Counter_Sel</a:t>
            </a:r>
            <a:r>
              <a:rPr lang="zh-CN" altLang="en-US" dirty="0"/>
              <a:t>下的单位延时大小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F15055F-00EC-4F54-AAE7-08456892094A}"/>
              </a:ext>
            </a:extLst>
          </p:cNvPr>
          <p:cNvSpPr txBox="1"/>
          <p:nvPr/>
        </p:nvSpPr>
        <p:spPr>
          <a:xfrm>
            <a:off x="3957155" y="5845300"/>
            <a:ext cx="4411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zh-CN" sz="16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采用线性拟合得到的最大非线性误差</a:t>
            </a:r>
            <a:r>
              <a:rPr lang="zh-CN" altLang="en-US" sz="16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</a:t>
            </a:r>
            <a:r>
              <a:rPr lang="en-US" altLang="zh-CN" sz="16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0.1%</a:t>
            </a:r>
            <a:endParaRPr lang="zh-CN" altLang="en-US" sz="1600" b="1">
              <a:solidFill>
                <a:srgbClr val="FF0000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C989CF5-DD61-4A57-B41E-1E7ED18CD6A1}"/>
              </a:ext>
            </a:extLst>
          </p:cNvPr>
          <p:cNvSpPr txBox="1"/>
          <p:nvPr/>
        </p:nvSpPr>
        <p:spPr>
          <a:xfrm>
            <a:off x="237240" y="5851902"/>
            <a:ext cx="3694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所有像素中最大约为</a:t>
            </a:r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160 </a:t>
            </a:r>
            <a:r>
              <a:rPr lang="en-US" altLang="zh-CN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CC4438C-811E-4BBC-8DE9-2B3C56A0876D}"/>
              </a:ext>
            </a:extLst>
          </p:cNvPr>
          <p:cNvSpPr txBox="1"/>
          <p:nvPr/>
        </p:nvSpPr>
        <p:spPr>
          <a:xfrm>
            <a:off x="8383027" y="5865839"/>
            <a:ext cx="3917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zh-CN" sz="18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可控延迟范围为</a:t>
            </a:r>
            <a:r>
              <a:rPr lang="en-US" altLang="zh-CN" sz="18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2.27 ns ~ 15.55 ns</a:t>
            </a:r>
            <a:endParaRPr lang="zh-CN" altLang="en-US" b="1">
              <a:solidFill>
                <a:srgbClr val="FF0000"/>
              </a:solidFill>
            </a:endParaRPr>
          </a:p>
        </p:txBody>
      </p:sp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A4683D18-6358-4585-9451-117B2BA930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00049" y="1477763"/>
          <a:ext cx="4326348" cy="474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84944" imgH="228592" progId="Equation.DSMT4">
                  <p:embed/>
                </p:oleObj>
              </mc:Choice>
              <mc:Fallback>
                <p:oleObj name="Equation" r:id="rId7" imgW="2084944" imgH="228592" progId="Equation.DSMT4">
                  <p:embed/>
                  <p:pic>
                    <p:nvPicPr>
                      <p:cNvPr id="28" name="对象 27">
                        <a:extLst>
                          <a:ext uri="{FF2B5EF4-FFF2-40B4-BE49-F238E27FC236}">
                            <a16:creationId xmlns:a16="http://schemas.microsoft.com/office/drawing/2014/main" id="{A4683D18-6358-4585-9451-117B2BA930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00049" y="1477763"/>
                        <a:ext cx="4326348" cy="4744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文本框 28">
            <a:extLst>
              <a:ext uri="{FF2B5EF4-FFF2-40B4-BE49-F238E27FC236}">
                <a16:creationId xmlns:a16="http://schemas.microsoft.com/office/drawing/2014/main" id="{7D138023-D1F5-4B88-9232-0E7D252E4271}"/>
              </a:ext>
            </a:extLst>
          </p:cNvPr>
          <p:cNvSpPr txBox="1"/>
          <p:nvPr/>
        </p:nvSpPr>
        <p:spPr>
          <a:xfrm>
            <a:off x="6640725" y="1263531"/>
            <a:ext cx="5303235" cy="827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垂直方向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Up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Down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输出对应的时延差</a:t>
            </a:r>
            <a:endParaRPr lang="en-US" altLang="zh-CN" sz="18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水平方向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Left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Right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输出对应的时延差</a:t>
            </a:r>
            <a:endParaRPr lang="zh-CN" altLang="en-US" dirty="0"/>
          </a:p>
        </p:txBody>
      </p:sp>
      <p:graphicFrame>
        <p:nvGraphicFramePr>
          <p:cNvPr id="34" name="对象 33">
            <a:extLst>
              <a:ext uri="{FF2B5EF4-FFF2-40B4-BE49-F238E27FC236}">
                <a16:creationId xmlns:a16="http://schemas.microsoft.com/office/drawing/2014/main" id="{12EC1FA3-C652-47EF-A9FE-F880416843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34650" y="1328929"/>
          <a:ext cx="515396" cy="370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04789" imgH="219232" progId="Equation.DSMT4">
                  <p:embed/>
                </p:oleObj>
              </mc:Choice>
              <mc:Fallback>
                <p:oleObj name="Equation" r:id="rId9" imgW="304789" imgH="219232" progId="Equation.DSMT4">
                  <p:embed/>
                  <p:pic>
                    <p:nvPicPr>
                      <p:cNvPr id="34" name="对象 33">
                        <a:extLst>
                          <a:ext uri="{FF2B5EF4-FFF2-40B4-BE49-F238E27FC236}">
                            <a16:creationId xmlns:a16="http://schemas.microsoft.com/office/drawing/2014/main" id="{12EC1FA3-C652-47EF-A9FE-F880416843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534650" y="1328929"/>
                        <a:ext cx="515396" cy="370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对象 34">
            <a:extLst>
              <a:ext uri="{FF2B5EF4-FFF2-40B4-BE49-F238E27FC236}">
                <a16:creationId xmlns:a16="http://schemas.microsoft.com/office/drawing/2014/main" id="{E0B27248-99B4-43A9-8FF5-8F750A2323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3317875"/>
          <a:ext cx="3048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04789" imgH="219232" progId="Equation.DSMT4">
                  <p:embed/>
                </p:oleObj>
              </mc:Choice>
              <mc:Fallback>
                <p:oleObj name="Equation" r:id="rId11" imgW="304789" imgH="219232" progId="Equation.DSMT4">
                  <p:embed/>
                  <p:pic>
                    <p:nvPicPr>
                      <p:cNvPr id="35" name="对象 34">
                        <a:extLst>
                          <a:ext uri="{FF2B5EF4-FFF2-40B4-BE49-F238E27FC236}">
                            <a16:creationId xmlns:a16="http://schemas.microsoft.com/office/drawing/2014/main" id="{E0B27248-99B4-43A9-8FF5-8F750A2323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943600" y="3317875"/>
                        <a:ext cx="304800" cy="219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对象 35">
            <a:extLst>
              <a:ext uri="{FF2B5EF4-FFF2-40B4-BE49-F238E27FC236}">
                <a16:creationId xmlns:a16="http://schemas.microsoft.com/office/drawing/2014/main" id="{01119F1C-2938-4192-959D-39F92A3375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64681" y="1723290"/>
          <a:ext cx="485365" cy="348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304789" imgH="219232" progId="Equation.DSMT4">
                  <p:embed/>
                </p:oleObj>
              </mc:Choice>
              <mc:Fallback>
                <p:oleObj name="Equation" r:id="rId13" imgW="304789" imgH="219232" progId="Equation.DSMT4">
                  <p:embed/>
                  <p:pic>
                    <p:nvPicPr>
                      <p:cNvPr id="36" name="对象 35">
                        <a:extLst>
                          <a:ext uri="{FF2B5EF4-FFF2-40B4-BE49-F238E27FC236}">
                            <a16:creationId xmlns:a16="http://schemas.microsoft.com/office/drawing/2014/main" id="{01119F1C-2938-4192-959D-39F92A3375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564681" y="1723290"/>
                        <a:ext cx="485365" cy="3488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文本框 36">
            <a:extLst>
              <a:ext uri="{FF2B5EF4-FFF2-40B4-BE49-F238E27FC236}">
                <a16:creationId xmlns:a16="http://schemas.microsoft.com/office/drawing/2014/main" id="{F349D856-66CA-45B1-B2A1-CCC335D0236C}"/>
              </a:ext>
            </a:extLst>
          </p:cNvPr>
          <p:cNvSpPr txBox="1"/>
          <p:nvPr/>
        </p:nvSpPr>
        <p:spPr>
          <a:xfrm>
            <a:off x="263654" y="2253701"/>
            <a:ext cx="3667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统计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Up</a:t>
            </a: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Down</a:t>
            </a:r>
            <a:r>
              <a:rPr lang="zh-CN" altLang="en-US"/>
              <a:t>方向到达时间差值</a:t>
            </a: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841DF3A3-D358-1CAC-4D64-BCFB8A2719EE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</p:spTree>
    <p:extLst>
      <p:ext uri="{BB962C8B-B14F-4D97-AF65-F5344CB8AC3E}">
        <p14:creationId xmlns:p14="http://schemas.microsoft.com/office/powerpoint/2010/main" val="1225914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51A20-6BE8-3D57-D203-D5A601995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99C0B55-B7F1-787C-E3EE-F89FA398B7AC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8733D948-FD47-EDCA-039C-EEB4DE2714F0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A76F445-22BD-2DB0-8D5B-62871D94834E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1B6B479-B3B4-6DB2-8E5D-BAE67842E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837B6C32-A1E3-D90C-7C7A-B58607DFF4A6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39A7D597-E7DA-2E2A-1BCF-8C260D72ED91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59293899-3F93-5A68-5CC1-B5A202BFE82D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63BC8162-99E5-9262-7A74-F1FB886C8AD4}"/>
              </a:ext>
            </a:extLst>
          </p:cNvPr>
          <p:cNvSpPr txBox="1"/>
          <p:nvPr/>
        </p:nvSpPr>
        <p:spPr>
          <a:xfrm>
            <a:off x="11706736" y="65566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79DB1AA-46B0-5BCE-2FD2-8CC2C50EC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BB1CC13-893A-0B46-5BBE-EEC2E1D83F4E}"/>
              </a:ext>
            </a:extLst>
          </p:cNvPr>
          <p:cNvSpPr txBox="1"/>
          <p:nvPr/>
        </p:nvSpPr>
        <p:spPr>
          <a:xfrm>
            <a:off x="1" y="1658352"/>
            <a:ext cx="6515100" cy="1996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示波器离线测试</a:t>
            </a:r>
            <a:r>
              <a:rPr lang="zh-CN" altLang="en-US" b="1" dirty="0">
                <a:solidFill>
                  <a:srgbClr val="FF0000"/>
                </a:solidFill>
              </a:rPr>
              <a:t>采样率固定，</a:t>
            </a:r>
            <a:r>
              <a:rPr lang="zh-CN" altLang="en-US" dirty="0"/>
              <a:t>亚采样时间提取依赖</a:t>
            </a:r>
            <a:r>
              <a:rPr lang="zh-CN" altLang="en-US" b="1" dirty="0">
                <a:solidFill>
                  <a:srgbClr val="FF0000"/>
                </a:solidFill>
              </a:rPr>
              <a:t>波形拟合</a:t>
            </a:r>
            <a:r>
              <a:rPr lang="zh-CN" altLang="en-US" b="1" dirty="0"/>
              <a:t>。</a:t>
            </a:r>
            <a:endParaRPr lang="en-US" altLang="zh-CN" b="1" dirty="0"/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外部设备与芯片激励、数据处理及校准模块分离，</a:t>
            </a:r>
            <a:r>
              <a:rPr lang="zh-CN" altLang="en-US" b="1" dirty="0">
                <a:solidFill>
                  <a:srgbClr val="FF0000"/>
                </a:solidFill>
              </a:rPr>
              <a:t>系统集成度较低。</a:t>
            </a:r>
            <a:endParaRPr lang="en-US" altLang="zh-CN" b="1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dirty="0"/>
              <a:t>连续扫描和大样本</a:t>
            </a:r>
            <a:r>
              <a:rPr lang="zh-CN" altLang="zh-CN" b="1" dirty="0">
                <a:solidFill>
                  <a:srgbClr val="FF0000"/>
                </a:solidFill>
              </a:rPr>
              <a:t>统计效率较低</a:t>
            </a:r>
            <a:r>
              <a:rPr lang="zh-CN" altLang="en-US" dirty="0"/>
              <a:t>，</a:t>
            </a:r>
            <a:r>
              <a:rPr lang="zh-CN" altLang="zh-CN" dirty="0"/>
              <a:t>难以形成</a:t>
            </a:r>
            <a:r>
              <a:rPr lang="zh-CN" altLang="zh-CN" b="1" dirty="0">
                <a:solidFill>
                  <a:srgbClr val="FF0000"/>
                </a:solidFill>
              </a:rPr>
              <a:t>自动化</a:t>
            </a:r>
            <a:r>
              <a:rPr lang="zh-CN" altLang="zh-CN" dirty="0"/>
              <a:t>、</a:t>
            </a:r>
            <a:r>
              <a:rPr lang="zh-CN" altLang="zh-CN" b="1" dirty="0">
                <a:solidFill>
                  <a:srgbClr val="FF0000"/>
                </a:solidFill>
              </a:rPr>
              <a:t>可重复</a:t>
            </a:r>
            <a:r>
              <a:rPr lang="zh-CN" altLang="zh-CN" dirty="0"/>
              <a:t>的测试</a:t>
            </a:r>
            <a:r>
              <a:rPr lang="zh-CN" altLang="en-US" dirty="0"/>
              <a:t>流程。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0" name="五边形 3">
            <a:extLst>
              <a:ext uri="{FF2B5EF4-FFF2-40B4-BE49-F238E27FC236}">
                <a16:creationId xmlns:a16="http://schemas.microsoft.com/office/drawing/2014/main" id="{7658C778-28BF-C5A8-AD12-6BED8B8FCFE7}"/>
              </a:ext>
            </a:extLst>
          </p:cNvPr>
          <p:cNvSpPr/>
          <p:nvPr/>
        </p:nvSpPr>
        <p:spPr>
          <a:xfrm>
            <a:off x="-1" y="1258082"/>
            <a:ext cx="3095625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示波器离线测试的局限性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A421C08-66BB-0E6C-43C2-38822C9A70DB}"/>
              </a:ext>
            </a:extLst>
          </p:cNvPr>
          <p:cNvSpPr txBox="1"/>
          <p:nvPr/>
        </p:nvSpPr>
        <p:spPr>
          <a:xfrm>
            <a:off x="8705850" y="4619426"/>
            <a:ext cx="16953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整体</a:t>
            </a:r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FPGA-TDC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测试平台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C19EA8BB-251F-F426-A11F-A3C866D44B5D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3D0B18D-969A-5620-E4B2-DFF3A478BC01}"/>
              </a:ext>
            </a:extLst>
          </p:cNvPr>
          <p:cNvSpPr txBox="1"/>
          <p:nvPr/>
        </p:nvSpPr>
        <p:spPr>
          <a:xfrm>
            <a:off x="-15587" y="4746384"/>
            <a:ext cx="8721437" cy="160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dirty="0">
                <a:latin typeface="Times New Roman" panose="02020603050405020304" pitchFamily="18" charset="0"/>
              </a:rPr>
              <a:t>构建基于</a:t>
            </a:r>
            <a:r>
              <a:rPr lang="en-US" altLang="zh-CN" dirty="0">
                <a:latin typeface="Times New Roman" panose="02020603050405020304" pitchFamily="18" charset="0"/>
              </a:rPr>
              <a:t>Kintex-7 </a:t>
            </a:r>
            <a:r>
              <a:rPr lang="zh-CN" altLang="zh-CN" dirty="0">
                <a:latin typeface="Times New Roman" panose="02020603050405020304" pitchFamily="18" charset="0"/>
              </a:rPr>
              <a:t>FPGA-TDC的一体化测试平台，分别测量ASIC-II芯片UP、DOWN两路输出的到达时间，并计算其时间差。</a:t>
            </a:r>
            <a:endParaRPr lang="en-US" altLang="zh-CN" dirty="0"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dirty="0">
                <a:latin typeface="Times New Roman" panose="02020603050405020304" pitchFamily="18" charset="0"/>
              </a:rPr>
              <a:t>平台集成芯片激励、在线校准、数据缓存和UART通信，实现</a:t>
            </a:r>
            <a:r>
              <a:rPr lang="zh-CN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自动化</a:t>
            </a:r>
            <a:r>
              <a:rPr lang="zh-CN" altLang="zh-CN" dirty="0">
                <a:latin typeface="Times New Roman" panose="02020603050405020304" pitchFamily="18" charset="0"/>
              </a:rPr>
              <a:t>、</a:t>
            </a:r>
            <a:r>
              <a:rPr lang="zh-CN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可重复</a:t>
            </a:r>
            <a:r>
              <a:rPr lang="zh-CN" altLang="zh-CN" dirty="0">
                <a:latin typeface="Times New Roman" panose="02020603050405020304" pitchFamily="18" charset="0"/>
              </a:rPr>
              <a:t>的测试。</a:t>
            </a: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4" name="五边形 3">
            <a:extLst>
              <a:ext uri="{FF2B5EF4-FFF2-40B4-BE49-F238E27FC236}">
                <a16:creationId xmlns:a16="http://schemas.microsoft.com/office/drawing/2014/main" id="{BB781BF5-454E-B83F-EE89-8BC640969D8C}"/>
              </a:ext>
            </a:extLst>
          </p:cNvPr>
          <p:cNvSpPr/>
          <p:nvPr/>
        </p:nvSpPr>
        <p:spPr>
          <a:xfrm>
            <a:off x="0" y="4003613"/>
            <a:ext cx="3095624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FPGA-TDC</a:t>
            </a:r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一体化测试方案</a:t>
            </a:r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8A2C7018-1436-9DDC-AA5B-99825A8812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55520"/>
              </p:ext>
            </p:extLst>
          </p:nvPr>
        </p:nvGraphicFramePr>
        <p:xfrm>
          <a:off x="7433041" y="1268461"/>
          <a:ext cx="4273695" cy="3207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1420457" imgH="8572268" progId="Visio.Drawing.15">
                  <p:embed/>
                </p:oleObj>
              </mc:Choice>
              <mc:Fallback>
                <p:oleObj name="Visio" r:id="rId4" imgW="11420457" imgH="8572268" progId="Visio.Drawing.15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6BBB3592-0464-4D7B-9A30-8822707F71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33041" y="1268461"/>
                        <a:ext cx="4273695" cy="32078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5090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BD0BC-2F1F-8AC3-1482-5E58C18FD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9BEF6EF6-CCF3-E2E7-8312-3250AFD65494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0F809180-B33C-40BD-847E-AEAF6552F5AE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E442CAA-598B-8165-E9E3-B39658A53D8B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A214C5A2-8AAE-907F-21B4-D8A66AC33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60016A55-47E5-348B-C4D6-77CD671E50A2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075D979A-EC19-5847-8993-E775F929A35A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7B68FD80-D92F-90CD-CB2E-60B5F496176F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33D417A8-9B02-B9AE-DFD7-1B310109ED62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6081245B-DDB7-378E-9427-15AFA98E7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B75D0BC-94E3-F7C6-1CA1-66D3930A4F3D}"/>
              </a:ext>
            </a:extLst>
          </p:cNvPr>
          <p:cNvSpPr txBox="1"/>
          <p:nvPr/>
        </p:nvSpPr>
        <p:spPr>
          <a:xfrm>
            <a:off x="0" y="1806577"/>
            <a:ext cx="8086725" cy="1994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</a:rPr>
              <a:t>测试平台采用</a:t>
            </a:r>
            <a:r>
              <a:rPr lang="en-US" altLang="zh-CN" dirty="0">
                <a:latin typeface="Times New Roman" panose="02020603050405020304" pitchFamily="18" charset="0"/>
              </a:rPr>
              <a:t>Kintex-7 XC7K325T-2FFG900 FPGA</a:t>
            </a:r>
            <a:r>
              <a:rPr lang="zh-CN" altLang="en-US" dirty="0">
                <a:latin typeface="Times New Roman" panose="02020603050405020304" pitchFamily="18" charset="0"/>
              </a:rPr>
              <a:t>，利用</a:t>
            </a:r>
            <a:r>
              <a:rPr lang="en-US" altLang="zh-CN" dirty="0">
                <a:latin typeface="Times New Roman" panose="02020603050405020304" pitchFamily="18" charset="0"/>
              </a:rPr>
              <a:t>CARRY4</a:t>
            </a:r>
            <a:r>
              <a:rPr lang="zh-CN" altLang="en-US" dirty="0">
                <a:latin typeface="Times New Roman" panose="02020603050405020304" pitchFamily="18" charset="0"/>
              </a:rPr>
              <a:t>的专用快速进位路径构建抽头延迟线。</a:t>
            </a:r>
            <a:endParaRPr lang="en-US" altLang="zh-CN" dirty="0"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</a:rPr>
              <a:t>首级</a:t>
            </a:r>
            <a:r>
              <a:rPr lang="en-US" altLang="zh-CN" dirty="0">
                <a:latin typeface="Times New Roman" panose="02020603050405020304" pitchFamily="18" charset="0"/>
              </a:rPr>
              <a:t>CARRY4</a:t>
            </a:r>
            <a:r>
              <a:rPr lang="zh-CN" altLang="en-US" dirty="0">
                <a:latin typeface="Times New Roman" panose="02020603050405020304" pitchFamily="18" charset="0"/>
              </a:rPr>
              <a:t>通过</a:t>
            </a:r>
            <a:r>
              <a:rPr lang="en-US" altLang="zh-CN" dirty="0">
                <a:latin typeface="Times New Roman" panose="02020603050405020304" pitchFamily="18" charset="0"/>
              </a:rPr>
              <a:t>CYINIT</a:t>
            </a:r>
            <a:r>
              <a:rPr lang="zh-CN" altLang="en-US" dirty="0">
                <a:latin typeface="Times New Roman" panose="02020603050405020304" pitchFamily="18" charset="0"/>
              </a:rPr>
              <a:t>端接收</a:t>
            </a:r>
            <a:r>
              <a:rPr lang="en-US" altLang="zh-CN" dirty="0">
                <a:latin typeface="Times New Roman" panose="02020603050405020304" pitchFamily="18" charset="0"/>
              </a:rPr>
              <a:t>Hit</a:t>
            </a:r>
            <a:r>
              <a:rPr lang="zh-CN" altLang="en-US" dirty="0">
                <a:latin typeface="Times New Roman" panose="02020603050405020304" pitchFamily="18" charset="0"/>
              </a:rPr>
              <a:t>事件，</a:t>
            </a:r>
            <a:r>
              <a:rPr lang="en-US" altLang="zh-CN" dirty="0">
                <a:latin typeface="Times New Roman" panose="02020603050405020304" pitchFamily="18" charset="0"/>
              </a:rPr>
              <a:t>CYINIT</a:t>
            </a:r>
            <a:r>
              <a:rPr lang="zh-CN" altLang="en-US" dirty="0">
                <a:latin typeface="Times New Roman" panose="02020603050405020304" pitchFamily="18" charset="0"/>
              </a:rPr>
              <a:t>至</a:t>
            </a:r>
            <a:r>
              <a:rPr lang="en-US" altLang="zh-CN" dirty="0">
                <a:latin typeface="Times New Roman" panose="02020603050405020304" pitchFamily="18" charset="0"/>
              </a:rPr>
              <a:t>CO3</a:t>
            </a:r>
            <a:r>
              <a:rPr lang="zh-CN" altLang="en-US" dirty="0">
                <a:latin typeface="Times New Roman" panose="02020603050405020304" pitchFamily="18" charset="0"/>
              </a:rPr>
              <a:t>的传播延迟约为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287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ps</a:t>
            </a:r>
            <a:r>
              <a:rPr lang="zh-CN" altLang="en-US" dirty="0">
                <a:latin typeface="Times New Roman" panose="02020603050405020304" pitchFamily="18" charset="0"/>
              </a:rPr>
              <a:t>，后续</a:t>
            </a:r>
            <a:r>
              <a:rPr lang="en-US" altLang="zh-CN" dirty="0">
                <a:latin typeface="Times New Roman" panose="02020603050405020304" pitchFamily="18" charset="0"/>
              </a:rPr>
              <a:t>CARRY4</a:t>
            </a:r>
            <a:r>
              <a:rPr lang="zh-CN" altLang="en-US" dirty="0">
                <a:latin typeface="Times New Roman" panose="02020603050405020304" pitchFamily="18" charset="0"/>
              </a:rPr>
              <a:t>的</a:t>
            </a:r>
            <a:r>
              <a:rPr lang="en-US" altLang="zh-CN" dirty="0">
                <a:latin typeface="Times New Roman" panose="02020603050405020304" pitchFamily="18" charset="0"/>
              </a:rPr>
              <a:t>CIN</a:t>
            </a:r>
            <a:r>
              <a:rPr lang="zh-CN" altLang="en-US" dirty="0">
                <a:latin typeface="Times New Roman" panose="02020603050405020304" pitchFamily="18" charset="0"/>
              </a:rPr>
              <a:t>至</a:t>
            </a:r>
            <a:r>
              <a:rPr lang="en-US" altLang="zh-CN" dirty="0">
                <a:latin typeface="Times New Roman" panose="02020603050405020304" pitchFamily="18" charset="0"/>
              </a:rPr>
              <a:t>CO3</a:t>
            </a:r>
            <a:r>
              <a:rPr lang="zh-CN" altLang="en-US" dirty="0">
                <a:latin typeface="Times New Roman" panose="02020603050405020304" pitchFamily="18" charset="0"/>
              </a:rPr>
              <a:t>的传播延迟约为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53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ps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dirty="0">
                <a:latin typeface="Times New Roman" panose="02020603050405020304" pitchFamily="18" charset="0"/>
              </a:rPr>
              <a:t>。</a:t>
            </a:r>
            <a:endParaRPr lang="en-US" altLang="zh-CN" dirty="0"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</a:rPr>
              <a:t>为了不</a:t>
            </a:r>
            <a:r>
              <a:rPr lang="zh-CN" altLang="zh-CN" dirty="0"/>
              <a:t>破坏抽头延迟一致性</a:t>
            </a:r>
            <a:r>
              <a:rPr lang="zh-CN" altLang="en-US" dirty="0"/>
              <a:t>，将</a:t>
            </a:r>
            <a:r>
              <a:rPr lang="zh-CN" altLang="en-US" dirty="0">
                <a:latin typeface="Times New Roman" panose="02020603050405020304" pitchFamily="18" charset="0"/>
              </a:rPr>
              <a:t>首级</a:t>
            </a:r>
            <a:r>
              <a:rPr lang="en-US" altLang="zh-CN" dirty="0">
                <a:latin typeface="Times New Roman" panose="02020603050405020304" pitchFamily="18" charset="0"/>
              </a:rPr>
              <a:t>CARRY4</a:t>
            </a:r>
            <a:r>
              <a:rPr lang="zh-CN" altLang="en-US" dirty="0">
                <a:latin typeface="Times New Roman" panose="02020603050405020304" pitchFamily="18" charset="0"/>
              </a:rPr>
              <a:t>仅作为事件启动级。</a:t>
            </a:r>
            <a:endParaRPr lang="en-US" altLang="zh-CN" dirty="0">
              <a:latin typeface="Times New Roman" panose="02020603050405020304" pitchFamily="18" charset="0"/>
            </a:endParaRPr>
          </a:p>
        </p:txBody>
      </p:sp>
      <p:sp>
        <p:nvSpPr>
          <p:cNvPr id="20" name="五边形 3">
            <a:extLst>
              <a:ext uri="{FF2B5EF4-FFF2-40B4-BE49-F238E27FC236}">
                <a16:creationId xmlns:a16="http://schemas.microsoft.com/office/drawing/2014/main" id="{B394EE56-DFE9-4C51-DB71-F5882C738516}"/>
              </a:ext>
            </a:extLst>
          </p:cNvPr>
          <p:cNvSpPr/>
          <p:nvPr/>
        </p:nvSpPr>
        <p:spPr>
          <a:xfrm>
            <a:off x="-1" y="1258082"/>
            <a:ext cx="2159699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延迟链结构设计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AD70F148-6623-13AF-2119-E78663C168C7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0433E478-B435-3618-9D24-3D3B3399AE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1575" y="1454866"/>
            <a:ext cx="3045865" cy="3963796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04F7B738-FC30-7316-2E2F-CB476061E539}"/>
              </a:ext>
            </a:extLst>
          </p:cNvPr>
          <p:cNvSpPr txBox="1"/>
          <p:nvPr/>
        </p:nvSpPr>
        <p:spPr>
          <a:xfrm>
            <a:off x="9699293" y="5601426"/>
            <a:ext cx="15333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Carry4 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的内部结构图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C92482A6-A35C-A909-7449-6F89AB063021}"/>
              </a:ext>
            </a:extLst>
          </p:cNvPr>
          <p:cNvSpPr txBox="1"/>
          <p:nvPr/>
        </p:nvSpPr>
        <p:spPr>
          <a:xfrm>
            <a:off x="4073278" y="5664231"/>
            <a:ext cx="12163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延迟链结构设计</a:t>
            </a:r>
          </a:p>
        </p:txBody>
      </p:sp>
      <p:graphicFrame>
        <p:nvGraphicFramePr>
          <p:cNvPr id="50" name="对象 49">
            <a:extLst>
              <a:ext uri="{FF2B5EF4-FFF2-40B4-BE49-F238E27FC236}">
                <a16:creationId xmlns:a16="http://schemas.microsoft.com/office/drawing/2014/main" id="{68C55B13-3B57-BE0D-93AC-560AF1D3DE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866919"/>
              </p:ext>
            </p:extLst>
          </p:nvPr>
        </p:nvGraphicFramePr>
        <p:xfrm>
          <a:off x="354560" y="3970520"/>
          <a:ext cx="7437437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7436916" imgH="1485900" progId="Visio.Drawing.15">
                  <p:embed/>
                </p:oleObj>
              </mc:Choice>
              <mc:Fallback>
                <p:oleObj name="Visio" r:id="rId5" imgW="7436916" imgH="148590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4560" y="3970520"/>
                        <a:ext cx="7437437" cy="148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4601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6F097-856A-520B-5428-556F0D7DA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768B58D-4C19-6A23-FD16-1A4084B8793D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EAA7626-29BB-5100-7ABF-24928871C1F5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775D013-5BEC-A7D5-5433-C8E4991A5961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2A1DE5B-DC3B-D6BE-230B-5D4862212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F6B4095C-CA5D-6509-BF15-8D09BABD574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249261FD-8507-FA6B-3348-FADC15DBD60C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3076C0E3-59B0-6C2E-1410-F6E55022ABFF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C7DF8404-BB44-541F-1A46-190BFC8DD98B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BBAAD8B-24F3-8067-9365-A05C098F4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7AAC8114-5C6F-07C7-742E-160D7EFF6DDD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  <p:sp>
        <p:nvSpPr>
          <p:cNvPr id="37" name="五边形 3">
            <a:extLst>
              <a:ext uri="{FF2B5EF4-FFF2-40B4-BE49-F238E27FC236}">
                <a16:creationId xmlns:a16="http://schemas.microsoft.com/office/drawing/2014/main" id="{088CF672-F11F-2390-77F9-605D69A513E0}"/>
              </a:ext>
            </a:extLst>
          </p:cNvPr>
          <p:cNvSpPr/>
          <p:nvPr/>
        </p:nvSpPr>
        <p:spPr>
          <a:xfrm>
            <a:off x="6352" y="1264166"/>
            <a:ext cx="2159699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物理布局约束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E1276C81-09C2-5DF5-786B-B1ED92E6D815}"/>
              </a:ext>
            </a:extLst>
          </p:cNvPr>
          <p:cNvSpPr txBox="1"/>
          <p:nvPr/>
        </p:nvSpPr>
        <p:spPr>
          <a:xfrm>
            <a:off x="0" y="2060299"/>
            <a:ext cx="5080001" cy="393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</a:rPr>
              <a:t>Kintex-7 FPGA</a:t>
            </a:r>
            <a:r>
              <a:rPr lang="zh-CN" altLang="en-US" dirty="0">
                <a:latin typeface="Times New Roman" panose="02020603050405020304" pitchFamily="18" charset="0"/>
              </a:rPr>
              <a:t>的一个</a:t>
            </a:r>
            <a:r>
              <a:rPr lang="en-US" altLang="zh-CN" dirty="0">
                <a:latin typeface="Times New Roman" panose="02020603050405020304" pitchFamily="18" charset="0"/>
              </a:rPr>
              <a:t>Clock Region</a:t>
            </a:r>
            <a:r>
              <a:rPr lang="zh-CN" altLang="en-US" dirty="0">
                <a:latin typeface="Times New Roman" panose="02020603050405020304" pitchFamily="18" charset="0"/>
              </a:rPr>
              <a:t>在纵向包含</a:t>
            </a:r>
            <a:r>
              <a:rPr lang="en-US" altLang="zh-CN" dirty="0">
                <a:latin typeface="Times New Roman" panose="02020603050405020304" pitchFamily="18" charset="0"/>
              </a:rPr>
              <a:t>50</a:t>
            </a:r>
            <a:r>
              <a:rPr lang="zh-CN" altLang="en-US" dirty="0">
                <a:latin typeface="Times New Roman" panose="02020603050405020304" pitchFamily="18" charset="0"/>
              </a:rPr>
              <a:t>行</a:t>
            </a:r>
            <a:r>
              <a:rPr lang="en-US" altLang="zh-CN" dirty="0">
                <a:latin typeface="Times New Roman" panose="02020603050405020304" pitchFamily="18" charset="0"/>
              </a:rPr>
              <a:t>CLB</a:t>
            </a:r>
            <a:r>
              <a:rPr lang="zh-CN" altLang="en-US" dirty="0">
                <a:latin typeface="Times New Roman" panose="02020603050405020304" pitchFamily="18" charset="0"/>
              </a:rPr>
              <a:t>，每个</a:t>
            </a:r>
            <a:r>
              <a:rPr lang="en-US" altLang="zh-CN" dirty="0">
                <a:latin typeface="Times New Roman" panose="02020603050405020304" pitchFamily="18" charset="0"/>
              </a:rPr>
              <a:t>CLB</a:t>
            </a:r>
            <a:r>
              <a:rPr lang="zh-CN" altLang="en-US" dirty="0">
                <a:latin typeface="Times New Roman" panose="02020603050405020304" pitchFamily="18" charset="0"/>
              </a:rPr>
              <a:t>包含两列</a:t>
            </a:r>
            <a:r>
              <a:rPr lang="en-US" altLang="zh-CN" dirty="0">
                <a:latin typeface="Times New Roman" panose="02020603050405020304" pitchFamily="18" charset="0"/>
              </a:rPr>
              <a:t>Slice</a:t>
            </a:r>
            <a:r>
              <a:rPr lang="zh-CN" altLang="en-US" dirty="0">
                <a:latin typeface="Times New Roman" panose="02020603050405020304" pitchFamily="18" charset="0"/>
              </a:rPr>
              <a:t>，每个</a:t>
            </a:r>
            <a:r>
              <a:rPr lang="en-US" altLang="zh-CN" dirty="0">
                <a:latin typeface="Times New Roman" panose="02020603050405020304" pitchFamily="18" charset="0"/>
              </a:rPr>
              <a:t>Slice</a:t>
            </a:r>
            <a:r>
              <a:rPr lang="zh-CN" altLang="en-US" dirty="0">
                <a:latin typeface="Times New Roman" panose="02020603050405020304" pitchFamily="18" charset="0"/>
              </a:rPr>
              <a:t>具有一个</a:t>
            </a:r>
            <a:r>
              <a:rPr lang="en-US" altLang="zh-CN" dirty="0">
                <a:latin typeface="Times New Roman" panose="02020603050405020304" pitchFamily="18" charset="0"/>
              </a:rPr>
              <a:t>CARRY4</a:t>
            </a:r>
            <a:r>
              <a:rPr lang="zh-CN" altLang="en-US" dirty="0">
                <a:latin typeface="Times New Roman" panose="02020603050405020304" pitchFamily="18" charset="0"/>
              </a:rPr>
              <a:t>；中央</a:t>
            </a:r>
            <a:r>
              <a:rPr lang="en-US" altLang="zh-CN" dirty="0">
                <a:latin typeface="Times New Roman" panose="02020603050405020304" pitchFamily="18" charset="0"/>
              </a:rPr>
              <a:t>HCLK</a:t>
            </a:r>
            <a:r>
              <a:rPr lang="zh-CN" altLang="en-US" dirty="0">
                <a:latin typeface="Times New Roman" panose="02020603050405020304" pitchFamily="18" charset="0"/>
              </a:rPr>
              <a:t>资源行将</a:t>
            </a:r>
            <a:r>
              <a:rPr lang="en-US" altLang="zh-CN" dirty="0">
                <a:latin typeface="Times New Roman" panose="02020603050405020304" pitchFamily="18" charset="0"/>
              </a:rPr>
              <a:t>Clock Region</a:t>
            </a:r>
            <a:r>
              <a:rPr lang="zh-CN" altLang="en-US" dirty="0">
                <a:latin typeface="Times New Roman" panose="02020603050405020304" pitchFamily="18" charset="0"/>
              </a:rPr>
              <a:t>分为上下两个半区。 </a:t>
            </a:r>
            <a:endParaRPr lang="en-US" altLang="zh-CN" dirty="0">
              <a:latin typeface="Times New Roman" panose="02020603050405020304" pitchFamily="18" charset="0"/>
            </a:endParaRPr>
          </a:p>
          <a:p>
            <a:pPr marL="285750" indent="-28575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</a:rPr>
              <a:t>HCLK</a:t>
            </a:r>
            <a:r>
              <a:rPr lang="zh-CN" altLang="en-US" dirty="0">
                <a:latin typeface="Times New Roman" panose="02020603050405020304" pitchFamily="18" charset="0"/>
              </a:rPr>
              <a:t>资源行位于</a:t>
            </a:r>
            <a:r>
              <a:rPr lang="en-US" altLang="zh-CN" dirty="0">
                <a:latin typeface="Times New Roman" panose="02020603050405020304" pitchFamily="18" charset="0"/>
              </a:rPr>
              <a:t>SLICE_Y24</a:t>
            </a:r>
            <a:r>
              <a:rPr lang="zh-CN" altLang="en-US" dirty="0">
                <a:latin typeface="Times New Roman" panose="02020603050405020304" pitchFamily="18" charset="0"/>
              </a:rPr>
              <a:t>与</a:t>
            </a:r>
            <a:r>
              <a:rPr lang="en-US" altLang="zh-CN" dirty="0">
                <a:latin typeface="Times New Roman" panose="02020603050405020304" pitchFamily="18" charset="0"/>
              </a:rPr>
              <a:t>SLICE_Y25</a:t>
            </a:r>
            <a:r>
              <a:rPr lang="zh-CN" altLang="en-US" dirty="0">
                <a:latin typeface="Times New Roman" panose="02020603050405020304" pitchFamily="18" charset="0"/>
              </a:rPr>
              <a:t>之间，跨越该区域会增加相邻</a:t>
            </a:r>
            <a:r>
              <a:rPr lang="en-US" altLang="zh-CN" dirty="0">
                <a:latin typeface="Times New Roman" panose="02020603050405020304" pitchFamily="18" charset="0"/>
              </a:rPr>
              <a:t>CARRY4</a:t>
            </a:r>
            <a:r>
              <a:rPr lang="zh-CN" altLang="en-US" dirty="0">
                <a:latin typeface="Times New Roman" panose="02020603050405020304" pitchFamily="18" charset="0"/>
              </a:rPr>
              <a:t>之间的物理距离，可能引入额外延迟及抽头延迟突变，将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个启动级和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24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个测量级</a:t>
            </a:r>
            <a:r>
              <a:rPr lang="zh-CN" altLang="en-US" dirty="0">
                <a:latin typeface="Times New Roman" panose="02020603050405020304" pitchFamily="18" charset="0"/>
              </a:rPr>
              <a:t>连续布置于同一</a:t>
            </a:r>
            <a:r>
              <a:rPr lang="en-US" altLang="zh-CN" dirty="0">
                <a:latin typeface="Times New Roman" panose="02020603050405020304" pitchFamily="18" charset="0"/>
              </a:rPr>
              <a:t>SLICE</a:t>
            </a:r>
            <a:r>
              <a:rPr lang="zh-CN" altLang="en-US" dirty="0">
                <a:latin typeface="Times New Roman" panose="02020603050405020304" pitchFamily="18" charset="0"/>
              </a:rPr>
              <a:t>列、同一</a:t>
            </a:r>
            <a:r>
              <a:rPr lang="en-US" altLang="zh-CN" dirty="0">
                <a:latin typeface="Times New Roman" panose="02020603050405020304" pitchFamily="18" charset="0"/>
              </a:rPr>
              <a:t>Clock Region</a:t>
            </a:r>
            <a:r>
              <a:rPr lang="zh-CN" altLang="en-US" dirty="0">
                <a:latin typeface="Times New Roman" panose="02020603050405020304" pitchFamily="18" charset="0"/>
              </a:rPr>
              <a:t>半区，，以保持延迟链的物理连续性和抽头延迟一致性。</a:t>
            </a:r>
            <a:endParaRPr lang="en-US" altLang="zh-CN" dirty="0">
              <a:latin typeface="Times New Roman" panose="02020603050405020304" pitchFamily="18" charset="0"/>
            </a:endParaRP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A2AD1C40-85C5-2ECF-051F-A72D34E30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583" y="1413077"/>
            <a:ext cx="6297025" cy="4848469"/>
          </a:xfrm>
          <a:prstGeom prst="rect">
            <a:avLst/>
          </a:prstGeom>
        </p:spPr>
      </p:pic>
      <p:sp>
        <p:nvSpPr>
          <p:cNvPr id="43" name="文本框 42">
            <a:extLst>
              <a:ext uri="{FF2B5EF4-FFF2-40B4-BE49-F238E27FC236}">
                <a16:creationId xmlns:a16="http://schemas.microsoft.com/office/drawing/2014/main" id="{0037E594-0B80-1ED1-E3D4-35A74B7FEA21}"/>
              </a:ext>
            </a:extLst>
          </p:cNvPr>
          <p:cNvSpPr txBox="1"/>
          <p:nvPr/>
        </p:nvSpPr>
        <p:spPr>
          <a:xfrm>
            <a:off x="8286749" y="6168511"/>
            <a:ext cx="25168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Clock Region in Kintex-7 FPGAs</a:t>
            </a:r>
            <a:endParaRPr lang="zh-CN" altLang="en-US" sz="105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6861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B9272ED-7C07-48F9-B4BD-A173E24A2E07}"/>
              </a:ext>
            </a:extLst>
          </p:cNvPr>
          <p:cNvSpPr txBox="1"/>
          <p:nvPr/>
        </p:nvSpPr>
        <p:spPr>
          <a:xfrm>
            <a:off x="16829" y="1959384"/>
            <a:ext cx="5973191" cy="2382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</a:rPr>
              <a:t>Hit</a:t>
            </a:r>
            <a:r>
              <a:rPr lang="zh-CN" altLang="en-US" dirty="0">
                <a:latin typeface="Times New Roman" panose="02020603050405020304" pitchFamily="18" charset="0"/>
              </a:rPr>
              <a:t>事件沿</a:t>
            </a:r>
            <a:r>
              <a:rPr lang="en-US" altLang="zh-CN" dirty="0">
                <a:latin typeface="Times New Roman" panose="02020603050405020304" pitchFamily="18" charset="0"/>
              </a:rPr>
              <a:t>TDL</a:t>
            </a:r>
            <a:r>
              <a:rPr lang="zh-CN" altLang="en-US" dirty="0">
                <a:latin typeface="Times New Roman" panose="02020603050405020304" pitchFamily="18" charset="0"/>
              </a:rPr>
              <a:t>传播， 采样过早时波前尚未进入测量链，采样结果为全</a:t>
            </a:r>
            <a:r>
              <a:rPr lang="en-US" altLang="zh-CN" dirty="0">
                <a:latin typeface="Times New Roman" panose="02020603050405020304" pitchFamily="18" charset="0"/>
              </a:rPr>
              <a:t>0</a:t>
            </a:r>
            <a:r>
              <a:rPr lang="zh-CN" altLang="en-US" dirty="0">
                <a:latin typeface="Times New Roman" panose="02020603050405020304" pitchFamily="18" charset="0"/>
              </a:rPr>
              <a:t>；采样过晚时波前已经传播至链尾，采样结果无效，由此形成有限的有效捕获窗口。</a:t>
            </a:r>
            <a:endParaRPr lang="en-US" altLang="zh-CN" dirty="0"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</a:rPr>
              <a:t>个</a:t>
            </a:r>
            <a:r>
              <a:rPr lang="en-US" altLang="zh-CN" dirty="0">
                <a:latin typeface="Times New Roman" panose="02020603050405020304" pitchFamily="18" charset="0"/>
              </a:rPr>
              <a:t>CARRY4</a:t>
            </a:r>
            <a:r>
              <a:rPr lang="zh-CN" altLang="en-US" dirty="0">
                <a:latin typeface="Times New Roman" panose="02020603050405020304" pitchFamily="18" charset="0"/>
              </a:rPr>
              <a:t>的总延迟约为</a:t>
            </a:r>
            <a:r>
              <a:rPr lang="en-US" altLang="zh-CN" dirty="0">
                <a:latin typeface="Times New Roman" panose="02020603050405020304" pitchFamily="18" charset="0"/>
              </a:rPr>
              <a:t>1.27 ns</a:t>
            </a:r>
            <a:r>
              <a:rPr lang="zh-CN" altLang="en-US" dirty="0">
                <a:latin typeface="Times New Roman" panose="02020603050405020304" pitchFamily="18" charset="0"/>
              </a:rPr>
              <a:t>。若仅通过提高单相位采样频率实现连续覆盖，理论采样频率需达到约</a:t>
            </a:r>
            <a:r>
              <a:rPr lang="en-US" altLang="zh-CN" dirty="0">
                <a:latin typeface="Times New Roman" panose="02020603050405020304" pitchFamily="18" charset="0"/>
              </a:rPr>
              <a:t>786 MHz</a:t>
            </a:r>
            <a:r>
              <a:rPr lang="zh-CN" altLang="en-US" dirty="0">
                <a:latin typeface="Times New Roman" panose="02020603050405020304" pitchFamily="18" charset="0"/>
              </a:rPr>
              <a:t>，对时钟生成与时序收敛要求较高。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五边形 3">
            <a:extLst>
              <a:ext uri="{FF2B5EF4-FFF2-40B4-BE49-F238E27FC236}">
                <a16:creationId xmlns:a16="http://schemas.microsoft.com/office/drawing/2014/main" id="{ABA54806-D463-4B0F-A64B-0113323B27B7}"/>
              </a:ext>
            </a:extLst>
          </p:cNvPr>
          <p:cNvSpPr/>
          <p:nvPr/>
        </p:nvSpPr>
        <p:spPr>
          <a:xfrm>
            <a:off x="0" y="1258082"/>
            <a:ext cx="3095625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单相位</a:t>
            </a:r>
            <a:r>
              <a:rPr kumimoji="1" lang="en-US" altLang="zh-CN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TDL</a:t>
            </a:r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的有效捕获窗口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7B345D7D-E3F5-D3F4-7C64-1DB7D8164FC2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916270DF-4B6D-90A6-8379-25C1B7464B27}"/>
              </a:ext>
            </a:extLst>
          </p:cNvPr>
          <p:cNvSpPr txBox="1"/>
          <p:nvPr/>
        </p:nvSpPr>
        <p:spPr>
          <a:xfrm>
            <a:off x="8496299" y="5446195"/>
            <a:ext cx="19232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有效捕获窗口与相位盲区时序</a:t>
            </a:r>
          </a:p>
        </p:txBody>
      </p:sp>
      <p:graphicFrame>
        <p:nvGraphicFramePr>
          <p:cNvPr id="46" name="对象 45">
            <a:extLst>
              <a:ext uri="{FF2B5EF4-FFF2-40B4-BE49-F238E27FC236}">
                <a16:creationId xmlns:a16="http://schemas.microsoft.com/office/drawing/2014/main" id="{A2E29772-FA0E-4E7E-919D-8992974EC0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226171"/>
              </p:ext>
            </p:extLst>
          </p:nvPr>
        </p:nvGraphicFramePr>
        <p:xfrm>
          <a:off x="5990020" y="1784738"/>
          <a:ext cx="5909749" cy="3437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4899673" imgH="2849989" progId="Visio.Drawing.15">
                  <p:embed/>
                </p:oleObj>
              </mc:Choice>
              <mc:Fallback>
                <p:oleObj name="Visio" r:id="rId4" imgW="4899673" imgH="2849989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90020" y="1784738"/>
                        <a:ext cx="5909749" cy="3437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对象 48">
            <a:extLst>
              <a:ext uri="{FF2B5EF4-FFF2-40B4-BE49-F238E27FC236}">
                <a16:creationId xmlns:a16="http://schemas.microsoft.com/office/drawing/2014/main" id="{D76DB12B-A9BD-D2B9-0BBA-7EE0704F34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048356"/>
              </p:ext>
            </p:extLst>
          </p:nvPr>
        </p:nvGraphicFramePr>
        <p:xfrm>
          <a:off x="292231" y="4525536"/>
          <a:ext cx="6284912" cy="1652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6" imgW="9882994" imgH="2598529" progId="Visio.Drawing.15">
                  <p:embed/>
                </p:oleObj>
              </mc:Choice>
              <mc:Fallback>
                <p:oleObj name="Visio" r:id="rId6" imgW="9882994" imgH="2598529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2231" y="4525536"/>
                        <a:ext cx="6284912" cy="1652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文本框 52">
            <a:extLst>
              <a:ext uri="{FF2B5EF4-FFF2-40B4-BE49-F238E27FC236}">
                <a16:creationId xmlns:a16="http://schemas.microsoft.com/office/drawing/2014/main" id="{E6E37FFA-11F4-D01F-3E7F-302B5FB23E3D}"/>
              </a:ext>
            </a:extLst>
          </p:cNvPr>
          <p:cNvSpPr txBox="1"/>
          <p:nvPr/>
        </p:nvSpPr>
        <p:spPr>
          <a:xfrm>
            <a:off x="3434688" y="6292022"/>
            <a:ext cx="11468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TDL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延迟链结构</a:t>
            </a:r>
          </a:p>
        </p:txBody>
      </p:sp>
    </p:spTree>
    <p:extLst>
      <p:ext uri="{BB962C8B-B14F-4D97-AF65-F5344CB8AC3E}">
        <p14:creationId xmlns:p14="http://schemas.microsoft.com/office/powerpoint/2010/main" val="188995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FBC6E-829A-C2E9-CDDE-9B610AF35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09BA96-C207-5FF3-F981-4CA8629B0A86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C671DF8-5340-686B-A65C-C0550DEE626A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57A1B6C-31C5-7762-5C11-62E6FDD8DCDA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0276621C-6FDC-7DDA-08F6-922BC85F2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F914AF01-AE4E-4A5E-BC8F-6C321B474414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9BC5CF42-DC9B-4723-1DBD-1B7109D42B5F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7AA120A-F767-61C4-B28B-936120C12873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A5CC70AA-3EDA-4405-1B8B-60C9287DC6A3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4A3CCA4-58E3-597F-C288-F69E755CF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08FF501-F22B-F8DD-50D8-C50C2308FA15}"/>
              </a:ext>
            </a:extLst>
          </p:cNvPr>
          <p:cNvSpPr txBox="1"/>
          <p:nvPr/>
        </p:nvSpPr>
        <p:spPr>
          <a:xfrm>
            <a:off x="70147" y="2019638"/>
            <a:ext cx="6330874" cy="2383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通过</a:t>
            </a:r>
            <a:r>
              <a:rPr lang="en-US" altLang="zh-CN" dirty="0"/>
              <a:t>MMCM</a:t>
            </a:r>
            <a:r>
              <a:rPr lang="zh-CN" altLang="en-US" dirty="0"/>
              <a:t>产生</a:t>
            </a:r>
            <a:r>
              <a:rPr lang="en-US" altLang="zh-CN" dirty="0"/>
              <a:t>0°</a:t>
            </a:r>
            <a:r>
              <a:rPr lang="zh-CN" altLang="en-US" dirty="0"/>
              <a:t>、</a:t>
            </a:r>
            <a:r>
              <a:rPr lang="en-US" altLang="zh-CN" dirty="0"/>
              <a:t>90°</a:t>
            </a:r>
            <a:r>
              <a:rPr lang="zh-CN" altLang="en-US" dirty="0"/>
              <a:t>、</a:t>
            </a:r>
            <a:r>
              <a:rPr lang="en-US" altLang="zh-CN" dirty="0"/>
              <a:t>180°</a:t>
            </a:r>
            <a:r>
              <a:rPr lang="zh-CN" altLang="en-US" dirty="0"/>
              <a:t>和</a:t>
            </a:r>
            <a:r>
              <a:rPr lang="en-US" altLang="zh-CN" dirty="0"/>
              <a:t>270°</a:t>
            </a:r>
            <a:r>
              <a:rPr lang="zh-CN" altLang="en-US" dirty="0"/>
              <a:t>四路采样时钟。如图所示，当单个相位采样过早或过晚时，其他相位采样边沿仍可能在波前位于</a:t>
            </a:r>
            <a:r>
              <a:rPr lang="en-US" altLang="zh-CN" dirty="0"/>
              <a:t>TDL</a:t>
            </a:r>
            <a:r>
              <a:rPr lang="zh-CN" altLang="en-US" dirty="0"/>
              <a:t>内部时获得有效温度码。</a:t>
            </a:r>
            <a:endParaRPr lang="en-US" altLang="zh-CN" dirty="0"/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通过这种方法，可显著降低时钟频率，理论上</a:t>
            </a:r>
            <a:r>
              <a:rPr lang="zh-CN" altLang="zh-CN" dirty="0"/>
              <a:t>最低时钟频率约为197 MHz</a:t>
            </a:r>
            <a:r>
              <a:rPr lang="zh-CN" altLang="en-US" dirty="0"/>
              <a:t>。</a:t>
            </a:r>
            <a:endParaRPr lang="en-US" altLang="zh-CN" dirty="0"/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endParaRPr lang="en-US" altLang="zh-CN" dirty="0"/>
          </a:p>
        </p:txBody>
      </p:sp>
      <p:sp>
        <p:nvSpPr>
          <p:cNvPr id="20" name="五边形 3">
            <a:extLst>
              <a:ext uri="{FF2B5EF4-FFF2-40B4-BE49-F238E27FC236}">
                <a16:creationId xmlns:a16="http://schemas.microsoft.com/office/drawing/2014/main" id="{AA14F35B-4F79-2CAA-AB0A-7120A86355FD}"/>
              </a:ext>
            </a:extLst>
          </p:cNvPr>
          <p:cNvSpPr/>
          <p:nvPr/>
        </p:nvSpPr>
        <p:spPr>
          <a:xfrm>
            <a:off x="0" y="1258082"/>
            <a:ext cx="2028825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四相位交错采样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167D0323-2794-59A0-31CE-001C2148EB21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D17B12DD-CA78-8C72-F4A2-D52D9F28C7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2527940"/>
              </p:ext>
            </p:extLst>
          </p:nvPr>
        </p:nvGraphicFramePr>
        <p:xfrm>
          <a:off x="6181947" y="1629193"/>
          <a:ext cx="5675222" cy="3504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5280668" imgH="3261469" progId="Visio.Drawing.15">
                  <p:embed/>
                </p:oleObj>
              </mc:Choice>
              <mc:Fallback>
                <p:oleObj name="Visio" r:id="rId4" imgW="5280668" imgH="3261469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81947" y="1629193"/>
                        <a:ext cx="5675222" cy="35047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21EC42A4-4781-9369-34F5-A0C468EE224D}"/>
              </a:ext>
            </a:extLst>
          </p:cNvPr>
          <p:cNvSpPr txBox="1"/>
          <p:nvPr/>
        </p:nvSpPr>
        <p:spPr>
          <a:xfrm>
            <a:off x="3170504" y="6236867"/>
            <a:ext cx="11468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TDL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延迟链结构</a:t>
            </a:r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11F21CBA-8818-19F8-73C7-873E6AC0B3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282886"/>
              </p:ext>
            </p:extLst>
          </p:nvPr>
        </p:nvGraphicFramePr>
        <p:xfrm>
          <a:off x="116109" y="4531365"/>
          <a:ext cx="6284912" cy="1652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6" imgW="9882994" imgH="2598529" progId="Visio.Drawing.15">
                  <p:embed/>
                </p:oleObj>
              </mc:Choice>
              <mc:Fallback>
                <p:oleObj name="Visio" r:id="rId6" imgW="9882994" imgH="2598529" progId="Visio.Drawing.15">
                  <p:embed/>
                  <p:pic>
                    <p:nvPicPr>
                      <p:cNvPr id="49" name="对象 48">
                        <a:extLst>
                          <a:ext uri="{FF2B5EF4-FFF2-40B4-BE49-F238E27FC236}">
                            <a16:creationId xmlns:a16="http://schemas.microsoft.com/office/drawing/2014/main" id="{D76DB12B-A9BD-D2B9-0BBA-7EE0704F34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6109" y="4531365"/>
                        <a:ext cx="6284912" cy="1652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ADD25C48-45E8-D763-3562-D150AB4E4CBB}"/>
              </a:ext>
            </a:extLst>
          </p:cNvPr>
          <p:cNvSpPr txBox="1"/>
          <p:nvPr/>
        </p:nvSpPr>
        <p:spPr>
          <a:xfrm>
            <a:off x="8712994" y="5185291"/>
            <a:ext cx="205978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有效捕获窗口与相位盲区时序</a:t>
            </a:r>
          </a:p>
        </p:txBody>
      </p:sp>
    </p:spTree>
    <p:extLst>
      <p:ext uri="{BB962C8B-B14F-4D97-AF65-F5344CB8AC3E}">
        <p14:creationId xmlns:p14="http://schemas.microsoft.com/office/powerpoint/2010/main" val="123127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8B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F2CB2D-6123-C02F-9288-32EA33B0B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0" descr="C:\Users\mengming\Documents\Codex\2026-07-20\wo\work\reference_unpack\ppt\media\image3.jpeg">
            <a:extLst>
              <a:ext uri="{FF2B5EF4-FFF2-40B4-BE49-F238E27FC236}">
                <a16:creationId xmlns:a16="http://schemas.microsoft.com/office/drawing/2014/main" id="{E851C22B-F6D0-21BB-7D50-B5400498F1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0" y="3163824"/>
            <a:ext cx="12191695" cy="3694176"/>
          </a:xfrm>
          <a:prstGeom prst="rect">
            <a:avLst/>
          </a:prstGeom>
        </p:spPr>
      </p:pic>
      <p:sp>
        <p:nvSpPr>
          <p:cNvPr id="24" name="Shape 0">
            <a:extLst>
              <a:ext uri="{FF2B5EF4-FFF2-40B4-BE49-F238E27FC236}">
                <a16:creationId xmlns:a16="http://schemas.microsoft.com/office/drawing/2014/main" id="{056CC18A-C914-DCF9-5170-3E3207C4E3F2}"/>
              </a:ext>
            </a:extLst>
          </p:cNvPr>
          <p:cNvSpPr/>
          <p:nvPr/>
        </p:nvSpPr>
        <p:spPr>
          <a:xfrm>
            <a:off x="-1" y="3127248"/>
            <a:ext cx="12191695" cy="3730752"/>
          </a:xfrm>
          <a:prstGeom prst="rect">
            <a:avLst/>
          </a:prstGeom>
          <a:solidFill>
            <a:srgbClr val="0B6FB8">
              <a:alpha val="72000"/>
            </a:srgbClr>
          </a:solidFill>
          <a:ln w="12700">
            <a:solidFill>
              <a:srgbClr val="0B6FB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0BE9A0B-F302-E57B-92A0-B3631249B2BF}"/>
              </a:ext>
            </a:extLst>
          </p:cNvPr>
          <p:cNvSpPr txBox="1"/>
          <p:nvPr/>
        </p:nvSpPr>
        <p:spPr>
          <a:xfrm>
            <a:off x="11734608" y="654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2</a:t>
            </a: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057DF249-BFD4-78DB-159B-8379EE6CE350}"/>
              </a:ext>
            </a:extLst>
          </p:cNvPr>
          <p:cNvSpPr/>
          <p:nvPr/>
        </p:nvSpPr>
        <p:spPr>
          <a:xfrm>
            <a:off x="9235440" y="5989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年学术年会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6" name="Shape 1">
            <a:extLst>
              <a:ext uri="{FF2B5EF4-FFF2-40B4-BE49-F238E27FC236}">
                <a16:creationId xmlns:a16="http://schemas.microsoft.com/office/drawing/2014/main" id="{16E98AE9-D9C4-1048-F99D-2FBBA127A0AB}"/>
              </a:ext>
            </a:extLst>
          </p:cNvPr>
          <p:cNvSpPr/>
          <p:nvPr/>
        </p:nvSpPr>
        <p:spPr>
          <a:xfrm>
            <a:off x="621792" y="384048"/>
            <a:ext cx="288036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8" name="Image 1" descr="C:\Users\mengming\Documents\Codex\2026-07-20\wo\work\reference_unpack\ppt\media\image4.png">
            <a:extLst>
              <a:ext uri="{FF2B5EF4-FFF2-40B4-BE49-F238E27FC236}">
                <a16:creationId xmlns:a16="http://schemas.microsoft.com/office/drawing/2014/main" id="{0754295E-EAC1-E8A9-F656-863522D99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106" y="475488"/>
            <a:ext cx="1445732" cy="521208"/>
          </a:xfrm>
          <a:prstGeom prst="rect">
            <a:avLst/>
          </a:prstGeom>
        </p:spPr>
      </p:pic>
      <p:sp>
        <p:nvSpPr>
          <p:cNvPr id="40" name="Text 2">
            <a:extLst>
              <a:ext uri="{FF2B5EF4-FFF2-40B4-BE49-F238E27FC236}">
                <a16:creationId xmlns:a16="http://schemas.microsoft.com/office/drawing/2014/main" id="{F8FA09B1-4AA0-0BE6-0C32-DF3AD122F942}"/>
              </a:ext>
            </a:extLst>
          </p:cNvPr>
          <p:cNvSpPr/>
          <p:nvPr/>
        </p:nvSpPr>
        <p:spPr>
          <a:xfrm>
            <a:off x="1095531" y="1376172"/>
            <a:ext cx="10789920" cy="3889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514350" marR="0" lvl="0" indent="-514350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像素芯片架构与关键电路设计</a:t>
            </a:r>
            <a:endParaRPr kumimoji="0" lang="en-US" altLang="zh-CN" sz="3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514350" marR="0" lvl="0" indent="-514350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FPGA-TDC</a:t>
            </a: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一体化测试平台</a:t>
            </a:r>
            <a:endParaRPr kumimoji="0" lang="en-US" altLang="zh-CN" sz="3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514350" marR="0" lvl="0" indent="-514350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芯片测试结果与性能评估</a:t>
            </a:r>
          </a:p>
        </p:txBody>
      </p:sp>
    </p:spTree>
    <p:extLst>
      <p:ext uri="{BB962C8B-B14F-4D97-AF65-F5344CB8AC3E}">
        <p14:creationId xmlns:p14="http://schemas.microsoft.com/office/powerpoint/2010/main" val="274109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73C6C-289F-832C-31A3-A47D332A0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B37C114-2B95-842D-40A9-E108A1A8E07C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99FFF070-946C-4312-1CB4-88690B6B93CE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1D9CC5C-7EA6-0C91-6293-B20CBCA097EB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84749E9F-0BE8-518A-F735-43A38B6E6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E46869F5-4D76-79A8-9E73-6C7095A51C88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CE91F361-725E-4ED6-0263-0F052DAB761B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F2C1374-3990-880C-03E6-EC675DBC0230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F4F4EEF0-3433-BBD2-A219-45AFF6D4D445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F599813-1FE1-4D18-8DB8-1F748C3A5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78ACAF7-832C-5B63-C452-89B6953E2244}"/>
                  </a:ext>
                </a:extLst>
              </p:cNvPr>
              <p:cNvSpPr txBox="1"/>
              <p:nvPr/>
            </p:nvSpPr>
            <p:spPr>
              <a:xfrm>
                <a:off x="1" y="1870824"/>
                <a:ext cx="5024582" cy="4322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zh-CN" dirty="0"/>
                  <a:t>将96位温度计码划分为16组，每组包含6个抽头，通过检测连续全1分组确定跳变所在的粗位置。</a:t>
                </a:r>
                <a:endParaRPr lang="en-US" altLang="zh-CN" dirty="0"/>
              </a:p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zh-CN" dirty="0"/>
                  <a:t>根据粗位置截取相邻两组组成的12位局部窗口，检测窗口内有效位数，获得组内细位置。</a:t>
                </a:r>
                <a:endParaRPr lang="en-US" altLang="zh-CN" dirty="0"/>
              </a:p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zh-CN" dirty="0"/>
                  <a:t>最终按照 </a:t>
                </a:r>
                <a14:m>
                  <m:oMath xmlns:m="http://schemas.openxmlformats.org/officeDocument/2006/math">
                    <m:r>
                      <a:rPr lang="zh-CN" altLang="zh-CN" i="1" dirty="0" smtClean="0">
                        <a:latin typeface="Cambria Math" panose="02040503050406030204" pitchFamily="18" charset="0"/>
                      </a:rPr>
                      <m:t>𝑏𝑖𝑛</m:t>
                    </m:r>
                    <m:r>
                      <a:rPr lang="zh-CN" altLang="zh-CN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zh-CN" i="1" dirty="0">
                        <a:latin typeface="Cambria Math" panose="02040503050406030204" pitchFamily="18" charset="0"/>
                      </a:rPr>
                      <m:t>𝑐𝑜𝑎𝑟𝑠𝑒</m:t>
                    </m:r>
                    <m:r>
                      <a:rPr lang="zh-CN" altLang="zh-CN" i="0" dirty="0">
                        <a:latin typeface="Cambria Math" panose="02040503050406030204" pitchFamily="18" charset="0"/>
                      </a:rPr>
                      <m:t>×6+</m:t>
                    </m:r>
                    <m:r>
                      <a:rPr lang="zh-CN" altLang="zh-CN" i="1" dirty="0">
                        <a:latin typeface="Cambria Math" panose="02040503050406030204" pitchFamily="18" charset="0"/>
                      </a:rPr>
                      <m:t>𝑓𝑖𝑛𝑒</m:t>
                    </m:r>
                  </m:oMath>
                </a14:m>
                <a:r>
                  <a:rPr lang="zh-CN" altLang="zh-CN" dirty="0"/>
                  <a:t>得到0～95的局部细时间码。</a:t>
                </a:r>
                <a:endParaRPr lang="en-US" altLang="zh-CN" dirty="0"/>
              </a:p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zh-CN" dirty="0"/>
                  <a:t>编码过程采用</a:t>
                </a:r>
                <a:r>
                  <a:rPr lang="zh-CN" altLang="zh-CN" b="1" dirty="0">
                    <a:solidFill>
                      <a:srgbClr val="FF0000"/>
                    </a:solidFill>
                  </a:rPr>
                  <a:t>三级流水结构</a:t>
                </a:r>
                <a:r>
                  <a:rPr lang="zh-CN" altLang="zh-CN" dirty="0"/>
                  <a:t>，缩短96位长优先链的组合路径；流水线填满后可保持每周期处理一组温度码。</a:t>
                </a:r>
              </a:p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78ACAF7-832C-5B63-C452-89B6953E22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870824"/>
                <a:ext cx="5024582" cy="4322850"/>
              </a:xfrm>
              <a:prstGeom prst="rect">
                <a:avLst/>
              </a:prstGeom>
              <a:blipFill>
                <a:blip r:embed="rId4"/>
                <a:stretch>
                  <a:fillRect l="-728" r="-13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五边形 3">
            <a:extLst>
              <a:ext uri="{FF2B5EF4-FFF2-40B4-BE49-F238E27FC236}">
                <a16:creationId xmlns:a16="http://schemas.microsoft.com/office/drawing/2014/main" id="{1F8AA0A2-2134-20BC-9073-C05157006D2B}"/>
              </a:ext>
            </a:extLst>
          </p:cNvPr>
          <p:cNvSpPr/>
          <p:nvPr/>
        </p:nvSpPr>
        <p:spPr>
          <a:xfrm>
            <a:off x="0" y="1258082"/>
            <a:ext cx="1666876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分级流水编码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67EF9848-6D86-D64D-744F-9B2FEF7D93DE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1347EB-2859-23DE-F723-B487505DB552}"/>
              </a:ext>
            </a:extLst>
          </p:cNvPr>
          <p:cNvSpPr txBox="1"/>
          <p:nvPr/>
        </p:nvSpPr>
        <p:spPr>
          <a:xfrm>
            <a:off x="7831413" y="5057556"/>
            <a:ext cx="2220305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96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位温度计码分级流水编码示意图</a:t>
            </a:r>
          </a:p>
        </p:txBody>
      </p:sp>
      <p:graphicFrame>
        <p:nvGraphicFramePr>
          <p:cNvPr id="31" name="对象 30">
            <a:extLst>
              <a:ext uri="{FF2B5EF4-FFF2-40B4-BE49-F238E27FC236}">
                <a16:creationId xmlns:a16="http://schemas.microsoft.com/office/drawing/2014/main" id="{E5D8FCEA-A38A-1A31-B192-333FC3877D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094339"/>
              </p:ext>
            </p:extLst>
          </p:nvPr>
        </p:nvGraphicFramePr>
        <p:xfrm>
          <a:off x="5209784" y="2154710"/>
          <a:ext cx="6843671" cy="2851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8267524" imgH="3444349" progId="Visio.Drawing.15">
                  <p:embed/>
                </p:oleObj>
              </mc:Choice>
              <mc:Fallback>
                <p:oleObj name="Visio" r:id="rId5" imgW="8267524" imgH="3444349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09784" y="2154710"/>
                        <a:ext cx="6843671" cy="28515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903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F4384-B7EC-6880-A24B-F19E8EE31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24C963D-5D9B-EC00-E5A2-A64136785285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061064BA-E565-6C7D-8786-63746ECC0C07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4A0F8DE9-2990-22A8-56A9-39EA1150DB8B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1471BC8-014F-63C3-40EB-7528C9BB5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50CCB8CF-FE91-6C67-F29E-1CCD2DF1A276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D32BB1A9-B2B6-3966-DDC6-469D0DEF8398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A22FBAE1-5A62-2709-752E-ADF8485F491C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BFE35DED-9BAD-46AB-8F42-3B9C5C77B6A7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C7CF4E2-04C5-C9AD-9A24-928AC4CAA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1D80E82E-299C-DF37-595D-876103107FDE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  <p:sp>
        <p:nvSpPr>
          <p:cNvPr id="23" name="五边形 3">
            <a:extLst>
              <a:ext uri="{FF2B5EF4-FFF2-40B4-BE49-F238E27FC236}">
                <a16:creationId xmlns:a16="http://schemas.microsoft.com/office/drawing/2014/main" id="{51006574-5256-F64B-4BB6-9B41D66D34E8}"/>
              </a:ext>
            </a:extLst>
          </p:cNvPr>
          <p:cNvSpPr/>
          <p:nvPr/>
        </p:nvSpPr>
        <p:spPr>
          <a:xfrm>
            <a:off x="0" y="1245104"/>
            <a:ext cx="2621280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多相位同步与优先仲裁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9B898DC-1696-3C30-1E6D-EE12CEE2DEAD}"/>
              </a:ext>
            </a:extLst>
          </p:cNvPr>
          <p:cNvSpPr txBox="1"/>
          <p:nvPr/>
        </p:nvSpPr>
        <p:spPr>
          <a:xfrm>
            <a:off x="30480" y="1807043"/>
            <a:ext cx="5649884" cy="3935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dirty="0"/>
              <a:t>四路编码器分别在对应相位时钟域内输出局部细时间码及有效标志，不能直接在组合逻辑中进行跨相位选择。</a:t>
            </a:r>
            <a:endParaRPr lang="en-US" altLang="zh-CN" dirty="0"/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dirty="0"/>
              <a:t>0°和90°结果直接转移至0°时钟域；180°结果先经90°寄存器、270°结果先经180°寄存器，再统一寄存至0°时钟域。</a:t>
            </a:r>
            <a:endParaRPr lang="en-US" altLang="zh-CN" dirty="0"/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dirty="0"/>
              <a:t>在0°时钟域按照0°、90°、180°、270°的优先级选择一路有效结果，并加入相应相位偏移。</a:t>
            </a:r>
            <a:endParaRPr lang="en-US" altLang="zh-CN" dirty="0"/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dirty="0"/>
              <a:t>四路0～95局部时间码最终拼接为0～383的9位统一细时间坐标。</a:t>
            </a:r>
            <a:endParaRPr lang="zh-CN" altLang="en-US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5B5F23AE-BB26-F151-E2BD-48109E21F7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2999259"/>
              </p:ext>
            </p:extLst>
          </p:nvPr>
        </p:nvGraphicFramePr>
        <p:xfrm>
          <a:off x="5797729" y="1461145"/>
          <a:ext cx="6146231" cy="3527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6187409" imgH="3550811" progId="Visio.Drawing.15">
                  <p:embed/>
                </p:oleObj>
              </mc:Choice>
              <mc:Fallback>
                <p:oleObj name="Visio" r:id="rId4" imgW="6187409" imgH="3550811" progId="Visio.Drawing.15">
                  <p:embed/>
                  <p:pic>
                    <p:nvPicPr>
                      <p:cNvPr id="26" name="对象 25">
                        <a:extLst>
                          <a:ext uri="{FF2B5EF4-FFF2-40B4-BE49-F238E27FC236}">
                            <a16:creationId xmlns:a16="http://schemas.microsoft.com/office/drawing/2014/main" id="{B25BCD31-65FB-6D0C-8776-713FE99FC7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97729" y="1461145"/>
                        <a:ext cx="6146231" cy="3527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文本框 27">
            <a:extLst>
              <a:ext uri="{FF2B5EF4-FFF2-40B4-BE49-F238E27FC236}">
                <a16:creationId xmlns:a16="http://schemas.microsoft.com/office/drawing/2014/main" id="{BCEEF074-7459-2D1A-7A95-5B188332041C}"/>
              </a:ext>
            </a:extLst>
          </p:cNvPr>
          <p:cNvSpPr txBox="1"/>
          <p:nvPr/>
        </p:nvSpPr>
        <p:spPr>
          <a:xfrm>
            <a:off x="8331320" y="5359005"/>
            <a:ext cx="148395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分级流水编码示意图</a:t>
            </a:r>
          </a:p>
        </p:txBody>
      </p:sp>
    </p:spTree>
    <p:extLst>
      <p:ext uri="{BB962C8B-B14F-4D97-AF65-F5344CB8AC3E}">
        <p14:creationId xmlns:p14="http://schemas.microsoft.com/office/powerpoint/2010/main" val="1239497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75EBB-E3BF-55BA-6C16-4BD961FAE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18A526AD-DEE2-6C43-B9C5-792CD10B8EF3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1DABE2DC-A1D4-4071-9D46-5970E1DA3396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E5B9EAA9-C07D-C886-0CBB-4EBE00020544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843C3685-54A9-4BF4-4A8F-4101C6F1D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5425CB89-2B72-F0F8-8A4C-1ED5596DD65B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3252F886-5024-DE93-178B-3DEEA3B4D665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342FE7B-5001-C220-6152-1BA23E7A9056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DA233838-DAAF-43C2-F693-B065B06DA33E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01431046-FB4B-0017-0FD8-8AFF5F43C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CCA2B12-3267-AB28-8B8B-AE5A1997CE3B}"/>
                  </a:ext>
                </a:extLst>
              </p:cNvPr>
              <p:cNvSpPr txBox="1"/>
              <p:nvPr/>
            </p:nvSpPr>
            <p:spPr>
              <a:xfrm>
                <a:off x="116109" y="1799473"/>
                <a:ext cx="5979892" cy="39037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校准模式下，选择环形振荡器产生与采样时钟异步的测试</a:t>
                </a:r>
                <a:r>
                  <a:rPr lang="en-US" altLang="zh-CN" dirty="0"/>
                  <a:t>Hit</a:t>
                </a:r>
                <a:r>
                  <a:rPr lang="zh-CN" altLang="en-US" dirty="0"/>
                  <a:t>，使事件在一个时钟周期内近似均匀分布。由于各</a:t>
                </a:r>
                <a:r>
                  <a:rPr lang="zh-CN" altLang="en-US" b="1" dirty="0">
                    <a:solidFill>
                      <a:srgbClr val="FF0000"/>
                    </a:solidFill>
                  </a:rPr>
                  <a:t>原始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bin</a:t>
                </a:r>
                <a:r>
                  <a:rPr lang="zh-CN" altLang="en-US" b="1" dirty="0">
                    <a:solidFill>
                      <a:srgbClr val="FF0000"/>
                    </a:solidFill>
                  </a:rPr>
                  <a:t>的命中次数与其实际时间宽度成正比</a:t>
                </a:r>
                <a:r>
                  <a:rPr lang="zh-CN" altLang="en-US" dirty="0"/>
                  <a:t>，可通过码密度统计估计</a:t>
                </a:r>
                <a:r>
                  <a:rPr lang="en-US" altLang="zh-CN" dirty="0"/>
                  <a:t>bin</a:t>
                </a:r>
                <a:r>
                  <a:rPr lang="zh-CN" altLang="en-US" dirty="0"/>
                  <a:t>宽。 </a:t>
                </a:r>
                <a:endParaRPr lang="en-US" altLang="zh-CN" dirty="0"/>
              </a:p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dirty="0"/>
                  <a:t>FPGA</a:t>
                </a:r>
                <a:r>
                  <a:rPr lang="zh-CN" altLang="en-US" dirty="0"/>
                  <a:t>对</a:t>
                </a:r>
                <a:r>
                  <a:rPr lang="en-US" altLang="zh-CN" dirty="0"/>
                  <a:t>384</a:t>
                </a:r>
                <a:r>
                  <a:rPr lang="zh-CN" altLang="en-US" dirty="0"/>
                  <a:t>个原始细时间</a:t>
                </a:r>
                <a:r>
                  <a:rPr lang="en-US" altLang="zh-CN" dirty="0"/>
                  <a:t>bin</a:t>
                </a:r>
                <a:r>
                  <a:rPr lang="zh-CN" altLang="en-US" dirty="0"/>
                  <a:t>进行直方图累积，共采集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i="0" dirty="0" smtClean="0">
                            <a:latin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zh-CN" altLang="en-US" dirty="0"/>
                  <a:t>个有效事件，并根据各</a:t>
                </a:r>
                <a:r>
                  <a:rPr lang="en-US" altLang="zh-CN" dirty="0"/>
                  <a:t>bin</a:t>
                </a:r>
                <a:r>
                  <a:rPr lang="zh-CN" altLang="en-US" dirty="0"/>
                  <a:t>的命中次数计算中点累积分布：  </a:t>
                </a:r>
                <a:endParaRPr lang="en-US" altLang="zh-CN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 dirty="0" smtClean="0">
                          <a:latin typeface="Cambria Math" panose="02040503050406030204" pitchFamily="18" charset="0"/>
                        </a:rPr>
                        <m:t>𝐿𝑈𝑇</m:t>
                      </m:r>
                      <m:d>
                        <m:d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altLang="zh-CN" i="0" dirty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i="0" dirty="0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0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CN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 dirty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 dirty="0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altLang="zh-CN" i="0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 dirty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altLang="zh-CN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zh-CN" dirty="0"/>
              </a:p>
              <a:p>
                <a:r>
                  <a:rPr lang="zh-CN" altLang="zh-CN" dirty="0"/>
                  <a:t>其中，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i="1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zh-CN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zh-CN" dirty="0"/>
                  <a:t>为第 </a:t>
                </a:r>
                <a14:m>
                  <m:oMath xmlns:m="http://schemas.openxmlformats.org/officeDocument/2006/math">
                    <m:r>
                      <a:rPr lang="zh-CN" altLang="zh-CN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zh-CN" altLang="zh-CN" dirty="0"/>
                  <a:t>个bin的命中次数。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CCA2B12-3267-AB28-8B8B-AE5A1997C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09" y="1799473"/>
                <a:ext cx="5979892" cy="3903761"/>
              </a:xfrm>
              <a:prstGeom prst="rect">
                <a:avLst/>
              </a:prstGeom>
              <a:blipFill>
                <a:blip r:embed="rId4"/>
                <a:stretch>
                  <a:fillRect l="-815" r="-815" b="-14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五边形 3">
            <a:extLst>
              <a:ext uri="{FF2B5EF4-FFF2-40B4-BE49-F238E27FC236}">
                <a16:creationId xmlns:a16="http://schemas.microsoft.com/office/drawing/2014/main" id="{33C0EB5B-1EAF-7777-3FCB-7E28A7703597}"/>
              </a:ext>
            </a:extLst>
          </p:cNvPr>
          <p:cNvSpPr/>
          <p:nvPr/>
        </p:nvSpPr>
        <p:spPr>
          <a:xfrm>
            <a:off x="0" y="1258082"/>
            <a:ext cx="1898650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码密度校准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A4DD1CEF-E1A4-13F0-ADE8-C0E3A860B0A8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41EBE368-5A4C-01C9-7729-8FF32E2DAC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183767"/>
              </p:ext>
            </p:extLst>
          </p:nvPr>
        </p:nvGraphicFramePr>
        <p:xfrm>
          <a:off x="6467475" y="1651650"/>
          <a:ext cx="5724525" cy="1983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7566637" imgH="2621389" progId="Visio.Drawing.15">
                  <p:embed/>
                </p:oleObj>
              </mc:Choice>
              <mc:Fallback>
                <p:oleObj name="Visio" r:id="rId5" imgW="7566637" imgH="2621389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67475" y="1651650"/>
                        <a:ext cx="5724525" cy="1983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文本框 23">
            <a:extLst>
              <a:ext uri="{FF2B5EF4-FFF2-40B4-BE49-F238E27FC236}">
                <a16:creationId xmlns:a16="http://schemas.microsoft.com/office/drawing/2014/main" id="{7842BD77-84E0-99E3-CC8F-76D64EF2CFE5}"/>
              </a:ext>
            </a:extLst>
          </p:cNvPr>
          <p:cNvSpPr txBox="1"/>
          <p:nvPr/>
        </p:nvSpPr>
        <p:spPr>
          <a:xfrm>
            <a:off x="8265810" y="3508790"/>
            <a:ext cx="178590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码密度校准及</a:t>
            </a:r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LUT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生成流程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0E47668-7295-68A4-C3C3-DC024A3640DD}"/>
                  </a:ext>
                </a:extLst>
              </p:cNvPr>
              <p:cNvSpPr txBox="1"/>
              <p:nvPr/>
            </p:nvSpPr>
            <p:spPr>
              <a:xfrm>
                <a:off x="6047788" y="3782518"/>
                <a:ext cx="6105524" cy="27351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sz="1800" dirty="0"/>
                  <a:t>新生成的校准数据写入非活动</a:t>
                </a:r>
                <a:r>
                  <a:rPr lang="en-US" altLang="zh-CN" sz="1800" dirty="0"/>
                  <a:t>LUT</a:t>
                </a:r>
                <a:r>
                  <a:rPr lang="zh-CN" altLang="en-US" sz="1800" dirty="0"/>
                  <a:t>页；全部</a:t>
                </a:r>
                <a:r>
                  <a:rPr lang="en-US" altLang="zh-CN" sz="1800" dirty="0"/>
                  <a:t>384</a:t>
                </a:r>
                <a:r>
                  <a:rPr lang="zh-CN" altLang="en-US" sz="1800" dirty="0"/>
                  <a:t>个</a:t>
                </a:r>
                <a:r>
                  <a:rPr lang="en-US" altLang="zh-CN" sz="1800" dirty="0"/>
                  <a:t>bin</a:t>
                </a:r>
                <a:r>
                  <a:rPr lang="zh-CN" altLang="en-US" sz="1800" dirty="0"/>
                  <a:t>配置完成后，采用原子页切换将其设为活动页，避免未完成的校准表参与后续测量。  </a:t>
                </a:r>
                <a:endParaRPr lang="en-US" altLang="zh-CN" sz="1800" dirty="0"/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sz="1800" dirty="0"/>
                  <a:t>测量模式下，</a:t>
                </a:r>
                <a:r>
                  <a:rPr lang="en-US" altLang="zh-CN" sz="1800" dirty="0"/>
                  <a:t>ASIC</a:t>
                </a:r>
                <a:r>
                  <a:rPr lang="zh-CN" altLang="en-US" sz="1800" dirty="0"/>
                  <a:t>输出事件经过</a:t>
                </a:r>
                <a:r>
                  <a:rPr lang="en-US" altLang="zh-CN" sz="1800" dirty="0"/>
                  <a:t>TDC</a:t>
                </a:r>
                <a:r>
                  <a:rPr lang="zh-CN" altLang="en-US" sz="1800" dirty="0"/>
                  <a:t>编码得到原始</a:t>
                </a:r>
                <a:r>
                  <a:rPr lang="en-US" altLang="zh-CN" sz="1800" dirty="0"/>
                  <a:t>bin</a:t>
                </a:r>
                <a:r>
                  <a:rPr lang="zh-CN" altLang="en-US" sz="1800" dirty="0"/>
                  <a:t>，并以其为地址读取活动</a:t>
                </a:r>
                <a:r>
                  <a:rPr lang="en-US" altLang="zh-CN" sz="1800" dirty="0"/>
                  <a:t>LUT</a:t>
                </a:r>
                <a:r>
                  <a:rPr lang="zh-CN" altLang="en-US" sz="1800" dirty="0"/>
                  <a:t>页，将非均匀的原始</a:t>
                </a:r>
                <a:r>
                  <a:rPr lang="en-US" altLang="zh-CN" sz="1800" dirty="0"/>
                  <a:t>bin</a:t>
                </a:r>
                <a:r>
                  <a:rPr lang="zh-CN" altLang="en-US" sz="1800" dirty="0"/>
                  <a:t>转换为校准后的细时间：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sz="18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1800" i="0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i="1" dirty="0">
                            <a:latin typeface="Cambria Math" panose="02040503050406030204" pitchFamily="18" charset="0"/>
                          </a:rPr>
                          <m:t>𝐿𝑈𝑇</m:t>
                        </m:r>
                        <m:d>
                          <m:dPr>
                            <m:ctrlPr>
                              <a:rPr lang="en-US" altLang="zh-CN" sz="18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altLang="zh-CN" sz="1800" i="0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i="0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1800" i="0" dirty="0">
                                <a:latin typeface="Cambria Math" panose="02040503050406030204" pitchFamily="18" charset="0"/>
                              </a:rPr>
                              <m:t>18</m:t>
                            </m:r>
                          </m:sup>
                        </m:sSup>
                      </m:den>
                    </m:f>
                    <m:sSub>
                      <m:sSubPr>
                        <m:ctrlPr>
                          <a:rPr lang="en-US" altLang="zh-CN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i="0" dirty="0">
                            <a:latin typeface="Cambria Math" panose="02040503050406030204" pitchFamily="18" charset="0"/>
                          </a:rPr>
                          <m:t>clk</m:t>
                        </m:r>
                      </m:sub>
                    </m:sSub>
                  </m:oMath>
                </a14:m>
                <a:endParaRPr lang="en-US" altLang="zh-CN" sz="1800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0E47668-7295-68A4-C3C3-DC024A364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788" y="3782518"/>
                <a:ext cx="6105524" cy="2735172"/>
              </a:xfrm>
              <a:prstGeom prst="rect">
                <a:avLst/>
              </a:prstGeom>
              <a:blipFill>
                <a:blip r:embed="rId7"/>
                <a:stretch>
                  <a:fillRect l="-599" r="-798" b="-4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4025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86D2C-E4B9-869F-5783-7EA5F32D3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C4BC062-6E0A-13E2-FA42-2D517A8C7F5C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1F41DADC-DA44-B75A-DEF3-6948F749DAEB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E804C1FF-B2AA-93D9-DB79-F06B7D8EC69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ECDAD76-02B5-4573-847E-1ED9FFF42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893977A2-4B7D-7656-E3BD-1303F8A79B7E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AB57390-9EA9-9CFD-BFBD-CE480547CBDA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72BF0797-25AA-1EEA-908A-001F4DB42A47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3CED8B45-30FE-CA14-3033-56F5F406BF8C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77AC5F3-7B10-1066-8919-73855AD65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0" name="五边形 3">
            <a:extLst>
              <a:ext uri="{FF2B5EF4-FFF2-40B4-BE49-F238E27FC236}">
                <a16:creationId xmlns:a16="http://schemas.microsoft.com/office/drawing/2014/main" id="{DF8F494F-641E-7572-7963-41465D37B259}"/>
              </a:ext>
            </a:extLst>
          </p:cNvPr>
          <p:cNvSpPr/>
          <p:nvPr/>
        </p:nvSpPr>
        <p:spPr>
          <a:xfrm>
            <a:off x="0" y="1258082"/>
            <a:ext cx="3105150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自动化相位扫描与数据闭环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08CB50E2-B9C1-EA06-9725-471496C40405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FPGA-TDC</a:t>
            </a: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一体化测试平台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39A9B4E-F23A-237A-EF83-E95851B859DE}"/>
                  </a:ext>
                </a:extLst>
              </p:cNvPr>
              <p:cNvSpPr txBox="1"/>
              <p:nvPr/>
            </p:nvSpPr>
            <p:spPr>
              <a:xfrm>
                <a:off x="-67506" y="1660886"/>
                <a:ext cx="5709307" cy="48968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采用</a:t>
                </a:r>
                <a:r>
                  <a:rPr lang="en-US" altLang="zh-CN" dirty="0"/>
                  <a:t>MMCM</a:t>
                </a:r>
                <a:r>
                  <a:rPr lang="zh-CN" altLang="en-US" dirty="0"/>
                  <a:t>动态移相功能产生相位可控的</a:t>
                </a:r>
                <a:r>
                  <a:rPr lang="en-US" altLang="zh-CN" dirty="0"/>
                  <a:t>260 MHz</a:t>
                </a:r>
                <a:r>
                  <a:rPr lang="zh-CN" altLang="en-US" dirty="0"/>
                  <a:t>时钟。</a:t>
                </a:r>
                <a:r>
                  <a:rPr lang="en-US" altLang="zh-CN" dirty="0"/>
                  <a:t>MMCM</a:t>
                </a:r>
                <a:r>
                  <a:rPr lang="zh-CN" altLang="en-US" dirty="0"/>
                  <a:t>内部</a:t>
                </a:r>
                <a:r>
                  <a:rPr lang="en-US" altLang="zh-CN" dirty="0"/>
                  <a:t>VCO</a:t>
                </a:r>
                <a:r>
                  <a:rPr lang="zh-CN" altLang="en-US" dirty="0"/>
                  <a:t>频率为</a:t>
                </a:r>
                <a:r>
                  <a:rPr lang="en-US" altLang="zh-CN" dirty="0"/>
                  <a:t>1.3 GHz</a:t>
                </a:r>
                <a:r>
                  <a:rPr lang="zh-CN" altLang="en-US" dirty="0"/>
                  <a:t>，单次动态移相步长为：</a:t>
                </a:r>
                <a:endParaRPr lang="en-US" altLang="zh-CN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dirty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0" dirty="0" smtClean="0">
                              <a:latin typeface="Cambria Math" panose="02040503050406030204" pitchFamily="18" charset="0"/>
                            </a:rPr>
                            <m:t>step</m:t>
                          </m:r>
                        </m:sub>
                      </m:sSub>
                      <m:r>
                        <a:rPr lang="en-US" altLang="zh-CN" i="0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 dirty="0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i="0" dirty="0" smtClean="0">
                                  <a:latin typeface="Cambria Math" panose="02040503050406030204" pitchFamily="18" charset="0"/>
                                </a:rPr>
                                <m:t>VCO</m:t>
                              </m:r>
                            </m:sub>
                          </m:sSub>
                        </m:num>
                        <m:den>
                          <m:r>
                            <a:rPr lang="en-US" altLang="zh-CN" i="0" dirty="0" smtClean="0">
                              <a:latin typeface="Cambria Math" panose="02040503050406030204" pitchFamily="18" charset="0"/>
                            </a:rPr>
                            <m:t>56</m:t>
                          </m:r>
                        </m:den>
                      </m:f>
                      <m:r>
                        <a:rPr lang="en-US" altLang="zh-CN" i="0" dirty="0" smtClean="0">
                          <a:latin typeface="Cambria Math" panose="02040503050406030204" pitchFamily="18" charset="0"/>
                        </a:rPr>
                        <m:t>≈13.74 </m:t>
                      </m:r>
                      <m:r>
                        <m:rPr>
                          <m:sty m:val="p"/>
                        </m:rPr>
                        <a:rPr lang="en-US" altLang="zh-CN" i="0" dirty="0" smtClean="0">
                          <a:latin typeface="Cambria Math" panose="02040503050406030204" pitchFamily="18" charset="0"/>
                        </a:rPr>
                        <m:t>ps</m:t>
                      </m:r>
                    </m:oMath>
                  </m:oMathPara>
                </a14:m>
                <a:endParaRPr lang="en-US" altLang="zh-CN" dirty="0"/>
              </a:p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将移相时钟转换为单周期测试脉冲并注入</a:t>
                </a:r>
                <a:r>
                  <a:rPr lang="en-US" altLang="zh-CN" dirty="0"/>
                  <a:t>TDL</a:t>
                </a:r>
                <a:r>
                  <a:rPr lang="zh-CN" altLang="en-US" dirty="0"/>
                  <a:t>，通过改变脉冲与采样时钟之间的相对相位，实现对</a:t>
                </a:r>
                <a:r>
                  <a:rPr lang="en-US" altLang="zh-CN" dirty="0"/>
                  <a:t>TDC</a:t>
                </a:r>
                <a:r>
                  <a:rPr lang="zh-CN" altLang="en-US" dirty="0"/>
                  <a:t>时间响应的精细扫描。</a:t>
                </a:r>
                <a:endParaRPr lang="en-US" altLang="zh-CN" dirty="0"/>
              </a:p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 上位机通过</a:t>
                </a:r>
                <a:r>
                  <a:rPr lang="en-US" altLang="zh-CN" dirty="0"/>
                  <a:t>UART</a:t>
                </a:r>
                <a:r>
                  <a:rPr lang="zh-CN" altLang="en-US" dirty="0"/>
                  <a:t>配置扫描终点、激励通道和脉冲数量；</a:t>
                </a:r>
                <a:r>
                  <a:rPr lang="en-US" altLang="zh-CN" dirty="0"/>
                  <a:t>FPGA</a:t>
                </a:r>
                <a:r>
                  <a:rPr lang="zh-CN" altLang="en-US" dirty="0"/>
                  <a:t>扫描控制器自动完成相位装载、移相完成等待、脉冲产生及下一相位切换。  </a:t>
                </a:r>
                <a:endParaRPr lang="en-US" altLang="zh-CN" dirty="0"/>
              </a:p>
              <a:p>
                <a:pPr marL="285750" indent="-28575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zh-CN" altLang="en-US" dirty="0"/>
                  <a:t> 每个相位点的</a:t>
                </a:r>
                <a:r>
                  <a:rPr lang="en-US" altLang="zh-CN" dirty="0"/>
                  <a:t>TDC</a:t>
                </a:r>
                <a:r>
                  <a:rPr lang="zh-CN" altLang="en-US" dirty="0"/>
                  <a:t>测量结果通过</a:t>
                </a:r>
                <a:r>
                  <a:rPr lang="en-US" altLang="zh-CN" dirty="0"/>
                  <a:t>UART</a:t>
                </a:r>
                <a:r>
                  <a:rPr lang="zh-CN" altLang="en-US" dirty="0"/>
                  <a:t>返回上位机，上位机完成数据解析、统计与保存，形成自动化测试闭环。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39A9B4E-F23A-237A-EF83-E95851B85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7506" y="1660886"/>
                <a:ext cx="5709307" cy="4896853"/>
              </a:xfrm>
              <a:prstGeom prst="rect">
                <a:avLst/>
              </a:prstGeom>
              <a:blipFill>
                <a:blip r:embed="rId4"/>
                <a:stretch>
                  <a:fillRect l="-748" t="-622" r="-855" b="-9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0CD9E8FA-4E22-F133-F55B-BE418FAFF3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7393723"/>
              </p:ext>
            </p:extLst>
          </p:nvPr>
        </p:nvGraphicFramePr>
        <p:xfrm>
          <a:off x="5641801" y="1386073"/>
          <a:ext cx="6550199" cy="2042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4861443" imgH="1516271" progId="Visio.Drawing.15">
                  <p:embed/>
                </p:oleObj>
              </mc:Choice>
              <mc:Fallback>
                <p:oleObj name="Visio" r:id="rId5" imgW="4861443" imgH="1516271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41801" y="1386073"/>
                        <a:ext cx="6550199" cy="2042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0650E996-4A7F-9186-02E5-A76180716EF1}"/>
              </a:ext>
            </a:extLst>
          </p:cNvPr>
          <p:cNvSpPr txBox="1"/>
          <p:nvPr/>
        </p:nvSpPr>
        <p:spPr>
          <a:xfrm>
            <a:off x="8265809" y="3508790"/>
            <a:ext cx="2487915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MMCM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动态移相的</a:t>
            </a:r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TDL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扫描原理</a:t>
            </a:r>
          </a:p>
        </p:txBody>
      </p:sp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51421D89-1B3B-A16D-F806-D629298618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8520186"/>
              </p:ext>
            </p:extLst>
          </p:nvPr>
        </p:nvGraphicFramePr>
        <p:xfrm>
          <a:off x="7569945" y="3711364"/>
          <a:ext cx="3879642" cy="2201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7" imgW="2887850" imgH="1638409" progId="Visio.Drawing.15">
                  <p:embed/>
                </p:oleObj>
              </mc:Choice>
              <mc:Fallback>
                <p:oleObj name="Visio" r:id="rId7" imgW="2887850" imgH="1638409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69945" y="3711364"/>
                        <a:ext cx="3879642" cy="22010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文本框 24">
            <a:extLst>
              <a:ext uri="{FF2B5EF4-FFF2-40B4-BE49-F238E27FC236}">
                <a16:creationId xmlns:a16="http://schemas.microsoft.com/office/drawing/2014/main" id="{91674633-6078-8725-1F7E-4285CDAA9CF6}"/>
              </a:ext>
            </a:extLst>
          </p:cNvPr>
          <p:cNvSpPr txBox="1"/>
          <p:nvPr/>
        </p:nvSpPr>
        <p:spPr>
          <a:xfrm>
            <a:off x="8843194" y="6077261"/>
            <a:ext cx="102142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数据回传闭环</a:t>
            </a:r>
          </a:p>
        </p:txBody>
      </p:sp>
    </p:spTree>
    <p:extLst>
      <p:ext uri="{BB962C8B-B14F-4D97-AF65-F5344CB8AC3E}">
        <p14:creationId xmlns:p14="http://schemas.microsoft.com/office/powerpoint/2010/main" val="1014874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8B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CF355F-EC2B-BC99-49CE-D1C956A80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0" descr="C:\Users\mengming\Documents\Codex\2026-07-20\wo\work\reference_unpack\ppt\media\image3.jpeg">
            <a:extLst>
              <a:ext uri="{FF2B5EF4-FFF2-40B4-BE49-F238E27FC236}">
                <a16:creationId xmlns:a16="http://schemas.microsoft.com/office/drawing/2014/main" id="{1F01346B-612B-3EF7-61E3-741AFCB19F8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0" y="3163824"/>
            <a:ext cx="12191695" cy="3694176"/>
          </a:xfrm>
          <a:prstGeom prst="rect">
            <a:avLst/>
          </a:prstGeom>
        </p:spPr>
      </p:pic>
      <p:sp>
        <p:nvSpPr>
          <p:cNvPr id="24" name="Shape 0">
            <a:extLst>
              <a:ext uri="{FF2B5EF4-FFF2-40B4-BE49-F238E27FC236}">
                <a16:creationId xmlns:a16="http://schemas.microsoft.com/office/drawing/2014/main" id="{E12AD84F-1D47-AA0C-F4A4-DA76F218730E}"/>
              </a:ext>
            </a:extLst>
          </p:cNvPr>
          <p:cNvSpPr/>
          <p:nvPr/>
        </p:nvSpPr>
        <p:spPr>
          <a:xfrm>
            <a:off x="-1" y="3127248"/>
            <a:ext cx="12191695" cy="3730752"/>
          </a:xfrm>
          <a:prstGeom prst="rect">
            <a:avLst/>
          </a:prstGeom>
          <a:solidFill>
            <a:srgbClr val="0B6FB8">
              <a:alpha val="72000"/>
            </a:srgbClr>
          </a:solidFill>
          <a:ln w="12700">
            <a:solidFill>
              <a:srgbClr val="0B6FB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C2BCF0C-3BEA-CDC7-4E62-FF191025AC2F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24</a:t>
            </a: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6C530E9B-FE34-0B32-6F82-9C37A558C2AA}"/>
              </a:ext>
            </a:extLst>
          </p:cNvPr>
          <p:cNvSpPr/>
          <p:nvPr/>
        </p:nvSpPr>
        <p:spPr>
          <a:xfrm>
            <a:off x="9235440" y="5989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年学术年会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6" name="Shape 1">
            <a:extLst>
              <a:ext uri="{FF2B5EF4-FFF2-40B4-BE49-F238E27FC236}">
                <a16:creationId xmlns:a16="http://schemas.microsoft.com/office/drawing/2014/main" id="{4FCA7AE7-E824-E976-B953-D766833B5528}"/>
              </a:ext>
            </a:extLst>
          </p:cNvPr>
          <p:cNvSpPr/>
          <p:nvPr/>
        </p:nvSpPr>
        <p:spPr>
          <a:xfrm>
            <a:off x="621792" y="384048"/>
            <a:ext cx="288036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8" name="Image 1" descr="C:\Users\mengming\Documents\Codex\2026-07-20\wo\work\reference_unpack\ppt\media\image4.png">
            <a:extLst>
              <a:ext uri="{FF2B5EF4-FFF2-40B4-BE49-F238E27FC236}">
                <a16:creationId xmlns:a16="http://schemas.microsoft.com/office/drawing/2014/main" id="{0B55C133-1215-1025-93CB-01431E3FD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106" y="475488"/>
            <a:ext cx="1445732" cy="521208"/>
          </a:xfrm>
          <a:prstGeom prst="rect">
            <a:avLst/>
          </a:prstGeom>
        </p:spPr>
      </p:pic>
      <p:sp>
        <p:nvSpPr>
          <p:cNvPr id="40" name="Text 2">
            <a:extLst>
              <a:ext uri="{FF2B5EF4-FFF2-40B4-BE49-F238E27FC236}">
                <a16:creationId xmlns:a16="http://schemas.microsoft.com/office/drawing/2014/main" id="{4B3CD8CC-E6C8-6AA0-E836-644790C936D0}"/>
              </a:ext>
            </a:extLst>
          </p:cNvPr>
          <p:cNvSpPr/>
          <p:nvPr/>
        </p:nvSpPr>
        <p:spPr>
          <a:xfrm>
            <a:off x="1095531" y="3688080"/>
            <a:ext cx="10789920" cy="1950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EE0E489-070A-3C34-0936-98A3A228A0B1}"/>
              </a:ext>
            </a:extLst>
          </p:cNvPr>
          <p:cNvSpPr txBox="1"/>
          <p:nvPr/>
        </p:nvSpPr>
        <p:spPr>
          <a:xfrm>
            <a:off x="752170" y="1403403"/>
            <a:ext cx="7585710" cy="1373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芯片测试结果与性能评估</a:t>
            </a:r>
          </a:p>
        </p:txBody>
      </p:sp>
    </p:spTree>
    <p:extLst>
      <p:ext uri="{BB962C8B-B14F-4D97-AF65-F5344CB8AC3E}">
        <p14:creationId xmlns:p14="http://schemas.microsoft.com/office/powerpoint/2010/main" val="60976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678F6-0BA9-5F00-E0AF-D40AE141F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102383CC-92A4-0D53-7E62-C5F12FCE5BB2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82B787-0253-0B4B-BD38-BE502C3D68A5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2BB7B30B-EFD9-4DF3-0828-099ABBFD9041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 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C0D1EF4-AEF5-4C7A-A3F9-ADB387BAB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FDBED8F3-CA42-FE39-16E4-50459F7E8D6F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169EA07E-284D-4B29-F11F-091F13BB5171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735073A5-2144-57F2-0FD4-3A88652633A7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0837A510-1585-DD86-F9B3-9519C4A06318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2C679A7-0E33-4B50-5ADE-0FE5CD4D3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0" name="五边形 3">
            <a:extLst>
              <a:ext uri="{FF2B5EF4-FFF2-40B4-BE49-F238E27FC236}">
                <a16:creationId xmlns:a16="http://schemas.microsoft.com/office/drawing/2014/main" id="{7DDC6A72-E644-6FE8-8121-10A853F6AEEB}"/>
              </a:ext>
            </a:extLst>
          </p:cNvPr>
          <p:cNvSpPr/>
          <p:nvPr/>
        </p:nvSpPr>
        <p:spPr>
          <a:xfrm>
            <a:off x="0" y="1258082"/>
            <a:ext cx="3124200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FPGA-TDC</a:t>
            </a:r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性能测试结果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943A3A36-FCB8-4BAD-5056-78BED7A6D800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芯片测试结果与性能评估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BA2DF4C-FCD5-F679-3E9B-B21BD580FCB5}"/>
              </a:ext>
            </a:extLst>
          </p:cNvPr>
          <p:cNvSpPr txBox="1"/>
          <p:nvPr/>
        </p:nvSpPr>
        <p:spPr>
          <a:xfrm>
            <a:off x="7992556" y="6292022"/>
            <a:ext cx="27296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单通道动态相位扫描与线性度测试结果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6DFB022-C87A-A764-FD7C-A7868BED3400}"/>
              </a:ext>
            </a:extLst>
          </p:cNvPr>
          <p:cNvSpPr txBox="1"/>
          <p:nvPr/>
        </p:nvSpPr>
        <p:spPr>
          <a:xfrm>
            <a:off x="343487" y="2313077"/>
            <a:ext cx="5692878" cy="2956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</a:rPr>
              <a:t>单次测量仍包含</a:t>
            </a:r>
            <a:r>
              <a:rPr lang="en-US" altLang="zh-CN" dirty="0">
                <a:latin typeface="Times New Roman" panose="02020603050405020304" pitchFamily="18" charset="0"/>
              </a:rPr>
              <a:t>FPGA</a:t>
            </a:r>
            <a:r>
              <a:rPr lang="zh-CN" altLang="en-US" dirty="0">
                <a:latin typeface="Times New Roman" panose="02020603050405020304" pitchFamily="18" charset="0"/>
              </a:rPr>
              <a:t>时钟、激励源和</a:t>
            </a:r>
            <a:r>
              <a:rPr lang="en-US" altLang="zh-CN" dirty="0">
                <a:latin typeface="Times New Roman" panose="02020603050405020304" pitchFamily="18" charset="0"/>
              </a:rPr>
              <a:t>TDC</a:t>
            </a:r>
            <a:r>
              <a:rPr lang="zh-CN" altLang="en-US" dirty="0">
                <a:latin typeface="Times New Roman" panose="02020603050405020304" pitchFamily="18" charset="0"/>
              </a:rPr>
              <a:t>本身引入的随机抖动。对固定相位点重复测量多次，利用细时间测量均值构建传输曲线，并通过测量分布的标准差表征随机抖动。 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</a:rPr>
              <a:t>单通道的传输曲线具有良好的线性关系，测得非线性为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0.679%</a:t>
            </a:r>
            <a:r>
              <a:rPr lang="zh-CN" altLang="en-US" dirty="0">
                <a:latin typeface="Times New Roman" panose="02020603050405020304" pitchFamily="18" charset="0"/>
              </a:rPr>
              <a:t>；</a:t>
            </a:r>
            <a:r>
              <a:rPr lang="en-US" altLang="zh-CN" dirty="0">
                <a:latin typeface="Times New Roman" panose="02020603050405020304" pitchFamily="18" charset="0"/>
              </a:rPr>
              <a:t>DNL</a:t>
            </a:r>
            <a:r>
              <a:rPr lang="zh-CN" altLang="en-US" dirty="0">
                <a:latin typeface="Times New Roman" panose="02020603050405020304" pitchFamily="18" charset="0"/>
              </a:rPr>
              <a:t>均方根为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0.487 LSB</a:t>
            </a:r>
            <a:r>
              <a:rPr lang="zh-CN" altLang="en-US" dirty="0">
                <a:latin typeface="Times New Roman" panose="02020603050405020304" pitchFamily="18" charset="0"/>
              </a:rPr>
              <a:t>，</a:t>
            </a:r>
            <a:r>
              <a:rPr lang="en-US" altLang="zh-CN" dirty="0">
                <a:latin typeface="Times New Roman" panose="02020603050405020304" pitchFamily="18" charset="0"/>
              </a:rPr>
              <a:t>INL</a:t>
            </a:r>
            <a:r>
              <a:rPr lang="zh-CN" altLang="en-US" dirty="0">
                <a:latin typeface="Times New Roman" panose="02020603050405020304" pitchFamily="18" charset="0"/>
              </a:rPr>
              <a:t>均方根为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0.576 LSB</a:t>
            </a:r>
            <a:r>
              <a:rPr lang="zh-CN" altLang="en-US" dirty="0">
                <a:latin typeface="Times New Roman" panose="02020603050405020304" pitchFamily="18" charset="0"/>
              </a:rPr>
              <a:t>。 </a:t>
            </a:r>
          </a:p>
        </p:txBody>
      </p:sp>
      <p:pic>
        <p:nvPicPr>
          <p:cNvPr id="4" name="图片 3" descr="Legacy TDC 2×2 analysis">
            <a:extLst>
              <a:ext uri="{FF2B5EF4-FFF2-40B4-BE49-F238E27FC236}">
                <a16:creationId xmlns:a16="http://schemas.microsoft.com/office/drawing/2014/main" id="{A1D4BF2A-DE09-8F9E-4702-B0A09939C5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54" t="9168" r="48897" b="49875"/>
          <a:stretch>
            <a:fillRect/>
          </a:stretch>
        </p:blipFill>
        <p:spPr>
          <a:xfrm>
            <a:off x="6851664" y="1291645"/>
            <a:ext cx="2510997" cy="15140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6572FD3-9DC6-4D41-8D72-F3ED1723A3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664" y="2876937"/>
            <a:ext cx="4678555" cy="327498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32AA8ECC-1211-DCF1-DC71-2E3FF1943204}"/>
              </a:ext>
            </a:extLst>
          </p:cNvPr>
          <p:cNvSpPr txBox="1"/>
          <p:nvPr/>
        </p:nvSpPr>
        <p:spPr>
          <a:xfrm>
            <a:off x="9829634" y="1886126"/>
            <a:ext cx="1930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未校准</a:t>
            </a:r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TDL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的测试对比</a:t>
            </a: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8B85626C-D04E-8C9E-C5F4-D1EE16E84358}"/>
              </a:ext>
            </a:extLst>
          </p:cNvPr>
          <p:cNvCxnSpPr>
            <a:stCxn id="4" idx="3"/>
            <a:endCxn id="13" idx="1"/>
          </p:cNvCxnSpPr>
          <p:nvPr/>
        </p:nvCxnSpPr>
        <p:spPr>
          <a:xfrm flipV="1">
            <a:off x="9362661" y="2013084"/>
            <a:ext cx="466973" cy="35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FE966D7F-46FE-53E7-2B67-611BC66A05A7}"/>
              </a:ext>
            </a:extLst>
          </p:cNvPr>
          <p:cNvCxnSpPr>
            <a:stCxn id="13" idx="1"/>
            <a:endCxn id="8" idx="0"/>
          </p:cNvCxnSpPr>
          <p:nvPr/>
        </p:nvCxnSpPr>
        <p:spPr>
          <a:xfrm flipH="1">
            <a:off x="9190942" y="2013084"/>
            <a:ext cx="638692" cy="8638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941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0" name="五边形 3">
            <a:extLst>
              <a:ext uri="{FF2B5EF4-FFF2-40B4-BE49-F238E27FC236}">
                <a16:creationId xmlns:a16="http://schemas.microsoft.com/office/drawing/2014/main" id="{ABA54806-D463-4B0F-A64B-0113323B27B7}"/>
              </a:ext>
            </a:extLst>
          </p:cNvPr>
          <p:cNvSpPr/>
          <p:nvPr/>
        </p:nvSpPr>
        <p:spPr>
          <a:xfrm>
            <a:off x="0" y="1258082"/>
            <a:ext cx="1536700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测试结果</a:t>
            </a: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C8167A16-859B-42D8-84E4-A85A0FDE8E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872069"/>
              </p:ext>
            </p:extLst>
          </p:nvPr>
        </p:nvGraphicFramePr>
        <p:xfrm>
          <a:off x="5644561" y="1497203"/>
          <a:ext cx="4839351" cy="180214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54024">
                  <a:extLst>
                    <a:ext uri="{9D8B030D-6E8A-4147-A177-3AD203B41FA5}">
                      <a16:colId xmlns:a16="http://schemas.microsoft.com/office/drawing/2014/main" val="942524123"/>
                    </a:ext>
                  </a:extLst>
                </a:gridCol>
                <a:gridCol w="892710">
                  <a:extLst>
                    <a:ext uri="{9D8B030D-6E8A-4147-A177-3AD203B41FA5}">
                      <a16:colId xmlns:a16="http://schemas.microsoft.com/office/drawing/2014/main" val="1967369957"/>
                    </a:ext>
                  </a:extLst>
                </a:gridCol>
                <a:gridCol w="944393">
                  <a:extLst>
                    <a:ext uri="{9D8B030D-6E8A-4147-A177-3AD203B41FA5}">
                      <a16:colId xmlns:a16="http://schemas.microsoft.com/office/drawing/2014/main" val="997388868"/>
                    </a:ext>
                  </a:extLst>
                </a:gridCol>
                <a:gridCol w="837819">
                  <a:extLst>
                    <a:ext uri="{9D8B030D-6E8A-4147-A177-3AD203B41FA5}">
                      <a16:colId xmlns:a16="http://schemas.microsoft.com/office/drawing/2014/main" val="2839173067"/>
                    </a:ext>
                  </a:extLst>
                </a:gridCol>
                <a:gridCol w="1110405">
                  <a:extLst>
                    <a:ext uri="{9D8B030D-6E8A-4147-A177-3AD203B41FA5}">
                      <a16:colId xmlns:a16="http://schemas.microsoft.com/office/drawing/2014/main" val="3095628369"/>
                    </a:ext>
                  </a:extLst>
                </a:gridCol>
              </a:tblGrid>
              <a:tr h="288379"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Hit Number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Mean(</a:t>
                      </a:r>
                      <a:r>
                        <a:rPr lang="en-US" sz="1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 Dev(ps)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006769"/>
                  </a:ext>
                </a:extLst>
              </a:tr>
              <a:tr h="252295"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Pixel 0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26631.94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113.91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10.67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32625981"/>
                  </a:ext>
                </a:extLst>
              </a:tr>
              <a:tr h="252295"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Pixel 1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15935.47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141.15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10.35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408014"/>
                  </a:ext>
                </a:extLst>
              </a:tr>
              <a:tr h="252295"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Pixel 2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5288.96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225.96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9.80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2046889"/>
                  </a:ext>
                </a:extLst>
              </a:tr>
              <a:tr h="252295"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Pixel 3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-5481.13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168.60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10.42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4271967"/>
                  </a:ext>
                </a:extLst>
              </a:tr>
              <a:tr h="252295"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Pixel 4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-16211.70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176.01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9.46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8806585"/>
                  </a:ext>
                </a:extLst>
              </a:tr>
              <a:tr h="252295"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Pixel 5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-26924.19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103.75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1900"/>
                        </a:lnSpc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10.11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570080"/>
                  </a:ext>
                </a:extLst>
              </a:tr>
            </a:tbl>
          </a:graphicData>
        </a:graphic>
      </p:graphicFrame>
      <p:pic>
        <p:nvPicPr>
          <p:cNvPr id="22" name="图形 3">
            <a:extLst>
              <a:ext uri="{FF2B5EF4-FFF2-40B4-BE49-F238E27FC236}">
                <a16:creationId xmlns:a16="http://schemas.microsoft.com/office/drawing/2014/main" id="{46DBAE02-F7F7-44B9-B666-9CF23E02348B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0622" y="3461592"/>
            <a:ext cx="5960358" cy="283963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E14BFED-A78D-42BD-9483-4DF7E3BBFD52}"/>
              </a:ext>
            </a:extLst>
          </p:cNvPr>
          <p:cNvSpPr txBox="1"/>
          <p:nvPr/>
        </p:nvSpPr>
        <p:spPr>
          <a:xfrm>
            <a:off x="9669900" y="5022156"/>
            <a:ext cx="2665428" cy="1215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最大非线性位</a:t>
            </a:r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0.255%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可控延时的范围为</a:t>
            </a:r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2.34 ns ~ 82.47 ns</a:t>
            </a: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CA220949-4848-4FAE-A55F-D38875938669}"/>
              </a:ext>
            </a:extLst>
          </p:cNvPr>
          <p:cNvSpPr txBox="1"/>
          <p:nvPr/>
        </p:nvSpPr>
        <p:spPr>
          <a:xfrm>
            <a:off x="7468427" y="1257078"/>
            <a:ext cx="258329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ASIC-II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芯片两条延时链的时间差值统计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88F79E4-84C2-4DDF-B319-1176032C147F}"/>
              </a:ext>
            </a:extLst>
          </p:cNvPr>
          <p:cNvSpPr txBox="1"/>
          <p:nvPr/>
        </p:nvSpPr>
        <p:spPr>
          <a:xfrm>
            <a:off x="6503732" y="6263596"/>
            <a:ext cx="361469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latin typeface="微软雅黑" panose="020B0503020204020204" pitchFamily="34" charset="-122"/>
                <a:ea typeface="微软雅黑" panose="020B0503020204020204" pitchFamily="34" charset="-122"/>
              </a:rPr>
              <a:t>不同</a:t>
            </a:r>
            <a:r>
              <a:rPr lang="en-US" altLang="zh-CN" sz="1050" b="1">
                <a:latin typeface="微软雅黑" panose="020B0503020204020204" pitchFamily="34" charset="-122"/>
                <a:ea typeface="微软雅黑" panose="020B0503020204020204" pitchFamily="34" charset="-122"/>
              </a:rPr>
              <a:t>Counter_Sel</a:t>
            </a:r>
            <a:r>
              <a:rPr lang="zh-CN" altLang="en-US" sz="1050" b="1">
                <a:latin typeface="微软雅黑" panose="020B0503020204020204" pitchFamily="34" charset="-122"/>
                <a:ea typeface="微软雅黑" panose="020B0503020204020204" pitchFamily="34" charset="-122"/>
              </a:rPr>
              <a:t>和击中像素配置下的延时测量结果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5BEF736-E115-4134-9026-1C12D77DA073}"/>
              </a:ext>
            </a:extLst>
          </p:cNvPr>
          <p:cNvSpPr txBox="1"/>
          <p:nvPr/>
        </p:nvSpPr>
        <p:spPr>
          <a:xfrm>
            <a:off x="10344469" y="2132682"/>
            <a:ext cx="1912422" cy="434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sz="18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时间精度</a:t>
            </a:r>
            <a:r>
              <a:rPr lang="en-US" altLang="zh-CN" sz="18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10ps</a:t>
            </a:r>
            <a:endParaRPr lang="en-US" altLang="zh-CN" sz="1800" b="1">
              <a:solidFill>
                <a:srgbClr val="FF0000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BCEA364B-4A72-4B48-99F4-44A09ADCAFD1}"/>
              </a:ext>
            </a:extLst>
          </p:cNvPr>
          <p:cNvSpPr/>
          <p:nvPr/>
        </p:nvSpPr>
        <p:spPr>
          <a:xfrm>
            <a:off x="9582150" y="1560565"/>
            <a:ext cx="819150" cy="1738788"/>
          </a:xfrm>
          <a:prstGeom prst="roundRect">
            <a:avLst>
              <a:gd name="adj" fmla="val 8387"/>
            </a:avLst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D46FD1D9-9D44-05C7-1F21-3C029C4010A1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芯片测试结果与性能评估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7654AF5-6FF6-9BB1-9722-3DE24E18D3A9}"/>
              </a:ext>
            </a:extLst>
          </p:cNvPr>
          <p:cNvSpPr txBox="1"/>
          <p:nvPr/>
        </p:nvSpPr>
        <p:spPr>
          <a:xfrm>
            <a:off x="18802" y="1941977"/>
            <a:ext cx="4944306" cy="4205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在不同</a:t>
            </a:r>
            <a:r>
              <a:rPr lang="en-US" altLang="zh-CN" dirty="0" err="1"/>
              <a:t>Counter_Sel</a:t>
            </a:r>
            <a:r>
              <a:rPr lang="zh-CN" altLang="en-US" dirty="0"/>
              <a:t>及像素配置下，对</a:t>
            </a:r>
            <a:r>
              <a:rPr lang="en-US" altLang="zh-CN" dirty="0"/>
              <a:t>ASIC-II</a:t>
            </a:r>
            <a:r>
              <a:rPr lang="zh-CN" altLang="en-US" dirty="0"/>
              <a:t>两路延时链的输出时间差分别重复测量</a:t>
            </a:r>
            <a:r>
              <a:rPr lang="en-US" altLang="zh-CN" dirty="0"/>
              <a:t>10000</a:t>
            </a:r>
            <a:r>
              <a:rPr lang="zh-CN" altLang="en-US" dirty="0"/>
              <a:t>次，统计时间差均值及标准差。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各像素测试结果的标准差为</a:t>
            </a:r>
            <a:r>
              <a:rPr lang="en-US" altLang="zh-CN" b="1" dirty="0">
                <a:solidFill>
                  <a:srgbClr val="FF0000"/>
                </a:solidFill>
              </a:rPr>
              <a:t>9.46</a:t>
            </a:r>
            <a:r>
              <a:rPr lang="zh-CN" altLang="en-US" b="1" dirty="0">
                <a:solidFill>
                  <a:srgbClr val="FF0000"/>
                </a:solidFill>
              </a:rPr>
              <a:t>～</a:t>
            </a:r>
            <a:r>
              <a:rPr lang="en-US" altLang="zh-CN" b="1" dirty="0">
                <a:solidFill>
                  <a:srgbClr val="FF0000"/>
                </a:solidFill>
              </a:rPr>
              <a:t>10.67 </a:t>
            </a:r>
            <a:r>
              <a:rPr lang="en-US" altLang="zh-CN" b="1" dirty="0" err="1">
                <a:solidFill>
                  <a:srgbClr val="FF0000"/>
                </a:solidFill>
              </a:rPr>
              <a:t>ps</a:t>
            </a:r>
            <a:r>
              <a:rPr lang="zh-CN" altLang="en-US" dirty="0"/>
              <a:t>，表明系统具有约</a:t>
            </a:r>
            <a:r>
              <a:rPr lang="en-US" altLang="zh-CN" dirty="0"/>
              <a:t>10 </a:t>
            </a:r>
            <a:r>
              <a:rPr lang="en-US" altLang="zh-CN" dirty="0" err="1"/>
              <a:t>ps</a:t>
            </a:r>
            <a:r>
              <a:rPr lang="zh-CN" altLang="en-US" dirty="0"/>
              <a:t>的时间差重复测量精度。该结果包含</a:t>
            </a:r>
            <a:r>
              <a:rPr lang="en-US" altLang="zh-CN" dirty="0"/>
              <a:t>ASIC</a:t>
            </a:r>
            <a:r>
              <a:rPr lang="zh-CN" altLang="en-US" dirty="0"/>
              <a:t>延时链、</a:t>
            </a:r>
            <a:r>
              <a:rPr lang="en-US" altLang="zh-CN" dirty="0"/>
              <a:t>FPGA-TDC</a:t>
            </a:r>
            <a:r>
              <a:rPr lang="zh-CN" altLang="en-US" dirty="0"/>
              <a:t>及测试时钟引入的随机抖动。  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不同配置下，延时均值与</a:t>
            </a:r>
            <a:r>
              <a:rPr lang="en-US" altLang="zh-CN" dirty="0"/>
              <a:t>Pixel</a:t>
            </a:r>
            <a:r>
              <a:rPr lang="zh-CN" altLang="en-US" dirty="0"/>
              <a:t>位置具有良好的线性关系，最大相对非线性为</a:t>
            </a:r>
            <a:r>
              <a:rPr lang="en-US" altLang="zh-CN" dirty="0"/>
              <a:t>0.255%</a:t>
            </a:r>
            <a:r>
              <a:rPr lang="zh-CN" altLang="en-US" dirty="0"/>
              <a:t>，可控延时范围为</a:t>
            </a:r>
            <a:r>
              <a:rPr lang="en-US" altLang="zh-CN" dirty="0"/>
              <a:t>2.34</a:t>
            </a:r>
            <a:r>
              <a:rPr lang="zh-CN" altLang="en-US" dirty="0"/>
              <a:t>～</a:t>
            </a:r>
            <a:r>
              <a:rPr lang="en-US" altLang="zh-CN" dirty="0"/>
              <a:t>82.47 ns</a:t>
            </a:r>
            <a:r>
              <a:rPr lang="zh-CN" altLang="en-US" dirty="0"/>
              <a:t>。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7891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8B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7051AE-22AF-7909-71C8-175A4B37B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0" descr="C:\Users\mengming\Documents\Codex\2026-07-20\wo\work\reference_unpack\ppt\media\image3.jpeg">
            <a:extLst>
              <a:ext uri="{FF2B5EF4-FFF2-40B4-BE49-F238E27FC236}">
                <a16:creationId xmlns:a16="http://schemas.microsoft.com/office/drawing/2014/main" id="{4BC5BA5B-F57C-4A48-52FB-08A0449BDBF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0" y="3163824"/>
            <a:ext cx="12191695" cy="3694176"/>
          </a:xfrm>
          <a:prstGeom prst="rect">
            <a:avLst/>
          </a:prstGeom>
        </p:spPr>
      </p:pic>
      <p:sp>
        <p:nvSpPr>
          <p:cNvPr id="24" name="Shape 0">
            <a:extLst>
              <a:ext uri="{FF2B5EF4-FFF2-40B4-BE49-F238E27FC236}">
                <a16:creationId xmlns:a16="http://schemas.microsoft.com/office/drawing/2014/main" id="{9194EFF8-1FC0-2F97-9A76-1AE022853BD5}"/>
              </a:ext>
            </a:extLst>
          </p:cNvPr>
          <p:cNvSpPr/>
          <p:nvPr/>
        </p:nvSpPr>
        <p:spPr>
          <a:xfrm>
            <a:off x="-1" y="3127248"/>
            <a:ext cx="12191695" cy="3730752"/>
          </a:xfrm>
          <a:prstGeom prst="rect">
            <a:avLst/>
          </a:prstGeom>
          <a:solidFill>
            <a:srgbClr val="0B6FB8">
              <a:alpha val="72000"/>
            </a:srgbClr>
          </a:solidFill>
          <a:ln w="12700">
            <a:solidFill>
              <a:srgbClr val="0B6FB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2A98BFD-738E-BFDC-1474-574E3ACA7361}"/>
              </a:ext>
            </a:extLst>
          </p:cNvPr>
          <p:cNvSpPr txBox="1"/>
          <p:nvPr/>
        </p:nvSpPr>
        <p:spPr>
          <a:xfrm>
            <a:off x="11734608" y="654593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27</a:t>
            </a: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0" name="Text 14">
            <a:extLst>
              <a:ext uri="{FF2B5EF4-FFF2-40B4-BE49-F238E27FC236}">
                <a16:creationId xmlns:a16="http://schemas.microsoft.com/office/drawing/2014/main" id="{CF324A08-B1F3-02E3-A44D-0768B9CF3472}"/>
              </a:ext>
            </a:extLst>
          </p:cNvPr>
          <p:cNvSpPr/>
          <p:nvPr/>
        </p:nvSpPr>
        <p:spPr>
          <a:xfrm>
            <a:off x="1168908" y="4498848"/>
            <a:ext cx="7223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潘梦明  |  王东、陈燃、方倪、朱鸿宇、刘凡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2" name="Text 15">
            <a:extLst>
              <a:ext uri="{FF2B5EF4-FFF2-40B4-BE49-F238E27FC236}">
                <a16:creationId xmlns:a16="http://schemas.microsoft.com/office/drawing/2014/main" id="{F0599201-D7EF-C493-872E-638DF506B43F}"/>
              </a:ext>
            </a:extLst>
          </p:cNvPr>
          <p:cNvSpPr/>
          <p:nvPr/>
        </p:nvSpPr>
        <p:spPr>
          <a:xfrm>
            <a:off x="1168908" y="4910328"/>
            <a:ext cx="7040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华中师范大学夸克与轻子物理教育部重点实验室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3B45DF28-B953-4A16-2D75-1876F4EAFBE9}"/>
              </a:ext>
            </a:extLst>
          </p:cNvPr>
          <p:cNvSpPr/>
          <p:nvPr/>
        </p:nvSpPr>
        <p:spPr>
          <a:xfrm>
            <a:off x="9235440" y="5989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年学术年会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6" name="Shape 1">
            <a:extLst>
              <a:ext uri="{FF2B5EF4-FFF2-40B4-BE49-F238E27FC236}">
                <a16:creationId xmlns:a16="http://schemas.microsoft.com/office/drawing/2014/main" id="{F0B5A406-57E6-0D3C-D743-2AC0B482805F}"/>
              </a:ext>
            </a:extLst>
          </p:cNvPr>
          <p:cNvSpPr/>
          <p:nvPr/>
        </p:nvSpPr>
        <p:spPr>
          <a:xfrm>
            <a:off x="621792" y="384048"/>
            <a:ext cx="288036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8" name="Image 1" descr="C:\Users\mengming\Documents\Codex\2026-07-20\wo\work\reference_unpack\ppt\media\image4.png">
            <a:extLst>
              <a:ext uri="{FF2B5EF4-FFF2-40B4-BE49-F238E27FC236}">
                <a16:creationId xmlns:a16="http://schemas.microsoft.com/office/drawing/2014/main" id="{79464AA0-E9D7-B42B-5E3A-5824032F9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106" y="475488"/>
            <a:ext cx="1445732" cy="521208"/>
          </a:xfrm>
          <a:prstGeom prst="rect">
            <a:avLst/>
          </a:prstGeom>
        </p:spPr>
      </p:pic>
      <p:sp>
        <p:nvSpPr>
          <p:cNvPr id="40" name="Text 2">
            <a:extLst>
              <a:ext uri="{FF2B5EF4-FFF2-40B4-BE49-F238E27FC236}">
                <a16:creationId xmlns:a16="http://schemas.microsoft.com/office/drawing/2014/main" id="{99C61A9A-C9FF-AD3F-3CAD-EDC152C5BFFD}"/>
              </a:ext>
            </a:extLst>
          </p:cNvPr>
          <p:cNvSpPr/>
          <p:nvPr/>
        </p:nvSpPr>
        <p:spPr>
          <a:xfrm>
            <a:off x="5115152" y="1501902"/>
            <a:ext cx="1961388" cy="12207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谢谢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05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8B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3243C9-5766-ACB7-699E-15436521E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0" descr="C:\Users\mengming\Documents\Codex\2026-07-20\wo\work\reference_unpack\ppt\media\image3.jpeg">
            <a:extLst>
              <a:ext uri="{FF2B5EF4-FFF2-40B4-BE49-F238E27FC236}">
                <a16:creationId xmlns:a16="http://schemas.microsoft.com/office/drawing/2014/main" id="{2AD5F180-C6E9-E593-5F64-8B4CA9BE380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0" y="3163824"/>
            <a:ext cx="12191695" cy="3694176"/>
          </a:xfrm>
          <a:prstGeom prst="rect">
            <a:avLst/>
          </a:prstGeom>
        </p:spPr>
      </p:pic>
      <p:sp>
        <p:nvSpPr>
          <p:cNvPr id="24" name="Shape 0">
            <a:extLst>
              <a:ext uri="{FF2B5EF4-FFF2-40B4-BE49-F238E27FC236}">
                <a16:creationId xmlns:a16="http://schemas.microsoft.com/office/drawing/2014/main" id="{823E92B3-750C-EF5F-FD9D-C6606B46FD17}"/>
              </a:ext>
            </a:extLst>
          </p:cNvPr>
          <p:cNvSpPr/>
          <p:nvPr/>
        </p:nvSpPr>
        <p:spPr>
          <a:xfrm>
            <a:off x="-1" y="3127248"/>
            <a:ext cx="12191695" cy="3730752"/>
          </a:xfrm>
          <a:prstGeom prst="rect">
            <a:avLst/>
          </a:prstGeom>
          <a:solidFill>
            <a:srgbClr val="0B6FB8">
              <a:alpha val="72000"/>
            </a:srgbClr>
          </a:solidFill>
          <a:ln w="12700">
            <a:solidFill>
              <a:srgbClr val="0B6FB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7FFC26A-D58A-42FD-AECA-A8E9BED2B4E9}"/>
              </a:ext>
            </a:extLst>
          </p:cNvPr>
          <p:cNvSpPr txBox="1"/>
          <p:nvPr/>
        </p:nvSpPr>
        <p:spPr>
          <a:xfrm>
            <a:off x="11734608" y="654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3</a:t>
            </a: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845474B9-0072-3B12-4B29-5B4A8D8A3468}"/>
              </a:ext>
            </a:extLst>
          </p:cNvPr>
          <p:cNvSpPr/>
          <p:nvPr/>
        </p:nvSpPr>
        <p:spPr>
          <a:xfrm>
            <a:off x="9235440" y="5989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年学术年会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6" name="Shape 1">
            <a:extLst>
              <a:ext uri="{FF2B5EF4-FFF2-40B4-BE49-F238E27FC236}">
                <a16:creationId xmlns:a16="http://schemas.microsoft.com/office/drawing/2014/main" id="{9A94AC5A-F848-4B6A-E1E0-EF90CDCB40EF}"/>
              </a:ext>
            </a:extLst>
          </p:cNvPr>
          <p:cNvSpPr/>
          <p:nvPr/>
        </p:nvSpPr>
        <p:spPr>
          <a:xfrm>
            <a:off x="621792" y="384048"/>
            <a:ext cx="288036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8" name="Image 1" descr="C:\Users\mengming\Documents\Codex\2026-07-20\wo\work\reference_unpack\ppt\media\image4.png">
            <a:extLst>
              <a:ext uri="{FF2B5EF4-FFF2-40B4-BE49-F238E27FC236}">
                <a16:creationId xmlns:a16="http://schemas.microsoft.com/office/drawing/2014/main" id="{3AD96E02-B7F9-AA1F-ECFE-92B29C0FA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106" y="475488"/>
            <a:ext cx="1445732" cy="521208"/>
          </a:xfrm>
          <a:prstGeom prst="rect">
            <a:avLst/>
          </a:prstGeom>
        </p:spPr>
      </p:pic>
      <p:sp>
        <p:nvSpPr>
          <p:cNvPr id="40" name="Text 2">
            <a:extLst>
              <a:ext uri="{FF2B5EF4-FFF2-40B4-BE49-F238E27FC236}">
                <a16:creationId xmlns:a16="http://schemas.microsoft.com/office/drawing/2014/main" id="{BC3D3C96-51E2-780B-55A4-9E67170965AE}"/>
              </a:ext>
            </a:extLst>
          </p:cNvPr>
          <p:cNvSpPr/>
          <p:nvPr/>
        </p:nvSpPr>
        <p:spPr>
          <a:xfrm>
            <a:off x="1095531" y="3688080"/>
            <a:ext cx="10789920" cy="1950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3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34E4A8A-99F6-FCE4-0713-D7068F5450AE}"/>
              </a:ext>
            </a:extLst>
          </p:cNvPr>
          <p:cNvSpPr txBox="1"/>
          <p:nvPr/>
        </p:nvSpPr>
        <p:spPr>
          <a:xfrm>
            <a:off x="752170" y="1403403"/>
            <a:ext cx="7585710" cy="1373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像素芯片架构与关键电路设计</a:t>
            </a:r>
            <a:endParaRPr kumimoji="0" lang="en-US" altLang="zh-CN" sz="3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813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标题 1">
            <a:extLst>
              <a:ext uri="{FF2B5EF4-FFF2-40B4-BE49-F238E27FC236}">
                <a16:creationId xmlns:a16="http://schemas.microsoft.com/office/drawing/2014/main" id="{840575C1-807B-4856-89A7-68E0C33C92B5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像素芯片架构与关键电路设计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0BA4024A-6CFA-4EF3-B8F1-91EFBBD202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42411" y="1730231"/>
          <a:ext cx="4264325" cy="4336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5067199" imgH="5152883" progId="Visio.Drawing.15">
                  <p:embed/>
                </p:oleObj>
              </mc:Choice>
              <mc:Fallback>
                <p:oleObj name="Visio" r:id="rId3" imgW="5067199" imgH="5152883" progId="Visio.Drawing.15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0BA4024A-6CFA-4EF3-B8F1-91EFBBD202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42411" y="1730231"/>
                        <a:ext cx="4264325" cy="43364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五边形 3">
            <a:extLst>
              <a:ext uri="{FF2B5EF4-FFF2-40B4-BE49-F238E27FC236}">
                <a16:creationId xmlns:a16="http://schemas.microsoft.com/office/drawing/2014/main" id="{789CE7FD-1F3F-4D9E-A15F-E6E3EEE859AA}"/>
              </a:ext>
            </a:extLst>
          </p:cNvPr>
          <p:cNvSpPr/>
          <p:nvPr/>
        </p:nvSpPr>
        <p:spPr>
          <a:xfrm>
            <a:off x="0" y="1261704"/>
            <a:ext cx="1459672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</a:rPr>
              <a:t>思想动机</a:t>
            </a:r>
            <a:endParaRPr kumimoji="1" lang="zh-CN" alt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24C7554-C0A8-4C39-ABA4-B820FA53965D}"/>
              </a:ext>
            </a:extLst>
          </p:cNvPr>
          <p:cNvSpPr txBox="1"/>
          <p:nvPr/>
        </p:nvSpPr>
        <p:spPr>
          <a:xfrm>
            <a:off x="0" y="1764584"/>
            <a:ext cx="7269018" cy="1597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像素内集成传统时间数字转换器（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Time-to-Digital Converter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TDC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）的时间测量方案，会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面临功耗（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Power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）高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面积（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Area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）大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布线（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Floorplan&amp;Route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）困难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及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参考时钟扇出（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Fanout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）复杂度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上升等问题。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五边形 3">
            <a:extLst>
              <a:ext uri="{FF2B5EF4-FFF2-40B4-BE49-F238E27FC236}">
                <a16:creationId xmlns:a16="http://schemas.microsoft.com/office/drawing/2014/main" id="{FEFD150D-0386-42B8-9C65-084EF51B8C9A}"/>
              </a:ext>
            </a:extLst>
          </p:cNvPr>
          <p:cNvSpPr/>
          <p:nvPr/>
        </p:nvSpPr>
        <p:spPr>
          <a:xfrm>
            <a:off x="-2063" y="3600453"/>
            <a:ext cx="1459672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解决思路</a:t>
            </a:r>
            <a:endParaRPr kumimoji="1" lang="zh-CN" alt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26CBA7E-D329-4562-A0DA-F1F9525A602F}"/>
              </a:ext>
            </a:extLst>
          </p:cNvPr>
          <p:cNvSpPr txBox="1"/>
          <p:nvPr/>
        </p:nvSpPr>
        <p:spPr>
          <a:xfrm>
            <a:off x="0" y="4119505"/>
            <a:ext cx="7442412" cy="1603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在像素阵列中设定</a:t>
            </a: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信号传播路径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，并在像素内部引入</a:t>
            </a: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可控的延时单元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，使事件触发信号能够沿预设路径进行逐级传播。相同事件的信号通过不同传播路径到达</a:t>
            </a: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末端时刻的差异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，即可将事件触发信息转换为路径间的时间差，进而实现事件定位与时间信息获取。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94B0B85-9177-4DD0-B944-1239694001D8}"/>
              </a:ext>
            </a:extLst>
          </p:cNvPr>
          <p:cNvSpPr txBox="1"/>
          <p:nvPr/>
        </p:nvSpPr>
        <p:spPr>
          <a:xfrm>
            <a:off x="1443840" y="3637327"/>
            <a:ext cx="74424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提出一种基于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可控延迟链</a:t>
            </a:r>
            <a:r>
              <a:rPr lang="zh-CN" altLang="zh-CN" sz="16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6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Controllable Delay Line, CDL</a:t>
            </a:r>
            <a:r>
              <a:rPr lang="zh-CN" altLang="zh-CN" sz="16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）的时间测量读出架构</a:t>
            </a:r>
            <a:endParaRPr lang="zh-CN" altLang="en-US" sz="16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3EDEA69-1A5F-49CE-930F-F7A3627090D4}"/>
              </a:ext>
            </a:extLst>
          </p:cNvPr>
          <p:cNvSpPr txBox="1"/>
          <p:nvPr/>
        </p:nvSpPr>
        <p:spPr>
          <a:xfrm>
            <a:off x="9006536" y="6078059"/>
            <a:ext cx="11360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延时链读出方法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1797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五边形 3">
            <a:extLst>
              <a:ext uri="{FF2B5EF4-FFF2-40B4-BE49-F238E27FC236}">
                <a16:creationId xmlns:a16="http://schemas.microsoft.com/office/drawing/2014/main" id="{D12968C3-00E3-4AD8-8AE5-96FCB7F7F94C}"/>
              </a:ext>
            </a:extLst>
          </p:cNvPr>
          <p:cNvSpPr/>
          <p:nvPr/>
        </p:nvSpPr>
        <p:spPr>
          <a:xfrm>
            <a:off x="0" y="1258082"/>
            <a:ext cx="1459672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实现方案</a:t>
            </a:r>
            <a:endParaRPr kumimoji="1" lang="zh-CN" alt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906137F5-B79F-41C1-9361-278A9986D9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41790" y="1975865"/>
          <a:ext cx="8109928" cy="4395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11458629" imgH="6210081" progId="Visio.Drawing.15">
                  <p:embed/>
                </p:oleObj>
              </mc:Choice>
              <mc:Fallback>
                <p:oleObj name="Visio" r:id="rId3" imgW="11458629" imgH="6210081" progId="Visio.Drawing.15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906137F5-B79F-41C1-9361-278A9986D9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41790" y="1975865"/>
                        <a:ext cx="8109928" cy="43954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975741A8-8ED0-4604-8A31-6FC36C468058}"/>
              </a:ext>
            </a:extLst>
          </p:cNvPr>
          <p:cNvSpPr txBox="1"/>
          <p:nvPr/>
        </p:nvSpPr>
        <p:spPr>
          <a:xfrm>
            <a:off x="1459672" y="1240512"/>
            <a:ext cx="10296525" cy="822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像素单元主要包括</a:t>
            </a:r>
            <a:r>
              <a:rPr lang="zh-CN" altLang="zh-CN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电荷敏感放大器</a:t>
            </a:r>
            <a:r>
              <a:rPr lang="zh-CN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Charge Sensitive Amplifier ,CSA</a:t>
            </a:r>
            <a:r>
              <a:rPr lang="zh-CN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）、</a:t>
            </a:r>
            <a:r>
              <a:rPr lang="zh-CN" altLang="zh-CN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比较器</a:t>
            </a:r>
            <a:r>
              <a:rPr lang="zh-CN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zh-CN" altLang="zh-CN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可控延迟链</a:t>
            </a:r>
            <a:r>
              <a:rPr lang="zh-CN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，分别进行电荷收集后的前端放大、波形阈值判别和波形延时传递的工作。</a:t>
            </a:r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E8CC6FC-A567-4714-BC78-B8C71F251FF4}"/>
              </a:ext>
            </a:extLst>
          </p:cNvPr>
          <p:cNvSpPr txBox="1"/>
          <p:nvPr/>
        </p:nvSpPr>
        <p:spPr>
          <a:xfrm>
            <a:off x="4782127" y="6371271"/>
            <a:ext cx="26277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像素探测器前端与读出电路总体架构框图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F1C28187-DB58-18FF-BE96-5C2DCDB41ABB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像素芯片架构与关键电路设计</a:t>
            </a:r>
          </a:p>
        </p:txBody>
      </p:sp>
    </p:spTree>
    <p:extLst>
      <p:ext uri="{BB962C8B-B14F-4D97-AF65-F5344CB8AC3E}">
        <p14:creationId xmlns:p14="http://schemas.microsoft.com/office/powerpoint/2010/main" val="3668849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五边形 3">
            <a:extLst>
              <a:ext uri="{FF2B5EF4-FFF2-40B4-BE49-F238E27FC236}">
                <a16:creationId xmlns:a16="http://schemas.microsoft.com/office/drawing/2014/main" id="{EDA4199F-AA43-4F39-9AE0-E8C97C8B492C}"/>
              </a:ext>
            </a:extLst>
          </p:cNvPr>
          <p:cNvSpPr/>
          <p:nvPr/>
        </p:nvSpPr>
        <p:spPr>
          <a:xfrm>
            <a:off x="0" y="1254629"/>
            <a:ext cx="1743075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像素前端电路</a:t>
            </a:r>
            <a:endParaRPr kumimoji="1" lang="zh-CN" alt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00E5E454-3C29-46B0-B695-A92EC4FD4C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187" y="2640535"/>
          <a:ext cx="6510858" cy="319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8191428" imgH="4019576" progId="Visio.Drawing.15">
                  <p:embed/>
                </p:oleObj>
              </mc:Choice>
              <mc:Fallback>
                <p:oleObj name="Visio" r:id="rId3" imgW="8191428" imgH="4019576" progId="Visio.Drawing.15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00E5E454-3C29-46B0-B695-A92EC4FD4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187" y="2640535"/>
                        <a:ext cx="6510858" cy="319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图形 136">
            <a:extLst>
              <a:ext uri="{FF2B5EF4-FFF2-40B4-BE49-F238E27FC236}">
                <a16:creationId xmlns:a16="http://schemas.microsoft.com/office/drawing/2014/main" id="{69C4F552-C3F9-4D77-8987-D5B9D73183C6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51769" y="2789225"/>
            <a:ext cx="5192191" cy="2897482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4DA2CF1-213C-4CA1-B080-DA324F0022D9}"/>
              </a:ext>
            </a:extLst>
          </p:cNvPr>
          <p:cNvSpPr txBox="1"/>
          <p:nvPr/>
        </p:nvSpPr>
        <p:spPr>
          <a:xfrm>
            <a:off x="1520712" y="5833414"/>
            <a:ext cx="34461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CSA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运算放大器原理图；（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）比较器电路原理图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5D93CBB-309C-402E-95EE-52B588521D5B}"/>
              </a:ext>
            </a:extLst>
          </p:cNvPr>
          <p:cNvSpPr txBox="1"/>
          <p:nvPr/>
        </p:nvSpPr>
        <p:spPr>
          <a:xfrm>
            <a:off x="8963891" y="5812294"/>
            <a:ext cx="17073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CSA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CMP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联合仿真结果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AED658A-EE07-4089-877C-EA361C8F55B5}"/>
              </a:ext>
            </a:extLst>
          </p:cNvPr>
          <p:cNvSpPr txBox="1"/>
          <p:nvPr/>
        </p:nvSpPr>
        <p:spPr>
          <a:xfrm>
            <a:off x="503382" y="1811994"/>
            <a:ext cx="6349987" cy="444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比较器的翻转信号为后续全局计数器数据寄存提供标志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0E6C1136-2D23-68A4-A83A-AF1DEA487D84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像素芯片架构与关键电路设计</a:t>
            </a:r>
          </a:p>
        </p:txBody>
      </p:sp>
    </p:spTree>
    <p:extLst>
      <p:ext uri="{BB962C8B-B14F-4D97-AF65-F5344CB8AC3E}">
        <p14:creationId xmlns:p14="http://schemas.microsoft.com/office/powerpoint/2010/main" val="1226486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五边形 3">
            <a:extLst>
              <a:ext uri="{FF2B5EF4-FFF2-40B4-BE49-F238E27FC236}">
                <a16:creationId xmlns:a16="http://schemas.microsoft.com/office/drawing/2014/main" id="{EDA4199F-AA43-4F39-9AE0-E8C97C8B492C}"/>
              </a:ext>
            </a:extLst>
          </p:cNvPr>
          <p:cNvSpPr/>
          <p:nvPr/>
        </p:nvSpPr>
        <p:spPr>
          <a:xfrm>
            <a:off x="0" y="1254629"/>
            <a:ext cx="1743075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可控延时电路</a:t>
            </a:r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8F2B7AF3-9BFE-4D97-87E6-C914B34599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724" y="3887651"/>
          <a:ext cx="6481603" cy="2212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9962969" imgH="3400271" progId="Visio.Drawing.15">
                  <p:embed/>
                </p:oleObj>
              </mc:Choice>
              <mc:Fallback>
                <p:oleObj name="Visio" r:id="rId3" imgW="9962969" imgH="3400271" progId="Visio.Drawing.15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8F2B7AF3-9BFE-4D97-87E6-C914B34599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724" y="3887651"/>
                        <a:ext cx="6481603" cy="22121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4BF0BC92-886B-42F7-8143-86770AA79A6A}"/>
              </a:ext>
            </a:extLst>
          </p:cNvPr>
          <p:cNvSpPr txBox="1"/>
          <p:nvPr/>
        </p:nvSpPr>
        <p:spPr>
          <a:xfrm>
            <a:off x="77748" y="1726751"/>
            <a:ext cx="6495907" cy="1985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可控延迟链由振荡环、计数器、判决单元及输出延迟电路四个部分构成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18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振荡环用于产生周期性振荡信号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18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判决单元的控制逻辑确定所需的延时周期数；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输出延迟电路将信号送出当前像素，实现可控延时输出。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7DEA95BC-9EAF-4C43-880B-F73FFF1014B7}"/>
              </a:ext>
            </a:extLst>
          </p:cNvPr>
          <p:cNvCxnSpPr>
            <a:cxnSpLocks/>
          </p:cNvCxnSpPr>
          <p:nvPr/>
        </p:nvCxnSpPr>
        <p:spPr>
          <a:xfrm>
            <a:off x="6686864" y="1363652"/>
            <a:ext cx="0" cy="5047999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五边形 3">
            <a:extLst>
              <a:ext uri="{FF2B5EF4-FFF2-40B4-BE49-F238E27FC236}">
                <a16:creationId xmlns:a16="http://schemas.microsoft.com/office/drawing/2014/main" id="{2832D980-7B52-4E83-A519-354C0F371095}"/>
              </a:ext>
            </a:extLst>
          </p:cNvPr>
          <p:cNvSpPr/>
          <p:nvPr/>
        </p:nvSpPr>
        <p:spPr>
          <a:xfrm>
            <a:off x="6765637" y="1245104"/>
            <a:ext cx="1545444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延时单元</a:t>
            </a:r>
            <a:endParaRPr kumimoji="1" lang="zh-CN" alt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B8642F1E-FE19-40C1-A5BF-7A103ED911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45939" y="2538744"/>
          <a:ext cx="5129718" cy="2319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6677029" imgH="3019374" progId="Visio.Drawing.15">
                  <p:embed/>
                </p:oleObj>
              </mc:Choice>
              <mc:Fallback>
                <p:oleObj name="Visio" r:id="rId5" imgW="6677029" imgH="3019374" progId="Visio.Drawing.15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B8642F1E-FE19-40C1-A5BF-7A103ED911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45939" y="2538744"/>
                        <a:ext cx="5129718" cy="2319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14A65246-5CD3-484E-B080-080CBDFB4F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70229" y="5121448"/>
          <a:ext cx="5129718" cy="1218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7" imgW="26784112" imgH="6362649" progId="Visio.Drawing.15">
                  <p:embed/>
                </p:oleObj>
              </mc:Choice>
              <mc:Fallback>
                <p:oleObj name="Visio" r:id="rId7" imgW="26784112" imgH="6362649" progId="Visio.Drawing.15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14A65246-5CD3-484E-B080-080CBDFB4F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70229" y="5121448"/>
                        <a:ext cx="5129718" cy="1218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EC0D2F8E-5A26-4A4E-AE9F-352E3E1B8C8E}"/>
              </a:ext>
            </a:extLst>
          </p:cNvPr>
          <p:cNvSpPr txBox="1"/>
          <p:nvPr/>
        </p:nvSpPr>
        <p:spPr>
          <a:xfrm>
            <a:off x="7017995" y="1684185"/>
            <a:ext cx="4985607" cy="827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设计选用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CKBD12BWP7T</a:t>
            </a: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CLK12</a:t>
            </a: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）和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DEL4BWP7T</a:t>
            </a: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DEL4</a:t>
            </a: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5FA1B4B-E443-4910-B051-9B68419D8624}"/>
              </a:ext>
            </a:extLst>
          </p:cNvPr>
          <p:cNvSpPr txBox="1"/>
          <p:nvPr/>
        </p:nvSpPr>
        <p:spPr>
          <a:xfrm>
            <a:off x="2486646" y="5998524"/>
            <a:ext cx="167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像素内可控延迟链的结构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475D86F-FB23-4311-AEC8-B92603FB1EF5}"/>
              </a:ext>
            </a:extLst>
          </p:cNvPr>
          <p:cNvSpPr txBox="1"/>
          <p:nvPr/>
        </p:nvSpPr>
        <p:spPr>
          <a:xfrm>
            <a:off x="7213009" y="4901689"/>
            <a:ext cx="459557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CKBD12BWP7T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的电路原理图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DEL4BWP7T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的电路原理图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D354691-54B5-4DF5-8C52-C2D1306D3EEA}"/>
              </a:ext>
            </a:extLst>
          </p:cNvPr>
          <p:cNvSpPr txBox="1"/>
          <p:nvPr/>
        </p:nvSpPr>
        <p:spPr>
          <a:xfrm>
            <a:off x="7787733" y="6292022"/>
            <a:ext cx="34461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CLK12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DEL4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单元版图：（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CLK12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DEL4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ECB9476E-48EF-A108-FB98-30C2505D3F9B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像素芯片架构与关键电路设计</a:t>
            </a:r>
          </a:p>
        </p:txBody>
      </p:sp>
    </p:spTree>
    <p:extLst>
      <p:ext uri="{BB962C8B-B14F-4D97-AF65-F5344CB8AC3E}">
        <p14:creationId xmlns:p14="http://schemas.microsoft.com/office/powerpoint/2010/main" val="3475691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五边形 3">
            <a:extLst>
              <a:ext uri="{FF2B5EF4-FFF2-40B4-BE49-F238E27FC236}">
                <a16:creationId xmlns:a16="http://schemas.microsoft.com/office/drawing/2014/main" id="{DAE2C1EE-D17C-49B7-BAD5-2CEC6F36A165}"/>
              </a:ext>
            </a:extLst>
          </p:cNvPr>
          <p:cNvSpPr/>
          <p:nvPr/>
        </p:nvSpPr>
        <p:spPr>
          <a:xfrm>
            <a:off x="0" y="1256072"/>
            <a:ext cx="1545444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延时单元</a:t>
            </a:r>
          </a:p>
        </p:txBody>
      </p:sp>
      <p:pic>
        <p:nvPicPr>
          <p:cNvPr id="13" name="图形 55">
            <a:extLst>
              <a:ext uri="{FF2B5EF4-FFF2-40B4-BE49-F238E27FC236}">
                <a16:creationId xmlns:a16="http://schemas.microsoft.com/office/drawing/2014/main" id="{78A5EECD-97AE-40A2-ADB4-00A0FAB6CE82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14137" y="1413412"/>
            <a:ext cx="5327499" cy="2160902"/>
          </a:xfrm>
          <a:prstGeom prst="rect">
            <a:avLst/>
          </a:prstGeom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BEC378BE-824C-4BE7-949D-582286FE1C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34250" y="3749477"/>
            <a:ext cx="3500358" cy="2654300"/>
          </a:xfrm>
          <a:prstGeom prst="rect">
            <a:avLst/>
          </a:prstGeom>
        </p:spPr>
      </p:pic>
      <p:pic>
        <p:nvPicPr>
          <p:cNvPr id="20" name="图形 19">
            <a:extLst>
              <a:ext uri="{FF2B5EF4-FFF2-40B4-BE49-F238E27FC236}">
                <a16:creationId xmlns:a16="http://schemas.microsoft.com/office/drawing/2014/main" id="{20B2537D-4F6B-4C63-A477-E1B7270F01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3892" y="3749477"/>
            <a:ext cx="3500358" cy="2654300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ADCF5C58-C29A-4ECD-8020-991780508CEE}"/>
              </a:ext>
            </a:extLst>
          </p:cNvPr>
          <p:cNvSpPr txBox="1"/>
          <p:nvPr/>
        </p:nvSpPr>
        <p:spPr>
          <a:xfrm>
            <a:off x="38100" y="1816987"/>
            <a:ext cx="6045200" cy="1597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为了评估延时单元的可靠性，在不同工艺角（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TT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SS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FF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）和不同温度下进行了单位延时的仿真测试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18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各工艺角及温度范围内呈现良好一致性，这给后期温度的补偿提供了参考</a:t>
            </a:r>
            <a:endParaRPr lang="en-US" altLang="zh-CN" sz="18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861EEB9-F0A0-4A27-9BC2-B0E44D031A10}"/>
              </a:ext>
            </a:extLst>
          </p:cNvPr>
          <p:cNvSpPr txBox="1"/>
          <p:nvPr/>
        </p:nvSpPr>
        <p:spPr>
          <a:xfrm>
            <a:off x="6448616" y="3495560"/>
            <a:ext cx="52111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05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105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CK12</a:t>
            </a:r>
            <a:r>
              <a:rPr lang="zh-CN" altLang="en-US" sz="105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在不同工艺转角下的延迟特性；（</a:t>
            </a:r>
            <a:r>
              <a:rPr lang="en-US" altLang="zh-CN" sz="105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105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DEL4</a:t>
            </a:r>
            <a:r>
              <a:rPr lang="zh-CN" altLang="en-US" sz="105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在不同工艺转角下的延迟特性</a:t>
            </a:r>
            <a:endParaRPr lang="zh-CN" altLang="en-US" sz="105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2616FFF0-757C-46F8-B3EE-D4BAF54D5446}"/>
              </a:ext>
            </a:extLst>
          </p:cNvPr>
          <p:cNvSpPr txBox="1"/>
          <p:nvPr/>
        </p:nvSpPr>
        <p:spPr>
          <a:xfrm>
            <a:off x="6601054" y="6348176"/>
            <a:ext cx="45536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CK12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单元延时蒙特卡洛仿真；（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DEL4</a:t>
            </a:r>
            <a:r>
              <a:rPr lang="zh-CN" altLang="en-US" sz="105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单元延时蒙特卡洛仿真</a:t>
            </a:r>
            <a:endParaRPr lang="zh-CN" altLang="en-US" sz="105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896C7CC-4495-4307-BFD2-DDE48DEE8084}"/>
              </a:ext>
            </a:extLst>
          </p:cNvPr>
          <p:cNvSpPr txBox="1"/>
          <p:nvPr/>
        </p:nvSpPr>
        <p:spPr>
          <a:xfrm>
            <a:off x="38100" y="4092025"/>
            <a:ext cx="4473448" cy="1991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为了评估统计特性，在器件失配条件下，对延迟单元进行了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 500 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次蒙特卡罗模拟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18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CLK12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单元的</a:t>
            </a: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平均延迟为</a:t>
            </a:r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52.8 </a:t>
            </a:r>
            <a:r>
              <a:rPr lang="en-US" altLang="zh-CN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ps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标准偏差为</a:t>
            </a:r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2.16 </a:t>
            </a:r>
            <a:r>
              <a:rPr lang="en-US" altLang="zh-CN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ps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，而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DEL4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单元的</a:t>
            </a: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平均延迟为</a:t>
            </a:r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2.03 ns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标准偏差为</a:t>
            </a:r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34.42 </a:t>
            </a:r>
            <a:r>
              <a:rPr lang="en-US" altLang="zh-CN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ps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dirty="0"/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064BCF8C-40B7-D2A9-803C-F6914DC0D0DA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像素芯片架构与关键电路设计</a:t>
            </a:r>
          </a:p>
        </p:txBody>
      </p:sp>
    </p:spTree>
    <p:extLst>
      <p:ext uri="{BB962C8B-B14F-4D97-AF65-F5344CB8AC3E}">
        <p14:creationId xmlns:p14="http://schemas.microsoft.com/office/powerpoint/2010/main" val="2119808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45A8EAC-1259-463D-A4E2-87D2651BEC7B}"/>
              </a:ext>
            </a:extLst>
          </p:cNvPr>
          <p:cNvGrpSpPr/>
          <p:nvPr/>
        </p:nvGrpSpPr>
        <p:grpSpPr>
          <a:xfrm>
            <a:off x="0" y="0"/>
            <a:ext cx="12192000" cy="6863954"/>
            <a:chOff x="0" y="-5954"/>
            <a:chExt cx="12192000" cy="686395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7C1C19A-482E-4598-B161-47B94E3EFA72}"/>
                </a:ext>
              </a:extLst>
            </p:cNvPr>
            <p:cNvSpPr/>
            <p:nvPr/>
          </p:nvSpPr>
          <p:spPr>
            <a:xfrm>
              <a:off x="0" y="-5954"/>
              <a:ext cx="12192000" cy="123825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FF88AFF-7561-44E4-91E9-BCE03A992016}"/>
                </a:ext>
              </a:extLst>
            </p:cNvPr>
            <p:cNvSpPr/>
            <p:nvPr/>
          </p:nvSpPr>
          <p:spPr>
            <a:xfrm>
              <a:off x="0" y="6591300"/>
              <a:ext cx="12192000" cy="266700"/>
            </a:xfrm>
            <a:prstGeom prst="rect">
              <a:avLst/>
            </a:prstGeom>
            <a:solidFill>
              <a:srgbClr val="0468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ym typeface="字魂105号-简雅黑" panose="00000500000000000000" pitchFamily="2" charset="-122"/>
                </a:rPr>
                <a:t>微结构气体探测器的高时间与能量精度像素芯片研究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3BAB09C-A101-4E25-BA72-1D98959A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01" y="119601"/>
              <a:ext cx="3310035" cy="987139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BDBF21-2A0D-4654-8796-7A3A52A23FC5}"/>
                </a:ext>
              </a:extLst>
            </p:cNvPr>
            <p:cNvGrpSpPr/>
            <p:nvPr/>
          </p:nvGrpSpPr>
          <p:grpSpPr>
            <a:xfrm>
              <a:off x="0" y="322662"/>
              <a:ext cx="1190111" cy="581015"/>
              <a:chOff x="0" y="387927"/>
              <a:chExt cx="1190111" cy="581015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C5FF233-A0C5-488A-B986-EDB618783763}"/>
                  </a:ext>
                </a:extLst>
              </p:cNvPr>
              <p:cNvSpPr/>
              <p:nvPr/>
            </p:nvSpPr>
            <p:spPr>
              <a:xfrm>
                <a:off x="0" y="387927"/>
                <a:ext cx="803564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B2C4CAB5-3326-480A-8E6D-370519005C89}"/>
                  </a:ext>
                </a:extLst>
              </p:cNvPr>
              <p:cNvSpPr/>
              <p:nvPr/>
            </p:nvSpPr>
            <p:spPr>
              <a:xfrm>
                <a:off x="982294" y="400905"/>
                <a:ext cx="207817" cy="5680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49BDAB3-15BA-C76B-85A3-AF80C74B1845}"/>
              </a:ext>
            </a:extLst>
          </p:cNvPr>
          <p:cNvSpPr txBox="1"/>
          <p:nvPr/>
        </p:nvSpPr>
        <p:spPr>
          <a:xfrm>
            <a:off x="11734608" y="65459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kumimoji="1"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96BC175-B984-473E-B25D-56C84A362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五边形 3">
            <a:extLst>
              <a:ext uri="{FF2B5EF4-FFF2-40B4-BE49-F238E27FC236}">
                <a16:creationId xmlns:a16="http://schemas.microsoft.com/office/drawing/2014/main" id="{B3E58950-5A61-478E-847F-ED800CA3E01A}"/>
              </a:ext>
            </a:extLst>
          </p:cNvPr>
          <p:cNvSpPr/>
          <p:nvPr/>
        </p:nvSpPr>
        <p:spPr>
          <a:xfrm>
            <a:off x="0" y="1258082"/>
            <a:ext cx="1545444" cy="39356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振荡环电路</a:t>
            </a:r>
            <a:endParaRPr kumimoji="1" lang="zh-CN" alt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31CEA358-A783-406C-A9CE-B891C8E9D1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321358"/>
              </p:ext>
            </p:extLst>
          </p:nvPr>
        </p:nvGraphicFramePr>
        <p:xfrm>
          <a:off x="4337400" y="1293487"/>
          <a:ext cx="7080211" cy="2060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16230513" imgH="4724509" progId="Visio.Drawing.15">
                  <p:embed/>
                </p:oleObj>
              </mc:Choice>
              <mc:Fallback>
                <p:oleObj name="Visio" r:id="rId3" imgW="16230513" imgH="4724509" progId="Visio.Drawing.15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31CEA358-A783-406C-A9CE-B891C8E9D1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37400" y="1293487"/>
                        <a:ext cx="7080211" cy="20604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图形 37">
            <a:extLst>
              <a:ext uri="{FF2B5EF4-FFF2-40B4-BE49-F238E27FC236}">
                <a16:creationId xmlns:a16="http://schemas.microsoft.com/office/drawing/2014/main" id="{DEC593A3-4B90-4FCC-B279-CE757DDF502F}"/>
              </a:ext>
            </a:extLst>
          </p:cNvPr>
          <p:cNvPicPr/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933"/>
          <a:stretch/>
        </p:blipFill>
        <p:spPr bwMode="auto">
          <a:xfrm>
            <a:off x="4059092" y="3379597"/>
            <a:ext cx="7636828" cy="32271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7E5B666-3D9F-4DC3-831D-9F73660D3D86}"/>
              </a:ext>
            </a:extLst>
          </p:cNvPr>
          <p:cNvSpPr txBox="1"/>
          <p:nvPr/>
        </p:nvSpPr>
        <p:spPr>
          <a:xfrm>
            <a:off x="0" y="4455907"/>
            <a:ext cx="4191000" cy="1215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振荡环周期分别为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T</a:t>
            </a:r>
            <a:r>
              <a:rPr lang="en-US" altLang="zh-CN" sz="1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CLK12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 = 1.27 ns</a:t>
            </a: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788.639 MHz</a:t>
            </a: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）和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T</a:t>
            </a:r>
            <a:r>
              <a:rPr lang="en-US" altLang="zh-CN" sz="1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DEL4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 = 14.00 ns</a:t>
            </a: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71.504 MHz</a:t>
            </a:r>
            <a:r>
              <a:rPr lang="zh-CN" altLang="zh-CN" sz="1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en-US"/>
          </a:p>
        </p:txBody>
      </p:sp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5F577958-EA3F-4197-BC2A-D6E1BB0E94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0849428"/>
              </p:ext>
            </p:extLst>
          </p:nvPr>
        </p:nvGraphicFramePr>
        <p:xfrm>
          <a:off x="152400" y="1846263"/>
          <a:ext cx="3886200" cy="120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18309" imgH="876209" progId="Equation.DSMT4">
                  <p:embed/>
                </p:oleObj>
              </mc:Choice>
              <mc:Fallback>
                <p:oleObj name="Equation" r:id="rId6" imgW="2818309" imgH="876209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5F577958-EA3F-4197-BC2A-D6E1BB0E94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2400" y="1846263"/>
                        <a:ext cx="3886200" cy="1208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标题 1">
            <a:extLst>
              <a:ext uri="{FF2B5EF4-FFF2-40B4-BE49-F238E27FC236}">
                <a16:creationId xmlns:a16="http://schemas.microsoft.com/office/drawing/2014/main" id="{6F22D899-DD2B-D24A-BA07-A85E3F5BB5D8}"/>
              </a:ext>
            </a:extLst>
          </p:cNvPr>
          <p:cNvSpPr txBox="1">
            <a:spLocks/>
          </p:cNvSpPr>
          <p:nvPr/>
        </p:nvSpPr>
        <p:spPr>
          <a:xfrm>
            <a:off x="1242274" y="348452"/>
            <a:ext cx="7254025" cy="528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像素芯片架构与关键电路设计</a:t>
            </a:r>
          </a:p>
        </p:txBody>
      </p:sp>
    </p:spTree>
    <p:extLst>
      <p:ext uri="{BB962C8B-B14F-4D97-AF65-F5344CB8AC3E}">
        <p14:creationId xmlns:p14="http://schemas.microsoft.com/office/powerpoint/2010/main" val="916094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4322</Words>
  <Application>Microsoft Office PowerPoint</Application>
  <PresentationFormat>宽屏</PresentationFormat>
  <Paragraphs>324</Paragraphs>
  <Slides>27</Slides>
  <Notes>17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1" baseType="lpstr">
      <vt:lpstr>等线</vt:lpstr>
      <vt:lpstr>等线 Light</vt:lpstr>
      <vt:lpstr>Microsoft YaHei</vt:lpstr>
      <vt:lpstr>Microsoft YaHei</vt:lpstr>
      <vt:lpstr>字魂105号-简雅黑</vt:lpstr>
      <vt:lpstr>Arial</vt:lpstr>
      <vt:lpstr>Calibri</vt:lpstr>
      <vt:lpstr>Cambria Math</vt:lpstr>
      <vt:lpstr>Times New Roman</vt:lpstr>
      <vt:lpstr>Wingdings</vt:lpstr>
      <vt:lpstr>Office 主题​​</vt:lpstr>
      <vt:lpstr>1_Office 主题​​</vt:lpstr>
      <vt:lpstr>Visio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梦明 潘</dc:creator>
  <cp:lastModifiedBy>梦明 潘</cp:lastModifiedBy>
  <cp:revision>23</cp:revision>
  <dcterms:created xsi:type="dcterms:W3CDTF">2026-08-04T10:22:54Z</dcterms:created>
  <dcterms:modified xsi:type="dcterms:W3CDTF">2026-08-07T03:21:33Z</dcterms:modified>
</cp:coreProperties>
</file>