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handoutMasterIdLst>
    <p:handoutMasterId r:id="rId23"/>
  </p:handoutMasterIdLst>
  <p:sldIdLst>
    <p:sldId id="516" r:id="rId2"/>
    <p:sldId id="2095" r:id="rId3"/>
    <p:sldId id="2065" r:id="rId4"/>
    <p:sldId id="2226" r:id="rId5"/>
    <p:sldId id="2241" r:id="rId6"/>
    <p:sldId id="2245" r:id="rId7"/>
    <p:sldId id="2229" r:id="rId8"/>
    <p:sldId id="2247" r:id="rId9"/>
    <p:sldId id="2242" r:id="rId10"/>
    <p:sldId id="2233" r:id="rId11"/>
    <p:sldId id="2231" r:id="rId12"/>
    <p:sldId id="2243" r:id="rId13"/>
    <p:sldId id="2234" r:id="rId14"/>
    <p:sldId id="2236" r:id="rId15"/>
    <p:sldId id="2239" r:id="rId16"/>
    <p:sldId id="2240" r:id="rId17"/>
    <p:sldId id="2244" r:id="rId18"/>
    <p:sldId id="2064" r:id="rId19"/>
    <p:sldId id="2102" r:id="rId20"/>
    <p:sldId id="2246"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0C0"/>
    <a:srgbClr val="004098"/>
    <a:srgbClr val="0000FF"/>
    <a:srgbClr val="FFF3BF"/>
    <a:srgbClr val="B00069"/>
    <a:srgbClr val="1B1B9B"/>
    <a:srgbClr val="1F09BF"/>
    <a:srgbClr val="150684"/>
    <a:srgbClr val="439C06"/>
    <a:srgbClr val="B4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主题样式 1 - 强调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42" autoAdjust="0"/>
    <p:restoredTop sz="94965" autoAdjust="0"/>
  </p:normalViewPr>
  <p:slideViewPr>
    <p:cSldViewPr snapToGrid="0">
      <p:cViewPr varScale="1">
        <p:scale>
          <a:sx n="107" d="100"/>
          <a:sy n="107" d="100"/>
        </p:scale>
        <p:origin x="480" y="11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5" d="100"/>
          <a:sy n="95" d="100"/>
        </p:scale>
        <p:origin x="4042" y="5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a:extLst>
              <a:ext uri="{FF2B5EF4-FFF2-40B4-BE49-F238E27FC236}">
                <a16:creationId xmlns:a16="http://schemas.microsoft.com/office/drawing/2014/main" id="{FB94CF75-B204-952A-3D22-C02B976B11A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a:extLst>
              <a:ext uri="{FF2B5EF4-FFF2-40B4-BE49-F238E27FC236}">
                <a16:creationId xmlns:a16="http://schemas.microsoft.com/office/drawing/2014/main" id="{DE534D10-E394-BB33-0825-FE684409062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D5FB187-712E-4D91-92C1-B0BCB2EE0D3C}" type="datetimeFigureOut">
              <a:rPr lang="zh-CN" altLang="en-US" smtClean="0"/>
              <a:t>2026/8/3</a:t>
            </a:fld>
            <a:endParaRPr lang="zh-CN" altLang="en-US"/>
          </a:p>
        </p:txBody>
      </p:sp>
      <p:sp>
        <p:nvSpPr>
          <p:cNvPr id="4" name="页脚占位符 3">
            <a:extLst>
              <a:ext uri="{FF2B5EF4-FFF2-40B4-BE49-F238E27FC236}">
                <a16:creationId xmlns:a16="http://schemas.microsoft.com/office/drawing/2014/main" id="{80FE7C3D-646C-E22F-943A-64D5E23BBE9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a:extLst>
              <a:ext uri="{FF2B5EF4-FFF2-40B4-BE49-F238E27FC236}">
                <a16:creationId xmlns:a16="http://schemas.microsoft.com/office/drawing/2014/main" id="{83C7B489-0206-4F99-41DA-DEFA335FECB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9408C24-1397-4754-8B7D-79EC417ACA36}" type="slidenum">
              <a:rPr lang="zh-CN" altLang="en-US" smtClean="0"/>
              <a:t>‹#›</a:t>
            </a:fld>
            <a:endParaRPr lang="zh-CN" altLang="en-US"/>
          </a:p>
        </p:txBody>
      </p:sp>
    </p:spTree>
    <p:extLst>
      <p:ext uri="{BB962C8B-B14F-4D97-AF65-F5344CB8AC3E}">
        <p14:creationId xmlns:p14="http://schemas.microsoft.com/office/powerpoint/2010/main" val="15532159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C8FFC0-9DBC-41B9-AA59-7FF528879996}" type="datetimeFigureOut">
              <a:rPr lang="en-US" smtClean="0"/>
              <a:t>8/3/2026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55C67D-B050-4EC7-889A-0936A3C4313A}" type="slidenum">
              <a:rPr lang="en-US" smtClean="0"/>
              <a:t>‹#›</a:t>
            </a:fld>
            <a:endParaRPr lang="en-US" dirty="0"/>
          </a:p>
        </p:txBody>
      </p:sp>
    </p:spTree>
    <p:extLst>
      <p:ext uri="{BB962C8B-B14F-4D97-AF65-F5344CB8AC3E}">
        <p14:creationId xmlns:p14="http://schemas.microsoft.com/office/powerpoint/2010/main" val="3536597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C5051-97D8-D4FB-01EB-08CBBE386636}"/>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96687042-A18C-C772-9678-B84C34304CB0}"/>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86380D32-767D-F887-E68E-CEC3C9ECF976}"/>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C2953B8C-C073-90E6-7E0E-3FF3B4E90376}"/>
              </a:ext>
            </a:extLst>
          </p:cNvPr>
          <p:cNvSpPr>
            <a:spLocks noGrp="1"/>
          </p:cNvSpPr>
          <p:nvPr>
            <p:ph type="sldNum" sz="quarter" idx="5"/>
          </p:nvPr>
        </p:nvSpPr>
        <p:spPr/>
        <p:txBody>
          <a:bodyPr/>
          <a:lstStyle/>
          <a:p>
            <a:fld id="{0755C67D-B050-4EC7-889A-0936A3C4313A}" type="slidenum">
              <a:rPr lang="en-US" smtClean="0"/>
              <a:t>6</a:t>
            </a:fld>
            <a:endParaRPr lang="en-US" dirty="0"/>
          </a:p>
        </p:txBody>
      </p:sp>
    </p:spTree>
    <p:extLst>
      <p:ext uri="{BB962C8B-B14F-4D97-AF65-F5344CB8AC3E}">
        <p14:creationId xmlns:p14="http://schemas.microsoft.com/office/powerpoint/2010/main" val="3847731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755C67D-B050-4EC7-889A-0936A3C4313A}" type="slidenum">
              <a:rPr lang="en-US" smtClean="0"/>
              <a:t>7</a:t>
            </a:fld>
            <a:endParaRPr lang="en-US" dirty="0"/>
          </a:p>
        </p:txBody>
      </p:sp>
    </p:spTree>
    <p:extLst>
      <p:ext uri="{BB962C8B-B14F-4D97-AF65-F5344CB8AC3E}">
        <p14:creationId xmlns:p14="http://schemas.microsoft.com/office/powerpoint/2010/main" val="2157455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007F2-3CB8-AEB4-FD92-5C5AB9EBD514}"/>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F58A6D50-07EF-992F-3C73-5E054387F3CB}"/>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673CB0A1-CF4A-29F1-64C1-7A31CEB2388B}"/>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7956E7BC-D1C0-7E15-5B94-F44B12C0E419}"/>
              </a:ext>
            </a:extLst>
          </p:cNvPr>
          <p:cNvSpPr>
            <a:spLocks noGrp="1"/>
          </p:cNvSpPr>
          <p:nvPr>
            <p:ph type="sldNum" sz="quarter" idx="5"/>
          </p:nvPr>
        </p:nvSpPr>
        <p:spPr/>
        <p:txBody>
          <a:bodyPr/>
          <a:lstStyle/>
          <a:p>
            <a:fld id="{0755C67D-B050-4EC7-889A-0936A3C4313A}" type="slidenum">
              <a:rPr lang="en-US" smtClean="0"/>
              <a:t>8</a:t>
            </a:fld>
            <a:endParaRPr lang="en-US" dirty="0"/>
          </a:p>
        </p:txBody>
      </p:sp>
    </p:spTree>
    <p:extLst>
      <p:ext uri="{BB962C8B-B14F-4D97-AF65-F5344CB8AC3E}">
        <p14:creationId xmlns:p14="http://schemas.microsoft.com/office/powerpoint/2010/main" val="20739230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1896370"/>
            <a:ext cx="12192000" cy="1214235"/>
          </a:xfrm>
          <a:solidFill>
            <a:srgbClr val="004098"/>
          </a:solidFill>
        </p:spPr>
        <p:txBody>
          <a:bodyPr anchor="ctr">
            <a:normAutofit/>
          </a:bodyPr>
          <a:lstStyle>
            <a:lvl1pPr algn="ctr">
              <a:defRPr sz="4400">
                <a:solidFill>
                  <a:schemeClr val="bg1"/>
                </a:solidFill>
                <a:latin typeface="Calibri" panose="020F0502020204030204" pitchFamily="34" charset="0"/>
              </a:defRPr>
            </a:lvl1pPr>
          </a:lstStyle>
          <a:p>
            <a:r>
              <a:rPr lang="en-US" dirty="0"/>
              <a:t>Click to edit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200432" y="6356352"/>
            <a:ext cx="1817045" cy="365125"/>
          </a:xfrm>
        </p:spPr>
        <p:txBody>
          <a:bodyPr/>
          <a:lstStyle/>
          <a:p>
            <a:endParaRPr lang="en-US" dirty="0"/>
          </a:p>
        </p:txBody>
      </p:sp>
      <p:sp>
        <p:nvSpPr>
          <p:cNvPr id="6" name="Slide Number Placeholder 5"/>
          <p:cNvSpPr>
            <a:spLocks noGrp="1"/>
          </p:cNvSpPr>
          <p:nvPr>
            <p:ph type="sldNum" sz="quarter" idx="12"/>
          </p:nvPr>
        </p:nvSpPr>
        <p:spPr>
          <a:xfrm>
            <a:off x="10940807" y="6356351"/>
            <a:ext cx="685800" cy="365125"/>
          </a:xfrm>
        </p:spPr>
        <p:txBody>
          <a:bodyPr/>
          <a:lstStyle/>
          <a:p>
            <a:fld id="{BA028483-0FE6-4755-AEE9-A09CB6CDE29D}" type="slidenum">
              <a:rPr lang="en-US" smtClean="0"/>
              <a:t>‹#›</a:t>
            </a:fld>
            <a:endParaRPr lang="en-US" dirty="0"/>
          </a:p>
        </p:txBody>
      </p:sp>
      <p:pic>
        <p:nvPicPr>
          <p:cNvPr id="9" name="图片 8">
            <a:extLst>
              <a:ext uri="{FF2B5EF4-FFF2-40B4-BE49-F238E27FC236}">
                <a16:creationId xmlns:a16="http://schemas.microsoft.com/office/drawing/2014/main" id="{A44945CC-8DFB-1BC3-0CB2-93A87913410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9400"/>
          <a:stretch/>
        </p:blipFill>
        <p:spPr>
          <a:xfrm>
            <a:off x="7317157" y="97246"/>
            <a:ext cx="4874843" cy="833232"/>
          </a:xfrm>
          <a:prstGeom prst="rect">
            <a:avLst/>
          </a:prstGeom>
        </p:spPr>
      </p:pic>
      <p:pic>
        <p:nvPicPr>
          <p:cNvPr id="11" name="图片 10">
            <a:extLst>
              <a:ext uri="{FF2B5EF4-FFF2-40B4-BE49-F238E27FC236}">
                <a16:creationId xmlns:a16="http://schemas.microsoft.com/office/drawing/2014/main" id="{D3BB71E0-DE42-6DC2-D0C0-9167D5C8892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205" y="53304"/>
            <a:ext cx="3010500" cy="670314"/>
          </a:xfrm>
          <a:prstGeom prst="rect">
            <a:avLst/>
          </a:prstGeom>
        </p:spPr>
      </p:pic>
    </p:spTree>
    <p:extLst>
      <p:ext uri="{BB962C8B-B14F-4D97-AF65-F5344CB8AC3E}">
        <p14:creationId xmlns:p14="http://schemas.microsoft.com/office/powerpoint/2010/main" val="41370309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altLang="zh-CN" dirty="0"/>
          </a:p>
        </p:txBody>
      </p:sp>
      <p:sp>
        <p:nvSpPr>
          <p:cNvPr id="6" name="Slide Number Placeholder 5"/>
          <p:cNvSpPr>
            <a:spLocks noGrp="1"/>
          </p:cNvSpPr>
          <p:nvPr>
            <p:ph type="sldNum" sz="quarter" idx="12"/>
          </p:nvPr>
        </p:nvSpPr>
        <p:spPr/>
        <p:txBody>
          <a:bodyPr/>
          <a:lstStyle/>
          <a:p>
            <a:fld id="{BA028483-0FE6-4755-AEE9-A09CB6CDE29D}" type="slidenum">
              <a:rPr lang="en-US" smtClean="0"/>
              <a:t>‹#›</a:t>
            </a:fld>
            <a:endParaRPr lang="en-US" dirty="0"/>
          </a:p>
        </p:txBody>
      </p:sp>
    </p:spTree>
    <p:extLst>
      <p:ext uri="{BB962C8B-B14F-4D97-AF65-F5344CB8AC3E}">
        <p14:creationId xmlns:p14="http://schemas.microsoft.com/office/powerpoint/2010/main" val="2426643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altLang="zh-CN" dirty="0"/>
          </a:p>
        </p:txBody>
      </p:sp>
      <p:sp>
        <p:nvSpPr>
          <p:cNvPr id="6" name="Slide Number Placeholder 5"/>
          <p:cNvSpPr>
            <a:spLocks noGrp="1"/>
          </p:cNvSpPr>
          <p:nvPr>
            <p:ph type="sldNum" sz="quarter" idx="12"/>
          </p:nvPr>
        </p:nvSpPr>
        <p:spPr/>
        <p:txBody>
          <a:bodyPr/>
          <a:lstStyle/>
          <a:p>
            <a:fld id="{BA028483-0FE6-4755-AEE9-A09CB6CDE29D}" type="slidenum">
              <a:rPr lang="en-US" smtClean="0"/>
              <a:t>‹#›</a:t>
            </a:fld>
            <a:endParaRPr lang="en-US" dirty="0"/>
          </a:p>
        </p:txBody>
      </p:sp>
    </p:spTree>
    <p:extLst>
      <p:ext uri="{BB962C8B-B14F-4D97-AF65-F5344CB8AC3E}">
        <p14:creationId xmlns:p14="http://schemas.microsoft.com/office/powerpoint/2010/main" val="2569828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20405" y="710119"/>
            <a:ext cx="11551191" cy="5437762"/>
          </a:xfrm>
        </p:spPr>
        <p:txBody>
          <a:bodyPr/>
          <a:lstStyle>
            <a:lvl1pPr marL="228600" indent="-228600">
              <a:buSzPct val="80000"/>
              <a:buFont typeface="Wingdings" panose="05000000000000000000" pitchFamily="2" charset="2"/>
              <a:buChar char="p"/>
              <a:defRPr>
                <a:latin typeface="Calibri" panose="020F0502020204030204" pitchFamily="34" charset="0"/>
                <a:cs typeface="Calibri" panose="020F0502020204030204" pitchFamily="34" charset="0"/>
              </a:defRPr>
            </a:lvl1pPr>
            <a:lvl2pPr marL="685800" indent="-228600">
              <a:buSzPct val="80000"/>
              <a:buFont typeface="Wingdings" panose="05000000000000000000" pitchFamily="2" charset="2"/>
              <a:buChar char="n"/>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dirty="0"/>
              <a:t>  Click to edit Master text styles</a:t>
            </a:r>
          </a:p>
          <a:p>
            <a:pPr lvl="1"/>
            <a:r>
              <a:rPr lang="en-US" dirty="0"/>
              <a:t> Second level</a:t>
            </a:r>
          </a:p>
          <a:p>
            <a:pPr lvl="2"/>
            <a:r>
              <a:rPr lang="en-US" dirty="0"/>
              <a:t>Third level</a:t>
            </a:r>
          </a:p>
          <a:p>
            <a:pPr lvl="3"/>
            <a:r>
              <a:rPr lang="en-US" dirty="0"/>
              <a:t>Fourth level</a:t>
            </a:r>
          </a:p>
          <a:p>
            <a:pPr lvl="4"/>
            <a:r>
              <a:rPr lang="en-US" dirty="0"/>
              <a:t>Fifth level</a:t>
            </a:r>
          </a:p>
        </p:txBody>
      </p:sp>
      <p:sp>
        <p:nvSpPr>
          <p:cNvPr id="9" name="Title 1"/>
          <p:cNvSpPr>
            <a:spLocks noGrp="1"/>
          </p:cNvSpPr>
          <p:nvPr>
            <p:ph type="title"/>
          </p:nvPr>
        </p:nvSpPr>
        <p:spPr>
          <a:xfrm>
            <a:off x="632460" y="107005"/>
            <a:ext cx="11559540" cy="603114"/>
          </a:xfrm>
          <a:noFill/>
        </p:spPr>
        <p:txBody>
          <a:bodyPr>
            <a:noAutofit/>
          </a:bodyPr>
          <a:lstStyle>
            <a:lvl1pPr algn="l">
              <a:defRPr sz="3600" b="1">
                <a:solidFill>
                  <a:srgbClr val="004098"/>
                </a:solidFill>
                <a:latin typeface="Arial Black" panose="020B0A04020102020204" pitchFamily="34" charset="0"/>
                <a:cs typeface="Calibri" panose="020F0502020204030204" pitchFamily="34" charset="0"/>
              </a:defRPr>
            </a:lvl1pPr>
          </a:lstStyle>
          <a:p>
            <a:r>
              <a:rPr lang="en-US" dirty="0"/>
              <a:t>Click to edit Master title style</a:t>
            </a:r>
          </a:p>
        </p:txBody>
      </p:sp>
    </p:spTree>
    <p:extLst>
      <p:ext uri="{BB962C8B-B14F-4D97-AF65-F5344CB8AC3E}">
        <p14:creationId xmlns:p14="http://schemas.microsoft.com/office/powerpoint/2010/main" val="4091293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dirty="0"/>
          </a:p>
        </p:txBody>
      </p:sp>
      <p:sp>
        <p:nvSpPr>
          <p:cNvPr id="7" name="Slide Number Placeholder 6"/>
          <p:cNvSpPr>
            <a:spLocks noGrp="1"/>
          </p:cNvSpPr>
          <p:nvPr>
            <p:ph type="sldNum" sz="quarter" idx="12"/>
          </p:nvPr>
        </p:nvSpPr>
        <p:spPr/>
        <p:txBody>
          <a:bodyPr/>
          <a:lstStyle/>
          <a:p>
            <a:fld id="{BA028483-0FE6-4755-AEE9-A09CB6CDE29D}" type="slidenum">
              <a:rPr lang="en-US" smtClean="0"/>
              <a:t>‹#›</a:t>
            </a:fld>
            <a:endParaRPr lang="en-US" dirty="0"/>
          </a:p>
        </p:txBody>
      </p:sp>
    </p:spTree>
    <p:extLst>
      <p:ext uri="{BB962C8B-B14F-4D97-AF65-F5344CB8AC3E}">
        <p14:creationId xmlns:p14="http://schemas.microsoft.com/office/powerpoint/2010/main" val="172783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fld id="{BA028483-0FE6-4755-AEE9-A09CB6CDE29D}" type="slidenum">
              <a:rPr lang="en-US" smtClean="0"/>
              <a:t>‹#›</a:t>
            </a:fld>
            <a:endParaRPr lang="en-US" dirty="0"/>
          </a:p>
        </p:txBody>
      </p:sp>
    </p:spTree>
    <p:extLst>
      <p:ext uri="{BB962C8B-B14F-4D97-AF65-F5344CB8AC3E}">
        <p14:creationId xmlns:p14="http://schemas.microsoft.com/office/powerpoint/2010/main" val="2659385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dirty="0"/>
          </a:p>
        </p:txBody>
      </p:sp>
      <p:sp>
        <p:nvSpPr>
          <p:cNvPr id="9" name="Slide Number Placeholder 8"/>
          <p:cNvSpPr>
            <a:spLocks noGrp="1"/>
          </p:cNvSpPr>
          <p:nvPr>
            <p:ph type="sldNum" sz="quarter" idx="12"/>
          </p:nvPr>
        </p:nvSpPr>
        <p:spPr/>
        <p:txBody>
          <a:bodyPr/>
          <a:lstStyle/>
          <a:p>
            <a:fld id="{BA028483-0FE6-4755-AEE9-A09CB6CDE29D}" type="slidenum">
              <a:rPr lang="en-US" smtClean="0"/>
              <a:t>‹#›</a:t>
            </a:fld>
            <a:endParaRPr lang="en-US" dirty="0"/>
          </a:p>
        </p:txBody>
      </p:sp>
    </p:spTree>
    <p:extLst>
      <p:ext uri="{BB962C8B-B14F-4D97-AF65-F5344CB8AC3E}">
        <p14:creationId xmlns:p14="http://schemas.microsoft.com/office/powerpoint/2010/main" val="417762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altLang="zh-CN" dirty="0"/>
          </a:p>
        </p:txBody>
      </p:sp>
      <p:sp>
        <p:nvSpPr>
          <p:cNvPr id="5" name="Slide Number Placeholder 4"/>
          <p:cNvSpPr>
            <a:spLocks noGrp="1"/>
          </p:cNvSpPr>
          <p:nvPr>
            <p:ph type="sldNum" sz="quarter" idx="12"/>
          </p:nvPr>
        </p:nvSpPr>
        <p:spPr/>
        <p:txBody>
          <a:bodyPr/>
          <a:lstStyle/>
          <a:p>
            <a:fld id="{BA028483-0FE6-4755-AEE9-A09CB6CDE29D}" type="slidenum">
              <a:rPr lang="en-US" smtClean="0"/>
              <a:t>‹#›</a:t>
            </a:fld>
            <a:endParaRPr lang="en-US" dirty="0"/>
          </a:p>
        </p:txBody>
      </p:sp>
    </p:spTree>
    <p:extLst>
      <p:ext uri="{BB962C8B-B14F-4D97-AF65-F5344CB8AC3E}">
        <p14:creationId xmlns:p14="http://schemas.microsoft.com/office/powerpoint/2010/main" val="8093952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altLang="zh-CN" dirty="0"/>
          </a:p>
        </p:txBody>
      </p:sp>
      <p:sp>
        <p:nvSpPr>
          <p:cNvPr id="4" name="Slide Number Placeholder 3"/>
          <p:cNvSpPr>
            <a:spLocks noGrp="1"/>
          </p:cNvSpPr>
          <p:nvPr>
            <p:ph type="sldNum" sz="quarter" idx="12"/>
          </p:nvPr>
        </p:nvSpPr>
        <p:spPr/>
        <p:txBody>
          <a:bodyPr/>
          <a:lstStyle/>
          <a:p>
            <a:fld id="{BA028483-0FE6-4755-AEE9-A09CB6CDE29D}" type="slidenum">
              <a:rPr lang="en-US" smtClean="0"/>
              <a:t>‹#›</a:t>
            </a:fld>
            <a:endParaRPr lang="en-US" dirty="0"/>
          </a:p>
        </p:txBody>
      </p:sp>
    </p:spTree>
    <p:extLst>
      <p:ext uri="{BB962C8B-B14F-4D97-AF65-F5344CB8AC3E}">
        <p14:creationId xmlns:p14="http://schemas.microsoft.com/office/powerpoint/2010/main" val="4213245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altLang="zh-CN" dirty="0"/>
          </a:p>
        </p:txBody>
      </p:sp>
      <p:sp>
        <p:nvSpPr>
          <p:cNvPr id="7" name="Slide Number Placeholder 6"/>
          <p:cNvSpPr>
            <a:spLocks noGrp="1"/>
          </p:cNvSpPr>
          <p:nvPr>
            <p:ph type="sldNum" sz="quarter" idx="12"/>
          </p:nvPr>
        </p:nvSpPr>
        <p:spPr/>
        <p:txBody>
          <a:bodyPr/>
          <a:lstStyle/>
          <a:p>
            <a:fld id="{BA028483-0FE6-4755-AEE9-A09CB6CDE29D}" type="slidenum">
              <a:rPr lang="en-US" smtClean="0"/>
              <a:t>‹#›</a:t>
            </a:fld>
            <a:endParaRPr lang="en-US" dirty="0"/>
          </a:p>
        </p:txBody>
      </p:sp>
    </p:spTree>
    <p:extLst>
      <p:ext uri="{BB962C8B-B14F-4D97-AF65-F5344CB8AC3E}">
        <p14:creationId xmlns:p14="http://schemas.microsoft.com/office/powerpoint/2010/main" val="5571842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altLang="zh-CN" dirty="0"/>
          </a:p>
        </p:txBody>
      </p:sp>
      <p:sp>
        <p:nvSpPr>
          <p:cNvPr id="7" name="Slide Number Placeholder 6"/>
          <p:cNvSpPr>
            <a:spLocks noGrp="1"/>
          </p:cNvSpPr>
          <p:nvPr>
            <p:ph type="sldNum" sz="quarter" idx="12"/>
          </p:nvPr>
        </p:nvSpPr>
        <p:spPr/>
        <p:txBody>
          <a:bodyPr/>
          <a:lstStyle/>
          <a:p>
            <a:fld id="{BA028483-0FE6-4755-AEE9-A09CB6CDE29D}" type="slidenum">
              <a:rPr lang="en-US" smtClean="0"/>
              <a:t>‹#›</a:t>
            </a:fld>
            <a:endParaRPr lang="en-US" dirty="0"/>
          </a:p>
        </p:txBody>
      </p:sp>
    </p:spTree>
    <p:extLst>
      <p:ext uri="{BB962C8B-B14F-4D97-AF65-F5344CB8AC3E}">
        <p14:creationId xmlns:p14="http://schemas.microsoft.com/office/powerpoint/2010/main" val="1070965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69852" y="736600"/>
            <a:ext cx="11548533" cy="5619751"/>
          </a:xfrm>
          <a:prstGeom prst="rect">
            <a:avLst/>
          </a:prstGeom>
        </p:spPr>
      </p:pic>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ltLang="zh-CN"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028483-0FE6-4755-AEE9-A09CB6CDE29D}" type="slidenum">
              <a:rPr lang="en-US" smtClean="0"/>
              <a:t>‹#›</a:t>
            </a:fld>
            <a:endParaRPr lang="en-US" dirty="0"/>
          </a:p>
        </p:txBody>
      </p:sp>
    </p:spTree>
    <p:extLst>
      <p:ext uri="{BB962C8B-B14F-4D97-AF65-F5344CB8AC3E}">
        <p14:creationId xmlns:p14="http://schemas.microsoft.com/office/powerpoint/2010/main" val="26296078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63"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0B85E1-4416-1DD7-0726-B07E3FB31097}"/>
              </a:ext>
            </a:extLst>
          </p:cNvPr>
          <p:cNvSpPr>
            <a:spLocks noGrp="1"/>
          </p:cNvSpPr>
          <p:nvPr>
            <p:ph type="ctrTitle"/>
          </p:nvPr>
        </p:nvSpPr>
        <p:spPr>
          <a:xfrm>
            <a:off x="0" y="1671348"/>
            <a:ext cx="12192000" cy="2395470"/>
          </a:xfrm>
        </p:spPr>
        <p:txBody>
          <a:bodyPr>
            <a:normAutofit/>
          </a:bodyPr>
          <a:lstStyle/>
          <a:p>
            <a:pPr algn="ctr">
              <a:lnSpc>
                <a:spcPct val="115000"/>
              </a:lnSpc>
              <a:spcBef>
                <a:spcPts val="1800"/>
              </a:spcBef>
              <a:spcAft>
                <a:spcPts val="1800"/>
              </a:spcAft>
            </a:pPr>
            <a:r>
              <a:rPr lang="zh-CN" altLang="zh-CN" sz="3600" b="1" kern="100" dirty="0">
                <a:effectLst/>
                <a:latin typeface="微软雅黑" panose="020B0503020204020204" pitchFamily="34" charset="-122"/>
                <a:ea typeface="微软雅黑" panose="020B0503020204020204" pitchFamily="34" charset="-122"/>
                <a:cs typeface="Times New Roman" panose="02020603050405020304" pitchFamily="18" charset="0"/>
              </a:rPr>
              <a:t>基于级联射频电路的皮秒脉冲信号获取方法研究</a:t>
            </a:r>
            <a:endParaRPr lang="zh-CN" altLang="zh-CN" sz="3600"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 name="副标题 2">
            <a:extLst>
              <a:ext uri="{FF2B5EF4-FFF2-40B4-BE49-F238E27FC236}">
                <a16:creationId xmlns:a16="http://schemas.microsoft.com/office/drawing/2014/main" id="{FD6D7C8A-194A-16B0-8C67-B476B83A07CD}"/>
              </a:ext>
            </a:extLst>
          </p:cNvPr>
          <p:cNvSpPr>
            <a:spLocks noGrp="1"/>
          </p:cNvSpPr>
          <p:nvPr>
            <p:ph type="subTitle" idx="1"/>
          </p:nvPr>
        </p:nvSpPr>
        <p:spPr>
          <a:xfrm>
            <a:off x="2137747" y="4523139"/>
            <a:ext cx="7916505" cy="2015774"/>
          </a:xfrm>
        </p:spPr>
        <p:txBody>
          <a:bodyPr>
            <a:normAutofit/>
          </a:bodyPr>
          <a:lstStyle/>
          <a:p>
            <a:pPr>
              <a:lnSpc>
                <a:spcPct val="150000"/>
              </a:lnSpc>
              <a:spcBef>
                <a:spcPts val="0"/>
              </a:spcBef>
            </a:pPr>
            <a:r>
              <a:rPr lang="zh-CN" altLang="en-US" b="1" dirty="0">
                <a:latin typeface="微软雅黑" panose="020B0503020204020204" pitchFamily="34" charset="-122"/>
                <a:ea typeface="微软雅黑" panose="020B0503020204020204" pitchFamily="34" charset="-122"/>
              </a:rPr>
              <a:t>张续航</a:t>
            </a:r>
            <a:endParaRPr lang="en-US" altLang="zh-CN" b="1" dirty="0">
              <a:latin typeface="微软雅黑" panose="020B0503020204020204" pitchFamily="34" charset="-122"/>
              <a:ea typeface="微软雅黑" panose="020B0503020204020204" pitchFamily="34" charset="-122"/>
            </a:endParaRPr>
          </a:p>
          <a:p>
            <a:pPr>
              <a:lnSpc>
                <a:spcPct val="150000"/>
              </a:lnSpc>
              <a:spcBef>
                <a:spcPts val="0"/>
              </a:spcBef>
            </a:pPr>
            <a:r>
              <a:rPr lang="zh-CN" altLang="en-US" sz="2000" i="1" dirty="0">
                <a:latin typeface="微软雅黑" panose="020B0503020204020204" pitchFamily="34" charset="-122"/>
                <a:ea typeface="微软雅黑" panose="020B0503020204020204" pitchFamily="34" charset="-122"/>
              </a:rPr>
              <a:t>中国科学院高能物理研究所，核技术应用中心</a:t>
            </a:r>
            <a:endParaRPr lang="en-US" altLang="zh-CN" sz="2000" i="1" dirty="0">
              <a:latin typeface="微软雅黑" panose="020B0503020204020204" pitchFamily="34" charset="-122"/>
              <a:ea typeface="微软雅黑" panose="020B0503020204020204" pitchFamily="34" charset="-122"/>
            </a:endParaRPr>
          </a:p>
          <a:p>
            <a:pPr>
              <a:lnSpc>
                <a:spcPct val="150000"/>
              </a:lnSpc>
              <a:spcBef>
                <a:spcPts val="0"/>
              </a:spcBef>
            </a:pPr>
            <a:r>
              <a:rPr lang="zh-CN" altLang="en-US" sz="2000" i="1" dirty="0">
                <a:latin typeface="微软雅黑" panose="020B0503020204020204" pitchFamily="34" charset="-122"/>
                <a:ea typeface="微软雅黑" panose="020B0503020204020204" pitchFamily="34" charset="-122"/>
              </a:rPr>
              <a:t>登封，河南</a:t>
            </a:r>
            <a:endParaRPr lang="en-US" altLang="zh-CN" sz="2000" i="1" dirty="0">
              <a:latin typeface="微软雅黑" panose="020B0503020204020204" pitchFamily="34" charset="-122"/>
              <a:ea typeface="微软雅黑" panose="020B0503020204020204" pitchFamily="34" charset="-122"/>
            </a:endParaRPr>
          </a:p>
          <a:p>
            <a:pPr>
              <a:lnSpc>
                <a:spcPct val="150000"/>
              </a:lnSpc>
              <a:spcBef>
                <a:spcPts val="0"/>
              </a:spcBef>
            </a:pPr>
            <a:r>
              <a:rPr lang="en-US" altLang="zh-CN" sz="2000" i="1" dirty="0">
                <a:latin typeface="微软雅黑" panose="020B0503020204020204" pitchFamily="34" charset="-122"/>
                <a:ea typeface="微软雅黑" panose="020B0503020204020204" pitchFamily="34" charset="-122"/>
              </a:rPr>
              <a:t>2026.08.11</a:t>
            </a:r>
          </a:p>
        </p:txBody>
      </p:sp>
      <p:sp>
        <p:nvSpPr>
          <p:cNvPr id="8" name="文本框 7">
            <a:extLst>
              <a:ext uri="{FF2B5EF4-FFF2-40B4-BE49-F238E27FC236}">
                <a16:creationId xmlns:a16="http://schemas.microsoft.com/office/drawing/2014/main" id="{AA6BB921-CAEE-43A7-9D06-E1345681D210}"/>
              </a:ext>
            </a:extLst>
          </p:cNvPr>
          <p:cNvSpPr txBox="1"/>
          <p:nvPr/>
        </p:nvSpPr>
        <p:spPr>
          <a:xfrm>
            <a:off x="0" y="1215027"/>
            <a:ext cx="12192000" cy="523220"/>
          </a:xfrm>
          <a:prstGeom prst="rect">
            <a:avLst/>
          </a:prstGeom>
          <a:noFill/>
        </p:spPr>
        <p:txBody>
          <a:bodyPr wrap="square">
            <a:spAutoFit/>
          </a:bodyPr>
          <a:lstStyle/>
          <a:p>
            <a:r>
              <a:rPr lang="en-US" altLang="zh-CN" sz="2800" b="1" i="1" dirty="0"/>
              <a:t>NED2026</a:t>
            </a:r>
            <a:endParaRPr lang="zh-CN" altLang="en-US" sz="2800" b="1" i="1" dirty="0"/>
          </a:p>
        </p:txBody>
      </p:sp>
      <p:sp>
        <p:nvSpPr>
          <p:cNvPr id="4" name="灯片编号占位符 3"/>
          <p:cNvSpPr>
            <a:spLocks noGrp="1"/>
          </p:cNvSpPr>
          <p:nvPr>
            <p:ph type="sldNum" sz="quarter" idx="12"/>
          </p:nvPr>
        </p:nvSpPr>
        <p:spPr/>
        <p:txBody>
          <a:bodyPr/>
          <a:lstStyle/>
          <a:p>
            <a:fld id="{BA028483-0FE6-4755-AEE9-A09CB6CDE29D}" type="slidenum">
              <a:rPr lang="en-US" smtClean="0"/>
              <a:t>1</a:t>
            </a:fld>
            <a:endParaRPr lang="en-US" dirty="0"/>
          </a:p>
        </p:txBody>
      </p:sp>
    </p:spTree>
    <p:extLst>
      <p:ext uri="{BB962C8B-B14F-4D97-AF65-F5344CB8AC3E}">
        <p14:creationId xmlns:p14="http://schemas.microsoft.com/office/powerpoint/2010/main" val="2482705666"/>
      </p:ext>
    </p:extLst>
  </p:cSld>
  <p:clrMapOvr>
    <a:masterClrMapping/>
  </p:clrMapOvr>
  <mc:AlternateContent xmlns:mc="http://schemas.openxmlformats.org/markup-compatibility/2006" xmlns:p14="http://schemas.microsoft.com/office/powerpoint/2010/main">
    <mc:Choice Requires="p14">
      <p:transition spd="slow" p14:dur="2000" advTm="16458"/>
    </mc:Choice>
    <mc:Fallback xmlns="">
      <p:transition spd="slow" advTm="16458"/>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a:extLst>
              <a:ext uri="{FF2B5EF4-FFF2-40B4-BE49-F238E27FC236}">
                <a16:creationId xmlns:a16="http://schemas.microsoft.com/office/drawing/2014/main" id="{4A620081-7C78-99D8-1437-5457551E4A66}"/>
              </a:ext>
            </a:extLst>
          </p:cNvPr>
          <p:cNvSpPr>
            <a:spLocks noGrp="1"/>
          </p:cNvSpPr>
          <p:nvPr>
            <p:ph type="title"/>
          </p:nvPr>
        </p:nvSpPr>
        <p:spPr>
          <a:xfrm>
            <a:off x="644992" y="175729"/>
            <a:ext cx="5554614" cy="603114"/>
          </a:xfrm>
        </p:spPr>
        <p:txBody>
          <a:bodyPr/>
          <a:lstStyle/>
          <a:p>
            <a:r>
              <a:rPr lang="zh-CN" altLang="en-US" dirty="0">
                <a:latin typeface="微软雅黑" panose="020B0503020204020204" pitchFamily="34" charset="-122"/>
                <a:ea typeface="微软雅黑" panose="020B0503020204020204" pitchFamily="34" charset="-122"/>
              </a:rPr>
              <a:t>皮秒脉冲产生方法</a:t>
            </a:r>
          </a:p>
        </p:txBody>
      </p:sp>
      <p:sp>
        <p:nvSpPr>
          <p:cNvPr id="18" name="文本框 17">
            <a:extLst>
              <a:ext uri="{FF2B5EF4-FFF2-40B4-BE49-F238E27FC236}">
                <a16:creationId xmlns:a16="http://schemas.microsoft.com/office/drawing/2014/main" id="{315FD78E-BD31-4F50-9987-397E9E79D99A}"/>
              </a:ext>
            </a:extLst>
          </p:cNvPr>
          <p:cNvSpPr txBox="1"/>
          <p:nvPr/>
        </p:nvSpPr>
        <p:spPr>
          <a:xfrm>
            <a:off x="644992" y="907989"/>
            <a:ext cx="6128099" cy="5548763"/>
          </a:xfrm>
          <a:prstGeom prst="rect">
            <a:avLst/>
          </a:prstGeom>
          <a:noFill/>
        </p:spPr>
        <p:txBody>
          <a:bodyPr wrap="square">
            <a:spAutoFit/>
          </a:bodyPr>
          <a:lstStyle/>
          <a:p>
            <a:pPr marL="285750" indent="-285750">
              <a:lnSpc>
                <a:spcPct val="200000"/>
              </a:lnSpc>
              <a:buFont typeface="Arial" panose="020B0604020202020204" pitchFamily="34" charset="0"/>
              <a:buChar char="•"/>
            </a:pPr>
            <a:r>
              <a:rPr lang="en-US" altLang="zh-CN" dirty="0">
                <a:latin typeface="微软雅黑" panose="020B0503020204020204" pitchFamily="34" charset="-122"/>
                <a:ea typeface="微软雅黑" panose="020B0503020204020204" pitchFamily="34" charset="-122"/>
              </a:rPr>
              <a:t>NLTL</a:t>
            </a:r>
            <a:r>
              <a:rPr lang="zh-CN" altLang="en-US" dirty="0">
                <a:latin typeface="微软雅黑" panose="020B0503020204020204" pitchFamily="34" charset="-122"/>
                <a:ea typeface="微软雅黑" panose="020B0503020204020204" pitchFamily="34" charset="-122"/>
              </a:rPr>
              <a:t>脉冲压缩法</a:t>
            </a:r>
            <a:endParaRPr lang="en-US" altLang="zh-CN" dirty="0">
              <a:latin typeface="微软雅黑" panose="020B0503020204020204" pitchFamily="34" charset="-122"/>
              <a:ea typeface="微软雅黑" panose="020B0503020204020204" pitchFamily="34" charset="-122"/>
            </a:endParaRPr>
          </a:p>
          <a:p>
            <a:pPr>
              <a:lnSpc>
                <a:spcPct val="200000"/>
              </a:lnSpc>
            </a:pPr>
            <a:r>
              <a:rPr lang="en-US" altLang="zh-CN" dirty="0">
                <a:latin typeface="微软雅黑" panose="020B0503020204020204" pitchFamily="34" charset="-122"/>
                <a:ea typeface="微软雅黑" panose="020B0503020204020204" pitchFamily="34" charset="-122"/>
              </a:rPr>
              <a:t>NLTL</a:t>
            </a:r>
            <a:r>
              <a:rPr lang="zh-CN" altLang="en-US" dirty="0">
                <a:latin typeface="微软雅黑" panose="020B0503020204020204" pitchFamily="34" charset="-122"/>
                <a:ea typeface="微软雅黑" panose="020B0503020204020204" pitchFamily="34" charset="-122"/>
              </a:rPr>
              <a:t>，即非线性传输线结构。利用肖特基二极管的势垒特性，将其反向接入</a:t>
            </a:r>
            <a:r>
              <a:rPr lang="en-US" altLang="zh-CN" dirty="0">
                <a:latin typeface="微软雅黑" panose="020B0503020204020204" pitchFamily="34" charset="-122"/>
                <a:ea typeface="微软雅黑" panose="020B0503020204020204" pitchFamily="34" charset="-122"/>
              </a:rPr>
              <a:t>NLTL</a:t>
            </a:r>
            <a:r>
              <a:rPr lang="zh-CN" altLang="en-US" dirty="0">
                <a:latin typeface="微软雅黑" panose="020B0503020204020204" pitchFamily="34" charset="-122"/>
                <a:ea typeface="微软雅黑" panose="020B0503020204020204" pitchFamily="34" charset="-122"/>
              </a:rPr>
              <a:t>，实现脉冲信号经过时对其上升沿的压缩，利用多节</a:t>
            </a:r>
            <a:r>
              <a:rPr lang="en-US" altLang="zh-CN" dirty="0">
                <a:latin typeface="微软雅黑" panose="020B0503020204020204" pitchFamily="34" charset="-122"/>
                <a:ea typeface="微软雅黑" panose="020B0503020204020204" pitchFamily="34" charset="-122"/>
              </a:rPr>
              <a:t>NLTL</a:t>
            </a:r>
            <a:r>
              <a:rPr lang="zh-CN" altLang="en-US" dirty="0">
                <a:latin typeface="微软雅黑" panose="020B0503020204020204" pitchFamily="34" charset="-122"/>
                <a:ea typeface="微软雅黑" panose="020B0503020204020204" pitchFamily="34" charset="-122"/>
              </a:rPr>
              <a:t>可以产生快沿的脉冲信号</a:t>
            </a:r>
            <a:endParaRPr lang="en-US" altLang="zh-CN" dirty="0">
              <a:latin typeface="微软雅黑" panose="020B0503020204020204" pitchFamily="34" charset="-122"/>
              <a:ea typeface="微软雅黑" panose="020B0503020204020204" pitchFamily="34" charset="-122"/>
            </a:endParaRPr>
          </a:p>
          <a:p>
            <a:pPr marL="285750" indent="-285750">
              <a:lnSpc>
                <a:spcPct val="200000"/>
              </a:lnSpc>
              <a:buFont typeface="Arial" panose="020B0604020202020204" pitchFamily="34" charset="0"/>
              <a:buChar char="•"/>
            </a:pPr>
            <a:endParaRPr lang="en-US" altLang="zh-CN" dirty="0">
              <a:latin typeface="微软雅黑" panose="020B0503020204020204" pitchFamily="34" charset="-122"/>
              <a:ea typeface="微软雅黑" panose="020B0503020204020204" pitchFamily="34" charset="-122"/>
            </a:endParaRPr>
          </a:p>
          <a:p>
            <a:pPr marL="285750" indent="-285750">
              <a:lnSpc>
                <a:spcPct val="20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光导开关法</a:t>
            </a:r>
            <a:endParaRPr lang="en-US" altLang="zh-CN" dirty="0">
              <a:latin typeface="微软雅黑" panose="020B0503020204020204" pitchFamily="34" charset="-122"/>
              <a:ea typeface="微软雅黑" panose="020B0503020204020204" pitchFamily="34" charset="-122"/>
            </a:endParaRPr>
          </a:p>
          <a:p>
            <a:pPr>
              <a:lnSpc>
                <a:spcPct val="200000"/>
              </a:lnSpc>
            </a:pPr>
            <a:r>
              <a:rPr lang="zh-CN" altLang="en-US" dirty="0">
                <a:latin typeface="微软雅黑" panose="020B0503020204020204" pitchFamily="34" charset="-122"/>
                <a:ea typeface="微软雅黑" panose="020B0503020204020204" pitchFamily="34" charset="-122"/>
              </a:rPr>
              <a:t>利用皮秒</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飞秒激光器触发半导体光电导开关（</a:t>
            </a:r>
            <a:r>
              <a:rPr lang="en-US" altLang="zh-CN" dirty="0">
                <a:latin typeface="微软雅黑" panose="020B0503020204020204" pitchFamily="34" charset="-122"/>
                <a:ea typeface="微软雅黑" panose="020B0503020204020204" pitchFamily="34" charset="-122"/>
              </a:rPr>
              <a:t>PCSS</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s)</a:t>
            </a:r>
            <a:r>
              <a:rPr lang="zh-CN" altLang="en-US" dirty="0">
                <a:latin typeface="微软雅黑" panose="020B0503020204020204" pitchFamily="34" charset="-122"/>
                <a:ea typeface="微软雅黑" panose="020B0503020204020204" pitchFamily="34" charset="-122"/>
              </a:rPr>
              <a:t>可以产生皮秒级脉冲信号</a:t>
            </a:r>
            <a:endParaRPr lang="en-US" altLang="zh-CN" dirty="0">
              <a:latin typeface="微软雅黑" panose="020B0503020204020204" pitchFamily="34" charset="-122"/>
              <a:ea typeface="微软雅黑" panose="020B0503020204020204" pitchFamily="34" charset="-122"/>
            </a:endParaRPr>
          </a:p>
          <a:p>
            <a:pPr>
              <a:lnSpc>
                <a:spcPct val="200000"/>
              </a:lnSpc>
            </a:pPr>
            <a:endParaRPr lang="en-US" altLang="zh-CN" dirty="0">
              <a:latin typeface="微软雅黑" panose="020B0503020204020204" pitchFamily="34" charset="-122"/>
              <a:ea typeface="微软雅黑" panose="020B0503020204020204" pitchFamily="34" charset="-122"/>
            </a:endParaRPr>
          </a:p>
          <a:p>
            <a:pPr>
              <a:lnSpc>
                <a:spcPct val="200000"/>
              </a:lnSpc>
            </a:pPr>
            <a:endParaRPr lang="en-US" altLang="zh-CN" dirty="0">
              <a:latin typeface="微软雅黑" panose="020B0503020204020204" pitchFamily="34" charset="-122"/>
              <a:ea typeface="微软雅黑" panose="020B0503020204020204" pitchFamily="34" charset="-122"/>
            </a:endParaRPr>
          </a:p>
        </p:txBody>
      </p:sp>
      <p:sp>
        <p:nvSpPr>
          <p:cNvPr id="15" name="AutoShape 2">
            <a:extLst>
              <a:ext uri="{FF2B5EF4-FFF2-40B4-BE49-F238E27FC236}">
                <a16:creationId xmlns:a16="http://schemas.microsoft.com/office/drawing/2014/main" id="{DC6F33EF-F0F2-49DC-9BD0-69AF5163A7F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6" name="AutoShape 4">
            <a:extLst>
              <a:ext uri="{FF2B5EF4-FFF2-40B4-BE49-F238E27FC236}">
                <a16:creationId xmlns:a16="http://schemas.microsoft.com/office/drawing/2014/main" id="{6A57B638-4DC3-41AE-82CE-B2D110F4693E}"/>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7" name="AutoShape 6">
            <a:extLst>
              <a:ext uri="{FF2B5EF4-FFF2-40B4-BE49-F238E27FC236}">
                <a16:creationId xmlns:a16="http://schemas.microsoft.com/office/drawing/2014/main" id="{9B95B509-8AAD-42FE-AE50-B50B41057B09}"/>
              </a:ext>
            </a:extLst>
          </p:cNvPr>
          <p:cNvSpPr>
            <a:spLocks noChangeAspect="1" noChangeArrowheads="1"/>
          </p:cNvSpPr>
          <p:nvPr/>
        </p:nvSpPr>
        <p:spPr bwMode="auto">
          <a:xfrm>
            <a:off x="5248275" y="3581399"/>
            <a:ext cx="1304925" cy="13049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pic>
        <p:nvPicPr>
          <p:cNvPr id="8" name="图片 7">
            <a:extLst>
              <a:ext uri="{FF2B5EF4-FFF2-40B4-BE49-F238E27FC236}">
                <a16:creationId xmlns:a16="http://schemas.microsoft.com/office/drawing/2014/main" id="{A1EB75BE-6372-4520-A587-620EA92E4F51}"/>
              </a:ext>
            </a:extLst>
          </p:cNvPr>
          <p:cNvPicPr>
            <a:picLocks noChangeAspect="1"/>
          </p:cNvPicPr>
          <p:nvPr/>
        </p:nvPicPr>
        <p:blipFill>
          <a:blip r:embed="rId2"/>
          <a:stretch>
            <a:fillRect/>
          </a:stretch>
        </p:blipFill>
        <p:spPr>
          <a:xfrm>
            <a:off x="6553200" y="254368"/>
            <a:ext cx="5268060" cy="1648055"/>
          </a:xfrm>
          <a:prstGeom prst="rect">
            <a:avLst/>
          </a:prstGeom>
        </p:spPr>
      </p:pic>
      <p:pic>
        <p:nvPicPr>
          <p:cNvPr id="10" name="图片 9">
            <a:extLst>
              <a:ext uri="{FF2B5EF4-FFF2-40B4-BE49-F238E27FC236}">
                <a16:creationId xmlns:a16="http://schemas.microsoft.com/office/drawing/2014/main" id="{33D2CB1F-015D-4AB0-A148-95767942C96D}"/>
              </a:ext>
            </a:extLst>
          </p:cNvPr>
          <p:cNvPicPr>
            <a:picLocks noChangeAspect="1"/>
          </p:cNvPicPr>
          <p:nvPr/>
        </p:nvPicPr>
        <p:blipFill>
          <a:blip r:embed="rId3"/>
          <a:stretch>
            <a:fillRect/>
          </a:stretch>
        </p:blipFill>
        <p:spPr>
          <a:xfrm>
            <a:off x="7248525" y="2548965"/>
            <a:ext cx="4339060" cy="3223497"/>
          </a:xfrm>
          <a:prstGeom prst="rect">
            <a:avLst/>
          </a:prstGeom>
        </p:spPr>
      </p:pic>
      <p:sp>
        <p:nvSpPr>
          <p:cNvPr id="11" name="文本框 10">
            <a:extLst>
              <a:ext uri="{FF2B5EF4-FFF2-40B4-BE49-F238E27FC236}">
                <a16:creationId xmlns:a16="http://schemas.microsoft.com/office/drawing/2014/main" id="{3F3CBC39-E8F9-49D3-9635-71C35C3D92F3}"/>
              </a:ext>
            </a:extLst>
          </p:cNvPr>
          <p:cNvSpPr txBox="1"/>
          <p:nvPr/>
        </p:nvSpPr>
        <p:spPr>
          <a:xfrm>
            <a:off x="8734317" y="1902423"/>
            <a:ext cx="1264898" cy="461665"/>
          </a:xfrm>
          <a:prstGeom prst="rect">
            <a:avLst/>
          </a:prstGeom>
          <a:noFill/>
        </p:spPr>
        <p:txBody>
          <a:bodyPr wrap="none" rtlCol="0">
            <a:spAutoFit/>
          </a:bodyPr>
          <a:lstStyle/>
          <a:p>
            <a:pPr algn="ctr"/>
            <a:r>
              <a:rPr lang="zh-CN" altLang="en-US" sz="1200" dirty="0">
                <a:latin typeface="微软雅黑" panose="020B0503020204020204" pitchFamily="34" charset="-122"/>
                <a:ea typeface="微软雅黑" panose="020B0503020204020204" pitchFamily="34" charset="-122"/>
              </a:rPr>
              <a:t>脉冲产生电路</a:t>
            </a:r>
            <a:endParaRPr lang="en-US" altLang="zh-CN" sz="1200" dirty="0">
              <a:latin typeface="微软雅黑" panose="020B0503020204020204" pitchFamily="34" charset="-122"/>
              <a:ea typeface="微软雅黑" panose="020B0503020204020204" pitchFamily="34" charset="-122"/>
            </a:endParaRPr>
          </a:p>
          <a:p>
            <a:pPr algn="ctr"/>
            <a:r>
              <a:rPr lang="en-US" altLang="zh-CN" sz="1200" dirty="0">
                <a:latin typeface="微软雅黑" panose="020B0503020204020204" pitchFamily="34" charset="-122"/>
                <a:ea typeface="微软雅黑" panose="020B0503020204020204" pitchFamily="34" charset="-122"/>
              </a:rPr>
              <a:t>(Yu et al, 2015)</a:t>
            </a:r>
            <a:endParaRPr lang="zh-CN" altLang="en-US" sz="1200" dirty="0">
              <a:latin typeface="微软雅黑" panose="020B0503020204020204" pitchFamily="34" charset="-122"/>
              <a:ea typeface="微软雅黑" panose="020B0503020204020204" pitchFamily="34" charset="-122"/>
            </a:endParaRPr>
          </a:p>
        </p:txBody>
      </p:sp>
      <p:sp>
        <p:nvSpPr>
          <p:cNvPr id="13" name="文本框 12">
            <a:extLst>
              <a:ext uri="{FF2B5EF4-FFF2-40B4-BE49-F238E27FC236}">
                <a16:creationId xmlns:a16="http://schemas.microsoft.com/office/drawing/2014/main" id="{64CA9B10-1B36-4478-8ABC-EF272DEDBB78}"/>
              </a:ext>
            </a:extLst>
          </p:cNvPr>
          <p:cNvSpPr txBox="1"/>
          <p:nvPr/>
        </p:nvSpPr>
        <p:spPr>
          <a:xfrm>
            <a:off x="8470690" y="5772462"/>
            <a:ext cx="2031325" cy="461665"/>
          </a:xfrm>
          <a:prstGeom prst="rect">
            <a:avLst/>
          </a:prstGeom>
          <a:noFill/>
        </p:spPr>
        <p:txBody>
          <a:bodyPr wrap="none" rtlCol="0">
            <a:spAutoFit/>
          </a:bodyPr>
          <a:lstStyle/>
          <a:p>
            <a:pPr algn="ctr"/>
            <a:r>
              <a:rPr lang="zh-CN" altLang="en-US" sz="1200" dirty="0">
                <a:latin typeface="微软雅黑" panose="020B0503020204020204" pitchFamily="34" charset="-122"/>
                <a:ea typeface="微软雅黑" panose="020B0503020204020204" pitchFamily="34" charset="-122"/>
              </a:rPr>
              <a:t>激光脉冲触发开关测试电路</a:t>
            </a:r>
            <a:endParaRPr lang="en-US" altLang="zh-CN" sz="1200" dirty="0">
              <a:latin typeface="微软雅黑" panose="020B0503020204020204" pitchFamily="34" charset="-122"/>
              <a:ea typeface="微软雅黑" panose="020B0503020204020204" pitchFamily="34" charset="-122"/>
            </a:endParaRPr>
          </a:p>
          <a:p>
            <a:pPr algn="ctr"/>
            <a:r>
              <a:rPr lang="en-US" altLang="zh-CN" sz="1200" dirty="0">
                <a:latin typeface="微软雅黑" panose="020B0503020204020204" pitchFamily="34" charset="-122"/>
                <a:ea typeface="微软雅黑" panose="020B0503020204020204" pitchFamily="34" charset="-122"/>
              </a:rPr>
              <a:t>(Shi et al, 2004)</a:t>
            </a:r>
            <a:endParaRPr lang="zh-CN" altLang="en-US" sz="12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211998381"/>
      </p:ext>
    </p:extLst>
  </p:cSld>
  <p:clrMapOvr>
    <a:masterClrMapping/>
  </p:clrMapOvr>
  <mc:AlternateContent xmlns:mc="http://schemas.openxmlformats.org/markup-compatibility/2006" xmlns:p14="http://schemas.microsoft.com/office/powerpoint/2010/main">
    <mc:Choice Requires="p14">
      <p:transition spd="slow" p14:dur="2000" advTm="47022"/>
    </mc:Choice>
    <mc:Fallback xmlns="">
      <p:transition spd="slow" advTm="47022"/>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4">
            <a:extLst>
              <a:ext uri="{FF2B5EF4-FFF2-40B4-BE49-F238E27FC236}">
                <a16:creationId xmlns:a16="http://schemas.microsoft.com/office/drawing/2014/main" id="{8671B444-F483-6030-97EA-6347019A4DF0}"/>
              </a:ext>
            </a:extLst>
          </p:cNvPr>
          <p:cNvSpPr>
            <a:spLocks noGrp="1"/>
          </p:cNvSpPr>
          <p:nvPr>
            <p:ph type="sldNum" sz="quarter" idx="4294967295"/>
          </p:nvPr>
        </p:nvSpPr>
        <p:spPr>
          <a:xfrm>
            <a:off x="6924929" y="2940197"/>
            <a:ext cx="1055451" cy="365125"/>
          </a:xfrm>
        </p:spPr>
        <p:txBody>
          <a:bodyPr/>
          <a:lstStyle/>
          <a:p>
            <a:fld id="{BA028483-0FE6-4755-AEE9-A09CB6CDE29D}" type="slidenum">
              <a:rPr lang="en-US" smtClean="0"/>
              <a:t>11</a:t>
            </a:fld>
            <a:endParaRPr lang="en-US" dirty="0"/>
          </a:p>
        </p:txBody>
      </p:sp>
      <p:sp>
        <p:nvSpPr>
          <p:cNvPr id="6" name="标题 5">
            <a:extLst>
              <a:ext uri="{FF2B5EF4-FFF2-40B4-BE49-F238E27FC236}">
                <a16:creationId xmlns:a16="http://schemas.microsoft.com/office/drawing/2014/main" id="{4A620081-7C78-99D8-1437-5457551E4A66}"/>
              </a:ext>
            </a:extLst>
          </p:cNvPr>
          <p:cNvSpPr>
            <a:spLocks noGrp="1"/>
          </p:cNvSpPr>
          <p:nvPr>
            <p:ph type="title"/>
          </p:nvPr>
        </p:nvSpPr>
        <p:spPr>
          <a:xfrm>
            <a:off x="644992" y="175729"/>
            <a:ext cx="5554614" cy="603114"/>
          </a:xfrm>
        </p:spPr>
        <p:txBody>
          <a:bodyPr/>
          <a:lstStyle/>
          <a:p>
            <a:r>
              <a:rPr lang="zh-CN" altLang="en-US" dirty="0">
                <a:latin typeface="微软雅黑" panose="020B0503020204020204" pitchFamily="34" charset="-122"/>
                <a:ea typeface="微软雅黑" panose="020B0503020204020204" pitchFamily="34" charset="-122"/>
              </a:rPr>
              <a:t>皮秒脉冲产生方法</a:t>
            </a:r>
          </a:p>
        </p:txBody>
      </p:sp>
      <p:sp>
        <p:nvSpPr>
          <p:cNvPr id="18" name="文本框 17">
            <a:extLst>
              <a:ext uri="{FF2B5EF4-FFF2-40B4-BE49-F238E27FC236}">
                <a16:creationId xmlns:a16="http://schemas.microsoft.com/office/drawing/2014/main" id="{315FD78E-BD31-4F50-9987-397E9E79D99A}"/>
              </a:ext>
            </a:extLst>
          </p:cNvPr>
          <p:cNvSpPr txBox="1"/>
          <p:nvPr/>
        </p:nvSpPr>
        <p:spPr>
          <a:xfrm>
            <a:off x="644992" y="905481"/>
            <a:ext cx="6218549" cy="4440767"/>
          </a:xfrm>
          <a:prstGeom prst="rect">
            <a:avLst/>
          </a:prstGeom>
          <a:noFill/>
        </p:spPr>
        <p:txBody>
          <a:bodyPr wrap="square">
            <a:spAutoFit/>
          </a:bodyPr>
          <a:lstStyle/>
          <a:p>
            <a:pPr marL="285750" indent="-285750">
              <a:lnSpc>
                <a:spcPct val="20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阶跃恢复二极管（</a:t>
            </a:r>
            <a:r>
              <a:rPr lang="en-US" altLang="zh-CN" dirty="0">
                <a:latin typeface="微软雅黑" panose="020B0503020204020204" pitchFamily="34" charset="-122"/>
                <a:ea typeface="微软雅黑" panose="020B0503020204020204" pitchFamily="34" charset="-122"/>
              </a:rPr>
              <a:t>SRD</a:t>
            </a:r>
            <a:r>
              <a:rPr lang="zh-CN" altLang="en-US" dirty="0">
                <a:latin typeface="微软雅黑" panose="020B0503020204020204" pitchFamily="34" charset="-122"/>
                <a:ea typeface="微软雅黑" panose="020B0503020204020204" pitchFamily="34" charset="-122"/>
              </a:rPr>
              <a:t>）脉冲整形法</a:t>
            </a:r>
            <a:endParaRPr lang="en-US" altLang="zh-CN" dirty="0">
              <a:latin typeface="微软雅黑" panose="020B0503020204020204" pitchFamily="34" charset="-122"/>
              <a:ea typeface="微软雅黑" panose="020B0503020204020204" pitchFamily="34" charset="-122"/>
            </a:endParaRPr>
          </a:p>
          <a:p>
            <a:pPr>
              <a:lnSpc>
                <a:spcPct val="200000"/>
              </a:lnSpc>
            </a:pPr>
            <a:r>
              <a:rPr lang="zh-CN" altLang="en-US" dirty="0">
                <a:latin typeface="微软雅黑" panose="020B0503020204020204" pitchFamily="34" charset="-122"/>
                <a:ea typeface="微软雅黑" panose="020B0503020204020204" pitchFamily="34" charset="-122"/>
              </a:rPr>
              <a:t>雪崩晶体管的雪崩效应产生脉冲主体，再利用阶跃恢复二极管有低触发晃动、快前沿等优点，对脉冲进行前沿陡化处理，可产生快沿脉冲</a:t>
            </a:r>
            <a:endParaRPr lang="en-US" altLang="zh-CN" dirty="0">
              <a:latin typeface="微软雅黑" panose="020B0503020204020204" pitchFamily="34" charset="-122"/>
              <a:ea typeface="微软雅黑" panose="020B0503020204020204" pitchFamily="34" charset="-122"/>
            </a:endParaRPr>
          </a:p>
          <a:p>
            <a:pPr>
              <a:lnSpc>
                <a:spcPct val="200000"/>
              </a:lnSpc>
            </a:pPr>
            <a:endParaRPr lang="en-US" altLang="zh-CN" dirty="0">
              <a:latin typeface="微软雅黑" panose="020B0503020204020204" pitchFamily="34" charset="-122"/>
              <a:ea typeface="微软雅黑" panose="020B0503020204020204" pitchFamily="34" charset="-122"/>
            </a:endParaRPr>
          </a:p>
          <a:p>
            <a:pPr marL="285750" indent="-285750">
              <a:lnSpc>
                <a:spcPct val="200000"/>
              </a:lnSpc>
              <a:buFont typeface="Arial" panose="020B0604020202020204" pitchFamily="34" charset="0"/>
              <a:buChar char="•"/>
            </a:pPr>
            <a:r>
              <a:rPr lang="en-US" altLang="zh-CN" dirty="0">
                <a:latin typeface="微软雅黑" panose="020B0503020204020204" pitchFamily="34" charset="-122"/>
                <a:ea typeface="微软雅黑" panose="020B0503020204020204" pitchFamily="34" charset="-122"/>
              </a:rPr>
              <a:t>Marx</a:t>
            </a:r>
            <a:r>
              <a:rPr lang="zh-CN" altLang="en-US" dirty="0">
                <a:latin typeface="微软雅黑" panose="020B0503020204020204" pitchFamily="34" charset="-122"/>
                <a:ea typeface="微软雅黑" panose="020B0503020204020204" pitchFamily="34" charset="-122"/>
              </a:rPr>
              <a:t>电路法</a:t>
            </a:r>
            <a:endParaRPr lang="en-US" altLang="zh-CN" dirty="0">
              <a:latin typeface="微软雅黑" panose="020B0503020204020204" pitchFamily="34" charset="-122"/>
              <a:ea typeface="微软雅黑" panose="020B0503020204020204" pitchFamily="34" charset="-122"/>
            </a:endParaRPr>
          </a:p>
          <a:p>
            <a:pPr>
              <a:lnSpc>
                <a:spcPct val="200000"/>
              </a:lnSpc>
            </a:pPr>
            <a:r>
              <a:rPr lang="zh-CN" altLang="en-US" dirty="0">
                <a:latin typeface="微软雅黑" panose="020B0503020204020204" pitchFamily="34" charset="-122"/>
                <a:ea typeface="微软雅黑" panose="020B0503020204020204" pitchFamily="34" charset="-122"/>
              </a:rPr>
              <a:t>使用雪崩晶体管配合多级</a:t>
            </a:r>
            <a:r>
              <a:rPr lang="en-US" altLang="zh-CN" dirty="0">
                <a:latin typeface="微软雅黑" panose="020B0503020204020204" pitchFamily="34" charset="-122"/>
                <a:ea typeface="微软雅黑" panose="020B0503020204020204" pitchFamily="34" charset="-122"/>
              </a:rPr>
              <a:t>Marx</a:t>
            </a:r>
            <a:r>
              <a:rPr lang="zh-CN" altLang="en-US" dirty="0">
                <a:latin typeface="微软雅黑" panose="020B0503020204020204" pitchFamily="34" charset="-122"/>
                <a:ea typeface="微软雅黑" panose="020B0503020204020204" pitchFamily="34" charset="-122"/>
              </a:rPr>
              <a:t>电路，可以输出一个电压幅度在千伏级别的，上升时间在百皮秒的脉冲信号</a:t>
            </a:r>
            <a:endParaRPr lang="en-US" altLang="zh-CN" dirty="0">
              <a:latin typeface="微软雅黑" panose="020B0503020204020204" pitchFamily="34" charset="-122"/>
              <a:ea typeface="微软雅黑" panose="020B0503020204020204" pitchFamily="34" charset="-122"/>
            </a:endParaRPr>
          </a:p>
        </p:txBody>
      </p:sp>
      <p:pic>
        <p:nvPicPr>
          <p:cNvPr id="3" name="图片 2">
            <a:extLst>
              <a:ext uri="{FF2B5EF4-FFF2-40B4-BE49-F238E27FC236}">
                <a16:creationId xmlns:a16="http://schemas.microsoft.com/office/drawing/2014/main" id="{0DCF2892-8BD6-45FE-A7C3-B260475C64FB}"/>
              </a:ext>
            </a:extLst>
          </p:cNvPr>
          <p:cNvPicPr>
            <a:picLocks noChangeAspect="1"/>
          </p:cNvPicPr>
          <p:nvPr/>
        </p:nvPicPr>
        <p:blipFill>
          <a:blip r:embed="rId2"/>
          <a:stretch>
            <a:fillRect/>
          </a:stretch>
        </p:blipFill>
        <p:spPr>
          <a:xfrm>
            <a:off x="6924928" y="242099"/>
            <a:ext cx="5210748" cy="2992251"/>
          </a:xfrm>
          <a:prstGeom prst="rect">
            <a:avLst/>
          </a:prstGeom>
        </p:spPr>
      </p:pic>
      <p:sp>
        <p:nvSpPr>
          <p:cNvPr id="15" name="AutoShape 2">
            <a:extLst>
              <a:ext uri="{FF2B5EF4-FFF2-40B4-BE49-F238E27FC236}">
                <a16:creationId xmlns:a16="http://schemas.microsoft.com/office/drawing/2014/main" id="{DC6F33EF-F0F2-49DC-9BD0-69AF5163A7F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6" name="AutoShape 4">
            <a:extLst>
              <a:ext uri="{FF2B5EF4-FFF2-40B4-BE49-F238E27FC236}">
                <a16:creationId xmlns:a16="http://schemas.microsoft.com/office/drawing/2014/main" id="{6A57B638-4DC3-41AE-82CE-B2D110F4693E}"/>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7" name="AutoShape 6">
            <a:extLst>
              <a:ext uri="{FF2B5EF4-FFF2-40B4-BE49-F238E27FC236}">
                <a16:creationId xmlns:a16="http://schemas.microsoft.com/office/drawing/2014/main" id="{9B95B509-8AAD-42FE-AE50-B50B41057B09}"/>
              </a:ext>
            </a:extLst>
          </p:cNvPr>
          <p:cNvSpPr>
            <a:spLocks noChangeAspect="1" noChangeArrowheads="1"/>
          </p:cNvSpPr>
          <p:nvPr/>
        </p:nvSpPr>
        <p:spPr bwMode="auto">
          <a:xfrm>
            <a:off x="5248275" y="3581399"/>
            <a:ext cx="1304925" cy="13049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pic>
        <p:nvPicPr>
          <p:cNvPr id="19" name="内容占位符 3">
            <a:extLst>
              <a:ext uri="{FF2B5EF4-FFF2-40B4-BE49-F238E27FC236}">
                <a16:creationId xmlns:a16="http://schemas.microsoft.com/office/drawing/2014/main" id="{4E4BBBCA-DF15-4262-9D4C-128CA2CAA4A2}"/>
              </a:ext>
            </a:extLst>
          </p:cNvPr>
          <p:cNvPicPr>
            <a:picLocks noGrp="1" noChangeAspect="1"/>
          </p:cNvPicPr>
          <p:nvPr>
            <p:ph idx="1"/>
          </p:nvPr>
        </p:nvPicPr>
        <p:blipFill>
          <a:blip r:embed="rId3"/>
          <a:stretch>
            <a:fillRect/>
          </a:stretch>
        </p:blipFill>
        <p:spPr>
          <a:xfrm>
            <a:off x="7550538" y="3774616"/>
            <a:ext cx="4207444" cy="1883088"/>
          </a:xfrm>
          <a:prstGeom prst="rect">
            <a:avLst/>
          </a:prstGeom>
        </p:spPr>
      </p:pic>
      <p:sp>
        <p:nvSpPr>
          <p:cNvPr id="12" name="文本框 11">
            <a:extLst>
              <a:ext uri="{FF2B5EF4-FFF2-40B4-BE49-F238E27FC236}">
                <a16:creationId xmlns:a16="http://schemas.microsoft.com/office/drawing/2014/main" id="{D375557A-12D5-4EDB-91DC-7C05A874B6D7}"/>
              </a:ext>
            </a:extLst>
          </p:cNvPr>
          <p:cNvSpPr txBox="1"/>
          <p:nvPr/>
        </p:nvSpPr>
        <p:spPr>
          <a:xfrm>
            <a:off x="8959087" y="3236648"/>
            <a:ext cx="1569660" cy="461665"/>
          </a:xfrm>
          <a:prstGeom prst="rect">
            <a:avLst/>
          </a:prstGeom>
          <a:noFill/>
        </p:spPr>
        <p:txBody>
          <a:bodyPr wrap="none" rtlCol="0">
            <a:spAutoFit/>
          </a:bodyPr>
          <a:lstStyle/>
          <a:p>
            <a:pPr algn="ctr"/>
            <a:r>
              <a:rPr lang="zh-CN" altLang="en-US" sz="1200" dirty="0">
                <a:latin typeface="微软雅黑" panose="020B0503020204020204" pitchFamily="34" charset="-122"/>
                <a:ea typeface="微软雅黑" panose="020B0503020204020204" pitchFamily="34" charset="-122"/>
              </a:rPr>
              <a:t>阶跃脉冲电路示意图</a:t>
            </a:r>
            <a:endParaRPr lang="en-US" altLang="zh-CN" sz="1200" dirty="0">
              <a:latin typeface="微软雅黑" panose="020B0503020204020204" pitchFamily="34" charset="-122"/>
              <a:ea typeface="微软雅黑" panose="020B0503020204020204" pitchFamily="34" charset="-122"/>
            </a:endParaRPr>
          </a:p>
          <a:p>
            <a:pPr algn="ctr"/>
            <a:r>
              <a:rPr lang="en-US" altLang="zh-CN" sz="1200" dirty="0">
                <a:latin typeface="微软雅黑" panose="020B0503020204020204" pitchFamily="34" charset="-122"/>
                <a:ea typeface="微软雅黑" panose="020B0503020204020204" pitchFamily="34" charset="-122"/>
              </a:rPr>
              <a:t>(Hang et al, 2007)</a:t>
            </a:r>
            <a:endParaRPr lang="zh-CN" altLang="en-US" sz="1200" dirty="0">
              <a:latin typeface="微软雅黑" panose="020B0503020204020204" pitchFamily="34" charset="-122"/>
              <a:ea typeface="微软雅黑" panose="020B0503020204020204" pitchFamily="34" charset="-122"/>
            </a:endParaRPr>
          </a:p>
        </p:txBody>
      </p:sp>
      <p:sp>
        <p:nvSpPr>
          <p:cNvPr id="13" name="文本框 12">
            <a:extLst>
              <a:ext uri="{FF2B5EF4-FFF2-40B4-BE49-F238E27FC236}">
                <a16:creationId xmlns:a16="http://schemas.microsoft.com/office/drawing/2014/main" id="{C6CE3FEC-06B4-4AF1-85C1-5F51037E4643}"/>
              </a:ext>
            </a:extLst>
          </p:cNvPr>
          <p:cNvSpPr txBox="1"/>
          <p:nvPr/>
        </p:nvSpPr>
        <p:spPr>
          <a:xfrm>
            <a:off x="8923821" y="5628526"/>
            <a:ext cx="1640193" cy="461665"/>
          </a:xfrm>
          <a:prstGeom prst="rect">
            <a:avLst/>
          </a:prstGeom>
          <a:noFill/>
        </p:spPr>
        <p:txBody>
          <a:bodyPr wrap="none" rtlCol="0">
            <a:spAutoFit/>
          </a:bodyPr>
          <a:lstStyle/>
          <a:p>
            <a:pPr algn="ctr"/>
            <a:r>
              <a:rPr lang="en-US" altLang="zh-CN" sz="1200" dirty="0">
                <a:latin typeface="微软雅黑" panose="020B0503020204020204" pitchFamily="34" charset="-122"/>
                <a:ea typeface="微软雅黑" panose="020B0503020204020204" pitchFamily="34" charset="-122"/>
              </a:rPr>
              <a:t>Marx</a:t>
            </a:r>
            <a:r>
              <a:rPr lang="zh-CN" altLang="en-US" sz="1200" dirty="0">
                <a:latin typeface="微软雅黑" panose="020B0503020204020204" pitchFamily="34" charset="-122"/>
                <a:ea typeface="微软雅黑" panose="020B0503020204020204" pitchFamily="34" charset="-122"/>
              </a:rPr>
              <a:t>多级电路示意图</a:t>
            </a:r>
            <a:endParaRPr lang="en-US" altLang="zh-CN" sz="1200" dirty="0">
              <a:latin typeface="微软雅黑" panose="020B0503020204020204" pitchFamily="34" charset="-122"/>
              <a:ea typeface="微软雅黑" panose="020B0503020204020204" pitchFamily="34" charset="-122"/>
            </a:endParaRPr>
          </a:p>
          <a:p>
            <a:pPr algn="ctr"/>
            <a:r>
              <a:rPr lang="en-US" altLang="zh-CN" sz="1200" dirty="0">
                <a:latin typeface="微软雅黑" panose="020B0503020204020204" pitchFamily="34" charset="-122"/>
                <a:ea typeface="微软雅黑" panose="020B0503020204020204" pitchFamily="34" charset="-122"/>
              </a:rPr>
              <a:t>(Li et al, 2018)</a:t>
            </a:r>
            <a:endParaRPr lang="zh-CN" altLang="en-US" sz="1200" dirty="0">
              <a:latin typeface="微软雅黑" panose="020B0503020204020204" pitchFamily="34" charset="-122"/>
              <a:ea typeface="微软雅黑" panose="020B0503020204020204" pitchFamily="34" charset="-122"/>
            </a:endParaRPr>
          </a:p>
        </p:txBody>
      </p:sp>
      <p:sp>
        <p:nvSpPr>
          <p:cNvPr id="2" name="文本框 1">
            <a:extLst>
              <a:ext uri="{FF2B5EF4-FFF2-40B4-BE49-F238E27FC236}">
                <a16:creationId xmlns:a16="http://schemas.microsoft.com/office/drawing/2014/main" id="{1BC4408D-6828-AB58-AA15-C6360B12E59C}"/>
              </a:ext>
            </a:extLst>
          </p:cNvPr>
          <p:cNvSpPr txBox="1"/>
          <p:nvPr/>
        </p:nvSpPr>
        <p:spPr>
          <a:xfrm>
            <a:off x="644992" y="6257318"/>
            <a:ext cx="8725466" cy="646331"/>
          </a:xfrm>
          <a:prstGeom prst="rect">
            <a:avLst/>
          </a:prstGeom>
          <a:noFill/>
        </p:spPr>
        <p:txBody>
          <a:bodyPr wrap="none" rtlCol="0">
            <a:spAutoFit/>
          </a:bodyPr>
          <a:lstStyle/>
          <a:p>
            <a:r>
              <a:rPr lang="zh-CN" altLang="en-US" dirty="0">
                <a:solidFill>
                  <a:srgbClr val="FF0000"/>
                </a:solidFill>
                <a:latin typeface="微软雅黑" panose="020B0503020204020204" pitchFamily="34" charset="-122"/>
                <a:ea typeface="微软雅黑" panose="020B0503020204020204" pitchFamily="34" charset="-122"/>
              </a:rPr>
              <a:t>目前的主流方法存在着电路复杂的问题，其快时间沿的形成需要控制较多的寄生参数</a:t>
            </a:r>
            <a:endParaRPr lang="en-US" altLang="zh-CN" dirty="0">
              <a:solidFill>
                <a:srgbClr val="FF0000"/>
              </a:solidFill>
              <a:latin typeface="微软雅黑" panose="020B0503020204020204" pitchFamily="34" charset="-122"/>
              <a:ea typeface="微软雅黑" panose="020B0503020204020204" pitchFamily="34" charset="-122"/>
            </a:endParaRPr>
          </a:p>
          <a:p>
            <a:endParaRPr lang="zh-CN" altLang="en-US" dirty="0"/>
          </a:p>
        </p:txBody>
      </p:sp>
    </p:spTree>
    <p:extLst>
      <p:ext uri="{BB962C8B-B14F-4D97-AF65-F5344CB8AC3E}">
        <p14:creationId xmlns:p14="http://schemas.microsoft.com/office/powerpoint/2010/main" val="3435007007"/>
      </p:ext>
    </p:extLst>
  </p:cSld>
  <p:clrMapOvr>
    <a:masterClrMapping/>
  </p:clrMapOvr>
  <mc:AlternateContent xmlns:mc="http://schemas.openxmlformats.org/markup-compatibility/2006" xmlns:p14="http://schemas.microsoft.com/office/powerpoint/2010/main">
    <mc:Choice Requires="p14">
      <p:transition spd="slow" p14:dur="2000" advTm="70234"/>
    </mc:Choice>
    <mc:Fallback xmlns="">
      <p:transition spd="slow" advTm="70234"/>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a:extLst>
              <a:ext uri="{FF2B5EF4-FFF2-40B4-BE49-F238E27FC236}">
                <a16:creationId xmlns:a16="http://schemas.microsoft.com/office/drawing/2014/main" id="{59D910F7-A3E2-0F5E-B25A-6E676DF9F140}"/>
              </a:ext>
            </a:extLst>
          </p:cNvPr>
          <p:cNvSpPr>
            <a:spLocks noGrp="1"/>
          </p:cNvSpPr>
          <p:nvPr>
            <p:ph type="title"/>
          </p:nvPr>
        </p:nvSpPr>
        <p:spPr>
          <a:xfrm>
            <a:off x="701040" y="107005"/>
            <a:ext cx="11490960" cy="603114"/>
          </a:xfrm>
          <a:solidFill>
            <a:srgbClr val="004098"/>
          </a:solidFill>
          <a:ln>
            <a:solidFill>
              <a:srgbClr val="004098"/>
            </a:solidFill>
          </a:ln>
        </p:spPr>
        <p:txBody>
          <a:bodyPr>
            <a:normAutofit/>
          </a:bodyPr>
          <a:lstStyle/>
          <a:p>
            <a:r>
              <a:rPr lang="en-US" altLang="zh-CN" sz="3600" b="1" dirty="0">
                <a:solidFill>
                  <a:schemeClr val="bg1"/>
                </a:solidFill>
              </a:rPr>
              <a:t>Outline</a:t>
            </a:r>
            <a:endParaRPr lang="zh-CN" altLang="en-US" sz="3600" b="1" dirty="0">
              <a:solidFill>
                <a:schemeClr val="bg1"/>
              </a:solidFill>
            </a:endParaRPr>
          </a:p>
        </p:txBody>
      </p:sp>
      <p:sp>
        <p:nvSpPr>
          <p:cNvPr id="7" name="Content Placeholder 1">
            <a:extLst>
              <a:ext uri="{FF2B5EF4-FFF2-40B4-BE49-F238E27FC236}">
                <a16:creationId xmlns:a16="http://schemas.microsoft.com/office/drawing/2014/main" id="{C81CF1D2-410D-DCA5-5571-AE95F64311E9}"/>
              </a:ext>
            </a:extLst>
          </p:cNvPr>
          <p:cNvSpPr>
            <a:spLocks noGrp="1"/>
          </p:cNvSpPr>
          <p:nvPr>
            <p:ph idx="1"/>
          </p:nvPr>
        </p:nvSpPr>
        <p:spPr>
          <a:xfrm>
            <a:off x="502072" y="1100139"/>
            <a:ext cx="10574900" cy="4111941"/>
          </a:xfrm>
        </p:spPr>
        <p:txBody>
          <a:bodyPr>
            <a:noAutofit/>
          </a:bodyPr>
          <a:lstStyle/>
          <a:p>
            <a:pPr>
              <a:lnSpc>
                <a:spcPct val="120000"/>
              </a:lnSpc>
              <a:spcBef>
                <a:spcPts val="1800"/>
              </a:spcBef>
            </a:pPr>
            <a:r>
              <a:rPr lang="en-US" b="1" dirty="0">
                <a:latin typeface="微软雅黑" panose="020B0503020204020204" pitchFamily="34" charset="-122"/>
                <a:ea typeface="微软雅黑" panose="020B0503020204020204" pitchFamily="34" charset="-122"/>
                <a:cs typeface="Mangal" panose="02040503050203030202" pitchFamily="18" charset="0"/>
              </a:rPr>
              <a:t> </a:t>
            </a:r>
            <a:r>
              <a:rPr lang="zh-CN" altLang="en-US" b="1" dirty="0">
                <a:latin typeface="微软雅黑" panose="020B0503020204020204" pitchFamily="34" charset="-122"/>
                <a:ea typeface="微软雅黑" panose="020B0503020204020204" pitchFamily="34" charset="-122"/>
                <a:cs typeface="Mangal" panose="02040503050203030202" pitchFamily="18" charset="0"/>
              </a:rPr>
              <a:t>皮秒脉冲简介及应用</a:t>
            </a:r>
            <a:endParaRPr lang="en-US" altLang="zh-CN" b="1" dirty="0">
              <a:latin typeface="微软雅黑" panose="020B0503020204020204" pitchFamily="34" charset="-122"/>
              <a:ea typeface="微软雅黑" panose="020B0503020204020204" pitchFamily="34" charset="-122"/>
              <a:cs typeface="Mangal" panose="02040503050203030202" pitchFamily="18" charset="0"/>
            </a:endParaRPr>
          </a:p>
          <a:p>
            <a:pPr>
              <a:lnSpc>
                <a:spcPct val="120000"/>
              </a:lnSpc>
              <a:spcBef>
                <a:spcPts val="1800"/>
              </a:spcBef>
            </a:pPr>
            <a:r>
              <a:rPr lang="en-US" altLang="zh-CN" b="1" dirty="0">
                <a:latin typeface="微软雅黑" panose="020B0503020204020204" pitchFamily="34" charset="-122"/>
                <a:ea typeface="微软雅黑" panose="020B0503020204020204" pitchFamily="34" charset="-122"/>
                <a:cs typeface="Mangal" panose="02040503050203030202" pitchFamily="18" charset="0"/>
              </a:rPr>
              <a:t> </a:t>
            </a:r>
            <a:r>
              <a:rPr lang="zh-CN" altLang="en-US" b="1" dirty="0">
                <a:latin typeface="微软雅黑" panose="020B0503020204020204" pitchFamily="34" charset="-122"/>
                <a:ea typeface="微软雅黑" panose="020B0503020204020204" pitchFamily="34" charset="-122"/>
                <a:cs typeface="Mangal" panose="02040503050203030202" pitchFamily="18" charset="0"/>
              </a:rPr>
              <a:t>相关皮秒脉冲产生方法</a:t>
            </a:r>
            <a:endParaRPr lang="en-US" altLang="zh-CN" b="1" dirty="0">
              <a:latin typeface="微软雅黑" panose="020B0503020204020204" pitchFamily="34" charset="-122"/>
              <a:ea typeface="微软雅黑" panose="020B0503020204020204" pitchFamily="34" charset="-122"/>
            </a:endParaRPr>
          </a:p>
          <a:p>
            <a:pPr>
              <a:lnSpc>
                <a:spcPct val="120000"/>
              </a:lnSpc>
              <a:spcBef>
                <a:spcPts val="1800"/>
              </a:spcBef>
            </a:pPr>
            <a:r>
              <a:rPr lang="en-US" altLang="zh-CN" sz="2800" b="1" kern="100" dirty="0">
                <a:effectLst/>
                <a:latin typeface="微软雅黑" panose="020B0503020204020204" pitchFamily="34" charset="-122"/>
                <a:ea typeface="微软雅黑" panose="020B0503020204020204" pitchFamily="34" charset="-122"/>
                <a:cs typeface="Times New Roman" panose="02020603050405020304" pitchFamily="18" charset="0"/>
              </a:rPr>
              <a:t> </a:t>
            </a:r>
            <a:r>
              <a:rPr lang="zh-CN" altLang="zh-CN" sz="28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基于级联射频电路的皮秒脉冲信号获取方法</a:t>
            </a:r>
            <a:endParaRPr lang="en-US" altLang="zh-CN" b="1" dirty="0">
              <a:solidFill>
                <a:srgbClr val="FF0000"/>
              </a:solidFill>
              <a:latin typeface="微软雅黑" panose="020B0503020204020204" pitchFamily="34" charset="-122"/>
              <a:ea typeface="微软雅黑" panose="020B0503020204020204" pitchFamily="34" charset="-122"/>
              <a:cs typeface="Mangal" panose="02040503050203030202" pitchFamily="18" charset="0"/>
            </a:endParaRPr>
          </a:p>
          <a:p>
            <a:pPr>
              <a:lnSpc>
                <a:spcPct val="120000"/>
              </a:lnSpc>
              <a:spcBef>
                <a:spcPts val="1800"/>
              </a:spcBef>
            </a:pPr>
            <a:r>
              <a:rPr lang="zh-CN" altLang="en-US" b="1" dirty="0">
                <a:latin typeface="微软雅黑" panose="020B0503020204020204" pitchFamily="34" charset="-122"/>
                <a:ea typeface="微软雅黑" panose="020B0503020204020204" pitchFamily="34" charset="-122"/>
                <a:cs typeface="Mangal" panose="02040503050203030202" pitchFamily="18" charset="0"/>
              </a:rPr>
              <a:t> 总结</a:t>
            </a:r>
            <a:endParaRPr lang="en-US" b="1" dirty="0">
              <a:latin typeface="+mn-lt"/>
              <a:cs typeface="Mangal" panose="02040503050203030202" pitchFamily="18" charset="0"/>
            </a:endParaRPr>
          </a:p>
        </p:txBody>
      </p:sp>
      <p:sp>
        <p:nvSpPr>
          <p:cNvPr id="4" name="灯片编号占位符 4">
            <a:extLst>
              <a:ext uri="{FF2B5EF4-FFF2-40B4-BE49-F238E27FC236}">
                <a16:creationId xmlns:a16="http://schemas.microsoft.com/office/drawing/2014/main" id="{8671B444-F483-6030-97EA-6347019A4DF0}"/>
              </a:ext>
            </a:extLst>
          </p:cNvPr>
          <p:cNvSpPr txBox="1">
            <a:spLocks/>
          </p:cNvSpPr>
          <p:nvPr/>
        </p:nvSpPr>
        <p:spPr>
          <a:xfrm>
            <a:off x="10946860" y="6370269"/>
            <a:ext cx="105545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A028483-0FE6-4755-AEE9-A09CB6CDE29D}" type="slidenum">
              <a:rPr lang="en-US" smtClean="0"/>
              <a:pPr/>
              <a:t>12</a:t>
            </a:fld>
            <a:endParaRPr lang="en-US" dirty="0"/>
          </a:p>
        </p:txBody>
      </p:sp>
    </p:spTree>
    <p:extLst>
      <p:ext uri="{BB962C8B-B14F-4D97-AF65-F5344CB8AC3E}">
        <p14:creationId xmlns:p14="http://schemas.microsoft.com/office/powerpoint/2010/main" val="97221012"/>
      </p:ext>
    </p:extLst>
  </p:cSld>
  <p:clrMapOvr>
    <a:masterClrMapping/>
  </p:clrMapOvr>
  <mc:AlternateContent xmlns:mc="http://schemas.openxmlformats.org/markup-compatibility/2006" xmlns:p14="http://schemas.microsoft.com/office/powerpoint/2010/main">
    <mc:Choice Requires="p14">
      <p:transition spd="slow" p14:dur="2000" advTm="8476"/>
    </mc:Choice>
    <mc:Fallback xmlns="">
      <p:transition spd="slow" advTm="8476"/>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a:extLst>
              <a:ext uri="{FF2B5EF4-FFF2-40B4-BE49-F238E27FC236}">
                <a16:creationId xmlns:a16="http://schemas.microsoft.com/office/drawing/2014/main" id="{4A620081-7C78-99D8-1437-5457551E4A66}"/>
              </a:ext>
            </a:extLst>
          </p:cNvPr>
          <p:cNvSpPr>
            <a:spLocks noGrp="1"/>
          </p:cNvSpPr>
          <p:nvPr>
            <p:ph type="title"/>
          </p:nvPr>
        </p:nvSpPr>
        <p:spPr>
          <a:xfrm>
            <a:off x="644992" y="175729"/>
            <a:ext cx="10353934" cy="603114"/>
          </a:xfrm>
        </p:spPr>
        <p:txBody>
          <a:bodyPr/>
          <a:lstStyle/>
          <a:p>
            <a:r>
              <a:rPr lang="zh-CN" altLang="zh-CN" sz="3600" b="1" kern="100" dirty="0">
                <a:effectLst/>
                <a:latin typeface="微软雅黑" panose="020B0503020204020204" pitchFamily="34" charset="-122"/>
                <a:ea typeface="微软雅黑" panose="020B0503020204020204" pitchFamily="34" charset="-122"/>
                <a:cs typeface="Times New Roman" panose="02020603050405020304" pitchFamily="18" charset="0"/>
              </a:rPr>
              <a:t>基于级联射频电路的皮秒脉冲信号获取方法</a:t>
            </a:r>
            <a:endParaRPr lang="zh-CN" altLang="en-US" dirty="0">
              <a:latin typeface="微软雅黑" panose="020B0503020204020204" pitchFamily="34" charset="-122"/>
              <a:ea typeface="微软雅黑" panose="020B0503020204020204" pitchFamily="34" charset="-122"/>
            </a:endParaRPr>
          </a:p>
        </p:txBody>
      </p:sp>
      <p:sp>
        <p:nvSpPr>
          <p:cNvPr id="18" name="文本框 17">
            <a:extLst>
              <a:ext uri="{FF2B5EF4-FFF2-40B4-BE49-F238E27FC236}">
                <a16:creationId xmlns:a16="http://schemas.microsoft.com/office/drawing/2014/main" id="{315FD78E-BD31-4F50-9987-397E9E79D99A}"/>
              </a:ext>
            </a:extLst>
          </p:cNvPr>
          <p:cNvSpPr txBox="1"/>
          <p:nvPr/>
        </p:nvSpPr>
        <p:spPr>
          <a:xfrm>
            <a:off x="706381" y="1005960"/>
            <a:ext cx="6544720" cy="2224776"/>
          </a:xfrm>
          <a:prstGeom prst="rect">
            <a:avLst/>
          </a:prstGeom>
          <a:noFill/>
        </p:spPr>
        <p:txBody>
          <a:bodyPr wrap="square">
            <a:spAutoFit/>
          </a:bodyPr>
          <a:lstStyle/>
          <a:p>
            <a:pPr>
              <a:lnSpc>
                <a:spcPct val="200000"/>
              </a:lnSpc>
            </a:pPr>
            <a:r>
              <a:rPr lang="zh-CN" altLang="en-US" dirty="0">
                <a:solidFill>
                  <a:srgbClr val="FF0000"/>
                </a:solidFill>
                <a:latin typeface="微软雅黑" panose="020B0503020204020204" pitchFamily="34" charset="-122"/>
                <a:ea typeface="微软雅黑" panose="020B0503020204020204" pitchFamily="34" charset="-122"/>
              </a:rPr>
              <a:t>基于级联射频电路的皮秒脉冲信号获取方法，分为三个部分</a:t>
            </a:r>
            <a:endParaRPr lang="en-US" altLang="zh-CN" dirty="0">
              <a:solidFill>
                <a:srgbClr val="FF0000"/>
              </a:solidFill>
              <a:latin typeface="微软雅黑" panose="020B0503020204020204" pitchFamily="34" charset="-122"/>
              <a:ea typeface="微软雅黑" panose="020B0503020204020204" pitchFamily="34" charset="-122"/>
            </a:endParaRPr>
          </a:p>
          <a:p>
            <a:pPr marL="285750" indent="-285750">
              <a:lnSpc>
                <a:spcPct val="200000"/>
              </a:lnSpc>
              <a:buFont typeface="Arial" panose="020B0604020202020204" pitchFamily="34" charset="0"/>
              <a:buChar char="•"/>
            </a:pPr>
            <a:r>
              <a:rPr lang="en-US" altLang="zh-CN" dirty="0">
                <a:latin typeface="微软雅黑" panose="020B0503020204020204" pitchFamily="34" charset="-122"/>
                <a:ea typeface="微软雅黑" panose="020B0503020204020204" pitchFamily="34" charset="-122"/>
                <a:cs typeface="Times New Roman" panose="02020603050405020304" pitchFamily="18" charset="0"/>
              </a:rPr>
              <a:t>FPGA</a:t>
            </a:r>
            <a:r>
              <a:rPr lang="zh-CN" altLang="en-US" dirty="0">
                <a:latin typeface="微软雅黑" panose="020B0503020204020204" pitchFamily="34" charset="-122"/>
                <a:ea typeface="微软雅黑" panose="020B0503020204020204" pitchFamily="34" charset="-122"/>
                <a:cs typeface="Times New Roman" panose="02020603050405020304" pitchFamily="18" charset="0"/>
              </a:rPr>
              <a:t>逻辑控制电路</a:t>
            </a:r>
            <a:endParaRPr lang="en-US" altLang="zh-CN" sz="1800"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nSpc>
                <a:spcPct val="200000"/>
              </a:lnSpc>
              <a:buFont typeface="Arial" panose="020B0604020202020204" pitchFamily="34" charset="0"/>
              <a:buChar char="•"/>
            </a:pPr>
            <a:r>
              <a:rPr lang="zh-CN" altLang="en-US" sz="1800" dirty="0">
                <a:effectLst/>
                <a:latin typeface="微软雅黑" panose="020B0503020204020204" pitchFamily="34" charset="-122"/>
                <a:ea typeface="微软雅黑" panose="020B0503020204020204" pitchFamily="34" charset="-122"/>
                <a:cs typeface="Times New Roman" panose="02020603050405020304" pitchFamily="18" charset="0"/>
              </a:rPr>
              <a:t>信号沿转换电路</a:t>
            </a:r>
            <a:endParaRPr lang="en-US" altLang="zh-CN" sz="1800"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nSpc>
                <a:spcPct val="20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cs typeface="Times New Roman" panose="02020603050405020304" pitchFamily="18" charset="0"/>
              </a:rPr>
              <a:t>信号放大电路</a:t>
            </a:r>
            <a:endParaRPr lang="en-US" altLang="zh-CN" dirty="0">
              <a:latin typeface="微软雅黑" panose="020B0503020204020204" pitchFamily="34" charset="-122"/>
              <a:ea typeface="微软雅黑" panose="020B0503020204020204" pitchFamily="34" charset="-122"/>
            </a:endParaRPr>
          </a:p>
        </p:txBody>
      </p:sp>
      <p:sp>
        <p:nvSpPr>
          <p:cNvPr id="15" name="AutoShape 2">
            <a:extLst>
              <a:ext uri="{FF2B5EF4-FFF2-40B4-BE49-F238E27FC236}">
                <a16:creationId xmlns:a16="http://schemas.microsoft.com/office/drawing/2014/main" id="{DC6F33EF-F0F2-49DC-9BD0-69AF5163A7F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6" name="AutoShape 4">
            <a:extLst>
              <a:ext uri="{FF2B5EF4-FFF2-40B4-BE49-F238E27FC236}">
                <a16:creationId xmlns:a16="http://schemas.microsoft.com/office/drawing/2014/main" id="{6A57B638-4DC3-41AE-82CE-B2D110F4693E}"/>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7" name="AutoShape 6">
            <a:extLst>
              <a:ext uri="{FF2B5EF4-FFF2-40B4-BE49-F238E27FC236}">
                <a16:creationId xmlns:a16="http://schemas.microsoft.com/office/drawing/2014/main" id="{9B95B509-8AAD-42FE-AE50-B50B41057B09}"/>
              </a:ext>
            </a:extLst>
          </p:cNvPr>
          <p:cNvSpPr>
            <a:spLocks noChangeAspect="1" noChangeArrowheads="1"/>
          </p:cNvSpPr>
          <p:nvPr/>
        </p:nvSpPr>
        <p:spPr bwMode="auto">
          <a:xfrm>
            <a:off x="5248275" y="3581399"/>
            <a:ext cx="1304925" cy="13049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8" name="文本框 7">
            <a:extLst>
              <a:ext uri="{FF2B5EF4-FFF2-40B4-BE49-F238E27FC236}">
                <a16:creationId xmlns:a16="http://schemas.microsoft.com/office/drawing/2014/main" id="{389A0680-9FE6-48B2-8480-A50D2478DBE0}"/>
              </a:ext>
            </a:extLst>
          </p:cNvPr>
          <p:cNvSpPr txBox="1"/>
          <p:nvPr/>
        </p:nvSpPr>
        <p:spPr>
          <a:xfrm>
            <a:off x="2994310" y="6055374"/>
            <a:ext cx="954107" cy="276999"/>
          </a:xfrm>
          <a:prstGeom prst="rect">
            <a:avLst/>
          </a:prstGeom>
          <a:noFill/>
        </p:spPr>
        <p:txBody>
          <a:bodyPr wrap="none" rtlCol="0">
            <a:spAutoFit/>
          </a:bodyPr>
          <a:lstStyle/>
          <a:p>
            <a:r>
              <a:rPr lang="zh-CN" altLang="en-US" sz="1200" dirty="0">
                <a:latin typeface="微软雅黑" panose="020B0503020204020204" pitchFamily="34" charset="-122"/>
                <a:ea typeface="微软雅黑" panose="020B0503020204020204" pitchFamily="34" charset="-122"/>
              </a:rPr>
              <a:t>设计原理图</a:t>
            </a:r>
          </a:p>
        </p:txBody>
      </p:sp>
      <p:pic>
        <p:nvPicPr>
          <p:cNvPr id="3" name="图片 2">
            <a:extLst>
              <a:ext uri="{FF2B5EF4-FFF2-40B4-BE49-F238E27FC236}">
                <a16:creationId xmlns:a16="http://schemas.microsoft.com/office/drawing/2014/main" id="{DDF66B69-C883-934A-1F29-F76149AD1B9E}"/>
              </a:ext>
            </a:extLst>
          </p:cNvPr>
          <p:cNvPicPr>
            <a:picLocks noChangeAspect="1"/>
          </p:cNvPicPr>
          <p:nvPr/>
        </p:nvPicPr>
        <p:blipFill>
          <a:blip r:embed="rId2"/>
          <a:stretch>
            <a:fillRect/>
          </a:stretch>
        </p:blipFill>
        <p:spPr>
          <a:xfrm>
            <a:off x="706380" y="3360529"/>
            <a:ext cx="6734071" cy="2694845"/>
          </a:xfrm>
          <a:prstGeom prst="rect">
            <a:avLst/>
          </a:prstGeom>
        </p:spPr>
      </p:pic>
      <p:sp>
        <p:nvSpPr>
          <p:cNvPr id="5" name="AutoShape 2">
            <a:extLst>
              <a:ext uri="{FF2B5EF4-FFF2-40B4-BE49-F238E27FC236}">
                <a16:creationId xmlns:a16="http://schemas.microsoft.com/office/drawing/2014/main" id="{7E2C56D2-2BDC-C18D-E907-DBAD2EBA88FE}"/>
              </a:ext>
            </a:extLst>
          </p:cNvPr>
          <p:cNvSpPr>
            <a:spLocks noChangeAspect="1" noChangeArrowheads="1"/>
          </p:cNvSpPr>
          <p:nvPr/>
        </p:nvSpPr>
        <p:spPr bwMode="auto">
          <a:xfrm>
            <a:off x="5982926" y="3863009"/>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7" name="AutoShape 4">
            <a:extLst>
              <a:ext uri="{FF2B5EF4-FFF2-40B4-BE49-F238E27FC236}">
                <a16:creationId xmlns:a16="http://schemas.microsoft.com/office/drawing/2014/main" id="{66ECFE23-F7DF-EEA3-521C-5F166DF41949}"/>
              </a:ext>
            </a:extLst>
          </p:cNvPr>
          <p:cNvSpPr>
            <a:spLocks noChangeAspect="1" noChangeArrowheads="1"/>
          </p:cNvSpPr>
          <p:nvPr/>
        </p:nvSpPr>
        <p:spPr bwMode="auto">
          <a:xfrm>
            <a:off x="6135326" y="4015409"/>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grpSp>
        <p:nvGrpSpPr>
          <p:cNvPr id="9" name="组合 8">
            <a:extLst>
              <a:ext uri="{FF2B5EF4-FFF2-40B4-BE49-F238E27FC236}">
                <a16:creationId xmlns:a16="http://schemas.microsoft.com/office/drawing/2014/main" id="{CD7B388B-75BD-3A6D-23DB-8F72EFB231B5}"/>
              </a:ext>
            </a:extLst>
          </p:cNvPr>
          <p:cNvGrpSpPr/>
          <p:nvPr/>
        </p:nvGrpSpPr>
        <p:grpSpPr>
          <a:xfrm>
            <a:off x="7440451" y="974696"/>
            <a:ext cx="4654058" cy="1727953"/>
            <a:chOff x="503879" y="1442435"/>
            <a:chExt cx="4654058" cy="1727953"/>
          </a:xfrm>
        </p:grpSpPr>
        <p:grpSp>
          <p:nvGrpSpPr>
            <p:cNvPr id="10" name="组合 9">
              <a:extLst>
                <a:ext uri="{FF2B5EF4-FFF2-40B4-BE49-F238E27FC236}">
                  <a16:creationId xmlns:a16="http://schemas.microsoft.com/office/drawing/2014/main" id="{5CF08FBD-4807-30B4-AD5A-57D4CD3772A2}"/>
                </a:ext>
              </a:extLst>
            </p:cNvPr>
            <p:cNvGrpSpPr/>
            <p:nvPr/>
          </p:nvGrpSpPr>
          <p:grpSpPr>
            <a:xfrm>
              <a:off x="503879" y="1531247"/>
              <a:ext cx="4563958" cy="1639141"/>
              <a:chOff x="433672" y="1569223"/>
              <a:chExt cx="4208011" cy="1479494"/>
            </a:xfrm>
          </p:grpSpPr>
          <p:grpSp>
            <p:nvGrpSpPr>
              <p:cNvPr id="12" name="组合 11">
                <a:extLst>
                  <a:ext uri="{FF2B5EF4-FFF2-40B4-BE49-F238E27FC236}">
                    <a16:creationId xmlns:a16="http://schemas.microsoft.com/office/drawing/2014/main" id="{A7A333A7-4860-1235-64B3-F88D9825C32A}"/>
                  </a:ext>
                </a:extLst>
              </p:cNvPr>
              <p:cNvGrpSpPr/>
              <p:nvPr/>
            </p:nvGrpSpPr>
            <p:grpSpPr>
              <a:xfrm>
                <a:off x="433672" y="1569223"/>
                <a:ext cx="4085030" cy="1479494"/>
                <a:chOff x="256627" y="1635757"/>
                <a:chExt cx="4471572" cy="1806291"/>
              </a:xfrm>
            </p:grpSpPr>
            <p:sp>
              <p:nvSpPr>
                <p:cNvPr id="14" name="文本框 13">
                  <a:extLst>
                    <a:ext uri="{FF2B5EF4-FFF2-40B4-BE49-F238E27FC236}">
                      <a16:creationId xmlns:a16="http://schemas.microsoft.com/office/drawing/2014/main" id="{A300A4D0-67CB-423F-8BAC-F8246770B413}"/>
                    </a:ext>
                  </a:extLst>
                </p:cNvPr>
                <p:cNvSpPr txBox="1"/>
                <p:nvPr/>
              </p:nvSpPr>
              <p:spPr>
                <a:xfrm>
                  <a:off x="2657347" y="3136802"/>
                  <a:ext cx="2070852" cy="305246"/>
                </a:xfrm>
                <a:prstGeom prst="rect">
                  <a:avLst/>
                </a:prstGeom>
                <a:noFill/>
              </p:spPr>
              <p:txBody>
                <a:bodyPr wrap="square" rtlCol="0">
                  <a:spAutoFit/>
                </a:bodyPr>
                <a:lstStyle/>
                <a:p>
                  <a:r>
                    <a:rPr lang="zh-CN" altLang="en-US" sz="1200" dirty="0">
                      <a:latin typeface="微软雅黑" panose="020B0503020204020204" pitchFamily="34" charset="-122"/>
                      <a:ea typeface="微软雅黑" panose="020B0503020204020204" pitchFamily="34" charset="-122"/>
                    </a:rPr>
                    <a:t>信号沿转换与放大电路</a:t>
                  </a:r>
                </a:p>
              </p:txBody>
            </p:sp>
            <p:grpSp>
              <p:nvGrpSpPr>
                <p:cNvPr id="19" name="组合 18">
                  <a:extLst>
                    <a:ext uri="{FF2B5EF4-FFF2-40B4-BE49-F238E27FC236}">
                      <a16:creationId xmlns:a16="http://schemas.microsoft.com/office/drawing/2014/main" id="{4FDF2EE0-0797-B5E2-22A0-8491C4A7F7C8}"/>
                    </a:ext>
                  </a:extLst>
                </p:cNvPr>
                <p:cNvGrpSpPr/>
                <p:nvPr/>
              </p:nvGrpSpPr>
              <p:grpSpPr>
                <a:xfrm>
                  <a:off x="256627" y="1635757"/>
                  <a:ext cx="2038934" cy="1806291"/>
                  <a:chOff x="256627" y="1635757"/>
                  <a:chExt cx="2038934" cy="1806292"/>
                </a:xfrm>
              </p:grpSpPr>
              <p:pic>
                <p:nvPicPr>
                  <p:cNvPr id="20" name="图片 19">
                    <a:extLst>
                      <a:ext uri="{FF2B5EF4-FFF2-40B4-BE49-F238E27FC236}">
                        <a16:creationId xmlns:a16="http://schemas.microsoft.com/office/drawing/2014/main" id="{7B433D7A-97F4-197F-2C59-81A2698164DA}"/>
                      </a:ext>
                    </a:extLst>
                  </p:cNvPr>
                  <p:cNvPicPr>
                    <a:picLocks noChangeAspect="1"/>
                  </p:cNvPicPr>
                  <p:nvPr/>
                </p:nvPicPr>
                <p:blipFill>
                  <a:blip r:embed="rId3"/>
                  <a:stretch>
                    <a:fillRect/>
                  </a:stretch>
                </p:blipFill>
                <p:spPr>
                  <a:xfrm>
                    <a:off x="256627" y="1635757"/>
                    <a:ext cx="2038934" cy="1475418"/>
                  </a:xfrm>
                  <a:prstGeom prst="rect">
                    <a:avLst/>
                  </a:prstGeom>
                </p:spPr>
              </p:pic>
              <p:sp>
                <p:nvSpPr>
                  <p:cNvPr id="21" name="文本框 20">
                    <a:extLst>
                      <a:ext uri="{FF2B5EF4-FFF2-40B4-BE49-F238E27FC236}">
                        <a16:creationId xmlns:a16="http://schemas.microsoft.com/office/drawing/2014/main" id="{6D0C0ECB-2B5E-D296-8EFB-F8C4807CF924}"/>
                      </a:ext>
                    </a:extLst>
                  </p:cNvPr>
                  <p:cNvSpPr txBox="1"/>
                  <p:nvPr/>
                </p:nvSpPr>
                <p:spPr>
                  <a:xfrm>
                    <a:off x="508973" y="3136803"/>
                    <a:ext cx="1733634" cy="305246"/>
                  </a:xfrm>
                  <a:prstGeom prst="rect">
                    <a:avLst/>
                  </a:prstGeom>
                  <a:noFill/>
                </p:spPr>
                <p:txBody>
                  <a:bodyPr wrap="square" rtlCol="0">
                    <a:spAutoFit/>
                  </a:bodyPr>
                  <a:lstStyle/>
                  <a:p>
                    <a:r>
                      <a:rPr lang="en-US" altLang="zh-CN" sz="1200" dirty="0">
                        <a:latin typeface="微软雅黑" panose="020B0503020204020204" pitchFamily="34" charset="-122"/>
                        <a:ea typeface="微软雅黑" panose="020B0503020204020204" pitchFamily="34" charset="-122"/>
                      </a:rPr>
                      <a:t>FPGA </a:t>
                    </a:r>
                    <a:r>
                      <a:rPr lang="zh-CN" altLang="en-US" sz="1200" dirty="0">
                        <a:latin typeface="微软雅黑" panose="020B0503020204020204" pitchFamily="34" charset="-122"/>
                        <a:ea typeface="微软雅黑" panose="020B0503020204020204" pitchFamily="34" charset="-122"/>
                      </a:rPr>
                      <a:t>逻辑控制电路</a:t>
                    </a:r>
                  </a:p>
                </p:txBody>
              </p:sp>
            </p:grpSp>
          </p:grpSp>
          <p:pic>
            <p:nvPicPr>
              <p:cNvPr id="13" name="图片 12">
                <a:extLst>
                  <a:ext uri="{FF2B5EF4-FFF2-40B4-BE49-F238E27FC236}">
                    <a16:creationId xmlns:a16="http://schemas.microsoft.com/office/drawing/2014/main" id="{BA3A1835-085C-A9D6-139E-9EECF9227B53}"/>
                  </a:ext>
                </a:extLst>
              </p:cNvPr>
              <p:cNvPicPr>
                <a:picLocks noChangeAspect="1"/>
              </p:cNvPicPr>
              <p:nvPr/>
            </p:nvPicPr>
            <p:blipFill>
              <a:blip r:embed="rId4"/>
              <a:stretch>
                <a:fillRect/>
              </a:stretch>
            </p:blipFill>
            <p:spPr>
              <a:xfrm>
                <a:off x="2297653" y="1600839"/>
                <a:ext cx="2344030" cy="1128962"/>
              </a:xfrm>
              <a:prstGeom prst="rect">
                <a:avLst/>
              </a:prstGeom>
            </p:spPr>
          </p:pic>
        </p:grpSp>
        <p:sp>
          <p:nvSpPr>
            <p:cNvPr id="11" name="矩形 10">
              <a:extLst>
                <a:ext uri="{FF2B5EF4-FFF2-40B4-BE49-F238E27FC236}">
                  <a16:creationId xmlns:a16="http://schemas.microsoft.com/office/drawing/2014/main" id="{D87DA54C-AD04-5F0F-FEA3-CD8014612A09}"/>
                </a:ext>
              </a:extLst>
            </p:cNvPr>
            <p:cNvSpPr/>
            <p:nvPr/>
          </p:nvSpPr>
          <p:spPr>
            <a:xfrm>
              <a:off x="503880" y="1442435"/>
              <a:ext cx="4654057" cy="172795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latin typeface="微软雅黑" panose="020B0503020204020204" pitchFamily="34" charset="-122"/>
                <a:ea typeface="微软雅黑" panose="020B0503020204020204" pitchFamily="34" charset="-122"/>
              </a:endParaRPr>
            </a:p>
          </p:txBody>
        </p:sp>
      </p:grpSp>
      <p:sp>
        <p:nvSpPr>
          <p:cNvPr id="22" name="箭头: 右 21">
            <a:extLst>
              <a:ext uri="{FF2B5EF4-FFF2-40B4-BE49-F238E27FC236}">
                <a16:creationId xmlns:a16="http://schemas.microsoft.com/office/drawing/2014/main" id="{7A3F2C5D-5738-DE5B-F993-E557737939A6}"/>
              </a:ext>
            </a:extLst>
          </p:cNvPr>
          <p:cNvSpPr/>
          <p:nvPr/>
        </p:nvSpPr>
        <p:spPr>
          <a:xfrm rot="5400000">
            <a:off x="9327079" y="2907632"/>
            <a:ext cx="668566" cy="506280"/>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a:extLst>
              <a:ext uri="{FF2B5EF4-FFF2-40B4-BE49-F238E27FC236}">
                <a16:creationId xmlns:a16="http://schemas.microsoft.com/office/drawing/2014/main" id="{C232EC65-2B4D-75B2-42C8-727E793D48B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8313941" y="3131909"/>
            <a:ext cx="2694844" cy="3593825"/>
          </a:xfrm>
          <a:prstGeom prst="rect">
            <a:avLst/>
          </a:prstGeom>
        </p:spPr>
      </p:pic>
      <p:sp>
        <p:nvSpPr>
          <p:cNvPr id="2" name="文本框 1">
            <a:extLst>
              <a:ext uri="{FF2B5EF4-FFF2-40B4-BE49-F238E27FC236}">
                <a16:creationId xmlns:a16="http://schemas.microsoft.com/office/drawing/2014/main" id="{0F8947F5-911F-703A-00A7-A279A0447464}"/>
              </a:ext>
            </a:extLst>
          </p:cNvPr>
          <p:cNvSpPr txBox="1"/>
          <p:nvPr/>
        </p:nvSpPr>
        <p:spPr>
          <a:xfrm>
            <a:off x="9411369" y="6400058"/>
            <a:ext cx="800219" cy="276999"/>
          </a:xfrm>
          <a:prstGeom prst="rect">
            <a:avLst/>
          </a:prstGeom>
          <a:noFill/>
        </p:spPr>
        <p:txBody>
          <a:bodyPr wrap="none" rtlCol="0">
            <a:spAutoFit/>
          </a:bodyPr>
          <a:lstStyle/>
          <a:p>
            <a:r>
              <a:rPr lang="zh-CN" altLang="en-US" sz="1200" dirty="0">
                <a:latin typeface="微软雅黑" panose="020B0503020204020204" pitchFamily="34" charset="-122"/>
                <a:ea typeface="微软雅黑" panose="020B0503020204020204" pitchFamily="34" charset="-122"/>
              </a:rPr>
              <a:t>集成整体</a:t>
            </a:r>
          </a:p>
        </p:txBody>
      </p:sp>
    </p:spTree>
    <p:extLst>
      <p:ext uri="{BB962C8B-B14F-4D97-AF65-F5344CB8AC3E}">
        <p14:creationId xmlns:p14="http://schemas.microsoft.com/office/powerpoint/2010/main" val="2604850450"/>
      </p:ext>
    </p:extLst>
  </p:cSld>
  <p:clrMapOvr>
    <a:masterClrMapping/>
  </p:clrMapOvr>
  <mc:AlternateContent xmlns:mc="http://schemas.openxmlformats.org/markup-compatibility/2006" xmlns:p14="http://schemas.microsoft.com/office/powerpoint/2010/main">
    <mc:Choice Requires="p14">
      <p:transition spd="slow" p14:dur="2000" advTm="52292"/>
    </mc:Choice>
    <mc:Fallback xmlns="">
      <p:transition spd="slow" advTm="52292"/>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a:extLst>
              <a:ext uri="{FF2B5EF4-FFF2-40B4-BE49-F238E27FC236}">
                <a16:creationId xmlns:a16="http://schemas.microsoft.com/office/drawing/2014/main" id="{4A620081-7C78-99D8-1437-5457551E4A66}"/>
              </a:ext>
            </a:extLst>
          </p:cNvPr>
          <p:cNvSpPr>
            <a:spLocks noGrp="1"/>
          </p:cNvSpPr>
          <p:nvPr>
            <p:ph type="title"/>
          </p:nvPr>
        </p:nvSpPr>
        <p:spPr>
          <a:xfrm>
            <a:off x="644991" y="175729"/>
            <a:ext cx="10596749" cy="603114"/>
          </a:xfrm>
        </p:spPr>
        <p:txBody>
          <a:bodyPr/>
          <a:lstStyle/>
          <a:p>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基于级联射频电路的皮秒脉冲信号获取方法</a:t>
            </a:r>
            <a:endParaRPr lang="zh-CN" altLang="en-US" dirty="0">
              <a:latin typeface="微软雅黑" panose="020B0503020204020204" pitchFamily="34" charset="-122"/>
              <a:ea typeface="微软雅黑" panose="020B0503020204020204" pitchFamily="34" charset="-122"/>
            </a:endParaRPr>
          </a:p>
        </p:txBody>
      </p:sp>
      <p:sp>
        <p:nvSpPr>
          <p:cNvPr id="18" name="文本框 17">
            <a:extLst>
              <a:ext uri="{FF2B5EF4-FFF2-40B4-BE49-F238E27FC236}">
                <a16:creationId xmlns:a16="http://schemas.microsoft.com/office/drawing/2014/main" id="{315FD78E-BD31-4F50-9987-397E9E79D99A}"/>
              </a:ext>
            </a:extLst>
          </p:cNvPr>
          <p:cNvSpPr txBox="1"/>
          <p:nvPr/>
        </p:nvSpPr>
        <p:spPr>
          <a:xfrm>
            <a:off x="706379" y="1005960"/>
            <a:ext cx="10840353" cy="4440767"/>
          </a:xfrm>
          <a:prstGeom prst="rect">
            <a:avLst/>
          </a:prstGeom>
          <a:noFill/>
        </p:spPr>
        <p:txBody>
          <a:bodyPr wrap="square">
            <a:spAutoFit/>
          </a:bodyPr>
          <a:lstStyle/>
          <a:p>
            <a:pPr marL="285750" indent="-285750">
              <a:lnSpc>
                <a:spcPct val="20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使用基于</a:t>
            </a:r>
            <a:r>
              <a:rPr lang="en-US" altLang="zh-CN" dirty="0">
                <a:latin typeface="微软雅黑" panose="020B0503020204020204" pitchFamily="34" charset="-122"/>
                <a:ea typeface="微软雅黑" panose="020B0503020204020204" pitchFamily="34" charset="-122"/>
              </a:rPr>
              <a:t>FPGA</a:t>
            </a:r>
            <a:r>
              <a:rPr lang="zh-CN" altLang="en-US" dirty="0">
                <a:latin typeface="微软雅黑" panose="020B0503020204020204" pitchFamily="34" charset="-122"/>
                <a:ea typeface="微软雅黑" panose="020B0503020204020204" pitchFamily="34" charset="-122"/>
              </a:rPr>
              <a:t>的相关硬件逻辑实现了初始信号的形成</a:t>
            </a:r>
            <a:endParaRPr lang="en-US" altLang="zh-CN" dirty="0">
              <a:latin typeface="微软雅黑" panose="020B0503020204020204" pitchFamily="34" charset="-122"/>
              <a:ea typeface="微软雅黑" panose="020B0503020204020204" pitchFamily="34" charset="-122"/>
            </a:endParaRPr>
          </a:p>
          <a:p>
            <a:pPr marL="285750" indent="-285750">
              <a:lnSpc>
                <a:spcPct val="20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基于</a:t>
            </a:r>
            <a:r>
              <a:rPr lang="en-US" altLang="zh-CN" dirty="0" err="1">
                <a:latin typeface="微软雅黑" panose="020B0503020204020204" pitchFamily="34" charset="-122"/>
                <a:ea typeface="微软雅黑" panose="020B0503020204020204" pitchFamily="34" charset="-122"/>
              </a:rPr>
              <a:t>SiGe</a:t>
            </a:r>
            <a:r>
              <a:rPr lang="zh-CN" altLang="en-US" dirty="0">
                <a:latin typeface="微软雅黑" panose="020B0503020204020204" pitchFamily="34" charset="-122"/>
                <a:ea typeface="微软雅黑" panose="020B0503020204020204" pitchFamily="34" charset="-122"/>
              </a:rPr>
              <a:t>工艺的比较器芯片，在保留初始源信号的占空比和频率信息的同时，实现了信号沿的加快</a:t>
            </a:r>
            <a:endParaRPr lang="en-US" altLang="zh-CN" dirty="0">
              <a:latin typeface="微软雅黑" panose="020B0503020204020204" pitchFamily="34" charset="-122"/>
              <a:ea typeface="微软雅黑" panose="020B0503020204020204" pitchFamily="34" charset="-122"/>
            </a:endParaRPr>
          </a:p>
          <a:p>
            <a:pPr marL="285750" indent="-285750">
              <a:lnSpc>
                <a:spcPct val="20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经过转换的信号会通过级联的饱和射频放大器，实现在维持快前沿信号的带宽水平下完成信号的放大，同时实现对栅电压的控制，达到控制输出信号的动态范围的目的</a:t>
            </a:r>
            <a:endParaRPr lang="en-US" altLang="zh-CN" dirty="0">
              <a:latin typeface="微软雅黑" panose="020B0503020204020204" pitchFamily="34" charset="-122"/>
              <a:ea typeface="微软雅黑" panose="020B0503020204020204" pitchFamily="34" charset="-122"/>
            </a:endParaRPr>
          </a:p>
          <a:p>
            <a:pPr marL="285750" indent="-285750">
              <a:lnSpc>
                <a:spcPct val="200000"/>
              </a:lnSpc>
              <a:buFont typeface="Arial" panose="020B0604020202020204" pitchFamily="34" charset="0"/>
              <a:buChar char="•"/>
            </a:pPr>
            <a:endParaRPr lang="en-US" altLang="zh-CN" dirty="0">
              <a:latin typeface="微软雅黑" panose="020B0503020204020204" pitchFamily="34" charset="-122"/>
              <a:ea typeface="微软雅黑" panose="020B0503020204020204" pitchFamily="34" charset="-122"/>
            </a:endParaRPr>
          </a:p>
          <a:p>
            <a:pPr marL="285750" indent="-285750">
              <a:lnSpc>
                <a:spcPct val="200000"/>
              </a:lnSpc>
              <a:buFont typeface="Arial" panose="020B0604020202020204" pitchFamily="34" charset="0"/>
              <a:buChar char="•"/>
            </a:pPr>
            <a:endParaRPr lang="en-US" altLang="zh-CN" dirty="0">
              <a:latin typeface="微软雅黑" panose="020B0503020204020204" pitchFamily="34" charset="-122"/>
              <a:ea typeface="微软雅黑" panose="020B0503020204020204" pitchFamily="34" charset="-122"/>
            </a:endParaRPr>
          </a:p>
          <a:p>
            <a:pPr marL="285750" indent="-285750">
              <a:lnSpc>
                <a:spcPct val="200000"/>
              </a:lnSpc>
              <a:buFont typeface="Arial" panose="020B0604020202020204" pitchFamily="34" charset="0"/>
              <a:buChar char="•"/>
            </a:pPr>
            <a:endParaRPr lang="en-US" altLang="zh-CN" dirty="0">
              <a:latin typeface="微软雅黑" panose="020B0503020204020204" pitchFamily="34" charset="-122"/>
              <a:ea typeface="微软雅黑" panose="020B0503020204020204" pitchFamily="34" charset="-122"/>
            </a:endParaRPr>
          </a:p>
          <a:p>
            <a:pPr>
              <a:lnSpc>
                <a:spcPct val="200000"/>
              </a:lnSpc>
            </a:pPr>
            <a:endParaRPr lang="en-US" altLang="zh-CN" dirty="0">
              <a:latin typeface="微软雅黑" panose="020B0503020204020204" pitchFamily="34" charset="-122"/>
              <a:ea typeface="微软雅黑" panose="020B0503020204020204" pitchFamily="34" charset="-122"/>
            </a:endParaRPr>
          </a:p>
        </p:txBody>
      </p:sp>
      <p:sp>
        <p:nvSpPr>
          <p:cNvPr id="15" name="AutoShape 2">
            <a:extLst>
              <a:ext uri="{FF2B5EF4-FFF2-40B4-BE49-F238E27FC236}">
                <a16:creationId xmlns:a16="http://schemas.microsoft.com/office/drawing/2014/main" id="{DC6F33EF-F0F2-49DC-9BD0-69AF5163A7F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6" name="AutoShape 4">
            <a:extLst>
              <a:ext uri="{FF2B5EF4-FFF2-40B4-BE49-F238E27FC236}">
                <a16:creationId xmlns:a16="http://schemas.microsoft.com/office/drawing/2014/main" id="{6A57B638-4DC3-41AE-82CE-B2D110F4693E}"/>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pic>
        <p:nvPicPr>
          <p:cNvPr id="23" name="图片 22">
            <a:extLst>
              <a:ext uri="{FF2B5EF4-FFF2-40B4-BE49-F238E27FC236}">
                <a16:creationId xmlns:a16="http://schemas.microsoft.com/office/drawing/2014/main" id="{06D5AA01-82B5-2C15-48C6-1DBD90209C12}"/>
              </a:ext>
            </a:extLst>
          </p:cNvPr>
          <p:cNvPicPr>
            <a:picLocks noChangeAspect="1"/>
          </p:cNvPicPr>
          <p:nvPr/>
        </p:nvPicPr>
        <p:blipFill>
          <a:blip r:embed="rId2"/>
          <a:stretch>
            <a:fillRect/>
          </a:stretch>
        </p:blipFill>
        <p:spPr>
          <a:xfrm>
            <a:off x="331285" y="3429000"/>
            <a:ext cx="5208643" cy="2520000"/>
          </a:xfrm>
          <a:prstGeom prst="rect">
            <a:avLst/>
          </a:prstGeom>
        </p:spPr>
      </p:pic>
      <p:pic>
        <p:nvPicPr>
          <p:cNvPr id="24" name="图片 23">
            <a:extLst>
              <a:ext uri="{FF2B5EF4-FFF2-40B4-BE49-F238E27FC236}">
                <a16:creationId xmlns:a16="http://schemas.microsoft.com/office/drawing/2014/main" id="{35ED6EC4-D16D-44F7-5B13-3FEA08106E1E}"/>
              </a:ext>
            </a:extLst>
          </p:cNvPr>
          <p:cNvPicPr>
            <a:picLocks noChangeAspect="1"/>
          </p:cNvPicPr>
          <p:nvPr/>
        </p:nvPicPr>
        <p:blipFill>
          <a:blip r:embed="rId3"/>
          <a:stretch>
            <a:fillRect/>
          </a:stretch>
        </p:blipFill>
        <p:spPr>
          <a:xfrm>
            <a:off x="6804472" y="3429000"/>
            <a:ext cx="5102045" cy="2520000"/>
          </a:xfrm>
          <a:prstGeom prst="rect">
            <a:avLst/>
          </a:prstGeom>
        </p:spPr>
      </p:pic>
      <p:sp>
        <p:nvSpPr>
          <p:cNvPr id="25" name="文本框 24">
            <a:extLst>
              <a:ext uri="{FF2B5EF4-FFF2-40B4-BE49-F238E27FC236}">
                <a16:creationId xmlns:a16="http://schemas.microsoft.com/office/drawing/2014/main" id="{E2986F0C-9A5B-BCCD-A4A0-9C33F5008A7E}"/>
              </a:ext>
            </a:extLst>
          </p:cNvPr>
          <p:cNvSpPr txBox="1"/>
          <p:nvPr/>
        </p:nvSpPr>
        <p:spPr>
          <a:xfrm>
            <a:off x="1855823" y="5949000"/>
            <a:ext cx="1877437" cy="276999"/>
          </a:xfrm>
          <a:prstGeom prst="rect">
            <a:avLst/>
          </a:prstGeom>
          <a:noFill/>
        </p:spPr>
        <p:txBody>
          <a:bodyPr wrap="none" rtlCol="0">
            <a:spAutoFit/>
          </a:bodyPr>
          <a:lstStyle/>
          <a:p>
            <a:r>
              <a:rPr lang="zh-CN" altLang="en-US" sz="1200" dirty="0">
                <a:latin typeface="微软雅黑" panose="020B0503020204020204" pitchFamily="34" charset="-122"/>
                <a:ea typeface="微软雅黑" panose="020B0503020204020204" pitchFamily="34" charset="-122"/>
              </a:rPr>
              <a:t>完成信号沿转换后的波形</a:t>
            </a:r>
          </a:p>
        </p:txBody>
      </p:sp>
      <p:sp>
        <p:nvSpPr>
          <p:cNvPr id="26" name="文本框 25">
            <a:extLst>
              <a:ext uri="{FF2B5EF4-FFF2-40B4-BE49-F238E27FC236}">
                <a16:creationId xmlns:a16="http://schemas.microsoft.com/office/drawing/2014/main" id="{1D50B680-C814-C40F-B264-A2A185D0D08C}"/>
              </a:ext>
            </a:extLst>
          </p:cNvPr>
          <p:cNvSpPr txBox="1"/>
          <p:nvPr/>
        </p:nvSpPr>
        <p:spPr>
          <a:xfrm>
            <a:off x="8176613" y="5949000"/>
            <a:ext cx="2492990" cy="276999"/>
          </a:xfrm>
          <a:prstGeom prst="rect">
            <a:avLst/>
          </a:prstGeom>
          <a:noFill/>
        </p:spPr>
        <p:txBody>
          <a:bodyPr wrap="none" rtlCol="0">
            <a:spAutoFit/>
          </a:bodyPr>
          <a:lstStyle/>
          <a:p>
            <a:r>
              <a:rPr lang="zh-CN" altLang="en-US" sz="1200" dirty="0">
                <a:latin typeface="微软雅黑" panose="020B0503020204020204" pitchFamily="34" charset="-122"/>
                <a:ea typeface="微软雅黑" panose="020B0503020204020204" pitchFamily="34" charset="-122"/>
              </a:rPr>
              <a:t>经过级联放大器放大后的输出波形</a:t>
            </a:r>
          </a:p>
        </p:txBody>
      </p:sp>
    </p:spTree>
    <p:extLst>
      <p:ext uri="{BB962C8B-B14F-4D97-AF65-F5344CB8AC3E}">
        <p14:creationId xmlns:p14="http://schemas.microsoft.com/office/powerpoint/2010/main" val="837048096"/>
      </p:ext>
    </p:extLst>
  </p:cSld>
  <p:clrMapOvr>
    <a:masterClrMapping/>
  </p:clrMapOvr>
  <mc:AlternateContent xmlns:mc="http://schemas.openxmlformats.org/markup-compatibility/2006" xmlns:p14="http://schemas.microsoft.com/office/powerpoint/2010/main">
    <mc:Choice Requires="p14">
      <p:transition spd="slow" p14:dur="2000" advTm="28371"/>
    </mc:Choice>
    <mc:Fallback xmlns="">
      <p:transition spd="slow" advTm="28371"/>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a:extLst>
              <a:ext uri="{FF2B5EF4-FFF2-40B4-BE49-F238E27FC236}">
                <a16:creationId xmlns:a16="http://schemas.microsoft.com/office/drawing/2014/main" id="{4A620081-7C78-99D8-1437-5457551E4A66}"/>
              </a:ext>
            </a:extLst>
          </p:cNvPr>
          <p:cNvSpPr>
            <a:spLocks noGrp="1"/>
          </p:cNvSpPr>
          <p:nvPr>
            <p:ph type="title"/>
          </p:nvPr>
        </p:nvSpPr>
        <p:spPr>
          <a:xfrm>
            <a:off x="644992" y="175729"/>
            <a:ext cx="5554614" cy="603114"/>
          </a:xfrm>
        </p:spPr>
        <p:txBody>
          <a:bodyPr/>
          <a:lstStyle/>
          <a:p>
            <a:r>
              <a:rPr lang="zh-CN" altLang="en-US" dirty="0">
                <a:latin typeface="微软雅黑" panose="020B0503020204020204" pitchFamily="34" charset="-122"/>
                <a:ea typeface="微软雅黑" panose="020B0503020204020204" pitchFamily="34" charset="-122"/>
              </a:rPr>
              <a:t>测试结果</a:t>
            </a:r>
          </a:p>
        </p:txBody>
      </p:sp>
      <p:sp>
        <p:nvSpPr>
          <p:cNvPr id="18" name="文本框 17">
            <a:extLst>
              <a:ext uri="{FF2B5EF4-FFF2-40B4-BE49-F238E27FC236}">
                <a16:creationId xmlns:a16="http://schemas.microsoft.com/office/drawing/2014/main" id="{315FD78E-BD31-4F50-9987-397E9E79D99A}"/>
              </a:ext>
            </a:extLst>
          </p:cNvPr>
          <p:cNvSpPr txBox="1"/>
          <p:nvPr/>
        </p:nvSpPr>
        <p:spPr>
          <a:xfrm>
            <a:off x="684310" y="1164087"/>
            <a:ext cx="10823380" cy="1670778"/>
          </a:xfrm>
          <a:prstGeom prst="rect">
            <a:avLst/>
          </a:prstGeom>
          <a:noFill/>
        </p:spPr>
        <p:txBody>
          <a:bodyPr wrap="square">
            <a:spAutoFit/>
          </a:bodyPr>
          <a:lstStyle/>
          <a:p>
            <a:pPr marL="285750" indent="-285750">
              <a:lnSpc>
                <a:spcPct val="20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最终三个模块集成为了一个整体，并完成了相关硬件的固化，可通过</a:t>
            </a:r>
            <a:r>
              <a:rPr lang="en-US" altLang="zh-CN" dirty="0">
                <a:latin typeface="微软雅黑" panose="020B0503020204020204" pitchFamily="34" charset="-122"/>
                <a:ea typeface="微软雅黑" panose="020B0503020204020204" pitchFamily="34" charset="-122"/>
              </a:rPr>
              <a:t>TCP/UDP</a:t>
            </a:r>
            <a:r>
              <a:rPr lang="zh-CN" altLang="en-US" dirty="0">
                <a:latin typeface="微软雅黑" panose="020B0503020204020204" pitchFamily="34" charset="-122"/>
                <a:ea typeface="微软雅黑" panose="020B0503020204020204" pitchFamily="34" charset="-122"/>
              </a:rPr>
              <a:t>实现输出信号控制</a:t>
            </a:r>
            <a:endParaRPr lang="en-US" altLang="zh-CN" dirty="0">
              <a:latin typeface="微软雅黑" panose="020B0503020204020204" pitchFamily="34" charset="-122"/>
              <a:ea typeface="微软雅黑" panose="020B0503020204020204" pitchFamily="34" charset="-122"/>
            </a:endParaRPr>
          </a:p>
          <a:p>
            <a:pPr marL="285750" indent="-285750">
              <a:lnSpc>
                <a:spcPct val="200000"/>
              </a:lnSpc>
              <a:buFont typeface="Arial" panose="020B0604020202020204" pitchFamily="34" charset="0"/>
              <a:buChar char="•"/>
            </a:pPr>
            <a:r>
              <a:rPr lang="zh-CN" altLang="en-US" sz="1800" dirty="0">
                <a:effectLst/>
                <a:latin typeface="微软雅黑" panose="020B0503020204020204" pitchFamily="34" charset="-122"/>
                <a:ea typeface="微软雅黑" panose="020B0503020204020204" pitchFamily="34" charset="-122"/>
              </a:rPr>
              <a:t>可实现</a:t>
            </a:r>
            <a:r>
              <a:rPr lang="en-US" altLang="zh-CN" sz="1800" dirty="0">
                <a:effectLst/>
                <a:latin typeface="微软雅黑" panose="020B0503020204020204" pitchFamily="34" charset="-122"/>
                <a:ea typeface="微软雅黑" panose="020B0503020204020204" pitchFamily="34" charset="-122"/>
              </a:rPr>
              <a:t>0~1 GHz</a:t>
            </a:r>
            <a:r>
              <a:rPr lang="zh-CN" altLang="zh-CN" sz="1800" dirty="0">
                <a:effectLst/>
                <a:latin typeface="微软雅黑" panose="020B0503020204020204" pitchFamily="34" charset="-122"/>
                <a:ea typeface="微软雅黑" panose="020B0503020204020204" pitchFamily="34" charset="-122"/>
                <a:cs typeface="Times New Roman" panose="02020603050405020304" pitchFamily="18" charset="0"/>
              </a:rPr>
              <a:t>的重复频率、上升</a:t>
            </a:r>
            <a:r>
              <a:rPr lang="en-US" altLang="zh-CN" sz="1800" dirty="0">
                <a:effectLst/>
                <a:latin typeface="微软雅黑" panose="020B0503020204020204" pitchFamily="34" charset="-122"/>
                <a:ea typeface="微软雅黑" panose="020B0503020204020204" pitchFamily="34" charset="-122"/>
              </a:rPr>
              <a:t>/</a:t>
            </a:r>
            <a:r>
              <a:rPr lang="zh-CN" altLang="zh-CN" sz="1800" dirty="0">
                <a:effectLst/>
                <a:latin typeface="微软雅黑" panose="020B0503020204020204" pitchFamily="34" charset="-122"/>
                <a:ea typeface="微软雅黑" panose="020B0503020204020204" pitchFamily="34" charset="-122"/>
                <a:cs typeface="Times New Roman" panose="02020603050405020304" pitchFamily="18" charset="0"/>
              </a:rPr>
              <a:t>下降时间小于</a:t>
            </a:r>
            <a:r>
              <a:rPr lang="en-US" altLang="zh-CN" sz="1800" dirty="0">
                <a:effectLst/>
                <a:latin typeface="微软雅黑" panose="020B0503020204020204" pitchFamily="34" charset="-122"/>
                <a:ea typeface="微软雅黑" panose="020B0503020204020204" pitchFamily="34" charset="-122"/>
              </a:rPr>
              <a:t>30 </a:t>
            </a:r>
            <a:r>
              <a:rPr lang="en-US" altLang="zh-CN" sz="1800" dirty="0" err="1">
                <a:effectLst/>
                <a:latin typeface="微软雅黑" panose="020B0503020204020204" pitchFamily="34" charset="-122"/>
                <a:ea typeface="微软雅黑" panose="020B0503020204020204" pitchFamily="34" charset="-122"/>
              </a:rPr>
              <a:t>ps</a:t>
            </a:r>
            <a:r>
              <a:rPr lang="zh-CN" altLang="zh-CN" sz="1800" dirty="0">
                <a:effectLst/>
                <a:latin typeface="微软雅黑" panose="020B0503020204020204" pitchFamily="34" charset="-122"/>
                <a:ea typeface="微软雅黑" panose="020B0503020204020204" pitchFamily="34" charset="-122"/>
                <a:cs typeface="Times New Roman" panose="02020603050405020304" pitchFamily="18" charset="0"/>
              </a:rPr>
              <a:t>，幅度范围</a:t>
            </a:r>
            <a:r>
              <a:rPr lang="en-US" altLang="zh-CN" sz="1800" dirty="0">
                <a:effectLst/>
                <a:latin typeface="微软雅黑" panose="020B0503020204020204" pitchFamily="34" charset="-122"/>
                <a:ea typeface="微软雅黑" panose="020B0503020204020204" pitchFamily="34" charset="-122"/>
              </a:rPr>
              <a:t>0.5~3.3 V</a:t>
            </a:r>
            <a:r>
              <a:rPr lang="zh-CN" altLang="zh-CN" sz="1800" dirty="0">
                <a:effectLst/>
                <a:latin typeface="微软雅黑" panose="020B0503020204020204" pitchFamily="34" charset="-122"/>
                <a:ea typeface="微软雅黑" panose="020B0503020204020204" pitchFamily="34" charset="-122"/>
                <a:cs typeface="Times New Roman" panose="02020603050405020304" pitchFamily="18" charset="0"/>
              </a:rPr>
              <a:t>，且极性可调</a:t>
            </a:r>
            <a:r>
              <a:rPr lang="zh-CN" altLang="en-US" sz="1800" dirty="0">
                <a:effectLst/>
                <a:latin typeface="微软雅黑" panose="020B0503020204020204" pitchFamily="34" charset="-122"/>
                <a:ea typeface="微软雅黑" panose="020B0503020204020204" pitchFamily="34" charset="-122"/>
                <a:cs typeface="Times New Roman" panose="02020603050405020304" pitchFamily="18" charset="0"/>
              </a:rPr>
              <a:t>的信号输出</a:t>
            </a:r>
            <a:endParaRPr lang="en-US" altLang="zh-CN" sz="1800"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nSpc>
                <a:spcPct val="200000"/>
              </a:lnSpc>
              <a:buFont typeface="Arial" panose="020B0604020202020204" pitchFamily="34" charset="0"/>
              <a:buChar char="•"/>
            </a:pPr>
            <a:r>
              <a:rPr lang="zh-CN" altLang="en-US"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做到了小型化和集成化</a:t>
            </a:r>
            <a:endParaRPr lang="en-US" altLang="zh-CN" dirty="0">
              <a:solidFill>
                <a:srgbClr val="FF0000"/>
              </a:solidFill>
              <a:latin typeface="微软雅黑" panose="020B0503020204020204" pitchFamily="34" charset="-122"/>
              <a:ea typeface="微软雅黑" panose="020B0503020204020204" pitchFamily="34" charset="-122"/>
            </a:endParaRPr>
          </a:p>
        </p:txBody>
      </p:sp>
      <p:sp>
        <p:nvSpPr>
          <p:cNvPr id="15" name="AutoShape 2">
            <a:extLst>
              <a:ext uri="{FF2B5EF4-FFF2-40B4-BE49-F238E27FC236}">
                <a16:creationId xmlns:a16="http://schemas.microsoft.com/office/drawing/2014/main" id="{DC6F33EF-F0F2-49DC-9BD0-69AF5163A7F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6" name="AutoShape 4">
            <a:extLst>
              <a:ext uri="{FF2B5EF4-FFF2-40B4-BE49-F238E27FC236}">
                <a16:creationId xmlns:a16="http://schemas.microsoft.com/office/drawing/2014/main" id="{6A57B638-4DC3-41AE-82CE-B2D110F4693E}"/>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7" name="AutoShape 6">
            <a:extLst>
              <a:ext uri="{FF2B5EF4-FFF2-40B4-BE49-F238E27FC236}">
                <a16:creationId xmlns:a16="http://schemas.microsoft.com/office/drawing/2014/main" id="{9B95B509-8AAD-42FE-AE50-B50B41057B09}"/>
              </a:ext>
            </a:extLst>
          </p:cNvPr>
          <p:cNvSpPr>
            <a:spLocks noChangeAspect="1" noChangeArrowheads="1"/>
          </p:cNvSpPr>
          <p:nvPr/>
        </p:nvSpPr>
        <p:spPr bwMode="auto">
          <a:xfrm>
            <a:off x="5233988" y="3581400"/>
            <a:ext cx="1304925" cy="13049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pic>
        <p:nvPicPr>
          <p:cNvPr id="2" name="图片 1">
            <a:extLst>
              <a:ext uri="{FF2B5EF4-FFF2-40B4-BE49-F238E27FC236}">
                <a16:creationId xmlns:a16="http://schemas.microsoft.com/office/drawing/2014/main" id="{A201DD2B-B95E-8681-1BAE-49B890B432C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7171071" y="2489046"/>
            <a:ext cx="3230696" cy="4308433"/>
          </a:xfrm>
          <a:prstGeom prst="rect">
            <a:avLst/>
          </a:prstGeom>
        </p:spPr>
      </p:pic>
    </p:spTree>
    <p:extLst>
      <p:ext uri="{BB962C8B-B14F-4D97-AF65-F5344CB8AC3E}">
        <p14:creationId xmlns:p14="http://schemas.microsoft.com/office/powerpoint/2010/main" val="648628456"/>
      </p:ext>
    </p:extLst>
  </p:cSld>
  <p:clrMapOvr>
    <a:masterClrMapping/>
  </p:clrMapOvr>
  <mc:AlternateContent xmlns:mc="http://schemas.openxmlformats.org/markup-compatibility/2006" xmlns:p14="http://schemas.microsoft.com/office/powerpoint/2010/main">
    <mc:Choice Requires="p14">
      <p:transition spd="slow" p14:dur="2000" advTm="59475"/>
    </mc:Choice>
    <mc:Fallback xmlns="">
      <p:transition spd="slow" advTm="59475"/>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a:extLst>
              <a:ext uri="{FF2B5EF4-FFF2-40B4-BE49-F238E27FC236}">
                <a16:creationId xmlns:a16="http://schemas.microsoft.com/office/drawing/2014/main" id="{4A620081-7C78-99D8-1437-5457551E4A66}"/>
              </a:ext>
            </a:extLst>
          </p:cNvPr>
          <p:cNvSpPr>
            <a:spLocks noGrp="1"/>
          </p:cNvSpPr>
          <p:nvPr>
            <p:ph type="title"/>
          </p:nvPr>
        </p:nvSpPr>
        <p:spPr>
          <a:xfrm>
            <a:off x="644992" y="175729"/>
            <a:ext cx="5554614" cy="603114"/>
          </a:xfrm>
        </p:spPr>
        <p:txBody>
          <a:bodyPr/>
          <a:lstStyle/>
          <a:p>
            <a:r>
              <a:rPr lang="zh-CN" altLang="en-US" dirty="0">
                <a:latin typeface="微软雅黑" panose="020B0503020204020204" pitchFamily="34" charset="-122"/>
                <a:ea typeface="微软雅黑" panose="020B0503020204020204" pitchFamily="34" charset="-122"/>
              </a:rPr>
              <a:t>应用</a:t>
            </a:r>
          </a:p>
        </p:txBody>
      </p:sp>
      <p:sp>
        <p:nvSpPr>
          <p:cNvPr id="18" name="文本框 17">
            <a:extLst>
              <a:ext uri="{FF2B5EF4-FFF2-40B4-BE49-F238E27FC236}">
                <a16:creationId xmlns:a16="http://schemas.microsoft.com/office/drawing/2014/main" id="{315FD78E-BD31-4F50-9987-397E9E79D99A}"/>
              </a:ext>
            </a:extLst>
          </p:cNvPr>
          <p:cNvSpPr txBox="1"/>
          <p:nvPr/>
        </p:nvSpPr>
        <p:spPr>
          <a:xfrm>
            <a:off x="730717" y="1031147"/>
            <a:ext cx="10046140" cy="1116781"/>
          </a:xfrm>
          <a:prstGeom prst="rect">
            <a:avLst/>
          </a:prstGeom>
          <a:noFill/>
        </p:spPr>
        <p:txBody>
          <a:bodyPr wrap="square">
            <a:spAutoFit/>
          </a:bodyPr>
          <a:lstStyle/>
          <a:p>
            <a:pPr marL="285750" indent="-285750">
              <a:lnSpc>
                <a:spcPct val="20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目前基于该方法研制的信号发生器已经与相关的调制激光器和光同步信号接收电路相结合，应用到了课题组研发的基于连续闪烁体的超高灵敏度小动物</a:t>
            </a:r>
            <a:r>
              <a:rPr lang="en-US" altLang="zh-CN" dirty="0">
                <a:latin typeface="微软雅黑" panose="020B0503020204020204" pitchFamily="34" charset="-122"/>
                <a:ea typeface="微软雅黑" panose="020B0503020204020204" pitchFamily="34" charset="-122"/>
              </a:rPr>
              <a:t>PET</a:t>
            </a:r>
            <a:r>
              <a:rPr lang="zh-CN" altLang="en-US" dirty="0">
                <a:latin typeface="微软雅黑" panose="020B0503020204020204" pitchFamily="34" charset="-122"/>
                <a:ea typeface="微软雅黑" panose="020B0503020204020204" pitchFamily="34" charset="-122"/>
              </a:rPr>
              <a:t>系统中</a:t>
            </a:r>
            <a:endParaRPr lang="en-US" altLang="zh-CN" dirty="0">
              <a:latin typeface="微软雅黑" panose="020B0503020204020204" pitchFamily="34" charset="-122"/>
              <a:ea typeface="微软雅黑" panose="020B0503020204020204" pitchFamily="34" charset="-122"/>
            </a:endParaRPr>
          </a:p>
        </p:txBody>
      </p:sp>
      <p:sp>
        <p:nvSpPr>
          <p:cNvPr id="15" name="AutoShape 2">
            <a:extLst>
              <a:ext uri="{FF2B5EF4-FFF2-40B4-BE49-F238E27FC236}">
                <a16:creationId xmlns:a16="http://schemas.microsoft.com/office/drawing/2014/main" id="{DC6F33EF-F0F2-49DC-9BD0-69AF5163A7F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6" name="AutoShape 4">
            <a:extLst>
              <a:ext uri="{FF2B5EF4-FFF2-40B4-BE49-F238E27FC236}">
                <a16:creationId xmlns:a16="http://schemas.microsoft.com/office/drawing/2014/main" id="{6A57B638-4DC3-41AE-82CE-B2D110F4693E}"/>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7" name="AutoShape 6">
            <a:extLst>
              <a:ext uri="{FF2B5EF4-FFF2-40B4-BE49-F238E27FC236}">
                <a16:creationId xmlns:a16="http://schemas.microsoft.com/office/drawing/2014/main" id="{9B95B509-8AAD-42FE-AE50-B50B41057B09}"/>
              </a:ext>
            </a:extLst>
          </p:cNvPr>
          <p:cNvSpPr>
            <a:spLocks noChangeAspect="1" noChangeArrowheads="1"/>
          </p:cNvSpPr>
          <p:nvPr/>
        </p:nvSpPr>
        <p:spPr bwMode="auto">
          <a:xfrm>
            <a:off x="5233988" y="3581400"/>
            <a:ext cx="1304925" cy="13049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pic>
        <p:nvPicPr>
          <p:cNvPr id="3" name="图片 2">
            <a:extLst>
              <a:ext uri="{FF2B5EF4-FFF2-40B4-BE49-F238E27FC236}">
                <a16:creationId xmlns:a16="http://schemas.microsoft.com/office/drawing/2014/main" id="{09D982FB-C938-425B-AF24-2ECF0F57E007}"/>
              </a:ext>
            </a:extLst>
          </p:cNvPr>
          <p:cNvPicPr>
            <a:picLocks noChangeAspect="1"/>
          </p:cNvPicPr>
          <p:nvPr/>
        </p:nvPicPr>
        <p:blipFill>
          <a:blip r:embed="rId2"/>
          <a:stretch>
            <a:fillRect/>
          </a:stretch>
        </p:blipFill>
        <p:spPr>
          <a:xfrm>
            <a:off x="5516567" y="2259417"/>
            <a:ext cx="5427469" cy="3948889"/>
          </a:xfrm>
          <a:prstGeom prst="rect">
            <a:avLst/>
          </a:prstGeom>
        </p:spPr>
      </p:pic>
      <p:pic>
        <p:nvPicPr>
          <p:cNvPr id="2" name="图片 1">
            <a:extLst>
              <a:ext uri="{FF2B5EF4-FFF2-40B4-BE49-F238E27FC236}">
                <a16:creationId xmlns:a16="http://schemas.microsoft.com/office/drawing/2014/main" id="{E74DFA19-B9AE-5754-453C-1D0A1F9C8F68}"/>
              </a:ext>
            </a:extLst>
          </p:cNvPr>
          <p:cNvPicPr>
            <a:picLocks noChangeAspect="1"/>
          </p:cNvPicPr>
          <p:nvPr/>
        </p:nvPicPr>
        <p:blipFill>
          <a:blip r:embed="rId3"/>
          <a:stretch>
            <a:fillRect/>
          </a:stretch>
        </p:blipFill>
        <p:spPr>
          <a:xfrm>
            <a:off x="1184034" y="2304638"/>
            <a:ext cx="3614975" cy="3606306"/>
          </a:xfrm>
          <a:prstGeom prst="rect">
            <a:avLst/>
          </a:prstGeom>
        </p:spPr>
      </p:pic>
      <p:sp>
        <p:nvSpPr>
          <p:cNvPr id="4" name="文本框 3">
            <a:extLst>
              <a:ext uri="{FF2B5EF4-FFF2-40B4-BE49-F238E27FC236}">
                <a16:creationId xmlns:a16="http://schemas.microsoft.com/office/drawing/2014/main" id="{EE416DB4-C038-894D-9C6E-EE0F0F55129A}"/>
              </a:ext>
            </a:extLst>
          </p:cNvPr>
          <p:cNvSpPr txBox="1"/>
          <p:nvPr/>
        </p:nvSpPr>
        <p:spPr>
          <a:xfrm>
            <a:off x="1184034" y="5917873"/>
            <a:ext cx="3719288" cy="276999"/>
          </a:xfrm>
          <a:prstGeom prst="rect">
            <a:avLst/>
          </a:prstGeom>
          <a:noFill/>
        </p:spPr>
        <p:txBody>
          <a:bodyPr wrap="none" rtlCol="0">
            <a:spAutoFit/>
          </a:bodyPr>
          <a:lstStyle/>
          <a:p>
            <a:r>
              <a:rPr lang="zh-CN" altLang="en-US" sz="1200" dirty="0">
                <a:latin typeface="微软雅黑" panose="020B0503020204020204" pitchFamily="34" charset="-122"/>
                <a:ea typeface="微软雅黑" panose="020B0503020204020204" pitchFamily="34" charset="-122"/>
              </a:rPr>
              <a:t>测量光同步信号的同步精度，达到了</a:t>
            </a:r>
            <a:r>
              <a:rPr lang="en-US" altLang="zh-CN" sz="1200" dirty="0">
                <a:latin typeface="微软雅黑" panose="020B0503020204020204" pitchFamily="34" charset="-122"/>
                <a:ea typeface="微软雅黑" panose="020B0503020204020204" pitchFamily="34" charset="-122"/>
              </a:rPr>
              <a:t>0.786psFWHM</a:t>
            </a:r>
            <a:endParaRPr lang="zh-CN" altLang="en-US" sz="1200" dirty="0">
              <a:latin typeface="微软雅黑" panose="020B0503020204020204" pitchFamily="34" charset="-122"/>
              <a:ea typeface="微软雅黑" panose="020B0503020204020204" pitchFamily="34" charset="-122"/>
            </a:endParaRPr>
          </a:p>
        </p:txBody>
      </p:sp>
      <p:sp>
        <p:nvSpPr>
          <p:cNvPr id="5" name="文本框 4">
            <a:extLst>
              <a:ext uri="{FF2B5EF4-FFF2-40B4-BE49-F238E27FC236}">
                <a16:creationId xmlns:a16="http://schemas.microsoft.com/office/drawing/2014/main" id="{F09260A0-4CE0-5614-8935-617F9C2D6925}"/>
              </a:ext>
            </a:extLst>
          </p:cNvPr>
          <p:cNvSpPr txBox="1"/>
          <p:nvPr/>
        </p:nvSpPr>
        <p:spPr>
          <a:xfrm>
            <a:off x="7563076" y="6181295"/>
            <a:ext cx="1683794" cy="276999"/>
          </a:xfrm>
          <a:prstGeom prst="rect">
            <a:avLst/>
          </a:prstGeom>
          <a:noFill/>
        </p:spPr>
        <p:txBody>
          <a:bodyPr wrap="none" rtlCol="0">
            <a:spAutoFit/>
          </a:bodyPr>
          <a:lstStyle/>
          <a:p>
            <a:r>
              <a:rPr lang="zh-CN" altLang="en-US" sz="1200" dirty="0">
                <a:latin typeface="微软雅黑" panose="020B0503020204020204" pitchFamily="34" charset="-122"/>
                <a:ea typeface="微软雅黑" panose="020B0503020204020204" pitchFamily="34" charset="-122"/>
              </a:rPr>
              <a:t>超高灵敏度小动物</a:t>
            </a:r>
            <a:r>
              <a:rPr lang="en-US" altLang="zh-CN" sz="1200" dirty="0">
                <a:latin typeface="微软雅黑" panose="020B0503020204020204" pitchFamily="34" charset="-122"/>
                <a:ea typeface="微软雅黑" panose="020B0503020204020204" pitchFamily="34" charset="-122"/>
              </a:rPr>
              <a:t>PET</a:t>
            </a:r>
            <a:endParaRPr lang="zh-CN" altLang="en-US" sz="12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833195594"/>
      </p:ext>
    </p:extLst>
  </p:cSld>
  <p:clrMapOvr>
    <a:masterClrMapping/>
  </p:clrMapOvr>
  <mc:AlternateContent xmlns:mc="http://schemas.openxmlformats.org/markup-compatibility/2006" xmlns:p14="http://schemas.microsoft.com/office/powerpoint/2010/main">
    <mc:Choice Requires="p14">
      <p:transition spd="slow" p14:dur="2000" advTm="27457"/>
    </mc:Choice>
    <mc:Fallback xmlns="">
      <p:transition spd="slow" advTm="27457"/>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a:extLst>
              <a:ext uri="{FF2B5EF4-FFF2-40B4-BE49-F238E27FC236}">
                <a16:creationId xmlns:a16="http://schemas.microsoft.com/office/drawing/2014/main" id="{59D910F7-A3E2-0F5E-B25A-6E676DF9F140}"/>
              </a:ext>
            </a:extLst>
          </p:cNvPr>
          <p:cNvSpPr>
            <a:spLocks noGrp="1"/>
          </p:cNvSpPr>
          <p:nvPr>
            <p:ph type="title"/>
          </p:nvPr>
        </p:nvSpPr>
        <p:spPr>
          <a:xfrm>
            <a:off x="701040" y="107005"/>
            <a:ext cx="11490960" cy="603114"/>
          </a:xfrm>
          <a:solidFill>
            <a:srgbClr val="004098"/>
          </a:solidFill>
          <a:ln>
            <a:solidFill>
              <a:srgbClr val="004098"/>
            </a:solidFill>
          </a:ln>
        </p:spPr>
        <p:txBody>
          <a:bodyPr>
            <a:normAutofit/>
          </a:bodyPr>
          <a:lstStyle/>
          <a:p>
            <a:r>
              <a:rPr lang="en-US" altLang="zh-CN" sz="3600" b="1" dirty="0">
                <a:solidFill>
                  <a:schemeClr val="bg1"/>
                </a:solidFill>
              </a:rPr>
              <a:t>Outline</a:t>
            </a:r>
            <a:endParaRPr lang="zh-CN" altLang="en-US" sz="3600" b="1" dirty="0">
              <a:solidFill>
                <a:schemeClr val="bg1"/>
              </a:solidFill>
            </a:endParaRPr>
          </a:p>
        </p:txBody>
      </p:sp>
      <p:sp>
        <p:nvSpPr>
          <p:cNvPr id="7" name="Content Placeholder 1">
            <a:extLst>
              <a:ext uri="{FF2B5EF4-FFF2-40B4-BE49-F238E27FC236}">
                <a16:creationId xmlns:a16="http://schemas.microsoft.com/office/drawing/2014/main" id="{C81CF1D2-410D-DCA5-5571-AE95F64311E9}"/>
              </a:ext>
            </a:extLst>
          </p:cNvPr>
          <p:cNvSpPr>
            <a:spLocks noGrp="1"/>
          </p:cNvSpPr>
          <p:nvPr>
            <p:ph idx="1"/>
          </p:nvPr>
        </p:nvSpPr>
        <p:spPr>
          <a:xfrm>
            <a:off x="502072" y="1100139"/>
            <a:ext cx="10574900" cy="4111941"/>
          </a:xfrm>
        </p:spPr>
        <p:txBody>
          <a:bodyPr>
            <a:noAutofit/>
          </a:bodyPr>
          <a:lstStyle/>
          <a:p>
            <a:pPr>
              <a:lnSpc>
                <a:spcPct val="120000"/>
              </a:lnSpc>
              <a:spcBef>
                <a:spcPts val="1800"/>
              </a:spcBef>
            </a:pPr>
            <a:r>
              <a:rPr lang="en-US" b="1" dirty="0">
                <a:latin typeface="微软雅黑" panose="020B0503020204020204" pitchFamily="34" charset="-122"/>
                <a:ea typeface="微软雅黑" panose="020B0503020204020204" pitchFamily="34" charset="-122"/>
                <a:cs typeface="Mangal" panose="02040503050203030202" pitchFamily="18" charset="0"/>
              </a:rPr>
              <a:t> </a:t>
            </a:r>
            <a:r>
              <a:rPr lang="zh-CN" altLang="en-US" b="1" dirty="0">
                <a:latin typeface="微软雅黑" panose="020B0503020204020204" pitchFamily="34" charset="-122"/>
                <a:ea typeface="微软雅黑" panose="020B0503020204020204" pitchFamily="34" charset="-122"/>
                <a:cs typeface="Mangal" panose="02040503050203030202" pitchFamily="18" charset="0"/>
              </a:rPr>
              <a:t>皮秒脉冲简介及应用</a:t>
            </a:r>
            <a:endParaRPr lang="en-US" altLang="zh-CN" b="1" dirty="0">
              <a:latin typeface="微软雅黑" panose="020B0503020204020204" pitchFamily="34" charset="-122"/>
              <a:ea typeface="微软雅黑" panose="020B0503020204020204" pitchFamily="34" charset="-122"/>
              <a:cs typeface="Mangal" panose="02040503050203030202" pitchFamily="18" charset="0"/>
            </a:endParaRPr>
          </a:p>
          <a:p>
            <a:pPr>
              <a:lnSpc>
                <a:spcPct val="120000"/>
              </a:lnSpc>
              <a:spcBef>
                <a:spcPts val="1800"/>
              </a:spcBef>
            </a:pPr>
            <a:r>
              <a:rPr lang="en-US" altLang="zh-CN" b="1" dirty="0">
                <a:latin typeface="微软雅黑" panose="020B0503020204020204" pitchFamily="34" charset="-122"/>
                <a:ea typeface="微软雅黑" panose="020B0503020204020204" pitchFamily="34" charset="-122"/>
                <a:cs typeface="Mangal" panose="02040503050203030202" pitchFamily="18" charset="0"/>
              </a:rPr>
              <a:t> </a:t>
            </a:r>
            <a:r>
              <a:rPr lang="zh-CN" altLang="en-US" b="1" dirty="0">
                <a:latin typeface="微软雅黑" panose="020B0503020204020204" pitchFamily="34" charset="-122"/>
                <a:ea typeface="微软雅黑" panose="020B0503020204020204" pitchFamily="34" charset="-122"/>
                <a:cs typeface="Mangal" panose="02040503050203030202" pitchFamily="18" charset="0"/>
              </a:rPr>
              <a:t>相关皮秒脉冲产生方法</a:t>
            </a:r>
            <a:endParaRPr lang="en-US" altLang="zh-CN" b="1" dirty="0">
              <a:latin typeface="微软雅黑" panose="020B0503020204020204" pitchFamily="34" charset="-122"/>
              <a:ea typeface="微软雅黑" panose="020B0503020204020204" pitchFamily="34" charset="-122"/>
            </a:endParaRPr>
          </a:p>
          <a:p>
            <a:pPr>
              <a:lnSpc>
                <a:spcPct val="120000"/>
              </a:lnSpc>
              <a:spcBef>
                <a:spcPts val="1800"/>
              </a:spcBef>
            </a:pPr>
            <a:r>
              <a:rPr lang="en-US" altLang="zh-CN" sz="2800" b="1" kern="100" dirty="0">
                <a:effectLst/>
                <a:latin typeface="微软雅黑" panose="020B0503020204020204" pitchFamily="34" charset="-122"/>
                <a:ea typeface="微软雅黑" panose="020B0503020204020204" pitchFamily="34" charset="-122"/>
                <a:cs typeface="Times New Roman" panose="02020603050405020304" pitchFamily="18" charset="0"/>
              </a:rPr>
              <a:t> </a:t>
            </a:r>
            <a:r>
              <a:rPr lang="zh-CN" altLang="zh-CN" sz="2800" b="1" kern="100" dirty="0">
                <a:effectLst/>
                <a:latin typeface="微软雅黑" panose="020B0503020204020204" pitchFamily="34" charset="-122"/>
                <a:ea typeface="微软雅黑" panose="020B0503020204020204" pitchFamily="34" charset="-122"/>
                <a:cs typeface="Times New Roman" panose="02020603050405020304" pitchFamily="18" charset="0"/>
              </a:rPr>
              <a:t>基于级联射频电路的皮秒脉冲信号获取方法</a:t>
            </a:r>
            <a:endParaRPr lang="en-US" altLang="zh-CN" b="1" dirty="0">
              <a:latin typeface="微软雅黑" panose="020B0503020204020204" pitchFamily="34" charset="-122"/>
              <a:ea typeface="微软雅黑" panose="020B0503020204020204" pitchFamily="34" charset="-122"/>
              <a:cs typeface="Mangal" panose="02040503050203030202" pitchFamily="18" charset="0"/>
            </a:endParaRPr>
          </a:p>
          <a:p>
            <a:pPr>
              <a:lnSpc>
                <a:spcPct val="120000"/>
              </a:lnSpc>
              <a:spcBef>
                <a:spcPts val="1800"/>
              </a:spcBef>
            </a:pPr>
            <a:r>
              <a:rPr lang="zh-CN" altLang="en-US" b="1" dirty="0">
                <a:latin typeface="微软雅黑" panose="020B0503020204020204" pitchFamily="34" charset="-122"/>
                <a:ea typeface="微软雅黑" panose="020B0503020204020204" pitchFamily="34" charset="-122"/>
                <a:cs typeface="Mangal" panose="02040503050203030202" pitchFamily="18" charset="0"/>
              </a:rPr>
              <a:t> </a:t>
            </a:r>
            <a:r>
              <a:rPr lang="zh-CN" altLang="en-US" b="1" dirty="0">
                <a:solidFill>
                  <a:srgbClr val="FF0000"/>
                </a:solidFill>
                <a:latin typeface="微软雅黑" panose="020B0503020204020204" pitchFamily="34" charset="-122"/>
                <a:ea typeface="微软雅黑" panose="020B0503020204020204" pitchFamily="34" charset="-122"/>
                <a:cs typeface="Mangal" panose="02040503050203030202" pitchFamily="18" charset="0"/>
              </a:rPr>
              <a:t>总结</a:t>
            </a:r>
            <a:endParaRPr lang="en-US" b="1" dirty="0">
              <a:solidFill>
                <a:srgbClr val="FF0000"/>
              </a:solidFill>
              <a:latin typeface="+mn-lt"/>
              <a:cs typeface="Mangal" panose="02040503050203030202" pitchFamily="18" charset="0"/>
            </a:endParaRPr>
          </a:p>
        </p:txBody>
      </p:sp>
      <p:sp>
        <p:nvSpPr>
          <p:cNvPr id="4" name="灯片编号占位符 4">
            <a:extLst>
              <a:ext uri="{FF2B5EF4-FFF2-40B4-BE49-F238E27FC236}">
                <a16:creationId xmlns:a16="http://schemas.microsoft.com/office/drawing/2014/main" id="{8671B444-F483-6030-97EA-6347019A4DF0}"/>
              </a:ext>
            </a:extLst>
          </p:cNvPr>
          <p:cNvSpPr txBox="1">
            <a:spLocks/>
          </p:cNvSpPr>
          <p:nvPr/>
        </p:nvSpPr>
        <p:spPr>
          <a:xfrm>
            <a:off x="10946860" y="6370269"/>
            <a:ext cx="105545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A028483-0FE6-4755-AEE9-A09CB6CDE29D}" type="slidenum">
              <a:rPr lang="en-US" smtClean="0"/>
              <a:pPr/>
              <a:t>17</a:t>
            </a:fld>
            <a:endParaRPr lang="en-US" dirty="0"/>
          </a:p>
        </p:txBody>
      </p:sp>
    </p:spTree>
    <p:extLst>
      <p:ext uri="{BB962C8B-B14F-4D97-AF65-F5344CB8AC3E}">
        <p14:creationId xmlns:p14="http://schemas.microsoft.com/office/powerpoint/2010/main" val="4007138802"/>
      </p:ext>
    </p:extLst>
  </p:cSld>
  <p:clrMapOvr>
    <a:masterClrMapping/>
  </p:clrMapOvr>
  <mc:AlternateContent xmlns:mc="http://schemas.openxmlformats.org/markup-compatibility/2006" xmlns:p14="http://schemas.microsoft.com/office/powerpoint/2010/main">
    <mc:Choice Requires="p14">
      <p:transition spd="slow" p14:dur="2000" advTm="1391"/>
    </mc:Choice>
    <mc:Fallback xmlns="">
      <p:transition spd="slow" advTm="1391"/>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a:extLst>
              <a:ext uri="{FF2B5EF4-FFF2-40B4-BE49-F238E27FC236}">
                <a16:creationId xmlns:a16="http://schemas.microsoft.com/office/drawing/2014/main" id="{CF43C708-51A2-2B58-661E-FC52F2B0E26E}"/>
              </a:ext>
            </a:extLst>
          </p:cNvPr>
          <p:cNvSpPr>
            <a:spLocks noGrp="1"/>
          </p:cNvSpPr>
          <p:nvPr>
            <p:ph type="title"/>
          </p:nvPr>
        </p:nvSpPr>
        <p:spPr/>
        <p:txBody>
          <a:bodyPr/>
          <a:lstStyle/>
          <a:p>
            <a:r>
              <a:rPr lang="zh-CN" altLang="en-US" dirty="0">
                <a:latin typeface="微软雅黑" panose="020B0503020204020204" pitchFamily="34" charset="-122"/>
                <a:ea typeface="微软雅黑" panose="020B0503020204020204" pitchFamily="34" charset="-122"/>
              </a:rPr>
              <a:t>总结</a:t>
            </a:r>
          </a:p>
        </p:txBody>
      </p:sp>
      <p:sp>
        <p:nvSpPr>
          <p:cNvPr id="9" name="文本框 8">
            <a:extLst>
              <a:ext uri="{FF2B5EF4-FFF2-40B4-BE49-F238E27FC236}">
                <a16:creationId xmlns:a16="http://schemas.microsoft.com/office/drawing/2014/main" id="{428DD4A6-B1FB-A62E-1A41-FACF99D37B8E}"/>
              </a:ext>
            </a:extLst>
          </p:cNvPr>
          <p:cNvSpPr txBox="1"/>
          <p:nvPr/>
        </p:nvSpPr>
        <p:spPr>
          <a:xfrm>
            <a:off x="475330" y="920460"/>
            <a:ext cx="11241339" cy="2778774"/>
          </a:xfrm>
          <a:prstGeom prst="rect">
            <a:avLst/>
          </a:prstGeom>
          <a:noFill/>
        </p:spPr>
        <p:txBody>
          <a:bodyPr wrap="square">
            <a:spAutoFit/>
          </a:bodyPr>
          <a:lstStyle/>
          <a:p>
            <a:pPr marL="285750" indent="-228600">
              <a:lnSpc>
                <a:spcPct val="200000"/>
              </a:lnSpc>
              <a:buFont typeface="Arial" panose="020B0604020202020204" pitchFamily="34" charset="0"/>
              <a:buChar char="•"/>
              <a:defRPr/>
            </a:pPr>
            <a:r>
              <a:rPr lang="zh-CN" altLang="zh-CN" sz="1800" dirty="0">
                <a:effectLst/>
                <a:latin typeface="微软雅黑" panose="020B0503020204020204" pitchFamily="34" charset="-122"/>
                <a:ea typeface="微软雅黑" panose="020B0503020204020204" pitchFamily="34" charset="-122"/>
                <a:cs typeface="Times New Roman" panose="02020603050405020304" pitchFamily="18" charset="0"/>
              </a:rPr>
              <a:t>基于级联射频电路的皮秒脉冲信号获取方法，包含初始脉冲信号的产生、皮秒信号沿的获取和信号放大</a:t>
            </a:r>
            <a:endParaRPr lang="en-US" altLang="zh-CN" sz="1800"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285750" indent="-228600">
              <a:lnSpc>
                <a:spcPct val="200000"/>
              </a:lnSpc>
              <a:buFont typeface="Arial" panose="020B0604020202020204" pitchFamily="34" charset="0"/>
              <a:buChar char="•"/>
              <a:defRPr/>
            </a:pPr>
            <a:r>
              <a:rPr lang="zh-CN" altLang="en-US" dirty="0">
                <a:latin typeface="微软雅黑" panose="020B0503020204020204" pitchFamily="34" charset="-122"/>
                <a:ea typeface="微软雅黑" panose="020B0503020204020204" pitchFamily="34" charset="-122"/>
                <a:cs typeface="Times New Roman" panose="02020603050405020304" pitchFamily="18" charset="0"/>
              </a:rPr>
              <a:t>输出</a:t>
            </a:r>
            <a:r>
              <a:rPr lang="zh-CN" altLang="zh-CN" sz="1800" dirty="0">
                <a:effectLst/>
                <a:latin typeface="微软雅黑" panose="020B0503020204020204" pitchFamily="34" charset="-122"/>
                <a:ea typeface="微软雅黑" panose="020B0503020204020204" pitchFamily="34" charset="-122"/>
                <a:cs typeface="Times New Roman" panose="02020603050405020304" pitchFamily="18" charset="0"/>
              </a:rPr>
              <a:t>信号能够在占空比任意可调的条件下实现</a:t>
            </a:r>
            <a:r>
              <a:rPr lang="en-US" altLang="zh-CN" sz="1800" dirty="0">
                <a:effectLst/>
                <a:latin typeface="微软雅黑" panose="020B0503020204020204" pitchFamily="34" charset="-122"/>
                <a:ea typeface="微软雅黑" panose="020B0503020204020204" pitchFamily="34" charset="-122"/>
              </a:rPr>
              <a:t>0~1 GHz</a:t>
            </a:r>
            <a:r>
              <a:rPr lang="zh-CN" altLang="zh-CN" sz="1800" dirty="0">
                <a:effectLst/>
                <a:latin typeface="微软雅黑" panose="020B0503020204020204" pitchFamily="34" charset="-122"/>
                <a:ea typeface="微软雅黑" panose="020B0503020204020204" pitchFamily="34" charset="-122"/>
                <a:cs typeface="Times New Roman" panose="02020603050405020304" pitchFamily="18" charset="0"/>
              </a:rPr>
              <a:t>的重复频率、上升</a:t>
            </a:r>
            <a:r>
              <a:rPr lang="en-US" altLang="zh-CN" sz="1800" dirty="0">
                <a:effectLst/>
                <a:latin typeface="微软雅黑" panose="020B0503020204020204" pitchFamily="34" charset="-122"/>
                <a:ea typeface="微软雅黑" panose="020B0503020204020204" pitchFamily="34" charset="-122"/>
              </a:rPr>
              <a:t>/</a:t>
            </a:r>
            <a:r>
              <a:rPr lang="zh-CN" altLang="zh-CN" sz="1800" dirty="0">
                <a:effectLst/>
                <a:latin typeface="微软雅黑" panose="020B0503020204020204" pitchFamily="34" charset="-122"/>
                <a:ea typeface="微软雅黑" panose="020B0503020204020204" pitchFamily="34" charset="-122"/>
                <a:cs typeface="Times New Roman" panose="02020603050405020304" pitchFamily="18" charset="0"/>
              </a:rPr>
              <a:t>下降时间小于</a:t>
            </a:r>
            <a:r>
              <a:rPr lang="en-US" altLang="zh-CN" sz="1800" dirty="0">
                <a:effectLst/>
                <a:latin typeface="微软雅黑" panose="020B0503020204020204" pitchFamily="34" charset="-122"/>
                <a:ea typeface="微软雅黑" panose="020B0503020204020204" pitchFamily="34" charset="-122"/>
              </a:rPr>
              <a:t>30 </a:t>
            </a:r>
            <a:r>
              <a:rPr lang="en-US" altLang="zh-CN" sz="1800" dirty="0" err="1">
                <a:effectLst/>
                <a:latin typeface="微软雅黑" panose="020B0503020204020204" pitchFamily="34" charset="-122"/>
                <a:ea typeface="微软雅黑" panose="020B0503020204020204" pitchFamily="34" charset="-122"/>
              </a:rPr>
              <a:t>ps</a:t>
            </a:r>
            <a:r>
              <a:rPr lang="zh-CN" altLang="zh-CN" sz="1800" dirty="0">
                <a:effectLst/>
                <a:latin typeface="微软雅黑" panose="020B0503020204020204" pitchFamily="34" charset="-122"/>
                <a:ea typeface="微软雅黑" panose="020B0503020204020204" pitchFamily="34" charset="-122"/>
                <a:cs typeface="Times New Roman" panose="02020603050405020304" pitchFamily="18" charset="0"/>
              </a:rPr>
              <a:t>，幅度范围</a:t>
            </a:r>
            <a:r>
              <a:rPr lang="en-US" altLang="zh-CN" sz="1800" dirty="0">
                <a:effectLst/>
                <a:latin typeface="微软雅黑" panose="020B0503020204020204" pitchFamily="34" charset="-122"/>
                <a:ea typeface="微软雅黑" panose="020B0503020204020204" pitchFamily="34" charset="-122"/>
              </a:rPr>
              <a:t>0.5~3.3 V</a:t>
            </a:r>
            <a:r>
              <a:rPr lang="zh-CN" altLang="zh-CN" sz="1800" dirty="0">
                <a:effectLst/>
                <a:latin typeface="微软雅黑" panose="020B0503020204020204" pitchFamily="34" charset="-122"/>
                <a:ea typeface="微软雅黑" panose="020B0503020204020204" pitchFamily="34" charset="-122"/>
                <a:cs typeface="Times New Roman" panose="02020603050405020304" pitchFamily="18" charset="0"/>
              </a:rPr>
              <a:t>，且极性可调</a:t>
            </a:r>
            <a:endParaRPr lang="en-US" altLang="zh-CN" sz="1800"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285750" indent="-228600">
              <a:lnSpc>
                <a:spcPct val="200000"/>
              </a:lnSpc>
              <a:buFont typeface="Arial" panose="020B0604020202020204" pitchFamily="34" charset="0"/>
              <a:buChar char="•"/>
              <a:defRPr/>
            </a:pPr>
            <a:r>
              <a:rPr lang="zh-CN" altLang="en-US" dirty="0">
                <a:latin typeface="微软雅黑" panose="020B0503020204020204" pitchFamily="34" charset="-122"/>
                <a:ea typeface="微软雅黑" panose="020B0503020204020204" pitchFamily="34" charset="-122"/>
                <a:cs typeface="Times New Roman" panose="02020603050405020304" pitchFamily="18" charset="0"/>
              </a:rPr>
              <a:t>基于此方法研制的信号发生器结合激光模块可以实现</a:t>
            </a:r>
            <a:r>
              <a:rPr lang="en-US" altLang="zh-CN" sz="1800" dirty="0">
                <a:latin typeface="微软雅黑" panose="020B0503020204020204" pitchFamily="34" charset="-122"/>
                <a:ea typeface="微软雅黑" panose="020B0503020204020204" pitchFamily="34" charset="-122"/>
              </a:rPr>
              <a:t>0.786psFWHM</a:t>
            </a:r>
            <a:r>
              <a:rPr lang="zh-CN" altLang="en-US" sz="1800" dirty="0">
                <a:latin typeface="微软雅黑" panose="020B0503020204020204" pitchFamily="34" charset="-122"/>
                <a:ea typeface="微软雅黑" panose="020B0503020204020204" pitchFamily="34" charset="-122"/>
              </a:rPr>
              <a:t>的光同步信号同步精度</a:t>
            </a:r>
            <a:endParaRPr lang="en-US" altLang="zh-CN" sz="1800"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285750" indent="-228600">
              <a:lnSpc>
                <a:spcPct val="200000"/>
              </a:lnSpc>
              <a:buFont typeface="Arial" panose="020B0604020202020204" pitchFamily="34" charset="0"/>
              <a:buChar char="•"/>
              <a:defRPr/>
            </a:pPr>
            <a:r>
              <a:rPr lang="zh-CN" altLang="en-US" dirty="0">
                <a:latin typeface="微软雅黑" panose="020B0503020204020204" pitchFamily="34" charset="-122"/>
                <a:ea typeface="微软雅黑" panose="020B0503020204020204" pitchFamily="34" charset="-122"/>
                <a:cs typeface="Times New Roman" panose="02020603050405020304" pitchFamily="18" charset="0"/>
              </a:rPr>
              <a:t>信号发生装置</a:t>
            </a:r>
            <a:r>
              <a:rPr lang="zh-CN" altLang="en-US" sz="1800" dirty="0">
                <a:effectLst/>
                <a:latin typeface="微软雅黑" panose="020B0503020204020204" pitchFamily="34" charset="-122"/>
                <a:ea typeface="微软雅黑" panose="020B0503020204020204" pitchFamily="34" charset="-122"/>
                <a:cs typeface="Times New Roman" panose="02020603050405020304" pitchFamily="18" charset="0"/>
              </a:rPr>
              <a:t>具备小型化和集成化的特点</a:t>
            </a:r>
            <a:endParaRPr lang="en-US" altLang="zh-CN" sz="2000" dirty="0">
              <a:latin typeface="微软雅黑" panose="020B0503020204020204" pitchFamily="34" charset="-122"/>
              <a:ea typeface="微软雅黑" panose="020B0503020204020204" pitchFamily="34" charset="-122"/>
            </a:endParaRPr>
          </a:p>
        </p:txBody>
      </p:sp>
      <p:sp>
        <p:nvSpPr>
          <p:cNvPr id="4" name="灯片编号占位符 4">
            <a:extLst>
              <a:ext uri="{FF2B5EF4-FFF2-40B4-BE49-F238E27FC236}">
                <a16:creationId xmlns:a16="http://schemas.microsoft.com/office/drawing/2014/main" id="{8671B444-F483-6030-97EA-6347019A4DF0}"/>
              </a:ext>
            </a:extLst>
          </p:cNvPr>
          <p:cNvSpPr txBox="1">
            <a:spLocks/>
          </p:cNvSpPr>
          <p:nvPr/>
        </p:nvSpPr>
        <p:spPr>
          <a:xfrm>
            <a:off x="10946860" y="6370269"/>
            <a:ext cx="105545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A028483-0FE6-4755-AEE9-A09CB6CDE29D}" type="slidenum">
              <a:rPr lang="en-US" smtClean="0"/>
              <a:pPr/>
              <a:t>18</a:t>
            </a:fld>
            <a:endParaRPr lang="en-US" dirty="0"/>
          </a:p>
        </p:txBody>
      </p:sp>
    </p:spTree>
    <p:extLst>
      <p:ext uri="{BB962C8B-B14F-4D97-AF65-F5344CB8AC3E}">
        <p14:creationId xmlns:p14="http://schemas.microsoft.com/office/powerpoint/2010/main" val="4070269146"/>
      </p:ext>
    </p:extLst>
  </p:cSld>
  <p:clrMapOvr>
    <a:masterClrMapping/>
  </p:clrMapOvr>
  <mc:AlternateContent xmlns:mc="http://schemas.openxmlformats.org/markup-compatibility/2006" xmlns:p14="http://schemas.microsoft.com/office/powerpoint/2010/main">
    <mc:Choice Requires="p14">
      <p:transition spd="slow" p14:dur="2000" advTm="45200"/>
    </mc:Choice>
    <mc:Fallback xmlns="">
      <p:transition spd="slow" advTm="452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a:extLst>
              <a:ext uri="{FF2B5EF4-FFF2-40B4-BE49-F238E27FC236}">
                <a16:creationId xmlns:a16="http://schemas.microsoft.com/office/drawing/2014/main" id="{989E9A14-9434-4B13-9049-5BA9122EEFDC}"/>
              </a:ext>
            </a:extLst>
          </p:cNvPr>
          <p:cNvSpPr txBox="1"/>
          <p:nvPr/>
        </p:nvSpPr>
        <p:spPr>
          <a:xfrm>
            <a:off x="3048802" y="3108241"/>
            <a:ext cx="6097604" cy="769441"/>
          </a:xfrm>
          <a:prstGeom prst="rect">
            <a:avLst/>
          </a:prstGeom>
          <a:noFill/>
        </p:spPr>
        <p:txBody>
          <a:bodyPr wrap="square">
            <a:spAutoFit/>
          </a:bodyPr>
          <a:lstStyle/>
          <a:p>
            <a:r>
              <a:rPr kumimoji="0" lang="en-US" altLang="zh-CN" sz="4400" b="1" i="0" u="none" strike="noStrike" kern="1200" cap="none" spc="0" normalizeH="0" baseline="0" noProof="0" dirty="0">
                <a:ln>
                  <a:noFill/>
                </a:ln>
                <a:solidFill>
                  <a:srgbClr val="004098"/>
                </a:solidFill>
                <a:effectLst/>
                <a:uLnTx/>
                <a:uFillTx/>
                <a:latin typeface="Arial Black" panose="020B0A04020102020204" pitchFamily="34" charset="0"/>
                <a:ea typeface="宋体" panose="02010600030101010101" pitchFamily="2" charset="-122"/>
                <a:cs typeface="Calibri" panose="020F0502020204030204" pitchFamily="34" charset="0"/>
              </a:rPr>
              <a:t>Thank you</a:t>
            </a:r>
            <a:endParaRPr lang="zh-CN" altLang="en-US" sz="2400" dirty="0"/>
          </a:p>
        </p:txBody>
      </p:sp>
      <p:sp>
        <p:nvSpPr>
          <p:cNvPr id="2" name="灯片编号占位符 1"/>
          <p:cNvSpPr>
            <a:spLocks noGrp="1"/>
          </p:cNvSpPr>
          <p:nvPr>
            <p:ph type="sldNum" sz="quarter" idx="12"/>
          </p:nvPr>
        </p:nvSpPr>
        <p:spPr/>
        <p:txBody>
          <a:bodyPr/>
          <a:lstStyle/>
          <a:p>
            <a:fld id="{BA028483-0FE6-4755-AEE9-A09CB6CDE29D}" type="slidenum">
              <a:rPr lang="en-US" smtClean="0"/>
              <a:t>19</a:t>
            </a:fld>
            <a:endParaRPr lang="en-US" dirty="0"/>
          </a:p>
        </p:txBody>
      </p:sp>
    </p:spTree>
    <p:extLst>
      <p:ext uri="{BB962C8B-B14F-4D97-AF65-F5344CB8AC3E}">
        <p14:creationId xmlns:p14="http://schemas.microsoft.com/office/powerpoint/2010/main" val="849711852"/>
      </p:ext>
    </p:extLst>
  </p:cSld>
  <p:clrMapOvr>
    <a:masterClrMapping/>
  </p:clrMapOvr>
  <mc:AlternateContent xmlns:mc="http://schemas.openxmlformats.org/markup-compatibility/2006" xmlns:p14="http://schemas.microsoft.com/office/powerpoint/2010/main">
    <mc:Choice Requires="p14">
      <p:transition spd="slow" p14:dur="2000" advTm="1019"/>
    </mc:Choice>
    <mc:Fallback xmlns="">
      <p:transition spd="slow" advTm="1019"/>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a:extLst>
              <a:ext uri="{FF2B5EF4-FFF2-40B4-BE49-F238E27FC236}">
                <a16:creationId xmlns:a16="http://schemas.microsoft.com/office/drawing/2014/main" id="{59D910F7-A3E2-0F5E-B25A-6E676DF9F140}"/>
              </a:ext>
            </a:extLst>
          </p:cNvPr>
          <p:cNvSpPr>
            <a:spLocks noGrp="1"/>
          </p:cNvSpPr>
          <p:nvPr>
            <p:ph type="title"/>
          </p:nvPr>
        </p:nvSpPr>
        <p:spPr>
          <a:xfrm>
            <a:off x="701040" y="107005"/>
            <a:ext cx="11490960" cy="603114"/>
          </a:xfrm>
          <a:solidFill>
            <a:srgbClr val="004098"/>
          </a:solidFill>
          <a:ln>
            <a:solidFill>
              <a:srgbClr val="004098"/>
            </a:solidFill>
          </a:ln>
        </p:spPr>
        <p:txBody>
          <a:bodyPr>
            <a:normAutofit/>
          </a:bodyPr>
          <a:lstStyle/>
          <a:p>
            <a:r>
              <a:rPr lang="en-US" altLang="zh-CN" sz="3600" b="1" dirty="0">
                <a:solidFill>
                  <a:schemeClr val="bg1"/>
                </a:solidFill>
              </a:rPr>
              <a:t>Outline</a:t>
            </a:r>
            <a:endParaRPr lang="zh-CN" altLang="en-US" sz="3600" b="1" dirty="0">
              <a:solidFill>
                <a:schemeClr val="bg1"/>
              </a:solidFill>
            </a:endParaRPr>
          </a:p>
        </p:txBody>
      </p:sp>
      <p:sp>
        <p:nvSpPr>
          <p:cNvPr id="7" name="Content Placeholder 1">
            <a:extLst>
              <a:ext uri="{FF2B5EF4-FFF2-40B4-BE49-F238E27FC236}">
                <a16:creationId xmlns:a16="http://schemas.microsoft.com/office/drawing/2014/main" id="{C81CF1D2-410D-DCA5-5571-AE95F64311E9}"/>
              </a:ext>
            </a:extLst>
          </p:cNvPr>
          <p:cNvSpPr>
            <a:spLocks noGrp="1"/>
          </p:cNvSpPr>
          <p:nvPr>
            <p:ph idx="1"/>
          </p:nvPr>
        </p:nvSpPr>
        <p:spPr>
          <a:xfrm>
            <a:off x="502072" y="1100139"/>
            <a:ext cx="10574900" cy="4111941"/>
          </a:xfrm>
        </p:spPr>
        <p:txBody>
          <a:bodyPr>
            <a:noAutofit/>
          </a:bodyPr>
          <a:lstStyle/>
          <a:p>
            <a:pPr>
              <a:lnSpc>
                <a:spcPct val="120000"/>
              </a:lnSpc>
              <a:spcBef>
                <a:spcPts val="1800"/>
              </a:spcBef>
            </a:pPr>
            <a:r>
              <a:rPr lang="en-US" b="1" dirty="0">
                <a:latin typeface="微软雅黑" panose="020B0503020204020204" pitchFamily="34" charset="-122"/>
                <a:ea typeface="微软雅黑" panose="020B0503020204020204" pitchFamily="34" charset="-122"/>
                <a:cs typeface="Mangal" panose="02040503050203030202" pitchFamily="18" charset="0"/>
              </a:rPr>
              <a:t> </a:t>
            </a:r>
            <a:r>
              <a:rPr lang="zh-CN" altLang="en-US" b="1" dirty="0">
                <a:solidFill>
                  <a:srgbClr val="FF0000"/>
                </a:solidFill>
                <a:latin typeface="微软雅黑" panose="020B0503020204020204" pitchFamily="34" charset="-122"/>
                <a:ea typeface="微软雅黑" panose="020B0503020204020204" pitchFamily="34" charset="-122"/>
                <a:cs typeface="Mangal" panose="02040503050203030202" pitchFamily="18" charset="0"/>
              </a:rPr>
              <a:t>皮秒脉冲简介及应用</a:t>
            </a:r>
            <a:endParaRPr lang="en-US" altLang="zh-CN" b="1" dirty="0">
              <a:solidFill>
                <a:srgbClr val="FF0000"/>
              </a:solidFill>
              <a:latin typeface="微软雅黑" panose="020B0503020204020204" pitchFamily="34" charset="-122"/>
              <a:ea typeface="微软雅黑" panose="020B0503020204020204" pitchFamily="34" charset="-122"/>
              <a:cs typeface="Mangal" panose="02040503050203030202" pitchFamily="18" charset="0"/>
            </a:endParaRPr>
          </a:p>
          <a:p>
            <a:pPr>
              <a:lnSpc>
                <a:spcPct val="120000"/>
              </a:lnSpc>
              <a:spcBef>
                <a:spcPts val="1800"/>
              </a:spcBef>
            </a:pPr>
            <a:r>
              <a:rPr lang="en-US" altLang="zh-CN" b="1" dirty="0">
                <a:latin typeface="微软雅黑" panose="020B0503020204020204" pitchFamily="34" charset="-122"/>
                <a:ea typeface="微软雅黑" panose="020B0503020204020204" pitchFamily="34" charset="-122"/>
                <a:cs typeface="Mangal" panose="02040503050203030202" pitchFamily="18" charset="0"/>
              </a:rPr>
              <a:t> </a:t>
            </a:r>
            <a:r>
              <a:rPr lang="zh-CN" altLang="en-US" b="1" dirty="0">
                <a:latin typeface="微软雅黑" panose="020B0503020204020204" pitchFamily="34" charset="-122"/>
                <a:ea typeface="微软雅黑" panose="020B0503020204020204" pitchFamily="34" charset="-122"/>
                <a:cs typeface="Mangal" panose="02040503050203030202" pitchFamily="18" charset="0"/>
              </a:rPr>
              <a:t>相关皮秒脉冲产生方法</a:t>
            </a:r>
            <a:endParaRPr lang="en-US" altLang="zh-CN" b="1" dirty="0">
              <a:latin typeface="微软雅黑" panose="020B0503020204020204" pitchFamily="34" charset="-122"/>
              <a:ea typeface="微软雅黑" panose="020B0503020204020204" pitchFamily="34" charset="-122"/>
            </a:endParaRPr>
          </a:p>
          <a:p>
            <a:pPr>
              <a:lnSpc>
                <a:spcPct val="120000"/>
              </a:lnSpc>
              <a:spcBef>
                <a:spcPts val="1800"/>
              </a:spcBef>
            </a:pPr>
            <a:r>
              <a:rPr lang="en-US" altLang="zh-CN" sz="2800" b="1" kern="100" dirty="0">
                <a:effectLst/>
                <a:latin typeface="微软雅黑" panose="020B0503020204020204" pitchFamily="34" charset="-122"/>
                <a:ea typeface="微软雅黑" panose="020B0503020204020204" pitchFamily="34" charset="-122"/>
                <a:cs typeface="Times New Roman" panose="02020603050405020304" pitchFamily="18" charset="0"/>
              </a:rPr>
              <a:t> </a:t>
            </a:r>
            <a:r>
              <a:rPr lang="zh-CN" altLang="zh-CN" sz="2800" b="1" kern="100" dirty="0">
                <a:effectLst/>
                <a:latin typeface="微软雅黑" panose="020B0503020204020204" pitchFamily="34" charset="-122"/>
                <a:ea typeface="微软雅黑" panose="020B0503020204020204" pitchFamily="34" charset="-122"/>
                <a:cs typeface="Times New Roman" panose="02020603050405020304" pitchFamily="18" charset="0"/>
              </a:rPr>
              <a:t>基于级联射频电路的皮秒脉冲信号获取方法</a:t>
            </a:r>
            <a:endParaRPr lang="en-US" altLang="zh-CN" b="1" dirty="0">
              <a:latin typeface="微软雅黑" panose="020B0503020204020204" pitchFamily="34" charset="-122"/>
              <a:ea typeface="微软雅黑" panose="020B0503020204020204" pitchFamily="34" charset="-122"/>
              <a:cs typeface="Mangal" panose="02040503050203030202" pitchFamily="18" charset="0"/>
            </a:endParaRPr>
          </a:p>
          <a:p>
            <a:pPr>
              <a:lnSpc>
                <a:spcPct val="120000"/>
              </a:lnSpc>
              <a:spcBef>
                <a:spcPts val="1800"/>
              </a:spcBef>
            </a:pPr>
            <a:r>
              <a:rPr lang="zh-CN" altLang="en-US" b="1" dirty="0">
                <a:latin typeface="微软雅黑" panose="020B0503020204020204" pitchFamily="34" charset="-122"/>
                <a:ea typeface="微软雅黑" panose="020B0503020204020204" pitchFamily="34" charset="-122"/>
                <a:cs typeface="Mangal" panose="02040503050203030202" pitchFamily="18" charset="0"/>
              </a:rPr>
              <a:t> 总结</a:t>
            </a:r>
            <a:endParaRPr lang="en-US" b="1" dirty="0">
              <a:latin typeface="+mn-lt"/>
              <a:cs typeface="Mangal" panose="02040503050203030202" pitchFamily="18" charset="0"/>
            </a:endParaRPr>
          </a:p>
        </p:txBody>
      </p:sp>
      <p:sp>
        <p:nvSpPr>
          <p:cNvPr id="4" name="灯片编号占位符 4">
            <a:extLst>
              <a:ext uri="{FF2B5EF4-FFF2-40B4-BE49-F238E27FC236}">
                <a16:creationId xmlns:a16="http://schemas.microsoft.com/office/drawing/2014/main" id="{8671B444-F483-6030-97EA-6347019A4DF0}"/>
              </a:ext>
            </a:extLst>
          </p:cNvPr>
          <p:cNvSpPr txBox="1">
            <a:spLocks/>
          </p:cNvSpPr>
          <p:nvPr/>
        </p:nvSpPr>
        <p:spPr>
          <a:xfrm>
            <a:off x="10946860" y="6370269"/>
            <a:ext cx="105545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A028483-0FE6-4755-AEE9-A09CB6CDE29D}" type="slidenum">
              <a:rPr lang="en-US" smtClean="0"/>
              <a:pPr/>
              <a:t>2</a:t>
            </a:fld>
            <a:endParaRPr lang="en-US" dirty="0"/>
          </a:p>
        </p:txBody>
      </p:sp>
    </p:spTree>
    <p:extLst>
      <p:ext uri="{BB962C8B-B14F-4D97-AF65-F5344CB8AC3E}">
        <p14:creationId xmlns:p14="http://schemas.microsoft.com/office/powerpoint/2010/main" val="1170461305"/>
      </p:ext>
    </p:extLst>
  </p:cSld>
  <p:clrMapOvr>
    <a:masterClrMapping/>
  </p:clrMapOvr>
  <mc:AlternateContent xmlns:mc="http://schemas.openxmlformats.org/markup-compatibility/2006" xmlns:p14="http://schemas.microsoft.com/office/powerpoint/2010/main">
    <mc:Choice Requires="p14">
      <p:transition spd="slow" p14:dur="2000" advTm="17759"/>
    </mc:Choice>
    <mc:Fallback xmlns="">
      <p:transition spd="slow" advTm="17759"/>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EEA21FCC-B7E4-E7EE-9FAF-2CAFB8A03AA2}"/>
              </a:ext>
            </a:extLst>
          </p:cNvPr>
          <p:cNvSpPr>
            <a:spLocks noGrp="1"/>
          </p:cNvSpPr>
          <p:nvPr>
            <p:ph type="sldNum" sz="quarter" idx="12"/>
          </p:nvPr>
        </p:nvSpPr>
        <p:spPr/>
        <p:txBody>
          <a:bodyPr/>
          <a:lstStyle/>
          <a:p>
            <a:fld id="{BA028483-0FE6-4755-AEE9-A09CB6CDE29D}" type="slidenum">
              <a:rPr lang="en-US" smtClean="0"/>
              <a:t>20</a:t>
            </a:fld>
            <a:endParaRPr lang="en-US" dirty="0"/>
          </a:p>
        </p:txBody>
      </p:sp>
      <p:sp>
        <p:nvSpPr>
          <p:cNvPr id="5" name="标题 5">
            <a:extLst>
              <a:ext uri="{FF2B5EF4-FFF2-40B4-BE49-F238E27FC236}">
                <a16:creationId xmlns:a16="http://schemas.microsoft.com/office/drawing/2014/main" id="{FC7F2CCC-6C51-7B72-5C3A-C330A7C4503F}"/>
              </a:ext>
            </a:extLst>
          </p:cNvPr>
          <p:cNvSpPr>
            <a:spLocks noGrp="1"/>
          </p:cNvSpPr>
          <p:nvPr>
            <p:ph type="title"/>
          </p:nvPr>
        </p:nvSpPr>
        <p:spPr>
          <a:xfrm>
            <a:off x="701040" y="107005"/>
            <a:ext cx="11490960" cy="603114"/>
          </a:xfrm>
          <a:solidFill>
            <a:srgbClr val="004098"/>
          </a:solidFill>
          <a:ln>
            <a:solidFill>
              <a:srgbClr val="004098"/>
            </a:solidFill>
          </a:ln>
        </p:spPr>
        <p:txBody>
          <a:bodyPr>
            <a:normAutofit/>
          </a:bodyPr>
          <a:lstStyle/>
          <a:p>
            <a:r>
              <a:rPr lang="en-US" altLang="zh-CN" sz="3600" b="1" dirty="0">
                <a:solidFill>
                  <a:schemeClr val="bg1"/>
                </a:solidFill>
                <a:latin typeface="Arial Black" panose="020B0A04020102020204" pitchFamily="34" charset="0"/>
              </a:rPr>
              <a:t>Reference</a:t>
            </a:r>
            <a:endParaRPr lang="zh-CN" altLang="en-US" sz="3600" b="1" dirty="0">
              <a:solidFill>
                <a:schemeClr val="bg1"/>
              </a:solidFill>
              <a:latin typeface="Arial Black" panose="020B0A04020102020204" pitchFamily="34" charset="0"/>
            </a:endParaRPr>
          </a:p>
        </p:txBody>
      </p:sp>
      <p:sp>
        <p:nvSpPr>
          <p:cNvPr id="6" name="文本框 5">
            <a:extLst>
              <a:ext uri="{FF2B5EF4-FFF2-40B4-BE49-F238E27FC236}">
                <a16:creationId xmlns:a16="http://schemas.microsoft.com/office/drawing/2014/main" id="{65B877EB-29B9-1485-81B0-A549C024059B}"/>
              </a:ext>
            </a:extLst>
          </p:cNvPr>
          <p:cNvSpPr txBox="1"/>
          <p:nvPr/>
        </p:nvSpPr>
        <p:spPr>
          <a:xfrm rot="10800000" flipV="1">
            <a:off x="701040" y="964780"/>
            <a:ext cx="10890325" cy="4767074"/>
          </a:xfrm>
          <a:prstGeom prst="rect">
            <a:avLst/>
          </a:prstGeom>
          <a:noFill/>
        </p:spPr>
        <p:txBody>
          <a:bodyPr wrap="square" rtlCol="0">
            <a:spAutoFit/>
          </a:bodyPr>
          <a:lstStyle/>
          <a:p>
            <a:pPr marL="285750" indent="-285750">
              <a:lnSpc>
                <a:spcPct val="200000"/>
              </a:lnSpc>
              <a:buFont typeface="Arial" panose="020B0604020202020204" pitchFamily="34" charset="0"/>
              <a:buChar char="•"/>
            </a:pPr>
            <a:r>
              <a:rPr lang="en-US" altLang="zh-CN" sz="1400" dirty="0">
                <a:latin typeface="微软雅黑" panose="020B0503020204020204" pitchFamily="34" charset="-122"/>
                <a:ea typeface="微软雅黑" panose="020B0503020204020204" pitchFamily="34" charset="-122"/>
              </a:rPr>
              <a:t>https://article.murata.com/zh-cn/article/what-is-uwb-wireless-communication</a:t>
            </a:r>
          </a:p>
          <a:p>
            <a:pPr marL="285750" indent="-285750">
              <a:lnSpc>
                <a:spcPct val="200000"/>
              </a:lnSpc>
              <a:buFont typeface="Arial" panose="020B0604020202020204" pitchFamily="34" charset="0"/>
              <a:buChar char="•"/>
            </a:pPr>
            <a:r>
              <a:rPr lang="en-US" altLang="zh-CN" sz="1400" dirty="0" err="1">
                <a:latin typeface="微软雅黑" panose="020B0503020204020204" pitchFamily="34" charset="-122"/>
                <a:ea typeface="微软雅黑" panose="020B0503020204020204" pitchFamily="34" charset="-122"/>
              </a:rPr>
              <a:t>Harnew</a:t>
            </a:r>
            <a:r>
              <a:rPr lang="en-US" altLang="zh-CN" sz="1400" dirty="0">
                <a:latin typeface="微软雅黑" panose="020B0503020204020204" pitchFamily="34" charset="-122"/>
                <a:ea typeface="微软雅黑" panose="020B0503020204020204" pitchFamily="34" charset="-122"/>
              </a:rPr>
              <a:t> N .Alternative particle identification techniques to Cherenkov detectors[J].Nuclear Instruments &amp; Methods in Physics Research, 2014, 766:274-282. </a:t>
            </a:r>
          </a:p>
          <a:p>
            <a:pPr marL="285750" indent="-285750">
              <a:lnSpc>
                <a:spcPct val="200000"/>
              </a:lnSpc>
              <a:buFont typeface="Arial" panose="020B0604020202020204" pitchFamily="34" charset="0"/>
              <a:buChar char="•"/>
            </a:pPr>
            <a:r>
              <a:rPr lang="en-US" altLang="zh-CN" sz="1400" dirty="0">
                <a:latin typeface="微软雅黑" panose="020B0503020204020204" pitchFamily="34" charset="-122"/>
                <a:ea typeface="微软雅黑" panose="020B0503020204020204" pitchFamily="34" charset="-122"/>
              </a:rPr>
              <a:t>Rongen M , </a:t>
            </a:r>
            <a:r>
              <a:rPr lang="en-US" altLang="zh-CN" sz="1400" dirty="0" err="1">
                <a:latin typeface="微软雅黑" panose="020B0503020204020204" pitchFamily="34" charset="-122"/>
                <a:ea typeface="微软雅黑" panose="020B0503020204020204" pitchFamily="34" charset="-122"/>
              </a:rPr>
              <a:t>Schaufel</a:t>
            </a:r>
            <a:r>
              <a:rPr lang="en-US" altLang="zh-CN" sz="1400" dirty="0">
                <a:latin typeface="微软雅黑" panose="020B0503020204020204" pitchFamily="34" charset="-122"/>
                <a:ea typeface="微软雅黑" panose="020B0503020204020204" pitchFamily="34" charset="-122"/>
              </a:rPr>
              <a:t> M .Design and evaluation of a versatile picosecond light pulser[J].Journal of Instrumentation, 2018, 13(06):P06002-P06002. </a:t>
            </a:r>
          </a:p>
          <a:p>
            <a:pPr marL="285750" indent="-285750">
              <a:lnSpc>
                <a:spcPct val="200000"/>
              </a:lnSpc>
              <a:buFont typeface="Arial" panose="020B0604020202020204" pitchFamily="34" charset="0"/>
              <a:buChar char="•"/>
            </a:pPr>
            <a:r>
              <a:rPr lang="en-US" altLang="zh-CN" sz="1400" dirty="0">
                <a:latin typeface="微软雅黑" panose="020B0503020204020204" pitchFamily="34" charset="-122"/>
                <a:ea typeface="微软雅黑" panose="020B0503020204020204" pitchFamily="34" charset="-122"/>
              </a:rPr>
              <a:t>Yang Y , </a:t>
            </a:r>
            <a:r>
              <a:rPr lang="en-US" altLang="zh-CN" sz="1400" dirty="0" err="1">
                <a:latin typeface="微软雅黑" panose="020B0503020204020204" pitchFamily="34" charset="-122"/>
                <a:ea typeface="微软雅黑" panose="020B0503020204020204" pitchFamily="34" charset="-122"/>
              </a:rPr>
              <a:t>Jiulong</a:t>
            </a:r>
            <a:r>
              <a:rPr lang="en-US" altLang="zh-CN" sz="1400" dirty="0">
                <a:latin typeface="微软雅黑" panose="020B0503020204020204" pitchFamily="34" charset="-122"/>
                <a:ea typeface="微软雅黑" panose="020B0503020204020204" pitchFamily="34" charset="-122"/>
              </a:rPr>
              <a:t> X , Qi Z .A picosecond short pulse generation method on the basis of NLTL[J].Electrical Measurement &amp; Instrumentation, 2015.</a:t>
            </a:r>
          </a:p>
          <a:p>
            <a:pPr marL="285750" indent="-285750">
              <a:lnSpc>
                <a:spcPct val="200000"/>
              </a:lnSpc>
              <a:buFont typeface="Arial" panose="020B0604020202020204" pitchFamily="34" charset="0"/>
              <a:buChar char="•"/>
            </a:pPr>
            <a:r>
              <a:rPr lang="zh-CN" altLang="en-US" sz="1400" dirty="0">
                <a:latin typeface="微软雅黑" panose="020B0503020204020204" pitchFamily="34" charset="-122"/>
                <a:ea typeface="微软雅黑" panose="020B0503020204020204" pitchFamily="34" charset="-122"/>
              </a:rPr>
              <a:t>施卫</a:t>
            </a:r>
            <a:r>
              <a:rPr lang="en-US" altLang="zh-CN" sz="1400" dirty="0">
                <a:latin typeface="微软雅黑" panose="020B0503020204020204" pitchFamily="34" charset="-122"/>
                <a:ea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rPr>
              <a:t>马德明</a:t>
            </a:r>
            <a:r>
              <a:rPr lang="en-US" altLang="zh-CN" sz="1400" dirty="0">
                <a:latin typeface="微软雅黑" panose="020B0503020204020204" pitchFamily="34" charset="-122"/>
                <a:ea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rPr>
              <a:t>赵卫</a:t>
            </a:r>
            <a:r>
              <a:rPr lang="en-US" altLang="zh-CN" sz="1400" dirty="0">
                <a:latin typeface="微软雅黑" panose="020B0503020204020204" pitchFamily="34" charset="-122"/>
                <a:ea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rPr>
              <a:t>用光电导开关产生稳幅</a:t>
            </a:r>
            <a:r>
              <a:rPr lang="en-US" altLang="zh-CN" sz="1400" dirty="0" err="1">
                <a:latin typeface="微软雅黑" panose="020B0503020204020204" pitchFamily="34" charset="-122"/>
                <a:ea typeface="微软雅黑" panose="020B0503020204020204" pitchFamily="34" charset="-122"/>
              </a:rPr>
              <a:t>ps</a:t>
            </a:r>
            <a:r>
              <a:rPr lang="zh-CN" altLang="en-US" sz="1400" dirty="0">
                <a:latin typeface="微软雅黑" panose="020B0503020204020204" pitchFamily="34" charset="-122"/>
                <a:ea typeface="微软雅黑" panose="020B0503020204020204" pitchFamily="34" charset="-122"/>
              </a:rPr>
              <a:t>量级时间晃动超快电脉冲的研究</a:t>
            </a:r>
            <a:r>
              <a:rPr lang="en-US" altLang="zh-CN" sz="1400" dirty="0">
                <a:latin typeface="微软雅黑" panose="020B0503020204020204" pitchFamily="34" charset="-122"/>
                <a:ea typeface="微软雅黑" panose="020B0503020204020204" pitchFamily="34" charset="-122"/>
              </a:rPr>
              <a:t>[J].</a:t>
            </a:r>
            <a:r>
              <a:rPr lang="zh-CN" altLang="en-US" sz="1400" dirty="0">
                <a:latin typeface="微软雅黑" panose="020B0503020204020204" pitchFamily="34" charset="-122"/>
                <a:ea typeface="微软雅黑" panose="020B0503020204020204" pitchFamily="34" charset="-122"/>
              </a:rPr>
              <a:t>物理学报</a:t>
            </a:r>
            <a:r>
              <a:rPr lang="en-US" altLang="zh-CN" sz="1400" dirty="0">
                <a:latin typeface="微软雅黑" panose="020B0503020204020204" pitchFamily="34" charset="-122"/>
                <a:ea typeface="微软雅黑" panose="020B0503020204020204" pitchFamily="34" charset="-122"/>
              </a:rPr>
              <a:t>, 2004, 53(6):5. </a:t>
            </a:r>
          </a:p>
          <a:p>
            <a:pPr marL="285750" indent="-285750">
              <a:lnSpc>
                <a:spcPct val="200000"/>
              </a:lnSpc>
              <a:buFont typeface="Arial" panose="020B0604020202020204" pitchFamily="34" charset="0"/>
              <a:buChar char="•"/>
            </a:pPr>
            <a:r>
              <a:rPr lang="zh-CN" altLang="en-US" sz="1400" dirty="0">
                <a:latin typeface="微软雅黑" panose="020B0503020204020204" pitchFamily="34" charset="-122"/>
                <a:ea typeface="微软雅黑" panose="020B0503020204020204" pitchFamily="34" charset="-122"/>
              </a:rPr>
              <a:t>行海</a:t>
            </a:r>
            <a:r>
              <a:rPr lang="en-US" altLang="zh-CN" sz="1400" dirty="0">
                <a:latin typeface="微软雅黑" panose="020B0503020204020204" pitchFamily="34" charset="-122"/>
                <a:ea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rPr>
              <a:t>高功率激光装置中超快电脉冲发生器的研究</a:t>
            </a:r>
            <a:r>
              <a:rPr lang="en-US" altLang="zh-CN" sz="1400" dirty="0">
                <a:latin typeface="微软雅黑" panose="020B0503020204020204" pitchFamily="34" charset="-122"/>
                <a:ea typeface="微软雅黑" panose="020B0503020204020204" pitchFamily="34" charset="-122"/>
              </a:rPr>
              <a:t>[J].</a:t>
            </a:r>
            <a:r>
              <a:rPr lang="zh-CN" altLang="en-US" sz="1400" dirty="0">
                <a:latin typeface="微软雅黑" panose="020B0503020204020204" pitchFamily="34" charset="-122"/>
                <a:ea typeface="微软雅黑" panose="020B0503020204020204" pitchFamily="34" charset="-122"/>
              </a:rPr>
              <a:t>光子学报</a:t>
            </a:r>
            <a:r>
              <a:rPr lang="en-US" altLang="zh-CN" sz="1400" dirty="0">
                <a:latin typeface="微软雅黑" panose="020B0503020204020204" pitchFamily="34" charset="-122"/>
                <a:ea typeface="微软雅黑" panose="020B0503020204020204" pitchFamily="34" charset="-122"/>
              </a:rPr>
              <a:t>, 2007, 36(5):3. </a:t>
            </a:r>
          </a:p>
          <a:p>
            <a:pPr marL="285750" indent="-285750">
              <a:lnSpc>
                <a:spcPct val="200000"/>
              </a:lnSpc>
              <a:buFont typeface="Arial" panose="020B0604020202020204" pitchFamily="34" charset="0"/>
              <a:buChar char="•"/>
            </a:pPr>
            <a:r>
              <a:rPr lang="en-US" altLang="zh-CN" sz="1400" dirty="0" err="1">
                <a:latin typeface="微软雅黑" panose="020B0503020204020204" pitchFamily="34" charset="-122"/>
                <a:ea typeface="微软雅黑" panose="020B0503020204020204" pitchFamily="34" charset="-122"/>
              </a:rPr>
              <a:t>Chengxiang</a:t>
            </a:r>
            <a:r>
              <a:rPr lang="en-US" altLang="zh-CN" sz="1400" dirty="0">
                <a:latin typeface="微软雅黑" panose="020B0503020204020204" pitchFamily="34" charset="-122"/>
                <a:ea typeface="微软雅黑" panose="020B0503020204020204" pitchFamily="34" charset="-122"/>
              </a:rPr>
              <a:t> L , </a:t>
            </a:r>
            <a:r>
              <a:rPr lang="en-US" altLang="zh-CN" sz="1400" dirty="0" err="1">
                <a:latin typeface="微软雅黑" panose="020B0503020204020204" pitchFamily="34" charset="-122"/>
                <a:ea typeface="微软雅黑" panose="020B0503020204020204" pitchFamily="34" charset="-122"/>
              </a:rPr>
              <a:t>Enzhao</a:t>
            </a:r>
            <a:r>
              <a:rPr lang="en-US" altLang="zh-CN" sz="1400" dirty="0">
                <a:latin typeface="微软雅黑" panose="020B0503020204020204" pitchFamily="34" charset="-122"/>
                <a:ea typeface="微软雅黑" panose="020B0503020204020204" pitchFamily="34" charset="-122"/>
              </a:rPr>
              <a:t> W , </a:t>
            </a:r>
            <a:r>
              <a:rPr lang="en-US" altLang="zh-CN" sz="1400" dirty="0" err="1">
                <a:latin typeface="微软雅黑" panose="020B0503020204020204" pitchFamily="34" charset="-122"/>
                <a:ea typeface="微软雅黑" panose="020B0503020204020204" pitchFamily="34" charset="-122"/>
              </a:rPr>
              <a:t>Jianwen</a:t>
            </a:r>
            <a:r>
              <a:rPr lang="en-US" altLang="zh-CN" sz="1400" dirty="0">
                <a:latin typeface="微软雅黑" panose="020B0503020204020204" pitchFamily="34" charset="-122"/>
                <a:ea typeface="微软雅黑" panose="020B0503020204020204" pitchFamily="34" charset="-122"/>
              </a:rPr>
              <a:t> T ,et </a:t>
            </a:r>
            <a:r>
              <a:rPr lang="en-US" altLang="zh-CN" sz="1400" dirty="0" err="1">
                <a:latin typeface="微软雅黑" panose="020B0503020204020204" pitchFamily="34" charset="-122"/>
                <a:ea typeface="微软雅黑" panose="020B0503020204020204" pitchFamily="34" charset="-122"/>
              </a:rPr>
              <a:t>al.Design</a:t>
            </a:r>
            <a:r>
              <a:rPr lang="en-US" altLang="zh-CN" sz="1400" dirty="0">
                <a:latin typeface="微软雅黑" panose="020B0503020204020204" pitchFamily="34" charset="-122"/>
                <a:ea typeface="微软雅黑" panose="020B0503020204020204" pitchFamily="34" charset="-122"/>
              </a:rPr>
              <a:t> and Development of a Compact All-Solid-State High-Frequency Picosecond-Pulse Generator[J].IEEE TRANSACTIONS ON PLASMA SCIENCE PSI, 2018:1-8.</a:t>
            </a:r>
            <a:endParaRPr lang="zh-CN" altLang="en-US" sz="14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28245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4">
            <a:extLst>
              <a:ext uri="{FF2B5EF4-FFF2-40B4-BE49-F238E27FC236}">
                <a16:creationId xmlns:a16="http://schemas.microsoft.com/office/drawing/2014/main" id="{8671B444-F483-6030-97EA-6347019A4DF0}"/>
              </a:ext>
            </a:extLst>
          </p:cNvPr>
          <p:cNvSpPr>
            <a:spLocks noGrp="1"/>
          </p:cNvSpPr>
          <p:nvPr>
            <p:ph type="sldNum" sz="quarter" idx="4294967295"/>
          </p:nvPr>
        </p:nvSpPr>
        <p:spPr>
          <a:xfrm>
            <a:off x="10946860" y="6370269"/>
            <a:ext cx="1055451" cy="365125"/>
          </a:xfrm>
        </p:spPr>
        <p:txBody>
          <a:bodyPr/>
          <a:lstStyle/>
          <a:p>
            <a:fld id="{BA028483-0FE6-4755-AEE9-A09CB6CDE29D}" type="slidenum">
              <a:rPr lang="en-US" smtClean="0"/>
              <a:t>3</a:t>
            </a:fld>
            <a:endParaRPr lang="en-US" dirty="0"/>
          </a:p>
        </p:txBody>
      </p:sp>
      <p:sp>
        <p:nvSpPr>
          <p:cNvPr id="6" name="标题 5">
            <a:extLst>
              <a:ext uri="{FF2B5EF4-FFF2-40B4-BE49-F238E27FC236}">
                <a16:creationId xmlns:a16="http://schemas.microsoft.com/office/drawing/2014/main" id="{4A620081-7C78-99D8-1437-5457551E4A66}"/>
              </a:ext>
            </a:extLst>
          </p:cNvPr>
          <p:cNvSpPr>
            <a:spLocks noGrp="1"/>
          </p:cNvSpPr>
          <p:nvPr>
            <p:ph type="title"/>
          </p:nvPr>
        </p:nvSpPr>
        <p:spPr>
          <a:xfrm>
            <a:off x="644992" y="175729"/>
            <a:ext cx="5554614" cy="603114"/>
          </a:xfrm>
        </p:spPr>
        <p:txBody>
          <a:bodyPr/>
          <a:lstStyle/>
          <a:p>
            <a:r>
              <a:rPr lang="zh-CN" altLang="en-US" dirty="0">
                <a:latin typeface="微软雅黑" panose="020B0503020204020204" pitchFamily="34" charset="-122"/>
                <a:ea typeface="微软雅黑" panose="020B0503020204020204" pitchFamily="34" charset="-122"/>
              </a:rPr>
              <a:t>皮秒脉冲信号简介</a:t>
            </a:r>
          </a:p>
        </p:txBody>
      </p:sp>
      <p:sp>
        <p:nvSpPr>
          <p:cNvPr id="18" name="文本框 17">
            <a:extLst>
              <a:ext uri="{FF2B5EF4-FFF2-40B4-BE49-F238E27FC236}">
                <a16:creationId xmlns:a16="http://schemas.microsoft.com/office/drawing/2014/main" id="{315FD78E-BD31-4F50-9987-397E9E79D99A}"/>
              </a:ext>
            </a:extLst>
          </p:cNvPr>
          <p:cNvSpPr txBox="1"/>
          <p:nvPr/>
        </p:nvSpPr>
        <p:spPr>
          <a:xfrm>
            <a:off x="644992" y="984529"/>
            <a:ext cx="11294459" cy="1116781"/>
          </a:xfrm>
          <a:prstGeom prst="rect">
            <a:avLst/>
          </a:prstGeom>
          <a:noFill/>
        </p:spPr>
        <p:txBody>
          <a:bodyPr wrap="square">
            <a:spAutoFit/>
          </a:bodyPr>
          <a:lstStyle/>
          <a:p>
            <a:pPr marL="285750" indent="-285750">
              <a:lnSpc>
                <a:spcPct val="200000"/>
              </a:lnSpc>
              <a:buFont typeface="Arial" panose="020B0604020202020204" pitchFamily="34" charset="0"/>
              <a:buChar char="•"/>
            </a:pPr>
            <a:r>
              <a:rPr lang="zh-CN" altLang="en-US" dirty="0">
                <a:solidFill>
                  <a:srgbClr val="FF0000"/>
                </a:solidFill>
                <a:latin typeface="微软雅黑" panose="020B0503020204020204" pitchFamily="34" charset="-122"/>
                <a:ea typeface="微软雅黑" panose="020B0503020204020204" pitchFamily="34" charset="-122"/>
              </a:rPr>
              <a:t>皮秒脉冲信号指极快上升沿（一般是几个到几十个皮秒）的脉冲信号，脉宽一般在皮秒级到纳秒级</a:t>
            </a:r>
            <a:endParaRPr lang="en-US" altLang="zh-CN" dirty="0">
              <a:solidFill>
                <a:srgbClr val="FF0000"/>
              </a:solidFill>
              <a:latin typeface="微软雅黑" panose="020B0503020204020204" pitchFamily="34" charset="-122"/>
              <a:ea typeface="微软雅黑" panose="020B0503020204020204" pitchFamily="34" charset="-122"/>
            </a:endParaRPr>
          </a:p>
          <a:p>
            <a:pPr marL="285750" indent="-285750">
              <a:lnSpc>
                <a:spcPct val="20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极快的信号沿可以降低噪声带来的影响，让整个系统更好地防止各类干扰</a:t>
            </a:r>
            <a:endParaRPr lang="en-US" altLang="zh-CN" dirty="0">
              <a:latin typeface="微软雅黑" panose="020B0503020204020204" pitchFamily="34" charset="-122"/>
              <a:ea typeface="微软雅黑" panose="020B0503020204020204" pitchFamily="34" charset="-122"/>
            </a:endParaRPr>
          </a:p>
        </p:txBody>
      </p:sp>
      <p:pic>
        <p:nvPicPr>
          <p:cNvPr id="9" name="图片 8">
            <a:extLst>
              <a:ext uri="{FF2B5EF4-FFF2-40B4-BE49-F238E27FC236}">
                <a16:creationId xmlns:a16="http://schemas.microsoft.com/office/drawing/2014/main" id="{68CD78EE-E43C-48BB-926A-397501C9E0BA}"/>
              </a:ext>
            </a:extLst>
          </p:cNvPr>
          <p:cNvPicPr>
            <a:picLocks noChangeAspect="1"/>
          </p:cNvPicPr>
          <p:nvPr/>
        </p:nvPicPr>
        <p:blipFill>
          <a:blip r:embed="rId2"/>
          <a:stretch>
            <a:fillRect/>
          </a:stretch>
        </p:blipFill>
        <p:spPr>
          <a:xfrm>
            <a:off x="3620941" y="2807781"/>
            <a:ext cx="4511843" cy="2630309"/>
          </a:xfrm>
          <a:prstGeom prst="rect">
            <a:avLst/>
          </a:prstGeom>
        </p:spPr>
      </p:pic>
      <p:sp>
        <p:nvSpPr>
          <p:cNvPr id="2" name="文本框 1">
            <a:extLst>
              <a:ext uri="{FF2B5EF4-FFF2-40B4-BE49-F238E27FC236}">
                <a16:creationId xmlns:a16="http://schemas.microsoft.com/office/drawing/2014/main" id="{CA1E0D7F-44D9-CCDE-95EA-376EEA573D36}"/>
              </a:ext>
            </a:extLst>
          </p:cNvPr>
          <p:cNvSpPr txBox="1"/>
          <p:nvPr/>
        </p:nvSpPr>
        <p:spPr>
          <a:xfrm>
            <a:off x="4885041" y="5596472"/>
            <a:ext cx="2185214" cy="276999"/>
          </a:xfrm>
          <a:prstGeom prst="rect">
            <a:avLst/>
          </a:prstGeom>
          <a:noFill/>
        </p:spPr>
        <p:txBody>
          <a:bodyPr wrap="none" rtlCol="0">
            <a:spAutoFit/>
          </a:bodyPr>
          <a:lstStyle/>
          <a:p>
            <a:r>
              <a:rPr lang="zh-CN" altLang="en-US" sz="1200" dirty="0">
                <a:latin typeface="微软雅黑" panose="020B0503020204020204" pitchFamily="34" charset="-122"/>
                <a:ea typeface="微软雅黑" panose="020B0503020204020204" pitchFamily="34" charset="-122"/>
              </a:rPr>
              <a:t>时间不确定度与上升沿的关系</a:t>
            </a:r>
          </a:p>
        </p:txBody>
      </p:sp>
    </p:spTree>
    <p:extLst>
      <p:ext uri="{BB962C8B-B14F-4D97-AF65-F5344CB8AC3E}">
        <p14:creationId xmlns:p14="http://schemas.microsoft.com/office/powerpoint/2010/main" val="2066123790"/>
      </p:ext>
    </p:extLst>
  </p:cSld>
  <p:clrMapOvr>
    <a:masterClrMapping/>
  </p:clrMapOvr>
  <mc:AlternateContent xmlns:mc="http://schemas.openxmlformats.org/markup-compatibility/2006" xmlns:p14="http://schemas.microsoft.com/office/powerpoint/2010/main">
    <mc:Choice Requires="p14">
      <p:transition spd="slow" p14:dur="2000" advTm="51699"/>
    </mc:Choice>
    <mc:Fallback xmlns="">
      <p:transition spd="slow" advTm="51699"/>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4">
            <a:extLst>
              <a:ext uri="{FF2B5EF4-FFF2-40B4-BE49-F238E27FC236}">
                <a16:creationId xmlns:a16="http://schemas.microsoft.com/office/drawing/2014/main" id="{8671B444-F483-6030-97EA-6347019A4DF0}"/>
              </a:ext>
            </a:extLst>
          </p:cNvPr>
          <p:cNvSpPr>
            <a:spLocks noGrp="1"/>
          </p:cNvSpPr>
          <p:nvPr>
            <p:ph type="sldNum" sz="quarter" idx="4294967295"/>
          </p:nvPr>
        </p:nvSpPr>
        <p:spPr>
          <a:xfrm>
            <a:off x="10946860" y="6370269"/>
            <a:ext cx="1055451" cy="365125"/>
          </a:xfrm>
        </p:spPr>
        <p:txBody>
          <a:bodyPr/>
          <a:lstStyle/>
          <a:p>
            <a:fld id="{BA028483-0FE6-4755-AEE9-A09CB6CDE29D}" type="slidenum">
              <a:rPr lang="en-US" smtClean="0"/>
              <a:t>4</a:t>
            </a:fld>
            <a:endParaRPr lang="en-US" dirty="0"/>
          </a:p>
        </p:txBody>
      </p:sp>
      <p:sp>
        <p:nvSpPr>
          <p:cNvPr id="6" name="标题 5">
            <a:extLst>
              <a:ext uri="{FF2B5EF4-FFF2-40B4-BE49-F238E27FC236}">
                <a16:creationId xmlns:a16="http://schemas.microsoft.com/office/drawing/2014/main" id="{4A620081-7C78-99D8-1437-5457551E4A66}"/>
              </a:ext>
            </a:extLst>
          </p:cNvPr>
          <p:cNvSpPr>
            <a:spLocks noGrp="1"/>
          </p:cNvSpPr>
          <p:nvPr>
            <p:ph type="title"/>
          </p:nvPr>
        </p:nvSpPr>
        <p:spPr>
          <a:xfrm>
            <a:off x="644992" y="175729"/>
            <a:ext cx="5554614" cy="603114"/>
          </a:xfrm>
        </p:spPr>
        <p:txBody>
          <a:bodyPr/>
          <a:lstStyle/>
          <a:p>
            <a:r>
              <a:rPr lang="zh-CN" altLang="en-US" dirty="0">
                <a:latin typeface="微软雅黑" panose="020B0503020204020204" pitchFamily="34" charset="-122"/>
                <a:ea typeface="微软雅黑" panose="020B0503020204020204" pitchFamily="34" charset="-122"/>
              </a:rPr>
              <a:t>皮秒脉冲信号应用</a:t>
            </a:r>
          </a:p>
        </p:txBody>
      </p:sp>
      <p:sp>
        <p:nvSpPr>
          <p:cNvPr id="18" name="文本框 17">
            <a:extLst>
              <a:ext uri="{FF2B5EF4-FFF2-40B4-BE49-F238E27FC236}">
                <a16:creationId xmlns:a16="http://schemas.microsoft.com/office/drawing/2014/main" id="{315FD78E-BD31-4F50-9987-397E9E79D99A}"/>
              </a:ext>
            </a:extLst>
          </p:cNvPr>
          <p:cNvSpPr txBox="1"/>
          <p:nvPr/>
        </p:nvSpPr>
        <p:spPr>
          <a:xfrm>
            <a:off x="699236" y="984529"/>
            <a:ext cx="7027444" cy="5548763"/>
          </a:xfrm>
          <a:prstGeom prst="rect">
            <a:avLst/>
          </a:prstGeom>
          <a:noFill/>
        </p:spPr>
        <p:txBody>
          <a:bodyPr wrap="square">
            <a:spAutoFit/>
          </a:bodyPr>
          <a:lstStyle/>
          <a:p>
            <a:pPr marL="285750" indent="-285750">
              <a:lnSpc>
                <a:spcPct val="20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在信号完整性方面，皮秒脉冲信号可作为高空间分辨率的时域反射计（</a:t>
            </a:r>
            <a:r>
              <a:rPr lang="en-US" altLang="zh-CN" dirty="0">
                <a:latin typeface="微软雅黑" panose="020B0503020204020204" pitchFamily="34" charset="-122"/>
                <a:ea typeface="微软雅黑" panose="020B0503020204020204" pitchFamily="34" charset="-122"/>
              </a:rPr>
              <a:t>TDR</a:t>
            </a:r>
            <a:r>
              <a:rPr lang="zh-CN" altLang="en-US" dirty="0">
                <a:latin typeface="微软雅黑" panose="020B0503020204020204" pitchFamily="34" charset="-122"/>
                <a:ea typeface="微软雅黑" panose="020B0503020204020204" pitchFamily="34" charset="-122"/>
              </a:rPr>
              <a:t>）使用，定位阻抗不连续点（如短路、断路），可用于高速</a:t>
            </a:r>
            <a:r>
              <a:rPr lang="en-US" altLang="zh-CN" dirty="0">
                <a:latin typeface="微软雅黑" panose="020B0503020204020204" pitchFamily="34" charset="-122"/>
                <a:ea typeface="微软雅黑" panose="020B0503020204020204" pitchFamily="34" charset="-122"/>
              </a:rPr>
              <a:t>PCB</a:t>
            </a:r>
            <a:r>
              <a:rPr lang="zh-CN" altLang="en-US" dirty="0">
                <a:latin typeface="微软雅黑" panose="020B0503020204020204" pitchFamily="34" charset="-122"/>
                <a:ea typeface="微软雅黑" panose="020B0503020204020204" pitchFamily="34" charset="-122"/>
              </a:rPr>
              <a:t>检测</a:t>
            </a:r>
            <a:endParaRPr lang="en-US" altLang="zh-CN" dirty="0">
              <a:latin typeface="微软雅黑" panose="020B0503020204020204" pitchFamily="34" charset="-122"/>
              <a:ea typeface="微软雅黑" panose="020B0503020204020204" pitchFamily="34" charset="-122"/>
            </a:endParaRPr>
          </a:p>
          <a:p>
            <a:pPr>
              <a:lnSpc>
                <a:spcPct val="200000"/>
              </a:lnSpc>
            </a:pPr>
            <a:endParaRPr lang="en-US" altLang="zh-CN" dirty="0">
              <a:latin typeface="微软雅黑" panose="020B0503020204020204" pitchFamily="34" charset="-122"/>
              <a:ea typeface="微软雅黑" panose="020B0503020204020204" pitchFamily="34" charset="-122"/>
            </a:endParaRPr>
          </a:p>
          <a:p>
            <a:pPr marL="285750" indent="-285750">
              <a:lnSpc>
                <a:spcPct val="20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高带宽的系统可以</a:t>
            </a:r>
            <a:r>
              <a:rPr lang="zh-CN" altLang="en-US" sz="18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提供更高精度和更快速的测试和分析能力</a:t>
            </a:r>
            <a:r>
              <a:rPr lang="zh-CN" altLang="en-US" dirty="0">
                <a:latin typeface="微软雅黑" panose="020B0503020204020204" pitchFamily="34" charset="-122"/>
                <a:ea typeface="微软雅黑" panose="020B0503020204020204" pitchFamily="34" charset="-122"/>
              </a:rPr>
              <a:t>。信号上升时间可以衡量系统的带宽，皮秒脉冲信号可满足高带宽系统的测试需求</a:t>
            </a:r>
            <a:endParaRPr lang="en-US" altLang="zh-CN" dirty="0">
              <a:latin typeface="微软雅黑" panose="020B0503020204020204" pitchFamily="34" charset="-122"/>
              <a:ea typeface="微软雅黑" panose="020B0503020204020204" pitchFamily="34" charset="-122"/>
            </a:endParaRPr>
          </a:p>
          <a:p>
            <a:pPr>
              <a:lnSpc>
                <a:spcPct val="200000"/>
              </a:lnSpc>
            </a:pPr>
            <a:endParaRPr lang="en-US" altLang="zh-CN" dirty="0">
              <a:latin typeface="微软雅黑" panose="020B0503020204020204" pitchFamily="34" charset="-122"/>
              <a:ea typeface="微软雅黑" panose="020B0503020204020204" pitchFamily="34" charset="-122"/>
            </a:endParaRPr>
          </a:p>
          <a:p>
            <a:pPr>
              <a:lnSpc>
                <a:spcPct val="200000"/>
              </a:lnSpc>
            </a:pPr>
            <a:endParaRPr lang="en-US" altLang="zh-CN" dirty="0">
              <a:latin typeface="微软雅黑" panose="020B0503020204020204" pitchFamily="34" charset="-122"/>
              <a:ea typeface="微软雅黑" panose="020B0503020204020204" pitchFamily="34" charset="-122"/>
            </a:endParaRPr>
          </a:p>
          <a:p>
            <a:pPr>
              <a:lnSpc>
                <a:spcPct val="200000"/>
              </a:lnSpc>
            </a:pPr>
            <a:endParaRPr lang="en-US" altLang="zh-CN" dirty="0">
              <a:latin typeface="微软雅黑" panose="020B0503020204020204" pitchFamily="34" charset="-122"/>
              <a:ea typeface="微软雅黑" panose="020B0503020204020204" pitchFamily="34" charset="-122"/>
            </a:endParaRPr>
          </a:p>
        </p:txBody>
      </p:sp>
      <p:pic>
        <p:nvPicPr>
          <p:cNvPr id="10" name="图片 9">
            <a:extLst>
              <a:ext uri="{FF2B5EF4-FFF2-40B4-BE49-F238E27FC236}">
                <a16:creationId xmlns:a16="http://schemas.microsoft.com/office/drawing/2014/main" id="{03F13D21-9B74-4D05-9847-5CC4F7F1ED05}"/>
              </a:ext>
            </a:extLst>
          </p:cNvPr>
          <p:cNvPicPr>
            <a:picLocks noChangeAspect="1"/>
          </p:cNvPicPr>
          <p:nvPr/>
        </p:nvPicPr>
        <p:blipFill>
          <a:blip r:embed="rId2"/>
          <a:stretch>
            <a:fillRect/>
          </a:stretch>
        </p:blipFill>
        <p:spPr>
          <a:xfrm>
            <a:off x="4157524" y="4514326"/>
            <a:ext cx="2600688" cy="1457528"/>
          </a:xfrm>
          <a:prstGeom prst="rect">
            <a:avLst/>
          </a:prstGeom>
        </p:spPr>
      </p:pic>
      <p:pic>
        <p:nvPicPr>
          <p:cNvPr id="7" name="Picture 2">
            <a:extLst>
              <a:ext uri="{FF2B5EF4-FFF2-40B4-BE49-F238E27FC236}">
                <a16:creationId xmlns:a16="http://schemas.microsoft.com/office/drawing/2014/main" id="{0A5A407B-5069-47B6-A02F-DF24A1F8CB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0431" y="400595"/>
            <a:ext cx="3429000" cy="3143250"/>
          </a:xfrm>
          <a:prstGeom prst="rect">
            <a:avLst/>
          </a:prstGeom>
          <a:noFill/>
          <a:extLst>
            <a:ext uri="{909E8E84-426E-40DD-AFC4-6F175D3DCCD1}">
              <a14:hiddenFill xmlns:a14="http://schemas.microsoft.com/office/drawing/2010/main">
                <a:solidFill>
                  <a:srgbClr val="FFFFFF"/>
                </a:solidFill>
              </a14:hiddenFill>
            </a:ext>
          </a:extLst>
        </p:spPr>
      </p:pic>
      <p:sp>
        <p:nvSpPr>
          <p:cNvPr id="8" name="文本框 7">
            <a:extLst>
              <a:ext uri="{FF2B5EF4-FFF2-40B4-BE49-F238E27FC236}">
                <a16:creationId xmlns:a16="http://schemas.microsoft.com/office/drawing/2014/main" id="{15B29A3C-D7CE-41B2-9208-F8DAA162BAFD}"/>
              </a:ext>
            </a:extLst>
          </p:cNvPr>
          <p:cNvSpPr txBox="1"/>
          <p:nvPr/>
        </p:nvSpPr>
        <p:spPr>
          <a:xfrm>
            <a:off x="9723930" y="3594923"/>
            <a:ext cx="954107" cy="276999"/>
          </a:xfrm>
          <a:prstGeom prst="rect">
            <a:avLst/>
          </a:prstGeom>
          <a:noFill/>
        </p:spPr>
        <p:txBody>
          <a:bodyPr wrap="none" rtlCol="0">
            <a:spAutoFit/>
          </a:bodyPr>
          <a:lstStyle/>
          <a:p>
            <a:r>
              <a:rPr lang="zh-CN" altLang="en-US" sz="1200" dirty="0">
                <a:latin typeface="微软雅黑" panose="020B0503020204020204" pitchFamily="34" charset="-122"/>
                <a:ea typeface="微软雅黑" panose="020B0503020204020204" pitchFamily="34" charset="-122"/>
              </a:rPr>
              <a:t>时域反射计</a:t>
            </a:r>
          </a:p>
        </p:txBody>
      </p:sp>
      <p:sp>
        <p:nvSpPr>
          <p:cNvPr id="9" name="文本框 8">
            <a:extLst>
              <a:ext uri="{FF2B5EF4-FFF2-40B4-BE49-F238E27FC236}">
                <a16:creationId xmlns:a16="http://schemas.microsoft.com/office/drawing/2014/main" id="{4A16EB32-342F-4E1D-8C2C-E986FD2FC562}"/>
              </a:ext>
            </a:extLst>
          </p:cNvPr>
          <p:cNvSpPr txBox="1"/>
          <p:nvPr/>
        </p:nvSpPr>
        <p:spPr>
          <a:xfrm>
            <a:off x="4634029" y="5833354"/>
            <a:ext cx="1877437" cy="276999"/>
          </a:xfrm>
          <a:prstGeom prst="rect">
            <a:avLst/>
          </a:prstGeom>
          <a:noFill/>
        </p:spPr>
        <p:txBody>
          <a:bodyPr wrap="none" rtlCol="0">
            <a:spAutoFit/>
          </a:bodyPr>
          <a:lstStyle/>
          <a:p>
            <a:r>
              <a:rPr lang="zh-CN" altLang="en-US" sz="1200" dirty="0">
                <a:latin typeface="微软雅黑" panose="020B0503020204020204" pitchFamily="34" charset="-122"/>
                <a:ea typeface="微软雅黑" panose="020B0503020204020204" pitchFamily="34" charset="-122"/>
              </a:rPr>
              <a:t>带宽与上升时间近似关系</a:t>
            </a:r>
          </a:p>
        </p:txBody>
      </p:sp>
    </p:spTree>
    <p:extLst>
      <p:ext uri="{BB962C8B-B14F-4D97-AF65-F5344CB8AC3E}">
        <p14:creationId xmlns:p14="http://schemas.microsoft.com/office/powerpoint/2010/main" val="3079738148"/>
      </p:ext>
    </p:extLst>
  </p:cSld>
  <p:clrMapOvr>
    <a:masterClrMapping/>
  </p:clrMapOvr>
  <mc:AlternateContent xmlns:mc="http://schemas.openxmlformats.org/markup-compatibility/2006" xmlns:p14="http://schemas.microsoft.com/office/powerpoint/2010/main">
    <mc:Choice Requires="p14">
      <p:transition spd="slow" p14:dur="2000" advTm="36713"/>
    </mc:Choice>
    <mc:Fallback xmlns="">
      <p:transition spd="slow" advTm="36713"/>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4">
            <a:extLst>
              <a:ext uri="{FF2B5EF4-FFF2-40B4-BE49-F238E27FC236}">
                <a16:creationId xmlns:a16="http://schemas.microsoft.com/office/drawing/2014/main" id="{8671B444-F483-6030-97EA-6347019A4DF0}"/>
              </a:ext>
            </a:extLst>
          </p:cNvPr>
          <p:cNvSpPr>
            <a:spLocks noGrp="1"/>
          </p:cNvSpPr>
          <p:nvPr>
            <p:ph type="sldNum" sz="quarter" idx="4294967295"/>
          </p:nvPr>
        </p:nvSpPr>
        <p:spPr>
          <a:xfrm>
            <a:off x="10946860" y="6370269"/>
            <a:ext cx="1055451" cy="365125"/>
          </a:xfrm>
        </p:spPr>
        <p:txBody>
          <a:bodyPr/>
          <a:lstStyle/>
          <a:p>
            <a:fld id="{BA028483-0FE6-4755-AEE9-A09CB6CDE29D}" type="slidenum">
              <a:rPr lang="en-US" smtClean="0"/>
              <a:t>5</a:t>
            </a:fld>
            <a:endParaRPr lang="en-US" dirty="0"/>
          </a:p>
        </p:txBody>
      </p:sp>
      <p:sp>
        <p:nvSpPr>
          <p:cNvPr id="6" name="标题 5">
            <a:extLst>
              <a:ext uri="{FF2B5EF4-FFF2-40B4-BE49-F238E27FC236}">
                <a16:creationId xmlns:a16="http://schemas.microsoft.com/office/drawing/2014/main" id="{4A620081-7C78-99D8-1437-5457551E4A66}"/>
              </a:ext>
            </a:extLst>
          </p:cNvPr>
          <p:cNvSpPr>
            <a:spLocks noGrp="1"/>
          </p:cNvSpPr>
          <p:nvPr>
            <p:ph type="title"/>
          </p:nvPr>
        </p:nvSpPr>
        <p:spPr>
          <a:xfrm>
            <a:off x="644992" y="175729"/>
            <a:ext cx="5554614" cy="603114"/>
          </a:xfrm>
        </p:spPr>
        <p:txBody>
          <a:bodyPr/>
          <a:lstStyle/>
          <a:p>
            <a:r>
              <a:rPr lang="zh-CN" altLang="en-US" dirty="0">
                <a:latin typeface="微软雅黑" panose="020B0503020204020204" pitchFamily="34" charset="-122"/>
                <a:ea typeface="微软雅黑" panose="020B0503020204020204" pitchFamily="34" charset="-122"/>
              </a:rPr>
              <a:t>皮秒脉冲信号应用</a:t>
            </a:r>
          </a:p>
        </p:txBody>
      </p:sp>
      <p:sp>
        <p:nvSpPr>
          <p:cNvPr id="18" name="文本框 17">
            <a:extLst>
              <a:ext uri="{FF2B5EF4-FFF2-40B4-BE49-F238E27FC236}">
                <a16:creationId xmlns:a16="http://schemas.microsoft.com/office/drawing/2014/main" id="{315FD78E-BD31-4F50-9987-397E9E79D99A}"/>
              </a:ext>
            </a:extLst>
          </p:cNvPr>
          <p:cNvSpPr txBox="1"/>
          <p:nvPr/>
        </p:nvSpPr>
        <p:spPr>
          <a:xfrm>
            <a:off x="699235" y="984529"/>
            <a:ext cx="10743827" cy="3332772"/>
          </a:xfrm>
          <a:prstGeom prst="rect">
            <a:avLst/>
          </a:prstGeom>
          <a:noFill/>
        </p:spPr>
        <p:txBody>
          <a:bodyPr wrap="square">
            <a:spAutoFit/>
          </a:bodyPr>
          <a:lstStyle/>
          <a:p>
            <a:pPr marL="285750" indent="-285750">
              <a:lnSpc>
                <a:spcPct val="20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在</a:t>
            </a:r>
            <a:r>
              <a:rPr lang="en-US" altLang="zh-CN" dirty="0">
                <a:latin typeface="微软雅黑" panose="020B0503020204020204" pitchFamily="34" charset="-122"/>
                <a:ea typeface="微软雅黑" panose="020B0503020204020204" pitchFamily="34" charset="-122"/>
              </a:rPr>
              <a:t>UWB</a:t>
            </a:r>
            <a:r>
              <a:rPr lang="zh-CN" altLang="en-US" dirty="0">
                <a:latin typeface="微软雅黑" panose="020B0503020204020204" pitchFamily="34" charset="-122"/>
                <a:ea typeface="微软雅黑" panose="020B0503020204020204" pitchFamily="34" charset="-122"/>
              </a:rPr>
              <a:t>（超宽带）无线通信中，快沿的脉冲信号常作为数据进行传输，可以做到高精度测距和定位</a:t>
            </a:r>
            <a:endParaRPr lang="en-US" altLang="zh-CN" dirty="0">
              <a:latin typeface="微软雅黑" panose="020B0503020204020204" pitchFamily="34" charset="-122"/>
              <a:ea typeface="微软雅黑" panose="020B0503020204020204" pitchFamily="34" charset="-122"/>
            </a:endParaRPr>
          </a:p>
          <a:p>
            <a:pPr marL="285750" indent="-285750">
              <a:lnSpc>
                <a:spcPct val="200000"/>
              </a:lnSpc>
              <a:buFont typeface="Arial" panose="020B0604020202020204" pitchFamily="34" charset="0"/>
              <a:buChar char="•"/>
            </a:pPr>
            <a:r>
              <a:rPr lang="en-US" altLang="zh-CN" dirty="0">
                <a:latin typeface="微软雅黑" panose="020B0503020204020204" pitchFamily="34" charset="-122"/>
                <a:ea typeface="微软雅黑" panose="020B0503020204020204" pitchFamily="34" charset="-122"/>
              </a:rPr>
              <a:t>UWB</a:t>
            </a:r>
            <a:r>
              <a:rPr lang="zh-CN" altLang="en-US" dirty="0">
                <a:latin typeface="微软雅黑" panose="020B0503020204020204" pitchFamily="34" charset="-122"/>
                <a:ea typeface="微软雅黑" panose="020B0503020204020204" pitchFamily="34" charset="-122"/>
              </a:rPr>
              <a:t>系统具有极低密度的系统辐射谱，对于窄带系统来说，</a:t>
            </a:r>
            <a:r>
              <a:rPr lang="en-US" altLang="zh-CN" dirty="0">
                <a:latin typeface="微软雅黑" panose="020B0503020204020204" pitchFamily="34" charset="-122"/>
                <a:ea typeface="微软雅黑" panose="020B0503020204020204" pitchFamily="34" charset="-122"/>
              </a:rPr>
              <a:t>UWB</a:t>
            </a:r>
            <a:r>
              <a:rPr lang="zh-CN" altLang="en-US" dirty="0">
                <a:latin typeface="微软雅黑" panose="020B0503020204020204" pitchFamily="34" charset="-122"/>
                <a:ea typeface="微软雅黑" panose="020B0503020204020204" pitchFamily="34" charset="-122"/>
              </a:rPr>
              <a:t>信号谱密度甚至低于背景电平，因此具有对其他通信干扰弱、安全性高等特点</a:t>
            </a:r>
            <a:endParaRPr lang="en-US" altLang="zh-CN" dirty="0">
              <a:latin typeface="微软雅黑" panose="020B0503020204020204" pitchFamily="34" charset="-122"/>
              <a:ea typeface="微软雅黑" panose="020B0503020204020204" pitchFamily="34" charset="-122"/>
            </a:endParaRPr>
          </a:p>
          <a:p>
            <a:pPr>
              <a:lnSpc>
                <a:spcPct val="200000"/>
              </a:lnSpc>
            </a:pPr>
            <a:endParaRPr lang="en-US" altLang="zh-CN" dirty="0">
              <a:latin typeface="微软雅黑" panose="020B0503020204020204" pitchFamily="34" charset="-122"/>
              <a:ea typeface="微软雅黑" panose="020B0503020204020204" pitchFamily="34" charset="-122"/>
            </a:endParaRPr>
          </a:p>
          <a:p>
            <a:pPr>
              <a:lnSpc>
                <a:spcPct val="200000"/>
              </a:lnSpc>
            </a:pPr>
            <a:endParaRPr lang="en-US" altLang="zh-CN" dirty="0">
              <a:latin typeface="微软雅黑" panose="020B0503020204020204" pitchFamily="34" charset="-122"/>
              <a:ea typeface="微软雅黑" panose="020B0503020204020204" pitchFamily="34" charset="-122"/>
            </a:endParaRPr>
          </a:p>
          <a:p>
            <a:pPr>
              <a:lnSpc>
                <a:spcPct val="200000"/>
              </a:lnSpc>
            </a:pPr>
            <a:endParaRPr lang="en-US" altLang="zh-CN" dirty="0">
              <a:latin typeface="微软雅黑" panose="020B0503020204020204" pitchFamily="34" charset="-122"/>
              <a:ea typeface="微软雅黑" panose="020B0503020204020204" pitchFamily="34" charset="-122"/>
            </a:endParaRPr>
          </a:p>
        </p:txBody>
      </p:sp>
      <p:pic>
        <p:nvPicPr>
          <p:cNvPr id="11" name="图片 10">
            <a:extLst>
              <a:ext uri="{FF2B5EF4-FFF2-40B4-BE49-F238E27FC236}">
                <a16:creationId xmlns:a16="http://schemas.microsoft.com/office/drawing/2014/main" id="{3C69BEC4-CEA7-42DB-A2E2-600E56C1C605}"/>
              </a:ext>
            </a:extLst>
          </p:cNvPr>
          <p:cNvPicPr>
            <a:picLocks noChangeAspect="1"/>
          </p:cNvPicPr>
          <p:nvPr/>
        </p:nvPicPr>
        <p:blipFill>
          <a:blip r:embed="rId2"/>
          <a:stretch>
            <a:fillRect/>
          </a:stretch>
        </p:blipFill>
        <p:spPr>
          <a:xfrm>
            <a:off x="0" y="3001097"/>
            <a:ext cx="5606137" cy="1575689"/>
          </a:xfrm>
          <a:prstGeom prst="rect">
            <a:avLst/>
          </a:prstGeom>
        </p:spPr>
      </p:pic>
      <p:sp>
        <p:nvSpPr>
          <p:cNvPr id="12" name="文本框 11">
            <a:extLst>
              <a:ext uri="{FF2B5EF4-FFF2-40B4-BE49-F238E27FC236}">
                <a16:creationId xmlns:a16="http://schemas.microsoft.com/office/drawing/2014/main" id="{AF1E4B51-906F-4869-BAE7-2E53919AD107}"/>
              </a:ext>
            </a:extLst>
          </p:cNvPr>
          <p:cNvSpPr txBox="1"/>
          <p:nvPr/>
        </p:nvSpPr>
        <p:spPr>
          <a:xfrm>
            <a:off x="2106971" y="4514147"/>
            <a:ext cx="1938351" cy="276999"/>
          </a:xfrm>
          <a:prstGeom prst="rect">
            <a:avLst/>
          </a:prstGeom>
          <a:noFill/>
        </p:spPr>
        <p:txBody>
          <a:bodyPr wrap="none" rtlCol="0">
            <a:spAutoFit/>
          </a:bodyPr>
          <a:lstStyle/>
          <a:p>
            <a:r>
              <a:rPr lang="en-US" altLang="zh-CN" sz="1200" dirty="0">
                <a:latin typeface="微软雅黑" panose="020B0503020204020204" pitchFamily="34" charset="-122"/>
                <a:ea typeface="微软雅黑" panose="020B0503020204020204" pitchFamily="34" charset="-122"/>
              </a:rPr>
              <a:t>UWB</a:t>
            </a:r>
            <a:r>
              <a:rPr lang="zh-CN" altLang="en-US" sz="1200" dirty="0">
                <a:latin typeface="微软雅黑" panose="020B0503020204020204" pitchFamily="34" charset="-122"/>
                <a:ea typeface="微软雅黑" panose="020B0503020204020204" pitchFamily="34" charset="-122"/>
              </a:rPr>
              <a:t>无线脉冲形式的波形</a:t>
            </a:r>
          </a:p>
        </p:txBody>
      </p:sp>
      <p:pic>
        <p:nvPicPr>
          <p:cNvPr id="13" name="图片 12">
            <a:extLst>
              <a:ext uri="{FF2B5EF4-FFF2-40B4-BE49-F238E27FC236}">
                <a16:creationId xmlns:a16="http://schemas.microsoft.com/office/drawing/2014/main" id="{9EDB3FDB-02A3-4717-BF71-759A10A78B7D}"/>
              </a:ext>
            </a:extLst>
          </p:cNvPr>
          <p:cNvPicPr>
            <a:picLocks noChangeAspect="1"/>
          </p:cNvPicPr>
          <p:nvPr/>
        </p:nvPicPr>
        <p:blipFill>
          <a:blip r:embed="rId3"/>
          <a:stretch>
            <a:fillRect/>
          </a:stretch>
        </p:blipFill>
        <p:spPr>
          <a:xfrm>
            <a:off x="5340220" y="2723403"/>
            <a:ext cx="6580111" cy="3329695"/>
          </a:xfrm>
          <a:prstGeom prst="rect">
            <a:avLst/>
          </a:prstGeom>
        </p:spPr>
      </p:pic>
      <p:sp>
        <p:nvSpPr>
          <p:cNvPr id="14" name="文本框 13">
            <a:extLst>
              <a:ext uri="{FF2B5EF4-FFF2-40B4-BE49-F238E27FC236}">
                <a16:creationId xmlns:a16="http://schemas.microsoft.com/office/drawing/2014/main" id="{C834659C-4280-44CF-8E22-550AF52B671A}"/>
              </a:ext>
            </a:extLst>
          </p:cNvPr>
          <p:cNvSpPr txBox="1"/>
          <p:nvPr/>
        </p:nvSpPr>
        <p:spPr>
          <a:xfrm>
            <a:off x="6199606" y="6053098"/>
            <a:ext cx="5000264" cy="276999"/>
          </a:xfrm>
          <a:prstGeom prst="rect">
            <a:avLst/>
          </a:prstGeom>
          <a:noFill/>
        </p:spPr>
        <p:txBody>
          <a:bodyPr wrap="square">
            <a:spAutoFit/>
          </a:bodyPr>
          <a:lstStyle/>
          <a:p>
            <a:r>
              <a:rPr lang="zh-CN" altLang="en-US" sz="1200" b="0" i="0" dirty="0">
                <a:solidFill>
                  <a:srgbClr val="757575"/>
                </a:solidFill>
                <a:effectLst/>
                <a:latin typeface="微软雅黑" panose="020B0503020204020204" pitchFamily="34" charset="-122"/>
                <a:ea typeface="微软雅黑" panose="020B0503020204020204" pitchFamily="34" charset="-122"/>
              </a:rPr>
              <a:t> </a:t>
            </a:r>
            <a:r>
              <a:rPr lang="en-US" altLang="zh-CN" sz="1200" b="0" i="0" dirty="0">
                <a:effectLst/>
                <a:latin typeface="微软雅黑" panose="020B0503020204020204" pitchFamily="34" charset="-122"/>
                <a:ea typeface="微软雅黑" panose="020B0503020204020204" pitchFamily="34" charset="-122"/>
              </a:rPr>
              <a:t>UWB</a:t>
            </a:r>
            <a:r>
              <a:rPr lang="zh-CN" altLang="en-US" sz="1200" b="0" i="0" dirty="0">
                <a:effectLst/>
                <a:latin typeface="微软雅黑" panose="020B0503020204020204" pitchFamily="34" charset="-122"/>
                <a:ea typeface="微软雅黑" panose="020B0503020204020204" pitchFamily="34" charset="-122"/>
              </a:rPr>
              <a:t>无线通信方式与其他通信方式的功率谱密度带宽定性比较示意图</a:t>
            </a:r>
            <a:endParaRPr lang="zh-CN" altLang="en-US" sz="12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230641990"/>
      </p:ext>
    </p:extLst>
  </p:cSld>
  <p:clrMapOvr>
    <a:masterClrMapping/>
  </p:clrMapOvr>
  <mc:AlternateContent xmlns:mc="http://schemas.openxmlformats.org/markup-compatibility/2006" xmlns:p14="http://schemas.microsoft.com/office/powerpoint/2010/main">
    <mc:Choice Requires="p14">
      <p:transition spd="slow" p14:dur="2000" advTm="56486"/>
    </mc:Choice>
    <mc:Fallback xmlns="">
      <p:transition spd="slow" advTm="56486"/>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D591F-6398-95DE-2E7C-A57A0C267D1E}"/>
            </a:ext>
          </a:extLst>
        </p:cNvPr>
        <p:cNvGrpSpPr/>
        <p:nvPr/>
      </p:nvGrpSpPr>
      <p:grpSpPr>
        <a:xfrm>
          <a:off x="0" y="0"/>
          <a:ext cx="0" cy="0"/>
          <a:chOff x="0" y="0"/>
          <a:chExt cx="0" cy="0"/>
        </a:xfrm>
      </p:grpSpPr>
      <p:sp>
        <p:nvSpPr>
          <p:cNvPr id="6" name="标题 5">
            <a:extLst>
              <a:ext uri="{FF2B5EF4-FFF2-40B4-BE49-F238E27FC236}">
                <a16:creationId xmlns:a16="http://schemas.microsoft.com/office/drawing/2014/main" id="{0085FF8B-C5B2-F9FB-B736-387DB9AB7F85}"/>
              </a:ext>
            </a:extLst>
          </p:cNvPr>
          <p:cNvSpPr>
            <a:spLocks noGrp="1"/>
          </p:cNvSpPr>
          <p:nvPr>
            <p:ph type="title"/>
          </p:nvPr>
        </p:nvSpPr>
        <p:spPr>
          <a:xfrm>
            <a:off x="644992" y="175729"/>
            <a:ext cx="5554614" cy="603114"/>
          </a:xfrm>
        </p:spPr>
        <p:txBody>
          <a:bodyPr/>
          <a:lstStyle/>
          <a:p>
            <a:r>
              <a:rPr lang="zh-CN" altLang="en-US" dirty="0">
                <a:latin typeface="微软雅黑" panose="020B0503020204020204" pitchFamily="34" charset="-122"/>
                <a:ea typeface="微软雅黑" panose="020B0503020204020204" pitchFamily="34" charset="-122"/>
              </a:rPr>
              <a:t>皮秒脉冲信号应用</a:t>
            </a:r>
          </a:p>
        </p:txBody>
      </p:sp>
      <p:sp>
        <p:nvSpPr>
          <p:cNvPr id="18" name="文本框 17">
            <a:extLst>
              <a:ext uri="{FF2B5EF4-FFF2-40B4-BE49-F238E27FC236}">
                <a16:creationId xmlns:a16="http://schemas.microsoft.com/office/drawing/2014/main" id="{78B6B283-7437-C4DB-6112-613DB99BC305}"/>
              </a:ext>
            </a:extLst>
          </p:cNvPr>
          <p:cNvSpPr txBox="1"/>
          <p:nvPr/>
        </p:nvSpPr>
        <p:spPr>
          <a:xfrm>
            <a:off x="699236" y="984529"/>
            <a:ext cx="10776484" cy="1670778"/>
          </a:xfrm>
          <a:prstGeom prst="rect">
            <a:avLst/>
          </a:prstGeom>
          <a:noFill/>
        </p:spPr>
        <p:txBody>
          <a:bodyPr wrap="square">
            <a:spAutoFit/>
          </a:bodyPr>
          <a:lstStyle/>
          <a:p>
            <a:pPr marL="285750" indent="-285750">
              <a:lnSpc>
                <a:spcPct val="20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在核电子学方面，皮秒脉冲信号可以提供极高精度的参考信号</a:t>
            </a:r>
            <a:endParaRPr lang="en-US" altLang="zh-CN" dirty="0">
              <a:latin typeface="微软雅黑" panose="020B0503020204020204" pitchFamily="34" charset="-122"/>
              <a:ea typeface="微软雅黑" panose="020B0503020204020204" pitchFamily="34" charset="-122"/>
            </a:endParaRPr>
          </a:p>
          <a:p>
            <a:pPr marL="285750" indent="-285750">
              <a:lnSpc>
                <a:spcPct val="20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在核物理与高能物理实验中，</a:t>
            </a:r>
            <a:r>
              <a:rPr lang="en-US" altLang="zh-CN" dirty="0">
                <a:latin typeface="微软雅黑" panose="020B0503020204020204" pitchFamily="34" charset="-122"/>
                <a:ea typeface="微软雅黑" panose="020B0503020204020204" pitchFamily="34" charset="-122"/>
              </a:rPr>
              <a:t>TOF</a:t>
            </a:r>
            <a:r>
              <a:rPr lang="zh-CN" altLang="en-US" dirty="0">
                <a:latin typeface="微软雅黑" panose="020B0503020204020204" pitchFamily="34" charset="-122"/>
                <a:ea typeface="微软雅黑" panose="020B0503020204020204" pitchFamily="34" charset="-122"/>
              </a:rPr>
              <a:t>探测器通过测量粒子飞越固定距离的时间来鉴别粒子种类。达到皮秒级的时间分辨率可鉴别动量</a:t>
            </a:r>
            <a:r>
              <a:rPr lang="en-US" altLang="zh-CN" dirty="0">
                <a:latin typeface="微软雅黑" panose="020B0503020204020204" pitchFamily="34" charset="-122"/>
                <a:ea typeface="微软雅黑" panose="020B0503020204020204" pitchFamily="34" charset="-122"/>
              </a:rPr>
              <a:t>~GeV/c</a:t>
            </a:r>
            <a:r>
              <a:rPr lang="zh-CN" altLang="en-US" dirty="0">
                <a:latin typeface="微软雅黑" panose="020B0503020204020204" pitchFamily="34" charset="-122"/>
                <a:ea typeface="微软雅黑" panose="020B0503020204020204" pitchFamily="34" charset="-122"/>
              </a:rPr>
              <a:t>的粒子</a:t>
            </a:r>
            <a:endParaRPr lang="en-US" altLang="zh-CN" dirty="0">
              <a:latin typeface="微软雅黑" panose="020B0503020204020204" pitchFamily="34" charset="-122"/>
              <a:ea typeface="微软雅黑" panose="020B0503020204020204" pitchFamily="34" charset="-122"/>
            </a:endParaRPr>
          </a:p>
        </p:txBody>
      </p:sp>
      <p:sp>
        <p:nvSpPr>
          <p:cNvPr id="2" name="AutoShape 2">
            <a:extLst>
              <a:ext uri="{FF2B5EF4-FFF2-40B4-BE49-F238E27FC236}">
                <a16:creationId xmlns:a16="http://schemas.microsoft.com/office/drawing/2014/main" id="{38E0DE0F-6E89-4BE8-87A1-6DFE9D0208A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pic>
        <p:nvPicPr>
          <p:cNvPr id="3" name="图片 2">
            <a:extLst>
              <a:ext uri="{FF2B5EF4-FFF2-40B4-BE49-F238E27FC236}">
                <a16:creationId xmlns:a16="http://schemas.microsoft.com/office/drawing/2014/main" id="{B6602068-DE40-9AA3-807F-849CEDF7D96E}"/>
              </a:ext>
            </a:extLst>
          </p:cNvPr>
          <p:cNvPicPr>
            <a:picLocks noChangeAspect="1"/>
          </p:cNvPicPr>
          <p:nvPr/>
        </p:nvPicPr>
        <p:blipFill>
          <a:blip r:embed="rId3"/>
          <a:stretch>
            <a:fillRect/>
          </a:stretch>
        </p:blipFill>
        <p:spPr>
          <a:xfrm>
            <a:off x="459441" y="3273797"/>
            <a:ext cx="3581400" cy="1114425"/>
          </a:xfrm>
          <a:prstGeom prst="rect">
            <a:avLst/>
          </a:prstGeom>
        </p:spPr>
      </p:pic>
      <p:pic>
        <p:nvPicPr>
          <p:cNvPr id="4" name="图片 3">
            <a:extLst>
              <a:ext uri="{FF2B5EF4-FFF2-40B4-BE49-F238E27FC236}">
                <a16:creationId xmlns:a16="http://schemas.microsoft.com/office/drawing/2014/main" id="{36214C58-F1CF-31DF-9725-36C6DF92B7A2}"/>
              </a:ext>
            </a:extLst>
          </p:cNvPr>
          <p:cNvPicPr>
            <a:picLocks noChangeAspect="1"/>
          </p:cNvPicPr>
          <p:nvPr/>
        </p:nvPicPr>
        <p:blipFill>
          <a:blip r:embed="rId4"/>
          <a:stretch>
            <a:fillRect/>
          </a:stretch>
        </p:blipFill>
        <p:spPr>
          <a:xfrm>
            <a:off x="4438650" y="3183310"/>
            <a:ext cx="3619500" cy="2562225"/>
          </a:xfrm>
          <a:prstGeom prst="rect">
            <a:avLst/>
          </a:prstGeom>
        </p:spPr>
      </p:pic>
      <p:pic>
        <p:nvPicPr>
          <p:cNvPr id="5" name="图片 4">
            <a:extLst>
              <a:ext uri="{FF2B5EF4-FFF2-40B4-BE49-F238E27FC236}">
                <a16:creationId xmlns:a16="http://schemas.microsoft.com/office/drawing/2014/main" id="{895C51C7-C721-B464-E0BB-C50AB06354B5}"/>
              </a:ext>
            </a:extLst>
          </p:cNvPr>
          <p:cNvPicPr>
            <a:picLocks noChangeAspect="1"/>
          </p:cNvPicPr>
          <p:nvPr/>
        </p:nvPicPr>
        <p:blipFill>
          <a:blip r:embed="rId5"/>
          <a:stretch>
            <a:fillRect/>
          </a:stretch>
        </p:blipFill>
        <p:spPr>
          <a:xfrm>
            <a:off x="8282268" y="3183310"/>
            <a:ext cx="3543300" cy="2409825"/>
          </a:xfrm>
          <a:prstGeom prst="rect">
            <a:avLst/>
          </a:prstGeom>
        </p:spPr>
      </p:pic>
      <p:sp>
        <p:nvSpPr>
          <p:cNvPr id="7" name="文本框 6">
            <a:extLst>
              <a:ext uri="{FF2B5EF4-FFF2-40B4-BE49-F238E27FC236}">
                <a16:creationId xmlns:a16="http://schemas.microsoft.com/office/drawing/2014/main" id="{D2634769-73B9-9EEB-2EE4-AA07A29F0B19}"/>
              </a:ext>
            </a:extLst>
          </p:cNvPr>
          <p:cNvSpPr txBox="1"/>
          <p:nvPr/>
        </p:nvSpPr>
        <p:spPr>
          <a:xfrm>
            <a:off x="1407602" y="4464422"/>
            <a:ext cx="1415772" cy="461665"/>
          </a:xfrm>
          <a:prstGeom prst="rect">
            <a:avLst/>
          </a:prstGeom>
          <a:noFill/>
        </p:spPr>
        <p:txBody>
          <a:bodyPr wrap="none" rtlCol="0">
            <a:spAutoFit/>
          </a:bodyPr>
          <a:lstStyle/>
          <a:p>
            <a:pPr algn="ctr"/>
            <a:r>
              <a:rPr lang="zh-CN" altLang="en-US" sz="1200" dirty="0">
                <a:latin typeface="微软雅黑" panose="020B0503020204020204" pitchFamily="34" charset="-122"/>
                <a:ea typeface="微软雅黑" panose="020B0503020204020204" pitchFamily="34" charset="-122"/>
              </a:rPr>
              <a:t>粒子鉴别技术比较</a:t>
            </a:r>
            <a:endParaRPr lang="en-US" altLang="zh-CN" sz="1200" dirty="0">
              <a:latin typeface="微软雅黑" panose="020B0503020204020204" pitchFamily="34" charset="-122"/>
              <a:ea typeface="微软雅黑" panose="020B0503020204020204" pitchFamily="34" charset="-122"/>
            </a:endParaRPr>
          </a:p>
          <a:p>
            <a:pPr algn="ctr"/>
            <a:r>
              <a:rPr lang="en-US" altLang="zh-CN" sz="1200" dirty="0">
                <a:latin typeface="微软雅黑" panose="020B0503020204020204" pitchFamily="34" charset="-122"/>
                <a:ea typeface="微软雅黑" panose="020B0503020204020204" pitchFamily="34" charset="-122"/>
              </a:rPr>
              <a:t>(</a:t>
            </a:r>
            <a:r>
              <a:rPr lang="en-US" altLang="zh-CN" sz="1200" dirty="0" err="1">
                <a:latin typeface="微软雅黑" panose="020B0503020204020204" pitchFamily="34" charset="-122"/>
                <a:ea typeface="微软雅黑" panose="020B0503020204020204" pitchFamily="34" charset="-122"/>
              </a:rPr>
              <a:t>Harnew</a:t>
            </a:r>
            <a:r>
              <a:rPr lang="en-US" altLang="zh-CN" sz="1200" dirty="0">
                <a:latin typeface="微软雅黑" panose="020B0503020204020204" pitchFamily="34" charset="-122"/>
                <a:ea typeface="微软雅黑" panose="020B0503020204020204" pitchFamily="34" charset="-122"/>
              </a:rPr>
              <a:t>,</a:t>
            </a:r>
            <a:r>
              <a:rPr lang="zh-CN" altLang="en-US" sz="1200" dirty="0">
                <a:latin typeface="微软雅黑" panose="020B0503020204020204" pitchFamily="34" charset="-122"/>
                <a:ea typeface="微软雅黑" panose="020B0503020204020204" pitchFamily="34" charset="-122"/>
              </a:rPr>
              <a:t> </a:t>
            </a:r>
            <a:r>
              <a:rPr lang="en-US" altLang="zh-CN" sz="1200" dirty="0">
                <a:latin typeface="微软雅黑" panose="020B0503020204020204" pitchFamily="34" charset="-122"/>
                <a:ea typeface="微软雅黑" panose="020B0503020204020204" pitchFamily="34" charset="-122"/>
              </a:rPr>
              <a:t>2014)</a:t>
            </a:r>
            <a:endParaRPr lang="zh-CN" altLang="en-US" sz="1200" dirty="0">
              <a:latin typeface="微软雅黑" panose="020B0503020204020204" pitchFamily="34" charset="-122"/>
              <a:ea typeface="微软雅黑" panose="020B0503020204020204" pitchFamily="34" charset="-122"/>
            </a:endParaRPr>
          </a:p>
        </p:txBody>
      </p:sp>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03BBB137-BE24-3A25-0B8D-F81F0293A9DE}"/>
                  </a:ext>
                </a:extLst>
              </p:cNvPr>
              <p:cNvSpPr txBox="1"/>
              <p:nvPr/>
            </p:nvSpPr>
            <p:spPr>
              <a:xfrm>
                <a:off x="5641793" y="5745535"/>
                <a:ext cx="5412058" cy="461665"/>
              </a:xfrm>
              <a:prstGeom prst="rect">
                <a:avLst/>
              </a:prstGeom>
              <a:noFill/>
            </p:spPr>
            <p:txBody>
              <a:bodyPr wrap="none" rtlCol="0">
                <a:spAutoFit/>
              </a:bodyPr>
              <a:lstStyle/>
              <a:p>
                <a:pPr algn="ctr"/>
                <a:r>
                  <a:rPr lang="en-US" altLang="zh-CN" sz="1200" dirty="0">
                    <a:latin typeface="微软雅黑" panose="020B0503020204020204" pitchFamily="34" charset="-122"/>
                    <a:ea typeface="微软雅黑" panose="020B0503020204020204" pitchFamily="34" charset="-122"/>
                  </a:rPr>
                  <a:t>ALICE</a:t>
                </a:r>
                <a:r>
                  <a:rPr lang="zh-CN" altLang="en-US" sz="1200" dirty="0">
                    <a:latin typeface="微软雅黑" panose="020B0503020204020204" pitchFamily="34" charset="-122"/>
                    <a:ea typeface="微软雅黑" panose="020B0503020204020204" pitchFamily="34" charset="-122"/>
                  </a:rPr>
                  <a:t>实验可以达到</a:t>
                </a:r>
                <a:r>
                  <a:rPr lang="en-US" altLang="zh-CN" sz="1200" dirty="0">
                    <a:latin typeface="微软雅黑" panose="020B0503020204020204" pitchFamily="34" charset="-122"/>
                    <a:ea typeface="微软雅黑" panose="020B0503020204020204" pitchFamily="34" charset="-122"/>
                  </a:rPr>
                  <a:t>80ps</a:t>
                </a:r>
                <a:r>
                  <a:rPr lang="zh-CN" altLang="en-US" sz="1200" dirty="0">
                    <a:latin typeface="微软雅黑" panose="020B0503020204020204" pitchFamily="34" charset="-122"/>
                    <a:ea typeface="微软雅黑" panose="020B0503020204020204" pitchFamily="34" charset="-122"/>
                  </a:rPr>
                  <a:t>时间分辨率，可以区分动量高达</a:t>
                </a:r>
                <a:r>
                  <a:rPr lang="en-US" altLang="zh-CN" sz="1200" dirty="0">
                    <a:latin typeface="微软雅黑" panose="020B0503020204020204" pitchFamily="34" charset="-122"/>
                    <a:ea typeface="微软雅黑" panose="020B0503020204020204" pitchFamily="34" charset="-122"/>
                  </a:rPr>
                  <a:t>2.5GeV/c</a:t>
                </a:r>
                <a:r>
                  <a:rPr lang="zh-CN" altLang="en-US" sz="1200" dirty="0">
                    <a:latin typeface="微软雅黑" panose="020B0503020204020204" pitchFamily="34" charset="-122"/>
                    <a:ea typeface="微软雅黑" panose="020B0503020204020204" pitchFamily="34" charset="-122"/>
                  </a:rPr>
                  <a:t>的</a:t>
                </a:r>
                <a:r>
                  <a:rPr lang="en-US" altLang="zh-CN" sz="1200" dirty="0">
                    <a:latin typeface="微软雅黑" panose="020B0503020204020204" pitchFamily="34" charset="-122"/>
                    <a:ea typeface="微软雅黑" panose="020B0503020204020204" pitchFamily="34" charset="-122"/>
                  </a:rPr>
                  <a:t>K-</a:t>
                </a:r>
                <a14:m>
                  <m:oMath xmlns:m="http://schemas.openxmlformats.org/officeDocument/2006/math">
                    <m:r>
                      <a:rPr lang="en-US" altLang="zh-CN" sz="1200" b="0" i="1" smtClean="0">
                        <a:latin typeface="Cambria Math" panose="02040503050406030204" pitchFamily="18" charset="0"/>
                      </a:rPr>
                      <m:t>𝜋</m:t>
                    </m:r>
                    <m:r>
                      <a:rPr lang="zh-CN" altLang="en-US" sz="1200" i="1">
                        <a:latin typeface="Cambria Math" panose="02040503050406030204" pitchFamily="18" charset="0"/>
                      </a:rPr>
                      <m:t>粒子</m:t>
                    </m:r>
                  </m:oMath>
                </a14:m>
                <a:endParaRPr lang="en-US" altLang="zh-CN" sz="1200" dirty="0">
                  <a:latin typeface="微软雅黑" panose="020B0503020204020204" pitchFamily="34" charset="-122"/>
                  <a:ea typeface="微软雅黑" panose="020B0503020204020204" pitchFamily="34" charset="-122"/>
                </a:endParaRPr>
              </a:p>
              <a:p>
                <a:pPr algn="ctr"/>
                <a:r>
                  <a:rPr lang="en-US" altLang="zh-CN" sz="1200" dirty="0">
                    <a:latin typeface="微软雅黑" panose="020B0503020204020204" pitchFamily="34" charset="-122"/>
                    <a:ea typeface="微软雅黑" panose="020B0503020204020204" pitchFamily="34" charset="-122"/>
                  </a:rPr>
                  <a:t>(</a:t>
                </a:r>
                <a:r>
                  <a:rPr lang="en-US" altLang="zh-CN" sz="1200" dirty="0" err="1">
                    <a:latin typeface="微软雅黑" panose="020B0503020204020204" pitchFamily="34" charset="-122"/>
                    <a:ea typeface="微软雅黑" panose="020B0503020204020204" pitchFamily="34" charset="-122"/>
                  </a:rPr>
                  <a:t>Harnew</a:t>
                </a:r>
                <a:r>
                  <a:rPr lang="en-US" altLang="zh-CN" sz="1200" dirty="0">
                    <a:latin typeface="微软雅黑" panose="020B0503020204020204" pitchFamily="34" charset="-122"/>
                    <a:ea typeface="微软雅黑" panose="020B0503020204020204" pitchFamily="34" charset="-122"/>
                  </a:rPr>
                  <a:t>,</a:t>
                </a:r>
                <a:r>
                  <a:rPr lang="zh-CN" altLang="en-US" sz="1200" dirty="0">
                    <a:latin typeface="微软雅黑" panose="020B0503020204020204" pitchFamily="34" charset="-122"/>
                    <a:ea typeface="微软雅黑" panose="020B0503020204020204" pitchFamily="34" charset="-122"/>
                  </a:rPr>
                  <a:t> </a:t>
                </a:r>
                <a:r>
                  <a:rPr lang="en-US" altLang="zh-CN" sz="1200" dirty="0">
                    <a:latin typeface="微软雅黑" panose="020B0503020204020204" pitchFamily="34" charset="-122"/>
                    <a:ea typeface="微软雅黑" panose="020B0503020204020204" pitchFamily="34" charset="-122"/>
                  </a:rPr>
                  <a:t>2014)</a:t>
                </a:r>
                <a:endParaRPr lang="zh-CN" altLang="en-US" sz="1200" dirty="0">
                  <a:latin typeface="微软雅黑" panose="020B0503020204020204" pitchFamily="34" charset="-122"/>
                  <a:ea typeface="微软雅黑" panose="020B0503020204020204" pitchFamily="34" charset="-122"/>
                </a:endParaRPr>
              </a:p>
            </p:txBody>
          </p:sp>
        </mc:Choice>
        <mc:Fallback xmlns="">
          <p:sp>
            <p:nvSpPr>
              <p:cNvPr id="8" name="文本框 7">
                <a:extLst>
                  <a:ext uri="{FF2B5EF4-FFF2-40B4-BE49-F238E27FC236}">
                    <a16:creationId xmlns:a16="http://schemas.microsoft.com/office/drawing/2014/main" id="{03BBB137-BE24-3A25-0B8D-F81F0293A9DE}"/>
                  </a:ext>
                </a:extLst>
              </p:cNvPr>
              <p:cNvSpPr txBox="1">
                <a:spLocks noRot="1" noChangeAspect="1" noMove="1" noResize="1" noEditPoints="1" noAdjustHandles="1" noChangeArrowheads="1" noChangeShapeType="1" noTextEdit="1"/>
              </p:cNvSpPr>
              <p:nvPr/>
            </p:nvSpPr>
            <p:spPr>
              <a:xfrm>
                <a:off x="5641793" y="5745535"/>
                <a:ext cx="5412058" cy="461665"/>
              </a:xfrm>
              <a:prstGeom prst="rect">
                <a:avLst/>
              </a:prstGeom>
              <a:blipFill>
                <a:blip r:embed="rId6"/>
                <a:stretch>
                  <a:fillRect t="-1333" b="-1066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487658876"/>
      </p:ext>
    </p:extLst>
  </p:cSld>
  <p:clrMapOvr>
    <a:masterClrMapping/>
  </p:clrMapOvr>
  <mc:AlternateContent xmlns:mc="http://schemas.openxmlformats.org/markup-compatibility/2006" xmlns:p14="http://schemas.microsoft.com/office/powerpoint/2010/main">
    <mc:Choice Requires="p14">
      <p:transition spd="slow" p14:dur="2000" advTm="32876"/>
    </mc:Choice>
    <mc:Fallback xmlns="">
      <p:transition spd="slow" advTm="32876"/>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a:extLst>
              <a:ext uri="{FF2B5EF4-FFF2-40B4-BE49-F238E27FC236}">
                <a16:creationId xmlns:a16="http://schemas.microsoft.com/office/drawing/2014/main" id="{4A620081-7C78-99D8-1437-5457551E4A66}"/>
              </a:ext>
            </a:extLst>
          </p:cNvPr>
          <p:cNvSpPr>
            <a:spLocks noGrp="1"/>
          </p:cNvSpPr>
          <p:nvPr>
            <p:ph type="title"/>
          </p:nvPr>
        </p:nvSpPr>
        <p:spPr>
          <a:xfrm>
            <a:off x="644992" y="175729"/>
            <a:ext cx="5554614" cy="603114"/>
          </a:xfrm>
        </p:spPr>
        <p:txBody>
          <a:bodyPr/>
          <a:lstStyle/>
          <a:p>
            <a:r>
              <a:rPr lang="zh-CN" altLang="en-US" dirty="0">
                <a:latin typeface="微软雅黑" panose="020B0503020204020204" pitchFamily="34" charset="-122"/>
                <a:ea typeface="微软雅黑" panose="020B0503020204020204" pitchFamily="34" charset="-122"/>
              </a:rPr>
              <a:t>皮秒脉冲信号应用</a:t>
            </a:r>
          </a:p>
        </p:txBody>
      </p:sp>
      <p:sp>
        <p:nvSpPr>
          <p:cNvPr id="18" name="文本框 17">
            <a:extLst>
              <a:ext uri="{FF2B5EF4-FFF2-40B4-BE49-F238E27FC236}">
                <a16:creationId xmlns:a16="http://schemas.microsoft.com/office/drawing/2014/main" id="{315FD78E-BD31-4F50-9987-397E9E79D99A}"/>
              </a:ext>
            </a:extLst>
          </p:cNvPr>
          <p:cNvSpPr txBox="1"/>
          <p:nvPr/>
        </p:nvSpPr>
        <p:spPr>
          <a:xfrm>
            <a:off x="707758" y="956634"/>
            <a:ext cx="10776484" cy="1116781"/>
          </a:xfrm>
          <a:prstGeom prst="rect">
            <a:avLst/>
          </a:prstGeom>
          <a:noFill/>
        </p:spPr>
        <p:txBody>
          <a:bodyPr wrap="square">
            <a:spAutoFit/>
          </a:bodyPr>
          <a:lstStyle/>
          <a:p>
            <a:pPr marL="285750" indent="-285750">
              <a:lnSpc>
                <a:spcPct val="20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在</a:t>
            </a:r>
            <a:r>
              <a:rPr lang="en-US" altLang="zh-CN" dirty="0">
                <a:latin typeface="微软雅黑" panose="020B0503020204020204" pitchFamily="34" charset="-122"/>
                <a:ea typeface="微软雅黑" panose="020B0503020204020204" pitchFamily="34" charset="-122"/>
              </a:rPr>
              <a:t>PET</a:t>
            </a:r>
            <a:r>
              <a:rPr lang="zh-CN" altLang="en-US" dirty="0">
                <a:latin typeface="微软雅黑" panose="020B0503020204020204" pitchFamily="34" charset="-122"/>
                <a:ea typeface="微软雅黑" panose="020B0503020204020204" pitchFamily="34" charset="-122"/>
              </a:rPr>
              <a:t>系统中，利用皮秒脉冲信号发展了基于激光分发替代传统电扇出的同步技术，为</a:t>
            </a:r>
            <a:r>
              <a:rPr lang="en-US" altLang="zh-CN" dirty="0">
                <a:latin typeface="微软雅黑" panose="020B0503020204020204" pitchFamily="34" charset="-122"/>
                <a:ea typeface="微软雅黑" panose="020B0503020204020204" pitchFamily="34" charset="-122"/>
              </a:rPr>
              <a:t>PET</a:t>
            </a:r>
            <a:r>
              <a:rPr lang="zh-CN" altLang="en-US" dirty="0">
                <a:latin typeface="微软雅黑" panose="020B0503020204020204" pitchFamily="34" charset="-122"/>
                <a:ea typeface="微软雅黑" panose="020B0503020204020204" pitchFamily="34" charset="-122"/>
              </a:rPr>
              <a:t>探测器提供了超低抖动的参考信号，实现高精度时间同步，推动</a:t>
            </a:r>
            <a:r>
              <a:rPr lang="en-US" altLang="zh-CN" dirty="0">
                <a:latin typeface="微软雅黑" panose="020B0503020204020204" pitchFamily="34" charset="-122"/>
                <a:ea typeface="微软雅黑" panose="020B0503020204020204" pitchFamily="34" charset="-122"/>
              </a:rPr>
              <a:t>PET</a:t>
            </a:r>
            <a:r>
              <a:rPr lang="zh-CN" altLang="en-US" dirty="0">
                <a:latin typeface="微软雅黑" panose="020B0503020204020204" pitchFamily="34" charset="-122"/>
                <a:ea typeface="微软雅黑" panose="020B0503020204020204" pitchFamily="34" charset="-122"/>
              </a:rPr>
              <a:t>系统时间分辨率提升</a:t>
            </a:r>
            <a:endParaRPr lang="en-US" altLang="zh-CN" dirty="0">
              <a:latin typeface="微软雅黑" panose="020B0503020204020204" pitchFamily="34" charset="-122"/>
              <a:ea typeface="微软雅黑" panose="020B0503020204020204" pitchFamily="34" charset="-122"/>
            </a:endParaRPr>
          </a:p>
        </p:txBody>
      </p:sp>
      <p:pic>
        <p:nvPicPr>
          <p:cNvPr id="7" name="图片 6">
            <a:extLst>
              <a:ext uri="{FF2B5EF4-FFF2-40B4-BE49-F238E27FC236}">
                <a16:creationId xmlns:a16="http://schemas.microsoft.com/office/drawing/2014/main" id="{3396BBE5-83B6-43E1-B7F6-A1B889636F8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574849" y="3109793"/>
            <a:ext cx="5741882" cy="3259077"/>
          </a:xfrm>
          <a:prstGeom prst="rect">
            <a:avLst/>
          </a:prstGeom>
          <a:ln>
            <a:solidFill>
              <a:schemeClr val="tx1"/>
            </a:solidFill>
          </a:ln>
        </p:spPr>
      </p:pic>
      <mc:AlternateContent xmlns:mc="http://schemas.openxmlformats.org/markup-compatibility/2006" xmlns:a14="http://schemas.microsoft.com/office/drawing/2010/main">
        <mc:Choice Requires="a14">
          <p:sp>
            <p:nvSpPr>
              <p:cNvPr id="2" name="文本框 1">
                <a:extLst>
                  <a:ext uri="{FF2B5EF4-FFF2-40B4-BE49-F238E27FC236}">
                    <a16:creationId xmlns:a16="http://schemas.microsoft.com/office/drawing/2014/main" id="{7ACF016C-2B2C-FBD6-126C-565A1E1CDF76}"/>
                  </a:ext>
                </a:extLst>
              </p:cNvPr>
              <p:cNvSpPr txBox="1"/>
              <p:nvPr/>
            </p:nvSpPr>
            <p:spPr>
              <a:xfrm>
                <a:off x="2762701" y="2221064"/>
                <a:ext cx="5341752" cy="593432"/>
              </a:xfrm>
              <a:prstGeom prst="rect">
                <a:avLst/>
              </a:prstGeom>
              <a:noFill/>
            </p:spPr>
            <p:txBody>
              <a:bodyPr wrap="square">
                <a:spAutoFit/>
              </a:bodyPr>
              <a:lstStyle/>
              <a:p>
                <a:pPr lvl="0">
                  <a:defRPr/>
                </a:pPr>
                <a14:m>
                  <m:oMathPara xmlns:m="http://schemas.openxmlformats.org/officeDocument/2006/math">
                    <m:oMathParaPr>
                      <m:jc m:val="centerGroup"/>
                    </m:oMathParaPr>
                    <m:oMath xmlns:m="http://schemas.openxmlformats.org/officeDocument/2006/math">
                      <m:sSub>
                        <m:sSubPr>
                          <m:ctrlPr>
                            <a:rPr kumimoji="0" lang="zh-CN" altLang="en-US" sz="1600" b="1" i="1" u="none" strike="noStrike" kern="1200" cap="none" spc="0" normalizeH="0" baseline="0" noProof="0" smtClean="0">
                              <a:ln>
                                <a:noFill/>
                              </a:ln>
                              <a:solidFill>
                                <a:srgbClr val="836967"/>
                              </a:solidFill>
                              <a:effectLst/>
                              <a:uLnTx/>
                              <a:uFillTx/>
                              <a:latin typeface="Cambria Math" panose="02040503050406030204" pitchFamily="18" charset="0"/>
                            </a:rPr>
                          </m:ctrlPr>
                        </m:sSubPr>
                        <m:e>
                          <m:r>
                            <a:rPr kumimoji="0" lang="zh-CN" altLang="en-US" sz="1600" b="1" i="1" u="none" strike="noStrike" kern="1200" cap="none" spc="0" normalizeH="0" baseline="0" noProof="0">
                              <a:ln>
                                <a:noFill/>
                              </a:ln>
                              <a:solidFill>
                                <a:prstClr val="black"/>
                              </a:solidFill>
                              <a:effectLst/>
                              <a:uLnTx/>
                              <a:uFillTx/>
                              <a:latin typeface="Cambria Math" panose="02040503050406030204" pitchFamily="18" charset="0"/>
                            </a:rPr>
                            <m:t>𝝈</m:t>
                          </m:r>
                        </m:e>
                        <m:sub>
                          <m:r>
                            <a:rPr kumimoji="0" lang="zh-CN" altLang="en-US" sz="1600" b="0" i="0" u="none" strike="noStrike" kern="1200" cap="none" spc="0" normalizeH="0" baseline="0" noProof="0">
                              <a:ln>
                                <a:noFill/>
                              </a:ln>
                              <a:solidFill>
                                <a:prstClr val="black"/>
                              </a:solidFill>
                              <a:effectLst/>
                              <a:uLnTx/>
                              <a:uFillTx/>
                              <a:latin typeface="Cambria Math" panose="02040503050406030204" pitchFamily="18" charset="0"/>
                            </a:rPr>
                            <m:t>系统</m:t>
                          </m:r>
                        </m:sub>
                      </m:sSub>
                      <m:r>
                        <a:rPr kumimoji="0" lang="zh-CN" altLang="en-US" sz="1600" b="0" i="0" u="none" strike="noStrike" kern="1200" cap="none" spc="0" normalizeH="0" baseline="0" noProof="0">
                          <a:ln>
                            <a:noFill/>
                          </a:ln>
                          <a:solidFill>
                            <a:prstClr val="black"/>
                          </a:solidFill>
                          <a:effectLst/>
                          <a:uLnTx/>
                          <a:uFillTx/>
                          <a:latin typeface="Cambria Math" panose="02040503050406030204" pitchFamily="18" charset="0"/>
                        </a:rPr>
                        <m:t>=</m:t>
                      </m:r>
                      <m:rad>
                        <m:radPr>
                          <m:degHide m:val="on"/>
                          <m:ctrlPr>
                            <a:rPr lang="zh-CN" altLang="en-US" sz="1600" i="1">
                              <a:latin typeface="Cambria Math" panose="02040503050406030204" pitchFamily="18" charset="0"/>
                            </a:rPr>
                          </m:ctrlPr>
                        </m:radPr>
                        <m:deg/>
                        <m:e>
                          <m:sSubSup>
                            <m:sSubSupPr>
                              <m:ctrlPr>
                                <a:rPr lang="zh-CN" altLang="en-US" sz="1600" i="1">
                                  <a:latin typeface="Cambria Math" panose="02040503050406030204" pitchFamily="18" charset="0"/>
                                </a:rPr>
                              </m:ctrlPr>
                            </m:sSubSupPr>
                            <m:e>
                              <m:r>
                                <a:rPr lang="zh-CN" altLang="en-US" sz="1600" b="1" i="1">
                                  <a:latin typeface="Cambria Math" panose="02040503050406030204" pitchFamily="18" charset="0"/>
                                </a:rPr>
                                <m:t>𝝈</m:t>
                              </m:r>
                            </m:e>
                            <m:sub>
                              <m:r>
                                <a:rPr lang="zh-CN" altLang="en-US" sz="1600" b="1" i="1">
                                  <a:latin typeface="Cambria Math" panose="02040503050406030204" pitchFamily="18" charset="0"/>
                                </a:rPr>
                                <m:t>探测器</m:t>
                              </m:r>
                            </m:sub>
                            <m:sup>
                              <m:r>
                                <a:rPr lang="zh-CN" altLang="en-US" sz="1600">
                                  <a:latin typeface="Cambria Math" panose="02040503050406030204" pitchFamily="18" charset="0"/>
                                </a:rPr>
                                <m:t>2</m:t>
                              </m:r>
                            </m:sup>
                          </m:sSubSup>
                          <m:r>
                            <a:rPr lang="zh-CN" altLang="en-US" sz="1600">
                              <a:latin typeface="Cambria Math" panose="02040503050406030204" pitchFamily="18" charset="0"/>
                            </a:rPr>
                            <m:t>+</m:t>
                          </m:r>
                          <m:sSubSup>
                            <m:sSubSupPr>
                              <m:ctrlPr>
                                <a:rPr lang="zh-CN" altLang="en-US" sz="1600" i="1">
                                  <a:latin typeface="Cambria Math" panose="02040503050406030204" pitchFamily="18" charset="0"/>
                                </a:rPr>
                              </m:ctrlPr>
                            </m:sSubSupPr>
                            <m:e>
                              <m:r>
                                <a:rPr lang="zh-CN" altLang="en-US" sz="1600" b="1" i="1">
                                  <a:latin typeface="Cambria Math" panose="02040503050406030204" pitchFamily="18" charset="0"/>
                                </a:rPr>
                                <m:t>𝝈</m:t>
                              </m:r>
                            </m:e>
                            <m:sub>
                              <m:r>
                                <a:rPr lang="zh-CN" altLang="en-US" sz="1600">
                                  <a:latin typeface="Cambria Math" panose="02040503050406030204" pitchFamily="18" charset="0"/>
                                </a:rPr>
                                <m:t>电子学</m:t>
                              </m:r>
                            </m:sub>
                            <m:sup>
                              <m:r>
                                <a:rPr lang="zh-CN" altLang="en-US" sz="1600">
                                  <a:latin typeface="Cambria Math" panose="02040503050406030204" pitchFamily="18" charset="0"/>
                                </a:rPr>
                                <m:t>2</m:t>
                              </m:r>
                            </m:sup>
                          </m:sSubSup>
                          <m:r>
                            <a:rPr lang="zh-CN" altLang="en-US" sz="1600">
                              <a:latin typeface="Cambria Math" panose="02040503050406030204" pitchFamily="18" charset="0"/>
                            </a:rPr>
                            <m:t>+</m:t>
                          </m:r>
                          <m:sSubSup>
                            <m:sSubSupPr>
                              <m:ctrlPr>
                                <a:rPr lang="zh-CN" altLang="en-US" sz="1600" b="1" i="1" smtClean="0">
                                  <a:solidFill>
                                    <a:srgbClr val="FF0000"/>
                                  </a:solidFill>
                                  <a:latin typeface="Cambria Math" panose="02040503050406030204" pitchFamily="18" charset="0"/>
                                </a:rPr>
                              </m:ctrlPr>
                            </m:sSubSupPr>
                            <m:e>
                              <m:r>
                                <a:rPr lang="zh-CN" altLang="en-US" sz="1600" b="1" i="1">
                                  <a:solidFill>
                                    <a:srgbClr val="FF0000"/>
                                  </a:solidFill>
                                  <a:latin typeface="Cambria Math" panose="02040503050406030204" pitchFamily="18" charset="0"/>
                                </a:rPr>
                                <m:t>𝝈</m:t>
                              </m:r>
                            </m:e>
                            <m:sub>
                              <m:r>
                                <a:rPr lang="zh-CN" altLang="en-US" sz="1600" b="1" i="1">
                                  <a:solidFill>
                                    <a:srgbClr val="FF0000"/>
                                  </a:solidFill>
                                  <a:latin typeface="Cambria Math" panose="02040503050406030204" pitchFamily="18" charset="0"/>
                                </a:rPr>
                                <m:t>各模块时间同步</m:t>
                              </m:r>
                            </m:sub>
                            <m:sup>
                              <m:r>
                                <a:rPr lang="zh-CN" altLang="en-US" sz="1600" b="1">
                                  <a:solidFill>
                                    <a:srgbClr val="FF0000"/>
                                  </a:solidFill>
                                  <a:latin typeface="Cambria Math" panose="02040503050406030204" pitchFamily="18" charset="0"/>
                                </a:rPr>
                                <m:t>𝟐</m:t>
                              </m:r>
                            </m:sup>
                          </m:sSubSup>
                        </m:e>
                      </m:rad>
                    </m:oMath>
                  </m:oMathPara>
                </a14:m>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mc:Choice>
        <mc:Fallback xmlns="">
          <p:sp>
            <p:nvSpPr>
              <p:cNvPr id="2" name="文本框 1">
                <a:extLst>
                  <a:ext uri="{FF2B5EF4-FFF2-40B4-BE49-F238E27FC236}">
                    <a16:creationId xmlns:a16="http://schemas.microsoft.com/office/drawing/2014/main" id="{7ACF016C-2B2C-FBD6-126C-565A1E1CDF76}"/>
                  </a:ext>
                </a:extLst>
              </p:cNvPr>
              <p:cNvSpPr txBox="1">
                <a:spLocks noRot="1" noChangeAspect="1" noMove="1" noResize="1" noEditPoints="1" noAdjustHandles="1" noChangeArrowheads="1" noChangeShapeType="1" noTextEdit="1"/>
              </p:cNvSpPr>
              <p:nvPr/>
            </p:nvSpPr>
            <p:spPr>
              <a:xfrm>
                <a:off x="2762701" y="2221064"/>
                <a:ext cx="5341752" cy="593432"/>
              </a:xfrm>
              <a:prstGeom prst="rect">
                <a:avLst/>
              </a:prstGeom>
              <a:blipFill>
                <a:blip r:embed="rId4"/>
                <a:stretch>
                  <a:fillRect/>
                </a:stretch>
              </a:blipFill>
            </p:spPr>
            <p:txBody>
              <a:bodyPr/>
              <a:lstStyle/>
              <a:p>
                <a:r>
                  <a:rPr lang="zh-CN" altLang="en-US">
                    <a:noFill/>
                  </a:rPr>
                  <a:t> </a:t>
                </a:r>
              </a:p>
            </p:txBody>
          </p:sp>
        </mc:Fallback>
      </mc:AlternateContent>
      <p:sp>
        <p:nvSpPr>
          <p:cNvPr id="3" name="内容占位符 1">
            <a:extLst>
              <a:ext uri="{FF2B5EF4-FFF2-40B4-BE49-F238E27FC236}">
                <a16:creationId xmlns:a16="http://schemas.microsoft.com/office/drawing/2014/main" id="{66B9A9E0-9E75-A2F6-DA2E-B1185FAAC7C8}"/>
              </a:ext>
            </a:extLst>
          </p:cNvPr>
          <p:cNvSpPr txBox="1">
            <a:spLocks/>
          </p:cNvSpPr>
          <p:nvPr/>
        </p:nvSpPr>
        <p:spPr>
          <a:xfrm>
            <a:off x="1248244" y="3324601"/>
            <a:ext cx="2805715" cy="2829462"/>
          </a:xfrm>
          <a:prstGeom prst="rect">
            <a:avLst/>
          </a:prstGeom>
        </p:spPr>
        <p:txBody>
          <a:bodyPr vert="horz" lIns="91440" tIns="45720" rIns="91440" bIns="45720" rtlCol="0">
            <a:normAutofit/>
          </a:bodyPr>
          <a:lstStyle>
            <a:lvl1pPr marL="0" indent="-288000" algn="l" defTabSz="914400" rtl="0" eaLnBrk="1" latinLnBrk="0" hangingPunct="1">
              <a:lnSpc>
                <a:spcPct val="150000"/>
              </a:lnSpc>
              <a:spcBef>
                <a:spcPts val="0"/>
              </a:spcBef>
              <a:spcAft>
                <a:spcPts val="0"/>
              </a:spcAft>
              <a:buClr>
                <a:srgbClr val="FFC000"/>
              </a:buClr>
              <a:buSzPct val="80000"/>
              <a:buFont typeface="Wingdings" pitchFamily="2" charset="2"/>
              <a:buChar char="n"/>
              <a:defRPr sz="2800" b="0" kern="1200" baseline="0">
                <a:solidFill>
                  <a:schemeClr val="tx1"/>
                </a:solidFill>
                <a:latin typeface="黑体" panose="02010609060101010101" pitchFamily="49" charset="-122"/>
                <a:ea typeface="黑体" panose="02010609060101010101" pitchFamily="49" charset="-122"/>
                <a:cs typeface="+mn-cs"/>
              </a:defRPr>
            </a:lvl1pPr>
            <a:lvl2pPr marL="288000" indent="108000" algn="l" defTabSz="914400" rtl="0" eaLnBrk="1" latinLnBrk="0" hangingPunct="1">
              <a:lnSpc>
                <a:spcPct val="150000"/>
              </a:lnSpc>
              <a:spcBef>
                <a:spcPts val="0"/>
              </a:spcBef>
              <a:buFont typeface="Arial" pitchFamily="34" charset="0"/>
              <a:buChar char="–"/>
              <a:defRPr sz="2400" kern="1200" baseline="0">
                <a:solidFill>
                  <a:schemeClr val="tx1"/>
                </a:solidFill>
                <a:latin typeface="黑体" panose="02010609060101010101" pitchFamily="49" charset="-122"/>
                <a:ea typeface="黑体" panose="02010609060101010101" pitchFamily="49" charset="-122"/>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1"/>
                </a:solidFill>
                <a:latin typeface="黑体" panose="02010609060101010101" pitchFamily="49" charset="-122"/>
                <a:ea typeface="黑体" panose="02010609060101010101" pitchFamily="49" charset="-122"/>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1"/>
                </a:solidFill>
                <a:latin typeface="黑体" panose="02010609060101010101" pitchFamily="49" charset="-122"/>
                <a:ea typeface="黑体" panose="02010609060101010101" pitchFamily="49" charset="-122"/>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1"/>
                </a:solidFill>
                <a:latin typeface="黑体" panose="02010609060101010101" pitchFamily="49" charset="-122"/>
                <a:ea typeface="黑体" panose="02010609060101010101" pitchFamily="49"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spcBef>
                <a:spcPts val="0"/>
              </a:spcBef>
              <a:spcAft>
                <a:spcPts val="0"/>
              </a:spcAft>
              <a:buClrTx/>
              <a:buSzTx/>
              <a:buFontTx/>
              <a:buNone/>
              <a:tabLst/>
              <a:defRPr/>
            </a:pP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传统时间同步及校正技术</a:t>
            </a:r>
            <a:endParaRPr lang="en-US" altLang="zh-CN" sz="1200" b="1" dirty="0">
              <a:solidFill>
                <a:prstClr val="black"/>
              </a:solidFill>
              <a:latin typeface="微软雅黑" panose="020B0503020204020204" pitchFamily="34" charset="-122"/>
              <a:ea typeface="微软雅黑" panose="020B0503020204020204" pitchFamily="34" charset="-122"/>
            </a:endParaRPr>
          </a:p>
          <a:p>
            <a:pPr marL="285750" marR="0" lvl="0" indent="-285750" fontAlgn="auto">
              <a:buClrTx/>
              <a:buSzTx/>
              <a:tabLst/>
              <a:defRPr/>
            </a:pPr>
            <a:r>
              <a:rPr lang="zh-CN" altLang="en-US" sz="1200" b="1" dirty="0">
                <a:solidFill>
                  <a:prstClr val="black"/>
                </a:solidFill>
                <a:latin typeface="微软雅黑" panose="020B0503020204020204" pitchFamily="34" charset="-122"/>
                <a:ea typeface="微软雅黑" panose="020B0503020204020204" pitchFamily="34" charset="-122"/>
              </a:rPr>
              <a:t>多级时钟电扇出同步</a:t>
            </a:r>
            <a:endParaRPr lang="en-US" altLang="zh-CN" sz="1200" b="1" dirty="0">
              <a:solidFill>
                <a:prstClr val="black"/>
              </a:solidFill>
              <a:latin typeface="微软雅黑" panose="020B0503020204020204" pitchFamily="34" charset="-122"/>
              <a:ea typeface="微软雅黑" panose="020B0503020204020204" pitchFamily="34" charset="-122"/>
            </a:endParaRPr>
          </a:p>
          <a:p>
            <a:pPr marL="285750" indent="-285750">
              <a:buClrTx/>
              <a:buSzTx/>
            </a:pPr>
            <a:r>
              <a:rPr lang="zh-CN" altLang="en-US" sz="1200" b="1" dirty="0">
                <a:solidFill>
                  <a:prstClr val="black"/>
                </a:solidFill>
                <a:latin typeface="微软雅黑" panose="020B0503020204020204" pitchFamily="34" charset="-122"/>
                <a:ea typeface="微软雅黑" panose="020B0503020204020204" pitchFamily="34" charset="-122"/>
              </a:rPr>
              <a:t>放射源结合光程差完成校正</a:t>
            </a:r>
            <a:endParaRPr lang="en-US" altLang="zh-CN" sz="1200" b="1" dirty="0">
              <a:solidFill>
                <a:prstClr val="black"/>
              </a:solidFill>
              <a:latin typeface="微软雅黑" panose="020B0503020204020204" pitchFamily="34" charset="-122"/>
              <a:ea typeface="微软雅黑" panose="020B0503020204020204" pitchFamily="34" charset="-122"/>
            </a:endParaRPr>
          </a:p>
          <a:p>
            <a:pPr marL="285750" marR="0" lvl="0" indent="-285750" fontAlgn="auto">
              <a:buClrTx/>
              <a:buSzTx/>
              <a:tabLst/>
              <a:defRPr/>
            </a:pPr>
            <a:r>
              <a:rPr lang="zh-CN" altLang="en-US" sz="1200" b="1" dirty="0">
                <a:solidFill>
                  <a:prstClr val="black"/>
                </a:solidFill>
                <a:latin typeface="微软雅黑" panose="020B0503020204020204" pitchFamily="34" charset="-122"/>
                <a:ea typeface="微软雅黑" panose="020B0503020204020204" pitchFamily="34" charset="-122"/>
              </a:rPr>
              <a:t>典型同步精度：</a:t>
            </a:r>
            <a:r>
              <a:rPr lang="en-US" altLang="zh-CN" sz="1200" b="1" dirty="0">
                <a:solidFill>
                  <a:prstClr val="black"/>
                </a:solidFill>
                <a:latin typeface="微软雅黑" panose="020B0503020204020204" pitchFamily="34" charset="-122"/>
                <a:ea typeface="微软雅黑" panose="020B0503020204020204" pitchFamily="34" charset="-122"/>
              </a:rPr>
              <a:t>&gt;10ps</a:t>
            </a:r>
          </a:p>
          <a:p>
            <a:pPr marL="285750" indent="-285750">
              <a:buClrTx/>
              <a:buSzTx/>
            </a:pPr>
            <a:r>
              <a:rPr lang="zh-CN" altLang="en-US" sz="1200" b="1" dirty="0">
                <a:solidFill>
                  <a:prstClr val="black"/>
                </a:solidFill>
                <a:latin typeface="微软雅黑" panose="020B0503020204020204" pitchFamily="34" charset="-122"/>
                <a:ea typeface="微软雅黑" panose="020B0503020204020204" pitchFamily="34" charset="-122"/>
              </a:rPr>
              <a:t>校正精度：</a:t>
            </a:r>
            <a:r>
              <a:rPr lang="en-US" altLang="zh-CN" sz="1200" b="1" dirty="0">
                <a:solidFill>
                  <a:prstClr val="black"/>
                </a:solidFill>
                <a:latin typeface="微软雅黑" panose="020B0503020204020204" pitchFamily="34" charset="-122"/>
                <a:ea typeface="微软雅黑" panose="020B0503020204020204" pitchFamily="34" charset="-122"/>
              </a:rPr>
              <a:t>~</a:t>
            </a:r>
            <a:r>
              <a:rPr lang="zh-CN" altLang="en-US" sz="1200" b="1" dirty="0">
                <a:solidFill>
                  <a:prstClr val="black"/>
                </a:solidFill>
                <a:latin typeface="微软雅黑" panose="020B0503020204020204" pitchFamily="34" charset="-122"/>
                <a:ea typeface="微软雅黑" panose="020B0503020204020204" pitchFamily="34" charset="-122"/>
              </a:rPr>
              <a:t>几十</a:t>
            </a:r>
            <a:r>
              <a:rPr lang="en-US" altLang="zh-CN" sz="1200" b="1" dirty="0" err="1">
                <a:solidFill>
                  <a:prstClr val="black"/>
                </a:solidFill>
                <a:latin typeface="微软雅黑" panose="020B0503020204020204" pitchFamily="34" charset="-122"/>
                <a:ea typeface="微软雅黑" panose="020B0503020204020204" pitchFamily="34" charset="-122"/>
              </a:rPr>
              <a:t>ps</a:t>
            </a:r>
            <a:endParaRPr lang="en-US" altLang="zh-CN" sz="1200" b="1" dirty="0">
              <a:solidFill>
                <a:prstClr val="black"/>
              </a:solidFill>
              <a:latin typeface="微软雅黑" panose="020B0503020204020204" pitchFamily="34" charset="-122"/>
              <a:ea typeface="微软雅黑" panose="020B0503020204020204" pitchFamily="34" charset="-122"/>
            </a:endParaRPr>
          </a:p>
          <a:p>
            <a:pPr marL="285750" indent="-285750">
              <a:buClrTx/>
              <a:buSzTx/>
            </a:pPr>
            <a:r>
              <a:rPr lang="zh-CN" altLang="en-US" sz="1200" b="1" dirty="0">
                <a:solidFill>
                  <a:prstClr val="black"/>
                </a:solidFill>
                <a:latin typeface="微软雅黑" panose="020B0503020204020204" pitchFamily="34" charset="-122"/>
                <a:ea typeface="微软雅黑" panose="020B0503020204020204" pitchFamily="34" charset="-122"/>
              </a:rPr>
              <a:t>校正效率：放射源活度相关</a:t>
            </a:r>
            <a:endParaRPr lang="en-US" altLang="zh-CN" sz="1200" b="1" dirty="0">
              <a:solidFill>
                <a:prstClr val="black"/>
              </a:solidFill>
              <a:latin typeface="微软雅黑" panose="020B0503020204020204" pitchFamily="34" charset="-122"/>
              <a:ea typeface="微软雅黑" panose="020B0503020204020204" pitchFamily="34" charset="-122"/>
            </a:endParaRPr>
          </a:p>
          <a:p>
            <a:pPr marL="285750" marR="0" lvl="0" indent="-285750" fontAlgn="auto">
              <a:buClrTx/>
              <a:buSzTx/>
              <a:tabLst/>
              <a:defRPr/>
            </a:pPr>
            <a:r>
              <a:rPr lang="zh-CN" altLang="en-US" sz="1200" b="1" dirty="0">
                <a:solidFill>
                  <a:prstClr val="black"/>
                </a:solidFill>
                <a:latin typeface="微软雅黑" panose="020B0503020204020204" pitchFamily="34" charset="-122"/>
                <a:ea typeface="微软雅黑" panose="020B0503020204020204" pitchFamily="34" charset="-122"/>
              </a:rPr>
              <a:t>传输带宽限制同步信号质量</a:t>
            </a:r>
            <a:endParaRPr lang="en-US" altLang="zh-CN" sz="1200" b="1" dirty="0">
              <a:solidFill>
                <a:prstClr val="black"/>
              </a:solidFill>
              <a:latin typeface="微软雅黑" panose="020B0503020204020204" pitchFamily="34" charset="-122"/>
              <a:ea typeface="微软雅黑" panose="020B0503020204020204" pitchFamily="34" charset="-122"/>
            </a:endParaRPr>
          </a:p>
          <a:p>
            <a:pPr marL="285750" marR="0" lvl="0" indent="-285750" fontAlgn="auto">
              <a:buClrTx/>
              <a:buSzTx/>
              <a:tabLst/>
              <a:defRPr/>
            </a:pPr>
            <a:r>
              <a:rPr lang="zh-CN" altLang="en-US" sz="1200" b="1" dirty="0">
                <a:solidFill>
                  <a:prstClr val="black"/>
                </a:solidFill>
                <a:latin typeface="微软雅黑" panose="020B0503020204020204" pitchFamily="34" charset="-122"/>
                <a:ea typeface="微软雅黑" panose="020B0503020204020204" pitchFamily="34" charset="-122"/>
              </a:rPr>
              <a:t>效率受校正源活度影响，精度不足</a:t>
            </a:r>
            <a:endParaRPr lang="en-US" altLang="zh-CN" sz="1200" b="1" dirty="0">
              <a:solidFill>
                <a:prstClr val="black"/>
              </a:solidFill>
              <a:latin typeface="微软雅黑" panose="020B0503020204020204" pitchFamily="34" charset="-122"/>
              <a:ea typeface="微软雅黑" panose="020B0503020204020204" pitchFamily="34" charset="-122"/>
            </a:endParaRPr>
          </a:p>
          <a:p>
            <a:pPr marL="285750" marR="0" lvl="0" indent="-285750" fontAlgn="auto">
              <a:buClrTx/>
              <a:buSzTx/>
              <a:tabLst/>
              <a:defRPr/>
            </a:pPr>
            <a:endParaRPr lang="en-US" altLang="zh-CN" sz="1200" b="1" dirty="0">
              <a:solidFill>
                <a:prstClr val="black"/>
              </a:solidFill>
              <a:latin typeface="微软雅黑" panose="020B0503020204020204" pitchFamily="34" charset="-122"/>
              <a:ea typeface="微软雅黑" panose="020B0503020204020204" pitchFamily="34" charset="-122"/>
            </a:endParaRPr>
          </a:p>
        </p:txBody>
      </p:sp>
      <p:sp>
        <p:nvSpPr>
          <p:cNvPr id="14" name="箭头: 下 13">
            <a:extLst>
              <a:ext uri="{FF2B5EF4-FFF2-40B4-BE49-F238E27FC236}">
                <a16:creationId xmlns:a16="http://schemas.microsoft.com/office/drawing/2014/main" id="{618B8350-8320-6161-83BB-34DDB7C7883C}"/>
              </a:ext>
            </a:extLst>
          </p:cNvPr>
          <p:cNvSpPr/>
          <p:nvPr/>
        </p:nvSpPr>
        <p:spPr>
          <a:xfrm rot="16200000">
            <a:off x="4637127" y="4320507"/>
            <a:ext cx="581057" cy="837651"/>
          </a:xfrm>
          <a:prstGeom prst="downArrow">
            <a:avLst/>
          </a:prstGeom>
          <a:solidFill>
            <a:schemeClr val="accent4">
              <a:lumMod val="40000"/>
              <a:lumOff val="60000"/>
            </a:schemeClr>
          </a:solidFill>
          <a:ln>
            <a:noFill/>
          </a:ln>
          <a:effectLst>
            <a:glow rad="139700">
              <a:schemeClr val="accent2">
                <a:satMod val="175000"/>
                <a:alpha val="40000"/>
              </a:schemeClr>
            </a:glow>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id="{21D159B2-48F7-20B6-3EDF-E1BA45884D96}"/>
              </a:ext>
            </a:extLst>
          </p:cNvPr>
          <p:cNvSpPr txBox="1"/>
          <p:nvPr/>
        </p:nvSpPr>
        <p:spPr>
          <a:xfrm>
            <a:off x="5801352" y="3139936"/>
            <a:ext cx="2031325" cy="369332"/>
          </a:xfrm>
          <a:prstGeom prst="rect">
            <a:avLst/>
          </a:prstGeom>
          <a:noFill/>
        </p:spPr>
        <p:txBody>
          <a:bodyPr wrap="none" rtlCol="0">
            <a:spAutoFit/>
          </a:bodyPr>
          <a:lstStyle/>
          <a:p>
            <a:r>
              <a:rPr lang="zh-CN" altLang="en-US" b="1" dirty="0">
                <a:solidFill>
                  <a:srgbClr val="FF0000"/>
                </a:solidFill>
                <a:latin typeface="微软雅黑" panose="020B0503020204020204" pitchFamily="34" charset="-122"/>
                <a:ea typeface="微软雅黑" panose="020B0503020204020204" pitchFamily="34" charset="-122"/>
              </a:rPr>
              <a:t>基于激光：亚皮秒</a:t>
            </a:r>
          </a:p>
        </p:txBody>
      </p:sp>
    </p:spTree>
    <p:extLst>
      <p:ext uri="{BB962C8B-B14F-4D97-AF65-F5344CB8AC3E}">
        <p14:creationId xmlns:p14="http://schemas.microsoft.com/office/powerpoint/2010/main" val="515785176"/>
      </p:ext>
    </p:extLst>
  </p:cSld>
  <p:clrMapOvr>
    <a:masterClrMapping/>
  </p:clrMapOvr>
  <mc:AlternateContent xmlns:mc="http://schemas.openxmlformats.org/markup-compatibility/2006" xmlns:p14="http://schemas.microsoft.com/office/powerpoint/2010/main">
    <mc:Choice Requires="p14">
      <p:transition spd="slow" p14:dur="2000" advTm="32876"/>
    </mc:Choice>
    <mc:Fallback xmlns="">
      <p:transition spd="slow" advTm="32876"/>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01469-BC11-D450-980E-68453271FBD2}"/>
            </a:ext>
          </a:extLst>
        </p:cNvPr>
        <p:cNvGrpSpPr/>
        <p:nvPr/>
      </p:nvGrpSpPr>
      <p:grpSpPr>
        <a:xfrm>
          <a:off x="0" y="0"/>
          <a:ext cx="0" cy="0"/>
          <a:chOff x="0" y="0"/>
          <a:chExt cx="0" cy="0"/>
        </a:xfrm>
      </p:grpSpPr>
      <p:sp>
        <p:nvSpPr>
          <p:cNvPr id="6" name="标题 5">
            <a:extLst>
              <a:ext uri="{FF2B5EF4-FFF2-40B4-BE49-F238E27FC236}">
                <a16:creationId xmlns:a16="http://schemas.microsoft.com/office/drawing/2014/main" id="{A911F062-A9AC-9E73-F4E5-FCA77F1A798B}"/>
              </a:ext>
            </a:extLst>
          </p:cNvPr>
          <p:cNvSpPr>
            <a:spLocks noGrp="1"/>
          </p:cNvSpPr>
          <p:nvPr>
            <p:ph type="title"/>
          </p:nvPr>
        </p:nvSpPr>
        <p:spPr>
          <a:xfrm>
            <a:off x="644992" y="175729"/>
            <a:ext cx="5554614" cy="603114"/>
          </a:xfrm>
        </p:spPr>
        <p:txBody>
          <a:bodyPr/>
          <a:lstStyle/>
          <a:p>
            <a:r>
              <a:rPr lang="zh-CN" altLang="en-US" dirty="0">
                <a:latin typeface="微软雅黑" panose="020B0503020204020204" pitchFamily="34" charset="-122"/>
                <a:ea typeface="微软雅黑" panose="020B0503020204020204" pitchFamily="34" charset="-122"/>
              </a:rPr>
              <a:t>皮秒脉冲信号应用</a:t>
            </a:r>
          </a:p>
        </p:txBody>
      </p:sp>
      <p:sp>
        <p:nvSpPr>
          <p:cNvPr id="18" name="文本框 17">
            <a:extLst>
              <a:ext uri="{FF2B5EF4-FFF2-40B4-BE49-F238E27FC236}">
                <a16:creationId xmlns:a16="http://schemas.microsoft.com/office/drawing/2014/main" id="{C20D02CA-6105-B6BB-0EEB-6F400C6EDED3}"/>
              </a:ext>
            </a:extLst>
          </p:cNvPr>
          <p:cNvSpPr txBox="1"/>
          <p:nvPr/>
        </p:nvSpPr>
        <p:spPr>
          <a:xfrm>
            <a:off x="699236" y="984529"/>
            <a:ext cx="10776484" cy="2224776"/>
          </a:xfrm>
          <a:prstGeom prst="rect">
            <a:avLst/>
          </a:prstGeom>
          <a:noFill/>
        </p:spPr>
        <p:txBody>
          <a:bodyPr wrap="square">
            <a:spAutoFit/>
          </a:bodyPr>
          <a:lstStyle/>
          <a:p>
            <a:pPr marL="285750" indent="-285750">
              <a:lnSpc>
                <a:spcPct val="20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皮秒脉冲信号提供的精确时间戳可以用来标定一些超快探测器</a:t>
            </a:r>
            <a:endParaRPr lang="en-US" altLang="zh-CN" dirty="0">
              <a:latin typeface="微软雅黑" panose="020B0503020204020204" pitchFamily="34" charset="-122"/>
              <a:ea typeface="微软雅黑" panose="020B0503020204020204" pitchFamily="34" charset="-122"/>
            </a:endParaRPr>
          </a:p>
          <a:p>
            <a:pPr marL="285750" indent="-285750">
              <a:lnSpc>
                <a:spcPct val="20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例如可以利用皮秒脉冲信号驱动产生皮秒级光脉冲，用来标定</a:t>
            </a:r>
            <a:r>
              <a:rPr lang="en-US" altLang="zh-CN" dirty="0">
                <a:latin typeface="微软雅黑" panose="020B0503020204020204" pitchFamily="34" charset="-122"/>
                <a:ea typeface="微软雅黑" panose="020B0503020204020204" pitchFamily="34" charset="-122"/>
              </a:rPr>
              <a:t>MCP-PMT</a:t>
            </a:r>
            <a:r>
              <a:rPr lang="zh-CN" altLang="en-US" dirty="0">
                <a:latin typeface="微软雅黑" panose="020B0503020204020204" pitchFamily="34" charset="-122"/>
                <a:ea typeface="微软雅黑" panose="020B0503020204020204" pitchFamily="34" charset="-122"/>
              </a:rPr>
              <a:t>等光电探测器的单光子时间响应性能</a:t>
            </a:r>
            <a:endParaRPr lang="en-US" altLang="zh-CN" dirty="0">
              <a:latin typeface="微软雅黑" panose="020B0503020204020204" pitchFamily="34" charset="-122"/>
              <a:ea typeface="微软雅黑" panose="020B0503020204020204" pitchFamily="34" charset="-122"/>
            </a:endParaRPr>
          </a:p>
          <a:p>
            <a:pPr marL="285750" indent="-285750">
              <a:lnSpc>
                <a:spcPct val="200000"/>
              </a:lnSpc>
              <a:buFont typeface="Arial" panose="020B0604020202020204" pitchFamily="34" charset="0"/>
              <a:buChar char="•"/>
            </a:pPr>
            <a:endParaRPr lang="en-US" altLang="zh-CN" dirty="0">
              <a:latin typeface="微软雅黑" panose="020B0503020204020204" pitchFamily="34" charset="-122"/>
              <a:ea typeface="微软雅黑" panose="020B0503020204020204" pitchFamily="34" charset="-122"/>
            </a:endParaRPr>
          </a:p>
        </p:txBody>
      </p:sp>
      <p:sp>
        <p:nvSpPr>
          <p:cNvPr id="4" name="AutoShape 2" descr="Refer to caption">
            <a:extLst>
              <a:ext uri="{FF2B5EF4-FFF2-40B4-BE49-F238E27FC236}">
                <a16:creationId xmlns:a16="http://schemas.microsoft.com/office/drawing/2014/main" id="{6BE83FAF-4D97-C48E-70E2-D90CB27E259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pic>
        <p:nvPicPr>
          <p:cNvPr id="8" name="图片 7">
            <a:extLst>
              <a:ext uri="{FF2B5EF4-FFF2-40B4-BE49-F238E27FC236}">
                <a16:creationId xmlns:a16="http://schemas.microsoft.com/office/drawing/2014/main" id="{7E8243FA-485A-7410-662C-A32710A78110}"/>
              </a:ext>
            </a:extLst>
          </p:cNvPr>
          <p:cNvPicPr>
            <a:picLocks noChangeAspect="1"/>
          </p:cNvPicPr>
          <p:nvPr/>
        </p:nvPicPr>
        <p:blipFill>
          <a:blip r:embed="rId3"/>
          <a:stretch>
            <a:fillRect/>
          </a:stretch>
        </p:blipFill>
        <p:spPr>
          <a:xfrm>
            <a:off x="7186920" y="2264202"/>
            <a:ext cx="2598674" cy="3609269"/>
          </a:xfrm>
          <a:prstGeom prst="rect">
            <a:avLst/>
          </a:prstGeom>
        </p:spPr>
      </p:pic>
      <p:pic>
        <p:nvPicPr>
          <p:cNvPr id="9" name="图片 8">
            <a:extLst>
              <a:ext uri="{FF2B5EF4-FFF2-40B4-BE49-F238E27FC236}">
                <a16:creationId xmlns:a16="http://schemas.microsoft.com/office/drawing/2014/main" id="{4CA9DBEB-3F71-50E8-A78A-9F724CFD4BF4}"/>
              </a:ext>
            </a:extLst>
          </p:cNvPr>
          <p:cNvPicPr>
            <a:picLocks noChangeAspect="1"/>
          </p:cNvPicPr>
          <p:nvPr/>
        </p:nvPicPr>
        <p:blipFill>
          <a:blip r:embed="rId4"/>
          <a:stretch>
            <a:fillRect/>
          </a:stretch>
        </p:blipFill>
        <p:spPr>
          <a:xfrm>
            <a:off x="1321867" y="2688658"/>
            <a:ext cx="3128403" cy="2760355"/>
          </a:xfrm>
          <a:prstGeom prst="rect">
            <a:avLst/>
          </a:prstGeom>
        </p:spPr>
      </p:pic>
      <p:sp>
        <p:nvSpPr>
          <p:cNvPr id="10" name="文本框 9">
            <a:extLst>
              <a:ext uri="{FF2B5EF4-FFF2-40B4-BE49-F238E27FC236}">
                <a16:creationId xmlns:a16="http://schemas.microsoft.com/office/drawing/2014/main" id="{9207AD3C-58A4-C3E4-A2F0-81E458547EA3}"/>
              </a:ext>
            </a:extLst>
          </p:cNvPr>
          <p:cNvSpPr txBox="1"/>
          <p:nvPr/>
        </p:nvSpPr>
        <p:spPr>
          <a:xfrm>
            <a:off x="1562632" y="5519851"/>
            <a:ext cx="2646878" cy="461665"/>
          </a:xfrm>
          <a:prstGeom prst="rect">
            <a:avLst/>
          </a:prstGeom>
          <a:noFill/>
        </p:spPr>
        <p:txBody>
          <a:bodyPr wrap="none" rtlCol="0">
            <a:spAutoFit/>
          </a:bodyPr>
          <a:lstStyle/>
          <a:p>
            <a:pPr algn="ctr"/>
            <a:r>
              <a:rPr lang="zh-CN" altLang="en-US" sz="1200" dirty="0">
                <a:latin typeface="微软雅黑" panose="020B0503020204020204" pitchFamily="34" charset="-122"/>
                <a:ea typeface="微软雅黑" panose="020B0503020204020204" pitchFamily="34" charset="-122"/>
              </a:rPr>
              <a:t>一种基于雪崩二极管的脉冲驱动电路</a:t>
            </a:r>
            <a:endParaRPr lang="en-US" altLang="zh-CN" sz="1200" dirty="0">
              <a:latin typeface="微软雅黑" panose="020B0503020204020204" pitchFamily="34" charset="-122"/>
              <a:ea typeface="微软雅黑" panose="020B0503020204020204" pitchFamily="34" charset="-122"/>
            </a:endParaRPr>
          </a:p>
          <a:p>
            <a:pPr algn="ctr"/>
            <a:r>
              <a:rPr lang="en-US" altLang="zh-CN" sz="1200" dirty="0">
                <a:latin typeface="微软雅黑" panose="020B0503020204020204" pitchFamily="34" charset="-122"/>
                <a:ea typeface="微软雅黑" panose="020B0503020204020204" pitchFamily="34" charset="-122"/>
              </a:rPr>
              <a:t>(Rongen &amp; </a:t>
            </a:r>
            <a:r>
              <a:rPr lang="en-US" altLang="zh-CN" sz="1200" dirty="0" err="1">
                <a:latin typeface="微软雅黑" panose="020B0503020204020204" pitchFamily="34" charset="-122"/>
                <a:ea typeface="微软雅黑" panose="020B0503020204020204" pitchFamily="34" charset="-122"/>
              </a:rPr>
              <a:t>Schaufel</a:t>
            </a:r>
            <a:r>
              <a:rPr lang="en-US" altLang="zh-CN" sz="1200" dirty="0">
                <a:latin typeface="微软雅黑" panose="020B0503020204020204" pitchFamily="34" charset="-122"/>
                <a:ea typeface="微软雅黑" panose="020B0503020204020204" pitchFamily="34" charset="-122"/>
              </a:rPr>
              <a:t>, 2018)</a:t>
            </a:r>
            <a:endParaRPr lang="zh-CN" altLang="en-US" sz="1200" dirty="0">
              <a:latin typeface="微软雅黑" panose="020B0503020204020204" pitchFamily="34" charset="-122"/>
              <a:ea typeface="微软雅黑" panose="020B0503020204020204" pitchFamily="34" charset="-122"/>
            </a:endParaRPr>
          </a:p>
        </p:txBody>
      </p:sp>
      <p:sp>
        <p:nvSpPr>
          <p:cNvPr id="11" name="文本框 10">
            <a:extLst>
              <a:ext uri="{FF2B5EF4-FFF2-40B4-BE49-F238E27FC236}">
                <a16:creationId xmlns:a16="http://schemas.microsoft.com/office/drawing/2014/main" id="{AA997213-7205-366B-F3DE-4D1E51E16E1B}"/>
              </a:ext>
            </a:extLst>
          </p:cNvPr>
          <p:cNvSpPr txBox="1"/>
          <p:nvPr/>
        </p:nvSpPr>
        <p:spPr>
          <a:xfrm>
            <a:off x="7535391" y="5781461"/>
            <a:ext cx="2140330" cy="461665"/>
          </a:xfrm>
          <a:prstGeom prst="rect">
            <a:avLst/>
          </a:prstGeom>
          <a:noFill/>
        </p:spPr>
        <p:txBody>
          <a:bodyPr wrap="none" rtlCol="0">
            <a:spAutoFit/>
          </a:bodyPr>
          <a:lstStyle/>
          <a:p>
            <a:pPr algn="ctr"/>
            <a:r>
              <a:rPr lang="zh-CN" altLang="en-US" sz="1200" dirty="0">
                <a:latin typeface="微软雅黑" panose="020B0503020204020204" pitchFamily="34" charset="-122"/>
                <a:ea typeface="微软雅黑" panose="020B0503020204020204" pitchFamily="34" charset="-122"/>
              </a:rPr>
              <a:t>脉冲光源模块</a:t>
            </a:r>
            <a:endParaRPr lang="en-US" altLang="zh-CN" sz="1200" dirty="0">
              <a:latin typeface="微软雅黑" panose="020B0503020204020204" pitchFamily="34" charset="-122"/>
              <a:ea typeface="微软雅黑" panose="020B0503020204020204" pitchFamily="34" charset="-122"/>
            </a:endParaRPr>
          </a:p>
          <a:p>
            <a:pPr algn="ctr"/>
            <a:r>
              <a:rPr lang="en-US" altLang="zh-CN" sz="1200" dirty="0">
                <a:latin typeface="微软雅黑" panose="020B0503020204020204" pitchFamily="34" charset="-122"/>
                <a:ea typeface="微软雅黑" panose="020B0503020204020204" pitchFamily="34" charset="-122"/>
              </a:rPr>
              <a:t>(Rongen &amp; </a:t>
            </a:r>
            <a:r>
              <a:rPr lang="en-US" altLang="zh-CN" sz="1200" dirty="0" err="1">
                <a:latin typeface="微软雅黑" panose="020B0503020204020204" pitchFamily="34" charset="-122"/>
                <a:ea typeface="微软雅黑" panose="020B0503020204020204" pitchFamily="34" charset="-122"/>
              </a:rPr>
              <a:t>Schaufel</a:t>
            </a:r>
            <a:r>
              <a:rPr lang="en-US" altLang="zh-CN" sz="1200" dirty="0">
                <a:latin typeface="微软雅黑" panose="020B0503020204020204" pitchFamily="34" charset="-122"/>
                <a:ea typeface="微软雅黑" panose="020B0503020204020204" pitchFamily="34" charset="-122"/>
              </a:rPr>
              <a:t>, 2018)</a:t>
            </a:r>
            <a:endParaRPr lang="zh-CN" altLang="en-US" sz="12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260989440"/>
      </p:ext>
    </p:extLst>
  </p:cSld>
  <p:clrMapOvr>
    <a:masterClrMapping/>
  </p:clrMapOvr>
  <mc:AlternateContent xmlns:mc="http://schemas.openxmlformats.org/markup-compatibility/2006" xmlns:p14="http://schemas.microsoft.com/office/powerpoint/2010/main">
    <mc:Choice Requires="p14">
      <p:transition spd="slow" p14:dur="2000" advTm="32876"/>
    </mc:Choice>
    <mc:Fallback xmlns="">
      <p:transition spd="slow" advTm="32876"/>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a:extLst>
              <a:ext uri="{FF2B5EF4-FFF2-40B4-BE49-F238E27FC236}">
                <a16:creationId xmlns:a16="http://schemas.microsoft.com/office/drawing/2014/main" id="{59D910F7-A3E2-0F5E-B25A-6E676DF9F140}"/>
              </a:ext>
            </a:extLst>
          </p:cNvPr>
          <p:cNvSpPr>
            <a:spLocks noGrp="1"/>
          </p:cNvSpPr>
          <p:nvPr>
            <p:ph type="title"/>
          </p:nvPr>
        </p:nvSpPr>
        <p:spPr>
          <a:xfrm>
            <a:off x="701040" y="107005"/>
            <a:ext cx="11490960" cy="603114"/>
          </a:xfrm>
          <a:solidFill>
            <a:srgbClr val="004098"/>
          </a:solidFill>
          <a:ln>
            <a:solidFill>
              <a:srgbClr val="004098"/>
            </a:solidFill>
          </a:ln>
        </p:spPr>
        <p:txBody>
          <a:bodyPr>
            <a:normAutofit/>
          </a:bodyPr>
          <a:lstStyle/>
          <a:p>
            <a:r>
              <a:rPr lang="en-US" altLang="zh-CN" sz="3600" b="1" dirty="0">
                <a:solidFill>
                  <a:schemeClr val="bg1"/>
                </a:solidFill>
              </a:rPr>
              <a:t>Outline</a:t>
            </a:r>
            <a:endParaRPr lang="zh-CN" altLang="en-US" sz="3600" b="1" dirty="0">
              <a:solidFill>
                <a:schemeClr val="bg1"/>
              </a:solidFill>
            </a:endParaRPr>
          </a:p>
        </p:txBody>
      </p:sp>
      <p:sp>
        <p:nvSpPr>
          <p:cNvPr id="7" name="Content Placeholder 1">
            <a:extLst>
              <a:ext uri="{FF2B5EF4-FFF2-40B4-BE49-F238E27FC236}">
                <a16:creationId xmlns:a16="http://schemas.microsoft.com/office/drawing/2014/main" id="{C81CF1D2-410D-DCA5-5571-AE95F64311E9}"/>
              </a:ext>
            </a:extLst>
          </p:cNvPr>
          <p:cNvSpPr>
            <a:spLocks noGrp="1"/>
          </p:cNvSpPr>
          <p:nvPr>
            <p:ph idx="1"/>
          </p:nvPr>
        </p:nvSpPr>
        <p:spPr>
          <a:xfrm>
            <a:off x="502072" y="1100139"/>
            <a:ext cx="10574900" cy="4111941"/>
          </a:xfrm>
        </p:spPr>
        <p:txBody>
          <a:bodyPr>
            <a:noAutofit/>
          </a:bodyPr>
          <a:lstStyle/>
          <a:p>
            <a:pPr>
              <a:lnSpc>
                <a:spcPct val="120000"/>
              </a:lnSpc>
              <a:spcBef>
                <a:spcPts val="1800"/>
              </a:spcBef>
            </a:pPr>
            <a:r>
              <a:rPr lang="en-US" b="1" dirty="0">
                <a:latin typeface="微软雅黑" panose="020B0503020204020204" pitchFamily="34" charset="-122"/>
                <a:ea typeface="微软雅黑" panose="020B0503020204020204" pitchFamily="34" charset="-122"/>
                <a:cs typeface="Mangal" panose="02040503050203030202" pitchFamily="18" charset="0"/>
              </a:rPr>
              <a:t> </a:t>
            </a:r>
            <a:r>
              <a:rPr lang="zh-CN" altLang="en-US" b="1" dirty="0">
                <a:latin typeface="微软雅黑" panose="020B0503020204020204" pitchFamily="34" charset="-122"/>
                <a:ea typeface="微软雅黑" panose="020B0503020204020204" pitchFamily="34" charset="-122"/>
                <a:cs typeface="Mangal" panose="02040503050203030202" pitchFamily="18" charset="0"/>
              </a:rPr>
              <a:t>皮秒脉冲简介及应用</a:t>
            </a:r>
            <a:endParaRPr lang="en-US" altLang="zh-CN" b="1" dirty="0">
              <a:latin typeface="微软雅黑" panose="020B0503020204020204" pitchFamily="34" charset="-122"/>
              <a:ea typeface="微软雅黑" panose="020B0503020204020204" pitchFamily="34" charset="-122"/>
              <a:cs typeface="Mangal" panose="02040503050203030202" pitchFamily="18" charset="0"/>
            </a:endParaRPr>
          </a:p>
          <a:p>
            <a:pPr>
              <a:lnSpc>
                <a:spcPct val="120000"/>
              </a:lnSpc>
              <a:spcBef>
                <a:spcPts val="1800"/>
              </a:spcBef>
            </a:pPr>
            <a:r>
              <a:rPr lang="en-US" altLang="zh-CN" b="1" dirty="0">
                <a:latin typeface="微软雅黑" panose="020B0503020204020204" pitchFamily="34" charset="-122"/>
                <a:ea typeface="微软雅黑" panose="020B0503020204020204" pitchFamily="34" charset="-122"/>
                <a:cs typeface="Mangal" panose="02040503050203030202" pitchFamily="18" charset="0"/>
              </a:rPr>
              <a:t> </a:t>
            </a:r>
            <a:r>
              <a:rPr lang="zh-CN" altLang="en-US" b="1" dirty="0">
                <a:solidFill>
                  <a:srgbClr val="FF0000"/>
                </a:solidFill>
                <a:latin typeface="微软雅黑" panose="020B0503020204020204" pitchFamily="34" charset="-122"/>
                <a:ea typeface="微软雅黑" panose="020B0503020204020204" pitchFamily="34" charset="-122"/>
                <a:cs typeface="Mangal" panose="02040503050203030202" pitchFamily="18" charset="0"/>
              </a:rPr>
              <a:t>相关皮秒脉冲产生方法</a:t>
            </a:r>
            <a:endParaRPr lang="en-US" altLang="zh-CN" b="1" dirty="0">
              <a:solidFill>
                <a:srgbClr val="FF0000"/>
              </a:solidFill>
              <a:latin typeface="微软雅黑" panose="020B0503020204020204" pitchFamily="34" charset="-122"/>
              <a:ea typeface="微软雅黑" panose="020B0503020204020204" pitchFamily="34" charset="-122"/>
            </a:endParaRPr>
          </a:p>
          <a:p>
            <a:pPr>
              <a:lnSpc>
                <a:spcPct val="120000"/>
              </a:lnSpc>
              <a:spcBef>
                <a:spcPts val="1800"/>
              </a:spcBef>
            </a:pPr>
            <a:r>
              <a:rPr lang="en-US" altLang="zh-CN" sz="2800" b="1" kern="100" dirty="0">
                <a:effectLst/>
                <a:latin typeface="微软雅黑" panose="020B0503020204020204" pitchFamily="34" charset="-122"/>
                <a:ea typeface="微软雅黑" panose="020B0503020204020204" pitchFamily="34" charset="-122"/>
                <a:cs typeface="Times New Roman" panose="02020603050405020304" pitchFamily="18" charset="0"/>
              </a:rPr>
              <a:t> </a:t>
            </a:r>
            <a:r>
              <a:rPr lang="zh-CN" altLang="zh-CN" sz="2800" b="1" kern="100" dirty="0">
                <a:effectLst/>
                <a:latin typeface="微软雅黑" panose="020B0503020204020204" pitchFamily="34" charset="-122"/>
                <a:ea typeface="微软雅黑" panose="020B0503020204020204" pitchFamily="34" charset="-122"/>
                <a:cs typeface="Times New Roman" panose="02020603050405020304" pitchFamily="18" charset="0"/>
              </a:rPr>
              <a:t>基于级联射频电路的皮秒脉冲信号获取方法</a:t>
            </a:r>
            <a:endParaRPr lang="en-US" altLang="zh-CN" b="1" dirty="0">
              <a:latin typeface="微软雅黑" panose="020B0503020204020204" pitchFamily="34" charset="-122"/>
              <a:ea typeface="微软雅黑" panose="020B0503020204020204" pitchFamily="34" charset="-122"/>
              <a:cs typeface="Mangal" panose="02040503050203030202" pitchFamily="18" charset="0"/>
            </a:endParaRPr>
          </a:p>
          <a:p>
            <a:pPr>
              <a:lnSpc>
                <a:spcPct val="120000"/>
              </a:lnSpc>
              <a:spcBef>
                <a:spcPts val="1800"/>
              </a:spcBef>
            </a:pPr>
            <a:r>
              <a:rPr lang="zh-CN" altLang="en-US" b="1" dirty="0">
                <a:latin typeface="微软雅黑" panose="020B0503020204020204" pitchFamily="34" charset="-122"/>
                <a:ea typeface="微软雅黑" panose="020B0503020204020204" pitchFamily="34" charset="-122"/>
                <a:cs typeface="Mangal" panose="02040503050203030202" pitchFamily="18" charset="0"/>
              </a:rPr>
              <a:t> 总结</a:t>
            </a:r>
            <a:endParaRPr lang="en-US" b="1" dirty="0">
              <a:latin typeface="+mn-lt"/>
              <a:cs typeface="Mangal" panose="02040503050203030202" pitchFamily="18" charset="0"/>
            </a:endParaRPr>
          </a:p>
        </p:txBody>
      </p:sp>
      <p:sp>
        <p:nvSpPr>
          <p:cNvPr id="4" name="灯片编号占位符 4">
            <a:extLst>
              <a:ext uri="{FF2B5EF4-FFF2-40B4-BE49-F238E27FC236}">
                <a16:creationId xmlns:a16="http://schemas.microsoft.com/office/drawing/2014/main" id="{8671B444-F483-6030-97EA-6347019A4DF0}"/>
              </a:ext>
            </a:extLst>
          </p:cNvPr>
          <p:cNvSpPr txBox="1">
            <a:spLocks/>
          </p:cNvSpPr>
          <p:nvPr/>
        </p:nvSpPr>
        <p:spPr>
          <a:xfrm>
            <a:off x="10946860" y="6370269"/>
            <a:ext cx="105545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A028483-0FE6-4755-AEE9-A09CB6CDE29D}" type="slidenum">
              <a:rPr lang="en-US" smtClean="0"/>
              <a:pPr/>
              <a:t>9</a:t>
            </a:fld>
            <a:endParaRPr lang="en-US" dirty="0"/>
          </a:p>
        </p:txBody>
      </p:sp>
    </p:spTree>
    <p:extLst>
      <p:ext uri="{BB962C8B-B14F-4D97-AF65-F5344CB8AC3E}">
        <p14:creationId xmlns:p14="http://schemas.microsoft.com/office/powerpoint/2010/main" val="2508142581"/>
      </p:ext>
    </p:extLst>
  </p:cSld>
  <p:clrMapOvr>
    <a:masterClrMapping/>
  </p:clrMapOvr>
  <mc:AlternateContent xmlns:mc="http://schemas.openxmlformats.org/markup-compatibility/2006" xmlns:p14="http://schemas.microsoft.com/office/powerpoint/2010/main">
    <mc:Choice Requires="p14">
      <p:transition spd="slow" p14:dur="2000" advTm="4463"/>
    </mc:Choice>
    <mc:Fallback xmlns="">
      <p:transition spd="slow" advTm="4463"/>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ofc_master.pptx" id="{CD6C27F4-F724-4893-9768-E202B485D786}" vid="{C4662DC9-7C19-443B-8A41-8C729F3B655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uofc_master</Template>
  <TotalTime>35870</TotalTime>
  <Words>1422</Words>
  <Application>Microsoft Office PowerPoint</Application>
  <PresentationFormat>宽屏</PresentationFormat>
  <Paragraphs>144</Paragraphs>
  <Slides>20</Slides>
  <Notes>3</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20</vt:i4>
      </vt:variant>
    </vt:vector>
  </HeadingPairs>
  <TitlesOfParts>
    <vt:vector size="29" baseType="lpstr">
      <vt:lpstr>等线</vt:lpstr>
      <vt:lpstr>微软雅黑</vt:lpstr>
      <vt:lpstr>Arial</vt:lpstr>
      <vt:lpstr>Arial Black</vt:lpstr>
      <vt:lpstr>Calibri</vt:lpstr>
      <vt:lpstr>Calibri Light</vt:lpstr>
      <vt:lpstr>Cambria Math</vt:lpstr>
      <vt:lpstr>Wingdings</vt:lpstr>
      <vt:lpstr>Office Theme</vt:lpstr>
      <vt:lpstr>基于级联射频电路的皮秒脉冲信号获取方法研究</vt:lpstr>
      <vt:lpstr>Outline</vt:lpstr>
      <vt:lpstr>皮秒脉冲信号简介</vt:lpstr>
      <vt:lpstr>皮秒脉冲信号应用</vt:lpstr>
      <vt:lpstr>皮秒脉冲信号应用</vt:lpstr>
      <vt:lpstr>皮秒脉冲信号应用</vt:lpstr>
      <vt:lpstr>皮秒脉冲信号应用</vt:lpstr>
      <vt:lpstr>皮秒脉冲信号应用</vt:lpstr>
      <vt:lpstr>Outline</vt:lpstr>
      <vt:lpstr>皮秒脉冲产生方法</vt:lpstr>
      <vt:lpstr>皮秒脉冲产生方法</vt:lpstr>
      <vt:lpstr>Outline</vt:lpstr>
      <vt:lpstr>基于级联射频电路的皮秒脉冲信号获取方法</vt:lpstr>
      <vt:lpstr>基于级联射频电路的皮秒脉冲信号获取方法</vt:lpstr>
      <vt:lpstr>测试结果</vt:lpstr>
      <vt:lpstr>应用</vt:lpstr>
      <vt:lpstr>Outline</vt:lpstr>
      <vt:lpstr>总结</vt:lpstr>
      <vt:lpstr>PowerPoint 演示文稿</vt:lpstr>
      <vt:lpstr>Reference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Ultra-fast detector for TOF-PET</dc:title>
  <dc:creator>Weiyan PAN;Yingjie WANG</dc:creator>
  <cp:keywords>The 2023 International Workshop on the High Energy Circular Electron Positron Collider</cp:keywords>
  <cp:lastModifiedBy>璃 浅</cp:lastModifiedBy>
  <cp:revision>924</cp:revision>
  <dcterms:created xsi:type="dcterms:W3CDTF">2017-01-03T16:42:03Z</dcterms:created>
  <dcterms:modified xsi:type="dcterms:W3CDTF">2026-08-03T07:01:19Z</dcterms:modified>
</cp:coreProperties>
</file>