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87" autoAdjust="0"/>
    <p:restoredTop sz="43438" autoAdjust="0"/>
  </p:normalViewPr>
  <p:slideViewPr>
    <p:cSldViewPr snapToGrid="0">
      <p:cViewPr varScale="1">
        <p:scale>
          <a:sx n="35" d="100"/>
          <a:sy n="35" d="100"/>
        </p:scale>
        <p:origin x="178" y="38"/>
      </p:cViewPr>
      <p:guideLst/>
    </p:cSldViewPr>
  </p:slideViewPr>
  <p:notesTextViewPr>
    <p:cViewPr>
      <p:scale>
        <a:sx n="1" d="1"/>
        <a:sy n="1" d="1"/>
      </p:scale>
      <p:origin x="0" y="-101"/>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0 V</c:v>
          </c:tx>
          <c:spPr>
            <a:solidFill>
              <a:srgbClr val="2E75B6"/>
            </a:solidFill>
          </c:spPr>
          <c:invertIfNegative val="1"/>
          <c:dLbls>
            <c:spPr>
              <a:noFill/>
              <a:ln>
                <a:noFill/>
              </a:ln>
            </c:spPr>
            <c:txPr>
              <a:bodyPr anchorCtr="1"/>
              <a:lstStyle/>
              <a:p>
                <a:pPr>
                  <a:defRPr sz="615"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6"/>
              <c:pt idx="0">
                <c:v>151
10 Hz</c:v>
              </c:pt>
              <c:pt idx="1">
                <c:v>152
10 Hz</c:v>
              </c:pt>
              <c:pt idx="2">
                <c:v>151
100 Hz</c:v>
              </c:pt>
              <c:pt idx="3">
                <c:v>152
100 Hz</c:v>
              </c:pt>
              <c:pt idx="4">
                <c:v>151
1 kHz</c:v>
              </c:pt>
              <c:pt idx="5">
                <c:v>152
1 kHz</c:v>
              </c:pt>
            </c:strLit>
          </c:cat>
          <c:val>
            <c:numLit>
              <c:formatCode>0.00</c:formatCode>
              <c:ptCount val="6"/>
              <c:pt idx="0">
                <c:v>0.19</c:v>
              </c:pt>
              <c:pt idx="1">
                <c:v>0.17</c:v>
              </c:pt>
              <c:pt idx="2">
                <c:v>0.77</c:v>
              </c:pt>
              <c:pt idx="3">
                <c:v>0.68</c:v>
              </c:pt>
              <c:pt idx="4">
                <c:v>1.91</c:v>
              </c:pt>
              <c:pt idx="5">
                <c:v>1.93</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BD6C-40E6-9D4A-BECDC9730F07}"/>
            </c:ext>
          </c:extLst>
        </c:ser>
        <c:ser>
          <c:idx val="1"/>
          <c:order val="1"/>
          <c:tx>
            <c:v>+4 V</c:v>
          </c:tx>
          <c:spPr>
            <a:solidFill>
              <a:srgbClr val="0A9D98"/>
            </a:solidFill>
          </c:spPr>
          <c:invertIfNegative val="1"/>
          <c:dLbls>
            <c:spPr>
              <a:noFill/>
              <a:ln>
                <a:noFill/>
              </a:ln>
            </c:spPr>
            <c:txPr>
              <a:bodyPr anchorCtr="1"/>
              <a:lstStyle/>
              <a:p>
                <a:pPr>
                  <a:defRPr sz="615"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6"/>
              <c:pt idx="0">
                <c:v>151
10 Hz</c:v>
              </c:pt>
              <c:pt idx="1">
                <c:v>152
10 Hz</c:v>
              </c:pt>
              <c:pt idx="2">
                <c:v>151
100 Hz</c:v>
              </c:pt>
              <c:pt idx="3">
                <c:v>152
100 Hz</c:v>
              </c:pt>
              <c:pt idx="4">
                <c:v>151
1 kHz</c:v>
              </c:pt>
              <c:pt idx="5">
                <c:v>152
1 kHz</c:v>
              </c:pt>
            </c:strLit>
          </c:cat>
          <c:val>
            <c:numLit>
              <c:formatCode>0.00</c:formatCode>
              <c:ptCount val="6"/>
              <c:pt idx="0">
                <c:v>0.36</c:v>
              </c:pt>
              <c:pt idx="1">
                <c:v>0.32</c:v>
              </c:pt>
              <c:pt idx="2">
                <c:v>0.85</c:v>
              </c:pt>
              <c:pt idx="3">
                <c:v>0.74</c:v>
              </c:pt>
              <c:pt idx="4">
                <c:v>1.95</c:v>
              </c:pt>
              <c:pt idx="5">
                <c:v>1.98</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BD6C-40E6-9D4A-BECDC9730F07}"/>
            </c:ext>
          </c:extLst>
        </c:ser>
        <c:ser>
          <c:idx val="2"/>
          <c:order val="2"/>
          <c:tx>
            <c:v>−4 V</c:v>
          </c:tx>
          <c:spPr>
            <a:solidFill>
              <a:srgbClr val="C9903E"/>
            </a:solidFill>
          </c:spPr>
          <c:invertIfNegative val="1"/>
          <c:dLbls>
            <c:spPr>
              <a:noFill/>
              <a:ln>
                <a:noFill/>
              </a:ln>
            </c:spPr>
            <c:txPr>
              <a:bodyPr anchorCtr="1"/>
              <a:lstStyle/>
              <a:p>
                <a:pPr>
                  <a:defRPr sz="615"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6"/>
              <c:pt idx="0">
                <c:v>151
10 Hz</c:v>
              </c:pt>
              <c:pt idx="1">
                <c:v>152
10 Hz</c:v>
              </c:pt>
              <c:pt idx="2">
                <c:v>151
100 Hz</c:v>
              </c:pt>
              <c:pt idx="3">
                <c:v>152
100 Hz</c:v>
              </c:pt>
              <c:pt idx="4">
                <c:v>151
1 kHz</c:v>
              </c:pt>
              <c:pt idx="5">
                <c:v>152
1 kHz</c:v>
              </c:pt>
            </c:strLit>
          </c:cat>
          <c:val>
            <c:numLit>
              <c:formatCode>0.00</c:formatCode>
              <c:ptCount val="6"/>
              <c:pt idx="0">
                <c:v>0.33</c:v>
              </c:pt>
              <c:pt idx="1">
                <c:v>0.36</c:v>
              </c:pt>
              <c:pt idx="2">
                <c:v>0.81</c:v>
              </c:pt>
              <c:pt idx="3">
                <c:v>0.69</c:v>
              </c:pt>
              <c:pt idx="4">
                <c:v>1.92</c:v>
              </c:pt>
              <c:pt idx="5">
                <c:v>1.98</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BD6C-40E6-9D4A-BECDC9730F07}"/>
            </c:ext>
          </c:extLst>
        </c:ser>
        <c:dLbls>
          <c:dLblPos val="outEnd"/>
          <c:showLegendKey val="0"/>
          <c:showVal val="1"/>
          <c:showCatName val="0"/>
          <c:showSerName val="0"/>
          <c:showPercent val="0"/>
          <c:showBubbleSize val="0"/>
        </c:dLbls>
        <c:gapWidth val="48"/>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D8E0E7"/>
            </a:solidFill>
            <a:prstDash val="solid"/>
          </a:ln>
        </c:spPr>
        <c:txPr>
          <a:bodyPr anchorCtr="1"/>
          <a:lstStyle/>
          <a:p>
            <a:pPr>
              <a:defRPr sz="810">
                <a:solidFill>
                  <a:srgbClr val="20252A"/>
                </a:solidFill>
              </a:defRPr>
            </a:pPr>
            <a:endParaRPr lang="zh-CN"/>
          </a:p>
        </c:txPr>
        <c:crossAx val="48672768"/>
        <c:crosses val="autoZero"/>
        <c:auto val="1"/>
        <c:lblAlgn val="ctr"/>
        <c:lblOffset val="100"/>
        <c:noMultiLvlLbl val="1"/>
      </c:catAx>
      <c:valAx>
        <c:axId val="48672768"/>
        <c:scaling>
          <c:orientation val="minMax"/>
          <c:max val="2.2000000000000002"/>
          <c:min val="0"/>
        </c:scaling>
        <c:delete val="0"/>
        <c:axPos val="l"/>
        <c:majorGridlines>
          <c:spPr>
            <a:ln w="9525">
              <a:solidFill>
                <a:srgbClr val="D8E0E7"/>
              </a:solidFill>
              <a:prstDash val="solid"/>
            </a:ln>
          </c:spPr>
        </c:majorGridlines>
        <c:title>
          <c:tx>
            <c:rich>
              <a:bodyPr/>
              <a:lstStyle/>
              <a:p>
                <a:r>
                  <a:rPr lang="el-GR" sz="788">
                    <a:solidFill>
                      <a:srgbClr val="63707C"/>
                    </a:solidFill>
                  </a:rPr>
                  <a:t>μ</a:t>
                </a:r>
                <a:r>
                  <a:rPr lang="en-US" sz="788">
                    <a:solidFill>
                      <a:srgbClr val="63707C"/>
                    </a:solidFill>
                  </a:rPr>
                  <a:t>V RMS</a:t>
                </a:r>
              </a:p>
            </c:rich>
          </c:tx>
          <c:overlay val="0"/>
        </c:title>
        <c:numFmt formatCode="0.00" sourceLinked="1"/>
        <c:majorTickMark val="none"/>
        <c:minorTickMark val="none"/>
        <c:tickLblPos val="nextTo"/>
        <c:spPr>
          <a:ln w="9525">
            <a:solidFill>
              <a:srgbClr val="D4D4D4"/>
            </a:solidFill>
            <a:prstDash val="solid"/>
          </a:ln>
        </c:spPr>
        <c:txPr>
          <a:bodyPr anchorCtr="1"/>
          <a:lstStyle/>
          <a:p>
            <a:pPr>
              <a:defRPr sz="788">
                <a:solidFill>
                  <a:srgbClr val="63707C"/>
                </a:solidFill>
              </a:defRPr>
            </a:pPr>
            <a:endParaRPr lang="zh-CN"/>
          </a:p>
        </c:txPr>
        <c:crossAx val="48650112"/>
        <c:crosses val="autoZero"/>
        <c:crossBetween val="between"/>
        <c:majorUnit val="0.5"/>
      </c:valAx>
      <c:spPr>
        <a:solidFill>
          <a:srgbClr val="FFFFFF"/>
        </a:solidFill>
        <a:ln w="0">
          <a:noFill/>
          <a:prstDash val="solid"/>
        </a:ln>
      </c:spPr>
    </c:plotArea>
    <c:legend>
      <c:legendPos val="b"/>
      <c:overlay val="0"/>
      <c:txPr>
        <a:bodyPr anchorCtr="1"/>
        <a:lstStyle/>
        <a:p>
          <a:pPr>
            <a:defRPr sz="810">
              <a:solidFill>
                <a:srgbClr val="63707C"/>
              </a:solidFill>
            </a:defRPr>
          </a:pPr>
          <a:endParaRPr lang="zh-CN"/>
        </a:p>
      </c:txPr>
    </c:legend>
    <c:plotVisOnly val="1"/>
    <c:dispBlanksAs val="zero"/>
    <c:showDLblsOverMax val="1"/>
  </c:chart>
  <c:spPr>
    <a:solidFill>
      <a:srgbClr val="FFFFFF"/>
    </a:solidFill>
    <a:ln w="0">
      <a:noFill/>
      <a:prstDash val="solid"/>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0 V</c:v>
          </c:tx>
          <c:spPr>
            <a:solidFill>
              <a:srgbClr val="2E75B6"/>
            </a:solidFill>
          </c:spPr>
          <c:invertIfNegative val="1"/>
          <c:dLbls>
            <c:spPr>
              <a:noFill/>
              <a:ln>
                <a:noFill/>
              </a:ln>
            </c:spPr>
            <c:txPr>
              <a:bodyPr anchorCtr="1"/>
              <a:lstStyle/>
              <a:p>
                <a:pPr>
                  <a:defRPr sz="638"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Lit>
              <c:formatCode>General</c:formatCode>
              <c:ptCount val="2"/>
              <c:pt idx="0">
                <c:v>151</c:v>
              </c:pt>
              <c:pt idx="1">
                <c:v>152</c:v>
              </c:pt>
            </c:numLit>
          </c:cat>
          <c:val>
            <c:numLit>
              <c:formatCode>0.0</c:formatCode>
              <c:ptCount val="2"/>
              <c:pt idx="0">
                <c:v>15.7</c:v>
              </c:pt>
              <c:pt idx="1">
                <c:v>20.5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73FC-4F75-BC94-D5A6B64F317D}"/>
            </c:ext>
          </c:extLst>
        </c:ser>
        <c:ser>
          <c:idx val="1"/>
          <c:order val="1"/>
          <c:tx>
            <c:v>+4 V</c:v>
          </c:tx>
          <c:spPr>
            <a:solidFill>
              <a:srgbClr val="0A9D98"/>
            </a:solidFill>
          </c:spPr>
          <c:invertIfNegative val="1"/>
          <c:dLbls>
            <c:spPr>
              <a:noFill/>
              <a:ln>
                <a:noFill/>
              </a:ln>
            </c:spPr>
            <c:txPr>
              <a:bodyPr anchorCtr="1"/>
              <a:lstStyle/>
              <a:p>
                <a:pPr>
                  <a:defRPr sz="638"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Lit>
              <c:formatCode>General</c:formatCode>
              <c:ptCount val="2"/>
              <c:pt idx="0">
                <c:v>151</c:v>
              </c:pt>
              <c:pt idx="1">
                <c:v>152</c:v>
              </c:pt>
            </c:numLit>
          </c:cat>
          <c:val>
            <c:numLit>
              <c:formatCode>0.0</c:formatCode>
              <c:ptCount val="2"/>
              <c:pt idx="0">
                <c:v>15.7</c:v>
              </c:pt>
              <c:pt idx="1">
                <c:v>20.5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73FC-4F75-BC94-D5A6B64F317D}"/>
            </c:ext>
          </c:extLst>
        </c:ser>
        <c:ser>
          <c:idx val="2"/>
          <c:order val="2"/>
          <c:tx>
            <c:v>−4 V</c:v>
          </c:tx>
          <c:spPr>
            <a:solidFill>
              <a:srgbClr val="C9903E"/>
            </a:solidFill>
          </c:spPr>
          <c:invertIfNegative val="1"/>
          <c:dLbls>
            <c:spPr>
              <a:noFill/>
              <a:ln>
                <a:noFill/>
              </a:ln>
            </c:spPr>
            <c:txPr>
              <a:bodyPr anchorCtr="1"/>
              <a:lstStyle/>
              <a:p>
                <a:pPr>
                  <a:defRPr sz="638"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Lit>
              <c:formatCode>General</c:formatCode>
              <c:ptCount val="2"/>
              <c:pt idx="0">
                <c:v>151</c:v>
              </c:pt>
              <c:pt idx="1">
                <c:v>152</c:v>
              </c:pt>
            </c:numLit>
          </c:cat>
          <c:val>
            <c:numLit>
              <c:formatCode>0.0</c:formatCode>
              <c:ptCount val="2"/>
              <c:pt idx="0">
                <c:v>15.7</c:v>
              </c:pt>
              <c:pt idx="1">
                <c:v>20.5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73FC-4F75-BC94-D5A6B64F317D}"/>
            </c:ext>
          </c:extLst>
        </c:ser>
        <c:dLbls>
          <c:dLblPos val="outEnd"/>
          <c:showLegendKey val="0"/>
          <c:showVal val="1"/>
          <c:showCatName val="0"/>
          <c:showSerName val="0"/>
          <c:showPercent val="0"/>
          <c:showBubbleSize val="0"/>
        </c:dLbls>
        <c:gapWidth val="40"/>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D8E0E7"/>
            </a:solidFill>
            <a:prstDash val="solid"/>
          </a:ln>
        </c:spPr>
        <c:txPr>
          <a:bodyPr anchorCtr="1"/>
          <a:lstStyle/>
          <a:p>
            <a:pPr>
              <a:defRPr sz="840">
                <a:solidFill>
                  <a:srgbClr val="20252A"/>
                </a:solidFill>
              </a:defRPr>
            </a:pPr>
            <a:endParaRPr lang="zh-CN"/>
          </a:p>
        </c:txPr>
        <c:crossAx val="48672768"/>
        <c:crosses val="autoZero"/>
        <c:auto val="1"/>
        <c:lblAlgn val="ctr"/>
        <c:lblOffset val="100"/>
        <c:noMultiLvlLbl val="1"/>
      </c:catAx>
      <c:valAx>
        <c:axId val="48672768"/>
        <c:scaling>
          <c:orientation val="minMax"/>
          <c:max val="22"/>
          <c:min val="0"/>
        </c:scaling>
        <c:delete val="0"/>
        <c:axPos val="l"/>
        <c:majorGridlines>
          <c:spPr>
            <a:ln w="9525">
              <a:solidFill>
                <a:srgbClr val="D8E0E7"/>
              </a:solidFill>
              <a:prstDash val="solid"/>
            </a:ln>
          </c:spPr>
        </c:majorGridlines>
        <c:title>
          <c:tx>
            <c:rich>
              <a:bodyPr/>
              <a:lstStyle/>
              <a:p>
                <a:r>
                  <a:rPr lang="el-GR" sz="788">
                    <a:solidFill>
                      <a:srgbClr val="63707C"/>
                    </a:solidFill>
                  </a:rPr>
                  <a:t>μ</a:t>
                </a:r>
                <a:r>
                  <a:rPr lang="en-US" sz="788">
                    <a:solidFill>
                      <a:srgbClr val="63707C"/>
                    </a:solidFill>
                  </a:rPr>
                  <a:t>V RMS</a:t>
                </a:r>
              </a:p>
            </c:rich>
          </c:tx>
          <c:overlay val="0"/>
        </c:title>
        <c:numFmt formatCode="0.0" sourceLinked="1"/>
        <c:majorTickMark val="none"/>
        <c:minorTickMark val="none"/>
        <c:tickLblPos val="nextTo"/>
        <c:spPr>
          <a:ln w="9525">
            <a:solidFill>
              <a:srgbClr val="D4D4D4"/>
            </a:solidFill>
            <a:prstDash val="solid"/>
          </a:ln>
        </c:spPr>
        <c:txPr>
          <a:bodyPr anchorCtr="1"/>
          <a:lstStyle/>
          <a:p>
            <a:pPr>
              <a:defRPr sz="788">
                <a:solidFill>
                  <a:srgbClr val="63707C"/>
                </a:solidFill>
              </a:defRPr>
            </a:pPr>
            <a:endParaRPr lang="zh-CN"/>
          </a:p>
        </c:txPr>
        <c:crossAx val="48650112"/>
        <c:crosses val="autoZero"/>
        <c:crossBetween val="between"/>
        <c:majorUnit val="5"/>
      </c:valAx>
      <c:spPr>
        <a:solidFill>
          <a:srgbClr val="FFFFFF"/>
        </a:solidFill>
        <a:ln w="0">
          <a:noFill/>
          <a:prstDash val="solid"/>
        </a:ln>
      </c:spPr>
    </c:plotArea>
    <c:plotVisOnly val="1"/>
    <c:dispBlanksAs val="zero"/>
    <c:showDLblsOverMax val="1"/>
  </c:chart>
  <c:spPr>
    <a:solidFill>
      <a:srgbClr val="FFFFFF"/>
    </a:solidFill>
    <a:ln w="0">
      <a:noFill/>
      <a:prstDash val="solid"/>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151初版</c:v>
          </c:tx>
          <c:spPr>
            <a:solidFill>
              <a:srgbClr val="6F7C88"/>
            </a:solidFill>
          </c:spPr>
          <c:invertIfNegative val="1"/>
          <c:dLbls>
            <c:spPr>
              <a:noFill/>
              <a:ln>
                <a:noFill/>
              </a:ln>
            </c:spPr>
            <c:txPr>
              <a:bodyPr anchorCtr="1"/>
              <a:lstStyle/>
              <a:p>
                <a:pPr>
                  <a:defRPr sz="623"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0.1–10 Hz</c:v>
              </c:pt>
              <c:pt idx="1">
                <c:v>0.1–100 Hz</c:v>
              </c:pt>
              <c:pt idx="2">
                <c:v>0.1–1 kHz</c:v>
              </c:pt>
            </c:strLit>
          </c:cat>
          <c:val>
            <c:numLit>
              <c:formatCode>0.00</c:formatCode>
              <c:ptCount val="3"/>
              <c:pt idx="0">
                <c:v>0.19</c:v>
              </c:pt>
              <c:pt idx="1">
                <c:v>0.77</c:v>
              </c:pt>
              <c:pt idx="2">
                <c:v>1.91</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9C96-4819-AA72-C5B5F53E5E66}"/>
            </c:ext>
          </c:extLst>
        </c:ser>
        <c:ser>
          <c:idx val="1"/>
          <c:order val="1"/>
          <c:tx>
            <c:v>152初版</c:v>
          </c:tx>
          <c:spPr>
            <a:solidFill>
              <a:srgbClr val="A9B3BC"/>
            </a:solidFill>
          </c:spPr>
          <c:invertIfNegative val="1"/>
          <c:dLbls>
            <c:spPr>
              <a:noFill/>
              <a:ln>
                <a:noFill/>
              </a:ln>
            </c:spPr>
            <c:txPr>
              <a:bodyPr anchorCtr="1"/>
              <a:lstStyle/>
              <a:p>
                <a:pPr>
                  <a:defRPr sz="623"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0.1–10 Hz</c:v>
              </c:pt>
              <c:pt idx="1">
                <c:v>0.1–100 Hz</c:v>
              </c:pt>
              <c:pt idx="2">
                <c:v>0.1–1 kHz</c:v>
              </c:pt>
            </c:strLit>
          </c:cat>
          <c:val>
            <c:numLit>
              <c:formatCode>0.00</c:formatCode>
              <c:ptCount val="3"/>
              <c:pt idx="0">
                <c:v>0.17</c:v>
              </c:pt>
              <c:pt idx="1">
                <c:v>0.68</c:v>
              </c:pt>
              <c:pt idx="2">
                <c:v>1.93</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9C96-4819-AA72-C5B5F53E5E66}"/>
            </c:ext>
          </c:extLst>
        </c:ser>
        <c:ser>
          <c:idx val="2"/>
          <c:order val="2"/>
          <c:tx>
            <c:v>六阶滤波器单测</c:v>
          </c:tx>
          <c:spPr>
            <a:solidFill>
              <a:srgbClr val="C9903E"/>
            </a:solidFill>
          </c:spPr>
          <c:invertIfNegative val="1"/>
          <c:dLbls>
            <c:spPr>
              <a:noFill/>
              <a:ln>
                <a:noFill/>
              </a:ln>
            </c:spPr>
            <c:txPr>
              <a:bodyPr anchorCtr="1"/>
              <a:lstStyle/>
              <a:p>
                <a:pPr>
                  <a:defRPr sz="623"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0.1–10 Hz</c:v>
              </c:pt>
              <c:pt idx="1">
                <c:v>0.1–100 Hz</c:v>
              </c:pt>
              <c:pt idx="2">
                <c:v>0.1–1 kHz</c:v>
              </c:pt>
            </c:strLit>
          </c:cat>
          <c:val>
            <c:numLit>
              <c:formatCode>0.00</c:formatCode>
              <c:ptCount val="3"/>
              <c:pt idx="0">
                <c:v>0.16</c:v>
              </c:pt>
              <c:pt idx="1">
                <c:v>0.56000000000000005</c:v>
              </c:pt>
              <c:pt idx="2">
                <c:v>1.71</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9C96-4819-AA72-C5B5F53E5E66}"/>
            </c:ext>
          </c:extLst>
        </c:ser>
        <c:ser>
          <c:idx val="3"/>
          <c:order val="3"/>
          <c:tx>
            <c:v>DAC+Buffer</c:v>
          </c:tx>
          <c:spPr>
            <a:solidFill>
              <a:srgbClr val="2E75B6"/>
            </a:solidFill>
          </c:spPr>
          <c:invertIfNegative val="1"/>
          <c:dLbls>
            <c:spPr>
              <a:noFill/>
              <a:ln>
                <a:noFill/>
              </a:ln>
            </c:spPr>
            <c:txPr>
              <a:bodyPr anchorCtr="1"/>
              <a:lstStyle/>
              <a:p>
                <a:pPr>
                  <a:defRPr sz="623"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0.1–10 Hz</c:v>
              </c:pt>
              <c:pt idx="1">
                <c:v>0.1–100 Hz</c:v>
              </c:pt>
              <c:pt idx="2">
                <c:v>0.1–1 kHz</c:v>
              </c:pt>
            </c:strLit>
          </c:cat>
          <c:val>
            <c:numLit>
              <c:formatCode>0.00</c:formatCode>
              <c:ptCount val="3"/>
              <c:pt idx="0">
                <c:v>0.19</c:v>
              </c:pt>
              <c:pt idx="1">
                <c:v>0.45</c:v>
              </c:pt>
              <c:pt idx="2">
                <c:v>0.76</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9C96-4819-AA72-C5B5F53E5E66}"/>
            </c:ext>
          </c:extLst>
        </c:ser>
        <c:ser>
          <c:idx val="4"/>
          <c:order val="4"/>
          <c:tx>
            <c:v>151改版</c:v>
          </c:tx>
          <c:spPr>
            <a:solidFill>
              <a:srgbClr val="0A9D98"/>
            </a:solidFill>
          </c:spPr>
          <c:invertIfNegative val="1"/>
          <c:dLbls>
            <c:dLbl>
              <c:idx val="0"/>
              <c:tx>
                <c:rich>
                  <a:bodyPr/>
                  <a:lstStyle/>
                  <a:p>
                    <a:r>
                      <a:rPr lang="en-US" altLang="zh-CN"/>
                      <a:t>0.20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C96-4819-AA72-C5B5F53E5E66}"/>
                </c:ext>
              </c:extLst>
            </c:dLbl>
            <c:dLbl>
              <c:idx val="1"/>
              <c:tx>
                <c:rich>
                  <a:bodyPr/>
                  <a:lstStyle/>
                  <a:p>
                    <a:r>
                      <a:rPr lang="en-US" altLang="zh-CN"/>
                      <a:t>0.42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C96-4819-AA72-C5B5F53E5E66}"/>
                </c:ext>
              </c:extLst>
            </c:dLbl>
            <c:dLbl>
              <c:idx val="2"/>
              <c:tx>
                <c:rich>
                  <a:bodyPr/>
                  <a:lstStyle/>
                  <a:p>
                    <a:r>
                      <a:rPr lang="en-US" altLang="zh-CN"/>
                      <a:t>1.11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C96-4819-AA72-C5B5F53E5E66}"/>
                </c:ext>
              </c:extLst>
            </c:dLbl>
            <c:spPr>
              <a:noFill/>
              <a:ln>
                <a:noFill/>
              </a:ln>
            </c:spPr>
            <c:txPr>
              <a:bodyPr anchorCtr="1"/>
              <a:lstStyle/>
              <a:p>
                <a:pPr>
                  <a:defRPr sz="623"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0.1–10 Hz</c:v>
              </c:pt>
              <c:pt idx="1">
                <c:v>0.1–100 Hz</c:v>
              </c:pt>
              <c:pt idx="2">
                <c:v>0.1–1 kHz</c:v>
              </c:pt>
            </c:strLit>
          </c:cat>
          <c:val>
            <c:numLit>
              <c:formatCode>0.0000</c:formatCode>
              <c:ptCount val="3"/>
              <c:pt idx="0">
                <c:v>0.19570000000000001</c:v>
              </c:pt>
              <c:pt idx="1">
                <c:v>0.42170000000000002</c:v>
              </c:pt>
              <c:pt idx="2">
                <c:v>1.075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7-9C96-4819-AA72-C5B5F53E5E66}"/>
            </c:ext>
          </c:extLst>
        </c:ser>
        <c:dLbls>
          <c:dLblPos val="outEnd"/>
          <c:showLegendKey val="0"/>
          <c:showVal val="1"/>
          <c:showCatName val="0"/>
          <c:showSerName val="0"/>
          <c:showPercent val="0"/>
          <c:showBubbleSize val="0"/>
        </c:dLbls>
        <c:gapWidth val="42"/>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D8E0E7"/>
            </a:solidFill>
            <a:prstDash val="solid"/>
          </a:ln>
        </c:spPr>
        <c:txPr>
          <a:bodyPr anchorCtr="1"/>
          <a:lstStyle/>
          <a:p>
            <a:pPr>
              <a:defRPr sz="870">
                <a:solidFill>
                  <a:srgbClr val="20252A"/>
                </a:solidFill>
              </a:defRPr>
            </a:pPr>
            <a:endParaRPr lang="zh-CN"/>
          </a:p>
        </c:txPr>
        <c:crossAx val="48672768"/>
        <c:crosses val="autoZero"/>
        <c:auto val="1"/>
        <c:lblAlgn val="ctr"/>
        <c:lblOffset val="100"/>
        <c:noMultiLvlLbl val="1"/>
      </c:catAx>
      <c:valAx>
        <c:axId val="48672768"/>
        <c:scaling>
          <c:orientation val="minMax"/>
          <c:max val="2.2000000000000002"/>
          <c:min val="0"/>
        </c:scaling>
        <c:delete val="0"/>
        <c:axPos val="l"/>
        <c:majorGridlines>
          <c:spPr>
            <a:ln w="9525">
              <a:solidFill>
                <a:srgbClr val="D8E0E7"/>
              </a:solidFill>
              <a:prstDash val="solid"/>
            </a:ln>
          </c:spPr>
        </c:majorGridlines>
        <c:title>
          <c:tx>
            <c:rich>
              <a:bodyPr/>
              <a:lstStyle/>
              <a:p>
                <a:r>
                  <a:rPr lang="el-GR" sz="788">
                    <a:solidFill>
                      <a:srgbClr val="63707C"/>
                    </a:solidFill>
                  </a:rPr>
                  <a:t>μ</a:t>
                </a:r>
                <a:r>
                  <a:rPr lang="en-US" sz="788">
                    <a:solidFill>
                      <a:srgbClr val="63707C"/>
                    </a:solidFill>
                  </a:rPr>
                  <a:t>V RMS</a:t>
                </a:r>
              </a:p>
            </c:rich>
          </c:tx>
          <c:overlay val="0"/>
        </c:title>
        <c:numFmt formatCode="0.00" sourceLinked="1"/>
        <c:majorTickMark val="none"/>
        <c:minorTickMark val="none"/>
        <c:tickLblPos val="nextTo"/>
        <c:spPr>
          <a:ln w="9525">
            <a:solidFill>
              <a:srgbClr val="D4D4D4"/>
            </a:solidFill>
            <a:prstDash val="solid"/>
          </a:ln>
        </c:spPr>
        <c:txPr>
          <a:bodyPr anchorCtr="1"/>
          <a:lstStyle/>
          <a:p>
            <a:pPr>
              <a:defRPr sz="788">
                <a:solidFill>
                  <a:srgbClr val="63707C"/>
                </a:solidFill>
              </a:defRPr>
            </a:pPr>
            <a:endParaRPr lang="zh-CN"/>
          </a:p>
        </c:txPr>
        <c:crossAx val="48650112"/>
        <c:crosses val="autoZero"/>
        <c:crossBetween val="between"/>
        <c:majorUnit val="0.5"/>
      </c:valAx>
      <c:spPr>
        <a:solidFill>
          <a:srgbClr val="FFFFFF"/>
        </a:solidFill>
        <a:ln w="0">
          <a:noFill/>
          <a:prstDash val="solid"/>
        </a:ln>
      </c:spPr>
    </c:plotArea>
    <c:legend>
      <c:legendPos val="b"/>
      <c:overlay val="0"/>
      <c:txPr>
        <a:bodyPr anchorCtr="1"/>
        <a:lstStyle/>
        <a:p>
          <a:pPr>
            <a:defRPr sz="765">
              <a:solidFill>
                <a:srgbClr val="63707C"/>
              </a:solidFill>
            </a:defRPr>
          </a:pPr>
          <a:endParaRPr lang="zh-CN"/>
        </a:p>
      </c:txPr>
    </c:legend>
    <c:plotVisOnly val="1"/>
    <c:dispBlanksAs val="zero"/>
    <c:showDLblsOverMax val="1"/>
  </c:chart>
  <c:spPr>
    <a:solidFill>
      <a:srgbClr val="FFFFFF"/>
    </a:solidFill>
    <a:ln w="0">
      <a:noFill/>
      <a:prstDash val="solid"/>
    </a:ln>
  </c:sp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151初版</c:v>
          </c:tx>
          <c:spPr>
            <a:solidFill>
              <a:srgbClr val="6F7C88"/>
            </a:solidFill>
          </c:spPr>
          <c:invertIfNegative val="1"/>
          <c:dLbls>
            <c:spPr>
              <a:noFill/>
              <a:ln>
                <a:noFill/>
              </a:ln>
            </c:spPr>
            <c:txPr>
              <a:bodyPr anchorCtr="1"/>
              <a:lstStyle/>
              <a:p>
                <a:pPr>
                  <a:defRPr sz="690"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0.1–10 kHz</c:v>
              </c:pt>
            </c:strLit>
          </c:cat>
          <c:val>
            <c:numLit>
              <c:formatCode>0.0</c:formatCode>
              <c:ptCount val="1"/>
              <c:pt idx="0">
                <c:v>15.7</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9841-4918-B3F1-499BBCA76F8A}"/>
            </c:ext>
          </c:extLst>
        </c:ser>
        <c:ser>
          <c:idx val="1"/>
          <c:order val="1"/>
          <c:tx>
            <c:v>152初版</c:v>
          </c:tx>
          <c:spPr>
            <a:solidFill>
              <a:srgbClr val="A9B3BC"/>
            </a:solidFill>
          </c:spPr>
          <c:invertIfNegative val="1"/>
          <c:dLbls>
            <c:spPr>
              <a:noFill/>
              <a:ln>
                <a:noFill/>
              </a:ln>
            </c:spPr>
            <c:txPr>
              <a:bodyPr anchorCtr="1"/>
              <a:lstStyle/>
              <a:p>
                <a:pPr>
                  <a:defRPr sz="690"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0.1–10 kHz</c:v>
              </c:pt>
            </c:strLit>
          </c:cat>
          <c:val>
            <c:numLit>
              <c:formatCode>0.0</c:formatCode>
              <c:ptCount val="1"/>
              <c:pt idx="0">
                <c:v>20.5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9841-4918-B3F1-499BBCA76F8A}"/>
            </c:ext>
          </c:extLst>
        </c:ser>
        <c:ser>
          <c:idx val="2"/>
          <c:order val="2"/>
          <c:tx>
            <c:v>六阶滤波器单测</c:v>
          </c:tx>
          <c:spPr>
            <a:solidFill>
              <a:srgbClr val="C9903E"/>
            </a:solidFill>
          </c:spPr>
          <c:invertIfNegative val="1"/>
          <c:dLbls>
            <c:spPr>
              <a:noFill/>
              <a:ln>
                <a:noFill/>
              </a:ln>
            </c:spPr>
            <c:txPr>
              <a:bodyPr anchorCtr="1"/>
              <a:lstStyle/>
              <a:p>
                <a:pPr>
                  <a:defRPr sz="690"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0.1–10 kHz</c:v>
              </c:pt>
            </c:strLit>
          </c:cat>
          <c:val>
            <c:numLit>
              <c:formatCode>0.0</c:formatCode>
              <c:ptCount val="1"/>
              <c:pt idx="0">
                <c:v>15.4</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9841-4918-B3F1-499BBCA76F8A}"/>
            </c:ext>
          </c:extLst>
        </c:ser>
        <c:ser>
          <c:idx val="3"/>
          <c:order val="3"/>
          <c:tx>
            <c:v>DAC+Buffer</c:v>
          </c:tx>
          <c:spPr>
            <a:solidFill>
              <a:srgbClr val="2E75B6"/>
            </a:solidFill>
          </c:spPr>
          <c:invertIfNegative val="1"/>
          <c:dLbls>
            <c:spPr>
              <a:noFill/>
              <a:ln>
                <a:noFill/>
              </a:ln>
            </c:spPr>
            <c:txPr>
              <a:bodyPr anchorCtr="1"/>
              <a:lstStyle/>
              <a:p>
                <a:pPr>
                  <a:defRPr sz="690"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0.1–10 kHz</c:v>
              </c:pt>
            </c:strLit>
          </c:cat>
          <c:val>
            <c:numLit>
              <c:formatCode>0.00</c:formatCode>
              <c:ptCount val="1"/>
              <c:pt idx="0">
                <c:v>2.99</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9841-4918-B3F1-499BBCA76F8A}"/>
            </c:ext>
          </c:extLst>
        </c:ser>
        <c:ser>
          <c:idx val="4"/>
          <c:order val="4"/>
          <c:tx>
            <c:v>151改版</c:v>
          </c:tx>
          <c:spPr>
            <a:solidFill>
              <a:srgbClr val="0A9D98"/>
            </a:solidFill>
          </c:spPr>
          <c:invertIfNegative val="1"/>
          <c:dLbls>
            <c:dLbl>
              <c:idx val="0"/>
              <c:tx>
                <c:rich>
                  <a:bodyPr/>
                  <a:lstStyle/>
                  <a:p>
                    <a:r>
                      <a:rPr lang="en-US" altLang="zh-CN"/>
                      <a:t>6.09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841-4918-B3F1-499BBCA76F8A}"/>
                </c:ext>
              </c:extLst>
            </c:dLbl>
            <c:spPr>
              <a:noFill/>
              <a:ln>
                <a:noFill/>
              </a:ln>
            </c:spPr>
            <c:txPr>
              <a:bodyPr anchorCtr="1"/>
              <a:lstStyle/>
              <a:p>
                <a:pPr>
                  <a:defRPr sz="690" b="1">
                    <a:solidFill>
                      <a:srgbClr val="20252A"/>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0.1–10 kHz</c:v>
              </c:pt>
            </c:strLit>
          </c:cat>
          <c:val>
            <c:numLit>
              <c:formatCode>0.000</c:formatCode>
              <c:ptCount val="1"/>
              <c:pt idx="0">
                <c:v>6.0940000000000003</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5-9841-4918-B3F1-499BBCA76F8A}"/>
            </c:ext>
          </c:extLst>
        </c:ser>
        <c:dLbls>
          <c:dLblPos val="outEnd"/>
          <c:showLegendKey val="0"/>
          <c:showVal val="1"/>
          <c:showCatName val="0"/>
          <c:showSerName val="0"/>
          <c:showPercent val="0"/>
          <c:showBubbleSize val="0"/>
        </c:dLbls>
        <c:gapWidth val="36"/>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D8E0E7"/>
            </a:solidFill>
            <a:prstDash val="solid"/>
          </a:ln>
        </c:spPr>
        <c:txPr>
          <a:bodyPr anchorCtr="1"/>
          <a:lstStyle/>
          <a:p>
            <a:pPr>
              <a:defRPr sz="870">
                <a:solidFill>
                  <a:srgbClr val="20252A"/>
                </a:solidFill>
              </a:defRPr>
            </a:pPr>
            <a:endParaRPr lang="zh-CN"/>
          </a:p>
        </c:txPr>
        <c:crossAx val="48672768"/>
        <c:crosses val="autoZero"/>
        <c:auto val="1"/>
        <c:lblAlgn val="ctr"/>
        <c:lblOffset val="100"/>
        <c:noMultiLvlLbl val="1"/>
      </c:catAx>
      <c:valAx>
        <c:axId val="48672768"/>
        <c:scaling>
          <c:orientation val="minMax"/>
          <c:max val="22"/>
          <c:min val="0"/>
        </c:scaling>
        <c:delete val="0"/>
        <c:axPos val="l"/>
        <c:majorGridlines>
          <c:spPr>
            <a:ln w="9525">
              <a:solidFill>
                <a:srgbClr val="D8E0E7"/>
              </a:solidFill>
              <a:prstDash val="solid"/>
            </a:ln>
          </c:spPr>
        </c:majorGridlines>
        <c:title>
          <c:tx>
            <c:rich>
              <a:bodyPr/>
              <a:lstStyle/>
              <a:p>
                <a:r>
                  <a:rPr lang="el-GR" sz="788">
                    <a:solidFill>
                      <a:srgbClr val="63707C"/>
                    </a:solidFill>
                  </a:rPr>
                  <a:t>μ</a:t>
                </a:r>
                <a:r>
                  <a:rPr lang="en-US" sz="788">
                    <a:solidFill>
                      <a:srgbClr val="63707C"/>
                    </a:solidFill>
                  </a:rPr>
                  <a:t>V RMS</a:t>
                </a:r>
              </a:p>
            </c:rich>
          </c:tx>
          <c:overlay val="0"/>
        </c:title>
        <c:numFmt formatCode="0.0" sourceLinked="1"/>
        <c:majorTickMark val="none"/>
        <c:minorTickMark val="none"/>
        <c:tickLblPos val="nextTo"/>
        <c:spPr>
          <a:ln w="9525">
            <a:solidFill>
              <a:srgbClr val="D4D4D4"/>
            </a:solidFill>
            <a:prstDash val="solid"/>
          </a:ln>
        </c:spPr>
        <c:txPr>
          <a:bodyPr anchorCtr="1"/>
          <a:lstStyle/>
          <a:p>
            <a:pPr>
              <a:defRPr sz="788">
                <a:solidFill>
                  <a:srgbClr val="63707C"/>
                </a:solidFill>
              </a:defRPr>
            </a:pPr>
            <a:endParaRPr lang="zh-CN"/>
          </a:p>
        </c:txPr>
        <c:crossAx val="48650112"/>
        <c:crosses val="autoZero"/>
        <c:crossBetween val="between"/>
        <c:majorUnit val="5"/>
      </c:valAx>
      <c:spPr>
        <a:solidFill>
          <a:srgbClr val="FFFFFF"/>
        </a:solidFill>
        <a:ln w="0">
          <a:noFill/>
          <a:prstDash val="solid"/>
        </a:ln>
      </c:spPr>
    </c:plotArea>
    <c:plotVisOnly val="1"/>
    <c:dispBlanksAs val="zero"/>
    <c:showDLblsOverMax val="1"/>
  </c:chart>
  <c:spPr>
    <a:solidFill>
      <a:srgbClr val="FFFFFF"/>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老师们同学们大家好，我的报告讲介绍我们设计的高精度电压源以及其性能测试。</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滤波器初版完成以后，实际测试发现宽带噪声偏大，所以做了分段测试排查。</a:t>
            </a:r>
          </a:p>
          <a:p>
            <a:r>
              <a:rPr lang="zh-CN" altLang="en-US" dirty="0"/>
              <a:t>结果非常明显：整机在</a:t>
            </a:r>
            <a:r>
              <a:rPr lang="en-US" altLang="zh-CN" dirty="0"/>
              <a:t>0.1</a:t>
            </a:r>
            <a:r>
              <a:rPr lang="zh-CN" altLang="en-US" dirty="0"/>
              <a:t>到</a:t>
            </a:r>
            <a:r>
              <a:rPr lang="en-US" altLang="zh-CN" dirty="0"/>
              <a:t>10 kHz</a:t>
            </a:r>
            <a:r>
              <a:rPr lang="zh-CN" altLang="en-US" dirty="0"/>
              <a:t>内的噪声是</a:t>
            </a:r>
            <a:r>
              <a:rPr lang="en-US" altLang="zh-CN" dirty="0"/>
              <a:t>15.7 </a:t>
            </a:r>
            <a:r>
              <a:rPr lang="en-US" altLang="zh-CN" dirty="0" err="1"/>
              <a:t>μV</a:t>
            </a:r>
            <a:r>
              <a:rPr lang="zh-CN" altLang="en-US" dirty="0"/>
              <a:t> </a:t>
            </a:r>
            <a:r>
              <a:rPr lang="en-US" altLang="zh-CN" dirty="0"/>
              <a:t>RMS</a:t>
            </a:r>
            <a:r>
              <a:rPr lang="zh-CN" altLang="en-US" dirty="0"/>
              <a:t>，而把六阶滤波器单独测试得到</a:t>
            </a:r>
            <a:r>
              <a:rPr lang="en-US" altLang="zh-CN" dirty="0"/>
              <a:t>15.4 </a:t>
            </a:r>
            <a:r>
              <a:rPr lang="en-US" altLang="zh-CN" dirty="0" err="1"/>
              <a:t>μV</a:t>
            </a:r>
            <a:r>
              <a:rPr lang="zh-CN" altLang="en-US" dirty="0"/>
              <a:t> </a:t>
            </a:r>
            <a:r>
              <a:rPr lang="en-US" altLang="zh-CN" dirty="0"/>
              <a:t>RMS</a:t>
            </a:r>
            <a:r>
              <a:rPr lang="zh-CN" altLang="en-US" dirty="0"/>
              <a:t>，几乎和整机一样；反过来</a:t>
            </a:r>
            <a:r>
              <a:rPr lang="en-US" altLang="zh-CN" dirty="0"/>
              <a:t>DAC</a:t>
            </a:r>
            <a:r>
              <a:rPr lang="zh-CN" altLang="en-US" dirty="0"/>
              <a:t>加输出</a:t>
            </a:r>
            <a:r>
              <a:rPr lang="en-US" altLang="zh-CN" dirty="0"/>
              <a:t>Buffer</a:t>
            </a:r>
            <a:r>
              <a:rPr lang="zh-CN" altLang="en-US" dirty="0"/>
              <a:t>这一部分只有</a:t>
            </a:r>
            <a:r>
              <a:rPr lang="en-US" altLang="zh-CN" dirty="0"/>
              <a:t>2.99 </a:t>
            </a:r>
            <a:r>
              <a:rPr lang="en-US" altLang="zh-CN" dirty="0" err="1"/>
              <a:t>μV</a:t>
            </a:r>
            <a:r>
              <a:rPr lang="zh-CN" altLang="en-US" dirty="0"/>
              <a:t> </a:t>
            </a:r>
            <a:r>
              <a:rPr lang="en-US" altLang="zh-CN" dirty="0"/>
              <a:t>RMS</a:t>
            </a:r>
            <a:r>
              <a:rPr lang="zh-CN" altLang="en-US" dirty="0"/>
              <a:t>。</a:t>
            </a:r>
          </a:p>
          <a:p>
            <a:r>
              <a:rPr lang="zh-CN" altLang="en-US" dirty="0"/>
              <a:t>所以可以判断，当时的主要宽带噪声瓶颈并不在</a:t>
            </a:r>
            <a:r>
              <a:rPr lang="en-US" altLang="zh-CN" dirty="0"/>
              <a:t>DAC</a:t>
            </a:r>
            <a:r>
              <a:rPr lang="zh-CN" altLang="en-US" dirty="0"/>
              <a:t>，而在后级六阶滤波器。</a:t>
            </a:r>
          </a:p>
          <a:p>
            <a:r>
              <a:rPr lang="zh-CN" altLang="en-US" dirty="0"/>
              <a:t>进一步分析主要有三个原因：第一是部分电阻阻值偏高，热噪声较大；第二是</a:t>
            </a:r>
            <a:r>
              <a:rPr lang="en-US" altLang="zh-CN" dirty="0"/>
              <a:t>MFB</a:t>
            </a:r>
            <a:r>
              <a:rPr lang="zh-CN" altLang="en-US" dirty="0"/>
              <a:t>高</a:t>
            </a:r>
            <a:r>
              <a:rPr lang="en-US" altLang="zh-CN" dirty="0"/>
              <a:t>Q</a:t>
            </a:r>
            <a:r>
              <a:rPr lang="zh-CN" altLang="en-US" dirty="0"/>
              <a:t>级在截止附近具有较高噪声增益；第三是高</a:t>
            </a:r>
            <a:r>
              <a:rPr lang="en-US" altLang="zh-CN" dirty="0"/>
              <a:t>Q</a:t>
            </a:r>
            <a:r>
              <a:rPr lang="zh-CN" altLang="en-US" dirty="0"/>
              <a:t>级放在最后一级，它自身产生的噪声没有后续低通再帮助衰减。</a:t>
            </a:r>
          </a:p>
          <a:p>
            <a:r>
              <a:rPr lang="zh-CN" altLang="en-US" dirty="0"/>
              <a:t>（</a:t>
            </a:r>
            <a:r>
              <a:rPr lang="zh-CN" altLang="en-US" b="1" dirty="0"/>
              <a:t>备问知识，不念：</a:t>
            </a:r>
            <a:br>
              <a:rPr lang="zh-CN" altLang="en-US" dirty="0"/>
            </a:br>
            <a:r>
              <a:rPr lang="zh-CN" altLang="en-US" dirty="0"/>
              <a:t>电阻热噪声电压密度为 </a:t>
            </a:r>
            <a:r>
              <a:rPr lang="en-US" altLang="zh-CN" dirty="0"/>
              <a:t>4kTR​</a:t>
            </a:r>
            <a:r>
              <a:rPr lang="zh-CN" altLang="en-US" dirty="0"/>
              <a:t>，所以电阻值越大，热噪声电压越高；积分到一定带宽以后还要再乘以有效噪声带宽的平方根。</a:t>
            </a:r>
            <a:br>
              <a:rPr lang="zh-CN" altLang="en-US" dirty="0"/>
            </a:br>
            <a:r>
              <a:rPr lang="zh-CN" altLang="en-US" dirty="0"/>
              <a:t>运放的“噪声增益”不一定等于信号增益。运放输入电压噪声会按照噪声增益传递到输出，而</a:t>
            </a:r>
            <a:r>
              <a:rPr lang="en-US" altLang="zh-CN" dirty="0"/>
              <a:t>MFB</a:t>
            </a:r>
            <a:r>
              <a:rPr lang="zh-CN" altLang="en-US" dirty="0"/>
              <a:t>结构的噪声增益会随频率变化，高</a:t>
            </a:r>
            <a:r>
              <a:rPr lang="en-US" altLang="zh-CN" dirty="0"/>
              <a:t>Q</a:t>
            </a:r>
            <a:r>
              <a:rPr lang="zh-CN" altLang="en-US" dirty="0"/>
              <a:t>时截止附近尤其值得注意。</a:t>
            </a:r>
            <a:br>
              <a:rPr lang="zh-CN" altLang="en-US" dirty="0"/>
            </a:br>
            <a:r>
              <a:rPr lang="zh-CN" altLang="en-US" dirty="0"/>
              <a:t>互不相关噪声不能直接相加电压，而是按功率相加：</a:t>
            </a:r>
            <a:r>
              <a:rPr lang="en-US" altLang="zh-CN" dirty="0" err="1"/>
              <a:t>Vtotal</a:t>
            </a:r>
            <a:r>
              <a:rPr lang="zh-CN" altLang="en-US" dirty="0"/>
              <a:t>​</a:t>
            </a:r>
            <a:r>
              <a:rPr lang="en-US" altLang="zh-CN" dirty="0"/>
              <a:t>=V12​+V22​+⋯​</a:t>
            </a:r>
            <a:r>
              <a:rPr lang="zh-CN" altLang="en-US" dirty="0"/>
              <a:t>。</a:t>
            </a:r>
            <a:br>
              <a:rPr lang="zh-CN" altLang="en-US" dirty="0"/>
            </a:br>
            <a:r>
              <a:rPr lang="zh-CN" altLang="en-US" dirty="0"/>
              <a:t>从</a:t>
            </a:r>
            <a:r>
              <a:rPr lang="en-US" altLang="zh-CN" dirty="0"/>
              <a:t>1 kHz</a:t>
            </a:r>
            <a:r>
              <a:rPr lang="zh-CN" altLang="en-US" dirty="0"/>
              <a:t>到</a:t>
            </a:r>
            <a:r>
              <a:rPr lang="en-US" altLang="zh-CN" dirty="0"/>
              <a:t>10 kHz</a:t>
            </a:r>
            <a:r>
              <a:rPr lang="zh-CN" altLang="en-US" dirty="0"/>
              <a:t>如果只有平坦白噪声，带宽扩大</a:t>
            </a:r>
            <a:r>
              <a:rPr lang="en-US" altLang="zh-CN" dirty="0"/>
              <a:t>10</a:t>
            </a:r>
            <a:r>
              <a:rPr lang="zh-CN" altLang="en-US" dirty="0"/>
              <a:t>倍，</a:t>
            </a:r>
            <a:r>
              <a:rPr lang="en-US" altLang="zh-CN" dirty="0"/>
              <a:t>RMS</a:t>
            </a:r>
            <a:r>
              <a:rPr lang="zh-CN" altLang="en-US" dirty="0"/>
              <a:t>理论只增加约</a:t>
            </a:r>
            <a:r>
              <a:rPr lang="en-US" altLang="zh-CN" dirty="0"/>
              <a:t>10​=3.16</a:t>
            </a:r>
            <a:r>
              <a:rPr lang="zh-CN" altLang="en-US" dirty="0"/>
              <a:t>倍。实测增长远大于这个趋势时，通常说明截止附近存在额外噪声峰化。）</a:t>
            </a:r>
          </a:p>
          <a:p>
            <a:br>
              <a:rPr lang="zh-CN" altLang="en-US" dirty="0"/>
            </a:br>
            <a:r>
              <a:rPr lang="en-US" altLang="zh-CN" dirty="0"/>
              <a:t>MFB </a:t>
            </a:r>
            <a:r>
              <a:rPr lang="zh-CN" altLang="en-US" dirty="0"/>
              <a:t>噪声增益随频率变化？</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根据刚才的测试结果，对滤波器进行了优化。</a:t>
            </a:r>
          </a:p>
          <a:p>
            <a:r>
              <a:rPr lang="zh-CN" altLang="en-US" dirty="0"/>
              <a:t>优化并没有改变大约</a:t>
            </a:r>
            <a:r>
              <a:rPr lang="en-US" altLang="zh-CN" dirty="0"/>
              <a:t>10 kHz</a:t>
            </a:r>
            <a:r>
              <a:rPr lang="zh-CN" altLang="en-US" dirty="0"/>
              <a:t>六阶</a:t>
            </a:r>
            <a:r>
              <a:rPr lang="en-US" altLang="zh-CN" dirty="0"/>
              <a:t>Butterworth</a:t>
            </a:r>
            <a:r>
              <a:rPr lang="zh-CN" altLang="en-US" dirty="0"/>
              <a:t>这个总体目标，而是主要做了两件事：第一，把高</a:t>
            </a:r>
            <a:r>
              <a:rPr lang="en-US" altLang="zh-CN" dirty="0"/>
              <a:t>Q</a:t>
            </a:r>
            <a:r>
              <a:rPr lang="zh-CN" altLang="en-US" dirty="0"/>
              <a:t>级从最后一级移到最前面，这样高</a:t>
            </a:r>
            <a:r>
              <a:rPr lang="en-US" altLang="zh-CN" dirty="0"/>
              <a:t>Q</a:t>
            </a:r>
            <a:r>
              <a:rPr lang="zh-CN" altLang="en-US" dirty="0"/>
              <a:t>级自身产生的截止附近噪声还可以继续受到后面两级低通的衰减；第二，降低高</a:t>
            </a:r>
            <a:r>
              <a:rPr lang="en-US" altLang="zh-CN" dirty="0"/>
              <a:t>Q</a:t>
            </a:r>
            <a:r>
              <a:rPr lang="zh-CN" altLang="en-US" dirty="0"/>
              <a:t>关键级的电阻，从源头减小电阻热噪声。</a:t>
            </a:r>
          </a:p>
          <a:p>
            <a:r>
              <a:rPr lang="zh-CN" altLang="en-US" dirty="0"/>
              <a:t>当然这个修改也存在权衡。高</a:t>
            </a:r>
            <a:r>
              <a:rPr lang="en-US" altLang="zh-CN" dirty="0"/>
              <a:t>Q</a:t>
            </a:r>
            <a:r>
              <a:rPr lang="zh-CN" altLang="en-US" dirty="0"/>
              <a:t>级放在前面以后，它的内部峰化会直接作用在较大的输入信号上；同时降低电阻意味着运放需要提供更大的电流。所以这里是在满足所需动态响应的前提下，更优先优化宽带噪声。</a:t>
            </a:r>
          </a:p>
          <a:p>
            <a:r>
              <a:rPr lang="zh-CN" altLang="en-US" dirty="0"/>
              <a:t>（</a:t>
            </a:r>
            <a:r>
              <a:rPr lang="zh-CN" altLang="en-US" b="1" dirty="0"/>
              <a:t>备问知识，不念：</a:t>
            </a:r>
            <a:br>
              <a:rPr lang="zh-CN" altLang="en-US" dirty="0"/>
            </a:br>
            <a:r>
              <a:rPr lang="zh-CN" altLang="en-US" dirty="0"/>
              <a:t>为什么换级序以后总信号频响基本不变，但噪声会变？因为理想线性级联满足 </a:t>
            </a:r>
            <a:r>
              <a:rPr lang="en-US" altLang="zh-CN" dirty="0"/>
              <a:t>H1​H2​H3​=H3​H2​H1​</a:t>
            </a:r>
            <a:r>
              <a:rPr lang="zh-CN" altLang="en-US" dirty="0"/>
              <a:t>，所以外部信号总传递函数不变；但某一级</a:t>
            </a:r>
            <a:r>
              <a:rPr lang="zh-CN" altLang="en-US" b="1" dirty="0"/>
              <a:t>自身产生的噪声只经过它后面的级</a:t>
            </a:r>
            <a:r>
              <a:rPr lang="zh-CN" altLang="en-US" dirty="0"/>
              <a:t>，因此顺序会显著改变输出噪声。</a:t>
            </a:r>
            <a:br>
              <a:rPr lang="zh-CN" altLang="en-US" dirty="0"/>
            </a:br>
            <a:r>
              <a:rPr lang="zh-CN" altLang="en-US" dirty="0"/>
              <a:t>降低电阻虽然能降低</a:t>
            </a:r>
            <a:r>
              <a:rPr lang="en-US" altLang="zh-CN" dirty="0"/>
              <a:t>Johnson</a:t>
            </a:r>
            <a:r>
              <a:rPr lang="zh-CN" altLang="en-US" dirty="0"/>
              <a:t>噪声，但不是越低越好。阻值下降以后，运放输出电流增大，电容充放电电流也增大，可能带来失真、稳定性和功耗问题。</a:t>
            </a:r>
            <a:br>
              <a:rPr lang="zh-CN" altLang="en-US" dirty="0"/>
            </a:br>
            <a:r>
              <a:rPr lang="zh-CN" altLang="en-US" dirty="0"/>
              <a:t>所以这是典型的“噪声、动态裕量、驱动能力”三者之间的工程折中。）</a:t>
            </a:r>
            <a:br>
              <a:rPr lang="zh-CN" altLang="en-US" dirty="0"/>
            </a:br>
            <a:br>
              <a:rPr lang="zh-CN" altLang="en-US" dirty="0"/>
            </a:br>
            <a:r>
              <a:rPr lang="zh-CN" altLang="en-US" dirty="0"/>
              <a:t>为什么可以权衡？根据应用说明。</a:t>
            </a:r>
            <a:br>
              <a:rPr lang="zh-CN" altLang="en-US" dirty="0"/>
            </a:br>
            <a:r>
              <a:rPr lang="zh-CN" altLang="en-US" dirty="0"/>
              <a:t>它的内部峰化会直接作用在较大的输入信号上这是啥意思？</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下面进入性能测试。这里把直流噪声和交流动态性能分开评价。</a:t>
            </a:r>
          </a:p>
          <a:p>
            <a:r>
              <a:rPr lang="zh-CN" altLang="en-US" dirty="0"/>
              <a:t>直流噪声测试中，</a:t>
            </a:r>
            <a:r>
              <a:rPr lang="en-US" altLang="zh-CN" dirty="0"/>
              <a:t>FPGA</a:t>
            </a:r>
            <a:r>
              <a:rPr lang="zh-CN" altLang="en-US" dirty="0"/>
              <a:t>分别设定</a:t>
            </a:r>
            <a:r>
              <a:rPr lang="en-US" altLang="zh-CN" dirty="0"/>
              <a:t>DAC</a:t>
            </a:r>
            <a:r>
              <a:rPr lang="zh-CN" altLang="en-US" dirty="0"/>
              <a:t>输出</a:t>
            </a:r>
            <a:r>
              <a:rPr lang="en-US" altLang="zh-CN" dirty="0"/>
              <a:t>0 V</a:t>
            </a:r>
            <a:r>
              <a:rPr lang="zh-CN" altLang="en-US" dirty="0"/>
              <a:t>、正</a:t>
            </a:r>
            <a:r>
              <a:rPr lang="en-US" altLang="zh-CN" dirty="0"/>
              <a:t>4 V</a:t>
            </a:r>
            <a:r>
              <a:rPr lang="zh-CN" altLang="en-US" dirty="0"/>
              <a:t>和负</a:t>
            </a:r>
            <a:r>
              <a:rPr lang="en-US" altLang="zh-CN" dirty="0"/>
              <a:t>4 V</a:t>
            </a:r>
            <a:r>
              <a:rPr lang="zh-CN" altLang="en-US" dirty="0"/>
              <a:t>，也就是满量程的</a:t>
            </a:r>
            <a:r>
              <a:rPr lang="en-US" altLang="zh-CN" dirty="0"/>
              <a:t>80%</a:t>
            </a:r>
            <a:r>
              <a:rPr lang="zh-CN" altLang="en-US" dirty="0"/>
              <a:t>。噪声所以先通过噪声放大器放大</a:t>
            </a:r>
            <a:r>
              <a:rPr lang="en-US" altLang="zh-CN" dirty="0"/>
              <a:t>100 dB</a:t>
            </a:r>
            <a:r>
              <a:rPr lang="zh-CN" altLang="en-US" dirty="0"/>
              <a:t>，也就是十万倍，再由示波器读取</a:t>
            </a:r>
            <a:r>
              <a:rPr lang="en-US" altLang="zh-CN" dirty="0"/>
              <a:t>RMS</a:t>
            </a:r>
            <a:r>
              <a:rPr lang="zh-CN" altLang="en-US" dirty="0"/>
              <a:t>值。噪声放大器的测试带宽分别取到</a:t>
            </a:r>
            <a:r>
              <a:rPr lang="en-US" altLang="zh-CN" dirty="0"/>
              <a:t>10 Hz</a:t>
            </a:r>
            <a:r>
              <a:rPr lang="zh-CN" altLang="en-US" dirty="0"/>
              <a:t>、</a:t>
            </a:r>
            <a:r>
              <a:rPr lang="en-US" altLang="zh-CN" dirty="0"/>
              <a:t>100 Hz</a:t>
            </a:r>
            <a:r>
              <a:rPr lang="zh-CN" altLang="en-US" dirty="0"/>
              <a:t>、</a:t>
            </a:r>
            <a:r>
              <a:rPr lang="en-US" altLang="zh-CN" dirty="0"/>
              <a:t>1 kHz</a:t>
            </a:r>
            <a:r>
              <a:rPr lang="zh-CN" altLang="en-US" dirty="0"/>
              <a:t>和</a:t>
            </a:r>
            <a:r>
              <a:rPr lang="en-US" altLang="zh-CN" dirty="0"/>
              <a:t>10 kHz</a:t>
            </a:r>
            <a:r>
              <a:rPr lang="zh-CN" altLang="en-US" dirty="0"/>
              <a:t>。</a:t>
            </a:r>
          </a:p>
          <a:p>
            <a:r>
              <a:rPr lang="zh-CN" altLang="en-US" dirty="0"/>
              <a:t>交流测试则让</a:t>
            </a:r>
            <a:r>
              <a:rPr lang="en-US" altLang="zh-CN" dirty="0"/>
              <a:t>FPGA</a:t>
            </a:r>
            <a:r>
              <a:rPr lang="zh-CN" altLang="en-US" dirty="0"/>
              <a:t>以</a:t>
            </a:r>
            <a:r>
              <a:rPr lang="en-US" altLang="zh-CN" dirty="0"/>
              <a:t>768 k</a:t>
            </a:r>
            <a:r>
              <a:rPr lang="zh-CN" altLang="en-US" dirty="0"/>
              <a:t>刷新率更新</a:t>
            </a:r>
            <a:r>
              <a:rPr lang="en-US" altLang="zh-CN" dirty="0"/>
              <a:t>DAC</a:t>
            </a:r>
            <a:r>
              <a:rPr lang="zh-CN" altLang="en-US" dirty="0"/>
              <a:t>，产生</a:t>
            </a:r>
            <a:r>
              <a:rPr lang="en-US" altLang="zh-CN" dirty="0"/>
              <a:t>1 kHz</a:t>
            </a:r>
            <a:r>
              <a:rPr lang="zh-CN" altLang="en-US" dirty="0"/>
              <a:t>、</a:t>
            </a:r>
            <a:r>
              <a:rPr lang="en-US" altLang="zh-CN" dirty="0"/>
              <a:t>9 </a:t>
            </a:r>
            <a:r>
              <a:rPr lang="en-US" altLang="zh-CN" dirty="0" err="1"/>
              <a:t>Vpp</a:t>
            </a:r>
            <a:r>
              <a:rPr lang="zh-CN" altLang="en-US" dirty="0"/>
              <a:t>正弦波，再用</a:t>
            </a:r>
            <a:r>
              <a:rPr lang="en-US" altLang="zh-CN" dirty="0"/>
              <a:t>QA403</a:t>
            </a:r>
            <a:r>
              <a:rPr lang="zh-CN" altLang="en-US" dirty="0"/>
              <a:t>分析频谱和</a:t>
            </a:r>
            <a:r>
              <a:rPr lang="en-US" altLang="zh-CN" dirty="0"/>
              <a:t>THD</a:t>
            </a:r>
            <a:r>
              <a:rPr lang="zh-CN" altLang="en-US" dirty="0"/>
              <a:t>。</a:t>
            </a:r>
          </a:p>
          <a:p>
            <a:r>
              <a:rPr lang="zh-CN" altLang="en-US" dirty="0"/>
              <a:t>简单说，</a:t>
            </a:r>
            <a:r>
              <a:rPr lang="zh-CN" altLang="en-US" b="1" dirty="0"/>
              <a:t>直流测试反应“设定以后安不安静”，交流测试反应“变化的时候失不失真”。</a:t>
            </a:r>
            <a:r>
              <a:rPr lang="zh-CN" altLang="en-US" dirty="0"/>
              <a:t> </a:t>
            </a:r>
          </a:p>
          <a:p>
            <a:r>
              <a:rPr lang="zh-CN" altLang="en-US" dirty="0"/>
              <a:t>（</a:t>
            </a:r>
            <a:r>
              <a:rPr lang="zh-CN" altLang="en-US" b="1" dirty="0"/>
              <a:t>备问知识，不念：</a:t>
            </a:r>
            <a:br>
              <a:rPr lang="zh-CN" altLang="en-US" dirty="0"/>
            </a:br>
            <a:r>
              <a:rPr lang="zh-CN" altLang="en-US" dirty="0"/>
              <a:t>电压增益的</a:t>
            </a:r>
            <a:r>
              <a:rPr lang="en-US" altLang="zh-CN" dirty="0"/>
              <a:t>dB</a:t>
            </a:r>
            <a:r>
              <a:rPr lang="zh-CN" altLang="en-US" dirty="0"/>
              <a:t>定义是 </a:t>
            </a:r>
            <a:r>
              <a:rPr lang="en-US" altLang="zh-CN" dirty="0"/>
              <a:t>20log10​(Av​)</a:t>
            </a:r>
            <a:r>
              <a:rPr lang="zh-CN" altLang="en-US" dirty="0"/>
              <a:t>，所以</a:t>
            </a:r>
            <a:r>
              <a:rPr lang="en-US" altLang="zh-CN" dirty="0"/>
              <a:t>100 dB</a:t>
            </a:r>
            <a:r>
              <a:rPr lang="zh-CN" altLang="en-US" dirty="0"/>
              <a:t>对应 </a:t>
            </a:r>
            <a:r>
              <a:rPr lang="en-US" altLang="zh-CN" dirty="0"/>
              <a:t>10100/20=105 </a:t>
            </a:r>
            <a:r>
              <a:rPr lang="zh-CN" altLang="en-US" dirty="0"/>
              <a:t>倍，而不是</a:t>
            </a:r>
            <a:r>
              <a:rPr lang="en-US" altLang="zh-CN" dirty="0"/>
              <a:t>100</a:t>
            </a:r>
            <a:r>
              <a:rPr lang="zh-CN" altLang="en-US" dirty="0"/>
              <a:t>倍。</a:t>
            </a:r>
            <a:br>
              <a:rPr lang="zh-CN" altLang="en-US" dirty="0"/>
            </a:br>
            <a:r>
              <a:rPr lang="zh-CN" altLang="en-US" dirty="0"/>
              <a:t>交流耦合会隔离较大的</a:t>
            </a:r>
            <a:r>
              <a:rPr lang="en-US" altLang="zh-CN" dirty="0"/>
              <a:t>DC</a:t>
            </a:r>
            <a:r>
              <a:rPr lang="zh-CN" altLang="en-US" dirty="0"/>
              <a:t>分量，使示波器能够把纵轴放大到微伏级去观察小噪声。</a:t>
            </a:r>
            <a:br>
              <a:rPr lang="zh-CN" altLang="en-US" dirty="0"/>
            </a:br>
            <a:r>
              <a:rPr lang="zh-CN" altLang="en-US" dirty="0"/>
              <a:t>“</a:t>
            </a:r>
            <a:r>
              <a:rPr lang="en-US" altLang="zh-CN" dirty="0"/>
              <a:t>0.1–10 Hz</a:t>
            </a:r>
            <a:r>
              <a:rPr lang="zh-CN" altLang="en-US" dirty="0"/>
              <a:t>噪声”是这个频段内积分得到的</a:t>
            </a:r>
            <a:r>
              <a:rPr lang="en-US" altLang="zh-CN" dirty="0"/>
              <a:t>RMS</a:t>
            </a:r>
            <a:r>
              <a:rPr lang="zh-CN" altLang="en-US" dirty="0"/>
              <a:t>噪声，不是</a:t>
            </a:r>
            <a:r>
              <a:rPr lang="en-US" altLang="zh-CN" dirty="0"/>
              <a:t>10 Hz</a:t>
            </a:r>
            <a:r>
              <a:rPr lang="zh-CN" altLang="en-US" dirty="0"/>
              <a:t>单频噪声。</a:t>
            </a:r>
            <a:br>
              <a:rPr lang="zh-CN" altLang="en-US" dirty="0"/>
            </a:br>
            <a:r>
              <a:rPr lang="en-US" altLang="zh-CN" dirty="0"/>
              <a:t>THD</a:t>
            </a:r>
            <a:r>
              <a:rPr lang="zh-CN" altLang="en-US" dirty="0"/>
              <a:t>是基波以外若干谐波</a:t>
            </a:r>
            <a:r>
              <a:rPr lang="en-US" altLang="zh-CN" dirty="0"/>
              <a:t>RMS</a:t>
            </a:r>
            <a:r>
              <a:rPr lang="zh-CN" altLang="en-US" dirty="0"/>
              <a:t>合成值与基波</a:t>
            </a:r>
            <a:r>
              <a:rPr lang="en-US" altLang="zh-CN" dirty="0"/>
              <a:t>RMS</a:t>
            </a:r>
            <a:r>
              <a:rPr lang="zh-CN" altLang="en-US" dirty="0"/>
              <a:t>之比，通常用</a:t>
            </a:r>
            <a:r>
              <a:rPr lang="en-US" altLang="zh-CN" dirty="0"/>
              <a:t>dB</a:t>
            </a:r>
            <a:r>
              <a:rPr lang="zh-CN" altLang="en-US" dirty="0"/>
              <a:t>表示。</a:t>
            </a:r>
            <a:r>
              <a:rPr lang="en-US" altLang="zh-CN" dirty="0"/>
              <a:t>THD</a:t>
            </a:r>
            <a:r>
              <a:rPr lang="zh-CN" altLang="en-US" dirty="0"/>
              <a:t>越负越好。</a:t>
            </a:r>
            <a:br>
              <a:rPr lang="zh-CN" altLang="en-US" dirty="0"/>
            </a:br>
            <a:r>
              <a:rPr lang="zh-CN" altLang="en-US" dirty="0"/>
              <a:t>噪声测试特别容易受</a:t>
            </a:r>
            <a:r>
              <a:rPr lang="en-US" altLang="zh-CN" dirty="0"/>
              <a:t>50 Hz</a:t>
            </a:r>
            <a:r>
              <a:rPr lang="zh-CN" altLang="en-US" dirty="0"/>
              <a:t>工频、电磁干扰、接地环路、测试线缆以及仪器自身噪底影响，所以亚微伏测量一定要考虑测试系统本底。）</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这一页比较初版在不同输出工作点下的噪声。</a:t>
            </a:r>
          </a:p>
          <a:p>
            <a:r>
              <a:rPr lang="zh-CN" altLang="en-US" dirty="0"/>
              <a:t>可以看到，低频范围内，正</a:t>
            </a:r>
            <a:r>
              <a:rPr lang="en-US" altLang="zh-CN" dirty="0"/>
              <a:t>4 V</a:t>
            </a:r>
            <a:r>
              <a:rPr lang="zh-CN" altLang="en-US" dirty="0"/>
              <a:t>和负</a:t>
            </a:r>
            <a:r>
              <a:rPr lang="en-US" altLang="zh-CN" dirty="0"/>
              <a:t>4 V</a:t>
            </a:r>
            <a:r>
              <a:rPr lang="zh-CN" altLang="en-US" dirty="0"/>
              <a:t>输出时的噪声比</a:t>
            </a:r>
            <a:r>
              <a:rPr lang="en-US" altLang="zh-CN" dirty="0"/>
              <a:t>0 V</a:t>
            </a:r>
            <a:r>
              <a:rPr lang="zh-CN" altLang="en-US" dirty="0"/>
              <a:t>略高一些，但是整体仍然仍处于亚微伏量级。</a:t>
            </a:r>
          </a:p>
          <a:p>
            <a:r>
              <a:rPr lang="zh-CN" altLang="en-US" dirty="0"/>
              <a:t>当积分带宽扩大到</a:t>
            </a:r>
            <a:r>
              <a:rPr lang="en-US" altLang="zh-CN" dirty="0"/>
              <a:t>1 kHz</a:t>
            </a:r>
            <a:r>
              <a:rPr lang="zh-CN" altLang="en-US" dirty="0"/>
              <a:t>甚至</a:t>
            </a:r>
            <a:r>
              <a:rPr lang="en-US" altLang="zh-CN" dirty="0"/>
              <a:t>10 kHz</a:t>
            </a:r>
            <a:r>
              <a:rPr lang="zh-CN" altLang="en-US" dirty="0"/>
              <a:t>以后，同一块板在</a:t>
            </a:r>
            <a:r>
              <a:rPr lang="en-US" altLang="zh-CN" dirty="0"/>
              <a:t>0 V</a:t>
            </a:r>
            <a:r>
              <a:rPr lang="zh-CN" altLang="en-US" dirty="0"/>
              <a:t>、正</a:t>
            </a:r>
            <a:r>
              <a:rPr lang="en-US" altLang="zh-CN" dirty="0"/>
              <a:t>4 V</a:t>
            </a:r>
            <a:r>
              <a:rPr lang="zh-CN" altLang="en-US" dirty="0"/>
              <a:t>和负</a:t>
            </a:r>
            <a:r>
              <a:rPr lang="en-US" altLang="zh-CN" dirty="0"/>
              <a:t>4 V</a:t>
            </a:r>
            <a:r>
              <a:rPr lang="zh-CN" altLang="en-US" dirty="0"/>
              <a:t>三个工作点下的结果几乎完全一致。</a:t>
            </a:r>
          </a:p>
          <a:p>
            <a:r>
              <a:rPr lang="zh-CN" altLang="en-US" dirty="0"/>
              <a:t>这提示主要噪声来源可能位于后级滤波器。</a:t>
            </a:r>
          </a:p>
          <a:p>
            <a:r>
              <a:rPr lang="zh-CN" altLang="en-US" dirty="0"/>
              <a:t>（</a:t>
            </a:r>
            <a:r>
              <a:rPr lang="zh-CN" altLang="en-US" b="1" dirty="0"/>
              <a:t>备问知识，不念：</a:t>
            </a:r>
            <a:br>
              <a:rPr lang="zh-CN" altLang="en-US" dirty="0"/>
            </a:br>
            <a:r>
              <a:rPr lang="zh-CN" altLang="en-US" dirty="0"/>
              <a:t>低频噪声随输出码值变化并不奇怪，因为参考噪声、</a:t>
            </a:r>
            <a:r>
              <a:rPr lang="en-US" altLang="zh-CN" dirty="0"/>
              <a:t>DAC</a:t>
            </a:r>
            <a:r>
              <a:rPr lang="zh-CN" altLang="en-US" dirty="0"/>
              <a:t>内部不同电阻支路、增益漂移等误差可能具有一定码相关性。</a:t>
            </a:r>
            <a:br>
              <a:rPr lang="zh-CN" altLang="en-US" dirty="0"/>
            </a:br>
            <a:r>
              <a:rPr lang="zh-CN" altLang="en-US" dirty="0"/>
              <a:t>而如果宽带噪声在不同输出电平下几乎完全相同，更像是后级运放、电阻或滤波器产生的“与码值无关”的公共噪声。</a:t>
            </a:r>
            <a:br>
              <a:rPr lang="zh-CN" altLang="en-US" dirty="0"/>
            </a:br>
            <a:r>
              <a:rPr lang="zh-CN" altLang="en-US" dirty="0"/>
              <a:t>但仅凭这一张图只能说“提示”后级可能是瓶颈，不能单靠它完全定性；真正的证据是下一页的分段测试。）</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这一页把刚才的判断进一步验证。评估优化六阶滤波器后的噪声水平。</a:t>
            </a:r>
          </a:p>
          <a:p>
            <a:r>
              <a:rPr lang="zh-CN" altLang="en-US" dirty="0"/>
              <a:t>初版</a:t>
            </a:r>
            <a:r>
              <a:rPr lang="en-US" altLang="zh-CN" dirty="0"/>
              <a:t>151</a:t>
            </a:r>
            <a:r>
              <a:rPr lang="zh-CN" altLang="en-US" dirty="0"/>
              <a:t>整机在</a:t>
            </a:r>
            <a:r>
              <a:rPr lang="en-US" altLang="zh-CN" dirty="0"/>
              <a:t>0.1</a:t>
            </a:r>
            <a:r>
              <a:rPr lang="zh-CN" altLang="en-US" dirty="0"/>
              <a:t>到</a:t>
            </a:r>
            <a:r>
              <a:rPr lang="en-US" altLang="zh-CN" dirty="0"/>
              <a:t>10 kHz</a:t>
            </a:r>
            <a:r>
              <a:rPr lang="zh-CN" altLang="en-US" dirty="0"/>
              <a:t>带宽内是</a:t>
            </a:r>
            <a:r>
              <a:rPr lang="en-US" altLang="zh-CN" dirty="0"/>
              <a:t>15.7 </a:t>
            </a:r>
            <a:r>
              <a:rPr lang="en-US" altLang="zh-CN" dirty="0" err="1"/>
              <a:t>μV</a:t>
            </a:r>
            <a:r>
              <a:rPr lang="zh-CN" altLang="en-US" dirty="0"/>
              <a:t> </a:t>
            </a:r>
            <a:r>
              <a:rPr lang="en-US" altLang="zh-CN" dirty="0"/>
              <a:t>RMS</a:t>
            </a:r>
            <a:r>
              <a:rPr lang="zh-CN" altLang="en-US" dirty="0"/>
              <a:t>，而六阶滤波器单独就是</a:t>
            </a:r>
            <a:r>
              <a:rPr lang="en-US" altLang="zh-CN" dirty="0"/>
              <a:t>15.4 </a:t>
            </a:r>
            <a:r>
              <a:rPr lang="en-US" altLang="zh-CN" dirty="0" err="1"/>
              <a:t>μV</a:t>
            </a:r>
            <a:r>
              <a:rPr lang="zh-CN" altLang="en-US" dirty="0"/>
              <a:t> </a:t>
            </a:r>
            <a:r>
              <a:rPr lang="en-US" altLang="zh-CN" dirty="0"/>
              <a:t>RMS</a:t>
            </a:r>
            <a:r>
              <a:rPr lang="zh-CN" altLang="en-US" dirty="0"/>
              <a:t>，</a:t>
            </a:r>
            <a:r>
              <a:rPr lang="en-US" altLang="zh-CN" dirty="0"/>
              <a:t>DAC</a:t>
            </a:r>
            <a:r>
              <a:rPr lang="zh-CN" altLang="en-US" dirty="0"/>
              <a:t>加</a:t>
            </a:r>
            <a:r>
              <a:rPr lang="en-US" altLang="zh-CN" dirty="0"/>
              <a:t>Buffer</a:t>
            </a:r>
            <a:r>
              <a:rPr lang="zh-CN" altLang="en-US" dirty="0"/>
              <a:t>只有</a:t>
            </a:r>
            <a:r>
              <a:rPr lang="en-US" altLang="zh-CN" dirty="0"/>
              <a:t>2.99 </a:t>
            </a:r>
            <a:r>
              <a:rPr lang="en-US" altLang="zh-CN" dirty="0" err="1"/>
              <a:t>μV</a:t>
            </a:r>
            <a:r>
              <a:rPr lang="zh-CN" altLang="en-US" dirty="0"/>
              <a:t> </a:t>
            </a:r>
            <a:r>
              <a:rPr lang="en-US" altLang="zh-CN" dirty="0"/>
              <a:t>RMS</a:t>
            </a:r>
            <a:r>
              <a:rPr lang="zh-CN" altLang="en-US" dirty="0"/>
              <a:t>，所以可以明确地把宽带噪声瓶颈定位到六阶滤波器。</a:t>
            </a:r>
          </a:p>
          <a:p>
            <a:r>
              <a:rPr lang="zh-CN" altLang="en-US" dirty="0"/>
              <a:t>按照前面介绍的方式修改以后，以</a:t>
            </a:r>
            <a:r>
              <a:rPr lang="en-US" altLang="zh-CN" dirty="0"/>
              <a:t>ADAM151</a:t>
            </a:r>
            <a:r>
              <a:rPr lang="zh-CN" altLang="en-US" dirty="0"/>
              <a:t>为例，整机</a:t>
            </a:r>
            <a:r>
              <a:rPr lang="en-US" altLang="zh-CN" dirty="0"/>
              <a:t>10 kHz</a:t>
            </a:r>
            <a:r>
              <a:rPr lang="zh-CN" altLang="en-US" dirty="0"/>
              <a:t>噪声降低下降约</a:t>
            </a:r>
            <a:r>
              <a:rPr lang="en-US" altLang="zh-CN" dirty="0"/>
              <a:t>60%</a:t>
            </a:r>
            <a:r>
              <a:rPr lang="zh-CN" altLang="en-US" dirty="0"/>
              <a:t>，说明这一轮滤波器优化是有效的。</a:t>
            </a:r>
          </a:p>
          <a:p>
            <a:r>
              <a:rPr lang="zh-CN" altLang="en-US" dirty="0"/>
              <a:t>同时可以看到</a:t>
            </a:r>
            <a:r>
              <a:rPr lang="en-US" altLang="zh-CN" dirty="0"/>
              <a:t>0.1</a:t>
            </a:r>
            <a:r>
              <a:rPr lang="zh-CN" altLang="en-US" dirty="0"/>
              <a:t>到</a:t>
            </a:r>
            <a:r>
              <a:rPr lang="en-US" altLang="zh-CN" dirty="0"/>
              <a:t>10 Hz</a:t>
            </a:r>
            <a:r>
              <a:rPr lang="zh-CN" altLang="en-US" dirty="0"/>
              <a:t>的噪声基本没有变化，所以这次优化改善的主要是</a:t>
            </a:r>
            <a:r>
              <a:rPr lang="zh-CN" altLang="en-US" b="1" dirty="0"/>
              <a:t>宽带积分噪声，而不是低频漂移或者直流准确度</a:t>
            </a:r>
            <a:r>
              <a:rPr lang="zh-CN" altLang="en-US" dirty="0"/>
              <a:t>。</a:t>
            </a:r>
          </a:p>
          <a:p>
            <a:r>
              <a:rPr lang="zh-CN" altLang="en-US" dirty="0"/>
              <a:t>（</a:t>
            </a:r>
            <a:r>
              <a:rPr lang="zh-CN" altLang="en-US" b="1" dirty="0"/>
              <a:t>备问知识，不念：</a:t>
            </a:r>
            <a:br>
              <a:rPr lang="zh-CN" altLang="en-US" dirty="0"/>
            </a:br>
            <a:r>
              <a:rPr lang="en-US" altLang="zh-CN" dirty="0"/>
              <a:t>15.7</a:t>
            </a:r>
            <a:r>
              <a:rPr lang="zh-CN" altLang="en-US" dirty="0"/>
              <a:t>降到</a:t>
            </a:r>
            <a:r>
              <a:rPr lang="en-US" altLang="zh-CN" dirty="0"/>
              <a:t>6.09</a:t>
            </a:r>
            <a:r>
              <a:rPr lang="zh-CN" altLang="en-US" dirty="0"/>
              <a:t>的百分比下降为约</a:t>
            </a:r>
            <a:r>
              <a:rPr lang="en-US" altLang="zh-CN" dirty="0"/>
              <a:t>61%</a:t>
            </a:r>
            <a:r>
              <a:rPr lang="zh-CN" altLang="en-US" dirty="0"/>
              <a:t>。</a:t>
            </a:r>
            <a:br>
              <a:rPr lang="zh-CN" altLang="en-US" dirty="0"/>
            </a:br>
            <a:r>
              <a:rPr lang="en-US" altLang="zh-CN" dirty="0"/>
              <a:t>0.1–10 Hz</a:t>
            </a:r>
            <a:r>
              <a:rPr lang="zh-CN" altLang="en-US" dirty="0"/>
              <a:t>从约</a:t>
            </a:r>
            <a:r>
              <a:rPr lang="en-US" altLang="zh-CN" dirty="0"/>
              <a:t>0.19 </a:t>
            </a:r>
            <a:r>
              <a:rPr lang="en-US" altLang="zh-CN" dirty="0" err="1"/>
              <a:t>μV</a:t>
            </a:r>
            <a:r>
              <a:rPr lang="zh-CN" altLang="en-US" dirty="0"/>
              <a:t>变到约</a:t>
            </a:r>
            <a:r>
              <a:rPr lang="en-US" altLang="zh-CN" dirty="0"/>
              <a:t>0.20 </a:t>
            </a:r>
            <a:r>
              <a:rPr lang="en-US" altLang="zh-CN" dirty="0" err="1"/>
              <a:t>μV</a:t>
            </a:r>
            <a:r>
              <a:rPr lang="zh-CN" altLang="en-US" dirty="0"/>
              <a:t>，基本可以认为没有实质改善，因此不能说“滤波器改版提高了</a:t>
            </a:r>
            <a:r>
              <a:rPr lang="en-US" altLang="zh-CN" dirty="0"/>
              <a:t>DC</a:t>
            </a:r>
            <a:r>
              <a:rPr lang="zh-CN" altLang="en-US" dirty="0"/>
              <a:t>精度”。</a:t>
            </a:r>
            <a:br>
              <a:rPr lang="zh-CN" altLang="en-US" dirty="0"/>
            </a:br>
            <a:r>
              <a:rPr lang="zh-CN" altLang="en-US" dirty="0"/>
              <a:t>它真正改善的是</a:t>
            </a:r>
            <a:r>
              <a:rPr lang="en-US" altLang="zh-CN" dirty="0"/>
              <a:t>100 Hz</a:t>
            </a:r>
            <a:r>
              <a:rPr lang="zh-CN" altLang="en-US" dirty="0"/>
              <a:t>到</a:t>
            </a:r>
            <a:r>
              <a:rPr lang="en-US" altLang="zh-CN" dirty="0"/>
              <a:t>10 kHz</a:t>
            </a:r>
            <a:r>
              <a:rPr lang="zh-CN" altLang="en-US" dirty="0"/>
              <a:t>范围内的宽带噪声，尤其是原先截止频率附近的贡献。</a:t>
            </a:r>
            <a:br>
              <a:rPr lang="zh-CN" altLang="en-US" dirty="0"/>
            </a:br>
            <a:r>
              <a:rPr lang="zh-CN" altLang="en-US" dirty="0"/>
              <a:t>如果老师问为什么改完后</a:t>
            </a:r>
            <a:r>
              <a:rPr lang="en-US" altLang="zh-CN" dirty="0"/>
              <a:t>6.09</a:t>
            </a:r>
            <a:r>
              <a:rPr lang="zh-CN" altLang="en-US" dirty="0"/>
              <a:t>仍高于</a:t>
            </a:r>
            <a:r>
              <a:rPr lang="en-US" altLang="zh-CN" dirty="0" err="1"/>
              <a:t>DAC+Buffer</a:t>
            </a:r>
            <a:r>
              <a:rPr lang="zh-CN" altLang="en-US" dirty="0"/>
              <a:t>的</a:t>
            </a:r>
            <a:r>
              <a:rPr lang="en-US" altLang="zh-CN" dirty="0"/>
              <a:t>2.99</a:t>
            </a:r>
            <a:r>
              <a:rPr lang="zh-CN" altLang="en-US" dirty="0"/>
              <a:t>：因为滤波器自身仍然存在运放噪声、电阻热噪声和噪声增益，而且整体噪声是多个环节的功率合成，不可能简单等于</a:t>
            </a:r>
            <a:r>
              <a:rPr lang="en-US" altLang="zh-CN" dirty="0"/>
              <a:t>2.99</a:t>
            </a:r>
            <a:r>
              <a:rPr lang="zh-CN" altLang="en-US" dirty="0"/>
              <a:t>。）</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这一页比较两种</a:t>
            </a:r>
            <a:r>
              <a:rPr lang="en-US" altLang="zh-CN" dirty="0"/>
              <a:t>DAC</a:t>
            </a:r>
            <a:r>
              <a:rPr lang="zh-CN" altLang="en-US" dirty="0"/>
              <a:t>路线的交流动态性能。在相同的</a:t>
            </a:r>
            <a:r>
              <a:rPr lang="en-US" altLang="zh-CN" dirty="0"/>
              <a:t>1 kHz</a:t>
            </a:r>
            <a:r>
              <a:rPr lang="zh-CN" altLang="en-US" dirty="0"/>
              <a:t>、</a:t>
            </a:r>
            <a:r>
              <a:rPr lang="en-US" altLang="zh-CN" dirty="0"/>
              <a:t>9 </a:t>
            </a:r>
            <a:r>
              <a:rPr lang="en-US" altLang="zh-CN" dirty="0" err="1"/>
              <a:t>Vpp</a:t>
            </a:r>
            <a:r>
              <a:rPr lang="zh-CN" altLang="en-US" dirty="0"/>
              <a:t>和</a:t>
            </a:r>
            <a:r>
              <a:rPr lang="en-US" altLang="zh-CN" dirty="0"/>
              <a:t>768 </a:t>
            </a:r>
            <a:r>
              <a:rPr lang="en-US" altLang="zh-CN" dirty="0" err="1"/>
              <a:t>kSPS</a:t>
            </a:r>
            <a:r>
              <a:rPr lang="zh-CN" altLang="en-US" dirty="0"/>
              <a:t>更新条件下，</a:t>
            </a:r>
            <a:r>
              <a:rPr lang="en-US" altLang="zh-CN" dirty="0"/>
              <a:t>ADAM151</a:t>
            </a:r>
            <a:r>
              <a:rPr lang="zh-CN" altLang="en-US" dirty="0"/>
              <a:t>，也就是</a:t>
            </a:r>
            <a:r>
              <a:rPr lang="en-US" altLang="zh-CN" dirty="0"/>
              <a:t>AD5791</a:t>
            </a:r>
            <a:r>
              <a:rPr lang="zh-CN" altLang="en-US" dirty="0"/>
              <a:t>路线，实测</a:t>
            </a:r>
            <a:r>
              <a:rPr lang="en-US" altLang="zh-CN" dirty="0"/>
              <a:t>THD</a:t>
            </a:r>
            <a:r>
              <a:rPr lang="zh-CN" altLang="en-US" dirty="0"/>
              <a:t>为负</a:t>
            </a:r>
            <a:r>
              <a:rPr lang="en-US" altLang="zh-CN" dirty="0"/>
              <a:t>79.98 dB</a:t>
            </a:r>
            <a:r>
              <a:rPr lang="zh-CN" altLang="en-US" dirty="0"/>
              <a:t>；</a:t>
            </a:r>
            <a:r>
              <a:rPr lang="en-US" altLang="zh-CN" dirty="0"/>
              <a:t>ADAM152</a:t>
            </a:r>
            <a:r>
              <a:rPr lang="zh-CN" altLang="en-US" dirty="0"/>
              <a:t>，也就是</a:t>
            </a:r>
            <a:r>
              <a:rPr lang="en-US" altLang="zh-CN" dirty="0"/>
              <a:t>DAC11001B</a:t>
            </a:r>
            <a:r>
              <a:rPr lang="zh-CN" altLang="en-US" dirty="0"/>
              <a:t>，达到负</a:t>
            </a:r>
            <a:r>
              <a:rPr lang="en-US" altLang="zh-CN" dirty="0"/>
              <a:t>113.66 dB</a:t>
            </a:r>
            <a:r>
              <a:rPr lang="zh-CN" altLang="en-US" dirty="0"/>
              <a:t>。</a:t>
            </a:r>
          </a:p>
          <a:p>
            <a:r>
              <a:rPr lang="zh-CN" altLang="en-US" dirty="0"/>
              <a:t>从频谱也能直观看到，</a:t>
            </a:r>
            <a:r>
              <a:rPr lang="en-US" altLang="zh-CN" dirty="0"/>
              <a:t>DAC11001B</a:t>
            </a:r>
            <a:r>
              <a:rPr lang="zh-CN" altLang="en-US" dirty="0"/>
              <a:t>的谐波分量明显更低，它的动态性能明显更好。</a:t>
            </a:r>
          </a:p>
          <a:p>
            <a:r>
              <a:rPr lang="zh-CN" altLang="en-US" dirty="0"/>
              <a:t>这个结果与两个器件本身的定位也是一致的：</a:t>
            </a:r>
            <a:r>
              <a:rPr lang="en-US" altLang="zh-CN" dirty="0"/>
              <a:t>DAC11001B</a:t>
            </a:r>
            <a:r>
              <a:rPr lang="zh-CN" altLang="en-US" dirty="0"/>
              <a:t>在设计上专门强化了低毛刺和低失真波形输出。</a:t>
            </a:r>
            <a:r>
              <a:rPr lang="en-US" altLang="zh-CN" dirty="0"/>
              <a:t>TI</a:t>
            </a:r>
            <a:r>
              <a:rPr lang="zh-CN" altLang="en-US" dirty="0"/>
              <a:t>其给出的代表性</a:t>
            </a:r>
            <a:r>
              <a:rPr lang="en-US" altLang="zh-CN" dirty="0"/>
              <a:t>THD</a:t>
            </a:r>
            <a:r>
              <a:rPr lang="zh-CN" altLang="en-US" dirty="0"/>
              <a:t>指标为−</a:t>
            </a:r>
            <a:r>
              <a:rPr lang="en-US" altLang="zh-CN" dirty="0"/>
              <a:t>115 dB</a:t>
            </a:r>
            <a:r>
              <a:rPr lang="zh-CN" altLang="en-US" dirty="0"/>
              <a:t>。</a:t>
            </a:r>
          </a:p>
          <a:p>
            <a:r>
              <a:rPr lang="zh-CN" altLang="en-US" dirty="0"/>
              <a:t>（</a:t>
            </a:r>
            <a:r>
              <a:rPr lang="zh-CN" altLang="en-US" b="1" dirty="0"/>
              <a:t>备问知识，不念：</a:t>
            </a:r>
            <a:br>
              <a:rPr lang="zh-CN" altLang="en-US" dirty="0"/>
            </a:br>
            <a:r>
              <a:rPr lang="zh-CN" altLang="en-US" dirty="0"/>
              <a:t>−</a:t>
            </a:r>
            <a:r>
              <a:rPr lang="en-US" altLang="zh-CN" dirty="0"/>
              <a:t>79.98 dB THD</a:t>
            </a:r>
            <a:r>
              <a:rPr lang="zh-CN" altLang="en-US" dirty="0"/>
              <a:t>对应谐波</a:t>
            </a:r>
            <a:r>
              <a:rPr lang="en-US" altLang="zh-CN" dirty="0"/>
              <a:t>RMS</a:t>
            </a:r>
            <a:r>
              <a:rPr lang="zh-CN" altLang="en-US" dirty="0"/>
              <a:t>约为基波的</a:t>
            </a:r>
            <a:r>
              <a:rPr lang="en-US" altLang="zh-CN" dirty="0"/>
              <a:t>0.010%</a:t>
            </a:r>
            <a:r>
              <a:rPr lang="zh-CN" altLang="en-US" dirty="0"/>
              <a:t>；−</a:t>
            </a:r>
            <a:r>
              <a:rPr lang="en-US" altLang="zh-CN" dirty="0"/>
              <a:t>113.66 dB</a:t>
            </a:r>
            <a:r>
              <a:rPr lang="zh-CN" altLang="en-US" dirty="0"/>
              <a:t>约为</a:t>
            </a:r>
            <a:r>
              <a:rPr lang="en-US" altLang="zh-CN" dirty="0"/>
              <a:t>0.000207%</a:t>
            </a:r>
            <a:r>
              <a:rPr lang="zh-CN" altLang="en-US" dirty="0"/>
              <a:t>，两者谐波幅度比大约相差</a:t>
            </a:r>
            <a:r>
              <a:rPr lang="en-US" altLang="zh-CN" dirty="0"/>
              <a:t>48</a:t>
            </a:r>
            <a:r>
              <a:rPr lang="zh-CN" altLang="en-US" dirty="0"/>
              <a:t>倍。</a:t>
            </a:r>
            <a:br>
              <a:rPr lang="zh-CN" altLang="en-US" dirty="0"/>
            </a:br>
            <a:r>
              <a:rPr lang="en-US" altLang="zh-CN" dirty="0"/>
              <a:t>THD</a:t>
            </a:r>
            <a:r>
              <a:rPr lang="zh-CN" altLang="en-US" dirty="0"/>
              <a:t>很低并不等于噪声也很低，因为</a:t>
            </a:r>
            <a:r>
              <a:rPr lang="en-US" altLang="zh-CN" dirty="0"/>
              <a:t>THD</a:t>
            </a:r>
            <a:r>
              <a:rPr lang="zh-CN" altLang="en-US" dirty="0"/>
              <a:t>只看谐波失真，随机噪声通常体现在</a:t>
            </a:r>
            <a:r>
              <a:rPr lang="en-US" altLang="zh-CN" dirty="0"/>
              <a:t>THD+N</a:t>
            </a:r>
            <a:r>
              <a:rPr lang="zh-CN" altLang="en-US" dirty="0"/>
              <a:t>或</a:t>
            </a:r>
            <a:r>
              <a:rPr lang="en-US" altLang="zh-CN" dirty="0"/>
              <a:t>SNR</a:t>
            </a:r>
            <a:r>
              <a:rPr lang="zh-CN" altLang="en-US" dirty="0"/>
              <a:t>中。</a:t>
            </a:r>
            <a:br>
              <a:rPr lang="zh-CN" altLang="en-US" dirty="0"/>
            </a:br>
            <a:r>
              <a:rPr lang="zh-CN" altLang="en-US" dirty="0"/>
              <a:t>更新率</a:t>
            </a:r>
            <a:r>
              <a:rPr lang="en-US" altLang="zh-CN" dirty="0"/>
              <a:t>768 </a:t>
            </a:r>
            <a:r>
              <a:rPr lang="en-US" altLang="zh-CN" dirty="0" err="1"/>
              <a:t>kSPS</a:t>
            </a:r>
            <a:r>
              <a:rPr lang="zh-CN" altLang="en-US" dirty="0"/>
              <a:t>输出</a:t>
            </a:r>
            <a:r>
              <a:rPr lang="en-US" altLang="zh-CN" dirty="0"/>
              <a:t>1 kHz</a:t>
            </a:r>
            <a:r>
              <a:rPr lang="zh-CN" altLang="en-US" dirty="0"/>
              <a:t>正弦，相当于理论上每周期大约有</a:t>
            </a:r>
            <a:r>
              <a:rPr lang="en-US" altLang="zh-CN" dirty="0"/>
              <a:t>768</a:t>
            </a:r>
            <a:r>
              <a:rPr lang="zh-CN" altLang="en-US" dirty="0"/>
              <a:t>次</a:t>
            </a:r>
            <a:r>
              <a:rPr lang="en-US" altLang="zh-CN" dirty="0"/>
              <a:t>DAC</a:t>
            </a:r>
            <a:r>
              <a:rPr lang="zh-CN" altLang="en-US" dirty="0"/>
              <a:t>更新，因此数字波形本身的时间离散已经非常细。</a:t>
            </a:r>
            <a:br>
              <a:rPr lang="zh-CN" altLang="en-US" dirty="0"/>
            </a:br>
            <a:r>
              <a:rPr lang="en-US" altLang="zh-CN" dirty="0"/>
              <a:t>AD5791</a:t>
            </a:r>
            <a:r>
              <a:rPr lang="zh-CN" altLang="en-US" dirty="0"/>
              <a:t>官方定位更强调</a:t>
            </a:r>
            <a:r>
              <a:rPr lang="en-US" altLang="zh-CN" dirty="0"/>
              <a:t>DC</a:t>
            </a:r>
            <a:r>
              <a:rPr lang="zh-CN" altLang="en-US" dirty="0"/>
              <a:t>线性、稳定度和</a:t>
            </a:r>
            <a:r>
              <a:rPr lang="en-US" altLang="zh-CN" dirty="0"/>
              <a:t>1 ppm</a:t>
            </a:r>
            <a:r>
              <a:rPr lang="zh-CN" altLang="en-US" dirty="0"/>
              <a:t>级精密输出；</a:t>
            </a:r>
            <a:r>
              <a:rPr lang="en-US" altLang="zh-CN" dirty="0"/>
              <a:t>DAC11001B</a:t>
            </a:r>
            <a:r>
              <a:rPr lang="zh-CN" altLang="en-US" dirty="0"/>
              <a:t>则明确面向低噪声、快速控制环和波形生成，并加入增强去毛刺电路。</a:t>
            </a:r>
            <a:r>
              <a:rPr lang="en-US" altLang="zh-CN" dirty="0"/>
              <a:t>ADI</a:t>
            </a:r>
            <a:r>
              <a:rPr lang="zh-CN" altLang="en-US" dirty="0"/>
              <a:t>公开资料也把</a:t>
            </a:r>
            <a:r>
              <a:rPr lang="en-US" altLang="zh-CN" dirty="0"/>
              <a:t>AD5791</a:t>
            </a:r>
            <a:r>
              <a:rPr lang="zh-CN" altLang="en-US" dirty="0"/>
              <a:t>定位为</a:t>
            </a:r>
            <a:r>
              <a:rPr lang="en-US" altLang="zh-CN" dirty="0"/>
              <a:t>20</a:t>
            </a:r>
            <a:r>
              <a:rPr lang="zh-CN" altLang="en-US" dirty="0"/>
              <a:t>位、</a:t>
            </a:r>
            <a:r>
              <a:rPr lang="en-US" altLang="zh-CN" dirty="0"/>
              <a:t>1 ppm</a:t>
            </a:r>
            <a:r>
              <a:rPr lang="zh-CN" altLang="en-US" dirty="0"/>
              <a:t>级无缓冲精密</a:t>
            </a:r>
            <a:r>
              <a:rPr lang="en-US" altLang="zh-CN" dirty="0"/>
              <a:t>DAC</a:t>
            </a:r>
            <a:r>
              <a:rPr lang="zh-CN" altLang="en-US" dirty="0"/>
              <a:t>。</a:t>
            </a:r>
            <a:br>
              <a:rPr lang="zh-CN" altLang="en-US" dirty="0"/>
            </a:br>
            <a:r>
              <a:rPr lang="zh-CN" altLang="en-US" dirty="0"/>
              <a:t>如果老师问“为什么</a:t>
            </a:r>
            <a:r>
              <a:rPr lang="en-US" altLang="zh-CN" dirty="0"/>
              <a:t>AD5791</a:t>
            </a:r>
            <a:r>
              <a:rPr lang="zh-CN" altLang="en-US" dirty="0"/>
              <a:t>只有−</a:t>
            </a:r>
            <a:r>
              <a:rPr lang="en-US" altLang="zh-CN" dirty="0"/>
              <a:t>80 dB</a:t>
            </a:r>
            <a:r>
              <a:rPr lang="zh-CN" altLang="en-US" dirty="0"/>
              <a:t>，是不是设计失败”：不要说失败。可以回答：它已经实现正常的动态输出，但距离器件在特定官方测试条件下的最佳表征水平还有优化空间，外围输出链路、更新方式、滤波器以及测试幅度都会影响</a:t>
            </a:r>
            <a:r>
              <a:rPr lang="en-US" altLang="zh-CN" dirty="0"/>
              <a:t>THD</a:t>
            </a:r>
            <a:r>
              <a:rPr lang="zh-CN" altLang="en-US" dirty="0"/>
              <a:t>。）</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最后对整体性能做一个总结。</a:t>
            </a:r>
          </a:p>
          <a:p>
            <a:r>
              <a:rPr lang="zh-CN" altLang="en-US" dirty="0"/>
              <a:t>首先和商业精密电压源</a:t>
            </a:r>
            <a:r>
              <a:rPr lang="en-US" altLang="zh-CN" dirty="0"/>
              <a:t>SRS DC205</a:t>
            </a:r>
            <a:r>
              <a:rPr lang="zh-CN" altLang="en-US" dirty="0"/>
              <a:t>做一个参考。</a:t>
            </a:r>
            <a:r>
              <a:rPr lang="en-US" altLang="zh-CN" dirty="0"/>
              <a:t>DC205</a:t>
            </a:r>
            <a:r>
              <a:rPr lang="zh-CN" altLang="en-US" dirty="0"/>
              <a:t>在正负</a:t>
            </a:r>
            <a:r>
              <a:rPr lang="en-US" altLang="zh-CN" dirty="0"/>
              <a:t>10 V</a:t>
            </a:r>
            <a:r>
              <a:rPr lang="zh-CN" altLang="en-US" dirty="0"/>
              <a:t>档的设定分辨率是</a:t>
            </a:r>
            <a:r>
              <a:rPr lang="en-US" altLang="zh-CN" dirty="0"/>
              <a:t>10 </a:t>
            </a:r>
            <a:r>
              <a:rPr lang="en-US" altLang="zh-CN" dirty="0" err="1"/>
              <a:t>μV</a:t>
            </a:r>
            <a:r>
              <a:rPr lang="zh-CN" altLang="en-US" dirty="0"/>
              <a:t>，</a:t>
            </a:r>
            <a:r>
              <a:rPr lang="en-US" altLang="zh-CN" dirty="0"/>
              <a:t>0.1</a:t>
            </a:r>
            <a:r>
              <a:rPr lang="zh-CN" altLang="en-US" dirty="0"/>
              <a:t>到</a:t>
            </a:r>
            <a:r>
              <a:rPr lang="en-US" altLang="zh-CN" dirty="0"/>
              <a:t>10 Hz</a:t>
            </a:r>
            <a:r>
              <a:rPr lang="zh-CN" altLang="en-US" dirty="0"/>
              <a:t>典型噪声是</a:t>
            </a:r>
            <a:r>
              <a:rPr lang="en-US" altLang="zh-CN" dirty="0"/>
              <a:t>1.5 </a:t>
            </a:r>
            <a:r>
              <a:rPr lang="en-US" altLang="zh-CN" dirty="0" err="1"/>
              <a:t>μV</a:t>
            </a:r>
            <a:r>
              <a:rPr lang="zh-CN" altLang="en-US" dirty="0"/>
              <a:t> </a:t>
            </a:r>
            <a:r>
              <a:rPr lang="en-US" altLang="zh-CN" dirty="0"/>
              <a:t>RMS</a:t>
            </a:r>
            <a:r>
              <a:rPr lang="zh-CN" altLang="en-US" dirty="0"/>
              <a:t>。本设计</a:t>
            </a:r>
            <a:r>
              <a:rPr lang="en-US" altLang="zh-CN" dirty="0"/>
              <a:t>10 V</a:t>
            </a:r>
            <a:r>
              <a:rPr lang="zh-CN" altLang="en-US" dirty="0"/>
              <a:t>跨度下一个</a:t>
            </a:r>
            <a:r>
              <a:rPr lang="en-US" altLang="zh-CN" dirty="0"/>
              <a:t>LSB</a:t>
            </a:r>
            <a:r>
              <a:rPr lang="zh-CN" altLang="en-US" dirty="0"/>
              <a:t>是</a:t>
            </a:r>
            <a:r>
              <a:rPr lang="en-US" altLang="zh-CN" dirty="0"/>
              <a:t>9.54 </a:t>
            </a:r>
            <a:r>
              <a:rPr lang="en-US" altLang="zh-CN" dirty="0" err="1"/>
              <a:t>μV</a:t>
            </a:r>
            <a:r>
              <a:rPr lang="zh-CN" altLang="en-US" dirty="0"/>
              <a:t>，而实测低频噪声小于</a:t>
            </a:r>
            <a:r>
              <a:rPr lang="en-US" altLang="zh-CN" dirty="0"/>
              <a:t>0.4 </a:t>
            </a:r>
            <a:r>
              <a:rPr lang="en-US" altLang="zh-CN" dirty="0" err="1"/>
              <a:t>μV</a:t>
            </a:r>
            <a:r>
              <a:rPr lang="zh-CN" altLang="en-US" dirty="0"/>
              <a:t>，所以从超低频噪声来看，目前的板级样机已经表现出了比较好的水平。当然</a:t>
            </a:r>
            <a:r>
              <a:rPr lang="en-US" altLang="zh-CN" dirty="0"/>
              <a:t>DC205</a:t>
            </a:r>
            <a:r>
              <a:rPr lang="zh-CN" altLang="en-US" dirty="0"/>
              <a:t>是完整的商业仪器，还具有</a:t>
            </a:r>
            <a:r>
              <a:rPr lang="en-US" altLang="zh-CN" dirty="0"/>
              <a:t>24</a:t>
            </a:r>
            <a:r>
              <a:rPr lang="zh-CN" altLang="en-US" dirty="0"/>
              <a:t>小时稳定度、温漂和长期准确度等完整规格我尚未测试，还需后续测量，此外本设计的</a:t>
            </a:r>
            <a:r>
              <a:rPr lang="en-US" altLang="zh-CN" sz="1200" dirty="0">
                <a:solidFill>
                  <a:srgbClr val="20252A"/>
                </a:solidFill>
                <a:latin typeface="Microsoft YaHei"/>
                <a:ea typeface="Microsoft YaHei"/>
                <a:cs typeface="Microsoft YaHei"/>
              </a:rPr>
              <a:t>DAC11001B</a:t>
            </a:r>
            <a:r>
              <a:rPr lang="zh-CN" altLang="en-US" sz="1200" dirty="0">
                <a:solidFill>
                  <a:srgbClr val="20252A"/>
                </a:solidFill>
                <a:latin typeface="Microsoft YaHei"/>
                <a:ea typeface="Microsoft YaHei"/>
                <a:cs typeface="Microsoft YaHei"/>
              </a:rPr>
              <a:t>作为主芯片还额外具备优秀的动态性能</a:t>
            </a:r>
            <a:r>
              <a:rPr lang="zh-CN" altLang="en-US" dirty="0"/>
              <a:t>。</a:t>
            </a:r>
            <a:br>
              <a:rPr lang="zh-CN" altLang="en-US" dirty="0"/>
            </a:br>
            <a:r>
              <a:rPr lang="zh-CN" altLang="en-US" dirty="0"/>
              <a:t>再从加速器应用来看，像</a:t>
            </a:r>
            <a:r>
              <a:rPr lang="en-US" altLang="zh-CN" dirty="0"/>
              <a:t>LHC</a:t>
            </a:r>
            <a:r>
              <a:rPr lang="zh-CN" altLang="en-US" dirty="0"/>
              <a:t>这类大型加速器的，主要磁铁电流控制是</a:t>
            </a:r>
            <a:r>
              <a:rPr lang="en-US" altLang="zh-CN" dirty="0"/>
              <a:t>ppm</a:t>
            </a:r>
            <a:r>
              <a:rPr lang="zh-CN" altLang="en-US" dirty="0"/>
              <a:t>量级的问题，相关控制系统曾提出稳定度小于</a:t>
            </a:r>
            <a:r>
              <a:rPr lang="en-US" altLang="zh-CN" dirty="0"/>
              <a:t>3 ppm</a:t>
            </a:r>
            <a:r>
              <a:rPr lang="zh-CN" altLang="en-US" dirty="0"/>
              <a:t>的目标，部分磁铁回路需要约</a:t>
            </a:r>
            <a:r>
              <a:rPr lang="en-US" altLang="zh-CN" dirty="0"/>
              <a:t>1 ppm</a:t>
            </a:r>
            <a:r>
              <a:rPr lang="zh-CN" altLang="en-US" dirty="0"/>
              <a:t>级的控制能力。 本设计</a:t>
            </a:r>
            <a:r>
              <a:rPr lang="en-US" altLang="zh-CN" dirty="0"/>
              <a:t>20</a:t>
            </a:r>
            <a:r>
              <a:rPr lang="zh-CN" altLang="en-US" dirty="0"/>
              <a:t>位、</a:t>
            </a:r>
            <a:r>
              <a:rPr lang="en-US" altLang="zh-CN" dirty="0"/>
              <a:t>10 V</a:t>
            </a:r>
            <a:r>
              <a:rPr lang="zh-CN" altLang="en-US" dirty="0"/>
              <a:t>跨度对应理论量化步进约</a:t>
            </a:r>
            <a:r>
              <a:rPr lang="en-US" altLang="zh-CN" dirty="0"/>
              <a:t>0.954 </a:t>
            </a:r>
            <a:r>
              <a:rPr lang="en-US" altLang="zh-CN" dirty="0" err="1"/>
              <a:t>ppm·FSR</a:t>
            </a:r>
            <a:r>
              <a:rPr lang="zh-CN" altLang="en-US" dirty="0"/>
              <a:t>，而</a:t>
            </a:r>
            <a:r>
              <a:rPr lang="en-US" altLang="zh-CN" dirty="0"/>
              <a:t>0.1</a:t>
            </a:r>
            <a:r>
              <a:rPr lang="zh-CN" altLang="en-US" dirty="0"/>
              <a:t>到</a:t>
            </a:r>
            <a:r>
              <a:rPr lang="en-US" altLang="zh-CN" dirty="0"/>
              <a:t>10 Hz</a:t>
            </a:r>
            <a:r>
              <a:rPr lang="zh-CN" altLang="en-US" dirty="0"/>
              <a:t>噪声约为</a:t>
            </a:r>
            <a:r>
              <a:rPr lang="en-US" altLang="zh-CN" dirty="0"/>
              <a:t>0.02 </a:t>
            </a:r>
            <a:r>
              <a:rPr lang="en-US" altLang="zh-CN" dirty="0" err="1"/>
              <a:t>ppm·FSR</a:t>
            </a:r>
            <a:r>
              <a:rPr lang="zh-CN" altLang="en-US" dirty="0"/>
              <a:t>。这里的</a:t>
            </a:r>
            <a:r>
              <a:rPr lang="en-US" altLang="zh-CN" dirty="0"/>
              <a:t>0.02 ppm</a:t>
            </a:r>
            <a:r>
              <a:rPr lang="zh-CN" altLang="en-US" dirty="0"/>
              <a:t>只是噪声，不是系统级的准确度，但它说明设定链路本身具有进一步服务于</a:t>
            </a:r>
            <a:r>
              <a:rPr lang="en-US" altLang="zh-CN" dirty="0"/>
              <a:t>ppm</a:t>
            </a:r>
            <a:r>
              <a:rPr lang="zh-CN" altLang="en-US" dirty="0"/>
              <a:t>级精密电流控制的潜力。</a:t>
            </a:r>
          </a:p>
          <a:p>
            <a:r>
              <a:rPr lang="zh-CN" altLang="en-US" dirty="0"/>
              <a:t>另一方面，加速器中并不全是恒定磁场。例如校正磁铁需要跟踪时变设定。</a:t>
            </a:r>
            <a:r>
              <a:rPr lang="en-US" altLang="zh-CN" dirty="0"/>
              <a:t>TPS</a:t>
            </a:r>
            <a:r>
              <a:rPr lang="zh-CN" altLang="en-US" dirty="0"/>
              <a:t>的校正磁铁电源原型就同时追求较高动态带宽和长期稳定性，其公开结果达到约</a:t>
            </a:r>
            <a:r>
              <a:rPr lang="en-US" altLang="zh-CN" dirty="0"/>
              <a:t>11.2 kHz</a:t>
            </a:r>
            <a:r>
              <a:rPr lang="zh-CN" altLang="en-US" dirty="0"/>
              <a:t>频率响应带宽以及约</a:t>
            </a:r>
            <a:r>
              <a:rPr lang="en-US" altLang="zh-CN" dirty="0"/>
              <a:t>10 ppm</a:t>
            </a:r>
            <a:r>
              <a:rPr lang="zh-CN" altLang="en-US" dirty="0"/>
              <a:t>长期电流稳定性。 我们目前也已经验证了</a:t>
            </a:r>
            <a:r>
              <a:rPr lang="en-US" altLang="zh-CN" dirty="0"/>
              <a:t>1 kHz</a:t>
            </a:r>
            <a:r>
              <a:rPr lang="zh-CN" altLang="en-US" dirty="0"/>
              <a:t>、</a:t>
            </a:r>
            <a:r>
              <a:rPr lang="en-US" altLang="zh-CN" dirty="0"/>
              <a:t>9 </a:t>
            </a:r>
            <a:r>
              <a:rPr lang="en-US" altLang="zh-CN" dirty="0" err="1"/>
              <a:t>Vpp</a:t>
            </a:r>
            <a:r>
              <a:rPr lang="zh-CN" altLang="en-US" dirty="0"/>
              <a:t>动态输出，并在</a:t>
            </a:r>
            <a:r>
              <a:rPr lang="en-US" altLang="zh-CN" dirty="0"/>
              <a:t>DAC11001B</a:t>
            </a:r>
            <a:r>
              <a:rPr lang="zh-CN" altLang="en-US" dirty="0"/>
              <a:t>路线实现负</a:t>
            </a:r>
            <a:r>
              <a:rPr lang="en-US" altLang="zh-CN" dirty="0"/>
              <a:t>113.66 dB THD</a:t>
            </a:r>
            <a:r>
              <a:rPr lang="zh-CN" altLang="en-US" dirty="0"/>
              <a:t>。</a:t>
            </a:r>
          </a:p>
          <a:p>
            <a:r>
              <a:rPr lang="zh-CN" altLang="en-US" dirty="0"/>
              <a:t>所以可以认为，这套设计已经具备了</a:t>
            </a:r>
            <a:r>
              <a:rPr lang="zh-CN" altLang="en-US" b="1" dirty="0"/>
              <a:t>精密设定、亚微伏级低频噪声以及较好的动态输出能力</a:t>
            </a:r>
            <a:r>
              <a:rPr lang="zh-CN" altLang="en-US" dirty="0"/>
              <a:t>。下一步目标是把</a:t>
            </a:r>
            <a:r>
              <a:rPr lang="en-US" altLang="zh-CN" dirty="0"/>
              <a:t>INL/DNL</a:t>
            </a:r>
            <a:r>
              <a:rPr lang="zh-CN" altLang="en-US" dirty="0"/>
              <a:t>、温度漂移、</a:t>
            </a:r>
            <a:r>
              <a:rPr lang="en-US" altLang="zh-CN" dirty="0"/>
              <a:t>24</a:t>
            </a:r>
            <a:r>
              <a:rPr lang="zh-CN" altLang="en-US" dirty="0"/>
              <a:t>小时及长期稳定性测试补充完整，并和后级精密电流源进行系统联调，最终实现</a:t>
            </a:r>
            <a:r>
              <a:rPr lang="zh-CN" altLang="en-US" sz="1200" b="0" dirty="0">
                <a:solidFill>
                  <a:srgbClr val="20252A"/>
                </a:solidFill>
                <a:latin typeface="Microsoft YaHei"/>
                <a:ea typeface="Microsoft YaHei"/>
                <a:cs typeface="Microsoft YaHei"/>
              </a:rPr>
              <a:t>胜任加速器中的精密磁场控制的目标</a:t>
            </a:r>
            <a:r>
              <a:rPr lang="zh-CN" altLang="en-US" dirty="0"/>
              <a:t>。</a:t>
            </a:r>
          </a:p>
          <a:p>
            <a:r>
              <a:rPr lang="zh-CN" altLang="en-US" dirty="0"/>
              <a:t>（</a:t>
            </a:r>
            <a:r>
              <a:rPr lang="zh-CN" altLang="en-US" b="1" dirty="0"/>
              <a:t>备问知识，不念：</a:t>
            </a:r>
            <a:br>
              <a:rPr lang="zh-CN" altLang="en-US" dirty="0"/>
            </a:br>
            <a:r>
              <a:rPr lang="en-US" altLang="zh-CN" dirty="0"/>
              <a:t>DC205</a:t>
            </a:r>
            <a:r>
              <a:rPr lang="zh-CN" altLang="en-US" dirty="0"/>
              <a:t>和你的板卡不是完全同类测试对象。</a:t>
            </a:r>
            <a:r>
              <a:rPr lang="en-US" altLang="zh-CN" dirty="0"/>
              <a:t>DC205</a:t>
            </a:r>
            <a:r>
              <a:rPr lang="zh-CN" altLang="en-US" dirty="0"/>
              <a:t>是完整商业仪器，包含参考源、</a:t>
            </a:r>
            <a:r>
              <a:rPr lang="en-US" altLang="zh-CN" dirty="0"/>
              <a:t>DAC</a:t>
            </a:r>
            <a:r>
              <a:rPr lang="zh-CN" altLang="en-US" dirty="0"/>
              <a:t>、放大、电源、校准、保护、输出能力和长期规格，所以只能对某一指标进行“同量级参考”，不能说整体超过。</a:t>
            </a:r>
            <a:br>
              <a:rPr lang="zh-CN" altLang="en-US" dirty="0"/>
            </a:br>
            <a:r>
              <a:rPr lang="en-US" altLang="zh-CN" dirty="0"/>
              <a:t>DC205</a:t>
            </a:r>
            <a:r>
              <a:rPr lang="zh-CN" altLang="en-US" dirty="0"/>
              <a:t>的宽带噪声</a:t>
            </a:r>
            <a:r>
              <a:rPr lang="en-US" altLang="zh-CN" dirty="0"/>
              <a:t>12 </a:t>
            </a:r>
            <a:r>
              <a:rPr lang="en-US" altLang="zh-CN" dirty="0" err="1"/>
              <a:t>μV</a:t>
            </a:r>
            <a:r>
              <a:rPr lang="zh-CN" altLang="en-US" dirty="0"/>
              <a:t> </a:t>
            </a:r>
            <a:r>
              <a:rPr lang="en-US" altLang="zh-CN" dirty="0"/>
              <a:t>RMS</a:t>
            </a:r>
            <a:r>
              <a:rPr lang="zh-CN" altLang="en-US" dirty="0"/>
              <a:t>对应</a:t>
            </a:r>
            <a:r>
              <a:rPr lang="en-US" altLang="zh-CN" dirty="0"/>
              <a:t>10 Hz–100 kHz</a:t>
            </a:r>
            <a:r>
              <a:rPr lang="zh-CN" altLang="en-US" dirty="0"/>
              <a:t>，而你的</a:t>
            </a:r>
            <a:r>
              <a:rPr lang="en-US" altLang="zh-CN" dirty="0"/>
              <a:t>6.09 </a:t>
            </a:r>
            <a:r>
              <a:rPr lang="en-US" altLang="zh-CN" dirty="0" err="1"/>
              <a:t>μV</a:t>
            </a:r>
            <a:r>
              <a:rPr lang="zh-CN" altLang="en-US" dirty="0"/>
              <a:t>对应</a:t>
            </a:r>
            <a:r>
              <a:rPr lang="en-US" altLang="zh-CN" dirty="0"/>
              <a:t>0.1–10 kHz</a:t>
            </a:r>
            <a:r>
              <a:rPr lang="zh-CN" altLang="en-US" dirty="0"/>
              <a:t>，带宽不同，</a:t>
            </a:r>
            <a:r>
              <a:rPr lang="zh-CN" altLang="en-US" b="1" dirty="0"/>
              <a:t>这两个值不能直接比较大小</a:t>
            </a:r>
            <a:r>
              <a:rPr lang="zh-CN" altLang="en-US" dirty="0"/>
              <a:t>。</a:t>
            </a:r>
            <a:br>
              <a:rPr lang="zh-CN" altLang="en-US" dirty="0"/>
            </a:br>
            <a:r>
              <a:rPr lang="en-US" altLang="zh-CN" dirty="0"/>
              <a:t>LHC</a:t>
            </a:r>
            <a:r>
              <a:rPr lang="zh-CN" altLang="en-US" dirty="0"/>
              <a:t>文献明确指出主要磁铁回路需要</a:t>
            </a:r>
            <a:r>
              <a:rPr lang="en-US" altLang="zh-CN" dirty="0"/>
              <a:t>few-ppm</a:t>
            </a:r>
            <a:r>
              <a:rPr lang="zh-CN" altLang="en-US" dirty="0"/>
              <a:t>级电流控制，其中</a:t>
            </a:r>
            <a:r>
              <a:rPr lang="en-US" altLang="zh-CN" dirty="0"/>
              <a:t>24</a:t>
            </a:r>
            <a:r>
              <a:rPr lang="zh-CN" altLang="en-US" dirty="0"/>
              <a:t>个主要回路的短期稳定目标小于</a:t>
            </a:r>
            <a:r>
              <a:rPr lang="en-US" altLang="zh-CN" dirty="0"/>
              <a:t>3 ppm</a:t>
            </a:r>
            <a:r>
              <a:rPr lang="zh-CN" altLang="en-US" dirty="0"/>
              <a:t>、重复性小于</a:t>
            </a:r>
            <a:r>
              <a:rPr lang="en-US" altLang="zh-CN" dirty="0"/>
              <a:t>10 ppm</a:t>
            </a:r>
            <a:r>
              <a:rPr lang="zh-CN" altLang="en-US" dirty="0"/>
              <a:t>；另有部分回路约</a:t>
            </a:r>
            <a:r>
              <a:rPr lang="en-US" altLang="zh-CN" dirty="0"/>
              <a:t>1 ppm</a:t>
            </a:r>
            <a:r>
              <a:rPr lang="zh-CN" altLang="en-US" dirty="0"/>
              <a:t>级。</a:t>
            </a:r>
            <a:br>
              <a:rPr lang="zh-CN" altLang="en-US" dirty="0"/>
            </a:br>
            <a:r>
              <a:rPr lang="en-US" altLang="zh-CN" dirty="0"/>
              <a:t>TPS</a:t>
            </a:r>
            <a:r>
              <a:rPr lang="zh-CN" altLang="en-US" dirty="0"/>
              <a:t>校正磁铁为什么需要高动态？因为校正磁铁通常参与束流轨道反馈，需要根据</a:t>
            </a:r>
            <a:r>
              <a:rPr lang="en-US" altLang="zh-CN" dirty="0"/>
              <a:t>BPM</a:t>
            </a:r>
            <a:r>
              <a:rPr lang="zh-CN" altLang="en-US" dirty="0"/>
              <a:t>测出的束流位置误差快速改变磁场。</a:t>
            </a:r>
            <a:r>
              <a:rPr lang="en-US" altLang="zh-CN" dirty="0"/>
              <a:t>2024</a:t>
            </a:r>
            <a:r>
              <a:rPr lang="zh-CN" altLang="en-US" dirty="0"/>
              <a:t>年的</a:t>
            </a:r>
            <a:r>
              <a:rPr lang="en-US" altLang="zh-CN" dirty="0"/>
              <a:t>TPS</a:t>
            </a:r>
            <a:r>
              <a:rPr lang="zh-CN" altLang="en-US" dirty="0"/>
              <a:t>校正磁铁电源原型报告了约</a:t>
            </a:r>
            <a:r>
              <a:rPr lang="en-US" altLang="zh-CN" dirty="0"/>
              <a:t>11.2 kHz</a:t>
            </a:r>
            <a:r>
              <a:rPr lang="zh-CN" altLang="en-US" dirty="0"/>
              <a:t>的−</a:t>
            </a:r>
            <a:r>
              <a:rPr lang="en-US" altLang="zh-CN" dirty="0"/>
              <a:t>3 dB</a:t>
            </a:r>
            <a:r>
              <a:rPr lang="zh-CN" altLang="en-US" dirty="0"/>
              <a:t>频率响应带宽、</a:t>
            </a:r>
            <a:r>
              <a:rPr lang="en-US" altLang="zh-CN" dirty="0"/>
              <a:t>75 </a:t>
            </a:r>
            <a:r>
              <a:rPr lang="en-US" altLang="zh-CN" dirty="0" err="1"/>
              <a:t>μs</a:t>
            </a:r>
            <a:r>
              <a:rPr lang="zh-CN" altLang="en-US" dirty="0"/>
              <a:t>阶跃上升时间以及约</a:t>
            </a:r>
            <a:r>
              <a:rPr lang="en-US" altLang="zh-CN" dirty="0"/>
              <a:t>10 ppm</a:t>
            </a:r>
            <a:r>
              <a:rPr lang="zh-CN" altLang="en-US" dirty="0"/>
              <a:t>长期电流稳定性。</a:t>
            </a:r>
            <a:br>
              <a:rPr lang="zh-CN" altLang="en-US" dirty="0"/>
            </a:br>
            <a:r>
              <a:rPr lang="zh-CN" altLang="en-US" dirty="0"/>
              <a:t>但“电源</a:t>
            </a:r>
            <a:r>
              <a:rPr lang="en-US" altLang="zh-CN" dirty="0"/>
              <a:t>11.2 kHz</a:t>
            </a:r>
            <a:r>
              <a:rPr lang="zh-CN" altLang="en-US" dirty="0"/>
              <a:t>带宽”和你的“</a:t>
            </a:r>
            <a:r>
              <a:rPr lang="en-US" altLang="zh-CN" dirty="0"/>
              <a:t>DAC</a:t>
            </a:r>
            <a:r>
              <a:rPr lang="zh-CN" altLang="en-US" dirty="0"/>
              <a:t>能输出</a:t>
            </a:r>
            <a:r>
              <a:rPr lang="en-US" altLang="zh-CN" dirty="0"/>
              <a:t>1 kHz</a:t>
            </a:r>
            <a:r>
              <a:rPr lang="zh-CN" altLang="en-US" dirty="0"/>
              <a:t>低失真正弦”不是同一个指标。前者是完整</a:t>
            </a:r>
            <a:r>
              <a:rPr lang="zh-CN" altLang="en-US" b="1" dirty="0"/>
              <a:t>电流闭环</a:t>
            </a:r>
            <a:r>
              <a:rPr lang="en-US" altLang="zh-CN" b="1" dirty="0"/>
              <a:t>+</a:t>
            </a:r>
            <a:r>
              <a:rPr lang="zh-CN" altLang="en-US" b="1" dirty="0"/>
              <a:t>负载</a:t>
            </a:r>
            <a:r>
              <a:rPr lang="zh-CN" altLang="en-US" dirty="0"/>
              <a:t>的频率响应，你现在测的是上游</a:t>
            </a:r>
            <a:r>
              <a:rPr lang="zh-CN" altLang="en-US" b="1" dirty="0"/>
              <a:t>电压设定链路的波形质量</a:t>
            </a:r>
            <a:r>
              <a:rPr lang="zh-CN" altLang="en-US" dirty="0"/>
              <a:t>。因此正确说法是“为后续动态磁场控制提供良好设定源基础”，不能说“已经达到</a:t>
            </a:r>
            <a:r>
              <a:rPr lang="en-US" altLang="zh-CN" dirty="0"/>
              <a:t>TPS</a:t>
            </a:r>
            <a:r>
              <a:rPr lang="zh-CN" altLang="en-US" dirty="0"/>
              <a:t>校正磁铁电源的</a:t>
            </a:r>
            <a:r>
              <a:rPr lang="en-US" altLang="zh-CN" dirty="0"/>
              <a:t>11 kHz</a:t>
            </a:r>
            <a:r>
              <a:rPr lang="zh-CN" altLang="en-US" dirty="0"/>
              <a:t>性能”。</a:t>
            </a:r>
            <a:br>
              <a:rPr lang="zh-CN" altLang="en-US" dirty="0"/>
            </a:br>
            <a:r>
              <a:rPr lang="zh-CN" altLang="en-US" dirty="0"/>
              <a:t>完整的磁场精度链路还包括：</a:t>
            </a:r>
            <a:r>
              <a:rPr lang="en-US" altLang="zh-CN" dirty="0"/>
              <a:t>DAC</a:t>
            </a:r>
            <a:r>
              <a:rPr lang="zh-CN" altLang="en-US" dirty="0"/>
              <a:t>设定误差 → 电流环控制误差 → </a:t>
            </a:r>
            <a:r>
              <a:rPr lang="en-US" altLang="zh-CN" dirty="0"/>
              <a:t>DCCT/</a:t>
            </a:r>
            <a:r>
              <a:rPr lang="zh-CN" altLang="en-US" dirty="0"/>
              <a:t>电流传感器精度 → 功率级纹波 → 磁铁非线性、磁滞和温漂。所以即使</a:t>
            </a:r>
            <a:r>
              <a:rPr lang="en-US" altLang="zh-CN" dirty="0"/>
              <a:t>DAC</a:t>
            </a:r>
            <a:r>
              <a:rPr lang="zh-CN" altLang="en-US" dirty="0"/>
              <a:t>噪声只有</a:t>
            </a:r>
            <a:r>
              <a:rPr lang="en-US" altLang="zh-CN" dirty="0"/>
              <a:t>0.02 </a:t>
            </a:r>
            <a:r>
              <a:rPr lang="en-US" altLang="zh-CN" dirty="0" err="1"/>
              <a:t>ppm·FSR</a:t>
            </a:r>
            <a:r>
              <a:rPr lang="zh-CN" altLang="en-US" dirty="0"/>
              <a:t>，也不能直接等价成磁场控制精度</a:t>
            </a:r>
            <a:r>
              <a:rPr lang="en-US" altLang="zh-CN" dirty="0"/>
              <a:t>0.02 ppm</a:t>
            </a:r>
            <a:r>
              <a:rPr lang="zh-CN" altLang="en-US" dirty="0"/>
              <a:t>。</a:t>
            </a:r>
            <a:br>
              <a:rPr lang="zh-CN" altLang="en-US" dirty="0"/>
            </a:br>
            <a:r>
              <a:rPr lang="en-US" altLang="zh-CN" dirty="0"/>
              <a:t>INL</a:t>
            </a:r>
            <a:r>
              <a:rPr lang="zh-CN" altLang="en-US" dirty="0"/>
              <a:t>是积分非线性，表示实际</a:t>
            </a:r>
            <a:r>
              <a:rPr lang="en-US" altLang="zh-CN" dirty="0"/>
              <a:t>DAC</a:t>
            </a:r>
            <a:r>
              <a:rPr lang="zh-CN" altLang="en-US" dirty="0"/>
              <a:t>传输曲线相对于理想直线的最大偏差；</a:t>
            </a:r>
            <a:r>
              <a:rPr lang="en-US" altLang="zh-CN" dirty="0"/>
              <a:t>DNL</a:t>
            </a:r>
            <a:r>
              <a:rPr lang="zh-CN" altLang="en-US" dirty="0"/>
              <a:t>是相邻码步长相对于理想</a:t>
            </a:r>
            <a:r>
              <a:rPr lang="en-US" altLang="zh-CN" dirty="0"/>
              <a:t>1 LSB</a:t>
            </a:r>
            <a:r>
              <a:rPr lang="zh-CN" altLang="en-US" dirty="0"/>
              <a:t>的误差。</a:t>
            </a:r>
            <a:r>
              <a:rPr lang="en-US" altLang="zh-CN" dirty="0"/>
              <a:t>DNL</a:t>
            </a:r>
            <a:r>
              <a:rPr lang="zh-CN" altLang="en-US" dirty="0"/>
              <a:t>过差甚至会造成非单调。对于精密磁场设定，</a:t>
            </a:r>
            <a:r>
              <a:rPr lang="en-US" altLang="zh-CN" dirty="0"/>
              <a:t>INL</a:t>
            </a:r>
            <a:r>
              <a:rPr lang="zh-CN" altLang="en-US" dirty="0"/>
              <a:t>、长期漂移和温漂往往比单纯</a:t>
            </a:r>
            <a:r>
              <a:rPr lang="en-US" altLang="zh-CN" dirty="0"/>
              <a:t>20 bit</a:t>
            </a:r>
            <a:r>
              <a:rPr lang="zh-CN" altLang="en-US" dirty="0"/>
              <a:t>分辨率更关键。）</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这一页首先是研究背景。现代粒子加速器需要利用弯转磁铁、聚焦磁铁以及校正磁铁来控制束流轨道和光学参数，而磁场最终是由磁铁中的励磁电流建立的，因此精密电流控制是磁场控制中的关键环节。</a:t>
            </a:r>
          </a:p>
          <a:p>
            <a:r>
              <a:rPr lang="zh-CN" altLang="en-US" dirty="0"/>
              <a:t>我的研究对象不是完整的磁铁电流源，而是图中数字控制系统和后级精密电流源之间的这一部分，也就是</a:t>
            </a:r>
            <a:r>
              <a:rPr lang="en-US" altLang="zh-CN" dirty="0"/>
              <a:t>20</a:t>
            </a:r>
            <a:r>
              <a:rPr lang="zh-CN" altLang="en-US" dirty="0"/>
              <a:t>位高精度</a:t>
            </a:r>
            <a:r>
              <a:rPr lang="en-US" altLang="zh-CN" dirty="0"/>
              <a:t>DAC</a:t>
            </a:r>
            <a:r>
              <a:rPr lang="zh-CN" altLang="en-US" dirty="0"/>
              <a:t>电压设定源。它负责把数字设定量转换成模拟电压 </a:t>
            </a:r>
            <a:r>
              <a:rPr lang="en-US" altLang="zh-CN" dirty="0" err="1"/>
              <a:t>Vset</a:t>
            </a:r>
            <a:r>
              <a:rPr lang="zh-CN" altLang="en-US" dirty="0"/>
              <a:t>​，后级电流源再根据这个设定值产生磁铁电流。后面电流源这部分是我的同学设计的，他做了一个低噪声电流源，</a:t>
            </a:r>
            <a:r>
              <a:rPr lang="zh-CN" altLang="en-US" sz="1200" dirty="0">
                <a:latin typeface="黑体" panose="02010609060101010101" pitchFamily="49" charset="-122"/>
                <a:ea typeface="黑体" panose="02010609060101010101" pitchFamily="49" charset="-122"/>
              </a:rPr>
              <a:t>大家可以通过他的海报了解。</a:t>
            </a:r>
            <a:endParaRPr lang="zh-CN" altLang="en-US" dirty="0"/>
          </a:p>
          <a:p>
            <a:r>
              <a:rPr lang="zh-CN" altLang="en-US" dirty="0"/>
              <a:t>从高精度电压源的应用需求来看，我需要完成精密可控的电压输出，并且这个电压设定主要关注三个方面：</a:t>
            </a:r>
            <a:r>
              <a:rPr lang="zh-CN" altLang="en-US" b="1" dirty="0"/>
              <a:t>高精度、低噪声和良好的动态性能</a:t>
            </a:r>
            <a:r>
              <a:rPr lang="zh-CN" altLang="en-US" dirty="0"/>
              <a:t>。后面的设计和测试也主要围绕这三个指标展开。</a:t>
            </a:r>
          </a:p>
          <a:p>
            <a:r>
              <a:rPr lang="zh-CN" altLang="en-US" dirty="0"/>
              <a:t>（</a:t>
            </a:r>
            <a:r>
              <a:rPr lang="zh-CN" altLang="en-US" b="1" dirty="0"/>
              <a:t>备问知识，不念：</a:t>
            </a:r>
            <a:br>
              <a:rPr lang="zh-CN" altLang="en-US" dirty="0"/>
            </a:br>
            <a:r>
              <a:rPr lang="zh-CN" altLang="en-US" dirty="0"/>
              <a:t>弯转磁铁 </a:t>
            </a:r>
            <a:r>
              <a:rPr lang="en-US" altLang="zh-CN" dirty="0"/>
              <a:t>Dipole </a:t>
            </a:r>
            <a:r>
              <a:rPr lang="zh-CN" altLang="en-US" dirty="0"/>
              <a:t>主要改变束流方向；四极磁铁 </a:t>
            </a:r>
            <a:r>
              <a:rPr lang="en-US" altLang="zh-CN" dirty="0"/>
              <a:t>Quadrupole </a:t>
            </a:r>
            <a:r>
              <a:rPr lang="zh-CN" altLang="en-US" dirty="0"/>
              <a:t>类似光学中的聚焦透镜，用来控制横向聚焦；校正磁铁 </a:t>
            </a:r>
            <a:r>
              <a:rPr lang="en-US" altLang="zh-CN" dirty="0"/>
              <a:t>Corrector </a:t>
            </a:r>
            <a:r>
              <a:rPr lang="zh-CN" altLang="en-US" dirty="0"/>
              <a:t>用于小范围修正束流轨道。</a:t>
            </a:r>
            <a:br>
              <a:rPr lang="zh-CN" altLang="en-US" dirty="0"/>
            </a:br>
            <a:r>
              <a:rPr lang="zh-CN" altLang="en-US" dirty="0"/>
              <a:t>在磁铁未明显饱和的工作区间内，磁场 </a:t>
            </a:r>
            <a:r>
              <a:rPr lang="en-US" altLang="zh-CN" dirty="0"/>
              <a:t>B </a:t>
            </a:r>
            <a:r>
              <a:rPr lang="zh-CN" altLang="en-US" dirty="0"/>
              <a:t>与励磁电流 </a:t>
            </a:r>
            <a:r>
              <a:rPr lang="en-US" altLang="zh-CN" dirty="0"/>
              <a:t>I </a:t>
            </a:r>
            <a:r>
              <a:rPr lang="zh-CN" altLang="en-US" dirty="0"/>
              <a:t>可以近似看成单调甚至近似线性关系，因此控制电流就是控制磁场。但真实磁铁还会有磁滞、饱和和涡流等效应。</a:t>
            </a:r>
            <a:br>
              <a:rPr lang="zh-CN" altLang="en-US" dirty="0"/>
            </a:br>
            <a:r>
              <a:rPr lang="en-US" altLang="zh-CN" dirty="0"/>
              <a:t>ppm </a:t>
            </a:r>
            <a:r>
              <a:rPr lang="zh-CN" altLang="en-US" dirty="0"/>
              <a:t>是 </a:t>
            </a:r>
            <a:r>
              <a:rPr lang="en-US" altLang="zh-CN" dirty="0"/>
              <a:t>10−6 </a:t>
            </a:r>
            <a:r>
              <a:rPr lang="zh-CN" altLang="en-US" dirty="0"/>
              <a:t>的相对量。例如</a:t>
            </a:r>
            <a:r>
              <a:rPr lang="en-US" altLang="zh-CN" dirty="0"/>
              <a:t>10 V</a:t>
            </a:r>
            <a:r>
              <a:rPr lang="zh-CN" altLang="en-US" dirty="0"/>
              <a:t>满量程的</a:t>
            </a:r>
            <a:r>
              <a:rPr lang="en-US" altLang="zh-CN" dirty="0"/>
              <a:t>1 ppm</a:t>
            </a:r>
            <a:r>
              <a:rPr lang="zh-CN" altLang="en-US" dirty="0"/>
              <a:t>就是</a:t>
            </a:r>
            <a:r>
              <a:rPr lang="en-US" altLang="zh-CN" dirty="0"/>
              <a:t>10 </a:t>
            </a:r>
            <a:r>
              <a:rPr lang="en-US" altLang="zh-CN" dirty="0" err="1"/>
              <a:t>μV</a:t>
            </a:r>
            <a:r>
              <a:rPr lang="zh-CN" altLang="en-US" dirty="0"/>
              <a:t>。</a:t>
            </a:r>
            <a:br>
              <a:rPr lang="zh-CN" altLang="en-US" dirty="0"/>
            </a:br>
            <a:r>
              <a:rPr lang="zh-CN" altLang="en-US" dirty="0"/>
              <a:t>“分辨率、准确度、稳定性”不是一回事：分辨率是能分多细；准确度是输出离目标有多远；稳定性是随时间、温度变化多少。）</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这一页是整个电压源的总体架构。数字设定首先由</a:t>
            </a:r>
            <a:r>
              <a:rPr lang="en-US" altLang="zh-CN" dirty="0"/>
              <a:t>FPGA</a:t>
            </a:r>
            <a:r>
              <a:rPr lang="zh-CN" altLang="en-US" dirty="0"/>
              <a:t>通过</a:t>
            </a:r>
            <a:r>
              <a:rPr lang="en-US" altLang="zh-CN" dirty="0"/>
              <a:t>SPI</a:t>
            </a:r>
            <a:r>
              <a:rPr lang="zh-CN" altLang="en-US" dirty="0"/>
              <a:t>协议送入</a:t>
            </a:r>
            <a:r>
              <a:rPr lang="en-US" altLang="zh-CN" dirty="0"/>
              <a:t>DAC</a:t>
            </a:r>
            <a:r>
              <a:rPr lang="zh-CN" altLang="en-US" dirty="0"/>
              <a:t>，之后进入</a:t>
            </a:r>
            <a:r>
              <a:rPr lang="en-US" altLang="zh-CN" dirty="0"/>
              <a:t>20</a:t>
            </a:r>
            <a:r>
              <a:rPr lang="zh-CN" altLang="en-US" dirty="0"/>
              <a:t>位</a:t>
            </a:r>
            <a:r>
              <a:rPr lang="en-US" altLang="zh-CN" dirty="0"/>
              <a:t>DAC</a:t>
            </a:r>
            <a:r>
              <a:rPr lang="zh-CN" altLang="en-US" dirty="0"/>
              <a:t>。</a:t>
            </a:r>
            <a:r>
              <a:rPr lang="en-US" altLang="zh-CN" dirty="0"/>
              <a:t>DAC</a:t>
            </a:r>
            <a:r>
              <a:rPr lang="zh-CN" altLang="en-US" dirty="0"/>
              <a:t>本身是无缓冲输出，所以后面通过</a:t>
            </a:r>
            <a:r>
              <a:rPr lang="en-US" altLang="zh-CN" dirty="0"/>
              <a:t>OPA828</a:t>
            </a:r>
            <a:r>
              <a:rPr lang="zh-CN" altLang="en-US" dirty="0"/>
              <a:t>进行低噪声驱动，再经过六阶低通滤波器，最终形成精密模拟电压输出。</a:t>
            </a:r>
          </a:p>
          <a:p>
            <a:r>
              <a:rPr lang="zh-CN" altLang="en-US" dirty="0"/>
              <a:t>参考源为关联的正负</a:t>
            </a:r>
            <a:r>
              <a:rPr lang="en-US" altLang="zh-CN" dirty="0"/>
              <a:t>5 V</a:t>
            </a:r>
            <a:r>
              <a:rPr lang="zh-CN" altLang="en-US" dirty="0"/>
              <a:t>，为</a:t>
            </a:r>
            <a:r>
              <a:rPr lang="en-US" altLang="zh-CN" dirty="0"/>
              <a:t>DAC</a:t>
            </a:r>
            <a:r>
              <a:rPr lang="zh-CN" altLang="en-US" dirty="0"/>
              <a:t>提供</a:t>
            </a:r>
            <a:r>
              <a:rPr lang="en-US" altLang="zh-CN" dirty="0"/>
              <a:t>10 V</a:t>
            </a:r>
            <a:r>
              <a:rPr lang="zh-CN" altLang="en-US" dirty="0"/>
              <a:t>参考跨度。</a:t>
            </a:r>
          </a:p>
          <a:p>
            <a:r>
              <a:rPr lang="zh-CN" altLang="en-US" dirty="0"/>
              <a:t>这里同时设计了两条</a:t>
            </a:r>
            <a:r>
              <a:rPr lang="en-US" altLang="zh-CN" dirty="0"/>
              <a:t>DAC</a:t>
            </a:r>
            <a:r>
              <a:rPr lang="zh-CN" altLang="en-US" dirty="0"/>
              <a:t>路线：一条采用</a:t>
            </a:r>
            <a:r>
              <a:rPr lang="en-US" altLang="zh-CN" dirty="0"/>
              <a:t>AD5791</a:t>
            </a:r>
            <a:r>
              <a:rPr lang="zh-CN" altLang="en-US" dirty="0"/>
              <a:t>，它更偏向成熟的高精度直流应用；另一条采用</a:t>
            </a:r>
            <a:r>
              <a:rPr lang="en-US" altLang="zh-CN" dirty="0"/>
              <a:t>DAC11001B</a:t>
            </a:r>
            <a:r>
              <a:rPr lang="zh-CN" altLang="en-US" dirty="0"/>
              <a:t>，在保持</a:t>
            </a:r>
            <a:r>
              <a:rPr lang="en-US" altLang="zh-CN" dirty="0"/>
              <a:t>20</a:t>
            </a:r>
            <a:r>
              <a:rPr lang="zh-CN" altLang="en-US" dirty="0"/>
              <a:t>位精度的同时，更强调低毛刺和低失真的动态输出。也就是一开始就希望同时验证</a:t>
            </a:r>
            <a:r>
              <a:rPr lang="zh-CN" altLang="en-US" b="1" dirty="0"/>
              <a:t>精密直流和动态信号两种能力</a:t>
            </a:r>
            <a:r>
              <a:rPr lang="zh-CN" altLang="en-US" dirty="0"/>
              <a:t>。</a:t>
            </a:r>
          </a:p>
          <a:p>
            <a:r>
              <a:rPr lang="zh-CN" altLang="en-US" dirty="0"/>
              <a:t>（</a:t>
            </a:r>
            <a:r>
              <a:rPr lang="zh-CN" altLang="en-US" b="1" dirty="0"/>
              <a:t>备问知识，不念：</a:t>
            </a:r>
            <a:br>
              <a:rPr lang="zh-CN" altLang="en-US" dirty="0"/>
            </a:br>
            <a:r>
              <a:rPr lang="en-US" altLang="zh-CN" dirty="0"/>
              <a:t>20 bit</a:t>
            </a:r>
            <a:r>
              <a:rPr lang="zh-CN" altLang="en-US" dirty="0"/>
              <a:t>一共有 </a:t>
            </a:r>
            <a:r>
              <a:rPr lang="en-US" altLang="zh-CN" dirty="0"/>
              <a:t>220=1,048,576 </a:t>
            </a:r>
            <a:r>
              <a:rPr lang="zh-CN" altLang="en-US" dirty="0"/>
              <a:t>个码。在</a:t>
            </a:r>
            <a:r>
              <a:rPr lang="en-US" altLang="zh-CN" dirty="0"/>
              <a:t>10 V</a:t>
            </a:r>
            <a:r>
              <a:rPr lang="zh-CN" altLang="en-US" dirty="0"/>
              <a:t>跨度下，</a:t>
            </a:r>
            <a:r>
              <a:rPr lang="en-US" altLang="zh-CN" dirty="0"/>
              <a:t>1 LSB</a:t>
            </a:r>
            <a:r>
              <a:rPr lang="zh-CN" altLang="en-US" dirty="0"/>
              <a:t>约</a:t>
            </a:r>
            <a:r>
              <a:rPr lang="en-US" altLang="zh-CN" dirty="0"/>
              <a:t>9.54 </a:t>
            </a:r>
            <a:r>
              <a:rPr lang="en-US" altLang="zh-CN" dirty="0" err="1"/>
              <a:t>μV</a:t>
            </a:r>
            <a:r>
              <a:rPr lang="zh-CN" altLang="en-US" dirty="0"/>
              <a:t>，也就是约</a:t>
            </a:r>
            <a:r>
              <a:rPr lang="en-US" altLang="zh-CN" dirty="0"/>
              <a:t>0.954 </a:t>
            </a:r>
            <a:r>
              <a:rPr lang="en-US" altLang="zh-CN" dirty="0" err="1"/>
              <a:t>ppm·FSR</a:t>
            </a:r>
            <a:r>
              <a:rPr lang="zh-CN" altLang="en-US" dirty="0"/>
              <a:t>。</a:t>
            </a:r>
            <a:br>
              <a:rPr lang="zh-CN" altLang="en-US" dirty="0"/>
            </a:br>
            <a:r>
              <a:rPr lang="en-US" altLang="zh-CN" dirty="0"/>
              <a:t>DAC</a:t>
            </a:r>
            <a:r>
              <a:rPr lang="zh-CN" altLang="en-US" dirty="0"/>
              <a:t>的“</a:t>
            </a:r>
            <a:r>
              <a:rPr lang="en-US" altLang="zh-CN" dirty="0"/>
              <a:t>1 </a:t>
            </a:r>
            <a:r>
              <a:rPr lang="en-US" altLang="zh-CN" dirty="0" err="1"/>
              <a:t>μs</a:t>
            </a:r>
            <a:r>
              <a:rPr lang="zh-CN" altLang="en-US" dirty="0"/>
              <a:t>建立时间”是输出改变以后进入规定误差带需要的时间，不等于可以无失真输出</a:t>
            </a:r>
            <a:r>
              <a:rPr lang="en-US" altLang="zh-CN" dirty="0"/>
              <a:t>1 MHz</a:t>
            </a:r>
            <a:r>
              <a:rPr lang="zh-CN" altLang="en-US" dirty="0"/>
              <a:t>信号。</a:t>
            </a:r>
            <a:br>
              <a:rPr lang="zh-CN" altLang="en-US" dirty="0"/>
            </a:br>
            <a:r>
              <a:rPr lang="en-US" altLang="zh-CN" dirty="0"/>
              <a:t>Glitch impulse</a:t>
            </a:r>
            <a:r>
              <a:rPr lang="zh-CN" altLang="en-US" dirty="0"/>
              <a:t>，单位</a:t>
            </a:r>
            <a:r>
              <a:rPr lang="en-US" altLang="zh-CN" dirty="0" err="1"/>
              <a:t>nV·s</a:t>
            </a:r>
            <a:r>
              <a:rPr lang="zh-CN" altLang="en-US" dirty="0"/>
              <a:t>，描述码字切换时短暂毛刺的面积。它越小，</a:t>
            </a:r>
            <a:r>
              <a:rPr lang="en-US" altLang="zh-CN" dirty="0"/>
              <a:t>DAC</a:t>
            </a:r>
            <a:r>
              <a:rPr lang="zh-CN" altLang="en-US" dirty="0"/>
              <a:t>在连续波形、斜坡以及快速更新时越干净。</a:t>
            </a:r>
            <a:br>
              <a:rPr lang="zh-CN" altLang="en-US" dirty="0"/>
            </a:br>
            <a:r>
              <a:rPr lang="zh-CN" altLang="en-US" dirty="0"/>
              <a:t>噪声密度 </a:t>
            </a:r>
            <a:r>
              <a:rPr lang="en-US" altLang="zh-CN" dirty="0" err="1"/>
              <a:t>nV</a:t>
            </a:r>
            <a:r>
              <a:rPr lang="en-US" altLang="zh-CN" dirty="0"/>
              <a:t>/√Hz </a:t>
            </a:r>
            <a:r>
              <a:rPr lang="zh-CN" altLang="en-US" dirty="0"/>
              <a:t>和积分噪声 </a:t>
            </a:r>
            <a:r>
              <a:rPr lang="en-US" altLang="zh-CN" dirty="0" err="1"/>
              <a:t>μV</a:t>
            </a:r>
            <a:r>
              <a:rPr lang="en-US" altLang="zh-CN" dirty="0"/>
              <a:t> RMS</a:t>
            </a:r>
            <a:r>
              <a:rPr lang="zh-CN" altLang="en-US" dirty="0"/>
              <a:t>不同：前者是每√</a:t>
            </a:r>
            <a:r>
              <a:rPr lang="en-US" altLang="zh-CN" dirty="0"/>
              <a:t>Hz</a:t>
            </a:r>
            <a:r>
              <a:rPr lang="zh-CN" altLang="en-US" dirty="0"/>
              <a:t>的噪声水平，后者是一定带宽内积分后的总噪声。）</a:t>
            </a:r>
            <a:br>
              <a:rPr lang="en-US" altLang="zh-CN" dirty="0"/>
            </a:br>
            <a:br>
              <a:rPr lang="en-US" altLang="zh-CN" dirty="0"/>
            </a:br>
            <a:r>
              <a:rPr lang="en-US" altLang="zh-CN" dirty="0"/>
              <a:t>LDAC:LDAC = </a:t>
            </a:r>
            <a:r>
              <a:rPr lang="en-US" altLang="zh-CN" b="1" dirty="0"/>
              <a:t>Load DAC</a:t>
            </a:r>
            <a:r>
              <a:rPr lang="zh-CN" altLang="en-US" dirty="0"/>
              <a:t>，本质上是“把已经写进去的数据正式加载到 </a:t>
            </a:r>
            <a:r>
              <a:rPr lang="en-US" altLang="zh-CN" dirty="0"/>
              <a:t>DAC </a:t>
            </a:r>
            <a:r>
              <a:rPr lang="zh-CN" altLang="en-US" dirty="0"/>
              <a:t>输出寄存器”的控制信号。</a:t>
            </a:r>
            <a:r>
              <a:rPr lang="en-US" altLang="zh-CN" dirty="0"/>
              <a:t>SPI</a:t>
            </a:r>
            <a:r>
              <a:rPr lang="zh-CN" altLang="en-US" dirty="0"/>
              <a:t>传输数据和模拟输出更新可以不是同一个时刻。先通过</a:t>
            </a:r>
            <a:r>
              <a:rPr lang="en-US" altLang="zh-CN" dirty="0"/>
              <a:t>SPI</a:t>
            </a:r>
            <a:r>
              <a:rPr lang="zh-CN" altLang="en-US" dirty="0"/>
              <a:t>把</a:t>
            </a:r>
            <a:r>
              <a:rPr lang="en-US" altLang="zh-CN" dirty="0"/>
              <a:t>20</a:t>
            </a:r>
            <a:r>
              <a:rPr lang="zh-CN" altLang="en-US" dirty="0"/>
              <a:t>位数据送进去，然后在你指定的时刻触发</a:t>
            </a:r>
            <a:r>
              <a:rPr lang="en-US" altLang="zh-CN" dirty="0"/>
              <a:t>LDAC</a:t>
            </a:r>
            <a:r>
              <a:rPr lang="zh-CN" altLang="en-US" dirty="0"/>
              <a:t>，</a:t>
            </a:r>
            <a:r>
              <a:rPr lang="en-US" altLang="zh-CN" dirty="0"/>
              <a:t>DAC</a:t>
            </a:r>
            <a:r>
              <a:rPr lang="zh-CN" altLang="en-US" dirty="0"/>
              <a:t>输出才更新。</a:t>
            </a:r>
            <a:endParaRPr lang="en-US" altLang="zh-CN" dirty="0"/>
          </a:p>
          <a:p>
            <a:br>
              <a:rPr lang="en-US" altLang="zh-CN" dirty="0"/>
            </a:br>
            <a:r>
              <a:rPr lang="en-US" altLang="zh-CN" dirty="0"/>
              <a:t>EMI</a:t>
            </a:r>
            <a:r>
              <a:rPr lang="zh-CN" altLang="en-US" dirty="0"/>
              <a:t>滤波</a:t>
            </a:r>
            <a:r>
              <a:rPr lang="en-US" altLang="zh-CN" dirty="0"/>
              <a:t>:</a:t>
            </a:r>
            <a:br>
              <a:rPr lang="en-US" altLang="zh-CN" dirty="0"/>
            </a:br>
            <a:r>
              <a:rPr lang="en-US" altLang="zh-CN" dirty="0"/>
              <a:t>MI</a:t>
            </a:r>
            <a:r>
              <a:rPr lang="zh-CN" altLang="en-US" dirty="0"/>
              <a:t>就是 </a:t>
            </a:r>
            <a:r>
              <a:rPr lang="en-US" altLang="zh-CN" b="1" dirty="0"/>
              <a:t>Electromagnetic Interference</a:t>
            </a:r>
            <a:r>
              <a:rPr lang="zh-CN" altLang="en-US" b="1" dirty="0"/>
              <a:t>，电磁干扰</a:t>
            </a:r>
            <a:r>
              <a:rPr lang="zh-CN" altLang="en-US" dirty="0"/>
              <a:t>。</a:t>
            </a:r>
          </a:p>
          <a:p>
            <a:r>
              <a:rPr lang="zh-CN" altLang="en-US" dirty="0"/>
              <a:t>这里最容易有个误区：</a:t>
            </a:r>
            <a:r>
              <a:rPr lang="en-US" altLang="zh-CN" dirty="0"/>
              <a:t>SPI</a:t>
            </a:r>
            <a:r>
              <a:rPr lang="zh-CN" altLang="en-US" dirty="0"/>
              <a:t>时钟可能只有几</a:t>
            </a:r>
            <a:r>
              <a:rPr lang="en-US" altLang="zh-CN" dirty="0"/>
              <a:t>MHz</a:t>
            </a:r>
            <a:r>
              <a:rPr lang="zh-CN" altLang="en-US" dirty="0"/>
              <a:t>，于是觉得“数字信号频率又不高，为什么要滤波？”</a:t>
            </a:r>
          </a:p>
          <a:p>
            <a:r>
              <a:rPr lang="zh-CN" altLang="en-US" dirty="0"/>
              <a:t>真正决定高频干扰的不只是</a:t>
            </a:r>
            <a:r>
              <a:rPr lang="en-US" altLang="zh-CN" dirty="0"/>
              <a:t>SPI</a:t>
            </a:r>
            <a:r>
              <a:rPr lang="zh-CN" altLang="en-US" dirty="0"/>
              <a:t>时钟频率，而是</a:t>
            </a:r>
            <a:r>
              <a:rPr lang="zh-CN" altLang="en-US" b="1" dirty="0"/>
              <a:t>数字边沿的上升</a:t>
            </a:r>
            <a:r>
              <a:rPr lang="en-US" altLang="zh-CN" b="1" dirty="0"/>
              <a:t>/</a:t>
            </a:r>
            <a:r>
              <a:rPr lang="zh-CN" altLang="en-US" b="1" dirty="0"/>
              <a:t>下降时间</a:t>
            </a:r>
            <a:r>
              <a:rPr lang="zh-CN" altLang="en-US" dirty="0"/>
              <a:t>。</a:t>
            </a:r>
          </a:p>
          <a:p>
            <a:r>
              <a:rPr lang="zh-CN" altLang="en-US" dirty="0"/>
              <a:t>一个</a:t>
            </a:r>
            <a:r>
              <a:rPr lang="en-US" altLang="zh-CN" dirty="0"/>
              <a:t>1 MHz</a:t>
            </a:r>
            <a:r>
              <a:rPr lang="zh-CN" altLang="en-US" dirty="0"/>
              <a:t>方波，如果边沿只有几</a:t>
            </a:r>
            <a:r>
              <a:rPr lang="en-US" altLang="zh-CN" dirty="0"/>
              <a:t>ns</a:t>
            </a:r>
            <a:r>
              <a:rPr lang="zh-CN" altLang="en-US" dirty="0"/>
              <a:t>，其中仍包含几十</a:t>
            </a:r>
            <a:r>
              <a:rPr lang="en-US" altLang="zh-CN" dirty="0"/>
              <a:t>MHz</a:t>
            </a:r>
            <a:r>
              <a:rPr lang="zh-CN" altLang="en-US" dirty="0"/>
              <a:t>甚至几百</a:t>
            </a:r>
            <a:r>
              <a:rPr lang="en-US" altLang="zh-CN" dirty="0"/>
              <a:t>MHz</a:t>
            </a:r>
            <a:r>
              <a:rPr lang="zh-CN" altLang="en-US" dirty="0"/>
              <a:t>的高频谐波。数字线每次翻转都会产生瞬态电流：</a:t>
            </a:r>
          </a:p>
          <a:p>
            <a:r>
              <a:rPr lang="en-US" altLang="zh-CN" dirty="0"/>
              <a:t>I=</a:t>
            </a:r>
            <a:r>
              <a:rPr lang="en-US" altLang="zh-CN" dirty="0" err="1"/>
              <a:t>CdtdV</a:t>
            </a:r>
            <a:r>
              <a:rPr lang="en-US" altLang="zh-CN" dirty="0"/>
              <a:t>​ </a:t>
            </a:r>
            <a:r>
              <a:rPr lang="zh-CN" altLang="en-US" dirty="0"/>
              <a:t>边沿越快，</a:t>
            </a:r>
            <a:r>
              <a:rPr lang="en-US" altLang="zh-CN" dirty="0" err="1"/>
              <a:t>dV</a:t>
            </a:r>
            <a:r>
              <a:rPr lang="en-US" altLang="zh-CN" dirty="0"/>
              <a:t>/dt </a:t>
            </a:r>
            <a:r>
              <a:rPr lang="zh-CN" altLang="en-US" dirty="0"/>
              <a:t>越大，越容易通过</a:t>
            </a:r>
            <a:r>
              <a:rPr lang="en-US" altLang="zh-CN" dirty="0"/>
              <a:t>PCB</a:t>
            </a:r>
            <a:r>
              <a:rPr lang="zh-CN" altLang="en-US" dirty="0"/>
              <a:t>寄生电容、公共地阻抗、电源网络以及芯片内部耦合进入</a:t>
            </a:r>
            <a:r>
              <a:rPr lang="en-US" altLang="zh-CN" dirty="0"/>
              <a:t>DAC</a:t>
            </a:r>
            <a:r>
              <a:rPr lang="zh-CN" altLang="en-US" dirty="0"/>
              <a:t>的模拟部分，最终表现为杂散、噪声或周期性干扰。</a:t>
            </a:r>
          </a:p>
          <a:p>
            <a:r>
              <a:rPr lang="zh-CN" altLang="en-US" dirty="0"/>
              <a:t>所以你这里的</a:t>
            </a:r>
            <a:r>
              <a:rPr lang="en-US" altLang="zh-CN" dirty="0"/>
              <a:t>NFA21 EMI</a:t>
            </a:r>
            <a:r>
              <a:rPr lang="zh-CN" altLang="en-US" dirty="0"/>
              <a:t>滤波，本质上是：</a:t>
            </a:r>
          </a:p>
          <a:p>
            <a:r>
              <a:rPr lang="zh-CN" altLang="en-US" b="1" dirty="0"/>
              <a:t>让</a:t>
            </a:r>
            <a:r>
              <a:rPr lang="en-US" altLang="zh-CN" b="1" dirty="0"/>
              <a:t>SPI</a:t>
            </a:r>
            <a:r>
              <a:rPr lang="zh-CN" altLang="en-US" b="1" dirty="0"/>
              <a:t>需要的低频数字信息通过，但把没必要的高频边沿能量泄放掉。</a:t>
            </a:r>
            <a:endParaRPr lang="zh-CN" altLang="en-US" dirty="0"/>
          </a:p>
          <a:p>
            <a:endParaRPr lang="en-US" altLang="zh-CN" dirty="0"/>
          </a:p>
          <a:p>
            <a:r>
              <a:rPr lang="en-US" altLang="zh-CN" b="1" dirty="0"/>
              <a:t>33 Ω</a:t>
            </a:r>
            <a:r>
              <a:rPr lang="zh-CN" altLang="en-US" b="1" dirty="0"/>
              <a:t>串联电阻的角色不完全一样</a:t>
            </a:r>
            <a:r>
              <a:rPr lang="zh-CN" altLang="en-US" dirty="0"/>
              <a:t>。它更像是数字信号的</a:t>
            </a:r>
            <a:r>
              <a:rPr lang="zh-CN" altLang="en-US" b="1" dirty="0"/>
              <a:t>源端阻尼</a:t>
            </a:r>
            <a:r>
              <a:rPr lang="en-US" altLang="zh-CN" b="1" dirty="0"/>
              <a:t>/</a:t>
            </a:r>
            <a:r>
              <a:rPr lang="zh-CN" altLang="en-US" b="1" dirty="0"/>
              <a:t>边沿整形电阻</a:t>
            </a:r>
            <a:endParaRPr lang="en-US" altLang="zh-CN" b="1" dirty="0"/>
          </a:p>
          <a:p>
            <a:r>
              <a:rPr lang="zh-CN" altLang="en-US" dirty="0"/>
              <a:t>它与走线特性阻抗和</a:t>
            </a:r>
            <a:r>
              <a:rPr lang="en-US" altLang="zh-CN" dirty="0"/>
              <a:t>DAC</a:t>
            </a:r>
            <a:r>
              <a:rPr lang="zh-CN" altLang="en-US" dirty="0"/>
              <a:t>输入电容共同作用，可以：</a:t>
            </a:r>
          </a:p>
          <a:p>
            <a:pPr>
              <a:buFont typeface="Arial" panose="020B0604020202020204" pitchFamily="34" charset="0"/>
              <a:buNone/>
            </a:pPr>
            <a:r>
              <a:rPr lang="zh-CN" altLang="en-US" dirty="0"/>
              <a:t>限制瞬态充放电电流； </a:t>
            </a:r>
          </a:p>
          <a:p>
            <a:pPr>
              <a:buFont typeface="Arial" panose="020B0604020202020204" pitchFamily="34" charset="0"/>
              <a:buNone/>
            </a:pPr>
            <a:r>
              <a:rPr lang="zh-CN" altLang="en-US" dirty="0"/>
              <a:t>减慢过快的边沿； </a:t>
            </a:r>
          </a:p>
          <a:p>
            <a:pPr>
              <a:buFont typeface="Arial" panose="020B0604020202020204" pitchFamily="34" charset="0"/>
              <a:buNone/>
            </a:pPr>
            <a:r>
              <a:rPr lang="zh-CN" altLang="en-US" dirty="0"/>
              <a:t>抑制走线反射、过冲和振铃； </a:t>
            </a:r>
          </a:p>
          <a:p>
            <a:pPr>
              <a:buFont typeface="Arial" panose="020B0604020202020204" pitchFamily="34" charset="0"/>
              <a:buNone/>
            </a:pPr>
            <a:r>
              <a:rPr lang="zh-CN" altLang="en-US" dirty="0"/>
              <a:t>降低数字开关产生的高频</a:t>
            </a:r>
            <a:r>
              <a:rPr lang="en-US" altLang="zh-CN" dirty="0"/>
              <a:t>EMI</a:t>
            </a:r>
            <a:r>
              <a:rPr lang="zh-CN" altLang="en-US" dirty="0"/>
              <a:t>。</a:t>
            </a:r>
          </a:p>
          <a:p>
            <a:br>
              <a:rPr lang="en-US" altLang="zh-CN" dirty="0"/>
            </a:br>
            <a:endParaRPr lang="zh-CN" altLang="en-US" dirty="0"/>
          </a:p>
          <a:p>
            <a:r>
              <a:rPr lang="zh-CN" altLang="en-US" dirty="0"/>
              <a:t>六阶低通滤波器用处</a:t>
            </a:r>
            <a:r>
              <a:rPr lang="en-US" altLang="zh-CN" dirty="0"/>
              <a:t>,</a:t>
            </a:r>
            <a:r>
              <a:rPr lang="zh-CN" altLang="en-US" dirty="0"/>
              <a:t>为了在约</a:t>
            </a:r>
            <a:r>
              <a:rPr lang="en-US" altLang="zh-CN" dirty="0"/>
              <a:t>10 kHz</a:t>
            </a:r>
            <a:r>
              <a:rPr lang="zh-CN" altLang="en-US" dirty="0"/>
              <a:t>截止频率以后获得更陡的带外衰减</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这一页是两种</a:t>
            </a:r>
            <a:r>
              <a:rPr lang="en-US" altLang="zh-CN" dirty="0"/>
              <a:t>DAC</a:t>
            </a:r>
            <a:r>
              <a:rPr lang="zh-CN" altLang="en-US" dirty="0"/>
              <a:t>的核心输出结构。</a:t>
            </a:r>
          </a:p>
          <a:p>
            <a:r>
              <a:rPr lang="zh-CN" altLang="en-US" dirty="0"/>
              <a:t>上面是</a:t>
            </a:r>
            <a:r>
              <a:rPr lang="en-US" altLang="zh-CN" dirty="0"/>
              <a:t>AD5791</a:t>
            </a:r>
            <a:r>
              <a:rPr lang="zh-CN" altLang="en-US" dirty="0"/>
              <a:t>，下面是</a:t>
            </a:r>
            <a:r>
              <a:rPr lang="en-US" altLang="zh-CN" dirty="0"/>
              <a:t>DAC11001B</a:t>
            </a:r>
            <a:r>
              <a:rPr lang="zh-CN" altLang="en-US" dirty="0"/>
              <a:t>。两颗器件都采用无输出缓冲结构，我这里都使用</a:t>
            </a:r>
            <a:r>
              <a:rPr lang="en-US" altLang="zh-CN" dirty="0"/>
              <a:t>OPA828</a:t>
            </a:r>
            <a:r>
              <a:rPr lang="zh-CN" altLang="en-US" dirty="0"/>
              <a:t>作为外部输出驱动。</a:t>
            </a:r>
          </a:p>
          <a:p>
            <a:r>
              <a:rPr lang="en-US" altLang="zh-CN" dirty="0"/>
              <a:t>AD5791</a:t>
            </a:r>
            <a:r>
              <a:rPr lang="zh-CN" altLang="en-US" dirty="0"/>
              <a:t>和</a:t>
            </a:r>
            <a:r>
              <a:rPr lang="en-US" altLang="zh-CN" dirty="0"/>
              <a:t>DAC11001B</a:t>
            </a:r>
            <a:r>
              <a:rPr lang="zh-CN" altLang="en-US" dirty="0"/>
              <a:t>都提供了内部精密匹配电阻，可以配合外部运放使用。这样做的目的，是让运放两个输入端看到接近的等效源阻抗，从而减小输入偏置电流引起的直流误差。</a:t>
            </a:r>
          </a:p>
          <a:p>
            <a:r>
              <a:rPr lang="zh-CN" altLang="en-US" dirty="0"/>
              <a:t>运放的选择上，</a:t>
            </a:r>
            <a:r>
              <a:rPr lang="en-US" altLang="zh-CN" dirty="0"/>
              <a:t>OPA828</a:t>
            </a:r>
            <a:r>
              <a:rPr lang="zh-CN" altLang="en-US" dirty="0"/>
              <a:t>采用</a:t>
            </a:r>
            <a:r>
              <a:rPr lang="en-US" altLang="zh-CN" dirty="0"/>
              <a:t>JFET</a:t>
            </a:r>
            <a:r>
              <a:rPr lang="zh-CN" altLang="en-US" dirty="0"/>
              <a:t>输入，输入偏置电流比较低，同时具有较低的噪声和漂移，因此比较适合这种高阻精密</a:t>
            </a:r>
            <a:r>
              <a:rPr lang="en-US" altLang="zh-CN" dirty="0"/>
              <a:t>DAC</a:t>
            </a:r>
            <a:r>
              <a:rPr lang="zh-CN" altLang="en-US" dirty="0"/>
              <a:t>节点。</a:t>
            </a:r>
            <a:br>
              <a:rPr lang="zh-CN" altLang="en-US" dirty="0"/>
            </a:br>
            <a:endParaRPr lang="zh-CN" altLang="en-US" dirty="0"/>
          </a:p>
          <a:p>
            <a:r>
              <a:rPr lang="zh-CN" altLang="en-US" dirty="0"/>
              <a:t>（</a:t>
            </a:r>
            <a:r>
              <a:rPr lang="zh-CN" altLang="en-US" b="1" dirty="0"/>
              <a:t>备问知识，不念：</a:t>
            </a:r>
            <a:br>
              <a:rPr lang="zh-CN" altLang="en-US" dirty="0"/>
            </a:br>
            <a:r>
              <a:rPr lang="zh-CN" altLang="en-US" dirty="0"/>
              <a:t>无缓冲</a:t>
            </a:r>
            <a:r>
              <a:rPr lang="en-US" altLang="zh-CN" dirty="0"/>
              <a:t>DAC</a:t>
            </a:r>
            <a:r>
              <a:rPr lang="zh-CN" altLang="en-US" dirty="0"/>
              <a:t>的好处是不会把一个额外输出放大器的噪声、失调和非线性直接集成在芯片内部，但代价是输出阻抗较高、驱动能力弱，所以需要外部精密运放。</a:t>
            </a:r>
            <a:br>
              <a:rPr lang="zh-CN" altLang="en-US" dirty="0"/>
            </a:br>
            <a:r>
              <a:rPr lang="zh-CN" altLang="en-US" dirty="0"/>
              <a:t>运放输入偏置电流会在输入端等效电阻上产生 </a:t>
            </a:r>
            <a:r>
              <a:rPr lang="en-US" altLang="zh-CN" dirty="0"/>
              <a:t>V=IB​R </a:t>
            </a:r>
            <a:r>
              <a:rPr lang="zh-CN" altLang="en-US" dirty="0"/>
              <a:t>的压降。如果两个输入端阻抗接近，两个偏置电流引起的误差会部分抵消，这就是为什么内部匹配电阻有价值。</a:t>
            </a:r>
            <a:br>
              <a:rPr lang="zh-CN" altLang="en-US" dirty="0"/>
            </a:br>
            <a:r>
              <a:rPr lang="en-US" altLang="zh-CN" dirty="0"/>
              <a:t>JFET</a:t>
            </a:r>
            <a:r>
              <a:rPr lang="zh-CN" altLang="en-US" dirty="0"/>
              <a:t>输入运放通常具有很高的输入阻抗和较低的输入偏置电流，因此特别适合高源阻抗节点。</a:t>
            </a:r>
            <a:br>
              <a:rPr lang="zh-CN" altLang="en-US" dirty="0"/>
            </a:br>
            <a:r>
              <a:rPr lang="zh-CN" altLang="en-US" dirty="0"/>
              <a:t>反馈电容不是单纯“滤波输出”，更重要的是改变高频闭环增益和相位，补偿寄生电容，提高相位裕度，避免振荡或高频峰化。）</a:t>
            </a:r>
            <a:br>
              <a:rPr lang="zh-CN" altLang="en-US" dirty="0"/>
            </a:br>
            <a:br>
              <a:rPr lang="zh-CN" altLang="en-US" dirty="0"/>
            </a:br>
            <a:r>
              <a:rPr lang="zh-CN" altLang="en-US" dirty="0"/>
              <a:t>两个小电容</a:t>
            </a:r>
            <a:r>
              <a:rPr lang="en-US" altLang="zh-CN" dirty="0"/>
              <a:t>:AD5791</a:t>
            </a:r>
            <a:r>
              <a:rPr lang="zh-CN" altLang="en-US" dirty="0"/>
              <a:t>方案里有一个约 </a:t>
            </a:r>
            <a:r>
              <a:rPr lang="en-US" altLang="zh-CN" b="1" dirty="0"/>
              <a:t>10 pF</a:t>
            </a:r>
            <a:r>
              <a:rPr lang="zh-CN" altLang="en-US" b="1" dirty="0"/>
              <a:t>反馈补偿电容</a:t>
            </a:r>
            <a:r>
              <a:rPr lang="zh-CN" altLang="en-US" dirty="0"/>
              <a:t>；</a:t>
            </a:r>
            <a:r>
              <a:rPr lang="en-US" altLang="zh-CN" dirty="0"/>
              <a:t>DAC11001B</a:t>
            </a:r>
            <a:r>
              <a:rPr lang="zh-CN" altLang="en-US" dirty="0"/>
              <a:t>方案里有一个约 </a:t>
            </a:r>
            <a:r>
              <a:rPr lang="en-US" altLang="zh-CN" b="1" dirty="0"/>
              <a:t>100 pF</a:t>
            </a:r>
            <a:r>
              <a:rPr lang="zh-CN" altLang="en-US" b="1" dirty="0"/>
              <a:t>反馈补偿电容</a:t>
            </a:r>
            <a:r>
              <a:rPr lang="zh-CN" altLang="en-US" dirty="0"/>
              <a:t>，另外</a:t>
            </a:r>
            <a:r>
              <a:rPr lang="en-US" altLang="zh-CN" dirty="0"/>
              <a:t>OUT</a:t>
            </a:r>
            <a:r>
              <a:rPr lang="zh-CN" altLang="en-US" dirty="0"/>
              <a:t>节点还有一个 </a:t>
            </a:r>
            <a:r>
              <a:rPr lang="en-US" altLang="zh-CN" b="1" dirty="0"/>
              <a:t>100 pF</a:t>
            </a:r>
            <a:r>
              <a:rPr lang="zh-CN" altLang="en-US" b="1" dirty="0"/>
              <a:t>对地电容</a:t>
            </a:r>
            <a:r>
              <a:rPr lang="en-US" altLang="zh-CN" b="1" dirty="0"/>
              <a:t>.</a:t>
            </a:r>
          </a:p>
          <a:p>
            <a:r>
              <a:rPr lang="zh-CN" altLang="en-US" dirty="0"/>
              <a:t>反馈补偿电容的核心作用是：</a:t>
            </a:r>
          </a:p>
          <a:p>
            <a:r>
              <a:rPr lang="zh-CN" altLang="en-US" b="1" dirty="0"/>
              <a:t>控制高频闭环响应，补偿</a:t>
            </a:r>
            <a:r>
              <a:rPr lang="en-US" altLang="zh-CN" b="1" dirty="0"/>
              <a:t>DAC</a:t>
            </a:r>
            <a:r>
              <a:rPr lang="zh-CN" altLang="en-US" b="1" dirty="0"/>
              <a:t>输出节点、运放输入端和</a:t>
            </a:r>
            <a:r>
              <a:rPr lang="en-US" altLang="zh-CN" b="1" dirty="0"/>
              <a:t>PCB</a:t>
            </a:r>
            <a:r>
              <a:rPr lang="zh-CN" altLang="en-US" b="1" dirty="0"/>
              <a:t>寄生电容带来的附加极点，改善相位裕度，抑制高频峰化或振荡。</a:t>
            </a:r>
            <a:endParaRPr lang="zh-CN" altLang="en-US" dirty="0"/>
          </a:p>
          <a:p>
            <a:r>
              <a:rPr lang="en-US" altLang="zh-CN" dirty="0"/>
              <a:t>DAC11001B</a:t>
            </a:r>
            <a:r>
              <a:rPr lang="zh-CN" altLang="en-US" dirty="0"/>
              <a:t>的另一个</a:t>
            </a:r>
            <a:r>
              <a:rPr lang="en-US" altLang="zh-CN" dirty="0"/>
              <a:t>OUT</a:t>
            </a:r>
            <a:r>
              <a:rPr lang="zh-CN" altLang="en-US" dirty="0"/>
              <a:t>对地</a:t>
            </a:r>
            <a:r>
              <a:rPr lang="en-US" altLang="zh-CN" dirty="0"/>
              <a:t>100 pF</a:t>
            </a:r>
            <a:r>
              <a:rPr lang="zh-CN" altLang="en-US" dirty="0"/>
              <a:t>则更像：</a:t>
            </a:r>
          </a:p>
          <a:p>
            <a:r>
              <a:rPr lang="zh-CN" altLang="en-US" b="1" dirty="0"/>
              <a:t>高频旁路</a:t>
            </a:r>
            <a:r>
              <a:rPr lang="en-US" altLang="zh-CN" b="1" dirty="0"/>
              <a:t>/</a:t>
            </a:r>
            <a:r>
              <a:rPr lang="zh-CN" altLang="en-US" b="1" dirty="0"/>
              <a:t>带宽整形电容。</a:t>
            </a:r>
            <a:endParaRPr lang="zh-CN" altLang="en-US" dirty="0"/>
          </a:p>
          <a:p>
            <a:endParaRPr lang="en-US" altLang="zh-CN" b="1" dirty="0"/>
          </a:p>
          <a:p>
            <a:br>
              <a:rPr lang="zh-CN" altLang="en-US" dirty="0"/>
            </a:br>
            <a:r>
              <a:rPr lang="zh-CN" altLang="en-US" dirty="0"/>
              <a:t>输入偏置电流引起的直流误差？</a:t>
            </a:r>
          </a:p>
          <a:p>
            <a:r>
              <a:rPr lang="zh-CN" altLang="en-US" dirty="0"/>
              <a:t>任何真实运放的输入端都不是“绝对不取电流”</a:t>
            </a:r>
            <a:r>
              <a:rPr lang="en-US" altLang="zh-CN" dirty="0"/>
              <a:t>,</a:t>
            </a:r>
            <a:r>
              <a:rPr lang="zh-CN" altLang="en-US" dirty="0"/>
              <a:t>会有很小的叫</a:t>
            </a:r>
            <a:r>
              <a:rPr lang="zh-CN" altLang="en-US" b="1" dirty="0"/>
              <a:t>输入偏置电流</a:t>
            </a:r>
            <a:r>
              <a:rPr lang="en-US" altLang="zh-CN" b="1" dirty="0"/>
              <a:t>,</a:t>
            </a:r>
            <a:r>
              <a:rPr lang="zh-CN" altLang="en-US" dirty="0"/>
              <a:t>经典技巧就是让：</a:t>
            </a:r>
            <a:r>
              <a:rPr lang="en-US" altLang="zh-CN" dirty="0"/>
              <a:t>R+​≈R−​</a:t>
            </a:r>
            <a:r>
              <a:rPr lang="zh-CN" altLang="en-US" dirty="0"/>
              <a:t>产生的两个压降就能一定程度互相抵消。降低偏置电流导致的</a:t>
            </a:r>
            <a:r>
              <a:rPr lang="en-US" altLang="zh-CN" dirty="0"/>
              <a:t>offset.</a:t>
            </a:r>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对于</a:t>
            </a:r>
            <a:r>
              <a:rPr lang="en-US" altLang="zh-CN" dirty="0"/>
              <a:t>20</a:t>
            </a:r>
            <a:r>
              <a:rPr lang="zh-CN" altLang="en-US" dirty="0"/>
              <a:t>位</a:t>
            </a:r>
            <a:r>
              <a:rPr lang="en-US" altLang="zh-CN" dirty="0"/>
              <a:t>DAC</a:t>
            </a:r>
            <a:r>
              <a:rPr lang="zh-CN" altLang="en-US" dirty="0"/>
              <a:t>来说，参考源实际上决定了整个模拟输出的电压标尺，是精度与噪声性能的基础。</a:t>
            </a:r>
          </a:p>
          <a:p>
            <a:r>
              <a:rPr lang="zh-CN" altLang="en-US" dirty="0"/>
              <a:t>这里使用正</a:t>
            </a:r>
            <a:r>
              <a:rPr lang="en-US" altLang="zh-CN" dirty="0"/>
              <a:t>5 V</a:t>
            </a:r>
            <a:r>
              <a:rPr lang="zh-CN" altLang="en-US" dirty="0"/>
              <a:t>和负</a:t>
            </a:r>
            <a:r>
              <a:rPr lang="en-US" altLang="zh-CN" dirty="0"/>
              <a:t>5 V</a:t>
            </a:r>
            <a:r>
              <a:rPr lang="zh-CN" altLang="en-US" dirty="0"/>
              <a:t>参考，总参考跨度是</a:t>
            </a:r>
            <a:r>
              <a:rPr lang="en-US" altLang="zh-CN" dirty="0"/>
              <a:t>10 V</a:t>
            </a:r>
            <a:r>
              <a:rPr lang="zh-CN" altLang="en-US" dirty="0"/>
              <a:t>。</a:t>
            </a:r>
            <a:r>
              <a:rPr lang="en-US" altLang="zh-CN" dirty="0"/>
              <a:t>20</a:t>
            </a:r>
            <a:r>
              <a:rPr lang="zh-CN" altLang="en-US" dirty="0"/>
              <a:t>位情况下，一个最低有效位只有</a:t>
            </a:r>
            <a:r>
              <a:rPr lang="en-US" altLang="zh-CN" dirty="0"/>
              <a:t>9.54 </a:t>
            </a:r>
            <a:r>
              <a:rPr lang="en-US" altLang="zh-CN" dirty="0" err="1"/>
              <a:t>μV</a:t>
            </a:r>
            <a:r>
              <a:rPr lang="zh-CN" altLang="en-US" dirty="0"/>
              <a:t>。也就是说，只要参考链路中出现几微伏级的噪声、漂移或者</a:t>
            </a:r>
            <a:r>
              <a:rPr lang="en-US" altLang="zh-CN" dirty="0"/>
              <a:t>PCB</a:t>
            </a:r>
            <a:r>
              <a:rPr lang="zh-CN" altLang="en-US" dirty="0"/>
              <a:t>线路压降，就已经和一个</a:t>
            </a:r>
            <a:r>
              <a:rPr lang="en-US" altLang="zh-CN" dirty="0"/>
              <a:t>LSB</a:t>
            </a:r>
            <a:r>
              <a:rPr lang="zh-CN" altLang="en-US" dirty="0"/>
              <a:t>处在同一个数量级。</a:t>
            </a:r>
          </a:p>
          <a:p>
            <a:r>
              <a:rPr lang="zh-CN" altLang="en-US" dirty="0"/>
              <a:t>所以参考源设计的重点不仅是得到正负</a:t>
            </a:r>
            <a:r>
              <a:rPr lang="en-US" altLang="zh-CN" dirty="0"/>
              <a:t>5 V</a:t>
            </a:r>
            <a:r>
              <a:rPr lang="zh-CN" altLang="en-US" dirty="0"/>
              <a:t>，而是要保证在</a:t>
            </a:r>
            <a:r>
              <a:rPr lang="en-US" altLang="zh-CN" b="1" dirty="0"/>
              <a:t>DAC</a:t>
            </a:r>
            <a:r>
              <a:rPr lang="zh-CN" altLang="en-US" b="1" dirty="0"/>
              <a:t>实际参考引脚处</a:t>
            </a:r>
            <a:r>
              <a:rPr lang="zh-CN" altLang="en-US" dirty="0"/>
              <a:t>获得低噪声、低漂移，并且不容易受到负载变化和线路压降影响的参考电压。</a:t>
            </a:r>
            <a:br>
              <a:rPr lang="zh-CN" altLang="en-US" dirty="0"/>
            </a:br>
            <a:br>
              <a:rPr lang="zh-CN" altLang="en-US" dirty="0"/>
            </a:br>
            <a:r>
              <a:rPr lang="zh-CN" altLang="en-US" dirty="0"/>
              <a:t>下面是参考源的设计思路。</a:t>
            </a:r>
          </a:p>
          <a:p>
            <a:r>
              <a:rPr lang="zh-CN" altLang="en-US" dirty="0"/>
              <a:t>首先模拟供电经过穿心电容和</a:t>
            </a:r>
            <a:r>
              <a:rPr lang="en-US" altLang="zh-CN" dirty="0" err="1"/>
              <a:t>filmRC</a:t>
            </a:r>
            <a:r>
              <a:rPr lang="zh-CN" altLang="en-US" dirty="0"/>
              <a:t>初次滤波，然后用</a:t>
            </a:r>
            <a:r>
              <a:rPr lang="en-US" altLang="zh-CN" dirty="0"/>
              <a:t>LTC6655-5</a:t>
            </a:r>
            <a:r>
              <a:rPr lang="zh-CN" altLang="en-US" dirty="0"/>
              <a:t>建立精密</a:t>
            </a:r>
            <a:r>
              <a:rPr lang="en-US" altLang="zh-CN" dirty="0"/>
              <a:t>5 V</a:t>
            </a:r>
            <a:r>
              <a:rPr lang="zh-CN" altLang="en-US" dirty="0"/>
              <a:t>基准。基准之后又设置了一个非常低截止频率的</a:t>
            </a:r>
            <a:r>
              <a:rPr lang="en-US" altLang="zh-CN" dirty="0"/>
              <a:t>RC</a:t>
            </a:r>
            <a:r>
              <a:rPr lang="zh-CN" altLang="en-US" dirty="0"/>
              <a:t>滤波器，把参考源带宽压到大约</a:t>
            </a:r>
            <a:r>
              <a:rPr lang="en-US" altLang="zh-CN" dirty="0"/>
              <a:t>1.59Hz</a:t>
            </a:r>
            <a:r>
              <a:rPr lang="zh-CN" altLang="en-US" dirty="0"/>
              <a:t>，主要目的是进一步降低参考噪声。</a:t>
            </a:r>
          </a:p>
          <a:p>
            <a:r>
              <a:rPr lang="zh-CN" altLang="en-US" dirty="0"/>
              <a:t>随后通过</a:t>
            </a:r>
            <a:r>
              <a:rPr lang="en-US" altLang="zh-CN" dirty="0"/>
              <a:t>OPA2828</a:t>
            </a:r>
            <a:r>
              <a:rPr lang="zh-CN" altLang="en-US" dirty="0"/>
              <a:t>缓冲，并配合</a:t>
            </a:r>
            <a:r>
              <a:rPr lang="en-US" altLang="zh-CN" dirty="0"/>
              <a:t>LT5400</a:t>
            </a:r>
            <a:r>
              <a:rPr lang="zh-CN" altLang="en-US" dirty="0"/>
              <a:t>精密电阻网络产生匹配的正负参考。最后采用</a:t>
            </a:r>
            <a:r>
              <a:rPr lang="en-US" altLang="zh-CN" dirty="0"/>
              <a:t>Force/Sense</a:t>
            </a:r>
            <a:r>
              <a:rPr lang="zh-CN" altLang="en-US" dirty="0"/>
              <a:t>方式把参考电压送到</a:t>
            </a:r>
            <a:r>
              <a:rPr lang="en-US" altLang="zh-CN" dirty="0"/>
              <a:t>DAC</a:t>
            </a:r>
            <a:r>
              <a:rPr lang="zh-CN" altLang="en-US" dirty="0"/>
              <a:t>附近，补偿</a:t>
            </a:r>
            <a:r>
              <a:rPr lang="en-US" altLang="zh-CN" dirty="0"/>
              <a:t>PCB</a:t>
            </a:r>
            <a:r>
              <a:rPr lang="zh-CN" altLang="en-US" dirty="0"/>
              <a:t>走线上的压降。</a:t>
            </a:r>
          </a:p>
          <a:p>
            <a:r>
              <a:rPr lang="zh-CN" altLang="en-US" dirty="0"/>
              <a:t>所以这一部分的核心思想，就是尽量保证</a:t>
            </a:r>
            <a:r>
              <a:rPr lang="zh-CN" altLang="en-US" b="1" dirty="0"/>
              <a:t>基准源本身的低噪声和低漂移最终真正出现在</a:t>
            </a:r>
            <a:r>
              <a:rPr lang="en-US" altLang="zh-CN" b="1" dirty="0"/>
              <a:t>DAC</a:t>
            </a:r>
            <a:r>
              <a:rPr lang="zh-CN" altLang="en-US" b="1" dirty="0"/>
              <a:t>引脚上</a:t>
            </a:r>
            <a:r>
              <a:rPr lang="zh-CN" altLang="en-US" dirty="0"/>
              <a:t>。</a:t>
            </a:r>
          </a:p>
          <a:p>
            <a:br>
              <a:rPr lang="zh-CN" altLang="en-US" dirty="0"/>
            </a:br>
            <a:endParaRPr lang="zh-CN" altLang="en-US" dirty="0"/>
          </a:p>
          <a:p>
            <a:r>
              <a:rPr lang="zh-CN" altLang="en-US" dirty="0"/>
              <a:t>（</a:t>
            </a:r>
            <a:r>
              <a:rPr lang="zh-CN" altLang="en-US" b="1" dirty="0"/>
              <a:t>备问知识，不念：</a:t>
            </a:r>
            <a:br>
              <a:rPr lang="zh-CN" altLang="en-US" dirty="0"/>
            </a:br>
            <a:r>
              <a:rPr lang="en-US" altLang="zh-CN" dirty="0"/>
              <a:t>DAC</a:t>
            </a:r>
            <a:r>
              <a:rPr lang="zh-CN" altLang="en-US" dirty="0"/>
              <a:t>输出本质上是参考电压经过数字比例缩放，所以参考源的误差会进入输出。参考源漂移会表现为增益误差随时间或温度变化。</a:t>
            </a:r>
            <a:br>
              <a:rPr lang="zh-CN" altLang="en-US" dirty="0"/>
            </a:br>
            <a:r>
              <a:rPr lang="zh-CN" altLang="en-US" dirty="0"/>
              <a:t>对于双极性</a:t>
            </a:r>
            <a:r>
              <a:rPr lang="en-US" altLang="zh-CN" dirty="0"/>
              <a:t>DAC</a:t>
            </a:r>
            <a:r>
              <a:rPr lang="zh-CN" altLang="en-US" dirty="0"/>
              <a:t>，正负参考之间的“跨度”和两端的对称性都很重要。</a:t>
            </a:r>
            <a:br>
              <a:rPr lang="zh-CN" altLang="en-US" dirty="0"/>
            </a:br>
            <a:r>
              <a:rPr lang="en-US" altLang="zh-CN" dirty="0"/>
              <a:t>1 LSB</a:t>
            </a:r>
            <a:r>
              <a:rPr lang="zh-CN" altLang="en-US" dirty="0"/>
              <a:t>是量化步进，不代表系统实际能做到</a:t>
            </a:r>
            <a:r>
              <a:rPr lang="en-US" altLang="zh-CN" dirty="0"/>
              <a:t>9.54 </a:t>
            </a:r>
            <a:r>
              <a:rPr lang="en-US" altLang="zh-CN" dirty="0" err="1"/>
              <a:t>μV</a:t>
            </a:r>
            <a:r>
              <a:rPr lang="zh-CN" altLang="en-US" dirty="0"/>
              <a:t>准确度。运放失调、参考误差、</a:t>
            </a:r>
            <a:r>
              <a:rPr lang="en-US" altLang="zh-CN" dirty="0"/>
              <a:t>INL</a:t>
            </a:r>
            <a:r>
              <a:rPr lang="zh-CN" altLang="en-US" dirty="0"/>
              <a:t>、温漂、热电势等都会叠加。）</a:t>
            </a:r>
            <a:br>
              <a:rPr lang="zh-CN" altLang="en-US" dirty="0"/>
            </a:br>
            <a:br>
              <a:rPr lang="zh-CN" altLang="en-US" dirty="0"/>
            </a:br>
            <a:r>
              <a:rPr lang="zh-CN" altLang="en-US" dirty="0"/>
              <a:t>穿心电容作用</a:t>
            </a:r>
            <a:r>
              <a:rPr lang="en-US" altLang="zh-CN" dirty="0"/>
              <a:t>:</a:t>
            </a:r>
            <a:r>
              <a:rPr lang="zh-CN" altLang="en-US" dirty="0"/>
              <a:t>导体从器件中“穿过去”，同时通过一个很低寄生电感的电容结构把高频噪声旁路到地。高频寄生电感更小</a:t>
            </a:r>
            <a:r>
              <a:rPr lang="en-US" altLang="zh-CN" dirty="0"/>
              <a:t>,</a:t>
            </a:r>
            <a:r>
              <a:rPr lang="zh-CN" altLang="en-US" dirty="0"/>
              <a:t>适合放在敏感参考源之前。想在精密参考源之前先把电源上的高频开关噪声等截掉</a:t>
            </a:r>
            <a:endParaRPr lang="en-US" altLang="zh-CN" dirty="0"/>
          </a:p>
          <a:p>
            <a:br>
              <a:rPr lang="zh-CN" altLang="en-US" dirty="0"/>
            </a:br>
            <a:r>
              <a:rPr lang="zh-CN" altLang="en-US" dirty="0"/>
              <a:t>第一级</a:t>
            </a:r>
            <a:r>
              <a:rPr lang="en-US" altLang="zh-CN" dirty="0" err="1"/>
              <a:t>Rcfilm</a:t>
            </a:r>
            <a:r>
              <a:rPr lang="zh-CN" altLang="en-US" dirty="0"/>
              <a:t>作用</a:t>
            </a:r>
            <a:br>
              <a:rPr lang="zh-CN" altLang="en-US" dirty="0"/>
            </a:br>
            <a:r>
              <a:rPr lang="en-US" altLang="zh-CN" dirty="0"/>
              <a:t>film</a:t>
            </a:r>
            <a:r>
              <a:rPr lang="zh-CN" altLang="en-US" dirty="0"/>
              <a:t>器件的作用：薄膜优势主要在</a:t>
            </a:r>
            <a:r>
              <a:rPr lang="zh-CN" altLang="en-US" b="1" dirty="0"/>
              <a:t>低温漂、低电压系数，稳定性、线性度，</a:t>
            </a:r>
            <a:r>
              <a:rPr lang="zh-CN" altLang="en-US" dirty="0"/>
              <a:t>希望</a:t>
            </a:r>
            <a:r>
              <a:rPr lang="en-US" altLang="zh-CN" dirty="0"/>
              <a:t>RC</a:t>
            </a:r>
            <a:r>
              <a:rPr lang="zh-CN" altLang="en-US" dirty="0"/>
              <a:t>时间常数、参考节点以及长期漂移不容易受到电压、温度和机械效应影响。</a:t>
            </a:r>
            <a:endParaRPr lang="en-US" altLang="zh-CN" dirty="0"/>
          </a:p>
          <a:p>
            <a:br>
              <a:rPr lang="zh-CN" altLang="en-US" dirty="0"/>
            </a:br>
            <a:r>
              <a:rPr lang="en-US" altLang="zh-CN" dirty="0"/>
              <a:t>LT5400</a:t>
            </a:r>
            <a:r>
              <a:rPr lang="zh-CN" altLang="en-US" dirty="0"/>
              <a:t>作用：包括</a:t>
            </a:r>
            <a:r>
              <a:rPr lang="en-US" altLang="zh-CN" dirty="0"/>
              <a:t>0.01%</a:t>
            </a:r>
            <a:r>
              <a:rPr lang="zh-CN" altLang="en-US" dirty="0"/>
              <a:t>级匹配以及约</a:t>
            </a:r>
            <a:r>
              <a:rPr lang="en-US" altLang="zh-CN" dirty="0"/>
              <a:t>0.2 ppm/°C</a:t>
            </a:r>
            <a:r>
              <a:rPr lang="zh-CN" altLang="en-US" dirty="0"/>
              <a:t>的匹配温漂。实现精密比值匹配和极低的比值温漂。让正负参考的幅值尽可能匹配。</a:t>
            </a:r>
            <a:br>
              <a:rPr lang="en-US" altLang="zh-CN" dirty="0"/>
            </a:br>
            <a:br>
              <a:rPr lang="zh-CN" altLang="en-US" dirty="0"/>
            </a:br>
            <a:r>
              <a:rPr lang="en-US" altLang="zh-CN" dirty="0"/>
              <a:t>adam152</a:t>
            </a:r>
            <a:r>
              <a:rPr lang="zh-CN" altLang="en-US" dirty="0"/>
              <a:t>的</a:t>
            </a:r>
            <a:r>
              <a:rPr lang="en-US" altLang="zh-CN" dirty="0"/>
              <a:t>22</a:t>
            </a:r>
            <a:r>
              <a:rPr lang="zh-CN" altLang="en-US" dirty="0"/>
              <a:t>欧的作用，高频提高环路稳定性的原因？</a:t>
            </a:r>
          </a:p>
          <a:p>
            <a:r>
              <a:rPr lang="en-US" altLang="zh-CN" dirty="0"/>
              <a:t>22 Ω Sense</a:t>
            </a:r>
            <a:r>
              <a:rPr lang="zh-CN" altLang="en-US" dirty="0"/>
              <a:t>阻尼 </a:t>
            </a:r>
            <a:r>
              <a:rPr lang="en-US" altLang="zh-CN" dirty="0"/>
              <a:t>+ 100 pF</a:t>
            </a:r>
            <a:r>
              <a:rPr lang="zh-CN" altLang="en-US" dirty="0"/>
              <a:t>本地高频反馈：低频保证远端精度，高频提高环路稳定性。</a:t>
            </a:r>
            <a:br>
              <a:rPr lang="zh-CN" altLang="en-US" dirty="0"/>
            </a:br>
            <a:r>
              <a:rPr lang="en-US" altLang="zh-CN" dirty="0"/>
              <a:t>Force/Sense</a:t>
            </a:r>
            <a:r>
              <a:rPr lang="zh-CN" altLang="en-US" dirty="0"/>
              <a:t>本身形成的是一个</a:t>
            </a:r>
            <a:r>
              <a:rPr lang="zh-CN" altLang="en-US" b="1" dirty="0"/>
              <a:t>远端反馈环路</a:t>
            </a:r>
            <a:r>
              <a:rPr lang="zh-CN" altLang="en-US" dirty="0"/>
              <a:t>：</a:t>
            </a:r>
          </a:p>
          <a:p>
            <a:r>
              <a:rPr lang="en-US" altLang="zh-CN" dirty="0"/>
              <a:t>OPA2828→Force</a:t>
            </a:r>
            <a:r>
              <a:rPr lang="zh-CN" altLang="en-US" dirty="0"/>
              <a:t>线→</a:t>
            </a:r>
            <a:r>
              <a:rPr lang="en-US" altLang="zh-CN" dirty="0"/>
              <a:t>DAC</a:t>
            </a:r>
            <a:r>
              <a:rPr lang="zh-CN" altLang="en-US" dirty="0"/>
              <a:t>参考引脚→</a:t>
            </a:r>
            <a:r>
              <a:rPr lang="en-US" altLang="zh-CN" dirty="0"/>
              <a:t>Sense</a:t>
            </a:r>
            <a:r>
              <a:rPr lang="zh-CN" altLang="en-US" dirty="0"/>
              <a:t>线→</a:t>
            </a:r>
            <a:r>
              <a:rPr lang="en-US" altLang="zh-CN" dirty="0"/>
              <a:t>OPA2828</a:t>
            </a:r>
          </a:p>
          <a:p>
            <a:r>
              <a:rPr lang="zh-CN" altLang="en-US" dirty="0"/>
              <a:t>好处是可以补偿</a:t>
            </a:r>
            <a:r>
              <a:rPr lang="en-US" altLang="zh-CN" dirty="0"/>
              <a:t>PCB</a:t>
            </a:r>
            <a:r>
              <a:rPr lang="zh-CN" altLang="en-US" dirty="0"/>
              <a:t>线路压降。</a:t>
            </a:r>
          </a:p>
          <a:p>
            <a:r>
              <a:rPr lang="zh-CN" altLang="en-US" dirty="0"/>
              <a:t>问题在于远端反馈环路比较长会产生额外</a:t>
            </a:r>
            <a:r>
              <a:rPr lang="en-US" altLang="zh-CN" dirty="0"/>
              <a:t>pole</a:t>
            </a:r>
            <a:r>
              <a:rPr lang="zh-CN" altLang="en-US" dirty="0"/>
              <a:t>和</a:t>
            </a:r>
            <a:r>
              <a:rPr lang="en-US" altLang="zh-CN" dirty="0"/>
              <a:t>phase lag</a:t>
            </a:r>
            <a:r>
              <a:rPr lang="zh-CN" altLang="en-US" dirty="0"/>
              <a:t>，容易振铃甚至振荡。</a:t>
            </a:r>
            <a:r>
              <a:rPr lang="en-US" altLang="zh-CN" b="1" dirty="0"/>
              <a:t>22 Ω</a:t>
            </a:r>
            <a:r>
              <a:rPr lang="zh-CN" altLang="en-US" b="1" dirty="0"/>
              <a:t>的作用</a:t>
            </a:r>
            <a:r>
              <a:rPr lang="zh-CN" altLang="en-US" dirty="0"/>
              <a:t>可以理解为：</a:t>
            </a:r>
          </a:p>
          <a:p>
            <a:r>
              <a:rPr lang="zh-CN" altLang="en-US" dirty="0"/>
              <a:t>对</a:t>
            </a:r>
            <a:r>
              <a:rPr lang="en-US" altLang="zh-CN" dirty="0"/>
              <a:t>Sense/</a:t>
            </a:r>
            <a:r>
              <a:rPr lang="zh-CN" altLang="en-US" dirty="0"/>
              <a:t>高频反馈路径进行阻尼和隔离，降低寄生电容、走线等形成的高</a:t>
            </a:r>
            <a:r>
              <a:rPr lang="en-US" altLang="zh-CN" dirty="0"/>
              <a:t>Q</a:t>
            </a:r>
            <a:r>
              <a:rPr lang="zh-CN" altLang="en-US" dirty="0"/>
              <a:t>谐振。</a:t>
            </a:r>
          </a:p>
          <a:p>
            <a:r>
              <a:rPr lang="zh-CN" altLang="en-US" dirty="0"/>
              <a:t>高频下：电容逐渐形成更短的</a:t>
            </a:r>
            <a:r>
              <a:rPr lang="zh-CN" altLang="en-US" b="1" dirty="0"/>
              <a:t>本地反馈通路</a:t>
            </a:r>
            <a:r>
              <a:rPr lang="zh-CN" altLang="en-US" dirty="0"/>
              <a:t>：</a:t>
            </a:r>
            <a:r>
              <a:rPr lang="en-US" altLang="zh-CN" dirty="0"/>
              <a:t>OPA</a:t>
            </a:r>
            <a:r>
              <a:rPr lang="zh-CN" altLang="en-US" dirty="0"/>
              <a:t>输出→</a:t>
            </a:r>
            <a:r>
              <a:rPr lang="en-US" altLang="zh-CN" dirty="0"/>
              <a:t>Cf​→OPA</a:t>
            </a:r>
            <a:r>
              <a:rPr lang="zh-CN" altLang="en-US" dirty="0"/>
              <a:t>反馈端，不用再“绕一大圈”经过长</a:t>
            </a:r>
            <a:r>
              <a:rPr lang="en-US" altLang="zh-CN" dirty="0"/>
              <a:t>Force/Sense</a:t>
            </a:r>
            <a:r>
              <a:rPr lang="zh-CN" altLang="en-US" dirty="0"/>
              <a:t>路径。</a:t>
            </a:r>
          </a:p>
          <a:p>
            <a:endParaRPr lang="zh-CN" altLang="en-US"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这页是参考源设计的详细方案，总之，设计思路是：</a:t>
            </a:r>
            <a:r>
              <a:rPr lang="zh-CN" altLang="en-US" sz="1200" dirty="0"/>
              <a:t>从供电隔离、精密基准、超低频降噪、匹配双极性生成到远端驱动逐级控制误差，使参考源的低噪声与高稳定特性完整地传递至 </a:t>
            </a:r>
            <a:r>
              <a:rPr lang="en-US" altLang="zh-CN" sz="1200" dirty="0"/>
              <a:t>DAC </a:t>
            </a:r>
            <a:r>
              <a:rPr lang="zh-CN" altLang="en-US" sz="1200" dirty="0"/>
              <a:t>参考源引脚。</a:t>
            </a:r>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DAC</a:t>
            </a:r>
            <a:r>
              <a:rPr lang="zh-CN" altLang="en-US" dirty="0"/>
              <a:t>经过输出缓冲以后，后面设计了一个六阶有源低通滤波器，用来进一步抑制宽带高频噪声。</a:t>
            </a:r>
          </a:p>
          <a:p>
            <a:r>
              <a:rPr lang="zh-CN" altLang="en-US" dirty="0"/>
              <a:t>这里采用三级反相</a:t>
            </a:r>
            <a:r>
              <a:rPr lang="en-US" altLang="zh-CN" dirty="0"/>
              <a:t>MFB</a:t>
            </a:r>
            <a:r>
              <a:rPr lang="zh-CN" altLang="en-US" dirty="0"/>
              <a:t>二阶低通有源滤波级联，整体截止频率约</a:t>
            </a:r>
            <a:r>
              <a:rPr lang="en-US" altLang="zh-CN" dirty="0"/>
              <a:t>10 kHz</a:t>
            </a:r>
            <a:r>
              <a:rPr lang="zh-CN" altLang="en-US" dirty="0"/>
              <a:t>，并按照六阶</a:t>
            </a:r>
            <a:r>
              <a:rPr lang="en-US" altLang="zh-CN" dirty="0"/>
              <a:t>Butterworth</a:t>
            </a:r>
            <a:r>
              <a:rPr lang="zh-CN" altLang="en-US" dirty="0"/>
              <a:t>响应配置三个不同的</a:t>
            </a:r>
            <a:r>
              <a:rPr lang="en-US" altLang="zh-CN" dirty="0"/>
              <a:t>Q</a:t>
            </a:r>
            <a:r>
              <a:rPr lang="zh-CN" altLang="en-US" dirty="0"/>
              <a:t>值。</a:t>
            </a:r>
          </a:p>
          <a:p>
            <a:r>
              <a:rPr lang="en-US" altLang="zh-CN" dirty="0"/>
              <a:t>Butterworth</a:t>
            </a:r>
            <a:r>
              <a:rPr lang="zh-CN" altLang="en-US" dirty="0"/>
              <a:t>的特点是通带最大平坦，同时六阶结构在高频可以提供比较快的带外衰减。初版三级顺序采用低</a:t>
            </a:r>
            <a:r>
              <a:rPr lang="en-US" altLang="zh-CN" dirty="0"/>
              <a:t>Q</a:t>
            </a:r>
            <a:r>
              <a:rPr lang="zh-CN" altLang="en-US" dirty="0"/>
              <a:t>、中</a:t>
            </a:r>
            <a:r>
              <a:rPr lang="en-US" altLang="zh-CN" dirty="0"/>
              <a:t>Q</a:t>
            </a:r>
            <a:r>
              <a:rPr lang="zh-CN" altLang="en-US" dirty="0"/>
              <a:t>、高</a:t>
            </a:r>
            <a:r>
              <a:rPr lang="en-US" altLang="zh-CN" dirty="0"/>
              <a:t>Q</a:t>
            </a:r>
            <a:r>
              <a:rPr lang="zh-CN" altLang="en-US" dirty="0"/>
              <a:t>，主要考虑的是先对截止附近信号进行一定衰减，再进入高</a:t>
            </a:r>
            <a:r>
              <a:rPr lang="en-US" altLang="zh-CN" dirty="0"/>
              <a:t>Q</a:t>
            </a:r>
            <a:r>
              <a:rPr lang="zh-CN" altLang="en-US" dirty="0"/>
              <a:t>级，从而降低高</a:t>
            </a:r>
            <a:r>
              <a:rPr lang="en-US" altLang="zh-CN" dirty="0"/>
              <a:t>Q</a:t>
            </a:r>
            <a:r>
              <a:rPr lang="zh-CN" altLang="en-US" dirty="0"/>
              <a:t>级内部峰化导致大信号饱和的风险，也就是优先保证动态裕量。</a:t>
            </a:r>
          </a:p>
          <a:p>
            <a:r>
              <a:rPr lang="zh-CN" altLang="en-US" dirty="0"/>
              <a:t>（</a:t>
            </a:r>
            <a:r>
              <a:rPr lang="zh-CN" altLang="en-US" b="1" dirty="0"/>
              <a:t>备问知识，不念：</a:t>
            </a:r>
            <a:br>
              <a:rPr lang="zh-CN" altLang="en-US" dirty="0"/>
            </a:br>
            <a:r>
              <a:rPr lang="en-US" altLang="zh-CN" dirty="0"/>
              <a:t>Butterworth</a:t>
            </a:r>
            <a:r>
              <a:rPr lang="zh-CN" altLang="en-US" dirty="0"/>
              <a:t>滤波器的特点是幅频响应在通带内最大平坦，没有</a:t>
            </a:r>
            <a:r>
              <a:rPr lang="en-US" altLang="zh-CN" dirty="0"/>
              <a:t>Chebyshev</a:t>
            </a:r>
            <a:r>
              <a:rPr lang="zh-CN" altLang="en-US" dirty="0"/>
              <a:t>那种等波纹。</a:t>
            </a:r>
            <a:br>
              <a:rPr lang="zh-CN" altLang="en-US" dirty="0"/>
            </a:br>
            <a:r>
              <a:rPr lang="en-US" altLang="zh-CN" dirty="0"/>
              <a:t>N</a:t>
            </a:r>
            <a:r>
              <a:rPr lang="zh-CN" altLang="en-US" dirty="0"/>
              <a:t>阶低通在远离截止频率以后理论渐近斜率是 −</a:t>
            </a:r>
            <a:r>
              <a:rPr lang="en-US" altLang="zh-CN" dirty="0"/>
              <a:t>20N dB/dec</a:t>
            </a:r>
            <a:r>
              <a:rPr lang="zh-CN" altLang="en-US" dirty="0"/>
              <a:t>，因此六阶约为−</a:t>
            </a:r>
            <a:r>
              <a:rPr lang="en-US" altLang="zh-CN" dirty="0"/>
              <a:t>120 dB/dec</a:t>
            </a:r>
            <a:r>
              <a:rPr lang="zh-CN" altLang="en-US" dirty="0"/>
              <a:t>。</a:t>
            </a:r>
            <a:br>
              <a:rPr lang="zh-CN" altLang="en-US" dirty="0"/>
            </a:br>
            <a:r>
              <a:rPr lang="zh-CN" altLang="en-US" dirty="0"/>
              <a:t>标准六阶</a:t>
            </a:r>
            <a:r>
              <a:rPr lang="en-US" altLang="zh-CN" dirty="0"/>
              <a:t>Butterworth</a:t>
            </a:r>
            <a:r>
              <a:rPr lang="zh-CN" altLang="en-US" dirty="0"/>
              <a:t>可以分解成三个二阶极点对，</a:t>
            </a:r>
            <a:r>
              <a:rPr lang="en-US" altLang="zh-CN" dirty="0"/>
              <a:t>Q</a:t>
            </a:r>
            <a:r>
              <a:rPr lang="zh-CN" altLang="en-US" dirty="0"/>
              <a:t>约为</a:t>
            </a:r>
            <a:r>
              <a:rPr lang="en-US" altLang="zh-CN" dirty="0"/>
              <a:t>0.5176</a:t>
            </a:r>
            <a:r>
              <a:rPr lang="zh-CN" altLang="en-US" dirty="0"/>
              <a:t>、</a:t>
            </a:r>
            <a:r>
              <a:rPr lang="en-US" altLang="zh-CN" dirty="0"/>
              <a:t>0.7071</a:t>
            </a:r>
            <a:r>
              <a:rPr lang="zh-CN" altLang="en-US" dirty="0"/>
              <a:t>和</a:t>
            </a:r>
            <a:r>
              <a:rPr lang="en-US" altLang="zh-CN" dirty="0"/>
              <a:t>1.9319</a:t>
            </a:r>
            <a:r>
              <a:rPr lang="zh-CN" altLang="en-US" dirty="0"/>
              <a:t>。</a:t>
            </a:r>
            <a:br>
              <a:rPr lang="zh-CN" altLang="en-US" dirty="0"/>
            </a:br>
            <a:r>
              <a:rPr lang="zh-CN" altLang="en-US" dirty="0"/>
              <a:t>滤波器级联顺序在理想线性、无噪声情况下不会改变最终传递函数，但会改变各级内部信号幅度以及各级自身噪声如何被后级处理。）</a:t>
            </a:r>
            <a:br>
              <a:rPr lang="zh-CN" altLang="en-US" dirty="0"/>
            </a:br>
            <a:br>
              <a:rPr lang="zh-CN" altLang="en-US" dirty="0"/>
            </a:br>
            <a:r>
              <a:rPr lang="zh-CN" altLang="en-US" dirty="0"/>
              <a:t>通带最大平坦？为啥</a:t>
            </a:r>
            <a:br>
              <a:rPr lang="en-US" altLang="zh-CN" dirty="0"/>
            </a:br>
            <a:r>
              <a:rPr lang="zh-CN" altLang="en-US" dirty="0"/>
              <a:t>在</a:t>
            </a:r>
            <a:r>
              <a:rPr lang="zh-CN" altLang="en-US" b="1" dirty="0"/>
              <a:t>低频</a:t>
            </a:r>
            <a:r>
              <a:rPr lang="en-US" altLang="zh-CN" b="1" dirty="0"/>
              <a:t>/</a:t>
            </a:r>
            <a:r>
              <a:rPr lang="zh-CN" altLang="en-US" b="1" dirty="0"/>
              <a:t>零频附近，幅值响应尽可能平，且没有通带纹波</a:t>
            </a:r>
            <a:r>
              <a:rPr lang="zh-CN" altLang="en-US" dirty="0"/>
              <a:t>。</a:t>
            </a:r>
            <a:r>
              <a:rPr lang="el-GR" altLang="zh-CN" dirty="0"/>
              <a:t>(ω/ω</a:t>
            </a:r>
            <a:r>
              <a:rPr lang="en-US" altLang="zh-CN" dirty="0"/>
              <a:t>c​)12≈0</a:t>
            </a:r>
            <a:r>
              <a:rPr lang="zh-CN" altLang="en-US" dirty="0"/>
              <a:t>，</a:t>
            </a:r>
            <a:r>
              <a:rPr lang="en-US" altLang="zh-CN" dirty="0"/>
              <a:t>∣H∣2=1/ 1+(</a:t>
            </a:r>
            <a:r>
              <a:rPr lang="el-GR" altLang="zh-CN" dirty="0"/>
              <a:t>ω/ω</a:t>
            </a:r>
            <a:r>
              <a:rPr lang="en-US" altLang="zh-CN" dirty="0"/>
              <a:t>c​)2</a:t>
            </a:r>
            <a:br>
              <a:rPr lang="en-US" altLang="zh-CN" dirty="0"/>
            </a:br>
            <a:br>
              <a:rPr lang="zh-CN" altLang="en-US" dirty="0"/>
            </a:br>
            <a:r>
              <a:rPr lang="en-US" altLang="zh-CN" dirty="0"/>
              <a:t>MFB</a:t>
            </a:r>
            <a:r>
              <a:rPr lang="zh-CN" altLang="en-US" dirty="0"/>
              <a:t>全称</a:t>
            </a:r>
            <a:r>
              <a:rPr lang="en-US" altLang="zh-CN" dirty="0"/>
              <a:t>Multiple Feedback</a:t>
            </a:r>
            <a:r>
              <a:rPr lang="zh-CN" altLang="en-US" dirty="0"/>
              <a:t>，多重反馈结构</a:t>
            </a:r>
          </a:p>
          <a:p>
            <a:endParaRPr lang="zh-CN" altLang="en-US"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这里具体看单节</a:t>
            </a:r>
            <a:r>
              <a:rPr lang="en-US" altLang="zh-CN" dirty="0"/>
              <a:t>MFB</a:t>
            </a:r>
            <a:r>
              <a:rPr lang="zh-CN" altLang="en-US" dirty="0"/>
              <a:t>滤波器。</a:t>
            </a:r>
          </a:p>
          <a:p>
            <a:r>
              <a:rPr lang="en-US" altLang="zh-CN" dirty="0"/>
              <a:t>MFB</a:t>
            </a:r>
            <a:r>
              <a:rPr lang="zh-CN" altLang="en-US" dirty="0"/>
              <a:t>也就是多重反馈结构。一节由一个运放、三个电阻和两个电容构成，是反相二阶低通滤波器。</a:t>
            </a:r>
          </a:p>
          <a:p>
            <a:r>
              <a:rPr lang="zh-CN" altLang="en-US" dirty="0"/>
              <a:t>本设计每一级的直流增益是负</a:t>
            </a:r>
            <a:r>
              <a:rPr lang="en-US" altLang="zh-CN" dirty="0"/>
              <a:t>1</a:t>
            </a:r>
            <a:r>
              <a:rPr lang="zh-CN" altLang="en-US" dirty="0"/>
              <a:t>，三级串联后仍是</a:t>
            </a:r>
            <a:r>
              <a:rPr lang="en-US" altLang="zh-CN" dirty="0"/>
              <a:t>-1</a:t>
            </a:r>
            <a:r>
              <a:rPr lang="zh-CN" altLang="en-US" dirty="0"/>
              <a:t>。这里主要有两个参数：</a:t>
            </a:r>
            <a:r>
              <a:rPr lang="en-US" altLang="zh-CN" dirty="0"/>
              <a:t>f0​ </a:t>
            </a:r>
            <a:r>
              <a:rPr lang="zh-CN" altLang="en-US" dirty="0"/>
              <a:t>决定二阶极点所在的频率，</a:t>
            </a:r>
            <a:r>
              <a:rPr lang="en-US" altLang="zh-CN" dirty="0"/>
              <a:t>Q</a:t>
            </a:r>
            <a:r>
              <a:rPr lang="zh-CN" altLang="en-US" dirty="0"/>
              <a:t>值决定截止附近的阻尼和峰化程度。</a:t>
            </a:r>
          </a:p>
          <a:p>
            <a:r>
              <a:rPr lang="zh-CN" altLang="en-US" dirty="0"/>
              <a:t>六阶</a:t>
            </a:r>
            <a:r>
              <a:rPr lang="en-US" altLang="zh-CN" dirty="0"/>
              <a:t>Butterworth</a:t>
            </a:r>
            <a:r>
              <a:rPr lang="zh-CN" altLang="en-US" dirty="0"/>
              <a:t>是三个不同</a:t>
            </a:r>
            <a:r>
              <a:rPr lang="en-US" altLang="zh-CN" dirty="0"/>
              <a:t>Q</a:t>
            </a:r>
            <a:r>
              <a:rPr lang="zh-CN" altLang="en-US" dirty="0"/>
              <a:t>值的二阶极点配合组成。其中高</a:t>
            </a:r>
            <a:r>
              <a:rPr lang="en-US" altLang="zh-CN" dirty="0"/>
              <a:t>Q</a:t>
            </a:r>
            <a:r>
              <a:rPr lang="zh-CN" altLang="en-US" dirty="0"/>
              <a:t>级在截止附近会出现一定增益峰化，三级组合以后，整体才形成</a:t>
            </a:r>
            <a:r>
              <a:rPr lang="en-US" altLang="zh-CN" dirty="0"/>
              <a:t>Butterworth</a:t>
            </a:r>
            <a:r>
              <a:rPr lang="zh-CN" altLang="en-US" dirty="0"/>
              <a:t>的最大平坦响应。</a:t>
            </a:r>
          </a:p>
          <a:p>
            <a:r>
              <a:rPr lang="zh-CN" altLang="en-US" dirty="0"/>
              <a:t>（</a:t>
            </a:r>
            <a:r>
              <a:rPr lang="zh-CN" altLang="en-US" b="1" dirty="0"/>
              <a:t>备问知识，不念：</a:t>
            </a:r>
            <a:br>
              <a:rPr lang="zh-CN" altLang="en-US" dirty="0"/>
            </a:br>
            <a:r>
              <a:rPr lang="en-US" altLang="zh-CN" dirty="0"/>
              <a:t>Q</a:t>
            </a:r>
            <a:r>
              <a:rPr lang="zh-CN" altLang="en-US" dirty="0"/>
              <a:t>与阻尼比关系为 </a:t>
            </a:r>
            <a:r>
              <a:rPr lang="en-US" altLang="zh-CN" dirty="0"/>
              <a:t>Q=1/(2ζ)</a:t>
            </a:r>
            <a:r>
              <a:rPr lang="zh-CN" altLang="en-US" dirty="0"/>
              <a:t>。</a:t>
            </a:r>
            <a:r>
              <a:rPr lang="en-US" altLang="zh-CN" dirty="0"/>
              <a:t>Q</a:t>
            </a:r>
            <a:r>
              <a:rPr lang="zh-CN" altLang="en-US" dirty="0"/>
              <a:t>越高，阻尼越弱，截止附近越容易出现峰化和时域振铃。</a:t>
            </a:r>
            <a:br>
              <a:rPr lang="zh-CN" altLang="en-US" dirty="0"/>
            </a:br>
            <a:r>
              <a:rPr lang="zh-CN" altLang="en-US" dirty="0"/>
              <a:t>对于单位直流增益的标准二阶低通，在 </a:t>
            </a:r>
            <a:r>
              <a:rPr lang="en-US" altLang="zh-CN" dirty="0"/>
              <a:t>f=f0​ </a:t>
            </a:r>
            <a:r>
              <a:rPr lang="zh-CN" altLang="en-US" dirty="0"/>
              <a:t>时幅值正好约等于</a:t>
            </a:r>
            <a:r>
              <a:rPr lang="en-US" altLang="zh-CN" dirty="0"/>
              <a:t>Q</a:t>
            </a:r>
            <a:r>
              <a:rPr lang="zh-CN" altLang="en-US" dirty="0"/>
              <a:t>。因此三个标准</a:t>
            </a:r>
            <a:r>
              <a:rPr lang="en-US" altLang="zh-CN" dirty="0"/>
              <a:t>Butterworth</a:t>
            </a:r>
            <a:r>
              <a:rPr lang="zh-CN" altLang="en-US" dirty="0"/>
              <a:t>二阶节在各自 </a:t>
            </a:r>
            <a:r>
              <a:rPr lang="en-US" altLang="zh-CN" dirty="0"/>
              <a:t>f0​ </a:t>
            </a:r>
            <a:r>
              <a:rPr lang="zh-CN" altLang="en-US" dirty="0"/>
              <a:t>处大约分别是−</a:t>
            </a:r>
            <a:r>
              <a:rPr lang="en-US" altLang="zh-CN" dirty="0"/>
              <a:t>5.72 dB</a:t>
            </a:r>
            <a:r>
              <a:rPr lang="zh-CN" altLang="en-US" dirty="0"/>
              <a:t>、−</a:t>
            </a:r>
            <a:r>
              <a:rPr lang="en-US" altLang="zh-CN" dirty="0"/>
              <a:t>3.01 dB</a:t>
            </a:r>
            <a:r>
              <a:rPr lang="zh-CN" altLang="en-US" dirty="0"/>
              <a:t>和</a:t>
            </a:r>
            <a:r>
              <a:rPr lang="en-US" altLang="zh-CN" dirty="0"/>
              <a:t>+5.72 dB</a:t>
            </a:r>
            <a:r>
              <a:rPr lang="zh-CN" altLang="en-US" dirty="0"/>
              <a:t>。三者相乘约为</a:t>
            </a:r>
            <a:r>
              <a:rPr lang="en-US" altLang="zh-CN" dirty="0"/>
              <a:t>0.707</a:t>
            </a:r>
            <a:r>
              <a:rPr lang="zh-CN" altLang="en-US" dirty="0"/>
              <a:t>，所以总响应仍然是−</a:t>
            </a:r>
            <a:r>
              <a:rPr lang="en-US" altLang="zh-CN" dirty="0"/>
              <a:t>3.01 dB</a:t>
            </a:r>
            <a:r>
              <a:rPr lang="zh-CN" altLang="en-US" dirty="0"/>
              <a:t>。</a:t>
            </a:r>
            <a:br>
              <a:rPr lang="zh-CN" altLang="en-US" dirty="0"/>
            </a:br>
            <a:r>
              <a:rPr lang="zh-CN" altLang="en-US" dirty="0"/>
              <a:t>所以“高</a:t>
            </a:r>
            <a:r>
              <a:rPr lang="en-US" altLang="zh-CN" dirty="0"/>
              <a:t>Q</a:t>
            </a:r>
            <a:r>
              <a:rPr lang="zh-CN" altLang="en-US" dirty="0"/>
              <a:t>级在截止点增益大于</a:t>
            </a:r>
            <a:r>
              <a:rPr lang="en-US" altLang="zh-CN" dirty="0"/>
              <a:t>1”</a:t>
            </a:r>
            <a:r>
              <a:rPr lang="zh-CN" altLang="en-US" dirty="0"/>
              <a:t>完全正常。真正需要关注的是内部峰值是否让运放接近摆幅或电流限制。）</a:t>
            </a:r>
            <a:br>
              <a:rPr lang="zh-CN" altLang="en-US" dirty="0"/>
            </a:br>
            <a:br>
              <a:rPr lang="zh-CN" altLang="en-US" dirty="0"/>
            </a:br>
            <a:r>
              <a:rPr lang="en-US" altLang="zh-CN" dirty="0"/>
              <a:t>Q</a:t>
            </a:r>
            <a:r>
              <a:rPr lang="zh-CN" altLang="en-US" dirty="0"/>
              <a:t>值决定截止附近的阻尼和峰化程度？详细解释？</a:t>
            </a:r>
            <a:endParaRPr lang="en-US" altLang="zh-CN" dirty="0"/>
          </a:p>
          <a:p>
            <a:r>
              <a:rPr lang="zh-CN" altLang="en-US" dirty="0"/>
              <a:t>低</a:t>
            </a:r>
            <a:r>
              <a:rPr lang="en-US" altLang="zh-CN" dirty="0"/>
              <a:t>Q</a:t>
            </a:r>
            <a:r>
              <a:rPr lang="zh-CN" altLang="en-US" dirty="0"/>
              <a:t>级提前衰减，高</a:t>
            </a:r>
            <a:r>
              <a:rPr lang="en-US" altLang="zh-CN" dirty="0"/>
              <a:t>Q</a:t>
            </a:r>
            <a:r>
              <a:rPr lang="zh-CN" altLang="en-US" dirty="0"/>
              <a:t>级进行峰化补偿，最终三级组合成平坦的六阶</a:t>
            </a:r>
            <a:r>
              <a:rPr lang="en-US" altLang="zh-CN" dirty="0"/>
              <a:t>Butterworth</a:t>
            </a:r>
            <a:r>
              <a:rPr lang="zh-CN" altLang="en-US" dirty="0"/>
              <a:t>。</a:t>
            </a:r>
          </a:p>
          <a:p>
            <a:endParaRPr lang="zh-CN" altLang="en-US" dirty="0"/>
          </a:p>
          <a:p>
            <a:r>
              <a:rPr lang="zh-CN" altLang="en-US" dirty="0"/>
              <a:t>经过低</a:t>
            </a:r>
            <a:r>
              <a:rPr lang="en-US" altLang="zh-CN" dirty="0"/>
              <a:t>Q</a:t>
            </a:r>
            <a:r>
              <a:rPr lang="zh-CN" altLang="en-US" dirty="0"/>
              <a:t>：</a:t>
            </a:r>
          </a:p>
          <a:p>
            <a:r>
              <a:rPr lang="en-US" altLang="zh-CN" dirty="0"/>
              <a:t>1×0.518=0.518 </a:t>
            </a:r>
            <a:r>
              <a:rPr lang="zh-CN" altLang="en-US" dirty="0"/>
              <a:t>经过中</a:t>
            </a:r>
            <a:r>
              <a:rPr lang="en-US" altLang="zh-CN" dirty="0"/>
              <a:t>Q</a:t>
            </a:r>
            <a:r>
              <a:rPr lang="zh-CN" altLang="en-US" dirty="0"/>
              <a:t>：</a:t>
            </a:r>
          </a:p>
          <a:p>
            <a:r>
              <a:rPr lang="en-US" altLang="zh-CN" dirty="0"/>
              <a:t>0.518×0.707=0.366 </a:t>
            </a:r>
            <a:r>
              <a:rPr lang="zh-CN" altLang="en-US" dirty="0"/>
              <a:t>所以高</a:t>
            </a:r>
            <a:r>
              <a:rPr lang="en-US" altLang="zh-CN" dirty="0"/>
              <a:t>Q</a:t>
            </a:r>
            <a:r>
              <a:rPr lang="zh-CN" altLang="en-US" dirty="0"/>
              <a:t>级真正收到的输入已经只有：</a:t>
            </a:r>
            <a:r>
              <a:rPr lang="en-US" altLang="zh-CN" dirty="0"/>
              <a:t>0.366</a:t>
            </a:r>
          </a:p>
          <a:p>
            <a:endParaRPr lang="en-US" dirty="0"/>
          </a:p>
          <a:p>
            <a:r>
              <a:rPr lang="zh-CN" altLang="en-US" dirty="0"/>
              <a:t>高</a:t>
            </a:r>
            <a:r>
              <a:rPr lang="en-US" altLang="zh-CN" dirty="0"/>
              <a:t>Q</a:t>
            </a:r>
            <a:r>
              <a:rPr lang="zh-CN" altLang="en-US" dirty="0"/>
              <a:t>直接收到：</a:t>
            </a:r>
            <a:r>
              <a:rPr lang="en-US" altLang="zh-CN" dirty="0"/>
              <a:t>1×1.932=1.932</a:t>
            </a:r>
            <a:r>
              <a:rPr lang="zh-CN" altLang="en-US" dirty="0"/>
              <a:t>，</a:t>
            </a:r>
            <a:r>
              <a:rPr lang="zh-CN" altLang="en-US" b="1" dirty="0"/>
              <a:t>内部节点几乎达到外部输入幅度的两倍</a:t>
            </a:r>
            <a:r>
              <a:rPr lang="zh-CN" altLang="en-US" dirty="0"/>
              <a:t>。</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753500E-959F-4C7A-9C52-F6F3B5775BE7}"/>
              </a:ext>
            </a:extLst>
          </p:cNvPr>
          <p:cNvSpPr>
            <a:spLocks noGrp="1"/>
          </p:cNvSpPr>
          <p:nvPr/>
        </p:nvSpPr>
        <p:spPr>
          <a:xfrm>
            <a:off x="685800" y="2190750"/>
            <a:ext cx="9906000" cy="552450"/>
          </a:xfrm>
          <a:prstGeom prst="rect">
            <a:avLst/>
          </a:prstGeom>
          <a:noFill/>
          <a:ln w="0">
            <a:noFill/>
            <a:prstDash val="solid"/>
          </a:ln>
        </p:spPr>
        <p:txBody>
          <a:bodyPr wrap="square" lIns="0" tIns="0" rIns="0" bIns="0" anchor="t">
            <a:normAutofit/>
          </a:bodyPr>
          <a:lstStyle/>
          <a:p>
            <a:pPr algn="l">
              <a:lnSpc>
                <a:spcPct val="114000"/>
              </a:lnSpc>
              <a:buNone/>
              <a:defRPr sz="2700" b="1">
                <a:solidFill>
                  <a:srgbClr val="17365D"/>
                </a:solidFill>
                <a:latin typeface="Microsoft YaHei"/>
                <a:ea typeface="Microsoft YaHei"/>
                <a:cs typeface="Microsoft YaHei"/>
              </a:defRPr>
            </a:pPr>
            <a:r>
              <a:t>高精度电压源的设计与性能测试</a:t>
            </a:r>
            <a:endParaRPr sz="2700" b="1">
              <a:solidFill>
                <a:srgbClr val="17365D"/>
              </a:solidFill>
              <a:latin typeface="Microsoft YaHei"/>
              <a:ea typeface="Microsoft YaHei"/>
              <a:cs typeface="Microsoft YaHei"/>
            </a:endParaRPr>
          </a:p>
        </p:txBody>
      </p:sp>
      <p:sp>
        <p:nvSpPr>
          <p:cNvPr id="2" name="矩形 1">
            <a:extLst>
              <a:ext uri="{FF2B5EF4-FFF2-40B4-BE49-F238E27FC236}">
                <a16:creationId xmlns:a16="http://schemas.microsoft.com/office/drawing/2014/main" id="{DBA69569-208B-44C4-9B3A-06D71331813C}"/>
              </a:ext>
            </a:extLst>
          </p:cNvPr>
          <p:cNvSpPr>
            <a:spLocks noGrp="1"/>
          </p:cNvSpPr>
          <p:nvPr/>
        </p:nvSpPr>
        <p:spPr>
          <a:xfrm>
            <a:off x="685800" y="2952750"/>
            <a:ext cx="10144125" cy="381000"/>
          </a:xfrm>
          <a:prstGeom prst="rect">
            <a:avLst/>
          </a:prstGeom>
          <a:noFill/>
          <a:ln w="0">
            <a:noFill/>
            <a:prstDash val="solid"/>
          </a:ln>
        </p:spPr>
        <p:txBody>
          <a:bodyPr wrap="square" lIns="0" tIns="0" rIns="0" bIns="0" anchor="t">
            <a:normAutofit/>
          </a:bodyPr>
          <a:lstStyle/>
          <a:p>
            <a:pPr algn="l">
              <a:lnSpc>
                <a:spcPct val="114000"/>
              </a:lnSpc>
              <a:buNone/>
              <a:defRPr sz="1725" b="1">
                <a:solidFill>
                  <a:srgbClr val="202020"/>
                </a:solidFill>
                <a:latin typeface="Microsoft YaHei"/>
                <a:ea typeface="Microsoft YaHei"/>
                <a:cs typeface="Microsoft YaHei"/>
              </a:defRPr>
            </a:pPr>
            <a:r>
              <a:t>齐彬凯  |  清华大学工程物理系</a:t>
            </a:r>
            <a:endParaRPr sz="1725"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653AE210-9DE5-44AB-B1E4-929AA516A734}"/>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4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01</a:t>
            </a:r>
          </a:p>
        </p:txBody>
      </p:sp>
      <p:sp>
        <p:nvSpPr>
          <p:cNvPr id="4" name="矩形 3">
            <a:extLst>
              <a:ext uri="{FF2B5EF4-FFF2-40B4-BE49-F238E27FC236}">
                <a16:creationId xmlns:a16="http://schemas.microsoft.com/office/drawing/2014/main" id="{5546208E-E0B3-4A45-B182-C92F6AF3E927}"/>
              </a:ext>
            </a:extLst>
          </p:cNvPr>
          <p:cNvSpPr>
            <a:spLocks noGrp="1"/>
          </p:cNvSpPr>
          <p:nvPr/>
        </p:nvSpPr>
        <p:spPr>
          <a:xfrm>
            <a:off x="685800" y="3638550"/>
            <a:ext cx="10820400" cy="19050"/>
          </a:xfrm>
          <a:prstGeom prst="rect">
            <a:avLst/>
          </a:prstGeom>
          <a:solidFill>
            <a:srgbClr val="17365D"/>
          </a:solidFill>
          <a:ln w="0">
            <a:solidFill>
              <a:srgbClr val="17365D"/>
            </a:solidFill>
            <a:prstDash val="solid"/>
          </a:ln>
        </p:spPr>
      </p:sp>
      <p:graphicFrame>
        <p:nvGraphicFramePr>
          <p:cNvPr id="72" name="表格 64"/>
          <p:cNvGraphicFramePr/>
          <p:nvPr/>
        </p:nvGraphicFramePr>
        <p:xfrm>
          <a:off x="-19050000" y="-19050000"/>
          <a:ext cx="4943168" cy="1656000"/>
        </p:xfrm>
        <a:graphic>
          <a:graphicData uri="http://schemas.openxmlformats.org/drawingml/2006/table">
            <a:tbl>
              <a:tblPr/>
              <a:tblGrid>
                <a:gridCol w="1728020">
                  <a:extLst>
                    <a:ext uri="{9D8B030D-6E8A-4147-A177-3AD203B41FA5}">
                      <a16:colId xmlns:a16="http://schemas.microsoft.com/office/drawing/2014/main" val="20000"/>
                    </a:ext>
                  </a:extLst>
                </a:gridCol>
                <a:gridCol w="3215148">
                  <a:extLst>
                    <a:ext uri="{9D8B030D-6E8A-4147-A177-3AD203B41FA5}">
                      <a16:colId xmlns:a16="http://schemas.microsoft.com/office/drawing/2014/main" val="20001"/>
                    </a:ext>
                  </a:extLst>
                </a:gridCol>
              </a:tblGrid>
              <a:tr h="414000">
                <a:tc>
                  <a:txBody>
                    <a:bodyPr/>
                    <a:lstStyle/>
                    <a:p>
                      <a:endParaRPr/>
                    </a:p>
                  </a:txBody>
                  <a:tcPr anchor="ctr">
                    <a:lnL w="0">
                      <a:solidFill>
                        <a:srgbClr val="FFFFFF"/>
                      </a:solidFill>
                      <a:prstDash val="solid"/>
                    </a:lnL>
                    <a:lnR>
                      <a:noFill/>
                    </a:lnR>
                    <a:lnT w="0">
                      <a:solidFill>
                        <a:srgbClr val="FFFFFF"/>
                      </a:solidFill>
                      <a:prstDash val="solid"/>
                    </a:lnT>
                    <a:lnB w="12700" cmpd="sng">
                      <a:solidFill>
                        <a:schemeClr val="tx1"/>
                      </a:solidFill>
                      <a:prstDash val="solid"/>
                    </a:lnB>
                    <a:solidFill>
                      <a:srgbClr val="FFFFFF"/>
                    </a:solidFill>
                  </a:tcPr>
                </a:tc>
                <a:tc>
                  <a:txBody>
                    <a:bodyPr/>
                    <a:lstStyle/>
                    <a:p>
                      <a:endParaRPr/>
                    </a:p>
                  </a:txBody>
                  <a:tcPr anchor="ctr">
                    <a:lnL>
                      <a:noFill/>
                    </a:lnL>
                    <a:lnR w="0">
                      <a:solidFill>
                        <a:srgbClr val="FFFFFF"/>
                      </a:solidFill>
                      <a:prstDash val="solid"/>
                    </a:lnR>
                    <a:lnT w="0">
                      <a:solidFill>
                        <a:srgbClr val="FFFFFF"/>
                      </a:solidFill>
                      <a:prstDash val="solid"/>
                    </a:lnT>
                    <a:lnB w="12700" cmpd="sng">
                      <a:solidFill>
                        <a:schemeClr val="tx1"/>
                      </a:solidFill>
                      <a:prstDash val="solid"/>
                    </a:lnB>
                    <a:solidFill>
                      <a:srgbClr val="FFFFFF"/>
                    </a:solidFill>
                  </a:tcPr>
                </a:tc>
                <a:extLst>
                  <a:ext uri="{0D108BD9-81ED-4DB2-BD59-A6C34878D82A}">
                    <a16:rowId xmlns:a16="http://schemas.microsoft.com/office/drawing/2014/main" val="10000"/>
                  </a:ext>
                </a:extLst>
              </a:tr>
              <a:tr h="414000">
                <a:tc>
                  <a:txBody>
                    <a:bodyPr/>
                    <a:lstStyle/>
                    <a:p>
                      <a:endParaRPr sz="1200"/>
                    </a:p>
                  </a:txBody>
                  <a:tcPr anchor="ctr">
                    <a:lnL w="0">
                      <a:solidFill>
                        <a:srgbClr val="FFFFFF"/>
                      </a:solidFill>
                      <a:prstDash val="solid"/>
                    </a:lnL>
                    <a:lnR>
                      <a:noFill/>
                    </a:lnR>
                    <a:lnT w="12700" cmpd="sng">
                      <a:solidFill>
                        <a:schemeClr val="tx1"/>
                      </a:solidFill>
                      <a:prstDash val="solid"/>
                    </a:lnT>
                    <a:lnB>
                      <a:noFill/>
                    </a:lnB>
                    <a:solidFill>
                      <a:srgbClr val="FFFFFF"/>
                    </a:solidFill>
                  </a:tcPr>
                </a:tc>
                <a:tc>
                  <a:txBody>
                    <a:bodyPr/>
                    <a:lstStyle/>
                    <a:p>
                      <a:endParaRPr sz="1200"/>
                    </a:p>
                  </a:txBody>
                  <a:tcPr anchor="ctr">
                    <a:lnL>
                      <a:noFill/>
                    </a:lnL>
                    <a:lnR w="0">
                      <a:solidFill>
                        <a:srgbClr val="FFFFFF"/>
                      </a:solidFill>
                      <a:prstDash val="solid"/>
                    </a:lnR>
                    <a:lnT w="12700" cmpd="sng">
                      <a:solidFill>
                        <a:schemeClr val="tx1"/>
                      </a:solidFill>
                      <a:prstDash val="solid"/>
                    </a:lnT>
                    <a:lnB>
                      <a:noFill/>
                    </a:lnB>
                    <a:solidFill>
                      <a:srgbClr val="FFFFFF"/>
                    </a:solidFill>
                  </a:tcPr>
                </a:tc>
                <a:extLst>
                  <a:ext uri="{0D108BD9-81ED-4DB2-BD59-A6C34878D82A}">
                    <a16:rowId xmlns:a16="http://schemas.microsoft.com/office/drawing/2014/main" val="10001"/>
                  </a:ext>
                </a:extLst>
              </a:tr>
              <a:tr h="414000">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2"/>
                  </a:ext>
                </a:extLst>
              </a:tr>
              <a:tr h="414000">
                <a:tc>
                  <a:txBody>
                    <a:bodyPr/>
                    <a:lstStyle/>
                    <a:p>
                      <a:endParaRPr sz="1200"/>
                    </a:p>
                  </a:txBody>
                  <a:tcPr anchor="ctr">
                    <a:lnL w="0">
                      <a:solidFill>
                        <a:srgbClr val="FFFFFF"/>
                      </a:solidFill>
                      <a:prstDash val="solid"/>
                    </a:lnL>
                    <a:lnR>
                      <a:noFill/>
                    </a:lnR>
                    <a:lnT>
                      <a:noFill/>
                    </a:lnT>
                    <a:lnB w="0">
                      <a:solidFill>
                        <a:srgbClr val="FFFFFF"/>
                      </a:solidFill>
                      <a:prstDash val="solid"/>
                    </a:lnB>
                    <a:solidFill>
                      <a:srgbClr val="FFFFFF"/>
                    </a:solidFill>
                  </a:tcPr>
                </a:tc>
                <a:tc>
                  <a:txBody>
                    <a:bodyPr/>
                    <a:lstStyle/>
                    <a:p>
                      <a:endParaRPr sz="1200"/>
                    </a:p>
                  </a:txBody>
                  <a:tcPr anchor="ctr">
                    <a:lnL>
                      <a:noFill/>
                    </a:lnL>
                    <a:lnR w="0">
                      <a:solidFill>
                        <a:srgbClr val="FFFFFF"/>
                      </a:solidFill>
                      <a:prstDash val="solid"/>
                    </a:lnR>
                    <a:lnT>
                      <a:noFill/>
                    </a:lnT>
                    <a:lnB w="0">
                      <a:solidFill>
                        <a:srgbClr val="FFFFFF"/>
                      </a:solidFill>
                      <a:prstDash val="solid"/>
                    </a:lnB>
                    <a:solidFill>
                      <a:srgbClr val="FFFFFF"/>
                    </a:solidFill>
                  </a:tcPr>
                </a:tc>
                <a:extLst>
                  <a:ext uri="{0D108BD9-81ED-4DB2-BD59-A6C34878D82A}">
                    <a16:rowId xmlns:a16="http://schemas.microsoft.com/office/drawing/2014/main" val="10003"/>
                  </a:ext>
                </a:extLst>
              </a:tr>
            </a:tbl>
          </a:graphicData>
        </a:graphic>
      </p:graphicFrame>
      <p:graphicFrame>
        <p:nvGraphicFramePr>
          <p:cNvPr id="73" name="表格 66"/>
          <p:cNvGraphicFramePr/>
          <p:nvPr/>
        </p:nvGraphicFramePr>
        <p:xfrm>
          <a:off x="-19050000" y="-19050000"/>
          <a:ext cx="4942800" cy="1961787"/>
        </p:xfrm>
        <a:graphic>
          <a:graphicData uri="http://schemas.openxmlformats.org/drawingml/2006/table">
            <a:tbl>
              <a:tblPr/>
              <a:tblGrid>
                <a:gridCol w="1036935">
                  <a:extLst>
                    <a:ext uri="{9D8B030D-6E8A-4147-A177-3AD203B41FA5}">
                      <a16:colId xmlns:a16="http://schemas.microsoft.com/office/drawing/2014/main" val="20000"/>
                    </a:ext>
                  </a:extLst>
                </a:gridCol>
                <a:gridCol w="1966452">
                  <a:extLst>
                    <a:ext uri="{9D8B030D-6E8A-4147-A177-3AD203B41FA5}">
                      <a16:colId xmlns:a16="http://schemas.microsoft.com/office/drawing/2014/main" val="20001"/>
                    </a:ext>
                  </a:extLst>
                </a:gridCol>
                <a:gridCol w="1939413">
                  <a:extLst>
                    <a:ext uri="{9D8B030D-6E8A-4147-A177-3AD203B41FA5}">
                      <a16:colId xmlns:a16="http://schemas.microsoft.com/office/drawing/2014/main" val="20002"/>
                    </a:ext>
                  </a:extLst>
                </a:gridCol>
              </a:tblGrid>
              <a:tr h="272704">
                <a:tc>
                  <a:txBody>
                    <a:bodyPr/>
                    <a:lstStyle/>
                    <a:p>
                      <a:endParaRPr/>
                    </a:p>
                  </a:txBody>
                  <a:tcPr anchor="ctr">
                    <a:lnL w="0">
                      <a:solidFill>
                        <a:srgbClr val="FFFFFF"/>
                      </a:solidFill>
                      <a:prstDash val="solid"/>
                    </a:lnL>
                    <a:lnR>
                      <a:noFill/>
                    </a:lnR>
                    <a:lnT w="0">
                      <a:solidFill>
                        <a:srgbClr val="FFFFFF"/>
                      </a:solidFill>
                      <a:prstDash val="solid"/>
                    </a:lnT>
                    <a:lnB w="12700" cmpd="sng">
                      <a:solidFill>
                        <a:schemeClr val="tx1"/>
                      </a:solidFill>
                      <a:prstDash val="solid"/>
                    </a:lnB>
                    <a:solidFill>
                      <a:srgbClr val="FFFFFF"/>
                    </a:solidFill>
                  </a:tcPr>
                </a:tc>
                <a:tc>
                  <a:txBody>
                    <a:bodyPr/>
                    <a:lstStyle/>
                    <a:p>
                      <a:endParaRPr sz="1200"/>
                    </a:p>
                  </a:txBody>
                  <a:tcPr anchor="ctr">
                    <a:lnL>
                      <a:noFill/>
                    </a:lnL>
                    <a:lnR>
                      <a:noFill/>
                    </a:lnR>
                    <a:lnT w="0">
                      <a:solidFill>
                        <a:srgbClr val="FFFFFF"/>
                      </a:solidFill>
                      <a:prstDash val="solid"/>
                    </a:lnT>
                    <a:lnB w="12700" cmpd="sng">
                      <a:solidFill>
                        <a:schemeClr val="tx1"/>
                      </a:solidFill>
                      <a:prstDash val="solid"/>
                    </a:lnB>
                    <a:solidFill>
                      <a:srgbClr val="FFFFFF"/>
                    </a:solidFill>
                  </a:tcPr>
                </a:tc>
                <a:tc>
                  <a:txBody>
                    <a:bodyPr/>
                    <a:lstStyle/>
                    <a:p>
                      <a:endParaRPr sz="1200"/>
                    </a:p>
                  </a:txBody>
                  <a:tcPr anchor="ctr">
                    <a:lnL>
                      <a:noFill/>
                    </a:lnL>
                    <a:lnR w="0">
                      <a:solidFill>
                        <a:srgbClr val="FFFFFF"/>
                      </a:solidFill>
                      <a:prstDash val="solid"/>
                    </a:lnR>
                    <a:lnT w="0">
                      <a:solidFill>
                        <a:srgbClr val="FFFFFF"/>
                      </a:solidFill>
                      <a:prstDash val="solid"/>
                    </a:lnT>
                    <a:lnB w="12700" cmpd="sng">
                      <a:solidFill>
                        <a:schemeClr val="tx1"/>
                      </a:solidFill>
                      <a:prstDash val="solid"/>
                    </a:lnB>
                    <a:solidFill>
                      <a:srgbClr val="FFFFFF"/>
                    </a:solidFill>
                  </a:tcPr>
                </a:tc>
                <a:extLst>
                  <a:ext uri="{0D108BD9-81ED-4DB2-BD59-A6C34878D82A}">
                    <a16:rowId xmlns:a16="http://schemas.microsoft.com/office/drawing/2014/main" val="10000"/>
                  </a:ext>
                </a:extLst>
              </a:tr>
              <a:tr h="349123">
                <a:tc>
                  <a:txBody>
                    <a:bodyPr/>
                    <a:lstStyle/>
                    <a:p>
                      <a:endParaRPr sz="1200"/>
                    </a:p>
                  </a:txBody>
                  <a:tcPr anchor="ctr">
                    <a:lnL w="0">
                      <a:solidFill>
                        <a:srgbClr val="FFFFFF"/>
                      </a:solidFill>
                      <a:prstDash val="solid"/>
                    </a:lnL>
                    <a:lnR>
                      <a:noFill/>
                    </a:lnR>
                    <a:lnT w="12700" cmpd="sng">
                      <a:solidFill>
                        <a:schemeClr val="tx1"/>
                      </a:solidFill>
                      <a:prstDash val="solid"/>
                    </a:lnT>
                    <a:lnB>
                      <a:noFill/>
                    </a:lnB>
                    <a:solidFill>
                      <a:srgbClr val="FFFFFF"/>
                    </a:solidFill>
                  </a:tcPr>
                </a:tc>
                <a:tc>
                  <a:txBody>
                    <a:bodyPr/>
                    <a:lstStyle/>
                    <a:p>
                      <a:endParaRPr/>
                    </a:p>
                  </a:txBody>
                  <a:tcPr anchor="ctr">
                    <a:lnL>
                      <a:noFill/>
                    </a:lnL>
                    <a:lnR>
                      <a:noFill/>
                    </a:lnR>
                    <a:lnT w="12700" cmpd="sng">
                      <a:solidFill>
                        <a:schemeClr val="tx1"/>
                      </a:solidFill>
                      <a:prstDash val="solid"/>
                    </a:lnT>
                    <a:lnB>
                      <a:noFill/>
                    </a:lnB>
                    <a:solidFill>
                      <a:srgbClr val="FFFFFF"/>
                    </a:solidFill>
                  </a:tcPr>
                </a:tc>
                <a:tc>
                  <a:txBody>
                    <a:bodyPr/>
                    <a:lstStyle/>
                    <a:p>
                      <a:endParaRPr/>
                    </a:p>
                  </a:txBody>
                  <a:tcPr anchor="ctr">
                    <a:lnL>
                      <a:noFill/>
                    </a:lnL>
                    <a:lnR w="0">
                      <a:solidFill>
                        <a:srgbClr val="FFFFFF"/>
                      </a:solidFill>
                      <a:prstDash val="solid"/>
                    </a:lnR>
                    <a:lnT w="12700" cmpd="sng">
                      <a:solidFill>
                        <a:schemeClr val="tx1"/>
                      </a:solidFill>
                      <a:prstDash val="solid"/>
                    </a:lnT>
                    <a:lnB>
                      <a:noFill/>
                    </a:lnB>
                    <a:solidFill>
                      <a:srgbClr val="FFFFFF"/>
                    </a:solidFill>
                  </a:tcPr>
                </a:tc>
                <a:extLst>
                  <a:ext uri="{0D108BD9-81ED-4DB2-BD59-A6C34878D82A}">
                    <a16:rowId xmlns:a16="http://schemas.microsoft.com/office/drawing/2014/main" val="10001"/>
                  </a:ext>
                </a:extLst>
              </a:tr>
              <a:tr h="498747">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2"/>
                  </a:ext>
                </a:extLst>
              </a:tr>
              <a:tr h="272704">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3"/>
                  </a:ext>
                </a:extLst>
              </a:tr>
              <a:tr h="349123">
                <a:tc>
                  <a:txBody>
                    <a:bodyPr/>
                    <a:lstStyle/>
                    <a:p>
                      <a:endParaRPr sz="1200"/>
                    </a:p>
                  </a:txBody>
                  <a:tcPr anchor="ctr">
                    <a:lnL w="0">
                      <a:solidFill>
                        <a:srgbClr val="FFFFFF"/>
                      </a:solidFill>
                      <a:prstDash val="solid"/>
                    </a:lnL>
                    <a:lnR>
                      <a:noFill/>
                    </a:lnR>
                    <a:lnT>
                      <a:noFill/>
                    </a:lnT>
                    <a:lnB w="0">
                      <a:solidFill>
                        <a:srgbClr val="FFFFFF"/>
                      </a:solidFill>
                      <a:prstDash val="solid"/>
                    </a:lnB>
                    <a:solidFill>
                      <a:srgbClr val="FFFFFF"/>
                    </a:solidFill>
                  </a:tcPr>
                </a:tc>
                <a:tc>
                  <a:txBody>
                    <a:bodyPr/>
                    <a:lstStyle/>
                    <a:p>
                      <a:endParaRPr/>
                    </a:p>
                  </a:txBody>
                  <a:tcPr anchor="ctr">
                    <a:lnL>
                      <a:noFill/>
                    </a:lnL>
                    <a:lnR>
                      <a:noFill/>
                    </a:lnR>
                    <a:lnT>
                      <a:noFill/>
                    </a:lnT>
                    <a:lnB w="0">
                      <a:solidFill>
                        <a:srgbClr val="FFFFFF"/>
                      </a:solidFill>
                      <a:prstDash val="solid"/>
                    </a:lnB>
                    <a:solidFill>
                      <a:srgbClr val="FFFFFF"/>
                    </a:solidFill>
                  </a:tcPr>
                </a:tc>
                <a:tc>
                  <a:txBody>
                    <a:bodyPr/>
                    <a:lstStyle/>
                    <a:p>
                      <a:endParaRPr/>
                    </a:p>
                  </a:txBody>
                  <a:tcPr anchor="ctr">
                    <a:lnL>
                      <a:noFill/>
                    </a:lnL>
                    <a:lnR w="0">
                      <a:solidFill>
                        <a:srgbClr val="FFFFFF"/>
                      </a:solidFill>
                      <a:prstDash val="solid"/>
                    </a:lnR>
                    <a:lnT>
                      <a:noFill/>
                    </a:lnT>
                    <a:lnB w="0">
                      <a:solidFill>
                        <a:srgbClr val="FFFFFF"/>
                      </a:solidFill>
                      <a:prstDash val="soli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29073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a:extLst>
              <a:ext uri="{FF2B5EF4-FFF2-40B4-BE49-F238E27FC236}">
                <a16:creationId xmlns:a16="http://schemas.microsoft.com/office/drawing/2014/main" id="{2BB8D421-83DD-4870-AEA2-555CE51AF5C9}"/>
              </a:ext>
            </a:extLst>
          </p:cNvPr>
          <p:cNvSpPr>
            <a:spLocks noGrp="1"/>
          </p:cNvSpPr>
          <p:nvPr/>
        </p:nvSpPr>
        <p:spPr>
          <a:xfrm>
            <a:off x="685800" y="266700"/>
            <a:ext cx="409575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输出六阶有源滤波器</a:t>
            </a:r>
          </a:p>
        </p:txBody>
      </p:sp>
      <p:sp>
        <p:nvSpPr>
          <p:cNvPr id="2" name="矩形 1">
            <a:extLst>
              <a:ext uri="{FF2B5EF4-FFF2-40B4-BE49-F238E27FC236}">
                <a16:creationId xmlns:a16="http://schemas.microsoft.com/office/drawing/2014/main" id="{B9273BDE-8AAF-4212-8EB9-AEBBFA6879AC}"/>
              </a:ext>
            </a:extLst>
          </p:cNvPr>
          <p:cNvSpPr>
            <a:spLocks noGrp="1"/>
          </p:cNvSpPr>
          <p:nvPr/>
        </p:nvSpPr>
        <p:spPr>
          <a:xfrm>
            <a:off x="685800" y="762000"/>
            <a:ext cx="10287000"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020"/>
                </a:solidFill>
                <a:latin typeface="Microsoft YaHei"/>
                <a:ea typeface="Microsoft YaHei"/>
                <a:cs typeface="Microsoft YaHei"/>
              </a:defRPr>
            </a:pPr>
            <a:r>
              <a:t>测试发现宽带噪声瓶颈</a:t>
            </a:r>
            <a:endParaRPr sz="1725"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6CFF1957-4D87-4EF7-A37C-A0997ABCDF74}"/>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10</a:t>
            </a:r>
          </a:p>
        </p:txBody>
      </p:sp>
      <p:sp>
        <p:nvSpPr>
          <p:cNvPr id="4" name="矩形 3">
            <a:extLst>
              <a:ext uri="{FF2B5EF4-FFF2-40B4-BE49-F238E27FC236}">
                <a16:creationId xmlns:a16="http://schemas.microsoft.com/office/drawing/2014/main" id="{9CDE8C46-2C1A-4EA3-9154-BEC112BF8984}"/>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3" name="矩形 52">
            <a:extLst>
              <a:ext uri="{FF2B5EF4-FFF2-40B4-BE49-F238E27FC236}">
                <a16:creationId xmlns:a16="http://schemas.microsoft.com/office/drawing/2014/main" id="{AD2ABE5A-1EE1-4B4C-92D7-72D43F3A9C57}"/>
              </a:ext>
            </a:extLst>
          </p:cNvPr>
          <p:cNvSpPr>
            <a:spLocks noGrp="1"/>
          </p:cNvSpPr>
          <p:nvPr/>
        </p:nvSpPr>
        <p:spPr>
          <a:xfrm>
            <a:off x="685800" y="6514178"/>
            <a:ext cx="10820400" cy="9525"/>
          </a:xfrm>
          <a:prstGeom prst="rect">
            <a:avLst/>
          </a:prstGeom>
          <a:solidFill>
            <a:srgbClr val="D9E1E8"/>
          </a:solidFill>
          <a:ln w="0">
            <a:solidFill>
              <a:srgbClr val="D9E1E8"/>
            </a:solidFill>
            <a:prstDash val="solid"/>
          </a:ln>
        </p:spPr>
      </p:sp>
      <p:pic>
        <p:nvPicPr>
          <p:cNvPr id="68" name="图片 57"/>
          <p:cNvPicPr>
            <a:picLocks noChangeAspect="1"/>
          </p:cNvPicPr>
          <p:nvPr/>
        </p:nvPicPr>
        <p:blipFill>
          <a:blip r:embed="rId3"/>
          <a:stretch>
            <a:fillRect/>
          </a:stretch>
        </p:blipFill>
        <p:spPr>
          <a:xfrm>
            <a:off x="203872" y="1341323"/>
            <a:ext cx="7602940" cy="4050164"/>
          </a:xfrm>
          <a:prstGeom prst="rect">
            <a:avLst/>
          </a:prstGeom>
        </p:spPr>
      </p:pic>
      <p:sp>
        <p:nvSpPr>
          <p:cNvPr id="59" name="矩形 58">
            <a:extLst>
              <a:ext uri="{FF2B5EF4-FFF2-40B4-BE49-F238E27FC236}">
                <a16:creationId xmlns:a16="http://schemas.microsoft.com/office/drawing/2014/main" id="{49FDFAF8-95EA-1713-9429-B21F5C8B28E3}"/>
              </a:ext>
            </a:extLst>
          </p:cNvPr>
          <p:cNvSpPr>
            <a:spLocks noGrp="1"/>
          </p:cNvSpPr>
          <p:nvPr/>
        </p:nvSpPr>
        <p:spPr>
          <a:xfrm>
            <a:off x="609754" y="5438976"/>
            <a:ext cx="7059408" cy="1866225"/>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t>分段噪声测试表明，两种电压源的整机宽带噪声与单独滤波器噪声几乎一致，而显著高于 DAC+Buffer 部分，因此可判定输出六阶有源滤波器是当前宽带噪声的主要贡献环节。</a:t>
            </a:r>
          </a:p>
          <a:p>
            <a:pPr indent="457200" algn="l">
              <a:lnSpc>
                <a:spcPct val="116000"/>
              </a:lnSpc>
              <a:buNone/>
              <a:defRPr sz="1350" b="0">
                <a:solidFill>
                  <a:srgbClr val="202020"/>
                </a:solidFill>
                <a:latin typeface="Microsoft YaHei"/>
                <a:ea typeface="Microsoft YaHei"/>
                <a:cs typeface="Microsoft YaHei"/>
              </a:defRPr>
            </a:pPr>
            <a:r>
              <a:t>常规低Q值到高Q值的级联的频率响应设计本身正确，但</a:t>
            </a:r>
            <a:r>
              <a:rPr b="1"/>
              <a:t>噪声性能并非最优</a:t>
            </a:r>
            <a:r>
              <a:t>。</a:t>
            </a:r>
            <a:endParaRPr sz="1350" b="0">
              <a:solidFill>
                <a:srgbClr val="202020"/>
              </a:solidFill>
              <a:latin typeface="Microsoft YaHei"/>
              <a:ea typeface="Microsoft YaHei"/>
              <a:cs typeface="Microsoft YaHei"/>
            </a:endParaRPr>
          </a:p>
        </p:txBody>
      </p:sp>
      <p:sp>
        <p:nvSpPr>
          <p:cNvPr id="61" name="矩形 60">
            <a:extLst>
              <a:ext uri="{FF2B5EF4-FFF2-40B4-BE49-F238E27FC236}">
                <a16:creationId xmlns:a16="http://schemas.microsoft.com/office/drawing/2014/main" id="{4A9062C1-7FC7-44C9-F5EF-72F687438757}"/>
              </a:ext>
            </a:extLst>
          </p:cNvPr>
          <p:cNvSpPr>
            <a:spLocks noGrp="1"/>
          </p:cNvSpPr>
          <p:nvPr/>
        </p:nvSpPr>
        <p:spPr>
          <a:xfrm>
            <a:off x="7971503" y="2532280"/>
            <a:ext cx="4159045" cy="3411949"/>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t>初版噪声原因分析</a:t>
            </a:r>
          </a:p>
          <a:p>
            <a:pPr indent="457200" algn="l">
              <a:lnSpc>
                <a:spcPct val="116000"/>
              </a:lnSpc>
              <a:buNone/>
              <a:defRPr sz="1350" b="0">
                <a:solidFill>
                  <a:srgbClr val="202020"/>
                </a:solidFill>
                <a:latin typeface="Microsoft YaHei"/>
                <a:ea typeface="Microsoft YaHei"/>
                <a:cs typeface="Microsoft YaHei"/>
              </a:defRPr>
            </a:pPr>
            <a:r>
              <a:t>1、</a:t>
            </a:r>
            <a:r>
              <a:rPr b="1"/>
              <a:t>阻抗偏高</a:t>
            </a:r>
            <a:r>
              <a:t>： 13 kΩ / 8.2 kΩ 等电阻产生较大的热噪声，成为滤波器本底噪声的重要来源。</a:t>
            </a:r>
          </a:p>
          <a:p>
            <a:pPr indent="457200" algn="l">
              <a:lnSpc>
                <a:spcPct val="116000"/>
              </a:lnSpc>
              <a:buNone/>
              <a:defRPr sz="1350" b="0">
                <a:solidFill>
                  <a:srgbClr val="202020"/>
                </a:solidFill>
                <a:latin typeface="Microsoft YaHei"/>
                <a:ea typeface="Microsoft YaHei"/>
                <a:cs typeface="Microsoft YaHei"/>
              </a:defRPr>
            </a:pPr>
            <a:r>
              <a:t>2、</a:t>
            </a:r>
            <a:r>
              <a:rPr b="1"/>
              <a:t>截止附近噪声增益峰化</a:t>
            </a:r>
            <a:r>
              <a:t>： MFB 噪声增益随频率变化，高 Q 极点使约 9.5 kHz 附近噪声被明显放大，噪声仿真发现9.5kHz附近有一明显突起。</a:t>
            </a:r>
          </a:p>
          <a:p>
            <a:pPr indent="457200" algn="l">
              <a:lnSpc>
                <a:spcPct val="116000"/>
              </a:lnSpc>
              <a:buNone/>
              <a:defRPr sz="1350" b="0">
                <a:solidFill>
                  <a:srgbClr val="202020"/>
                </a:solidFill>
                <a:latin typeface="Microsoft YaHei"/>
                <a:ea typeface="Microsoft YaHei"/>
                <a:cs typeface="Microsoft YaHei"/>
              </a:defRPr>
            </a:pPr>
            <a:r>
              <a:t>3、</a:t>
            </a:r>
            <a:r>
              <a:rPr b="1"/>
              <a:t>高 Q 级位于末级</a:t>
            </a:r>
            <a:r>
              <a:t>： 末级自身噪声无法再被后级滤除。</a:t>
            </a:r>
          </a:p>
          <a:p>
            <a:pPr indent="457200" algn="l">
              <a:lnSpc>
                <a:spcPct val="116000"/>
              </a:lnSpc>
              <a:buNone/>
              <a:defRPr sz="1350" b="0">
                <a:solidFill>
                  <a:srgbClr val="202020"/>
                </a:solidFill>
                <a:latin typeface="Microsoft YaHei"/>
                <a:ea typeface="Microsoft YaHei"/>
                <a:cs typeface="Microsoft YaHei"/>
              </a:defRPr>
            </a:pPr>
            <a:r>
              <a:t>4、</a:t>
            </a:r>
            <a:r>
              <a:rPr b="1"/>
              <a:t>实测佐证</a:t>
            </a:r>
            <a:r>
              <a:t>： 单独滤波器在 0.1–10 kHz 为 15.4 μV RMS，几乎等于整机 15.7 μV RMS，而 DAC+Buffer 仅 2.99 μV RMS。</a:t>
            </a:r>
            <a:endParaRPr sz="1350" b="0">
              <a:solidFill>
                <a:srgbClr val="202020"/>
              </a:solidFill>
              <a:latin typeface="Microsoft YaHei"/>
              <a:ea typeface="Microsoft YaHei"/>
              <a:cs typeface="Microsoft YaHei"/>
            </a:endParaRPr>
          </a:p>
        </p:txBody>
      </p:sp>
    </p:spTree>
    <p:extLst>
      <p:ext uri="{BB962C8B-B14F-4D97-AF65-F5344CB8AC3E}">
        <p14:creationId xmlns:p14="http://schemas.microsoft.com/office/powerpoint/2010/main" val="547435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a:extLst>
              <a:ext uri="{FF2B5EF4-FFF2-40B4-BE49-F238E27FC236}">
                <a16:creationId xmlns:a16="http://schemas.microsoft.com/office/drawing/2014/main" id="{2BB8D421-83DD-4870-AEA2-555CE51AF5C9}"/>
              </a:ext>
            </a:extLst>
          </p:cNvPr>
          <p:cNvSpPr>
            <a:spLocks noGrp="1"/>
          </p:cNvSpPr>
          <p:nvPr/>
        </p:nvSpPr>
        <p:spPr>
          <a:xfrm>
            <a:off x="685800" y="266700"/>
            <a:ext cx="409575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输出六阶有源滤波器</a:t>
            </a:r>
          </a:p>
        </p:txBody>
      </p:sp>
      <p:sp>
        <p:nvSpPr>
          <p:cNvPr id="2" name="矩形 1">
            <a:extLst>
              <a:ext uri="{FF2B5EF4-FFF2-40B4-BE49-F238E27FC236}">
                <a16:creationId xmlns:a16="http://schemas.microsoft.com/office/drawing/2014/main" id="{B9273BDE-8AAF-4212-8EB9-AEBBFA6879AC}"/>
              </a:ext>
            </a:extLst>
          </p:cNvPr>
          <p:cNvSpPr>
            <a:spLocks noGrp="1"/>
          </p:cNvSpPr>
          <p:nvPr/>
        </p:nvSpPr>
        <p:spPr>
          <a:xfrm>
            <a:off x="685800" y="762000"/>
            <a:ext cx="10287000"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020"/>
                </a:solidFill>
                <a:latin typeface="Microsoft YaHei"/>
                <a:ea typeface="Microsoft YaHei"/>
                <a:cs typeface="Microsoft YaHei"/>
              </a:defRPr>
            </a:pPr>
            <a:r>
              <a:t>优化六阶滤波器设计</a:t>
            </a:r>
            <a:endParaRPr sz="1725"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6CFF1957-4D87-4EF7-A37C-A0997ABCDF74}"/>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11</a:t>
            </a:r>
          </a:p>
        </p:txBody>
      </p:sp>
      <p:sp>
        <p:nvSpPr>
          <p:cNvPr id="4" name="矩形 3">
            <a:extLst>
              <a:ext uri="{FF2B5EF4-FFF2-40B4-BE49-F238E27FC236}">
                <a16:creationId xmlns:a16="http://schemas.microsoft.com/office/drawing/2014/main" id="{9CDE8C46-2C1A-4EA3-9154-BEC112BF8984}"/>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3" name="矩形 52">
            <a:extLst>
              <a:ext uri="{FF2B5EF4-FFF2-40B4-BE49-F238E27FC236}">
                <a16:creationId xmlns:a16="http://schemas.microsoft.com/office/drawing/2014/main" id="{AD2ABE5A-1EE1-4B4C-92D7-72D43F3A9C57}"/>
              </a:ext>
            </a:extLst>
          </p:cNvPr>
          <p:cNvSpPr>
            <a:spLocks noGrp="1"/>
          </p:cNvSpPr>
          <p:nvPr/>
        </p:nvSpPr>
        <p:spPr>
          <a:xfrm>
            <a:off x="685800" y="6514178"/>
            <a:ext cx="10820400" cy="9525"/>
          </a:xfrm>
          <a:prstGeom prst="rect">
            <a:avLst/>
          </a:prstGeom>
          <a:solidFill>
            <a:srgbClr val="D9E1E8"/>
          </a:solidFill>
          <a:ln w="0">
            <a:solidFill>
              <a:srgbClr val="D9E1E8"/>
            </a:solidFill>
            <a:prstDash val="solid"/>
          </a:ln>
        </p:spPr>
      </p:sp>
      <p:sp>
        <p:nvSpPr>
          <p:cNvPr id="59" name="矩形 58">
            <a:extLst>
              <a:ext uri="{FF2B5EF4-FFF2-40B4-BE49-F238E27FC236}">
                <a16:creationId xmlns:a16="http://schemas.microsoft.com/office/drawing/2014/main" id="{49FDFAF8-95EA-1713-9429-B21F5C8B28E3}"/>
              </a:ext>
            </a:extLst>
          </p:cNvPr>
          <p:cNvSpPr>
            <a:spLocks noGrp="1"/>
          </p:cNvSpPr>
          <p:nvPr/>
        </p:nvSpPr>
        <p:spPr>
          <a:xfrm>
            <a:off x="1026027" y="5762963"/>
            <a:ext cx="10363046" cy="923588"/>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t>基于精密磁铁电流源对</a:t>
            </a:r>
            <a:r>
              <a:rPr b="1"/>
              <a:t>低噪声和高稳定性</a:t>
            </a:r>
            <a:r>
              <a:t>的优先需求，在保持约 10 kHz 六阶 Butterworth 目标响应的前提下，将高 Q 级前置并降低关键级阻抗，</a:t>
            </a:r>
            <a:r>
              <a:rPr b="1"/>
              <a:t>以部分内部动态裕量换取更低的宽带积分噪声。</a:t>
            </a:r>
            <a:endParaRPr sz="1350" b="1">
              <a:solidFill>
                <a:srgbClr val="202020"/>
              </a:solidFill>
              <a:latin typeface="Microsoft YaHei"/>
              <a:ea typeface="Microsoft YaHei"/>
              <a:cs typeface="Microsoft YaHei"/>
            </a:endParaRPr>
          </a:p>
        </p:txBody>
      </p:sp>
      <p:pic>
        <p:nvPicPr>
          <p:cNvPr id="67" name="图片 5"/>
          <p:cNvPicPr>
            <a:picLocks noChangeAspect="1"/>
          </p:cNvPicPr>
          <p:nvPr/>
        </p:nvPicPr>
        <p:blipFill>
          <a:blip r:embed="rId3"/>
          <a:stretch>
            <a:fillRect/>
          </a:stretch>
        </p:blipFill>
        <p:spPr>
          <a:xfrm>
            <a:off x="1783617" y="1301055"/>
            <a:ext cx="8707401" cy="4143088"/>
          </a:xfrm>
          <a:prstGeom prst="rect">
            <a:avLst/>
          </a:prstGeom>
        </p:spPr>
      </p:pic>
    </p:spTree>
    <p:extLst>
      <p:ext uri="{BB962C8B-B14F-4D97-AF65-F5344CB8AC3E}">
        <p14:creationId xmlns:p14="http://schemas.microsoft.com/office/powerpoint/2010/main" val="3472351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7F14D32C-61B3-4770-A6E4-24CCA23CF923}"/>
              </a:ext>
            </a:extLst>
          </p:cNvPr>
          <p:cNvSpPr>
            <a:spLocks noGrp="1"/>
          </p:cNvSpPr>
          <p:nvPr/>
        </p:nvSpPr>
        <p:spPr>
          <a:xfrm>
            <a:off x="685800" y="247650"/>
            <a:ext cx="400050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测试与性能评估</a:t>
            </a:r>
          </a:p>
        </p:txBody>
      </p:sp>
      <p:sp>
        <p:nvSpPr>
          <p:cNvPr id="2" name="矩形 1">
            <a:extLst>
              <a:ext uri="{FF2B5EF4-FFF2-40B4-BE49-F238E27FC236}">
                <a16:creationId xmlns:a16="http://schemas.microsoft.com/office/drawing/2014/main" id="{31C8F0B0-F1ED-4549-83AC-A7F8CAFB83E8}"/>
              </a:ext>
            </a:extLst>
          </p:cNvPr>
          <p:cNvSpPr>
            <a:spLocks noGrp="1"/>
          </p:cNvSpPr>
          <p:nvPr/>
        </p:nvSpPr>
        <p:spPr>
          <a:xfrm>
            <a:off x="685800" y="762000"/>
            <a:ext cx="10334625"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52A"/>
                </a:solidFill>
                <a:latin typeface="Microsoft YaHei"/>
                <a:ea typeface="Microsoft YaHei"/>
                <a:cs typeface="Microsoft YaHei"/>
              </a:defRPr>
            </a:pPr>
            <a:r>
              <a:rPr sz="1725" b="1">
                <a:solidFill>
                  <a:srgbClr val="20252A"/>
                </a:solidFill>
                <a:latin typeface="Microsoft YaHei"/>
                <a:ea typeface="Microsoft YaHei"/>
                <a:cs typeface="Microsoft YaHei"/>
              </a:rPr>
              <a:t>测试方法：直流噪声与动态频谱指标分开评价</a:t>
            </a:r>
          </a:p>
        </p:txBody>
      </p:sp>
      <p:sp>
        <p:nvSpPr>
          <p:cNvPr id="3" name="矩形 2">
            <a:extLst>
              <a:ext uri="{FF2B5EF4-FFF2-40B4-BE49-F238E27FC236}">
                <a16:creationId xmlns:a16="http://schemas.microsoft.com/office/drawing/2014/main" id="{C1E2A43D-59C6-4CFC-BC7E-F771B626B779}"/>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63707C"/>
                </a:solidFill>
                <a:latin typeface="Microsoft YaHei"/>
                <a:ea typeface="Microsoft YaHei"/>
                <a:cs typeface="Microsoft YaHei"/>
              </a:defRPr>
            </a:pPr>
            <a:r>
              <a:rPr sz="900" b="1">
                <a:solidFill>
                  <a:srgbClr val="63707C"/>
                </a:solidFill>
                <a:latin typeface="Microsoft YaHei"/>
                <a:ea typeface="Microsoft YaHei"/>
                <a:cs typeface="Microsoft YaHei"/>
              </a:rPr>
              <a:t>12</a:t>
            </a:r>
          </a:p>
        </p:txBody>
      </p:sp>
      <p:sp>
        <p:nvSpPr>
          <p:cNvPr id="4" name="矩形 3">
            <a:extLst>
              <a:ext uri="{FF2B5EF4-FFF2-40B4-BE49-F238E27FC236}">
                <a16:creationId xmlns:a16="http://schemas.microsoft.com/office/drawing/2014/main" id="{8E55E18E-A2F1-44EB-81D4-E754A1BA5D0D}"/>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10" name="矩形 9">
            <a:extLst>
              <a:ext uri="{FF2B5EF4-FFF2-40B4-BE49-F238E27FC236}">
                <a16:creationId xmlns:a16="http://schemas.microsoft.com/office/drawing/2014/main" id="{D7A347C8-EECD-4039-ABA2-5785E76607A9}"/>
              </a:ext>
            </a:extLst>
          </p:cNvPr>
          <p:cNvSpPr>
            <a:spLocks noGrp="1"/>
          </p:cNvSpPr>
          <p:nvPr/>
        </p:nvSpPr>
        <p:spPr>
          <a:xfrm>
            <a:off x="8099015" y="1975669"/>
            <a:ext cx="3407185" cy="2096081"/>
          </a:xfrm>
          <a:prstGeom prst="rect">
            <a:avLst/>
          </a:prstGeom>
          <a:noFill/>
          <a:ln w="0">
            <a:noFill/>
            <a:prstDash val="solid"/>
          </a:ln>
        </p:spPr>
        <p:txBody>
          <a:bodyPr wrap="square" lIns="0" tIns="0" rIns="0" bIns="0" anchor="t">
            <a:normAutofit/>
          </a:bodyPr>
          <a:lstStyle/>
          <a:p>
            <a:pPr indent="457200" algn="l">
              <a:lnSpc>
                <a:spcPct val="117000"/>
              </a:lnSpc>
              <a:buNone/>
              <a:defRPr sz="1095" b="0">
                <a:solidFill>
                  <a:srgbClr val="20252A"/>
                </a:solidFill>
                <a:latin typeface="Microsoft YaHei"/>
                <a:ea typeface="Microsoft YaHei"/>
                <a:cs typeface="Microsoft YaHei"/>
              </a:defRPr>
            </a:pPr>
            <a:r>
              <a:rPr sz="1400" b="0">
                <a:solidFill>
                  <a:srgbClr val="20252A"/>
                </a:solidFill>
                <a:latin typeface="Microsoft YaHei"/>
                <a:ea typeface="Microsoft YaHei"/>
                <a:cs typeface="Microsoft YaHei"/>
              </a:rPr>
              <a:t>由 FPGA 经 SPI 设定输出 0 V、+4 V 和 −4 V。White Bear Ultra Low Noise Amplifier 采用 100 dB（10⁵ </a:t>
            </a:r>
            <a:r>
              <a:rPr sz="1400">
                <a:solidFill>
                  <a:srgbClr val="20252A"/>
                </a:solidFill>
                <a:latin typeface="Microsoft YaHei"/>
                <a:ea typeface="Microsoft YaHei"/>
                <a:cs typeface="Microsoft YaHei"/>
              </a:rPr>
              <a:t>）</a:t>
            </a:r>
            <a:r>
              <a:rPr sz="1400" b="0">
                <a:solidFill>
                  <a:srgbClr val="20252A"/>
                </a:solidFill>
                <a:latin typeface="Microsoft YaHei"/>
                <a:ea typeface="Microsoft YaHei"/>
                <a:cs typeface="Microsoft YaHei"/>
              </a:rPr>
              <a:t>增益，依次选择 10 Hz、100 Hz、1 kHz 和 10 kHz 四个带宽限制；</a:t>
            </a:r>
          </a:p>
          <a:p>
            <a:pPr indent="457200" algn="l">
              <a:lnSpc>
                <a:spcPct val="117000"/>
              </a:lnSpc>
              <a:buNone/>
              <a:defRPr sz="1095" b="0">
                <a:solidFill>
                  <a:srgbClr val="20252A"/>
                </a:solidFill>
                <a:latin typeface="Microsoft YaHei"/>
                <a:ea typeface="Microsoft YaHei"/>
                <a:cs typeface="Microsoft YaHei"/>
              </a:defRPr>
            </a:pPr>
            <a:r>
              <a:rPr sz="1400" b="0">
                <a:solidFill>
                  <a:srgbClr val="20252A"/>
                </a:solidFill>
                <a:latin typeface="Microsoft YaHei"/>
                <a:ea typeface="Microsoft YaHei"/>
                <a:cs typeface="Microsoft YaHei"/>
              </a:rPr>
              <a:t>示波器交流耦合读取噪声VRMS，并按折算为模块端等效噪声。</a:t>
            </a:r>
          </a:p>
        </p:txBody>
      </p:sp>
      <p:sp>
        <p:nvSpPr>
          <p:cNvPr id="11" name="矩形 10">
            <a:extLst>
              <a:ext uri="{FF2B5EF4-FFF2-40B4-BE49-F238E27FC236}">
                <a16:creationId xmlns:a16="http://schemas.microsoft.com/office/drawing/2014/main" id="{CD56CCC7-A930-4543-94E5-E42E471AE2DD}"/>
              </a:ext>
            </a:extLst>
          </p:cNvPr>
          <p:cNvSpPr>
            <a:spLocks noGrp="1"/>
          </p:cNvSpPr>
          <p:nvPr/>
        </p:nvSpPr>
        <p:spPr>
          <a:xfrm>
            <a:off x="8099015" y="4651580"/>
            <a:ext cx="3407186" cy="1352550"/>
          </a:xfrm>
          <a:prstGeom prst="rect">
            <a:avLst/>
          </a:prstGeom>
          <a:noFill/>
          <a:ln w="0">
            <a:noFill/>
            <a:prstDash val="solid"/>
          </a:ln>
        </p:spPr>
        <p:txBody>
          <a:bodyPr wrap="square" lIns="0" tIns="0" rIns="0" bIns="0" anchor="t">
            <a:normAutofit/>
          </a:bodyPr>
          <a:lstStyle/>
          <a:p>
            <a:pPr indent="457200" algn="l">
              <a:lnSpc>
                <a:spcPct val="117000"/>
              </a:lnSpc>
              <a:buNone/>
              <a:defRPr sz="1095" b="0">
                <a:solidFill>
                  <a:srgbClr val="20252A"/>
                </a:solidFill>
                <a:latin typeface="Microsoft YaHei"/>
                <a:ea typeface="Microsoft YaHei"/>
                <a:cs typeface="Microsoft YaHei"/>
              </a:defRPr>
            </a:pPr>
            <a:r>
              <a:rPr sz="1400" b="0">
                <a:solidFill>
                  <a:srgbClr val="20252A"/>
                </a:solidFill>
                <a:latin typeface="Microsoft YaHei"/>
                <a:ea typeface="Microsoft YaHei"/>
                <a:cs typeface="Microsoft YaHei"/>
              </a:rPr>
              <a:t>FPGA 以 768 k刷新率更新 DAC，产生 1 kHz、9 Vpp 正弦波；</a:t>
            </a:r>
          </a:p>
          <a:p>
            <a:pPr indent="457200" algn="l">
              <a:lnSpc>
                <a:spcPct val="117000"/>
              </a:lnSpc>
              <a:buNone/>
              <a:defRPr sz="1095" b="0">
                <a:solidFill>
                  <a:srgbClr val="20252A"/>
                </a:solidFill>
                <a:latin typeface="Microsoft YaHei"/>
                <a:ea typeface="Microsoft YaHei"/>
                <a:cs typeface="Microsoft YaHei"/>
              </a:defRPr>
            </a:pPr>
            <a:r>
              <a:rPr sz="1400" b="0">
                <a:solidFill>
                  <a:srgbClr val="20252A"/>
                </a:solidFill>
                <a:latin typeface="Microsoft YaHei"/>
                <a:ea typeface="Microsoft YaHei"/>
                <a:cs typeface="Microsoft YaHei"/>
              </a:rPr>
              <a:t>QA403 Audio Analyzer 记录频谱，并计算 THD 。</a:t>
            </a:r>
          </a:p>
        </p:txBody>
      </p:sp>
      <p:sp>
        <p:nvSpPr>
          <p:cNvPr id="12" name="矩形 11">
            <a:extLst>
              <a:ext uri="{FF2B5EF4-FFF2-40B4-BE49-F238E27FC236}">
                <a16:creationId xmlns:a16="http://schemas.microsoft.com/office/drawing/2014/main" id="{0986D518-3DC0-4109-8CFB-48AE8A605C35}"/>
              </a:ext>
            </a:extLst>
          </p:cNvPr>
          <p:cNvSpPr>
            <a:spLocks noGrp="1"/>
          </p:cNvSpPr>
          <p:nvPr/>
        </p:nvSpPr>
        <p:spPr>
          <a:xfrm>
            <a:off x="809625" y="6134100"/>
            <a:ext cx="10572750" cy="285750"/>
          </a:xfrm>
          <a:prstGeom prst="rect">
            <a:avLst/>
          </a:prstGeom>
          <a:noFill/>
          <a:ln w="0">
            <a:noFill/>
            <a:prstDash val="solid"/>
          </a:ln>
        </p:spPr>
        <p:txBody>
          <a:bodyPr wrap="square" lIns="0" tIns="0" rIns="0" bIns="0" anchor="ctr">
            <a:normAutofit/>
          </a:bodyPr>
          <a:lstStyle/>
          <a:p>
            <a:pPr algn="ctr">
              <a:lnSpc>
                <a:spcPct val="112000"/>
              </a:lnSpc>
              <a:buNone/>
              <a:defRPr sz="1215" b="1">
                <a:solidFill>
                  <a:srgbClr val="17365D"/>
                </a:solidFill>
                <a:latin typeface="Microsoft YaHei"/>
                <a:ea typeface="Microsoft YaHei"/>
                <a:cs typeface="Microsoft YaHei"/>
              </a:defRPr>
            </a:pPr>
            <a:r>
              <a:rPr sz="1600" b="1">
                <a:solidFill>
                  <a:srgbClr val="17365D"/>
                </a:solidFill>
                <a:latin typeface="Microsoft YaHei"/>
                <a:ea typeface="Microsoft YaHei"/>
                <a:cs typeface="Microsoft YaHei"/>
              </a:rPr>
              <a:t>两类测量回答不同问题：直流测试评价设定后是否安静，交流测试评价动态下波形是否失真。</a:t>
            </a:r>
          </a:p>
        </p:txBody>
      </p:sp>
      <p:sp>
        <p:nvSpPr>
          <p:cNvPr id="13" name="矩形 12">
            <a:extLst>
              <a:ext uri="{FF2B5EF4-FFF2-40B4-BE49-F238E27FC236}">
                <a16:creationId xmlns:a16="http://schemas.microsoft.com/office/drawing/2014/main" id="{5D5938C3-E7F0-4FA3-8FB3-1AE45D04C0A5}"/>
              </a:ext>
            </a:extLst>
          </p:cNvPr>
          <p:cNvSpPr>
            <a:spLocks noGrp="1"/>
          </p:cNvSpPr>
          <p:nvPr/>
        </p:nvSpPr>
        <p:spPr>
          <a:xfrm>
            <a:off x="685800" y="6419850"/>
            <a:ext cx="10820400" cy="9525"/>
          </a:xfrm>
          <a:prstGeom prst="rect">
            <a:avLst/>
          </a:prstGeom>
          <a:solidFill>
            <a:srgbClr val="D8E0E7"/>
          </a:solidFill>
          <a:ln w="0">
            <a:solidFill>
              <a:srgbClr val="D8E0E7"/>
            </a:solidFill>
            <a:prstDash val="solid"/>
          </a:ln>
        </p:spPr>
      </p:sp>
      <p:pic>
        <p:nvPicPr>
          <p:cNvPr id="27" name="图片 17"/>
          <p:cNvPicPr>
            <a:picLocks noChangeAspect="1"/>
          </p:cNvPicPr>
          <p:nvPr/>
        </p:nvPicPr>
        <p:blipFill>
          <a:blip r:embed="rId3"/>
          <a:stretch>
            <a:fillRect/>
          </a:stretch>
        </p:blipFill>
        <p:spPr>
          <a:xfrm>
            <a:off x="361487" y="1430206"/>
            <a:ext cx="7022763" cy="2303594"/>
          </a:xfrm>
          <a:prstGeom prst="rect">
            <a:avLst/>
          </a:prstGeom>
        </p:spPr>
      </p:pic>
      <p:pic>
        <p:nvPicPr>
          <p:cNvPr id="28" name="图片 21"/>
          <p:cNvPicPr>
            <a:picLocks noChangeAspect="1"/>
          </p:cNvPicPr>
          <p:nvPr/>
        </p:nvPicPr>
        <p:blipFill>
          <a:blip r:embed="rId4"/>
          <a:stretch>
            <a:fillRect/>
          </a:stretch>
        </p:blipFill>
        <p:spPr>
          <a:xfrm>
            <a:off x="428867" y="3966702"/>
            <a:ext cx="6955383" cy="2044188"/>
          </a:xfrm>
          <a:prstGeom prst="rect">
            <a:avLst/>
          </a:prstGeom>
        </p:spPr>
      </p:pic>
    </p:spTree>
    <p:extLst>
      <p:ext uri="{BB962C8B-B14F-4D97-AF65-F5344CB8AC3E}">
        <p14:creationId xmlns:p14="http://schemas.microsoft.com/office/powerpoint/2010/main" val="986626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715BB1CB-4E32-4522-9AB3-C2375DA2D685}"/>
              </a:ext>
            </a:extLst>
          </p:cNvPr>
          <p:cNvSpPr>
            <a:spLocks noGrp="1"/>
          </p:cNvSpPr>
          <p:nvPr/>
        </p:nvSpPr>
        <p:spPr>
          <a:xfrm>
            <a:off x="685800" y="247650"/>
            <a:ext cx="400050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测试与性能评估</a:t>
            </a:r>
          </a:p>
        </p:txBody>
      </p:sp>
      <p:sp>
        <p:nvSpPr>
          <p:cNvPr id="2" name="矩形 1">
            <a:extLst>
              <a:ext uri="{FF2B5EF4-FFF2-40B4-BE49-F238E27FC236}">
                <a16:creationId xmlns:a16="http://schemas.microsoft.com/office/drawing/2014/main" id="{26B1743B-E475-4117-BB14-E5E840019EAF}"/>
              </a:ext>
            </a:extLst>
          </p:cNvPr>
          <p:cNvSpPr>
            <a:spLocks noGrp="1"/>
          </p:cNvSpPr>
          <p:nvPr/>
        </p:nvSpPr>
        <p:spPr>
          <a:xfrm>
            <a:off x="685800" y="762000"/>
            <a:ext cx="10334625"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52A"/>
                </a:solidFill>
                <a:latin typeface="Microsoft YaHei"/>
                <a:ea typeface="Microsoft YaHei"/>
                <a:cs typeface="Microsoft YaHei"/>
              </a:defRPr>
            </a:pPr>
            <a:r>
              <a:rPr sz="1725" b="1">
                <a:solidFill>
                  <a:srgbClr val="20252A"/>
                </a:solidFill>
                <a:latin typeface="Microsoft YaHei"/>
                <a:ea typeface="Microsoft YaHei"/>
                <a:cs typeface="Microsoft YaHei"/>
              </a:rPr>
              <a:t>直流噪声：初版工作点对比</a:t>
            </a:r>
          </a:p>
        </p:txBody>
      </p:sp>
      <p:sp>
        <p:nvSpPr>
          <p:cNvPr id="3" name="矩形 2">
            <a:extLst>
              <a:ext uri="{FF2B5EF4-FFF2-40B4-BE49-F238E27FC236}">
                <a16:creationId xmlns:a16="http://schemas.microsoft.com/office/drawing/2014/main" id="{2D8C87B2-645F-44F0-9A4C-8B14CCFB6DBD}"/>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63707C"/>
                </a:solidFill>
                <a:latin typeface="Microsoft YaHei"/>
                <a:ea typeface="Microsoft YaHei"/>
                <a:cs typeface="Microsoft YaHei"/>
              </a:defRPr>
            </a:pPr>
            <a:r>
              <a:rPr sz="900" b="1">
                <a:solidFill>
                  <a:srgbClr val="63707C"/>
                </a:solidFill>
                <a:latin typeface="Microsoft YaHei"/>
                <a:ea typeface="Microsoft YaHei"/>
                <a:cs typeface="Microsoft YaHei"/>
              </a:rPr>
              <a:t>13</a:t>
            </a:r>
          </a:p>
        </p:txBody>
      </p:sp>
      <p:sp>
        <p:nvSpPr>
          <p:cNvPr id="4" name="矩形 3">
            <a:extLst>
              <a:ext uri="{FF2B5EF4-FFF2-40B4-BE49-F238E27FC236}">
                <a16:creationId xmlns:a16="http://schemas.microsoft.com/office/drawing/2014/main" id="{6471F792-3385-478C-96AD-13516C619720}"/>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 name="矩形 4">
            <a:extLst>
              <a:ext uri="{FF2B5EF4-FFF2-40B4-BE49-F238E27FC236}">
                <a16:creationId xmlns:a16="http://schemas.microsoft.com/office/drawing/2014/main" id="{91BCAA44-549D-4AEF-B1DE-85F83377186C}"/>
              </a:ext>
            </a:extLst>
          </p:cNvPr>
          <p:cNvSpPr>
            <a:spLocks noGrp="1"/>
          </p:cNvSpPr>
          <p:nvPr/>
        </p:nvSpPr>
        <p:spPr>
          <a:xfrm>
            <a:off x="781050" y="1438275"/>
            <a:ext cx="7620000" cy="257175"/>
          </a:xfrm>
          <a:prstGeom prst="rect">
            <a:avLst/>
          </a:prstGeom>
          <a:noFill/>
          <a:ln w="0">
            <a:noFill/>
            <a:prstDash val="solid"/>
          </a:ln>
        </p:spPr>
        <p:txBody>
          <a:bodyPr wrap="square" lIns="0" tIns="0" rIns="0" bIns="0" anchor="t">
            <a:normAutofit/>
          </a:bodyPr>
          <a:lstStyle/>
          <a:p>
            <a:pPr algn="l">
              <a:lnSpc>
                <a:spcPct val="112000"/>
              </a:lnSpc>
              <a:buNone/>
              <a:defRPr sz="1260" b="1">
                <a:solidFill>
                  <a:srgbClr val="17365D"/>
                </a:solidFill>
                <a:latin typeface="Microsoft YaHei"/>
                <a:ea typeface="Microsoft YaHei"/>
                <a:cs typeface="Microsoft YaHei"/>
              </a:defRPr>
            </a:pPr>
            <a:r>
              <a:rPr sz="1260" b="1">
                <a:solidFill>
                  <a:srgbClr val="17365D"/>
                </a:solidFill>
                <a:latin typeface="Microsoft YaHei"/>
                <a:ea typeface="Microsoft YaHei"/>
                <a:cs typeface="Microsoft YaHei"/>
              </a:rPr>
              <a:t>积分噪声 / μV RMS（ADAM151 = AD5791；ADAM152 = DAC11001B）</a:t>
            </a:r>
          </a:p>
        </p:txBody>
      </p:sp>
      <p:sp>
        <p:nvSpPr>
          <p:cNvPr id="6" name="矩形 5">
            <a:extLst>
              <a:ext uri="{FF2B5EF4-FFF2-40B4-BE49-F238E27FC236}">
                <a16:creationId xmlns:a16="http://schemas.microsoft.com/office/drawing/2014/main" id="{138697BC-E41C-4788-A616-E234F6CDAB93}"/>
              </a:ext>
            </a:extLst>
          </p:cNvPr>
          <p:cNvSpPr>
            <a:spLocks noGrp="1"/>
          </p:cNvSpPr>
          <p:nvPr/>
        </p:nvSpPr>
        <p:spPr>
          <a:xfrm>
            <a:off x="781050" y="1743075"/>
            <a:ext cx="7810500" cy="219075"/>
          </a:xfrm>
          <a:prstGeom prst="rect">
            <a:avLst/>
          </a:prstGeom>
          <a:noFill/>
          <a:ln w="0">
            <a:noFill/>
            <a:prstDash val="solid"/>
          </a:ln>
        </p:spPr>
        <p:txBody>
          <a:bodyPr wrap="square" lIns="0" tIns="0" rIns="0" bIns="0" anchor="t">
            <a:normAutofit/>
          </a:bodyPr>
          <a:lstStyle/>
          <a:p>
            <a:pPr algn="ctr">
              <a:lnSpc>
                <a:spcPct val="112000"/>
              </a:lnSpc>
              <a:buNone/>
              <a:defRPr sz="990" b="1">
                <a:solidFill>
                  <a:srgbClr val="63707C"/>
                </a:solidFill>
                <a:latin typeface="Microsoft YaHei"/>
                <a:ea typeface="Microsoft YaHei"/>
                <a:cs typeface="Microsoft YaHei"/>
              </a:defRPr>
            </a:pPr>
            <a:r>
              <a:rPr sz="990" b="1">
                <a:solidFill>
                  <a:srgbClr val="63707C"/>
                </a:solidFill>
                <a:latin typeface="Microsoft YaHei"/>
                <a:ea typeface="Microsoft YaHei"/>
                <a:cs typeface="Microsoft YaHei"/>
              </a:rPr>
              <a:t>0.1–10 Hz、0.1–100 Hz、0.1–1 kHz</a:t>
            </a:r>
          </a:p>
        </p:txBody>
      </p:sp>
      <p:sp>
        <p:nvSpPr>
          <p:cNvPr id="7" name="矩形 6">
            <a:extLst>
              <a:ext uri="{FF2B5EF4-FFF2-40B4-BE49-F238E27FC236}">
                <a16:creationId xmlns:a16="http://schemas.microsoft.com/office/drawing/2014/main" id="{28789E99-8369-42F6-A677-3253EB4F89A8}"/>
              </a:ext>
            </a:extLst>
          </p:cNvPr>
          <p:cNvSpPr>
            <a:spLocks noGrp="1"/>
          </p:cNvSpPr>
          <p:nvPr/>
        </p:nvSpPr>
        <p:spPr>
          <a:xfrm>
            <a:off x="8839200" y="1743075"/>
            <a:ext cx="2571750" cy="219075"/>
          </a:xfrm>
          <a:prstGeom prst="rect">
            <a:avLst/>
          </a:prstGeom>
          <a:noFill/>
          <a:ln w="0">
            <a:noFill/>
            <a:prstDash val="solid"/>
          </a:ln>
        </p:spPr>
        <p:txBody>
          <a:bodyPr wrap="square" lIns="0" tIns="0" rIns="0" bIns="0" anchor="t">
            <a:normAutofit/>
          </a:bodyPr>
          <a:lstStyle/>
          <a:p>
            <a:pPr algn="ctr">
              <a:lnSpc>
                <a:spcPct val="112000"/>
              </a:lnSpc>
              <a:buNone/>
              <a:defRPr sz="990" b="1">
                <a:solidFill>
                  <a:srgbClr val="63707C"/>
                </a:solidFill>
                <a:latin typeface="Microsoft YaHei"/>
                <a:ea typeface="Microsoft YaHei"/>
                <a:cs typeface="Microsoft YaHei"/>
              </a:defRPr>
            </a:pPr>
            <a:r>
              <a:rPr sz="990" b="1">
                <a:solidFill>
                  <a:srgbClr val="63707C"/>
                </a:solidFill>
                <a:latin typeface="Microsoft YaHei"/>
                <a:ea typeface="Microsoft YaHei"/>
                <a:cs typeface="Microsoft YaHei"/>
              </a:rPr>
              <a:t>0.1–10 kHz（独立纵轴）</a:t>
            </a:r>
          </a:p>
        </p:txBody>
      </p:sp>
      <p:graphicFrame>
        <p:nvGraphicFramePr>
          <p:cNvPr id="25" name="Chart"/>
          <p:cNvGraphicFramePr/>
          <p:nvPr/>
        </p:nvGraphicFramePr>
        <p:xfrm>
          <a:off x="762000" y="1981200"/>
          <a:ext cx="7858125" cy="34671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p:cNvGraphicFramePr/>
          <p:nvPr/>
        </p:nvGraphicFramePr>
        <p:xfrm>
          <a:off x="8896350" y="1981200"/>
          <a:ext cx="2514600" cy="3467100"/>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5BD4E4A3-07BE-42B0-8DAE-AD8A7B14FAF7}"/>
              </a:ext>
            </a:extLst>
          </p:cNvPr>
          <p:cNvSpPr>
            <a:spLocks noGrp="1"/>
          </p:cNvSpPr>
          <p:nvPr/>
        </p:nvSpPr>
        <p:spPr>
          <a:xfrm>
            <a:off x="781050" y="5619750"/>
            <a:ext cx="10629900" cy="9525"/>
          </a:xfrm>
          <a:prstGeom prst="rect">
            <a:avLst/>
          </a:prstGeom>
          <a:solidFill>
            <a:srgbClr val="D8E0E7"/>
          </a:solidFill>
          <a:ln w="0">
            <a:solidFill>
              <a:srgbClr val="D8E0E7"/>
            </a:solidFill>
            <a:prstDash val="solid"/>
          </a:ln>
        </p:spPr>
      </p:sp>
      <p:sp>
        <p:nvSpPr>
          <p:cNvPr id="11" name="矩形 10">
            <a:extLst>
              <a:ext uri="{FF2B5EF4-FFF2-40B4-BE49-F238E27FC236}">
                <a16:creationId xmlns:a16="http://schemas.microsoft.com/office/drawing/2014/main" id="{3A59EEE3-BF6C-4B48-B655-F2A7F48C2E98}"/>
              </a:ext>
            </a:extLst>
          </p:cNvPr>
          <p:cNvSpPr>
            <a:spLocks noGrp="1"/>
          </p:cNvSpPr>
          <p:nvPr/>
        </p:nvSpPr>
        <p:spPr>
          <a:xfrm>
            <a:off x="781050" y="5724524"/>
            <a:ext cx="10629900" cy="590549"/>
          </a:xfrm>
          <a:prstGeom prst="rect">
            <a:avLst/>
          </a:prstGeom>
          <a:noFill/>
          <a:ln w="0">
            <a:noFill/>
            <a:prstDash val="solid"/>
          </a:ln>
        </p:spPr>
        <p:txBody>
          <a:bodyPr wrap="square" lIns="0" tIns="0" rIns="0" bIns="0" anchor="ctr">
            <a:normAutofit/>
          </a:bodyPr>
          <a:lstStyle/>
          <a:p>
            <a:pPr algn="ctr">
              <a:lnSpc>
                <a:spcPct val="105000"/>
              </a:lnSpc>
              <a:buNone/>
              <a:defRPr sz="1125" b="1">
                <a:solidFill>
                  <a:srgbClr val="17365D"/>
                </a:solidFill>
                <a:latin typeface="Microsoft YaHei"/>
                <a:ea typeface="Microsoft YaHei"/>
                <a:cs typeface="Microsoft YaHei"/>
              </a:defRPr>
            </a:pPr>
            <a:r>
              <a:rPr sz="1125" b="1">
                <a:solidFill>
                  <a:srgbClr val="17365D"/>
                </a:solidFill>
                <a:latin typeface="Microsoft YaHei"/>
                <a:ea typeface="Microsoft YaHei"/>
                <a:cs typeface="Microsoft YaHei"/>
              </a:rPr>
              <a:t>低频下，正负满量程80%输出下的噪声略高与中值(0V)输出下的，</a:t>
            </a:r>
            <a:r>
              <a:t>但仍处于亚微伏量级，有较好的低噪声性能。</a:t>
            </a:r>
            <a:endParaRPr sz="1125" b="1">
              <a:solidFill>
                <a:srgbClr val="17365D"/>
              </a:solidFill>
              <a:latin typeface="Microsoft YaHei"/>
              <a:ea typeface="Microsoft YaHei"/>
              <a:cs typeface="Microsoft YaHei"/>
            </a:endParaRPr>
          </a:p>
          <a:p>
            <a:pPr algn="ctr">
              <a:lnSpc>
                <a:spcPct val="105000"/>
              </a:lnSpc>
              <a:buNone/>
              <a:defRPr sz="1125" b="1">
                <a:solidFill>
                  <a:srgbClr val="17365D"/>
                </a:solidFill>
                <a:latin typeface="Microsoft YaHei"/>
                <a:ea typeface="Microsoft YaHei"/>
                <a:cs typeface="Microsoft YaHei"/>
              </a:defRPr>
            </a:pPr>
            <a:r>
              <a:rPr sz="1125" b="1">
                <a:solidFill>
                  <a:srgbClr val="17365D"/>
                </a:solidFill>
                <a:latin typeface="Microsoft YaHei"/>
                <a:ea typeface="Microsoft YaHei"/>
                <a:cs typeface="Microsoft YaHei"/>
              </a:rPr>
              <a:t>但当积分带宽扩展至 1 kHz 和 10 kHz 后，不同输出电平下的噪声趋于一致，</a:t>
            </a:r>
            <a:r>
              <a:t>提示主要噪声来源可能位于后级滤波器。</a:t>
            </a:r>
            <a:endParaRPr sz="1125" b="1">
              <a:solidFill>
                <a:srgbClr val="17365D"/>
              </a:solidFill>
              <a:latin typeface="Microsoft YaHei"/>
              <a:ea typeface="Microsoft YaHei"/>
              <a:cs typeface="Microsoft YaHei"/>
            </a:endParaRPr>
          </a:p>
        </p:txBody>
      </p:sp>
      <p:sp>
        <p:nvSpPr>
          <p:cNvPr id="12" name="矩形 11">
            <a:extLst>
              <a:ext uri="{FF2B5EF4-FFF2-40B4-BE49-F238E27FC236}">
                <a16:creationId xmlns:a16="http://schemas.microsoft.com/office/drawing/2014/main" id="{7643A638-8C2E-47C2-9561-18A0906E0301}"/>
              </a:ext>
            </a:extLst>
          </p:cNvPr>
          <p:cNvSpPr>
            <a:spLocks noGrp="1"/>
          </p:cNvSpPr>
          <p:nvPr/>
        </p:nvSpPr>
        <p:spPr>
          <a:xfrm>
            <a:off x="685800" y="6419850"/>
            <a:ext cx="10820400" cy="9525"/>
          </a:xfrm>
          <a:prstGeom prst="rect">
            <a:avLst/>
          </a:prstGeom>
          <a:solidFill>
            <a:srgbClr val="D8E0E7"/>
          </a:solidFill>
          <a:ln w="0">
            <a:solidFill>
              <a:srgbClr val="D8E0E7"/>
            </a:solidFill>
            <a:prstDash val="solid"/>
          </a:ln>
        </p:spPr>
      </p:sp>
    </p:spTree>
    <p:extLst>
      <p:ext uri="{BB962C8B-B14F-4D97-AF65-F5344CB8AC3E}">
        <p14:creationId xmlns:p14="http://schemas.microsoft.com/office/powerpoint/2010/main" val="202263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C9A0DC1E-8ECE-490A-A186-A9FA2F42FC1D}"/>
              </a:ext>
            </a:extLst>
          </p:cNvPr>
          <p:cNvSpPr>
            <a:spLocks noGrp="1"/>
          </p:cNvSpPr>
          <p:nvPr/>
        </p:nvSpPr>
        <p:spPr>
          <a:xfrm>
            <a:off x="685800" y="247650"/>
            <a:ext cx="400050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测试与性能评估</a:t>
            </a:r>
          </a:p>
        </p:txBody>
      </p:sp>
      <p:sp>
        <p:nvSpPr>
          <p:cNvPr id="2" name="矩形 1">
            <a:extLst>
              <a:ext uri="{FF2B5EF4-FFF2-40B4-BE49-F238E27FC236}">
                <a16:creationId xmlns:a16="http://schemas.microsoft.com/office/drawing/2014/main" id="{8F8477B1-CE96-4AF1-98F8-E6F07A0FBF2E}"/>
              </a:ext>
            </a:extLst>
          </p:cNvPr>
          <p:cNvSpPr>
            <a:spLocks noGrp="1"/>
          </p:cNvSpPr>
          <p:nvPr/>
        </p:nvSpPr>
        <p:spPr>
          <a:xfrm>
            <a:off x="685800" y="762000"/>
            <a:ext cx="10334625"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52A"/>
                </a:solidFill>
                <a:latin typeface="Microsoft YaHei"/>
                <a:ea typeface="Microsoft YaHei"/>
                <a:cs typeface="Microsoft YaHei"/>
              </a:defRPr>
            </a:pPr>
            <a:r>
              <a:rPr sz="1725" b="1">
                <a:solidFill>
                  <a:srgbClr val="20252A"/>
                </a:solidFill>
                <a:latin typeface="Microsoft YaHei"/>
                <a:ea typeface="Microsoft YaHei"/>
                <a:cs typeface="Microsoft YaHei"/>
              </a:rPr>
              <a:t>直流输出噪声：以DAC中值输出为例，分段测试定位滤波器，改版后宽带结果明显改善</a:t>
            </a:r>
          </a:p>
        </p:txBody>
      </p:sp>
      <p:sp>
        <p:nvSpPr>
          <p:cNvPr id="3" name="矩形 2">
            <a:extLst>
              <a:ext uri="{FF2B5EF4-FFF2-40B4-BE49-F238E27FC236}">
                <a16:creationId xmlns:a16="http://schemas.microsoft.com/office/drawing/2014/main" id="{702428E6-A622-43B3-8AFE-4593D752558E}"/>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63707C"/>
                </a:solidFill>
                <a:latin typeface="Microsoft YaHei"/>
                <a:ea typeface="Microsoft YaHei"/>
                <a:cs typeface="Microsoft YaHei"/>
              </a:defRPr>
            </a:pPr>
            <a:r>
              <a:rPr sz="900" b="1">
                <a:solidFill>
                  <a:srgbClr val="63707C"/>
                </a:solidFill>
                <a:latin typeface="Microsoft YaHei"/>
                <a:ea typeface="Microsoft YaHei"/>
                <a:cs typeface="Microsoft YaHei"/>
              </a:rPr>
              <a:t>14</a:t>
            </a:r>
          </a:p>
        </p:txBody>
      </p:sp>
      <p:sp>
        <p:nvSpPr>
          <p:cNvPr id="4" name="矩形 3">
            <a:extLst>
              <a:ext uri="{FF2B5EF4-FFF2-40B4-BE49-F238E27FC236}">
                <a16:creationId xmlns:a16="http://schemas.microsoft.com/office/drawing/2014/main" id="{E48952E3-0854-46ED-A261-5F315C98E73E}"/>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6" name="矩形 5">
            <a:extLst>
              <a:ext uri="{FF2B5EF4-FFF2-40B4-BE49-F238E27FC236}">
                <a16:creationId xmlns:a16="http://schemas.microsoft.com/office/drawing/2014/main" id="{919A1D7A-04DE-4382-875F-37D9BF86446E}"/>
              </a:ext>
            </a:extLst>
          </p:cNvPr>
          <p:cNvSpPr>
            <a:spLocks noGrp="1"/>
          </p:cNvSpPr>
          <p:nvPr/>
        </p:nvSpPr>
        <p:spPr>
          <a:xfrm>
            <a:off x="781050" y="1743075"/>
            <a:ext cx="7239000" cy="219075"/>
          </a:xfrm>
          <a:prstGeom prst="rect">
            <a:avLst/>
          </a:prstGeom>
          <a:noFill/>
          <a:ln w="0">
            <a:noFill/>
            <a:prstDash val="solid"/>
          </a:ln>
        </p:spPr>
        <p:txBody>
          <a:bodyPr wrap="square" lIns="0" tIns="0" rIns="0" bIns="0" anchor="t">
            <a:normAutofit/>
          </a:bodyPr>
          <a:lstStyle/>
          <a:p>
            <a:pPr algn="ctr">
              <a:lnSpc>
                <a:spcPct val="112000"/>
              </a:lnSpc>
              <a:buNone/>
              <a:defRPr sz="990" b="1">
                <a:solidFill>
                  <a:srgbClr val="63707C"/>
                </a:solidFill>
                <a:latin typeface="Microsoft YaHei"/>
                <a:ea typeface="Microsoft YaHei"/>
                <a:cs typeface="Microsoft YaHei"/>
              </a:defRPr>
            </a:pPr>
            <a:r>
              <a:rPr sz="990" b="1">
                <a:solidFill>
                  <a:srgbClr val="63707C"/>
                </a:solidFill>
                <a:latin typeface="Microsoft YaHei"/>
                <a:ea typeface="Microsoft YaHei"/>
                <a:cs typeface="Microsoft YaHei"/>
              </a:rPr>
              <a:t>前三个带宽</a:t>
            </a:r>
          </a:p>
        </p:txBody>
      </p:sp>
      <p:sp>
        <p:nvSpPr>
          <p:cNvPr id="7" name="矩形 6">
            <a:extLst>
              <a:ext uri="{FF2B5EF4-FFF2-40B4-BE49-F238E27FC236}">
                <a16:creationId xmlns:a16="http://schemas.microsoft.com/office/drawing/2014/main" id="{7A197909-9C06-42EE-A6D6-10A5E6365801}"/>
              </a:ext>
            </a:extLst>
          </p:cNvPr>
          <p:cNvSpPr>
            <a:spLocks noGrp="1"/>
          </p:cNvSpPr>
          <p:nvPr/>
        </p:nvSpPr>
        <p:spPr>
          <a:xfrm>
            <a:off x="8458200" y="1743075"/>
            <a:ext cx="2952750" cy="219075"/>
          </a:xfrm>
          <a:prstGeom prst="rect">
            <a:avLst/>
          </a:prstGeom>
          <a:noFill/>
          <a:ln w="0">
            <a:noFill/>
            <a:prstDash val="solid"/>
          </a:ln>
        </p:spPr>
        <p:txBody>
          <a:bodyPr wrap="square" lIns="0" tIns="0" rIns="0" bIns="0" anchor="t">
            <a:normAutofit/>
          </a:bodyPr>
          <a:lstStyle/>
          <a:p>
            <a:pPr algn="ctr">
              <a:lnSpc>
                <a:spcPct val="112000"/>
              </a:lnSpc>
              <a:buNone/>
              <a:defRPr sz="990" b="1">
                <a:solidFill>
                  <a:srgbClr val="63707C"/>
                </a:solidFill>
                <a:latin typeface="Microsoft YaHei"/>
                <a:ea typeface="Microsoft YaHei"/>
                <a:cs typeface="Microsoft YaHei"/>
              </a:defRPr>
            </a:pPr>
            <a:r>
              <a:rPr sz="990" b="1">
                <a:solidFill>
                  <a:srgbClr val="63707C"/>
                </a:solidFill>
                <a:latin typeface="Microsoft YaHei"/>
                <a:ea typeface="Microsoft YaHei"/>
                <a:cs typeface="Microsoft YaHei"/>
              </a:rPr>
              <a:t>0.1–10 kHz（独立纵轴）</a:t>
            </a:r>
          </a:p>
        </p:txBody>
      </p:sp>
      <p:graphicFrame>
        <p:nvGraphicFramePr>
          <p:cNvPr id="24" name="Chart"/>
          <p:cNvGraphicFramePr/>
          <p:nvPr/>
        </p:nvGraphicFramePr>
        <p:xfrm>
          <a:off x="762000" y="1981200"/>
          <a:ext cx="7477125" cy="34671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p:cNvGraphicFramePr/>
          <p:nvPr/>
        </p:nvGraphicFramePr>
        <p:xfrm>
          <a:off x="8515350" y="1981200"/>
          <a:ext cx="2895600" cy="3467100"/>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59BDE4D8-13B0-4CD2-978F-2FABB60CF507}"/>
              </a:ext>
            </a:extLst>
          </p:cNvPr>
          <p:cNvSpPr>
            <a:spLocks noGrp="1"/>
          </p:cNvSpPr>
          <p:nvPr/>
        </p:nvSpPr>
        <p:spPr>
          <a:xfrm>
            <a:off x="781050" y="5619750"/>
            <a:ext cx="10629900" cy="9525"/>
          </a:xfrm>
          <a:prstGeom prst="rect">
            <a:avLst/>
          </a:prstGeom>
          <a:solidFill>
            <a:srgbClr val="D8E0E7"/>
          </a:solidFill>
          <a:ln w="0">
            <a:solidFill>
              <a:srgbClr val="D8E0E7"/>
            </a:solidFill>
            <a:prstDash val="solid"/>
          </a:ln>
        </p:spPr>
      </p:sp>
      <p:sp>
        <p:nvSpPr>
          <p:cNvPr id="11" name="矩形 10">
            <a:extLst>
              <a:ext uri="{FF2B5EF4-FFF2-40B4-BE49-F238E27FC236}">
                <a16:creationId xmlns:a16="http://schemas.microsoft.com/office/drawing/2014/main" id="{5FE45B8B-3C4C-41A9-BE0B-A540BA8DE711}"/>
              </a:ext>
            </a:extLst>
          </p:cNvPr>
          <p:cNvSpPr>
            <a:spLocks noGrp="1"/>
          </p:cNvSpPr>
          <p:nvPr/>
        </p:nvSpPr>
        <p:spPr>
          <a:xfrm>
            <a:off x="781050" y="5753100"/>
            <a:ext cx="10629900" cy="438150"/>
          </a:xfrm>
          <a:prstGeom prst="rect">
            <a:avLst/>
          </a:prstGeom>
          <a:noFill/>
          <a:ln w="0">
            <a:noFill/>
            <a:prstDash val="solid"/>
          </a:ln>
        </p:spPr>
        <p:txBody>
          <a:bodyPr wrap="square" lIns="0" tIns="0" rIns="0" bIns="0" anchor="ctr">
            <a:normAutofit/>
          </a:bodyPr>
          <a:lstStyle/>
          <a:p>
            <a:pPr algn="ctr">
              <a:lnSpc>
                <a:spcPct val="105000"/>
              </a:lnSpc>
              <a:buNone/>
              <a:defRPr sz="1133" b="1">
                <a:solidFill>
                  <a:srgbClr val="17365D"/>
                </a:solidFill>
                <a:latin typeface="Microsoft YaHei"/>
                <a:ea typeface="Microsoft YaHei"/>
                <a:cs typeface="Microsoft YaHei"/>
              </a:defRPr>
            </a:pPr>
            <a:r>
              <a:t>初版宽带噪声瓶颈主要位于后级六阶滤波器；优化后 0.1–10 kHz 积分噪声由 15.7 μV RMS 降至 6.09 μV RMS，下降约 61%，降噪效果显著。</a:t>
            </a:r>
            <a:endParaRPr sz="1133" b="1">
              <a:solidFill>
                <a:srgbClr val="17365D"/>
              </a:solidFill>
              <a:latin typeface="Microsoft YaHei"/>
              <a:ea typeface="Microsoft YaHei"/>
              <a:cs typeface="Microsoft YaHei"/>
            </a:endParaRPr>
          </a:p>
        </p:txBody>
      </p:sp>
      <p:sp>
        <p:nvSpPr>
          <p:cNvPr id="12" name="矩形 11">
            <a:extLst>
              <a:ext uri="{FF2B5EF4-FFF2-40B4-BE49-F238E27FC236}">
                <a16:creationId xmlns:a16="http://schemas.microsoft.com/office/drawing/2014/main" id="{5871B2C6-D2AA-482F-980E-0ACBDBFE31AF}"/>
              </a:ext>
            </a:extLst>
          </p:cNvPr>
          <p:cNvSpPr>
            <a:spLocks noGrp="1"/>
          </p:cNvSpPr>
          <p:nvPr/>
        </p:nvSpPr>
        <p:spPr>
          <a:xfrm>
            <a:off x="685800" y="6419850"/>
            <a:ext cx="10820400" cy="9525"/>
          </a:xfrm>
          <a:prstGeom prst="rect">
            <a:avLst/>
          </a:prstGeom>
          <a:solidFill>
            <a:srgbClr val="D8E0E7"/>
          </a:solidFill>
          <a:ln w="0">
            <a:solidFill>
              <a:srgbClr val="D8E0E7"/>
            </a:solidFill>
            <a:prstDash val="solid"/>
          </a:ln>
        </p:spPr>
      </p:sp>
    </p:spTree>
    <p:extLst>
      <p:ext uri="{BB962C8B-B14F-4D97-AF65-F5344CB8AC3E}">
        <p14:creationId xmlns:p14="http://schemas.microsoft.com/office/powerpoint/2010/main" val="1499303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C9A0DC1E-8ECE-490A-A186-A9FA2F42FC1D}"/>
              </a:ext>
            </a:extLst>
          </p:cNvPr>
          <p:cNvSpPr>
            <a:spLocks noGrp="1"/>
          </p:cNvSpPr>
          <p:nvPr/>
        </p:nvSpPr>
        <p:spPr>
          <a:xfrm>
            <a:off x="685800" y="247650"/>
            <a:ext cx="400050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测试与性能评估</a:t>
            </a:r>
          </a:p>
        </p:txBody>
      </p:sp>
      <p:sp>
        <p:nvSpPr>
          <p:cNvPr id="2" name="矩形 1">
            <a:extLst>
              <a:ext uri="{FF2B5EF4-FFF2-40B4-BE49-F238E27FC236}">
                <a16:creationId xmlns:a16="http://schemas.microsoft.com/office/drawing/2014/main" id="{8F8477B1-CE96-4AF1-98F8-E6F07A0FBF2E}"/>
              </a:ext>
            </a:extLst>
          </p:cNvPr>
          <p:cNvSpPr>
            <a:spLocks noGrp="1"/>
          </p:cNvSpPr>
          <p:nvPr/>
        </p:nvSpPr>
        <p:spPr>
          <a:xfrm>
            <a:off x="685800" y="762000"/>
            <a:ext cx="10334625"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52A"/>
                </a:solidFill>
                <a:latin typeface="Microsoft YaHei"/>
                <a:ea typeface="Microsoft YaHei"/>
                <a:cs typeface="Microsoft YaHei"/>
              </a:defRPr>
            </a:pPr>
            <a:r>
              <a:rPr sz="1725" b="1">
                <a:solidFill>
                  <a:srgbClr val="20252A"/>
                </a:solidFill>
                <a:latin typeface="Microsoft YaHei"/>
                <a:ea typeface="Microsoft YaHei"/>
                <a:cs typeface="Microsoft YaHei"/>
              </a:rPr>
              <a:t>交流动态性能</a:t>
            </a:r>
          </a:p>
        </p:txBody>
      </p:sp>
      <p:sp>
        <p:nvSpPr>
          <p:cNvPr id="3" name="矩形 2">
            <a:extLst>
              <a:ext uri="{FF2B5EF4-FFF2-40B4-BE49-F238E27FC236}">
                <a16:creationId xmlns:a16="http://schemas.microsoft.com/office/drawing/2014/main" id="{702428E6-A622-43B3-8AFE-4593D752558E}"/>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63707C"/>
                </a:solidFill>
                <a:latin typeface="Microsoft YaHei"/>
                <a:ea typeface="Microsoft YaHei"/>
                <a:cs typeface="Microsoft YaHei"/>
              </a:defRPr>
            </a:pPr>
            <a:r>
              <a:rPr sz="900" b="1">
                <a:solidFill>
                  <a:srgbClr val="63707C"/>
                </a:solidFill>
                <a:latin typeface="Microsoft YaHei"/>
                <a:ea typeface="Microsoft YaHei"/>
                <a:cs typeface="Microsoft YaHei"/>
              </a:rPr>
              <a:t>15</a:t>
            </a:r>
          </a:p>
        </p:txBody>
      </p:sp>
      <p:sp>
        <p:nvSpPr>
          <p:cNvPr id="10" name="矩形 9">
            <a:extLst>
              <a:ext uri="{FF2B5EF4-FFF2-40B4-BE49-F238E27FC236}">
                <a16:creationId xmlns:a16="http://schemas.microsoft.com/office/drawing/2014/main" id="{59BDE4D8-13B0-4CD2-978F-2FABB60CF507}"/>
              </a:ext>
            </a:extLst>
          </p:cNvPr>
          <p:cNvSpPr>
            <a:spLocks noGrp="1"/>
          </p:cNvSpPr>
          <p:nvPr/>
        </p:nvSpPr>
        <p:spPr>
          <a:xfrm>
            <a:off x="781050" y="5619750"/>
            <a:ext cx="10629900" cy="9525"/>
          </a:xfrm>
          <a:prstGeom prst="rect">
            <a:avLst/>
          </a:prstGeom>
          <a:solidFill>
            <a:srgbClr val="D8E0E7"/>
          </a:solidFill>
          <a:ln w="0">
            <a:solidFill>
              <a:srgbClr val="D8E0E7"/>
            </a:solidFill>
            <a:prstDash val="solid"/>
          </a:ln>
        </p:spPr>
      </p:sp>
      <p:sp>
        <p:nvSpPr>
          <p:cNvPr id="12" name="矩形 11">
            <a:extLst>
              <a:ext uri="{FF2B5EF4-FFF2-40B4-BE49-F238E27FC236}">
                <a16:creationId xmlns:a16="http://schemas.microsoft.com/office/drawing/2014/main" id="{5871B2C6-D2AA-482F-980E-0ACBDBFE31AF}"/>
              </a:ext>
            </a:extLst>
          </p:cNvPr>
          <p:cNvSpPr>
            <a:spLocks noGrp="1"/>
          </p:cNvSpPr>
          <p:nvPr/>
        </p:nvSpPr>
        <p:spPr>
          <a:xfrm>
            <a:off x="685800" y="6419850"/>
            <a:ext cx="10820400" cy="9525"/>
          </a:xfrm>
          <a:prstGeom prst="rect">
            <a:avLst/>
          </a:prstGeom>
          <a:solidFill>
            <a:srgbClr val="D8E0E7"/>
          </a:solidFill>
          <a:ln w="0">
            <a:solidFill>
              <a:srgbClr val="D8E0E7"/>
            </a:solidFill>
            <a:prstDash val="solid"/>
          </a:ln>
        </p:spPr>
      </p:sp>
      <p:pic>
        <p:nvPicPr>
          <p:cNvPr id="24" name="图片 4"/>
          <p:cNvPicPr>
            <a:picLocks noChangeAspect="1"/>
          </p:cNvPicPr>
          <p:nvPr/>
        </p:nvPicPr>
        <p:blipFill>
          <a:blip r:embed="rId3"/>
          <a:stretch>
            <a:fillRect/>
          </a:stretch>
        </p:blipFill>
        <p:spPr>
          <a:xfrm>
            <a:off x="685800" y="1242738"/>
            <a:ext cx="5400000" cy="2868750"/>
          </a:xfrm>
          <a:prstGeom prst="rect">
            <a:avLst/>
          </a:prstGeom>
        </p:spPr>
      </p:pic>
      <p:sp>
        <p:nvSpPr>
          <p:cNvPr id="8" name="矩形 7">
            <a:extLst>
              <a:ext uri="{FF2B5EF4-FFF2-40B4-BE49-F238E27FC236}">
                <a16:creationId xmlns:a16="http://schemas.microsoft.com/office/drawing/2014/main" id="{0992AE6E-8B28-A90F-70CD-E796623398FB}"/>
              </a:ext>
            </a:extLst>
          </p:cNvPr>
          <p:cNvSpPr>
            <a:spLocks noGrp="1"/>
          </p:cNvSpPr>
          <p:nvPr/>
        </p:nvSpPr>
        <p:spPr>
          <a:xfrm>
            <a:off x="2735003" y="1428811"/>
            <a:ext cx="770468" cy="315581"/>
          </a:xfrm>
          <a:prstGeom prst="rect">
            <a:avLst/>
          </a:prstGeom>
          <a:noFill/>
          <a:ln w="38100">
            <a:solidFill>
              <a:srgbClr val="FF0000"/>
            </a:solidFill>
          </a:ln>
        </p:spPr>
        <p:style>
          <a:lnRef idx="2">
            <a:schemeClr val="accent4"/>
          </a:lnRef>
          <a:fillRef idx="1">
            <a:schemeClr val="lt1"/>
          </a:fillRef>
          <a:effectRef idx="0">
            <a:schemeClr val="accent4"/>
          </a:effectRef>
          <a:fontRef idx="minor">
            <a:schemeClr val="dk1"/>
          </a:fontRef>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sz="3200" b="0" i="0" u="none" cap="none" spc="0" baseline="0">
              <a:ln>
                <a:noFill/>
              </a:ln>
              <a:solidFill>
                <a:srgbClr val="FFFFFF"/>
              </a:solidFill>
              <a:latin typeface="Helvetica Neue Medium"/>
              <a:ea typeface="Helvetica Neue Medium"/>
              <a:cs typeface="Helvetica Neue Medium"/>
            </a:endParaRPr>
          </a:p>
        </p:txBody>
      </p:sp>
      <p:pic>
        <p:nvPicPr>
          <p:cNvPr id="26" name="图片 8"/>
          <p:cNvPicPr>
            <a:picLocks noChangeAspect="1"/>
          </p:cNvPicPr>
          <p:nvPr/>
        </p:nvPicPr>
        <p:blipFill>
          <a:blip r:embed="rId4"/>
          <a:stretch>
            <a:fillRect/>
          </a:stretch>
        </p:blipFill>
        <p:spPr>
          <a:xfrm>
            <a:off x="6324064" y="1250721"/>
            <a:ext cx="5400000" cy="2868750"/>
          </a:xfrm>
          <a:prstGeom prst="rect">
            <a:avLst/>
          </a:prstGeom>
        </p:spPr>
      </p:pic>
      <p:sp>
        <p:nvSpPr>
          <p:cNvPr id="13" name="矩形 12">
            <a:extLst>
              <a:ext uri="{FF2B5EF4-FFF2-40B4-BE49-F238E27FC236}">
                <a16:creationId xmlns:a16="http://schemas.microsoft.com/office/drawing/2014/main" id="{43733555-84F5-8618-3E12-5262004D2BEF}"/>
              </a:ext>
            </a:extLst>
          </p:cNvPr>
          <p:cNvSpPr>
            <a:spLocks noGrp="1"/>
          </p:cNvSpPr>
          <p:nvPr/>
        </p:nvSpPr>
        <p:spPr>
          <a:xfrm>
            <a:off x="8373267" y="1436794"/>
            <a:ext cx="770468" cy="315581"/>
          </a:xfrm>
          <a:prstGeom prst="rect">
            <a:avLst/>
          </a:prstGeom>
          <a:noFill/>
          <a:ln w="38100">
            <a:solidFill>
              <a:srgbClr val="FF0000"/>
            </a:solidFill>
          </a:ln>
        </p:spPr>
        <p:style>
          <a:lnRef idx="2">
            <a:schemeClr val="accent4"/>
          </a:lnRef>
          <a:fillRef idx="1">
            <a:schemeClr val="lt1"/>
          </a:fillRef>
          <a:effectRef idx="0">
            <a:schemeClr val="accent4"/>
          </a:effectRef>
          <a:fontRef idx="minor">
            <a:schemeClr val="dk1"/>
          </a:fontRef>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sz="3200" b="0" i="0" u="none" cap="none" spc="0" baseline="0">
              <a:ln>
                <a:noFill/>
              </a:ln>
              <a:solidFill>
                <a:srgbClr val="FFFFFF"/>
              </a:solidFill>
              <a:latin typeface="Helvetica Neue Medium"/>
              <a:ea typeface="Helvetica Neue Medium"/>
              <a:cs typeface="Helvetica Neue Medium"/>
            </a:endParaRPr>
          </a:p>
        </p:txBody>
      </p:sp>
      <p:sp>
        <p:nvSpPr>
          <p:cNvPr id="16" name="矩形 15">
            <a:extLst>
              <a:ext uri="{FF2B5EF4-FFF2-40B4-BE49-F238E27FC236}">
                <a16:creationId xmlns:a16="http://schemas.microsoft.com/office/drawing/2014/main" id="{053D31F3-112E-1AD8-063D-1207BBE70673}"/>
              </a:ext>
            </a:extLst>
          </p:cNvPr>
          <p:cNvSpPr>
            <a:spLocks noGrp="1"/>
          </p:cNvSpPr>
          <p:nvPr/>
        </p:nvSpPr>
        <p:spPr>
          <a:xfrm>
            <a:off x="781051" y="4457695"/>
            <a:ext cx="10629900" cy="1130167"/>
          </a:xfrm>
          <a:prstGeom prst="rect">
            <a:avLst/>
          </a:prstGeom>
          <a:noFill/>
          <a:ln w="0">
            <a:noFill/>
            <a:prstDash val="solid"/>
          </a:ln>
        </p:spPr>
        <p:txBody>
          <a:bodyPr wrap="square" lIns="0" tIns="0" rIns="0" bIns="0" anchor="t">
            <a:normAutofit/>
          </a:bodyPr>
          <a:lstStyle/>
          <a:p>
            <a:pPr indent="457200" algn="l">
              <a:lnSpc>
                <a:spcPct val="117000"/>
              </a:lnSpc>
              <a:buNone/>
              <a:defRPr sz="1095" b="0">
                <a:solidFill>
                  <a:srgbClr val="20252A"/>
                </a:solidFill>
                <a:latin typeface="Microsoft YaHei"/>
                <a:ea typeface="Microsoft YaHei"/>
                <a:cs typeface="Microsoft YaHei"/>
              </a:defRPr>
            </a:pPr>
            <a:r>
              <a:rPr sz="1400">
                <a:solidFill>
                  <a:srgbClr val="20252A"/>
                </a:solidFill>
                <a:latin typeface="Microsoft YaHei"/>
                <a:ea typeface="Microsoft YaHei"/>
                <a:cs typeface="Microsoft YaHei"/>
              </a:rPr>
              <a:t>左图为ADAM151（AD9751），右图为ADAM152（DAC11001B），频谱图中可看出二者THD分别为-79.98dB和-113.66dB，DAC11001B明显谐波成分更少，动态失真性能明显更优。该结果与器件定位一致：DAC11001B 官方强调低毛刺和超低 THD，典型 THD 可达 −115 dB（1kHz 输出、768 kHz 更新）。</a:t>
            </a:r>
            <a:endParaRPr sz="1400" b="0">
              <a:solidFill>
                <a:srgbClr val="20252A"/>
              </a:solidFill>
              <a:latin typeface="Microsoft YaHei"/>
              <a:ea typeface="Microsoft YaHei"/>
              <a:cs typeface="Microsoft YaHei"/>
            </a:endParaRPr>
          </a:p>
        </p:txBody>
      </p:sp>
    </p:spTree>
    <p:extLst>
      <p:ext uri="{BB962C8B-B14F-4D97-AF65-F5344CB8AC3E}">
        <p14:creationId xmlns:p14="http://schemas.microsoft.com/office/powerpoint/2010/main" val="111301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001DCAF0-5835-494E-B03A-8D59A7206DE3}"/>
              </a:ext>
            </a:extLst>
          </p:cNvPr>
          <p:cNvSpPr>
            <a:spLocks noGrp="1"/>
          </p:cNvSpPr>
          <p:nvPr/>
        </p:nvSpPr>
        <p:spPr>
          <a:xfrm>
            <a:off x="685800" y="247650"/>
            <a:ext cx="400050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lang="zh-CN" altLang="en-US" sz="2700" b="1" dirty="0">
                <a:solidFill>
                  <a:srgbClr val="17365D"/>
                </a:solidFill>
                <a:latin typeface="Microsoft YaHei"/>
                <a:ea typeface="Microsoft YaHei"/>
                <a:cs typeface="Microsoft YaHei"/>
              </a:rPr>
              <a:t>总结与后续工作</a:t>
            </a:r>
          </a:p>
        </p:txBody>
      </p:sp>
      <p:sp>
        <p:nvSpPr>
          <p:cNvPr id="2" name="矩形 1">
            <a:extLst>
              <a:ext uri="{FF2B5EF4-FFF2-40B4-BE49-F238E27FC236}">
                <a16:creationId xmlns:a16="http://schemas.microsoft.com/office/drawing/2014/main" id="{8CDEBF5D-937E-4EFD-A82B-29872EFD5F36}"/>
              </a:ext>
            </a:extLst>
          </p:cNvPr>
          <p:cNvSpPr>
            <a:spLocks noGrp="1"/>
          </p:cNvSpPr>
          <p:nvPr/>
        </p:nvSpPr>
        <p:spPr>
          <a:xfrm>
            <a:off x="685800" y="762000"/>
            <a:ext cx="10334625"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52A"/>
                </a:solidFill>
                <a:latin typeface="Microsoft YaHei"/>
                <a:ea typeface="Microsoft YaHei"/>
                <a:cs typeface="Microsoft YaHei"/>
              </a:defRPr>
            </a:pPr>
            <a:r>
              <a:t>性能总结：低噪声精密设定源与动态输出能力兼具</a:t>
            </a:r>
            <a:endParaRPr sz="1725" b="1">
              <a:solidFill>
                <a:srgbClr val="20252A"/>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A3D3CB0A-3081-40B7-85AD-ECB56CE40677}"/>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63707C"/>
                </a:solidFill>
                <a:latin typeface="Microsoft YaHei"/>
                <a:ea typeface="Microsoft YaHei"/>
                <a:cs typeface="Microsoft YaHei"/>
              </a:defRPr>
            </a:pPr>
            <a:r>
              <a:rPr sz="900" b="1">
                <a:solidFill>
                  <a:srgbClr val="63707C"/>
                </a:solidFill>
                <a:latin typeface="Microsoft YaHei"/>
                <a:ea typeface="Microsoft YaHei"/>
                <a:cs typeface="Microsoft YaHei"/>
              </a:rPr>
              <a:t>16</a:t>
            </a:r>
          </a:p>
        </p:txBody>
      </p:sp>
      <p:sp>
        <p:nvSpPr>
          <p:cNvPr id="4" name="矩形 3">
            <a:extLst>
              <a:ext uri="{FF2B5EF4-FFF2-40B4-BE49-F238E27FC236}">
                <a16:creationId xmlns:a16="http://schemas.microsoft.com/office/drawing/2014/main" id="{8BCC1E98-4AD4-408A-ABDF-9F1C74D90716}"/>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14" name="矩形 13">
            <a:extLst>
              <a:ext uri="{FF2B5EF4-FFF2-40B4-BE49-F238E27FC236}">
                <a16:creationId xmlns:a16="http://schemas.microsoft.com/office/drawing/2014/main" id="{01A8F4A0-B978-44C6-8EF5-93D5FDD53FD6}"/>
              </a:ext>
            </a:extLst>
          </p:cNvPr>
          <p:cNvSpPr>
            <a:spLocks noGrp="1"/>
          </p:cNvSpPr>
          <p:nvPr/>
        </p:nvSpPr>
        <p:spPr>
          <a:xfrm>
            <a:off x="685800" y="6419850"/>
            <a:ext cx="10820400" cy="9525"/>
          </a:xfrm>
          <a:prstGeom prst="rect">
            <a:avLst/>
          </a:prstGeom>
          <a:solidFill>
            <a:srgbClr val="D8E0E7"/>
          </a:solidFill>
          <a:ln w="0">
            <a:solidFill>
              <a:srgbClr val="D8E0E7"/>
            </a:solidFill>
            <a:prstDash val="solid"/>
          </a:ln>
        </p:spPr>
      </p:sp>
      <p:sp>
        <p:nvSpPr>
          <p:cNvPr id="15" name="矩形 14">
            <a:extLst>
              <a:ext uri="{FF2B5EF4-FFF2-40B4-BE49-F238E27FC236}">
                <a16:creationId xmlns:a16="http://schemas.microsoft.com/office/drawing/2014/main" id="{F54F7D0E-3F8F-4502-93E1-B05059279500}"/>
              </a:ext>
            </a:extLst>
          </p:cNvPr>
          <p:cNvSpPr>
            <a:spLocks noGrp="1"/>
          </p:cNvSpPr>
          <p:nvPr/>
        </p:nvSpPr>
        <p:spPr>
          <a:xfrm>
            <a:off x="685800" y="6505575"/>
            <a:ext cx="10191750" cy="200025"/>
          </a:xfrm>
          <a:prstGeom prst="rect">
            <a:avLst/>
          </a:prstGeom>
          <a:noFill/>
          <a:ln w="0">
            <a:noFill/>
            <a:prstDash val="solid"/>
          </a:ln>
        </p:spPr>
        <p:txBody>
          <a:bodyPr wrap="square" lIns="0" tIns="0" rIns="0" bIns="0" anchor="t">
            <a:normAutofit/>
          </a:bodyPr>
          <a:lstStyle/>
          <a:p>
            <a:pPr algn="l">
              <a:lnSpc>
                <a:spcPct val="112000"/>
              </a:lnSpc>
              <a:buNone/>
              <a:defRPr sz="735" b="0">
                <a:solidFill>
                  <a:srgbClr val="63707C"/>
                </a:solidFill>
                <a:latin typeface="Microsoft YaHei"/>
                <a:ea typeface="Microsoft YaHei"/>
                <a:cs typeface="Microsoft YaHei"/>
              </a:defRPr>
            </a:pPr>
            <a:r>
              <a:rPr sz="735" b="0">
                <a:solidFill>
                  <a:srgbClr val="63707C"/>
                </a:solidFill>
                <a:latin typeface="Microsoft YaHei"/>
                <a:ea typeface="Microsoft YaHei"/>
                <a:cs typeface="Microsoft YaHei"/>
              </a:rPr>
              <a:t>DC205 厂商典型值：±1/±10/±100 V量程分别为0.5/1.5/12 μV RMS（0.1–10 Hz）；模块为0 V单次板级实测。</a:t>
            </a:r>
          </a:p>
        </p:txBody>
      </p:sp>
      <p:graphicFrame>
        <p:nvGraphicFramePr>
          <p:cNvPr id="29" name="表格 5"/>
          <p:cNvGraphicFramePr/>
          <p:nvPr/>
        </p:nvGraphicFramePr>
        <p:xfrm>
          <a:off x="556576" y="2108521"/>
          <a:ext cx="5724527" cy="3742212"/>
        </p:xfrm>
        <a:graphic>
          <a:graphicData uri="http://schemas.openxmlformats.org/drawingml/2006/table">
            <a:tbl>
              <a:tblPr/>
              <a:tblGrid>
                <a:gridCol w="1516755">
                  <a:extLst>
                    <a:ext uri="{9D8B030D-6E8A-4147-A177-3AD203B41FA5}">
                      <a16:colId xmlns:a16="http://schemas.microsoft.com/office/drawing/2014/main" val="20000"/>
                    </a:ext>
                  </a:extLst>
                </a:gridCol>
                <a:gridCol w="2013845">
                  <a:extLst>
                    <a:ext uri="{9D8B030D-6E8A-4147-A177-3AD203B41FA5}">
                      <a16:colId xmlns:a16="http://schemas.microsoft.com/office/drawing/2014/main" val="20001"/>
                    </a:ext>
                  </a:extLst>
                </a:gridCol>
                <a:gridCol w="2193927">
                  <a:extLst>
                    <a:ext uri="{9D8B030D-6E8A-4147-A177-3AD203B41FA5}">
                      <a16:colId xmlns:a16="http://schemas.microsoft.com/office/drawing/2014/main" val="20002"/>
                    </a:ext>
                  </a:extLst>
                </a:gridCol>
              </a:tblGrid>
              <a:tr h="482866">
                <a:tc>
                  <a:txBody>
                    <a:bodyPr/>
                    <a:lstStyle/>
                    <a:p>
                      <a:pPr algn="l">
                        <a:buNone/>
                      </a:pPr>
                      <a:r>
                        <a:rPr sz="1200"/>
                        <a:t>指标</a:t>
                      </a:r>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pPr algn="l">
                        <a:buNone/>
                      </a:pPr>
                      <a:r>
                        <a:rPr sz="1200"/>
                        <a:t>SRS DC205 ±10 V档</a:t>
                      </a:r>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pPr algn="l">
                        <a:buNone/>
                      </a:pPr>
                      <a:r>
                        <a:rPr sz="1200"/>
                        <a:t>本设计 ADAM151/152</a:t>
                      </a:r>
                    </a:p>
                  </a:txBody>
                  <a:tcPr anchor="ctr">
                    <a:lnL>
                      <a:noFill/>
                    </a:lnL>
                    <a:lnR>
                      <a:noFill/>
                    </a:lnR>
                    <a:lnT w="28575"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0"/>
                  </a:ext>
                </a:extLst>
              </a:tr>
              <a:tr h="482866">
                <a:tc>
                  <a:txBody>
                    <a:bodyPr/>
                    <a:lstStyle/>
                    <a:p>
                      <a:pPr algn="l">
                        <a:buNone/>
                      </a:pPr>
                      <a:r>
                        <a:rPr sz="1200"/>
                        <a:t>分辨率</a:t>
                      </a:r>
                    </a:p>
                  </a:txBody>
                  <a:tcPr anchor="ctr">
                    <a:lnL>
                      <a:noFill/>
                    </a:lnL>
                    <a:lnR>
                      <a:noFill/>
                    </a:lnR>
                    <a:lnT w="12700" cmpd="sng">
                      <a:solidFill>
                        <a:schemeClr val="tx1"/>
                      </a:solidFill>
                      <a:prstDash val="solid"/>
                    </a:lnT>
                    <a:lnB>
                      <a:noFill/>
                    </a:lnB>
                    <a:noFill/>
                  </a:tcPr>
                </a:tc>
                <a:tc>
                  <a:txBody>
                    <a:bodyPr/>
                    <a:lstStyle/>
                    <a:p>
                      <a:pPr algn="l">
                        <a:buNone/>
                      </a:pPr>
                      <a:r>
                        <a:rPr sz="1200"/>
                        <a:t>10 μV</a:t>
                      </a:r>
                    </a:p>
                  </a:txBody>
                  <a:tcPr anchor="ctr">
                    <a:lnL>
                      <a:noFill/>
                    </a:lnL>
                    <a:lnR>
                      <a:noFill/>
                    </a:lnR>
                    <a:lnT w="12700" cmpd="sng">
                      <a:solidFill>
                        <a:schemeClr val="tx1"/>
                      </a:solidFill>
                      <a:prstDash val="solid"/>
                    </a:lnT>
                    <a:lnB>
                      <a:noFill/>
                    </a:lnB>
                    <a:noFill/>
                  </a:tcPr>
                </a:tc>
                <a:tc>
                  <a:txBody>
                    <a:bodyPr/>
                    <a:lstStyle/>
                    <a:p>
                      <a:pPr algn="l">
                        <a:buNone/>
                      </a:pPr>
                      <a:r>
                        <a:rPr sz="1200"/>
                        <a:t>9.54 μV/LSB</a:t>
                      </a:r>
                    </a:p>
                  </a:txBody>
                  <a:tcPr anchor="ctr">
                    <a:lnL>
                      <a:noFill/>
                    </a:lnL>
                    <a:lnR>
                      <a:noFill/>
                    </a:lnR>
                    <a:lnT w="12700" cmpd="sng">
                      <a:solidFill>
                        <a:schemeClr val="tx1"/>
                      </a:solidFill>
                      <a:prstDash val="solid"/>
                    </a:lnT>
                    <a:lnB>
                      <a:noFill/>
                    </a:lnB>
                    <a:noFill/>
                  </a:tcPr>
                </a:tc>
                <a:extLst>
                  <a:ext uri="{0D108BD9-81ED-4DB2-BD59-A6C34878D82A}">
                    <a16:rowId xmlns:a16="http://schemas.microsoft.com/office/drawing/2014/main" val="10001"/>
                  </a:ext>
                </a:extLst>
              </a:tr>
              <a:tr h="482866">
                <a:tc>
                  <a:txBody>
                    <a:bodyPr/>
                    <a:lstStyle/>
                    <a:p>
                      <a:pPr algn="l">
                        <a:buNone/>
                      </a:pPr>
                      <a:r>
                        <a:rPr sz="1200"/>
                        <a:t>0.1–10 Hz噪声</a:t>
                      </a:r>
                    </a:p>
                  </a:txBody>
                  <a:tcPr anchor="ctr">
                    <a:lnL>
                      <a:noFill/>
                    </a:lnL>
                    <a:lnR>
                      <a:noFill/>
                    </a:lnR>
                    <a:lnT>
                      <a:noFill/>
                    </a:lnT>
                    <a:lnB>
                      <a:noFill/>
                    </a:lnB>
                    <a:noFill/>
                  </a:tcPr>
                </a:tc>
                <a:tc>
                  <a:txBody>
                    <a:bodyPr/>
                    <a:lstStyle/>
                    <a:p>
                      <a:pPr algn="l">
                        <a:buNone/>
                      </a:pPr>
                      <a:r>
                        <a:rPr sz="1200"/>
                        <a:t>1.5 μV RMS</a:t>
                      </a:r>
                    </a:p>
                  </a:txBody>
                  <a:tcPr anchor="ctr">
                    <a:lnL>
                      <a:noFill/>
                    </a:lnL>
                    <a:lnR>
                      <a:noFill/>
                    </a:lnR>
                    <a:lnT>
                      <a:noFill/>
                    </a:lnT>
                    <a:lnB>
                      <a:noFill/>
                    </a:lnB>
                    <a:noFill/>
                  </a:tcPr>
                </a:tc>
                <a:tc>
                  <a:txBody>
                    <a:bodyPr/>
                    <a:lstStyle/>
                    <a:p>
                      <a:pPr algn="l">
                        <a:buNone/>
                      </a:pPr>
                      <a:r>
                        <a:rPr sz="1200"/>
                        <a:t>小于0.4 μV RMS</a:t>
                      </a:r>
                    </a:p>
                  </a:txBody>
                  <a:tcPr anchor="ctr">
                    <a:lnL>
                      <a:noFill/>
                    </a:lnL>
                    <a:lnR>
                      <a:noFill/>
                    </a:lnR>
                    <a:lnT>
                      <a:noFill/>
                    </a:lnT>
                    <a:lnB>
                      <a:noFill/>
                    </a:lnB>
                    <a:noFill/>
                  </a:tcPr>
                </a:tc>
                <a:extLst>
                  <a:ext uri="{0D108BD9-81ED-4DB2-BD59-A6C34878D82A}">
                    <a16:rowId xmlns:a16="http://schemas.microsoft.com/office/drawing/2014/main" val="10002"/>
                  </a:ext>
                </a:extLst>
              </a:tr>
              <a:tr h="482866">
                <a:tc>
                  <a:txBody>
                    <a:bodyPr/>
                    <a:lstStyle/>
                    <a:p>
                      <a:pPr algn="l">
                        <a:buNone/>
                      </a:pPr>
                      <a:r>
                        <a:rPr sz="1200"/>
                        <a:t>宽带噪声</a:t>
                      </a:r>
                    </a:p>
                  </a:txBody>
                  <a:tcPr anchor="ctr">
                    <a:lnL>
                      <a:noFill/>
                    </a:lnL>
                    <a:lnR>
                      <a:noFill/>
                    </a:lnR>
                    <a:lnT>
                      <a:noFill/>
                    </a:lnT>
                    <a:lnB>
                      <a:noFill/>
                    </a:lnB>
                    <a:noFill/>
                  </a:tcPr>
                </a:tc>
                <a:tc>
                  <a:txBody>
                    <a:bodyPr/>
                    <a:lstStyle/>
                    <a:p>
                      <a:pPr algn="l">
                        <a:buNone/>
                      </a:pPr>
                      <a:r>
                        <a:rPr sz="1200"/>
                        <a:t>12 μV RMS，10 Hz–100 kHz</a:t>
                      </a:r>
                    </a:p>
                  </a:txBody>
                  <a:tcPr anchor="ctr">
                    <a:lnL>
                      <a:noFill/>
                    </a:lnL>
                    <a:lnR>
                      <a:noFill/>
                    </a:lnR>
                    <a:lnT>
                      <a:noFill/>
                    </a:lnT>
                    <a:lnB>
                      <a:noFill/>
                    </a:lnB>
                    <a:noFill/>
                  </a:tcPr>
                </a:tc>
                <a:tc>
                  <a:txBody>
                    <a:bodyPr/>
                    <a:lstStyle/>
                    <a:p>
                      <a:pPr algn="l">
                        <a:buNone/>
                      </a:pPr>
                      <a:r>
                        <a:rPr sz="1200"/>
                        <a:t>六阶滤波器改版后约6.09 μV RMS，0.1–10 kHz</a:t>
                      </a:r>
                    </a:p>
                  </a:txBody>
                  <a:tcPr anchor="ctr">
                    <a:lnL>
                      <a:noFill/>
                    </a:lnL>
                    <a:lnR>
                      <a:noFill/>
                    </a:lnR>
                    <a:lnT>
                      <a:noFill/>
                    </a:lnT>
                    <a:lnB>
                      <a:noFill/>
                    </a:lnB>
                    <a:noFill/>
                  </a:tcPr>
                </a:tc>
                <a:extLst>
                  <a:ext uri="{0D108BD9-81ED-4DB2-BD59-A6C34878D82A}">
                    <a16:rowId xmlns:a16="http://schemas.microsoft.com/office/drawing/2014/main" val="10003"/>
                  </a:ext>
                </a:extLst>
              </a:tr>
              <a:tr h="482866">
                <a:tc>
                  <a:txBody>
                    <a:bodyPr/>
                    <a:lstStyle/>
                    <a:p>
                      <a:pPr algn="l">
                        <a:buNone/>
                      </a:pPr>
                      <a:r>
                        <a:rPr sz="1200"/>
                        <a:t>动态输出</a:t>
                      </a:r>
                    </a:p>
                  </a:txBody>
                  <a:tcPr anchor="ctr">
                    <a:lnL>
                      <a:noFill/>
                    </a:lnL>
                    <a:lnR>
                      <a:noFill/>
                    </a:lnR>
                    <a:lnT>
                      <a:noFill/>
                    </a:lnT>
                    <a:lnB>
                      <a:noFill/>
                    </a:lnB>
                    <a:noFill/>
                  </a:tcPr>
                </a:tc>
                <a:tc>
                  <a:txBody>
                    <a:bodyPr/>
                    <a:lstStyle/>
                    <a:p>
                      <a:pPr algn="l">
                        <a:buNone/>
                      </a:pPr>
                      <a:r>
                        <a:rPr sz="1200"/>
                        <a:t>慢速扫描为主</a:t>
                      </a:r>
                    </a:p>
                  </a:txBody>
                  <a:tcPr anchor="ctr">
                    <a:lnL>
                      <a:noFill/>
                    </a:lnL>
                    <a:lnR>
                      <a:noFill/>
                    </a:lnR>
                    <a:lnT>
                      <a:noFill/>
                    </a:lnT>
                    <a:lnB>
                      <a:noFill/>
                    </a:lnB>
                    <a:noFill/>
                  </a:tcPr>
                </a:tc>
                <a:tc>
                  <a:txBody>
                    <a:bodyPr/>
                    <a:lstStyle/>
                    <a:p>
                      <a:pPr algn="l">
                        <a:buNone/>
                      </a:pPr>
                      <a:r>
                        <a:rPr sz="1200"/>
                        <a:t>1 kHz、9 Vpp 正弦，768k刷新率输出</a:t>
                      </a:r>
                    </a:p>
                  </a:txBody>
                  <a:tcPr anchor="ctr">
                    <a:lnL>
                      <a:noFill/>
                    </a:lnL>
                    <a:lnR>
                      <a:noFill/>
                    </a:lnR>
                    <a:lnT>
                      <a:noFill/>
                    </a:lnT>
                    <a:lnB>
                      <a:noFill/>
                    </a:lnB>
                    <a:noFill/>
                  </a:tcPr>
                </a:tc>
                <a:extLst>
                  <a:ext uri="{0D108BD9-81ED-4DB2-BD59-A6C34878D82A}">
                    <a16:rowId xmlns:a16="http://schemas.microsoft.com/office/drawing/2014/main" val="10004"/>
                  </a:ext>
                </a:extLst>
              </a:tr>
              <a:tr h="482866">
                <a:tc>
                  <a:txBody>
                    <a:bodyPr/>
                    <a:lstStyle/>
                    <a:p>
                      <a:pPr algn="l">
                        <a:buNone/>
                      </a:pPr>
                      <a:r>
                        <a:rPr sz="1200"/>
                        <a:t>THD</a:t>
                      </a:r>
                    </a:p>
                  </a:txBody>
                  <a:tcPr anchor="ctr">
                    <a:lnL>
                      <a:noFill/>
                    </a:lnL>
                    <a:lnR>
                      <a:noFill/>
                    </a:lnR>
                    <a:lnT>
                      <a:noFill/>
                    </a:lnT>
                    <a:lnB>
                      <a:noFill/>
                    </a:lnB>
                    <a:noFill/>
                  </a:tcPr>
                </a:tc>
                <a:tc>
                  <a:txBody>
                    <a:bodyPr/>
                    <a:lstStyle/>
                    <a:p>
                      <a:pPr algn="l">
                        <a:buNone/>
                      </a:pPr>
                      <a:r>
                        <a:rPr sz="1200"/>
                        <a:t>未作为主要指标</a:t>
                      </a:r>
                    </a:p>
                  </a:txBody>
                  <a:tcPr anchor="ctr">
                    <a:lnL>
                      <a:noFill/>
                    </a:lnL>
                    <a:lnR>
                      <a:noFill/>
                    </a:lnR>
                    <a:lnT>
                      <a:noFill/>
                    </a:lnT>
                    <a:lnB>
                      <a:noFill/>
                    </a:lnB>
                    <a:noFill/>
                  </a:tcPr>
                </a:tc>
                <a:tc>
                  <a:txBody>
                    <a:bodyPr/>
                    <a:lstStyle/>
                    <a:p>
                      <a:pPr algn="l">
                        <a:buNone/>
                      </a:pPr>
                      <a:r>
                        <a:rPr sz="1200"/>
                        <a:t>ADAM152：−113.66 dB</a:t>
                      </a:r>
                    </a:p>
                  </a:txBody>
                  <a:tcPr anchor="ctr">
                    <a:lnL>
                      <a:noFill/>
                    </a:lnL>
                    <a:lnR>
                      <a:noFill/>
                    </a:lnR>
                    <a:lnT>
                      <a:noFill/>
                    </a:lnT>
                    <a:lnB>
                      <a:noFill/>
                    </a:lnB>
                    <a:noFill/>
                  </a:tcPr>
                </a:tc>
                <a:extLst>
                  <a:ext uri="{0D108BD9-81ED-4DB2-BD59-A6C34878D82A}">
                    <a16:rowId xmlns:a16="http://schemas.microsoft.com/office/drawing/2014/main" val="10005"/>
                  </a:ext>
                </a:extLst>
              </a:tr>
              <a:tr h="845016">
                <a:tc>
                  <a:txBody>
                    <a:bodyPr/>
                    <a:lstStyle/>
                    <a:p>
                      <a:pPr algn="l">
                        <a:buNone/>
                      </a:pPr>
                      <a:r>
                        <a:rPr sz="1200"/>
                        <a:t>长期稳定性</a:t>
                      </a:r>
                    </a:p>
                  </a:txBody>
                  <a:tcPr anchor="ctr">
                    <a:lnL>
                      <a:noFill/>
                    </a:lnL>
                    <a:lnR>
                      <a:noFill/>
                    </a:lnR>
                    <a:lnT>
                      <a:noFill/>
                    </a:lnT>
                    <a:lnB w="28575" cmpd="sng">
                      <a:solidFill>
                        <a:schemeClr val="tx1"/>
                      </a:solidFill>
                      <a:prstDash val="solid"/>
                    </a:lnB>
                    <a:noFill/>
                  </a:tcPr>
                </a:tc>
                <a:tc>
                  <a:txBody>
                    <a:bodyPr/>
                    <a:lstStyle/>
                    <a:p>
                      <a:pPr algn="l">
                        <a:buNone/>
                      </a:pPr>
                      <a:r>
                        <a:rPr sz="1200"/>
                        <a:t>24 h稳定度、温漂、1年准确度完整给出</a:t>
                      </a:r>
                    </a:p>
                  </a:txBody>
                  <a:tcPr anchor="ctr">
                    <a:lnL>
                      <a:noFill/>
                    </a:lnL>
                    <a:lnR>
                      <a:noFill/>
                    </a:lnR>
                    <a:lnT>
                      <a:noFill/>
                    </a:lnT>
                    <a:lnB w="28575" cmpd="sng">
                      <a:solidFill>
                        <a:schemeClr val="tx1"/>
                      </a:solidFill>
                      <a:prstDash val="solid"/>
                    </a:lnB>
                    <a:noFill/>
                  </a:tcPr>
                </a:tc>
                <a:tc>
                  <a:txBody>
                    <a:bodyPr/>
                    <a:lstStyle/>
                    <a:p>
                      <a:pPr algn="l">
                        <a:buNone/>
                      </a:pPr>
                      <a:r>
                        <a:rPr sz="1200"/>
                        <a:t>后续重点验证</a:t>
                      </a:r>
                    </a:p>
                  </a:txBody>
                  <a:tcPr anchor="ctr">
                    <a:lnL>
                      <a:noFill/>
                    </a:lnL>
                    <a:lnR>
                      <a:noFill/>
                    </a:lnR>
                    <a:lnT>
                      <a:noFill/>
                    </a:lnT>
                    <a:lnB w="28575" cmpd="sng">
                      <a:solidFill>
                        <a:schemeClr val="tx1"/>
                      </a:solidFill>
                      <a:prstDash val="solid"/>
                    </a:lnB>
                    <a:noFill/>
                  </a:tcPr>
                </a:tc>
                <a:extLst>
                  <a:ext uri="{0D108BD9-81ED-4DB2-BD59-A6C34878D82A}">
                    <a16:rowId xmlns:a16="http://schemas.microsoft.com/office/drawing/2014/main" val="10006"/>
                  </a:ext>
                </a:extLst>
              </a:tr>
            </a:tbl>
          </a:graphicData>
        </a:graphic>
      </p:graphicFrame>
      <p:sp>
        <p:nvSpPr>
          <p:cNvPr id="20" name="矩形 19">
            <a:extLst>
              <a:ext uri="{FF2B5EF4-FFF2-40B4-BE49-F238E27FC236}">
                <a16:creationId xmlns:a16="http://schemas.microsoft.com/office/drawing/2014/main" id="{1218602E-68DA-35FE-A32A-6B01C46FB297}"/>
              </a:ext>
            </a:extLst>
          </p:cNvPr>
          <p:cNvSpPr>
            <a:spLocks noGrp="1"/>
          </p:cNvSpPr>
          <p:nvPr/>
        </p:nvSpPr>
        <p:spPr>
          <a:xfrm>
            <a:off x="1177926" y="1712117"/>
            <a:ext cx="4177029" cy="552450"/>
          </a:xfrm>
          <a:prstGeom prst="rect">
            <a:avLst/>
          </a:prstGeom>
          <a:noFill/>
          <a:ln w="0">
            <a:noFill/>
            <a:prstDash val="solid"/>
          </a:ln>
        </p:spPr>
        <p:txBody>
          <a:bodyPr wrap="square" lIns="0" tIns="0" rIns="0" bIns="0" anchor="t">
            <a:normAutofit/>
          </a:bodyPr>
          <a:lstStyle/>
          <a:p>
            <a:pPr indent="457200" algn="l">
              <a:lnSpc>
                <a:spcPct val="117000"/>
              </a:lnSpc>
              <a:buNone/>
              <a:defRPr sz="1095" b="0">
                <a:solidFill>
                  <a:srgbClr val="20252A"/>
                </a:solidFill>
                <a:latin typeface="Microsoft YaHei"/>
                <a:ea typeface="Microsoft YaHei"/>
                <a:cs typeface="Microsoft YaHei"/>
              </a:defRPr>
            </a:pPr>
            <a:r>
              <a:rPr sz="1400">
                <a:solidFill>
                  <a:srgbClr val="20252A"/>
                </a:solidFill>
                <a:latin typeface="Microsoft YaHei"/>
                <a:ea typeface="Microsoft YaHei"/>
                <a:cs typeface="Microsoft YaHei"/>
              </a:rPr>
              <a:t>与SRS DC205 Precision DC Source对比</a:t>
            </a:r>
            <a:endParaRPr sz="1400" b="0">
              <a:solidFill>
                <a:srgbClr val="20252A"/>
              </a:solidFill>
              <a:latin typeface="Microsoft YaHei"/>
              <a:ea typeface="Microsoft YaHei"/>
              <a:cs typeface="Microsoft YaHei"/>
            </a:endParaRPr>
          </a:p>
        </p:txBody>
      </p:sp>
      <p:sp>
        <p:nvSpPr>
          <p:cNvPr id="21" name="矩形 20">
            <a:extLst>
              <a:ext uri="{FF2B5EF4-FFF2-40B4-BE49-F238E27FC236}">
                <a16:creationId xmlns:a16="http://schemas.microsoft.com/office/drawing/2014/main" id="{A95A261E-218B-0763-6511-74AE818A0DD3}"/>
              </a:ext>
            </a:extLst>
          </p:cNvPr>
          <p:cNvSpPr>
            <a:spLocks noGrp="1"/>
          </p:cNvSpPr>
          <p:nvPr/>
        </p:nvSpPr>
        <p:spPr>
          <a:xfrm>
            <a:off x="6431280" y="1343027"/>
            <a:ext cx="5435599" cy="4885054"/>
          </a:xfrm>
          <a:prstGeom prst="rect">
            <a:avLst/>
          </a:prstGeom>
          <a:noFill/>
          <a:ln w="0">
            <a:noFill/>
            <a:prstDash val="solid"/>
          </a:ln>
        </p:spPr>
        <p:txBody>
          <a:bodyPr wrap="square" lIns="0" tIns="0" rIns="0" bIns="0" anchor="t">
            <a:normAutofit lnSpcReduction="10000"/>
          </a:bodyPr>
          <a:lstStyle/>
          <a:p>
            <a:pPr indent="457200" algn="l">
              <a:lnSpc>
                <a:spcPct val="117000"/>
              </a:lnSpc>
              <a:buNone/>
              <a:defRPr sz="1095" b="0">
                <a:solidFill>
                  <a:srgbClr val="20252A"/>
                </a:solidFill>
                <a:latin typeface="Microsoft YaHei"/>
                <a:ea typeface="Microsoft YaHei"/>
                <a:cs typeface="Microsoft YaHei"/>
              </a:defRPr>
            </a:pPr>
            <a:r>
              <a:rPr sz="1400">
                <a:solidFill>
                  <a:srgbClr val="20252A"/>
                </a:solidFill>
                <a:latin typeface="Microsoft YaHei"/>
                <a:ea typeface="Microsoft YaHei"/>
                <a:cs typeface="Microsoft YaHei"/>
              </a:rPr>
              <a:t>SRS DC205 是典型商业精密直流源，其低频下0.1–10 Hz 典型噪声为 1.5 μV RMS，宽带噪声为12uV；本设计直流噪声已达到近似水平，并且DAC11001B作为DAC芯片还额外具备优秀的动态性能。</a:t>
            </a:r>
          </a:p>
          <a:p>
            <a:pPr indent="457200" algn="l">
              <a:lnSpc>
                <a:spcPct val="117000"/>
              </a:lnSpc>
              <a:buNone/>
              <a:defRPr sz="1095" b="0">
                <a:solidFill>
                  <a:srgbClr val="20252A"/>
                </a:solidFill>
                <a:latin typeface="Microsoft YaHei"/>
                <a:ea typeface="Microsoft YaHei"/>
                <a:cs typeface="Microsoft YaHei"/>
              </a:defRPr>
            </a:pPr>
            <a:r>
              <a:rPr sz="1400" b="1">
                <a:solidFill>
                  <a:srgbClr val="20252A"/>
                </a:solidFill>
                <a:latin typeface="Microsoft YaHei"/>
                <a:ea typeface="Microsoft YaHei"/>
                <a:cs typeface="Microsoft YaHei"/>
              </a:rPr>
              <a:t>与典型加速器磁铁电源需求对比，LHC 主磁铁电流控制要求达到数 ppm 量级的精度；</a:t>
            </a:r>
            <a:r>
              <a:rPr sz="1400" b="0">
                <a:solidFill>
                  <a:srgbClr val="20252A"/>
                </a:solidFill>
                <a:latin typeface="Microsoft YaHei"/>
                <a:ea typeface="Microsoft YaHei"/>
                <a:cs typeface="Microsoft YaHei"/>
              </a:rPr>
              <a:t>其控制系统给出的目标包括短期稳定度优于 3 ppm，部分主要磁铁回路甚至面向约 1 ppm 的控制水平。本设计的DAC理论分辨率约为 0.954 ppm·FSR，而 0.1–10 Hz 实测噪声仅约 0.03 ppm·FSR，说明电压设定链路具有作为 ppm 级精密电流控制前端的潜力。</a:t>
            </a:r>
          </a:p>
          <a:p>
            <a:pPr indent="457200" algn="l">
              <a:lnSpc>
                <a:spcPct val="117000"/>
              </a:lnSpc>
              <a:buNone/>
              <a:defRPr sz="1095" b="0">
                <a:solidFill>
                  <a:srgbClr val="20252A"/>
                </a:solidFill>
                <a:latin typeface="Microsoft YaHei"/>
                <a:ea typeface="Microsoft YaHei"/>
                <a:cs typeface="Microsoft YaHei"/>
              </a:defRPr>
            </a:pPr>
            <a:r>
              <a:rPr sz="1400" b="1">
                <a:solidFill>
                  <a:srgbClr val="20252A"/>
                </a:solidFill>
                <a:latin typeface="Microsoft YaHei"/>
                <a:ea typeface="Microsoft YaHei"/>
                <a:cs typeface="Microsoft YaHei"/>
              </a:rPr>
              <a:t>对于校正磁铁及需要磁场快速变化的场景，动态带宽同样重要。</a:t>
            </a:r>
            <a:r>
              <a:rPr sz="1400" b="0">
                <a:solidFill>
                  <a:srgbClr val="20252A"/>
                </a:solidFill>
                <a:latin typeface="Microsoft YaHei"/>
                <a:ea typeface="Microsoft YaHei"/>
                <a:cs typeface="Microsoft YaHei"/>
              </a:rPr>
              <a:t>例如 TPS 校正磁铁电源已有约 8.5–11.2 kHz 的闭环带宽设计，同时保持约 10 ppm 的长期电流稳定性，体现了精密稳定与动态响应并重的需求。本设计能够以 768 kSPS 更新 DAC 并产生 1 kHz、9 Vpp 正弦设定信号，其中 DAC11001B 路线实测 THD 达 −113.66 dB，表现出良好的低失真动态输出能力。</a:t>
            </a:r>
          </a:p>
          <a:p>
            <a:pPr indent="457200" algn="l">
              <a:lnSpc>
                <a:spcPct val="117000"/>
              </a:lnSpc>
              <a:buNone/>
              <a:defRPr sz="1095" b="0">
                <a:solidFill>
                  <a:srgbClr val="20252A"/>
                </a:solidFill>
                <a:latin typeface="Microsoft YaHei"/>
                <a:ea typeface="Microsoft YaHei"/>
                <a:cs typeface="Microsoft YaHei"/>
              </a:defRPr>
            </a:pPr>
            <a:r>
              <a:rPr sz="1400" b="1">
                <a:solidFill>
                  <a:srgbClr val="20252A"/>
                </a:solidFill>
                <a:latin typeface="Microsoft YaHei"/>
                <a:ea typeface="Microsoft YaHei"/>
                <a:cs typeface="Microsoft YaHei"/>
              </a:rPr>
              <a:t>本设计已实现ppm级精密设定、亚微伏级超低频噪声和百 dB 级低失真动态输出，在低噪声与动态性能方面已表现出较好的工程水平。</a:t>
            </a:r>
            <a:r>
              <a:rPr sz="1400" b="0">
                <a:solidFill>
                  <a:srgbClr val="20252A"/>
                </a:solidFill>
                <a:latin typeface="Microsoft YaHei"/>
                <a:ea typeface="Microsoft YaHei"/>
                <a:cs typeface="Microsoft YaHei"/>
              </a:rPr>
              <a:t>后续进一步完成 INL/DNL、温度漂移、长期稳定性以及与精密电流源的系统联调后，有望很好地胜任加速器中的精密磁场设定与控制任务。</a:t>
            </a:r>
          </a:p>
        </p:txBody>
      </p:sp>
    </p:spTree>
    <p:extLst>
      <p:ext uri="{BB962C8B-B14F-4D97-AF65-F5344CB8AC3E}">
        <p14:creationId xmlns:p14="http://schemas.microsoft.com/office/powerpoint/2010/main" val="1455353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753500E-959F-4C7A-9C52-F6F3B5775BE7}"/>
              </a:ext>
            </a:extLst>
          </p:cNvPr>
          <p:cNvSpPr>
            <a:spLocks noGrp="1"/>
          </p:cNvSpPr>
          <p:nvPr/>
        </p:nvSpPr>
        <p:spPr>
          <a:xfrm>
            <a:off x="685800" y="2590800"/>
            <a:ext cx="9906000" cy="552450"/>
          </a:xfrm>
          <a:prstGeom prst="rect">
            <a:avLst/>
          </a:prstGeom>
          <a:noFill/>
          <a:ln w="0">
            <a:noFill/>
            <a:prstDash val="solid"/>
          </a:ln>
        </p:spPr>
        <p:txBody>
          <a:bodyPr wrap="square" lIns="0" tIns="0" rIns="0" bIns="0" anchor="t">
            <a:normAutofit/>
          </a:bodyPr>
          <a:lstStyle/>
          <a:p>
            <a:pPr algn="l">
              <a:lnSpc>
                <a:spcPct val="114000"/>
              </a:lnSpc>
              <a:buNone/>
              <a:defRPr sz="2700" b="1">
                <a:solidFill>
                  <a:srgbClr val="17365D"/>
                </a:solidFill>
                <a:latin typeface="Microsoft YaHei"/>
                <a:ea typeface="Microsoft YaHei"/>
                <a:cs typeface="Microsoft YaHei"/>
              </a:defRPr>
            </a:pPr>
            <a:r>
              <a:t>谢谢大家</a:t>
            </a:r>
            <a:endParaRPr sz="2700" b="1">
              <a:solidFill>
                <a:srgbClr val="17365D"/>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653AE210-9DE5-44AB-B1E4-929AA516A734}"/>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4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17</a:t>
            </a:r>
          </a:p>
        </p:txBody>
      </p:sp>
      <p:sp>
        <p:nvSpPr>
          <p:cNvPr id="4" name="矩形 3">
            <a:extLst>
              <a:ext uri="{FF2B5EF4-FFF2-40B4-BE49-F238E27FC236}">
                <a16:creationId xmlns:a16="http://schemas.microsoft.com/office/drawing/2014/main" id="{5546208E-E0B3-4A45-B182-C92F6AF3E927}"/>
              </a:ext>
            </a:extLst>
          </p:cNvPr>
          <p:cNvSpPr>
            <a:spLocks noGrp="1"/>
          </p:cNvSpPr>
          <p:nvPr/>
        </p:nvSpPr>
        <p:spPr>
          <a:xfrm>
            <a:off x="685800" y="3352800"/>
            <a:ext cx="10820400" cy="19050"/>
          </a:xfrm>
          <a:prstGeom prst="rect">
            <a:avLst/>
          </a:prstGeom>
          <a:solidFill>
            <a:srgbClr val="17365D"/>
          </a:solidFill>
          <a:ln w="0">
            <a:solidFill>
              <a:srgbClr val="17365D"/>
            </a:solidFill>
            <a:prstDash val="solid"/>
          </a:ln>
        </p:spPr>
      </p:sp>
      <p:graphicFrame>
        <p:nvGraphicFramePr>
          <p:cNvPr id="71" name="表格 64"/>
          <p:cNvGraphicFramePr/>
          <p:nvPr/>
        </p:nvGraphicFramePr>
        <p:xfrm>
          <a:off x="-19050000" y="-19050000"/>
          <a:ext cx="4943168" cy="1656000"/>
        </p:xfrm>
        <a:graphic>
          <a:graphicData uri="http://schemas.openxmlformats.org/drawingml/2006/table">
            <a:tbl>
              <a:tblPr/>
              <a:tblGrid>
                <a:gridCol w="1728020">
                  <a:extLst>
                    <a:ext uri="{9D8B030D-6E8A-4147-A177-3AD203B41FA5}">
                      <a16:colId xmlns:a16="http://schemas.microsoft.com/office/drawing/2014/main" val="20000"/>
                    </a:ext>
                  </a:extLst>
                </a:gridCol>
                <a:gridCol w="3215148">
                  <a:extLst>
                    <a:ext uri="{9D8B030D-6E8A-4147-A177-3AD203B41FA5}">
                      <a16:colId xmlns:a16="http://schemas.microsoft.com/office/drawing/2014/main" val="20001"/>
                    </a:ext>
                  </a:extLst>
                </a:gridCol>
              </a:tblGrid>
              <a:tr h="414000">
                <a:tc>
                  <a:txBody>
                    <a:bodyPr/>
                    <a:lstStyle/>
                    <a:p>
                      <a:endParaRPr/>
                    </a:p>
                  </a:txBody>
                  <a:tcPr anchor="ctr">
                    <a:lnL w="0">
                      <a:solidFill>
                        <a:srgbClr val="FFFFFF"/>
                      </a:solidFill>
                      <a:prstDash val="solid"/>
                    </a:lnL>
                    <a:lnR>
                      <a:noFill/>
                    </a:lnR>
                    <a:lnT w="0">
                      <a:solidFill>
                        <a:srgbClr val="FFFFFF"/>
                      </a:solidFill>
                      <a:prstDash val="solid"/>
                    </a:lnT>
                    <a:lnB w="12700" cmpd="sng">
                      <a:solidFill>
                        <a:schemeClr val="tx1"/>
                      </a:solidFill>
                      <a:prstDash val="solid"/>
                    </a:lnB>
                    <a:solidFill>
                      <a:srgbClr val="FFFFFF"/>
                    </a:solidFill>
                  </a:tcPr>
                </a:tc>
                <a:tc>
                  <a:txBody>
                    <a:bodyPr/>
                    <a:lstStyle/>
                    <a:p>
                      <a:endParaRPr/>
                    </a:p>
                  </a:txBody>
                  <a:tcPr anchor="ctr">
                    <a:lnL>
                      <a:noFill/>
                    </a:lnL>
                    <a:lnR w="0">
                      <a:solidFill>
                        <a:srgbClr val="FFFFFF"/>
                      </a:solidFill>
                      <a:prstDash val="solid"/>
                    </a:lnR>
                    <a:lnT w="0">
                      <a:solidFill>
                        <a:srgbClr val="FFFFFF"/>
                      </a:solidFill>
                      <a:prstDash val="solid"/>
                    </a:lnT>
                    <a:lnB w="12700" cmpd="sng">
                      <a:solidFill>
                        <a:schemeClr val="tx1"/>
                      </a:solidFill>
                      <a:prstDash val="solid"/>
                    </a:lnB>
                    <a:solidFill>
                      <a:srgbClr val="FFFFFF"/>
                    </a:solidFill>
                  </a:tcPr>
                </a:tc>
                <a:extLst>
                  <a:ext uri="{0D108BD9-81ED-4DB2-BD59-A6C34878D82A}">
                    <a16:rowId xmlns:a16="http://schemas.microsoft.com/office/drawing/2014/main" val="10000"/>
                  </a:ext>
                </a:extLst>
              </a:tr>
              <a:tr h="414000">
                <a:tc>
                  <a:txBody>
                    <a:bodyPr/>
                    <a:lstStyle/>
                    <a:p>
                      <a:endParaRPr sz="1200"/>
                    </a:p>
                  </a:txBody>
                  <a:tcPr anchor="ctr">
                    <a:lnL w="0">
                      <a:solidFill>
                        <a:srgbClr val="FFFFFF"/>
                      </a:solidFill>
                      <a:prstDash val="solid"/>
                    </a:lnL>
                    <a:lnR>
                      <a:noFill/>
                    </a:lnR>
                    <a:lnT w="12700" cmpd="sng">
                      <a:solidFill>
                        <a:schemeClr val="tx1"/>
                      </a:solidFill>
                      <a:prstDash val="solid"/>
                    </a:lnT>
                    <a:lnB>
                      <a:noFill/>
                    </a:lnB>
                    <a:solidFill>
                      <a:srgbClr val="FFFFFF"/>
                    </a:solidFill>
                  </a:tcPr>
                </a:tc>
                <a:tc>
                  <a:txBody>
                    <a:bodyPr/>
                    <a:lstStyle/>
                    <a:p>
                      <a:endParaRPr sz="1200"/>
                    </a:p>
                  </a:txBody>
                  <a:tcPr anchor="ctr">
                    <a:lnL>
                      <a:noFill/>
                    </a:lnL>
                    <a:lnR w="0">
                      <a:solidFill>
                        <a:srgbClr val="FFFFFF"/>
                      </a:solidFill>
                      <a:prstDash val="solid"/>
                    </a:lnR>
                    <a:lnT w="12700" cmpd="sng">
                      <a:solidFill>
                        <a:schemeClr val="tx1"/>
                      </a:solidFill>
                      <a:prstDash val="solid"/>
                    </a:lnT>
                    <a:lnB>
                      <a:noFill/>
                    </a:lnB>
                    <a:solidFill>
                      <a:srgbClr val="FFFFFF"/>
                    </a:solidFill>
                  </a:tcPr>
                </a:tc>
                <a:extLst>
                  <a:ext uri="{0D108BD9-81ED-4DB2-BD59-A6C34878D82A}">
                    <a16:rowId xmlns:a16="http://schemas.microsoft.com/office/drawing/2014/main" val="10001"/>
                  </a:ext>
                </a:extLst>
              </a:tr>
              <a:tr h="414000">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2"/>
                  </a:ext>
                </a:extLst>
              </a:tr>
              <a:tr h="414000">
                <a:tc>
                  <a:txBody>
                    <a:bodyPr/>
                    <a:lstStyle/>
                    <a:p>
                      <a:endParaRPr sz="1200"/>
                    </a:p>
                  </a:txBody>
                  <a:tcPr anchor="ctr">
                    <a:lnL w="0">
                      <a:solidFill>
                        <a:srgbClr val="FFFFFF"/>
                      </a:solidFill>
                      <a:prstDash val="solid"/>
                    </a:lnL>
                    <a:lnR>
                      <a:noFill/>
                    </a:lnR>
                    <a:lnT>
                      <a:noFill/>
                    </a:lnT>
                    <a:lnB w="0">
                      <a:solidFill>
                        <a:srgbClr val="FFFFFF"/>
                      </a:solidFill>
                      <a:prstDash val="solid"/>
                    </a:lnB>
                    <a:solidFill>
                      <a:srgbClr val="FFFFFF"/>
                    </a:solidFill>
                  </a:tcPr>
                </a:tc>
                <a:tc>
                  <a:txBody>
                    <a:bodyPr/>
                    <a:lstStyle/>
                    <a:p>
                      <a:endParaRPr sz="1200"/>
                    </a:p>
                  </a:txBody>
                  <a:tcPr anchor="ctr">
                    <a:lnL>
                      <a:noFill/>
                    </a:lnL>
                    <a:lnR w="0">
                      <a:solidFill>
                        <a:srgbClr val="FFFFFF"/>
                      </a:solidFill>
                      <a:prstDash val="solid"/>
                    </a:lnR>
                    <a:lnT>
                      <a:noFill/>
                    </a:lnT>
                    <a:lnB w="0">
                      <a:solidFill>
                        <a:srgbClr val="FFFFFF"/>
                      </a:solidFill>
                      <a:prstDash val="solid"/>
                    </a:lnB>
                    <a:solidFill>
                      <a:srgbClr val="FFFFFF"/>
                    </a:solidFill>
                  </a:tcPr>
                </a:tc>
                <a:extLst>
                  <a:ext uri="{0D108BD9-81ED-4DB2-BD59-A6C34878D82A}">
                    <a16:rowId xmlns:a16="http://schemas.microsoft.com/office/drawing/2014/main" val="10003"/>
                  </a:ext>
                </a:extLst>
              </a:tr>
            </a:tbl>
          </a:graphicData>
        </a:graphic>
      </p:graphicFrame>
      <p:graphicFrame>
        <p:nvGraphicFramePr>
          <p:cNvPr id="72" name="表格 66"/>
          <p:cNvGraphicFramePr/>
          <p:nvPr/>
        </p:nvGraphicFramePr>
        <p:xfrm>
          <a:off x="-19050000" y="-19050000"/>
          <a:ext cx="4942800" cy="1961787"/>
        </p:xfrm>
        <a:graphic>
          <a:graphicData uri="http://schemas.openxmlformats.org/drawingml/2006/table">
            <a:tbl>
              <a:tblPr/>
              <a:tblGrid>
                <a:gridCol w="1036935">
                  <a:extLst>
                    <a:ext uri="{9D8B030D-6E8A-4147-A177-3AD203B41FA5}">
                      <a16:colId xmlns:a16="http://schemas.microsoft.com/office/drawing/2014/main" val="20000"/>
                    </a:ext>
                  </a:extLst>
                </a:gridCol>
                <a:gridCol w="1966452">
                  <a:extLst>
                    <a:ext uri="{9D8B030D-6E8A-4147-A177-3AD203B41FA5}">
                      <a16:colId xmlns:a16="http://schemas.microsoft.com/office/drawing/2014/main" val="20001"/>
                    </a:ext>
                  </a:extLst>
                </a:gridCol>
                <a:gridCol w="1939413">
                  <a:extLst>
                    <a:ext uri="{9D8B030D-6E8A-4147-A177-3AD203B41FA5}">
                      <a16:colId xmlns:a16="http://schemas.microsoft.com/office/drawing/2014/main" val="20002"/>
                    </a:ext>
                  </a:extLst>
                </a:gridCol>
              </a:tblGrid>
              <a:tr h="272704">
                <a:tc>
                  <a:txBody>
                    <a:bodyPr/>
                    <a:lstStyle/>
                    <a:p>
                      <a:endParaRPr/>
                    </a:p>
                  </a:txBody>
                  <a:tcPr anchor="ctr">
                    <a:lnL w="0">
                      <a:solidFill>
                        <a:srgbClr val="FFFFFF"/>
                      </a:solidFill>
                      <a:prstDash val="solid"/>
                    </a:lnL>
                    <a:lnR>
                      <a:noFill/>
                    </a:lnR>
                    <a:lnT w="0">
                      <a:solidFill>
                        <a:srgbClr val="FFFFFF"/>
                      </a:solidFill>
                      <a:prstDash val="solid"/>
                    </a:lnT>
                    <a:lnB w="12700" cmpd="sng">
                      <a:solidFill>
                        <a:schemeClr val="tx1"/>
                      </a:solidFill>
                      <a:prstDash val="solid"/>
                    </a:lnB>
                    <a:solidFill>
                      <a:srgbClr val="FFFFFF"/>
                    </a:solidFill>
                  </a:tcPr>
                </a:tc>
                <a:tc>
                  <a:txBody>
                    <a:bodyPr/>
                    <a:lstStyle/>
                    <a:p>
                      <a:endParaRPr sz="1200"/>
                    </a:p>
                  </a:txBody>
                  <a:tcPr anchor="ctr">
                    <a:lnL>
                      <a:noFill/>
                    </a:lnL>
                    <a:lnR>
                      <a:noFill/>
                    </a:lnR>
                    <a:lnT w="0">
                      <a:solidFill>
                        <a:srgbClr val="FFFFFF"/>
                      </a:solidFill>
                      <a:prstDash val="solid"/>
                    </a:lnT>
                    <a:lnB w="12700" cmpd="sng">
                      <a:solidFill>
                        <a:schemeClr val="tx1"/>
                      </a:solidFill>
                      <a:prstDash val="solid"/>
                    </a:lnB>
                    <a:solidFill>
                      <a:srgbClr val="FFFFFF"/>
                    </a:solidFill>
                  </a:tcPr>
                </a:tc>
                <a:tc>
                  <a:txBody>
                    <a:bodyPr/>
                    <a:lstStyle/>
                    <a:p>
                      <a:endParaRPr sz="1200"/>
                    </a:p>
                  </a:txBody>
                  <a:tcPr anchor="ctr">
                    <a:lnL>
                      <a:noFill/>
                    </a:lnL>
                    <a:lnR w="0">
                      <a:solidFill>
                        <a:srgbClr val="FFFFFF"/>
                      </a:solidFill>
                      <a:prstDash val="solid"/>
                    </a:lnR>
                    <a:lnT w="0">
                      <a:solidFill>
                        <a:srgbClr val="FFFFFF"/>
                      </a:solidFill>
                      <a:prstDash val="solid"/>
                    </a:lnT>
                    <a:lnB w="12700" cmpd="sng">
                      <a:solidFill>
                        <a:schemeClr val="tx1"/>
                      </a:solidFill>
                      <a:prstDash val="solid"/>
                    </a:lnB>
                    <a:solidFill>
                      <a:srgbClr val="FFFFFF"/>
                    </a:solidFill>
                  </a:tcPr>
                </a:tc>
                <a:extLst>
                  <a:ext uri="{0D108BD9-81ED-4DB2-BD59-A6C34878D82A}">
                    <a16:rowId xmlns:a16="http://schemas.microsoft.com/office/drawing/2014/main" val="10000"/>
                  </a:ext>
                </a:extLst>
              </a:tr>
              <a:tr h="349123">
                <a:tc>
                  <a:txBody>
                    <a:bodyPr/>
                    <a:lstStyle/>
                    <a:p>
                      <a:endParaRPr sz="1200"/>
                    </a:p>
                  </a:txBody>
                  <a:tcPr anchor="ctr">
                    <a:lnL w="0">
                      <a:solidFill>
                        <a:srgbClr val="FFFFFF"/>
                      </a:solidFill>
                      <a:prstDash val="solid"/>
                    </a:lnL>
                    <a:lnR>
                      <a:noFill/>
                    </a:lnR>
                    <a:lnT w="12700" cmpd="sng">
                      <a:solidFill>
                        <a:schemeClr val="tx1"/>
                      </a:solidFill>
                      <a:prstDash val="solid"/>
                    </a:lnT>
                    <a:lnB>
                      <a:noFill/>
                    </a:lnB>
                    <a:solidFill>
                      <a:srgbClr val="FFFFFF"/>
                    </a:solidFill>
                  </a:tcPr>
                </a:tc>
                <a:tc>
                  <a:txBody>
                    <a:bodyPr/>
                    <a:lstStyle/>
                    <a:p>
                      <a:endParaRPr/>
                    </a:p>
                  </a:txBody>
                  <a:tcPr anchor="ctr">
                    <a:lnL>
                      <a:noFill/>
                    </a:lnL>
                    <a:lnR>
                      <a:noFill/>
                    </a:lnR>
                    <a:lnT w="12700" cmpd="sng">
                      <a:solidFill>
                        <a:schemeClr val="tx1"/>
                      </a:solidFill>
                      <a:prstDash val="solid"/>
                    </a:lnT>
                    <a:lnB>
                      <a:noFill/>
                    </a:lnB>
                    <a:solidFill>
                      <a:srgbClr val="FFFFFF"/>
                    </a:solidFill>
                  </a:tcPr>
                </a:tc>
                <a:tc>
                  <a:txBody>
                    <a:bodyPr/>
                    <a:lstStyle/>
                    <a:p>
                      <a:endParaRPr/>
                    </a:p>
                  </a:txBody>
                  <a:tcPr anchor="ctr">
                    <a:lnL>
                      <a:noFill/>
                    </a:lnL>
                    <a:lnR w="0">
                      <a:solidFill>
                        <a:srgbClr val="FFFFFF"/>
                      </a:solidFill>
                      <a:prstDash val="solid"/>
                    </a:lnR>
                    <a:lnT w="12700" cmpd="sng">
                      <a:solidFill>
                        <a:schemeClr val="tx1"/>
                      </a:solidFill>
                      <a:prstDash val="solid"/>
                    </a:lnT>
                    <a:lnB>
                      <a:noFill/>
                    </a:lnB>
                    <a:solidFill>
                      <a:srgbClr val="FFFFFF"/>
                    </a:solidFill>
                  </a:tcPr>
                </a:tc>
                <a:extLst>
                  <a:ext uri="{0D108BD9-81ED-4DB2-BD59-A6C34878D82A}">
                    <a16:rowId xmlns:a16="http://schemas.microsoft.com/office/drawing/2014/main" val="10001"/>
                  </a:ext>
                </a:extLst>
              </a:tr>
              <a:tr h="498747">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2"/>
                  </a:ext>
                </a:extLst>
              </a:tr>
              <a:tr h="272704">
                <a:tc>
                  <a:txBody>
                    <a:bodyPr/>
                    <a:lstStyle/>
                    <a:p>
                      <a:endParaRPr sz="1200"/>
                    </a:p>
                  </a:txBody>
                  <a:tcPr anchor="ctr">
                    <a:lnL w="0">
                      <a:solidFill>
                        <a:srgbClr val="FFFFFF"/>
                      </a:solidFill>
                      <a:prstDash val="solid"/>
                    </a:lnL>
                    <a:lnR>
                      <a:noFill/>
                    </a:lnR>
                    <a:lnT>
                      <a:noFill/>
                    </a:lnT>
                    <a:lnB>
                      <a:noFill/>
                    </a:lnB>
                    <a:solidFill>
                      <a:srgbClr val="FFFFFF"/>
                    </a:solidFill>
                  </a:tcPr>
                </a:tc>
                <a:tc>
                  <a:txBody>
                    <a:bodyPr/>
                    <a:lstStyle/>
                    <a:p>
                      <a:endParaRPr/>
                    </a:p>
                  </a:txBody>
                  <a:tcPr anchor="ctr">
                    <a:lnL>
                      <a:noFill/>
                    </a:lnL>
                    <a:lnR>
                      <a:noFill/>
                    </a:lnR>
                    <a:lnT>
                      <a:noFill/>
                    </a:lnT>
                    <a:lnB>
                      <a:noFill/>
                    </a:lnB>
                    <a:solidFill>
                      <a:srgbClr val="FFFFFF"/>
                    </a:solidFill>
                  </a:tcPr>
                </a:tc>
                <a:tc>
                  <a:txBody>
                    <a:bodyPr/>
                    <a:lstStyle/>
                    <a:p>
                      <a:endParaRPr/>
                    </a:p>
                  </a:txBody>
                  <a:tcPr anchor="ctr">
                    <a:lnL>
                      <a:noFill/>
                    </a:lnL>
                    <a:lnR w="0">
                      <a:solidFill>
                        <a:srgbClr val="FFFFFF"/>
                      </a:solidFill>
                      <a:prstDash val="solid"/>
                    </a:lnR>
                    <a:lnT>
                      <a:noFill/>
                    </a:lnT>
                    <a:lnB>
                      <a:noFill/>
                    </a:lnB>
                    <a:solidFill>
                      <a:srgbClr val="FFFFFF"/>
                    </a:solidFill>
                  </a:tcPr>
                </a:tc>
                <a:extLst>
                  <a:ext uri="{0D108BD9-81ED-4DB2-BD59-A6C34878D82A}">
                    <a16:rowId xmlns:a16="http://schemas.microsoft.com/office/drawing/2014/main" val="10003"/>
                  </a:ext>
                </a:extLst>
              </a:tr>
              <a:tr h="349123">
                <a:tc>
                  <a:txBody>
                    <a:bodyPr/>
                    <a:lstStyle/>
                    <a:p>
                      <a:endParaRPr sz="1200"/>
                    </a:p>
                  </a:txBody>
                  <a:tcPr anchor="ctr">
                    <a:lnL w="0">
                      <a:solidFill>
                        <a:srgbClr val="FFFFFF"/>
                      </a:solidFill>
                      <a:prstDash val="solid"/>
                    </a:lnL>
                    <a:lnR>
                      <a:noFill/>
                    </a:lnR>
                    <a:lnT>
                      <a:noFill/>
                    </a:lnT>
                    <a:lnB w="0">
                      <a:solidFill>
                        <a:srgbClr val="FFFFFF"/>
                      </a:solidFill>
                      <a:prstDash val="solid"/>
                    </a:lnB>
                    <a:solidFill>
                      <a:srgbClr val="FFFFFF"/>
                    </a:solidFill>
                  </a:tcPr>
                </a:tc>
                <a:tc>
                  <a:txBody>
                    <a:bodyPr/>
                    <a:lstStyle/>
                    <a:p>
                      <a:endParaRPr/>
                    </a:p>
                  </a:txBody>
                  <a:tcPr anchor="ctr">
                    <a:lnL>
                      <a:noFill/>
                    </a:lnL>
                    <a:lnR>
                      <a:noFill/>
                    </a:lnR>
                    <a:lnT>
                      <a:noFill/>
                    </a:lnT>
                    <a:lnB w="0">
                      <a:solidFill>
                        <a:srgbClr val="FFFFFF"/>
                      </a:solidFill>
                      <a:prstDash val="solid"/>
                    </a:lnB>
                    <a:solidFill>
                      <a:srgbClr val="FFFFFF"/>
                    </a:solidFill>
                  </a:tcPr>
                </a:tc>
                <a:tc>
                  <a:txBody>
                    <a:bodyPr/>
                    <a:lstStyle/>
                    <a:p>
                      <a:endParaRPr/>
                    </a:p>
                  </a:txBody>
                  <a:tcPr anchor="ctr">
                    <a:lnL>
                      <a:noFill/>
                    </a:lnL>
                    <a:lnR w="0">
                      <a:solidFill>
                        <a:srgbClr val="FFFFFF"/>
                      </a:solidFill>
                      <a:prstDash val="solid"/>
                    </a:lnR>
                    <a:lnT>
                      <a:noFill/>
                    </a:lnT>
                    <a:lnB w="0">
                      <a:solidFill>
                        <a:srgbClr val="FFFFFF"/>
                      </a:solidFill>
                      <a:prstDash val="soli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29073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a:extLst>
              <a:ext uri="{FF2B5EF4-FFF2-40B4-BE49-F238E27FC236}">
                <a16:creationId xmlns:a16="http://schemas.microsoft.com/office/drawing/2014/main" id="{A97F0CD6-02DD-4EF9-AE8A-14468B59D1F7}"/>
              </a:ext>
            </a:extLst>
          </p:cNvPr>
          <p:cNvSpPr>
            <a:spLocks noGrp="1"/>
          </p:cNvSpPr>
          <p:nvPr/>
        </p:nvSpPr>
        <p:spPr>
          <a:xfrm>
            <a:off x="685800" y="266700"/>
            <a:ext cx="2667000" cy="438150"/>
          </a:xfrm>
          <a:prstGeom prst="rect">
            <a:avLst/>
          </a:prstGeom>
          <a:noFill/>
          <a:ln w="0">
            <a:noFill/>
            <a:prstDash val="solid"/>
          </a:ln>
        </p:spPr>
        <p:txBody>
          <a:bodyPr wrap="square" lIns="0" tIns="0" rIns="0" bIns="0" anchor="t">
            <a:normAutofit fontScale="92593"/>
          </a:bodyPr>
          <a:lstStyle/>
          <a:p>
            <a:pPr algn="l">
              <a:lnSpc>
                <a:spcPct val="115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目录</a:t>
            </a:r>
          </a:p>
        </p:txBody>
      </p:sp>
      <p:sp>
        <p:nvSpPr>
          <p:cNvPr id="2" name="矩形 1">
            <a:extLst>
              <a:ext uri="{FF2B5EF4-FFF2-40B4-BE49-F238E27FC236}">
                <a16:creationId xmlns:a16="http://schemas.microsoft.com/office/drawing/2014/main" id="{6DEE2E71-A930-4A7A-940C-3BC7B1FBD155}"/>
              </a:ext>
            </a:extLst>
          </p:cNvPr>
          <p:cNvSpPr>
            <a:spLocks noGrp="1"/>
          </p:cNvSpPr>
          <p:nvPr/>
        </p:nvSpPr>
        <p:spPr>
          <a:xfrm>
            <a:off x="685800" y="762000"/>
            <a:ext cx="10096500" cy="342900"/>
          </a:xfrm>
          <a:prstGeom prst="rect">
            <a:avLst/>
          </a:prstGeom>
          <a:noFill/>
          <a:ln w="0">
            <a:noFill/>
            <a:prstDash val="solid"/>
          </a:ln>
        </p:spPr>
        <p:txBody>
          <a:bodyPr wrap="square" lIns="0" tIns="0" rIns="0" bIns="0" anchor="t">
            <a:normAutofit/>
          </a:bodyPr>
          <a:lstStyle/>
          <a:p>
            <a:pPr algn="l">
              <a:lnSpc>
                <a:spcPct val="115000"/>
              </a:lnSpc>
              <a:buNone/>
              <a:defRPr sz="1800" b="1">
                <a:solidFill>
                  <a:srgbClr val="202020"/>
                </a:solidFill>
                <a:latin typeface="Microsoft YaHei"/>
                <a:ea typeface="Microsoft YaHei"/>
                <a:cs typeface="Microsoft YaHei"/>
              </a:defRPr>
            </a:pPr>
            <a:r>
              <a:rPr sz="1800" b="1">
                <a:solidFill>
                  <a:srgbClr val="202020"/>
                </a:solidFill>
                <a:latin typeface="Microsoft YaHei"/>
                <a:ea typeface="Microsoft YaHei"/>
                <a:cs typeface="Microsoft YaHei"/>
              </a:rPr>
              <a:t>汇报内容</a:t>
            </a:r>
          </a:p>
        </p:txBody>
      </p:sp>
      <p:sp>
        <p:nvSpPr>
          <p:cNvPr id="3" name="矩形 2">
            <a:extLst>
              <a:ext uri="{FF2B5EF4-FFF2-40B4-BE49-F238E27FC236}">
                <a16:creationId xmlns:a16="http://schemas.microsoft.com/office/drawing/2014/main" id="{A372F8BD-B169-43DA-B5BE-B30C4DFDB408}"/>
              </a:ext>
            </a:extLst>
          </p:cNvPr>
          <p:cNvSpPr>
            <a:spLocks noGrp="1"/>
          </p:cNvSpPr>
          <p:nvPr/>
        </p:nvSpPr>
        <p:spPr>
          <a:xfrm>
            <a:off x="11049000" y="361950"/>
            <a:ext cx="457200" cy="190500"/>
          </a:xfrm>
          <a:prstGeom prst="rect">
            <a:avLst/>
          </a:prstGeom>
          <a:noFill/>
          <a:ln w="0">
            <a:noFill/>
            <a:prstDash val="solid"/>
          </a:ln>
        </p:spPr>
        <p:txBody>
          <a:bodyPr wrap="square" lIns="0" tIns="0" rIns="0" bIns="0" anchor="t">
            <a:normAutofit/>
          </a:bodyPr>
          <a:lstStyle/>
          <a:p>
            <a:pPr algn="r">
              <a:lnSpc>
                <a:spcPct val="115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02</a:t>
            </a:r>
          </a:p>
        </p:txBody>
      </p:sp>
      <p:sp>
        <p:nvSpPr>
          <p:cNvPr id="4" name="矩形 3">
            <a:extLst>
              <a:ext uri="{FF2B5EF4-FFF2-40B4-BE49-F238E27FC236}">
                <a16:creationId xmlns:a16="http://schemas.microsoft.com/office/drawing/2014/main" id="{6C2D37CF-D6B8-4622-B379-439F64BBA730}"/>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2" name="矩形 51">
            <a:extLst>
              <a:ext uri="{FF2B5EF4-FFF2-40B4-BE49-F238E27FC236}">
                <a16:creationId xmlns:a16="http://schemas.microsoft.com/office/drawing/2014/main" id="{21CAA05F-42CC-4FC4-AA42-992A91DAF423}"/>
              </a:ext>
            </a:extLst>
          </p:cNvPr>
          <p:cNvSpPr>
            <a:spLocks noGrp="1"/>
          </p:cNvSpPr>
          <p:nvPr/>
        </p:nvSpPr>
        <p:spPr>
          <a:xfrm>
            <a:off x="685800" y="6419850"/>
            <a:ext cx="10820400" cy="9525"/>
          </a:xfrm>
          <a:prstGeom prst="rect">
            <a:avLst/>
          </a:prstGeom>
          <a:solidFill>
            <a:srgbClr val="D9E1E8"/>
          </a:solidFill>
          <a:ln w="0">
            <a:solidFill>
              <a:srgbClr val="D9E1E8"/>
            </a:solidFill>
            <a:prstDash val="solid"/>
          </a:ln>
        </p:spPr>
      </p:sp>
      <p:graphicFrame>
        <p:nvGraphicFramePr>
          <p:cNvPr id="67" name="表格 58"/>
          <p:cNvGraphicFramePr/>
          <p:nvPr>
            <p:extLst>
              <p:ext uri="{D42A27DB-BD31-4B8C-83A1-F6EECF244321}">
                <p14:modId xmlns:p14="http://schemas.microsoft.com/office/powerpoint/2010/main" val="1528104657"/>
              </p:ext>
            </p:extLst>
          </p:nvPr>
        </p:nvGraphicFramePr>
        <p:xfrm>
          <a:off x="2661566" y="1771650"/>
          <a:ext cx="6868868" cy="4063879"/>
        </p:xfrm>
        <a:graphic>
          <a:graphicData uri="http://schemas.openxmlformats.org/drawingml/2006/table">
            <a:tbl>
              <a:tblPr/>
              <a:tblGrid>
                <a:gridCol w="1724821">
                  <a:extLst>
                    <a:ext uri="{9D8B030D-6E8A-4147-A177-3AD203B41FA5}">
                      <a16:colId xmlns:a16="http://schemas.microsoft.com/office/drawing/2014/main" val="20000"/>
                    </a:ext>
                  </a:extLst>
                </a:gridCol>
                <a:gridCol w="3695991">
                  <a:extLst>
                    <a:ext uri="{9D8B030D-6E8A-4147-A177-3AD203B41FA5}">
                      <a16:colId xmlns:a16="http://schemas.microsoft.com/office/drawing/2014/main" val="20001"/>
                    </a:ext>
                  </a:extLst>
                </a:gridCol>
                <a:gridCol w="1448056">
                  <a:extLst>
                    <a:ext uri="{9D8B030D-6E8A-4147-A177-3AD203B41FA5}">
                      <a16:colId xmlns:a16="http://schemas.microsoft.com/office/drawing/2014/main" val="20002"/>
                    </a:ext>
                  </a:extLst>
                </a:gridCol>
              </a:tblGrid>
              <a:tr h="510133">
                <a:tc>
                  <a:txBody>
                    <a:bodyPr/>
                    <a:lstStyle/>
                    <a:p>
                      <a:r>
                        <a:rPr sz="1400" b="1">
                          <a:solidFill>
                            <a:schemeClr val="tx1">
                              <a:lumMod val="95000"/>
                              <a:lumOff val="5000"/>
                            </a:schemeClr>
                          </a:solidFill>
                        </a:rPr>
                        <a:t>序号</a:t>
                      </a:r>
                    </a:p>
                  </a:txBody>
                  <a:tcPr anchor="ctr">
                    <a:lnL>
                      <a:noFill/>
                    </a:lnL>
                    <a:lnR>
                      <a:noFill/>
                    </a:lnR>
                    <a:lnT w="38100" cmpd="sng">
                      <a:noFill/>
                      <a:prstDash val="solid"/>
                    </a:lnT>
                    <a:lnB w="19050" cmpd="sng">
                      <a:noFill/>
                      <a:prstDash val="solid"/>
                    </a:lnB>
                    <a:lnTlToBr w="12700" cmpd="sng">
                      <a:noFill/>
                      <a:prstDash val="solid"/>
                    </a:lnTlToBr>
                    <a:lnBlToTr w="12700" cmpd="sng">
                      <a:noFill/>
                      <a:prstDash val="solid"/>
                    </a:lnBlToTr>
                    <a:noFill/>
                  </a:tcPr>
                </a:tc>
                <a:tc>
                  <a:txBody>
                    <a:bodyPr/>
                    <a:lstStyle/>
                    <a:p>
                      <a:r>
                        <a:rPr sz="1400" b="1">
                          <a:solidFill>
                            <a:schemeClr val="tx1">
                              <a:lumMod val="95000"/>
                              <a:lumOff val="5000"/>
                            </a:schemeClr>
                          </a:solidFill>
                        </a:rPr>
                        <a:t>汇报内容</a:t>
                      </a:r>
                    </a:p>
                  </a:txBody>
                  <a:tcPr anchor="ctr">
                    <a:lnL>
                      <a:noFill/>
                    </a:lnL>
                    <a:lnR>
                      <a:noFill/>
                    </a:lnR>
                    <a:lnT w="38100" cmpd="sng">
                      <a:noFill/>
                      <a:prstDash val="solid"/>
                    </a:lnT>
                    <a:lnB w="19050" cmpd="sng">
                      <a:noFill/>
                      <a:prstDash val="solid"/>
                    </a:lnB>
                    <a:lnTlToBr w="12700" cmpd="sng">
                      <a:noFill/>
                      <a:prstDash val="solid"/>
                    </a:lnTlToBr>
                    <a:lnBlToTr w="12700" cmpd="sng">
                      <a:noFill/>
                      <a:prstDash val="solid"/>
                    </a:lnBlToTr>
                    <a:noFill/>
                  </a:tcPr>
                </a:tc>
                <a:tc>
                  <a:txBody>
                    <a:bodyPr/>
                    <a:lstStyle/>
                    <a:p>
                      <a:r>
                        <a:rPr sz="1400" b="1">
                          <a:solidFill>
                            <a:schemeClr val="tx1">
                              <a:lumMod val="95000"/>
                              <a:lumOff val="5000"/>
                            </a:schemeClr>
                          </a:solidFill>
                        </a:rPr>
                        <a:t>页码</a:t>
                      </a:r>
                    </a:p>
                  </a:txBody>
                  <a:tcPr anchor="ctr">
                    <a:lnL>
                      <a:noFill/>
                    </a:lnL>
                    <a:lnR>
                      <a:noFill/>
                    </a:lnR>
                    <a:lnT w="38100" cmpd="sng">
                      <a:noFill/>
                      <a:prstDash val="solid"/>
                    </a:lnT>
                    <a:lnB w="1905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7678">
                <a:tc>
                  <a:txBody>
                    <a:bodyPr/>
                    <a:lstStyle/>
                    <a:p>
                      <a:r>
                        <a:rPr sz="1400" b="0"/>
                        <a:t>01</a:t>
                      </a:r>
                    </a:p>
                  </a:txBody>
                  <a:tcPr anchor="ctr">
                    <a:lnL>
                      <a:noFill/>
                    </a:lnL>
                    <a:lnR>
                      <a:noFill/>
                    </a:lnR>
                    <a:lnT w="19050" cmpd="sng">
                      <a:noFill/>
                      <a:prstDash val="solid"/>
                    </a:lnT>
                    <a:lnB>
                      <a:noFill/>
                    </a:lnB>
                    <a:lnTlToBr w="12700" cmpd="sng">
                      <a:noFill/>
                      <a:prstDash val="solid"/>
                    </a:lnTlToBr>
                    <a:lnBlToTr w="12700" cmpd="sng">
                      <a:noFill/>
                      <a:prstDash val="solid"/>
                    </a:lnBlToTr>
                    <a:noFill/>
                  </a:tcPr>
                </a:tc>
                <a:tc>
                  <a:txBody>
                    <a:bodyPr/>
                    <a:lstStyle/>
                    <a:p>
                      <a:r>
                        <a:rPr sz="1400"/>
                        <a:t>研究背景</a:t>
                      </a:r>
                    </a:p>
                  </a:txBody>
                  <a:tcPr anchor="ctr">
                    <a:lnL>
                      <a:noFill/>
                    </a:lnL>
                    <a:lnR>
                      <a:noFill/>
                    </a:lnR>
                    <a:lnT w="19050" cmpd="sng">
                      <a:noFill/>
                      <a:prstDash val="solid"/>
                    </a:lnT>
                    <a:lnB>
                      <a:noFill/>
                    </a:lnB>
                    <a:lnTlToBr w="12700" cmpd="sng">
                      <a:noFill/>
                      <a:prstDash val="solid"/>
                    </a:lnTlToBr>
                    <a:lnBlToTr w="12700" cmpd="sng">
                      <a:noFill/>
                      <a:prstDash val="solid"/>
                    </a:lnBlToTr>
                    <a:noFill/>
                  </a:tcPr>
                </a:tc>
                <a:tc>
                  <a:txBody>
                    <a:bodyPr/>
                    <a:lstStyle/>
                    <a:p>
                      <a:r>
                        <a:rPr sz="1400"/>
                        <a:t>03</a:t>
                      </a:r>
                    </a:p>
                  </a:txBody>
                  <a:tcPr anchor="ctr">
                    <a:lnL>
                      <a:noFill/>
                    </a:lnL>
                    <a:lnR>
                      <a:noFill/>
                    </a:lnR>
                    <a:lnT w="19050" cmpd="sng">
                      <a:noFill/>
                      <a:prstDash val="soli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7678">
                <a:tc>
                  <a:txBody>
                    <a:bodyPr/>
                    <a:lstStyle/>
                    <a:p>
                      <a:r>
                        <a:rPr sz="1400" b="0"/>
                        <a:t>02</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高精度电压源总体设计</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04</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7678">
                <a:tc>
                  <a:txBody>
                    <a:bodyPr/>
                    <a:lstStyle/>
                    <a:p>
                      <a:r>
                        <a:rPr sz="1400" b="0"/>
                        <a:t>03</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DAC部分设计</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05</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7678">
                <a:tc>
                  <a:txBody>
                    <a:bodyPr/>
                    <a:lstStyle/>
                    <a:p>
                      <a:r>
                        <a:rPr sz="1400" b="0"/>
                        <a:t>04</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电压参考源设计</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06–07</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07678">
                <a:tc>
                  <a:txBody>
                    <a:bodyPr/>
                    <a:lstStyle/>
                    <a:p>
                      <a:r>
                        <a:rPr sz="1400" b="0"/>
                        <a:t>05</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输出六阶有源滤波器</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08–11</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07678">
                <a:tc>
                  <a:txBody>
                    <a:bodyPr/>
                    <a:lstStyle/>
                    <a:p>
                      <a:r>
                        <a:rPr sz="1400" b="0"/>
                        <a:t>06</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测试与性能评估</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sz="1400"/>
                        <a:t>12–15</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07678">
                <a:tc>
                  <a:txBody>
                    <a:bodyPr/>
                    <a:lstStyle/>
                    <a:p>
                      <a:r>
                        <a:rPr sz="1400" b="0"/>
                        <a:t>07</a:t>
                      </a:r>
                    </a:p>
                  </a:txBody>
                  <a:tcPr anchor="ctr">
                    <a:lnL>
                      <a:noFill/>
                    </a:lnL>
                    <a:lnR>
                      <a:noFill/>
                    </a:lnR>
                    <a:lnT>
                      <a:noFill/>
                    </a:lnT>
                    <a:lnB w="38100" cmpd="sng">
                      <a:noFill/>
                      <a:prstDash val="solid"/>
                    </a:lnB>
                    <a:lnTlToBr w="12700" cmpd="sng">
                      <a:noFill/>
                      <a:prstDash val="solid"/>
                    </a:lnTlToBr>
                    <a:lnBlToTr w="12700" cmpd="sng">
                      <a:noFill/>
                      <a:prstDash val="solid"/>
                    </a:lnBlToTr>
                    <a:noFill/>
                  </a:tcPr>
                </a:tc>
                <a:tc>
                  <a:txBody>
                    <a:bodyPr/>
                    <a:lstStyle/>
                    <a:p>
                      <a:r>
                        <a:rPr sz="1400" dirty="0" err="1"/>
                        <a:t>总结与后续工作</a:t>
                      </a:r>
                      <a:endParaRPr sz="1400" dirty="0"/>
                    </a:p>
                  </a:txBody>
                  <a:tcPr anchor="ctr">
                    <a:lnL>
                      <a:noFill/>
                    </a:lnL>
                    <a:lnR>
                      <a:noFill/>
                    </a:lnR>
                    <a:lnT>
                      <a:noFill/>
                    </a:lnT>
                    <a:lnB w="38100" cmpd="sng">
                      <a:noFill/>
                      <a:prstDash val="solid"/>
                    </a:lnB>
                    <a:lnTlToBr w="12700" cmpd="sng">
                      <a:noFill/>
                      <a:prstDash val="solid"/>
                    </a:lnTlToBr>
                    <a:lnBlToTr w="12700" cmpd="sng">
                      <a:noFill/>
                      <a:prstDash val="solid"/>
                    </a:lnBlToTr>
                    <a:noFill/>
                  </a:tcPr>
                </a:tc>
                <a:tc>
                  <a:txBody>
                    <a:bodyPr/>
                    <a:lstStyle/>
                    <a:p>
                      <a:r>
                        <a:rPr sz="1400" dirty="0"/>
                        <a:t>16</a:t>
                      </a:r>
                    </a:p>
                  </a:txBody>
                  <a:tcPr anchor="ctr">
                    <a:lnL>
                      <a:noFill/>
                    </a:lnL>
                    <a:lnR>
                      <a:noFill/>
                    </a:lnR>
                    <a:lnT>
                      <a:noFill/>
                    </a:lnT>
                    <a:lnB w="381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4443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 name="矩形 39">
            <a:extLst>
              <a:ext uri="{FF2B5EF4-FFF2-40B4-BE49-F238E27FC236}">
                <a16:creationId xmlns:a16="http://schemas.microsoft.com/office/drawing/2014/main" id="{D1533859-90FC-4BB1-A26C-56F8D61A7DB8}"/>
              </a:ext>
            </a:extLst>
          </p:cNvPr>
          <p:cNvSpPr>
            <a:spLocks noGrp="1"/>
          </p:cNvSpPr>
          <p:nvPr/>
        </p:nvSpPr>
        <p:spPr>
          <a:xfrm>
            <a:off x="685800" y="285750"/>
            <a:ext cx="2190750" cy="428625"/>
          </a:xfrm>
          <a:prstGeom prst="rect">
            <a:avLst/>
          </a:prstGeom>
          <a:noFill/>
          <a:ln w="0">
            <a:noFill/>
            <a:prstDash val="solid"/>
          </a:ln>
        </p:spPr>
        <p:txBody>
          <a:bodyPr wrap="square" lIns="0" tIns="0" rIns="0" bIns="0" anchor="t">
            <a:normAutofit fontScale="97299"/>
          </a:bodyPr>
          <a:lstStyle/>
          <a:p>
            <a:pPr algn="l">
              <a:lnSpc>
                <a:spcPct val="116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研究背景</a:t>
            </a:r>
          </a:p>
        </p:txBody>
      </p:sp>
      <p:sp>
        <p:nvSpPr>
          <p:cNvPr id="2" name="矩形 1">
            <a:extLst>
              <a:ext uri="{FF2B5EF4-FFF2-40B4-BE49-F238E27FC236}">
                <a16:creationId xmlns:a16="http://schemas.microsoft.com/office/drawing/2014/main" id="{8B650B1B-4C5B-4D66-A183-8FA23B9C9588}"/>
              </a:ext>
            </a:extLst>
          </p:cNvPr>
          <p:cNvSpPr>
            <a:spLocks noGrp="1"/>
          </p:cNvSpPr>
          <p:nvPr/>
        </p:nvSpPr>
        <p:spPr>
          <a:xfrm>
            <a:off x="685800" y="781050"/>
            <a:ext cx="9906000" cy="342900"/>
          </a:xfrm>
          <a:prstGeom prst="rect">
            <a:avLst/>
          </a:prstGeom>
          <a:noFill/>
          <a:ln w="0">
            <a:noFill/>
            <a:prstDash val="solid"/>
          </a:ln>
        </p:spPr>
        <p:txBody>
          <a:bodyPr wrap="square" lIns="0" tIns="0" rIns="0" bIns="0" anchor="t">
            <a:normAutofit/>
          </a:bodyPr>
          <a:lstStyle/>
          <a:p>
            <a:pPr algn="l">
              <a:lnSpc>
                <a:spcPct val="116000"/>
              </a:lnSpc>
              <a:buNone/>
              <a:defRPr sz="1800" b="1">
                <a:solidFill>
                  <a:srgbClr val="202020"/>
                </a:solidFill>
                <a:latin typeface="Microsoft YaHei"/>
                <a:ea typeface="Microsoft YaHei"/>
                <a:cs typeface="Microsoft YaHei"/>
              </a:defRPr>
            </a:pPr>
            <a:r>
              <a:rPr sz="1800" b="1">
                <a:solidFill>
                  <a:srgbClr val="202020"/>
                </a:solidFill>
                <a:latin typeface="Microsoft YaHei"/>
                <a:ea typeface="Microsoft YaHei"/>
                <a:cs typeface="Microsoft YaHei"/>
              </a:rPr>
              <a:t>精密电流源是加速器磁场控制的关键环节</a:t>
            </a:r>
          </a:p>
        </p:txBody>
      </p:sp>
      <p:sp>
        <p:nvSpPr>
          <p:cNvPr id="3" name="矩形 2">
            <a:extLst>
              <a:ext uri="{FF2B5EF4-FFF2-40B4-BE49-F238E27FC236}">
                <a16:creationId xmlns:a16="http://schemas.microsoft.com/office/drawing/2014/main" id="{40CFE4D2-F8F0-4A3A-9BDD-24B0AD96D2EC}"/>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6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03</a:t>
            </a:r>
          </a:p>
        </p:txBody>
      </p:sp>
      <p:sp>
        <p:nvSpPr>
          <p:cNvPr id="4" name="矩形 3">
            <a:extLst>
              <a:ext uri="{FF2B5EF4-FFF2-40B4-BE49-F238E27FC236}">
                <a16:creationId xmlns:a16="http://schemas.microsoft.com/office/drawing/2014/main" id="{273FC957-723A-44BA-864F-A034ECFE6244}"/>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 name="矩形 4">
            <a:extLst>
              <a:ext uri="{FF2B5EF4-FFF2-40B4-BE49-F238E27FC236}">
                <a16:creationId xmlns:a16="http://schemas.microsoft.com/office/drawing/2014/main" id="{4B612EFF-3A2E-4EF9-B534-6DB1B26405A7}"/>
              </a:ext>
            </a:extLst>
          </p:cNvPr>
          <p:cNvSpPr>
            <a:spLocks noGrp="1"/>
          </p:cNvSpPr>
          <p:nvPr/>
        </p:nvSpPr>
        <p:spPr>
          <a:xfrm>
            <a:off x="781050" y="1466850"/>
            <a:ext cx="4095750" cy="266700"/>
          </a:xfrm>
          <a:prstGeom prst="rect">
            <a:avLst/>
          </a:prstGeom>
          <a:noFill/>
          <a:ln w="0">
            <a:noFill/>
            <a:prstDash val="solid"/>
          </a:ln>
        </p:spPr>
        <p:txBody>
          <a:bodyPr wrap="square" lIns="0" tIns="0" rIns="0" bIns="0" anchor="t">
            <a:normAutofit/>
          </a:bodyPr>
          <a:lstStyle/>
          <a:p>
            <a:pPr algn="l">
              <a:lnSpc>
                <a:spcPct val="116000"/>
              </a:lnSpc>
              <a:buNone/>
              <a:defRPr sz="1425" b="1">
                <a:solidFill>
                  <a:srgbClr val="17365D"/>
                </a:solidFill>
                <a:latin typeface="Microsoft YaHei"/>
                <a:ea typeface="Microsoft YaHei"/>
                <a:cs typeface="Microsoft YaHei"/>
              </a:defRPr>
            </a:pPr>
            <a:r>
              <a:t>加速器磁场控制链路及本文研究对象</a:t>
            </a:r>
            <a:endParaRPr sz="1425" b="1">
              <a:solidFill>
                <a:srgbClr val="17365D"/>
              </a:solidFill>
              <a:latin typeface="Microsoft YaHei"/>
              <a:ea typeface="Microsoft YaHei"/>
              <a:cs typeface="Microsoft YaHei"/>
            </a:endParaRPr>
          </a:p>
        </p:txBody>
      </p:sp>
      <p:sp>
        <p:nvSpPr>
          <p:cNvPr id="35" name="矩形 34">
            <a:extLst>
              <a:ext uri="{FF2B5EF4-FFF2-40B4-BE49-F238E27FC236}">
                <a16:creationId xmlns:a16="http://schemas.microsoft.com/office/drawing/2014/main" id="{BA76FBAF-1F36-457B-8F84-2680BC461838}"/>
              </a:ext>
            </a:extLst>
          </p:cNvPr>
          <p:cNvSpPr>
            <a:spLocks noGrp="1"/>
          </p:cNvSpPr>
          <p:nvPr/>
        </p:nvSpPr>
        <p:spPr>
          <a:xfrm>
            <a:off x="781050" y="3737904"/>
            <a:ext cx="10648950" cy="72096"/>
          </a:xfrm>
          <a:prstGeom prst="rect">
            <a:avLst/>
          </a:prstGeom>
          <a:solidFill>
            <a:srgbClr val="D9E1E8"/>
          </a:solidFill>
          <a:ln w="0">
            <a:solidFill>
              <a:srgbClr val="D9E1E8"/>
            </a:solidFill>
            <a:prstDash val="solid"/>
          </a:ln>
        </p:spPr>
      </p:sp>
      <p:sp>
        <p:nvSpPr>
          <p:cNvPr id="36" name="矩形 35">
            <a:extLst>
              <a:ext uri="{FF2B5EF4-FFF2-40B4-BE49-F238E27FC236}">
                <a16:creationId xmlns:a16="http://schemas.microsoft.com/office/drawing/2014/main" id="{1F72022C-2853-4431-910C-54013FFE3706}"/>
              </a:ext>
            </a:extLst>
          </p:cNvPr>
          <p:cNvSpPr>
            <a:spLocks noGrp="1"/>
          </p:cNvSpPr>
          <p:nvPr/>
        </p:nvSpPr>
        <p:spPr>
          <a:xfrm>
            <a:off x="781050" y="4000500"/>
            <a:ext cx="10648950" cy="2857500"/>
          </a:xfrm>
          <a:prstGeom prst="rect">
            <a:avLst/>
          </a:prstGeom>
          <a:noFill/>
          <a:ln w="0">
            <a:noFill/>
            <a:prstDash val="solid"/>
          </a:ln>
        </p:spPr>
        <p:txBody>
          <a:bodyPr wrap="square" lIns="0" tIns="0" rIns="0" bIns="0" anchor="t">
            <a:normAutofit/>
          </a:bodyPr>
          <a:lstStyle/>
          <a:p>
            <a:pPr indent="457200" algn="l">
              <a:lnSpc>
                <a:spcPct val="118000"/>
              </a:lnSpc>
              <a:buNone/>
              <a:defRPr sz="1388" b="0">
                <a:solidFill>
                  <a:srgbClr val="202020"/>
                </a:solidFill>
                <a:latin typeface="Microsoft YaHei"/>
                <a:ea typeface="Microsoft YaHei"/>
                <a:cs typeface="Microsoft YaHei"/>
              </a:defRPr>
            </a:pPr>
            <a:r>
              <a:t>现代粒子加速器利用弯转、聚焦和校正磁铁建立所需的束流轨道与光学参数，磁铁励磁电流的控制性能直接影响磁场质量和束流稳定性。在数字化磁铁控制系统中，</a:t>
            </a:r>
            <a:r>
              <a:rPr b="1"/>
              <a:t>高分辨率DAC位于数字控制域与精密电流源之间，将数字设定值转换为模拟电压给定信号 Vset​；</a:t>
            </a:r>
            <a:r>
              <a:t>后级精密电流源依据该设定值产生磁铁励磁电流 I(t)，进而建立所需磁场 B(t)。因此，</a:t>
            </a:r>
            <a:r>
              <a:rPr b="1"/>
              <a:t>DAC输出信号的质量决定了精密磁场控制链路中的基础性能。</a:t>
            </a:r>
            <a:endParaRPr sz="1388" b="0">
              <a:solidFill>
                <a:srgbClr val="202020"/>
              </a:solidFill>
              <a:latin typeface="Microsoft YaHei"/>
              <a:ea typeface="Microsoft YaHei"/>
              <a:cs typeface="Microsoft YaHei"/>
            </a:endParaRPr>
          </a:p>
          <a:p>
            <a:pPr indent="457200" algn="l">
              <a:lnSpc>
                <a:spcPct val="118000"/>
              </a:lnSpc>
              <a:buNone/>
              <a:defRPr sz="1388" b="0">
                <a:solidFill>
                  <a:srgbClr val="202020"/>
                </a:solidFill>
                <a:latin typeface="Microsoft YaHei"/>
                <a:ea typeface="Microsoft YaHei"/>
                <a:cs typeface="Microsoft YaHei"/>
              </a:defRPr>
            </a:pPr>
            <a:r>
              <a:t>先进加速器磁铁控制对模拟设定链路的性能需求主要体现在三个方面：</a:t>
            </a:r>
            <a:r>
              <a:rPr b="1"/>
              <a:t>高精度、低噪声和高动态性能。</a:t>
            </a:r>
          </a:p>
          <a:p>
            <a:pPr indent="457200" algn="l">
              <a:lnSpc>
                <a:spcPct val="118000"/>
              </a:lnSpc>
              <a:buNone/>
              <a:defRPr sz="1388" b="0">
                <a:solidFill>
                  <a:srgbClr val="202020"/>
                </a:solidFill>
                <a:latin typeface="Microsoft YaHei"/>
                <a:ea typeface="Microsoft YaHei"/>
                <a:cs typeface="Microsoft YaHei"/>
              </a:defRPr>
            </a:pPr>
            <a:r>
              <a:rPr b="1"/>
              <a:t>高精度</a:t>
            </a:r>
            <a:r>
              <a:t>决定目标电流能否实现 ppm 量级的精密设定与控制，其中既包括足够细的数字分辨能力，也受到稳定性，线性度和重复性等因素影响；</a:t>
            </a:r>
            <a:r>
              <a:rPr b="1"/>
              <a:t>低噪声</a:t>
            </a:r>
            <a:r>
              <a:t>决定设定值附近是否存在扰动，是维持稳定磁场的重要基础；</a:t>
            </a:r>
            <a:r>
              <a:rPr b="1"/>
              <a:t>高动态性能</a:t>
            </a:r>
            <a:r>
              <a:t>则决定在循环励磁和快速校正等时变工作条件下，模拟设定信号能否保持良好的跟踪能力和波形质量。</a:t>
            </a:r>
          </a:p>
          <a:p>
            <a:pPr indent="457200" algn="l">
              <a:lnSpc>
                <a:spcPct val="118000"/>
              </a:lnSpc>
              <a:buNone/>
              <a:defRPr sz="1388" b="0">
                <a:solidFill>
                  <a:srgbClr val="202020"/>
                </a:solidFill>
                <a:latin typeface="Microsoft YaHei"/>
                <a:ea typeface="Microsoft YaHei"/>
                <a:cs typeface="Microsoft YaHei"/>
              </a:defRPr>
            </a:pPr>
            <a:r>
              <a:t>因此，高精度、低噪声并兼具良好动态性能的精密DAC，是先进磁铁电流控制系统中重要的环节。</a:t>
            </a:r>
            <a:endParaRPr sz="1388" b="0">
              <a:solidFill>
                <a:srgbClr val="202020"/>
              </a:solidFill>
              <a:latin typeface="Microsoft YaHei"/>
              <a:ea typeface="Microsoft YaHei"/>
              <a:cs typeface="Microsoft YaHei"/>
            </a:endParaRPr>
          </a:p>
        </p:txBody>
      </p:sp>
      <p:pic>
        <p:nvPicPr>
          <p:cNvPr id="49" name="图片 43"/>
          <p:cNvPicPr>
            <a:picLocks noChangeAspect="1"/>
          </p:cNvPicPr>
          <p:nvPr/>
        </p:nvPicPr>
        <p:blipFill>
          <a:blip r:embed="rId3"/>
          <a:stretch>
            <a:fillRect/>
          </a:stretch>
        </p:blipFill>
        <p:spPr>
          <a:xfrm>
            <a:off x="609600" y="1851036"/>
            <a:ext cx="10820400" cy="1824802"/>
          </a:xfrm>
          <a:prstGeom prst="rect">
            <a:avLst/>
          </a:prstGeom>
        </p:spPr>
      </p:pic>
    </p:spTree>
    <p:extLst>
      <p:ext uri="{BB962C8B-B14F-4D97-AF65-F5344CB8AC3E}">
        <p14:creationId xmlns:p14="http://schemas.microsoft.com/office/powerpoint/2010/main" val="71342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753500E-959F-4C7A-9C52-F6F3B5775BE7}"/>
              </a:ext>
            </a:extLst>
          </p:cNvPr>
          <p:cNvSpPr>
            <a:spLocks noGrp="1"/>
          </p:cNvSpPr>
          <p:nvPr/>
        </p:nvSpPr>
        <p:spPr>
          <a:xfrm>
            <a:off x="685799" y="266700"/>
            <a:ext cx="4977581" cy="428625"/>
          </a:xfrm>
          <a:prstGeom prst="rect">
            <a:avLst/>
          </a:prstGeom>
          <a:noFill/>
          <a:ln w="0">
            <a:noFill/>
            <a:prstDash val="solid"/>
          </a:ln>
        </p:spPr>
        <p:txBody>
          <a:bodyPr wrap="square" lIns="0" tIns="0" rIns="0" bIns="0" anchor="t">
            <a:normAutofit fontScale="98874" lnSpcReduction="10000"/>
          </a:bodyPr>
          <a:lstStyle/>
          <a:p>
            <a:pPr algn="l">
              <a:lnSpc>
                <a:spcPct val="114000"/>
              </a:lnSpc>
              <a:buNone/>
              <a:defRPr sz="2700" b="1">
                <a:solidFill>
                  <a:srgbClr val="17365D"/>
                </a:solidFill>
                <a:latin typeface="Microsoft YaHei"/>
                <a:ea typeface="Microsoft YaHei"/>
                <a:cs typeface="Microsoft YaHei"/>
              </a:defRPr>
            </a:pPr>
            <a:r>
              <a:t>高精度电压源总体设计</a:t>
            </a:r>
            <a:endParaRPr sz="2700" b="1">
              <a:solidFill>
                <a:srgbClr val="17365D"/>
              </a:solidFill>
              <a:latin typeface="Microsoft YaHei"/>
              <a:ea typeface="Microsoft YaHei"/>
              <a:cs typeface="Microsoft YaHei"/>
            </a:endParaRPr>
          </a:p>
        </p:txBody>
      </p:sp>
      <p:sp>
        <p:nvSpPr>
          <p:cNvPr id="2" name="矩形 1">
            <a:extLst>
              <a:ext uri="{FF2B5EF4-FFF2-40B4-BE49-F238E27FC236}">
                <a16:creationId xmlns:a16="http://schemas.microsoft.com/office/drawing/2014/main" id="{DBA69569-208B-44C4-9B3A-06D71331813C}"/>
              </a:ext>
            </a:extLst>
          </p:cNvPr>
          <p:cNvSpPr>
            <a:spLocks noGrp="1"/>
          </p:cNvSpPr>
          <p:nvPr/>
        </p:nvSpPr>
        <p:spPr>
          <a:xfrm>
            <a:off x="685800" y="762000"/>
            <a:ext cx="10144125" cy="381000"/>
          </a:xfrm>
          <a:prstGeom prst="rect">
            <a:avLst/>
          </a:prstGeom>
          <a:noFill/>
          <a:ln w="0">
            <a:noFill/>
            <a:prstDash val="solid"/>
          </a:ln>
        </p:spPr>
        <p:txBody>
          <a:bodyPr wrap="square" lIns="0" tIns="0" rIns="0" bIns="0" anchor="t">
            <a:normAutofit/>
          </a:bodyPr>
          <a:lstStyle/>
          <a:p>
            <a:pPr algn="l">
              <a:lnSpc>
                <a:spcPct val="114000"/>
              </a:lnSpc>
              <a:buNone/>
              <a:defRPr sz="1725" b="1">
                <a:solidFill>
                  <a:srgbClr val="202020"/>
                </a:solidFill>
                <a:latin typeface="Microsoft YaHei"/>
                <a:ea typeface="Microsoft YaHei"/>
                <a:cs typeface="Microsoft YaHei"/>
              </a:defRPr>
            </a:pPr>
            <a:r>
              <a:t>面向 ppm 级精密设定、低噪声输出与动态信号应用</a:t>
            </a:r>
            <a:endParaRPr sz="1725"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653AE210-9DE5-44AB-B1E4-929AA516A734}"/>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4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04</a:t>
            </a:r>
          </a:p>
        </p:txBody>
      </p:sp>
      <p:sp>
        <p:nvSpPr>
          <p:cNvPr id="4" name="矩形 3">
            <a:extLst>
              <a:ext uri="{FF2B5EF4-FFF2-40B4-BE49-F238E27FC236}">
                <a16:creationId xmlns:a16="http://schemas.microsoft.com/office/drawing/2014/main" id="{5546208E-E0B3-4A45-B182-C92F6AF3E927}"/>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61" name="矩形 60">
            <a:extLst>
              <a:ext uri="{FF2B5EF4-FFF2-40B4-BE49-F238E27FC236}">
                <a16:creationId xmlns:a16="http://schemas.microsoft.com/office/drawing/2014/main" id="{E5E1C909-DAF1-4B29-BB1C-B6969016FF84}"/>
              </a:ext>
            </a:extLst>
          </p:cNvPr>
          <p:cNvSpPr>
            <a:spLocks noGrp="1"/>
          </p:cNvSpPr>
          <p:nvPr/>
        </p:nvSpPr>
        <p:spPr>
          <a:xfrm>
            <a:off x="685800" y="6419850"/>
            <a:ext cx="10820400" cy="9525"/>
          </a:xfrm>
          <a:prstGeom prst="rect">
            <a:avLst/>
          </a:prstGeom>
          <a:solidFill>
            <a:srgbClr val="D9E1E8"/>
          </a:solidFill>
          <a:ln w="0">
            <a:solidFill>
              <a:srgbClr val="D9E1E8"/>
            </a:solidFill>
            <a:prstDash val="solid"/>
          </a:ln>
        </p:spPr>
      </p:sp>
      <p:pic>
        <p:nvPicPr>
          <p:cNvPr id="73" name="图片 61"/>
          <p:cNvPicPr>
            <a:picLocks noChangeAspect="1"/>
          </p:cNvPicPr>
          <p:nvPr/>
        </p:nvPicPr>
        <p:blipFill>
          <a:blip r:embed="rId3"/>
          <a:stretch>
            <a:fillRect/>
          </a:stretch>
        </p:blipFill>
        <p:spPr>
          <a:xfrm>
            <a:off x="0" y="1392508"/>
            <a:ext cx="12192000" cy="2863983"/>
          </a:xfrm>
          <a:prstGeom prst="rect">
            <a:avLst/>
          </a:prstGeom>
        </p:spPr>
      </p:pic>
      <p:graphicFrame>
        <p:nvGraphicFramePr>
          <p:cNvPr id="74" name="表格 64"/>
          <p:cNvGraphicFramePr/>
          <p:nvPr/>
        </p:nvGraphicFramePr>
        <p:xfrm>
          <a:off x="703005" y="4601250"/>
          <a:ext cx="4943168" cy="1742400"/>
        </p:xfrm>
        <a:graphic>
          <a:graphicData uri="http://schemas.openxmlformats.org/drawingml/2006/table">
            <a:tbl>
              <a:tblPr/>
              <a:tblGrid>
                <a:gridCol w="1728020">
                  <a:extLst>
                    <a:ext uri="{9D8B030D-6E8A-4147-A177-3AD203B41FA5}">
                      <a16:colId xmlns:a16="http://schemas.microsoft.com/office/drawing/2014/main" val="20000"/>
                    </a:ext>
                  </a:extLst>
                </a:gridCol>
                <a:gridCol w="3215148">
                  <a:extLst>
                    <a:ext uri="{9D8B030D-6E8A-4147-A177-3AD203B41FA5}">
                      <a16:colId xmlns:a16="http://schemas.microsoft.com/office/drawing/2014/main" val="20001"/>
                    </a:ext>
                  </a:extLst>
                </a:gridCol>
              </a:tblGrid>
              <a:tr h="414000">
                <a:tc>
                  <a:txBody>
                    <a:bodyPr/>
                    <a:lstStyle/>
                    <a:p>
                      <a:r>
                        <a:rPr sz="1200" b="1"/>
                        <a:t>设计目标</a:t>
                      </a:r>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r>
                        <a:rPr sz="1200" b="1"/>
                        <a:t>设计思路</a:t>
                      </a:r>
                    </a:p>
                  </a:txBody>
                  <a:tcPr anchor="ctr">
                    <a:lnL>
                      <a:noFill/>
                    </a:lnL>
                    <a:lnR>
                      <a:noFill/>
                    </a:lnR>
                    <a:lnT w="28575"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0"/>
                  </a:ext>
                </a:extLst>
              </a:tr>
              <a:tr h="414000">
                <a:tc>
                  <a:txBody>
                    <a:bodyPr/>
                    <a:lstStyle/>
                    <a:p>
                      <a:r>
                        <a:rPr sz="1200" b="1"/>
                        <a:t>高精度</a:t>
                      </a:r>
                      <a:endParaRPr sz="1200"/>
                    </a:p>
                  </a:txBody>
                  <a:tcPr anchor="ctr">
                    <a:lnL>
                      <a:noFill/>
                    </a:lnL>
                    <a:lnR>
                      <a:noFill/>
                    </a:lnR>
                    <a:lnT w="12700" cmpd="sng">
                      <a:solidFill>
                        <a:schemeClr val="tx1"/>
                      </a:solidFill>
                      <a:prstDash val="solid"/>
                    </a:lnT>
                    <a:lnB>
                      <a:noFill/>
                    </a:lnB>
                    <a:noFill/>
                  </a:tcPr>
                </a:tc>
                <a:tc>
                  <a:txBody>
                    <a:bodyPr/>
                    <a:lstStyle/>
                    <a:p>
                      <a:r>
                        <a:rPr sz="1200"/>
                        <a:t>20 bit 提供ppm级量化分辨率，采用精密 ±5 V 参考与低漂移模拟链路，并关注长期稳定性</a:t>
                      </a:r>
                    </a:p>
                  </a:txBody>
                  <a:tcPr anchor="ctr">
                    <a:lnL>
                      <a:noFill/>
                    </a:lnL>
                    <a:lnR>
                      <a:noFill/>
                    </a:lnR>
                    <a:lnT w="12700" cmpd="sng">
                      <a:solidFill>
                        <a:schemeClr val="tx1"/>
                      </a:solidFill>
                      <a:prstDash val="solid"/>
                    </a:lnT>
                    <a:lnB>
                      <a:noFill/>
                    </a:lnB>
                    <a:noFill/>
                  </a:tcPr>
                </a:tc>
                <a:extLst>
                  <a:ext uri="{0D108BD9-81ED-4DB2-BD59-A6C34878D82A}">
                    <a16:rowId xmlns:a16="http://schemas.microsoft.com/office/drawing/2014/main" val="10001"/>
                  </a:ext>
                </a:extLst>
              </a:tr>
              <a:tr h="414000">
                <a:tc>
                  <a:txBody>
                    <a:bodyPr/>
                    <a:lstStyle/>
                    <a:p>
                      <a:r>
                        <a:rPr sz="1200" b="1"/>
                        <a:t>低噪声</a:t>
                      </a:r>
                      <a:endParaRPr sz="1200"/>
                    </a:p>
                  </a:txBody>
                  <a:tcPr anchor="ctr">
                    <a:lnL>
                      <a:noFill/>
                    </a:lnL>
                    <a:lnR>
                      <a:noFill/>
                    </a:lnR>
                    <a:lnT>
                      <a:noFill/>
                    </a:lnT>
                    <a:lnB>
                      <a:noFill/>
                    </a:lnB>
                    <a:noFill/>
                  </a:tcPr>
                </a:tc>
                <a:tc>
                  <a:txBody>
                    <a:bodyPr/>
                    <a:lstStyle/>
                    <a:p>
                      <a:r>
                        <a:rPr sz="1200"/>
                        <a:t>低噪声参考、OPA828 驱动及后级低通滤波</a:t>
                      </a:r>
                    </a:p>
                  </a:txBody>
                  <a:tcPr anchor="ctr">
                    <a:lnL>
                      <a:noFill/>
                    </a:lnL>
                    <a:lnR>
                      <a:noFill/>
                    </a:lnR>
                    <a:lnT>
                      <a:noFill/>
                    </a:lnT>
                    <a:lnB>
                      <a:noFill/>
                    </a:lnB>
                    <a:noFill/>
                  </a:tcPr>
                </a:tc>
                <a:extLst>
                  <a:ext uri="{0D108BD9-81ED-4DB2-BD59-A6C34878D82A}">
                    <a16:rowId xmlns:a16="http://schemas.microsoft.com/office/drawing/2014/main" val="10002"/>
                  </a:ext>
                </a:extLst>
              </a:tr>
              <a:tr h="414000">
                <a:tc>
                  <a:txBody>
                    <a:bodyPr/>
                    <a:lstStyle/>
                    <a:p>
                      <a:r>
                        <a:rPr sz="1200" b="1"/>
                        <a:t>高动态性能</a:t>
                      </a:r>
                      <a:endParaRPr sz="1200"/>
                    </a:p>
                  </a:txBody>
                  <a:tcPr anchor="ctr">
                    <a:lnL>
                      <a:noFill/>
                    </a:lnL>
                    <a:lnR>
                      <a:noFill/>
                    </a:lnR>
                    <a:lnT>
                      <a:noFill/>
                    </a:lnT>
                    <a:lnB w="28575" cmpd="sng">
                      <a:solidFill>
                        <a:schemeClr val="tx1"/>
                      </a:solidFill>
                      <a:prstDash val="solid"/>
                    </a:lnB>
                    <a:noFill/>
                  </a:tcPr>
                </a:tc>
                <a:tc>
                  <a:txBody>
                    <a:bodyPr/>
                    <a:lstStyle/>
                    <a:p>
                      <a:r>
                        <a:rPr sz="1200"/>
                        <a:t>选择低毛刺DAC，配合高速低失真输出驱动，并评价 SNR / THD / THD+N等性能</a:t>
                      </a:r>
                    </a:p>
                  </a:txBody>
                  <a:tcPr anchor="ctr">
                    <a:lnL>
                      <a:noFill/>
                    </a:lnL>
                    <a:lnR>
                      <a:noFill/>
                    </a:lnR>
                    <a:lnT>
                      <a:noFill/>
                    </a:lnT>
                    <a:lnB w="28575" cmpd="sng">
                      <a:solidFill>
                        <a:schemeClr val="tx1"/>
                      </a:solidFill>
                      <a:prstDash val="solid"/>
                    </a:lnB>
                    <a:noFill/>
                  </a:tcPr>
                </a:tc>
                <a:extLst>
                  <a:ext uri="{0D108BD9-81ED-4DB2-BD59-A6C34878D82A}">
                    <a16:rowId xmlns:a16="http://schemas.microsoft.com/office/drawing/2014/main" val="10003"/>
                  </a:ext>
                </a:extLst>
              </a:tr>
            </a:tbl>
          </a:graphicData>
        </a:graphic>
      </p:graphicFrame>
      <p:graphicFrame>
        <p:nvGraphicFramePr>
          <p:cNvPr id="75" name="表格 66"/>
          <p:cNvGraphicFramePr/>
          <p:nvPr/>
        </p:nvGraphicFramePr>
        <p:xfrm>
          <a:off x="6545829" y="4592675"/>
          <a:ext cx="4942800" cy="1745633"/>
        </p:xfrm>
        <a:graphic>
          <a:graphicData uri="http://schemas.openxmlformats.org/drawingml/2006/table">
            <a:tbl>
              <a:tblPr/>
              <a:tblGrid>
                <a:gridCol w="1036935">
                  <a:extLst>
                    <a:ext uri="{9D8B030D-6E8A-4147-A177-3AD203B41FA5}">
                      <a16:colId xmlns:a16="http://schemas.microsoft.com/office/drawing/2014/main" val="20000"/>
                    </a:ext>
                  </a:extLst>
                </a:gridCol>
                <a:gridCol w="1966452">
                  <a:extLst>
                    <a:ext uri="{9D8B030D-6E8A-4147-A177-3AD203B41FA5}">
                      <a16:colId xmlns:a16="http://schemas.microsoft.com/office/drawing/2014/main" val="20001"/>
                    </a:ext>
                  </a:extLst>
                </a:gridCol>
                <a:gridCol w="1939413">
                  <a:extLst>
                    <a:ext uri="{9D8B030D-6E8A-4147-A177-3AD203B41FA5}">
                      <a16:colId xmlns:a16="http://schemas.microsoft.com/office/drawing/2014/main" val="20002"/>
                    </a:ext>
                  </a:extLst>
                </a:gridCol>
              </a:tblGrid>
              <a:tr h="272704">
                <a:tc>
                  <a:txBody>
                    <a:bodyPr/>
                    <a:lstStyle/>
                    <a:p>
                      <a:r>
                        <a:rPr sz="1200" b="1"/>
                        <a:t>型号</a:t>
                      </a:r>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r>
                        <a:rPr sz="1200" b="1"/>
                        <a:t>AD5791</a:t>
                      </a:r>
                      <a:endParaRPr sz="1200"/>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r>
                        <a:rPr sz="1200" b="1"/>
                        <a:t>DAC11001B</a:t>
                      </a:r>
                      <a:endParaRPr sz="1200"/>
                    </a:p>
                  </a:txBody>
                  <a:tcPr anchor="ctr">
                    <a:lnL>
                      <a:noFill/>
                    </a:lnL>
                    <a:lnR>
                      <a:noFill/>
                    </a:lnR>
                    <a:lnT w="28575"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0"/>
                  </a:ext>
                </a:extLst>
              </a:tr>
              <a:tr h="349123">
                <a:tc>
                  <a:txBody>
                    <a:bodyPr/>
                    <a:lstStyle/>
                    <a:p>
                      <a:r>
                        <a:rPr sz="1200" b="1"/>
                        <a:t>内部结构</a:t>
                      </a:r>
                      <a:endParaRPr sz="1200"/>
                    </a:p>
                  </a:txBody>
                  <a:tcPr anchor="ctr">
                    <a:lnL>
                      <a:noFill/>
                    </a:lnL>
                    <a:lnR>
                      <a:noFill/>
                    </a:lnR>
                    <a:lnT w="12700" cmpd="sng">
                      <a:solidFill>
                        <a:schemeClr val="tx1"/>
                      </a:solidFill>
                      <a:prstDash val="solid"/>
                    </a:lnT>
                    <a:lnB>
                      <a:noFill/>
                    </a:lnB>
                    <a:noFill/>
                  </a:tcPr>
                </a:tc>
                <a:tc>
                  <a:txBody>
                    <a:bodyPr/>
                    <a:lstStyle/>
                    <a:p>
                      <a:r>
                        <a:rPr sz="1200"/>
                        <a:t>高6位分段 + 低14位 R-2R</a:t>
                      </a:r>
                    </a:p>
                  </a:txBody>
                  <a:tcPr anchor="ctr">
                    <a:lnL>
                      <a:noFill/>
                    </a:lnL>
                    <a:lnR>
                      <a:noFill/>
                    </a:lnR>
                    <a:lnT w="12700" cmpd="sng">
                      <a:solidFill>
                        <a:schemeClr val="tx1"/>
                      </a:solidFill>
                      <a:prstDash val="solid"/>
                    </a:lnT>
                    <a:lnB>
                      <a:noFill/>
                    </a:lnB>
                    <a:noFill/>
                  </a:tcPr>
                </a:tc>
                <a:tc>
                  <a:txBody>
                    <a:bodyPr/>
                    <a:lstStyle/>
                    <a:p>
                      <a:r>
                        <a:rPr sz="1200"/>
                        <a:t>精密 R-2R + 增强去毛刺</a:t>
                      </a:r>
                    </a:p>
                  </a:txBody>
                  <a:tcPr anchor="ctr">
                    <a:lnL>
                      <a:noFill/>
                    </a:lnL>
                    <a:lnR>
                      <a:noFill/>
                    </a:lnR>
                    <a:lnT w="12700" cmpd="sng">
                      <a:solidFill>
                        <a:schemeClr val="tx1"/>
                      </a:solidFill>
                      <a:prstDash val="solid"/>
                    </a:lnT>
                    <a:lnB>
                      <a:noFill/>
                    </a:lnB>
                    <a:noFill/>
                  </a:tcPr>
                </a:tc>
                <a:extLst>
                  <a:ext uri="{0D108BD9-81ED-4DB2-BD59-A6C34878D82A}">
                    <a16:rowId xmlns:a16="http://schemas.microsoft.com/office/drawing/2014/main" val="10001"/>
                  </a:ext>
                </a:extLst>
              </a:tr>
              <a:tr h="498747">
                <a:tc>
                  <a:txBody>
                    <a:bodyPr/>
                    <a:lstStyle/>
                    <a:p>
                      <a:r>
                        <a:rPr sz="1200" b="1"/>
                        <a:t>静态性能</a:t>
                      </a:r>
                      <a:endParaRPr sz="1200"/>
                    </a:p>
                  </a:txBody>
                  <a:tcPr anchor="ctr">
                    <a:lnL>
                      <a:noFill/>
                    </a:lnL>
                    <a:lnR>
                      <a:noFill/>
                    </a:lnR>
                    <a:lnT>
                      <a:noFill/>
                    </a:lnT>
                    <a:lnB>
                      <a:noFill/>
                    </a:lnB>
                    <a:noFill/>
                  </a:tcPr>
                </a:tc>
                <a:tc>
                  <a:txBody>
                    <a:bodyPr/>
                    <a:lstStyle/>
                    <a:p>
                      <a:r>
                        <a:rPr sz="1200"/>
                        <a:t>20 bit，1ppm分辨率</a:t>
                      </a:r>
                    </a:p>
                  </a:txBody>
                  <a:tcPr anchor="ctr">
                    <a:lnL>
                      <a:noFill/>
                    </a:lnL>
                    <a:lnR>
                      <a:noFill/>
                    </a:lnR>
                    <a:lnT>
                      <a:noFill/>
                    </a:lnT>
                    <a:lnB>
                      <a:noFill/>
                    </a:lnB>
                    <a:noFill/>
                  </a:tcPr>
                </a:tc>
                <a:tc>
                  <a:txBody>
                    <a:bodyPr/>
                    <a:lstStyle/>
                    <a:p>
                      <a:r>
                        <a:rPr sz="1200"/>
                        <a:t>20 bit，1ppm分辨率</a:t>
                      </a:r>
                    </a:p>
                  </a:txBody>
                  <a:tcPr anchor="ctr">
                    <a:lnL>
                      <a:noFill/>
                    </a:lnL>
                    <a:lnR>
                      <a:noFill/>
                    </a:lnR>
                    <a:lnT>
                      <a:noFill/>
                    </a:lnT>
                    <a:lnB>
                      <a:noFill/>
                    </a:lnB>
                    <a:noFill/>
                  </a:tcPr>
                </a:tc>
                <a:extLst>
                  <a:ext uri="{0D108BD9-81ED-4DB2-BD59-A6C34878D82A}">
                    <a16:rowId xmlns:a16="http://schemas.microsoft.com/office/drawing/2014/main" val="10002"/>
                  </a:ext>
                </a:extLst>
              </a:tr>
              <a:tr h="272704">
                <a:tc>
                  <a:txBody>
                    <a:bodyPr/>
                    <a:lstStyle/>
                    <a:p>
                      <a:r>
                        <a:rPr sz="1200" b="1"/>
                        <a:t>噪声密度</a:t>
                      </a:r>
                      <a:endParaRPr sz="1200"/>
                    </a:p>
                  </a:txBody>
                  <a:tcPr anchor="ctr">
                    <a:lnL>
                      <a:noFill/>
                    </a:lnL>
                    <a:lnR>
                      <a:noFill/>
                    </a:lnR>
                    <a:lnT>
                      <a:noFill/>
                    </a:lnT>
                    <a:lnB>
                      <a:noFill/>
                    </a:lnB>
                    <a:noFill/>
                  </a:tcPr>
                </a:tc>
                <a:tc>
                  <a:txBody>
                    <a:bodyPr/>
                    <a:lstStyle/>
                    <a:p>
                      <a:r>
                        <a:rPr sz="1200"/>
                        <a:t>7.5 nV/√Hz</a:t>
                      </a:r>
                    </a:p>
                  </a:txBody>
                  <a:tcPr anchor="ctr">
                    <a:lnL>
                      <a:noFill/>
                    </a:lnL>
                    <a:lnR>
                      <a:noFill/>
                    </a:lnR>
                    <a:lnT>
                      <a:noFill/>
                    </a:lnT>
                    <a:lnB>
                      <a:noFill/>
                    </a:lnB>
                    <a:noFill/>
                  </a:tcPr>
                </a:tc>
                <a:tc>
                  <a:txBody>
                    <a:bodyPr/>
                    <a:lstStyle/>
                    <a:p>
                      <a:r>
                        <a:rPr sz="1200"/>
                        <a:t>7 nV/√Hz</a:t>
                      </a:r>
                    </a:p>
                  </a:txBody>
                  <a:tcPr anchor="ctr">
                    <a:lnL>
                      <a:noFill/>
                    </a:lnL>
                    <a:lnR>
                      <a:noFill/>
                    </a:lnR>
                    <a:lnT>
                      <a:noFill/>
                    </a:lnT>
                    <a:lnB>
                      <a:noFill/>
                    </a:lnB>
                    <a:noFill/>
                  </a:tcPr>
                </a:tc>
                <a:extLst>
                  <a:ext uri="{0D108BD9-81ED-4DB2-BD59-A6C34878D82A}">
                    <a16:rowId xmlns:a16="http://schemas.microsoft.com/office/drawing/2014/main" val="10003"/>
                  </a:ext>
                </a:extLst>
              </a:tr>
              <a:tr h="349123">
                <a:tc>
                  <a:txBody>
                    <a:bodyPr/>
                    <a:lstStyle/>
                    <a:p>
                      <a:r>
                        <a:rPr sz="1200" b="1"/>
                        <a:t>毛刺 / 动态</a:t>
                      </a:r>
                      <a:endParaRPr sz="1200"/>
                    </a:p>
                  </a:txBody>
                  <a:tcPr anchor="ctr">
                    <a:lnL>
                      <a:noFill/>
                    </a:lnL>
                    <a:lnR>
                      <a:noFill/>
                    </a:lnR>
                    <a:lnT>
                      <a:noFill/>
                    </a:lnT>
                    <a:lnB w="28575" cmpd="sng">
                      <a:solidFill>
                        <a:schemeClr val="tx1"/>
                      </a:solidFill>
                      <a:prstDash val="solid"/>
                    </a:lnB>
                    <a:noFill/>
                  </a:tcPr>
                </a:tc>
                <a:tc>
                  <a:txBody>
                    <a:bodyPr/>
                    <a:lstStyle/>
                    <a:p>
                      <a:r>
                        <a:rPr sz="1200"/>
                        <a:t>1.4 nV·s，1 μs建立</a:t>
                      </a:r>
                    </a:p>
                  </a:txBody>
                  <a:tcPr anchor="ctr">
                    <a:lnL>
                      <a:noFill/>
                    </a:lnL>
                    <a:lnR>
                      <a:noFill/>
                    </a:lnR>
                    <a:lnT>
                      <a:noFill/>
                    </a:lnT>
                    <a:lnB w="28575" cmpd="sng">
                      <a:solidFill>
                        <a:schemeClr val="tx1"/>
                      </a:solidFill>
                      <a:prstDash val="solid"/>
                    </a:lnB>
                    <a:noFill/>
                  </a:tcPr>
                </a:tc>
                <a:tc>
                  <a:txBody>
                    <a:bodyPr/>
                    <a:lstStyle/>
                    <a:p>
                      <a:r>
                        <a:rPr sz="1200"/>
                        <a:t>1 nV·s，1 μs建立，低THD</a:t>
                      </a:r>
                    </a:p>
                  </a:txBody>
                  <a:tcPr anchor="ctr">
                    <a:lnL>
                      <a:noFill/>
                    </a:lnL>
                    <a:lnR>
                      <a:noFill/>
                    </a:lnR>
                    <a:lnT>
                      <a:noFill/>
                    </a:lnT>
                    <a:lnB w="28575" cmpd="sng">
                      <a:solidFill>
                        <a:schemeClr val="tx1"/>
                      </a:solidFill>
                      <a:prstDash val="solid"/>
                    </a:lnB>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2907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a:extLst>
              <a:ext uri="{FF2B5EF4-FFF2-40B4-BE49-F238E27FC236}">
                <a16:creationId xmlns:a16="http://schemas.microsoft.com/office/drawing/2014/main" id="{2275D02E-2AF2-4D36-B572-25E5D0416F05}"/>
              </a:ext>
            </a:extLst>
          </p:cNvPr>
          <p:cNvSpPr>
            <a:spLocks noGrp="1"/>
          </p:cNvSpPr>
          <p:nvPr/>
        </p:nvSpPr>
        <p:spPr>
          <a:xfrm>
            <a:off x="685800" y="266700"/>
            <a:ext cx="2571750" cy="428625"/>
          </a:xfrm>
          <a:prstGeom prst="rect">
            <a:avLst/>
          </a:prstGeom>
          <a:noFill/>
          <a:ln w="0">
            <a:noFill/>
            <a:prstDash val="solid"/>
          </a:ln>
        </p:spPr>
        <p:txBody>
          <a:bodyPr wrap="square" lIns="0" tIns="0" rIns="0" bIns="0" anchor="t">
            <a:normAutofit fontScale="98874" lnSpcReduction="10000"/>
          </a:bodyPr>
          <a:lstStyle/>
          <a:p>
            <a:pPr algn="l">
              <a:lnSpc>
                <a:spcPct val="114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DAC部分设计</a:t>
            </a:r>
          </a:p>
        </p:txBody>
      </p:sp>
      <p:sp>
        <p:nvSpPr>
          <p:cNvPr id="2" name="矩形 1">
            <a:extLst>
              <a:ext uri="{FF2B5EF4-FFF2-40B4-BE49-F238E27FC236}">
                <a16:creationId xmlns:a16="http://schemas.microsoft.com/office/drawing/2014/main" id="{9A34B40A-F383-479E-8132-232D98F5B094}"/>
              </a:ext>
            </a:extLst>
          </p:cNvPr>
          <p:cNvSpPr>
            <a:spLocks noGrp="1"/>
          </p:cNvSpPr>
          <p:nvPr/>
        </p:nvSpPr>
        <p:spPr>
          <a:xfrm>
            <a:off x="685800" y="762000"/>
            <a:ext cx="10144125" cy="381000"/>
          </a:xfrm>
          <a:prstGeom prst="rect">
            <a:avLst/>
          </a:prstGeom>
          <a:noFill/>
          <a:ln w="0">
            <a:noFill/>
            <a:prstDash val="solid"/>
          </a:ln>
        </p:spPr>
        <p:txBody>
          <a:bodyPr wrap="square" lIns="0" tIns="0" rIns="0" bIns="0" anchor="t">
            <a:normAutofit/>
          </a:bodyPr>
          <a:lstStyle/>
          <a:p>
            <a:pPr algn="l">
              <a:lnSpc>
                <a:spcPct val="114000"/>
              </a:lnSpc>
              <a:buNone/>
              <a:defRPr sz="1725" b="1">
                <a:solidFill>
                  <a:srgbClr val="202020"/>
                </a:solidFill>
                <a:latin typeface="Microsoft YaHei"/>
                <a:ea typeface="Microsoft YaHei"/>
                <a:cs typeface="Microsoft YaHei"/>
              </a:defRPr>
            </a:pPr>
            <a:r>
              <a:rPr sz="1725" b="1">
                <a:solidFill>
                  <a:srgbClr val="202020"/>
                </a:solidFill>
                <a:latin typeface="Microsoft YaHei"/>
                <a:ea typeface="Microsoft YaHei"/>
                <a:cs typeface="Microsoft YaHei"/>
              </a:rPr>
              <a:t>DAC核心原理图（省略去耦与电源引脚）</a:t>
            </a:r>
          </a:p>
        </p:txBody>
      </p:sp>
      <p:sp>
        <p:nvSpPr>
          <p:cNvPr id="3" name="矩形 2">
            <a:extLst>
              <a:ext uri="{FF2B5EF4-FFF2-40B4-BE49-F238E27FC236}">
                <a16:creationId xmlns:a16="http://schemas.microsoft.com/office/drawing/2014/main" id="{90136724-FDF9-4ACE-811A-70914DAB11E9}"/>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4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05</a:t>
            </a:r>
          </a:p>
        </p:txBody>
      </p:sp>
      <p:sp>
        <p:nvSpPr>
          <p:cNvPr id="4" name="矩形 3">
            <a:extLst>
              <a:ext uri="{FF2B5EF4-FFF2-40B4-BE49-F238E27FC236}">
                <a16:creationId xmlns:a16="http://schemas.microsoft.com/office/drawing/2014/main" id="{10BFD4CA-F407-48BC-96AD-652BB38193E1}"/>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6" name="箭头: 右 5">
            <a:extLst>
              <a:ext uri="{FF2B5EF4-FFF2-40B4-BE49-F238E27FC236}">
                <a16:creationId xmlns:a16="http://schemas.microsoft.com/office/drawing/2014/main" id="{419725AB-59C2-481F-A113-AE0B010414DC}"/>
              </a:ext>
            </a:extLst>
          </p:cNvPr>
          <p:cNvSpPr>
            <a:spLocks noGrp="1"/>
          </p:cNvSpPr>
          <p:nvPr/>
        </p:nvSpPr>
        <p:spPr>
          <a:xfrm>
            <a:off x="1550685" y="2633267"/>
            <a:ext cx="381000" cy="133350"/>
          </a:xfrm>
          <a:prstGeom prst="rightArrow">
            <a:avLst/>
          </a:prstGeom>
          <a:solidFill>
            <a:srgbClr val="17365D"/>
          </a:solidFill>
          <a:ln w="0">
            <a:solidFill>
              <a:srgbClr val="17365D"/>
            </a:solidFill>
            <a:prstDash val="solid"/>
          </a:ln>
        </p:spPr>
      </p:sp>
      <p:sp>
        <p:nvSpPr>
          <p:cNvPr id="7" name="矩形 6">
            <a:extLst>
              <a:ext uri="{FF2B5EF4-FFF2-40B4-BE49-F238E27FC236}">
                <a16:creationId xmlns:a16="http://schemas.microsoft.com/office/drawing/2014/main" id="{9981C030-81B6-4443-BC55-7000DA5C6DE4}"/>
              </a:ext>
            </a:extLst>
          </p:cNvPr>
          <p:cNvSpPr>
            <a:spLocks noGrp="1"/>
          </p:cNvSpPr>
          <p:nvPr/>
        </p:nvSpPr>
        <p:spPr>
          <a:xfrm>
            <a:off x="4638675" y="1959821"/>
            <a:ext cx="1362075" cy="19050"/>
          </a:xfrm>
          <a:prstGeom prst="rect">
            <a:avLst/>
          </a:prstGeom>
          <a:solidFill>
            <a:srgbClr val="17365D"/>
          </a:solidFill>
          <a:ln w="0">
            <a:solidFill>
              <a:srgbClr val="17365D"/>
            </a:solidFill>
            <a:prstDash val="solid"/>
          </a:ln>
        </p:spPr>
      </p:sp>
      <p:sp>
        <p:nvSpPr>
          <p:cNvPr id="8" name="矩形 7">
            <a:extLst>
              <a:ext uri="{FF2B5EF4-FFF2-40B4-BE49-F238E27FC236}">
                <a16:creationId xmlns:a16="http://schemas.microsoft.com/office/drawing/2014/main" id="{EC56C2A3-2BF7-44F7-AA28-D7FCE1C18689}"/>
              </a:ext>
            </a:extLst>
          </p:cNvPr>
          <p:cNvSpPr>
            <a:spLocks noGrp="1"/>
          </p:cNvSpPr>
          <p:nvPr/>
        </p:nvSpPr>
        <p:spPr>
          <a:xfrm>
            <a:off x="4638675" y="2664671"/>
            <a:ext cx="1362075" cy="19050"/>
          </a:xfrm>
          <a:prstGeom prst="rect">
            <a:avLst/>
          </a:prstGeom>
          <a:solidFill>
            <a:srgbClr val="17365D"/>
          </a:solidFill>
          <a:ln w="0">
            <a:solidFill>
              <a:srgbClr val="17365D"/>
            </a:solidFill>
            <a:prstDash val="solid"/>
          </a:ln>
        </p:spPr>
      </p:sp>
      <p:sp>
        <p:nvSpPr>
          <p:cNvPr id="9" name="矩形 8">
            <a:extLst>
              <a:ext uri="{FF2B5EF4-FFF2-40B4-BE49-F238E27FC236}">
                <a16:creationId xmlns:a16="http://schemas.microsoft.com/office/drawing/2014/main" id="{CA7C08A8-4D75-4A4F-B6C5-D4D890F3E2A2}"/>
              </a:ext>
            </a:extLst>
          </p:cNvPr>
          <p:cNvSpPr>
            <a:spLocks noGrp="1"/>
          </p:cNvSpPr>
          <p:nvPr/>
        </p:nvSpPr>
        <p:spPr>
          <a:xfrm>
            <a:off x="7124700" y="2312246"/>
            <a:ext cx="720000" cy="19050"/>
          </a:xfrm>
          <a:prstGeom prst="rect">
            <a:avLst/>
          </a:prstGeom>
          <a:solidFill>
            <a:srgbClr val="17365D"/>
          </a:solidFill>
          <a:ln w="0">
            <a:solidFill>
              <a:srgbClr val="17365D"/>
            </a:solidFill>
            <a:prstDash val="solid"/>
          </a:ln>
        </p:spPr>
      </p:sp>
      <p:sp>
        <p:nvSpPr>
          <p:cNvPr id="10" name="矩形 9">
            <a:extLst>
              <a:ext uri="{FF2B5EF4-FFF2-40B4-BE49-F238E27FC236}">
                <a16:creationId xmlns:a16="http://schemas.microsoft.com/office/drawing/2014/main" id="{E1E88C9A-BE86-447A-80AB-E11E36A24902}"/>
              </a:ext>
            </a:extLst>
          </p:cNvPr>
          <p:cNvSpPr>
            <a:spLocks noGrp="1"/>
          </p:cNvSpPr>
          <p:nvPr/>
        </p:nvSpPr>
        <p:spPr>
          <a:xfrm>
            <a:off x="7410450" y="2312246"/>
            <a:ext cx="19050" cy="1104900"/>
          </a:xfrm>
          <a:prstGeom prst="rect">
            <a:avLst/>
          </a:prstGeom>
          <a:solidFill>
            <a:srgbClr val="17365D"/>
          </a:solidFill>
          <a:ln w="0">
            <a:solidFill>
              <a:srgbClr val="17365D"/>
            </a:solidFill>
            <a:prstDash val="solid"/>
          </a:ln>
        </p:spPr>
      </p:sp>
      <p:sp>
        <p:nvSpPr>
          <p:cNvPr id="11" name="矩形 10">
            <a:extLst>
              <a:ext uri="{FF2B5EF4-FFF2-40B4-BE49-F238E27FC236}">
                <a16:creationId xmlns:a16="http://schemas.microsoft.com/office/drawing/2014/main" id="{58BFBFAB-AB95-491C-96C2-653B284D2A63}"/>
              </a:ext>
            </a:extLst>
          </p:cNvPr>
          <p:cNvSpPr>
            <a:spLocks noGrp="1"/>
          </p:cNvSpPr>
          <p:nvPr/>
        </p:nvSpPr>
        <p:spPr>
          <a:xfrm>
            <a:off x="4638675" y="3398096"/>
            <a:ext cx="2790825" cy="19050"/>
          </a:xfrm>
          <a:prstGeom prst="rect">
            <a:avLst/>
          </a:prstGeom>
          <a:solidFill>
            <a:srgbClr val="17365D"/>
          </a:solidFill>
          <a:ln w="0">
            <a:solidFill>
              <a:srgbClr val="17365D"/>
            </a:solidFill>
            <a:prstDash val="solid"/>
          </a:ln>
        </p:spPr>
      </p:sp>
      <p:sp>
        <p:nvSpPr>
          <p:cNvPr id="12" name="矩形 11">
            <a:extLst>
              <a:ext uri="{FF2B5EF4-FFF2-40B4-BE49-F238E27FC236}">
                <a16:creationId xmlns:a16="http://schemas.microsoft.com/office/drawing/2014/main" id="{FCF29D73-8354-4CDA-AADB-529C63F9C145}"/>
              </a:ext>
            </a:extLst>
          </p:cNvPr>
          <p:cNvSpPr>
            <a:spLocks noGrp="1"/>
          </p:cNvSpPr>
          <p:nvPr/>
        </p:nvSpPr>
        <p:spPr>
          <a:xfrm>
            <a:off x="5562600" y="2664671"/>
            <a:ext cx="19050" cy="319088"/>
          </a:xfrm>
          <a:prstGeom prst="rect">
            <a:avLst/>
          </a:prstGeom>
          <a:solidFill>
            <a:srgbClr val="17365D"/>
          </a:solidFill>
          <a:ln w="0">
            <a:solidFill>
              <a:srgbClr val="17365D"/>
            </a:solidFill>
            <a:prstDash val="solid"/>
          </a:ln>
        </p:spPr>
      </p:sp>
      <p:sp>
        <p:nvSpPr>
          <p:cNvPr id="13" name="矩形 12">
            <a:extLst>
              <a:ext uri="{FF2B5EF4-FFF2-40B4-BE49-F238E27FC236}">
                <a16:creationId xmlns:a16="http://schemas.microsoft.com/office/drawing/2014/main" id="{E83F6621-FE85-4098-8EC8-9FC63E0EAD24}"/>
              </a:ext>
            </a:extLst>
          </p:cNvPr>
          <p:cNvSpPr>
            <a:spLocks noGrp="1"/>
          </p:cNvSpPr>
          <p:nvPr/>
        </p:nvSpPr>
        <p:spPr>
          <a:xfrm>
            <a:off x="5457825" y="2993284"/>
            <a:ext cx="228600" cy="19050"/>
          </a:xfrm>
          <a:prstGeom prst="rect">
            <a:avLst/>
          </a:prstGeom>
          <a:solidFill>
            <a:srgbClr val="17365D"/>
          </a:solidFill>
          <a:ln w="0">
            <a:solidFill>
              <a:srgbClr val="17365D"/>
            </a:solidFill>
            <a:prstDash val="solid"/>
          </a:ln>
        </p:spPr>
      </p:sp>
      <p:sp>
        <p:nvSpPr>
          <p:cNvPr id="14" name="矩形 13">
            <a:extLst>
              <a:ext uri="{FF2B5EF4-FFF2-40B4-BE49-F238E27FC236}">
                <a16:creationId xmlns:a16="http://schemas.microsoft.com/office/drawing/2014/main" id="{741CBE5A-6D08-4731-BA58-F44D795D96EF}"/>
              </a:ext>
            </a:extLst>
          </p:cNvPr>
          <p:cNvSpPr>
            <a:spLocks noGrp="1"/>
          </p:cNvSpPr>
          <p:nvPr/>
        </p:nvSpPr>
        <p:spPr>
          <a:xfrm>
            <a:off x="5457825" y="3069484"/>
            <a:ext cx="228600" cy="19050"/>
          </a:xfrm>
          <a:prstGeom prst="rect">
            <a:avLst/>
          </a:prstGeom>
          <a:solidFill>
            <a:srgbClr val="17365D"/>
          </a:solidFill>
          <a:ln w="0">
            <a:solidFill>
              <a:srgbClr val="17365D"/>
            </a:solidFill>
            <a:prstDash val="solid"/>
          </a:ln>
        </p:spPr>
      </p:sp>
      <p:sp>
        <p:nvSpPr>
          <p:cNvPr id="15" name="矩形 14">
            <a:extLst>
              <a:ext uri="{FF2B5EF4-FFF2-40B4-BE49-F238E27FC236}">
                <a16:creationId xmlns:a16="http://schemas.microsoft.com/office/drawing/2014/main" id="{922381C2-4E1D-4701-908E-8DCD825F0168}"/>
              </a:ext>
            </a:extLst>
          </p:cNvPr>
          <p:cNvSpPr>
            <a:spLocks noGrp="1"/>
          </p:cNvSpPr>
          <p:nvPr/>
        </p:nvSpPr>
        <p:spPr>
          <a:xfrm>
            <a:off x="5562600" y="3088534"/>
            <a:ext cx="19050" cy="309563"/>
          </a:xfrm>
          <a:prstGeom prst="rect">
            <a:avLst/>
          </a:prstGeom>
          <a:solidFill>
            <a:srgbClr val="17365D"/>
          </a:solidFill>
          <a:ln w="0">
            <a:solidFill>
              <a:srgbClr val="17365D"/>
            </a:solidFill>
            <a:prstDash val="solid"/>
          </a:ln>
        </p:spPr>
      </p:sp>
      <p:sp>
        <p:nvSpPr>
          <p:cNvPr id="16" name="矩形 15">
            <a:extLst>
              <a:ext uri="{FF2B5EF4-FFF2-40B4-BE49-F238E27FC236}">
                <a16:creationId xmlns:a16="http://schemas.microsoft.com/office/drawing/2014/main" id="{D3BF757D-67F4-4C53-8C3D-E37C3B2A61DD}"/>
              </a:ext>
            </a:extLst>
          </p:cNvPr>
          <p:cNvSpPr>
            <a:spLocks noGrp="1"/>
          </p:cNvSpPr>
          <p:nvPr/>
        </p:nvSpPr>
        <p:spPr>
          <a:xfrm>
            <a:off x="5686425" y="2898034"/>
            <a:ext cx="1095375" cy="323850"/>
          </a:xfrm>
          <a:prstGeom prst="rect">
            <a:avLst/>
          </a:prstGeom>
          <a:noFill/>
          <a:ln w="0">
            <a:noFill/>
            <a:prstDash val="solid"/>
          </a:ln>
        </p:spPr>
        <p:txBody>
          <a:bodyPr wrap="square" lIns="0" tIns="0" rIns="0" bIns="0" anchor="ctr">
            <a:normAutofit/>
          </a:bodyPr>
          <a:lstStyle/>
          <a:p>
            <a:pPr algn="l">
              <a:lnSpc>
                <a:spcPct val="100000"/>
              </a:lnSpc>
              <a:buNone/>
              <a:defRPr sz="975" b="0">
                <a:solidFill>
                  <a:srgbClr val="5F6B76"/>
                </a:solidFill>
                <a:latin typeface="Microsoft YaHei"/>
                <a:ea typeface="Microsoft YaHei"/>
                <a:cs typeface="Microsoft YaHei"/>
              </a:defRPr>
            </a:pPr>
            <a:r>
              <a:rPr sz="975" b="0">
                <a:solidFill>
                  <a:srgbClr val="5F6B76"/>
                </a:solidFill>
                <a:latin typeface="Microsoft YaHei"/>
                <a:ea typeface="Microsoft YaHei"/>
                <a:cs typeface="Microsoft YaHei"/>
              </a:rPr>
              <a:t>10 pF 补偿</a:t>
            </a:r>
          </a:p>
        </p:txBody>
      </p:sp>
      <p:sp>
        <p:nvSpPr>
          <p:cNvPr id="17" name="椭圆 16">
            <a:extLst>
              <a:ext uri="{FF2B5EF4-FFF2-40B4-BE49-F238E27FC236}">
                <a16:creationId xmlns:a16="http://schemas.microsoft.com/office/drawing/2014/main" id="{7535F2CD-6B3A-4013-AE25-2B40B58C5240}"/>
              </a:ext>
            </a:extLst>
          </p:cNvPr>
          <p:cNvSpPr>
            <a:spLocks noGrp="1"/>
          </p:cNvSpPr>
          <p:nvPr/>
        </p:nvSpPr>
        <p:spPr>
          <a:xfrm>
            <a:off x="5534025" y="2636096"/>
            <a:ext cx="57150" cy="57150"/>
          </a:xfrm>
          <a:prstGeom prst="ellipse">
            <a:avLst/>
          </a:prstGeom>
          <a:solidFill>
            <a:srgbClr val="17365D"/>
          </a:solidFill>
          <a:ln w="0">
            <a:solidFill>
              <a:srgbClr val="17365D"/>
            </a:solidFill>
            <a:prstDash val="solid"/>
          </a:ln>
        </p:spPr>
      </p:sp>
      <p:sp>
        <p:nvSpPr>
          <p:cNvPr id="18" name="椭圆 17">
            <a:extLst>
              <a:ext uri="{FF2B5EF4-FFF2-40B4-BE49-F238E27FC236}">
                <a16:creationId xmlns:a16="http://schemas.microsoft.com/office/drawing/2014/main" id="{C47B1539-4052-4E1A-B41C-C9E1CAA4FC20}"/>
              </a:ext>
            </a:extLst>
          </p:cNvPr>
          <p:cNvSpPr>
            <a:spLocks noGrp="1"/>
          </p:cNvSpPr>
          <p:nvPr/>
        </p:nvSpPr>
        <p:spPr>
          <a:xfrm>
            <a:off x="5534025" y="3369521"/>
            <a:ext cx="57150" cy="57150"/>
          </a:xfrm>
          <a:prstGeom prst="ellipse">
            <a:avLst/>
          </a:prstGeom>
          <a:solidFill>
            <a:srgbClr val="17365D"/>
          </a:solidFill>
          <a:ln w="0">
            <a:solidFill>
              <a:srgbClr val="17365D"/>
            </a:solidFill>
            <a:prstDash val="solid"/>
          </a:ln>
        </p:spPr>
      </p:sp>
      <p:sp>
        <p:nvSpPr>
          <p:cNvPr id="19" name="椭圆 18">
            <a:extLst>
              <a:ext uri="{FF2B5EF4-FFF2-40B4-BE49-F238E27FC236}">
                <a16:creationId xmlns:a16="http://schemas.microsoft.com/office/drawing/2014/main" id="{825AF704-274A-44B1-9BC7-0C83BB34D2DC}"/>
              </a:ext>
            </a:extLst>
          </p:cNvPr>
          <p:cNvSpPr>
            <a:spLocks noGrp="1"/>
          </p:cNvSpPr>
          <p:nvPr/>
        </p:nvSpPr>
        <p:spPr>
          <a:xfrm>
            <a:off x="7381875" y="2283671"/>
            <a:ext cx="57150" cy="57150"/>
          </a:xfrm>
          <a:prstGeom prst="ellipse">
            <a:avLst/>
          </a:prstGeom>
          <a:solidFill>
            <a:srgbClr val="17365D"/>
          </a:solidFill>
          <a:ln w="0">
            <a:solidFill>
              <a:srgbClr val="17365D"/>
            </a:solidFill>
            <a:prstDash val="solid"/>
          </a:ln>
        </p:spPr>
      </p:sp>
      <p:sp>
        <p:nvSpPr>
          <p:cNvPr id="20" name="箭头: 右 19">
            <a:extLst>
              <a:ext uri="{FF2B5EF4-FFF2-40B4-BE49-F238E27FC236}">
                <a16:creationId xmlns:a16="http://schemas.microsoft.com/office/drawing/2014/main" id="{269FDE64-408E-44B2-8A16-06B747414E18}"/>
              </a:ext>
            </a:extLst>
          </p:cNvPr>
          <p:cNvSpPr>
            <a:spLocks noGrp="1"/>
          </p:cNvSpPr>
          <p:nvPr/>
        </p:nvSpPr>
        <p:spPr>
          <a:xfrm>
            <a:off x="7848600" y="2251999"/>
            <a:ext cx="381000" cy="133350"/>
          </a:xfrm>
          <a:prstGeom prst="rightArrow">
            <a:avLst/>
          </a:prstGeom>
          <a:solidFill>
            <a:srgbClr val="17365D"/>
          </a:solidFill>
          <a:ln w="0">
            <a:solidFill>
              <a:srgbClr val="17365D"/>
            </a:solidFill>
            <a:prstDash val="solid"/>
          </a:ln>
        </p:spPr>
      </p:sp>
      <p:sp>
        <p:nvSpPr>
          <p:cNvPr id="21" name="矩形: 圆角 20">
            <a:extLst>
              <a:ext uri="{FF2B5EF4-FFF2-40B4-BE49-F238E27FC236}">
                <a16:creationId xmlns:a16="http://schemas.microsoft.com/office/drawing/2014/main" id="{D56BE327-DAA0-4F8E-ABD3-62914D252632}"/>
              </a:ext>
            </a:extLst>
          </p:cNvPr>
          <p:cNvSpPr>
            <a:spLocks noGrp="1"/>
          </p:cNvSpPr>
          <p:nvPr/>
        </p:nvSpPr>
        <p:spPr>
          <a:xfrm>
            <a:off x="331485" y="2357042"/>
            <a:ext cx="1219200" cy="685800"/>
          </a:xfrm>
          <a:prstGeom prst="roundRect">
            <a:avLst>
              <a:gd name="adj" fmla="val 11111"/>
            </a:avLst>
          </a:prstGeom>
          <a:solidFill>
            <a:srgbClr val="EAF2F8"/>
          </a:solidFill>
          <a:ln w="14288">
            <a:solidFill>
              <a:srgbClr val="17365D"/>
            </a:solidFill>
            <a:prstDash val="solid"/>
          </a:ln>
        </p:spPr>
      </p:sp>
      <p:sp>
        <p:nvSpPr>
          <p:cNvPr id="22" name="矩形 21">
            <a:extLst>
              <a:ext uri="{FF2B5EF4-FFF2-40B4-BE49-F238E27FC236}">
                <a16:creationId xmlns:a16="http://schemas.microsoft.com/office/drawing/2014/main" id="{22E357B8-DE06-4173-866F-F2C3732979AD}"/>
              </a:ext>
            </a:extLst>
          </p:cNvPr>
          <p:cNvSpPr>
            <a:spLocks noGrp="1"/>
          </p:cNvSpPr>
          <p:nvPr/>
        </p:nvSpPr>
        <p:spPr>
          <a:xfrm>
            <a:off x="407685" y="2395142"/>
            <a:ext cx="1066800" cy="609600"/>
          </a:xfrm>
          <a:prstGeom prst="rect">
            <a:avLst/>
          </a:prstGeom>
          <a:noFill/>
          <a:ln w="0">
            <a:noFill/>
            <a:prstDash val="solid"/>
          </a:ln>
        </p:spPr>
        <p:txBody>
          <a:bodyPr wrap="square" lIns="0" tIns="0" rIns="0" bIns="0" anchor="ctr">
            <a:normAutofit/>
          </a:bodyPr>
          <a:lstStyle/>
          <a:p>
            <a:pPr algn="ctr">
              <a:lnSpc>
                <a:spcPct val="105000"/>
              </a:lnSpc>
              <a:buNone/>
              <a:defRPr sz="1088" b="1">
                <a:solidFill>
                  <a:srgbClr val="202020"/>
                </a:solidFill>
                <a:latin typeface="Microsoft YaHei"/>
                <a:ea typeface="Microsoft YaHei"/>
                <a:cs typeface="Microsoft YaHei"/>
              </a:defRPr>
            </a:pPr>
            <a:r>
              <a:rPr sz="1088" b="1">
                <a:solidFill>
                  <a:srgbClr val="202020"/>
                </a:solidFill>
                <a:latin typeface="Microsoft YaHei"/>
                <a:ea typeface="Microsoft YaHei"/>
                <a:cs typeface="Microsoft YaHei"/>
              </a:rPr>
              <a:t>FPGA / SPI</a:t>
            </a:r>
          </a:p>
          <a:p>
            <a:pPr algn="ctr">
              <a:lnSpc>
                <a:spcPct val="105000"/>
              </a:lnSpc>
              <a:buNone/>
              <a:defRPr sz="1088" b="1">
                <a:solidFill>
                  <a:srgbClr val="202020"/>
                </a:solidFill>
                <a:latin typeface="Microsoft YaHei"/>
                <a:ea typeface="Microsoft YaHei"/>
                <a:cs typeface="Microsoft YaHei"/>
              </a:defRPr>
            </a:pPr>
            <a:r>
              <a:rPr sz="1088" b="1">
                <a:solidFill>
                  <a:srgbClr val="202020"/>
                </a:solidFill>
                <a:latin typeface="Microsoft YaHei"/>
                <a:ea typeface="Microsoft YaHei"/>
                <a:cs typeface="Microsoft YaHei"/>
              </a:rPr>
              <a:t>NFA21 EMI滤波 + 33 Ω</a:t>
            </a:r>
          </a:p>
        </p:txBody>
      </p:sp>
      <p:sp>
        <p:nvSpPr>
          <p:cNvPr id="23" name="矩形 22">
            <a:extLst>
              <a:ext uri="{FF2B5EF4-FFF2-40B4-BE49-F238E27FC236}">
                <a16:creationId xmlns:a16="http://schemas.microsoft.com/office/drawing/2014/main" id="{F0097BBA-2617-4A43-911B-9766F6E3D528}"/>
              </a:ext>
            </a:extLst>
          </p:cNvPr>
          <p:cNvSpPr>
            <a:spLocks noGrp="1"/>
          </p:cNvSpPr>
          <p:nvPr/>
        </p:nvSpPr>
        <p:spPr>
          <a:xfrm>
            <a:off x="1924050" y="1445471"/>
            <a:ext cx="2714625" cy="2324100"/>
          </a:xfrm>
          <a:prstGeom prst="rect">
            <a:avLst/>
          </a:prstGeom>
          <a:solidFill>
            <a:srgbClr val="F6F9FC"/>
          </a:solidFill>
          <a:ln w="17145">
            <a:solidFill>
              <a:srgbClr val="17365D"/>
            </a:solidFill>
            <a:prstDash val="solid"/>
          </a:ln>
        </p:spPr>
      </p:sp>
      <p:sp>
        <p:nvSpPr>
          <p:cNvPr id="24" name="矩形 23">
            <a:extLst>
              <a:ext uri="{FF2B5EF4-FFF2-40B4-BE49-F238E27FC236}">
                <a16:creationId xmlns:a16="http://schemas.microsoft.com/office/drawing/2014/main" id="{ECA3008F-DB0B-4B21-8984-B348AE4DADA6}"/>
              </a:ext>
            </a:extLst>
          </p:cNvPr>
          <p:cNvSpPr>
            <a:spLocks noGrp="1"/>
          </p:cNvSpPr>
          <p:nvPr/>
        </p:nvSpPr>
        <p:spPr>
          <a:xfrm>
            <a:off x="2133600" y="1569296"/>
            <a:ext cx="1524000" cy="247650"/>
          </a:xfrm>
          <a:prstGeom prst="rect">
            <a:avLst/>
          </a:prstGeom>
          <a:noFill/>
          <a:ln w="0">
            <a:noFill/>
            <a:prstDash val="solid"/>
          </a:ln>
        </p:spPr>
        <p:txBody>
          <a:bodyPr wrap="square" lIns="0" tIns="0" rIns="0" bIns="0" anchor="t">
            <a:normAutofit/>
          </a:bodyPr>
          <a:lstStyle/>
          <a:p>
            <a:pPr algn="l">
              <a:lnSpc>
                <a:spcPct val="114000"/>
              </a:lnSpc>
              <a:buNone/>
              <a:defRPr sz="1350" b="1">
                <a:solidFill>
                  <a:srgbClr val="17365D"/>
                </a:solidFill>
                <a:latin typeface="Microsoft YaHei"/>
                <a:ea typeface="Microsoft YaHei"/>
                <a:cs typeface="Microsoft YaHei"/>
              </a:defRPr>
            </a:pPr>
            <a:r>
              <a:rPr sz="1350" b="1">
                <a:solidFill>
                  <a:srgbClr val="17365D"/>
                </a:solidFill>
                <a:latin typeface="Microsoft YaHei"/>
                <a:ea typeface="Microsoft YaHei"/>
                <a:cs typeface="Microsoft YaHei"/>
              </a:rPr>
              <a:t>AD5791BRUZ</a:t>
            </a:r>
          </a:p>
        </p:txBody>
      </p:sp>
      <p:sp>
        <p:nvSpPr>
          <p:cNvPr id="25" name="矩形 24">
            <a:extLst>
              <a:ext uri="{FF2B5EF4-FFF2-40B4-BE49-F238E27FC236}">
                <a16:creationId xmlns:a16="http://schemas.microsoft.com/office/drawing/2014/main" id="{7C3C0893-81D1-4C32-A5BD-48A038E1372B}"/>
              </a:ext>
            </a:extLst>
          </p:cNvPr>
          <p:cNvSpPr>
            <a:spLocks noGrp="1"/>
          </p:cNvSpPr>
          <p:nvPr/>
        </p:nvSpPr>
        <p:spPr>
          <a:xfrm>
            <a:off x="2133600" y="1835996"/>
            <a:ext cx="2000250" cy="219075"/>
          </a:xfrm>
          <a:prstGeom prst="rect">
            <a:avLst/>
          </a:prstGeom>
          <a:noFill/>
          <a:ln w="0">
            <a:noFill/>
            <a:prstDash val="solid"/>
          </a:ln>
        </p:spPr>
        <p:txBody>
          <a:bodyPr wrap="square" lIns="0" tIns="0" rIns="0" bIns="0" anchor="t">
            <a:normAutofit/>
          </a:bodyPr>
          <a:lstStyle/>
          <a:p>
            <a:pPr algn="l">
              <a:lnSpc>
                <a:spcPct val="114000"/>
              </a:lnSpc>
              <a:buNone/>
              <a:defRPr sz="1013" b="0">
                <a:solidFill>
                  <a:srgbClr val="5F6B76"/>
                </a:solidFill>
                <a:latin typeface="Microsoft YaHei"/>
                <a:ea typeface="Microsoft YaHei"/>
                <a:cs typeface="Microsoft YaHei"/>
              </a:defRPr>
            </a:pPr>
            <a:r>
              <a:rPr sz="1013" b="0">
                <a:solidFill>
                  <a:srgbClr val="5F6B76"/>
                </a:solidFill>
                <a:latin typeface="Microsoft YaHei"/>
                <a:ea typeface="Microsoft YaHei"/>
                <a:cs typeface="Microsoft YaHei"/>
              </a:rPr>
              <a:t>20位无缓冲电压输出DAC</a:t>
            </a:r>
          </a:p>
        </p:txBody>
      </p:sp>
      <p:sp>
        <p:nvSpPr>
          <p:cNvPr id="26" name="矩形 25">
            <a:extLst>
              <a:ext uri="{FF2B5EF4-FFF2-40B4-BE49-F238E27FC236}">
                <a16:creationId xmlns:a16="http://schemas.microsoft.com/office/drawing/2014/main" id="{41C3DD6D-7CDE-4241-A05C-D25010D48402}"/>
              </a:ext>
            </a:extLst>
          </p:cNvPr>
          <p:cNvSpPr>
            <a:spLocks noGrp="1"/>
          </p:cNvSpPr>
          <p:nvPr/>
        </p:nvSpPr>
        <p:spPr>
          <a:xfrm>
            <a:off x="2209800" y="2169371"/>
            <a:ext cx="1143000" cy="209550"/>
          </a:xfrm>
          <a:prstGeom prst="rect">
            <a:avLst/>
          </a:prstGeom>
          <a:noFill/>
          <a:ln w="0">
            <a:noFill/>
            <a:prstDash val="solid"/>
          </a:ln>
        </p:spPr>
        <p:txBody>
          <a:bodyPr wrap="square" lIns="0" tIns="0" rIns="0" bIns="0" anchor="t">
            <a:normAutofit/>
          </a:bodyPr>
          <a:lstStyle/>
          <a:p>
            <a:pPr algn="l">
              <a:lnSpc>
                <a:spcPct val="114000"/>
              </a:lnSpc>
              <a:buNone/>
              <a:defRPr sz="1013" b="1">
                <a:solidFill>
                  <a:srgbClr val="202020"/>
                </a:solidFill>
                <a:latin typeface="Microsoft YaHei"/>
                <a:ea typeface="Microsoft YaHei"/>
                <a:cs typeface="Microsoft YaHei"/>
              </a:defRPr>
            </a:pPr>
            <a:r>
              <a:rPr sz="1013" b="1">
                <a:solidFill>
                  <a:srgbClr val="202020"/>
                </a:solidFill>
                <a:latin typeface="Microsoft YaHei"/>
                <a:ea typeface="Microsoft YaHei"/>
                <a:cs typeface="Microsoft YaHei"/>
              </a:rPr>
              <a:t>VREFP  +5 V</a:t>
            </a:r>
          </a:p>
        </p:txBody>
      </p:sp>
      <p:sp>
        <p:nvSpPr>
          <p:cNvPr id="27" name="矩形 26">
            <a:extLst>
              <a:ext uri="{FF2B5EF4-FFF2-40B4-BE49-F238E27FC236}">
                <a16:creationId xmlns:a16="http://schemas.microsoft.com/office/drawing/2014/main" id="{AE5626DA-E89C-4B7B-A3FA-CFF9BD5DB971}"/>
              </a:ext>
            </a:extLst>
          </p:cNvPr>
          <p:cNvSpPr>
            <a:spLocks noGrp="1"/>
          </p:cNvSpPr>
          <p:nvPr/>
        </p:nvSpPr>
        <p:spPr>
          <a:xfrm>
            <a:off x="2209800" y="2436071"/>
            <a:ext cx="1143000" cy="209550"/>
          </a:xfrm>
          <a:prstGeom prst="rect">
            <a:avLst/>
          </a:prstGeom>
          <a:noFill/>
          <a:ln w="0">
            <a:noFill/>
            <a:prstDash val="solid"/>
          </a:ln>
        </p:spPr>
        <p:txBody>
          <a:bodyPr wrap="square" lIns="0" tIns="0" rIns="0" bIns="0" anchor="t">
            <a:normAutofit/>
          </a:bodyPr>
          <a:lstStyle/>
          <a:p>
            <a:pPr algn="l">
              <a:lnSpc>
                <a:spcPct val="114000"/>
              </a:lnSpc>
              <a:buNone/>
              <a:defRPr sz="1013" b="1">
                <a:solidFill>
                  <a:srgbClr val="202020"/>
                </a:solidFill>
                <a:latin typeface="Microsoft YaHei"/>
                <a:ea typeface="Microsoft YaHei"/>
                <a:cs typeface="Microsoft YaHei"/>
              </a:defRPr>
            </a:pPr>
            <a:r>
              <a:rPr sz="1013" b="1">
                <a:solidFill>
                  <a:srgbClr val="202020"/>
                </a:solidFill>
                <a:latin typeface="Microsoft YaHei"/>
                <a:ea typeface="Microsoft YaHei"/>
                <a:cs typeface="Microsoft YaHei"/>
              </a:rPr>
              <a:t>VREFN  −5 V</a:t>
            </a:r>
          </a:p>
        </p:txBody>
      </p:sp>
      <p:sp>
        <p:nvSpPr>
          <p:cNvPr id="28" name="矩形: 圆角 27">
            <a:extLst>
              <a:ext uri="{FF2B5EF4-FFF2-40B4-BE49-F238E27FC236}">
                <a16:creationId xmlns:a16="http://schemas.microsoft.com/office/drawing/2014/main" id="{A4F91155-028F-4798-AD8F-50A0DB5217E2}"/>
              </a:ext>
            </a:extLst>
          </p:cNvPr>
          <p:cNvSpPr>
            <a:spLocks noGrp="1"/>
          </p:cNvSpPr>
          <p:nvPr/>
        </p:nvSpPr>
        <p:spPr>
          <a:xfrm>
            <a:off x="2228850" y="2769446"/>
            <a:ext cx="971550" cy="514350"/>
          </a:xfrm>
          <a:prstGeom prst="roundRect">
            <a:avLst>
              <a:gd name="adj" fmla="val 14815"/>
            </a:avLst>
          </a:prstGeom>
          <a:solidFill>
            <a:srgbClr val="FFFFFF"/>
          </a:solidFill>
          <a:ln w="9525">
            <a:solidFill>
              <a:srgbClr val="2E75B6"/>
            </a:solidFill>
            <a:prstDash val="solid"/>
          </a:ln>
        </p:spPr>
      </p:sp>
      <p:sp>
        <p:nvSpPr>
          <p:cNvPr id="29" name="矩形 28">
            <a:extLst>
              <a:ext uri="{FF2B5EF4-FFF2-40B4-BE49-F238E27FC236}">
                <a16:creationId xmlns:a16="http://schemas.microsoft.com/office/drawing/2014/main" id="{651C23A3-C7E4-4860-AF99-728DA979242D}"/>
              </a:ext>
            </a:extLst>
          </p:cNvPr>
          <p:cNvSpPr>
            <a:spLocks noGrp="1"/>
          </p:cNvSpPr>
          <p:nvPr/>
        </p:nvSpPr>
        <p:spPr>
          <a:xfrm>
            <a:off x="2305050" y="2807546"/>
            <a:ext cx="819150" cy="438150"/>
          </a:xfrm>
          <a:prstGeom prst="rect">
            <a:avLst/>
          </a:prstGeom>
          <a:noFill/>
          <a:ln w="0">
            <a:noFill/>
            <a:prstDash val="solid"/>
          </a:ln>
        </p:spPr>
        <p:txBody>
          <a:bodyPr wrap="square" lIns="0" tIns="0" rIns="0" bIns="0" anchor="ctr">
            <a:normAutofit/>
          </a:bodyPr>
          <a:lstStyle/>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6位分段</a:t>
            </a:r>
          </a:p>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+ 14位R-2R</a:t>
            </a:r>
          </a:p>
        </p:txBody>
      </p:sp>
      <p:sp>
        <p:nvSpPr>
          <p:cNvPr id="30" name="矩形: 圆角 29">
            <a:extLst>
              <a:ext uri="{FF2B5EF4-FFF2-40B4-BE49-F238E27FC236}">
                <a16:creationId xmlns:a16="http://schemas.microsoft.com/office/drawing/2014/main" id="{0BE65FB0-C324-46DE-A4A8-228DE10BE720}"/>
              </a:ext>
            </a:extLst>
          </p:cNvPr>
          <p:cNvSpPr>
            <a:spLocks noGrp="1"/>
          </p:cNvSpPr>
          <p:nvPr/>
        </p:nvSpPr>
        <p:spPr>
          <a:xfrm>
            <a:off x="3333750" y="2769446"/>
            <a:ext cx="1123950" cy="514350"/>
          </a:xfrm>
          <a:prstGeom prst="roundRect">
            <a:avLst>
              <a:gd name="adj" fmla="val 14815"/>
            </a:avLst>
          </a:prstGeom>
          <a:solidFill>
            <a:srgbClr val="FFFFFF"/>
          </a:solidFill>
          <a:ln w="9525">
            <a:solidFill>
              <a:srgbClr val="2E75B6"/>
            </a:solidFill>
            <a:prstDash val="solid"/>
          </a:ln>
        </p:spPr>
      </p:sp>
      <p:sp>
        <p:nvSpPr>
          <p:cNvPr id="31" name="矩形 30">
            <a:extLst>
              <a:ext uri="{FF2B5EF4-FFF2-40B4-BE49-F238E27FC236}">
                <a16:creationId xmlns:a16="http://schemas.microsoft.com/office/drawing/2014/main" id="{5BE1E404-AA03-4125-9133-264C439C20BF}"/>
              </a:ext>
            </a:extLst>
          </p:cNvPr>
          <p:cNvSpPr>
            <a:spLocks noGrp="1"/>
          </p:cNvSpPr>
          <p:nvPr/>
        </p:nvSpPr>
        <p:spPr>
          <a:xfrm>
            <a:off x="3409950" y="2807546"/>
            <a:ext cx="971550" cy="438150"/>
          </a:xfrm>
          <a:prstGeom prst="rect">
            <a:avLst/>
          </a:prstGeom>
          <a:noFill/>
          <a:ln w="0">
            <a:noFill/>
            <a:prstDash val="solid"/>
          </a:ln>
        </p:spPr>
        <p:txBody>
          <a:bodyPr wrap="square" lIns="0" tIns="0" rIns="0" bIns="0" anchor="ctr">
            <a:normAutofit fontScale="96686"/>
          </a:bodyPr>
          <a:lstStyle/>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RBUF=1</a:t>
            </a:r>
          </a:p>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R1∥RFB=3.4 kΩ</a:t>
            </a:r>
          </a:p>
        </p:txBody>
      </p:sp>
      <p:sp>
        <p:nvSpPr>
          <p:cNvPr id="32" name="矩形 31">
            <a:extLst>
              <a:ext uri="{FF2B5EF4-FFF2-40B4-BE49-F238E27FC236}">
                <a16:creationId xmlns:a16="http://schemas.microsoft.com/office/drawing/2014/main" id="{9E0FF00B-4E89-47CC-8DE2-A94D2E119F68}"/>
              </a:ext>
            </a:extLst>
          </p:cNvPr>
          <p:cNvSpPr>
            <a:spLocks noGrp="1"/>
          </p:cNvSpPr>
          <p:nvPr/>
        </p:nvSpPr>
        <p:spPr>
          <a:xfrm>
            <a:off x="4171950" y="1864571"/>
            <a:ext cx="428625" cy="190500"/>
          </a:xfrm>
          <a:prstGeom prst="rect">
            <a:avLst/>
          </a:prstGeom>
          <a:noFill/>
          <a:ln w="0">
            <a:noFill/>
            <a:prstDash val="solid"/>
          </a:ln>
        </p:spPr>
        <p:txBody>
          <a:bodyPr wrap="square" lIns="0" tIns="0" rIns="0" bIns="0" anchor="t">
            <a:normAutofit/>
          </a:bodyPr>
          <a:lstStyle/>
          <a:p>
            <a:pPr algn="r">
              <a:lnSpc>
                <a:spcPct val="114000"/>
              </a:lnSpc>
              <a:buNone/>
              <a:defRPr sz="938" b="1">
                <a:solidFill>
                  <a:srgbClr val="5F6B76"/>
                </a:solidFill>
                <a:latin typeface="Microsoft YaHei"/>
                <a:ea typeface="Microsoft YaHei"/>
                <a:cs typeface="Microsoft YaHei"/>
              </a:defRPr>
            </a:pPr>
            <a:r>
              <a:rPr sz="938" b="1">
                <a:solidFill>
                  <a:srgbClr val="5F6B76"/>
                </a:solidFill>
                <a:latin typeface="Microsoft YaHei"/>
                <a:ea typeface="Microsoft YaHei"/>
                <a:cs typeface="Microsoft YaHei"/>
              </a:rPr>
              <a:t>VOUT</a:t>
            </a:r>
          </a:p>
        </p:txBody>
      </p:sp>
      <p:sp>
        <p:nvSpPr>
          <p:cNvPr id="33" name="矩形 32">
            <a:extLst>
              <a:ext uri="{FF2B5EF4-FFF2-40B4-BE49-F238E27FC236}">
                <a16:creationId xmlns:a16="http://schemas.microsoft.com/office/drawing/2014/main" id="{EE75A17A-D08F-46CB-A472-EC7EB1D48AC9}"/>
              </a:ext>
            </a:extLst>
          </p:cNvPr>
          <p:cNvSpPr>
            <a:spLocks noGrp="1"/>
          </p:cNvSpPr>
          <p:nvPr/>
        </p:nvSpPr>
        <p:spPr>
          <a:xfrm>
            <a:off x="4171950" y="2569421"/>
            <a:ext cx="428625" cy="190500"/>
          </a:xfrm>
          <a:prstGeom prst="rect">
            <a:avLst/>
          </a:prstGeom>
          <a:noFill/>
          <a:ln w="0">
            <a:noFill/>
            <a:prstDash val="solid"/>
          </a:ln>
        </p:spPr>
        <p:txBody>
          <a:bodyPr wrap="square" lIns="0" tIns="0" rIns="0" bIns="0" anchor="t">
            <a:normAutofit/>
          </a:bodyPr>
          <a:lstStyle/>
          <a:p>
            <a:pPr algn="r">
              <a:lnSpc>
                <a:spcPct val="114000"/>
              </a:lnSpc>
              <a:buNone/>
              <a:defRPr sz="938" b="1">
                <a:solidFill>
                  <a:srgbClr val="5F6B76"/>
                </a:solidFill>
                <a:latin typeface="Microsoft YaHei"/>
                <a:ea typeface="Microsoft YaHei"/>
                <a:cs typeface="Microsoft YaHei"/>
              </a:defRPr>
            </a:pPr>
            <a:r>
              <a:rPr sz="938" b="1">
                <a:solidFill>
                  <a:srgbClr val="5F6B76"/>
                </a:solidFill>
                <a:latin typeface="Microsoft YaHei"/>
                <a:ea typeface="Microsoft YaHei"/>
                <a:cs typeface="Microsoft YaHei"/>
              </a:rPr>
              <a:t>INV</a:t>
            </a:r>
          </a:p>
        </p:txBody>
      </p:sp>
      <p:sp>
        <p:nvSpPr>
          <p:cNvPr id="34" name="矩形 33">
            <a:extLst>
              <a:ext uri="{FF2B5EF4-FFF2-40B4-BE49-F238E27FC236}">
                <a16:creationId xmlns:a16="http://schemas.microsoft.com/office/drawing/2014/main" id="{0C25FB4C-BB79-4872-994C-62B63E65DD3A}"/>
              </a:ext>
            </a:extLst>
          </p:cNvPr>
          <p:cNvSpPr>
            <a:spLocks noGrp="1"/>
          </p:cNvSpPr>
          <p:nvPr/>
        </p:nvSpPr>
        <p:spPr>
          <a:xfrm>
            <a:off x="4171950" y="3302846"/>
            <a:ext cx="428625" cy="190500"/>
          </a:xfrm>
          <a:prstGeom prst="rect">
            <a:avLst/>
          </a:prstGeom>
          <a:noFill/>
          <a:ln w="0">
            <a:noFill/>
            <a:prstDash val="solid"/>
          </a:ln>
        </p:spPr>
        <p:txBody>
          <a:bodyPr wrap="square" lIns="0" tIns="0" rIns="0" bIns="0" anchor="t">
            <a:normAutofit/>
          </a:bodyPr>
          <a:lstStyle/>
          <a:p>
            <a:pPr algn="r">
              <a:lnSpc>
                <a:spcPct val="114000"/>
              </a:lnSpc>
              <a:buNone/>
              <a:defRPr sz="938" b="1">
                <a:solidFill>
                  <a:srgbClr val="5F6B76"/>
                </a:solidFill>
                <a:latin typeface="Microsoft YaHei"/>
                <a:ea typeface="Microsoft YaHei"/>
                <a:cs typeface="Microsoft YaHei"/>
              </a:defRPr>
            </a:pPr>
            <a:r>
              <a:rPr sz="938" b="1">
                <a:solidFill>
                  <a:srgbClr val="5F6B76"/>
                </a:solidFill>
                <a:latin typeface="Microsoft YaHei"/>
                <a:ea typeface="Microsoft YaHei"/>
                <a:cs typeface="Microsoft YaHei"/>
              </a:rPr>
              <a:t>RFB</a:t>
            </a:r>
          </a:p>
        </p:txBody>
      </p:sp>
      <p:sp>
        <p:nvSpPr>
          <p:cNvPr id="35" name="等腰三角形 34">
            <a:extLst>
              <a:ext uri="{FF2B5EF4-FFF2-40B4-BE49-F238E27FC236}">
                <a16:creationId xmlns:a16="http://schemas.microsoft.com/office/drawing/2014/main" id="{03281F78-9294-4212-A51A-159D9FE70AF5}"/>
              </a:ext>
            </a:extLst>
          </p:cNvPr>
          <p:cNvSpPr>
            <a:spLocks noGrp="1"/>
          </p:cNvSpPr>
          <p:nvPr/>
        </p:nvSpPr>
        <p:spPr>
          <a:xfrm rot="-1800000">
            <a:off x="5667016" y="1624663"/>
            <a:ext cx="1270384" cy="1100964"/>
          </a:xfrm>
          <a:prstGeom prst="triangle">
            <a:avLst/>
          </a:prstGeom>
          <a:solidFill>
            <a:srgbClr val="F6F9FC"/>
          </a:solidFill>
          <a:ln w="17145">
            <a:solidFill>
              <a:srgbClr val="17365D"/>
            </a:solidFill>
            <a:prstDash val="solid"/>
          </a:ln>
        </p:spPr>
      </p:sp>
      <p:sp>
        <p:nvSpPr>
          <p:cNvPr id="36" name="矩形 35">
            <a:extLst>
              <a:ext uri="{FF2B5EF4-FFF2-40B4-BE49-F238E27FC236}">
                <a16:creationId xmlns:a16="http://schemas.microsoft.com/office/drawing/2014/main" id="{D71E40E3-A327-43BC-ACBD-BB41F44D9C96}"/>
              </a:ext>
            </a:extLst>
          </p:cNvPr>
          <p:cNvSpPr>
            <a:spLocks noGrp="1"/>
          </p:cNvSpPr>
          <p:nvPr/>
        </p:nvSpPr>
        <p:spPr>
          <a:xfrm>
            <a:off x="6057900" y="1997921"/>
            <a:ext cx="190500" cy="190500"/>
          </a:xfrm>
          <a:prstGeom prst="rect">
            <a:avLst/>
          </a:prstGeom>
          <a:noFill/>
          <a:ln w="0">
            <a:noFill/>
            <a:prstDash val="solid"/>
          </a:ln>
        </p:spPr>
        <p:txBody>
          <a:bodyPr wrap="square" lIns="0" tIns="0" rIns="0" bIns="0" anchor="ctr">
            <a:normAutofit fontScale="98874" lnSpcReduction="10000"/>
          </a:bodyPr>
          <a:lstStyle/>
          <a:p>
            <a:pPr algn="ctr">
              <a:lnSpc>
                <a:spcPct val="114000"/>
              </a:lnSpc>
              <a:buNone/>
              <a:defRPr sz="1200" b="1">
                <a:solidFill>
                  <a:srgbClr val="202020"/>
                </a:solidFill>
                <a:latin typeface="Microsoft YaHei"/>
                <a:ea typeface="Microsoft YaHei"/>
                <a:cs typeface="Microsoft YaHei"/>
              </a:defRPr>
            </a:pPr>
            <a:r>
              <a:rPr sz="1200" b="1">
                <a:solidFill>
                  <a:srgbClr val="202020"/>
                </a:solidFill>
                <a:latin typeface="Microsoft YaHei"/>
                <a:ea typeface="Microsoft YaHei"/>
                <a:cs typeface="Microsoft YaHei"/>
              </a:rPr>
              <a:t>+</a:t>
            </a:r>
          </a:p>
        </p:txBody>
      </p:sp>
      <p:sp>
        <p:nvSpPr>
          <p:cNvPr id="37" name="矩形 36">
            <a:extLst>
              <a:ext uri="{FF2B5EF4-FFF2-40B4-BE49-F238E27FC236}">
                <a16:creationId xmlns:a16="http://schemas.microsoft.com/office/drawing/2014/main" id="{13972F76-FC0E-47E3-9F53-E880A86C2A30}"/>
              </a:ext>
            </a:extLst>
          </p:cNvPr>
          <p:cNvSpPr>
            <a:spLocks noGrp="1"/>
          </p:cNvSpPr>
          <p:nvPr/>
        </p:nvSpPr>
        <p:spPr>
          <a:xfrm>
            <a:off x="6057900" y="2436071"/>
            <a:ext cx="190500" cy="190500"/>
          </a:xfrm>
          <a:prstGeom prst="rect">
            <a:avLst/>
          </a:prstGeom>
          <a:noFill/>
          <a:ln w="0">
            <a:noFill/>
            <a:prstDash val="solid"/>
          </a:ln>
        </p:spPr>
        <p:txBody>
          <a:bodyPr wrap="square" lIns="0" tIns="0" rIns="0" bIns="0" anchor="ctr">
            <a:normAutofit fontScale="98874" lnSpcReduction="10000"/>
          </a:bodyPr>
          <a:lstStyle/>
          <a:p>
            <a:pPr algn="ctr">
              <a:lnSpc>
                <a:spcPct val="114000"/>
              </a:lnSpc>
              <a:buNone/>
              <a:defRPr sz="1200" b="1">
                <a:solidFill>
                  <a:srgbClr val="202020"/>
                </a:solidFill>
                <a:latin typeface="Microsoft YaHei"/>
                <a:ea typeface="Microsoft YaHei"/>
                <a:cs typeface="Microsoft YaHei"/>
              </a:defRPr>
            </a:pPr>
            <a:r>
              <a:rPr sz="1200" b="1">
                <a:solidFill>
                  <a:srgbClr val="202020"/>
                </a:solidFill>
                <a:latin typeface="Microsoft YaHei"/>
                <a:ea typeface="Microsoft YaHei"/>
                <a:cs typeface="Microsoft YaHei"/>
              </a:rPr>
              <a:t>−</a:t>
            </a:r>
          </a:p>
        </p:txBody>
      </p:sp>
      <p:sp>
        <p:nvSpPr>
          <p:cNvPr id="38" name="矩形 37">
            <a:extLst>
              <a:ext uri="{FF2B5EF4-FFF2-40B4-BE49-F238E27FC236}">
                <a16:creationId xmlns:a16="http://schemas.microsoft.com/office/drawing/2014/main" id="{70D1DC3B-93A0-4EC3-9749-1959CC161F8B}"/>
              </a:ext>
            </a:extLst>
          </p:cNvPr>
          <p:cNvSpPr>
            <a:spLocks noGrp="1"/>
          </p:cNvSpPr>
          <p:nvPr/>
        </p:nvSpPr>
        <p:spPr>
          <a:xfrm>
            <a:off x="6315075" y="2209377"/>
            <a:ext cx="628650" cy="228600"/>
          </a:xfrm>
          <a:prstGeom prst="rect">
            <a:avLst/>
          </a:prstGeom>
          <a:noFill/>
          <a:ln w="0">
            <a:noFill/>
            <a:prstDash val="solid"/>
          </a:ln>
        </p:spPr>
        <p:txBody>
          <a:bodyPr wrap="square" lIns="0" tIns="0" rIns="0" bIns="0" anchor="ctr">
            <a:normAutofit/>
          </a:bodyPr>
          <a:lstStyle/>
          <a:p>
            <a:pPr algn="ctr">
              <a:lnSpc>
                <a:spcPct val="114000"/>
              </a:lnSpc>
              <a:buNone/>
              <a:defRPr sz="1050" b="1">
                <a:solidFill>
                  <a:srgbClr val="17365D"/>
                </a:solidFill>
                <a:latin typeface="Microsoft YaHei"/>
                <a:ea typeface="Microsoft YaHei"/>
                <a:cs typeface="Microsoft YaHei"/>
              </a:defRPr>
            </a:pPr>
            <a:r>
              <a:rPr sz="1050" b="1">
                <a:solidFill>
                  <a:srgbClr val="17365D"/>
                </a:solidFill>
                <a:latin typeface="Microsoft YaHei"/>
                <a:ea typeface="Microsoft YaHei"/>
                <a:cs typeface="Microsoft YaHei"/>
              </a:rPr>
              <a:t>OPA828</a:t>
            </a:r>
          </a:p>
        </p:txBody>
      </p:sp>
      <p:sp>
        <p:nvSpPr>
          <p:cNvPr id="39" name="矩形: 圆角 38">
            <a:extLst>
              <a:ext uri="{FF2B5EF4-FFF2-40B4-BE49-F238E27FC236}">
                <a16:creationId xmlns:a16="http://schemas.microsoft.com/office/drawing/2014/main" id="{2C8CEABA-1343-4E54-93FE-C22DA28356DB}"/>
              </a:ext>
            </a:extLst>
          </p:cNvPr>
          <p:cNvSpPr>
            <a:spLocks noGrp="1"/>
          </p:cNvSpPr>
          <p:nvPr/>
        </p:nvSpPr>
        <p:spPr>
          <a:xfrm>
            <a:off x="8115300" y="2004349"/>
            <a:ext cx="1123950" cy="619125"/>
          </a:xfrm>
          <a:prstGeom prst="roundRect">
            <a:avLst>
              <a:gd name="adj" fmla="val 12308"/>
            </a:avLst>
          </a:prstGeom>
          <a:solidFill>
            <a:srgbClr val="FFFFFF"/>
          </a:solidFill>
          <a:ln w="14288">
            <a:solidFill>
              <a:srgbClr val="2E75B6"/>
            </a:solidFill>
            <a:prstDash val="solid"/>
          </a:ln>
        </p:spPr>
      </p:sp>
      <p:sp>
        <p:nvSpPr>
          <p:cNvPr id="40" name="矩形 39">
            <a:extLst>
              <a:ext uri="{FF2B5EF4-FFF2-40B4-BE49-F238E27FC236}">
                <a16:creationId xmlns:a16="http://schemas.microsoft.com/office/drawing/2014/main" id="{B0F1E245-550B-4DDE-A57A-1CB9DB6C15CB}"/>
              </a:ext>
            </a:extLst>
          </p:cNvPr>
          <p:cNvSpPr>
            <a:spLocks noGrp="1"/>
          </p:cNvSpPr>
          <p:nvPr/>
        </p:nvSpPr>
        <p:spPr>
          <a:xfrm>
            <a:off x="8191500" y="2042449"/>
            <a:ext cx="971550" cy="542925"/>
          </a:xfrm>
          <a:prstGeom prst="rect">
            <a:avLst/>
          </a:prstGeom>
          <a:noFill/>
          <a:ln w="0">
            <a:noFill/>
            <a:prstDash val="solid"/>
          </a:ln>
        </p:spPr>
        <p:txBody>
          <a:bodyPr wrap="square" lIns="0" tIns="0" rIns="0" bIns="0" anchor="ctr">
            <a:normAutofit/>
          </a:bodyPr>
          <a:lstStyle/>
          <a:p>
            <a:pPr algn="ctr">
              <a:lnSpc>
                <a:spcPct val="105000"/>
              </a:lnSpc>
              <a:buNone/>
              <a:defRPr sz="923" b="1">
                <a:solidFill>
                  <a:srgbClr val="202020"/>
                </a:solidFill>
                <a:latin typeface="Microsoft YaHei"/>
                <a:ea typeface="Microsoft YaHei"/>
                <a:cs typeface="Microsoft YaHei"/>
              </a:defRPr>
            </a:pPr>
            <a:r>
              <a:rPr sz="923" b="1">
                <a:solidFill>
                  <a:srgbClr val="202020"/>
                </a:solidFill>
                <a:latin typeface="Microsoft YaHei"/>
                <a:ea typeface="Microsoft YaHei"/>
                <a:cs typeface="Microsoft YaHei"/>
              </a:rPr>
              <a:t>DriverOUT</a:t>
            </a:r>
          </a:p>
          <a:p>
            <a:pPr algn="ctr">
              <a:lnSpc>
                <a:spcPct val="105000"/>
              </a:lnSpc>
              <a:buNone/>
              <a:defRPr sz="923" b="1">
                <a:solidFill>
                  <a:srgbClr val="202020"/>
                </a:solidFill>
                <a:latin typeface="Microsoft YaHei"/>
                <a:ea typeface="Microsoft YaHei"/>
                <a:cs typeface="Microsoft YaHei"/>
              </a:defRPr>
            </a:pPr>
            <a:r>
              <a:rPr sz="923" b="1">
                <a:solidFill>
                  <a:srgbClr val="202020"/>
                </a:solidFill>
                <a:latin typeface="Microsoft YaHei"/>
                <a:ea typeface="Microsoft YaHei"/>
                <a:cs typeface="Microsoft YaHei"/>
              </a:rPr>
              <a:t>至后级滤波器</a:t>
            </a:r>
          </a:p>
        </p:txBody>
      </p:sp>
      <p:sp>
        <p:nvSpPr>
          <p:cNvPr id="54" name="等腰三角形 53">
            <a:extLst>
              <a:ext uri="{FF2B5EF4-FFF2-40B4-BE49-F238E27FC236}">
                <a16:creationId xmlns:a16="http://schemas.microsoft.com/office/drawing/2014/main" id="{CD6AA911-DBA7-56C9-F1FE-BE0837304A54}"/>
              </a:ext>
            </a:extLst>
          </p:cNvPr>
          <p:cNvSpPr>
            <a:spLocks noGrp="1"/>
          </p:cNvSpPr>
          <p:nvPr/>
        </p:nvSpPr>
        <p:spPr>
          <a:xfrm rot="-1800000">
            <a:off x="5637802" y="4236873"/>
            <a:ext cx="1319647" cy="1133921"/>
          </a:xfrm>
          <a:prstGeom prst="triangle">
            <a:avLst/>
          </a:prstGeom>
          <a:solidFill>
            <a:srgbClr val="F6F9FC"/>
          </a:solidFill>
          <a:ln w="17145">
            <a:solidFill>
              <a:srgbClr val="17365D"/>
            </a:solidFill>
            <a:prstDash val="solid"/>
          </a:ln>
        </p:spPr>
      </p:sp>
      <p:sp>
        <p:nvSpPr>
          <p:cNvPr id="55" name="箭头: 右 54">
            <a:extLst>
              <a:ext uri="{FF2B5EF4-FFF2-40B4-BE49-F238E27FC236}">
                <a16:creationId xmlns:a16="http://schemas.microsoft.com/office/drawing/2014/main" id="{EE3FAB3E-5259-13EF-C642-166BD38BA8FA}"/>
              </a:ext>
            </a:extLst>
          </p:cNvPr>
          <p:cNvSpPr>
            <a:spLocks noGrp="1"/>
          </p:cNvSpPr>
          <p:nvPr/>
        </p:nvSpPr>
        <p:spPr>
          <a:xfrm>
            <a:off x="1560210" y="5317118"/>
            <a:ext cx="381000" cy="133350"/>
          </a:xfrm>
          <a:prstGeom prst="rightArrow">
            <a:avLst/>
          </a:prstGeom>
          <a:solidFill>
            <a:srgbClr val="17365D"/>
          </a:solidFill>
          <a:ln w="0">
            <a:solidFill>
              <a:srgbClr val="17365D"/>
            </a:solidFill>
            <a:prstDash val="solid"/>
          </a:ln>
        </p:spPr>
      </p:sp>
      <p:sp>
        <p:nvSpPr>
          <p:cNvPr id="56" name="矩形 55">
            <a:extLst>
              <a:ext uri="{FF2B5EF4-FFF2-40B4-BE49-F238E27FC236}">
                <a16:creationId xmlns:a16="http://schemas.microsoft.com/office/drawing/2014/main" id="{9DF4D519-A6D9-7271-26AE-49DFF6279BE7}"/>
              </a:ext>
            </a:extLst>
          </p:cNvPr>
          <p:cNvSpPr>
            <a:spLocks noGrp="1"/>
          </p:cNvSpPr>
          <p:nvPr/>
        </p:nvSpPr>
        <p:spPr>
          <a:xfrm>
            <a:off x="4772025" y="4605572"/>
            <a:ext cx="1238250" cy="19050"/>
          </a:xfrm>
          <a:prstGeom prst="rect">
            <a:avLst/>
          </a:prstGeom>
          <a:solidFill>
            <a:srgbClr val="17365D"/>
          </a:solidFill>
          <a:ln w="0">
            <a:solidFill>
              <a:srgbClr val="17365D"/>
            </a:solidFill>
            <a:prstDash val="solid"/>
          </a:ln>
        </p:spPr>
      </p:sp>
      <p:sp>
        <p:nvSpPr>
          <p:cNvPr id="57" name="矩形 56">
            <a:extLst>
              <a:ext uri="{FF2B5EF4-FFF2-40B4-BE49-F238E27FC236}">
                <a16:creationId xmlns:a16="http://schemas.microsoft.com/office/drawing/2014/main" id="{F48F8472-08D0-0B4D-B2F0-1F803DFFA252}"/>
              </a:ext>
            </a:extLst>
          </p:cNvPr>
          <p:cNvSpPr>
            <a:spLocks noGrp="1"/>
          </p:cNvSpPr>
          <p:nvPr/>
        </p:nvSpPr>
        <p:spPr>
          <a:xfrm>
            <a:off x="5581650" y="4605572"/>
            <a:ext cx="428625" cy="19050"/>
          </a:xfrm>
          <a:prstGeom prst="rect">
            <a:avLst/>
          </a:prstGeom>
          <a:solidFill>
            <a:srgbClr val="17365D"/>
          </a:solidFill>
          <a:ln w="0">
            <a:solidFill>
              <a:srgbClr val="17365D"/>
            </a:solidFill>
            <a:prstDash val="solid"/>
          </a:ln>
        </p:spPr>
      </p:sp>
      <p:sp>
        <p:nvSpPr>
          <p:cNvPr id="58" name="矩形 57">
            <a:extLst>
              <a:ext uri="{FF2B5EF4-FFF2-40B4-BE49-F238E27FC236}">
                <a16:creationId xmlns:a16="http://schemas.microsoft.com/office/drawing/2014/main" id="{219CF349-45F3-92D7-B7C3-3896C744C4E2}"/>
              </a:ext>
            </a:extLst>
          </p:cNvPr>
          <p:cNvSpPr>
            <a:spLocks noGrp="1"/>
          </p:cNvSpPr>
          <p:nvPr/>
        </p:nvSpPr>
        <p:spPr>
          <a:xfrm>
            <a:off x="4772025" y="5329472"/>
            <a:ext cx="1238250" cy="19050"/>
          </a:xfrm>
          <a:prstGeom prst="rect">
            <a:avLst/>
          </a:prstGeom>
          <a:solidFill>
            <a:srgbClr val="17365D"/>
          </a:solidFill>
          <a:ln w="0">
            <a:solidFill>
              <a:srgbClr val="17365D"/>
            </a:solidFill>
            <a:prstDash val="solid"/>
          </a:ln>
        </p:spPr>
      </p:sp>
      <p:sp>
        <p:nvSpPr>
          <p:cNvPr id="59" name="矩形 58">
            <a:extLst>
              <a:ext uri="{FF2B5EF4-FFF2-40B4-BE49-F238E27FC236}">
                <a16:creationId xmlns:a16="http://schemas.microsoft.com/office/drawing/2014/main" id="{11737B46-2023-BAFD-7064-4FA175F94A63}"/>
              </a:ext>
            </a:extLst>
          </p:cNvPr>
          <p:cNvSpPr>
            <a:spLocks noGrp="1"/>
          </p:cNvSpPr>
          <p:nvPr/>
        </p:nvSpPr>
        <p:spPr>
          <a:xfrm>
            <a:off x="7134225" y="4957997"/>
            <a:ext cx="720000" cy="19050"/>
          </a:xfrm>
          <a:prstGeom prst="rect">
            <a:avLst/>
          </a:prstGeom>
          <a:solidFill>
            <a:srgbClr val="17365D"/>
          </a:solidFill>
          <a:ln w="0">
            <a:solidFill>
              <a:srgbClr val="17365D"/>
            </a:solidFill>
            <a:prstDash val="solid"/>
          </a:ln>
        </p:spPr>
      </p:sp>
      <p:sp>
        <p:nvSpPr>
          <p:cNvPr id="60" name="矩形 59">
            <a:extLst>
              <a:ext uri="{FF2B5EF4-FFF2-40B4-BE49-F238E27FC236}">
                <a16:creationId xmlns:a16="http://schemas.microsoft.com/office/drawing/2014/main" id="{A8560888-F983-990F-B133-CB8FDEF876DD}"/>
              </a:ext>
            </a:extLst>
          </p:cNvPr>
          <p:cNvSpPr>
            <a:spLocks noGrp="1"/>
          </p:cNvSpPr>
          <p:nvPr/>
        </p:nvSpPr>
        <p:spPr>
          <a:xfrm>
            <a:off x="7439025" y="4957997"/>
            <a:ext cx="19050" cy="1190625"/>
          </a:xfrm>
          <a:prstGeom prst="rect">
            <a:avLst/>
          </a:prstGeom>
          <a:solidFill>
            <a:srgbClr val="17365D"/>
          </a:solidFill>
          <a:ln w="0">
            <a:solidFill>
              <a:srgbClr val="17365D"/>
            </a:solidFill>
            <a:prstDash val="solid"/>
          </a:ln>
        </p:spPr>
      </p:sp>
      <p:sp>
        <p:nvSpPr>
          <p:cNvPr id="61" name="矩形 60">
            <a:extLst>
              <a:ext uri="{FF2B5EF4-FFF2-40B4-BE49-F238E27FC236}">
                <a16:creationId xmlns:a16="http://schemas.microsoft.com/office/drawing/2014/main" id="{3ED9A8F4-5B57-3EAC-4458-A228BB155635}"/>
              </a:ext>
            </a:extLst>
          </p:cNvPr>
          <p:cNvSpPr>
            <a:spLocks noGrp="1"/>
          </p:cNvSpPr>
          <p:nvPr/>
        </p:nvSpPr>
        <p:spPr>
          <a:xfrm>
            <a:off x="4772025" y="6129572"/>
            <a:ext cx="2686050" cy="19050"/>
          </a:xfrm>
          <a:prstGeom prst="rect">
            <a:avLst/>
          </a:prstGeom>
          <a:solidFill>
            <a:srgbClr val="17365D"/>
          </a:solidFill>
          <a:ln w="0">
            <a:solidFill>
              <a:srgbClr val="17365D"/>
            </a:solidFill>
            <a:prstDash val="solid"/>
          </a:ln>
        </p:spPr>
      </p:sp>
      <p:sp>
        <p:nvSpPr>
          <p:cNvPr id="62" name="矩形 61">
            <a:extLst>
              <a:ext uri="{FF2B5EF4-FFF2-40B4-BE49-F238E27FC236}">
                <a16:creationId xmlns:a16="http://schemas.microsoft.com/office/drawing/2014/main" id="{1CCA6CC4-BC52-F757-046E-458F2F74148B}"/>
              </a:ext>
            </a:extLst>
          </p:cNvPr>
          <p:cNvSpPr>
            <a:spLocks noGrp="1"/>
          </p:cNvSpPr>
          <p:nvPr/>
        </p:nvSpPr>
        <p:spPr>
          <a:xfrm>
            <a:off x="4772025" y="5786672"/>
            <a:ext cx="2667000" cy="19050"/>
          </a:xfrm>
          <a:prstGeom prst="rect">
            <a:avLst/>
          </a:prstGeom>
          <a:solidFill>
            <a:srgbClr val="17365D"/>
          </a:solidFill>
          <a:ln w="0">
            <a:solidFill>
              <a:srgbClr val="17365D"/>
            </a:solidFill>
            <a:prstDash val="solid"/>
          </a:ln>
        </p:spPr>
      </p:sp>
      <p:sp>
        <p:nvSpPr>
          <p:cNvPr id="63" name="矩形 62">
            <a:extLst>
              <a:ext uri="{FF2B5EF4-FFF2-40B4-BE49-F238E27FC236}">
                <a16:creationId xmlns:a16="http://schemas.microsoft.com/office/drawing/2014/main" id="{6C86A2A5-F6CC-4036-696F-53391D30AFED}"/>
              </a:ext>
            </a:extLst>
          </p:cNvPr>
          <p:cNvSpPr>
            <a:spLocks noGrp="1"/>
          </p:cNvSpPr>
          <p:nvPr/>
        </p:nvSpPr>
        <p:spPr>
          <a:xfrm>
            <a:off x="5724525" y="5329472"/>
            <a:ext cx="19050" cy="352425"/>
          </a:xfrm>
          <a:prstGeom prst="rect">
            <a:avLst/>
          </a:prstGeom>
          <a:solidFill>
            <a:srgbClr val="17365D"/>
          </a:solidFill>
          <a:ln w="0">
            <a:solidFill>
              <a:srgbClr val="17365D"/>
            </a:solidFill>
            <a:prstDash val="solid"/>
          </a:ln>
        </p:spPr>
      </p:sp>
      <p:sp>
        <p:nvSpPr>
          <p:cNvPr id="64" name="矩形 63">
            <a:extLst>
              <a:ext uri="{FF2B5EF4-FFF2-40B4-BE49-F238E27FC236}">
                <a16:creationId xmlns:a16="http://schemas.microsoft.com/office/drawing/2014/main" id="{3915ED3E-D7E2-4209-AA77-1420B4DA52B6}"/>
              </a:ext>
            </a:extLst>
          </p:cNvPr>
          <p:cNvSpPr>
            <a:spLocks noGrp="1"/>
          </p:cNvSpPr>
          <p:nvPr/>
        </p:nvSpPr>
        <p:spPr>
          <a:xfrm>
            <a:off x="5619750" y="5691422"/>
            <a:ext cx="228600" cy="19050"/>
          </a:xfrm>
          <a:prstGeom prst="rect">
            <a:avLst/>
          </a:prstGeom>
          <a:solidFill>
            <a:srgbClr val="17365D"/>
          </a:solidFill>
          <a:ln w="0">
            <a:solidFill>
              <a:srgbClr val="17365D"/>
            </a:solidFill>
            <a:prstDash val="solid"/>
          </a:ln>
        </p:spPr>
      </p:sp>
      <p:sp>
        <p:nvSpPr>
          <p:cNvPr id="65" name="矩形 64">
            <a:extLst>
              <a:ext uri="{FF2B5EF4-FFF2-40B4-BE49-F238E27FC236}">
                <a16:creationId xmlns:a16="http://schemas.microsoft.com/office/drawing/2014/main" id="{41D72865-F31C-AEBA-76B4-9579D9448F69}"/>
              </a:ext>
            </a:extLst>
          </p:cNvPr>
          <p:cNvSpPr>
            <a:spLocks noGrp="1"/>
          </p:cNvSpPr>
          <p:nvPr/>
        </p:nvSpPr>
        <p:spPr>
          <a:xfrm>
            <a:off x="5619750" y="5767622"/>
            <a:ext cx="228600" cy="19050"/>
          </a:xfrm>
          <a:prstGeom prst="rect">
            <a:avLst/>
          </a:prstGeom>
          <a:solidFill>
            <a:srgbClr val="17365D"/>
          </a:solidFill>
          <a:ln w="0">
            <a:solidFill>
              <a:srgbClr val="17365D"/>
            </a:solidFill>
            <a:prstDash val="solid"/>
          </a:ln>
        </p:spPr>
      </p:sp>
      <p:sp>
        <p:nvSpPr>
          <p:cNvPr id="66" name="矩形 65">
            <a:extLst>
              <a:ext uri="{FF2B5EF4-FFF2-40B4-BE49-F238E27FC236}">
                <a16:creationId xmlns:a16="http://schemas.microsoft.com/office/drawing/2014/main" id="{DC14F45D-3C23-4A3A-C205-1C45A9998569}"/>
              </a:ext>
            </a:extLst>
          </p:cNvPr>
          <p:cNvSpPr>
            <a:spLocks noGrp="1"/>
          </p:cNvSpPr>
          <p:nvPr/>
        </p:nvSpPr>
        <p:spPr>
          <a:xfrm>
            <a:off x="5724525" y="5786672"/>
            <a:ext cx="19050" cy="342900"/>
          </a:xfrm>
          <a:prstGeom prst="rect">
            <a:avLst/>
          </a:prstGeom>
          <a:solidFill>
            <a:srgbClr val="17365D"/>
          </a:solidFill>
          <a:ln w="0">
            <a:solidFill>
              <a:srgbClr val="17365D"/>
            </a:solidFill>
            <a:prstDash val="solid"/>
          </a:ln>
        </p:spPr>
      </p:sp>
      <p:sp>
        <p:nvSpPr>
          <p:cNvPr id="67" name="矩形 66">
            <a:extLst>
              <a:ext uri="{FF2B5EF4-FFF2-40B4-BE49-F238E27FC236}">
                <a16:creationId xmlns:a16="http://schemas.microsoft.com/office/drawing/2014/main" id="{3F1E6AAF-E04F-75D1-DD1A-1E16755FC04A}"/>
              </a:ext>
            </a:extLst>
          </p:cNvPr>
          <p:cNvSpPr>
            <a:spLocks noGrp="1"/>
          </p:cNvSpPr>
          <p:nvPr/>
        </p:nvSpPr>
        <p:spPr>
          <a:xfrm>
            <a:off x="5869495" y="5529688"/>
            <a:ext cx="1143000" cy="323850"/>
          </a:xfrm>
          <a:prstGeom prst="rect">
            <a:avLst/>
          </a:prstGeom>
          <a:noFill/>
          <a:ln w="0">
            <a:noFill/>
            <a:prstDash val="solid"/>
          </a:ln>
        </p:spPr>
        <p:txBody>
          <a:bodyPr wrap="square" lIns="0" tIns="0" rIns="0" bIns="0" anchor="ctr">
            <a:normAutofit/>
          </a:bodyPr>
          <a:lstStyle/>
          <a:p>
            <a:pPr algn="l">
              <a:lnSpc>
                <a:spcPct val="100000"/>
              </a:lnSpc>
              <a:buNone/>
              <a:defRPr sz="975" b="0">
                <a:solidFill>
                  <a:srgbClr val="5F6B76"/>
                </a:solidFill>
                <a:latin typeface="Microsoft YaHei"/>
                <a:ea typeface="Microsoft YaHei"/>
                <a:cs typeface="Microsoft YaHei"/>
              </a:defRPr>
            </a:pPr>
            <a:r>
              <a:rPr sz="975" b="0">
                <a:solidFill>
                  <a:srgbClr val="5F6B76"/>
                </a:solidFill>
                <a:latin typeface="Microsoft YaHei"/>
                <a:ea typeface="Microsoft YaHei"/>
                <a:cs typeface="Microsoft YaHei"/>
              </a:rPr>
              <a:t>100 pF 补偿</a:t>
            </a:r>
          </a:p>
        </p:txBody>
      </p:sp>
      <p:sp>
        <p:nvSpPr>
          <p:cNvPr id="68" name="矩形 67">
            <a:extLst>
              <a:ext uri="{FF2B5EF4-FFF2-40B4-BE49-F238E27FC236}">
                <a16:creationId xmlns:a16="http://schemas.microsoft.com/office/drawing/2014/main" id="{D8405251-0992-E01C-6A5E-EAE1893BE84D}"/>
              </a:ext>
            </a:extLst>
          </p:cNvPr>
          <p:cNvSpPr>
            <a:spLocks noGrp="1"/>
          </p:cNvSpPr>
          <p:nvPr/>
        </p:nvSpPr>
        <p:spPr>
          <a:xfrm>
            <a:off x="5381625" y="4605572"/>
            <a:ext cx="19050" cy="190500"/>
          </a:xfrm>
          <a:prstGeom prst="rect">
            <a:avLst/>
          </a:prstGeom>
          <a:solidFill>
            <a:srgbClr val="17365D"/>
          </a:solidFill>
          <a:ln w="0">
            <a:solidFill>
              <a:srgbClr val="17365D"/>
            </a:solidFill>
            <a:prstDash val="solid"/>
          </a:ln>
        </p:spPr>
      </p:sp>
      <p:sp>
        <p:nvSpPr>
          <p:cNvPr id="69" name="矩形 68">
            <a:extLst>
              <a:ext uri="{FF2B5EF4-FFF2-40B4-BE49-F238E27FC236}">
                <a16:creationId xmlns:a16="http://schemas.microsoft.com/office/drawing/2014/main" id="{89BBEAD9-2903-8F5A-B319-4F83913F3AAE}"/>
              </a:ext>
            </a:extLst>
          </p:cNvPr>
          <p:cNvSpPr>
            <a:spLocks noGrp="1"/>
          </p:cNvSpPr>
          <p:nvPr/>
        </p:nvSpPr>
        <p:spPr>
          <a:xfrm>
            <a:off x="5276850" y="4805597"/>
            <a:ext cx="228600" cy="19050"/>
          </a:xfrm>
          <a:prstGeom prst="rect">
            <a:avLst/>
          </a:prstGeom>
          <a:solidFill>
            <a:srgbClr val="17365D"/>
          </a:solidFill>
          <a:ln w="0">
            <a:solidFill>
              <a:srgbClr val="17365D"/>
            </a:solidFill>
            <a:prstDash val="solid"/>
          </a:ln>
        </p:spPr>
      </p:sp>
      <p:sp>
        <p:nvSpPr>
          <p:cNvPr id="70" name="矩形 69">
            <a:extLst>
              <a:ext uri="{FF2B5EF4-FFF2-40B4-BE49-F238E27FC236}">
                <a16:creationId xmlns:a16="http://schemas.microsoft.com/office/drawing/2014/main" id="{6B6B8598-6269-0D56-2335-91DE357E86AB}"/>
              </a:ext>
            </a:extLst>
          </p:cNvPr>
          <p:cNvSpPr>
            <a:spLocks noGrp="1"/>
          </p:cNvSpPr>
          <p:nvPr/>
        </p:nvSpPr>
        <p:spPr>
          <a:xfrm>
            <a:off x="5276850" y="4881797"/>
            <a:ext cx="228600" cy="19050"/>
          </a:xfrm>
          <a:prstGeom prst="rect">
            <a:avLst/>
          </a:prstGeom>
          <a:solidFill>
            <a:srgbClr val="17365D"/>
          </a:solidFill>
          <a:ln w="0">
            <a:solidFill>
              <a:srgbClr val="17365D"/>
            </a:solidFill>
            <a:prstDash val="solid"/>
          </a:ln>
        </p:spPr>
      </p:sp>
      <p:sp>
        <p:nvSpPr>
          <p:cNvPr id="71" name="矩形 70">
            <a:extLst>
              <a:ext uri="{FF2B5EF4-FFF2-40B4-BE49-F238E27FC236}">
                <a16:creationId xmlns:a16="http://schemas.microsoft.com/office/drawing/2014/main" id="{651B8D9D-9931-942F-9359-F59A64153882}"/>
              </a:ext>
            </a:extLst>
          </p:cNvPr>
          <p:cNvSpPr>
            <a:spLocks noGrp="1"/>
          </p:cNvSpPr>
          <p:nvPr/>
        </p:nvSpPr>
        <p:spPr>
          <a:xfrm>
            <a:off x="5381625" y="4900847"/>
            <a:ext cx="19050" cy="180975"/>
          </a:xfrm>
          <a:prstGeom prst="rect">
            <a:avLst/>
          </a:prstGeom>
          <a:solidFill>
            <a:srgbClr val="17365D"/>
          </a:solidFill>
          <a:ln w="0">
            <a:solidFill>
              <a:srgbClr val="17365D"/>
            </a:solidFill>
            <a:prstDash val="solid"/>
          </a:ln>
        </p:spPr>
      </p:sp>
      <p:sp>
        <p:nvSpPr>
          <p:cNvPr id="72" name="矩形 71">
            <a:extLst>
              <a:ext uri="{FF2B5EF4-FFF2-40B4-BE49-F238E27FC236}">
                <a16:creationId xmlns:a16="http://schemas.microsoft.com/office/drawing/2014/main" id="{9262DAE3-DD26-70F2-A038-FA0F72E1C18B}"/>
              </a:ext>
            </a:extLst>
          </p:cNvPr>
          <p:cNvSpPr>
            <a:spLocks noGrp="1"/>
          </p:cNvSpPr>
          <p:nvPr/>
        </p:nvSpPr>
        <p:spPr>
          <a:xfrm>
            <a:off x="5505450" y="4724063"/>
            <a:ext cx="1219200" cy="323850"/>
          </a:xfrm>
          <a:prstGeom prst="rect">
            <a:avLst/>
          </a:prstGeom>
          <a:noFill/>
          <a:ln w="0">
            <a:noFill/>
            <a:prstDash val="solid"/>
          </a:ln>
        </p:spPr>
        <p:txBody>
          <a:bodyPr wrap="square" lIns="0" tIns="0" rIns="0" bIns="0" anchor="ctr">
            <a:normAutofit/>
          </a:bodyPr>
          <a:lstStyle/>
          <a:p>
            <a:pPr algn="l">
              <a:lnSpc>
                <a:spcPct val="100000"/>
              </a:lnSpc>
              <a:buNone/>
              <a:defRPr sz="975" b="0">
                <a:solidFill>
                  <a:srgbClr val="5F6B76"/>
                </a:solidFill>
                <a:latin typeface="Microsoft YaHei"/>
                <a:ea typeface="Microsoft YaHei"/>
                <a:cs typeface="Microsoft YaHei"/>
              </a:defRPr>
            </a:pPr>
            <a:r>
              <a:rPr sz="975" b="0">
                <a:solidFill>
                  <a:srgbClr val="5F6B76"/>
                </a:solidFill>
                <a:latin typeface="Microsoft YaHei"/>
                <a:ea typeface="Microsoft YaHei"/>
                <a:cs typeface="Microsoft YaHei"/>
              </a:rPr>
              <a:t>100 pF</a:t>
            </a:r>
          </a:p>
        </p:txBody>
      </p:sp>
      <p:sp>
        <p:nvSpPr>
          <p:cNvPr id="73" name="矩形 72">
            <a:extLst>
              <a:ext uri="{FF2B5EF4-FFF2-40B4-BE49-F238E27FC236}">
                <a16:creationId xmlns:a16="http://schemas.microsoft.com/office/drawing/2014/main" id="{384B52F6-14FB-C757-D835-016BC361B7D5}"/>
              </a:ext>
            </a:extLst>
          </p:cNvPr>
          <p:cNvSpPr>
            <a:spLocks noGrp="1"/>
          </p:cNvSpPr>
          <p:nvPr/>
        </p:nvSpPr>
        <p:spPr>
          <a:xfrm>
            <a:off x="5381625" y="5081822"/>
            <a:ext cx="19050" cy="76200"/>
          </a:xfrm>
          <a:prstGeom prst="rect">
            <a:avLst/>
          </a:prstGeom>
          <a:solidFill>
            <a:srgbClr val="17365D"/>
          </a:solidFill>
          <a:ln w="0">
            <a:solidFill>
              <a:srgbClr val="17365D"/>
            </a:solidFill>
            <a:prstDash val="solid"/>
          </a:ln>
        </p:spPr>
      </p:sp>
      <p:sp>
        <p:nvSpPr>
          <p:cNvPr id="74" name="矩形 73">
            <a:extLst>
              <a:ext uri="{FF2B5EF4-FFF2-40B4-BE49-F238E27FC236}">
                <a16:creationId xmlns:a16="http://schemas.microsoft.com/office/drawing/2014/main" id="{3203968B-72C2-67EC-F3B5-FC698D583504}"/>
              </a:ext>
            </a:extLst>
          </p:cNvPr>
          <p:cNvSpPr>
            <a:spLocks noGrp="1"/>
          </p:cNvSpPr>
          <p:nvPr/>
        </p:nvSpPr>
        <p:spPr>
          <a:xfrm>
            <a:off x="5267325" y="5158022"/>
            <a:ext cx="247650" cy="19050"/>
          </a:xfrm>
          <a:prstGeom prst="rect">
            <a:avLst/>
          </a:prstGeom>
          <a:solidFill>
            <a:srgbClr val="17365D"/>
          </a:solidFill>
          <a:ln w="0">
            <a:solidFill>
              <a:srgbClr val="17365D"/>
            </a:solidFill>
            <a:prstDash val="solid"/>
          </a:ln>
        </p:spPr>
      </p:sp>
      <p:sp>
        <p:nvSpPr>
          <p:cNvPr id="75" name="矩形 74">
            <a:extLst>
              <a:ext uri="{FF2B5EF4-FFF2-40B4-BE49-F238E27FC236}">
                <a16:creationId xmlns:a16="http://schemas.microsoft.com/office/drawing/2014/main" id="{01FE3E17-9C9F-5ED0-C78E-006925FF3FFA}"/>
              </a:ext>
            </a:extLst>
          </p:cNvPr>
          <p:cNvSpPr>
            <a:spLocks noGrp="1"/>
          </p:cNvSpPr>
          <p:nvPr/>
        </p:nvSpPr>
        <p:spPr>
          <a:xfrm>
            <a:off x="5305425" y="5215172"/>
            <a:ext cx="171450" cy="19050"/>
          </a:xfrm>
          <a:prstGeom prst="rect">
            <a:avLst/>
          </a:prstGeom>
          <a:solidFill>
            <a:srgbClr val="17365D"/>
          </a:solidFill>
          <a:ln w="0">
            <a:solidFill>
              <a:srgbClr val="17365D"/>
            </a:solidFill>
            <a:prstDash val="solid"/>
          </a:ln>
        </p:spPr>
      </p:sp>
      <p:sp>
        <p:nvSpPr>
          <p:cNvPr id="76" name="矩形 75">
            <a:extLst>
              <a:ext uri="{FF2B5EF4-FFF2-40B4-BE49-F238E27FC236}">
                <a16:creationId xmlns:a16="http://schemas.microsoft.com/office/drawing/2014/main" id="{6F45226B-7972-7820-035D-CEBF21D9F4C3}"/>
              </a:ext>
            </a:extLst>
          </p:cNvPr>
          <p:cNvSpPr>
            <a:spLocks noGrp="1"/>
          </p:cNvSpPr>
          <p:nvPr/>
        </p:nvSpPr>
        <p:spPr>
          <a:xfrm>
            <a:off x="5343525" y="5272322"/>
            <a:ext cx="95250" cy="19050"/>
          </a:xfrm>
          <a:prstGeom prst="rect">
            <a:avLst/>
          </a:prstGeom>
          <a:solidFill>
            <a:srgbClr val="17365D"/>
          </a:solidFill>
          <a:ln w="0">
            <a:solidFill>
              <a:srgbClr val="17365D"/>
            </a:solidFill>
            <a:prstDash val="solid"/>
          </a:ln>
        </p:spPr>
      </p:sp>
      <p:sp>
        <p:nvSpPr>
          <p:cNvPr id="77" name="椭圆 76">
            <a:extLst>
              <a:ext uri="{FF2B5EF4-FFF2-40B4-BE49-F238E27FC236}">
                <a16:creationId xmlns:a16="http://schemas.microsoft.com/office/drawing/2014/main" id="{49C0BF5D-1407-85BB-7025-5FF693FD8413}"/>
              </a:ext>
            </a:extLst>
          </p:cNvPr>
          <p:cNvSpPr>
            <a:spLocks noGrp="1"/>
          </p:cNvSpPr>
          <p:nvPr/>
        </p:nvSpPr>
        <p:spPr>
          <a:xfrm>
            <a:off x="5353050" y="4576997"/>
            <a:ext cx="57150" cy="57150"/>
          </a:xfrm>
          <a:prstGeom prst="ellipse">
            <a:avLst/>
          </a:prstGeom>
          <a:solidFill>
            <a:srgbClr val="17365D"/>
          </a:solidFill>
          <a:ln w="0">
            <a:solidFill>
              <a:srgbClr val="17365D"/>
            </a:solidFill>
            <a:prstDash val="solid"/>
          </a:ln>
        </p:spPr>
      </p:sp>
      <p:sp>
        <p:nvSpPr>
          <p:cNvPr id="78" name="椭圆 77">
            <a:extLst>
              <a:ext uri="{FF2B5EF4-FFF2-40B4-BE49-F238E27FC236}">
                <a16:creationId xmlns:a16="http://schemas.microsoft.com/office/drawing/2014/main" id="{F48A09E5-682D-3EDA-D2B5-5FEE5C339D81}"/>
              </a:ext>
            </a:extLst>
          </p:cNvPr>
          <p:cNvSpPr>
            <a:spLocks noGrp="1"/>
          </p:cNvSpPr>
          <p:nvPr/>
        </p:nvSpPr>
        <p:spPr>
          <a:xfrm>
            <a:off x="5695950" y="5300897"/>
            <a:ext cx="57150" cy="57150"/>
          </a:xfrm>
          <a:prstGeom prst="ellipse">
            <a:avLst/>
          </a:prstGeom>
          <a:solidFill>
            <a:srgbClr val="17365D"/>
          </a:solidFill>
          <a:ln w="0">
            <a:solidFill>
              <a:srgbClr val="17365D"/>
            </a:solidFill>
            <a:prstDash val="solid"/>
          </a:ln>
        </p:spPr>
      </p:sp>
      <p:sp>
        <p:nvSpPr>
          <p:cNvPr id="79" name="椭圆 78">
            <a:extLst>
              <a:ext uri="{FF2B5EF4-FFF2-40B4-BE49-F238E27FC236}">
                <a16:creationId xmlns:a16="http://schemas.microsoft.com/office/drawing/2014/main" id="{6D743F63-443E-6928-61DC-7FDFF2CB42DA}"/>
              </a:ext>
            </a:extLst>
          </p:cNvPr>
          <p:cNvSpPr>
            <a:spLocks noGrp="1"/>
          </p:cNvSpPr>
          <p:nvPr/>
        </p:nvSpPr>
        <p:spPr>
          <a:xfrm>
            <a:off x="5695950" y="6100997"/>
            <a:ext cx="57150" cy="57150"/>
          </a:xfrm>
          <a:prstGeom prst="ellipse">
            <a:avLst/>
          </a:prstGeom>
          <a:solidFill>
            <a:srgbClr val="17365D"/>
          </a:solidFill>
          <a:ln w="0">
            <a:solidFill>
              <a:srgbClr val="17365D"/>
            </a:solidFill>
            <a:prstDash val="solid"/>
          </a:ln>
        </p:spPr>
      </p:sp>
      <p:sp>
        <p:nvSpPr>
          <p:cNvPr id="80" name="椭圆 79">
            <a:extLst>
              <a:ext uri="{FF2B5EF4-FFF2-40B4-BE49-F238E27FC236}">
                <a16:creationId xmlns:a16="http://schemas.microsoft.com/office/drawing/2014/main" id="{AABEB9E4-E202-276D-0D7D-7779AAE22143}"/>
              </a:ext>
            </a:extLst>
          </p:cNvPr>
          <p:cNvSpPr>
            <a:spLocks noGrp="1"/>
          </p:cNvSpPr>
          <p:nvPr/>
        </p:nvSpPr>
        <p:spPr>
          <a:xfrm>
            <a:off x="7410450" y="4929422"/>
            <a:ext cx="57150" cy="57150"/>
          </a:xfrm>
          <a:prstGeom prst="ellipse">
            <a:avLst/>
          </a:prstGeom>
          <a:solidFill>
            <a:srgbClr val="17365D"/>
          </a:solidFill>
          <a:ln w="0">
            <a:solidFill>
              <a:srgbClr val="17365D"/>
            </a:solidFill>
            <a:prstDash val="solid"/>
          </a:ln>
        </p:spPr>
      </p:sp>
      <p:sp>
        <p:nvSpPr>
          <p:cNvPr id="81" name="椭圆 80">
            <a:extLst>
              <a:ext uri="{FF2B5EF4-FFF2-40B4-BE49-F238E27FC236}">
                <a16:creationId xmlns:a16="http://schemas.microsoft.com/office/drawing/2014/main" id="{A44796C3-CA9B-DB41-86FD-01D270F045A7}"/>
              </a:ext>
            </a:extLst>
          </p:cNvPr>
          <p:cNvSpPr>
            <a:spLocks noGrp="1"/>
          </p:cNvSpPr>
          <p:nvPr/>
        </p:nvSpPr>
        <p:spPr>
          <a:xfrm>
            <a:off x="7410450" y="5758097"/>
            <a:ext cx="57150" cy="57150"/>
          </a:xfrm>
          <a:prstGeom prst="ellipse">
            <a:avLst/>
          </a:prstGeom>
          <a:solidFill>
            <a:srgbClr val="17365D"/>
          </a:solidFill>
          <a:ln w="0">
            <a:solidFill>
              <a:srgbClr val="17365D"/>
            </a:solidFill>
            <a:prstDash val="solid"/>
          </a:ln>
        </p:spPr>
      </p:sp>
      <p:sp>
        <p:nvSpPr>
          <p:cNvPr id="82" name="椭圆 81">
            <a:extLst>
              <a:ext uri="{FF2B5EF4-FFF2-40B4-BE49-F238E27FC236}">
                <a16:creationId xmlns:a16="http://schemas.microsoft.com/office/drawing/2014/main" id="{150587C5-CB13-00FE-20F5-A59E21DA0DDE}"/>
              </a:ext>
            </a:extLst>
          </p:cNvPr>
          <p:cNvSpPr>
            <a:spLocks noGrp="1"/>
          </p:cNvSpPr>
          <p:nvPr/>
        </p:nvSpPr>
        <p:spPr>
          <a:xfrm>
            <a:off x="7410450" y="6100997"/>
            <a:ext cx="57150" cy="57150"/>
          </a:xfrm>
          <a:prstGeom prst="ellipse">
            <a:avLst/>
          </a:prstGeom>
          <a:solidFill>
            <a:srgbClr val="17365D"/>
          </a:solidFill>
          <a:ln w="0">
            <a:solidFill>
              <a:srgbClr val="17365D"/>
            </a:solidFill>
            <a:prstDash val="solid"/>
          </a:ln>
        </p:spPr>
      </p:sp>
      <p:sp>
        <p:nvSpPr>
          <p:cNvPr id="83" name="箭头: 右 82">
            <a:extLst>
              <a:ext uri="{FF2B5EF4-FFF2-40B4-BE49-F238E27FC236}">
                <a16:creationId xmlns:a16="http://schemas.microsoft.com/office/drawing/2014/main" id="{8BE279BB-683F-7DAA-1E5E-4EF2357096B7}"/>
              </a:ext>
            </a:extLst>
          </p:cNvPr>
          <p:cNvSpPr>
            <a:spLocks noGrp="1"/>
          </p:cNvSpPr>
          <p:nvPr/>
        </p:nvSpPr>
        <p:spPr>
          <a:xfrm>
            <a:off x="7852275" y="4892987"/>
            <a:ext cx="381000" cy="133350"/>
          </a:xfrm>
          <a:prstGeom prst="rightArrow">
            <a:avLst/>
          </a:prstGeom>
          <a:solidFill>
            <a:srgbClr val="17365D"/>
          </a:solidFill>
          <a:ln w="0">
            <a:solidFill>
              <a:srgbClr val="17365D"/>
            </a:solidFill>
            <a:prstDash val="solid"/>
          </a:ln>
        </p:spPr>
      </p:sp>
      <p:sp>
        <p:nvSpPr>
          <p:cNvPr id="84" name="矩形: 圆角 83">
            <a:extLst>
              <a:ext uri="{FF2B5EF4-FFF2-40B4-BE49-F238E27FC236}">
                <a16:creationId xmlns:a16="http://schemas.microsoft.com/office/drawing/2014/main" id="{3B1D8093-4068-089A-129D-811EA5B99054}"/>
              </a:ext>
            </a:extLst>
          </p:cNvPr>
          <p:cNvSpPr>
            <a:spLocks noGrp="1"/>
          </p:cNvSpPr>
          <p:nvPr/>
        </p:nvSpPr>
        <p:spPr>
          <a:xfrm>
            <a:off x="341010" y="5040893"/>
            <a:ext cx="1219200" cy="685800"/>
          </a:xfrm>
          <a:prstGeom prst="roundRect">
            <a:avLst>
              <a:gd name="adj" fmla="val 11111"/>
            </a:avLst>
          </a:prstGeom>
          <a:solidFill>
            <a:srgbClr val="EAF2F8"/>
          </a:solidFill>
          <a:ln w="14288">
            <a:solidFill>
              <a:srgbClr val="17365D"/>
            </a:solidFill>
            <a:prstDash val="solid"/>
          </a:ln>
        </p:spPr>
      </p:sp>
      <p:sp>
        <p:nvSpPr>
          <p:cNvPr id="85" name="矩形 84">
            <a:extLst>
              <a:ext uri="{FF2B5EF4-FFF2-40B4-BE49-F238E27FC236}">
                <a16:creationId xmlns:a16="http://schemas.microsoft.com/office/drawing/2014/main" id="{CDEFB29C-3A74-F78F-7033-08E976F70FFD}"/>
              </a:ext>
            </a:extLst>
          </p:cNvPr>
          <p:cNvSpPr>
            <a:spLocks noGrp="1"/>
          </p:cNvSpPr>
          <p:nvPr/>
        </p:nvSpPr>
        <p:spPr>
          <a:xfrm>
            <a:off x="417210" y="5078993"/>
            <a:ext cx="1066800" cy="609600"/>
          </a:xfrm>
          <a:prstGeom prst="rect">
            <a:avLst/>
          </a:prstGeom>
          <a:noFill/>
          <a:ln w="0">
            <a:noFill/>
            <a:prstDash val="solid"/>
          </a:ln>
        </p:spPr>
        <p:txBody>
          <a:bodyPr wrap="square" lIns="0" tIns="0" rIns="0" bIns="0" anchor="ctr">
            <a:normAutofit/>
          </a:bodyPr>
          <a:lstStyle/>
          <a:p>
            <a:pPr algn="ctr">
              <a:lnSpc>
                <a:spcPct val="105000"/>
              </a:lnSpc>
              <a:buNone/>
              <a:defRPr sz="1088" b="1">
                <a:solidFill>
                  <a:srgbClr val="202020"/>
                </a:solidFill>
                <a:latin typeface="Microsoft YaHei"/>
                <a:ea typeface="Microsoft YaHei"/>
                <a:cs typeface="Microsoft YaHei"/>
              </a:defRPr>
            </a:pPr>
            <a:r>
              <a:rPr sz="1088" b="1">
                <a:solidFill>
                  <a:srgbClr val="202020"/>
                </a:solidFill>
                <a:latin typeface="Microsoft YaHei"/>
                <a:ea typeface="Microsoft YaHei"/>
                <a:cs typeface="Microsoft YaHei"/>
              </a:rPr>
              <a:t>FPGA / SPI</a:t>
            </a:r>
          </a:p>
          <a:p>
            <a:pPr algn="ctr">
              <a:lnSpc>
                <a:spcPct val="105000"/>
              </a:lnSpc>
              <a:buNone/>
              <a:defRPr sz="1088" b="1">
                <a:solidFill>
                  <a:srgbClr val="202020"/>
                </a:solidFill>
                <a:latin typeface="Microsoft YaHei"/>
                <a:ea typeface="Microsoft YaHei"/>
                <a:cs typeface="Microsoft YaHei"/>
              </a:defRPr>
            </a:pPr>
            <a:r>
              <a:rPr sz="1088" b="1">
                <a:solidFill>
                  <a:srgbClr val="202020"/>
                </a:solidFill>
                <a:latin typeface="Microsoft YaHei"/>
                <a:ea typeface="Microsoft YaHei"/>
                <a:cs typeface="Microsoft YaHei"/>
              </a:rPr>
              <a:t>NFA21 EMI滤波 + 33 Ω</a:t>
            </a:r>
          </a:p>
        </p:txBody>
      </p:sp>
      <p:sp>
        <p:nvSpPr>
          <p:cNvPr id="86" name="矩形 85">
            <a:extLst>
              <a:ext uri="{FF2B5EF4-FFF2-40B4-BE49-F238E27FC236}">
                <a16:creationId xmlns:a16="http://schemas.microsoft.com/office/drawing/2014/main" id="{C3531478-0F79-B297-8D2E-E665020A7C9C}"/>
              </a:ext>
            </a:extLst>
          </p:cNvPr>
          <p:cNvSpPr>
            <a:spLocks noGrp="1"/>
          </p:cNvSpPr>
          <p:nvPr/>
        </p:nvSpPr>
        <p:spPr>
          <a:xfrm>
            <a:off x="1933575" y="4053122"/>
            <a:ext cx="2838450" cy="2457450"/>
          </a:xfrm>
          <a:prstGeom prst="rect">
            <a:avLst/>
          </a:prstGeom>
          <a:solidFill>
            <a:srgbClr val="F6F9FC"/>
          </a:solidFill>
          <a:ln w="17145">
            <a:solidFill>
              <a:srgbClr val="17365D"/>
            </a:solidFill>
            <a:prstDash val="solid"/>
          </a:ln>
        </p:spPr>
      </p:sp>
      <p:sp>
        <p:nvSpPr>
          <p:cNvPr id="87" name="矩形 86">
            <a:extLst>
              <a:ext uri="{FF2B5EF4-FFF2-40B4-BE49-F238E27FC236}">
                <a16:creationId xmlns:a16="http://schemas.microsoft.com/office/drawing/2014/main" id="{0551DACC-5E16-31F1-2D2B-44941EBF4F91}"/>
              </a:ext>
            </a:extLst>
          </p:cNvPr>
          <p:cNvSpPr>
            <a:spLocks noGrp="1"/>
          </p:cNvSpPr>
          <p:nvPr/>
        </p:nvSpPr>
        <p:spPr>
          <a:xfrm>
            <a:off x="2124075" y="4176947"/>
            <a:ext cx="1857375" cy="247650"/>
          </a:xfrm>
          <a:prstGeom prst="rect">
            <a:avLst/>
          </a:prstGeom>
          <a:noFill/>
          <a:ln w="0">
            <a:noFill/>
            <a:prstDash val="solid"/>
          </a:ln>
        </p:spPr>
        <p:txBody>
          <a:bodyPr wrap="square" lIns="0" tIns="0" rIns="0" bIns="0" anchor="t">
            <a:normAutofit/>
          </a:bodyPr>
          <a:lstStyle/>
          <a:p>
            <a:pPr algn="l">
              <a:lnSpc>
                <a:spcPct val="114000"/>
              </a:lnSpc>
              <a:buNone/>
              <a:defRPr sz="1350" b="1">
                <a:solidFill>
                  <a:srgbClr val="17365D"/>
                </a:solidFill>
                <a:latin typeface="Microsoft YaHei"/>
                <a:ea typeface="Microsoft YaHei"/>
                <a:cs typeface="Microsoft YaHei"/>
              </a:defRPr>
            </a:pPr>
            <a:r>
              <a:rPr sz="1350" b="1">
                <a:solidFill>
                  <a:srgbClr val="17365D"/>
                </a:solidFill>
                <a:latin typeface="Microsoft YaHei"/>
                <a:ea typeface="Microsoft YaHei"/>
                <a:cs typeface="Microsoft YaHei"/>
              </a:rPr>
              <a:t>DAC11001BPFBT</a:t>
            </a:r>
          </a:p>
        </p:txBody>
      </p:sp>
      <p:sp>
        <p:nvSpPr>
          <p:cNvPr id="88" name="矩形 87">
            <a:extLst>
              <a:ext uri="{FF2B5EF4-FFF2-40B4-BE49-F238E27FC236}">
                <a16:creationId xmlns:a16="http://schemas.microsoft.com/office/drawing/2014/main" id="{583E1003-6EC4-145C-2BE5-383CE1226455}"/>
              </a:ext>
            </a:extLst>
          </p:cNvPr>
          <p:cNvSpPr>
            <a:spLocks noGrp="1"/>
          </p:cNvSpPr>
          <p:nvPr/>
        </p:nvSpPr>
        <p:spPr>
          <a:xfrm>
            <a:off x="2124075" y="4443647"/>
            <a:ext cx="1857375" cy="219075"/>
          </a:xfrm>
          <a:prstGeom prst="rect">
            <a:avLst/>
          </a:prstGeom>
          <a:noFill/>
          <a:ln w="0">
            <a:noFill/>
            <a:prstDash val="solid"/>
          </a:ln>
        </p:spPr>
        <p:txBody>
          <a:bodyPr wrap="square" lIns="0" tIns="0" rIns="0" bIns="0" anchor="t">
            <a:normAutofit/>
          </a:bodyPr>
          <a:lstStyle/>
          <a:p>
            <a:pPr algn="l">
              <a:lnSpc>
                <a:spcPct val="114000"/>
              </a:lnSpc>
              <a:buNone/>
              <a:defRPr sz="1013" b="0">
                <a:solidFill>
                  <a:srgbClr val="5F6B76"/>
                </a:solidFill>
                <a:latin typeface="Microsoft YaHei"/>
                <a:ea typeface="Microsoft YaHei"/>
                <a:cs typeface="Microsoft YaHei"/>
              </a:defRPr>
            </a:pPr>
            <a:r>
              <a:rPr sz="1013" b="0">
                <a:solidFill>
                  <a:srgbClr val="5F6B76"/>
                </a:solidFill>
                <a:latin typeface="Microsoft YaHei"/>
                <a:ea typeface="Microsoft YaHei"/>
                <a:cs typeface="Microsoft YaHei"/>
              </a:rPr>
              <a:t>20位精密电压输出DAC</a:t>
            </a:r>
          </a:p>
        </p:txBody>
      </p:sp>
      <p:sp>
        <p:nvSpPr>
          <p:cNvPr id="89" name="矩形 88">
            <a:extLst>
              <a:ext uri="{FF2B5EF4-FFF2-40B4-BE49-F238E27FC236}">
                <a16:creationId xmlns:a16="http://schemas.microsoft.com/office/drawing/2014/main" id="{C800C5E1-89AD-2C33-FAC7-5081C04E109B}"/>
              </a:ext>
            </a:extLst>
          </p:cNvPr>
          <p:cNvSpPr>
            <a:spLocks noGrp="1"/>
          </p:cNvSpPr>
          <p:nvPr/>
        </p:nvSpPr>
        <p:spPr>
          <a:xfrm>
            <a:off x="2124075" y="4757972"/>
            <a:ext cx="1123950" cy="200025"/>
          </a:xfrm>
          <a:prstGeom prst="rect">
            <a:avLst/>
          </a:prstGeom>
          <a:noFill/>
          <a:ln w="0">
            <a:noFill/>
            <a:prstDash val="solid"/>
          </a:ln>
        </p:spPr>
        <p:txBody>
          <a:bodyPr wrap="square" lIns="0" tIns="0" rIns="0" bIns="0" anchor="t">
            <a:normAutofit/>
          </a:bodyPr>
          <a:lstStyle/>
          <a:p>
            <a:pPr algn="l">
              <a:lnSpc>
                <a:spcPct val="114000"/>
              </a:lnSpc>
              <a:buNone/>
              <a:defRPr sz="990" b="1">
                <a:solidFill>
                  <a:srgbClr val="202020"/>
                </a:solidFill>
                <a:latin typeface="Microsoft YaHei"/>
                <a:ea typeface="Microsoft YaHei"/>
                <a:cs typeface="Microsoft YaHei"/>
              </a:defRPr>
            </a:pPr>
            <a:r>
              <a:rPr sz="990" b="1">
                <a:solidFill>
                  <a:srgbClr val="202020"/>
                </a:solidFill>
                <a:latin typeface="Microsoft YaHei"/>
                <a:ea typeface="Microsoft YaHei"/>
                <a:cs typeface="Microsoft YaHei"/>
              </a:rPr>
              <a:t>VREFP  +5 V</a:t>
            </a:r>
          </a:p>
        </p:txBody>
      </p:sp>
      <p:sp>
        <p:nvSpPr>
          <p:cNvPr id="90" name="矩形 89">
            <a:extLst>
              <a:ext uri="{FF2B5EF4-FFF2-40B4-BE49-F238E27FC236}">
                <a16:creationId xmlns:a16="http://schemas.microsoft.com/office/drawing/2014/main" id="{F27569AB-C643-AAB9-2328-E42AAF75C4DB}"/>
              </a:ext>
            </a:extLst>
          </p:cNvPr>
          <p:cNvSpPr>
            <a:spLocks noGrp="1"/>
          </p:cNvSpPr>
          <p:nvPr/>
        </p:nvSpPr>
        <p:spPr>
          <a:xfrm>
            <a:off x="2124075" y="4996097"/>
            <a:ext cx="1123950" cy="200025"/>
          </a:xfrm>
          <a:prstGeom prst="rect">
            <a:avLst/>
          </a:prstGeom>
          <a:noFill/>
          <a:ln w="0">
            <a:noFill/>
            <a:prstDash val="solid"/>
          </a:ln>
        </p:spPr>
        <p:txBody>
          <a:bodyPr wrap="square" lIns="0" tIns="0" rIns="0" bIns="0" anchor="t">
            <a:normAutofit/>
          </a:bodyPr>
          <a:lstStyle/>
          <a:p>
            <a:pPr algn="l">
              <a:lnSpc>
                <a:spcPct val="114000"/>
              </a:lnSpc>
              <a:buNone/>
              <a:defRPr sz="990" b="1">
                <a:solidFill>
                  <a:srgbClr val="202020"/>
                </a:solidFill>
                <a:latin typeface="Microsoft YaHei"/>
                <a:ea typeface="Microsoft YaHei"/>
                <a:cs typeface="Microsoft YaHei"/>
              </a:defRPr>
            </a:pPr>
            <a:r>
              <a:rPr sz="990" b="1">
                <a:solidFill>
                  <a:srgbClr val="202020"/>
                </a:solidFill>
                <a:latin typeface="Microsoft YaHei"/>
                <a:ea typeface="Microsoft YaHei"/>
                <a:cs typeface="Microsoft YaHei"/>
              </a:rPr>
              <a:t>VREFN  −5 V</a:t>
            </a:r>
          </a:p>
        </p:txBody>
      </p:sp>
      <p:sp>
        <p:nvSpPr>
          <p:cNvPr id="91" name="矩形: 圆角 90">
            <a:extLst>
              <a:ext uri="{FF2B5EF4-FFF2-40B4-BE49-F238E27FC236}">
                <a16:creationId xmlns:a16="http://schemas.microsoft.com/office/drawing/2014/main" id="{2F0DEC36-6B13-FA9E-0817-58D334E61366}"/>
              </a:ext>
            </a:extLst>
          </p:cNvPr>
          <p:cNvSpPr>
            <a:spLocks noGrp="1"/>
          </p:cNvSpPr>
          <p:nvPr/>
        </p:nvSpPr>
        <p:spPr>
          <a:xfrm>
            <a:off x="2171700" y="5415197"/>
            <a:ext cx="990600" cy="495300"/>
          </a:xfrm>
          <a:prstGeom prst="roundRect">
            <a:avLst>
              <a:gd name="adj" fmla="val 15385"/>
            </a:avLst>
          </a:prstGeom>
          <a:solidFill>
            <a:srgbClr val="FFFFFF"/>
          </a:solidFill>
          <a:ln w="9525">
            <a:solidFill>
              <a:srgbClr val="2E75B6"/>
            </a:solidFill>
            <a:prstDash val="solid"/>
          </a:ln>
        </p:spPr>
      </p:sp>
      <p:sp>
        <p:nvSpPr>
          <p:cNvPr id="92" name="矩形 91">
            <a:extLst>
              <a:ext uri="{FF2B5EF4-FFF2-40B4-BE49-F238E27FC236}">
                <a16:creationId xmlns:a16="http://schemas.microsoft.com/office/drawing/2014/main" id="{CEB015C1-2C46-B4F4-2DD3-4E7A45063D53}"/>
              </a:ext>
            </a:extLst>
          </p:cNvPr>
          <p:cNvSpPr>
            <a:spLocks noGrp="1"/>
          </p:cNvSpPr>
          <p:nvPr/>
        </p:nvSpPr>
        <p:spPr>
          <a:xfrm>
            <a:off x="2247900" y="5453297"/>
            <a:ext cx="838200" cy="419100"/>
          </a:xfrm>
          <a:prstGeom prst="rect">
            <a:avLst/>
          </a:prstGeom>
          <a:noFill/>
          <a:ln w="0">
            <a:noFill/>
            <a:prstDash val="solid"/>
          </a:ln>
        </p:spPr>
        <p:txBody>
          <a:bodyPr wrap="square" lIns="0" tIns="0" rIns="0" bIns="0" anchor="ctr">
            <a:normAutofit/>
          </a:bodyPr>
          <a:lstStyle/>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增强去毛刺</a:t>
            </a:r>
          </a:p>
          <a:p>
            <a:pPr algn="ctr">
              <a:lnSpc>
                <a:spcPct val="105000"/>
              </a:lnSpc>
              <a:buNone/>
              <a:defRPr sz="990"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R-2R DAC</a:t>
            </a:r>
          </a:p>
        </p:txBody>
      </p:sp>
      <p:sp>
        <p:nvSpPr>
          <p:cNvPr id="93" name="矩形: 圆角 92">
            <a:extLst>
              <a:ext uri="{FF2B5EF4-FFF2-40B4-BE49-F238E27FC236}">
                <a16:creationId xmlns:a16="http://schemas.microsoft.com/office/drawing/2014/main" id="{92EC44A6-1D9C-F666-2E66-189C7F6EDA5D}"/>
              </a:ext>
            </a:extLst>
          </p:cNvPr>
          <p:cNvSpPr>
            <a:spLocks noGrp="1"/>
          </p:cNvSpPr>
          <p:nvPr/>
        </p:nvSpPr>
        <p:spPr>
          <a:xfrm>
            <a:off x="3267075" y="5415197"/>
            <a:ext cx="990600" cy="495300"/>
          </a:xfrm>
          <a:prstGeom prst="roundRect">
            <a:avLst>
              <a:gd name="adj" fmla="val 15385"/>
            </a:avLst>
          </a:prstGeom>
          <a:solidFill>
            <a:srgbClr val="FFFFFF"/>
          </a:solidFill>
          <a:ln w="9525">
            <a:solidFill>
              <a:srgbClr val="2E75B6"/>
            </a:solidFill>
            <a:prstDash val="solid"/>
          </a:ln>
        </p:spPr>
      </p:sp>
      <p:sp>
        <p:nvSpPr>
          <p:cNvPr id="94" name="矩形 93">
            <a:extLst>
              <a:ext uri="{FF2B5EF4-FFF2-40B4-BE49-F238E27FC236}">
                <a16:creationId xmlns:a16="http://schemas.microsoft.com/office/drawing/2014/main" id="{FDB7C3CD-F5C1-4F07-43BE-E37EF623DC80}"/>
              </a:ext>
            </a:extLst>
          </p:cNvPr>
          <p:cNvSpPr>
            <a:spLocks noGrp="1"/>
          </p:cNvSpPr>
          <p:nvPr/>
        </p:nvSpPr>
        <p:spPr>
          <a:xfrm>
            <a:off x="3343275" y="5453297"/>
            <a:ext cx="838200" cy="419100"/>
          </a:xfrm>
          <a:prstGeom prst="rect">
            <a:avLst/>
          </a:prstGeom>
          <a:noFill/>
          <a:ln w="0">
            <a:noFill/>
            <a:prstDash val="solid"/>
          </a:ln>
        </p:spPr>
        <p:txBody>
          <a:bodyPr wrap="square" lIns="0" tIns="0" rIns="0" bIns="0" anchor="ctr">
            <a:normAutofit/>
          </a:bodyPr>
          <a:lstStyle/>
          <a:p>
            <a:pPr algn="ctr">
              <a:lnSpc>
                <a:spcPct val="105000"/>
              </a:lnSpc>
              <a:buNone/>
              <a:defRPr sz="915"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双5 kΩ</a:t>
            </a:r>
          </a:p>
          <a:p>
            <a:pPr algn="ctr">
              <a:lnSpc>
                <a:spcPct val="105000"/>
              </a:lnSpc>
              <a:buNone/>
              <a:defRPr sz="915" b="1">
                <a:solidFill>
                  <a:srgbClr val="202020"/>
                </a:solidFill>
                <a:latin typeface="Microsoft YaHei"/>
                <a:ea typeface="Microsoft YaHei"/>
                <a:cs typeface="Microsoft YaHei"/>
              </a:defRPr>
            </a:pPr>
            <a:r>
              <a:rPr sz="900" b="1">
                <a:solidFill>
                  <a:srgbClr val="202020"/>
                </a:solidFill>
                <a:latin typeface="Microsoft YaHei"/>
                <a:ea typeface="Microsoft YaHei"/>
                <a:cs typeface="Microsoft YaHei"/>
              </a:rPr>
              <a:t>精密匹配电阻</a:t>
            </a:r>
          </a:p>
        </p:txBody>
      </p:sp>
      <p:sp>
        <p:nvSpPr>
          <p:cNvPr id="95" name="矩形 94">
            <a:extLst>
              <a:ext uri="{FF2B5EF4-FFF2-40B4-BE49-F238E27FC236}">
                <a16:creationId xmlns:a16="http://schemas.microsoft.com/office/drawing/2014/main" id="{A5BAC3F8-01E5-EF6C-B01A-9D4D9A314220}"/>
              </a:ext>
            </a:extLst>
          </p:cNvPr>
          <p:cNvSpPr>
            <a:spLocks noGrp="1"/>
          </p:cNvSpPr>
          <p:nvPr/>
        </p:nvSpPr>
        <p:spPr>
          <a:xfrm>
            <a:off x="4343400" y="4500797"/>
            <a:ext cx="381000" cy="190500"/>
          </a:xfrm>
          <a:prstGeom prst="rect">
            <a:avLst/>
          </a:prstGeom>
          <a:noFill/>
          <a:ln w="0">
            <a:noFill/>
            <a:prstDash val="solid"/>
          </a:ln>
        </p:spPr>
        <p:txBody>
          <a:bodyPr wrap="square" lIns="0" tIns="0" rIns="0" bIns="0" anchor="t">
            <a:normAutofit/>
          </a:bodyPr>
          <a:lstStyle/>
          <a:p>
            <a:pPr algn="r">
              <a:lnSpc>
                <a:spcPct val="114000"/>
              </a:lnSpc>
              <a:buNone/>
              <a:defRPr sz="923" b="1">
                <a:solidFill>
                  <a:srgbClr val="5F6B76"/>
                </a:solidFill>
                <a:latin typeface="Microsoft YaHei"/>
                <a:ea typeface="Microsoft YaHei"/>
                <a:cs typeface="Microsoft YaHei"/>
              </a:defRPr>
            </a:pPr>
            <a:r>
              <a:rPr sz="923" b="1">
                <a:solidFill>
                  <a:srgbClr val="5F6B76"/>
                </a:solidFill>
                <a:latin typeface="Microsoft YaHei"/>
                <a:ea typeface="Microsoft YaHei"/>
                <a:cs typeface="Microsoft YaHei"/>
              </a:rPr>
              <a:t>OUT</a:t>
            </a:r>
          </a:p>
        </p:txBody>
      </p:sp>
      <p:sp>
        <p:nvSpPr>
          <p:cNvPr id="96" name="矩形 95">
            <a:extLst>
              <a:ext uri="{FF2B5EF4-FFF2-40B4-BE49-F238E27FC236}">
                <a16:creationId xmlns:a16="http://schemas.microsoft.com/office/drawing/2014/main" id="{297F4E70-7827-1C49-DBA1-732A32E108C1}"/>
              </a:ext>
            </a:extLst>
          </p:cNvPr>
          <p:cNvSpPr>
            <a:spLocks noGrp="1"/>
          </p:cNvSpPr>
          <p:nvPr/>
        </p:nvSpPr>
        <p:spPr>
          <a:xfrm>
            <a:off x="4343400" y="5224697"/>
            <a:ext cx="381000" cy="190500"/>
          </a:xfrm>
          <a:prstGeom prst="rect">
            <a:avLst/>
          </a:prstGeom>
          <a:noFill/>
          <a:ln w="0">
            <a:noFill/>
            <a:prstDash val="solid"/>
          </a:ln>
        </p:spPr>
        <p:txBody>
          <a:bodyPr wrap="square" lIns="0" tIns="0" rIns="0" bIns="0" anchor="t">
            <a:normAutofit/>
          </a:bodyPr>
          <a:lstStyle/>
          <a:p>
            <a:pPr algn="r">
              <a:lnSpc>
                <a:spcPct val="114000"/>
              </a:lnSpc>
              <a:buNone/>
              <a:defRPr sz="923" b="1">
                <a:solidFill>
                  <a:srgbClr val="5F6B76"/>
                </a:solidFill>
                <a:latin typeface="Microsoft YaHei"/>
                <a:ea typeface="Microsoft YaHei"/>
                <a:cs typeface="Microsoft YaHei"/>
              </a:defRPr>
            </a:pPr>
            <a:r>
              <a:rPr sz="923" b="1">
                <a:solidFill>
                  <a:srgbClr val="5F6B76"/>
                </a:solidFill>
                <a:latin typeface="Microsoft YaHei"/>
                <a:ea typeface="Microsoft YaHei"/>
                <a:cs typeface="Microsoft YaHei"/>
              </a:rPr>
              <a:t>RCM</a:t>
            </a:r>
          </a:p>
        </p:txBody>
      </p:sp>
      <p:sp>
        <p:nvSpPr>
          <p:cNvPr id="97" name="矩形 96">
            <a:extLst>
              <a:ext uri="{FF2B5EF4-FFF2-40B4-BE49-F238E27FC236}">
                <a16:creationId xmlns:a16="http://schemas.microsoft.com/office/drawing/2014/main" id="{0D8B4611-3133-851D-CFAA-FA4A9B6D497D}"/>
              </a:ext>
            </a:extLst>
          </p:cNvPr>
          <p:cNvSpPr>
            <a:spLocks noGrp="1"/>
          </p:cNvSpPr>
          <p:nvPr/>
        </p:nvSpPr>
        <p:spPr>
          <a:xfrm>
            <a:off x="4295775" y="5681897"/>
            <a:ext cx="428625" cy="190500"/>
          </a:xfrm>
          <a:prstGeom prst="rect">
            <a:avLst/>
          </a:prstGeom>
          <a:noFill/>
          <a:ln w="0">
            <a:noFill/>
            <a:prstDash val="solid"/>
          </a:ln>
        </p:spPr>
        <p:txBody>
          <a:bodyPr wrap="square" lIns="0" tIns="0" rIns="0" bIns="0" anchor="t">
            <a:normAutofit/>
          </a:bodyPr>
          <a:lstStyle/>
          <a:p>
            <a:pPr algn="r">
              <a:lnSpc>
                <a:spcPct val="114000"/>
              </a:lnSpc>
              <a:buNone/>
              <a:defRPr sz="923" b="1">
                <a:solidFill>
                  <a:srgbClr val="5F6B76"/>
                </a:solidFill>
                <a:latin typeface="Microsoft YaHei"/>
                <a:ea typeface="Microsoft YaHei"/>
                <a:cs typeface="Microsoft YaHei"/>
              </a:defRPr>
            </a:pPr>
            <a:r>
              <a:rPr sz="923" b="1">
                <a:solidFill>
                  <a:srgbClr val="5F6B76"/>
                </a:solidFill>
                <a:latin typeface="Microsoft YaHei"/>
                <a:ea typeface="Microsoft YaHei"/>
                <a:cs typeface="Microsoft YaHei"/>
              </a:rPr>
              <a:t>ROFS</a:t>
            </a:r>
          </a:p>
        </p:txBody>
      </p:sp>
      <p:sp>
        <p:nvSpPr>
          <p:cNvPr id="98" name="矩形 97">
            <a:extLst>
              <a:ext uri="{FF2B5EF4-FFF2-40B4-BE49-F238E27FC236}">
                <a16:creationId xmlns:a16="http://schemas.microsoft.com/office/drawing/2014/main" id="{83E781BE-D007-A637-A3D7-053918F6FE42}"/>
              </a:ext>
            </a:extLst>
          </p:cNvPr>
          <p:cNvSpPr>
            <a:spLocks noGrp="1"/>
          </p:cNvSpPr>
          <p:nvPr/>
        </p:nvSpPr>
        <p:spPr>
          <a:xfrm>
            <a:off x="4343400" y="6024797"/>
            <a:ext cx="381000" cy="190500"/>
          </a:xfrm>
          <a:prstGeom prst="rect">
            <a:avLst/>
          </a:prstGeom>
          <a:noFill/>
          <a:ln w="0">
            <a:noFill/>
            <a:prstDash val="solid"/>
          </a:ln>
        </p:spPr>
        <p:txBody>
          <a:bodyPr wrap="square" lIns="0" tIns="0" rIns="0" bIns="0" anchor="t">
            <a:normAutofit/>
          </a:bodyPr>
          <a:lstStyle/>
          <a:p>
            <a:pPr algn="r">
              <a:lnSpc>
                <a:spcPct val="114000"/>
              </a:lnSpc>
              <a:buNone/>
              <a:defRPr sz="923" b="1">
                <a:solidFill>
                  <a:srgbClr val="5F6B76"/>
                </a:solidFill>
                <a:latin typeface="Microsoft YaHei"/>
                <a:ea typeface="Microsoft YaHei"/>
                <a:cs typeface="Microsoft YaHei"/>
              </a:defRPr>
            </a:pPr>
            <a:r>
              <a:rPr sz="923" b="1">
                <a:solidFill>
                  <a:srgbClr val="5F6B76"/>
                </a:solidFill>
                <a:latin typeface="Microsoft YaHei"/>
                <a:ea typeface="Microsoft YaHei"/>
                <a:cs typeface="Microsoft YaHei"/>
              </a:rPr>
              <a:t>RFB</a:t>
            </a:r>
          </a:p>
        </p:txBody>
      </p:sp>
      <p:sp>
        <p:nvSpPr>
          <p:cNvPr id="99" name="矩形 98">
            <a:extLst>
              <a:ext uri="{FF2B5EF4-FFF2-40B4-BE49-F238E27FC236}">
                <a16:creationId xmlns:a16="http://schemas.microsoft.com/office/drawing/2014/main" id="{6FDBD1B0-8536-1D94-1BEF-8955782B663B}"/>
              </a:ext>
            </a:extLst>
          </p:cNvPr>
          <p:cNvSpPr>
            <a:spLocks noGrp="1"/>
          </p:cNvSpPr>
          <p:nvPr/>
        </p:nvSpPr>
        <p:spPr>
          <a:xfrm>
            <a:off x="6067425" y="4643672"/>
            <a:ext cx="190500" cy="190500"/>
          </a:xfrm>
          <a:prstGeom prst="rect">
            <a:avLst/>
          </a:prstGeom>
          <a:noFill/>
          <a:ln w="0">
            <a:noFill/>
            <a:prstDash val="solid"/>
          </a:ln>
        </p:spPr>
        <p:txBody>
          <a:bodyPr wrap="square" lIns="0" tIns="0" rIns="0" bIns="0" anchor="ctr">
            <a:normAutofit fontScale="98874" lnSpcReduction="10000"/>
          </a:bodyPr>
          <a:lstStyle/>
          <a:p>
            <a:pPr algn="ctr">
              <a:lnSpc>
                <a:spcPct val="114000"/>
              </a:lnSpc>
              <a:buNone/>
              <a:defRPr sz="1200" b="1">
                <a:solidFill>
                  <a:srgbClr val="202020"/>
                </a:solidFill>
                <a:latin typeface="Microsoft YaHei"/>
                <a:ea typeface="Microsoft YaHei"/>
                <a:cs typeface="Microsoft YaHei"/>
              </a:defRPr>
            </a:pPr>
            <a:r>
              <a:rPr sz="1200" b="1">
                <a:solidFill>
                  <a:srgbClr val="202020"/>
                </a:solidFill>
                <a:latin typeface="Microsoft YaHei"/>
                <a:ea typeface="Microsoft YaHei"/>
                <a:cs typeface="Microsoft YaHei"/>
              </a:rPr>
              <a:t>+</a:t>
            </a:r>
          </a:p>
        </p:txBody>
      </p:sp>
      <p:sp>
        <p:nvSpPr>
          <p:cNvPr id="100" name="矩形 99">
            <a:extLst>
              <a:ext uri="{FF2B5EF4-FFF2-40B4-BE49-F238E27FC236}">
                <a16:creationId xmlns:a16="http://schemas.microsoft.com/office/drawing/2014/main" id="{ACF4AF70-4761-64DF-9656-FFB192598EBE}"/>
              </a:ext>
            </a:extLst>
          </p:cNvPr>
          <p:cNvSpPr>
            <a:spLocks noGrp="1"/>
          </p:cNvSpPr>
          <p:nvPr/>
        </p:nvSpPr>
        <p:spPr>
          <a:xfrm>
            <a:off x="6067425" y="5081822"/>
            <a:ext cx="190500" cy="190500"/>
          </a:xfrm>
          <a:prstGeom prst="rect">
            <a:avLst/>
          </a:prstGeom>
          <a:noFill/>
          <a:ln w="0">
            <a:noFill/>
            <a:prstDash val="solid"/>
          </a:ln>
        </p:spPr>
        <p:txBody>
          <a:bodyPr wrap="square" lIns="0" tIns="0" rIns="0" bIns="0" anchor="ctr">
            <a:normAutofit fontScale="98874" lnSpcReduction="10000"/>
          </a:bodyPr>
          <a:lstStyle/>
          <a:p>
            <a:pPr algn="ctr">
              <a:lnSpc>
                <a:spcPct val="114000"/>
              </a:lnSpc>
              <a:buNone/>
              <a:defRPr sz="1200" b="1">
                <a:solidFill>
                  <a:srgbClr val="202020"/>
                </a:solidFill>
                <a:latin typeface="Microsoft YaHei"/>
                <a:ea typeface="Microsoft YaHei"/>
                <a:cs typeface="Microsoft YaHei"/>
              </a:defRPr>
            </a:pPr>
            <a:r>
              <a:rPr sz="1200" b="1">
                <a:solidFill>
                  <a:srgbClr val="202020"/>
                </a:solidFill>
                <a:latin typeface="Microsoft YaHei"/>
                <a:ea typeface="Microsoft YaHei"/>
                <a:cs typeface="Microsoft YaHei"/>
              </a:rPr>
              <a:t>−</a:t>
            </a:r>
          </a:p>
        </p:txBody>
      </p:sp>
      <p:sp>
        <p:nvSpPr>
          <p:cNvPr id="101" name="矩形 100">
            <a:extLst>
              <a:ext uri="{FF2B5EF4-FFF2-40B4-BE49-F238E27FC236}">
                <a16:creationId xmlns:a16="http://schemas.microsoft.com/office/drawing/2014/main" id="{6D2D6DAF-B87B-A288-EB9E-3A45E1A6AA50}"/>
              </a:ext>
            </a:extLst>
          </p:cNvPr>
          <p:cNvSpPr>
            <a:spLocks noGrp="1"/>
          </p:cNvSpPr>
          <p:nvPr/>
        </p:nvSpPr>
        <p:spPr>
          <a:xfrm>
            <a:off x="6310099" y="4853222"/>
            <a:ext cx="628650" cy="228600"/>
          </a:xfrm>
          <a:prstGeom prst="rect">
            <a:avLst/>
          </a:prstGeom>
          <a:noFill/>
          <a:ln w="0">
            <a:noFill/>
            <a:prstDash val="solid"/>
          </a:ln>
        </p:spPr>
        <p:txBody>
          <a:bodyPr wrap="square" lIns="0" tIns="0" rIns="0" bIns="0" anchor="ctr">
            <a:normAutofit/>
          </a:bodyPr>
          <a:lstStyle/>
          <a:p>
            <a:pPr algn="ctr">
              <a:lnSpc>
                <a:spcPct val="114000"/>
              </a:lnSpc>
              <a:buNone/>
              <a:defRPr sz="1050" b="1">
                <a:solidFill>
                  <a:srgbClr val="17365D"/>
                </a:solidFill>
                <a:latin typeface="Microsoft YaHei"/>
                <a:ea typeface="Microsoft YaHei"/>
                <a:cs typeface="Microsoft YaHei"/>
              </a:defRPr>
            </a:pPr>
            <a:r>
              <a:rPr sz="1050" b="1">
                <a:solidFill>
                  <a:srgbClr val="17365D"/>
                </a:solidFill>
                <a:latin typeface="Microsoft YaHei"/>
                <a:ea typeface="Microsoft YaHei"/>
                <a:cs typeface="Microsoft YaHei"/>
              </a:rPr>
              <a:t>OPA828</a:t>
            </a:r>
          </a:p>
        </p:txBody>
      </p:sp>
      <p:sp>
        <p:nvSpPr>
          <p:cNvPr id="102" name="矩形: 圆角 101">
            <a:extLst>
              <a:ext uri="{FF2B5EF4-FFF2-40B4-BE49-F238E27FC236}">
                <a16:creationId xmlns:a16="http://schemas.microsoft.com/office/drawing/2014/main" id="{DC44950D-15B2-BD0F-CF68-473569AF68EC}"/>
              </a:ext>
            </a:extLst>
          </p:cNvPr>
          <p:cNvSpPr>
            <a:spLocks noGrp="1"/>
          </p:cNvSpPr>
          <p:nvPr/>
        </p:nvSpPr>
        <p:spPr>
          <a:xfrm>
            <a:off x="8118975" y="4645337"/>
            <a:ext cx="1123950" cy="619125"/>
          </a:xfrm>
          <a:prstGeom prst="roundRect">
            <a:avLst>
              <a:gd name="adj" fmla="val 12308"/>
            </a:avLst>
          </a:prstGeom>
          <a:solidFill>
            <a:srgbClr val="FFFFFF"/>
          </a:solidFill>
          <a:ln w="14288">
            <a:solidFill>
              <a:srgbClr val="2E75B6"/>
            </a:solidFill>
            <a:prstDash val="solid"/>
          </a:ln>
        </p:spPr>
      </p:sp>
      <p:sp>
        <p:nvSpPr>
          <p:cNvPr id="103" name="矩形 102">
            <a:extLst>
              <a:ext uri="{FF2B5EF4-FFF2-40B4-BE49-F238E27FC236}">
                <a16:creationId xmlns:a16="http://schemas.microsoft.com/office/drawing/2014/main" id="{D1660171-0599-5235-4843-C02BBEF3D9E1}"/>
              </a:ext>
            </a:extLst>
          </p:cNvPr>
          <p:cNvSpPr>
            <a:spLocks noGrp="1"/>
          </p:cNvSpPr>
          <p:nvPr/>
        </p:nvSpPr>
        <p:spPr>
          <a:xfrm>
            <a:off x="8195175" y="4683437"/>
            <a:ext cx="971550" cy="542925"/>
          </a:xfrm>
          <a:prstGeom prst="rect">
            <a:avLst/>
          </a:prstGeom>
          <a:noFill/>
          <a:ln w="0">
            <a:noFill/>
            <a:prstDash val="solid"/>
          </a:ln>
        </p:spPr>
        <p:txBody>
          <a:bodyPr wrap="square" lIns="0" tIns="0" rIns="0" bIns="0" anchor="ctr">
            <a:normAutofit/>
          </a:bodyPr>
          <a:lstStyle/>
          <a:p>
            <a:pPr algn="ctr">
              <a:lnSpc>
                <a:spcPct val="105000"/>
              </a:lnSpc>
              <a:buNone/>
              <a:defRPr sz="923" b="1">
                <a:solidFill>
                  <a:srgbClr val="202020"/>
                </a:solidFill>
                <a:latin typeface="Microsoft YaHei"/>
                <a:ea typeface="Microsoft YaHei"/>
                <a:cs typeface="Microsoft YaHei"/>
              </a:defRPr>
            </a:pPr>
            <a:r>
              <a:rPr sz="923" b="1">
                <a:solidFill>
                  <a:srgbClr val="202020"/>
                </a:solidFill>
                <a:latin typeface="Microsoft YaHei"/>
                <a:ea typeface="Microsoft YaHei"/>
                <a:cs typeface="Microsoft YaHei"/>
              </a:rPr>
              <a:t>DriverOUT</a:t>
            </a:r>
          </a:p>
          <a:p>
            <a:pPr algn="ctr">
              <a:lnSpc>
                <a:spcPct val="105000"/>
              </a:lnSpc>
              <a:buNone/>
              <a:defRPr sz="923" b="1">
                <a:solidFill>
                  <a:srgbClr val="202020"/>
                </a:solidFill>
                <a:latin typeface="Microsoft YaHei"/>
                <a:ea typeface="Microsoft YaHei"/>
                <a:cs typeface="Microsoft YaHei"/>
              </a:defRPr>
            </a:pPr>
            <a:r>
              <a:rPr sz="923" b="1">
                <a:solidFill>
                  <a:srgbClr val="202020"/>
                </a:solidFill>
                <a:latin typeface="Microsoft YaHei"/>
                <a:ea typeface="Microsoft YaHei"/>
                <a:cs typeface="Microsoft YaHei"/>
              </a:rPr>
              <a:t>至后级滤波器</a:t>
            </a:r>
          </a:p>
        </p:txBody>
      </p:sp>
      <p:sp>
        <p:nvSpPr>
          <p:cNvPr id="104" name="矩形 103">
            <a:extLst>
              <a:ext uri="{FF2B5EF4-FFF2-40B4-BE49-F238E27FC236}">
                <a16:creationId xmlns:a16="http://schemas.microsoft.com/office/drawing/2014/main" id="{B8E8B49F-B735-78C6-3376-60E669A77BC7}"/>
              </a:ext>
            </a:extLst>
          </p:cNvPr>
          <p:cNvSpPr>
            <a:spLocks noGrp="1"/>
          </p:cNvSpPr>
          <p:nvPr/>
        </p:nvSpPr>
        <p:spPr>
          <a:xfrm>
            <a:off x="2085975" y="6034322"/>
            <a:ext cx="3371850" cy="342900"/>
          </a:xfrm>
          <a:prstGeom prst="rect">
            <a:avLst/>
          </a:prstGeom>
          <a:noFill/>
          <a:ln w="0">
            <a:noFill/>
            <a:prstDash val="solid"/>
          </a:ln>
        </p:spPr>
        <p:txBody>
          <a:bodyPr wrap="square" lIns="0" tIns="0" rIns="0" bIns="0" anchor="t">
            <a:normAutofit/>
          </a:bodyPr>
          <a:lstStyle/>
          <a:p>
            <a:pPr algn="ctr">
              <a:lnSpc>
                <a:spcPct val="114000"/>
              </a:lnSpc>
              <a:buNone/>
              <a:defRPr sz="998" b="1">
                <a:solidFill>
                  <a:srgbClr val="2E75B6"/>
                </a:solidFill>
                <a:latin typeface="Microsoft YaHei"/>
                <a:ea typeface="Microsoft YaHei"/>
                <a:cs typeface="Microsoft YaHei"/>
              </a:defRPr>
            </a:pPr>
            <a:r>
              <a:rPr sz="998" b="1">
                <a:solidFill>
                  <a:srgbClr val="2E75B6"/>
                </a:solidFill>
                <a:latin typeface="Microsoft YaHei"/>
                <a:ea typeface="Microsoft YaHei"/>
                <a:cs typeface="Microsoft YaHei"/>
              </a:rPr>
              <a:t>ROFS、RFB接输出时：</a:t>
            </a:r>
            <a:br/>
            <a:r>
              <a:rPr sz="998" b="1">
                <a:solidFill>
                  <a:srgbClr val="2E75B6"/>
                </a:solidFill>
                <a:latin typeface="Microsoft YaHei"/>
                <a:ea typeface="Microsoft YaHei"/>
                <a:cs typeface="Microsoft YaHei"/>
              </a:rPr>
              <a:t>5 kΩ ∥ 5 kΩ = 2.5 kΩ</a:t>
            </a:r>
          </a:p>
        </p:txBody>
      </p:sp>
      <p:sp>
        <p:nvSpPr>
          <p:cNvPr id="106" name="矩形 105">
            <a:extLst>
              <a:ext uri="{FF2B5EF4-FFF2-40B4-BE49-F238E27FC236}">
                <a16:creationId xmlns:a16="http://schemas.microsoft.com/office/drawing/2014/main" id="{720992CE-6D99-61AD-D8CC-23F07ABBFDD0}"/>
              </a:ext>
            </a:extLst>
          </p:cNvPr>
          <p:cNvSpPr>
            <a:spLocks noGrp="1"/>
          </p:cNvSpPr>
          <p:nvPr/>
        </p:nvSpPr>
        <p:spPr>
          <a:xfrm>
            <a:off x="9482138" y="1752600"/>
            <a:ext cx="2695575" cy="4648200"/>
          </a:xfrm>
          <a:prstGeom prst="rect">
            <a:avLst/>
          </a:prstGeom>
          <a:noFill/>
          <a:ln w="0">
            <a:noFill/>
            <a:prstDash val="solid"/>
          </a:ln>
        </p:spPr>
        <p:txBody>
          <a:bodyPr wrap="square" lIns="0" tIns="0" rIns="0" bIns="0" anchor="t">
            <a:normAutofit/>
          </a:bodyPr>
          <a:lstStyle/>
          <a:p>
            <a:pPr indent="457200">
              <a:lnSpc>
                <a:spcPct val="116000"/>
              </a:lnSpc>
              <a:buNone/>
              <a:defRPr sz="1200" b="0">
                <a:solidFill>
                  <a:srgbClr val="202020"/>
                </a:solidFill>
                <a:latin typeface="Microsoft YaHei"/>
                <a:ea typeface="Microsoft YaHei"/>
                <a:cs typeface="Microsoft YaHei"/>
              </a:defRPr>
            </a:pPr>
            <a:r>
              <a:rPr sz="1200" b="0">
                <a:solidFill>
                  <a:srgbClr val="202020"/>
                </a:solidFill>
                <a:latin typeface="Microsoft YaHei"/>
                <a:ea typeface="Microsoft YaHei"/>
                <a:cs typeface="Microsoft YaHei"/>
              </a:rPr>
              <a:t>两种方案均采用</a:t>
            </a:r>
            <a:r>
              <a:rPr sz="1200" b="1"/>
              <a:t>“20位无缓冲DAC + 内部匹配电阻 + OPA828外部驱动”</a:t>
            </a:r>
            <a:r>
              <a:rPr sz="1200" b="0">
                <a:solidFill>
                  <a:srgbClr val="202020"/>
                </a:solidFill>
                <a:latin typeface="Microsoft YaHei"/>
                <a:ea typeface="Microsoft YaHei"/>
                <a:cs typeface="Microsoft YaHei"/>
              </a:rPr>
              <a:t>的架构；AD5791是成熟精密直流路线的代表，DAC11001B则进一步强化低毛刺与动态信号质量。</a:t>
            </a:r>
            <a:endParaRPr sz="1350" b="0">
              <a:solidFill>
                <a:srgbClr val="202020"/>
              </a:solidFill>
              <a:latin typeface="Microsoft YaHei"/>
              <a:ea typeface="Microsoft YaHei"/>
              <a:cs typeface="Microsoft YaHei"/>
            </a:endParaRPr>
          </a:p>
          <a:p>
            <a:pPr indent="457200" algn="l">
              <a:lnSpc>
                <a:spcPct val="116000"/>
              </a:lnSpc>
              <a:buNone/>
              <a:defRPr sz="1350" b="0">
                <a:solidFill>
                  <a:srgbClr val="202020"/>
                </a:solidFill>
                <a:latin typeface="Microsoft YaHei"/>
                <a:ea typeface="Microsoft YaHei"/>
                <a:cs typeface="Microsoft YaHei"/>
              </a:defRPr>
            </a:pPr>
            <a:endParaRPr sz="1350">
              <a:solidFill>
                <a:srgbClr val="202020"/>
              </a:solidFill>
              <a:latin typeface="Microsoft YaHei"/>
              <a:ea typeface="Microsoft YaHei"/>
              <a:cs typeface="Microsoft YaHei"/>
            </a:endParaRPr>
          </a:p>
          <a:p>
            <a:pPr indent="457200" algn="l">
              <a:lnSpc>
                <a:spcPct val="116000"/>
              </a:lnSpc>
              <a:buNone/>
              <a:defRPr sz="1200" b="0">
                <a:solidFill>
                  <a:srgbClr val="202020"/>
                </a:solidFill>
                <a:latin typeface="Microsoft YaHei"/>
                <a:ea typeface="Microsoft YaHei"/>
                <a:cs typeface="Microsoft YaHei"/>
              </a:defRPr>
            </a:pPr>
            <a:r>
              <a:rPr sz="1200" b="0">
                <a:solidFill>
                  <a:srgbClr val="202020"/>
                </a:solidFill>
                <a:latin typeface="Microsoft YaHei"/>
                <a:ea typeface="Microsoft YaHei"/>
                <a:cs typeface="Microsoft YaHei"/>
              </a:rPr>
              <a:t>两DAC均</a:t>
            </a:r>
            <a:r>
              <a:rPr sz="1200" b="1">
                <a:solidFill>
                  <a:srgbClr val="202020"/>
                </a:solidFill>
                <a:latin typeface="Microsoft YaHei"/>
                <a:ea typeface="Microsoft YaHei"/>
                <a:cs typeface="Microsoft YaHei"/>
              </a:rPr>
              <a:t>无输出缓冲，输出阻抗较高</a:t>
            </a:r>
            <a:r>
              <a:rPr sz="1200" b="0">
                <a:solidFill>
                  <a:srgbClr val="202020"/>
                </a:solidFill>
                <a:latin typeface="Microsoft YaHei"/>
                <a:ea typeface="Microsoft YaHei"/>
                <a:cs typeface="Microsoft YaHei"/>
              </a:rPr>
              <a:t>，因此采用</a:t>
            </a:r>
            <a:r>
              <a:rPr sz="1200" b="1">
                <a:solidFill>
                  <a:srgbClr val="202020"/>
                </a:solidFill>
                <a:latin typeface="Microsoft YaHei"/>
                <a:ea typeface="Microsoft YaHei"/>
                <a:cs typeface="Microsoft YaHei"/>
              </a:rPr>
              <a:t>OPA828</a:t>
            </a:r>
            <a:r>
              <a:rPr sz="1200" b="0">
                <a:solidFill>
                  <a:srgbClr val="202020"/>
                </a:solidFill>
                <a:latin typeface="Microsoft YaHei"/>
                <a:ea typeface="Microsoft YaHei"/>
                <a:cs typeface="Microsoft YaHei"/>
              </a:rPr>
              <a:t>进行外部缓冲。</a:t>
            </a:r>
            <a:endParaRPr sz="1350" b="0">
              <a:solidFill>
                <a:srgbClr val="202020"/>
              </a:solidFill>
              <a:latin typeface="Microsoft YaHei"/>
              <a:ea typeface="Microsoft YaHei"/>
              <a:cs typeface="Microsoft YaHei"/>
            </a:endParaRPr>
          </a:p>
          <a:p>
            <a:pPr indent="457200" algn="l">
              <a:lnSpc>
                <a:spcPct val="116000"/>
              </a:lnSpc>
              <a:buNone/>
              <a:defRPr sz="1350" b="0">
                <a:solidFill>
                  <a:srgbClr val="202020"/>
                </a:solidFill>
                <a:latin typeface="Microsoft YaHei"/>
                <a:ea typeface="Microsoft YaHei"/>
                <a:cs typeface="Microsoft YaHei"/>
              </a:defRPr>
            </a:pPr>
            <a:endParaRPr sz="1350" b="0">
              <a:solidFill>
                <a:srgbClr val="202020"/>
              </a:solidFill>
              <a:latin typeface="Microsoft YaHei"/>
              <a:ea typeface="Microsoft YaHei"/>
              <a:cs typeface="Microsoft YaHei"/>
            </a:endParaRPr>
          </a:p>
          <a:p>
            <a:pPr indent="457200" algn="l">
              <a:lnSpc>
                <a:spcPct val="116000"/>
              </a:lnSpc>
              <a:buNone/>
              <a:defRPr sz="1200" b="0">
                <a:solidFill>
                  <a:srgbClr val="202020"/>
                </a:solidFill>
                <a:latin typeface="Microsoft YaHei"/>
                <a:ea typeface="Microsoft YaHei"/>
                <a:cs typeface="Microsoft YaHei"/>
              </a:defRPr>
            </a:pPr>
            <a:r>
              <a:rPr sz="1200" b="1"/>
              <a:t>OPA828</a:t>
            </a:r>
            <a:r>
              <a:rPr sz="1200" b="0">
                <a:solidFill>
                  <a:srgbClr val="202020"/>
                </a:solidFill>
                <a:latin typeface="Microsoft YaHei"/>
                <a:ea typeface="Microsoft YaHei"/>
                <a:cs typeface="Microsoft YaHei"/>
              </a:rPr>
              <a:t>采用JFET输入，具有</a:t>
            </a:r>
            <a:r>
              <a:rPr sz="1200" b="1"/>
              <a:t>低偏置电流</a:t>
            </a:r>
            <a:r>
              <a:rPr sz="1200" b="0">
                <a:solidFill>
                  <a:srgbClr val="202020"/>
                </a:solidFill>
                <a:latin typeface="Microsoft YaHei"/>
                <a:ea typeface="Microsoft YaHei"/>
                <a:cs typeface="Microsoft YaHei"/>
              </a:rPr>
              <a:t>特性。可配合DAC内部匹配电阻，降低运放输入偏置电流引起的直流误差。同时其</a:t>
            </a:r>
            <a:r>
              <a:rPr sz="1200" b="1"/>
              <a:t>低漂移(0.2 μV/°C)</a:t>
            </a:r>
            <a:r>
              <a:rPr sz="1200" b="0">
                <a:solidFill>
                  <a:srgbClr val="202020"/>
                </a:solidFill>
                <a:latin typeface="Microsoft YaHei"/>
                <a:ea typeface="Microsoft YaHei"/>
                <a:cs typeface="Microsoft YaHei"/>
              </a:rPr>
              <a:t>和</a:t>
            </a:r>
            <a:r>
              <a:rPr sz="1200" b="1"/>
              <a:t>低噪声(4 nV/√Hz)</a:t>
            </a:r>
            <a:r>
              <a:rPr sz="1200" b="0">
                <a:solidFill>
                  <a:srgbClr val="202020"/>
                </a:solidFill>
                <a:latin typeface="Microsoft YaHei"/>
                <a:ea typeface="Microsoft YaHei"/>
                <a:cs typeface="Microsoft YaHei"/>
              </a:rPr>
              <a:t>可保持长期稳定性并避免输出缓冲成为噪声瓶颈</a:t>
            </a:r>
            <a:endParaRPr sz="1350">
              <a:solidFill>
                <a:srgbClr val="202020"/>
              </a:solidFill>
              <a:latin typeface="Microsoft YaHei"/>
              <a:ea typeface="Microsoft YaHei"/>
              <a:cs typeface="Microsoft YaHei"/>
            </a:endParaRPr>
          </a:p>
        </p:txBody>
      </p:sp>
    </p:spTree>
    <p:extLst>
      <p:ext uri="{BB962C8B-B14F-4D97-AF65-F5344CB8AC3E}">
        <p14:creationId xmlns:p14="http://schemas.microsoft.com/office/powerpoint/2010/main" val="4104732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a:extLst>
              <a:ext uri="{FF2B5EF4-FFF2-40B4-BE49-F238E27FC236}">
                <a16:creationId xmlns:a16="http://schemas.microsoft.com/office/drawing/2014/main" id="{46B49B64-8EDC-409D-BBE1-A1952A3711A9}"/>
              </a:ext>
            </a:extLst>
          </p:cNvPr>
          <p:cNvSpPr>
            <a:spLocks noGrp="1"/>
          </p:cNvSpPr>
          <p:nvPr/>
        </p:nvSpPr>
        <p:spPr>
          <a:xfrm>
            <a:off x="685800" y="266700"/>
            <a:ext cx="2667000" cy="438150"/>
          </a:xfrm>
          <a:prstGeom prst="rect">
            <a:avLst/>
          </a:prstGeom>
          <a:noFill/>
          <a:ln w="0">
            <a:noFill/>
            <a:prstDash val="solid"/>
          </a:ln>
        </p:spPr>
        <p:txBody>
          <a:bodyPr wrap="square" lIns="0" tIns="0" rIns="0" bIns="0" anchor="t">
            <a:normAutofit fontScale="92593"/>
          </a:bodyPr>
          <a:lstStyle/>
          <a:p>
            <a:pPr algn="l">
              <a:lnSpc>
                <a:spcPct val="115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电压参考源设计</a:t>
            </a:r>
          </a:p>
        </p:txBody>
      </p:sp>
      <p:sp>
        <p:nvSpPr>
          <p:cNvPr id="2" name="矩形 1">
            <a:extLst>
              <a:ext uri="{FF2B5EF4-FFF2-40B4-BE49-F238E27FC236}">
                <a16:creationId xmlns:a16="http://schemas.microsoft.com/office/drawing/2014/main" id="{F5A5846D-7BE0-4CC6-8601-0E2645741BCD}"/>
              </a:ext>
            </a:extLst>
          </p:cNvPr>
          <p:cNvSpPr>
            <a:spLocks noGrp="1"/>
          </p:cNvSpPr>
          <p:nvPr/>
        </p:nvSpPr>
        <p:spPr>
          <a:xfrm>
            <a:off x="685800" y="762000"/>
            <a:ext cx="10096500" cy="342900"/>
          </a:xfrm>
          <a:prstGeom prst="rect">
            <a:avLst/>
          </a:prstGeom>
          <a:noFill/>
          <a:ln w="0">
            <a:noFill/>
            <a:prstDash val="solid"/>
          </a:ln>
        </p:spPr>
        <p:txBody>
          <a:bodyPr wrap="square" lIns="0" tIns="0" rIns="0" bIns="0" anchor="t">
            <a:normAutofit/>
          </a:bodyPr>
          <a:lstStyle/>
          <a:p>
            <a:pPr algn="l">
              <a:lnSpc>
                <a:spcPct val="115000"/>
              </a:lnSpc>
              <a:buNone/>
              <a:defRPr sz="1800" b="1">
                <a:solidFill>
                  <a:srgbClr val="202020"/>
                </a:solidFill>
                <a:latin typeface="Microsoft YaHei"/>
                <a:ea typeface="Microsoft YaHei"/>
                <a:cs typeface="Microsoft YaHei"/>
              </a:defRPr>
            </a:pPr>
            <a:r>
              <a:t>参考电压源是DAC精度与噪声性能的基础</a:t>
            </a:r>
            <a:endParaRPr sz="1800"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825F76E8-8A0E-474B-B333-DA26B1A4604A}"/>
              </a:ext>
            </a:extLst>
          </p:cNvPr>
          <p:cNvSpPr>
            <a:spLocks noGrp="1"/>
          </p:cNvSpPr>
          <p:nvPr/>
        </p:nvSpPr>
        <p:spPr>
          <a:xfrm>
            <a:off x="11049000" y="361950"/>
            <a:ext cx="457200" cy="190500"/>
          </a:xfrm>
          <a:prstGeom prst="rect">
            <a:avLst/>
          </a:prstGeom>
          <a:noFill/>
          <a:ln w="0">
            <a:noFill/>
            <a:prstDash val="solid"/>
          </a:ln>
        </p:spPr>
        <p:txBody>
          <a:bodyPr wrap="square" lIns="0" tIns="0" rIns="0" bIns="0" anchor="t">
            <a:normAutofit/>
          </a:bodyPr>
          <a:lstStyle/>
          <a:p>
            <a:pPr algn="r">
              <a:lnSpc>
                <a:spcPct val="115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06</a:t>
            </a:r>
          </a:p>
        </p:txBody>
      </p:sp>
      <p:sp>
        <p:nvSpPr>
          <p:cNvPr id="4" name="矩形 3">
            <a:extLst>
              <a:ext uri="{FF2B5EF4-FFF2-40B4-BE49-F238E27FC236}">
                <a16:creationId xmlns:a16="http://schemas.microsoft.com/office/drawing/2014/main" id="{BFD2FD7C-F2AF-4ABD-AFF8-E34E1357BC6B}"/>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 name="矩形 4">
            <a:extLst>
              <a:ext uri="{FF2B5EF4-FFF2-40B4-BE49-F238E27FC236}">
                <a16:creationId xmlns:a16="http://schemas.microsoft.com/office/drawing/2014/main" id="{1283FA3A-17E8-4F64-B20B-16AE0C89F29B}"/>
              </a:ext>
            </a:extLst>
          </p:cNvPr>
          <p:cNvSpPr>
            <a:spLocks noGrp="1"/>
          </p:cNvSpPr>
          <p:nvPr/>
        </p:nvSpPr>
        <p:spPr>
          <a:xfrm>
            <a:off x="5624052" y="2087244"/>
            <a:ext cx="5882148" cy="965097"/>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rPr sz="1350" b="0">
                <a:solidFill>
                  <a:srgbClr val="202020"/>
                </a:solidFill>
                <a:latin typeface="Microsoft YaHei"/>
                <a:ea typeface="Microsoft YaHei"/>
                <a:cs typeface="Microsoft YaHei"/>
              </a:rPr>
              <a:t>AD5791 与 DAC11001B 均采用外部双极性参考。对 VREFP=+5 V、VREFN=−5 V，参考跨度 VSPAN=10 V，20 位最低有效位约为 9.54 μV。参考噪声与漂移会传递到模拟输出，</a:t>
            </a:r>
            <a:r>
              <a:t>整个参考链中只要出现数 μV的噪声、漂移或线路压降，就已经与一个 LSB 同量级。</a:t>
            </a:r>
            <a:endParaRPr sz="1350" b="0">
              <a:solidFill>
                <a:srgbClr val="202020"/>
              </a:solidFill>
              <a:latin typeface="Microsoft YaHei"/>
              <a:ea typeface="Microsoft YaHei"/>
              <a:cs typeface="Microsoft YaHei"/>
            </a:endParaRPr>
          </a:p>
        </p:txBody>
      </p:sp>
      <p:sp>
        <p:nvSpPr>
          <p:cNvPr id="6" name="矩形 5">
            <a:extLst>
              <a:ext uri="{FF2B5EF4-FFF2-40B4-BE49-F238E27FC236}">
                <a16:creationId xmlns:a16="http://schemas.microsoft.com/office/drawing/2014/main" id="{0562BC9A-FC9D-4B01-BEDC-2E28C362FC48}"/>
              </a:ext>
            </a:extLst>
          </p:cNvPr>
          <p:cNvSpPr>
            <a:spLocks noGrp="1"/>
          </p:cNvSpPr>
          <p:nvPr/>
        </p:nvSpPr>
        <p:spPr>
          <a:xfrm>
            <a:off x="0" y="2113568"/>
            <a:ext cx="6059129" cy="937703"/>
          </a:xfrm>
          <a:prstGeom prst="rect">
            <a:avLst/>
          </a:prstGeom>
          <a:noFill/>
          <a:ln w="0">
            <a:noFill/>
            <a:prstDash val="solid"/>
          </a:ln>
        </p:spPr>
        <p:txBody>
          <a:bodyPr wrap="square" lIns="0" tIns="0" rIns="0" bIns="0" anchor="ctr">
            <a:normAutofit/>
          </a:bodyPr>
          <a:lstStyle/>
          <a:p>
            <a:pPr algn="ctr">
              <a:lnSpc>
                <a:spcPct val="115000"/>
              </a:lnSpc>
              <a:buNone/>
              <a:defRPr sz="1575" b="1">
                <a:solidFill>
                  <a:srgbClr val="2E75B6"/>
                </a:solidFill>
                <a:latin typeface="Microsoft YaHei"/>
                <a:ea typeface="Microsoft YaHei"/>
                <a:cs typeface="Microsoft YaHei"/>
              </a:defRPr>
            </a:pPr>
            <a:r>
              <a:rPr sz="1575" b="1">
                <a:solidFill>
                  <a:srgbClr val="2E75B6"/>
                </a:solidFill>
                <a:latin typeface="Microsoft YaHei"/>
                <a:ea typeface="Microsoft YaHei"/>
                <a:cs typeface="Microsoft YaHei"/>
              </a:rPr>
              <a:t>VSPAN = VREFP − VREFN = 10 V       </a:t>
            </a:r>
            <a:br/>
            <a:r>
              <a:rPr sz="1575" b="1">
                <a:solidFill>
                  <a:srgbClr val="2E75B6"/>
                </a:solidFill>
                <a:latin typeface="Microsoft YaHei"/>
                <a:ea typeface="Microsoft YaHei"/>
                <a:cs typeface="Microsoft YaHei"/>
              </a:rPr>
              <a:t>1 LSB = 10 V / 2^20 = 9.54 μV</a:t>
            </a:r>
          </a:p>
        </p:txBody>
      </p:sp>
      <p:sp>
        <p:nvSpPr>
          <p:cNvPr id="28" name="矩形 27">
            <a:extLst>
              <a:ext uri="{FF2B5EF4-FFF2-40B4-BE49-F238E27FC236}">
                <a16:creationId xmlns:a16="http://schemas.microsoft.com/office/drawing/2014/main" id="{3F026913-8FC6-4309-9B30-96F4E3DBF4D6}"/>
              </a:ext>
            </a:extLst>
          </p:cNvPr>
          <p:cNvSpPr>
            <a:spLocks noGrp="1"/>
          </p:cNvSpPr>
          <p:nvPr/>
        </p:nvSpPr>
        <p:spPr>
          <a:xfrm>
            <a:off x="-686414" y="1328758"/>
            <a:ext cx="10648950" cy="304800"/>
          </a:xfrm>
          <a:prstGeom prst="rect">
            <a:avLst/>
          </a:prstGeom>
          <a:noFill/>
          <a:ln w="0">
            <a:noFill/>
            <a:prstDash val="solid"/>
          </a:ln>
        </p:spPr>
        <p:txBody>
          <a:bodyPr wrap="square" lIns="0" tIns="0" rIns="0" bIns="0" anchor="ctr">
            <a:normAutofit/>
          </a:bodyPr>
          <a:lstStyle/>
          <a:p>
            <a:pPr algn="ctr">
              <a:lnSpc>
                <a:spcPct val="115000"/>
              </a:lnSpc>
              <a:buNone/>
              <a:defRPr sz="1425" b="1">
                <a:solidFill>
                  <a:srgbClr val="17365D"/>
                </a:solidFill>
                <a:latin typeface="Microsoft YaHei"/>
                <a:ea typeface="Microsoft YaHei"/>
                <a:cs typeface="Microsoft YaHei"/>
              </a:defRPr>
            </a:pPr>
            <a:r>
              <a:rPr sz="1600" b="1">
                <a:solidFill>
                  <a:srgbClr val="17365D"/>
                </a:solidFill>
                <a:latin typeface="Microsoft YaHei"/>
                <a:ea typeface="Microsoft YaHei"/>
                <a:cs typeface="Microsoft YaHei"/>
              </a:rPr>
              <a:t>设计目标：在 DAC 引脚处获得低噪声、低漂移且对负载变化不敏感的对称 ±5 V 参考。</a:t>
            </a:r>
          </a:p>
        </p:txBody>
      </p:sp>
      <p:sp>
        <p:nvSpPr>
          <p:cNvPr id="29" name="矩形 28">
            <a:extLst>
              <a:ext uri="{FF2B5EF4-FFF2-40B4-BE49-F238E27FC236}">
                <a16:creationId xmlns:a16="http://schemas.microsoft.com/office/drawing/2014/main" id="{D25D9A3F-CBC9-4C82-971A-1B4A182ED4A6}"/>
              </a:ext>
            </a:extLst>
          </p:cNvPr>
          <p:cNvSpPr>
            <a:spLocks noGrp="1"/>
          </p:cNvSpPr>
          <p:nvPr/>
        </p:nvSpPr>
        <p:spPr>
          <a:xfrm>
            <a:off x="685800" y="6419850"/>
            <a:ext cx="10820400" cy="9525"/>
          </a:xfrm>
          <a:prstGeom prst="rect">
            <a:avLst/>
          </a:prstGeom>
          <a:solidFill>
            <a:srgbClr val="D9E1E8"/>
          </a:solidFill>
          <a:ln w="0">
            <a:solidFill>
              <a:srgbClr val="D9E1E8"/>
            </a:solidFill>
            <a:prstDash val="solid"/>
          </a:ln>
        </p:spPr>
      </p:sp>
      <p:pic>
        <p:nvPicPr>
          <p:cNvPr id="42" name="图片 32"/>
          <p:cNvPicPr>
            <a:picLocks noChangeAspect="1"/>
          </p:cNvPicPr>
          <p:nvPr/>
        </p:nvPicPr>
        <p:blipFill>
          <a:blip r:embed="rId3"/>
          <a:stretch>
            <a:fillRect/>
          </a:stretch>
        </p:blipFill>
        <p:spPr>
          <a:xfrm>
            <a:off x="0" y="3584671"/>
            <a:ext cx="12192000" cy="2233077"/>
          </a:xfrm>
          <a:prstGeom prst="rect">
            <a:avLst/>
          </a:prstGeom>
        </p:spPr>
      </p:pic>
    </p:spTree>
    <p:extLst>
      <p:ext uri="{BB962C8B-B14F-4D97-AF65-F5344CB8AC3E}">
        <p14:creationId xmlns:p14="http://schemas.microsoft.com/office/powerpoint/2010/main" val="394368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a:extLst>
              <a:ext uri="{FF2B5EF4-FFF2-40B4-BE49-F238E27FC236}">
                <a16:creationId xmlns:a16="http://schemas.microsoft.com/office/drawing/2014/main" id="{A97F0CD6-02DD-4EF9-AE8A-14468B59D1F7}"/>
              </a:ext>
            </a:extLst>
          </p:cNvPr>
          <p:cNvSpPr>
            <a:spLocks noGrp="1"/>
          </p:cNvSpPr>
          <p:nvPr/>
        </p:nvSpPr>
        <p:spPr>
          <a:xfrm>
            <a:off x="685800" y="266700"/>
            <a:ext cx="2667000" cy="438150"/>
          </a:xfrm>
          <a:prstGeom prst="rect">
            <a:avLst/>
          </a:prstGeom>
          <a:noFill/>
          <a:ln w="0">
            <a:noFill/>
            <a:prstDash val="solid"/>
          </a:ln>
        </p:spPr>
        <p:txBody>
          <a:bodyPr wrap="square" lIns="0" tIns="0" rIns="0" bIns="0" anchor="t">
            <a:normAutofit fontScale="92593"/>
          </a:bodyPr>
          <a:lstStyle/>
          <a:p>
            <a:pPr algn="l">
              <a:lnSpc>
                <a:spcPct val="115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电压参考源设计</a:t>
            </a:r>
          </a:p>
        </p:txBody>
      </p:sp>
      <p:sp>
        <p:nvSpPr>
          <p:cNvPr id="2" name="矩形 1">
            <a:extLst>
              <a:ext uri="{FF2B5EF4-FFF2-40B4-BE49-F238E27FC236}">
                <a16:creationId xmlns:a16="http://schemas.microsoft.com/office/drawing/2014/main" id="{6DEE2E71-A930-4A7A-940C-3BC7B1FBD155}"/>
              </a:ext>
            </a:extLst>
          </p:cNvPr>
          <p:cNvSpPr>
            <a:spLocks noGrp="1"/>
          </p:cNvSpPr>
          <p:nvPr/>
        </p:nvSpPr>
        <p:spPr>
          <a:xfrm>
            <a:off x="685800" y="762000"/>
            <a:ext cx="10096500" cy="342900"/>
          </a:xfrm>
          <a:prstGeom prst="rect">
            <a:avLst/>
          </a:prstGeom>
          <a:noFill/>
          <a:ln w="0">
            <a:noFill/>
            <a:prstDash val="solid"/>
          </a:ln>
        </p:spPr>
        <p:txBody>
          <a:bodyPr wrap="square" lIns="0" tIns="0" rIns="0" bIns="0" anchor="t">
            <a:normAutofit/>
          </a:bodyPr>
          <a:lstStyle/>
          <a:p>
            <a:pPr algn="l">
              <a:lnSpc>
                <a:spcPct val="115000"/>
              </a:lnSpc>
              <a:buNone/>
              <a:defRPr sz="1800" b="1">
                <a:solidFill>
                  <a:srgbClr val="202020"/>
                </a:solidFill>
                <a:latin typeface="Microsoft YaHei"/>
                <a:ea typeface="Microsoft YaHei"/>
                <a:cs typeface="Microsoft YaHei"/>
              </a:defRPr>
            </a:pPr>
            <a:r>
              <a:rPr sz="1800" b="1">
                <a:solidFill>
                  <a:srgbClr val="202020"/>
                </a:solidFill>
                <a:latin typeface="Microsoft YaHei"/>
                <a:ea typeface="Microsoft YaHei"/>
                <a:cs typeface="Microsoft YaHei"/>
              </a:rPr>
              <a:t>参考源拓扑：净化、基准、降噪、双极性与远端驱动</a:t>
            </a:r>
          </a:p>
        </p:txBody>
      </p:sp>
      <p:sp>
        <p:nvSpPr>
          <p:cNvPr id="3" name="矩形 2">
            <a:extLst>
              <a:ext uri="{FF2B5EF4-FFF2-40B4-BE49-F238E27FC236}">
                <a16:creationId xmlns:a16="http://schemas.microsoft.com/office/drawing/2014/main" id="{A372F8BD-B169-43DA-B5BE-B30C4DFDB408}"/>
              </a:ext>
            </a:extLst>
          </p:cNvPr>
          <p:cNvSpPr>
            <a:spLocks noGrp="1"/>
          </p:cNvSpPr>
          <p:nvPr/>
        </p:nvSpPr>
        <p:spPr>
          <a:xfrm>
            <a:off x="11049000" y="361950"/>
            <a:ext cx="457200" cy="190500"/>
          </a:xfrm>
          <a:prstGeom prst="rect">
            <a:avLst/>
          </a:prstGeom>
          <a:noFill/>
          <a:ln w="0">
            <a:noFill/>
            <a:prstDash val="solid"/>
          </a:ln>
        </p:spPr>
        <p:txBody>
          <a:bodyPr wrap="square" lIns="0" tIns="0" rIns="0" bIns="0" anchor="t">
            <a:normAutofit/>
          </a:bodyPr>
          <a:lstStyle/>
          <a:p>
            <a:pPr algn="r">
              <a:lnSpc>
                <a:spcPct val="115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07</a:t>
            </a:r>
          </a:p>
        </p:txBody>
      </p:sp>
      <p:sp>
        <p:nvSpPr>
          <p:cNvPr id="4" name="矩形 3">
            <a:extLst>
              <a:ext uri="{FF2B5EF4-FFF2-40B4-BE49-F238E27FC236}">
                <a16:creationId xmlns:a16="http://schemas.microsoft.com/office/drawing/2014/main" id="{6C2D37CF-D6B8-4622-B379-439F64BBA730}"/>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52" name="矩形 51">
            <a:extLst>
              <a:ext uri="{FF2B5EF4-FFF2-40B4-BE49-F238E27FC236}">
                <a16:creationId xmlns:a16="http://schemas.microsoft.com/office/drawing/2014/main" id="{21CAA05F-42CC-4FC4-AA42-992A91DAF423}"/>
              </a:ext>
            </a:extLst>
          </p:cNvPr>
          <p:cNvSpPr>
            <a:spLocks noGrp="1"/>
          </p:cNvSpPr>
          <p:nvPr/>
        </p:nvSpPr>
        <p:spPr>
          <a:xfrm>
            <a:off x="685800" y="6419850"/>
            <a:ext cx="10820400" cy="9525"/>
          </a:xfrm>
          <a:prstGeom prst="rect">
            <a:avLst/>
          </a:prstGeom>
          <a:solidFill>
            <a:srgbClr val="D9E1E8"/>
          </a:solidFill>
          <a:ln w="0">
            <a:solidFill>
              <a:srgbClr val="D9E1E8"/>
            </a:solidFill>
            <a:prstDash val="solid"/>
          </a:ln>
        </p:spPr>
      </p:sp>
      <p:graphicFrame>
        <p:nvGraphicFramePr>
          <p:cNvPr id="67" name="表格 58"/>
          <p:cNvGraphicFramePr/>
          <p:nvPr/>
        </p:nvGraphicFramePr>
        <p:xfrm>
          <a:off x="1870588" y="1611878"/>
          <a:ext cx="8836740" cy="3746263"/>
        </p:xfrm>
        <a:graphic>
          <a:graphicData uri="http://schemas.openxmlformats.org/drawingml/2006/table">
            <a:tbl>
              <a:tblPr/>
              <a:tblGrid>
                <a:gridCol w="1873521">
                  <a:extLst>
                    <a:ext uri="{9D8B030D-6E8A-4147-A177-3AD203B41FA5}">
                      <a16:colId xmlns:a16="http://schemas.microsoft.com/office/drawing/2014/main" val="20000"/>
                    </a:ext>
                  </a:extLst>
                </a:gridCol>
                <a:gridCol w="3433439">
                  <a:extLst>
                    <a:ext uri="{9D8B030D-6E8A-4147-A177-3AD203B41FA5}">
                      <a16:colId xmlns:a16="http://schemas.microsoft.com/office/drawing/2014/main" val="20001"/>
                    </a:ext>
                  </a:extLst>
                </a:gridCol>
                <a:gridCol w="3529780">
                  <a:extLst>
                    <a:ext uri="{9D8B030D-6E8A-4147-A177-3AD203B41FA5}">
                      <a16:colId xmlns:a16="http://schemas.microsoft.com/office/drawing/2014/main" val="20002"/>
                    </a:ext>
                  </a:extLst>
                </a:gridCol>
              </a:tblGrid>
              <a:tr h="470263">
                <a:tc>
                  <a:txBody>
                    <a:bodyPr/>
                    <a:lstStyle/>
                    <a:p>
                      <a:r>
                        <a:rPr sz="1400" b="1">
                          <a:solidFill>
                            <a:schemeClr val="tx1">
                              <a:lumMod val="95000"/>
                              <a:lumOff val="5000"/>
                            </a:schemeClr>
                          </a:solidFill>
                        </a:rPr>
                        <a:t>参考源要求</a:t>
                      </a:r>
                    </a:p>
                  </a:txBody>
                  <a:tcPr anchor="ctr">
                    <a:lnL>
                      <a:noFill/>
                    </a:lnL>
                    <a:lnR>
                      <a:noFill/>
                    </a:lnR>
                    <a:lnT w="38100" cmpd="sng">
                      <a:solidFill>
                        <a:schemeClr val="tx1"/>
                      </a:solidFill>
                      <a:prstDash val="solid"/>
                    </a:lnT>
                    <a:lnB w="19050" cmpd="sng">
                      <a:solidFill>
                        <a:schemeClr val="tx1"/>
                      </a:solidFill>
                      <a:prstDash val="solid"/>
                    </a:lnB>
                    <a:noFill/>
                  </a:tcPr>
                </a:tc>
                <a:tc>
                  <a:txBody>
                    <a:bodyPr/>
                    <a:lstStyle/>
                    <a:p>
                      <a:r>
                        <a:rPr sz="1400" b="1">
                          <a:solidFill>
                            <a:schemeClr val="tx1">
                              <a:lumMod val="95000"/>
                              <a:lumOff val="5000"/>
                            </a:schemeClr>
                          </a:solidFill>
                        </a:rPr>
                        <a:t>设计方案</a:t>
                      </a:r>
                    </a:p>
                  </a:txBody>
                  <a:tcPr anchor="ctr">
                    <a:lnL>
                      <a:noFill/>
                    </a:lnL>
                    <a:lnR>
                      <a:noFill/>
                    </a:lnR>
                    <a:lnT w="38100" cmpd="sng">
                      <a:solidFill>
                        <a:schemeClr val="tx1"/>
                      </a:solidFill>
                      <a:prstDash val="solid"/>
                    </a:lnT>
                    <a:lnB w="19050" cmpd="sng">
                      <a:solidFill>
                        <a:schemeClr val="tx1"/>
                      </a:solidFill>
                      <a:prstDash val="solid"/>
                    </a:lnB>
                    <a:noFill/>
                  </a:tcPr>
                </a:tc>
                <a:tc>
                  <a:txBody>
                    <a:bodyPr/>
                    <a:lstStyle/>
                    <a:p>
                      <a:r>
                        <a:rPr sz="1400" b="1">
                          <a:solidFill>
                            <a:schemeClr val="tx1">
                              <a:lumMod val="95000"/>
                              <a:lumOff val="5000"/>
                            </a:schemeClr>
                          </a:solidFill>
                        </a:rPr>
                        <a:t>设计意义</a:t>
                      </a:r>
                    </a:p>
                  </a:txBody>
                  <a:tcPr anchor="ctr">
                    <a:lnL>
                      <a:noFill/>
                    </a:lnL>
                    <a:lnR>
                      <a:noFill/>
                    </a:lnR>
                    <a:lnT w="38100" cmpd="sng">
                      <a:solidFill>
                        <a:schemeClr val="tx1"/>
                      </a:solidFill>
                      <a:prstDash val="solid"/>
                    </a:lnT>
                    <a:lnB w="19050" cmpd="sng">
                      <a:solidFill>
                        <a:schemeClr val="tx1"/>
                      </a:solidFill>
                      <a:prstDash val="solid"/>
                    </a:lnB>
                    <a:noFill/>
                  </a:tcPr>
                </a:tc>
                <a:extLst>
                  <a:ext uri="{0D108BD9-81ED-4DB2-BD59-A6C34878D82A}">
                    <a16:rowId xmlns:a16="http://schemas.microsoft.com/office/drawing/2014/main" val="10000"/>
                  </a:ext>
                </a:extLst>
              </a:tr>
              <a:tr h="468000">
                <a:tc>
                  <a:txBody>
                    <a:bodyPr/>
                    <a:lstStyle/>
                    <a:p>
                      <a:r>
                        <a:rPr sz="1400" b="0"/>
                        <a:t>干净供电</a:t>
                      </a:r>
                    </a:p>
                  </a:txBody>
                  <a:tcPr anchor="ctr">
                    <a:lnL>
                      <a:noFill/>
                    </a:lnL>
                    <a:lnR>
                      <a:noFill/>
                    </a:lnR>
                    <a:lnT w="19050" cmpd="sng">
                      <a:solidFill>
                        <a:schemeClr val="tx1"/>
                      </a:solidFill>
                      <a:prstDash val="solid"/>
                    </a:lnT>
                    <a:lnB>
                      <a:noFill/>
                    </a:lnB>
                    <a:noFill/>
                  </a:tcPr>
                </a:tc>
                <a:tc>
                  <a:txBody>
                    <a:bodyPr/>
                    <a:lstStyle/>
                    <a:p>
                      <a:r>
                        <a:rPr sz="1400"/>
                        <a:t>穿心电容 + 15.9 kHz Film RC</a:t>
                      </a:r>
                    </a:p>
                  </a:txBody>
                  <a:tcPr anchor="ctr">
                    <a:lnL>
                      <a:noFill/>
                    </a:lnL>
                    <a:lnR>
                      <a:noFill/>
                    </a:lnR>
                    <a:lnT w="19050" cmpd="sng">
                      <a:solidFill>
                        <a:schemeClr val="tx1"/>
                      </a:solidFill>
                      <a:prstDash val="solid"/>
                    </a:lnT>
                    <a:lnB>
                      <a:noFill/>
                    </a:lnB>
                    <a:noFill/>
                  </a:tcPr>
                </a:tc>
                <a:tc>
                  <a:txBody>
                    <a:bodyPr/>
                    <a:lstStyle/>
                    <a:p>
                      <a:r>
                        <a:rPr sz="1400"/>
                        <a:t>隔离电源高频噪声与 EMI</a:t>
                      </a:r>
                    </a:p>
                  </a:txBody>
                  <a:tcPr anchor="ctr">
                    <a:lnL>
                      <a:noFill/>
                    </a:lnL>
                    <a:lnR>
                      <a:noFill/>
                    </a:lnR>
                    <a:lnT w="19050" cmpd="sng">
                      <a:solidFill>
                        <a:schemeClr val="tx1"/>
                      </a:solidFill>
                      <a:prstDash val="solid"/>
                    </a:lnT>
                    <a:lnB>
                      <a:noFill/>
                    </a:lnB>
                    <a:noFill/>
                  </a:tcPr>
                </a:tc>
                <a:extLst>
                  <a:ext uri="{0D108BD9-81ED-4DB2-BD59-A6C34878D82A}">
                    <a16:rowId xmlns:a16="http://schemas.microsoft.com/office/drawing/2014/main" val="10001"/>
                  </a:ext>
                </a:extLst>
              </a:tr>
              <a:tr h="468000">
                <a:tc>
                  <a:txBody>
                    <a:bodyPr/>
                    <a:lstStyle/>
                    <a:p>
                      <a:r>
                        <a:rPr sz="1400" b="0"/>
                        <a:t>精密绝对基准</a:t>
                      </a:r>
                    </a:p>
                  </a:txBody>
                  <a:tcPr anchor="ctr">
                    <a:lnL>
                      <a:noFill/>
                    </a:lnL>
                    <a:lnR>
                      <a:noFill/>
                    </a:lnR>
                    <a:lnT>
                      <a:noFill/>
                    </a:lnT>
                    <a:lnB>
                      <a:noFill/>
                    </a:lnB>
                    <a:noFill/>
                  </a:tcPr>
                </a:tc>
                <a:tc>
                  <a:txBody>
                    <a:bodyPr/>
                    <a:lstStyle/>
                    <a:p>
                      <a:r>
                        <a:rPr sz="1400"/>
                        <a:t>LTC6655-5 + 10 μF Film</a:t>
                      </a:r>
                    </a:p>
                  </a:txBody>
                  <a:tcPr anchor="ctr">
                    <a:lnL>
                      <a:noFill/>
                    </a:lnL>
                    <a:lnR>
                      <a:noFill/>
                    </a:lnR>
                    <a:lnT>
                      <a:noFill/>
                    </a:lnT>
                    <a:lnB>
                      <a:noFill/>
                    </a:lnB>
                    <a:noFill/>
                  </a:tcPr>
                </a:tc>
                <a:tc>
                  <a:txBody>
                    <a:bodyPr/>
                    <a:lstStyle/>
                    <a:p>
                      <a:r>
                        <a:rPr sz="1400"/>
                        <a:t>建立低漂移 5 V 电压标尺</a:t>
                      </a:r>
                    </a:p>
                  </a:txBody>
                  <a:tcPr anchor="ctr">
                    <a:lnL>
                      <a:noFill/>
                    </a:lnL>
                    <a:lnR>
                      <a:noFill/>
                    </a:lnR>
                    <a:lnT>
                      <a:noFill/>
                    </a:lnT>
                    <a:lnB>
                      <a:noFill/>
                    </a:lnB>
                    <a:noFill/>
                  </a:tcPr>
                </a:tc>
                <a:extLst>
                  <a:ext uri="{0D108BD9-81ED-4DB2-BD59-A6C34878D82A}">
                    <a16:rowId xmlns:a16="http://schemas.microsoft.com/office/drawing/2014/main" val="10002"/>
                  </a:ext>
                </a:extLst>
              </a:tr>
              <a:tr h="468000">
                <a:tc>
                  <a:txBody>
                    <a:bodyPr/>
                    <a:lstStyle/>
                    <a:p>
                      <a:r>
                        <a:rPr sz="1400" b="0"/>
                        <a:t>超低噪声</a:t>
                      </a:r>
                    </a:p>
                  </a:txBody>
                  <a:tcPr anchor="ctr">
                    <a:lnL>
                      <a:noFill/>
                    </a:lnL>
                    <a:lnR>
                      <a:noFill/>
                    </a:lnR>
                    <a:lnT>
                      <a:noFill/>
                    </a:lnT>
                    <a:lnB>
                      <a:noFill/>
                    </a:lnB>
                    <a:noFill/>
                  </a:tcPr>
                </a:tc>
                <a:tc>
                  <a:txBody>
                    <a:bodyPr/>
                    <a:lstStyle/>
                    <a:p>
                      <a:r>
                        <a:rPr sz="1400"/>
                        <a:t>10 kΩ/10 μF，fc = 1.59 Hz</a:t>
                      </a:r>
                    </a:p>
                  </a:txBody>
                  <a:tcPr anchor="ctr">
                    <a:lnL>
                      <a:noFill/>
                    </a:lnL>
                    <a:lnR>
                      <a:noFill/>
                    </a:lnR>
                    <a:lnT>
                      <a:noFill/>
                    </a:lnT>
                    <a:lnB>
                      <a:noFill/>
                    </a:lnB>
                    <a:noFill/>
                  </a:tcPr>
                </a:tc>
                <a:tc>
                  <a:txBody>
                    <a:bodyPr/>
                    <a:lstStyle/>
                    <a:p>
                      <a:r>
                        <a:rPr sz="1400"/>
                        <a:t>以低参考带宽换取更低噪声</a:t>
                      </a:r>
                    </a:p>
                  </a:txBody>
                  <a:tcPr anchor="ctr">
                    <a:lnL>
                      <a:noFill/>
                    </a:lnL>
                    <a:lnR>
                      <a:noFill/>
                    </a:lnR>
                    <a:lnT>
                      <a:noFill/>
                    </a:lnT>
                    <a:lnB>
                      <a:noFill/>
                    </a:lnB>
                    <a:noFill/>
                  </a:tcPr>
                </a:tc>
                <a:extLst>
                  <a:ext uri="{0D108BD9-81ED-4DB2-BD59-A6C34878D82A}">
                    <a16:rowId xmlns:a16="http://schemas.microsoft.com/office/drawing/2014/main" val="10003"/>
                  </a:ext>
                </a:extLst>
              </a:tr>
              <a:tr h="468000">
                <a:tc>
                  <a:txBody>
                    <a:bodyPr/>
                    <a:lstStyle/>
                    <a:p>
                      <a:r>
                        <a:rPr sz="1400" b="0"/>
                        <a:t>低阻驱动</a:t>
                      </a:r>
                    </a:p>
                  </a:txBody>
                  <a:tcPr anchor="ctr">
                    <a:lnL>
                      <a:noFill/>
                    </a:lnL>
                    <a:lnR>
                      <a:noFill/>
                    </a:lnR>
                    <a:lnT>
                      <a:noFill/>
                    </a:lnT>
                    <a:lnB>
                      <a:noFill/>
                    </a:lnB>
                    <a:noFill/>
                  </a:tcPr>
                </a:tc>
                <a:tc>
                  <a:txBody>
                    <a:bodyPr/>
                    <a:lstStyle/>
                    <a:p>
                      <a:r>
                        <a:rPr sz="1400"/>
                        <a:t>OPA2828 高阻缓冲</a:t>
                      </a:r>
                    </a:p>
                  </a:txBody>
                  <a:tcPr anchor="ctr">
                    <a:lnL>
                      <a:noFill/>
                    </a:lnL>
                    <a:lnR>
                      <a:noFill/>
                    </a:lnR>
                    <a:lnT>
                      <a:noFill/>
                    </a:lnT>
                    <a:lnB>
                      <a:noFill/>
                    </a:lnB>
                    <a:noFill/>
                  </a:tcPr>
                </a:tc>
                <a:tc>
                  <a:txBody>
                    <a:bodyPr/>
                    <a:lstStyle/>
                    <a:p>
                      <a:r>
                        <a:rPr sz="1400"/>
                        <a:t>隔离滤波节点与后级负载</a:t>
                      </a:r>
                    </a:p>
                  </a:txBody>
                  <a:tcPr anchor="ctr">
                    <a:lnL>
                      <a:noFill/>
                    </a:lnL>
                    <a:lnR>
                      <a:noFill/>
                    </a:lnR>
                    <a:lnT>
                      <a:noFill/>
                    </a:lnT>
                    <a:lnB>
                      <a:noFill/>
                    </a:lnB>
                    <a:noFill/>
                  </a:tcPr>
                </a:tc>
                <a:extLst>
                  <a:ext uri="{0D108BD9-81ED-4DB2-BD59-A6C34878D82A}">
                    <a16:rowId xmlns:a16="http://schemas.microsoft.com/office/drawing/2014/main" val="10004"/>
                  </a:ext>
                </a:extLst>
              </a:tr>
              <a:tr h="468000">
                <a:tc>
                  <a:txBody>
                    <a:bodyPr/>
                    <a:lstStyle/>
                    <a:p>
                      <a:r>
                        <a:rPr sz="1400" b="0"/>
                        <a:t>±5 V 匹配</a:t>
                      </a:r>
                    </a:p>
                  </a:txBody>
                  <a:tcPr anchor="ctr">
                    <a:lnL>
                      <a:noFill/>
                    </a:lnL>
                    <a:lnR>
                      <a:noFill/>
                    </a:lnR>
                    <a:lnT>
                      <a:noFill/>
                    </a:lnT>
                    <a:lnB>
                      <a:noFill/>
                    </a:lnB>
                    <a:noFill/>
                  </a:tcPr>
                </a:tc>
                <a:tc>
                  <a:txBody>
                    <a:bodyPr/>
                    <a:lstStyle/>
                    <a:p>
                      <a:r>
                        <a:rPr sz="1400"/>
                        <a:t>OPA2828 + LT5400</a:t>
                      </a:r>
                    </a:p>
                  </a:txBody>
                  <a:tcPr anchor="ctr">
                    <a:lnL>
                      <a:noFill/>
                    </a:lnL>
                    <a:lnR>
                      <a:noFill/>
                    </a:lnR>
                    <a:lnT>
                      <a:noFill/>
                    </a:lnT>
                    <a:lnB>
                      <a:noFill/>
                    </a:lnB>
                    <a:noFill/>
                  </a:tcPr>
                </a:tc>
                <a:tc>
                  <a:txBody>
                    <a:bodyPr/>
                    <a:lstStyle/>
                    <a:p>
                      <a:r>
                        <a:rPr sz="1400"/>
                        <a:t>获得低比值误差、低漂移双极性参考</a:t>
                      </a:r>
                    </a:p>
                  </a:txBody>
                  <a:tcPr anchor="ctr">
                    <a:lnL>
                      <a:noFill/>
                    </a:lnL>
                    <a:lnR>
                      <a:noFill/>
                    </a:lnR>
                    <a:lnT>
                      <a:noFill/>
                    </a:lnT>
                    <a:lnB>
                      <a:noFill/>
                    </a:lnB>
                    <a:noFill/>
                  </a:tcPr>
                </a:tc>
                <a:extLst>
                  <a:ext uri="{0D108BD9-81ED-4DB2-BD59-A6C34878D82A}">
                    <a16:rowId xmlns:a16="http://schemas.microsoft.com/office/drawing/2014/main" val="10005"/>
                  </a:ext>
                </a:extLst>
              </a:tr>
              <a:tr h="468000">
                <a:tc>
                  <a:txBody>
                    <a:bodyPr/>
                    <a:lstStyle/>
                    <a:p>
                      <a:r>
                        <a:rPr sz="1400" b="0"/>
                        <a:t>远端精度</a:t>
                      </a:r>
                    </a:p>
                  </a:txBody>
                  <a:tcPr anchor="ctr">
                    <a:lnL>
                      <a:noFill/>
                    </a:lnL>
                    <a:lnR>
                      <a:noFill/>
                    </a:lnR>
                    <a:lnT>
                      <a:noFill/>
                    </a:lnT>
                    <a:lnB>
                      <a:noFill/>
                    </a:lnB>
                    <a:noFill/>
                  </a:tcPr>
                </a:tc>
                <a:tc>
                  <a:txBody>
                    <a:bodyPr/>
                    <a:lstStyle/>
                    <a:p>
                      <a:r>
                        <a:rPr sz="1400"/>
                        <a:t>双路 Force/Sense</a:t>
                      </a:r>
                    </a:p>
                  </a:txBody>
                  <a:tcPr anchor="ctr">
                    <a:lnL>
                      <a:noFill/>
                    </a:lnL>
                    <a:lnR>
                      <a:noFill/>
                    </a:lnR>
                    <a:lnT>
                      <a:noFill/>
                    </a:lnT>
                    <a:lnB>
                      <a:noFill/>
                    </a:lnB>
                    <a:noFill/>
                  </a:tcPr>
                </a:tc>
                <a:tc>
                  <a:txBody>
                    <a:bodyPr/>
                    <a:lstStyle/>
                    <a:p>
                      <a:r>
                        <a:rPr sz="1400"/>
                        <a:t>补偿 PCB 与互连路径压降</a:t>
                      </a:r>
                    </a:p>
                  </a:txBody>
                  <a:tcPr anchor="ctr">
                    <a:lnL>
                      <a:noFill/>
                    </a:lnL>
                    <a:lnR>
                      <a:noFill/>
                    </a:lnR>
                    <a:lnT>
                      <a:noFill/>
                    </a:lnT>
                    <a:lnB>
                      <a:noFill/>
                    </a:lnB>
                    <a:noFill/>
                  </a:tcPr>
                </a:tc>
                <a:extLst>
                  <a:ext uri="{0D108BD9-81ED-4DB2-BD59-A6C34878D82A}">
                    <a16:rowId xmlns:a16="http://schemas.microsoft.com/office/drawing/2014/main" val="10006"/>
                  </a:ext>
                </a:extLst>
              </a:tr>
              <a:tr h="468000">
                <a:tc>
                  <a:txBody>
                    <a:bodyPr/>
                    <a:lstStyle/>
                    <a:p>
                      <a:r>
                        <a:rPr sz="1400" b="0"/>
                        <a:t>环路稳定</a:t>
                      </a:r>
                    </a:p>
                  </a:txBody>
                  <a:tcPr anchor="ctr">
                    <a:lnL>
                      <a:noFill/>
                    </a:lnL>
                    <a:lnR>
                      <a:noFill/>
                    </a:lnR>
                    <a:lnT>
                      <a:noFill/>
                    </a:lnT>
                    <a:lnB w="38100" cmpd="sng">
                      <a:solidFill>
                        <a:schemeClr val="tx1"/>
                      </a:solidFill>
                      <a:prstDash val="solid"/>
                    </a:lnB>
                    <a:noFill/>
                  </a:tcPr>
                </a:tc>
                <a:tc>
                  <a:txBody>
                    <a:bodyPr/>
                    <a:lstStyle/>
                    <a:p>
                      <a:r>
                        <a:rPr sz="1400"/>
                        <a:t>22 Ω Sense + 100 pF 本地反馈</a:t>
                      </a:r>
                    </a:p>
                  </a:txBody>
                  <a:tcPr anchor="ctr">
                    <a:lnL>
                      <a:noFill/>
                    </a:lnL>
                    <a:lnR>
                      <a:noFill/>
                    </a:lnR>
                    <a:lnT>
                      <a:noFill/>
                    </a:lnT>
                    <a:lnB w="38100" cmpd="sng">
                      <a:solidFill>
                        <a:schemeClr val="tx1"/>
                      </a:solidFill>
                      <a:prstDash val="solid"/>
                    </a:lnB>
                    <a:noFill/>
                  </a:tcPr>
                </a:tc>
                <a:tc>
                  <a:txBody>
                    <a:bodyPr/>
                    <a:lstStyle/>
                    <a:p>
                      <a:r>
                        <a:rPr sz="1400"/>
                        <a:t>ADAM152：低频准、高频稳</a:t>
                      </a:r>
                    </a:p>
                  </a:txBody>
                  <a:tcPr anchor="ctr">
                    <a:lnL>
                      <a:noFill/>
                    </a:lnL>
                    <a:lnR>
                      <a:noFill/>
                    </a:lnR>
                    <a:lnT>
                      <a:noFill/>
                    </a:lnT>
                    <a:lnB w="38100" cmpd="sng">
                      <a:solidFill>
                        <a:schemeClr val="tx1"/>
                      </a:solidFill>
                      <a:prstDash val="solid"/>
                    </a:lnB>
                    <a:noFill/>
                  </a:tcPr>
                </a:tc>
                <a:extLst>
                  <a:ext uri="{0D108BD9-81ED-4DB2-BD59-A6C34878D82A}">
                    <a16:rowId xmlns:a16="http://schemas.microsoft.com/office/drawing/2014/main" val="10007"/>
                  </a:ext>
                </a:extLst>
              </a:tr>
            </a:tbl>
          </a:graphicData>
        </a:graphic>
      </p:graphicFrame>
      <p:sp>
        <p:nvSpPr>
          <p:cNvPr id="60" name="矩形 59">
            <a:extLst>
              <a:ext uri="{FF2B5EF4-FFF2-40B4-BE49-F238E27FC236}">
                <a16:creationId xmlns:a16="http://schemas.microsoft.com/office/drawing/2014/main" id="{F3AF02DE-4B4D-61BB-C153-D940994AC4E1}"/>
              </a:ext>
            </a:extLst>
          </p:cNvPr>
          <p:cNvSpPr>
            <a:spLocks noGrp="1"/>
          </p:cNvSpPr>
          <p:nvPr/>
        </p:nvSpPr>
        <p:spPr>
          <a:xfrm>
            <a:off x="2078754" y="5691824"/>
            <a:ext cx="8077969" cy="651826"/>
          </a:xfrm>
          <a:prstGeom prst="rect">
            <a:avLst/>
          </a:prstGeom>
          <a:noFill/>
          <a:ln w="0">
            <a:noFill/>
            <a:prstDash val="solid"/>
          </a:ln>
        </p:spPr>
        <p:txBody>
          <a:bodyPr wrap="square" lIns="0" tIns="0" rIns="0" bIns="0" anchor="t">
            <a:normAutofit/>
          </a:bodyPr>
          <a:lstStyle/>
          <a:p>
            <a:pPr algn="ctr">
              <a:lnSpc>
                <a:spcPct val="115000"/>
              </a:lnSpc>
              <a:buNone/>
              <a:defRPr sz="1800" b="1">
                <a:solidFill>
                  <a:srgbClr val="202020"/>
                </a:solidFill>
                <a:latin typeface="Microsoft YaHei"/>
                <a:ea typeface="Microsoft YaHei"/>
                <a:cs typeface="Microsoft YaHei"/>
              </a:defRPr>
            </a:pPr>
            <a:r>
              <a:rPr sz="1400"/>
              <a:t>设计思路：从供电净化、绝对基准、超低频降噪、双极性生成到远端驱动逐级控制误差，使参考源的低噪声与高稳定特性尽可能完整地传递至 DAC 参考源引脚。</a:t>
            </a:r>
            <a:endParaRPr sz="1400">
              <a:solidFill>
                <a:srgbClr val="202020"/>
              </a:solidFill>
              <a:latin typeface="Microsoft YaHei"/>
              <a:ea typeface="Microsoft YaHei"/>
              <a:cs typeface="Microsoft YaHei"/>
            </a:endParaRPr>
          </a:p>
        </p:txBody>
      </p:sp>
    </p:spTree>
    <p:extLst>
      <p:ext uri="{BB962C8B-B14F-4D97-AF65-F5344CB8AC3E}">
        <p14:creationId xmlns:p14="http://schemas.microsoft.com/office/powerpoint/2010/main" val="26444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矩形 82">
            <a:extLst>
              <a:ext uri="{FF2B5EF4-FFF2-40B4-BE49-F238E27FC236}">
                <a16:creationId xmlns:a16="http://schemas.microsoft.com/office/drawing/2014/main" id="{FF407D89-F67A-4ADE-85DA-232AB097858E}"/>
              </a:ext>
            </a:extLst>
          </p:cNvPr>
          <p:cNvSpPr>
            <a:spLocks noGrp="1"/>
          </p:cNvSpPr>
          <p:nvPr/>
        </p:nvSpPr>
        <p:spPr>
          <a:xfrm>
            <a:off x="685800" y="266700"/>
            <a:ext cx="5656006"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t>输出六阶有源滤波器</a:t>
            </a:r>
            <a:endParaRPr sz="2700" b="1">
              <a:solidFill>
                <a:srgbClr val="17365D"/>
              </a:solidFill>
              <a:latin typeface="Microsoft YaHei"/>
              <a:ea typeface="Microsoft YaHei"/>
              <a:cs typeface="Microsoft YaHei"/>
            </a:endParaRPr>
          </a:p>
        </p:txBody>
      </p:sp>
      <p:sp>
        <p:nvSpPr>
          <p:cNvPr id="2" name="矩形 1">
            <a:extLst>
              <a:ext uri="{FF2B5EF4-FFF2-40B4-BE49-F238E27FC236}">
                <a16:creationId xmlns:a16="http://schemas.microsoft.com/office/drawing/2014/main" id="{356FA43D-8374-4C65-A598-AE48096E36E3}"/>
              </a:ext>
            </a:extLst>
          </p:cNvPr>
          <p:cNvSpPr>
            <a:spLocks noGrp="1"/>
          </p:cNvSpPr>
          <p:nvPr/>
        </p:nvSpPr>
        <p:spPr>
          <a:xfrm>
            <a:off x="685800" y="762000"/>
            <a:ext cx="10287000"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020"/>
                </a:solidFill>
                <a:latin typeface="Microsoft YaHei"/>
                <a:ea typeface="Microsoft YaHei"/>
                <a:cs typeface="Microsoft YaHei"/>
              </a:defRPr>
            </a:pPr>
            <a:r>
              <a:rPr sz="1725" b="1">
                <a:solidFill>
                  <a:srgbClr val="202020"/>
                </a:solidFill>
                <a:latin typeface="Microsoft YaHei"/>
                <a:ea typeface="Microsoft YaHei"/>
                <a:cs typeface="Microsoft YaHei"/>
              </a:rPr>
              <a:t>总体设计：三节 MFB 二阶低通级联，构成约 10 kHz 六阶 Butterworth 响应</a:t>
            </a:r>
          </a:p>
        </p:txBody>
      </p:sp>
      <p:sp>
        <p:nvSpPr>
          <p:cNvPr id="3" name="矩形 2">
            <a:extLst>
              <a:ext uri="{FF2B5EF4-FFF2-40B4-BE49-F238E27FC236}">
                <a16:creationId xmlns:a16="http://schemas.microsoft.com/office/drawing/2014/main" id="{B694C6CD-048A-42B0-AA22-5F9E0312D458}"/>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08</a:t>
            </a:r>
          </a:p>
        </p:txBody>
      </p:sp>
      <p:sp>
        <p:nvSpPr>
          <p:cNvPr id="4" name="矩形 3">
            <a:extLst>
              <a:ext uri="{FF2B5EF4-FFF2-40B4-BE49-F238E27FC236}">
                <a16:creationId xmlns:a16="http://schemas.microsoft.com/office/drawing/2014/main" id="{798932E3-56A3-4AFE-AB36-74345437057B}"/>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sp>
        <p:nvSpPr>
          <p:cNvPr id="80" name="矩形 79">
            <a:extLst>
              <a:ext uri="{FF2B5EF4-FFF2-40B4-BE49-F238E27FC236}">
                <a16:creationId xmlns:a16="http://schemas.microsoft.com/office/drawing/2014/main" id="{075A0984-B5B9-43D2-8DDA-19D2D630FE1D}"/>
              </a:ext>
            </a:extLst>
          </p:cNvPr>
          <p:cNvSpPr>
            <a:spLocks noGrp="1"/>
          </p:cNvSpPr>
          <p:nvPr/>
        </p:nvSpPr>
        <p:spPr>
          <a:xfrm>
            <a:off x="685800" y="6419850"/>
            <a:ext cx="10820400" cy="9525"/>
          </a:xfrm>
          <a:prstGeom prst="rect">
            <a:avLst/>
          </a:prstGeom>
          <a:solidFill>
            <a:srgbClr val="D9E1E8"/>
          </a:solidFill>
          <a:ln w="0">
            <a:solidFill>
              <a:srgbClr val="D9E1E8"/>
            </a:solidFill>
            <a:prstDash val="solid"/>
          </a:ln>
        </p:spPr>
      </p:sp>
      <p:pic>
        <p:nvPicPr>
          <p:cNvPr id="104" name="图片 93"/>
          <p:cNvPicPr>
            <a:picLocks noChangeAspect="1"/>
          </p:cNvPicPr>
          <p:nvPr/>
        </p:nvPicPr>
        <p:blipFill>
          <a:blip r:embed="rId3"/>
          <a:stretch>
            <a:fillRect/>
          </a:stretch>
        </p:blipFill>
        <p:spPr>
          <a:xfrm>
            <a:off x="682130" y="1395325"/>
            <a:ext cx="11007244" cy="2352850"/>
          </a:xfrm>
          <a:prstGeom prst="rect">
            <a:avLst/>
          </a:prstGeom>
        </p:spPr>
      </p:pic>
      <p:graphicFrame>
        <p:nvGraphicFramePr>
          <p:cNvPr id="105" name="表格 94"/>
          <p:cNvGraphicFramePr/>
          <p:nvPr/>
        </p:nvGraphicFramePr>
        <p:xfrm>
          <a:off x="685800" y="4038600"/>
          <a:ext cx="5621594" cy="2109875"/>
        </p:xfrm>
        <a:graphic>
          <a:graphicData uri="http://schemas.openxmlformats.org/drawingml/2006/table">
            <a:tbl>
              <a:tblPr/>
              <a:tblGrid>
                <a:gridCol w="1654277">
                  <a:extLst>
                    <a:ext uri="{9D8B030D-6E8A-4147-A177-3AD203B41FA5}">
                      <a16:colId xmlns:a16="http://schemas.microsoft.com/office/drawing/2014/main" val="20000"/>
                    </a:ext>
                  </a:extLst>
                </a:gridCol>
                <a:gridCol w="3967317">
                  <a:extLst>
                    <a:ext uri="{9D8B030D-6E8A-4147-A177-3AD203B41FA5}">
                      <a16:colId xmlns:a16="http://schemas.microsoft.com/office/drawing/2014/main" val="20001"/>
                    </a:ext>
                  </a:extLst>
                </a:gridCol>
              </a:tblGrid>
              <a:tr h="335098">
                <a:tc>
                  <a:txBody>
                    <a:bodyPr/>
                    <a:lstStyle/>
                    <a:p>
                      <a:r>
                        <a:rPr sz="1400" b="1"/>
                        <a:t>设计目标</a:t>
                      </a:r>
                    </a:p>
                  </a:txBody>
                  <a:tcPr anchor="ctr">
                    <a:lnL>
                      <a:noFill/>
                    </a:lnL>
                    <a:lnR>
                      <a:noFill/>
                    </a:lnR>
                    <a:lnT w="28575" cmpd="sng">
                      <a:solidFill>
                        <a:schemeClr val="tx1"/>
                      </a:solidFill>
                      <a:prstDash val="solid"/>
                    </a:lnT>
                    <a:lnB w="12700" cmpd="sng">
                      <a:solidFill>
                        <a:schemeClr val="tx1"/>
                      </a:solidFill>
                      <a:prstDash val="solid"/>
                    </a:lnB>
                    <a:noFill/>
                  </a:tcPr>
                </a:tc>
                <a:tc>
                  <a:txBody>
                    <a:bodyPr/>
                    <a:lstStyle/>
                    <a:p>
                      <a:r>
                        <a:rPr sz="1400" b="1"/>
                        <a:t>设计思路</a:t>
                      </a:r>
                    </a:p>
                  </a:txBody>
                  <a:tcPr anchor="ctr">
                    <a:lnL>
                      <a:noFill/>
                    </a:lnL>
                    <a:lnR>
                      <a:noFill/>
                    </a:lnR>
                    <a:lnT w="28575"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0"/>
                  </a:ext>
                </a:extLst>
              </a:tr>
              <a:tr h="335098">
                <a:tc>
                  <a:txBody>
                    <a:bodyPr/>
                    <a:lstStyle/>
                    <a:p>
                      <a:r>
                        <a:rPr sz="1400" b="0"/>
                        <a:t>低噪声输出</a:t>
                      </a:r>
                    </a:p>
                  </a:txBody>
                  <a:tcPr anchor="ctr">
                    <a:lnL>
                      <a:noFill/>
                    </a:lnL>
                    <a:lnR>
                      <a:noFill/>
                    </a:lnR>
                    <a:lnT w="12700" cmpd="sng">
                      <a:solidFill>
                        <a:schemeClr val="tx1"/>
                      </a:solidFill>
                      <a:prstDash val="solid"/>
                    </a:lnT>
                    <a:lnB>
                      <a:noFill/>
                    </a:lnB>
                    <a:noFill/>
                  </a:tcPr>
                </a:tc>
                <a:tc>
                  <a:txBody>
                    <a:bodyPr/>
                    <a:lstStyle/>
                    <a:p>
                      <a:r>
                        <a:rPr sz="1400"/>
                        <a:t>在 DAC 输出缓冲后进一步抑制宽带高频噪声</a:t>
                      </a:r>
                    </a:p>
                  </a:txBody>
                  <a:tcPr anchor="ctr">
                    <a:lnL>
                      <a:noFill/>
                    </a:lnL>
                    <a:lnR>
                      <a:noFill/>
                    </a:lnR>
                    <a:lnT w="12700" cmpd="sng">
                      <a:solidFill>
                        <a:schemeClr val="tx1"/>
                      </a:solidFill>
                      <a:prstDash val="solid"/>
                    </a:lnT>
                    <a:lnB>
                      <a:noFill/>
                    </a:lnB>
                    <a:noFill/>
                  </a:tcPr>
                </a:tc>
                <a:extLst>
                  <a:ext uri="{0D108BD9-81ED-4DB2-BD59-A6C34878D82A}">
                    <a16:rowId xmlns:a16="http://schemas.microsoft.com/office/drawing/2014/main" val="10001"/>
                  </a:ext>
                </a:extLst>
              </a:tr>
              <a:tr h="335098">
                <a:tc>
                  <a:txBody>
                    <a:bodyPr/>
                    <a:lstStyle/>
                    <a:p>
                      <a:r>
                        <a:rPr sz="1400" b="0"/>
                        <a:t>通带平坦</a:t>
                      </a:r>
                    </a:p>
                  </a:txBody>
                  <a:tcPr anchor="ctr">
                    <a:lnL>
                      <a:noFill/>
                    </a:lnL>
                    <a:lnR>
                      <a:noFill/>
                    </a:lnR>
                    <a:lnT>
                      <a:noFill/>
                    </a:lnT>
                    <a:lnB>
                      <a:noFill/>
                    </a:lnB>
                    <a:noFill/>
                  </a:tcPr>
                </a:tc>
                <a:tc>
                  <a:txBody>
                    <a:bodyPr/>
                    <a:lstStyle/>
                    <a:p>
                      <a:r>
                        <a:rPr sz="1400"/>
                        <a:t>采用六阶 Butterworth 响应，减小通带幅度起伏</a:t>
                      </a:r>
                    </a:p>
                  </a:txBody>
                  <a:tcPr anchor="ctr">
                    <a:lnL>
                      <a:noFill/>
                    </a:lnL>
                    <a:lnR>
                      <a:noFill/>
                    </a:lnR>
                    <a:lnT>
                      <a:noFill/>
                    </a:lnT>
                    <a:lnB>
                      <a:noFill/>
                    </a:lnB>
                    <a:noFill/>
                  </a:tcPr>
                </a:tc>
                <a:extLst>
                  <a:ext uri="{0D108BD9-81ED-4DB2-BD59-A6C34878D82A}">
                    <a16:rowId xmlns:a16="http://schemas.microsoft.com/office/drawing/2014/main" val="10002"/>
                  </a:ext>
                </a:extLst>
              </a:tr>
              <a:tr h="586421">
                <a:tc>
                  <a:txBody>
                    <a:bodyPr/>
                    <a:lstStyle/>
                    <a:p>
                      <a:r>
                        <a:rPr sz="1400" b="0"/>
                        <a:t>快速带外衰减</a:t>
                      </a:r>
                    </a:p>
                  </a:txBody>
                  <a:tcPr anchor="ctr">
                    <a:lnL>
                      <a:noFill/>
                    </a:lnL>
                    <a:lnR>
                      <a:noFill/>
                    </a:lnR>
                    <a:lnT>
                      <a:noFill/>
                    </a:lnT>
                    <a:lnB>
                      <a:noFill/>
                    </a:lnB>
                    <a:noFill/>
                  </a:tcPr>
                </a:tc>
                <a:tc>
                  <a:txBody>
                    <a:bodyPr/>
                    <a:lstStyle/>
                    <a:p>
                      <a:r>
                        <a:rPr sz="1400"/>
                        <a:t>三节二阶级联形成六阶低通，理论滚降约 </a:t>
                      </a:r>
                      <a:r>
                        <a:rPr sz="1400" b="1"/>
                        <a:t>−120 dB/dec</a:t>
                      </a:r>
                      <a:endParaRPr sz="1400"/>
                    </a:p>
                  </a:txBody>
                  <a:tcPr anchor="ctr">
                    <a:lnL>
                      <a:noFill/>
                    </a:lnL>
                    <a:lnR>
                      <a:noFill/>
                    </a:lnR>
                    <a:lnT>
                      <a:noFill/>
                    </a:lnT>
                    <a:lnB>
                      <a:noFill/>
                    </a:lnB>
                    <a:noFill/>
                  </a:tcPr>
                </a:tc>
                <a:extLst>
                  <a:ext uri="{0D108BD9-81ED-4DB2-BD59-A6C34878D82A}">
                    <a16:rowId xmlns:a16="http://schemas.microsoft.com/office/drawing/2014/main" val="10003"/>
                  </a:ext>
                </a:extLst>
              </a:tr>
              <a:tr h="335098">
                <a:tc>
                  <a:txBody>
                    <a:bodyPr/>
                    <a:lstStyle/>
                    <a:p>
                      <a:r>
                        <a:rPr sz="1400" b="0"/>
                        <a:t>保持输出幅值</a:t>
                      </a:r>
                    </a:p>
                  </a:txBody>
                  <a:tcPr anchor="ctr">
                    <a:lnL>
                      <a:noFill/>
                    </a:lnL>
                    <a:lnR>
                      <a:noFill/>
                    </a:lnR>
                    <a:lnT>
                      <a:noFill/>
                    </a:lnT>
                    <a:lnB w="28575" cmpd="sng">
                      <a:solidFill>
                        <a:schemeClr val="tx1"/>
                      </a:solidFill>
                      <a:prstDash val="solid"/>
                    </a:lnB>
                    <a:noFill/>
                  </a:tcPr>
                </a:tc>
                <a:tc>
                  <a:txBody>
                    <a:bodyPr/>
                    <a:lstStyle/>
                    <a:p>
                      <a:r>
                        <a:rPr sz="1400"/>
                        <a:t>各 MFB 单元直流增益约 −1，三级总直流增益约 −1</a:t>
                      </a:r>
                    </a:p>
                  </a:txBody>
                  <a:tcPr anchor="ctr">
                    <a:lnL>
                      <a:noFill/>
                    </a:lnL>
                    <a:lnR>
                      <a:noFill/>
                    </a:lnR>
                    <a:lnT>
                      <a:noFill/>
                    </a:lnT>
                    <a:lnB w="28575" cmpd="sng">
                      <a:solidFill>
                        <a:schemeClr val="tx1"/>
                      </a:solidFill>
                      <a:prstDash val="solid"/>
                    </a:lnB>
                    <a:noFill/>
                  </a:tcPr>
                </a:tc>
                <a:extLst>
                  <a:ext uri="{0D108BD9-81ED-4DB2-BD59-A6C34878D82A}">
                    <a16:rowId xmlns:a16="http://schemas.microsoft.com/office/drawing/2014/main" val="10004"/>
                  </a:ext>
                </a:extLst>
              </a:tr>
            </a:tbl>
          </a:graphicData>
        </a:graphic>
      </p:graphicFrame>
      <p:sp>
        <p:nvSpPr>
          <p:cNvPr id="96" name="矩形 95">
            <a:extLst>
              <a:ext uri="{FF2B5EF4-FFF2-40B4-BE49-F238E27FC236}">
                <a16:creationId xmlns:a16="http://schemas.microsoft.com/office/drawing/2014/main" id="{463A3DD1-ECB3-C5FA-8414-C3F64F6278C2}"/>
              </a:ext>
            </a:extLst>
          </p:cNvPr>
          <p:cNvSpPr>
            <a:spLocks noGrp="1"/>
          </p:cNvSpPr>
          <p:nvPr/>
        </p:nvSpPr>
        <p:spPr>
          <a:xfrm>
            <a:off x="6882581" y="4038600"/>
            <a:ext cx="4886632" cy="2352850"/>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t>DAC 输出缓冲后采用</a:t>
            </a:r>
            <a:r>
              <a:rPr b="1"/>
              <a:t>三节反相 MFB 二阶低通级联</a:t>
            </a:r>
            <a:r>
              <a:t>，构成约 </a:t>
            </a:r>
            <a:r>
              <a:rPr b="1"/>
              <a:t>10 kHz </a:t>
            </a:r>
            <a:r>
              <a:t>的</a:t>
            </a:r>
            <a:r>
              <a:rPr b="1"/>
              <a:t>六阶 Butterworth 输出滤波器</a:t>
            </a:r>
            <a:r>
              <a:t>。三级分别实现低 Q、中 Q 和高 Q 极点，计算得到 Q=0.517、0.733、2.027，与六阶 Butterworth 理论极点较为接近。该结构在保持低频输出幅值基本不变的同时，利用六阶低通实现通带最大平坦和较快的带外衰减，以降低 DAC 及模拟输出链路中的宽带高频噪声。初版采用“低 Q → 中 Q → 高 Q”的级联顺序，优先保证大信号条件下的动态裕量。</a:t>
            </a:r>
            <a:endParaRPr sz="1350" b="0">
              <a:solidFill>
                <a:srgbClr val="202020"/>
              </a:solidFill>
              <a:latin typeface="Microsoft YaHei"/>
              <a:ea typeface="Microsoft YaHei"/>
              <a:cs typeface="Microsoft YaHei"/>
            </a:endParaRPr>
          </a:p>
        </p:txBody>
      </p:sp>
    </p:spTree>
    <p:extLst>
      <p:ext uri="{BB962C8B-B14F-4D97-AF65-F5344CB8AC3E}">
        <p14:creationId xmlns:p14="http://schemas.microsoft.com/office/powerpoint/2010/main" val="1919537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48">
            <a:extLst>
              <a:ext uri="{FF2B5EF4-FFF2-40B4-BE49-F238E27FC236}">
                <a16:creationId xmlns:a16="http://schemas.microsoft.com/office/drawing/2014/main" id="{BBA3366B-4542-4B47-B160-E65DD3C2E956}"/>
              </a:ext>
            </a:extLst>
          </p:cNvPr>
          <p:cNvSpPr>
            <a:spLocks noGrp="1"/>
          </p:cNvSpPr>
          <p:nvPr/>
        </p:nvSpPr>
        <p:spPr>
          <a:xfrm>
            <a:off x="685800" y="266700"/>
            <a:ext cx="4095750" cy="419100"/>
          </a:xfrm>
          <a:prstGeom prst="rect">
            <a:avLst/>
          </a:prstGeom>
          <a:noFill/>
          <a:ln w="0">
            <a:noFill/>
            <a:prstDash val="solid"/>
          </a:ln>
        </p:spPr>
        <p:txBody>
          <a:bodyPr wrap="square" lIns="0" tIns="0" rIns="0" bIns="0" anchor="t">
            <a:normAutofit fontScale="98439" lnSpcReduction="10000"/>
          </a:bodyPr>
          <a:lstStyle/>
          <a:p>
            <a:pPr algn="l">
              <a:lnSpc>
                <a:spcPct val="112000"/>
              </a:lnSpc>
              <a:buNone/>
              <a:defRPr sz="2700" b="1">
                <a:solidFill>
                  <a:srgbClr val="17365D"/>
                </a:solidFill>
                <a:latin typeface="Microsoft YaHei"/>
                <a:ea typeface="Microsoft YaHei"/>
                <a:cs typeface="Microsoft YaHei"/>
              </a:defRPr>
            </a:pPr>
            <a:r>
              <a:rPr sz="2700" b="1">
                <a:solidFill>
                  <a:srgbClr val="17365D"/>
                </a:solidFill>
                <a:latin typeface="Microsoft YaHei"/>
                <a:ea typeface="Microsoft YaHei"/>
                <a:cs typeface="Microsoft YaHei"/>
              </a:rPr>
              <a:t>输出六阶有源滤波器</a:t>
            </a:r>
          </a:p>
        </p:txBody>
      </p:sp>
      <p:sp>
        <p:nvSpPr>
          <p:cNvPr id="2" name="矩形 1">
            <a:extLst>
              <a:ext uri="{FF2B5EF4-FFF2-40B4-BE49-F238E27FC236}">
                <a16:creationId xmlns:a16="http://schemas.microsoft.com/office/drawing/2014/main" id="{1796E721-50BD-4933-A110-14AFD2492649}"/>
              </a:ext>
            </a:extLst>
          </p:cNvPr>
          <p:cNvSpPr>
            <a:spLocks noGrp="1"/>
          </p:cNvSpPr>
          <p:nvPr/>
        </p:nvSpPr>
        <p:spPr>
          <a:xfrm>
            <a:off x="685800" y="762000"/>
            <a:ext cx="10287000" cy="381000"/>
          </a:xfrm>
          <a:prstGeom prst="rect">
            <a:avLst/>
          </a:prstGeom>
          <a:noFill/>
          <a:ln w="0">
            <a:noFill/>
            <a:prstDash val="solid"/>
          </a:ln>
        </p:spPr>
        <p:txBody>
          <a:bodyPr wrap="square" lIns="0" tIns="0" rIns="0" bIns="0" anchor="t">
            <a:normAutofit/>
          </a:bodyPr>
          <a:lstStyle/>
          <a:p>
            <a:pPr algn="l">
              <a:lnSpc>
                <a:spcPct val="112000"/>
              </a:lnSpc>
              <a:buNone/>
              <a:defRPr sz="1725" b="1">
                <a:solidFill>
                  <a:srgbClr val="202020"/>
                </a:solidFill>
                <a:latin typeface="Microsoft YaHei"/>
                <a:ea typeface="Microsoft YaHei"/>
                <a:cs typeface="Microsoft YaHei"/>
              </a:defRPr>
            </a:pPr>
            <a:r>
              <a:t>MFB 二阶低通单元及参数设计</a:t>
            </a:r>
            <a:endParaRPr sz="1725" b="1">
              <a:solidFill>
                <a:srgbClr val="202020"/>
              </a:solidFill>
              <a:latin typeface="Microsoft YaHei"/>
              <a:ea typeface="Microsoft YaHei"/>
              <a:cs typeface="Microsoft YaHei"/>
            </a:endParaRPr>
          </a:p>
        </p:txBody>
      </p:sp>
      <p:sp>
        <p:nvSpPr>
          <p:cNvPr id="3" name="矩形 2">
            <a:extLst>
              <a:ext uri="{FF2B5EF4-FFF2-40B4-BE49-F238E27FC236}">
                <a16:creationId xmlns:a16="http://schemas.microsoft.com/office/drawing/2014/main" id="{3FDF11ED-AE10-417A-832E-3FDC8F4FB63E}"/>
              </a:ext>
            </a:extLst>
          </p:cNvPr>
          <p:cNvSpPr>
            <a:spLocks noGrp="1"/>
          </p:cNvSpPr>
          <p:nvPr/>
        </p:nvSpPr>
        <p:spPr>
          <a:xfrm>
            <a:off x="11049000" y="381000"/>
            <a:ext cx="457200" cy="190500"/>
          </a:xfrm>
          <a:prstGeom prst="rect">
            <a:avLst/>
          </a:prstGeom>
          <a:noFill/>
          <a:ln w="0">
            <a:noFill/>
            <a:prstDash val="solid"/>
          </a:ln>
        </p:spPr>
        <p:txBody>
          <a:bodyPr wrap="square" lIns="0" tIns="0" rIns="0" bIns="0" anchor="t">
            <a:normAutofit/>
          </a:bodyPr>
          <a:lstStyle/>
          <a:p>
            <a:pPr algn="r">
              <a:lnSpc>
                <a:spcPct val="112000"/>
              </a:lnSpc>
              <a:buNone/>
              <a:defRPr sz="900" b="1">
                <a:solidFill>
                  <a:srgbClr val="5F6B76"/>
                </a:solidFill>
                <a:latin typeface="Microsoft YaHei"/>
                <a:ea typeface="Microsoft YaHei"/>
                <a:cs typeface="Microsoft YaHei"/>
              </a:defRPr>
            </a:pPr>
            <a:r>
              <a:rPr sz="900" b="1">
                <a:solidFill>
                  <a:srgbClr val="5F6B76"/>
                </a:solidFill>
                <a:latin typeface="Microsoft YaHei"/>
                <a:ea typeface="Microsoft YaHei"/>
                <a:cs typeface="Microsoft YaHei"/>
              </a:rPr>
              <a:t>09</a:t>
            </a:r>
          </a:p>
        </p:txBody>
      </p:sp>
      <p:sp>
        <p:nvSpPr>
          <p:cNvPr id="4" name="矩形 3">
            <a:extLst>
              <a:ext uri="{FF2B5EF4-FFF2-40B4-BE49-F238E27FC236}">
                <a16:creationId xmlns:a16="http://schemas.microsoft.com/office/drawing/2014/main" id="{952F9E46-14F4-4EDF-BB8C-A059FC43002A}"/>
              </a:ext>
            </a:extLst>
          </p:cNvPr>
          <p:cNvSpPr>
            <a:spLocks noGrp="1"/>
          </p:cNvSpPr>
          <p:nvPr/>
        </p:nvSpPr>
        <p:spPr>
          <a:xfrm>
            <a:off x="685800" y="1219200"/>
            <a:ext cx="10820400" cy="19050"/>
          </a:xfrm>
          <a:prstGeom prst="rect">
            <a:avLst/>
          </a:prstGeom>
          <a:solidFill>
            <a:srgbClr val="17365D"/>
          </a:solidFill>
          <a:ln w="0">
            <a:solidFill>
              <a:srgbClr val="17365D"/>
            </a:solidFill>
            <a:prstDash val="solid"/>
          </a:ln>
        </p:spPr>
      </p:sp>
      <p:pic>
        <p:nvPicPr>
          <p:cNvPr id="62" name="图片 50"/>
          <p:cNvPicPr>
            <a:picLocks noChangeAspect="1"/>
          </p:cNvPicPr>
          <p:nvPr/>
        </p:nvPicPr>
        <p:blipFill>
          <a:blip r:embed="rId3"/>
          <a:srcRect t="4667"/>
          <a:stretch/>
        </p:blipFill>
        <p:spPr>
          <a:xfrm>
            <a:off x="514396" y="1292329"/>
            <a:ext cx="6216445" cy="3276226"/>
          </a:xfrm>
          <a:prstGeom prst="rect">
            <a:avLst/>
          </a:prstGeom>
        </p:spPr>
      </p:pic>
      <p:pic>
        <p:nvPicPr>
          <p:cNvPr id="63" name="图片 52"/>
          <p:cNvPicPr>
            <a:picLocks noChangeAspect="1"/>
          </p:cNvPicPr>
          <p:nvPr/>
        </p:nvPicPr>
        <p:blipFill>
          <a:blip r:embed="rId4"/>
          <a:stretch>
            <a:fillRect/>
          </a:stretch>
        </p:blipFill>
        <p:spPr>
          <a:xfrm>
            <a:off x="4779952" y="4653738"/>
            <a:ext cx="1950889" cy="2042337"/>
          </a:xfrm>
          <a:prstGeom prst="rect">
            <a:avLst/>
          </a:prstGeom>
        </p:spPr>
      </p:pic>
      <p:sp>
        <p:nvSpPr>
          <p:cNvPr id="54" name="矩形 53">
            <a:extLst>
              <a:ext uri="{FF2B5EF4-FFF2-40B4-BE49-F238E27FC236}">
                <a16:creationId xmlns:a16="http://schemas.microsoft.com/office/drawing/2014/main" id="{14108506-871C-B2A2-CADD-40D47221F12C}"/>
              </a:ext>
            </a:extLst>
          </p:cNvPr>
          <p:cNvSpPr>
            <a:spLocks noGrp="1"/>
          </p:cNvSpPr>
          <p:nvPr/>
        </p:nvSpPr>
        <p:spPr>
          <a:xfrm>
            <a:off x="914707" y="4717884"/>
            <a:ext cx="3637936" cy="2352850"/>
          </a:xfrm>
          <a:prstGeom prst="rect">
            <a:avLst/>
          </a:prstGeom>
          <a:noFill/>
          <a:ln w="0">
            <a:noFill/>
            <a:prstDash val="solid"/>
          </a:ln>
        </p:spPr>
        <p:txBody>
          <a:bodyPr wrap="square" lIns="0" tIns="0" rIns="0" bIns="0" anchor="t">
            <a:normAutofit/>
          </a:bodyPr>
          <a:lstStyle/>
          <a:p>
            <a:pPr indent="457200" algn="l">
              <a:lnSpc>
                <a:spcPct val="116000"/>
              </a:lnSpc>
              <a:buNone/>
              <a:defRPr sz="1350" b="0">
                <a:solidFill>
                  <a:srgbClr val="202020"/>
                </a:solidFill>
                <a:latin typeface="Microsoft YaHei"/>
                <a:ea typeface="Microsoft YaHei"/>
                <a:cs typeface="Microsoft YaHei"/>
              </a:defRPr>
            </a:pPr>
            <a:r>
              <a:t>单节 MFB 低通由一个运放、三只电阻和两只电容构成，是一种</a:t>
            </a:r>
            <a:r>
              <a:rPr b="1"/>
              <a:t>反相二阶有源滤波结构</a:t>
            </a:r>
            <a:r>
              <a:t>。</a:t>
            </a:r>
          </a:p>
          <a:p>
            <a:pPr indent="457200" algn="l">
              <a:lnSpc>
                <a:spcPct val="116000"/>
              </a:lnSpc>
              <a:buNone/>
              <a:defRPr sz="1350" b="0">
                <a:solidFill>
                  <a:srgbClr val="202020"/>
                </a:solidFill>
                <a:latin typeface="Microsoft YaHei"/>
                <a:ea typeface="Microsoft YaHei"/>
                <a:cs typeface="Microsoft YaHei"/>
              </a:defRPr>
            </a:pPr>
            <a:r>
              <a:t>本设计中令输入电阻与输出反馈电阻相等，因此每级</a:t>
            </a:r>
            <a:r>
              <a:rPr b="1"/>
              <a:t>直流增益约为 −1</a:t>
            </a:r>
            <a:r>
              <a:t>。</a:t>
            </a:r>
          </a:p>
          <a:p>
            <a:pPr indent="457200" algn="l">
              <a:lnSpc>
                <a:spcPct val="116000"/>
              </a:lnSpc>
              <a:buNone/>
              <a:defRPr sz="1350" b="0">
                <a:solidFill>
                  <a:srgbClr val="202020"/>
                </a:solidFill>
                <a:latin typeface="Microsoft YaHei"/>
                <a:ea typeface="Microsoft YaHei"/>
                <a:cs typeface="Microsoft YaHei"/>
              </a:defRPr>
            </a:pPr>
            <a:r>
              <a:rPr b="1"/>
              <a:t>其中 f0​ 决定该二阶极点所在频率，Q 决定截止附近的阻尼和峰化程度</a:t>
            </a:r>
            <a:r>
              <a:t>。通过配置三个不同 Q 的 MFB 二阶低通，可以</a:t>
            </a:r>
            <a:r>
              <a:rPr b="1"/>
              <a:t>级联实现约 10 kHz 的六阶 Butterworth 低通响应</a:t>
            </a:r>
            <a:r>
              <a:t>。</a:t>
            </a:r>
            <a:endParaRPr sz="1350" b="0">
              <a:solidFill>
                <a:srgbClr val="202020"/>
              </a:solidFill>
              <a:latin typeface="Microsoft YaHei"/>
              <a:ea typeface="Microsoft YaHei"/>
              <a:cs typeface="Microsoft YaHei"/>
            </a:endParaRPr>
          </a:p>
        </p:txBody>
      </p:sp>
      <p:pic>
        <p:nvPicPr>
          <p:cNvPr id="65" name="图片 59"/>
          <p:cNvPicPr>
            <a:picLocks noChangeAspect="1"/>
          </p:cNvPicPr>
          <p:nvPr/>
        </p:nvPicPr>
        <p:blipFill>
          <a:blip r:embed="rId5"/>
          <a:srcRect r="14159"/>
          <a:stretch/>
        </p:blipFill>
        <p:spPr>
          <a:xfrm>
            <a:off x="6958150" y="2024216"/>
            <a:ext cx="4719454" cy="4071784"/>
          </a:xfrm>
          <a:prstGeom prst="rect">
            <a:avLst/>
          </a:prstGeom>
        </p:spPr>
      </p:pic>
    </p:spTree>
    <p:extLst>
      <p:ext uri="{BB962C8B-B14F-4D97-AF65-F5344CB8AC3E}">
        <p14:creationId xmlns:p14="http://schemas.microsoft.com/office/powerpoint/2010/main" val="1716999685"/>
      </p:ext>
    </p:extLst>
  </p:cSld>
  <p:clrMapOvr>
    <a:masterClrMapping/>
  </p:clrMapOvr>
</p:sld>
</file>

<file path=ppt/theme/theme1.xml><?xml version="1.0" encoding="utf-8"?>
<a:theme xmlns:a="http://schemas.openxmlformats.org/drawingml/2006/main" name="ChatGPT">
  <a:themeElements>
    <a:clrScheme name="Academic Minimal">
      <a:dk1>
        <a:srgbClr val="000000"/>
      </a:dk1>
      <a:lt1>
        <a:srgbClr val="FFFFFF"/>
      </a:lt1>
      <a:dk2>
        <a:srgbClr val="17365D"/>
      </a:dk2>
      <a:lt2>
        <a:srgbClr val="D9E1E8"/>
      </a:lt2>
      <a:accent1>
        <a:srgbClr val="2E75B6"/>
      </a:accent1>
      <a:accent2>
        <a:srgbClr val="17365D"/>
      </a:accent2>
      <a:accent3>
        <a:srgbClr val="7F8C8D"/>
      </a:accent3>
      <a:accent4>
        <a:srgbClr val="9E6B42"/>
      </a:accent4>
      <a:accent5>
        <a:srgbClr val="607D8B"/>
      </a:accent5>
      <a:accent6>
        <a:srgbClr val="6B7A45"/>
      </a:accent6>
      <a:hlink>
        <a:srgbClr val="2E75B6"/>
      </a:hlink>
      <a:folHlink>
        <a:srgbClr val="6A5AA8"/>
      </a:folHlink>
    </a:clrScheme>
    <a:fontScheme name="Office">
      <a:majorFont>
        <a:latin typeface="Calibri Light"/>
        <a:ea typeface="Calibri Light"/>
        <a:cs typeface="Calibri Light"/>
      </a:majorFont>
      <a:minorFont>
        <a:latin typeface="Calibri"/>
        <a:ea typeface="Calibri"/>
        <a:cs typeface="Calibri"/>
      </a:minorFont>
    </a:fontScheme>
    <a:fmtScheme name="Academic Minimal">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Academic Minimal">
      <a:dk1>
        <a:srgbClr val="000000"/>
      </a:dk1>
      <a:lt1>
        <a:srgbClr val="FFFFFF"/>
      </a:lt1>
      <a:dk2>
        <a:srgbClr val="17365D"/>
      </a:dk2>
      <a:lt2>
        <a:srgbClr val="D9E1E8"/>
      </a:lt2>
      <a:accent1>
        <a:srgbClr val="2E75B6"/>
      </a:accent1>
      <a:accent2>
        <a:srgbClr val="17365D"/>
      </a:accent2>
      <a:accent3>
        <a:srgbClr val="7F8C8D"/>
      </a:accent3>
      <a:accent4>
        <a:srgbClr val="9E6B42"/>
      </a:accent4>
      <a:accent5>
        <a:srgbClr val="607D8B"/>
      </a:accent5>
      <a:accent6>
        <a:srgbClr val="6B7A45"/>
      </a:accent6>
      <a:hlink>
        <a:srgbClr val="2E75B6"/>
      </a:hlink>
      <a:folHlink>
        <a:srgbClr val="6A5AA8"/>
      </a:folHlink>
    </a:clrScheme>
    <a:fontScheme name="Office">
      <a:majorFont>
        <a:latin typeface="Calibri Light"/>
        <a:ea typeface="Calibri Light"/>
        <a:cs typeface="Calibri Light"/>
      </a:majorFont>
      <a:minorFont>
        <a:latin typeface="Calibri"/>
        <a:ea typeface="Calibri"/>
        <a:cs typeface="Calibri"/>
      </a:minorFont>
    </a:fontScheme>
    <a:fmtScheme name="Academic Minimal">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6521</Words>
  <Application>Microsoft Office PowerPoint</Application>
  <DocSecurity>0</DocSecurity>
  <PresentationFormat>宽屏</PresentationFormat>
  <Paragraphs>351</Paragraphs>
  <Slides>17</Slides>
  <Notes>17</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17</vt:i4>
      </vt:variant>
    </vt:vector>
  </HeadingPairs>
  <TitlesOfParts>
    <vt:vector size="23" baseType="lpstr">
      <vt:lpstr>Helvetica Neue Medium</vt:lpstr>
      <vt:lpstr>黑体</vt:lpstr>
      <vt:lpstr>Microsoft YaHei</vt:lpstr>
      <vt:lpstr>Arial</vt:lpstr>
      <vt:lpstr>Calibri</vt:lpstr>
      <vt:lpstr>ChatGPT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bink qi</cp:lastModifiedBy>
  <cp:revision>13</cp:revision>
  <dcterms:created xsi:type="dcterms:W3CDTF">2026-08-11T21:35:55Z</dcterms:created>
  <dcterms:modified xsi:type="dcterms:W3CDTF">2026-08-11T22:35:31Z</dcterms:modified>
</cp:coreProperties>
</file>