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4"/>
  </p:notesMasterIdLst>
  <p:sldIdLst>
    <p:sldId id="415" r:id="rId3"/>
    <p:sldId id="1747" r:id="rId5"/>
    <p:sldId id="1742" r:id="rId6"/>
    <p:sldId id="1953" r:id="rId7"/>
    <p:sldId id="1903" r:id="rId8"/>
    <p:sldId id="1957" r:id="rId9"/>
    <p:sldId id="1922" r:id="rId10"/>
    <p:sldId id="1921" r:id="rId11"/>
    <p:sldId id="1933" r:id="rId12"/>
    <p:sldId id="1916" r:id="rId13"/>
    <p:sldId id="1929" r:id="rId14"/>
    <p:sldId id="1945" r:id="rId15"/>
    <p:sldId id="1947" r:id="rId16"/>
    <p:sldId id="1948" r:id="rId17"/>
    <p:sldId id="1949" r:id="rId18"/>
    <p:sldId id="1954" r:id="rId19"/>
    <p:sldId id="1955" r:id="rId20"/>
    <p:sldId id="1956" r:id="rId21"/>
    <p:sldId id="1832" r:id="rId22"/>
    <p:sldId id="1923" r:id="rId23"/>
    <p:sldId id="1926" r:id="rId24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2" userDrawn="1">
          <p15:clr>
            <a:srgbClr val="A4A3A4"/>
          </p15:clr>
        </p15:guide>
        <p15:guide id="2" pos="2865" userDrawn="1">
          <p15:clr>
            <a:srgbClr val="A4A3A4"/>
          </p15:clr>
        </p15:guide>
        <p15:guide id="3" pos="296" userDrawn="1">
          <p15:clr>
            <a:srgbClr val="A4A3A4"/>
          </p15:clr>
        </p15:guide>
        <p15:guide id="4" pos="6918" userDrawn="1">
          <p15:clr>
            <a:srgbClr val="A4A3A4"/>
          </p15:clr>
        </p15:guide>
        <p15:guide id="5" orient="horz" pos="1764" userDrawn="1">
          <p15:clr>
            <a:srgbClr val="A4A3A4"/>
          </p15:clr>
        </p15:guide>
        <p15:guide id="6" orient="horz" pos="33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uyan Mu" initials="S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A96"/>
    <a:srgbClr val="216FC5"/>
    <a:srgbClr val="1589EE"/>
    <a:srgbClr val="CBDEF3"/>
    <a:srgbClr val="F7FBFF"/>
    <a:srgbClr val="A1CFF6"/>
    <a:srgbClr val="7CDED7"/>
    <a:srgbClr val="2271C8"/>
    <a:srgbClr val="2271C7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92" autoAdjust="0"/>
  </p:normalViewPr>
  <p:slideViewPr>
    <p:cSldViewPr snapToGrid="0" showGuides="1">
      <p:cViewPr varScale="1">
        <p:scale>
          <a:sx n="84" d="100"/>
          <a:sy n="84" d="100"/>
        </p:scale>
        <p:origin x="658" y="86"/>
      </p:cViewPr>
      <p:guideLst>
        <p:guide orient="horz" pos="3012"/>
        <p:guide pos="2865"/>
        <p:guide pos="296"/>
        <p:guide pos="6918"/>
        <p:guide orient="horz" pos="1764"/>
        <p:guide orient="horz" pos="3386"/>
      </p:guideLst>
    </p:cSldViewPr>
  </p:slideViewPr>
  <p:notesTextViewPr>
    <p:cViewPr>
      <p:scale>
        <a:sx n="165" d="100"/>
        <a:sy n="165" d="100"/>
      </p:scale>
      <p:origin x="0" y="0"/>
    </p:cViewPr>
  </p:notesTextViewPr>
  <p:sorterViewPr>
    <p:cViewPr>
      <p:scale>
        <a:sx n="80" d="100"/>
        <a:sy n="80" d="100"/>
      </p:scale>
      <p:origin x="0" y="-3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gs" Target="tags/tag42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D7BBE6FB-4983-42F5-B216-1A2ADEE7DF7A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B735503-9D21-443F-BC18-5459550EB72F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5503-9D21-443F-BC18-5459550EB72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人的脸&#10;&#10;低可信度描述已自动生成"/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1" r="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3886765" y="1633983"/>
            <a:ext cx="4418470" cy="36933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lvl1pPr marL="228600" indent="-228600">
              <a:buFont typeface="Wingdings" panose="05000000000000000000" pitchFamily="2" charset="2"/>
              <a:buChar char="l"/>
              <a:defRPr lang="en-GB" dirty="0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latin typeface="+mj-ea"/>
                <a:ea typeface="+mj-ea"/>
              </a:defRPr>
            </a:lvl1pPr>
          </a:lstStyle>
          <a:p>
            <a:pPr marL="0" lvl="0" indent="0" algn="dist" eaLnBrk="0" fontAlgn="base" hangingPunct="0">
              <a:lnSpc>
                <a:spcPct val="100000"/>
              </a:lnSpc>
              <a:spcAft>
                <a:spcPct val="0"/>
              </a:spcAft>
              <a:buNone/>
            </a:pPr>
            <a:r>
              <a:rPr lang="zh-CN" altLang="en-US" dirty="0"/>
              <a:t>江西省重点实验室优化重组</a:t>
            </a:r>
            <a:r>
              <a:rPr lang="en-US" altLang="zh-CN" dirty="0"/>
              <a:t>(</a:t>
            </a:r>
            <a:r>
              <a:rPr lang="zh-CN" altLang="en-US" dirty="0"/>
              <a:t>建设申报</a:t>
            </a:r>
            <a:r>
              <a:rPr lang="en-US" altLang="zh-CN" dirty="0"/>
              <a:t>)</a:t>
            </a:r>
            <a:endParaRPr lang="en-US" altLang="zh-CN" dirty="0"/>
          </a:p>
        </p:txBody>
      </p:sp>
      <p:sp>
        <p:nvSpPr>
          <p:cNvPr id="4" name="标题 3"/>
          <p:cNvSpPr>
            <a:spLocks noGrp="1"/>
          </p:cNvSpPr>
          <p:nvPr>
            <p:ph type="ctrTitle" hasCustomPrompt="1"/>
          </p:nvPr>
        </p:nvSpPr>
        <p:spPr>
          <a:xfrm>
            <a:off x="2276767" y="2445068"/>
            <a:ext cx="7638466" cy="830997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 algn="dist"/>
            <a:r>
              <a:rPr lang="zh-CN" altLang="en-US">
                <a:gradFill>
                  <a:gsLst>
                    <a:gs pos="0">
                      <a:schemeClr val="accent2"/>
                    </a:gs>
                    <a:gs pos="85000">
                      <a:schemeClr val="accent1"/>
                    </a:gs>
                  </a:gsLst>
                  <a:lin ang="5400000" scaled="1"/>
                </a:gradFill>
              </a:rPr>
              <a:t>单击此处添加文本</a:t>
            </a:r>
            <a:endParaRPr lang="zh-CN" altLang="en-US">
              <a:gradFill>
                <a:gsLst>
                  <a:gs pos="0">
                    <a:schemeClr val="accent2"/>
                  </a:gs>
                  <a:gs pos="85000">
                    <a:schemeClr val="accent1"/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人的脸&#10;&#10;低可信度描述已自动生成"/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1" r="61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任意多边形: 形状 2"/>
          <p:cNvSpPr/>
          <p:nvPr userDrawn="1"/>
        </p:nvSpPr>
        <p:spPr bwMode="auto">
          <a:xfrm>
            <a:off x="-11113" y="5073268"/>
            <a:ext cx="10816427" cy="3751199"/>
          </a:xfrm>
          <a:custGeom>
            <a:avLst/>
            <a:gdLst>
              <a:gd name="T0" fmla="*/ 0 w 2263"/>
              <a:gd name="T1" fmla="*/ 460 h 784"/>
              <a:gd name="T2" fmla="*/ 2263 w 2263"/>
              <a:gd name="T3" fmla="*/ 0 h 784"/>
              <a:gd name="T4" fmla="*/ 0 w 2263"/>
              <a:gd name="T5" fmla="*/ 304 h 784"/>
              <a:gd name="T6" fmla="*/ 0 w 2263"/>
              <a:gd name="T7" fmla="*/ 460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63" h="784">
                <a:moveTo>
                  <a:pt x="0" y="460"/>
                </a:moveTo>
                <a:cubicBezTo>
                  <a:pt x="1457" y="784"/>
                  <a:pt x="2263" y="0"/>
                  <a:pt x="2263" y="0"/>
                </a:cubicBezTo>
                <a:cubicBezTo>
                  <a:pt x="1387" y="564"/>
                  <a:pt x="0" y="304"/>
                  <a:pt x="0" y="304"/>
                </a:cubicBezTo>
                <a:lnTo>
                  <a:pt x="0" y="46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任意多边形: 形状 3"/>
          <p:cNvSpPr/>
          <p:nvPr userDrawn="1"/>
        </p:nvSpPr>
        <p:spPr bwMode="auto">
          <a:xfrm>
            <a:off x="8899997" y="2105940"/>
            <a:ext cx="5056306" cy="4588702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6" name="组合 5"/>
          <p:cNvGrpSpPr/>
          <p:nvPr userDrawn="1"/>
        </p:nvGrpSpPr>
        <p:grpSpPr>
          <a:xfrm>
            <a:off x="2504351" y="695994"/>
            <a:ext cx="683554" cy="261991"/>
            <a:chOff x="7102" y="5169"/>
            <a:chExt cx="1208" cy="463"/>
          </a:xfrm>
        </p:grpSpPr>
        <p:sp>
          <p:nvSpPr>
            <p:cNvPr id="7" name="箭头: V 形 6"/>
            <p:cNvSpPr/>
            <p:nvPr/>
          </p:nvSpPr>
          <p:spPr>
            <a:xfrm>
              <a:off x="7102" y="5169"/>
              <a:ext cx="463" cy="463"/>
            </a:xfrm>
            <a:prstGeom prst="chevr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endParaRPr>
            </a:p>
          </p:txBody>
        </p:sp>
        <p:sp>
          <p:nvSpPr>
            <p:cNvPr id="8" name="箭头: V 形 7"/>
            <p:cNvSpPr/>
            <p:nvPr/>
          </p:nvSpPr>
          <p:spPr>
            <a:xfrm>
              <a:off x="7463" y="5169"/>
              <a:ext cx="463" cy="463"/>
            </a:xfrm>
            <a:prstGeom prst="chevr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endParaRPr>
            </a:p>
          </p:txBody>
        </p:sp>
        <p:sp>
          <p:nvSpPr>
            <p:cNvPr id="9" name="箭头: V 形 8"/>
            <p:cNvSpPr/>
            <p:nvPr/>
          </p:nvSpPr>
          <p:spPr>
            <a:xfrm>
              <a:off x="7847" y="5169"/>
              <a:ext cx="463" cy="463"/>
            </a:xfrm>
            <a:prstGeom prst="chevr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endParaRPr>
            </a:p>
          </p:txBody>
        </p:sp>
      </p:grpSp>
      <p:pic>
        <p:nvPicPr>
          <p:cNvPr id="10" name="图片 9" descr="黑白色的标志&#10;&#10;中度可信度描述已自动生成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3" y="610083"/>
            <a:ext cx="1639521" cy="4088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2504351" y="695994"/>
            <a:ext cx="683554" cy="261991"/>
            <a:chOff x="7102" y="5169"/>
            <a:chExt cx="1208" cy="463"/>
          </a:xfrm>
        </p:grpSpPr>
        <p:sp>
          <p:nvSpPr>
            <p:cNvPr id="7" name="箭头: V 形 6"/>
            <p:cNvSpPr/>
            <p:nvPr/>
          </p:nvSpPr>
          <p:spPr>
            <a:xfrm>
              <a:off x="7102" y="5169"/>
              <a:ext cx="463" cy="463"/>
            </a:xfrm>
            <a:prstGeom prst="chevr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endParaRPr>
            </a:p>
          </p:txBody>
        </p:sp>
        <p:sp>
          <p:nvSpPr>
            <p:cNvPr id="8" name="箭头: V 形 7"/>
            <p:cNvSpPr/>
            <p:nvPr/>
          </p:nvSpPr>
          <p:spPr>
            <a:xfrm>
              <a:off x="7463" y="5169"/>
              <a:ext cx="463" cy="463"/>
            </a:xfrm>
            <a:prstGeom prst="chevr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endParaRPr>
            </a:p>
          </p:txBody>
        </p:sp>
        <p:sp>
          <p:nvSpPr>
            <p:cNvPr id="9" name="箭头: V 形 8"/>
            <p:cNvSpPr/>
            <p:nvPr/>
          </p:nvSpPr>
          <p:spPr>
            <a:xfrm>
              <a:off x="7847" y="5169"/>
              <a:ext cx="463" cy="463"/>
            </a:xfrm>
            <a:prstGeom prst="chevr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endParaRPr>
            </a:p>
          </p:txBody>
        </p:sp>
      </p:grpSp>
      <p:pic>
        <p:nvPicPr>
          <p:cNvPr id="10" name="图片 9" descr="黑白色的标志&#10;&#10;中度可信度描述已自动生成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3" y="610083"/>
            <a:ext cx="1639521" cy="4088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任意多边形: 形状 2"/>
          <p:cNvSpPr/>
          <p:nvPr userDrawn="1"/>
        </p:nvSpPr>
        <p:spPr>
          <a:xfrm>
            <a:off x="0" y="6346825"/>
            <a:ext cx="12192000" cy="511175"/>
          </a:xfrm>
          <a:custGeom>
            <a:avLst/>
            <a:gdLst>
              <a:gd name="connsiteX0" fmla="*/ 2286000 w 12192000"/>
              <a:gd name="connsiteY0" fmla="*/ 1993 h 728662"/>
              <a:gd name="connsiteX1" fmla="*/ 12192000 w 12192000"/>
              <a:gd name="connsiteY1" fmla="*/ 189800 h 728662"/>
              <a:gd name="connsiteX2" fmla="*/ 12192000 w 12192000"/>
              <a:gd name="connsiteY2" fmla="*/ 728662 h 728662"/>
              <a:gd name="connsiteX3" fmla="*/ 0 w 12192000"/>
              <a:gd name="connsiteY3" fmla="*/ 728662 h 728662"/>
              <a:gd name="connsiteX4" fmla="*/ 0 w 12192000"/>
              <a:gd name="connsiteY4" fmla="*/ 189800 h 728662"/>
              <a:gd name="connsiteX5" fmla="*/ 2286000 w 12192000"/>
              <a:gd name="connsiteY5" fmla="*/ 1993 h 728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728662">
                <a:moveTo>
                  <a:pt x="2286000" y="1993"/>
                </a:moveTo>
                <a:cubicBezTo>
                  <a:pt x="5588000" y="-43916"/>
                  <a:pt x="8890000" y="724008"/>
                  <a:pt x="12192000" y="189800"/>
                </a:cubicBezTo>
                <a:lnTo>
                  <a:pt x="12192000" y="728662"/>
                </a:lnTo>
                <a:lnTo>
                  <a:pt x="0" y="728662"/>
                </a:lnTo>
                <a:lnTo>
                  <a:pt x="0" y="189800"/>
                </a:lnTo>
                <a:cubicBezTo>
                  <a:pt x="762000" y="66522"/>
                  <a:pt x="1524000" y="12587"/>
                  <a:pt x="2286000" y="1993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 noProof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1.jpe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人的脸&#10;&#10;低可信度描述已自动生成"/>
          <p:cNvPicPr>
            <a:picLocks noChangeAspect="1"/>
          </p:cNvPicPr>
          <p:nvPr userDrawn="1"/>
        </p:nvPicPr>
        <p:blipFill rotWithShape="1">
          <a:blip r:embed="rId7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1" r="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CN" altLang="en-US"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GIF"/><Relationship Id="rId3" Type="http://schemas.openxmlformats.org/officeDocument/2006/relationships/tags" Target="../tags/tag1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18.jpeg"/><Relationship Id="rId3" Type="http://schemas.openxmlformats.org/officeDocument/2006/relationships/image" Target="../media/image17.png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5.GIF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5.GIF"/><Relationship Id="rId1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6" Type="http://schemas.openxmlformats.org/officeDocument/2006/relationships/tags" Target="../tags/tag38.xml"/><Relationship Id="rId5" Type="http://schemas.openxmlformats.org/officeDocument/2006/relationships/image" Target="../media/image26.jpeg"/><Relationship Id="rId4" Type="http://schemas.openxmlformats.org/officeDocument/2006/relationships/tags" Target="../tags/tag37.xml"/><Relationship Id="rId3" Type="http://schemas.openxmlformats.org/officeDocument/2006/relationships/image" Target="../media/image13.png"/><Relationship Id="rId2" Type="http://schemas.openxmlformats.org/officeDocument/2006/relationships/tags" Target="../tags/tag36.xml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image" Target="../media/image4.jpeg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4" Type="http://schemas.openxmlformats.org/officeDocument/2006/relationships/slideLayout" Target="../slideLayouts/slideLayout2.xml"/><Relationship Id="rId23" Type="http://schemas.openxmlformats.org/officeDocument/2006/relationships/image" Target="../media/image5.GIF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3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tags" Target="../tags/tag23.xml"/><Relationship Id="rId2" Type="http://schemas.openxmlformats.org/officeDocument/2006/relationships/image" Target="../media/image6.png"/><Relationship Id="rId1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svg"/><Relationship Id="rId8" Type="http://schemas.openxmlformats.org/officeDocument/2006/relationships/image" Target="../media/image10.png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image" Target="../media/image5.GIF"/><Relationship Id="rId2" Type="http://schemas.openxmlformats.org/officeDocument/2006/relationships/image" Target="../media/image9.jpeg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2.png"/><Relationship Id="rId10" Type="http://schemas.openxmlformats.org/officeDocument/2006/relationships/tags" Target="../tags/tag28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0.xml"/><Relationship Id="rId4" Type="http://schemas.openxmlformats.org/officeDocument/2006/relationships/image" Target="../media/image14.png"/><Relationship Id="rId3" Type="http://schemas.openxmlformats.org/officeDocument/2006/relationships/image" Target="../media/image5.GIF"/><Relationship Id="rId2" Type="http://schemas.openxmlformats.org/officeDocument/2006/relationships/tags" Target="../tags/tag29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1" Type="http://schemas.openxmlformats.org/officeDocument/2006/relationships/tags" Target="../tags/tag3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tags" Target="../tags/tag33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hidden="1"/>
          <p:cNvPicPr>
            <a:picLocks noChangeAspect="1"/>
          </p:cNvPicPr>
          <p:nvPr/>
        </p:nvPicPr>
        <p:blipFill rotWithShape="1">
          <a:blip r:embed="rId1" cstate="print">
            <a:alphaModFix amt="1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t="12560" b="16823"/>
          <a:stretch>
            <a:fillRect/>
          </a:stretch>
        </p:blipFill>
        <p:spPr>
          <a:xfrm>
            <a:off x="8066124" y="1978812"/>
            <a:ext cx="4031168" cy="4842957"/>
          </a:xfrm>
          <a:prstGeom prst="rect">
            <a:avLst/>
          </a:prstGeom>
        </p:spPr>
      </p:pic>
      <p:pic>
        <p:nvPicPr>
          <p:cNvPr id="19" name="图片 18" descr="草地上有许多花&#10;&#10;描述已自动生成" hidden="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print">
            <a:alphaModFix amt="3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" b="14028"/>
          <a:stretch>
            <a:fillRect/>
          </a:stretch>
        </p:blipFill>
        <p:spPr>
          <a:xfrm>
            <a:off x="0" y="0"/>
            <a:ext cx="12192000" cy="6871333"/>
          </a:xfrm>
          <a:prstGeom prst="rect">
            <a:avLst/>
          </a:prstGeom>
        </p:spPr>
      </p:pic>
      <p:sp>
        <p:nvSpPr>
          <p:cNvPr id="14" name="任意多边形: 形状 13"/>
          <p:cNvSpPr/>
          <p:nvPr/>
        </p:nvSpPr>
        <p:spPr bwMode="auto">
          <a:xfrm>
            <a:off x="0" y="3596516"/>
            <a:ext cx="12203113" cy="3079750"/>
          </a:xfrm>
          <a:custGeom>
            <a:avLst/>
            <a:gdLst>
              <a:gd name="T0" fmla="*/ 2788 w 6400"/>
              <a:gd name="T1" fmla="*/ 1172 h 1618"/>
              <a:gd name="T2" fmla="*/ 0 w 6400"/>
              <a:gd name="T3" fmla="*/ 549 h 1618"/>
              <a:gd name="T4" fmla="*/ 0 w 6400"/>
              <a:gd name="T5" fmla="*/ 1353 h 1618"/>
              <a:gd name="T6" fmla="*/ 3210 w 6400"/>
              <a:gd name="T7" fmla="*/ 1454 h 1618"/>
              <a:gd name="T8" fmla="*/ 6400 w 6400"/>
              <a:gd name="T9" fmla="*/ 440 h 1618"/>
              <a:gd name="T10" fmla="*/ 6400 w 6400"/>
              <a:gd name="T11" fmla="*/ 0 h 1618"/>
              <a:gd name="T12" fmla="*/ 2788 w 6400"/>
              <a:gd name="T13" fmla="*/ 1172 h 1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400" h="1618">
                <a:moveTo>
                  <a:pt x="2788" y="1172"/>
                </a:moveTo>
                <a:cubicBezTo>
                  <a:pt x="1669" y="1172"/>
                  <a:pt x="668" y="930"/>
                  <a:pt x="0" y="549"/>
                </a:cubicBezTo>
                <a:cubicBezTo>
                  <a:pt x="0" y="1353"/>
                  <a:pt x="0" y="1353"/>
                  <a:pt x="0" y="1353"/>
                </a:cubicBezTo>
                <a:cubicBezTo>
                  <a:pt x="850" y="1568"/>
                  <a:pt x="1986" y="1618"/>
                  <a:pt x="3210" y="1454"/>
                </a:cubicBezTo>
                <a:cubicBezTo>
                  <a:pt x="4500" y="1281"/>
                  <a:pt x="5632" y="903"/>
                  <a:pt x="6400" y="440"/>
                </a:cubicBezTo>
                <a:cubicBezTo>
                  <a:pt x="6400" y="0"/>
                  <a:pt x="6400" y="0"/>
                  <a:pt x="6400" y="0"/>
                </a:cubicBezTo>
                <a:cubicBezTo>
                  <a:pt x="6028" y="471"/>
                  <a:pt x="4645" y="1172"/>
                  <a:pt x="2788" y="1172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50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任意多边形: 形状 14"/>
          <p:cNvSpPr/>
          <p:nvPr/>
        </p:nvSpPr>
        <p:spPr bwMode="auto">
          <a:xfrm>
            <a:off x="0" y="3981237"/>
            <a:ext cx="6043553" cy="1728788"/>
          </a:xfrm>
          <a:custGeom>
            <a:avLst/>
            <a:gdLst>
              <a:gd name="T0" fmla="*/ 3172 w 3172"/>
              <a:gd name="T1" fmla="*/ 896 h 908"/>
              <a:gd name="T2" fmla="*/ 0 w 3172"/>
              <a:gd name="T3" fmla="*/ 0 h 908"/>
              <a:gd name="T4" fmla="*/ 0 w 3172"/>
              <a:gd name="T5" fmla="*/ 292 h 908"/>
              <a:gd name="T6" fmla="*/ 3172 w 3172"/>
              <a:gd name="T7" fmla="*/ 896 h 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72" h="908">
                <a:moveTo>
                  <a:pt x="3172" y="896"/>
                </a:moveTo>
                <a:cubicBezTo>
                  <a:pt x="3172" y="896"/>
                  <a:pt x="1748" y="908"/>
                  <a:pt x="0" y="0"/>
                </a:cubicBezTo>
                <a:cubicBezTo>
                  <a:pt x="0" y="292"/>
                  <a:pt x="0" y="292"/>
                  <a:pt x="0" y="292"/>
                </a:cubicBezTo>
                <a:cubicBezTo>
                  <a:pt x="0" y="292"/>
                  <a:pt x="1136" y="876"/>
                  <a:pt x="3172" y="896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  <a:alpha val="50000"/>
                </a:schemeClr>
              </a:gs>
              <a:gs pos="100000">
                <a:schemeClr val="accent3">
                  <a:lumMod val="75000"/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任意多边形: 形状 17" hidden="1"/>
          <p:cNvSpPr/>
          <p:nvPr/>
        </p:nvSpPr>
        <p:spPr>
          <a:xfrm>
            <a:off x="4388072" y="0"/>
            <a:ext cx="3415857" cy="72773"/>
          </a:xfrm>
          <a:custGeom>
            <a:avLst/>
            <a:gdLst>
              <a:gd name="connsiteX0" fmla="*/ 0 w 3415857"/>
              <a:gd name="connsiteY0" fmla="*/ 0 h 72773"/>
              <a:gd name="connsiteX1" fmla="*/ 3415857 w 3415857"/>
              <a:gd name="connsiteY1" fmla="*/ 0 h 72773"/>
              <a:gd name="connsiteX2" fmla="*/ 3402337 w 3415857"/>
              <a:gd name="connsiteY2" fmla="*/ 20052 h 72773"/>
              <a:gd name="connsiteX3" fmla="*/ 3275058 w 3415857"/>
              <a:gd name="connsiteY3" fmla="*/ 72773 h 72773"/>
              <a:gd name="connsiteX4" fmla="*/ 140798 w 3415857"/>
              <a:gd name="connsiteY4" fmla="*/ 72773 h 72773"/>
              <a:gd name="connsiteX5" fmla="*/ 13519 w 3415857"/>
              <a:gd name="connsiteY5" fmla="*/ 20052 h 7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15857" h="72773">
                <a:moveTo>
                  <a:pt x="0" y="0"/>
                </a:moveTo>
                <a:lnTo>
                  <a:pt x="3415857" y="0"/>
                </a:lnTo>
                <a:lnTo>
                  <a:pt x="3402337" y="20052"/>
                </a:lnTo>
                <a:cubicBezTo>
                  <a:pt x="3369764" y="52626"/>
                  <a:pt x="3324764" y="72773"/>
                  <a:pt x="3275058" y="72773"/>
                </a:cubicBezTo>
                <a:lnTo>
                  <a:pt x="140798" y="72773"/>
                </a:lnTo>
                <a:cubicBezTo>
                  <a:pt x="91093" y="72773"/>
                  <a:pt x="46093" y="52626"/>
                  <a:pt x="13519" y="2005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381000" dist="38100" dir="5400000" sx="102000" sy="102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zh-CN" sz="600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665220" y="3429000"/>
            <a:ext cx="4966335" cy="2070735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汇报人：邢宗强</a:t>
            </a:r>
            <a:endParaRPr lang="en-US" altLang="zh-CN" sz="2000" b="1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导   师：吕游、易晗</a:t>
            </a:r>
            <a:endParaRPr lang="zh-CN" altLang="en-US" sz="2000" b="1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单</a:t>
            </a:r>
            <a:r>
              <a:rPr lang="en-US" altLang="zh-CN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   </a:t>
            </a: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位：散裂中子源科学中心</a:t>
            </a:r>
            <a:endParaRPr lang="zh-CN" altLang="en-US" sz="2000" b="1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地</a:t>
            </a:r>
            <a:r>
              <a:rPr lang="en-US" altLang="zh-CN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   </a:t>
            </a: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点：河南郑州</a:t>
            </a:r>
            <a:endParaRPr lang="zh-CN" altLang="en-US" sz="2000" b="1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时</a:t>
            </a:r>
            <a:r>
              <a:rPr lang="en-US" altLang="zh-CN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   </a:t>
            </a: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间：</a:t>
            </a:r>
            <a:r>
              <a:rPr lang="en-US" altLang="zh-CN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2027</a:t>
            </a: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年</a:t>
            </a:r>
            <a:r>
              <a:rPr lang="en-US" altLang="zh-CN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8</a:t>
            </a: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月</a:t>
            </a:r>
            <a:r>
              <a:rPr lang="en-US" altLang="zh-CN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11</a:t>
            </a:r>
            <a:r>
              <a:rPr lang="zh-CN" altLang="en-US" sz="2000" b="1" dirty="0">
                <a:latin typeface="+mj-ea"/>
                <a:ea typeface="+mj-ea"/>
                <a:cs typeface="仿宋" panose="02010609060101010101" charset="-122"/>
                <a:sym typeface="+mn-ea"/>
              </a:rPr>
              <a:t>日</a:t>
            </a:r>
            <a:endParaRPr lang="en-US" altLang="zh-CN" sz="2000" b="1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>
              <a:lnSpc>
                <a:spcPct val="130000"/>
              </a:lnSpc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2" name="标题 4"/>
          <p:cNvSpPr>
            <a:spLocks noGrp="1"/>
          </p:cNvSpPr>
          <p:nvPr/>
        </p:nvSpPr>
        <p:spPr>
          <a:xfrm>
            <a:off x="939825" y="2516443"/>
            <a:ext cx="1020745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仿宋" panose="02010609060101010101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charset="-122"/>
                <a:sym typeface="+mn-ea"/>
              </a:rPr>
              <a:t>第二十三届全国核电子学与核探测技术学术年会（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charset="-122"/>
                <a:sym typeface="+mn-ea"/>
              </a:rPr>
              <a:t>NED2026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charset="-122"/>
                <a:sym typeface="+mn-ea"/>
              </a:rPr>
              <a:t>）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charset="-122"/>
              </a:rPr>
              <a:t> </a:t>
            </a:r>
            <a:endParaRPr lang="zh-CN" altLang="en-US" sz="2800" dirty="0">
              <a:gradFill>
                <a:gsLst>
                  <a:gs pos="0">
                    <a:schemeClr val="accent3"/>
                  </a:gs>
                  <a:gs pos="85000">
                    <a:schemeClr val="accent3">
                      <a:lumMod val="50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手机屏幕的截图&#10;&#10;AI 生成的内容可能不正确。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93" y="134366"/>
            <a:ext cx="3621604" cy="606164"/>
          </a:xfrm>
          <a:prstGeom prst="rect">
            <a:avLst/>
          </a:prstGeom>
        </p:spPr>
      </p:pic>
      <p:sp>
        <p:nvSpPr>
          <p:cNvPr id="11" name="标题 10"/>
          <p:cNvSpPr>
            <a:spLocks noGrp="1"/>
          </p:cNvSpPr>
          <p:nvPr>
            <p:ph type="ctrTitle"/>
          </p:nvPr>
        </p:nvSpPr>
        <p:spPr>
          <a:xfrm>
            <a:off x="499427" y="1577591"/>
            <a:ext cx="11297920" cy="589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dirty="0">
                <a:gradFill>
                  <a:gsLst>
                    <a:gs pos="0">
                      <a:schemeClr val="accent3"/>
                    </a:gs>
                    <a:gs pos="85000">
                      <a:schemeClr val="accent3">
                        <a:lumMod val="50000"/>
                      </a:schemeClr>
                    </a:gs>
                  </a:gsLst>
                  <a:lin ang="5400000" scaled="1"/>
                </a:gradFill>
                <a:latin typeface="+mj-ea"/>
              </a:rPr>
              <a:t>用</a:t>
            </a:r>
            <a:r>
              <a:rPr lang="zh-CN" altLang="en-US" sz="3600" dirty="0">
                <a:gradFill>
                  <a:gsLst>
                    <a:gs pos="0">
                      <a:schemeClr val="accent3"/>
                    </a:gs>
                    <a:gs pos="85000">
                      <a:schemeClr val="accent3">
                        <a:lumMod val="50000"/>
                      </a:schemeClr>
                    </a:gs>
                  </a:gsLst>
                  <a:lin ang="5400000" scaled="1"/>
                </a:gradFill>
                <a:latin typeface="+mj-ea"/>
                <a:sym typeface="+mn-ea"/>
              </a:rPr>
              <a:t>于多用途时间投影室的高精度电荷灵敏放大器研究</a:t>
            </a:r>
            <a:endParaRPr lang="zh-CN" altLang="en-US" sz="3600" dirty="0">
              <a:gradFill>
                <a:gsLst>
                  <a:gs pos="0">
                    <a:schemeClr val="accent3"/>
                  </a:gs>
                  <a:gs pos="85000">
                    <a:schemeClr val="accent3">
                      <a:lumMod val="50000"/>
                    </a:schemeClr>
                  </a:gs>
                </a:gsLst>
                <a:lin ang="5400000" scaled="1"/>
              </a:gradFill>
              <a:latin typeface="+mj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  <p:bldLst>
      <p:bldP spid="2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02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PCB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设计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4" name="矩形: 圆角 45"/>
          <p:cNvSpPr/>
          <p:nvPr/>
        </p:nvSpPr>
        <p:spPr>
          <a:xfrm>
            <a:off x="2728008" y="5450983"/>
            <a:ext cx="2219864" cy="39600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5" name="标题 4"/>
          <p:cNvSpPr txBox="1"/>
          <p:nvPr>
            <p:custDataLst>
              <p:tags r:id="rId1"/>
            </p:custDataLst>
          </p:nvPr>
        </p:nvSpPr>
        <p:spPr>
          <a:xfrm>
            <a:off x="2803356" y="5450983"/>
            <a:ext cx="2144516" cy="396627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dirty="0">
                <a:latin typeface="+mj-ea"/>
                <a:ea typeface="+mj-ea"/>
              </a:rPr>
              <a:t>PCB</a:t>
            </a:r>
            <a:r>
              <a:rPr lang="zh-CN" altLang="en-US" dirty="0">
                <a:latin typeface="+mj-ea"/>
                <a:ea typeface="+mj-ea"/>
              </a:rPr>
              <a:t>图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5" name="矩形: 圆角 45"/>
          <p:cNvSpPr/>
          <p:nvPr/>
        </p:nvSpPr>
        <p:spPr>
          <a:xfrm>
            <a:off x="8332518" y="5450983"/>
            <a:ext cx="2219864" cy="39600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9" name="标题 4"/>
          <p:cNvSpPr txBox="1"/>
          <p:nvPr>
            <p:custDataLst>
              <p:tags r:id="rId2"/>
            </p:custDataLst>
          </p:nvPr>
        </p:nvSpPr>
        <p:spPr>
          <a:xfrm>
            <a:off x="8407866" y="5450983"/>
            <a:ext cx="2144516" cy="396627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实物图</a:t>
            </a:r>
            <a:endParaRPr lang="en-US" altLang="zh-CN" dirty="0">
              <a:latin typeface="+mj-ea"/>
              <a:ea typeface="+mj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03" y="2033221"/>
            <a:ext cx="5942560" cy="2472239"/>
          </a:xfrm>
          <a:prstGeom prst="rect">
            <a:avLst/>
          </a:prstGeom>
        </p:spPr>
      </p:pic>
      <p:pic>
        <p:nvPicPr>
          <p:cNvPr id="17" name="图片 16" descr="图片包含 游戏机, 电子, 电路&#10;&#10;AI 生成的内容可能不正确。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0" t="19182" r="14878" b="20526"/>
          <a:stretch>
            <a:fillRect/>
          </a:stretch>
        </p:blipFill>
        <p:spPr>
          <a:xfrm rot="16200000">
            <a:off x="7510682" y="1244094"/>
            <a:ext cx="3605841" cy="4134806"/>
          </a:xfrm>
          <a:prstGeom prst="rect">
            <a:avLst/>
          </a:prstGeom>
        </p:spPr>
      </p:pic>
      <p:pic>
        <p:nvPicPr>
          <p:cNvPr id="3" name="图片 2" descr="手机屏幕的截图&#10;&#10;AI 生成的内容可能不正确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/>
        </p:nvSpPr>
        <p:spPr bwMode="auto">
          <a:xfrm>
            <a:off x="0" y="4671654"/>
            <a:ext cx="9196243" cy="3189310"/>
          </a:xfrm>
          <a:custGeom>
            <a:avLst/>
            <a:gdLst>
              <a:gd name="T0" fmla="*/ 0 w 2263"/>
              <a:gd name="T1" fmla="*/ 460 h 784"/>
              <a:gd name="T2" fmla="*/ 2263 w 2263"/>
              <a:gd name="T3" fmla="*/ 0 h 784"/>
              <a:gd name="T4" fmla="*/ 0 w 2263"/>
              <a:gd name="T5" fmla="*/ 304 h 784"/>
              <a:gd name="T6" fmla="*/ 0 w 2263"/>
              <a:gd name="T7" fmla="*/ 460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63" h="784">
                <a:moveTo>
                  <a:pt x="0" y="460"/>
                </a:moveTo>
                <a:cubicBezTo>
                  <a:pt x="1457" y="784"/>
                  <a:pt x="2263" y="0"/>
                  <a:pt x="2263" y="0"/>
                </a:cubicBezTo>
                <a:cubicBezTo>
                  <a:pt x="1387" y="564"/>
                  <a:pt x="0" y="304"/>
                  <a:pt x="0" y="304"/>
                </a:cubicBezTo>
                <a:lnTo>
                  <a:pt x="0" y="46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任意多边形: 形状 9"/>
          <p:cNvSpPr/>
          <p:nvPr/>
        </p:nvSpPr>
        <p:spPr bwMode="auto">
          <a:xfrm>
            <a:off x="7135694" y="1595392"/>
            <a:ext cx="5056306" cy="4588702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46076" y="1767929"/>
            <a:ext cx="6164374" cy="2121576"/>
            <a:chOff x="1246076" y="1767929"/>
            <a:chExt cx="6164374" cy="2121576"/>
          </a:xfrm>
        </p:grpSpPr>
        <p:sp>
          <p:nvSpPr>
            <p:cNvPr id="11" name="文本框 10"/>
            <p:cNvSpPr txBox="1"/>
            <p:nvPr/>
          </p:nvSpPr>
          <p:spPr>
            <a:xfrm>
              <a:off x="1246076" y="1767929"/>
              <a:ext cx="2321771" cy="144526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8800" b="1" dirty="0">
                  <a:gradFill>
                    <a:gsLst>
                      <a:gs pos="44000">
                        <a:schemeClr val="accent3"/>
                      </a:gs>
                      <a:gs pos="100000">
                        <a:schemeClr val="accent4">
                          <a:lumMod val="50000"/>
                        </a:schemeClr>
                      </a:gs>
                    </a:gsLst>
                    <a:lin ang="5400000" scaled="1"/>
                  </a:gradFill>
                  <a:latin typeface="Arial" panose="02080604020202020204" pitchFamily="34" charset="0"/>
                  <a:cs typeface="Arial" panose="02080604020202020204" pitchFamily="34" charset="0"/>
                </a:rPr>
                <a:t>03</a:t>
              </a:r>
              <a:endParaRPr lang="zh-CN" altLang="en-US" sz="8800" b="1" dirty="0">
                <a:gradFill>
                  <a:gsLst>
                    <a:gs pos="44000">
                      <a:schemeClr val="accent3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5400000" scaled="1"/>
                </a:gradFill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424713" y="3274190"/>
              <a:ext cx="5985737" cy="61531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4000" b="1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测试结果与数据分析</a:t>
              </a:r>
              <a:endParaRPr lang="zh-CN" altLang="en-US" sz="4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6" name="直接连接符 15"/>
          <p:cNvCxnSpPr/>
          <p:nvPr/>
        </p:nvCxnSpPr>
        <p:spPr>
          <a:xfrm>
            <a:off x="174653" y="3905630"/>
            <a:ext cx="6900545" cy="12065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03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分析成形时间</a:t>
            </a:r>
            <a:endParaRPr lang="zh-CN" altLang="zh-CN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925" y="1087120"/>
            <a:ext cx="11650980" cy="2063750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成形时间定义：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影响系统的能量分辨率与最大的可处理时间率</a:t>
            </a:r>
            <a:endParaRPr lang="en-US" altLang="zh-CN" sz="1600" dirty="0">
              <a:solidFill>
                <a:srgbClr val="C00000"/>
              </a:solidFill>
              <a:latin typeface="Arial" panose="02080604020202020204" pitchFamily="34" charset="0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信号源：方波、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100Hz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、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500mV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、占空比：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50%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、负载：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50Ω</a:t>
            </a:r>
            <a:endParaRPr lang="en-US" altLang="zh-CN" sz="1600" dirty="0">
              <a:solidFill>
                <a:schemeClr val="tx1"/>
              </a:solidFill>
              <a:latin typeface="Arial" panose="02080604020202020204" pitchFamily="34" charset="0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成形时间计算：峰值信号下降到原来的</a:t>
            </a:r>
            <a:r>
              <a:rPr lang="en-US" altLang="zh-CN" sz="1600" dirty="0">
                <a:solidFill>
                  <a:srgbClr val="C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1/e</a:t>
            </a:r>
            <a:r>
              <a:rPr lang="zh-CN" altLang="en-US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倍所对应的时间，</a:t>
            </a:r>
            <a:r>
              <a:rPr lang="en-US" altLang="zh-CN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500×</a:t>
            </a:r>
            <a:r>
              <a:rPr lang="zh-CN" altLang="en-US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（</a:t>
            </a:r>
            <a:r>
              <a:rPr lang="en-US" altLang="zh-CN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1/e</a:t>
            </a:r>
            <a:r>
              <a:rPr lang="zh-CN" altLang="en-US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）≈</a:t>
            </a:r>
            <a:r>
              <a:rPr lang="en-US" altLang="zh-CN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184mV</a:t>
            </a:r>
            <a:endParaRPr lang="en-US" altLang="zh-CN" sz="1600" dirty="0">
              <a:solidFill>
                <a:schemeClr val="tx1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反馈电容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C7:1pf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（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±0.25pf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）、反馈电阻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R8:200MΩ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（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±5%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），指数信号衰减时间约在</a:t>
            </a:r>
            <a:r>
              <a:rPr lang="en-US" altLang="zh-CN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140us-260us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，实际所测 </a:t>
            </a:r>
            <a:r>
              <a:rPr lang="zh-CN" altLang="en-US" sz="1600" dirty="0">
                <a:solidFill>
                  <a:srgbClr val="C00000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△</a:t>
            </a:r>
            <a:r>
              <a:rPr lang="en-US" altLang="zh-CN" sz="1600" dirty="0">
                <a:solidFill>
                  <a:srgbClr val="C00000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X</a:t>
            </a:r>
            <a:r>
              <a:rPr lang="zh-CN" altLang="en-US" sz="1600" dirty="0">
                <a:solidFill>
                  <a:srgbClr val="C00000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≈</a:t>
            </a:r>
            <a:r>
              <a:rPr lang="en-US" altLang="zh-CN" sz="1600" dirty="0">
                <a:solidFill>
                  <a:srgbClr val="C00000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212us</a:t>
            </a:r>
            <a:r>
              <a:rPr lang="zh-CN" altLang="en-US" sz="1600" dirty="0">
                <a:solidFill>
                  <a:schemeClr val="tx1"/>
                </a:solidFill>
                <a:latin typeface="Arial" panose="02080604020202020204" pitchFamily="34" charset="0"/>
                <a:ea typeface="+mj-ea"/>
                <a:cs typeface="仿宋" panose="02010609060101010101" charset="-122"/>
                <a:sym typeface="+mn-ea"/>
              </a:rPr>
              <a:t>，符合设计</a:t>
            </a:r>
            <a:endParaRPr lang="en-US" altLang="zh-CN" sz="1600" dirty="0">
              <a:solidFill>
                <a:schemeClr val="tx1"/>
              </a:solidFill>
              <a:latin typeface="Arial" panose="02080604020202020204" pitchFamily="34" charset="0"/>
              <a:ea typeface="+mj-ea"/>
              <a:cs typeface="仿宋" panose="02010609060101010101" charset="-122"/>
              <a:sym typeface="+mn-ea"/>
            </a:endParaRPr>
          </a:p>
          <a:p>
            <a:pPr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810" y="3415030"/>
            <a:ext cx="4923790" cy="295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03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增益和动态范围测试</a:t>
            </a:r>
            <a:endParaRPr lang="zh-CN" altLang="zh-CN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0" y="1073198"/>
            <a:ext cx="11650767" cy="1499822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确定系统能无失真的处理的信号幅度上下限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信号源：方波、100Hz、占空比：50%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放大倍数设定：输入：输出=1:1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测量输出随输入的变化曲线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355" y="2889250"/>
            <a:ext cx="4824730" cy="3658235"/>
          </a:xfrm>
          <a:prstGeom prst="rect">
            <a:avLst/>
          </a:prstGeom>
        </p:spPr>
      </p:pic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03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上升时间测试</a:t>
            </a:r>
            <a:endParaRPr lang="zh-CN" altLang="zh-CN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1074420"/>
            <a:ext cx="11650980" cy="1705610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衡量电路对快速变化信号的</a:t>
            </a:r>
            <a:r>
              <a:rPr lang="zh-CN" altLang="en-US" sz="1600" dirty="0">
                <a:solidFill>
                  <a:srgbClr val="C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响应速度</a:t>
            </a: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（时间分辨率，信号保真度）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信号源：方波、100Hz、占空比：50%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上升时间：信号稳定幅值的10%~90%所对应的时间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随着输入信号幅度的增加，上升时间也随之增加，且幅度越大时间变化越大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9" name="图片 8" descr="图表, 折线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" y="2890266"/>
            <a:ext cx="5358765" cy="3123565"/>
          </a:xfrm>
          <a:prstGeom prst="rect">
            <a:avLst/>
          </a:prstGeom>
        </p:spPr>
      </p:pic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580" y="2988945"/>
            <a:ext cx="5041265" cy="3025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03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噪声测试</a:t>
            </a:r>
            <a:endParaRPr lang="zh-CN" altLang="zh-CN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1099185"/>
            <a:ext cx="11650980" cy="1579245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确定系统能检测到的最小信号下限</a:t>
            </a:r>
            <a:r>
              <a:rPr lang="zh-CN" altLang="en-US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（</a:t>
            </a:r>
            <a:r>
              <a:rPr lang="zh-CN" altLang="en-US" sz="1600" dirty="0">
                <a:solidFill>
                  <a:srgbClr val="C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能量分辨率</a:t>
            </a:r>
            <a:r>
              <a:rPr lang="zh-CN" altLang="en-US" sz="1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、灵敏度）</a:t>
            </a:r>
            <a:endParaRPr lang="zh-CN" altLang="en-US" sz="1600" dirty="0">
              <a:solidFill>
                <a:schemeClr val="tx1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信号源：方波、100Hz、占空比：50%、幅度：500mV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噪声：约</a:t>
            </a:r>
            <a:r>
              <a:rPr lang="en-US" altLang="zh-CN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0.6</a:t>
            </a: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mV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有局限性，噪声变化太大：大功率用电器工作、接地不好、外壳屏蔽、不同探测器等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185" y="3208655"/>
            <a:ext cx="3758565" cy="282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t="6481" r="-403"/>
          <a:stretch>
            <a:fillRect/>
          </a:stretch>
        </p:blipFill>
        <p:spPr>
          <a:xfrm>
            <a:off x="1585595" y="3203575"/>
            <a:ext cx="4044315" cy="2825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03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测</a:t>
            </a:r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MTPC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阴极</a:t>
            </a:r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&amp;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丝网连接前放测试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+mj-cs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1014730"/>
            <a:ext cx="11650980" cy="1990725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93500Pa、Ar:75%、CH4:25%、气体流速：50sccm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阴极电压：-1800V、Mesh电压：-400V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T0信号：脉冲波3.3V、脉宽:10us、频率:25Hz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放射源：244Cm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阴极（黄色）和丝网（蓝色）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阴极信噪比：原版：1:1；现版：3:1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8" name="图片 7"/>
          <p:cNvPicPr/>
          <p:nvPr/>
        </p:nvPicPr>
        <p:blipFill>
          <a:blip r:embed="rId1"/>
          <a:stretch>
            <a:fillRect/>
          </a:stretch>
        </p:blipFill>
        <p:spPr>
          <a:xfrm>
            <a:off x="8470265" y="3500755"/>
            <a:ext cx="3296920" cy="2428875"/>
          </a:xfrm>
          <a:prstGeom prst="rect">
            <a:avLst/>
          </a:prstGeom>
        </p:spPr>
      </p:pic>
      <p:sp>
        <p:nvSpPr>
          <p:cNvPr id="14" name="矩形: 圆角 45"/>
          <p:cNvSpPr/>
          <p:nvPr/>
        </p:nvSpPr>
        <p:spPr>
          <a:xfrm>
            <a:off x="8629015" y="6090920"/>
            <a:ext cx="319532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5" name="标题 4"/>
          <p:cNvSpPr txBox="1"/>
          <p:nvPr>
            <p:custDataLst>
              <p:tags r:id="rId2"/>
            </p:custDataLst>
          </p:nvPr>
        </p:nvSpPr>
        <p:spPr>
          <a:xfrm>
            <a:off x="8669020" y="6091555"/>
            <a:ext cx="319976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阴极信号、丝网信号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9" name="图片 8" descr="电脑萤幕画面&#10;&#10;AI 生成的内容可能不正确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484880"/>
            <a:ext cx="4062095" cy="2437765"/>
          </a:xfrm>
          <a:prstGeom prst="rect">
            <a:avLst/>
          </a:prstGeom>
        </p:spPr>
      </p:pic>
      <p:sp>
        <p:nvSpPr>
          <p:cNvPr id="17" name="矩形: 圆角 45"/>
          <p:cNvSpPr/>
          <p:nvPr/>
        </p:nvSpPr>
        <p:spPr>
          <a:xfrm>
            <a:off x="1201420" y="6090920"/>
            <a:ext cx="288671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8" name="标题 4"/>
          <p:cNvSpPr txBox="1"/>
          <p:nvPr>
            <p:custDataLst>
              <p:tags r:id="rId4"/>
            </p:custDataLst>
          </p:nvPr>
        </p:nvSpPr>
        <p:spPr>
          <a:xfrm>
            <a:off x="1059180" y="6090920"/>
            <a:ext cx="2810510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旧版放大器所测信号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4889500" y="3495040"/>
            <a:ext cx="3195955" cy="2435860"/>
          </a:xfrm>
          <a:prstGeom prst="rect">
            <a:avLst/>
          </a:prstGeom>
        </p:spPr>
      </p:pic>
      <p:sp>
        <p:nvSpPr>
          <p:cNvPr id="20" name="矩形: 圆角 45"/>
          <p:cNvSpPr/>
          <p:nvPr/>
        </p:nvSpPr>
        <p:spPr>
          <a:xfrm>
            <a:off x="5075555" y="6091555"/>
            <a:ext cx="288671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21" name="标题 4"/>
          <p:cNvSpPr txBox="1"/>
          <p:nvPr>
            <p:custDataLst>
              <p:tags r:id="rId6"/>
            </p:custDataLst>
          </p:nvPr>
        </p:nvSpPr>
        <p:spPr>
          <a:xfrm>
            <a:off x="5151755" y="6091555"/>
            <a:ext cx="2810510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新版放大器所测信号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642538" y="4612322"/>
            <a:ext cx="792624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阴极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435162" y="4208437"/>
            <a:ext cx="792624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丝网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371653" y="3862730"/>
            <a:ext cx="792624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丝网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700386" y="4678768"/>
            <a:ext cx="792624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阴极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03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用Bluet模拟软件分析TPC阴极信号</a:t>
            </a:r>
            <a:endParaRPr lang="zh-CN" altLang="zh-CN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1110615"/>
            <a:ext cx="11650980" cy="3129915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T0：脉冲波、5Hz、脉宽10us、上升沿50ns、3.3V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阳极板测试信号：指数衰减信号、21Hz、-1V、反向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阴极：信号源方波、21Hz、占空比50%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分别测试了5组不同输入幅值的信号：20mV、30mV、50mV、80mV、100mV（信号发生器）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742950" lvl="2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统计Amp分布：得到峰值和能量分辨，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742950" lvl="2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统计Tau分布：得到峰值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742950" lvl="2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增益线性：Amp峰值vs输入线性关系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742950" lvl="2" indent="-285750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能量分辨vs输入的关系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742950" lvl="1" indent="-285750" algn="l">
              <a:lnSpc>
                <a:spcPct val="130000"/>
              </a:lnSpc>
              <a:buClrTx/>
              <a:buSzTx/>
              <a:buFont typeface="Arial" panose="02080604020202020204" pitchFamily="34" charset="0"/>
              <a:buChar char="•"/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350510" y="3202940"/>
            <a:ext cx="3014980" cy="3355975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8623300" y="3202940"/>
            <a:ext cx="2752725" cy="3421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03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  <a:sym typeface="+mn-ea"/>
              </a:rPr>
              <a:t>测试结果与数据分析</a:t>
            </a:r>
            <a:endParaRPr lang="zh-CN" altLang="zh-CN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1071245"/>
            <a:ext cx="11650980" cy="1237615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统计Amp分布，得到峰值和输入线性关系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统计Amp分布，得到峰值和sigma，从而计算得到能量分辨率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zh-CN" altLang="en-US" sz="1600" dirty="0">
                <a:latin typeface="+mj-ea"/>
                <a:ea typeface="+mj-ea"/>
                <a:cs typeface="仿宋" panose="02010609060101010101" charset="-122"/>
                <a:sym typeface="+mn-ea"/>
              </a:rPr>
              <a:t>统计Tau分布，得到峰值</a:t>
            </a:r>
            <a:endParaRPr lang="zh-CN" altLang="en-US" sz="1600" dirty="0"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>
              <a:lnSpc>
                <a:spcPct val="130000"/>
              </a:lnSpc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algn="l">
              <a:lnSpc>
                <a:spcPct val="130000"/>
              </a:lnSpc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10" name="图片 9"/>
          <p:cNvPicPr/>
          <p:nvPr/>
        </p:nvPicPr>
        <p:blipFill>
          <a:blip r:embed="rId1"/>
          <a:stretch>
            <a:fillRect/>
          </a:stretch>
        </p:blipFill>
        <p:spPr>
          <a:xfrm>
            <a:off x="293563" y="2557581"/>
            <a:ext cx="3598890" cy="2745682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4061464" y="2557581"/>
            <a:ext cx="4132055" cy="2745682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8388818" y="2557581"/>
            <a:ext cx="3509619" cy="2825497"/>
          </a:xfrm>
          <a:prstGeom prst="rect">
            <a:avLst/>
          </a:prstGeom>
        </p:spPr>
      </p:pic>
      <p:sp>
        <p:nvSpPr>
          <p:cNvPr id="14" name="矩形: 圆角 45"/>
          <p:cNvSpPr/>
          <p:nvPr/>
        </p:nvSpPr>
        <p:spPr>
          <a:xfrm>
            <a:off x="775970" y="5898515"/>
            <a:ext cx="2445385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5" name="标题 4"/>
          <p:cNvSpPr txBox="1"/>
          <p:nvPr>
            <p:custDataLst>
              <p:tags r:id="rId4"/>
            </p:custDataLst>
          </p:nvPr>
        </p:nvSpPr>
        <p:spPr>
          <a:xfrm>
            <a:off x="814070" y="5898515"/>
            <a:ext cx="240728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幅值线性度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4" name="矩形: 圆角 45"/>
          <p:cNvSpPr/>
          <p:nvPr/>
        </p:nvSpPr>
        <p:spPr>
          <a:xfrm>
            <a:off x="4949190" y="5898515"/>
            <a:ext cx="2445385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3" name="标题 4"/>
          <p:cNvSpPr txBox="1"/>
          <p:nvPr>
            <p:custDataLst>
              <p:tags r:id="rId5"/>
            </p:custDataLst>
          </p:nvPr>
        </p:nvSpPr>
        <p:spPr>
          <a:xfrm>
            <a:off x="4987290" y="5898515"/>
            <a:ext cx="240728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能量分辨率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6" name="矩形: 圆角 45"/>
          <p:cNvSpPr/>
          <p:nvPr/>
        </p:nvSpPr>
        <p:spPr>
          <a:xfrm>
            <a:off x="8959215" y="5868035"/>
            <a:ext cx="2445385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7" name="标题 4"/>
          <p:cNvSpPr txBox="1"/>
          <p:nvPr>
            <p:custDataLst>
              <p:tags r:id="rId6"/>
            </p:custDataLst>
          </p:nvPr>
        </p:nvSpPr>
        <p:spPr>
          <a:xfrm>
            <a:off x="8997315" y="5868035"/>
            <a:ext cx="240728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dirty="0">
                <a:latin typeface="+mj-ea"/>
                <a:ea typeface="+mj-ea"/>
              </a:rPr>
              <a:t>Tau</a:t>
            </a:r>
            <a:r>
              <a:rPr lang="zh-CN" altLang="en-US" dirty="0">
                <a:latin typeface="+mj-ea"/>
                <a:ea typeface="+mj-ea"/>
              </a:rPr>
              <a:t>值分布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18" name="图片 17" descr="手机屏幕的截图&#10;&#10;AI 生成的内容可能不正确。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/>
        </p:nvSpPr>
        <p:spPr bwMode="auto">
          <a:xfrm>
            <a:off x="0" y="4671654"/>
            <a:ext cx="9196243" cy="3189310"/>
          </a:xfrm>
          <a:custGeom>
            <a:avLst/>
            <a:gdLst>
              <a:gd name="T0" fmla="*/ 0 w 2263"/>
              <a:gd name="T1" fmla="*/ 460 h 784"/>
              <a:gd name="T2" fmla="*/ 2263 w 2263"/>
              <a:gd name="T3" fmla="*/ 0 h 784"/>
              <a:gd name="T4" fmla="*/ 0 w 2263"/>
              <a:gd name="T5" fmla="*/ 304 h 784"/>
              <a:gd name="T6" fmla="*/ 0 w 2263"/>
              <a:gd name="T7" fmla="*/ 460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63" h="784">
                <a:moveTo>
                  <a:pt x="0" y="460"/>
                </a:moveTo>
                <a:cubicBezTo>
                  <a:pt x="1457" y="784"/>
                  <a:pt x="2263" y="0"/>
                  <a:pt x="2263" y="0"/>
                </a:cubicBezTo>
                <a:cubicBezTo>
                  <a:pt x="1387" y="564"/>
                  <a:pt x="0" y="304"/>
                  <a:pt x="0" y="304"/>
                </a:cubicBezTo>
                <a:lnTo>
                  <a:pt x="0" y="46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任意多边形: 形状 9"/>
          <p:cNvSpPr/>
          <p:nvPr/>
        </p:nvSpPr>
        <p:spPr bwMode="auto">
          <a:xfrm>
            <a:off x="7135694" y="1595392"/>
            <a:ext cx="5056306" cy="4588702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46076" y="1767929"/>
            <a:ext cx="6164374" cy="2121576"/>
            <a:chOff x="1246076" y="1767929"/>
            <a:chExt cx="6164374" cy="2121576"/>
          </a:xfrm>
        </p:grpSpPr>
        <p:sp>
          <p:nvSpPr>
            <p:cNvPr id="11" name="文本框 10"/>
            <p:cNvSpPr txBox="1"/>
            <p:nvPr/>
          </p:nvSpPr>
          <p:spPr>
            <a:xfrm>
              <a:off x="1246076" y="1767929"/>
              <a:ext cx="2321771" cy="144526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8800" b="1" dirty="0">
                  <a:gradFill>
                    <a:gsLst>
                      <a:gs pos="44000">
                        <a:schemeClr val="accent3"/>
                      </a:gs>
                      <a:gs pos="100000">
                        <a:schemeClr val="accent4">
                          <a:lumMod val="50000"/>
                        </a:schemeClr>
                      </a:gs>
                    </a:gsLst>
                    <a:lin ang="5400000" scaled="1"/>
                  </a:gradFill>
                  <a:latin typeface="Arial" panose="02080604020202020204" pitchFamily="34" charset="0"/>
                  <a:cs typeface="Arial" panose="02080604020202020204" pitchFamily="34" charset="0"/>
                </a:rPr>
                <a:t>04</a:t>
              </a:r>
              <a:endParaRPr lang="zh-CN" altLang="en-US" sz="8800" b="1" dirty="0">
                <a:gradFill>
                  <a:gsLst>
                    <a:gs pos="44000">
                      <a:schemeClr val="accent3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5400000" scaled="1"/>
                </a:gradFill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424713" y="3274190"/>
              <a:ext cx="5985737" cy="61531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4000" b="1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总结与计划</a:t>
              </a:r>
              <a:endParaRPr lang="zh-CN" altLang="en-US" sz="4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6" name="直接连接符 15"/>
          <p:cNvCxnSpPr/>
          <p:nvPr/>
        </p:nvCxnSpPr>
        <p:spPr>
          <a:xfrm>
            <a:off x="174653" y="3905630"/>
            <a:ext cx="5717189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组合 112"/>
          <p:cNvGrpSpPr/>
          <p:nvPr>
            <p:custDataLst>
              <p:tags r:id="rId1"/>
            </p:custDataLst>
          </p:nvPr>
        </p:nvGrpSpPr>
        <p:grpSpPr>
          <a:xfrm>
            <a:off x="-51723" y="0"/>
            <a:ext cx="12295446" cy="6857999"/>
            <a:chOff x="-2576627" y="-9103"/>
            <a:chExt cx="12295446" cy="6857999"/>
          </a:xfrm>
        </p:grpSpPr>
        <p:sp>
          <p:nvSpPr>
            <p:cNvPr id="93" name="矩形 92"/>
            <p:cNvSpPr/>
            <p:nvPr>
              <p:custDataLst>
                <p:tags r:id="rId2"/>
              </p:custDataLst>
            </p:nvPr>
          </p:nvSpPr>
          <p:spPr>
            <a:xfrm>
              <a:off x="6299213" y="-9103"/>
              <a:ext cx="1644438" cy="6857999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45000">
                  <a:srgbClr val="FFFFFF">
                    <a:alpha val="33000"/>
                  </a:srgbClr>
                </a:gs>
                <a:gs pos="87000">
                  <a:schemeClr val="bg1">
                    <a:alpha val="44000"/>
                  </a:schemeClr>
                </a:gs>
              </a:gsLst>
              <a:lin ang="5400000" scaled="1"/>
              <a:tileRect/>
            </a:gradFill>
            <a:ln>
              <a:gradFill>
                <a:gsLst>
                  <a:gs pos="61000">
                    <a:srgbClr val="FFFFFF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/>
                <a:cs typeface="+mn-cs"/>
              </a:endParaRPr>
            </a:p>
          </p:txBody>
        </p:sp>
        <p:sp>
          <p:nvSpPr>
            <p:cNvPr id="94" name="矩形 93"/>
            <p:cNvSpPr/>
            <p:nvPr>
              <p:custDataLst>
                <p:tags r:id="rId3"/>
              </p:custDataLst>
            </p:nvPr>
          </p:nvSpPr>
          <p:spPr>
            <a:xfrm>
              <a:off x="4524045" y="-9103"/>
              <a:ext cx="1644438" cy="6857999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45000">
                  <a:srgbClr val="FFFFFF">
                    <a:alpha val="33000"/>
                  </a:srgbClr>
                </a:gs>
                <a:gs pos="87000">
                  <a:schemeClr val="bg1">
                    <a:alpha val="44000"/>
                  </a:schemeClr>
                </a:gs>
              </a:gsLst>
              <a:lin ang="5400000" scaled="1"/>
              <a:tileRect/>
            </a:gradFill>
            <a:ln>
              <a:gradFill>
                <a:gsLst>
                  <a:gs pos="61000">
                    <a:srgbClr val="FFFFFF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/>
                <a:cs typeface="+mn-cs"/>
              </a:endParaRPr>
            </a:p>
          </p:txBody>
        </p:sp>
        <p:sp>
          <p:nvSpPr>
            <p:cNvPr id="95" name="矩形 94"/>
            <p:cNvSpPr/>
            <p:nvPr/>
          </p:nvSpPr>
          <p:spPr>
            <a:xfrm>
              <a:off x="2748877" y="-9103"/>
              <a:ext cx="1644438" cy="6857999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45000">
                  <a:srgbClr val="FFFFFF">
                    <a:alpha val="33000"/>
                  </a:srgbClr>
                </a:gs>
                <a:gs pos="87000">
                  <a:schemeClr val="bg1">
                    <a:alpha val="44000"/>
                  </a:schemeClr>
                </a:gs>
              </a:gsLst>
              <a:lin ang="5400000" scaled="1"/>
              <a:tileRect/>
            </a:gradFill>
            <a:ln>
              <a:gradFill>
                <a:gsLst>
                  <a:gs pos="61000">
                    <a:srgbClr val="FFFFFF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/>
                <a:cs typeface="+mn-cs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973709" y="-9103"/>
              <a:ext cx="1644438" cy="6857999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45000">
                  <a:srgbClr val="FFFFFF">
                    <a:alpha val="33000"/>
                  </a:srgbClr>
                </a:gs>
                <a:gs pos="87000">
                  <a:schemeClr val="bg1">
                    <a:alpha val="44000"/>
                  </a:schemeClr>
                </a:gs>
              </a:gsLst>
              <a:lin ang="5400000" scaled="1"/>
              <a:tileRect/>
            </a:gradFill>
            <a:ln>
              <a:gradFill>
                <a:gsLst>
                  <a:gs pos="61000">
                    <a:srgbClr val="FFFFFF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/>
                <a:cs typeface="+mn-cs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-801459" y="-9103"/>
              <a:ext cx="1644438" cy="6857999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45000">
                  <a:srgbClr val="FFFFFF">
                    <a:alpha val="33000"/>
                  </a:srgbClr>
                </a:gs>
                <a:gs pos="87000">
                  <a:schemeClr val="bg1">
                    <a:alpha val="44000"/>
                  </a:schemeClr>
                </a:gs>
              </a:gsLst>
              <a:lin ang="5400000" scaled="1"/>
              <a:tileRect/>
            </a:gradFill>
            <a:ln>
              <a:gradFill>
                <a:gsLst>
                  <a:gs pos="61000">
                    <a:srgbClr val="FFFFFF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/>
                <a:cs typeface="+mn-cs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-2576627" y="-9103"/>
              <a:ext cx="1644438" cy="6857999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45000">
                  <a:srgbClr val="FFFFFF">
                    <a:alpha val="33000"/>
                  </a:srgbClr>
                </a:gs>
                <a:gs pos="87000">
                  <a:schemeClr val="bg1">
                    <a:alpha val="44000"/>
                  </a:schemeClr>
                </a:gs>
              </a:gsLst>
              <a:lin ang="5400000" scaled="1"/>
              <a:tileRect/>
            </a:gradFill>
            <a:ln>
              <a:gradFill>
                <a:gsLst>
                  <a:gs pos="61000">
                    <a:srgbClr val="FFFFFF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/>
                <a:cs typeface="+mn-cs"/>
              </a:endParaRPr>
            </a:p>
          </p:txBody>
        </p:sp>
        <p:sp>
          <p:nvSpPr>
            <p:cNvPr id="111" name="矩形 110"/>
            <p:cNvSpPr/>
            <p:nvPr>
              <p:custDataLst>
                <p:tags r:id="rId4"/>
              </p:custDataLst>
            </p:nvPr>
          </p:nvSpPr>
          <p:spPr>
            <a:xfrm>
              <a:off x="8074381" y="-9103"/>
              <a:ext cx="1644438" cy="6857999"/>
            </a:xfrm>
            <a:prstGeom prst="rect">
              <a:avLst/>
            </a:prstGeom>
            <a:gradFill flip="none" rotWithShape="1">
              <a:gsLst>
                <a:gs pos="3000">
                  <a:schemeClr val="bg1">
                    <a:alpha val="0"/>
                  </a:schemeClr>
                </a:gs>
                <a:gs pos="45000">
                  <a:srgbClr val="FFFFFF">
                    <a:alpha val="33000"/>
                  </a:srgbClr>
                </a:gs>
                <a:gs pos="87000">
                  <a:schemeClr val="bg1">
                    <a:alpha val="44000"/>
                  </a:schemeClr>
                </a:gs>
              </a:gsLst>
              <a:lin ang="5400000" scaled="1"/>
              <a:tileRect/>
            </a:gradFill>
            <a:ln>
              <a:gradFill>
                <a:gsLst>
                  <a:gs pos="61000">
                    <a:srgbClr val="FFFFFF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Regular"/>
                <a:cs typeface="+mn-cs"/>
              </a:endParaRPr>
            </a:p>
          </p:txBody>
        </p:sp>
      </p:grpSp>
      <p:pic>
        <p:nvPicPr>
          <p:cNvPr id="53" name="图片 52" descr="草地上有许多花&#10;&#10;描述已自动生成" hidden="1"/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alphaModFix amt="5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" b="14028"/>
          <a:stretch>
            <a:fillRect/>
          </a:stretch>
        </p:blipFill>
        <p:spPr>
          <a:xfrm>
            <a:off x="0" y="0"/>
            <a:ext cx="12192000" cy="6871333"/>
          </a:xfrm>
          <a:prstGeom prst="rect">
            <a:avLst/>
          </a:prstGeom>
        </p:spPr>
      </p:pic>
      <p:sp>
        <p:nvSpPr>
          <p:cNvPr id="54" name="任意多边形: 形状 53" hidden="1"/>
          <p:cNvSpPr/>
          <p:nvPr/>
        </p:nvSpPr>
        <p:spPr bwMode="auto">
          <a:xfrm rot="451726">
            <a:off x="-108336" y="5276677"/>
            <a:ext cx="9196243" cy="3189310"/>
          </a:xfrm>
          <a:custGeom>
            <a:avLst/>
            <a:gdLst>
              <a:gd name="T0" fmla="*/ 0 w 2263"/>
              <a:gd name="T1" fmla="*/ 460 h 784"/>
              <a:gd name="T2" fmla="*/ 2263 w 2263"/>
              <a:gd name="T3" fmla="*/ 0 h 784"/>
              <a:gd name="T4" fmla="*/ 0 w 2263"/>
              <a:gd name="T5" fmla="*/ 304 h 784"/>
              <a:gd name="T6" fmla="*/ 0 w 2263"/>
              <a:gd name="T7" fmla="*/ 460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63" h="784">
                <a:moveTo>
                  <a:pt x="0" y="460"/>
                </a:moveTo>
                <a:cubicBezTo>
                  <a:pt x="1457" y="784"/>
                  <a:pt x="2263" y="0"/>
                  <a:pt x="2263" y="0"/>
                </a:cubicBezTo>
                <a:cubicBezTo>
                  <a:pt x="1387" y="564"/>
                  <a:pt x="0" y="304"/>
                  <a:pt x="0" y="304"/>
                </a:cubicBezTo>
                <a:lnTo>
                  <a:pt x="0" y="46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5" name="任意多边形: 形状 54"/>
          <p:cNvSpPr/>
          <p:nvPr/>
        </p:nvSpPr>
        <p:spPr bwMode="auto">
          <a:xfrm rot="20873434" flipH="1">
            <a:off x="603688" y="4135128"/>
            <a:ext cx="2849671" cy="2586135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446354" y="2337624"/>
            <a:ext cx="5524472" cy="1947882"/>
            <a:chOff x="-2531788" y="2341188"/>
            <a:chExt cx="5524472" cy="1947882"/>
          </a:xfrm>
        </p:grpSpPr>
        <p:sp>
          <p:nvSpPr>
            <p:cNvPr id="2" name="文本框 1"/>
            <p:cNvSpPr txBox="1"/>
            <p:nvPr/>
          </p:nvSpPr>
          <p:spPr>
            <a:xfrm>
              <a:off x="-2531788" y="3088741"/>
              <a:ext cx="55244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4572000" algn="l"/>
                </a:tabLst>
              </a:pPr>
              <a:r>
                <a:rPr lang="en-US" altLang="zh-CN" sz="7200" b="1" dirty="0">
                  <a:gradFill>
                    <a:gsLst>
                      <a:gs pos="33000">
                        <a:srgbClr val="133D9D">
                          <a:alpha val="10000"/>
                        </a:srgbClr>
                      </a:gs>
                      <a:gs pos="80000">
                        <a:schemeClr val="accent1">
                          <a:alpha val="0"/>
                        </a:schemeClr>
                      </a:gs>
                    </a:gsLst>
                    <a:lin ang="5400000" scaled="0"/>
                  </a:gradFill>
                </a:rPr>
                <a:t>CONTENTS</a:t>
              </a:r>
              <a:endParaRPr lang="zh-CN" altLang="en-US" sz="7200" b="1" dirty="0">
                <a:gradFill>
                  <a:gsLst>
                    <a:gs pos="33000">
                      <a:srgbClr val="133D9D">
                        <a:alpha val="10000"/>
                      </a:srgbClr>
                    </a:gs>
                    <a:gs pos="80000">
                      <a:schemeClr val="accent1">
                        <a:alpha val="0"/>
                      </a:schemeClr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-2190042" y="2341188"/>
              <a:ext cx="21900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6000" b="1" spc="600" dirty="0">
                  <a:solidFill>
                    <a:schemeClr val="accent3">
                      <a:lumMod val="75000"/>
                    </a:schemeClr>
                  </a:solidFill>
                  <a:latin typeface="+mj-ea"/>
                  <a:ea typeface="+mj-ea"/>
                </a:rPr>
                <a:t>提纲</a:t>
              </a:r>
              <a:endParaRPr lang="zh-CN" altLang="en-US" sz="6000" b="1" spc="600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1" name="椭圆 30" hidden="1"/>
          <p:cNvSpPr/>
          <p:nvPr/>
        </p:nvSpPr>
        <p:spPr>
          <a:xfrm>
            <a:off x="5305834" y="1521051"/>
            <a:ext cx="1580332" cy="246221"/>
          </a:xfrm>
          <a:prstGeom prst="ellipse">
            <a:avLst/>
          </a:prstGeom>
          <a:noFill/>
          <a:ln w="12700">
            <a:gradFill>
              <a:gsLst>
                <a:gs pos="19000">
                  <a:schemeClr val="accent1">
                    <a:alpha val="0"/>
                  </a:schemeClr>
                </a:gs>
                <a:gs pos="100000">
                  <a:schemeClr val="accent1">
                    <a:alpha val="2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6299802" y="1466264"/>
            <a:ext cx="4348031" cy="558408"/>
            <a:chOff x="6315803" y="496057"/>
            <a:chExt cx="4348031" cy="558408"/>
          </a:xfrm>
        </p:grpSpPr>
        <p:grpSp>
          <p:nvGrpSpPr>
            <p:cNvPr id="5" name="组合 4"/>
            <p:cNvGrpSpPr/>
            <p:nvPr/>
          </p:nvGrpSpPr>
          <p:grpSpPr>
            <a:xfrm>
              <a:off x="6315803" y="496057"/>
              <a:ext cx="679517" cy="558408"/>
              <a:chOff x="1894667" y="2185204"/>
              <a:chExt cx="679517" cy="558408"/>
            </a:xfrm>
          </p:grpSpPr>
          <p:sp>
            <p:nvSpPr>
              <p:cNvPr id="12" name="椭圆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1894667" y="2185204"/>
                <a:ext cx="516878" cy="519351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alpha val="90000"/>
                    </a:schemeClr>
                  </a:gs>
                  <a:gs pos="83000">
                    <a:schemeClr val="accent3">
                      <a:alpha val="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algn="ctr"/>
                <a:endParaRPr lang="zh-CN" altLang="en-US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994680" y="2281947"/>
                <a:ext cx="5795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accent3">
                        <a:lumMod val="75000"/>
                      </a:schemeClr>
                    </a:solidFill>
                    <a:latin typeface="Impact" panose="020B0806030902050204" pitchFamily="34" charset="0"/>
                    <a:cs typeface="Arial" panose="02080604020202020204" pitchFamily="34" charset="0"/>
                  </a:rPr>
                  <a:t>01</a:t>
                </a:r>
                <a:endParaRPr lang="zh-CN" altLang="en-US" sz="2400" dirty="0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  <a:cs typeface="Arial" panose="02080604020202020204" pitchFamily="34" charset="0"/>
                </a:endParaRPr>
              </a:p>
            </p:txBody>
          </p:sp>
        </p:grpSp>
        <p:sp>
          <p:nvSpPr>
            <p:cNvPr id="14" name="矩形 13"/>
            <p:cNvSpPr/>
            <p:nvPr>
              <p:custDataLst>
                <p:tags r:id="rId9"/>
              </p:custDataLst>
            </p:nvPr>
          </p:nvSpPr>
          <p:spPr>
            <a:xfrm>
              <a:off x="7063834" y="513155"/>
              <a:ext cx="3600000" cy="540000"/>
            </a:xfrm>
            <a:prstGeom prst="rect">
              <a:avLst/>
            </a:prstGeom>
          </p:spPr>
          <p:txBody>
            <a:bodyPr vert="horz" wrap="square" lIns="0" tIns="0" rIns="0" bIns="0" anchor="ctr" anchorCtr="0">
              <a:noAutofit/>
            </a:bodyPr>
            <a:lstStyle/>
            <a:p>
              <a:r>
                <a:rPr lang="zh-CN" altLang="en-US" sz="2400" b="1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研究背景和意义</a:t>
              </a:r>
              <a:endParaRPr lang="zh-CN" altLang="en-US" sz="2400" b="1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6332698" y="2447905"/>
            <a:ext cx="4348031" cy="558408"/>
            <a:chOff x="6315803" y="2222137"/>
            <a:chExt cx="4348031" cy="558408"/>
          </a:xfrm>
        </p:grpSpPr>
        <p:grpSp>
          <p:nvGrpSpPr>
            <p:cNvPr id="32" name="组合 31"/>
            <p:cNvGrpSpPr/>
            <p:nvPr/>
          </p:nvGrpSpPr>
          <p:grpSpPr>
            <a:xfrm>
              <a:off x="6315803" y="2222137"/>
              <a:ext cx="679517" cy="558408"/>
              <a:chOff x="1894667" y="4170800"/>
              <a:chExt cx="679517" cy="558408"/>
            </a:xfrm>
          </p:grpSpPr>
          <p:sp>
            <p:nvSpPr>
              <p:cNvPr id="18" name="椭圆 17"/>
              <p:cNvSpPr/>
              <p:nvPr>
                <p:custDataLst>
                  <p:tags r:id="rId11"/>
                </p:custDataLst>
              </p:nvPr>
            </p:nvSpPr>
            <p:spPr>
              <a:xfrm>
                <a:off x="1894667" y="4170800"/>
                <a:ext cx="516878" cy="519351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alpha val="90000"/>
                    </a:schemeClr>
                  </a:gs>
                  <a:gs pos="83000">
                    <a:schemeClr val="accent3">
                      <a:alpha val="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algn="ctr"/>
                <a:endParaRPr lang="zh-CN" altLang="en-US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994680" y="4267543"/>
                <a:ext cx="5795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accent3">
                        <a:lumMod val="75000"/>
                      </a:schemeClr>
                    </a:solidFill>
                    <a:latin typeface="Impact" panose="020B0806030902050204" pitchFamily="34" charset="0"/>
                    <a:cs typeface="Arial" panose="02080604020202020204" pitchFamily="34" charset="0"/>
                  </a:rPr>
                  <a:t>02</a:t>
                </a:r>
                <a:endParaRPr lang="zh-CN" altLang="en-US" sz="2400" dirty="0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  <a:cs typeface="Arial" panose="02080604020202020204" pitchFamily="34" charset="0"/>
                </a:endParaRPr>
              </a:p>
            </p:txBody>
          </p:sp>
        </p:grpSp>
        <p:sp>
          <p:nvSpPr>
            <p:cNvPr id="23" name="矩形 22"/>
            <p:cNvSpPr/>
            <p:nvPr>
              <p:custDataLst>
                <p:tags r:id="rId13"/>
              </p:custDataLst>
            </p:nvPr>
          </p:nvSpPr>
          <p:spPr>
            <a:xfrm>
              <a:off x="7063834" y="2239235"/>
              <a:ext cx="3600000" cy="540000"/>
            </a:xfrm>
            <a:prstGeom prst="rect">
              <a:avLst/>
            </a:prstGeom>
          </p:spPr>
          <p:txBody>
            <a:bodyPr vert="horz" wrap="square" lIns="0" tIns="0" rIns="0" bIns="0" anchor="ctr" anchorCtr="0">
              <a:noAutofit/>
            </a:bodyPr>
            <a:lstStyle/>
            <a:p>
              <a:r>
                <a:rPr lang="zh-CN" altLang="en-US" sz="2400" b="1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研究目标与电路设计</a:t>
              </a:r>
              <a:endParaRPr lang="zh-CN" altLang="en-US" sz="2400" b="1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任意多边形: 形状 55"/>
          <p:cNvSpPr/>
          <p:nvPr/>
        </p:nvSpPr>
        <p:spPr bwMode="auto">
          <a:xfrm rot="3350377">
            <a:off x="2115943" y="4254286"/>
            <a:ext cx="2849671" cy="2586135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8" name="任意多边形: 形状 57" hidden="1"/>
          <p:cNvSpPr/>
          <p:nvPr/>
        </p:nvSpPr>
        <p:spPr>
          <a:xfrm rot="5400000">
            <a:off x="10447685" y="3317025"/>
            <a:ext cx="3415857" cy="72773"/>
          </a:xfrm>
          <a:custGeom>
            <a:avLst/>
            <a:gdLst>
              <a:gd name="connsiteX0" fmla="*/ 0 w 3415857"/>
              <a:gd name="connsiteY0" fmla="*/ 0 h 72773"/>
              <a:gd name="connsiteX1" fmla="*/ 3415857 w 3415857"/>
              <a:gd name="connsiteY1" fmla="*/ 0 h 72773"/>
              <a:gd name="connsiteX2" fmla="*/ 3402337 w 3415857"/>
              <a:gd name="connsiteY2" fmla="*/ 20052 h 72773"/>
              <a:gd name="connsiteX3" fmla="*/ 3275058 w 3415857"/>
              <a:gd name="connsiteY3" fmla="*/ 72773 h 72773"/>
              <a:gd name="connsiteX4" fmla="*/ 140798 w 3415857"/>
              <a:gd name="connsiteY4" fmla="*/ 72773 h 72773"/>
              <a:gd name="connsiteX5" fmla="*/ 13519 w 3415857"/>
              <a:gd name="connsiteY5" fmla="*/ 20052 h 7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15857" h="72773">
                <a:moveTo>
                  <a:pt x="0" y="0"/>
                </a:moveTo>
                <a:lnTo>
                  <a:pt x="3415857" y="0"/>
                </a:lnTo>
                <a:lnTo>
                  <a:pt x="3402337" y="20052"/>
                </a:lnTo>
                <a:cubicBezTo>
                  <a:pt x="3369764" y="52626"/>
                  <a:pt x="3324764" y="72773"/>
                  <a:pt x="3275058" y="72773"/>
                </a:cubicBezTo>
                <a:lnTo>
                  <a:pt x="140798" y="72773"/>
                </a:lnTo>
                <a:cubicBezTo>
                  <a:pt x="91093" y="72773"/>
                  <a:pt x="46093" y="52626"/>
                  <a:pt x="13519" y="200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zh-CN" sz="1600" b="1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40" name="组合 39"/>
          <p:cNvGrpSpPr/>
          <p:nvPr>
            <p:custDataLst>
              <p:tags r:id="rId14"/>
            </p:custDataLst>
          </p:nvPr>
        </p:nvGrpSpPr>
        <p:grpSpPr>
          <a:xfrm>
            <a:off x="6352383" y="3429224"/>
            <a:ext cx="4348031" cy="558408"/>
            <a:chOff x="6315803" y="3085177"/>
            <a:chExt cx="4348031" cy="558408"/>
          </a:xfrm>
        </p:grpSpPr>
        <p:sp>
          <p:nvSpPr>
            <p:cNvPr id="41" name="矩形 40"/>
            <p:cNvSpPr/>
            <p:nvPr>
              <p:custDataLst>
                <p:tags r:id="rId15"/>
              </p:custDataLst>
            </p:nvPr>
          </p:nvSpPr>
          <p:spPr>
            <a:xfrm>
              <a:off x="7063834" y="3102275"/>
              <a:ext cx="3600000" cy="540000"/>
            </a:xfrm>
            <a:prstGeom prst="rect">
              <a:avLst/>
            </a:prstGeom>
          </p:spPr>
          <p:txBody>
            <a:bodyPr vert="horz" wrap="square" lIns="0" tIns="0" rIns="0" bIns="0" anchor="ctr" anchorCtr="0">
              <a:noAutofit/>
            </a:bodyPr>
            <a:lstStyle/>
            <a:p>
              <a:r>
                <a:rPr lang="zh-CN" altLang="en-US" sz="2400" b="1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测试结果与数据分析</a:t>
              </a:r>
              <a:endParaRPr lang="zh-CN" altLang="en-US" sz="2400" b="1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6315803" y="3085177"/>
              <a:ext cx="679517" cy="558408"/>
              <a:chOff x="1894667" y="5163597"/>
              <a:chExt cx="679517" cy="558408"/>
            </a:xfrm>
          </p:grpSpPr>
          <p:sp>
            <p:nvSpPr>
              <p:cNvPr id="44" name="椭圆 43"/>
              <p:cNvSpPr/>
              <p:nvPr>
                <p:custDataLst>
                  <p:tags r:id="rId16"/>
                </p:custDataLst>
              </p:nvPr>
            </p:nvSpPr>
            <p:spPr>
              <a:xfrm>
                <a:off x="1894667" y="5163597"/>
                <a:ext cx="516878" cy="519351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alpha val="90000"/>
                    </a:schemeClr>
                  </a:gs>
                  <a:gs pos="83000">
                    <a:schemeClr val="accent3">
                      <a:alpha val="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algn="ctr"/>
                <a:endParaRPr lang="zh-CN" altLang="en-US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45" name="文本框 2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994680" y="5260340"/>
                <a:ext cx="5795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accent3">
                        <a:lumMod val="75000"/>
                      </a:schemeClr>
                    </a:solidFill>
                    <a:latin typeface="Impact" panose="020B0806030902050204" pitchFamily="34" charset="0"/>
                    <a:cs typeface="Arial" panose="02080604020202020204" pitchFamily="34" charset="0"/>
                  </a:rPr>
                  <a:t>03</a:t>
                </a:r>
                <a:endParaRPr lang="zh-CN" altLang="en-US" sz="2400" dirty="0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  <a:cs typeface="Arial" panose="02080604020202020204" pitchFamily="34" charset="0"/>
                </a:endParaRPr>
              </a:p>
            </p:txBody>
          </p:sp>
        </p:grpSp>
      </p:grpSp>
      <p:grpSp>
        <p:nvGrpSpPr>
          <p:cNvPr id="16" name="组合 15"/>
          <p:cNvGrpSpPr/>
          <p:nvPr>
            <p:custDataLst>
              <p:tags r:id="rId18"/>
            </p:custDataLst>
          </p:nvPr>
        </p:nvGrpSpPr>
        <p:grpSpPr>
          <a:xfrm>
            <a:off x="6402548" y="4401409"/>
            <a:ext cx="4348031" cy="557118"/>
            <a:chOff x="6315803" y="3085177"/>
            <a:chExt cx="4348031" cy="557118"/>
          </a:xfrm>
        </p:grpSpPr>
        <p:sp>
          <p:nvSpPr>
            <p:cNvPr id="17" name="矩形 16"/>
            <p:cNvSpPr/>
            <p:nvPr>
              <p:custDataLst>
                <p:tags r:id="rId19"/>
              </p:custDataLst>
            </p:nvPr>
          </p:nvSpPr>
          <p:spPr>
            <a:xfrm>
              <a:off x="7063834" y="3102275"/>
              <a:ext cx="3600000" cy="540000"/>
            </a:xfrm>
            <a:prstGeom prst="rect">
              <a:avLst/>
            </a:prstGeom>
          </p:spPr>
          <p:txBody>
            <a:bodyPr vert="horz" wrap="square" lIns="0" tIns="0" rIns="0" bIns="0" anchor="ctr" anchorCtr="0">
              <a:noAutofit/>
            </a:bodyPr>
            <a:lstStyle/>
            <a:p>
              <a:r>
                <a:rPr lang="zh-CN" altLang="en-US" sz="2400" b="1" spc="3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总结与计划</a:t>
              </a:r>
              <a:endParaRPr lang="zh-CN" altLang="en-US" sz="2400" b="1" spc="3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315803" y="3085177"/>
              <a:ext cx="679517" cy="557118"/>
              <a:chOff x="1894667" y="5163597"/>
              <a:chExt cx="679517" cy="557118"/>
            </a:xfrm>
          </p:grpSpPr>
          <p:sp>
            <p:nvSpPr>
              <p:cNvPr id="21" name="椭圆 2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894667" y="5163597"/>
                <a:ext cx="516878" cy="519351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alpha val="90000"/>
                    </a:schemeClr>
                  </a:gs>
                  <a:gs pos="83000">
                    <a:schemeClr val="accent3">
                      <a:alpha val="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algn="ctr"/>
                <a:endParaRPr lang="zh-CN" altLang="en-US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994680" y="5260340"/>
                <a:ext cx="579504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accent3">
                        <a:lumMod val="75000"/>
                      </a:schemeClr>
                    </a:solidFill>
                    <a:latin typeface="Impact" panose="020B0806030902050204" pitchFamily="34" charset="0"/>
                    <a:cs typeface="Arial" panose="02080604020202020204" pitchFamily="34" charset="0"/>
                  </a:rPr>
                  <a:t>04</a:t>
                </a:r>
                <a:endParaRPr lang="zh-CN" altLang="en-US" sz="2400" dirty="0">
                  <a:solidFill>
                    <a:schemeClr val="accent3">
                      <a:lumMod val="75000"/>
                    </a:schemeClr>
                  </a:solidFill>
                  <a:latin typeface="Impact" panose="020B0806030902050204" pitchFamily="34" charset="0"/>
                  <a:cs typeface="Arial" panose="02080604020202020204" pitchFamily="34" charset="0"/>
                </a:endParaRPr>
              </a:p>
            </p:txBody>
          </p:sp>
        </p:grpSp>
      </p:grpSp>
      <p:pic>
        <p:nvPicPr>
          <p:cNvPr id="4" name="图片 3" descr="手机屏幕的截图&#10;&#10;AI 生成的内容可能不正确。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04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245237" y="444605"/>
            <a:ext cx="7501948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</a:rPr>
              <a:t>总结与计划</a:t>
            </a:r>
            <a:endParaRPr lang="zh-CN" altLang="zh-CN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0707" y="1227709"/>
            <a:ext cx="11030585" cy="768350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indent="0" algn="l">
              <a:lnSpc>
                <a:spcPct val="120000"/>
              </a:lnSpc>
              <a:buFont typeface="Arial" panose="02080604020202020204" pitchFamily="34" charset="0"/>
              <a:buNone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      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9575" y="1091565"/>
            <a:ext cx="10881360" cy="3206750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放大器基本性能已经实现：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信号的获取及放大、基本参数的测试、尺寸合适</a:t>
            </a:r>
            <a:endParaRPr lang="en-US" altLang="zh-CN" sz="2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TPC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实验测试：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sym typeface="+mn-ea"/>
              </a:rPr>
              <a:t>信号发生器、放射源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cs typeface="仿宋" panose="02010609060101010101" charset="-122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仿宋" panose="02010609060101010101" charset="-122"/>
                <a:sym typeface="+mn-ea"/>
              </a:rPr>
              <a:t>TPC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实验测试数据分析：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sym typeface="+mn-ea"/>
              </a:rPr>
              <a:t>统计Amp分布、Tau分布、线性增益、能量分辨等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indent="0" fontAlgn="auto">
              <a:lnSpc>
                <a:spcPct val="150000"/>
              </a:lnSpc>
              <a:buFont typeface="Arial" panose="02080604020202020204" pitchFamily="34" charset="0"/>
              <a:buNone/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   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后续计划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中子束流测试：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sym typeface="+mn-ea"/>
              </a:rPr>
              <a:t>预计10月份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通用前放设计：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sym typeface="+mn-ea"/>
              </a:rPr>
              <a:t>添加高压电路、电源滤波电路、设计金属外壳、重要参数测试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sym typeface="+mn-ea"/>
            </a:endParaRPr>
          </a:p>
          <a:p>
            <a:pPr marL="285750" indent="-285750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5" name="图片 4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3153" t="24296" r="14069" b="9815"/>
          <a:stretch>
            <a:fillRect/>
          </a:stretch>
        </p:blipFill>
        <p:spPr>
          <a:xfrm>
            <a:off x="7728585" y="3797300"/>
            <a:ext cx="3627755" cy="2855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806914" y="1917669"/>
            <a:ext cx="6808991" cy="2065656"/>
            <a:chOff x="2691505" y="2228388"/>
            <a:chExt cx="6808991" cy="2065656"/>
          </a:xfrm>
        </p:grpSpPr>
        <p:sp>
          <p:nvSpPr>
            <p:cNvPr id="5" name="文本框 4"/>
            <p:cNvSpPr txBox="1"/>
            <p:nvPr/>
          </p:nvSpPr>
          <p:spPr>
            <a:xfrm>
              <a:off x="2691505" y="2228388"/>
              <a:ext cx="6808991" cy="83099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zh-CN" altLang="en-US" sz="28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r>
                <a:rPr lang="zh-CN" altLang="en-US" sz="5400" dirty="0">
                  <a:gradFill>
                    <a:gsLst>
                      <a:gs pos="0">
                        <a:schemeClr val="accent3"/>
                      </a:gs>
                      <a:gs pos="85000">
                        <a:schemeClr val="accent3">
                          <a:lumMod val="50000"/>
                        </a:schemeClr>
                      </a:gs>
                    </a:gsLst>
                    <a:lin ang="5400000" scaled="1"/>
                  </a:gradFill>
                </a:rPr>
                <a:t>感谢各位老师，</a:t>
              </a:r>
              <a:endParaRPr lang="zh-CN" altLang="en-US" sz="5400" dirty="0">
                <a:gradFill>
                  <a:gsLst>
                    <a:gs pos="0">
                      <a:schemeClr val="accent3"/>
                    </a:gs>
                    <a:gs pos="85000">
                      <a:schemeClr val="accent3">
                        <a:lumMod val="50000"/>
                      </a:schemeClr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691505" y="3463047"/>
              <a:ext cx="6808991" cy="83099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zh-CN" altLang="en-US" sz="28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r>
                <a:rPr lang="zh-CN" altLang="en-US" sz="5400" dirty="0">
                  <a:gradFill>
                    <a:gsLst>
                      <a:gs pos="0">
                        <a:schemeClr val="accent3"/>
                      </a:gs>
                      <a:gs pos="85000">
                        <a:schemeClr val="accent3">
                          <a:lumMod val="50000"/>
                        </a:schemeClr>
                      </a:gs>
                    </a:gsLst>
                    <a:lin ang="5400000" scaled="1"/>
                  </a:gradFill>
                </a:rPr>
                <a:t>敬请批评指正！</a:t>
              </a:r>
              <a:endParaRPr lang="zh-CN" altLang="en-US" sz="5400" dirty="0">
                <a:gradFill>
                  <a:gsLst>
                    <a:gs pos="0">
                      <a:schemeClr val="accent3"/>
                    </a:gs>
                    <a:gs pos="85000">
                      <a:schemeClr val="accent3">
                        <a:lumMod val="50000"/>
                      </a:schemeClr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9" name="任意多边形: 形状 8"/>
          <p:cNvSpPr/>
          <p:nvPr/>
        </p:nvSpPr>
        <p:spPr bwMode="auto">
          <a:xfrm flipH="1">
            <a:off x="2995757" y="4663796"/>
            <a:ext cx="9196243" cy="3189310"/>
          </a:xfrm>
          <a:custGeom>
            <a:avLst/>
            <a:gdLst>
              <a:gd name="T0" fmla="*/ 0 w 2263"/>
              <a:gd name="T1" fmla="*/ 460 h 784"/>
              <a:gd name="T2" fmla="*/ 2263 w 2263"/>
              <a:gd name="T3" fmla="*/ 0 h 784"/>
              <a:gd name="T4" fmla="*/ 0 w 2263"/>
              <a:gd name="T5" fmla="*/ 304 h 784"/>
              <a:gd name="T6" fmla="*/ 0 w 2263"/>
              <a:gd name="T7" fmla="*/ 460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63" h="784">
                <a:moveTo>
                  <a:pt x="0" y="460"/>
                </a:moveTo>
                <a:cubicBezTo>
                  <a:pt x="1457" y="784"/>
                  <a:pt x="2263" y="0"/>
                  <a:pt x="2263" y="0"/>
                </a:cubicBezTo>
                <a:cubicBezTo>
                  <a:pt x="1387" y="564"/>
                  <a:pt x="0" y="304"/>
                  <a:pt x="0" y="304"/>
                </a:cubicBezTo>
                <a:lnTo>
                  <a:pt x="0" y="46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任意多边形: 形状 9"/>
          <p:cNvSpPr/>
          <p:nvPr/>
        </p:nvSpPr>
        <p:spPr bwMode="auto">
          <a:xfrm flipH="1">
            <a:off x="0" y="2269775"/>
            <a:ext cx="5056306" cy="4588702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  <a:alpha val="50000"/>
                </a:schemeClr>
              </a:gs>
              <a:gs pos="100000">
                <a:schemeClr val="accent3">
                  <a:lumMod val="75000"/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6" name="图片 5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23" y="216281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/>
        </p:nvSpPr>
        <p:spPr bwMode="auto">
          <a:xfrm>
            <a:off x="0" y="4671654"/>
            <a:ext cx="9196243" cy="3189310"/>
          </a:xfrm>
          <a:custGeom>
            <a:avLst/>
            <a:gdLst>
              <a:gd name="T0" fmla="*/ 0 w 2263"/>
              <a:gd name="T1" fmla="*/ 460 h 784"/>
              <a:gd name="T2" fmla="*/ 2263 w 2263"/>
              <a:gd name="T3" fmla="*/ 0 h 784"/>
              <a:gd name="T4" fmla="*/ 0 w 2263"/>
              <a:gd name="T5" fmla="*/ 304 h 784"/>
              <a:gd name="T6" fmla="*/ 0 w 2263"/>
              <a:gd name="T7" fmla="*/ 460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63" h="784">
                <a:moveTo>
                  <a:pt x="0" y="460"/>
                </a:moveTo>
                <a:cubicBezTo>
                  <a:pt x="1457" y="784"/>
                  <a:pt x="2263" y="0"/>
                  <a:pt x="2263" y="0"/>
                </a:cubicBezTo>
                <a:cubicBezTo>
                  <a:pt x="1387" y="564"/>
                  <a:pt x="0" y="304"/>
                  <a:pt x="0" y="304"/>
                </a:cubicBezTo>
                <a:lnTo>
                  <a:pt x="0" y="46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任意多边形: 形状 9"/>
          <p:cNvSpPr/>
          <p:nvPr/>
        </p:nvSpPr>
        <p:spPr bwMode="auto">
          <a:xfrm>
            <a:off x="7135694" y="1595392"/>
            <a:ext cx="5056306" cy="4588702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46076" y="1767929"/>
            <a:ext cx="6164374" cy="2121576"/>
            <a:chOff x="1246076" y="1767929"/>
            <a:chExt cx="6164374" cy="2121576"/>
          </a:xfrm>
        </p:grpSpPr>
        <p:sp>
          <p:nvSpPr>
            <p:cNvPr id="11" name="文本框 10"/>
            <p:cNvSpPr txBox="1"/>
            <p:nvPr/>
          </p:nvSpPr>
          <p:spPr>
            <a:xfrm>
              <a:off x="1246076" y="1767929"/>
              <a:ext cx="2321771" cy="144655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8800" b="1" dirty="0">
                  <a:gradFill>
                    <a:gsLst>
                      <a:gs pos="44000">
                        <a:schemeClr val="accent3"/>
                      </a:gs>
                      <a:gs pos="100000">
                        <a:schemeClr val="accent4">
                          <a:lumMod val="50000"/>
                        </a:schemeClr>
                      </a:gs>
                    </a:gsLst>
                    <a:lin ang="5400000" scaled="1"/>
                  </a:gradFill>
                  <a:latin typeface="Arial" panose="02080604020202020204" pitchFamily="34" charset="0"/>
                  <a:cs typeface="Arial" panose="02080604020202020204" pitchFamily="34" charset="0"/>
                </a:rPr>
                <a:t>01</a:t>
              </a:r>
              <a:endParaRPr lang="zh-CN" altLang="en-US" sz="8800" b="1" dirty="0">
                <a:gradFill>
                  <a:gsLst>
                    <a:gs pos="44000">
                      <a:schemeClr val="accent3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5400000" scaled="1"/>
                </a:gradFill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424713" y="3274190"/>
              <a:ext cx="5985737" cy="61531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4000" b="1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研究背景和意义</a:t>
              </a:r>
              <a:endParaRPr lang="zh-CN" altLang="en-US" sz="4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6" name="直接连接符 15"/>
          <p:cNvCxnSpPr/>
          <p:nvPr/>
        </p:nvCxnSpPr>
        <p:spPr>
          <a:xfrm>
            <a:off x="174653" y="3905630"/>
            <a:ext cx="6696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 hidden="1"/>
          <p:cNvSpPr/>
          <p:nvPr/>
        </p:nvSpPr>
        <p:spPr>
          <a:xfrm>
            <a:off x="4388072" y="0"/>
            <a:ext cx="3415857" cy="72773"/>
          </a:xfrm>
          <a:custGeom>
            <a:avLst/>
            <a:gdLst>
              <a:gd name="connsiteX0" fmla="*/ 0 w 3415857"/>
              <a:gd name="connsiteY0" fmla="*/ 0 h 72773"/>
              <a:gd name="connsiteX1" fmla="*/ 3415857 w 3415857"/>
              <a:gd name="connsiteY1" fmla="*/ 0 h 72773"/>
              <a:gd name="connsiteX2" fmla="*/ 3402337 w 3415857"/>
              <a:gd name="connsiteY2" fmla="*/ 20052 h 72773"/>
              <a:gd name="connsiteX3" fmla="*/ 3275058 w 3415857"/>
              <a:gd name="connsiteY3" fmla="*/ 72773 h 72773"/>
              <a:gd name="connsiteX4" fmla="*/ 140798 w 3415857"/>
              <a:gd name="connsiteY4" fmla="*/ 72773 h 72773"/>
              <a:gd name="connsiteX5" fmla="*/ 13519 w 3415857"/>
              <a:gd name="connsiteY5" fmla="*/ 20052 h 7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15857" h="72773">
                <a:moveTo>
                  <a:pt x="0" y="0"/>
                </a:moveTo>
                <a:lnTo>
                  <a:pt x="3415857" y="0"/>
                </a:lnTo>
                <a:lnTo>
                  <a:pt x="3402337" y="20052"/>
                </a:lnTo>
                <a:cubicBezTo>
                  <a:pt x="3369764" y="52626"/>
                  <a:pt x="3324764" y="72773"/>
                  <a:pt x="3275058" y="72773"/>
                </a:cubicBezTo>
                <a:lnTo>
                  <a:pt x="140798" y="72773"/>
                </a:lnTo>
                <a:cubicBezTo>
                  <a:pt x="91093" y="72773"/>
                  <a:pt x="46093" y="52626"/>
                  <a:pt x="13519" y="2005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381000" dist="38100" dir="5400000" sx="102000" sy="102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zh-CN" sz="6000">
              <a:solidFill>
                <a:srgbClr val="FFFFFF"/>
              </a:solidFill>
              <a:latin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45237" y="444605"/>
            <a:ext cx="6309026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</a:rPr>
              <a:t>研究背景和意义</a:t>
            </a:r>
            <a:endParaRPr lang="zh-CN" altLang="en-US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9054" y="319616"/>
            <a:ext cx="909637" cy="76944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01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4" name="矩形: 圆角 45"/>
          <p:cNvSpPr/>
          <p:nvPr/>
        </p:nvSpPr>
        <p:spPr>
          <a:xfrm>
            <a:off x="8085095" y="5550572"/>
            <a:ext cx="302768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dirty="0">
                <a:solidFill>
                  <a:schemeClr val="tx1"/>
                </a:solidFill>
                <a:latin typeface="+mj-ea"/>
                <a:ea typeface="+mj-ea"/>
                <a:cs typeface="+mn-cs"/>
              </a:rPr>
              <a:t>总体结构示意图</a:t>
            </a:r>
            <a:endParaRPr kumimoji="0" lang="en-US" altLang="zh-CN" sz="1800" b="0" i="0" u="none" strike="noStrike" kern="1200" cap="none" spc="0" normalizeH="0" baseline="0" dirty="0">
              <a:solidFill>
                <a:schemeClr val="tx1"/>
              </a:solidFill>
              <a:latin typeface="+mj-ea"/>
              <a:ea typeface="+mj-ea"/>
              <a:cs typeface="+mn-cs"/>
            </a:endParaRPr>
          </a:p>
        </p:txBody>
      </p:sp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05" y="1688465"/>
            <a:ext cx="5873750" cy="3140710"/>
          </a:xfrm>
          <a:prstGeom prst="rect">
            <a:avLst/>
          </a:prstGeom>
        </p:spPr>
      </p:pic>
      <p:sp>
        <p:nvSpPr>
          <p:cNvPr id="24" name="矩形: 圆角 45"/>
          <p:cNvSpPr/>
          <p:nvPr/>
        </p:nvSpPr>
        <p:spPr>
          <a:xfrm>
            <a:off x="1742344" y="5553876"/>
            <a:ext cx="302768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26" name="标题 4"/>
          <p:cNvSpPr txBox="1"/>
          <p:nvPr>
            <p:custDataLst>
              <p:tags r:id="rId3"/>
            </p:custDataLst>
          </p:nvPr>
        </p:nvSpPr>
        <p:spPr>
          <a:xfrm>
            <a:off x="1817909" y="5553876"/>
            <a:ext cx="295211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dirty="0">
                <a:latin typeface="+mj-ea"/>
                <a:ea typeface="+mj-ea"/>
              </a:rPr>
              <a:t>MTPC</a:t>
            </a:r>
            <a:r>
              <a:rPr lang="zh-CN" altLang="en-US" dirty="0">
                <a:latin typeface="+mj-ea"/>
                <a:ea typeface="+mj-ea"/>
              </a:rPr>
              <a:t>探测器系统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9" name="图片 8" descr="图示&#10;&#10;AI 生成的内容可能不正确。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40" y="1680210"/>
            <a:ext cx="5381625" cy="3168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 hidden="1"/>
          <p:cNvSpPr/>
          <p:nvPr/>
        </p:nvSpPr>
        <p:spPr>
          <a:xfrm>
            <a:off x="4388072" y="0"/>
            <a:ext cx="3415857" cy="72773"/>
          </a:xfrm>
          <a:custGeom>
            <a:avLst/>
            <a:gdLst>
              <a:gd name="connsiteX0" fmla="*/ 0 w 3415857"/>
              <a:gd name="connsiteY0" fmla="*/ 0 h 72773"/>
              <a:gd name="connsiteX1" fmla="*/ 3415857 w 3415857"/>
              <a:gd name="connsiteY1" fmla="*/ 0 h 72773"/>
              <a:gd name="connsiteX2" fmla="*/ 3402337 w 3415857"/>
              <a:gd name="connsiteY2" fmla="*/ 20052 h 72773"/>
              <a:gd name="connsiteX3" fmla="*/ 3275058 w 3415857"/>
              <a:gd name="connsiteY3" fmla="*/ 72773 h 72773"/>
              <a:gd name="connsiteX4" fmla="*/ 140798 w 3415857"/>
              <a:gd name="connsiteY4" fmla="*/ 72773 h 72773"/>
              <a:gd name="connsiteX5" fmla="*/ 13519 w 3415857"/>
              <a:gd name="connsiteY5" fmla="*/ 20052 h 7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15857" h="72773">
                <a:moveTo>
                  <a:pt x="0" y="0"/>
                </a:moveTo>
                <a:lnTo>
                  <a:pt x="3415857" y="0"/>
                </a:lnTo>
                <a:lnTo>
                  <a:pt x="3402337" y="20052"/>
                </a:lnTo>
                <a:cubicBezTo>
                  <a:pt x="3369764" y="52626"/>
                  <a:pt x="3324764" y="72773"/>
                  <a:pt x="3275058" y="72773"/>
                </a:cubicBezTo>
                <a:lnTo>
                  <a:pt x="140798" y="72773"/>
                </a:lnTo>
                <a:cubicBezTo>
                  <a:pt x="91093" y="72773"/>
                  <a:pt x="46093" y="52626"/>
                  <a:pt x="13519" y="2005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381000" dist="38100" dir="5400000" sx="102000" sy="102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zh-CN" sz="6000">
              <a:solidFill>
                <a:srgbClr val="FFFFFF"/>
              </a:solidFill>
              <a:latin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45237" y="444605"/>
            <a:ext cx="6309026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</a:rPr>
              <a:t>研究背景和意义</a:t>
            </a:r>
            <a:endParaRPr lang="zh-CN" altLang="en-US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9054" y="319616"/>
            <a:ext cx="909637" cy="76944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01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-356870" y="1071880"/>
            <a:ext cx="12343765" cy="1664970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fontAlgn="auto" latinLnBrk="1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dirty="0">
                <a:latin typeface="+mj-ea"/>
                <a:ea typeface="+mj-ea"/>
              </a:rPr>
              <a:t>在多用途时间投影室探测器</a:t>
            </a:r>
            <a:r>
              <a:rPr lang="zh-CN" altLang="en-US" dirty="0">
                <a:solidFill>
                  <a:schemeClr val="tx1"/>
                </a:solidFill>
                <a:latin typeface="+mj-ea"/>
                <a:ea typeface="+mj-ea"/>
              </a:rPr>
              <a:t>（</a:t>
            </a:r>
            <a:r>
              <a:rPr lang="en-US" altLang="zh-CN" dirty="0">
                <a:solidFill>
                  <a:schemeClr val="tx1"/>
                </a:solidFill>
                <a:latin typeface="+mj-ea"/>
                <a:ea typeface="+mj-ea"/>
              </a:rPr>
              <a:t>MTPC )</a:t>
            </a:r>
            <a:r>
              <a:rPr lang="zh-CN" altLang="en-US" dirty="0">
                <a:latin typeface="+mj-ea"/>
                <a:ea typeface="+mj-ea"/>
              </a:rPr>
              <a:t>中，</a:t>
            </a:r>
            <a:r>
              <a:rPr lang="zh-CN" altLang="en-US" dirty="0">
                <a:solidFill>
                  <a:schemeClr val="tx1"/>
                </a:solidFill>
                <a:latin typeface="+mj-ea"/>
                <a:ea typeface="+mj-ea"/>
              </a:rPr>
              <a:t>阴极信号</a:t>
            </a:r>
            <a:r>
              <a:rPr lang="zh-CN" altLang="en-US" dirty="0">
                <a:latin typeface="+mj-ea"/>
                <a:ea typeface="+mj-ea"/>
              </a:rPr>
              <a:t>是用于计算</a:t>
            </a: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中子的飞行时间</a:t>
            </a:r>
            <a:r>
              <a:rPr lang="zh-CN" altLang="en-US" dirty="0">
                <a:latin typeface="+mj-ea"/>
                <a:ea typeface="+mj-ea"/>
              </a:rPr>
              <a:t>，对于中子核数据测量至关重要。</a:t>
            </a:r>
            <a:endParaRPr lang="zh-CN" altLang="en-US" dirty="0">
              <a:latin typeface="+mj-ea"/>
              <a:ea typeface="+mj-ea"/>
            </a:endParaRPr>
          </a:p>
          <a:p>
            <a:pPr marL="285750" indent="-285750" fontAlgn="auto" latinLnBrk="1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dirty="0">
                <a:latin typeface="+mj-ea"/>
                <a:ea typeface="+mj-ea"/>
              </a:rPr>
              <a:t>然而由于阴极板上电极</a:t>
            </a: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尺寸过大</a:t>
            </a:r>
            <a:r>
              <a:rPr lang="zh-CN" altLang="en-US" dirty="0">
                <a:latin typeface="+mj-ea"/>
                <a:ea typeface="+mj-ea"/>
              </a:rPr>
              <a:t>，导致阴极存在</a:t>
            </a: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信号小</a:t>
            </a:r>
            <a:r>
              <a:rPr lang="zh-CN" altLang="en-US" dirty="0">
                <a:latin typeface="+mj-ea"/>
                <a:ea typeface="+mj-ea"/>
              </a:rPr>
              <a:t>、</a:t>
            </a: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噪声大</a:t>
            </a:r>
            <a:r>
              <a:rPr lang="zh-CN" altLang="en-US" dirty="0">
                <a:latin typeface="+mj-ea"/>
                <a:ea typeface="+mj-ea"/>
              </a:rPr>
              <a:t>的问题</a:t>
            </a:r>
            <a:endParaRPr lang="zh-CN" altLang="en-US" dirty="0">
              <a:latin typeface="+mj-ea"/>
              <a:ea typeface="+mj-ea"/>
            </a:endParaRPr>
          </a:p>
          <a:p>
            <a:pPr marL="285750" indent="-285750" fontAlgn="auto" latinLnBrk="1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dirty="0">
                <a:latin typeface="+mj-ea"/>
                <a:ea typeface="+mj-ea"/>
              </a:rPr>
              <a:t>现有的放大器并不能很好地解决这一问题，因此需要重新设计一个新</a:t>
            </a:r>
            <a:r>
              <a:rPr lang="zh-CN" altLang="en-US" dirty="0">
                <a:solidFill>
                  <a:schemeClr val="tx1"/>
                </a:solidFill>
                <a:latin typeface="+mj-ea"/>
                <a:ea typeface="+mj-ea"/>
              </a:rPr>
              <a:t>的电荷放大器</a:t>
            </a:r>
            <a:r>
              <a:rPr lang="zh-CN" altLang="en-US" dirty="0">
                <a:latin typeface="+mj-ea"/>
                <a:ea typeface="+mj-ea"/>
              </a:rPr>
              <a:t>，提升输出信号的</a:t>
            </a: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信噪比</a:t>
            </a:r>
            <a:r>
              <a:rPr lang="zh-CN" altLang="en-US" dirty="0">
                <a:latin typeface="+mj-ea"/>
                <a:ea typeface="+mj-ea"/>
              </a:rPr>
              <a:t>以及中子飞行时间测量精度。</a:t>
            </a:r>
            <a:endParaRPr lang="zh-CN" altLang="en-US" sz="1400" dirty="0"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175" y="2844800"/>
            <a:ext cx="2429510" cy="3237230"/>
          </a:xfrm>
          <a:prstGeom prst="rect">
            <a:avLst/>
          </a:prstGeom>
        </p:spPr>
      </p:pic>
      <p:pic>
        <p:nvPicPr>
          <p:cNvPr id="4" name="图片 3" descr="图片包含 发动机, 钟表&#10;&#10;AI 生成的内容可能不正确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840" y="2844800"/>
            <a:ext cx="2421255" cy="3230245"/>
          </a:xfrm>
          <a:prstGeom prst="rect">
            <a:avLst/>
          </a:prstGeom>
        </p:spPr>
      </p:pic>
      <p:pic>
        <p:nvPicPr>
          <p:cNvPr id="9" name="图片 8" descr="手机屏幕的截图&#10;&#10;AI 生成的内容可能不正确。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sp>
        <p:nvSpPr>
          <p:cNvPr id="14" name="矩形: 圆角 45"/>
          <p:cNvSpPr/>
          <p:nvPr/>
        </p:nvSpPr>
        <p:spPr>
          <a:xfrm>
            <a:off x="1458595" y="6196330"/>
            <a:ext cx="2558415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5" name="标题 4"/>
          <p:cNvSpPr txBox="1"/>
          <p:nvPr>
            <p:custDataLst>
              <p:tags r:id="rId4"/>
            </p:custDataLst>
          </p:nvPr>
        </p:nvSpPr>
        <p:spPr>
          <a:xfrm>
            <a:off x="1534160" y="6196330"/>
            <a:ext cx="2482850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场笼侧面图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0" name="矩形: 圆角 45"/>
          <p:cNvSpPr/>
          <p:nvPr/>
        </p:nvSpPr>
        <p:spPr>
          <a:xfrm>
            <a:off x="5126355" y="6268720"/>
            <a:ext cx="2089150" cy="396875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3" name="标题 4"/>
          <p:cNvSpPr txBox="1"/>
          <p:nvPr>
            <p:custDataLst>
              <p:tags r:id="rId5"/>
            </p:custDataLst>
          </p:nvPr>
        </p:nvSpPr>
        <p:spPr>
          <a:xfrm>
            <a:off x="5090160" y="6268720"/>
            <a:ext cx="212534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场笼俯视图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7" name="矩形: 圆角 45"/>
          <p:cNvSpPr/>
          <p:nvPr/>
        </p:nvSpPr>
        <p:spPr>
          <a:xfrm>
            <a:off x="8355965" y="6269355"/>
            <a:ext cx="256286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8" name="标题 4"/>
          <p:cNvSpPr txBox="1"/>
          <p:nvPr>
            <p:custDataLst>
              <p:tags r:id="rId6"/>
            </p:custDataLst>
          </p:nvPr>
        </p:nvSpPr>
        <p:spPr>
          <a:xfrm>
            <a:off x="8431530" y="6269355"/>
            <a:ext cx="242633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dirty="0">
                <a:latin typeface="+mj-ea"/>
                <a:ea typeface="+mj-ea"/>
              </a:rPr>
              <a:t>MTPC</a:t>
            </a:r>
            <a:r>
              <a:rPr lang="zh-CN" altLang="en-US" dirty="0">
                <a:latin typeface="+mj-ea"/>
                <a:ea typeface="+mj-ea"/>
              </a:rPr>
              <a:t>探测器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20" name="图片 19" descr="正方形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8538210" y="3738880"/>
            <a:ext cx="770255" cy="672465"/>
          </a:xfrm>
          <a:prstGeom prst="rect">
            <a:avLst/>
          </a:prstGeom>
        </p:spPr>
      </p:pic>
      <p:pic>
        <p:nvPicPr>
          <p:cNvPr id="21" name="图片 20" descr="正方形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9676765" y="4393565"/>
            <a:ext cx="770255" cy="67246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9659620" y="4001770"/>
            <a:ext cx="792480" cy="354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丝网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538210" y="3420745"/>
            <a:ext cx="792480" cy="354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阴极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22" name="圆: 空心 21"/>
          <p:cNvSpPr/>
          <p:nvPr/>
        </p:nvSpPr>
        <p:spPr>
          <a:xfrm>
            <a:off x="5441315" y="3947160"/>
            <a:ext cx="1244600" cy="1168400"/>
          </a:xfrm>
          <a:prstGeom prst="donut">
            <a:avLst>
              <a:gd name="adj" fmla="val 31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413375" y="3435350"/>
            <a:ext cx="1319530" cy="36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阴极电极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7" name="图片 6" descr="蓝色的火车&#10;&#10;AI 生成的内容可能不正确。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8" r="8894" b="10939"/>
          <a:stretch>
            <a:fillRect/>
          </a:stretch>
        </p:blipFill>
        <p:spPr>
          <a:xfrm>
            <a:off x="1476375" y="2790190"/>
            <a:ext cx="2466340" cy="330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 hidden="1"/>
          <p:cNvSpPr/>
          <p:nvPr/>
        </p:nvSpPr>
        <p:spPr>
          <a:xfrm>
            <a:off x="4388072" y="0"/>
            <a:ext cx="3415857" cy="72773"/>
          </a:xfrm>
          <a:custGeom>
            <a:avLst/>
            <a:gdLst>
              <a:gd name="connsiteX0" fmla="*/ 0 w 3415857"/>
              <a:gd name="connsiteY0" fmla="*/ 0 h 72773"/>
              <a:gd name="connsiteX1" fmla="*/ 3415857 w 3415857"/>
              <a:gd name="connsiteY1" fmla="*/ 0 h 72773"/>
              <a:gd name="connsiteX2" fmla="*/ 3402337 w 3415857"/>
              <a:gd name="connsiteY2" fmla="*/ 20052 h 72773"/>
              <a:gd name="connsiteX3" fmla="*/ 3275058 w 3415857"/>
              <a:gd name="connsiteY3" fmla="*/ 72773 h 72773"/>
              <a:gd name="connsiteX4" fmla="*/ 140798 w 3415857"/>
              <a:gd name="connsiteY4" fmla="*/ 72773 h 72773"/>
              <a:gd name="connsiteX5" fmla="*/ 13519 w 3415857"/>
              <a:gd name="connsiteY5" fmla="*/ 20052 h 7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15857" h="72773">
                <a:moveTo>
                  <a:pt x="0" y="0"/>
                </a:moveTo>
                <a:lnTo>
                  <a:pt x="3415857" y="0"/>
                </a:lnTo>
                <a:lnTo>
                  <a:pt x="3402337" y="20052"/>
                </a:lnTo>
                <a:cubicBezTo>
                  <a:pt x="3369764" y="52626"/>
                  <a:pt x="3324764" y="72773"/>
                  <a:pt x="3275058" y="72773"/>
                </a:cubicBezTo>
                <a:lnTo>
                  <a:pt x="140798" y="72773"/>
                </a:lnTo>
                <a:cubicBezTo>
                  <a:pt x="91093" y="72773"/>
                  <a:pt x="46093" y="52626"/>
                  <a:pt x="13519" y="2005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381000" dist="38100" dir="5400000" sx="102000" sy="102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zh-CN" sz="6000">
              <a:solidFill>
                <a:srgbClr val="FFFFFF"/>
              </a:solidFill>
              <a:latin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45237" y="444605"/>
            <a:ext cx="6309026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</a:rPr>
              <a:t>研究背景和意义</a:t>
            </a:r>
            <a:endParaRPr lang="zh-CN" altLang="en-US" sz="2400" b="1" dirty="0">
              <a:solidFill>
                <a:schemeClr val="accent3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9054" y="319616"/>
            <a:ext cx="909637" cy="76944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01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pic>
        <p:nvPicPr>
          <p:cNvPr id="12" name="图片 11" descr="电脑萤幕画面&#10;&#10;AI 生成的内容可能不正确。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360" y="2773045"/>
            <a:ext cx="5313045" cy="3188335"/>
          </a:xfrm>
          <a:prstGeom prst="rect">
            <a:avLst/>
          </a:prstGeom>
        </p:spPr>
      </p:pic>
      <p:sp>
        <p:nvSpPr>
          <p:cNvPr id="14" name="矩形: 圆角 45"/>
          <p:cNvSpPr/>
          <p:nvPr/>
        </p:nvSpPr>
        <p:spPr>
          <a:xfrm>
            <a:off x="7735570" y="6244209"/>
            <a:ext cx="302768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15" name="标题 4"/>
          <p:cNvSpPr txBox="1"/>
          <p:nvPr>
            <p:custDataLst>
              <p:tags r:id="rId2"/>
            </p:custDataLst>
          </p:nvPr>
        </p:nvSpPr>
        <p:spPr>
          <a:xfrm>
            <a:off x="7811135" y="6244209"/>
            <a:ext cx="295211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旧版放大器所测信号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355258" y="4345375"/>
            <a:ext cx="792624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阴极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147846" y="3461628"/>
            <a:ext cx="792624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1440" tIns="45720" rIns="91440" bIns="45720" anchor="ctr" anchorCtr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altLang="en-US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丝网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525" y="1170305"/>
            <a:ext cx="11466195" cy="1372870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fontAlgn="auto" latinLnBrk="1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dirty="0">
                <a:latin typeface="+mj-ea"/>
                <a:ea typeface="+mj-ea"/>
                <a:sym typeface="+mn-ea"/>
              </a:rPr>
              <a:t>用</a:t>
            </a:r>
            <a:r>
              <a:rPr lang="en-US" altLang="zh-CN" dirty="0">
                <a:latin typeface="+mj-ea"/>
                <a:ea typeface="+mj-ea"/>
                <a:sym typeface="+mn-ea"/>
              </a:rPr>
              <a:t>α</a:t>
            </a:r>
            <a:r>
              <a:rPr lang="zh-CN" altLang="en-US" dirty="0">
                <a:latin typeface="+mj-ea"/>
                <a:ea typeface="+mj-ea"/>
                <a:sym typeface="+mn-ea"/>
              </a:rPr>
              <a:t>源</a:t>
            </a:r>
            <a:r>
              <a:rPr lang="zh-CN" altLang="en-US" dirty="0">
                <a:latin typeface="+mj-ea"/>
                <a:ea typeface="+mj-ea"/>
              </a:rPr>
              <a:t>在</a:t>
            </a:r>
            <a:r>
              <a:rPr lang="en-US" altLang="zh-CN" dirty="0">
                <a:latin typeface="+mj-ea"/>
                <a:ea typeface="+mj-ea"/>
              </a:rPr>
              <a:t>TPC</a:t>
            </a:r>
            <a:r>
              <a:rPr lang="zh-CN" altLang="en-US" dirty="0">
                <a:latin typeface="+mj-ea"/>
                <a:ea typeface="+mj-ea"/>
              </a:rPr>
              <a:t>上进行测试</a:t>
            </a:r>
            <a:endParaRPr lang="en-US" altLang="zh-CN" dirty="0">
              <a:latin typeface="+mj-ea"/>
              <a:ea typeface="+mj-ea"/>
            </a:endParaRPr>
          </a:p>
          <a:p>
            <a:pPr marL="285750" indent="-285750" fontAlgn="auto" latinLnBrk="1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dirty="0">
                <a:latin typeface="+mj-ea"/>
                <a:ea typeface="+mj-ea"/>
              </a:rPr>
              <a:t>阴极信噪比：</a:t>
            </a:r>
            <a:r>
              <a:rPr lang="en-US" altLang="zh-CN" dirty="0">
                <a:latin typeface="+mj-ea"/>
                <a:ea typeface="+mj-ea"/>
              </a:rPr>
              <a:t>1</a:t>
            </a:r>
            <a:r>
              <a:rPr lang="zh-CN" altLang="en-US" dirty="0">
                <a:latin typeface="+mj-ea"/>
                <a:ea typeface="+mj-ea"/>
              </a:rPr>
              <a:t>：</a:t>
            </a:r>
            <a:r>
              <a:rPr lang="en-US" altLang="zh-CN" dirty="0">
                <a:latin typeface="+mj-ea"/>
                <a:ea typeface="+mj-ea"/>
              </a:rPr>
              <a:t>1</a:t>
            </a:r>
            <a:endParaRPr lang="en-US" altLang="zh-CN" dirty="0">
              <a:latin typeface="+mj-ea"/>
              <a:ea typeface="+mj-ea"/>
            </a:endParaRPr>
          </a:p>
          <a:p>
            <a:pPr marL="285750" indent="-285750" fontAlgn="auto" latinLnBrk="1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dirty="0">
                <a:latin typeface="+mj-ea"/>
                <a:ea typeface="+mj-ea"/>
              </a:rPr>
              <a:t>蓝线：丝网；黄线：阴极</a:t>
            </a:r>
            <a:endParaRPr lang="zh-CN" altLang="en-US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78" y="2760094"/>
            <a:ext cx="5536964" cy="3197009"/>
          </a:xfrm>
          <a:prstGeom prst="rect">
            <a:avLst/>
          </a:prstGeom>
        </p:spPr>
      </p:pic>
      <p:sp>
        <p:nvSpPr>
          <p:cNvPr id="17" name="矩形: 圆角 45"/>
          <p:cNvSpPr/>
          <p:nvPr/>
        </p:nvSpPr>
        <p:spPr>
          <a:xfrm>
            <a:off x="1957478" y="6214957"/>
            <a:ext cx="302768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21" name="标题 4"/>
          <p:cNvSpPr txBox="1"/>
          <p:nvPr>
            <p:custDataLst>
              <p:tags r:id="rId5"/>
            </p:custDataLst>
          </p:nvPr>
        </p:nvSpPr>
        <p:spPr>
          <a:xfrm>
            <a:off x="2033043" y="6214957"/>
            <a:ext cx="2952115" cy="396875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旧版放大器原理图</a:t>
            </a:r>
            <a:endParaRPr lang="zh-CN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/>
        </p:nvSpPr>
        <p:spPr bwMode="auto">
          <a:xfrm>
            <a:off x="0" y="4671654"/>
            <a:ext cx="9196243" cy="3189310"/>
          </a:xfrm>
          <a:custGeom>
            <a:avLst/>
            <a:gdLst>
              <a:gd name="T0" fmla="*/ 0 w 2263"/>
              <a:gd name="T1" fmla="*/ 460 h 784"/>
              <a:gd name="T2" fmla="*/ 2263 w 2263"/>
              <a:gd name="T3" fmla="*/ 0 h 784"/>
              <a:gd name="T4" fmla="*/ 0 w 2263"/>
              <a:gd name="T5" fmla="*/ 304 h 784"/>
              <a:gd name="T6" fmla="*/ 0 w 2263"/>
              <a:gd name="T7" fmla="*/ 460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63" h="784">
                <a:moveTo>
                  <a:pt x="0" y="460"/>
                </a:moveTo>
                <a:cubicBezTo>
                  <a:pt x="1457" y="784"/>
                  <a:pt x="2263" y="0"/>
                  <a:pt x="2263" y="0"/>
                </a:cubicBezTo>
                <a:cubicBezTo>
                  <a:pt x="1387" y="564"/>
                  <a:pt x="0" y="304"/>
                  <a:pt x="0" y="304"/>
                </a:cubicBezTo>
                <a:lnTo>
                  <a:pt x="0" y="46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任意多边形: 形状 9"/>
          <p:cNvSpPr/>
          <p:nvPr/>
        </p:nvSpPr>
        <p:spPr bwMode="auto">
          <a:xfrm>
            <a:off x="7135694" y="1595392"/>
            <a:ext cx="5056306" cy="4588702"/>
          </a:xfrm>
          <a:custGeom>
            <a:avLst/>
            <a:gdLst>
              <a:gd name="T0" fmla="*/ 1244 w 1244"/>
              <a:gd name="T1" fmla="*/ 0 h 1128"/>
              <a:gd name="T2" fmla="*/ 0 w 1244"/>
              <a:gd name="T3" fmla="*/ 1128 h 1128"/>
              <a:gd name="T4" fmla="*/ 1244 w 1244"/>
              <a:gd name="T5" fmla="*/ 200 h 1128"/>
              <a:gd name="T6" fmla="*/ 1244 w 1244"/>
              <a:gd name="T7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4" h="1128">
                <a:moveTo>
                  <a:pt x="1244" y="0"/>
                </a:moveTo>
                <a:cubicBezTo>
                  <a:pt x="1244" y="0"/>
                  <a:pt x="649" y="868"/>
                  <a:pt x="0" y="1128"/>
                </a:cubicBezTo>
                <a:cubicBezTo>
                  <a:pt x="0" y="1128"/>
                  <a:pt x="809" y="880"/>
                  <a:pt x="1244" y="200"/>
                </a:cubicBezTo>
                <a:lnTo>
                  <a:pt x="1244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46076" y="1767929"/>
            <a:ext cx="6164374" cy="2121576"/>
            <a:chOff x="1246076" y="1767929"/>
            <a:chExt cx="6164374" cy="2121576"/>
          </a:xfrm>
        </p:grpSpPr>
        <p:sp>
          <p:nvSpPr>
            <p:cNvPr id="11" name="文本框 10"/>
            <p:cNvSpPr txBox="1"/>
            <p:nvPr/>
          </p:nvSpPr>
          <p:spPr>
            <a:xfrm>
              <a:off x="1246076" y="1767929"/>
              <a:ext cx="2321771" cy="144655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8800" b="1" dirty="0">
                  <a:gradFill>
                    <a:gsLst>
                      <a:gs pos="44000">
                        <a:schemeClr val="accent3"/>
                      </a:gs>
                      <a:gs pos="100000">
                        <a:schemeClr val="accent4">
                          <a:lumMod val="50000"/>
                        </a:schemeClr>
                      </a:gs>
                    </a:gsLst>
                    <a:lin ang="5400000" scaled="1"/>
                  </a:gradFill>
                  <a:latin typeface="Arial" panose="02080604020202020204" pitchFamily="34" charset="0"/>
                  <a:cs typeface="Arial" panose="02080604020202020204" pitchFamily="34" charset="0"/>
                </a:rPr>
                <a:t>02</a:t>
              </a:r>
              <a:endParaRPr lang="zh-CN" altLang="en-US" sz="8800" b="1" dirty="0">
                <a:gradFill>
                  <a:gsLst>
                    <a:gs pos="44000">
                      <a:schemeClr val="accent3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5400000" scaled="1"/>
                </a:gradFill>
                <a:latin typeface="Arial" panose="02080604020202020204" pitchFamily="34" charset="0"/>
                <a:cs typeface="Arial" panose="02080604020202020204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424713" y="3274190"/>
              <a:ext cx="5985737" cy="61531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4000" b="1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研究目标与电路设计</a:t>
              </a:r>
              <a:endParaRPr lang="zh-CN" altLang="en-US" sz="4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6" name="直接连接符 15"/>
          <p:cNvCxnSpPr/>
          <p:nvPr/>
        </p:nvCxnSpPr>
        <p:spPr>
          <a:xfrm flipV="1">
            <a:off x="174653" y="3898645"/>
            <a:ext cx="6857365" cy="6985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手机屏幕的截图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 hidden="1"/>
          <p:cNvSpPr/>
          <p:nvPr/>
        </p:nvSpPr>
        <p:spPr>
          <a:xfrm>
            <a:off x="4388072" y="0"/>
            <a:ext cx="3415857" cy="72773"/>
          </a:xfrm>
          <a:custGeom>
            <a:avLst/>
            <a:gdLst>
              <a:gd name="connsiteX0" fmla="*/ 0 w 3415857"/>
              <a:gd name="connsiteY0" fmla="*/ 0 h 72773"/>
              <a:gd name="connsiteX1" fmla="*/ 3415857 w 3415857"/>
              <a:gd name="connsiteY1" fmla="*/ 0 h 72773"/>
              <a:gd name="connsiteX2" fmla="*/ 3402337 w 3415857"/>
              <a:gd name="connsiteY2" fmla="*/ 20052 h 72773"/>
              <a:gd name="connsiteX3" fmla="*/ 3275058 w 3415857"/>
              <a:gd name="connsiteY3" fmla="*/ 72773 h 72773"/>
              <a:gd name="connsiteX4" fmla="*/ 140798 w 3415857"/>
              <a:gd name="connsiteY4" fmla="*/ 72773 h 72773"/>
              <a:gd name="connsiteX5" fmla="*/ 13519 w 3415857"/>
              <a:gd name="connsiteY5" fmla="*/ 20052 h 7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15857" h="72773">
                <a:moveTo>
                  <a:pt x="0" y="0"/>
                </a:moveTo>
                <a:lnTo>
                  <a:pt x="3415857" y="0"/>
                </a:lnTo>
                <a:lnTo>
                  <a:pt x="3402337" y="20052"/>
                </a:lnTo>
                <a:cubicBezTo>
                  <a:pt x="3369764" y="52626"/>
                  <a:pt x="3324764" y="72773"/>
                  <a:pt x="3275058" y="72773"/>
                </a:cubicBezTo>
                <a:lnTo>
                  <a:pt x="140798" y="72773"/>
                </a:lnTo>
                <a:cubicBezTo>
                  <a:pt x="91093" y="72773"/>
                  <a:pt x="46093" y="52626"/>
                  <a:pt x="13519" y="2005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381000" dist="38100" dir="5400000" sx="102000" sy="102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zh-CN" sz="6000">
              <a:solidFill>
                <a:srgbClr val="FFFFFF"/>
              </a:solidFill>
              <a:latin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45237" y="444605"/>
            <a:ext cx="8450854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>
            <a:defPPr>
              <a:defRPr lang="zh-CN"/>
            </a:defPPr>
            <a:lvl1pPr>
              <a:defRPr sz="2800" b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dirty="0"/>
              <a:t>研究目标</a:t>
            </a:r>
            <a:endParaRPr lang="en-US" altLang="zh-CN" dirty="0"/>
          </a:p>
        </p:txBody>
      </p:sp>
      <p:sp>
        <p:nvSpPr>
          <p:cNvPr id="6" name="文本框 5"/>
          <p:cNvSpPr txBox="1"/>
          <p:nvPr/>
        </p:nvSpPr>
        <p:spPr>
          <a:xfrm>
            <a:off x="469054" y="319616"/>
            <a:ext cx="909637" cy="76944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02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31" name="标题 4"/>
          <p:cNvSpPr txBox="1"/>
          <p:nvPr>
            <p:custDataLst>
              <p:tags r:id="rId1"/>
            </p:custDataLst>
          </p:nvPr>
        </p:nvSpPr>
        <p:spPr>
          <a:xfrm>
            <a:off x="4273340" y="4171428"/>
            <a:ext cx="2160000" cy="246221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endParaRPr lang="en-US" altLang="zh-CN" sz="1600" b="1" dirty="0">
              <a:latin typeface="+mj-ea"/>
              <a:ea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4790" y="1191895"/>
            <a:ext cx="10844530" cy="2806700"/>
          </a:xfrm>
          <a:prstGeom prst="rect">
            <a:avLst/>
          </a:prstGeom>
          <a:noFill/>
          <a:ln w="19050">
            <a:noFill/>
          </a:ln>
        </p:spPr>
        <p:txBody>
          <a:bodyPr wrap="square" lIns="720000" tIns="0" rIns="90000" bIns="0" rtlCol="0" anchor="t" anchorCtr="0">
            <a:noAutofit/>
          </a:bodyPr>
          <a:lstStyle/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核心目标</a:t>
            </a:r>
            <a:endParaRPr lang="zh-CN" altLang="en-US" b="1" dirty="0">
              <a:solidFill>
                <a:schemeClr val="accent2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lvl="1" algn="l" fontAlgn="auto">
              <a:lnSpc>
                <a:spcPct val="150000"/>
              </a:lnSpc>
              <a:buClrTx/>
              <a:buSzTx/>
              <a:buFont typeface="Arial" panose="02080604020202020204" pitchFamily="34" charset="0"/>
              <a:buChar char="•"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研制一款高信噪比、高集成、低成本的通用型电荷灵敏前置放大器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创新点</a:t>
            </a:r>
            <a:endParaRPr lang="en-US" altLang="zh-CN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lvl="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 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兼顾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MTPC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快信号与半导体探测器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高分辨率需求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lvl="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 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通过自主设计和优化，实现高性能下的更</a:t>
            </a:r>
            <a:r>
              <a:rPr lang="zh-CN" altLang="en-US" sz="1600" dirty="0">
                <a:solidFill>
                  <a:srgbClr val="C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低成本</a:t>
            </a:r>
            <a:endParaRPr lang="zh-CN" altLang="en-US" sz="1600" dirty="0">
              <a:solidFill>
                <a:srgbClr val="C0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lvl="0" algn="l" fontAlgn="auto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 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解决</a:t>
            </a:r>
            <a:r>
              <a:rPr lang="zh-CN" altLang="en-US" sz="1600" dirty="0">
                <a:solidFill>
                  <a:srgbClr val="C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多通道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紧凑布局难题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0" algn="l">
              <a:lnSpc>
                <a:spcPct val="130000"/>
              </a:lnSpc>
              <a:buFont typeface="Arial" panose="02080604020202020204" pitchFamily="34" charset="0"/>
              <a:buNone/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285750" indent="-285750" algn="l">
              <a:lnSpc>
                <a:spcPct val="130000"/>
              </a:lnSpc>
              <a:buFont typeface="Arial" panose="02080604020202020204" pitchFamily="34" charset="0"/>
              <a:buChar char="•"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  <p:pic>
        <p:nvPicPr>
          <p:cNvPr id="8" name="图片 7" descr="手机屏幕的截图&#10;&#10;AI 生成的内容可能不正确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750000"/>
            <a:ext cx="12192000" cy="108000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  <a:alpha val="0"/>
                </a:schemeClr>
              </a:gs>
              <a:gs pos="100000">
                <a:schemeClr val="accent4">
                  <a:lumMod val="5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 hidden="1"/>
          <p:cNvSpPr/>
          <p:nvPr/>
        </p:nvSpPr>
        <p:spPr>
          <a:xfrm>
            <a:off x="4388072" y="0"/>
            <a:ext cx="3415857" cy="72773"/>
          </a:xfrm>
          <a:custGeom>
            <a:avLst/>
            <a:gdLst>
              <a:gd name="connsiteX0" fmla="*/ 0 w 3415857"/>
              <a:gd name="connsiteY0" fmla="*/ 0 h 72773"/>
              <a:gd name="connsiteX1" fmla="*/ 3415857 w 3415857"/>
              <a:gd name="connsiteY1" fmla="*/ 0 h 72773"/>
              <a:gd name="connsiteX2" fmla="*/ 3402337 w 3415857"/>
              <a:gd name="connsiteY2" fmla="*/ 20052 h 72773"/>
              <a:gd name="connsiteX3" fmla="*/ 3275058 w 3415857"/>
              <a:gd name="connsiteY3" fmla="*/ 72773 h 72773"/>
              <a:gd name="connsiteX4" fmla="*/ 140798 w 3415857"/>
              <a:gd name="connsiteY4" fmla="*/ 72773 h 72773"/>
              <a:gd name="connsiteX5" fmla="*/ 13519 w 3415857"/>
              <a:gd name="connsiteY5" fmla="*/ 20052 h 7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15857" h="72773">
                <a:moveTo>
                  <a:pt x="0" y="0"/>
                </a:moveTo>
                <a:lnTo>
                  <a:pt x="3415857" y="0"/>
                </a:lnTo>
                <a:lnTo>
                  <a:pt x="3402337" y="20052"/>
                </a:lnTo>
                <a:cubicBezTo>
                  <a:pt x="3369764" y="52626"/>
                  <a:pt x="3324764" y="72773"/>
                  <a:pt x="3275058" y="72773"/>
                </a:cubicBezTo>
                <a:lnTo>
                  <a:pt x="140798" y="72773"/>
                </a:lnTo>
                <a:cubicBezTo>
                  <a:pt x="91093" y="72773"/>
                  <a:pt x="46093" y="52626"/>
                  <a:pt x="13519" y="2005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blurRad="381000" dist="38100" dir="5400000" sx="102000" sy="102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zh-CN" sz="6000">
              <a:solidFill>
                <a:srgbClr val="FFFFFF"/>
              </a:solidFill>
              <a:latin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1018633"/>
            <a:ext cx="12192000" cy="0"/>
          </a:xfrm>
          <a:prstGeom prst="line">
            <a:avLst/>
          </a:prstGeom>
          <a:ln w="22225" cap="rnd">
            <a:gradFill>
              <a:gsLst>
                <a:gs pos="0">
                  <a:schemeClr val="accent3">
                    <a:alpha val="0"/>
                  </a:schemeClr>
                </a:gs>
                <a:gs pos="100000">
                  <a:schemeClr val="accent3">
                    <a:alpha val="76000"/>
                  </a:schemeClr>
                </a:gs>
              </a:gsLst>
              <a:lin ang="0" scaled="0"/>
            </a:gra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 rot="20676577">
            <a:off x="443815" y="334784"/>
            <a:ext cx="298150" cy="298148"/>
          </a:xfrm>
          <a:prstGeom prst="ellipse">
            <a:avLst/>
          </a:prstGeom>
          <a:gradFill>
            <a:gsLst>
              <a:gs pos="0">
                <a:schemeClr val="accent3">
                  <a:alpha val="95000"/>
                </a:schemeClr>
              </a:gs>
              <a:gs pos="83000">
                <a:schemeClr val="accent3"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45237" y="444605"/>
            <a:ext cx="8450854" cy="519463"/>
          </a:xfrm>
          <a:prstGeom prst="rect">
            <a:avLst/>
          </a:prstGeom>
          <a:noFill/>
          <a:ln w="19050">
            <a:noFill/>
          </a:ln>
        </p:spPr>
        <p:txBody>
          <a:bodyPr wrap="square" tIns="72000" bIns="72000" anchor="ctr" anchorCtr="0">
            <a:noAutofit/>
          </a:bodyPr>
          <a:lstStyle>
            <a:defPPr>
              <a:defRPr lang="zh-CN"/>
            </a:defPPr>
            <a:lvl1pPr>
              <a:defRPr sz="2800" b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dirty="0">
                <a:sym typeface="+mn-ea"/>
              </a:rPr>
              <a:t>电路设计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69054" y="319616"/>
            <a:ext cx="909637" cy="7683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80604020202020204" pitchFamily="34" charset="0"/>
                <a:cs typeface="Arial" panose="02080604020202020204" pitchFamily="34" charset="0"/>
              </a:rPr>
              <a:t>02</a:t>
            </a:r>
            <a:endParaRPr lang="zh-CN" alt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80604020202020204" pitchFamily="34" charset="0"/>
              <a:cs typeface="Arial" panose="02080604020202020204" pitchFamily="34" charset="0"/>
            </a:endParaRPr>
          </a:p>
        </p:txBody>
      </p:sp>
      <p:sp>
        <p:nvSpPr>
          <p:cNvPr id="31" name="标题 4"/>
          <p:cNvSpPr txBox="1"/>
          <p:nvPr>
            <p:custDataLst>
              <p:tags r:id="rId1"/>
            </p:custDataLst>
          </p:nvPr>
        </p:nvSpPr>
        <p:spPr>
          <a:xfrm>
            <a:off x="4273340" y="4171428"/>
            <a:ext cx="2160000" cy="246221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endParaRPr lang="en-US" altLang="zh-CN" sz="1600" b="1" dirty="0">
              <a:latin typeface="+mj-ea"/>
              <a:ea typeface="+mj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/>
              <p:cNvSpPr txBox="1"/>
              <p:nvPr/>
            </p:nvSpPr>
            <p:spPr>
              <a:xfrm>
                <a:off x="191770" y="900430"/>
                <a:ext cx="11534140" cy="549211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lIns="720000" tIns="0" rIns="90000" bIns="0" rtlCol="0" anchor="t" anchorCtr="0">
                <a:noAutofit/>
              </a:bodyPr>
              <a:lstStyle/>
              <a:p>
                <a:pPr marL="285750" indent="-285750" algn="l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核心器件选择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algn="l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低输入噪声、偏置电流、输出阻抗（</a:t>
                </a:r>
                <a:r>
                  <a:rPr lang="en-US" altLang="zh-CN" sz="1600" dirty="0">
                    <a:solidFill>
                      <a:srgbClr val="C00000"/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JFET</a:t>
                </a:r>
                <a:r>
                  <a:rPr lang="zh-CN" altLang="en-US" sz="1600" dirty="0">
                    <a:solidFill>
                      <a:srgbClr val="C00000"/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：</a:t>
                </a:r>
                <a:r>
                  <a:rPr lang="en-US" altLang="zh-CN" sz="1600" dirty="0">
                    <a:solidFill>
                      <a:srgbClr val="C00000"/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BF862</a:t>
                </a: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）</a:t>
                </a:r>
                <a:endPara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80604020202020204" pitchFamily="34" charset="0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algn="l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高压摆率、增益带宽积、输入阻抗（</a:t>
                </a:r>
                <a:r>
                  <a:rPr lang="zh-CN" altLang="en-US" sz="1600" dirty="0">
                    <a:solidFill>
                      <a:srgbClr val="C00000"/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运放：</a:t>
                </a:r>
                <a:r>
                  <a:rPr lang="en-US" altLang="zh-CN" sz="1600" dirty="0">
                    <a:solidFill>
                      <a:srgbClr val="C00000"/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AD8066</a:t>
                </a: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）</a:t>
                </a:r>
                <a:endPara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80604020202020204" pitchFamily="34" charset="0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285750" indent="-285750" algn="l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电路主要结构搭建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algn="l" fontAlgn="auto">
                  <a:lnSpc>
                    <a:spcPct val="150000"/>
                  </a:lnSpc>
                  <a:buClrTx/>
                  <a:buSzTx/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差分放大</a:t>
                </a:r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：</a:t>
                </a:r>
                <a:r>
                  <a:rPr lang="en-US" altLang="zh-C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 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+mj-ea"/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</m:ctrlPr>
                      </m:sSubPr>
                      <m:e>
                        <m:r>
                          <a:rPr lang="en-US" altLang="zh-CN" sz="1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𝑢</m:t>
                        </m:r>
                      </m:e>
                      <m:sub>
                        <m:r>
                          <a:rPr lang="en-US" altLang="zh-CN" sz="16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1</m:t>
                        </m:r>
                      </m:sub>
                    </m:sSub>
                    <m:r>
                      <a:rPr lang="en-US" altLang="zh-CN" sz="16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+mj-ea"/>
                      </a:rPr>
                      <m:t>=−</m:t>
                    </m:r>
                    <m:f>
                      <m:fPr>
                        <m:ctrlPr>
                          <a:rPr lang="en-US" altLang="zh-CN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16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</a:rPr>
                            </m:ctrlPr>
                          </m:sSubPr>
                          <m:e>
                            <m:r>
                              <a:rPr lang="en-US" altLang="zh-CN" sz="16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16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</a:rPr>
                              <m:t>𝐷</m:t>
                            </m:r>
                          </m:sub>
                        </m:sSub>
                      </m:num>
                      <m:den>
                        <m:r>
                          <a:rPr lang="en-US" altLang="zh-CN" sz="1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𝐶</m:t>
                        </m:r>
                        <m:r>
                          <a:rPr lang="en-US" altLang="zh-CN" sz="16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altLang="zh-CN" sz="1600" b="1" dirty="0">
                    <a:solidFill>
                      <a:srgbClr val="C00000"/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  </a:t>
                </a:r>
                <a:endParaRPr lang="zh-CN" altLang="en-US" sz="1600" dirty="0">
                  <a:solidFill>
                    <a:srgbClr val="FF0000"/>
                  </a:solidFill>
                  <a:latin typeface="Arial" panose="02080604020202020204" pitchFamily="34" charset="0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algn="l" fontAlgn="auto">
                  <a:lnSpc>
                    <a:spcPct val="150000"/>
                  </a:lnSpc>
                  <a:buClrTx/>
                  <a:buSzTx/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80604020202020204" pitchFamily="34" charset="0"/>
                    <a:ea typeface="+mj-ea"/>
                    <a:cs typeface="仿宋" panose="02010609060101010101" charset="-122"/>
                    <a:sym typeface="+mn-ea"/>
                  </a:rPr>
                  <a:t>同相放大</a:t>
                </a:r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：</a:t>
                </a:r>
                <a:r>
                  <a:rPr lang="zh-CN" altLang="zh-CN" sz="1600" b="1" dirty="0">
                    <a:solidFill>
                      <a:srgbClr val="FF0000"/>
                    </a:solidFill>
                    <a:latin typeface="+mj-ea"/>
                    <a:ea typeface="+mj-ea"/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</m:ctrlPr>
                      </m:sSubPr>
                      <m:e>
                        <m:r>
                          <a:rPr lang="en-US" altLang="zh-CN" sz="16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𝑢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2</m:t>
                        </m:r>
                      </m:sub>
                    </m:sSub>
                    <m:r>
                      <a:rPr lang="en-US" altLang="zh-CN" sz="1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+mj-ea"/>
                      </a:rPr>
                      <m:t>=</m:t>
                    </m:r>
                    <m:sSub>
                      <m:sSubPr>
                        <m:ctrlPr>
                          <a:rPr lang="en-US" altLang="zh-CN" sz="16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</m:ctrlPr>
                      </m:sSubPr>
                      <m:e>
                        <m:r>
                          <a:rPr lang="en-US" altLang="zh-CN" sz="16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𝑢</m:t>
                        </m:r>
                      </m:e>
                      <m:sub>
                        <m:r>
                          <a:rPr lang="en-US" altLang="zh-CN" sz="1600" b="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rgbClr val="C00000"/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(</a:t>
                </a:r>
                <a:r>
                  <a:rPr lang="en-US" altLang="zh-CN" sz="1600" dirty="0">
                    <a:solidFill>
                      <a:srgbClr val="C00000"/>
                    </a:solidFill>
                    <a:latin typeface="+mj-ea"/>
                    <a:ea typeface="+mj-ea"/>
                    <a:sym typeface="+mn-ea"/>
                  </a:rPr>
                  <a:t>1</a:t>
                </a:r>
                <a:r>
                  <a:rPr lang="en-US" altLang="zh-CN" sz="1600" dirty="0">
                    <a:solidFill>
                      <a:srgbClr val="C00000"/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j-ea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  <a:sym typeface="+mn-ea"/>
                              </a:rPr>
                              <m:t>11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+mj-ea"/>
                                <a:sym typeface="+mn-ea"/>
                              </a:rPr>
                              <m:t>10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1600" dirty="0">
                    <a:solidFill>
                      <a:srgbClr val="C00000"/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)</a:t>
                </a:r>
                <a:endParaRPr lang="zh-CN" altLang="en-US" sz="1600" dirty="0">
                  <a:solidFill>
                    <a:srgbClr val="FF0000"/>
                  </a:solidFill>
                  <a:latin typeface="Arial" panose="02080604020202020204" pitchFamily="34" charset="0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285750" indent="-285750" algn="l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原理图设计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285750" indent="-285750" algn="l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en-US" altLang="zh-CN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PCB</a:t>
                </a:r>
                <a:r>
                  <a:rPr lang="zh-CN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图设计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285750" indent="-285750" algn="l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打板焊接调试</a:t>
                </a:r>
                <a:endParaRPr lang="en-US" altLang="zh-CN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分析成形时间</a:t>
                </a:r>
                <a:endPara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增益和动态范围测试</a:t>
                </a:r>
                <a:endPara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上升时间测试</a:t>
                </a:r>
                <a:endPara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fontAlgn="auto">
                  <a:lnSpc>
                    <a:spcPct val="150000"/>
                  </a:lnSpc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噪声测试</a:t>
                </a:r>
                <a:endParaRPr lang="en-US" altLang="zh-CN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742950" lvl="1" indent="-285750" algn="l" fontAlgn="auto">
                  <a:lnSpc>
                    <a:spcPct val="150000"/>
                  </a:lnSpc>
                  <a:buClrTx/>
                  <a:buSzTx/>
                  <a:buFont typeface="Arial" panose="02080604020202020204" pitchFamily="34" charset="0"/>
                  <a:buChar char="•"/>
                </a:pPr>
                <a:r>
                  <a:rPr lang="zh-CN" altLang="en-US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仿宋" panose="02010609060101010101" charset="-122"/>
                    <a:sym typeface="+mn-ea"/>
                  </a:rPr>
                  <a:t>TPC阴极信号测试</a:t>
                </a:r>
                <a:endPara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  <a:p>
                <a:pPr marL="285750" indent="-285750" algn="l">
                  <a:lnSpc>
                    <a:spcPct val="130000"/>
                  </a:lnSpc>
                  <a:buFont typeface="Arial" panose="02080604020202020204" pitchFamily="34" charset="0"/>
                  <a:buChar char="•"/>
                </a:pP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仿宋" panose="02010609060101010101" charset="-122"/>
                  <a:sym typeface="+mn-ea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70" y="900430"/>
                <a:ext cx="11534140" cy="5492115"/>
              </a:xfrm>
              <a:prstGeom prst="rect">
                <a:avLst/>
              </a:prstGeom>
              <a:blipFill rotWithShape="1">
                <a:blip r:embed="rId2"/>
                <a:stretch>
                  <a:fillRect b="-11874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 descr="图示, 示意图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140" y="2376805"/>
            <a:ext cx="6541770" cy="3224530"/>
          </a:xfrm>
          <a:prstGeom prst="rect">
            <a:avLst/>
          </a:prstGeom>
        </p:spPr>
      </p:pic>
      <p:sp>
        <p:nvSpPr>
          <p:cNvPr id="20" name="矩形: 圆角 45"/>
          <p:cNvSpPr/>
          <p:nvPr/>
        </p:nvSpPr>
        <p:spPr>
          <a:xfrm>
            <a:off x="7640955" y="5744845"/>
            <a:ext cx="2099310" cy="396240"/>
          </a:xfrm>
          <a:prstGeom prst="roundRect">
            <a:avLst>
              <a:gd name="adj" fmla="val 27752"/>
            </a:avLst>
          </a:prstGeom>
          <a:gradFill flip="none" rotWithShape="1">
            <a:gsLst>
              <a:gs pos="20000">
                <a:schemeClr val="accent3">
                  <a:alpha val="50000"/>
                </a:schemeClr>
              </a:gs>
              <a:gs pos="99000">
                <a:schemeClr val="accent4">
                  <a:lumMod val="20000"/>
                  <a:lumOff val="80000"/>
                  <a:alpha val="35000"/>
                </a:schemeClr>
              </a:gs>
            </a:gsLst>
            <a:lin ang="4800000" scaled="0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思源黑体 CN Regular"/>
              <a:cs typeface="+mn-cs"/>
            </a:endParaRPr>
          </a:p>
        </p:txBody>
      </p:sp>
      <p:sp>
        <p:nvSpPr>
          <p:cNvPr id="21" name="标题 4"/>
          <p:cNvSpPr txBox="1"/>
          <p:nvPr>
            <p:custDataLst>
              <p:tags r:id="rId4"/>
            </p:custDataLst>
          </p:nvPr>
        </p:nvSpPr>
        <p:spPr>
          <a:xfrm>
            <a:off x="7804150" y="5819775"/>
            <a:ext cx="1671320" cy="246380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zh-CN" altLang="en-US" dirty="0">
                <a:latin typeface="+mj-ea"/>
                <a:ea typeface="+mj-ea"/>
              </a:rPr>
              <a:t>原理图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8" name="图片 7" descr="手机屏幕的截图&#10;&#10;AI 生成的内容可能不正确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53" y="216916"/>
            <a:ext cx="3621604" cy="606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fade/>
      </p:transition>
    </mc:Choice>
    <mc:Fallback>
      <p:transition>
        <p:fad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0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1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2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3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4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5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6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7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8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19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2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20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21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22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DOCER_RESOURCE_TRACE_INFO" val="{&quot;id&quot;:&quot;50059433&quot;,&quot;origin&quot;:0,&quot;type&quot;:&quot;icons&quot;,&quot;user&quot;:&quot;687215166&quot;}"/>
</p:tagLst>
</file>

<file path=ppt/tags/tag28.xml><?xml version="1.0" encoding="utf-8"?>
<p:tagLst xmlns:p="http://schemas.openxmlformats.org/presentationml/2006/main">
  <p:tag name="KSO_DOCER_RESOURCE_TRACE_INFO" val="{&quot;id&quot;:&quot;50059433&quot;,&quot;origin&quot;:0,&quot;type&quot;:&quot;icons&quot;,&quot;user&quot;:&quot;687215166&quot;}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ISLIDE.GUIDESSETTING" val="{&quot;Id&quot;:&quot;GuidesStyle_Normal&quot;,&quot;Name&quot;:&quot;GuidesStyle_Normal&quot;,&quot;Kind&quot;:&quot;System&quot;,&quot;OldGuidesSetting&quot;:{&quot;HeaderHeight&quot;:15.0,&quot;FooterHeight&quot;:9.0,&quot;SideMargin&quot;:5.5,&quot;TopMargin&quot;:0.0,&quot;BottomMargin&quot;:0.0,&quot;IntervalMargin&quot;:1.5}}"/>
  <p:tag name="RESOURCE_RECORD_KEY" val="{&quot;10&quot;:[50062481,50059433]}"/>
</p:tagLst>
</file>

<file path=ppt/tags/tag5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6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7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8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ags/tag9.xml><?xml version="1.0" encoding="utf-8"?>
<p:tagLst xmlns:p="http://schemas.openxmlformats.org/presentationml/2006/main">
  <p:tag name="KSO_WM_DIAGRAM_VIRTUALLY_FRAME" val="{&quot;height&quot;:539.9999212598425,&quot;left&quot;:-4.072677165354331,&quot;top&quot;:0,&quot;width&quot;:968.1453543307086}"/>
</p:tagLst>
</file>

<file path=ppt/theme/theme1.xml><?xml version="1.0" encoding="utf-8"?>
<a:theme xmlns:a="http://schemas.openxmlformats.org/drawingml/2006/main" name="OfficePLUS 主题">
  <a:themeElements>
    <a:clrScheme name="商务-蓝渐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3D9D"/>
      </a:accent1>
      <a:accent2>
        <a:srgbClr val="1F5CE5"/>
      </a:accent2>
      <a:accent3>
        <a:srgbClr val="2271C8"/>
      </a:accent3>
      <a:accent4>
        <a:srgbClr val="66B2F4"/>
      </a:accent4>
      <a:accent5>
        <a:srgbClr val="4472C4"/>
      </a:accent5>
      <a:accent6>
        <a:srgbClr val="F4C738"/>
      </a:accent6>
      <a:hlink>
        <a:srgbClr val="0563C1"/>
      </a:hlink>
      <a:folHlink>
        <a:srgbClr val="954F72"/>
      </a:folHlink>
    </a:clrScheme>
    <a:fontScheme name="OfficePLUS标准字体">
      <a:majorFont>
        <a:latin typeface="Arial Black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720000" tIns="0" rIns="90000" bIns="0" anchor="t" anchorCtr="0">
        <a:noAutofit/>
      </a:bodyPr>
      <a:lstStyle>
        <a:defPPr indent="0" algn="ctr" fontAlgn="auto">
          <a:lnSpc>
            <a:spcPct val="130000"/>
          </a:lnSpc>
          <a:defRPr lang="zh-CN" altLang="en-US" sz="1400">
            <a:solidFill>
              <a:schemeClr val="tx1">
                <a:lumMod val="75000"/>
                <a:lumOff val="25000"/>
              </a:schemeClr>
            </a:solidFill>
            <a:latin typeface="+mj-ea"/>
            <a:ea typeface="+mj-ea"/>
            <a:cs typeface="仿宋" panose="02010609060101010101" charset="-122"/>
            <a:sym typeface="+mn-ea"/>
          </a:defRPr>
        </a:defPPr>
      </a:lstStyle>
      <a:style>
        <a:lnRef idx="2">
          <a:schemeClr val="accent2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1910</Words>
  <Application>WPS 演示</Application>
  <PresentationFormat>宽屏</PresentationFormat>
  <Paragraphs>285</Paragraphs>
  <Slides>21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6" baseType="lpstr">
      <vt:lpstr>Arial</vt:lpstr>
      <vt:lpstr>宋体</vt:lpstr>
      <vt:lpstr>Wingdings</vt:lpstr>
      <vt:lpstr>仿宋</vt:lpstr>
      <vt:lpstr>仿宋-简</vt:lpstr>
      <vt:lpstr>HarmonyOS Sans</vt:lpstr>
      <vt:lpstr>FTToken</vt:lpstr>
      <vt:lpstr>MiSans Normal</vt:lpstr>
      <vt:lpstr>微软雅黑</vt:lpstr>
      <vt:lpstr>Noto Sans CJK SC</vt:lpstr>
      <vt:lpstr>思源黑体 CN Regular</vt:lpstr>
      <vt:lpstr>Impact</vt:lpstr>
      <vt:lpstr>Noto Sans Bengali UI SemiBold</vt:lpstr>
      <vt:lpstr>Cambria Math</vt:lpstr>
      <vt:lpstr>宋体</vt:lpstr>
      <vt:lpstr>Arial Unicode MS</vt:lpstr>
      <vt:lpstr>Arial Black</vt:lpstr>
      <vt:lpstr>FT Thymes</vt:lpstr>
      <vt:lpstr>微软雅黑 Light</vt:lpstr>
      <vt:lpstr>黑体-简</vt:lpstr>
      <vt:lpstr>DejaVu Math TeX Gyre</vt:lpstr>
      <vt:lpstr>微软雅黑</vt:lpstr>
      <vt:lpstr>鸿蒙黑体</vt:lpstr>
      <vt:lpstr>书宋-简</vt:lpstr>
      <vt:lpstr>OfficePLUS 主题</vt:lpstr>
      <vt:lpstr>《用于多用途时间投影室的高精度电荷灵敏放大器研究》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iSlide 资源设计规范</dc:title>
  <dc:creator>绍爷</dc:creator>
  <cp:lastModifiedBy>听</cp:lastModifiedBy>
  <cp:revision>475</cp:revision>
  <dcterms:created xsi:type="dcterms:W3CDTF">2026-08-11T01:22:20Z</dcterms:created>
  <dcterms:modified xsi:type="dcterms:W3CDTF">2026-08-11T01:22:20Z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A1AF48347699C5AD6C6E7A6ACABC17A6_42</vt:lpwstr>
  </property>
  <property fmtid="{D5CDD505-2E9C-101B-9397-08002B2CF9AE}" pid="3" name="KSOProductBuildVer">
    <vt:lpwstr>2052-12.1.3.28048</vt:lpwstr>
  </property>
</Properties>
</file>