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3.svg" ContentType="image/svg+xml"/>
  <Override PartName="/ppt/media/image5.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256" r:id="rId3"/>
    <p:sldId id="257" r:id="rId4"/>
    <p:sldId id="259" r:id="rId5"/>
    <p:sldId id="260" r:id="rId6"/>
    <p:sldId id="266" r:id="rId8"/>
    <p:sldId id="276" r:id="rId9"/>
    <p:sldId id="261" r:id="rId10"/>
    <p:sldId id="262" r:id="rId11"/>
    <p:sldId id="267" r:id="rId12"/>
    <p:sldId id="268" r:id="rId13"/>
    <p:sldId id="269" r:id="rId14"/>
    <p:sldId id="270" r:id="rId15"/>
    <p:sldId id="279" r:id="rId16"/>
    <p:sldId id="273" r:id="rId17"/>
    <p:sldId id="271" r:id="rId18"/>
    <p:sldId id="278" r:id="rId19"/>
    <p:sldId id="272" r:id="rId20"/>
    <p:sldId id="280" r:id="rId21"/>
    <p:sldId id="277" r:id="rId2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9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84"/>
        <p:guide pos="389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64.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6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image" Target="../media/image39.png"/></Relationships>
</file>

<file path=ppt/slides/_rels/slide11.xml.rels><?xml version="1.0" encoding="UTF-8" standalone="yes"?>
<Relationships xmlns="http://schemas.openxmlformats.org/package/2006/relationships"><Relationship Id="rId9" Type="http://schemas.openxmlformats.org/officeDocument/2006/relationships/image" Target="../media/image48.png"/><Relationship Id="rId8" Type="http://schemas.openxmlformats.org/officeDocument/2006/relationships/image" Target="../media/image47.png"/><Relationship Id="rId7" Type="http://schemas.openxmlformats.org/officeDocument/2006/relationships/image" Target="../media/image46.png"/><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3" Type="http://schemas.openxmlformats.org/officeDocument/2006/relationships/image" Target="../media/image42.png"/><Relationship Id="rId2" Type="http://schemas.openxmlformats.org/officeDocument/2006/relationships/image" Target="../media/image41.png"/><Relationship Id="rId11" Type="http://schemas.openxmlformats.org/officeDocument/2006/relationships/slideLayout" Target="../slideLayouts/slideLayout2.xml"/><Relationship Id="rId10" Type="http://schemas.openxmlformats.org/officeDocument/2006/relationships/tags" Target="../tags/tag80.xml"/><Relationship Id="rId1" Type="http://schemas.openxmlformats.org/officeDocument/2006/relationships/image" Target="../media/image40.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1.xml"/><Relationship Id="rId2" Type="http://schemas.openxmlformats.org/officeDocument/2006/relationships/image" Target="../media/image50.png"/><Relationship Id="rId1" Type="http://schemas.openxmlformats.org/officeDocument/2006/relationships/image" Target="../media/image49.png"/></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image" Target="../media/image54.png"/><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51.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83.xml"/><Relationship Id="rId4" Type="http://schemas.openxmlformats.org/officeDocument/2006/relationships/image" Target="../media/image58.png"/><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image" Target="../media/image55.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62.png"/><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image" Target="../media/image59.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63.png"/></Relationships>
</file>

<file path=ppt/slides/_rels/slide17.xml.rels><?xml version="1.0" encoding="UTF-8" standalone="yes"?>
<Relationships xmlns="http://schemas.openxmlformats.org/package/2006/relationships"><Relationship Id="rId9" Type="http://schemas.openxmlformats.org/officeDocument/2006/relationships/tags" Target="../tags/tag84.xml"/><Relationship Id="rId8" Type="http://schemas.openxmlformats.org/officeDocument/2006/relationships/image" Target="../media/image73.png"/><Relationship Id="rId7" Type="http://schemas.openxmlformats.org/officeDocument/2006/relationships/image" Target="../media/image72.png"/><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 Id="rId3" Type="http://schemas.openxmlformats.org/officeDocument/2006/relationships/image" Target="../media/image68.png"/><Relationship Id="rId2" Type="http://schemas.openxmlformats.org/officeDocument/2006/relationships/image" Target="../media/image67.png"/><Relationship Id="rId10" Type="http://schemas.openxmlformats.org/officeDocument/2006/relationships/slideLayout" Target="../slideLayouts/slideLayout2.xml"/><Relationship Id="rId1" Type="http://schemas.openxmlformats.org/officeDocument/2006/relationships/image" Target="../media/image66.pn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7.xml"/><Relationship Id="rId3" Type="http://schemas.openxmlformats.org/officeDocument/2006/relationships/image" Target="../media/image74.png"/><Relationship Id="rId2" Type="http://schemas.openxmlformats.org/officeDocument/2006/relationships/tags" Target="../tags/tag86.xml"/><Relationship Id="rId1" Type="http://schemas.openxmlformats.org/officeDocument/2006/relationships/tags" Target="../tags/tag85.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67.xm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tags" Target="../tags/tag66.xml"/><Relationship Id="rId1" Type="http://schemas.openxmlformats.org/officeDocument/2006/relationships/tags" Target="../tags/tag65.xml"/></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68.xml"/><Relationship Id="rId5" Type="http://schemas.openxmlformats.org/officeDocument/2006/relationships/image" Target="../media/image13.png"/><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2.xml"/><Relationship Id="rId5" Type="http://schemas.openxmlformats.org/officeDocument/2006/relationships/tags" Target="../tags/tag70.xml"/><Relationship Id="rId4" Type="http://schemas.openxmlformats.org/officeDocument/2006/relationships/image" Target="../media/image16.png"/><Relationship Id="rId3" Type="http://schemas.openxmlformats.org/officeDocument/2006/relationships/tags" Target="../tags/tag69.xml"/><Relationship Id="rId2" Type="http://schemas.openxmlformats.org/officeDocument/2006/relationships/image" Target="../media/image15.png"/><Relationship Id="rId1" Type="http://schemas.openxmlformats.org/officeDocument/2006/relationships/image" Target="../media/image14.png"/></Relationships>
</file>

<file path=ppt/slides/_rels/slide5.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slideLayout" Target="../slideLayouts/slideLayout2.xml"/><Relationship Id="rId3" Type="http://schemas.openxmlformats.org/officeDocument/2006/relationships/tags" Target="../tags/tag71.xml"/><Relationship Id="rId2" Type="http://schemas.openxmlformats.org/officeDocument/2006/relationships/image" Target="../media/image17.emf"/><Relationship Id="rId1"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72.xml"/><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74.xml"/><Relationship Id="rId7" Type="http://schemas.openxmlformats.org/officeDocument/2006/relationships/image" Target="../media/image28.png"/><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tags" Target="../tags/tag73.xml"/></Relationships>
</file>

<file path=ppt/slides/_rels/slide8.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image" Target="../media/image35.png"/><Relationship Id="rId7" Type="http://schemas.openxmlformats.org/officeDocument/2006/relationships/image" Target="../media/image34.png"/><Relationship Id="rId6" Type="http://schemas.openxmlformats.org/officeDocument/2006/relationships/tags" Target="../tags/tag75.xml"/><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image" Target="../media/image30.png"/><Relationship Id="rId11" Type="http://schemas.openxmlformats.org/officeDocument/2006/relationships/slideLayout" Target="../slideLayouts/slideLayout2.xml"/><Relationship Id="rId10" Type="http://schemas.openxmlformats.org/officeDocument/2006/relationships/tags" Target="../tags/tag77.xml"/><Relationship Id="rId1" Type="http://schemas.openxmlformats.org/officeDocument/2006/relationships/image" Target="../media/image29.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78.xml"/><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551940" y="1167130"/>
            <a:ext cx="9117330" cy="2570480"/>
          </a:xfrm>
        </p:spPr>
        <p:txBody>
          <a:bodyPr/>
          <a:p>
            <a:pPr algn="ctr"/>
            <a:r>
              <a:rPr lang="zh-CN" altLang="zh-CN" sz="54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多通道</a:t>
            </a:r>
            <a:r>
              <a:rPr lang="en-US" altLang="zh-CN" sz="54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 DC-SQUID </a:t>
            </a:r>
            <a:r>
              <a:rPr lang="zh-CN" altLang="en-US" sz="54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电子学读出系统</a:t>
            </a:r>
            <a:endParaRPr lang="zh-CN" altLang="en-US" sz="54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1030" name="Picture 6" descr="宣传画册--高能物理研究所"/>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6557" y="278362"/>
            <a:ext cx="4627768" cy="776524"/>
          </a:xfrm>
          <a:prstGeom prst="rect">
            <a:avLst/>
          </a:prstGeom>
          <a:noFill/>
          <a:extLst>
            <a:ext uri="{909E8E84-426E-40DD-AFC4-6F175D3DCCD1}">
              <a14:hiddenFill xmlns:a14="http://schemas.microsoft.com/office/drawing/2010/main">
                <a:solidFill>
                  <a:srgbClr val="FFFFFF"/>
                </a:solidFill>
              </a14:hiddenFill>
            </a:ext>
          </a:extLst>
        </p:spPr>
      </p:pic>
      <p:pic>
        <p:nvPicPr>
          <p:cNvPr id="6" name="图形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7030" y="198161"/>
            <a:ext cx="1090527" cy="1101012"/>
          </a:xfrm>
          <a:prstGeom prst="rect">
            <a:avLst/>
          </a:prstGeom>
        </p:spPr>
      </p:pic>
      <p:pic>
        <p:nvPicPr>
          <p:cNvPr id="7" name="图形 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46835" y="198120"/>
            <a:ext cx="2447925" cy="1026795"/>
          </a:xfrm>
          <a:prstGeom prst="rect">
            <a:avLst/>
          </a:prstGeom>
        </p:spPr>
      </p:pic>
      <p:sp>
        <p:nvSpPr>
          <p:cNvPr id="9" name="文本框 8"/>
          <p:cNvSpPr txBox="1"/>
          <p:nvPr/>
        </p:nvSpPr>
        <p:spPr>
          <a:xfrm>
            <a:off x="2307226" y="6290507"/>
            <a:ext cx="8867593" cy="368300"/>
          </a:xfrm>
          <a:prstGeom prst="rect">
            <a:avLst/>
          </a:prstGeom>
          <a:noFill/>
        </p:spPr>
        <p:txBody>
          <a:bodyPr wrap="square">
            <a:spAutoFit/>
          </a:bodyPr>
          <a:lstStyle/>
          <a:p>
            <a:pPr algn="ctr"/>
            <a:r>
              <a:rPr lang="en-US" altLang="zh-CN"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2026</a:t>
            </a:r>
            <a:r>
              <a:rPr lang="zh-CN" altLang="en-US"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年</a:t>
            </a:r>
            <a:r>
              <a:rPr lang="en-US" altLang="zh-CN"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8</a:t>
            </a:r>
            <a:r>
              <a:rPr lang="zh-CN" altLang="en-US"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月登封</a:t>
            </a:r>
            <a:r>
              <a:rPr lang="en-US" altLang="zh-CN"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a:t>
            </a:r>
            <a:r>
              <a:rPr lang="zh-CN" altLang="zh-CN"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第二十三届全国核电子学与核探测技术学术年会</a:t>
            </a:r>
            <a:endParaRPr lang="zh-CN" altLang="zh-CN"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 name="文本框 7"/>
          <p:cNvSpPr txBox="1"/>
          <p:nvPr/>
        </p:nvSpPr>
        <p:spPr>
          <a:xfrm>
            <a:off x="3031971" y="3715546"/>
            <a:ext cx="7356038" cy="1938020"/>
          </a:xfrm>
          <a:prstGeom prst="rect">
            <a:avLst/>
          </a:prstGeom>
          <a:noFill/>
        </p:spPr>
        <p:txBody>
          <a:bodyPr wrap="square" rtlCol="0">
            <a:spAutoFit/>
          </a:bodyPr>
          <a:lstStyle/>
          <a:p>
            <a:pPr algn="ctr"/>
            <a:endParaRPr lang="en-US" altLang="zh-CN" sz="24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a:p>
            <a:pPr algn="ctr"/>
            <a:r>
              <a:rPr lang="zh-CN" altLang="en-US" sz="24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刘松青，李楠，刘平成，李正伟，许伟伟</a:t>
            </a:r>
            <a:endParaRPr lang="zh-CN" altLang="en-US" sz="24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a:p>
            <a:pPr algn="ctr"/>
            <a:endParaRPr lang="zh-CN" altLang="en-US" sz="24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a:p>
            <a:pPr algn="ctr"/>
            <a:r>
              <a:rPr lang="en-US" altLang="zh-CN" sz="24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2026</a:t>
            </a:r>
            <a:r>
              <a:rPr lang="zh-CN" altLang="en-US" sz="24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年</a:t>
            </a:r>
            <a:r>
              <a:rPr lang="en-US" altLang="zh-CN" sz="24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8</a:t>
            </a:r>
            <a:r>
              <a:rPr lang="zh-CN" altLang="en-US" sz="24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月</a:t>
            </a:r>
            <a:r>
              <a:rPr lang="en-US" altLang="zh-CN" sz="24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12</a:t>
            </a:r>
            <a:r>
              <a:rPr lang="zh-CN" altLang="en-US" sz="24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日</a:t>
            </a:r>
            <a:endParaRPr lang="en-US" altLang="zh-CN" sz="24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a:p>
            <a:pPr algn="ctr"/>
            <a:endParaRPr lang="en-US" altLang="zh-CN" sz="24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p:txBody>
      </p:sp>
    </p:spTree>
    <p:custDataLst>
      <p:tags r:id="rId7"/>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rcRect b="5197"/>
          <a:stretch>
            <a:fillRect/>
          </a:stretch>
        </p:blipFill>
        <p:spPr>
          <a:xfrm rot="5400000">
            <a:off x="1337945" y="424180"/>
            <a:ext cx="5360670" cy="6776720"/>
          </a:xfrm>
          <a:prstGeom prst="rect">
            <a:avLst/>
          </a:prstGeom>
        </p:spPr>
      </p:pic>
      <p:sp>
        <p:nvSpPr>
          <p:cNvPr id="11" name="矩形 10"/>
          <p:cNvSpPr/>
          <p:nvPr/>
        </p:nvSpPr>
        <p:spPr>
          <a:xfrm>
            <a:off x="1509395" y="2833370"/>
            <a:ext cx="489585" cy="862330"/>
          </a:xfrm>
          <a:prstGeom prst="rect">
            <a:avLst/>
          </a:prstGeom>
          <a:noFill/>
          <a:ln w="381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矩形 4"/>
          <p:cNvSpPr/>
          <p:nvPr/>
        </p:nvSpPr>
        <p:spPr>
          <a:xfrm>
            <a:off x="5198110" y="4203700"/>
            <a:ext cx="775335" cy="1301750"/>
          </a:xfrm>
          <a:prstGeom prst="rect">
            <a:avLst/>
          </a:prstGeom>
          <a:noFill/>
          <a:ln w="381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nvSpPr>
        <p:spPr>
          <a:xfrm>
            <a:off x="1574165" y="3695700"/>
            <a:ext cx="424815" cy="368300"/>
          </a:xfrm>
          <a:prstGeom prst="rect">
            <a:avLst/>
          </a:prstGeom>
          <a:noFill/>
        </p:spPr>
        <p:txBody>
          <a:bodyPr wrap="square" rtlCol="0">
            <a:spAutoFit/>
          </a:bodyPr>
          <a:p>
            <a:r>
              <a:rPr lang="en-US" altLang="zh-CN" b="1">
                <a:solidFill>
                  <a:srgbClr val="FF0000"/>
                </a:solidFill>
                <a:latin typeface="Times New Roman" panose="02020603050405020304" pitchFamily="18" charset="0"/>
                <a:cs typeface="Times New Roman" panose="02020603050405020304" pitchFamily="18" charset="0"/>
              </a:rPr>
              <a:t>1</a:t>
            </a:r>
            <a:endParaRPr lang="en-US" altLang="zh-CN" b="1">
              <a:solidFill>
                <a:srgbClr val="FF0000"/>
              </a:solidFill>
              <a:latin typeface="Times New Roman" panose="02020603050405020304" pitchFamily="18" charset="0"/>
              <a:cs typeface="Times New Roman" panose="02020603050405020304" pitchFamily="18" charset="0"/>
            </a:endParaRPr>
          </a:p>
        </p:txBody>
      </p:sp>
      <p:sp>
        <p:nvSpPr>
          <p:cNvPr id="7" name="文本框 6"/>
          <p:cNvSpPr txBox="1"/>
          <p:nvPr/>
        </p:nvSpPr>
        <p:spPr>
          <a:xfrm>
            <a:off x="5332095" y="5539105"/>
            <a:ext cx="424815" cy="368300"/>
          </a:xfrm>
          <a:prstGeom prst="rect">
            <a:avLst/>
          </a:prstGeom>
          <a:noFill/>
        </p:spPr>
        <p:txBody>
          <a:bodyPr wrap="square" rtlCol="0">
            <a:spAutoFit/>
          </a:bodyPr>
          <a:p>
            <a:r>
              <a:rPr lang="en-US" altLang="zh-CN" b="1">
                <a:solidFill>
                  <a:srgbClr val="FF0000"/>
                </a:solidFill>
                <a:latin typeface="Times New Roman" panose="02020603050405020304" pitchFamily="18" charset="0"/>
                <a:cs typeface="Times New Roman" panose="02020603050405020304" pitchFamily="18" charset="0"/>
              </a:rPr>
              <a:t>3</a:t>
            </a:r>
            <a:endParaRPr lang="en-US" altLang="zh-CN" b="1">
              <a:solidFill>
                <a:srgbClr val="FF0000"/>
              </a:solidFill>
              <a:latin typeface="Times New Roman" panose="02020603050405020304" pitchFamily="18" charset="0"/>
              <a:cs typeface="Times New Roman" panose="02020603050405020304" pitchFamily="18" charset="0"/>
            </a:endParaRPr>
          </a:p>
        </p:txBody>
      </p:sp>
      <p:sp>
        <p:nvSpPr>
          <p:cNvPr id="8" name="矩形 7"/>
          <p:cNvSpPr/>
          <p:nvPr/>
        </p:nvSpPr>
        <p:spPr>
          <a:xfrm>
            <a:off x="1508760" y="1842135"/>
            <a:ext cx="1668780" cy="822325"/>
          </a:xfrm>
          <a:prstGeom prst="rect">
            <a:avLst/>
          </a:prstGeom>
          <a:noFill/>
          <a:ln w="38100" cmpd="sng">
            <a:solidFill>
              <a:srgbClr val="7030A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p:nvSpPr>
        <p:spPr>
          <a:xfrm>
            <a:off x="4304665" y="2277110"/>
            <a:ext cx="2306320" cy="723265"/>
          </a:xfrm>
          <a:prstGeom prst="rect">
            <a:avLst/>
          </a:prstGeom>
          <a:noFill/>
          <a:ln w="38100" cmpd="sng">
            <a:solidFill>
              <a:schemeClr val="accent2">
                <a:lumMod val="75000"/>
              </a:schemeClr>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矩形 9"/>
          <p:cNvSpPr/>
          <p:nvPr/>
        </p:nvSpPr>
        <p:spPr>
          <a:xfrm>
            <a:off x="6038850" y="4138295"/>
            <a:ext cx="629920" cy="2069465"/>
          </a:xfrm>
          <a:prstGeom prst="rect">
            <a:avLst/>
          </a:prstGeom>
          <a:noFill/>
          <a:ln w="38100" cmpd="sng">
            <a:solidFill>
              <a:schemeClr val="accent1">
                <a:lumMod val="75000"/>
              </a:schemeClr>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矩形 11"/>
          <p:cNvSpPr/>
          <p:nvPr/>
        </p:nvSpPr>
        <p:spPr>
          <a:xfrm>
            <a:off x="902335" y="4274820"/>
            <a:ext cx="3635375" cy="1231265"/>
          </a:xfrm>
          <a:prstGeom prst="rect">
            <a:avLst/>
          </a:prstGeom>
          <a:noFill/>
          <a:ln w="38100" cmpd="sng">
            <a:solidFill>
              <a:schemeClr val="tx1"/>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tx1"/>
              </a:solidFill>
            </a:endParaRPr>
          </a:p>
        </p:txBody>
      </p:sp>
      <p:sp>
        <p:nvSpPr>
          <p:cNvPr id="13" name="矩形 12"/>
          <p:cNvSpPr/>
          <p:nvPr/>
        </p:nvSpPr>
        <p:spPr>
          <a:xfrm>
            <a:off x="6226810" y="3695700"/>
            <a:ext cx="539115" cy="443230"/>
          </a:xfrm>
          <a:prstGeom prst="rect">
            <a:avLst/>
          </a:prstGeom>
          <a:noFill/>
          <a:ln w="38100" cmpd="sng">
            <a:solidFill>
              <a:srgbClr val="00B0F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文本框 13"/>
          <p:cNvSpPr txBox="1"/>
          <p:nvPr/>
        </p:nvSpPr>
        <p:spPr>
          <a:xfrm>
            <a:off x="3177540" y="5539105"/>
            <a:ext cx="424815" cy="368300"/>
          </a:xfrm>
          <a:prstGeom prst="rect">
            <a:avLst/>
          </a:prstGeom>
          <a:noFill/>
        </p:spPr>
        <p:txBody>
          <a:bodyPr wrap="square" rtlCol="0">
            <a:spAutoFit/>
          </a:bodyPr>
          <a:p>
            <a:r>
              <a:rPr lang="en-US" altLang="zh-CN" b="1">
                <a:solidFill>
                  <a:schemeClr val="tx1"/>
                </a:solidFill>
                <a:latin typeface="Times New Roman" panose="02020603050405020304" pitchFamily="18" charset="0"/>
                <a:cs typeface="Times New Roman" panose="02020603050405020304" pitchFamily="18" charset="0"/>
              </a:rPr>
              <a:t>2</a:t>
            </a:r>
            <a:endParaRPr lang="en-US" altLang="zh-CN" b="1">
              <a:solidFill>
                <a:schemeClr val="tx1"/>
              </a:solidFill>
              <a:latin typeface="Times New Roman" panose="02020603050405020304" pitchFamily="18" charset="0"/>
              <a:cs typeface="Times New Roman" panose="02020603050405020304" pitchFamily="18" charset="0"/>
            </a:endParaRPr>
          </a:p>
        </p:txBody>
      </p:sp>
      <p:sp>
        <p:nvSpPr>
          <p:cNvPr id="15" name="文本框 14"/>
          <p:cNvSpPr txBox="1"/>
          <p:nvPr/>
        </p:nvSpPr>
        <p:spPr>
          <a:xfrm>
            <a:off x="6610985" y="5671820"/>
            <a:ext cx="424815" cy="368300"/>
          </a:xfrm>
          <a:prstGeom prst="rect">
            <a:avLst/>
          </a:prstGeom>
          <a:noFill/>
        </p:spPr>
        <p:txBody>
          <a:bodyPr wrap="square" rtlCol="0">
            <a:spAutoFit/>
          </a:bodyPr>
          <a:p>
            <a:r>
              <a:rPr lang="en-US" altLang="zh-CN" b="1">
                <a:solidFill>
                  <a:schemeClr val="accent1">
                    <a:lumMod val="75000"/>
                  </a:schemeClr>
                </a:solidFill>
                <a:latin typeface="Times New Roman" panose="02020603050405020304" pitchFamily="18" charset="0"/>
                <a:cs typeface="Times New Roman" panose="02020603050405020304" pitchFamily="18" charset="0"/>
              </a:rPr>
              <a:t>4</a:t>
            </a:r>
            <a:endParaRPr lang="en-US" altLang="zh-CN" b="1">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16" name="文本框 15"/>
          <p:cNvSpPr txBox="1"/>
          <p:nvPr/>
        </p:nvSpPr>
        <p:spPr>
          <a:xfrm>
            <a:off x="6697345" y="3770630"/>
            <a:ext cx="424815" cy="368300"/>
          </a:xfrm>
          <a:prstGeom prst="rect">
            <a:avLst/>
          </a:prstGeom>
          <a:noFill/>
        </p:spPr>
        <p:txBody>
          <a:bodyPr wrap="square" rtlCol="0">
            <a:spAutoFit/>
          </a:bodyPr>
          <a:p>
            <a:r>
              <a:rPr lang="en-US" altLang="zh-CN" b="1">
                <a:solidFill>
                  <a:srgbClr val="00B0F0"/>
                </a:solidFill>
                <a:latin typeface="Times New Roman" panose="02020603050405020304" pitchFamily="18" charset="0"/>
                <a:cs typeface="Times New Roman" panose="02020603050405020304" pitchFamily="18" charset="0"/>
              </a:rPr>
              <a:t>5</a:t>
            </a:r>
            <a:endParaRPr lang="en-US" altLang="zh-CN" b="1">
              <a:solidFill>
                <a:srgbClr val="00B0F0"/>
              </a:solidFill>
              <a:latin typeface="Times New Roman" panose="02020603050405020304" pitchFamily="18" charset="0"/>
              <a:cs typeface="Times New Roman" panose="02020603050405020304" pitchFamily="18" charset="0"/>
            </a:endParaRPr>
          </a:p>
        </p:txBody>
      </p:sp>
      <p:sp>
        <p:nvSpPr>
          <p:cNvPr id="17" name="文本框 16"/>
          <p:cNvSpPr txBox="1"/>
          <p:nvPr/>
        </p:nvSpPr>
        <p:spPr>
          <a:xfrm>
            <a:off x="5595620" y="1908810"/>
            <a:ext cx="424815" cy="368300"/>
          </a:xfrm>
          <a:prstGeom prst="rect">
            <a:avLst/>
          </a:prstGeom>
          <a:noFill/>
        </p:spPr>
        <p:txBody>
          <a:bodyPr wrap="square" rtlCol="0">
            <a:spAutoFit/>
          </a:bodyPr>
          <a:p>
            <a:r>
              <a:rPr lang="en-US" altLang="zh-CN" b="1">
                <a:solidFill>
                  <a:schemeClr val="accent2">
                    <a:lumMod val="75000"/>
                  </a:schemeClr>
                </a:solidFill>
                <a:latin typeface="Times New Roman" panose="02020603050405020304" pitchFamily="18" charset="0"/>
                <a:cs typeface="Times New Roman" panose="02020603050405020304" pitchFamily="18" charset="0"/>
              </a:rPr>
              <a:t>6</a:t>
            </a:r>
            <a:endParaRPr lang="en-US" altLang="zh-CN" b="1">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18" name="文本框 17"/>
          <p:cNvSpPr txBox="1"/>
          <p:nvPr/>
        </p:nvSpPr>
        <p:spPr>
          <a:xfrm>
            <a:off x="2560955" y="1525905"/>
            <a:ext cx="424815" cy="368300"/>
          </a:xfrm>
          <a:prstGeom prst="rect">
            <a:avLst/>
          </a:prstGeom>
          <a:noFill/>
        </p:spPr>
        <p:txBody>
          <a:bodyPr wrap="square" rtlCol="0">
            <a:spAutoFit/>
          </a:bodyPr>
          <a:p>
            <a:r>
              <a:rPr lang="en-US" altLang="zh-CN" b="1">
                <a:solidFill>
                  <a:srgbClr val="7030A0"/>
                </a:solidFill>
                <a:latin typeface="Times New Roman" panose="02020603050405020304" pitchFamily="18" charset="0"/>
                <a:cs typeface="Times New Roman" panose="02020603050405020304" pitchFamily="18" charset="0"/>
              </a:rPr>
              <a:t>7</a:t>
            </a:r>
            <a:endParaRPr lang="en-US" altLang="zh-CN" b="1">
              <a:solidFill>
                <a:srgbClr val="7030A0"/>
              </a:solidFill>
              <a:latin typeface="Times New Roman" panose="02020603050405020304" pitchFamily="18" charset="0"/>
              <a:cs typeface="Times New Roman" panose="02020603050405020304" pitchFamily="18" charset="0"/>
            </a:endParaRPr>
          </a:p>
        </p:txBody>
      </p:sp>
      <p:sp>
        <p:nvSpPr>
          <p:cNvPr id="19" name="文本框 18"/>
          <p:cNvSpPr txBox="1"/>
          <p:nvPr/>
        </p:nvSpPr>
        <p:spPr>
          <a:xfrm>
            <a:off x="7796530" y="1504950"/>
            <a:ext cx="3862070" cy="993140"/>
          </a:xfrm>
          <a:prstGeom prst="rect">
            <a:avLst/>
          </a:prstGeom>
          <a:noFill/>
        </p:spPr>
        <p:txBody>
          <a:bodyPr wrap="square" rtlCol="0">
            <a:noAutofit/>
          </a:bodyPr>
          <a:p>
            <a:pPr lvl="0" algn="l">
              <a:lnSpc>
                <a:spcPct val="150000"/>
              </a:lnSpc>
              <a:buClrTx/>
              <a:buSzTx/>
              <a:buFontTx/>
            </a:pPr>
            <a:r>
              <a:rPr lang="zh-CN" altLang="en-US" spc="300">
                <a:solidFill>
                  <a:srgbClr val="FF0000"/>
                </a:solidFill>
                <a:uFillTx/>
                <a:latin typeface="Times New Roman" panose="02020603050405020304" pitchFamily="18" charset="0"/>
                <a:ea typeface="宋体" panose="02010600030101010101" pitchFamily="2" charset="-122"/>
                <a:cs typeface="Times New Roman" panose="02020603050405020304" pitchFamily="18" charset="0"/>
                <a:sym typeface="+mn-ea"/>
              </a:rPr>
              <a:t>1 3</a:t>
            </a:r>
            <a:r>
              <a:rPr lang="en-US" altLang="zh-CN" spc="300">
                <a:solidFill>
                  <a:srgbClr val="FF0000"/>
                </a:solidFill>
                <a:uFillTx/>
                <a:latin typeface="Times New Roman" panose="02020603050405020304" pitchFamily="18" charset="0"/>
                <a:ea typeface="宋体" panose="02010600030101010101" pitchFamily="2" charset="-122"/>
                <a:cs typeface="Times New Roman" panose="02020603050405020304" pitchFamily="18" charset="0"/>
                <a:sym typeface="+mn-ea"/>
              </a:rPr>
              <a:t> </a:t>
            </a:r>
            <a:r>
              <a:rPr lang="zh-CN" altLang="en-US" spc="300">
                <a:solidFill>
                  <a:srgbClr val="FF0000"/>
                </a:solidFill>
                <a:uFillTx/>
                <a:latin typeface="Times New Roman" panose="02020603050405020304" pitchFamily="18" charset="0"/>
                <a:ea typeface="宋体" panose="02010600030101010101" pitchFamily="2" charset="-122"/>
                <a:cs typeface="Times New Roman" panose="02020603050405020304" pitchFamily="18" charset="0"/>
                <a:sym typeface="+mn-ea"/>
              </a:rPr>
              <a:t>分别用于控制</a:t>
            </a:r>
            <a:r>
              <a:rPr lang="zh-CN" altLang="en-US" spc="300">
                <a:solidFill>
                  <a:srgbClr val="FF0000"/>
                </a:solidFill>
                <a:uFillTx/>
                <a:latin typeface="Times New Roman" panose="02020603050405020304" pitchFamily="18" charset="0"/>
                <a:ea typeface="宋体" panose="02010600030101010101" pitchFamily="2" charset="-122"/>
                <a:cs typeface="Times New Roman" panose="02020603050405020304" pitchFamily="18" charset="0"/>
                <a:sym typeface="+mn-ea"/>
              </a:rPr>
              <a:t>mac addr</a:t>
            </a:r>
            <a:r>
              <a:rPr lang="zh-CN" altLang="en-US" spc="300">
                <a:solidFill>
                  <a:srgbClr val="FF0000"/>
                </a:solidFill>
                <a:uFillTx/>
                <a:latin typeface="Times New Roman" panose="02020603050405020304" pitchFamily="18" charset="0"/>
                <a:ea typeface="宋体" panose="02010600030101010101" pitchFamily="2" charset="-122"/>
                <a:cs typeface="Times New Roman" panose="02020603050405020304" pitchFamily="18" charset="0"/>
                <a:sym typeface="+mn-ea"/>
              </a:rPr>
              <a:t>以及光耦隔离后的</a:t>
            </a:r>
            <a:r>
              <a:rPr lang="zh-CN" altLang="en-US" spc="300">
                <a:solidFill>
                  <a:srgbClr val="FF0000"/>
                </a:solidFill>
                <a:uFillTx/>
                <a:latin typeface="Times New Roman" panose="02020603050405020304" pitchFamily="18" charset="0"/>
                <a:ea typeface="宋体" panose="02010600030101010101" pitchFamily="2" charset="-122"/>
                <a:cs typeface="Times New Roman" panose="02020603050405020304" pitchFamily="18" charset="0"/>
                <a:sym typeface="+mn-ea"/>
              </a:rPr>
              <a:t>级联</a:t>
            </a:r>
            <a:endParaRPr lang="zh-CN" altLang="en-US" spc="300">
              <a:solidFill>
                <a:srgbClr val="FF0000"/>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20" name="文本框 19"/>
          <p:cNvSpPr txBox="1"/>
          <p:nvPr/>
        </p:nvSpPr>
        <p:spPr>
          <a:xfrm>
            <a:off x="7796530" y="2533650"/>
            <a:ext cx="3862070" cy="561340"/>
          </a:xfrm>
          <a:prstGeom prst="rect">
            <a:avLst/>
          </a:prstGeom>
          <a:noFill/>
        </p:spPr>
        <p:txBody>
          <a:bodyPr wrap="square" rtlCol="0">
            <a:noAutofit/>
          </a:bodyPr>
          <a:p>
            <a:pPr lvl="0" algn="l">
              <a:lnSpc>
                <a:spcPct val="150000"/>
              </a:lnSpc>
              <a:buClrTx/>
              <a:buSzTx/>
              <a:buFontTx/>
            </a:pPr>
            <a:r>
              <a:rPr lang="en-US" altLang="zh-CN" spc="300">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sym typeface="+mn-ea"/>
              </a:rPr>
              <a:t>2</a:t>
            </a:r>
            <a:r>
              <a:rPr lang="zh-CN" altLang="en-US" spc="300">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sym typeface="+mn-ea"/>
              </a:rPr>
              <a:t>用于给</a:t>
            </a:r>
            <a:r>
              <a:rPr lang="en-US" altLang="zh-CN" spc="300">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sym typeface="+mn-ea"/>
              </a:rPr>
              <a:t>AFB</a:t>
            </a:r>
            <a:r>
              <a:rPr lang="zh-CN" altLang="en-US" spc="300">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sym typeface="+mn-ea"/>
              </a:rPr>
              <a:t>板卡供电以及配置</a:t>
            </a:r>
            <a:endParaRPr lang="zh-CN" altLang="en-US" spc="300">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21" name="文本框 20"/>
          <p:cNvSpPr txBox="1"/>
          <p:nvPr/>
        </p:nvSpPr>
        <p:spPr>
          <a:xfrm>
            <a:off x="7796530" y="3221990"/>
            <a:ext cx="3990975" cy="561340"/>
          </a:xfrm>
          <a:prstGeom prst="rect">
            <a:avLst/>
          </a:prstGeom>
          <a:noFill/>
        </p:spPr>
        <p:txBody>
          <a:bodyPr wrap="square" rtlCol="0">
            <a:noAutofit/>
          </a:bodyPr>
          <a:p>
            <a:pPr lvl="0" algn="l">
              <a:lnSpc>
                <a:spcPct val="150000"/>
              </a:lnSpc>
              <a:buClrTx/>
              <a:buSzTx/>
              <a:buFontTx/>
            </a:pPr>
            <a:r>
              <a:rPr lang="en-US" altLang="zh-CN"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4 </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用于与上位机通信，电气隔离</a:t>
            </a: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22" name="文本框 21"/>
          <p:cNvSpPr txBox="1"/>
          <p:nvPr/>
        </p:nvSpPr>
        <p:spPr>
          <a:xfrm>
            <a:off x="7796530" y="3910330"/>
            <a:ext cx="3862070" cy="561340"/>
          </a:xfrm>
          <a:prstGeom prst="rect">
            <a:avLst/>
          </a:prstGeom>
          <a:noFill/>
        </p:spPr>
        <p:txBody>
          <a:bodyPr wrap="square" rtlCol="0">
            <a:noAutofit/>
          </a:bodyPr>
          <a:p>
            <a:pPr lvl="0" algn="l">
              <a:lnSpc>
                <a:spcPct val="150000"/>
              </a:lnSpc>
              <a:buClrTx/>
              <a:buSzTx/>
              <a:buFontTx/>
            </a:pPr>
            <a:r>
              <a:rPr lang="en-US" altLang="zh-CN" spc="300">
                <a:solidFill>
                  <a:srgbClr val="00B0F0"/>
                </a:solidFill>
                <a:uFillTx/>
                <a:latin typeface="Times New Roman" panose="02020603050405020304" pitchFamily="18" charset="0"/>
                <a:ea typeface="宋体" panose="02010600030101010101" pitchFamily="2" charset="-122"/>
                <a:cs typeface="Times New Roman" panose="02020603050405020304" pitchFamily="18" charset="0"/>
                <a:sym typeface="+mn-ea"/>
              </a:rPr>
              <a:t>5 </a:t>
            </a:r>
            <a:r>
              <a:rPr lang="zh-CN" altLang="en-US" spc="300">
                <a:solidFill>
                  <a:srgbClr val="00B0F0"/>
                </a:solidFill>
                <a:uFillTx/>
                <a:latin typeface="Times New Roman" panose="02020603050405020304" pitchFamily="18" charset="0"/>
                <a:ea typeface="宋体" panose="02010600030101010101" pitchFamily="2" charset="-122"/>
                <a:cs typeface="Times New Roman" panose="02020603050405020304" pitchFamily="18" charset="0"/>
                <a:sym typeface="+mn-ea"/>
              </a:rPr>
              <a:t>用于给散热风扇供电</a:t>
            </a:r>
            <a:endParaRPr lang="zh-CN" altLang="en-US" spc="300">
              <a:solidFill>
                <a:srgbClr val="00B0F0"/>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23" name="文本框 22"/>
          <p:cNvSpPr txBox="1"/>
          <p:nvPr/>
        </p:nvSpPr>
        <p:spPr>
          <a:xfrm>
            <a:off x="7796530" y="4507230"/>
            <a:ext cx="3862070" cy="561340"/>
          </a:xfrm>
          <a:prstGeom prst="rect">
            <a:avLst/>
          </a:prstGeom>
          <a:noFill/>
        </p:spPr>
        <p:txBody>
          <a:bodyPr wrap="square" rtlCol="0">
            <a:noAutofit/>
          </a:bodyPr>
          <a:p>
            <a:pPr lvl="0" algn="l">
              <a:lnSpc>
                <a:spcPct val="150000"/>
              </a:lnSpc>
              <a:buClrTx/>
              <a:buSzTx/>
              <a:buFontTx/>
            </a:pPr>
            <a:r>
              <a:rPr lang="en-US" altLang="zh-CN"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6 </a:t>
            </a:r>
            <a:r>
              <a:rPr lang="zh-CN" altLang="en-US"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用于</a:t>
            </a:r>
            <a:r>
              <a:rPr lang="en-US" altLang="zh-CN"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DAC</a:t>
            </a:r>
            <a:r>
              <a:rPr lang="zh-CN" altLang="en-US"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及</a:t>
            </a:r>
            <a:r>
              <a:rPr lang="en-US" altLang="zh-CN"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AFB</a:t>
            </a:r>
            <a:r>
              <a:rPr lang="zh-CN" altLang="en-US"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板卡供电</a:t>
            </a:r>
            <a:endParaRPr lang="zh-CN" altLang="en-US"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24" name="文本框 23"/>
          <p:cNvSpPr txBox="1"/>
          <p:nvPr/>
        </p:nvSpPr>
        <p:spPr>
          <a:xfrm>
            <a:off x="7796530" y="5192395"/>
            <a:ext cx="3862070" cy="561340"/>
          </a:xfrm>
          <a:prstGeom prst="rect">
            <a:avLst/>
          </a:prstGeom>
          <a:noFill/>
        </p:spPr>
        <p:txBody>
          <a:bodyPr wrap="square" rtlCol="0">
            <a:noAutofit/>
          </a:bodyPr>
          <a:p>
            <a:pPr lvl="0" algn="l">
              <a:lnSpc>
                <a:spcPct val="150000"/>
              </a:lnSpc>
              <a:buClrTx/>
              <a:buSzTx/>
              <a:buFontTx/>
            </a:pPr>
            <a:r>
              <a:rPr lang="en-US" altLang="zh-CN" spc="300">
                <a:solidFill>
                  <a:srgbClr val="7030A0"/>
                </a:solidFill>
                <a:uFillTx/>
                <a:latin typeface="Times New Roman" panose="02020603050405020304" pitchFamily="18" charset="0"/>
                <a:ea typeface="宋体" panose="02010600030101010101" pitchFamily="2" charset="-122"/>
                <a:cs typeface="Times New Roman" panose="02020603050405020304" pitchFamily="18" charset="0"/>
                <a:sym typeface="+mn-ea"/>
              </a:rPr>
              <a:t>7 DAC</a:t>
            </a:r>
            <a:r>
              <a:rPr lang="zh-CN" altLang="en-US" spc="300">
                <a:solidFill>
                  <a:srgbClr val="7030A0"/>
                </a:solidFill>
                <a:uFillTx/>
                <a:latin typeface="Times New Roman" panose="02020603050405020304" pitchFamily="18" charset="0"/>
                <a:ea typeface="宋体" panose="02010600030101010101" pitchFamily="2" charset="-122"/>
                <a:cs typeface="Times New Roman" panose="02020603050405020304" pitchFamily="18" charset="0"/>
                <a:sym typeface="+mn-ea"/>
              </a:rPr>
              <a:t>输出任意波形</a:t>
            </a:r>
            <a:endParaRPr lang="zh-CN" altLang="en-US" spc="300">
              <a:solidFill>
                <a:srgbClr val="7030A0"/>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25" name="文本框 24"/>
          <p:cNvSpPr txBox="1"/>
          <p:nvPr/>
        </p:nvSpPr>
        <p:spPr>
          <a:xfrm>
            <a:off x="0" y="231081"/>
            <a:ext cx="3126105" cy="521970"/>
          </a:xfrm>
          <a:prstGeom prst="rect">
            <a:avLst/>
          </a:prstGeom>
          <a:noFill/>
        </p:spPr>
        <p:txBody>
          <a:bodyPr wrap="none" rtlCol="0">
            <a:spAutoFit/>
          </a:bodyPr>
          <a:lstStyle/>
          <a:p>
            <a:pPr algn="l"/>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AFB控制</a:t>
            </a:r>
            <a:r>
              <a:rPr kumimoji="1" lang="en-US" altLang="zh-CN"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a:t>
            </a:r>
            <a:r>
              <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板卡设计</a:t>
            </a:r>
            <a:endPar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p:txBody>
      </p:sp>
    </p:spTree>
    <p:custDataLst>
      <p:tags r:id="rId2"/>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712470" y="1482090"/>
            <a:ext cx="5032375" cy="4318000"/>
          </a:xfrm>
          <a:prstGeom prst="rect">
            <a:avLst/>
          </a:prstGeom>
        </p:spPr>
      </p:pic>
      <p:cxnSp>
        <p:nvCxnSpPr>
          <p:cNvPr id="6" name="直接箭头连接符 5"/>
          <p:cNvCxnSpPr/>
          <p:nvPr/>
        </p:nvCxnSpPr>
        <p:spPr>
          <a:xfrm flipV="1">
            <a:off x="2033905" y="1151890"/>
            <a:ext cx="5132070" cy="1004570"/>
          </a:xfrm>
          <a:prstGeom prst="straightConnector1">
            <a:avLst/>
          </a:prstGeom>
          <a:ln w="19050">
            <a:solidFill>
              <a:schemeClr val="tx1">
                <a:lumMod val="95000"/>
                <a:lumOff val="5000"/>
              </a:schemeClr>
            </a:solidFill>
            <a:prstDash val="dash"/>
            <a:tailEnd type="arrow"/>
          </a:ln>
        </p:spPr>
        <p:style>
          <a:lnRef idx="2">
            <a:schemeClr val="accent1"/>
          </a:lnRef>
          <a:fillRef idx="0">
            <a:srgbClr val="FFFFFF"/>
          </a:fillRef>
          <a:effectRef idx="0">
            <a:srgbClr val="FFFFFF"/>
          </a:effectRef>
          <a:fontRef idx="minor">
            <a:schemeClr val="tx1"/>
          </a:fontRef>
        </p:style>
      </p:cxnSp>
      <p:pic>
        <p:nvPicPr>
          <p:cNvPr id="7" name="图片 6"/>
          <p:cNvPicPr>
            <a:picLocks noChangeAspect="1"/>
          </p:cNvPicPr>
          <p:nvPr/>
        </p:nvPicPr>
        <p:blipFill>
          <a:blip r:embed="rId2"/>
          <a:srcRect l="15512" t="12437" r="27033" b="25594"/>
          <a:stretch>
            <a:fillRect/>
          </a:stretch>
        </p:blipFill>
        <p:spPr>
          <a:xfrm rot="16200000">
            <a:off x="7188835" y="700405"/>
            <a:ext cx="1009015" cy="815975"/>
          </a:xfrm>
          <a:prstGeom prst="rect">
            <a:avLst/>
          </a:prstGeom>
        </p:spPr>
      </p:pic>
      <p:cxnSp>
        <p:nvCxnSpPr>
          <p:cNvPr id="8" name="直接箭头连接符 7"/>
          <p:cNvCxnSpPr/>
          <p:nvPr/>
        </p:nvCxnSpPr>
        <p:spPr>
          <a:xfrm>
            <a:off x="2430780" y="4386580"/>
            <a:ext cx="5006340" cy="1075055"/>
          </a:xfrm>
          <a:prstGeom prst="straightConnector1">
            <a:avLst/>
          </a:prstGeom>
          <a:ln w="19050">
            <a:solidFill>
              <a:schemeClr val="tx1">
                <a:lumMod val="95000"/>
                <a:lumOff val="5000"/>
              </a:schemeClr>
            </a:solidFill>
            <a:prstDash val="dash"/>
            <a:tailEnd type="arrow"/>
          </a:ln>
        </p:spPr>
        <p:style>
          <a:lnRef idx="2">
            <a:schemeClr val="accent1"/>
          </a:lnRef>
          <a:fillRef idx="0">
            <a:srgbClr val="FFFFFF"/>
          </a:fillRef>
          <a:effectRef idx="0">
            <a:srgbClr val="FFFFFF"/>
          </a:effectRef>
          <a:fontRef idx="minor">
            <a:schemeClr val="tx1"/>
          </a:fontRef>
        </p:style>
      </p:cxnSp>
      <p:pic>
        <p:nvPicPr>
          <p:cNvPr id="9" name="图片 8"/>
          <p:cNvPicPr>
            <a:picLocks noChangeAspect="1"/>
          </p:cNvPicPr>
          <p:nvPr/>
        </p:nvPicPr>
        <p:blipFill>
          <a:blip r:embed="rId3"/>
          <a:srcRect l="26607" t="17590" r="32346" b="42304"/>
          <a:stretch>
            <a:fillRect/>
          </a:stretch>
        </p:blipFill>
        <p:spPr>
          <a:xfrm>
            <a:off x="7484110" y="5201920"/>
            <a:ext cx="883285" cy="647700"/>
          </a:xfrm>
          <a:prstGeom prst="rect">
            <a:avLst/>
          </a:prstGeom>
        </p:spPr>
      </p:pic>
      <p:cxnSp>
        <p:nvCxnSpPr>
          <p:cNvPr id="10" name="直接箭头连接符 9"/>
          <p:cNvCxnSpPr/>
          <p:nvPr/>
        </p:nvCxnSpPr>
        <p:spPr>
          <a:xfrm>
            <a:off x="1921510" y="3400425"/>
            <a:ext cx="5367655" cy="584835"/>
          </a:xfrm>
          <a:prstGeom prst="straightConnector1">
            <a:avLst/>
          </a:prstGeom>
          <a:ln w="19050">
            <a:solidFill>
              <a:schemeClr val="tx1">
                <a:lumMod val="95000"/>
                <a:lumOff val="5000"/>
              </a:schemeClr>
            </a:solidFill>
            <a:prstDash val="dash"/>
            <a:tailEnd type="arrow"/>
          </a:ln>
        </p:spPr>
        <p:style>
          <a:lnRef idx="2">
            <a:schemeClr val="accent1"/>
          </a:lnRef>
          <a:fillRef idx="0">
            <a:srgbClr val="FFFFFF"/>
          </a:fillRef>
          <a:effectRef idx="0">
            <a:srgbClr val="FFFFFF"/>
          </a:effectRef>
          <a:fontRef idx="minor">
            <a:schemeClr val="tx1"/>
          </a:fontRef>
        </p:style>
      </p:cxnSp>
      <p:pic>
        <p:nvPicPr>
          <p:cNvPr id="11" name="图片 10"/>
          <p:cNvPicPr>
            <a:picLocks noChangeAspect="1"/>
          </p:cNvPicPr>
          <p:nvPr/>
        </p:nvPicPr>
        <p:blipFill>
          <a:blip r:embed="rId4"/>
          <a:srcRect l="5167" t="15284" r="10127" b="10771"/>
          <a:stretch>
            <a:fillRect/>
          </a:stretch>
        </p:blipFill>
        <p:spPr>
          <a:xfrm>
            <a:off x="7285355" y="3883025"/>
            <a:ext cx="802005" cy="934085"/>
          </a:xfrm>
          <a:prstGeom prst="rect">
            <a:avLst/>
          </a:prstGeom>
        </p:spPr>
      </p:pic>
      <p:cxnSp>
        <p:nvCxnSpPr>
          <p:cNvPr id="12" name="直接箭头连接符 11"/>
          <p:cNvCxnSpPr/>
          <p:nvPr/>
        </p:nvCxnSpPr>
        <p:spPr>
          <a:xfrm flipH="1">
            <a:off x="807720" y="4625975"/>
            <a:ext cx="241300" cy="594360"/>
          </a:xfrm>
          <a:prstGeom prst="straightConnector1">
            <a:avLst/>
          </a:prstGeom>
          <a:ln w="19050">
            <a:solidFill>
              <a:schemeClr val="tx1">
                <a:lumMod val="95000"/>
                <a:lumOff val="5000"/>
              </a:schemeClr>
            </a:solidFill>
            <a:prstDash val="dash"/>
            <a:tailEnd type="arrow"/>
          </a:ln>
        </p:spPr>
        <p:style>
          <a:lnRef idx="2">
            <a:schemeClr val="accent1"/>
          </a:lnRef>
          <a:fillRef idx="0">
            <a:srgbClr val="FFFFFF"/>
          </a:fillRef>
          <a:effectRef idx="0">
            <a:srgbClr val="FFFFFF"/>
          </a:effectRef>
          <a:fontRef idx="minor">
            <a:schemeClr val="tx1"/>
          </a:fontRef>
        </p:style>
      </p:cxnSp>
      <p:pic>
        <p:nvPicPr>
          <p:cNvPr id="13" name="图片 12"/>
          <p:cNvPicPr>
            <a:picLocks noChangeAspect="1"/>
          </p:cNvPicPr>
          <p:nvPr/>
        </p:nvPicPr>
        <p:blipFill>
          <a:blip r:embed="rId5"/>
          <a:srcRect l="29471" t="40648" r="41885" b="29046"/>
          <a:stretch>
            <a:fillRect/>
          </a:stretch>
        </p:blipFill>
        <p:spPr>
          <a:xfrm>
            <a:off x="501015" y="5342890"/>
            <a:ext cx="711200" cy="1003935"/>
          </a:xfrm>
          <a:prstGeom prst="rect">
            <a:avLst/>
          </a:prstGeom>
        </p:spPr>
      </p:pic>
      <p:cxnSp>
        <p:nvCxnSpPr>
          <p:cNvPr id="16" name="直接箭头连接符 15"/>
          <p:cNvCxnSpPr/>
          <p:nvPr/>
        </p:nvCxnSpPr>
        <p:spPr>
          <a:xfrm flipV="1">
            <a:off x="4800600" y="2592705"/>
            <a:ext cx="1699260" cy="380365"/>
          </a:xfrm>
          <a:prstGeom prst="straightConnector1">
            <a:avLst/>
          </a:prstGeom>
          <a:ln w="19050">
            <a:solidFill>
              <a:schemeClr val="tx1">
                <a:lumMod val="95000"/>
                <a:lumOff val="5000"/>
              </a:schemeClr>
            </a:solidFill>
            <a:prstDash val="dash"/>
            <a:tailEnd type="arrow"/>
          </a:ln>
        </p:spPr>
        <p:style>
          <a:lnRef idx="2">
            <a:schemeClr val="accent1"/>
          </a:lnRef>
          <a:fillRef idx="0">
            <a:srgbClr val="FFFFFF"/>
          </a:fillRef>
          <a:effectRef idx="0">
            <a:srgbClr val="FFFFFF"/>
          </a:effectRef>
          <a:fontRef idx="minor">
            <a:schemeClr val="tx1"/>
          </a:fontRef>
        </p:style>
      </p:cxnSp>
      <p:pic>
        <p:nvPicPr>
          <p:cNvPr id="17" name="图片 16"/>
          <p:cNvPicPr>
            <a:picLocks noChangeAspect="1"/>
          </p:cNvPicPr>
          <p:nvPr/>
        </p:nvPicPr>
        <p:blipFill>
          <a:blip r:embed="rId6"/>
          <a:stretch>
            <a:fillRect/>
          </a:stretch>
        </p:blipFill>
        <p:spPr>
          <a:xfrm>
            <a:off x="1765935" y="5461635"/>
            <a:ext cx="956310" cy="956310"/>
          </a:xfrm>
          <a:prstGeom prst="rect">
            <a:avLst/>
          </a:prstGeom>
        </p:spPr>
      </p:pic>
      <p:cxnSp>
        <p:nvCxnSpPr>
          <p:cNvPr id="18" name="直接箭头连接符 17"/>
          <p:cNvCxnSpPr>
            <a:endCxn id="17" idx="0"/>
          </p:cNvCxnSpPr>
          <p:nvPr/>
        </p:nvCxnSpPr>
        <p:spPr>
          <a:xfrm>
            <a:off x="1931035" y="4328795"/>
            <a:ext cx="313055" cy="1132840"/>
          </a:xfrm>
          <a:prstGeom prst="straightConnector1">
            <a:avLst/>
          </a:prstGeom>
          <a:ln w="19050">
            <a:solidFill>
              <a:schemeClr val="tx1">
                <a:lumMod val="95000"/>
                <a:lumOff val="5000"/>
              </a:schemeClr>
            </a:solidFill>
            <a:prstDash val="dash"/>
            <a:tailEnd type="arrow"/>
          </a:ln>
        </p:spPr>
        <p:style>
          <a:lnRef idx="2">
            <a:schemeClr val="accent1"/>
          </a:lnRef>
          <a:fillRef idx="0">
            <a:srgbClr val="FFFFFF"/>
          </a:fillRef>
          <a:effectRef idx="0">
            <a:srgbClr val="FFFFFF"/>
          </a:effectRef>
          <a:fontRef idx="minor">
            <a:schemeClr val="tx1"/>
          </a:fontRef>
        </p:style>
      </p:cxnSp>
      <p:pic>
        <p:nvPicPr>
          <p:cNvPr id="19" name="图片 18"/>
          <p:cNvPicPr>
            <a:picLocks noChangeAspect="1"/>
          </p:cNvPicPr>
          <p:nvPr/>
        </p:nvPicPr>
        <p:blipFill>
          <a:blip r:embed="rId7"/>
          <a:stretch>
            <a:fillRect/>
          </a:stretch>
        </p:blipFill>
        <p:spPr>
          <a:xfrm>
            <a:off x="8942705" y="1007110"/>
            <a:ext cx="1751330" cy="1751330"/>
          </a:xfrm>
          <a:prstGeom prst="rect">
            <a:avLst/>
          </a:prstGeom>
        </p:spPr>
      </p:pic>
      <p:sp>
        <p:nvSpPr>
          <p:cNvPr id="20" name="文本框 19"/>
          <p:cNvSpPr txBox="1"/>
          <p:nvPr/>
        </p:nvSpPr>
        <p:spPr>
          <a:xfrm>
            <a:off x="9269095" y="2592705"/>
            <a:ext cx="1307465" cy="560705"/>
          </a:xfrm>
          <a:prstGeom prst="rect">
            <a:avLst/>
          </a:prstGeom>
          <a:noFill/>
        </p:spPr>
        <p:txBody>
          <a:bodyPr wrap="square" rtlCol="0">
            <a:noAutofit/>
          </a:bodyPr>
          <a:p>
            <a:pPr lvl="0" algn="l">
              <a:lnSpc>
                <a:spcPct val="150000"/>
              </a:lnSpc>
              <a:buClrTx/>
              <a:buSzTx/>
              <a:buFontTx/>
            </a:pP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室温</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线缆</a:t>
            </a: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pic>
        <p:nvPicPr>
          <p:cNvPr id="3" name="图片 2"/>
          <p:cNvPicPr>
            <a:picLocks noChangeAspect="1"/>
          </p:cNvPicPr>
          <p:nvPr/>
        </p:nvPicPr>
        <p:blipFill>
          <a:blip r:embed="rId8"/>
          <a:stretch>
            <a:fillRect/>
          </a:stretch>
        </p:blipFill>
        <p:spPr>
          <a:xfrm>
            <a:off x="6558915" y="2314575"/>
            <a:ext cx="1465580" cy="1099185"/>
          </a:xfrm>
          <a:prstGeom prst="rect">
            <a:avLst/>
          </a:prstGeom>
        </p:spPr>
      </p:pic>
      <p:pic>
        <p:nvPicPr>
          <p:cNvPr id="15" name="图片 14"/>
          <p:cNvPicPr>
            <a:picLocks noChangeAspect="1"/>
          </p:cNvPicPr>
          <p:nvPr/>
        </p:nvPicPr>
        <p:blipFill>
          <a:blip r:embed="rId9"/>
          <a:stretch>
            <a:fillRect/>
          </a:stretch>
        </p:blipFill>
        <p:spPr>
          <a:xfrm>
            <a:off x="8818880" y="3413760"/>
            <a:ext cx="2372995" cy="3168650"/>
          </a:xfrm>
          <a:prstGeom prst="rect">
            <a:avLst/>
          </a:prstGeom>
        </p:spPr>
      </p:pic>
      <p:sp>
        <p:nvSpPr>
          <p:cNvPr id="25" name="文本框 24"/>
          <p:cNvSpPr txBox="1"/>
          <p:nvPr/>
        </p:nvSpPr>
        <p:spPr>
          <a:xfrm>
            <a:off x="0" y="231081"/>
            <a:ext cx="3126105" cy="521970"/>
          </a:xfrm>
          <a:prstGeom prst="rect">
            <a:avLst/>
          </a:prstGeom>
          <a:noFill/>
        </p:spPr>
        <p:txBody>
          <a:bodyPr wrap="none" rtlCol="0">
            <a:spAutoFit/>
          </a:bodyPr>
          <a:lstStyle/>
          <a:p>
            <a:pPr algn="l"/>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AFB控制</a:t>
            </a:r>
            <a:r>
              <a:rPr kumimoji="1" lang="en-US" altLang="zh-CN"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t>
            </a:r>
            <a:r>
              <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板卡机箱</a:t>
            </a:r>
            <a:endPar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Tree>
    <p:custDataLst>
      <p:tags r:id="rId10"/>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186690" y="1513205"/>
            <a:ext cx="6604000" cy="4373880"/>
          </a:xfrm>
          <a:prstGeom prst="rect">
            <a:avLst/>
          </a:prstGeom>
        </p:spPr>
      </p:pic>
      <p:pic>
        <p:nvPicPr>
          <p:cNvPr id="2" name="图片 1"/>
          <p:cNvPicPr>
            <a:picLocks noChangeAspect="1"/>
          </p:cNvPicPr>
          <p:nvPr/>
        </p:nvPicPr>
        <p:blipFill>
          <a:blip r:embed="rId2"/>
          <a:srcRect l="7815" t="4077" r="4355"/>
          <a:stretch>
            <a:fillRect/>
          </a:stretch>
        </p:blipFill>
        <p:spPr>
          <a:xfrm>
            <a:off x="6960235" y="2785745"/>
            <a:ext cx="4924425" cy="2373630"/>
          </a:xfrm>
          <a:prstGeom prst="rect">
            <a:avLst/>
          </a:prstGeom>
        </p:spPr>
      </p:pic>
      <p:sp>
        <p:nvSpPr>
          <p:cNvPr id="3" name="文本框 2"/>
          <p:cNvSpPr txBox="1"/>
          <p:nvPr/>
        </p:nvSpPr>
        <p:spPr>
          <a:xfrm>
            <a:off x="6866255" y="5565775"/>
            <a:ext cx="5140325" cy="925830"/>
          </a:xfrm>
          <a:prstGeom prst="rect">
            <a:avLst/>
          </a:prstGeom>
        </p:spPr>
        <p:txBody>
          <a:bodyPr wrap="square" rtlCol="0">
            <a:noAutofit/>
          </a:bodyPr>
          <a:p>
            <a:pPr lvl="0" algn="just">
              <a:lnSpc>
                <a:spcPct val="150000"/>
              </a:lnSpc>
              <a:buClrTx/>
              <a:buSzTx/>
              <a:buFontTx/>
            </a:pPr>
            <a:r>
              <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上位机预先设计命令，从电脑端上传至控制板后，</a:t>
            </a:r>
            <a:r>
              <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FPGA</a:t>
            </a:r>
            <a:r>
              <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对命令解析并下发给</a:t>
            </a:r>
            <a:r>
              <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AFB</a:t>
            </a:r>
            <a:r>
              <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子板</a:t>
            </a:r>
            <a:endPar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5" name="文本框 4"/>
          <p:cNvSpPr txBox="1"/>
          <p:nvPr/>
        </p:nvSpPr>
        <p:spPr>
          <a:xfrm>
            <a:off x="0" y="231081"/>
            <a:ext cx="3481705" cy="521970"/>
          </a:xfrm>
          <a:prstGeom prst="rect">
            <a:avLst/>
          </a:prstGeom>
          <a:noFill/>
        </p:spPr>
        <p:txBody>
          <a:bodyPr wrap="none" rtlCol="0">
            <a:spAutoFit/>
          </a:bodyPr>
          <a:lstStyle/>
          <a:p>
            <a:pPr algn="l"/>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AFB控制</a:t>
            </a:r>
            <a:r>
              <a:rPr kumimoji="1" lang="en-US" altLang="zh-CN"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t>
            </a:r>
            <a:r>
              <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上位机开发</a:t>
            </a:r>
            <a:endPar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7" name="文本框 6"/>
          <p:cNvSpPr txBox="1"/>
          <p:nvPr/>
        </p:nvSpPr>
        <p:spPr>
          <a:xfrm>
            <a:off x="2802890" y="5972175"/>
            <a:ext cx="1579245" cy="456565"/>
          </a:xfrm>
          <a:prstGeom prst="rect">
            <a:avLst/>
          </a:prstGeom>
        </p:spPr>
        <p:txBody>
          <a:bodyPr wrap="square" rtlCol="0">
            <a:noAutofit/>
          </a:bodyPr>
          <a:p>
            <a:pPr lvl="0" algn="just">
              <a:lnSpc>
                <a:spcPct val="150000"/>
              </a:lnSpc>
              <a:buClrTx/>
              <a:buSzTx/>
              <a:buFontTx/>
            </a:pPr>
            <a:r>
              <a:rPr lang="zh-CN" altLang="en-US" sz="1600" spc="300">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sym typeface="+mn-ea"/>
              </a:rPr>
              <a:t>上位机</a:t>
            </a:r>
            <a:r>
              <a:rPr lang="zh-CN" altLang="en-US" sz="1600" spc="300">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sym typeface="+mn-ea"/>
              </a:rPr>
              <a:t>界面</a:t>
            </a:r>
            <a:endParaRPr lang="zh-CN" altLang="en-US" sz="1600" spc="300">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8" name="文本框 7"/>
          <p:cNvSpPr txBox="1"/>
          <p:nvPr/>
        </p:nvSpPr>
        <p:spPr>
          <a:xfrm>
            <a:off x="6960235" y="1590675"/>
            <a:ext cx="4858385" cy="1195070"/>
          </a:xfrm>
          <a:prstGeom prst="rect">
            <a:avLst/>
          </a:prstGeom>
        </p:spPr>
        <p:txBody>
          <a:bodyPr wrap="square" rtlCol="0">
            <a:noAutofit/>
          </a:bodyPr>
          <a:p>
            <a:pPr lvl="0" algn="just">
              <a:lnSpc>
                <a:spcPct val="150000"/>
              </a:lnSpc>
              <a:buClrTx/>
              <a:buSzTx/>
              <a:buFontTx/>
            </a:pPr>
            <a:r>
              <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通信采用串口的方式，控制板上使用隔离式电源与串口转</a:t>
            </a:r>
            <a:r>
              <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USB</a:t>
            </a:r>
            <a:r>
              <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芯片</a:t>
            </a:r>
            <a:endPar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p:nvPr/>
        </p:nvPicPr>
        <p:blipFill>
          <a:blip r:embed="rId1"/>
          <a:stretch>
            <a:fillRect/>
          </a:stretch>
        </p:blipFill>
        <p:spPr>
          <a:xfrm>
            <a:off x="1026160" y="1221105"/>
            <a:ext cx="3552825" cy="2207895"/>
          </a:xfrm>
          <a:prstGeom prst="rect">
            <a:avLst/>
          </a:prstGeom>
        </p:spPr>
      </p:pic>
      <p:pic>
        <p:nvPicPr>
          <p:cNvPr id="6" name="图片 5"/>
          <p:cNvPicPr>
            <a:picLocks noChangeAspect="1"/>
          </p:cNvPicPr>
          <p:nvPr/>
        </p:nvPicPr>
        <p:blipFill>
          <a:blip r:embed="rId2"/>
          <a:stretch>
            <a:fillRect/>
          </a:stretch>
        </p:blipFill>
        <p:spPr>
          <a:xfrm>
            <a:off x="1026160" y="3914140"/>
            <a:ext cx="3546475" cy="2350770"/>
          </a:xfrm>
          <a:prstGeom prst="rect">
            <a:avLst/>
          </a:prstGeom>
        </p:spPr>
      </p:pic>
      <p:pic>
        <p:nvPicPr>
          <p:cNvPr id="7" name="图片 6"/>
          <p:cNvPicPr>
            <a:picLocks noChangeAspect="1"/>
          </p:cNvPicPr>
          <p:nvPr/>
        </p:nvPicPr>
        <p:blipFill>
          <a:blip r:embed="rId3"/>
          <a:srcRect b="35328"/>
          <a:stretch>
            <a:fillRect/>
          </a:stretch>
        </p:blipFill>
        <p:spPr>
          <a:xfrm>
            <a:off x="6534150" y="3869055"/>
            <a:ext cx="3515995" cy="2351405"/>
          </a:xfrm>
          <a:prstGeom prst="rect">
            <a:avLst/>
          </a:prstGeom>
        </p:spPr>
      </p:pic>
      <p:sp>
        <p:nvSpPr>
          <p:cNvPr id="8" name="矩形 7"/>
          <p:cNvSpPr/>
          <p:nvPr/>
        </p:nvSpPr>
        <p:spPr>
          <a:xfrm>
            <a:off x="868680" y="3385820"/>
            <a:ext cx="3847465" cy="603885"/>
          </a:xfrm>
          <a:prstGeom prst="rect">
            <a:avLst/>
          </a:prstGeom>
        </p:spPr>
        <p:txBody>
          <a:bodyPr vert="horz" wrap="square" lIns="90000" tIns="46800" rIns="90000" bIns="46800" rtlCol="0" anchor="ctr" anchorCtr="0">
            <a:normAutofit fontScale="45000"/>
          </a:bodyPr>
          <a:p>
            <a:pPr lvl="0" algn="l">
              <a:buClrTx/>
              <a:buSzTx/>
              <a:buFontTx/>
            </a:pP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1</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两级SQUID打线</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SQUID</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来自高能所粒子天体</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实验室）</a:t>
            </a:r>
            <a:endPar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9" name="矩形 8"/>
          <p:cNvSpPr/>
          <p:nvPr/>
        </p:nvSpPr>
        <p:spPr>
          <a:xfrm>
            <a:off x="6925945" y="3361690"/>
            <a:ext cx="3237230" cy="603885"/>
          </a:xfrm>
          <a:prstGeom prst="rect">
            <a:avLst/>
          </a:prstGeom>
        </p:spPr>
        <p:txBody>
          <a:bodyPr vert="horz" wrap="square" lIns="90000" tIns="46800" rIns="90000" bIns="46800" rtlCol="0" anchor="ctr" anchorCtr="0">
            <a:normAutofit fontScale="45000"/>
          </a:bodyPr>
          <a:p>
            <a:pPr lvl="0" algn="l">
              <a:buClrTx/>
              <a:buSzTx/>
              <a:buFontTx/>
            </a:pP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2</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SQUID</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装至</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样品盒</a:t>
            </a:r>
            <a:endPar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10" name="矩形 9"/>
          <p:cNvSpPr/>
          <p:nvPr/>
        </p:nvSpPr>
        <p:spPr>
          <a:xfrm>
            <a:off x="1179830" y="6290945"/>
            <a:ext cx="3721100" cy="603885"/>
          </a:xfrm>
          <a:prstGeom prst="rect">
            <a:avLst/>
          </a:prstGeom>
        </p:spPr>
        <p:txBody>
          <a:bodyPr vert="horz" wrap="square" lIns="90000" tIns="46800" rIns="90000" bIns="46800" rtlCol="0" anchor="ctr" anchorCtr="0">
            <a:normAutofit fontScale="45000"/>
          </a:bodyPr>
          <a:p>
            <a:pPr lvl="0" algn="l">
              <a:buClrTx/>
              <a:buSzTx/>
              <a:buFontTx/>
            </a:pP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3</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）样品盒装至</a:t>
            </a:r>
            <a:r>
              <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300</a:t>
            </a:r>
            <a:r>
              <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mK</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冷盘</a:t>
            </a:r>
            <a:endPar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11" name="矩形 10"/>
          <p:cNvSpPr/>
          <p:nvPr/>
        </p:nvSpPr>
        <p:spPr>
          <a:xfrm>
            <a:off x="2515870" y="4809490"/>
            <a:ext cx="1113790" cy="795020"/>
          </a:xfrm>
          <a:prstGeom prst="rect">
            <a:avLst/>
          </a:prstGeom>
          <a:noFill/>
          <a:ln w="3175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矩形 11"/>
          <p:cNvSpPr/>
          <p:nvPr/>
        </p:nvSpPr>
        <p:spPr>
          <a:xfrm>
            <a:off x="9076690" y="4949825"/>
            <a:ext cx="730250" cy="439420"/>
          </a:xfrm>
          <a:prstGeom prst="rect">
            <a:avLst/>
          </a:prstGeom>
          <a:noFill/>
          <a:ln w="3175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矩形 12"/>
          <p:cNvSpPr/>
          <p:nvPr/>
        </p:nvSpPr>
        <p:spPr>
          <a:xfrm>
            <a:off x="6104890" y="6274435"/>
            <a:ext cx="5110480" cy="603885"/>
          </a:xfrm>
          <a:prstGeom prst="rect">
            <a:avLst/>
          </a:prstGeom>
        </p:spPr>
        <p:txBody>
          <a:bodyPr vert="horz" wrap="square" lIns="90000" tIns="46800" rIns="90000" bIns="46800" rtlCol="0" anchor="ctr" anchorCtr="0">
            <a:normAutofit fontScale="45000"/>
          </a:bodyPr>
          <a:p>
            <a:pPr lvl="0" algn="l">
              <a:buClrTx/>
              <a:buSzTx/>
              <a:buFontTx/>
            </a:pP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4</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ADR</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制冷机封腔，通过多针</a:t>
            </a:r>
            <a:r>
              <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lemo</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头</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读出</a:t>
            </a:r>
            <a:endPar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15" name="文本框 14"/>
          <p:cNvSpPr txBox="1"/>
          <p:nvPr/>
        </p:nvSpPr>
        <p:spPr>
          <a:xfrm>
            <a:off x="0" y="231081"/>
            <a:ext cx="4942205" cy="521970"/>
          </a:xfrm>
          <a:prstGeom prst="rect">
            <a:avLst/>
          </a:prstGeom>
          <a:noFill/>
        </p:spPr>
        <p:txBody>
          <a:bodyPr wrap="none" rtlCol="0">
            <a:spAutoFit/>
          </a:bodyPr>
          <a:lstStyle/>
          <a:p>
            <a:pPr algn="l"/>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实验测试</a:t>
            </a:r>
            <a:r>
              <a:rPr kumimoji="1" lang="en-US" altLang="zh-CN"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a:t>
            </a:r>
            <a:r>
              <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两级</a:t>
            </a:r>
            <a:r>
              <a:rPr kumimoji="1" lang="en-US" altLang="zh-CN"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SQUID</a:t>
            </a:r>
            <a:r>
              <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测试环境</a:t>
            </a:r>
            <a:endPar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 name="灯片编号占位符 1"/>
          <p:cNvSpPr>
            <a:spLocks noGrp="1"/>
          </p:cNvSpPr>
          <p:nvPr>
            <p:ph type="sldNum" sz="quarter" idx="12"/>
          </p:nvPr>
        </p:nvSpPr>
        <p:spPr/>
        <p:txBody>
          <a:bodyPr/>
          <a:p>
            <a:fld id="{49AE70B2-8BF9-45C0-BB95-33D1B9D3A854}" type="slidenum">
              <a:rPr lang="zh-CN" altLang="en-US" smtClean="0"/>
            </a:fld>
            <a:endParaRPr lang="zh-CN" altLang="en-US"/>
          </a:p>
        </p:txBody>
      </p:sp>
      <p:pic>
        <p:nvPicPr>
          <p:cNvPr id="3" name="图片 2"/>
          <p:cNvPicPr>
            <a:picLocks noChangeAspect="1"/>
          </p:cNvPicPr>
          <p:nvPr/>
        </p:nvPicPr>
        <p:blipFill>
          <a:blip r:embed="rId4"/>
          <a:srcRect l="5873" t="24417" r="23061" b="47444"/>
          <a:stretch>
            <a:fillRect/>
          </a:stretch>
        </p:blipFill>
        <p:spPr>
          <a:xfrm>
            <a:off x="5553075" y="1748155"/>
            <a:ext cx="5662295" cy="1680845"/>
          </a:xfrm>
          <a:prstGeom prst="rect">
            <a:avLst/>
          </a:prstGeom>
        </p:spPr>
      </p:pic>
    </p:spTree>
    <p:custDataLst>
      <p:tags r:id="rId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70510" y="311785"/>
            <a:ext cx="5970905" cy="521970"/>
          </a:xfrm>
          <a:prstGeom prst="rect">
            <a:avLst/>
          </a:prstGeom>
          <a:noFill/>
        </p:spPr>
        <p:txBody>
          <a:bodyPr wrap="none" rtlCol="0">
            <a:spAutoFit/>
          </a:bodyPr>
          <a:lstStyle/>
          <a:p>
            <a:pPr lvl="0" algn="l">
              <a:buClrTx/>
              <a:buSzTx/>
              <a:buFontTx/>
            </a:pPr>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实验测试</a:t>
            </a:r>
            <a:r>
              <a:rPr kumimoji="1" lang="en-US" altLang="zh-CN"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t>
            </a:r>
            <a:r>
              <a:rPr kumimoji="1" lang="en-US" altLang="zh-CN"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AFB</a:t>
            </a:r>
            <a:r>
              <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板卡放大电路本征噪声</a:t>
            </a:r>
            <a:endPar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5" name="文本框 4"/>
          <p:cNvSpPr txBox="1"/>
          <p:nvPr/>
        </p:nvSpPr>
        <p:spPr>
          <a:xfrm>
            <a:off x="657225" y="1630680"/>
            <a:ext cx="4064000" cy="368300"/>
          </a:xfrm>
          <a:prstGeom prst="rect">
            <a:avLst/>
          </a:prstGeom>
          <a:noFill/>
        </p:spPr>
        <p:txBody>
          <a:bodyPr wrap="square" rtlCol="0">
            <a:spAutoFit/>
          </a:bodyPr>
          <a:p>
            <a:r>
              <a:rPr lang="zh-CN" altLang="en-US"/>
              <a:t>输出电压</a:t>
            </a:r>
            <a:r>
              <a:rPr lang="zh-CN" altLang="en-US"/>
              <a:t>噪声</a:t>
            </a:r>
            <a:endParaRPr lang="zh-CN" altLang="en-US"/>
          </a:p>
        </p:txBody>
      </p:sp>
      <p:pic>
        <p:nvPicPr>
          <p:cNvPr id="7" name="图片 6" descr="AFB_current_noise"/>
          <p:cNvPicPr>
            <a:picLocks noChangeAspect="1"/>
          </p:cNvPicPr>
          <p:nvPr/>
        </p:nvPicPr>
        <p:blipFill>
          <a:blip r:embed="rId1"/>
          <a:stretch>
            <a:fillRect/>
          </a:stretch>
        </p:blipFill>
        <p:spPr>
          <a:xfrm>
            <a:off x="6263640" y="1612900"/>
            <a:ext cx="5576570" cy="4184015"/>
          </a:xfrm>
          <a:prstGeom prst="rect">
            <a:avLst/>
          </a:prstGeom>
        </p:spPr>
      </p:pic>
      <mc:AlternateContent xmlns:mc="http://schemas.openxmlformats.org/markup-compatibility/2006">
        <mc:Choice xmlns:a14="http://schemas.microsoft.com/office/drawing/2010/main" Requires="a14">
          <p:sp>
            <p:nvSpPr>
              <p:cNvPr id="8" name="矩形 7"/>
              <p:cNvSpPr/>
              <p:nvPr/>
            </p:nvSpPr>
            <p:spPr>
              <a:xfrm>
                <a:off x="7401560" y="5868035"/>
                <a:ext cx="3651885" cy="539750"/>
              </a:xfrm>
              <a:prstGeom prst="rect">
                <a:avLst/>
              </a:prstGeom>
              <a:ln>
                <a:noFill/>
              </a:ln>
            </p:spPr>
            <p:style>
              <a:lnRef idx="2">
                <a:schemeClr val="accent1"/>
              </a:lnRef>
              <a:fillRef idx="0">
                <a:srgbClr val="FFFFFF"/>
              </a:fillRef>
              <a:effectRef idx="0">
                <a:srgbClr val="FFFFFF"/>
              </a:effectRef>
              <a:fontRef idx="minor">
                <a:schemeClr val="tx1"/>
              </a:fontRef>
            </p:style>
            <p:txBody>
              <a:bodyPr vert="horz" wrap="square" lIns="90000" tIns="46800" rIns="90000" bIns="46800" rtlCol="0" anchor="ctr" anchorCtr="0">
                <a:normAutofit fontScale="45000"/>
              </a:bodyPr>
              <a:p>
                <a:pPr lvl="0" algn="l">
                  <a:buClrTx/>
                  <a:buSzTx/>
                  <a:buFontTx/>
                </a:pP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平坦</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区电流噪声约为</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2</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pA</a:t>
                </a:r>
                <a:r>
                  <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14:m>
                  <m:oMath xmlns:m="http://schemas.openxmlformats.org/officeDocument/2006/math">
                    <m:rad>
                      <m:radPr>
                        <m:degHide m:val="on"/>
                        <m:ctrlPr>
                          <a:rPr lang="en-US" altLang="zh-CN" sz="3600"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ctrlPr>
                      </m:radPr>
                      <m:deg/>
                      <m:e>
                        <m:r>
                          <a:rPr lang="en-US" altLang="zh-CN" sz="3600"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Hz</m:t>
                        </m:r>
                      </m:e>
                    </m:rad>
                  </m:oMath>
                </a14:m>
                <a:endPar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mc:Choice>
        <mc:Fallback>
          <p:sp>
            <p:nvSpPr>
              <p:cNvPr id="8" name="矩形 7"/>
              <p:cNvSpPr>
                <a:spLocks noRot="1" noChangeAspect="1" noMove="1" noResize="1" noEditPoints="1" noAdjustHandles="1" noChangeArrowheads="1" noChangeShapeType="1" noTextEdit="1"/>
              </p:cNvSpPr>
              <p:nvPr/>
            </p:nvSpPr>
            <p:spPr>
              <a:xfrm>
                <a:off x="7401560" y="5868035"/>
                <a:ext cx="3651885" cy="539750"/>
              </a:xfrm>
              <a:prstGeom prst="rect">
                <a:avLst/>
              </a:prstGeom>
              <a:blipFill rotWithShape="1">
                <a:blip r:embed="rId2"/>
                <a:stretch>
                  <a:fillRect/>
                </a:stretch>
              </a:blipFill>
              <a:ln>
                <a:noFill/>
              </a:ln>
            </p:spPr>
            <p:style>
              <a:lnRef idx="2">
                <a:schemeClr val="accent1"/>
              </a:lnRef>
              <a:fillRef idx="0">
                <a:srgbClr val="FFFFFF"/>
              </a:fillRef>
              <a:effectRef idx="0">
                <a:srgbClr val="FFFFFF"/>
              </a:effectRef>
              <a:fontRef idx="minor">
                <a:schemeClr val="tx1"/>
              </a:fontRef>
            </p:style>
            <p:txBody>
              <a:bodyPr/>
              <a:lstStyle/>
              <a:p>
                <a:r>
                  <a:rPr lang="zh-CN" altLang="en-US">
                    <a:noFill/>
                  </a:rPr>
                  <a:t> </a:t>
                </a:r>
              </a:p>
            </p:txBody>
          </p:sp>
        </mc:Fallback>
      </mc:AlternateContent>
      <p:pic>
        <p:nvPicPr>
          <p:cNvPr id="9" name="图片 8" descr="AFB_out_Voltage"/>
          <p:cNvPicPr>
            <a:picLocks noChangeAspect="1"/>
          </p:cNvPicPr>
          <p:nvPr/>
        </p:nvPicPr>
        <p:blipFill>
          <a:blip r:embed="rId3"/>
          <a:stretch>
            <a:fillRect/>
          </a:stretch>
        </p:blipFill>
        <p:spPr>
          <a:xfrm>
            <a:off x="657225" y="1630680"/>
            <a:ext cx="5554345" cy="4165600"/>
          </a:xfrm>
          <a:prstGeom prst="rect">
            <a:avLst/>
          </a:prstGeom>
        </p:spPr>
      </p:pic>
      <mc:AlternateContent xmlns:mc="http://schemas.openxmlformats.org/markup-compatibility/2006">
        <mc:Choice xmlns:a14="http://schemas.microsoft.com/office/drawing/2010/main" Requires="a14">
          <p:sp>
            <p:nvSpPr>
              <p:cNvPr id="2" name="矩形 1"/>
              <p:cNvSpPr/>
              <p:nvPr/>
            </p:nvSpPr>
            <p:spPr>
              <a:xfrm>
                <a:off x="1731010" y="5868035"/>
                <a:ext cx="3651885" cy="539750"/>
              </a:xfrm>
              <a:prstGeom prst="rect">
                <a:avLst/>
              </a:prstGeom>
              <a:ln>
                <a:noFill/>
              </a:ln>
            </p:spPr>
            <p:style>
              <a:lnRef idx="2">
                <a:schemeClr val="accent1"/>
              </a:lnRef>
              <a:fillRef idx="0">
                <a:srgbClr val="FFFFFF"/>
              </a:fillRef>
              <a:effectRef idx="0">
                <a:srgbClr val="FFFFFF"/>
              </a:effectRef>
              <a:fontRef idx="minor">
                <a:schemeClr val="tx1"/>
              </a:fontRef>
            </p:style>
            <p:txBody>
              <a:bodyPr vert="horz" wrap="square" lIns="90000" tIns="46800" rIns="90000" bIns="46800" rtlCol="0" anchor="ctr" anchorCtr="0">
                <a:normAutofit fontScale="45000"/>
              </a:bodyPr>
              <a:p>
                <a:pPr lvl="0" algn="l">
                  <a:buClrTx/>
                  <a:buSzTx/>
                  <a:buFontTx/>
                </a:pP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平坦区电压噪声约为</a:t>
                </a:r>
                <a:r>
                  <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2.5nV/</a:t>
                </a:r>
                <a14:m>
                  <m:oMath xmlns:m="http://schemas.openxmlformats.org/officeDocument/2006/math">
                    <m:rad>
                      <m:radPr>
                        <m:degHide m:val="on"/>
                        <m:ctrlPr>
                          <a:rPr lang="en-US" altLang="zh-CN" sz="3600"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ctrlPr>
                      </m:radPr>
                      <m:deg/>
                      <m:e>
                        <m:r>
                          <a:rPr lang="en-US" altLang="zh-CN" sz="3600"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𝐻𝑧</m:t>
                        </m:r>
                      </m:e>
                    </m:rad>
                  </m:oMath>
                </a14:m>
                <a:endParaRPr lang="en-US" altLang="zh-CN"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mc:Choice>
        <mc:Fallback>
          <p:sp>
            <p:nvSpPr>
              <p:cNvPr id="2" name="矩形 1"/>
              <p:cNvSpPr>
                <a:spLocks noRot="1" noChangeAspect="1" noMove="1" noResize="1" noEditPoints="1" noAdjustHandles="1" noChangeArrowheads="1" noChangeShapeType="1" noTextEdit="1"/>
              </p:cNvSpPr>
              <p:nvPr/>
            </p:nvSpPr>
            <p:spPr>
              <a:xfrm>
                <a:off x="1731010" y="5868035"/>
                <a:ext cx="3651885" cy="539750"/>
              </a:xfrm>
              <a:prstGeom prst="rect">
                <a:avLst/>
              </a:prstGeom>
              <a:blipFill rotWithShape="1">
                <a:blip r:embed="rId4"/>
                <a:stretch>
                  <a:fillRect/>
                </a:stretch>
              </a:blipFill>
              <a:ln>
                <a:noFill/>
              </a:ln>
            </p:spPr>
            <p:style>
              <a:lnRef idx="2">
                <a:schemeClr val="accent1"/>
              </a:lnRef>
              <a:fillRef idx="0">
                <a:srgbClr val="FFFFFF"/>
              </a:fillRef>
              <a:effectRef idx="0">
                <a:srgbClr val="FFFFFF"/>
              </a:effectRef>
              <a:fontRef idx="minor">
                <a:schemeClr val="tx1"/>
              </a:fontRef>
            </p:style>
            <p:txBody>
              <a:bodyPr/>
              <a:lstStyle/>
              <a:p>
                <a:r>
                  <a:rPr lang="zh-CN" altLang="en-US">
                    <a:noFill/>
                  </a:rPr>
                  <a:t> </a:t>
                </a:r>
              </a:p>
            </p:txBody>
          </p:sp>
        </mc:Fallback>
      </mc:AlternateContent>
      <p:sp>
        <p:nvSpPr>
          <p:cNvPr id="3" name="矩形 2"/>
          <p:cNvSpPr/>
          <p:nvPr/>
        </p:nvSpPr>
        <p:spPr>
          <a:xfrm>
            <a:off x="596900" y="1016000"/>
            <a:ext cx="10725785" cy="831215"/>
          </a:xfrm>
          <a:prstGeom prst="rect">
            <a:avLst/>
          </a:prstGeom>
          <a:ln>
            <a:noFill/>
          </a:ln>
        </p:spPr>
        <p:style>
          <a:lnRef idx="2">
            <a:schemeClr val="accent1"/>
          </a:lnRef>
          <a:fillRef idx="0">
            <a:srgbClr val="FFFFFF"/>
          </a:fillRef>
          <a:effectRef idx="0">
            <a:srgbClr val="FFFFFF"/>
          </a:effectRef>
          <a:fontRef idx="minor">
            <a:schemeClr val="tx1"/>
          </a:fontRef>
        </p:style>
        <p:txBody>
          <a:bodyPr vertOverflow="overflow" horzOverflow="overflow" vert="horz" wrap="square" lIns="90000" tIns="46800" rIns="90000" bIns="46800" numCol="1" spcCol="0" rtlCol="0" fromWordArt="0" anchor="ctr" anchorCtr="0" forceAA="0" compatLnSpc="1">
            <a:normAutofit fontScale="65000"/>
          </a:bodyPr>
          <a:p>
            <a:pPr lvl="0" algn="l">
              <a:buClrTx/>
              <a:buSzTx/>
              <a:buFontTx/>
            </a:pP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在控制板卡由实验室线性供电时，未接入</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SQUID</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，测试得到放大电路的本征电流</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电压</a:t>
            </a:r>
            <a:r>
              <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噪声</a:t>
            </a:r>
            <a:endParaRPr lang="zh-CN" altLang="en-US" sz="3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Tree>
    <p:custDataLst>
      <p:tags r:id="rId5"/>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6377940" y="718820"/>
            <a:ext cx="4149725" cy="3112770"/>
          </a:xfrm>
          <a:prstGeom prst="rect">
            <a:avLst/>
          </a:prstGeom>
        </p:spPr>
      </p:pic>
      <p:pic>
        <p:nvPicPr>
          <p:cNvPr id="6" name="图片 5"/>
          <p:cNvPicPr>
            <a:picLocks noChangeAspect="1"/>
          </p:cNvPicPr>
          <p:nvPr/>
        </p:nvPicPr>
        <p:blipFill>
          <a:blip r:embed="rId2"/>
          <a:stretch>
            <a:fillRect/>
          </a:stretch>
        </p:blipFill>
        <p:spPr>
          <a:xfrm>
            <a:off x="871220" y="3669665"/>
            <a:ext cx="4250690" cy="3188335"/>
          </a:xfrm>
          <a:prstGeom prst="rect">
            <a:avLst/>
          </a:prstGeom>
        </p:spPr>
      </p:pic>
      <p:pic>
        <p:nvPicPr>
          <p:cNvPr id="3" name="图片 2"/>
          <p:cNvPicPr>
            <a:picLocks noChangeAspect="1"/>
          </p:cNvPicPr>
          <p:nvPr/>
        </p:nvPicPr>
        <p:blipFill>
          <a:blip r:embed="rId3"/>
          <a:stretch>
            <a:fillRect/>
          </a:stretch>
        </p:blipFill>
        <p:spPr>
          <a:xfrm>
            <a:off x="6377940" y="3804920"/>
            <a:ext cx="4036695" cy="3028315"/>
          </a:xfrm>
          <a:prstGeom prst="rect">
            <a:avLst/>
          </a:prstGeom>
        </p:spPr>
      </p:pic>
      <p:pic>
        <p:nvPicPr>
          <p:cNvPr id="5" name="图片 4"/>
          <p:cNvPicPr>
            <a:picLocks noChangeAspect="1"/>
          </p:cNvPicPr>
          <p:nvPr/>
        </p:nvPicPr>
        <p:blipFill>
          <a:blip r:embed="rId4"/>
          <a:stretch>
            <a:fillRect/>
          </a:stretch>
        </p:blipFill>
        <p:spPr>
          <a:xfrm>
            <a:off x="877570" y="648335"/>
            <a:ext cx="4244340" cy="3183255"/>
          </a:xfrm>
          <a:prstGeom prst="rect">
            <a:avLst/>
          </a:prstGeom>
        </p:spPr>
      </p:pic>
      <p:sp>
        <p:nvSpPr>
          <p:cNvPr id="2" name="文本框 1"/>
          <p:cNvSpPr txBox="1"/>
          <p:nvPr/>
        </p:nvSpPr>
        <p:spPr>
          <a:xfrm>
            <a:off x="270510" y="311785"/>
            <a:ext cx="4231005" cy="521970"/>
          </a:xfrm>
          <a:prstGeom prst="rect">
            <a:avLst/>
          </a:prstGeom>
          <a:noFill/>
        </p:spPr>
        <p:txBody>
          <a:bodyPr wrap="none" rtlCol="0">
            <a:spAutoFit/>
          </a:bodyPr>
          <a:lstStyle/>
          <a:p>
            <a:pPr lvl="0" algn="l">
              <a:buClrTx/>
              <a:buSzTx/>
              <a:buFontTx/>
            </a:pPr>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实验测试</a:t>
            </a:r>
            <a:r>
              <a:rPr kumimoji="1" lang="en-US" altLang="zh-CN"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t>
            </a:r>
            <a:r>
              <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SQUID联调噪声</a:t>
            </a:r>
            <a:endPar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AFB_Current_noise_with_AC"/>
          <p:cNvPicPr>
            <a:picLocks noChangeAspect="1"/>
          </p:cNvPicPr>
          <p:nvPr/>
        </p:nvPicPr>
        <p:blipFill>
          <a:blip r:embed="rId1"/>
          <a:stretch>
            <a:fillRect/>
          </a:stretch>
        </p:blipFill>
        <p:spPr>
          <a:xfrm>
            <a:off x="803910" y="3778250"/>
            <a:ext cx="4042410" cy="3032125"/>
          </a:xfrm>
          <a:prstGeom prst="rect">
            <a:avLst/>
          </a:prstGeom>
        </p:spPr>
      </p:pic>
      <p:pic>
        <p:nvPicPr>
          <p:cNvPr id="6" name="图片 5" descr="AFB_out_AC_DC_voltage"/>
          <p:cNvPicPr>
            <a:picLocks noChangeAspect="1"/>
          </p:cNvPicPr>
          <p:nvPr/>
        </p:nvPicPr>
        <p:blipFill>
          <a:blip r:embed="rId2"/>
          <a:stretch>
            <a:fillRect/>
          </a:stretch>
        </p:blipFill>
        <p:spPr>
          <a:xfrm>
            <a:off x="795655" y="889635"/>
            <a:ext cx="4121785" cy="3091815"/>
          </a:xfrm>
          <a:prstGeom prst="rect">
            <a:avLst/>
          </a:prstGeom>
        </p:spPr>
      </p:pic>
      <p:sp>
        <p:nvSpPr>
          <p:cNvPr id="7" name="文本框 6"/>
          <p:cNvSpPr txBox="1"/>
          <p:nvPr/>
        </p:nvSpPr>
        <p:spPr>
          <a:xfrm>
            <a:off x="270510" y="311785"/>
            <a:ext cx="2690495" cy="521970"/>
          </a:xfrm>
          <a:prstGeom prst="rect">
            <a:avLst/>
          </a:prstGeom>
          <a:noFill/>
        </p:spPr>
        <p:txBody>
          <a:bodyPr wrap="none" rtlCol="0">
            <a:spAutoFit/>
          </a:bodyPr>
          <a:lstStyle/>
          <a:p>
            <a:pPr lvl="0" algn="l">
              <a:buClrTx/>
              <a:buSzTx/>
              <a:buFontTx/>
            </a:pPr>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SQUID</a:t>
            </a:r>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联调</a:t>
            </a:r>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噪声</a:t>
            </a:r>
            <a:endPar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pic>
        <p:nvPicPr>
          <p:cNvPr id="2" name="图片 1"/>
          <p:cNvPicPr>
            <a:picLocks noChangeAspect="1"/>
          </p:cNvPicPr>
          <p:nvPr/>
        </p:nvPicPr>
        <p:blipFill>
          <a:blip r:embed="rId3"/>
          <a:srcRect t="25926" b="18139"/>
          <a:stretch>
            <a:fillRect/>
          </a:stretch>
        </p:blipFill>
        <p:spPr>
          <a:xfrm>
            <a:off x="5039995" y="889635"/>
            <a:ext cx="6697980" cy="2809875"/>
          </a:xfrm>
          <a:prstGeom prst="rect">
            <a:avLst/>
          </a:prstGeom>
        </p:spPr>
      </p:pic>
      <p:sp>
        <p:nvSpPr>
          <p:cNvPr id="3" name="矩形 2"/>
          <p:cNvSpPr/>
          <p:nvPr/>
        </p:nvSpPr>
        <p:spPr>
          <a:xfrm>
            <a:off x="5592445" y="4043045"/>
            <a:ext cx="6214745" cy="1990090"/>
          </a:xfrm>
          <a:prstGeom prst="rect">
            <a:avLst/>
          </a:prstGeom>
          <a:ln>
            <a:noFill/>
          </a:ln>
        </p:spPr>
        <p:style>
          <a:lnRef idx="2">
            <a:schemeClr val="accent1"/>
          </a:lnRef>
          <a:fillRef idx="0">
            <a:srgbClr val="FFFFFF"/>
          </a:fillRef>
          <a:effectRef idx="0">
            <a:srgbClr val="FFFFFF"/>
          </a:effectRef>
          <a:fontRef idx="minor">
            <a:schemeClr val="tx1"/>
          </a:fontRef>
        </p:style>
        <p:txBody>
          <a:bodyPr vertOverflow="overflow" horzOverflow="overflow" vert="horz" wrap="square" lIns="90000" tIns="46800" rIns="90000" bIns="46800" numCol="1" spcCol="0" rtlCol="0" fromWordArt="0" anchor="ctr" anchorCtr="0" forceAA="0" compatLnSpc="1">
            <a:normAutofit/>
          </a:bodyPr>
          <a:p>
            <a:pPr lvl="0" algn="l">
              <a:buClrTx/>
              <a:buSzTx/>
              <a:buFontTx/>
            </a:pP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更换</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AC-DC</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模块后，首先对放大电路的本征电压</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电流噪声进行测试，发现较之前没有明显</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变化，说明目前</a:t>
            </a:r>
            <a:r>
              <a:rPr lang="en-US" altLang="zh-CN"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DC-DC+LDO</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对纹波具有一定的抑制作用。</a:t>
            </a:r>
            <a:endPar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八通道线缆-300K-4K"/>
          <p:cNvPicPr>
            <a:picLocks noChangeAspect="1"/>
          </p:cNvPicPr>
          <p:nvPr/>
        </p:nvPicPr>
        <p:blipFill>
          <a:blip r:embed="rId1"/>
          <a:stretch>
            <a:fillRect/>
          </a:stretch>
        </p:blipFill>
        <p:spPr>
          <a:xfrm>
            <a:off x="119380" y="1270000"/>
            <a:ext cx="2388235" cy="2159000"/>
          </a:xfrm>
          <a:prstGeom prst="rect">
            <a:avLst/>
          </a:prstGeom>
        </p:spPr>
      </p:pic>
      <p:pic>
        <p:nvPicPr>
          <p:cNvPr id="3" name="图片 2" descr="八通道4K冷盘-样品盒"/>
          <p:cNvPicPr>
            <a:picLocks noChangeAspect="1"/>
          </p:cNvPicPr>
          <p:nvPr/>
        </p:nvPicPr>
        <p:blipFill>
          <a:blip r:embed="rId2"/>
          <a:stretch>
            <a:fillRect/>
          </a:stretch>
        </p:blipFill>
        <p:spPr>
          <a:xfrm>
            <a:off x="2874010" y="1111885"/>
            <a:ext cx="2176780" cy="2317115"/>
          </a:xfrm>
          <a:prstGeom prst="rect">
            <a:avLst/>
          </a:prstGeom>
        </p:spPr>
      </p:pic>
      <p:pic>
        <p:nvPicPr>
          <p:cNvPr id="5" name="图片 4" descr="八通道线缆-800mK-10mK"/>
          <p:cNvPicPr>
            <a:picLocks noChangeAspect="1"/>
          </p:cNvPicPr>
          <p:nvPr/>
        </p:nvPicPr>
        <p:blipFill>
          <a:blip r:embed="rId3"/>
          <a:stretch>
            <a:fillRect/>
          </a:stretch>
        </p:blipFill>
        <p:spPr>
          <a:xfrm>
            <a:off x="2781935" y="4406900"/>
            <a:ext cx="2576195" cy="2186940"/>
          </a:xfrm>
          <a:prstGeom prst="rect">
            <a:avLst/>
          </a:prstGeom>
        </p:spPr>
      </p:pic>
      <p:pic>
        <p:nvPicPr>
          <p:cNvPr id="10" name="图片 9" descr="八通道800mK顶面"/>
          <p:cNvPicPr>
            <a:picLocks noChangeAspect="1"/>
          </p:cNvPicPr>
          <p:nvPr/>
        </p:nvPicPr>
        <p:blipFill>
          <a:blip r:embed="rId4"/>
          <a:stretch>
            <a:fillRect/>
          </a:stretch>
        </p:blipFill>
        <p:spPr>
          <a:xfrm>
            <a:off x="191770" y="3964940"/>
            <a:ext cx="2315845" cy="2628900"/>
          </a:xfrm>
          <a:prstGeom prst="rect">
            <a:avLst/>
          </a:prstGeom>
        </p:spPr>
      </p:pic>
      <p:sp>
        <p:nvSpPr>
          <p:cNvPr id="12" name="文本框 11"/>
          <p:cNvSpPr txBox="1"/>
          <p:nvPr/>
        </p:nvSpPr>
        <p:spPr>
          <a:xfrm>
            <a:off x="343535" y="274955"/>
            <a:ext cx="4950460" cy="521970"/>
          </a:xfrm>
          <a:prstGeom prst="rect">
            <a:avLst/>
          </a:prstGeom>
          <a:noFill/>
        </p:spPr>
        <p:txBody>
          <a:bodyPr wrap="none" rtlCol="0">
            <a:spAutoFit/>
          </a:bodyPr>
          <a:lstStyle/>
          <a:p>
            <a:pPr lvl="0" algn="l">
              <a:buClrTx/>
              <a:buSzTx/>
              <a:buFontTx/>
            </a:pPr>
            <a:r>
              <a:rPr kumimoji="1" lang="en-US" altLang="zh-CN"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制冷机内线缆及</a:t>
            </a:r>
            <a:r>
              <a:rPr kumimoji="1" lang="en-US" altLang="zh-CN"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ARRAY</a:t>
            </a:r>
            <a:r>
              <a:rPr kumimoji="1" lang="en-US" altLang="zh-CN"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样品盒</a:t>
            </a:r>
            <a:endParaRPr kumimoji="1" lang="en-US" altLang="zh-CN"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13" name="文本框 12"/>
          <p:cNvSpPr txBox="1"/>
          <p:nvPr/>
        </p:nvSpPr>
        <p:spPr>
          <a:xfrm>
            <a:off x="7062470" y="5297170"/>
            <a:ext cx="1117600" cy="560070"/>
          </a:xfrm>
          <a:prstGeom prst="rect">
            <a:avLst/>
          </a:prstGeom>
          <a:noFill/>
        </p:spPr>
        <p:txBody>
          <a:bodyPr wrap="square" rtlCol="0">
            <a:noAutofit/>
          </a:bodyPr>
          <a:p>
            <a:pPr lvl="0" algn="l">
              <a:lnSpc>
                <a:spcPct val="150000"/>
              </a:lnSpc>
              <a:buClrTx/>
              <a:buSzTx/>
              <a:buFontTx/>
            </a:pP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分线盒</a:t>
            </a: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pic>
        <p:nvPicPr>
          <p:cNvPr id="15" name="图片 14"/>
          <p:cNvPicPr>
            <a:picLocks noChangeAspect="1"/>
          </p:cNvPicPr>
          <p:nvPr/>
        </p:nvPicPr>
        <p:blipFill>
          <a:blip r:embed="rId5"/>
          <a:srcRect t="34667" b="12454"/>
          <a:stretch>
            <a:fillRect/>
          </a:stretch>
        </p:blipFill>
        <p:spPr>
          <a:xfrm>
            <a:off x="5789930" y="3964940"/>
            <a:ext cx="3193415" cy="1266190"/>
          </a:xfrm>
          <a:prstGeom prst="rect">
            <a:avLst/>
          </a:prstGeom>
        </p:spPr>
      </p:pic>
      <p:pic>
        <p:nvPicPr>
          <p:cNvPr id="16" name="图片 15"/>
          <p:cNvPicPr>
            <a:picLocks noChangeAspect="1"/>
          </p:cNvPicPr>
          <p:nvPr/>
        </p:nvPicPr>
        <p:blipFill>
          <a:blip r:embed="rId6"/>
          <a:srcRect l="38118" t="16213" b="22500"/>
          <a:stretch>
            <a:fillRect/>
          </a:stretch>
        </p:blipFill>
        <p:spPr>
          <a:xfrm>
            <a:off x="9486265" y="3850005"/>
            <a:ext cx="2076450" cy="2743835"/>
          </a:xfrm>
          <a:prstGeom prst="rect">
            <a:avLst/>
          </a:prstGeom>
        </p:spPr>
      </p:pic>
      <p:pic>
        <p:nvPicPr>
          <p:cNvPr id="8" name="图片 7"/>
          <p:cNvPicPr>
            <a:picLocks noChangeAspect="1"/>
          </p:cNvPicPr>
          <p:nvPr/>
        </p:nvPicPr>
        <p:blipFill>
          <a:blip r:embed="rId7">
            <a:clrChange>
              <a:clrFrom>
                <a:srgbClr val="FBFEF7">
                  <a:alpha val="100000"/>
                </a:srgbClr>
              </a:clrFrom>
              <a:clrTo>
                <a:srgbClr val="FBFEF7">
                  <a:alpha val="100000"/>
                  <a:alpha val="0"/>
                </a:srgbClr>
              </a:clrTo>
            </a:clrChange>
          </a:blip>
          <a:srcRect l="21375" t="11799" r="18571" b="24390"/>
          <a:stretch>
            <a:fillRect/>
          </a:stretch>
        </p:blipFill>
        <p:spPr>
          <a:xfrm>
            <a:off x="6191885" y="415290"/>
            <a:ext cx="2125980" cy="3013710"/>
          </a:xfrm>
          <a:prstGeom prst="rect">
            <a:avLst/>
          </a:prstGeom>
        </p:spPr>
      </p:pic>
      <p:pic>
        <p:nvPicPr>
          <p:cNvPr id="9" name="图片 8"/>
          <p:cNvPicPr>
            <a:picLocks noChangeAspect="1"/>
          </p:cNvPicPr>
          <p:nvPr/>
        </p:nvPicPr>
        <p:blipFill>
          <a:blip r:embed="rId8">
            <a:clrChange>
              <a:clrFrom>
                <a:srgbClr val="FFFFFF">
                  <a:alpha val="100000"/>
                </a:srgbClr>
              </a:clrFrom>
              <a:clrTo>
                <a:srgbClr val="FFFFFF">
                  <a:alpha val="100000"/>
                  <a:alpha val="0"/>
                </a:srgbClr>
              </a:clrTo>
            </a:clrChange>
          </a:blip>
          <a:srcRect t="11628" b="16259"/>
          <a:stretch>
            <a:fillRect/>
          </a:stretch>
        </p:blipFill>
        <p:spPr>
          <a:xfrm>
            <a:off x="9215755" y="698500"/>
            <a:ext cx="2616835" cy="2516505"/>
          </a:xfrm>
          <a:prstGeom prst="rect">
            <a:avLst/>
          </a:prstGeom>
        </p:spPr>
      </p:pic>
      <p:sp>
        <p:nvSpPr>
          <p:cNvPr id="17" name="文本框 16"/>
          <p:cNvSpPr txBox="1"/>
          <p:nvPr/>
        </p:nvSpPr>
        <p:spPr>
          <a:xfrm>
            <a:off x="6551295" y="2978785"/>
            <a:ext cx="1766570" cy="556895"/>
          </a:xfrm>
          <a:prstGeom prst="rect">
            <a:avLst/>
          </a:prstGeom>
          <a:noFill/>
        </p:spPr>
        <p:txBody>
          <a:bodyPr wrap="square" rtlCol="0">
            <a:noAutofit/>
          </a:bodyPr>
          <a:p>
            <a:pPr lvl="0" algn="l">
              <a:lnSpc>
                <a:spcPct val="150000"/>
              </a:lnSpc>
              <a:buClrTx/>
              <a:buSzTx/>
              <a:buFontTx/>
            </a:pP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array</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样品</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盒</a:t>
            </a: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18" name="文本框 17"/>
          <p:cNvSpPr txBox="1"/>
          <p:nvPr/>
        </p:nvSpPr>
        <p:spPr>
          <a:xfrm>
            <a:off x="9343390" y="3060700"/>
            <a:ext cx="2361565" cy="556895"/>
          </a:xfrm>
          <a:prstGeom prst="rect">
            <a:avLst/>
          </a:prstGeom>
          <a:noFill/>
        </p:spPr>
        <p:txBody>
          <a:bodyPr wrap="square" rtlCol="0">
            <a:noAutofit/>
          </a:bodyPr>
          <a:p>
            <a:pPr lvl="0" algn="l">
              <a:lnSpc>
                <a:spcPct val="150000"/>
              </a:lnSpc>
              <a:buClrTx/>
              <a:buSzTx/>
              <a:buFontTx/>
            </a:pP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制冷机内热沉</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夹具</a:t>
            </a: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19" name="文本框 18"/>
          <p:cNvSpPr txBox="1"/>
          <p:nvPr/>
        </p:nvSpPr>
        <p:spPr>
          <a:xfrm>
            <a:off x="1779905" y="1270000"/>
            <a:ext cx="792480" cy="2026285"/>
          </a:xfrm>
          <a:prstGeom prst="rect">
            <a:avLst/>
          </a:prstGeom>
          <a:solidFill>
            <a:schemeClr val="bg1"/>
          </a:solidFill>
        </p:spPr>
        <p:txBody>
          <a:bodyPr wrap="square" rtlCol="0">
            <a:noAutofit/>
          </a:bodyPr>
          <a:p>
            <a:endParaRPr lang="zh-CN" altLang="en-US"/>
          </a:p>
        </p:txBody>
      </p:sp>
      <p:sp>
        <p:nvSpPr>
          <p:cNvPr id="20" name="文本框 19"/>
          <p:cNvSpPr txBox="1"/>
          <p:nvPr/>
        </p:nvSpPr>
        <p:spPr>
          <a:xfrm>
            <a:off x="3952875" y="5161915"/>
            <a:ext cx="666115" cy="695325"/>
          </a:xfrm>
          <a:prstGeom prst="rect">
            <a:avLst/>
          </a:prstGeom>
          <a:solidFill>
            <a:schemeClr val="bg1"/>
          </a:solidFill>
        </p:spPr>
        <p:txBody>
          <a:bodyPr wrap="square" rtlCol="0">
            <a:noAutofit/>
          </a:bodyPr>
          <a:p>
            <a:endParaRPr lang="zh-CN" altLang="en-US"/>
          </a:p>
        </p:txBody>
      </p:sp>
      <p:sp>
        <p:nvSpPr>
          <p:cNvPr id="21" name="文本框 20"/>
          <p:cNvSpPr txBox="1"/>
          <p:nvPr/>
        </p:nvSpPr>
        <p:spPr>
          <a:xfrm>
            <a:off x="4511675" y="5864225"/>
            <a:ext cx="666115" cy="695325"/>
          </a:xfrm>
          <a:prstGeom prst="rect">
            <a:avLst/>
          </a:prstGeom>
          <a:solidFill>
            <a:schemeClr val="bg1"/>
          </a:solidFill>
        </p:spPr>
        <p:txBody>
          <a:bodyPr wrap="square" rtlCol="0">
            <a:noAutofit/>
          </a:bodyPr>
          <a:p>
            <a:endParaRPr lang="zh-CN" altLang="en-US"/>
          </a:p>
        </p:txBody>
      </p:sp>
    </p:spTree>
    <p:custDataLst>
      <p:tags r:id="rId9"/>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mc:AlternateContent xmlns:mc="http://schemas.openxmlformats.org/markup-compatibility/2006">
        <mc:Choice xmlns:a14="http://schemas.microsoft.com/office/drawing/2010/main" Requires="a14">
          <p:sp>
            <p:nvSpPr>
              <p:cNvPr id="3" name="内容占位符 2"/>
              <p:cNvSpPr>
                <a:spLocks noGrp="1"/>
              </p:cNvSpPr>
              <p:nvPr>
                <p:ph idx="1"/>
                <p:custDataLst>
                  <p:tags r:id="rId1"/>
                </p:custDataLst>
              </p:nvPr>
            </p:nvSpPr>
            <p:spPr>
              <a:xfrm>
                <a:off x="608330" y="1490345"/>
                <a:ext cx="9667875" cy="4759325"/>
              </a:xfrm>
            </p:spPr>
            <p:txBody>
              <a:bodyPr/>
              <a:p>
                <a:pPr marL="0" indent="0" algn="l">
                  <a:buNone/>
                </a:pPr>
                <a:r>
                  <a:rPr lang="en-US" altLang="zh-CN"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1</a:t>
                </a:r>
                <a:r>
                  <a:rPr lang="zh-CN" altLang="en-US"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、对</a:t>
                </a:r>
                <a:r>
                  <a:rPr lang="en-US" altLang="zh-CN"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AFB</a:t>
                </a:r>
                <a:r>
                  <a:rPr lang="zh-CN" altLang="en-US"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板卡的迭代与本征测试完成，</a:t>
                </a:r>
                <a:r>
                  <a:rPr lang="zh-CN" altLang="en-US" sz="2000" spc="3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平坦区电压噪声约为</a:t>
                </a:r>
                <a:r>
                  <a:rPr lang="en-US" altLang="zh-CN" sz="2000" spc="3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2.5nV/</a:t>
                </a:r>
                <a14:m>
                  <m:oMath xmlns:m="http://schemas.openxmlformats.org/officeDocument/2006/math">
                    <m:rad>
                      <m:radPr>
                        <m:degHide m:val="on"/>
                        <m:ctrlPr>
                          <a:rPr lang="en-US" altLang="zh-CN" sz="2000"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ctrlPr>
                      </m:radPr>
                      <m:deg/>
                      <m:e>
                        <m:r>
                          <a:rPr lang="en-US" altLang="zh-CN" sz="2000"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𝐻𝑧</m:t>
                        </m:r>
                      </m:e>
                    </m:rad>
                  </m:oMath>
                </a14:m>
                <a:r>
                  <a:rPr lang="en-US" altLang="zh-CN"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a:t>
                </a:r>
                <a:endParaRPr lang="en-US" altLang="zh-CN"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a:p>
                <a:pPr marL="0" indent="0" algn="l">
                  <a:buNone/>
                </a:pPr>
                <a:r>
                  <a:rPr lang="zh-CN" altLang="en-US" sz="2000" spc="3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电流噪声约为</a:t>
                </a:r>
                <a:r>
                  <a:rPr lang="en-US" altLang="zh-CN" sz="2000" spc="3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2pA/</a:t>
                </a:r>
                <a14:m>
                  <m:oMath xmlns:m="http://schemas.openxmlformats.org/officeDocument/2006/math">
                    <m:rad>
                      <m:radPr>
                        <m:degHide m:val="on"/>
                        <m:ctrlPr>
                          <a:rPr lang="en-US" altLang="zh-CN" sz="2000"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ctrlPr>
                      </m:radPr>
                      <m:deg/>
                      <m:e>
                        <m:r>
                          <a:rPr lang="en-US" altLang="zh-CN" sz="2000"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𝐻𝑧</m:t>
                        </m:r>
                      </m:e>
                    </m:rad>
                  </m:oMath>
                </a14:m>
                <a:r>
                  <a:rPr lang="zh-CN" altLang="en-US" sz="2000"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a:t>。</a:t>
                </a:r>
                <a:endParaRPr lang="zh-CN" altLang="en-US" sz="2000"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endParaRPr>
              </a:p>
              <a:p>
                <a:pPr marL="0" indent="0" algn="l">
                  <a:buNone/>
                </a:pPr>
                <a:r>
                  <a:rPr lang="en-US" altLang="zh-CN"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2</a:t>
                </a:r>
                <a:r>
                  <a:rPr lang="zh-CN" altLang="en-US"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、控制板板卡的控制、通信产生任意波形等功能均已经实现。</a:t>
                </a:r>
                <a:endParaRPr lang="zh-CN" altLang="en-US"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a:p>
                <a:pPr marL="0" indent="0" algn="l">
                  <a:buNone/>
                </a:pPr>
                <a:r>
                  <a:rPr lang="en-US" altLang="zh-CN"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3</a:t>
                </a:r>
                <a:r>
                  <a:rPr lang="zh-CN" altLang="en-US"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、与</a:t>
                </a:r>
                <a:r>
                  <a:rPr lang="en-US" altLang="zh-CN"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SQUID</a:t>
                </a:r>
                <a:r>
                  <a:rPr lang="zh-CN" altLang="en-US"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联合调试后，得到较低的噪声水平，平坦区约为</a:t>
                </a:r>
                <a:r>
                  <a:rPr lang="en-US" altLang="zh-CN"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1</a:t>
                </a:r>
                <a:r>
                  <a:rPr lang="zh-CN" altLang="en-US"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至</a:t>
                </a:r>
                <a:r>
                  <a:rPr lang="en-US" altLang="zh-CN"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2</a:t>
                </a:r>
                <a:r>
                  <a:rPr lang="zh-CN" altLang="en-US"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个</a:t>
                </a:r>
                <a:r>
                  <a:rPr lang="en-US" altLang="zh-CN" sz="20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u</a:t>
                </a:r>
                <a14:m>
                  <m:oMath xmlns:m="http://schemas.openxmlformats.org/officeDocument/2006/math">
                    <m:sSub>
                      <m:sSubPr>
                        <m:ctrlPr>
                          <a:rPr lang="en-US" altLang="zh-CN" sz="2000" i="1">
                            <a:solidFill>
                              <a:schemeClr val="accent1">
                                <a:lumMod val="75000"/>
                              </a:schemeClr>
                            </a:solidFill>
                            <a:latin typeface="Cambria Math" panose="02040503050406030204" charset="0"/>
                            <a:ea typeface="宋体" panose="02010600030101010101" pitchFamily="2" charset="-122"/>
                            <a:cs typeface="Cambria Math" panose="02040503050406030204" charset="0"/>
                          </a:rPr>
                        </m:ctrlPr>
                      </m:sSubPr>
                      <m:e>
                        <m:r>
                          <a:rPr lang="en-US" altLang="zh-CN" sz="2000" i="1">
                            <a:solidFill>
                              <a:schemeClr val="accent1">
                                <a:lumMod val="75000"/>
                              </a:schemeClr>
                            </a:solidFill>
                            <a:latin typeface="Cambria Math" panose="02040503050406030204" charset="0"/>
                            <a:ea typeface="MS Mincho" charset="0"/>
                            <a:cs typeface="Cambria Math" panose="02040503050406030204" charset="0"/>
                          </a:rPr>
                          <m:t>∅</m:t>
                        </m:r>
                      </m:e>
                      <m:sub>
                        <m:r>
                          <a:rPr lang="en-US" altLang="zh-CN" sz="2000" i="1">
                            <a:solidFill>
                              <a:schemeClr val="accent1">
                                <a:lumMod val="75000"/>
                              </a:schemeClr>
                            </a:solidFill>
                            <a:latin typeface="Cambria Math" panose="02040503050406030204" charset="0"/>
                            <a:ea typeface="MS Mincho" charset="0"/>
                            <a:cs typeface="Cambria Math" panose="02040503050406030204" charset="0"/>
                          </a:rPr>
                          <m:t>0</m:t>
                        </m:r>
                      </m:sub>
                    </m:sSub>
                  </m:oMath>
                </a14:m>
                <a:r>
                  <a:rPr lang="zh-CN" altLang="en-US" sz="2000">
                    <a:solidFill>
                      <a:schemeClr val="accent1">
                        <a:lumMod val="75000"/>
                      </a:schemeClr>
                    </a:solidFill>
                    <a:latin typeface="Cambria Math" panose="02040503050406030204" charset="0"/>
                    <a:ea typeface="宋体" panose="02010600030101010101" pitchFamily="2" charset="-122"/>
                    <a:cs typeface="Cambria Math" panose="02040503050406030204" charset="0"/>
                  </a:rPr>
                  <a:t>。</a:t>
                </a:r>
                <a:endParaRPr lang="zh-CN" altLang="en-US" sz="2000">
                  <a:solidFill>
                    <a:schemeClr val="accent1">
                      <a:lumMod val="75000"/>
                    </a:schemeClr>
                  </a:solidFill>
                  <a:latin typeface="Cambria Math" panose="02040503050406030204" charset="0"/>
                  <a:ea typeface="宋体" panose="02010600030101010101" pitchFamily="2" charset="-122"/>
                  <a:cs typeface="Cambria Math" panose="02040503050406030204" charset="0"/>
                </a:endParaRPr>
              </a:p>
              <a:p>
                <a:pPr marL="0" indent="0" algn="l">
                  <a:buNone/>
                </a:pPr>
                <a:r>
                  <a:rPr lang="en-US" altLang="zh-CN" sz="2000">
                    <a:solidFill>
                      <a:schemeClr val="accent2">
                        <a:lumMod val="75000"/>
                      </a:schemeClr>
                    </a:solidFill>
                    <a:latin typeface="Cambria Math" panose="02040503050406030204" charset="0"/>
                    <a:ea typeface="宋体" panose="02010600030101010101" pitchFamily="2" charset="-122"/>
                    <a:cs typeface="Cambria Math" panose="02040503050406030204" charset="0"/>
                  </a:rPr>
                  <a:t>4</a:t>
                </a:r>
                <a:r>
                  <a:rPr lang="zh-CN" altLang="en-US" sz="2000">
                    <a:solidFill>
                      <a:schemeClr val="accent2">
                        <a:lumMod val="75000"/>
                      </a:schemeClr>
                    </a:solidFill>
                    <a:latin typeface="Cambria Math" panose="02040503050406030204" charset="0"/>
                    <a:ea typeface="宋体" panose="02010600030101010101" pitchFamily="2" charset="-122"/>
                    <a:cs typeface="Cambria Math" panose="02040503050406030204" charset="0"/>
                  </a:rPr>
                  <a:t>、更换</a:t>
                </a:r>
                <a:r>
                  <a:rPr lang="en-US" altLang="zh-CN" sz="2000">
                    <a:solidFill>
                      <a:schemeClr val="accent2">
                        <a:lumMod val="75000"/>
                      </a:schemeClr>
                    </a:solidFill>
                    <a:latin typeface="Cambria Math" panose="02040503050406030204" charset="0"/>
                    <a:ea typeface="宋体" panose="02010600030101010101" pitchFamily="2" charset="-122"/>
                    <a:cs typeface="Cambria Math" panose="02040503050406030204" charset="0"/>
                  </a:rPr>
                  <a:t>AC-DC</a:t>
                </a:r>
                <a:r>
                  <a:rPr lang="zh-CN" altLang="en-US" sz="2000">
                    <a:solidFill>
                      <a:schemeClr val="accent2">
                        <a:lumMod val="75000"/>
                      </a:schemeClr>
                    </a:solidFill>
                    <a:latin typeface="Cambria Math" panose="02040503050406030204" charset="0"/>
                    <a:ea typeface="宋体" panose="02010600030101010101" pitchFamily="2" charset="-122"/>
                    <a:cs typeface="Cambria Math" panose="02040503050406030204" charset="0"/>
                  </a:rPr>
                  <a:t>模块后，还未进行与</a:t>
                </a:r>
                <a:r>
                  <a:rPr lang="en-US" altLang="zh-CN" sz="2000">
                    <a:solidFill>
                      <a:schemeClr val="accent2">
                        <a:lumMod val="75000"/>
                      </a:schemeClr>
                    </a:solidFill>
                    <a:latin typeface="Cambria Math" panose="02040503050406030204" charset="0"/>
                    <a:ea typeface="宋体" panose="02010600030101010101" pitchFamily="2" charset="-122"/>
                    <a:cs typeface="Cambria Math" panose="02040503050406030204" charset="0"/>
                  </a:rPr>
                  <a:t>SQUID</a:t>
                </a:r>
                <a:r>
                  <a:rPr lang="zh-CN" altLang="en-US" sz="2000">
                    <a:solidFill>
                      <a:schemeClr val="accent2">
                        <a:lumMod val="75000"/>
                      </a:schemeClr>
                    </a:solidFill>
                    <a:latin typeface="Cambria Math" panose="02040503050406030204" charset="0"/>
                    <a:ea typeface="宋体" panose="02010600030101010101" pitchFamily="2" charset="-122"/>
                    <a:cs typeface="Cambria Math" panose="02040503050406030204" charset="0"/>
                  </a:rPr>
                  <a:t>联合调试</a:t>
                </a:r>
                <a:endParaRPr lang="zh-CN" altLang="en-US" sz="2000">
                  <a:solidFill>
                    <a:schemeClr val="accent2">
                      <a:lumMod val="75000"/>
                    </a:schemeClr>
                  </a:solidFill>
                  <a:latin typeface="Cambria Math" panose="02040503050406030204" charset="0"/>
                  <a:ea typeface="宋体" panose="02010600030101010101" pitchFamily="2" charset="-122"/>
                  <a:cs typeface="Cambria Math" panose="02040503050406030204" charset="0"/>
                </a:endParaRPr>
              </a:p>
              <a:p>
                <a:pPr marL="0" indent="0" algn="l">
                  <a:buNone/>
                </a:pPr>
                <a:r>
                  <a:rPr lang="en-US" altLang="zh-CN" sz="2000">
                    <a:solidFill>
                      <a:schemeClr val="accent2">
                        <a:lumMod val="75000"/>
                      </a:schemeClr>
                    </a:solidFill>
                    <a:latin typeface="Cambria Math" panose="02040503050406030204" charset="0"/>
                    <a:ea typeface="宋体" panose="02010600030101010101" pitchFamily="2" charset="-122"/>
                    <a:cs typeface="Cambria Math" panose="02040503050406030204" charset="0"/>
                  </a:rPr>
                  <a:t>5</a:t>
                </a:r>
                <a:r>
                  <a:rPr lang="zh-CN" altLang="en-US" sz="2000">
                    <a:solidFill>
                      <a:schemeClr val="accent2">
                        <a:lumMod val="75000"/>
                      </a:schemeClr>
                    </a:solidFill>
                    <a:latin typeface="Cambria Math" panose="02040503050406030204" charset="0"/>
                    <a:ea typeface="宋体" panose="02010600030101010101" pitchFamily="2" charset="-122"/>
                    <a:cs typeface="Cambria Math" panose="02040503050406030204" charset="0"/>
                  </a:rPr>
                  <a:t>、将会使用超低噪声晶体管搭建差分电路，进一步降低</a:t>
                </a:r>
                <a:r>
                  <a:rPr lang="en-US" altLang="zh-CN" sz="2000">
                    <a:solidFill>
                      <a:schemeClr val="accent2">
                        <a:lumMod val="75000"/>
                      </a:schemeClr>
                    </a:solidFill>
                    <a:latin typeface="Cambria Math" panose="02040503050406030204" charset="0"/>
                    <a:ea typeface="宋体" panose="02010600030101010101" pitchFamily="2" charset="-122"/>
                    <a:cs typeface="Cambria Math" panose="02040503050406030204" charset="0"/>
                  </a:rPr>
                  <a:t>10Hz</a:t>
                </a:r>
                <a:r>
                  <a:rPr lang="zh-CN" altLang="en-US" sz="2000">
                    <a:solidFill>
                      <a:schemeClr val="accent2">
                        <a:lumMod val="75000"/>
                      </a:schemeClr>
                    </a:solidFill>
                    <a:latin typeface="Cambria Math" panose="02040503050406030204" charset="0"/>
                    <a:ea typeface="宋体" panose="02010600030101010101" pitchFamily="2" charset="-122"/>
                    <a:cs typeface="Cambria Math" panose="02040503050406030204" charset="0"/>
                  </a:rPr>
                  <a:t>以内的噪声水平</a:t>
                </a:r>
                <a:endParaRPr lang="zh-CN" altLang="en-US" sz="2000">
                  <a:solidFill>
                    <a:schemeClr val="accent2">
                      <a:lumMod val="75000"/>
                    </a:schemeClr>
                  </a:solidFill>
                  <a:latin typeface="Cambria Math" panose="02040503050406030204" charset="0"/>
                  <a:ea typeface="宋体" panose="02010600030101010101" pitchFamily="2" charset="-122"/>
                  <a:cs typeface="Cambria Math" panose="02040503050406030204" charset="0"/>
                </a:endParaRPr>
              </a:p>
              <a:p>
                <a:pPr marL="0" indent="0" algn="l">
                  <a:buNone/>
                </a:pPr>
                <a:r>
                  <a:rPr lang="en-US" altLang="zh-CN" sz="2000">
                    <a:solidFill>
                      <a:schemeClr val="accent2">
                        <a:lumMod val="75000"/>
                      </a:schemeClr>
                    </a:solidFill>
                    <a:latin typeface="Cambria Math" panose="02040503050406030204" charset="0"/>
                    <a:ea typeface="宋体" panose="02010600030101010101" pitchFamily="2" charset="-122"/>
                    <a:cs typeface="Cambria Math" panose="02040503050406030204" charset="0"/>
                  </a:rPr>
                  <a:t>6</a:t>
                </a:r>
                <a:r>
                  <a:rPr lang="zh-CN" altLang="en-US" sz="2000">
                    <a:solidFill>
                      <a:schemeClr val="accent2">
                        <a:lumMod val="75000"/>
                      </a:schemeClr>
                    </a:solidFill>
                    <a:latin typeface="Cambria Math" panose="02040503050406030204" charset="0"/>
                    <a:ea typeface="宋体" panose="02010600030101010101" pitchFamily="2" charset="-122"/>
                    <a:cs typeface="Cambria Math" panose="02040503050406030204" charset="0"/>
                  </a:rPr>
                  <a:t>、将集成高精度</a:t>
                </a:r>
                <a:r>
                  <a:rPr lang="en-US" altLang="zh-CN" sz="2000">
                    <a:solidFill>
                      <a:schemeClr val="accent2">
                        <a:lumMod val="75000"/>
                      </a:schemeClr>
                    </a:solidFill>
                    <a:latin typeface="Cambria Math" panose="02040503050406030204" charset="0"/>
                    <a:ea typeface="宋体" panose="02010600030101010101" pitchFamily="2" charset="-122"/>
                    <a:cs typeface="Cambria Math" panose="02040503050406030204" charset="0"/>
                  </a:rPr>
                  <a:t>ADC</a:t>
                </a:r>
                <a:r>
                  <a:rPr lang="zh-CN" altLang="en-US" sz="2000">
                    <a:solidFill>
                      <a:schemeClr val="accent2">
                        <a:lumMod val="75000"/>
                      </a:schemeClr>
                    </a:solidFill>
                    <a:latin typeface="Cambria Math" panose="02040503050406030204" charset="0"/>
                    <a:ea typeface="宋体" panose="02010600030101010101" pitchFamily="2" charset="-122"/>
                    <a:cs typeface="Cambria Math" panose="02040503050406030204" charset="0"/>
                  </a:rPr>
                  <a:t>芯片到控制板</a:t>
                </a:r>
                <a:endParaRPr lang="zh-CN" altLang="en-US" sz="2000">
                  <a:solidFill>
                    <a:schemeClr val="accent2">
                      <a:lumMod val="75000"/>
                    </a:schemeClr>
                  </a:solidFill>
                  <a:latin typeface="Cambria Math" panose="02040503050406030204" charset="0"/>
                  <a:ea typeface="宋体" panose="02010600030101010101" pitchFamily="2" charset="-122"/>
                  <a:cs typeface="Cambria Math" panose="02040503050406030204" charset="0"/>
                </a:endParaRPr>
              </a:p>
            </p:txBody>
          </p:sp>
        </mc:Choice>
        <mc:Fallback>
          <p:sp>
            <p:nvSpPr>
              <p:cNvPr id="3" name="内容占位符 2"/>
              <p:cNvSpPr>
                <a:spLocks noRot="1" noChangeAspect="1" noMove="1" noResize="1" noEditPoints="1" noAdjustHandles="1" noChangeArrowheads="1" noChangeShapeType="1" noTextEdit="1"/>
              </p:cNvSpPr>
              <p:nvPr>
                <p:ph idx="1"/>
                <p:custDataLst>
                  <p:tags r:id="rId2"/>
                </p:custDataLst>
              </p:nvPr>
            </p:nvSpPr>
            <p:spPr>
              <a:xfrm>
                <a:off x="608330" y="1490345"/>
                <a:ext cx="9667875" cy="4759325"/>
              </a:xfrm>
              <a:blipFill rotWithShape="1">
                <a:blip r:embed="rId3"/>
                <a:stretch>
                  <a:fillRect/>
                </a:stretch>
              </a:blipFill>
            </p:spPr>
            <p:txBody>
              <a:bodyPr/>
              <a:lstStyle/>
              <a:p>
                <a:r>
                  <a:rPr lang="zh-CN" altLang="en-US">
                    <a:noFill/>
                  </a:rPr>
                  <a:t> </a:t>
                </a:r>
              </a:p>
            </p:txBody>
          </p:sp>
        </mc:Fallback>
      </mc:AlternateContent>
      <p:sp>
        <p:nvSpPr>
          <p:cNvPr id="12" name="文本框 11"/>
          <p:cNvSpPr txBox="1"/>
          <p:nvPr/>
        </p:nvSpPr>
        <p:spPr>
          <a:xfrm>
            <a:off x="343535" y="274955"/>
            <a:ext cx="894080" cy="521970"/>
          </a:xfrm>
          <a:prstGeom prst="rect">
            <a:avLst/>
          </a:prstGeom>
          <a:noFill/>
        </p:spPr>
        <p:txBody>
          <a:bodyPr wrap="none" rtlCol="0">
            <a:spAutoFit/>
          </a:bodyPr>
          <a:lstStyle/>
          <a:p>
            <a:pPr lvl="0" algn="l">
              <a:buClrTx/>
              <a:buSzTx/>
              <a:buFontTx/>
            </a:pPr>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小结</a:t>
            </a:r>
            <a:endPar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Tree>
    <p:custDataLst>
      <p:tags r:id="rId4"/>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84653" y="3066177"/>
            <a:ext cx="9571116" cy="1104598"/>
          </a:xfrm>
          <a:prstGeom prst="rect">
            <a:avLst/>
          </a:prstGeom>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6000" b="1" i="0" u="none" strike="noStrike" kern="1200" cap="none" spc="150" normalizeH="0" baseline="0" noProof="0" dirty="0">
                <a:ln>
                  <a:noFill/>
                </a:ln>
                <a:solidFill>
                  <a:prstClr val="white"/>
                </a:solidFill>
                <a:effectLst/>
                <a:uLnTx/>
                <a:uFillTx/>
                <a:latin typeface="Arial" panose="020B0604020202020204" pitchFamily="34" charset="0"/>
                <a:ea typeface="华文中宋" panose="02010600040101010101" charset="-122"/>
                <a:cs typeface="+mn-cs"/>
                <a:sym typeface="Arial" panose="020B0604020202020204" pitchFamily="34" charset="0"/>
              </a:rPr>
              <a:t>欢迎各位专家老师批评指正</a:t>
            </a:r>
            <a:endParaRPr kumimoji="0" lang="zh-CN" altLang="en-US" sz="6000" b="1" i="0" u="none" strike="noStrike" kern="1200" cap="none" spc="150" normalizeH="0" baseline="0" noProof="0" dirty="0">
              <a:ln>
                <a:noFill/>
              </a:ln>
              <a:solidFill>
                <a:prstClr val="white"/>
              </a:solidFill>
              <a:effectLst/>
              <a:uLnTx/>
              <a:uFillTx/>
              <a:latin typeface="Arial" panose="020B0604020202020204" pitchFamily="34" charset="0"/>
              <a:ea typeface="华文中宋" panose="02010600040101010101" charset="-122"/>
              <a:cs typeface="+mn-cs"/>
              <a:sym typeface="Arial" panose="020B0604020202020204" pitchFamily="34" charset="0"/>
            </a:endParaRPr>
          </a:p>
        </p:txBody>
      </p:sp>
      <p:sp>
        <p:nvSpPr>
          <p:cNvPr id="13" name="答辩人-文本框"/>
          <p:cNvSpPr txBox="1"/>
          <p:nvPr/>
        </p:nvSpPr>
        <p:spPr>
          <a:xfrm>
            <a:off x="5078730" y="5145405"/>
            <a:ext cx="2829560" cy="460375"/>
          </a:xfrm>
          <a:prstGeom prst="rect">
            <a:avLst/>
          </a:prstGeom>
          <a:noFill/>
        </p:spPr>
        <p:txBody>
          <a:bodyPr wrap="square" rtlCol="0">
            <a:spAutoFit/>
          </a:bodyPr>
          <a:lstStyle/>
          <a:p>
            <a:pPr>
              <a:defRPr/>
            </a:pPr>
            <a:r>
              <a:rPr lang="zh-CN" altLang="en-US" sz="2400" dirty="0">
                <a:solidFill>
                  <a:srgbClr val="44546A">
                    <a:lumMod val="50000"/>
                  </a:srgbClr>
                </a:solidFill>
                <a:latin typeface="宋体" panose="02010600030101010101" pitchFamily="2" charset="-122"/>
                <a:ea typeface="宋体" panose="02010600030101010101" pitchFamily="2" charset="-122"/>
                <a:cs typeface="经典粗宋简" panose="02010609000101010101" pitchFamily="49" charset="-122"/>
                <a:sym typeface="华文中宋" panose="02010600040101010101" charset="-122"/>
              </a:rPr>
              <a:t>报告人：刘松青</a:t>
            </a:r>
            <a:endParaRPr lang="zh-CN" altLang="en-US" sz="2400" dirty="0">
              <a:solidFill>
                <a:srgbClr val="44546A">
                  <a:lumMod val="50000"/>
                </a:srgbClr>
              </a:solidFill>
              <a:latin typeface="宋体" panose="02010600030101010101" pitchFamily="2" charset="-122"/>
              <a:ea typeface="宋体" panose="02010600030101010101" pitchFamily="2" charset="-122"/>
              <a:cs typeface="经典粗宋简" panose="02010609000101010101" pitchFamily="49" charset="-122"/>
              <a:sym typeface="华文中宋" panose="02010600040101010101" charset="-122"/>
            </a:endParaRPr>
          </a:p>
        </p:txBody>
      </p:sp>
      <p:pic>
        <p:nvPicPr>
          <p:cNvPr id="7" name="Picture 6" descr="宣传画册--高能物理研究所"/>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371842" y="323447"/>
            <a:ext cx="4627768" cy="776524"/>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1"/>
          <p:cNvSpPr txBox="1"/>
          <p:nvPr/>
        </p:nvSpPr>
        <p:spPr>
          <a:xfrm>
            <a:off x="2571115" y="5788025"/>
            <a:ext cx="4064000" cy="368300"/>
          </a:xfrm>
          <a:prstGeom prst="rect">
            <a:avLst/>
          </a:prstGeom>
          <a:noFill/>
        </p:spPr>
        <p:txBody>
          <a:bodyPr wrap="square" rtlCol="0">
            <a:spAutoFit/>
          </a:bodyPr>
          <a:p>
            <a:r>
              <a:rPr lang="zh-CN" altLang="en-US" b="1" spc="150" noProof="0" dirty="0">
                <a:ln>
                  <a:noFill/>
                </a:ln>
                <a:solidFill>
                  <a:prstClr val="white"/>
                </a:solidFill>
                <a:effectLst/>
                <a:uLnTx/>
                <a:uFillTx/>
                <a:latin typeface="Arial" panose="020B0604020202020204" pitchFamily="34" charset="0"/>
                <a:ea typeface="华文中宋" panose="02010600040101010101" charset="-122"/>
                <a:sym typeface="Arial" panose="020B0604020202020204" pitchFamily="34" charset="0"/>
              </a:rPr>
              <a:t>欢迎各位专家老师批评指正</a:t>
            </a:r>
            <a:endParaRPr lang="zh-CN" altLang="en-US"/>
          </a:p>
        </p:txBody>
      </p:sp>
      <p:sp>
        <p:nvSpPr>
          <p:cNvPr id="5" name="矩形 4"/>
          <p:cNvSpPr/>
          <p:nvPr/>
        </p:nvSpPr>
        <p:spPr>
          <a:xfrm>
            <a:off x="1505938" y="2828687"/>
            <a:ext cx="9571116" cy="1088390"/>
          </a:xfrm>
          <a:prstGeom prst="rect">
            <a:avLst/>
          </a:prstGeom>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5400" b="1" i="0" u="none" strike="noStrike" kern="1200" cap="none" spc="15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sym typeface="Arial" panose="020B0604020202020204" pitchFamily="34" charset="0"/>
              </a:rPr>
              <a:t>欢迎各位专家老师批评指正</a:t>
            </a:r>
            <a:endParaRPr kumimoji="0" lang="zh-CN" altLang="en-US" sz="5400" b="1" i="0" u="none" strike="noStrike" kern="1200" cap="none" spc="15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p:txBody>
      </p:sp>
      <p:pic>
        <p:nvPicPr>
          <p:cNvPr id="8" name="图形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7030" y="198161"/>
            <a:ext cx="1090527" cy="1101012"/>
          </a:xfrm>
          <a:prstGeom prst="rect">
            <a:avLst/>
          </a:prstGeom>
        </p:spPr>
      </p:pic>
      <p:pic>
        <p:nvPicPr>
          <p:cNvPr id="14" name="图形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46835" y="198120"/>
            <a:ext cx="2447925" cy="102679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a:solidFill>
                  <a:schemeClr val="accent2">
                    <a:lumMod val="75000"/>
                  </a:schemeClr>
                </a:solidFill>
                <a:latin typeface="Times New Roman" panose="02020603050405020304" pitchFamily="18" charset="0"/>
                <a:ea typeface="宋体" panose="02010600030101010101" pitchFamily="2" charset="-122"/>
              </a:rPr>
              <a:t>研究背景</a:t>
            </a:r>
            <a:endParaRPr lang="zh-CN" altLang="en-US">
              <a:solidFill>
                <a:schemeClr val="accent2">
                  <a:lumMod val="75000"/>
                </a:schemeClr>
              </a:solidFill>
              <a:latin typeface="Times New Roman" panose="02020603050405020304" pitchFamily="18" charset="0"/>
              <a:ea typeface="宋体" panose="02010600030101010101" pitchFamily="2" charset="-122"/>
            </a:endParaRPr>
          </a:p>
        </p:txBody>
      </p:sp>
      <p:sp>
        <p:nvSpPr>
          <p:cNvPr id="3" name="内容占位符 2"/>
          <p:cNvSpPr>
            <a:spLocks noGrp="1"/>
          </p:cNvSpPr>
          <p:nvPr>
            <p:ph idx="1"/>
            <p:custDataLst>
              <p:tags r:id="rId2"/>
            </p:custDataLst>
          </p:nvPr>
        </p:nvSpPr>
        <p:spPr/>
        <p:txBody>
          <a:bodyPr/>
          <a:p>
            <a:pPr marL="0" indent="0">
              <a:lnSpc>
                <a:spcPct val="150000"/>
              </a:lnSpc>
              <a:buNone/>
            </a:pPr>
            <a:r>
              <a:rPr lang="zh-CN" altLang="en-US">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超导量子干涉器件（</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SQUID）</a:t>
            </a:r>
            <a:r>
              <a:rPr lang="zh-CN" altLang="en-US">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是一种灵敏度极高的磁通传感器，在生物磁成像、地球物理探测、超导转变边缘探测器（</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TES）</a:t>
            </a:r>
            <a:r>
              <a:rPr lang="zh-CN" altLang="en-US">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核心读出器件</a:t>
            </a:r>
            <a:r>
              <a:rPr lang="zh-CN" altLang="en-US">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等领域发挥着重要作用</a:t>
            </a:r>
            <a:r>
              <a:rPr lang="zh-CN" altLang="en-US">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。由于 </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SQUID </a:t>
            </a:r>
            <a:r>
              <a:rPr lang="zh-CN" altLang="en-US">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需在极低温环境下工作，其控制与信号读取必须依赖室温电子学系统来完成。因此，室温读出电子学的噪声、带宽等参数直接决定了 </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SQUID </a:t>
            </a:r>
            <a:r>
              <a:rPr lang="zh-CN" altLang="en-US">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系统的整体性能上限，是突破超导探测技术应用瓶颈的关键环节。</a:t>
            </a:r>
            <a:endParaRPr lang="zh-CN" altLang="en-US">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4" name="图片 3"/>
          <p:cNvPicPr>
            <a:picLocks noChangeAspect="1"/>
          </p:cNvPicPr>
          <p:nvPr/>
        </p:nvPicPr>
        <p:blipFill>
          <a:blip r:embed="rId3"/>
          <a:stretch>
            <a:fillRect/>
          </a:stretch>
        </p:blipFill>
        <p:spPr>
          <a:xfrm>
            <a:off x="310515" y="3740785"/>
            <a:ext cx="3641090" cy="2568575"/>
          </a:xfrm>
          <a:prstGeom prst="rect">
            <a:avLst/>
          </a:prstGeom>
        </p:spPr>
      </p:pic>
      <p:pic>
        <p:nvPicPr>
          <p:cNvPr id="5" name="图片 4"/>
          <p:cNvPicPr>
            <a:picLocks noChangeAspect="1"/>
          </p:cNvPicPr>
          <p:nvPr/>
        </p:nvPicPr>
        <p:blipFill>
          <a:blip r:embed="rId4"/>
          <a:stretch>
            <a:fillRect/>
          </a:stretch>
        </p:blipFill>
        <p:spPr>
          <a:xfrm>
            <a:off x="3835400" y="4163060"/>
            <a:ext cx="4514850" cy="2038350"/>
          </a:xfrm>
          <a:prstGeom prst="rect">
            <a:avLst/>
          </a:prstGeom>
        </p:spPr>
      </p:pic>
      <p:pic>
        <p:nvPicPr>
          <p:cNvPr id="6" name="图片 5"/>
          <p:cNvPicPr>
            <a:picLocks noChangeAspect="1"/>
          </p:cNvPicPr>
          <p:nvPr/>
        </p:nvPicPr>
        <p:blipFill>
          <a:blip r:embed="rId5"/>
          <a:stretch>
            <a:fillRect/>
          </a:stretch>
        </p:blipFill>
        <p:spPr>
          <a:xfrm>
            <a:off x="8503920" y="3482975"/>
            <a:ext cx="2607310" cy="2718435"/>
          </a:xfrm>
          <a:prstGeom prst="rect">
            <a:avLst/>
          </a:prstGeom>
        </p:spPr>
      </p:pic>
      <p:sp>
        <p:nvSpPr>
          <p:cNvPr id="7" name="矩形 6"/>
          <p:cNvSpPr/>
          <p:nvPr/>
        </p:nvSpPr>
        <p:spPr>
          <a:xfrm>
            <a:off x="1092835" y="6249670"/>
            <a:ext cx="2791460" cy="508000"/>
          </a:xfrm>
          <a:prstGeom prst="rect">
            <a:avLst/>
          </a:prstGeom>
        </p:spPr>
        <p:txBody>
          <a:bodyPr vert="horz" wrap="square" lIns="90000" tIns="46800" rIns="90000" bIns="46800" rtlCol="0">
            <a:normAutofit/>
          </a:bodyPr>
          <a:p>
            <a:pPr lvl="0" algn="l">
              <a:lnSpc>
                <a:spcPct val="150000"/>
              </a:lnSpc>
              <a:spcBef>
                <a:spcPts val="0"/>
              </a:spcBef>
              <a:spcAft>
                <a:spcPts val="1000"/>
              </a:spcAft>
              <a:buClrTx/>
              <a:buSzTx/>
              <a:buFont typeface="Arial" panose="020B0604020202020204" pitchFamily="34" charset="0"/>
            </a:pPr>
            <a:r>
              <a:rPr lang="en-US" altLang="zh-CN" sz="1400" spc="150">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sym typeface="+mn-ea"/>
              </a:rPr>
              <a:t>a. </a:t>
            </a:r>
            <a:r>
              <a:rPr lang="zh-CN" altLang="en-US" sz="1400" spc="150">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sym typeface="+mn-ea"/>
              </a:rPr>
              <a:t>点心磁测量位置</a:t>
            </a:r>
            <a:r>
              <a:rPr lang="zh-CN" altLang="en-US" sz="1400" spc="150">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sym typeface="+mn-ea"/>
              </a:rPr>
              <a:t>示意图</a:t>
            </a:r>
            <a:endParaRPr lang="zh-CN" altLang="en-US" sz="1400" spc="150">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9" name="矩形 8"/>
          <p:cNvSpPr/>
          <p:nvPr/>
        </p:nvSpPr>
        <p:spPr>
          <a:xfrm>
            <a:off x="4273550" y="6249670"/>
            <a:ext cx="3161030" cy="415290"/>
          </a:xfrm>
          <a:prstGeom prst="rect">
            <a:avLst/>
          </a:prstGeom>
        </p:spPr>
        <p:txBody>
          <a:bodyPr vert="horz" wrap="square" lIns="90000" tIns="46800" rIns="90000" bIns="46800" rtlCol="0">
            <a:normAutofit lnSpcReduction="10000"/>
          </a:bodyPr>
          <a:p>
            <a:pPr lvl="0" algn="l">
              <a:lnSpc>
                <a:spcPct val="150000"/>
              </a:lnSpc>
              <a:spcBef>
                <a:spcPts val="0"/>
              </a:spcBef>
              <a:spcAft>
                <a:spcPts val="1000"/>
              </a:spcAft>
              <a:buClrTx/>
              <a:buSzTx/>
              <a:buFont typeface="Arial" panose="020B0604020202020204" pitchFamily="34" charset="0"/>
            </a:pPr>
            <a:r>
              <a:rPr lang="en-US" altLang="zh-CN" sz="1400" spc="150">
                <a:uFillTx/>
                <a:latin typeface="Times New Roman" panose="02020603050405020304" pitchFamily="18" charset="0"/>
                <a:ea typeface="宋体" panose="02010600030101010101" pitchFamily="2" charset="-122"/>
                <a:cs typeface="Times New Roman" panose="02020603050405020304" pitchFamily="18" charset="0"/>
                <a:sym typeface="+mn-ea"/>
              </a:rPr>
              <a:t>b. </a:t>
            </a:r>
            <a:r>
              <a:rPr lang="en-US" altLang="zh-CN" sz="1400" spc="150">
                <a:uFillTx/>
                <a:latin typeface="Times New Roman" panose="02020603050405020304" pitchFamily="18" charset="0"/>
                <a:ea typeface="宋体" panose="02010600030101010101" pitchFamily="2" charset="-122"/>
                <a:cs typeface="Times New Roman" panose="02020603050405020304" pitchFamily="18" charset="0"/>
                <a:sym typeface="+mn-ea"/>
              </a:rPr>
              <a:t>吉林大学</a:t>
            </a:r>
            <a:r>
              <a:rPr lang="en-US" altLang="zh-CN" sz="1400" spc="150">
                <a:uFillTx/>
                <a:latin typeface="Times New Roman" panose="02020603050405020304" pitchFamily="18" charset="0"/>
                <a:ea typeface="宋体" panose="02010600030101010101" pitchFamily="2" charset="-122"/>
                <a:cs typeface="Times New Roman" panose="02020603050405020304" pitchFamily="18" charset="0"/>
                <a:sym typeface="+mn-ea"/>
              </a:rPr>
              <a:t>FTMG</a:t>
            </a:r>
            <a:r>
              <a:rPr lang="en-US" altLang="zh-CN" sz="1400" spc="150">
                <a:uFillTx/>
                <a:latin typeface="Times New Roman" panose="02020603050405020304" pitchFamily="18" charset="0"/>
                <a:ea typeface="宋体" panose="02010600030101010101" pitchFamily="2" charset="-122"/>
                <a:cs typeface="Times New Roman" panose="02020603050405020304" pitchFamily="18" charset="0"/>
                <a:sym typeface="+mn-ea"/>
              </a:rPr>
              <a:t>磁测系统</a:t>
            </a:r>
            <a:r>
              <a:rPr lang="en-US" altLang="zh-CN" sz="1400" spc="150">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1400" spc="150">
                <a:uFillTx/>
                <a:latin typeface="Times New Roman" panose="02020603050405020304" pitchFamily="18" charset="0"/>
                <a:ea typeface="宋体" panose="02010600030101010101" pitchFamily="2" charset="-122"/>
                <a:cs typeface="Times New Roman" panose="02020603050405020304" pitchFamily="18" charset="0"/>
                <a:sym typeface="+mn-ea"/>
              </a:rPr>
              <a:t>水下）</a:t>
            </a:r>
            <a:endParaRPr lang="en-US" altLang="zh-CN" sz="1400" spc="150">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10" name="矩形 9"/>
          <p:cNvSpPr/>
          <p:nvPr/>
        </p:nvSpPr>
        <p:spPr>
          <a:xfrm>
            <a:off x="7990205" y="6363970"/>
            <a:ext cx="4064000" cy="393700"/>
          </a:xfrm>
          <a:prstGeom prst="rect">
            <a:avLst/>
          </a:prstGeom>
        </p:spPr>
        <p:txBody>
          <a:bodyPr vert="horz" wrap="square" lIns="90000" tIns="46800" rIns="90000" bIns="46800" rtlCol="0">
            <a:normAutofit lnSpcReduction="10000"/>
          </a:bodyPr>
          <a:p>
            <a:pPr lvl="0" algn="l">
              <a:lnSpc>
                <a:spcPct val="150000"/>
              </a:lnSpc>
              <a:spcBef>
                <a:spcPts val="0"/>
              </a:spcBef>
              <a:spcAft>
                <a:spcPts val="1000"/>
              </a:spcAft>
              <a:buClrTx/>
              <a:buSzTx/>
              <a:buFont typeface="Arial" panose="020B0604020202020204" pitchFamily="34" charset="0"/>
            </a:pPr>
            <a:endParaRPr lang="en-US" altLang="zh-CN" sz="1400" spc="150">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12" name="矩形 11"/>
          <p:cNvSpPr/>
          <p:nvPr/>
        </p:nvSpPr>
        <p:spPr>
          <a:xfrm>
            <a:off x="8659495" y="6249670"/>
            <a:ext cx="2555240" cy="393700"/>
          </a:xfrm>
          <a:prstGeom prst="rect">
            <a:avLst/>
          </a:prstGeom>
        </p:spPr>
        <p:txBody>
          <a:bodyPr vert="horz" wrap="square" lIns="90000" tIns="46800" rIns="90000" bIns="46800" rtlCol="0">
            <a:noAutofit/>
          </a:bodyPr>
          <a:p>
            <a:pPr lvl="0" algn="l">
              <a:lnSpc>
                <a:spcPct val="150000"/>
              </a:lnSpc>
              <a:spcBef>
                <a:spcPts val="0"/>
              </a:spcBef>
              <a:spcAft>
                <a:spcPts val="1000"/>
              </a:spcAft>
              <a:buClrTx/>
              <a:buSzTx/>
              <a:buFont typeface="Arial" panose="020B0604020202020204" pitchFamily="34" charset="0"/>
            </a:pPr>
            <a:r>
              <a:rPr lang="en-US" altLang="zh-CN" sz="1400" spc="150">
                <a:uFillTx/>
                <a:latin typeface="Times New Roman" panose="02020603050405020304" pitchFamily="18" charset="0"/>
                <a:ea typeface="宋体" panose="02010600030101010101" pitchFamily="2" charset="-122"/>
                <a:cs typeface="Times New Roman" panose="02020603050405020304" pitchFamily="18" charset="0"/>
                <a:sym typeface="+mn-ea"/>
              </a:rPr>
              <a:t>c. </a:t>
            </a:r>
            <a:r>
              <a:rPr lang="en-US" altLang="zh-CN" sz="1400" spc="150">
                <a:uFillTx/>
                <a:latin typeface="Times New Roman" panose="02020603050405020304" pitchFamily="18" charset="0"/>
                <a:ea typeface="宋体" panose="02010600030101010101" pitchFamily="2" charset="-122"/>
                <a:cs typeface="Times New Roman" panose="02020603050405020304" pitchFamily="18" charset="0"/>
                <a:sym typeface="+mn-ea"/>
              </a:rPr>
              <a:t>AliCPT-1 </a:t>
            </a:r>
            <a:r>
              <a:rPr lang="en-US" altLang="zh-CN" sz="1400" spc="150">
                <a:uFillTx/>
                <a:latin typeface="Times New Roman" panose="02020603050405020304" pitchFamily="18" charset="0"/>
                <a:ea typeface="宋体" panose="02010600030101010101" pitchFamily="2" charset="-122"/>
                <a:cs typeface="Times New Roman" panose="02020603050405020304" pitchFamily="18" charset="0"/>
                <a:sym typeface="+mn-ea"/>
              </a:rPr>
              <a:t>望远镜</a:t>
            </a:r>
            <a:r>
              <a:rPr lang="en-US" altLang="zh-CN" sz="1400" spc="150">
                <a:uFillTx/>
                <a:latin typeface="Times New Roman" panose="02020603050405020304" pitchFamily="18" charset="0"/>
                <a:ea typeface="宋体" panose="02010600030101010101" pitchFamily="2" charset="-122"/>
                <a:cs typeface="Times New Roman" panose="02020603050405020304" pitchFamily="18" charset="0"/>
                <a:sym typeface="+mn-ea"/>
              </a:rPr>
              <a:t>截面图</a:t>
            </a:r>
            <a:endParaRPr lang="en-US" altLang="zh-CN" sz="1400" spc="150">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Tree>
    <p:custDataLst>
      <p:tags r:id="rId6"/>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 name="文本框 29"/>
          <p:cNvSpPr txBox="1"/>
          <p:nvPr/>
        </p:nvSpPr>
        <p:spPr>
          <a:xfrm>
            <a:off x="494665" y="4716145"/>
            <a:ext cx="5972175" cy="1692275"/>
          </a:xfrm>
          <a:prstGeom prst="rect">
            <a:avLst/>
          </a:prstGeom>
          <a:noFill/>
        </p:spPr>
        <p:txBody>
          <a:bodyPr wrap="square" rtlCol="0">
            <a:noAutofit/>
          </a:bodyPr>
          <a:p>
            <a:pPr indent="0" algn="just" fontAlgn="auto">
              <a:lnSpc>
                <a:spcPct val="150000"/>
              </a:lnSpc>
            </a:pP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SQUID是</a:t>
            </a:r>
            <a:r>
              <a:rPr lang="zh-CN" altLang="en-US">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由约瑟夫森节组成的环路结构，</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工作在mK或者几K温区的磁敏感器件，其响应可以认为是一种非线性放大器，要想实现对 TES电流信号的跨阻放大，需要借助室温电子学辅助读出。</a:t>
            </a:r>
            <a:endPar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a:p>
            <a:pPr indent="0" algn="just" fontAlgn="auto">
              <a:lnSpc>
                <a:spcPct val="150000"/>
              </a:lnSpc>
            </a:pPr>
            <a:endParaRPr lang="zh-CN" altLang="en-US"/>
          </a:p>
        </p:txBody>
      </p:sp>
      <p:pic>
        <p:nvPicPr>
          <p:cNvPr id="21" name="图片 20"/>
          <p:cNvPicPr>
            <a:picLocks noChangeAspect="1"/>
          </p:cNvPicPr>
          <p:nvPr/>
        </p:nvPicPr>
        <p:blipFill>
          <a:blip r:embed="rId1"/>
          <a:stretch>
            <a:fillRect/>
          </a:stretch>
        </p:blipFill>
        <p:spPr>
          <a:xfrm>
            <a:off x="337820" y="1313815"/>
            <a:ext cx="6636385" cy="3402330"/>
          </a:xfrm>
          <a:prstGeom prst="rect">
            <a:avLst/>
          </a:prstGeom>
        </p:spPr>
      </p:pic>
      <p:pic>
        <p:nvPicPr>
          <p:cNvPr id="6" name="图片 5"/>
          <p:cNvPicPr>
            <a:picLocks noChangeAspect="1"/>
          </p:cNvPicPr>
          <p:nvPr/>
        </p:nvPicPr>
        <p:blipFill>
          <a:blip r:embed="rId2"/>
          <a:stretch>
            <a:fillRect/>
          </a:stretch>
        </p:blipFill>
        <p:spPr>
          <a:xfrm>
            <a:off x="7127240" y="1143000"/>
            <a:ext cx="4121150" cy="2387600"/>
          </a:xfrm>
          <a:prstGeom prst="rect">
            <a:avLst/>
          </a:prstGeom>
        </p:spPr>
      </p:pic>
      <p:sp>
        <p:nvSpPr>
          <p:cNvPr id="7" name="文本框 6"/>
          <p:cNvSpPr txBox="1"/>
          <p:nvPr/>
        </p:nvSpPr>
        <p:spPr>
          <a:xfrm>
            <a:off x="6727190" y="3472180"/>
            <a:ext cx="5186045" cy="1000125"/>
          </a:xfrm>
          <a:prstGeom prst="rect">
            <a:avLst/>
          </a:prstGeom>
          <a:noFill/>
        </p:spPr>
        <p:txBody>
          <a:bodyPr wrap="square" rtlCol="0">
            <a:noAutofit/>
          </a:bodyPr>
          <a:p>
            <a:pPr lvl="0" algn="just">
              <a:lnSpc>
                <a:spcPct val="150000"/>
              </a:lnSpc>
              <a:buClrTx/>
              <a:buSzTx/>
              <a:buFontTx/>
            </a:pP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假设</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 SQUID </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两个约瑟夫森结完全相同，根据约瑟夫森第一方程</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 ，流过结的总电流</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 I </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应满足</a:t>
            </a:r>
            <a:endPar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pic>
        <p:nvPicPr>
          <p:cNvPr id="8" name="图片 7"/>
          <p:cNvPicPr>
            <a:picLocks noChangeAspect="1"/>
          </p:cNvPicPr>
          <p:nvPr/>
        </p:nvPicPr>
        <p:blipFill>
          <a:blip r:embed="rId3"/>
          <a:stretch>
            <a:fillRect/>
          </a:stretch>
        </p:blipFill>
        <p:spPr>
          <a:xfrm>
            <a:off x="8462010" y="4347845"/>
            <a:ext cx="2197100" cy="368300"/>
          </a:xfrm>
          <a:prstGeom prst="rect">
            <a:avLst/>
          </a:prstGeom>
        </p:spPr>
      </p:pic>
      <p:sp>
        <p:nvSpPr>
          <p:cNvPr id="9" name="文本框 8"/>
          <p:cNvSpPr txBox="1"/>
          <p:nvPr/>
        </p:nvSpPr>
        <p:spPr>
          <a:xfrm>
            <a:off x="6727190" y="4598670"/>
            <a:ext cx="5186045" cy="1223010"/>
          </a:xfrm>
          <a:prstGeom prst="rect">
            <a:avLst/>
          </a:prstGeom>
          <a:noFill/>
        </p:spPr>
        <p:txBody>
          <a:bodyPr wrap="square" rtlCol="0">
            <a:noAutofit/>
          </a:bodyPr>
          <a:p>
            <a:pPr lvl="0" algn="just">
              <a:lnSpc>
                <a:spcPct val="150000"/>
              </a:lnSpc>
              <a:buClrTx/>
              <a:buSzTx/>
              <a:buFontTx/>
            </a:pP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其中</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 φ1 </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和</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 φ2 </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分别表示两个结两端的相位差，在</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 SQUID </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超导环路中，相位差满足磁通量子化条件：</a:t>
            </a:r>
            <a:endPar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10" name="文本框 9"/>
          <p:cNvSpPr txBox="1"/>
          <p:nvPr/>
        </p:nvSpPr>
        <p:spPr>
          <a:xfrm>
            <a:off x="6727190" y="5821680"/>
            <a:ext cx="4064000" cy="368300"/>
          </a:xfrm>
          <a:prstGeom prst="rect">
            <a:avLst/>
          </a:prstGeom>
          <a:noFill/>
        </p:spPr>
        <p:txBody>
          <a:bodyPr wrap="square" rtlCol="0">
            <a:noAutofit/>
          </a:bodyPr>
          <a:p>
            <a:pPr lvl="0" algn="just">
              <a:lnSpc>
                <a:spcPct val="150000"/>
              </a:lnSpc>
              <a:buClrTx/>
              <a:buSzTx/>
              <a:buFontTx/>
            </a:pP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如果环路自感小到可以忽略，</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可得：</a:t>
            </a:r>
            <a:endPar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pic>
        <p:nvPicPr>
          <p:cNvPr id="11" name="图片 10"/>
          <p:cNvPicPr>
            <a:picLocks noChangeAspect="1"/>
          </p:cNvPicPr>
          <p:nvPr/>
        </p:nvPicPr>
        <p:blipFill>
          <a:blip r:embed="rId4"/>
          <a:stretch>
            <a:fillRect/>
          </a:stretch>
        </p:blipFill>
        <p:spPr>
          <a:xfrm>
            <a:off x="8474710" y="6251575"/>
            <a:ext cx="1949450" cy="501650"/>
          </a:xfrm>
          <a:prstGeom prst="rect">
            <a:avLst/>
          </a:prstGeom>
        </p:spPr>
      </p:pic>
      <p:pic>
        <p:nvPicPr>
          <p:cNvPr id="12" name="图片 11"/>
          <p:cNvPicPr>
            <a:picLocks noChangeAspect="1"/>
          </p:cNvPicPr>
          <p:nvPr/>
        </p:nvPicPr>
        <p:blipFill>
          <a:blip r:embed="rId5"/>
          <a:stretch>
            <a:fillRect/>
          </a:stretch>
        </p:blipFill>
        <p:spPr>
          <a:xfrm>
            <a:off x="8462010" y="5533390"/>
            <a:ext cx="1962150" cy="438150"/>
          </a:xfrm>
          <a:prstGeom prst="rect">
            <a:avLst/>
          </a:prstGeom>
        </p:spPr>
      </p:pic>
      <p:sp>
        <p:nvSpPr>
          <p:cNvPr id="13" name="文本框 12"/>
          <p:cNvSpPr txBox="1"/>
          <p:nvPr/>
        </p:nvSpPr>
        <p:spPr>
          <a:xfrm>
            <a:off x="0" y="231081"/>
            <a:ext cx="4094480" cy="521970"/>
          </a:xfrm>
          <a:prstGeom prst="rect">
            <a:avLst/>
          </a:prstGeom>
          <a:noFill/>
        </p:spPr>
        <p:txBody>
          <a:bodyPr wrap="none" rtlCol="0">
            <a:spAutoFit/>
          </a:bodyPr>
          <a:lstStyle/>
          <a:p>
            <a:pPr lvl="0" algn="l">
              <a:buClrTx/>
              <a:buSzTx/>
              <a:buFontTx/>
            </a:pPr>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超导量子干涉仪基本原理</a:t>
            </a:r>
            <a:endPar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2" name="灯片编号占位符 1"/>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6"/>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7171055" y="1809750"/>
            <a:ext cx="4483100" cy="3238500"/>
          </a:xfrm>
          <a:prstGeom prst="rect">
            <a:avLst/>
          </a:prstGeom>
        </p:spPr>
      </p:pic>
      <p:sp>
        <p:nvSpPr>
          <p:cNvPr id="12" name="文本框 11"/>
          <p:cNvSpPr txBox="1"/>
          <p:nvPr/>
        </p:nvSpPr>
        <p:spPr>
          <a:xfrm>
            <a:off x="0" y="231081"/>
            <a:ext cx="3738880" cy="521970"/>
          </a:xfrm>
          <a:prstGeom prst="rect">
            <a:avLst/>
          </a:prstGeom>
          <a:noFill/>
        </p:spPr>
        <p:txBody>
          <a:bodyPr wrap="none" rtlCol="0">
            <a:spAutoFit/>
          </a:bodyPr>
          <a:lstStyle/>
          <a:p>
            <a:pPr algn="l"/>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室温端电子学读出原理</a:t>
            </a:r>
            <a:endPar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5" name="文本框 4"/>
              <p:cNvSpPr txBox="1"/>
              <p:nvPr/>
            </p:nvSpPr>
            <p:spPr>
              <a:xfrm>
                <a:off x="483870" y="1036320"/>
                <a:ext cx="6594475" cy="1337945"/>
              </a:xfrm>
              <a:prstGeom prst="rect">
                <a:avLst/>
              </a:prstGeom>
              <a:noFill/>
            </p:spPr>
            <p:txBody>
              <a:bodyPr wrap="square" rtlCol="0">
                <a:spAutoFit/>
              </a:bodyPr>
              <a:p>
                <a:pPr indent="0" fontAlgn="auto">
                  <a:lnSpc>
                    <a:spcPct val="150000"/>
                  </a:lnSpc>
                </a:pPr>
                <a14:m>
                  <m:oMath xmlns:m="http://schemas.openxmlformats.org/officeDocument/2006/math">
                    <m:sSub>
                      <m:sSubPr>
                        <m:ctrlPr>
                          <a:rPr lang="en-US" altLang="zh-CN" i="1">
                            <a:solidFill>
                              <a:schemeClr val="accent1">
                                <a:lumMod val="75000"/>
                              </a:schemeClr>
                            </a:solidFill>
                            <a:latin typeface="Cambria Math" panose="02040503050406030204" charset="0"/>
                            <a:ea typeface="宋体" panose="02010600030101010101" pitchFamily="2" charset="-122"/>
                            <a:cs typeface="Cambria Math" panose="02040503050406030204" charset="0"/>
                          </a:rPr>
                        </m:ctrlPr>
                      </m:sSubPr>
                      <m:e>
                        <m:r>
                          <a:rPr lang="en-US" altLang="zh-CN" i="1">
                            <a:solidFill>
                              <a:schemeClr val="accent1">
                                <a:lumMod val="75000"/>
                              </a:schemeClr>
                            </a:solidFill>
                            <a:latin typeface="Cambria Math" panose="02040503050406030204" charset="0"/>
                            <a:ea typeface="宋体" panose="02010600030101010101" pitchFamily="2" charset="-122"/>
                            <a:cs typeface="Cambria Math" panose="02040503050406030204" charset="0"/>
                          </a:rPr>
                          <m:t>𝐼</m:t>
                        </m:r>
                      </m:e>
                      <m:sub>
                        <m:r>
                          <m:rPr>
                            <m:sty m:val="p"/>
                          </m:rPr>
                          <a:rPr lang="en-US" altLang="zh-CN">
                            <a:solidFill>
                              <a:schemeClr val="accent1">
                                <a:lumMod val="75000"/>
                              </a:schemeClr>
                            </a:solidFill>
                            <a:latin typeface="Cambria Math" panose="02040503050406030204" charset="0"/>
                            <a:ea typeface="宋体" panose="02010600030101010101" pitchFamily="2" charset="-122"/>
                            <a:cs typeface="Cambria Math" panose="02040503050406030204" charset="0"/>
                          </a:rPr>
                          <m:t>max</m:t>
                        </m:r>
                      </m:sub>
                    </m:sSub>
                  </m:oMath>
                </a14:m>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可以认为是 SQUID 刚要失超时的拐点电流，可以看出</a:t>
                </a:r>
                <a14:m>
                  <m:oMath xmlns:m="http://schemas.openxmlformats.org/officeDocument/2006/math">
                    <m:sSub>
                      <m:sSubPr>
                        <m:ctrlPr>
                          <a:rPr lang="en-US" altLang="zh-CN" i="1">
                            <a:solidFill>
                              <a:schemeClr val="accent1">
                                <a:lumMod val="75000"/>
                              </a:schemeClr>
                            </a:solidFill>
                            <a:latin typeface="Cambria Math" panose="02040503050406030204" charset="0"/>
                            <a:ea typeface="宋体" panose="02010600030101010101" pitchFamily="2" charset="-122"/>
                            <a:cs typeface="Cambria Math" panose="02040503050406030204" charset="0"/>
                          </a:rPr>
                        </m:ctrlPr>
                      </m:sSubPr>
                      <m:e>
                        <m:r>
                          <a:rPr lang="en-US" altLang="zh-CN" i="1">
                            <a:solidFill>
                              <a:schemeClr val="accent1">
                                <a:lumMod val="75000"/>
                              </a:schemeClr>
                            </a:solidFill>
                            <a:latin typeface="Cambria Math" panose="02040503050406030204" charset="0"/>
                            <a:ea typeface="宋体" panose="02010600030101010101" pitchFamily="2" charset="-122"/>
                            <a:cs typeface="Cambria Math" panose="02040503050406030204" charset="0"/>
                          </a:rPr>
                          <m:t>𝐼</m:t>
                        </m:r>
                      </m:e>
                      <m:sub>
                        <m:r>
                          <m:rPr>
                            <m:sty m:val="p"/>
                          </m:rPr>
                          <a:rPr lang="en-US" altLang="zh-CN">
                            <a:solidFill>
                              <a:schemeClr val="accent1">
                                <a:lumMod val="75000"/>
                              </a:schemeClr>
                            </a:solidFill>
                            <a:latin typeface="Cambria Math" panose="02040503050406030204" charset="0"/>
                            <a:ea typeface="宋体" panose="02010600030101010101" pitchFamily="2" charset="-122"/>
                            <a:cs typeface="Cambria Math" panose="02040503050406030204" charset="0"/>
                          </a:rPr>
                          <m:t>max</m:t>
                        </m:r>
                      </m:sub>
                    </m:sSub>
                  </m:oMath>
                </a14:m>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随</a:t>
                </a:r>
                <a14:m>
                  <m:oMath xmlns:m="http://schemas.openxmlformats.org/officeDocument/2006/math">
                    <m:sSub>
                      <m:sSubPr>
                        <m:ctrlPr>
                          <a:rPr lang="en-US" altLang="zh-CN" i="1">
                            <a:solidFill>
                              <a:schemeClr val="accent1">
                                <a:lumMod val="75000"/>
                              </a:schemeClr>
                            </a:solidFill>
                            <a:latin typeface="Cambria Math" panose="02040503050406030204" charset="0"/>
                            <a:ea typeface="宋体" panose="02010600030101010101" pitchFamily="2" charset="-122"/>
                            <a:cs typeface="Cambria Math" panose="02040503050406030204" charset="0"/>
                          </a:rPr>
                        </m:ctrlPr>
                      </m:sSubPr>
                      <m:e>
                        <m:r>
                          <a:rPr lang="en-US" altLang="zh-CN" i="1">
                            <a:solidFill>
                              <a:schemeClr val="accent1">
                                <a:lumMod val="75000"/>
                              </a:schemeClr>
                            </a:solidFill>
                            <a:latin typeface="Cambria Math" panose="02040503050406030204" charset="0"/>
                            <a:ea typeface="宋体" panose="02010600030101010101" pitchFamily="2" charset="-122"/>
                            <a:cs typeface="Cambria Math" panose="02040503050406030204" charset="0"/>
                          </a:rPr>
                          <m:t>∅</m:t>
                        </m:r>
                      </m:e>
                      <m:sub>
                        <m:r>
                          <m:rPr>
                            <m:sty m:val="p"/>
                          </m:rPr>
                          <a:rPr lang="en-US" altLang="zh-CN">
                            <a:solidFill>
                              <a:schemeClr val="accent1">
                                <a:lumMod val="75000"/>
                              </a:schemeClr>
                            </a:solidFill>
                            <a:latin typeface="Cambria Math" panose="02040503050406030204" charset="0"/>
                            <a:ea typeface="宋体" panose="02010600030101010101" pitchFamily="2" charset="-122"/>
                            <a:cs typeface="Cambria Math" panose="02040503050406030204" charset="0"/>
                          </a:rPr>
                          <m:t>in</m:t>
                        </m:r>
                      </m:sub>
                    </m:sSub>
                  </m:oMath>
                </a14:m>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呈周期性变化，因此称之为</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非线性放大器</a:t>
                </a:r>
                <a:r>
                  <a:rPr lang="zh-CN" altLang="en-US">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。利用</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磁通锁定环路FLL，可以实现系统的线性放大。</a:t>
                </a:r>
                <a:endPar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mc:Choice>
        <mc:Fallback>
          <p:sp>
            <p:nvSpPr>
              <p:cNvPr id="5" name="文本框 4"/>
              <p:cNvSpPr txBox="1">
                <a:spLocks noRot="1" noChangeAspect="1" noMove="1" noResize="1" noEditPoints="1" noAdjustHandles="1" noChangeArrowheads="1" noChangeShapeType="1" noTextEdit="1"/>
              </p:cNvSpPr>
              <p:nvPr/>
            </p:nvSpPr>
            <p:spPr>
              <a:xfrm>
                <a:off x="483870" y="1036320"/>
                <a:ext cx="6594475" cy="1337945"/>
              </a:xfrm>
              <a:prstGeom prst="rect">
                <a:avLst/>
              </a:prstGeom>
              <a:blipFill rotWithShape="1">
                <a:blip r:embed="rId2"/>
                <a:stretch>
                  <a:fillRect/>
                </a:stretch>
              </a:blipFill>
            </p:spPr>
            <p:txBody>
              <a:bodyPr/>
              <a:lstStyle/>
              <a:p>
                <a:r>
                  <a:rPr lang="zh-CN" altLang="en-US">
                    <a:noFill/>
                  </a:rPr>
                  <a:t> </a:t>
                </a:r>
              </a:p>
            </p:txBody>
          </p:sp>
        </mc:Fallback>
      </mc:AlternateContent>
      <p:sp>
        <p:nvSpPr>
          <p:cNvPr id="4" name="标题 3"/>
          <p:cNvSpPr>
            <a:spLocks noGrp="1"/>
          </p:cNvSpPr>
          <p:nvPr>
            <p:ph type="title"/>
            <p:custDataLst>
              <p:tags r:id="rId3"/>
            </p:custDataLst>
          </p:nvPr>
        </p:nvSpPr>
        <p:spPr>
          <a:xfrm>
            <a:off x="483870" y="2266950"/>
            <a:ext cx="2556510" cy="705485"/>
          </a:xfrm>
        </p:spPr>
        <p:txBody>
          <a:bodyPr/>
          <a:p>
            <a:r>
              <a:rPr lang="zh-CN" altLang="en-US" sz="1800" b="1">
                <a:solidFill>
                  <a:schemeClr val="accent2">
                    <a:lumMod val="75000"/>
                  </a:schemeClr>
                </a:solidFill>
                <a:latin typeface="宋体" panose="02010600030101010101" pitchFamily="2" charset="-122"/>
                <a:ea typeface="宋体" panose="02010600030101010101" pitchFamily="2" charset="-122"/>
              </a:rPr>
              <a:t>磁通锁定</a:t>
            </a:r>
            <a:r>
              <a:rPr lang="zh-CN" altLang="en-US" sz="1800" b="1">
                <a:solidFill>
                  <a:schemeClr val="accent2">
                    <a:lumMod val="75000"/>
                  </a:schemeClr>
                </a:solidFill>
                <a:latin typeface="宋体" panose="02010600030101010101" pitchFamily="2" charset="-122"/>
                <a:ea typeface="宋体" panose="02010600030101010101" pitchFamily="2" charset="-122"/>
              </a:rPr>
              <a:t>环路原理：</a:t>
            </a:r>
            <a:endParaRPr lang="zh-CN" altLang="en-US" sz="1800" b="1">
              <a:solidFill>
                <a:schemeClr val="accent2">
                  <a:lumMod val="75000"/>
                </a:schemeClr>
              </a:solidFill>
              <a:latin typeface="宋体" panose="02010600030101010101" pitchFamily="2" charset="-122"/>
              <a:ea typeface="宋体" panose="02010600030101010101" pitchFamily="2" charset="-122"/>
            </a:endParaRPr>
          </a:p>
        </p:txBody>
      </p:sp>
      <p:sp>
        <p:nvSpPr>
          <p:cNvPr id="6" name="矩形 5"/>
          <p:cNvSpPr/>
          <p:nvPr/>
        </p:nvSpPr>
        <p:spPr>
          <a:xfrm>
            <a:off x="483870" y="2794635"/>
            <a:ext cx="6452235" cy="1519555"/>
          </a:xfrm>
          <a:prstGeom prst="rect">
            <a:avLst/>
          </a:prstGeom>
        </p:spPr>
        <p:txBody>
          <a:bodyPr vert="horz" wrap="square" lIns="90000" tIns="46800" rIns="90000" bIns="46800" rtlCol="0" anchor="ctr" anchorCtr="0">
            <a:noAutofit/>
          </a:bodyPr>
          <a:p>
            <a:pPr lvl="0" indent="0" algn="l" fontAlgn="auto">
              <a:lnSpc>
                <a:spcPct val="150000"/>
              </a:lnSpc>
              <a:buClrTx/>
              <a:buSzTx/>
              <a:buFontTx/>
            </a:pPr>
            <a:r>
              <a:rPr lang="en-US" altLang="zh-CN" sz="17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磁通锁定环路原理本质上是一种引入PID算法的线性放大技术。</a:t>
            </a:r>
            <a:endParaRPr lang="en-US" altLang="zh-CN" sz="17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a:p>
            <a:pPr lvl="0" indent="0" algn="l" fontAlgn="auto">
              <a:lnSpc>
                <a:spcPct val="150000"/>
              </a:lnSpc>
              <a:buClrTx/>
              <a:buSzTx/>
              <a:buFontTx/>
            </a:pPr>
            <a:r>
              <a:rPr lang="en-US" altLang="zh-CN" sz="17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右图是一个典型的电子学实现PID算法的模拟反馈（AFB）电路。</a:t>
            </a:r>
            <a:endParaRPr lang="en-US" altLang="zh-CN" sz="17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a:p>
            <a:pPr lvl="0" indent="0" algn="l" fontAlgn="auto">
              <a:lnSpc>
                <a:spcPct val="150000"/>
              </a:lnSpc>
              <a:buClrTx/>
              <a:buSzTx/>
              <a:buFontTx/>
            </a:pPr>
            <a:r>
              <a:rPr lang="en-US" altLang="zh-CN" sz="17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求解电路可得：</a:t>
            </a:r>
            <a:endParaRPr lang="en-US" altLang="zh-CN" sz="17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pic>
        <p:nvPicPr>
          <p:cNvPr id="10" name="图片 9"/>
          <p:cNvPicPr>
            <a:picLocks noChangeAspect="1"/>
          </p:cNvPicPr>
          <p:nvPr/>
        </p:nvPicPr>
        <p:blipFill>
          <a:blip r:embed="rId4"/>
          <a:stretch>
            <a:fillRect/>
          </a:stretch>
        </p:blipFill>
        <p:spPr>
          <a:xfrm>
            <a:off x="1069975" y="4500880"/>
            <a:ext cx="5588000" cy="615950"/>
          </a:xfrm>
          <a:prstGeom prst="rect">
            <a:avLst/>
          </a:prstGeom>
        </p:spPr>
      </p:pic>
      <p:sp>
        <p:nvSpPr>
          <p:cNvPr id="11" name="矩形 10"/>
          <p:cNvSpPr/>
          <p:nvPr/>
        </p:nvSpPr>
        <p:spPr>
          <a:xfrm>
            <a:off x="483870" y="5303520"/>
            <a:ext cx="6687820" cy="876935"/>
          </a:xfrm>
          <a:prstGeom prst="rect">
            <a:avLst/>
          </a:prstGeom>
        </p:spPr>
        <p:txBody>
          <a:bodyPr vert="horz" wrap="square" lIns="90000" tIns="46800" rIns="90000" bIns="46800" rtlCol="0" anchor="ctr" anchorCtr="0">
            <a:noAutofit/>
          </a:bodyPr>
          <a:p>
            <a:pPr lvl="0" algn="l">
              <a:lnSpc>
                <a:spcPct val="150000"/>
              </a:lnSpc>
              <a:buClrTx/>
              <a:buSzTx/>
              <a:buFontTx/>
            </a:pPr>
            <a:r>
              <a:rPr lang="en-US" altLang="zh-CN" sz="17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等式右第一项为比例（P），第二项为积分（I</a:t>
            </a:r>
            <a:r>
              <a:rPr lang="en-US" altLang="zh-CN" sz="17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），第三项为微分（D）</a:t>
            </a:r>
            <a:endParaRPr lang="en-US" altLang="zh-CN" sz="170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2" name="灯片编号占位符 1"/>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0" y="231081"/>
            <a:ext cx="2296795" cy="521970"/>
          </a:xfrm>
          <a:prstGeom prst="rect">
            <a:avLst/>
          </a:prstGeom>
          <a:noFill/>
        </p:spPr>
        <p:txBody>
          <a:bodyPr wrap="none" rtlCol="0">
            <a:spAutoFit/>
          </a:bodyPr>
          <a:lstStyle/>
          <a:p>
            <a:pPr algn="l"/>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AFB板卡</a:t>
            </a:r>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设计</a:t>
            </a:r>
            <a:endPar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3" name="灯片编号占位符 2"/>
          <p:cNvSpPr>
            <a:spLocks noGrp="1"/>
          </p:cNvSpPr>
          <p:nvPr>
            <p:ph type="sldNum" sz="quarter" idx="12"/>
          </p:nvPr>
        </p:nvSpPr>
        <p:spPr/>
        <p:txBody>
          <a:bodyPr/>
          <a:p>
            <a:fld id="{49AE70B2-8BF9-45C0-BB95-33D1B9D3A854}" type="slidenum">
              <a:rPr lang="zh-CN" altLang="en-US" smtClean="0"/>
            </a:fld>
            <a:endParaRPr lang="zh-CN" altLang="en-US"/>
          </a:p>
        </p:txBody>
      </p:sp>
      <p:sp>
        <p:nvSpPr>
          <p:cNvPr id="2" name="矩形 1"/>
          <p:cNvSpPr/>
          <p:nvPr/>
        </p:nvSpPr>
        <p:spPr>
          <a:xfrm>
            <a:off x="3865245" y="4789805"/>
            <a:ext cx="1746885" cy="21907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文本框 4"/>
          <p:cNvSpPr txBox="1"/>
          <p:nvPr/>
        </p:nvSpPr>
        <p:spPr>
          <a:xfrm>
            <a:off x="6581140" y="1075055"/>
            <a:ext cx="5431790" cy="4707890"/>
          </a:xfrm>
          <a:prstGeom prst="rect">
            <a:avLst/>
          </a:prstGeom>
          <a:noFill/>
        </p:spPr>
        <p:txBody>
          <a:bodyPr wrap="square" rtlCol="0">
            <a:spAutoFit/>
          </a:bodyPr>
          <a:p>
            <a:pPr lvl="0" algn="l">
              <a:lnSpc>
                <a:spcPct val="150000"/>
              </a:lnSpc>
              <a:buClrTx/>
              <a:buSzTx/>
              <a:buFontTx/>
            </a:pPr>
            <a:r>
              <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模拟反馈部分采用两级放大的形式，</a:t>
            </a:r>
            <a:r>
              <a:rPr kumimoji="1" lang="zh-CN" altLang="en-US" sz="20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第一级</a:t>
            </a:r>
            <a:r>
              <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放大器使用商用精密仪表放大器，放大倍数为</a:t>
            </a:r>
            <a:r>
              <a:rPr kumimoji="1" lang="en-US" altLang="zh-CN" sz="20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100</a:t>
            </a:r>
            <a:r>
              <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倍；</a:t>
            </a:r>
            <a:r>
              <a:rPr kumimoji="1" lang="zh-CN" altLang="en-US" sz="2000" dirty="0">
                <a:solidFill>
                  <a:schemeClr val="accent4">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第二级</a:t>
            </a:r>
            <a:r>
              <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放大器低频增益为</a:t>
            </a:r>
            <a:r>
              <a:rPr kumimoji="1" lang="en-US" altLang="zh-CN" sz="2000" dirty="0">
                <a:solidFill>
                  <a:schemeClr val="accent4">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20</a:t>
            </a:r>
            <a:r>
              <a:rPr kumimoji="1" lang="zh-CN" altLang="en-US" sz="2000" dirty="0">
                <a:solidFill>
                  <a:schemeClr val="accent4">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倍</a:t>
            </a:r>
            <a:r>
              <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；在未锁定时，整个电路增益为</a:t>
            </a:r>
            <a:r>
              <a:rPr kumimoji="1" lang="en-US" altLang="zh-CN"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2000</a:t>
            </a:r>
            <a:r>
              <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倍。</a:t>
            </a:r>
            <a:endPar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a:p>
            <a:pPr lvl="0" algn="l">
              <a:lnSpc>
                <a:spcPct val="150000"/>
              </a:lnSpc>
              <a:buClrTx/>
              <a:buSzTx/>
              <a:buFontTx/>
            </a:pPr>
            <a:r>
              <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每个通道在锁定时的</a:t>
            </a:r>
            <a:r>
              <a:rPr kumimoji="1" lang="zh-CN" altLang="en-US" sz="20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反馈电阻</a:t>
            </a:r>
            <a:r>
              <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有三个挡位，分别是</a:t>
            </a:r>
            <a:r>
              <a:rPr kumimoji="1" lang="en-US" altLang="zh-CN" sz="20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10K</a:t>
            </a:r>
            <a:r>
              <a:rPr kumimoji="1" lang="zh-CN" altLang="en-US" sz="20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t>
            </a:r>
            <a:r>
              <a:rPr kumimoji="1" lang="en-US" altLang="zh-CN" sz="20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30K</a:t>
            </a:r>
            <a:r>
              <a:rPr kumimoji="1" lang="zh-CN" altLang="en-US" sz="20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与</a:t>
            </a:r>
            <a:r>
              <a:rPr kumimoji="1" lang="en-US" altLang="zh-CN" sz="20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100KΩ</a:t>
            </a:r>
            <a:r>
              <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，通过多通道多路选择器进行控制。</a:t>
            </a:r>
            <a:endPar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a:p>
            <a:pPr lvl="0" algn="l">
              <a:lnSpc>
                <a:spcPct val="150000"/>
              </a:lnSpc>
              <a:buClrTx/>
              <a:buSzTx/>
              <a:buFontTx/>
            </a:pPr>
            <a:r>
              <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电路的</a:t>
            </a:r>
            <a:r>
              <a:rPr kumimoji="1" lang="en-US" altLang="zh-CN"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 PI</a:t>
            </a:r>
            <a:r>
              <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（比例、积分）参数同样也可以通过多通道多路选择器进行控制。</a:t>
            </a:r>
            <a:endPar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a:p>
            <a:pPr lvl="0" algn="l">
              <a:lnSpc>
                <a:spcPct val="150000"/>
              </a:lnSpc>
              <a:buClrTx/>
              <a:buSzTx/>
              <a:buFontTx/>
            </a:pPr>
            <a:endParaRPr kumimoji="1" lang="zh-CN" altLang="en-US" sz="20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graphicFrame>
        <p:nvGraphicFramePr>
          <p:cNvPr id="11" name="对象 10">
            <a:hlinkClick r:id="" action="ppaction://ole?verb="/>
          </p:cNvPr>
          <p:cNvGraphicFramePr>
            <a:graphicFrameLocks noChangeAspect="1"/>
          </p:cNvGraphicFramePr>
          <p:nvPr/>
        </p:nvGraphicFramePr>
        <p:xfrm>
          <a:off x="229235" y="1831340"/>
          <a:ext cx="6140450" cy="2562225"/>
        </p:xfrm>
        <a:graphic>
          <a:graphicData uri="http://schemas.openxmlformats.org/presentationml/2006/ole">
            <mc:AlternateContent xmlns:mc="http://schemas.openxmlformats.org/markup-compatibility/2006">
              <mc:Choice xmlns:v="urn:schemas-microsoft-com:vml" Requires="v">
                <p:oleObj spid="_x0000_s1025" name="" r:id="rId1" imgW="6805295" imgH="2839720" progId="Visio.Drawing.15">
                  <p:embed/>
                </p:oleObj>
              </mc:Choice>
              <mc:Fallback>
                <p:oleObj name="" r:id="rId1" imgW="6805295" imgH="2839720" progId="Visio.Drawing.15">
                  <p:embed/>
                  <p:pic>
                    <p:nvPicPr>
                      <p:cNvPr id="0" name="图片 1024"/>
                      <p:cNvPicPr/>
                      <p:nvPr/>
                    </p:nvPicPr>
                    <p:blipFill>
                      <a:blip r:embed="rId2"/>
                      <a:stretch>
                        <a:fillRect/>
                      </a:stretch>
                    </p:blipFill>
                    <p:spPr>
                      <a:xfrm>
                        <a:off x="229235" y="1831340"/>
                        <a:ext cx="6140450" cy="2562225"/>
                      </a:xfrm>
                      <a:prstGeom prst="rect">
                        <a:avLst/>
                      </a:prstGeom>
                    </p:spPr>
                  </p:pic>
                </p:oleObj>
              </mc:Fallback>
            </mc:AlternateContent>
          </a:graphicData>
        </a:graphic>
      </p:graphicFrame>
      <p:sp>
        <p:nvSpPr>
          <p:cNvPr id="13" name="文本框 12"/>
          <p:cNvSpPr txBox="1"/>
          <p:nvPr/>
        </p:nvSpPr>
        <p:spPr>
          <a:xfrm>
            <a:off x="793115" y="4582160"/>
            <a:ext cx="5434330" cy="1645285"/>
          </a:xfrm>
          <a:prstGeom prst="rect">
            <a:avLst/>
          </a:prstGeom>
          <a:noFill/>
        </p:spPr>
        <p:txBody>
          <a:bodyPr wrap="square" rtlCol="0">
            <a:noAutofit/>
          </a:bodyPr>
          <a:p>
            <a:pPr lvl="0" algn="l">
              <a:lnSpc>
                <a:spcPct val="150000"/>
              </a:lnSpc>
              <a:buClrTx/>
              <a:buSzTx/>
              <a:buFontTx/>
            </a:pP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AFB板卡搭载了两片8通道DAC芯片，可以实现同时给两通道两级DC-SQUID提供偏置源并对</a:t>
            </a:r>
            <a:r>
              <a:rPr lang="en-US" altLang="zh-CN"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SQUID</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输出信号放大锁定。</a:t>
            </a: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a:p>
            <a:pPr lvl="0" algn="l">
              <a:lnSpc>
                <a:spcPct val="150000"/>
              </a:lnSpc>
              <a:buClrTx/>
              <a:buSzTx/>
              <a:buFontTx/>
            </a:pPr>
            <a:endParaRPr kumimoji="1" lang="zh-CN" altLang="en-US"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a:p>
            <a:endParaRPr lang="zh-CN" altLang="en-US"/>
          </a:p>
        </p:txBody>
      </p:sp>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图片 8"/>
          <p:cNvPicPr>
            <a:picLocks noChangeAspect="1"/>
          </p:cNvPicPr>
          <p:nvPr/>
        </p:nvPicPr>
        <p:blipFill>
          <a:blip r:embed="rId1"/>
          <a:stretch>
            <a:fillRect/>
          </a:stretch>
        </p:blipFill>
        <p:spPr>
          <a:xfrm>
            <a:off x="1794510" y="5711190"/>
            <a:ext cx="2813685" cy="704850"/>
          </a:xfrm>
          <a:prstGeom prst="rect">
            <a:avLst/>
          </a:prstGeom>
        </p:spPr>
      </p:pic>
      <p:sp>
        <p:nvSpPr>
          <p:cNvPr id="12" name="文本框 11"/>
          <p:cNvSpPr txBox="1"/>
          <p:nvPr/>
        </p:nvSpPr>
        <p:spPr>
          <a:xfrm>
            <a:off x="0" y="231081"/>
            <a:ext cx="2296795" cy="521970"/>
          </a:xfrm>
          <a:prstGeom prst="rect">
            <a:avLst/>
          </a:prstGeom>
          <a:noFill/>
        </p:spPr>
        <p:txBody>
          <a:bodyPr wrap="none" rtlCol="0">
            <a:spAutoFit/>
          </a:bodyPr>
          <a:lstStyle/>
          <a:p>
            <a:pPr algn="l"/>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AFB板卡</a:t>
            </a:r>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设计</a:t>
            </a:r>
            <a:endPar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5" name="图片 4"/>
          <p:cNvPicPr>
            <a:picLocks noChangeAspect="1"/>
          </p:cNvPicPr>
          <p:nvPr/>
        </p:nvPicPr>
        <p:blipFill>
          <a:blip r:embed="rId2"/>
          <a:stretch>
            <a:fillRect/>
          </a:stretch>
        </p:blipFill>
        <p:spPr>
          <a:xfrm>
            <a:off x="286385" y="809625"/>
            <a:ext cx="6133465" cy="3055620"/>
          </a:xfrm>
          <a:prstGeom prst="rect">
            <a:avLst/>
          </a:prstGeom>
        </p:spPr>
      </p:pic>
      <p:sp>
        <p:nvSpPr>
          <p:cNvPr id="6" name="矩形 5"/>
          <p:cNvSpPr/>
          <p:nvPr/>
        </p:nvSpPr>
        <p:spPr>
          <a:xfrm>
            <a:off x="4998720" y="3303270"/>
            <a:ext cx="933450" cy="87566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7" name="图片 6" descr="AFB放大器电路"/>
          <p:cNvPicPr>
            <a:picLocks noChangeAspect="1"/>
          </p:cNvPicPr>
          <p:nvPr/>
        </p:nvPicPr>
        <p:blipFill>
          <a:blip r:embed="rId3"/>
          <a:stretch>
            <a:fillRect/>
          </a:stretch>
        </p:blipFill>
        <p:spPr>
          <a:xfrm>
            <a:off x="6518275" y="753110"/>
            <a:ext cx="5382895" cy="3303905"/>
          </a:xfrm>
          <a:prstGeom prst="rect">
            <a:avLst/>
          </a:prstGeom>
        </p:spPr>
      </p:pic>
      <p:pic>
        <p:nvPicPr>
          <p:cNvPr id="8" name="图片 7"/>
          <p:cNvPicPr>
            <a:picLocks noChangeAspect="1"/>
          </p:cNvPicPr>
          <p:nvPr/>
        </p:nvPicPr>
        <p:blipFill>
          <a:blip r:embed="rId4">
            <a:clrChange>
              <a:clrFrom>
                <a:srgbClr val="FDFCFC">
                  <a:alpha val="100000"/>
                </a:srgbClr>
              </a:clrFrom>
              <a:clrTo>
                <a:srgbClr val="FDFCFC">
                  <a:alpha val="100000"/>
                  <a:alpha val="0"/>
                </a:srgbClr>
              </a:clrTo>
            </a:clrChange>
          </a:blip>
          <a:stretch>
            <a:fillRect/>
          </a:stretch>
        </p:blipFill>
        <p:spPr>
          <a:xfrm>
            <a:off x="6649720" y="4738370"/>
            <a:ext cx="4991100" cy="781050"/>
          </a:xfrm>
          <a:prstGeom prst="rect">
            <a:avLst/>
          </a:prstGeom>
        </p:spPr>
      </p:pic>
      <mc:AlternateContent xmlns:mc="http://schemas.openxmlformats.org/markup-compatibility/2006">
        <mc:Choice xmlns:a14="http://schemas.microsoft.com/office/drawing/2010/main" Requires="a14">
          <p:sp>
            <p:nvSpPr>
              <p:cNvPr id="10" name="文本框 9"/>
              <p:cNvSpPr txBox="1"/>
              <p:nvPr/>
            </p:nvSpPr>
            <p:spPr>
              <a:xfrm>
                <a:off x="6420485" y="3718560"/>
                <a:ext cx="5600700" cy="3140075"/>
              </a:xfrm>
              <a:prstGeom prst="rect">
                <a:avLst/>
              </a:prstGeom>
              <a:noFill/>
            </p:spPr>
            <p:txBody>
              <a:bodyPr wrap="square" rtlCol="0" anchor="t">
                <a:noAutofit/>
              </a:bodyPr>
              <a:p>
                <a:pPr lvl="0" algn="l">
                  <a:lnSpc>
                    <a:spcPct val="150000"/>
                  </a:lnSpc>
                  <a:buClrTx/>
                  <a:buSzTx/>
                  <a:buFontTx/>
                </a:pP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两级放大电路</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（电容处开关闭合）</a:t>
                </a: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a:p>
                <a:pPr lvl="0" algn="l">
                  <a:lnSpc>
                    <a:spcPct val="150000"/>
                  </a:lnSpc>
                  <a:buClrTx/>
                  <a:buSzTx/>
                  <a:buFontTx/>
                </a:pP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的传递函数可以</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写成</a:t>
                </a: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a:p>
                <a:pPr lvl="0" algn="l">
                  <a:lnSpc>
                    <a:spcPct val="150000"/>
                  </a:lnSpc>
                  <a:buClrTx/>
                  <a:buSzTx/>
                  <a:buFontTx/>
                </a:pP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a:p>
                <a:pPr lvl="0" algn="l">
                  <a:lnSpc>
                    <a:spcPct val="150000"/>
                  </a:lnSpc>
                  <a:buClrTx/>
                  <a:buSzTx/>
                  <a:buFontTx/>
                </a:pP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a:p>
                <a:pPr lvl="0" algn="l">
                  <a:lnSpc>
                    <a:spcPct val="150000"/>
                  </a:lnSpc>
                  <a:buClrTx/>
                  <a:buSzTx/>
                  <a:buFontTx/>
                </a:pP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从传递函数可以看出，在低频信号时，</a:t>
                </a:r>
                <a14:m>
                  <m:oMath xmlns:m="http://schemas.openxmlformats.org/officeDocument/2006/math">
                    <m:sSub>
                      <m:sSubPr>
                        <m:ctrlPr>
                          <a:rPr lang="en-US" altLang="zh-CN"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ctrlPr>
                      </m:sSubPr>
                      <m:e>
                        <m:r>
                          <a:rPr lang="en-US" altLang="zh-CN"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𝑅</m:t>
                        </m:r>
                      </m:e>
                      <m:sub>
                        <m:r>
                          <m:rPr>
                            <m:sty m:val="p"/>
                          </m:rPr>
                          <a:rPr lang="en-US" altLang="zh-CN"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f</m:t>
                        </m:r>
                      </m:sub>
                    </m:sSub>
                  </m:oMath>
                </a14:m>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与</a:t>
                </a:r>
                <a14:m>
                  <m:oMath xmlns:m="http://schemas.openxmlformats.org/officeDocument/2006/math">
                    <m:sSub>
                      <m:sSubPr>
                        <m:ctrlPr>
                          <a:rPr lang="en-US" altLang="zh-CN"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ctrlPr>
                      </m:sSubPr>
                      <m:e>
                        <m:r>
                          <a:rPr lang="en-US" altLang="zh-CN"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𝑅</m:t>
                        </m:r>
                      </m:e>
                      <m:sub>
                        <m:r>
                          <m:rPr>
                            <m:sty m:val="p"/>
                          </m:rPr>
                          <a:rPr lang="en-US" altLang="zh-CN"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G</m:t>
                        </m:r>
                        <m:r>
                          <a:rPr lang="en-US" altLang="zh-CN" spc="300">
                            <a:solidFill>
                              <a:schemeClr val="accent1">
                                <a:lumMod val="75000"/>
                              </a:schemeClr>
                            </a:solidFill>
                            <a:uFillTx/>
                            <a:latin typeface="Cambria Math" panose="02040503050406030204" charset="0"/>
                            <a:ea typeface="MS Mincho" charset="0"/>
                            <a:cs typeface="Cambria Math" panose="02040503050406030204" charset="0"/>
                            <a:sym typeface="+mn-ea"/>
                          </a:rPr>
                          <m:t>1</m:t>
                        </m:r>
                      </m:sub>
                    </m:sSub>
                  </m:oMath>
                </a14:m>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起主导作用，增益近似为恒定值；在高频时（</a:t>
                </a:r>
                <a:r>
                  <a:rPr lang="en-US" altLang="zh-CN" i="1"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zh-CN"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&gt;</a:t>
                </a:r>
                <a14:m>
                  <m:oMath xmlns:m="http://schemas.openxmlformats.org/officeDocument/2006/math">
                    <m:f>
                      <m:fPr>
                        <m:ctrlPr>
                          <a:rPr lang="en-US" altLang="zh-CN"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ctrlPr>
                      </m:fPr>
                      <m:num>
                        <m:r>
                          <a:rPr lang="en-US" altLang="zh-CN" i="1" spc="300">
                            <a:solidFill>
                              <a:schemeClr val="accent1">
                                <a:lumMod val="75000"/>
                              </a:schemeClr>
                            </a:solidFill>
                            <a:uFillTx/>
                            <a:latin typeface="Cambria Math" panose="02040503050406030204" charset="0"/>
                            <a:ea typeface="MS Mincho" charset="0"/>
                            <a:cs typeface="Cambria Math" panose="02040503050406030204" charset="0"/>
                            <a:sym typeface="+mn-ea"/>
                          </a:rPr>
                          <m:t>1</m:t>
                        </m:r>
                      </m:num>
                      <m:den>
                        <m:r>
                          <a:rPr lang="en-US" altLang="zh-CN" i="1" spc="300">
                            <a:solidFill>
                              <a:schemeClr val="accent1">
                                <a:lumMod val="75000"/>
                              </a:schemeClr>
                            </a:solidFill>
                            <a:uFillTx/>
                            <a:latin typeface="Cambria Math" panose="02040503050406030204" charset="0"/>
                            <a:ea typeface="MS Mincho" charset="0"/>
                            <a:cs typeface="Cambria Math" panose="02040503050406030204" charset="0"/>
                            <a:sym typeface="+mn-ea"/>
                          </a:rPr>
                          <m:t>2π</m:t>
                        </m:r>
                        <m:r>
                          <a:rPr lang="en-US" altLang="zh-CN"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𝑅</m:t>
                        </m:r>
                        <m:r>
                          <a:rPr lang="en-US" altLang="zh-CN" i="1" spc="300" baseline="-250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𝑓</m:t>
                        </m:r>
                        <m:r>
                          <a:rPr lang="en-US" altLang="zh-CN"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𝑐</m:t>
                        </m:r>
                        <m:r>
                          <a:rPr lang="en-US" altLang="zh-CN" i="1" spc="300" baseline="-250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𝑓</m:t>
                        </m:r>
                      </m:den>
                    </m:f>
                  </m:oMath>
                </a14:m>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开始逐渐变成一个理想</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积分器</a:t>
                </a: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mc:Choice>
        <mc:Fallback>
          <p:sp>
            <p:nvSpPr>
              <p:cNvPr id="10" name="文本框 9"/>
              <p:cNvSpPr txBox="1">
                <a:spLocks noRot="1" noChangeAspect="1" noMove="1" noResize="1" noEditPoints="1" noAdjustHandles="1" noChangeArrowheads="1" noChangeShapeType="1" noTextEdit="1"/>
              </p:cNvSpPr>
              <p:nvPr/>
            </p:nvSpPr>
            <p:spPr>
              <a:xfrm>
                <a:off x="6420485" y="3718560"/>
                <a:ext cx="5600700" cy="3140075"/>
              </a:xfrm>
              <a:prstGeom prst="rect">
                <a:avLst/>
              </a:prstGeom>
              <a:blipFill rotWithShape="1">
                <a:blip r:embed="rId5"/>
                <a:stretch>
                  <a:fillRect b="-1234"/>
                </a:stretch>
              </a:blipFill>
            </p:spPr>
            <p:txBody>
              <a:bodyPr/>
              <a:lstStyle/>
              <a:p>
                <a:r>
                  <a:rPr lang="zh-CN" altLang="en-US">
                    <a:noFill/>
                  </a:rPr>
                  <a:t> </a:t>
                </a:r>
              </a:p>
            </p:txBody>
          </p:sp>
        </mc:Fallback>
      </mc:AlternateContent>
      <p:sp>
        <p:nvSpPr>
          <p:cNvPr id="4" name="文本框 3"/>
          <p:cNvSpPr txBox="1"/>
          <p:nvPr/>
        </p:nvSpPr>
        <p:spPr>
          <a:xfrm>
            <a:off x="516890" y="3718560"/>
            <a:ext cx="5903595" cy="1801495"/>
          </a:xfrm>
          <a:prstGeom prst="rect">
            <a:avLst/>
          </a:prstGeom>
          <a:noFill/>
        </p:spPr>
        <p:txBody>
          <a:bodyPr wrap="square" rtlCol="0" anchor="t">
            <a:noAutofit/>
          </a:bodyPr>
          <a:p>
            <a:pPr lvl="0" algn="l">
              <a:lnSpc>
                <a:spcPct val="150000"/>
              </a:lnSpc>
              <a:buClrTx/>
              <a:buSzTx/>
              <a:buFontTx/>
            </a:pP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偏置源的设计采用电压源串接大电阻的方式，根据欧姆定律计算理论上的等效电流噪声会随大电阻阻值的增大而减小，电阻热噪声转换的电流噪声 NEI</a:t>
            </a:r>
            <a:r>
              <a:rPr lang="zh-CN" altLang="en-US" spc="300" baseline="-250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R</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 也随阻值的增大而减小：</a:t>
            </a: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Tree>
    <p:custDataLst>
      <p:tags r:id="rId6"/>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txBox="1">
            <a:spLocks noGrp="1"/>
          </p:cNvSpPr>
          <p:nvPr>
            <p:ph idx="1"/>
            <p:custDataLst>
              <p:tags r:id="rId1"/>
            </p:custDataLst>
          </p:nvPr>
        </p:nvSpPr>
        <p:spPr>
          <a:xfrm>
            <a:off x="0" y="915670"/>
            <a:ext cx="2312035" cy="461645"/>
          </a:xfrm>
          <a:noFill/>
        </p:spPr>
        <p:txBody>
          <a:bodyPr wrap="square" rtlCol="0">
            <a:spAutoFit/>
          </a:bodyPr>
          <a:lstStyle/>
          <a:p>
            <a:pPr marL="0" lvl="0" algn="l">
              <a:lnSpc>
                <a:spcPct val="100000"/>
              </a:lnSpc>
              <a:buClrTx/>
              <a:buSzTx/>
              <a:buFontTx/>
              <a:buNone/>
            </a:pPr>
            <a:r>
              <a:rPr kumimoji="1" lang="zh-CN" altLang="en-US"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t>
            </a:r>
            <a:r>
              <a:rPr kumimoji="1" lang="en-US" altLang="zh-CN"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1</a:t>
            </a:r>
            <a:r>
              <a:rPr kumimoji="1" lang="zh-CN" altLang="en-US"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t>
            </a:r>
            <a:r>
              <a:rPr kumimoji="1" lang="zh-CN" altLang="en-US"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带宽</a:t>
            </a:r>
            <a:endParaRPr kumimoji="1" lang="zh-CN" altLang="en-US"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12" name="文本框 11"/>
          <p:cNvSpPr txBox="1"/>
          <p:nvPr/>
        </p:nvSpPr>
        <p:spPr>
          <a:xfrm>
            <a:off x="0" y="231140"/>
            <a:ext cx="8320405" cy="521970"/>
          </a:xfrm>
          <a:prstGeom prst="rect">
            <a:avLst/>
          </a:prstGeom>
          <a:noFill/>
        </p:spPr>
        <p:txBody>
          <a:bodyPr wrap="square" rtlCol="0">
            <a:spAutoFit/>
          </a:bodyPr>
          <a:lstStyle/>
          <a:p>
            <a:pPr algn="l"/>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AFB板卡设计</a:t>
            </a:r>
            <a:r>
              <a:rPr kumimoji="1" lang="en-US" altLang="zh-CN"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a:t>
            </a:r>
            <a:r>
              <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重要参数</a:t>
            </a:r>
            <a:endPar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图片 7"/>
          <p:cNvPicPr>
            <a:picLocks noChangeAspect="1"/>
          </p:cNvPicPr>
          <p:nvPr/>
        </p:nvPicPr>
        <p:blipFill>
          <a:blip r:embed="rId2"/>
          <a:stretch>
            <a:fillRect/>
          </a:stretch>
        </p:blipFill>
        <p:spPr>
          <a:xfrm>
            <a:off x="376555" y="1651635"/>
            <a:ext cx="7866380" cy="3428365"/>
          </a:xfrm>
          <a:prstGeom prst="rect">
            <a:avLst/>
          </a:prstGeom>
        </p:spPr>
      </p:pic>
      <p:pic>
        <p:nvPicPr>
          <p:cNvPr id="11" name="图片 10"/>
          <p:cNvPicPr>
            <a:picLocks noChangeAspect="1"/>
          </p:cNvPicPr>
          <p:nvPr/>
        </p:nvPicPr>
        <p:blipFill>
          <a:blip r:embed="rId3">
            <a:clrChange>
              <a:clrFrom>
                <a:srgbClr val="FBFCF9">
                  <a:alpha val="100000"/>
                </a:srgbClr>
              </a:clrFrom>
              <a:clrTo>
                <a:srgbClr val="FBFCF9">
                  <a:alpha val="100000"/>
                  <a:alpha val="0"/>
                </a:srgbClr>
              </a:clrTo>
            </a:clrChange>
          </a:blip>
          <a:stretch>
            <a:fillRect/>
          </a:stretch>
        </p:blipFill>
        <p:spPr>
          <a:xfrm>
            <a:off x="8990330" y="1907540"/>
            <a:ext cx="2413000" cy="736600"/>
          </a:xfrm>
          <a:prstGeom prst="rect">
            <a:avLst/>
          </a:prstGeom>
        </p:spPr>
      </p:pic>
      <mc:AlternateContent xmlns:mc="http://schemas.openxmlformats.org/markup-compatibility/2006">
        <mc:Choice xmlns:a14="http://schemas.microsoft.com/office/drawing/2010/main" Requires="a14">
          <p:sp>
            <p:nvSpPr>
              <p:cNvPr id="6" name="文本框 5"/>
              <p:cNvSpPr txBox="1"/>
              <p:nvPr/>
            </p:nvSpPr>
            <p:spPr>
              <a:xfrm>
                <a:off x="558800" y="5107940"/>
                <a:ext cx="7381875" cy="1491615"/>
              </a:xfrm>
              <a:prstGeom prst="rect">
                <a:avLst/>
              </a:prstGeom>
              <a:noFill/>
            </p:spPr>
            <p:txBody>
              <a:bodyPr wrap="square" rtlCol="0" anchor="t">
                <a:noAutofit/>
              </a:bodyPr>
              <a:p>
                <a:pPr lvl="0" algn="l">
                  <a:lnSpc>
                    <a:spcPct val="150000"/>
                  </a:lnSpc>
                  <a:buClrTx/>
                  <a:buSzTx/>
                  <a:buFontTx/>
                </a:pP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两级放大按设计总增益</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2000</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倍，不接入电容时，极点出现在</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1MHz</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以外；接入积分电容</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时，引入一个极点，当</a:t>
                </a:r>
                <a14:m>
                  <m:oMath xmlns:m="http://schemas.openxmlformats.org/officeDocument/2006/math">
                    <m:sSub>
                      <m:sSubPr>
                        <m:ctrlPr>
                          <a:rPr lang="zh-CN" altLang="en-US"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m:ctrlPr>
                      </m:sSubPr>
                      <m:e>
                        <m:r>
                          <a:rPr lang="zh-CN" altLang="en-US"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m:t>𝑅</m:t>
                        </m:r>
                      </m:e>
                      <m:sub>
                        <m:r>
                          <m:rPr>
                            <m:sty m:val="p"/>
                          </m:rPr>
                          <a:rPr lang="zh-CN" altLang="en-US"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m:t>f</m:t>
                        </m:r>
                      </m:sub>
                    </m:sSub>
                  </m:oMath>
                </a14:m>
                <a:r>
                  <a:rPr lang="zh-CN" altLang="en-US"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 10kΩ </a:t>
                </a:r>
                <a14:m>
                  <m:oMath xmlns:m="http://schemas.openxmlformats.org/officeDocument/2006/math">
                    <m:sSub>
                      <m:sSubPr>
                        <m:ctrlPr>
                          <a:rPr lang="zh-CN" altLang="en-US"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m:ctrlPr>
                      </m:sSubPr>
                      <m:e>
                        <m:r>
                          <a:rPr lang="zh-CN" altLang="en-US"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m:t>𝐶</m:t>
                        </m:r>
                      </m:e>
                      <m:sub>
                        <m:r>
                          <m:rPr>
                            <m:sty m:val="p"/>
                          </m:rPr>
                          <a:rPr lang="zh-CN" altLang="en-US"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m:t>f</m:t>
                        </m:r>
                      </m:sub>
                    </m:sSub>
                  </m:oMath>
                </a14:m>
                <a:r>
                  <a:rPr lang="zh-CN" altLang="en-US"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 2nF</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时，极点位置约在</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8kHz</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附近，</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作为</a:t>
                </a:r>
                <a:r>
                  <a:rPr lang="zh-CN" altLang="en-US"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主导</a:t>
                </a:r>
                <a:r>
                  <a:rPr lang="zh-CN" altLang="en-US" spc="300">
                    <a:solidFill>
                      <a:schemeClr val="accent2">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极点</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mc:Choice>
        <mc:Fallback>
          <p:sp>
            <p:nvSpPr>
              <p:cNvPr id="6" name="文本框 5"/>
              <p:cNvSpPr txBox="1">
                <a:spLocks noRot="1" noChangeAspect="1" noMove="1" noResize="1" noEditPoints="1" noAdjustHandles="1" noChangeArrowheads="1" noChangeShapeType="1" noTextEdit="1"/>
              </p:cNvSpPr>
              <p:nvPr/>
            </p:nvSpPr>
            <p:spPr>
              <a:xfrm>
                <a:off x="558800" y="5107940"/>
                <a:ext cx="7381875" cy="1491615"/>
              </a:xfrm>
              <a:prstGeom prst="rect">
                <a:avLst/>
              </a:prstGeom>
              <a:blipFill rotWithShape="1">
                <a:blip r:embed="rId4"/>
                <a:stretch>
                  <a:fillRect/>
                </a:stretch>
              </a:blipFill>
            </p:spPr>
            <p:txBody>
              <a:bodyPr/>
              <a:lstStyle/>
              <a:p>
                <a:r>
                  <a:rPr lang="zh-CN" altLang="en-US">
                    <a:noFill/>
                  </a:rPr>
                  <a:t> </a:t>
                </a:r>
              </a:p>
            </p:txBody>
          </p:sp>
        </mc:Fallback>
      </mc:AlternateContent>
      <p:sp>
        <p:nvSpPr>
          <p:cNvPr id="15" name="文本框 14"/>
          <p:cNvSpPr txBox="1"/>
          <p:nvPr/>
        </p:nvSpPr>
        <p:spPr>
          <a:xfrm>
            <a:off x="8243570" y="915670"/>
            <a:ext cx="3829685" cy="941070"/>
          </a:xfrm>
          <a:prstGeom prst="rect">
            <a:avLst/>
          </a:prstGeom>
          <a:noFill/>
        </p:spPr>
        <p:txBody>
          <a:bodyPr wrap="square" rtlCol="0" anchor="t">
            <a:noAutofit/>
          </a:bodyPr>
          <a:p>
            <a:pPr lvl="0" algn="l">
              <a:lnSpc>
                <a:spcPct val="150000"/>
              </a:lnSpc>
              <a:buClrTx/>
              <a:buSzTx/>
              <a:buFontTx/>
            </a:pP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当接入反馈电阻</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R</a:t>
            </a:r>
            <a:r>
              <a:rPr lang="zh-CN" altLang="en-US" spc="300" baseline="-250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fb</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SQUID</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整个系统处于闭环状态</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时：</a:t>
            </a: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mc:AlternateContent xmlns:mc="http://schemas.openxmlformats.org/markup-compatibility/2006">
        <mc:Choice xmlns:a14="http://schemas.microsoft.com/office/drawing/2010/main" Requires="a14">
          <p:sp>
            <p:nvSpPr>
              <p:cNvPr id="16" name="文本框 15"/>
              <p:cNvSpPr txBox="1"/>
              <p:nvPr/>
            </p:nvSpPr>
            <p:spPr>
              <a:xfrm>
                <a:off x="8320405" y="2583180"/>
                <a:ext cx="3752850" cy="2211070"/>
              </a:xfrm>
              <a:prstGeom prst="rect">
                <a:avLst/>
              </a:prstGeom>
              <a:noFill/>
            </p:spPr>
            <p:txBody>
              <a:bodyPr wrap="square" rtlCol="0" anchor="t">
                <a:noAutofit/>
              </a:bodyPr>
              <a:p>
                <a:pPr lvl="0" algn="l">
                  <a:lnSpc>
                    <a:spcPct val="150000"/>
                  </a:lnSpc>
                  <a:buClrTx/>
                  <a:buSzTx/>
                  <a:buFontTx/>
                </a:pP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可以看出深度负反馈时增益可</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近似为</a:t>
                </a:r>
                <a14:m>
                  <m:oMath xmlns:m="http://schemas.openxmlformats.org/officeDocument/2006/math">
                    <m:f>
                      <m:fPr>
                        <m:ctrlPr>
                          <a:rPr lang="en-US" altLang="zh-CN" i="1" spc="300">
                            <a:solidFill>
                              <a:schemeClr val="accent2">
                                <a:lumMod val="75000"/>
                              </a:schemeClr>
                            </a:solidFill>
                            <a:uFillTx/>
                            <a:latin typeface="Cambria Math" panose="02040503050406030204" charset="0"/>
                            <a:ea typeface="宋体" panose="02010600030101010101" pitchFamily="2" charset="-122"/>
                            <a:cs typeface="Cambria Math" panose="02040503050406030204" charset="0"/>
                            <a:sym typeface="+mn-ea"/>
                          </a:rPr>
                        </m:ctrlPr>
                      </m:fPr>
                      <m:num>
                        <m:r>
                          <a:rPr lang="en-US" altLang="zh-CN" i="1" spc="300">
                            <a:solidFill>
                              <a:schemeClr val="accent2">
                                <a:lumMod val="75000"/>
                              </a:schemeClr>
                            </a:solidFill>
                            <a:uFillTx/>
                            <a:latin typeface="Cambria Math" panose="02040503050406030204" charset="0"/>
                            <a:ea typeface="宋体" panose="02010600030101010101" pitchFamily="2" charset="-122"/>
                            <a:cs typeface="Cambria Math" panose="02040503050406030204" charset="0"/>
                            <a:sym typeface="+mn-ea"/>
                          </a:rPr>
                          <m:t>𝑅</m:t>
                        </m:r>
                        <m:r>
                          <m:rPr>
                            <m:sty m:val="p"/>
                          </m:rPr>
                          <a:rPr lang="en-US" altLang="zh-CN" spc="300" baseline="-25000">
                            <a:solidFill>
                              <a:schemeClr val="accent2">
                                <a:lumMod val="75000"/>
                              </a:schemeClr>
                            </a:solidFill>
                            <a:uFillTx/>
                            <a:latin typeface="Cambria Math" panose="02040503050406030204" charset="0"/>
                            <a:ea typeface="宋体" panose="02010600030101010101" pitchFamily="2" charset="-122"/>
                            <a:cs typeface="Cambria Math" panose="02040503050406030204" charset="0"/>
                            <a:sym typeface="+mn-ea"/>
                          </a:rPr>
                          <m:t>fb</m:t>
                        </m:r>
                      </m:num>
                      <m:den>
                        <m:r>
                          <a:rPr lang="en-US" altLang="zh-CN" i="1" spc="300">
                            <a:solidFill>
                              <a:schemeClr val="accent2">
                                <a:lumMod val="75000"/>
                              </a:schemeClr>
                            </a:solidFill>
                            <a:uFillTx/>
                            <a:latin typeface="Cambria Math" panose="02040503050406030204" charset="0"/>
                            <a:ea typeface="宋体" panose="02010600030101010101" pitchFamily="2" charset="-122"/>
                            <a:cs typeface="Cambria Math" panose="02040503050406030204" charset="0"/>
                            <a:sym typeface="+mn-ea"/>
                          </a:rPr>
                          <m:t>𝑀</m:t>
                        </m:r>
                        <m:r>
                          <m:rPr>
                            <m:sty m:val="p"/>
                          </m:rPr>
                          <a:rPr lang="en-US" altLang="zh-CN" spc="300" baseline="-25000">
                            <a:solidFill>
                              <a:schemeClr val="accent2">
                                <a:lumMod val="75000"/>
                              </a:schemeClr>
                            </a:solidFill>
                            <a:uFillTx/>
                            <a:latin typeface="Cambria Math" panose="02040503050406030204" charset="0"/>
                            <a:ea typeface="宋体" panose="02010600030101010101" pitchFamily="2" charset="-122"/>
                            <a:cs typeface="Cambria Math" panose="02040503050406030204" charset="0"/>
                            <a:sym typeface="+mn-ea"/>
                          </a:rPr>
                          <m:t>fb</m:t>
                        </m:r>
                        <m:r>
                          <a:rPr lang="en-US" altLang="zh-CN" spc="300" baseline="-25000">
                            <a:solidFill>
                              <a:schemeClr val="accent2">
                                <a:lumMod val="75000"/>
                              </a:schemeClr>
                            </a:solidFill>
                            <a:uFillTx/>
                            <a:latin typeface="Cambria Math" panose="02040503050406030204" charset="0"/>
                            <a:ea typeface="宋体" panose="02010600030101010101" pitchFamily="2" charset="-122"/>
                            <a:cs typeface="Cambria Math" panose="02040503050406030204" charset="0"/>
                            <a:sym typeface="+mn-ea"/>
                          </a:rPr>
                          <m:t>1</m:t>
                        </m:r>
                      </m:den>
                    </m:f>
                  </m:oMath>
                </a14:m>
                <a:r>
                  <a:rPr lang="zh-CN" altLang="en-US"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a:t>（其中</a:t>
                </a:r>
                <a:r>
                  <a:rPr lang="en-US" altLang="zh-CN"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M</a:t>
                </a:r>
                <a:r>
                  <a:rPr lang="en-US" altLang="zh-CN" spc="300" baseline="-250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fb1</a:t>
                </a:r>
                <a:r>
                  <a:rPr lang="zh-CN" altLang="en-US"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a:t>为第一级</a:t>
                </a:r>
                <a:r>
                  <a:rPr lang="en-US" altLang="zh-CN"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SQUID</a:t>
                </a:r>
                <a:r>
                  <a:rPr lang="zh-CN" altLang="en-US"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a:t>的磁通</a:t>
                </a:r>
                <a:r>
                  <a:rPr lang="zh-CN" altLang="en-US"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a:t>转换系数）。</a:t>
                </a:r>
                <a:endParaRPr lang="zh-CN" altLang="en-US"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endParaRPr>
              </a:p>
              <a:p>
                <a:pPr lvl="0" algn="l">
                  <a:lnSpc>
                    <a:spcPct val="150000"/>
                  </a:lnSpc>
                  <a:buClrTx/>
                  <a:buSzTx/>
                  <a:buFontTx/>
                </a:pPr>
                <a:r>
                  <a:rPr lang="zh-CN" altLang="en-US"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a:t>系统的闭环</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-3</a:t>
                </a:r>
                <a:r>
                  <a:rPr lang="en-US" altLang="zh-CN"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dB</a:t>
                </a:r>
                <a:r>
                  <a:rPr lang="zh-CN" altLang="en-US"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a:t>带宽</a:t>
                </a:r>
                <a:r>
                  <a:rPr lang="en-US" altLang="zh-CN" i="1"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zh-CN" spc="300" baseline="-250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CL</a:t>
                </a:r>
                <a:r>
                  <a:rPr lang="en-US" altLang="zh-CN"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endParaRPr lang="en-US" altLang="zh-CN"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mc:Choice>
        <mc:Fallback>
          <p:sp>
            <p:nvSpPr>
              <p:cNvPr id="16" name="文本框 15"/>
              <p:cNvSpPr txBox="1">
                <a:spLocks noRot="1" noChangeAspect="1" noMove="1" noResize="1" noEditPoints="1" noAdjustHandles="1" noChangeArrowheads="1" noChangeShapeType="1" noTextEdit="1"/>
              </p:cNvSpPr>
              <p:nvPr/>
            </p:nvSpPr>
            <p:spPr>
              <a:xfrm>
                <a:off x="8320405" y="2583180"/>
                <a:ext cx="3752850" cy="2211070"/>
              </a:xfrm>
              <a:prstGeom prst="rect">
                <a:avLst/>
              </a:prstGeom>
              <a:blipFill rotWithShape="1">
                <a:blip r:embed="rId5"/>
                <a:stretch>
                  <a:fillRect/>
                </a:stretch>
              </a:blipFill>
            </p:spPr>
            <p:txBody>
              <a:bodyPr/>
              <a:lstStyle/>
              <a:p>
                <a:r>
                  <a:rPr lang="zh-CN" altLang="en-US">
                    <a:noFill/>
                  </a:rPr>
                  <a:t> </a:t>
                </a:r>
              </a:p>
            </p:txBody>
          </p:sp>
        </mc:Fallback>
      </mc:AlternateContent>
      <p:pic>
        <p:nvPicPr>
          <p:cNvPr id="17" name="图片 16"/>
          <p:cNvPicPr>
            <a:picLocks noChangeAspect="1"/>
          </p:cNvPicPr>
          <p:nvPr/>
        </p:nvPicPr>
        <p:blipFill>
          <a:blip r:embed="rId6">
            <a:clrChange>
              <a:clrFrom>
                <a:srgbClr val="FDFCFC">
                  <a:alpha val="100000"/>
                </a:srgbClr>
              </a:clrFrom>
              <a:clrTo>
                <a:srgbClr val="FDFCFC">
                  <a:alpha val="100000"/>
                  <a:alpha val="0"/>
                </a:srgbClr>
              </a:clrTo>
            </a:clrChange>
          </a:blip>
          <a:stretch>
            <a:fillRect/>
          </a:stretch>
        </p:blipFill>
        <p:spPr>
          <a:xfrm>
            <a:off x="8759825" y="4543425"/>
            <a:ext cx="2692400" cy="492125"/>
          </a:xfrm>
          <a:prstGeom prst="rect">
            <a:avLst/>
          </a:prstGeom>
        </p:spPr>
      </p:pic>
      <mc:AlternateContent xmlns:mc="http://schemas.openxmlformats.org/markup-compatibility/2006">
        <mc:Choice xmlns:a14="http://schemas.microsoft.com/office/drawing/2010/main" Requires="a14">
          <p:sp>
            <p:nvSpPr>
              <p:cNvPr id="18" name="文本框 17"/>
              <p:cNvSpPr txBox="1"/>
              <p:nvPr/>
            </p:nvSpPr>
            <p:spPr>
              <a:xfrm>
                <a:off x="8242935" y="5035550"/>
                <a:ext cx="3829685" cy="1677670"/>
              </a:xfrm>
              <a:prstGeom prst="rect">
                <a:avLst/>
              </a:prstGeom>
              <a:noFill/>
            </p:spPr>
            <p:txBody>
              <a:bodyPr wrap="square" rtlCol="0" anchor="t">
                <a:noAutofit/>
              </a:bodyPr>
              <a:p>
                <a:pPr lvl="0" algn="l">
                  <a:lnSpc>
                    <a:spcPct val="150000"/>
                  </a:lnSpc>
                  <a:buClrTx/>
                  <a:buSzTx/>
                  <a:buFontTx/>
                </a:pP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其中</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f</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p</a:t>
                </a:r>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为开环主导极点频率</a:t>
                </a:r>
                <a:r>
                  <a:rPr lang="en-US" altLang="zh-CN"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endParaRPr lang="en-US" altLang="zh-CN"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a:p>
                <a:pPr lvl="0" algn="l">
                  <a:lnSpc>
                    <a:spcPct val="150000"/>
                  </a:lnSpc>
                  <a:buClrTx/>
                  <a:buSzTx/>
                  <a:buFontTx/>
                </a:pPr>
                <a:r>
                  <a:rPr lang="en-US" altLang="zh-CN"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T</a:t>
                </a:r>
                <a:r>
                  <a:rPr lang="en-US" altLang="zh-CN" spc="300" baseline="-250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0</a:t>
                </a:r>
                <a:r>
                  <a:rPr lang="en-US" altLang="zh-CN"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a:t>
                </a:r>
                <a:r>
                  <a:rPr lang="en-US" altLang="zh-CN" spc="300" baseline="-250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0</a:t>
                </a:r>
                <a:r>
                  <a:rPr lang="en-US" altLang="zh-CN" b="1" i="1"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14:m>
                  <m:oMath xmlns:m="http://schemas.openxmlformats.org/officeDocument/2006/math">
                    <m:f>
                      <m:fPr>
                        <m:ctrlPr>
                          <a:rPr lang="en-US" altLang="zh-CN"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ctrlPr>
                      </m:fPr>
                      <m:num>
                        <m:r>
                          <a:rPr lang="en-US" altLang="zh-CN" i="1" spc="3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M</m:t>
                        </m:r>
                        <m:r>
                          <m:rPr>
                            <m:sty m:val="p"/>
                          </m:rPr>
                          <a:rPr lang="en-US" altLang="zh-CN" spc="300" baseline="-250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fb</m:t>
                        </m:r>
                        <m:r>
                          <a:rPr lang="en-US" altLang="zh-CN" spc="300" baseline="-250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1</m:t>
                        </m:r>
                      </m:num>
                      <m:den>
                        <m:r>
                          <m:rPr>
                            <m:sty m:val="p"/>
                          </m:rPr>
                          <a:rPr lang="en-US" altLang="zh-CN" spc="300" baseline="-250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rPr>
                          <m:t>Rfb</m:t>
                        </m:r>
                      </m:den>
                    </m:f>
                  </m:oMath>
                </a14:m>
                <a:endParaRPr lang="en-US" altLang="zh-CN" b="1" i="1" spc="300" baseline="-25000">
                  <a:solidFill>
                    <a:schemeClr val="accent1">
                      <a:lumMod val="75000"/>
                    </a:schemeClr>
                  </a:solidFill>
                  <a:uFillTx/>
                  <a:latin typeface="Cambria Math" panose="02040503050406030204" charset="0"/>
                  <a:ea typeface="宋体" panose="02010600030101010101" pitchFamily="2" charset="-122"/>
                  <a:cs typeface="Cambria Math" panose="02040503050406030204" charset="0"/>
                  <a:sym typeface="+mn-ea"/>
                </a:endParaRPr>
              </a:p>
            </p:txBody>
          </p:sp>
        </mc:Choice>
        <mc:Fallback>
          <p:sp>
            <p:nvSpPr>
              <p:cNvPr id="18" name="文本框 17"/>
              <p:cNvSpPr txBox="1">
                <a:spLocks noRot="1" noChangeAspect="1" noMove="1" noResize="1" noEditPoints="1" noAdjustHandles="1" noChangeArrowheads="1" noChangeShapeType="1" noTextEdit="1"/>
              </p:cNvSpPr>
              <p:nvPr/>
            </p:nvSpPr>
            <p:spPr>
              <a:xfrm>
                <a:off x="8242935" y="5035550"/>
                <a:ext cx="3829685" cy="1677670"/>
              </a:xfrm>
              <a:prstGeom prst="rect">
                <a:avLst/>
              </a:prstGeom>
              <a:blipFill rotWithShape="1">
                <a:blip r:embed="rId7"/>
                <a:stretch>
                  <a:fillRect/>
                </a:stretch>
              </a:blipFill>
            </p:spPr>
            <p:txBody>
              <a:bodyPr/>
              <a:lstStyle/>
              <a:p>
                <a:r>
                  <a:rPr lang="zh-CN" altLang="en-US">
                    <a:noFill/>
                  </a:rPr>
                  <a:t> </a:t>
                </a:r>
              </a:p>
            </p:txBody>
          </p:sp>
        </mc:Fallback>
      </mc:AlternateContent>
    </p:spTree>
    <p:custDataLst>
      <p:tags r:id="rId8"/>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65405" y="231140"/>
            <a:ext cx="8320405" cy="521970"/>
          </a:xfrm>
          <a:prstGeom prst="rect">
            <a:avLst/>
          </a:prstGeom>
          <a:noFill/>
        </p:spPr>
        <p:txBody>
          <a:bodyPr wrap="square" rtlCol="0">
            <a:spAutoFit/>
          </a:bodyPr>
          <a:lstStyle/>
          <a:p>
            <a:pPr algn="l"/>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AFB板卡设计</a:t>
            </a:r>
            <a:r>
              <a:rPr kumimoji="1" lang="en-US" altLang="zh-CN"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a:t>
            </a:r>
            <a:r>
              <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重要参数</a:t>
            </a:r>
            <a:endPar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10" name="图片 9"/>
          <p:cNvPicPr>
            <a:picLocks noChangeAspect="1"/>
          </p:cNvPicPr>
          <p:nvPr/>
        </p:nvPicPr>
        <p:blipFill>
          <a:blip r:embed="rId1"/>
          <a:stretch>
            <a:fillRect/>
          </a:stretch>
        </p:blipFill>
        <p:spPr>
          <a:xfrm>
            <a:off x="4812030" y="2710815"/>
            <a:ext cx="7023100" cy="1821815"/>
          </a:xfrm>
          <a:prstGeom prst="rect">
            <a:avLst/>
          </a:prstGeom>
        </p:spPr>
      </p:pic>
      <p:pic>
        <p:nvPicPr>
          <p:cNvPr id="11" name="图片 10"/>
          <p:cNvPicPr>
            <a:picLocks noChangeAspect="1"/>
          </p:cNvPicPr>
          <p:nvPr/>
        </p:nvPicPr>
        <p:blipFill>
          <a:blip r:embed="rId2"/>
          <a:stretch>
            <a:fillRect/>
          </a:stretch>
        </p:blipFill>
        <p:spPr>
          <a:xfrm>
            <a:off x="4812030" y="4841875"/>
            <a:ext cx="6960870" cy="1821815"/>
          </a:xfrm>
          <a:prstGeom prst="rect">
            <a:avLst/>
          </a:prstGeom>
        </p:spPr>
      </p:pic>
      <p:pic>
        <p:nvPicPr>
          <p:cNvPr id="13" name="图片 12"/>
          <p:cNvPicPr>
            <a:picLocks noChangeAspect="1"/>
          </p:cNvPicPr>
          <p:nvPr/>
        </p:nvPicPr>
        <p:blipFill>
          <a:blip r:embed="rId3"/>
          <a:stretch>
            <a:fillRect/>
          </a:stretch>
        </p:blipFill>
        <p:spPr>
          <a:xfrm>
            <a:off x="790575" y="2615565"/>
            <a:ext cx="2927350" cy="590550"/>
          </a:xfrm>
          <a:prstGeom prst="rect">
            <a:avLst/>
          </a:prstGeom>
        </p:spPr>
      </p:pic>
      <p:pic>
        <p:nvPicPr>
          <p:cNvPr id="15" name="图片 14"/>
          <p:cNvPicPr>
            <a:picLocks noChangeAspect="1"/>
          </p:cNvPicPr>
          <p:nvPr/>
        </p:nvPicPr>
        <p:blipFill>
          <a:blip r:embed="rId4"/>
          <a:srcRect t="29776" b="6118"/>
          <a:stretch>
            <a:fillRect/>
          </a:stretch>
        </p:blipFill>
        <p:spPr>
          <a:xfrm>
            <a:off x="65405" y="5623560"/>
            <a:ext cx="4812030" cy="1197610"/>
          </a:xfrm>
          <a:prstGeom prst="rect">
            <a:avLst/>
          </a:prstGeom>
        </p:spPr>
      </p:pic>
      <p:pic>
        <p:nvPicPr>
          <p:cNvPr id="9" name="图片 8"/>
          <p:cNvPicPr>
            <a:picLocks noChangeAspect="1"/>
          </p:cNvPicPr>
          <p:nvPr/>
        </p:nvPicPr>
        <p:blipFill>
          <a:blip r:embed="rId5"/>
          <a:stretch>
            <a:fillRect/>
          </a:stretch>
        </p:blipFill>
        <p:spPr>
          <a:xfrm>
            <a:off x="4812030" y="446405"/>
            <a:ext cx="7165975" cy="1862455"/>
          </a:xfrm>
          <a:prstGeom prst="rect">
            <a:avLst/>
          </a:prstGeom>
        </p:spPr>
      </p:pic>
      <p:sp>
        <p:nvSpPr>
          <p:cNvPr id="16" name="文本框 15"/>
          <p:cNvSpPr txBox="1"/>
          <p:nvPr/>
        </p:nvSpPr>
        <p:spPr>
          <a:xfrm>
            <a:off x="333375" y="1214755"/>
            <a:ext cx="4064000" cy="1753235"/>
          </a:xfrm>
          <a:prstGeom prst="rect">
            <a:avLst/>
          </a:prstGeom>
          <a:noFill/>
        </p:spPr>
        <p:txBody>
          <a:bodyPr wrap="square" rtlCol="0">
            <a:spAutoFit/>
          </a:bodyPr>
          <a:p>
            <a:r>
              <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当输入磁通信号具有很高频率或很大幅值的时候，此时反馈磁通可能无法以同样的速度追踪到这种变化，对应的误差信号会变得很大，没有办法成功追踪。</a:t>
            </a:r>
            <a:endParaRPr lang="zh-CN" altLang="en-US"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endParaRPr>
          </a:p>
          <a:p>
            <a:endParaRPr lang="zh-CN" altLang="en-US"/>
          </a:p>
        </p:txBody>
      </p:sp>
      <p:sp>
        <p:nvSpPr>
          <p:cNvPr id="18" name="内容占位符 17"/>
          <p:cNvSpPr txBox="1">
            <a:spLocks noGrp="1"/>
          </p:cNvSpPr>
          <p:nvPr>
            <p:ph idx="1"/>
            <p:custDataLst>
              <p:tags r:id="rId6"/>
            </p:custDataLst>
          </p:nvPr>
        </p:nvSpPr>
        <p:spPr>
          <a:xfrm>
            <a:off x="0" y="753110"/>
            <a:ext cx="2312035" cy="461645"/>
          </a:xfrm>
          <a:noFill/>
        </p:spPr>
        <p:txBody>
          <a:bodyPr wrap="square" rtlCol="0">
            <a:spAutoFit/>
          </a:bodyPr>
          <a:lstStyle/>
          <a:p>
            <a:pPr marL="0" lvl="0" algn="l">
              <a:lnSpc>
                <a:spcPct val="100000"/>
              </a:lnSpc>
              <a:buClrTx/>
              <a:buSzTx/>
              <a:buFontTx/>
              <a:buNone/>
            </a:pPr>
            <a:r>
              <a:rPr kumimoji="1" lang="zh-CN" altLang="en-US"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t>
            </a:r>
            <a:r>
              <a:rPr kumimoji="1" lang="en-US" altLang="zh-CN"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2</a:t>
            </a:r>
            <a:r>
              <a:rPr kumimoji="1" lang="zh-CN" altLang="en-US"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t>
            </a:r>
            <a:r>
              <a:rPr kumimoji="1" lang="zh-CN" altLang="en-US"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摆率</a:t>
            </a:r>
            <a:endParaRPr kumimoji="1" lang="zh-CN" altLang="en-US"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mc:AlternateContent xmlns:mc="http://schemas.openxmlformats.org/markup-compatibility/2006">
        <mc:Choice xmlns:a14="http://schemas.microsoft.com/office/drawing/2010/main" Requires="a14">
          <p:sp>
            <p:nvSpPr>
              <p:cNvPr id="20" name="文本框 19"/>
              <p:cNvSpPr txBox="1"/>
              <p:nvPr/>
            </p:nvSpPr>
            <p:spPr>
              <a:xfrm>
                <a:off x="247015" y="3313430"/>
                <a:ext cx="4150360" cy="1964690"/>
              </a:xfrm>
              <a:prstGeom prst="rect">
                <a:avLst/>
              </a:prstGeom>
            </p:spPr>
            <p:txBody>
              <a:bodyPr wrap="square" rtlCol="0">
                <a:spAutoFit/>
              </a:bodyPr>
              <a:p>
                <a:pPr lvl="0" algn="just">
                  <a:lnSpc>
                    <a:spcPct val="150000"/>
                  </a:lnSpc>
                  <a:buClrTx/>
                  <a:buSzTx/>
                  <a:buFontTx/>
                </a:pPr>
                <a14:m>
                  <m:oMath xmlns:m="http://schemas.openxmlformats.org/officeDocument/2006/math">
                    <m:sSub>
                      <m:sSubPr>
                        <m:ctrlPr>
                          <a:rPr lang="en-US" altLang="zh-CN" sz="1600" i="1">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ctrlPr>
                      </m:sSubPr>
                      <m:e>
                        <m:r>
                          <a:rPr lang="en-US" altLang="zh-CN" sz="1600" i="1">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𝑁𝐸𝐼</m:t>
                        </m:r>
                      </m:e>
                      <m:sub>
                        <m:r>
                          <m:rPr>
                            <m:sty m:val="p"/>
                          </m:rP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IS</m:t>
                        </m:r>
                        <m: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m:t>
                        </m:r>
                        <m:r>
                          <m:rPr>
                            <m:sty m:val="p"/>
                          </m:rP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sys</m:t>
                        </m:r>
                        <m: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m:t>
                        </m:r>
                        <m:r>
                          <a:rPr lang="en-US" altLang="zh-CN" sz="1600" i="1">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𝑓</m:t>
                        </m:r>
                        <m: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m:t>
                        </m:r>
                      </m:sub>
                    </m:sSub>
                  </m:oMath>
                </a14:m>
                <a:r>
                  <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表示第一级 SQUID噪声源的等效噪声贡献。</a:t>
                </a:r>
                <a14:m>
                  <m:oMath xmlns:m="http://schemas.openxmlformats.org/officeDocument/2006/math">
                    <m:sSub>
                      <m:sSubPr>
                        <m:ctrlPr>
                          <a:rPr lang="en-US" altLang="zh-CN" sz="1600" i="1">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ctrlPr>
                      </m:sSubPr>
                      <m:e>
                        <m:r>
                          <a:rPr lang="en-US" altLang="zh-CN" sz="1600" i="1">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𝑁𝐸𝐼</m:t>
                        </m:r>
                      </m:e>
                      <m:sub>
                        <m:r>
                          <m:rPr>
                            <m:sty m:val="p"/>
                          </m:rP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SA</m:t>
                        </m:r>
                        <m: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m:t>
                        </m:r>
                        <m:r>
                          <m:rPr>
                            <m:sty m:val="p"/>
                          </m:rP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sys</m:t>
                        </m:r>
                        <m: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m:t>
                        </m:r>
                        <m:r>
                          <a:rPr lang="en-US" altLang="zh-CN" sz="1600" i="1">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𝑓</m:t>
                        </m:r>
                        <m: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m:t>
                        </m:r>
                      </m:sub>
                    </m:sSub>
                  </m:oMath>
                </a14:m>
                <a:r>
                  <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表示第二级SQUID噪声源的等效噪声贡献。</a:t>
                </a:r>
                <a14:m>
                  <m:oMath xmlns:m="http://schemas.openxmlformats.org/officeDocument/2006/math">
                    <m:sSub>
                      <m:sSubPr>
                        <m:ctrlPr>
                          <a:rPr lang="en-US" altLang="zh-CN" sz="1600" i="1">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ctrlPr>
                      </m:sSubPr>
                      <m:e>
                        <m:r>
                          <a:rPr lang="en-US" altLang="zh-CN" sz="1600" i="1">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𝑁𝐸𝐼</m:t>
                        </m:r>
                      </m:e>
                      <m:sub>
                        <m:r>
                          <m:rPr>
                            <m:sty m:val="p"/>
                          </m:rP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readout</m:t>
                        </m:r>
                        <m: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m:t>
                        </m:r>
                        <m:r>
                          <m:rPr>
                            <m:sty m:val="p"/>
                          </m:rP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sys</m:t>
                        </m:r>
                        <m: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m:t>
                        </m:r>
                        <m:r>
                          <a:rPr lang="en-US" altLang="zh-CN" sz="1600" i="1">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𝑓</m:t>
                        </m:r>
                        <m:r>
                          <a:rPr lang="en-US" altLang="zh-CN" sz="1600">
                            <a:solidFill>
                              <a:schemeClr val="accent1">
                                <a:lumMod val="75000"/>
                              </a:schemeClr>
                            </a:solidFill>
                            <a:latin typeface="Cambria Math" panose="02040503050406030204" charset="0"/>
                            <a:ea typeface="宋体" panose="02010600030101010101" pitchFamily="2" charset="-122"/>
                            <a:cs typeface="Cambria Math" panose="02040503050406030204" charset="0"/>
                            <a:sym typeface="+mn-ea"/>
                          </a:rPr>
                          <m:t>)</m:t>
                        </m:r>
                      </m:sub>
                    </m:sSub>
                  </m:oMath>
                </a14:m>
                <a:r>
                  <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表示室温</a:t>
                </a:r>
                <a:r>
                  <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端读出电路噪声贡献</a:t>
                </a:r>
                <a:r>
                  <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endParaRPr lang="zh-CN" altLang="en-US" sz="16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mc:Choice>
        <mc:Fallback>
          <p:sp>
            <p:nvSpPr>
              <p:cNvPr id="20" name="文本框 19"/>
              <p:cNvSpPr txBox="1">
                <a:spLocks noRot="1" noChangeAspect="1" noMove="1" noResize="1" noEditPoints="1" noAdjustHandles="1" noChangeArrowheads="1" noChangeShapeType="1" noTextEdit="1"/>
              </p:cNvSpPr>
              <p:nvPr/>
            </p:nvSpPr>
            <p:spPr>
              <a:xfrm>
                <a:off x="247015" y="3313430"/>
                <a:ext cx="4150360" cy="1964690"/>
              </a:xfrm>
              <a:prstGeom prst="rect">
                <a:avLst/>
              </a:prstGeom>
              <a:blipFill rotWithShape="1">
                <a:blip r:embed="rId7"/>
                <a:stretch>
                  <a:fillRect/>
                </a:stretch>
              </a:blipFill>
            </p:spPr>
            <p:txBody>
              <a:bodyPr/>
              <a:lstStyle/>
              <a:p>
                <a:r>
                  <a:rPr lang="zh-CN" altLang="en-US">
                    <a:noFill/>
                  </a:rPr>
                  <a:t> </a:t>
                </a:r>
              </a:p>
            </p:txBody>
          </p:sp>
        </mc:Fallback>
      </mc:AlternateContent>
      <p:pic>
        <p:nvPicPr>
          <p:cNvPr id="21" name="图片 20"/>
          <p:cNvPicPr>
            <a:picLocks noChangeAspect="1"/>
          </p:cNvPicPr>
          <p:nvPr/>
        </p:nvPicPr>
        <p:blipFill>
          <a:blip r:embed="rId8"/>
          <a:stretch>
            <a:fillRect/>
          </a:stretch>
        </p:blipFill>
        <p:spPr>
          <a:xfrm>
            <a:off x="333375" y="5185410"/>
            <a:ext cx="4323080" cy="352425"/>
          </a:xfrm>
          <a:prstGeom prst="rect">
            <a:avLst/>
          </a:prstGeom>
        </p:spPr>
      </p:pic>
      <p:sp>
        <p:nvSpPr>
          <p:cNvPr id="22" name="内容占位符 17"/>
          <p:cNvSpPr txBox="1">
            <a:spLocks noGrp="1"/>
          </p:cNvSpPr>
          <p:nvPr>
            <p:custDataLst>
              <p:tags r:id="rId9"/>
            </p:custDataLst>
          </p:nvPr>
        </p:nvSpPr>
        <p:spPr>
          <a:xfrm>
            <a:off x="65405" y="3013710"/>
            <a:ext cx="2312035" cy="461645"/>
          </a:xfrm>
          <a:prstGeom prst="rect">
            <a:avLst/>
          </a:prstGeom>
          <a:noFill/>
        </p:spPr>
        <p:txBody>
          <a:bodyPr vert="horz" wrap="square" lIns="90000" tIns="46800" rIns="90000" bIns="46800" rtlCol="0">
            <a:spAutoFit/>
          </a:bodyPr>
          <a:lst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algn="l">
              <a:lnSpc>
                <a:spcPct val="100000"/>
              </a:lnSpc>
              <a:buClrTx/>
              <a:buSzTx/>
              <a:buFontTx/>
              <a:buNone/>
            </a:pPr>
            <a:r>
              <a:rPr kumimoji="1" lang="zh-CN" altLang="en-US"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t>
            </a:r>
            <a:r>
              <a:rPr kumimoji="1" lang="en-US" altLang="zh-CN"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3</a:t>
            </a:r>
            <a:r>
              <a:rPr kumimoji="1" lang="zh-CN" altLang="en-US"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a:t>
            </a:r>
            <a:r>
              <a:rPr kumimoji="1" lang="zh-CN" altLang="en-US"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噪声</a:t>
            </a:r>
            <a:endParaRPr kumimoji="1" lang="zh-CN" altLang="en-US" sz="2400" spc="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23" name="文本框 22"/>
          <p:cNvSpPr txBox="1"/>
          <p:nvPr/>
        </p:nvSpPr>
        <p:spPr>
          <a:xfrm>
            <a:off x="6574155" y="2342515"/>
            <a:ext cx="4064000" cy="368300"/>
          </a:xfrm>
          <a:prstGeom prst="rect">
            <a:avLst/>
          </a:prstGeom>
          <a:noFill/>
        </p:spPr>
        <p:txBody>
          <a:bodyPr wrap="square" rtlCol="0">
            <a:spAutoFit/>
          </a:bodyPr>
          <a:p>
            <a:pPr lvl="0" algn="l">
              <a:buClrTx/>
              <a:buSzTx/>
              <a:buFontTx/>
            </a:pP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三角波激励信号与模拟</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SQUID</a:t>
            </a:r>
            <a:r>
              <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输出</a:t>
            </a:r>
            <a:endParaRPr lang="en-US" altLang="zh-CN">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24" name="文本框 23"/>
          <p:cNvSpPr txBox="1"/>
          <p:nvPr/>
        </p:nvSpPr>
        <p:spPr>
          <a:xfrm>
            <a:off x="5088255" y="2853055"/>
            <a:ext cx="1209675" cy="337185"/>
          </a:xfrm>
          <a:prstGeom prst="rect">
            <a:avLst/>
          </a:prstGeom>
          <a:noFill/>
        </p:spPr>
        <p:txBody>
          <a:bodyPr wrap="square" rtlCol="0">
            <a:spAutoFit/>
          </a:bodyPr>
          <a:p>
            <a:r>
              <a:rPr lang="en-US" altLang="zh-CN" sz="1600">
                <a:solidFill>
                  <a:schemeClr val="accent1">
                    <a:lumMod val="75000"/>
                  </a:schemeClr>
                </a:solidFill>
                <a:latin typeface="Times New Roman" panose="02020603050405020304" pitchFamily="18" charset="0"/>
                <a:cs typeface="Times New Roman" panose="02020603050405020304" pitchFamily="18" charset="0"/>
              </a:rPr>
              <a:t>30K</a:t>
            </a:r>
            <a:r>
              <a:rPr kumimoji="1" lang="zh-CN" altLang="en-US" sz="1600" dirty="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rPr>
              <a:t>锁定</a:t>
            </a:r>
            <a:endParaRPr lang="zh-CN" altLang="en-US" sz="1600"/>
          </a:p>
        </p:txBody>
      </p:sp>
      <p:sp>
        <p:nvSpPr>
          <p:cNvPr id="25" name="文本框 24"/>
          <p:cNvSpPr txBox="1"/>
          <p:nvPr/>
        </p:nvSpPr>
        <p:spPr>
          <a:xfrm>
            <a:off x="4955540" y="4940935"/>
            <a:ext cx="1209675" cy="337185"/>
          </a:xfrm>
          <a:prstGeom prst="rect">
            <a:avLst/>
          </a:prstGeom>
          <a:noFill/>
        </p:spPr>
        <p:txBody>
          <a:bodyPr wrap="square" rtlCol="0">
            <a:spAutoFit/>
          </a:bodyPr>
          <a:p>
            <a:r>
              <a:rPr lang="en-US" altLang="zh-CN" sz="1600">
                <a:solidFill>
                  <a:schemeClr val="accent1">
                    <a:lumMod val="75000"/>
                  </a:schemeClr>
                </a:solidFill>
                <a:latin typeface="Times New Roman" panose="02020603050405020304" pitchFamily="18" charset="0"/>
                <a:cs typeface="Times New Roman" panose="02020603050405020304" pitchFamily="18" charset="0"/>
              </a:rPr>
              <a:t>100K</a:t>
            </a:r>
            <a:r>
              <a:rPr kumimoji="1" lang="zh-CN" altLang="en-US" sz="1600" dirty="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rPr>
              <a:t>锁定</a:t>
            </a:r>
            <a:endParaRPr lang="zh-CN" altLang="en-US" sz="1600"/>
          </a:p>
        </p:txBody>
      </p:sp>
    </p:spTree>
    <p:custDataLst>
      <p:tags r:id="rId10"/>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stretch>
            <a:fillRect/>
          </a:stretch>
        </p:blipFill>
        <p:spPr>
          <a:xfrm>
            <a:off x="4839335" y="3658870"/>
            <a:ext cx="7023735" cy="2207260"/>
          </a:xfrm>
          <a:prstGeom prst="rect">
            <a:avLst/>
          </a:prstGeom>
        </p:spPr>
      </p:pic>
      <p:sp>
        <p:nvSpPr>
          <p:cNvPr id="3" name="文本框 2"/>
          <p:cNvSpPr txBox="1"/>
          <p:nvPr/>
        </p:nvSpPr>
        <p:spPr>
          <a:xfrm>
            <a:off x="0" y="231081"/>
            <a:ext cx="3126105" cy="521970"/>
          </a:xfrm>
          <a:prstGeom prst="rect">
            <a:avLst/>
          </a:prstGeom>
          <a:noFill/>
        </p:spPr>
        <p:txBody>
          <a:bodyPr wrap="none" rtlCol="0">
            <a:spAutoFit/>
          </a:bodyPr>
          <a:lstStyle/>
          <a:p>
            <a:pPr algn="l"/>
            <a:r>
              <a:rPr kumimoji="1" lang="zh-CN" altLang="en-US"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AFB板卡</a:t>
            </a:r>
            <a:r>
              <a:rPr kumimoji="1" lang="en-US" altLang="zh-CN" sz="2800" dirty="0">
                <a:solidFill>
                  <a:schemeClr val="accent2">
                    <a:lumMod val="75000"/>
                  </a:schemeClr>
                </a:solidFill>
                <a:latin typeface="Times New Roman" panose="02020603050405020304" pitchFamily="18" charset="0"/>
                <a:ea typeface="宋体" panose="02010600030101010101" pitchFamily="2" charset="-122"/>
                <a:cs typeface="Times New Roman" panose="02020603050405020304" pitchFamily="18" charset="0"/>
              </a:rPr>
              <a:t>-</a:t>
            </a:r>
            <a:r>
              <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rPr>
              <a:t>迭代过程</a:t>
            </a:r>
            <a:endParaRPr kumimoji="1" lang="zh-CN" altLang="en-US" sz="2800" dirty="0">
              <a:solidFill>
                <a:schemeClr val="accent1">
                  <a:lumMod val="75000"/>
                </a:schemeClr>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4" name="图片 3"/>
          <p:cNvPicPr>
            <a:picLocks noChangeAspect="1"/>
          </p:cNvPicPr>
          <p:nvPr/>
        </p:nvPicPr>
        <p:blipFill>
          <a:blip r:embed="rId2"/>
          <a:srcRect l="13995" t="31722" r="9927" b="35407"/>
          <a:stretch>
            <a:fillRect/>
          </a:stretch>
        </p:blipFill>
        <p:spPr>
          <a:xfrm rot="10800000">
            <a:off x="451485" y="5363210"/>
            <a:ext cx="3695700" cy="1197610"/>
          </a:xfrm>
          <a:prstGeom prst="rect">
            <a:avLst/>
          </a:prstGeom>
        </p:spPr>
      </p:pic>
      <p:pic>
        <p:nvPicPr>
          <p:cNvPr id="10" name="图片 9"/>
          <p:cNvPicPr>
            <a:picLocks noChangeAspect="1"/>
          </p:cNvPicPr>
          <p:nvPr/>
        </p:nvPicPr>
        <p:blipFill>
          <a:blip r:embed="rId3"/>
          <a:srcRect l="12289" r="3780"/>
          <a:stretch>
            <a:fillRect/>
          </a:stretch>
        </p:blipFill>
        <p:spPr>
          <a:xfrm rot="10800000">
            <a:off x="221615" y="1287145"/>
            <a:ext cx="4271645" cy="3816350"/>
          </a:xfrm>
          <a:prstGeom prst="rect">
            <a:avLst/>
          </a:prstGeom>
        </p:spPr>
      </p:pic>
      <p:sp>
        <p:nvSpPr>
          <p:cNvPr id="13" name="矩形 12"/>
          <p:cNvSpPr/>
          <p:nvPr/>
        </p:nvSpPr>
        <p:spPr>
          <a:xfrm>
            <a:off x="5427345" y="1457960"/>
            <a:ext cx="5944870" cy="1631315"/>
          </a:xfrm>
          <a:prstGeom prst="rect">
            <a:avLst/>
          </a:prstGeom>
          <a:ln>
            <a:noFill/>
          </a:ln>
        </p:spPr>
        <p:style>
          <a:lnRef idx="2">
            <a:schemeClr val="accent1"/>
          </a:lnRef>
          <a:fillRef idx="0">
            <a:srgbClr val="FFFFFF"/>
          </a:fillRef>
          <a:effectRef idx="0">
            <a:srgbClr val="FFFFFF"/>
          </a:effectRef>
          <a:fontRef idx="minor">
            <a:schemeClr val="tx1"/>
          </a:fontRef>
        </p:style>
        <p:txBody>
          <a:bodyPr vertOverflow="overflow" horzOverflow="overflow" vert="horz" wrap="square" lIns="90000" tIns="46800" rIns="90000" bIns="46800" numCol="1" spcCol="0" rtlCol="0" fromWordArt="0" anchor="ctr" anchorCtr="0" forceAA="0" compatLnSpc="1">
            <a:normAutofit/>
          </a:bodyPr>
          <a:p>
            <a:pPr lvl="0" algn="l">
              <a:buClrTx/>
              <a:buSzTx/>
              <a:buFontTx/>
            </a:pP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AFB</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板卡经过多次迭代，从单通道</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DAC</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到使用多通道</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DAC</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芯片；</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10</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层逐渐迭代为</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4</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层板；面积最终迭代为</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11.5cm</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3.5</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cm</a:t>
            </a:r>
            <a:r>
              <a:rPr lang="en-US" altLang="zh-CN"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增加多路选择</a:t>
            </a:r>
            <a:r>
              <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rPr>
              <a:t>功能</a:t>
            </a:r>
            <a:endParaRPr lang="zh-CN" altLang="en-US" sz="2000" spc="300">
              <a:solidFill>
                <a:schemeClr val="accent1">
                  <a:lumMod val="75000"/>
                </a:schemeClr>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Tree>
    <p:custDataLst>
      <p:tags r:id="rId4"/>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6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7.xml><?xml version="1.0" encoding="utf-8"?>
<p:tagLst xmlns:p="http://schemas.openxmlformats.org/presentationml/2006/main">
  <p:tag name="KSO_WM_BEAUTIFY_FLAG" val="#wm#"/>
  <p:tag name="KSO_WM_TEMPLATE_CATEGORY" val="custom"/>
  <p:tag name="KSO_WM_TEMPLATE_INDEX" val="20205081"/>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wm#"/>
  <p:tag name="KSO_WM_TEMPLATE_CATEGORY" val="custom"/>
  <p:tag name="KSO_WM_TEMPLATE_INDEX" val="20205081"/>
</p:tagLst>
</file>

<file path=ppt/tags/tag71.xml><?xml version="1.0" encoding="utf-8"?>
<p:tagLst xmlns:p="http://schemas.openxmlformats.org/presentationml/2006/main">
  <p:tag name="KSO_WM_BEAUTIFY_FLAG" val="#wm#"/>
  <p:tag name="KSO_WM_TEMPLATE_CATEGORY" val="custom"/>
  <p:tag name="KSO_WM_TEMPLATE_INDEX" val="20205081"/>
</p:tagLst>
</file>

<file path=ppt/tags/tag72.xml><?xml version="1.0" encoding="utf-8"?>
<p:tagLst xmlns:p="http://schemas.openxmlformats.org/presentationml/2006/main">
  <p:tag name="KSO_WM_BEAUTIFY_FLAG" val="#wm#"/>
  <p:tag name="KSO_WM_TEMPLATE_CATEGORY" val="custom"/>
  <p:tag name="KSO_WM_TEMPLATE_INDEX" val="20205081"/>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4.xml><?xml version="1.0" encoding="utf-8"?>
<p:tagLst xmlns:p="http://schemas.openxmlformats.org/presentationml/2006/main">
  <p:tag name="KSO_WM_BEAUTIFY_FLAG" val="#wm#"/>
  <p:tag name="KSO_WM_TEMPLATE_CATEGORY" val="custom"/>
  <p:tag name="KSO_WM_TEMPLATE_INDEX" val="20205081"/>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7.xml><?xml version="1.0" encoding="utf-8"?>
<p:tagLst xmlns:p="http://schemas.openxmlformats.org/presentationml/2006/main">
  <p:tag name="KSO_WM_BEAUTIFY_FLAG" val="#wm#"/>
  <p:tag name="KSO_WM_TEMPLATE_CATEGORY" val="custom"/>
  <p:tag name="KSO_WM_TEMPLATE_INDEX" val="20205081"/>
</p:tagLst>
</file>

<file path=ppt/tags/tag7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wm#"/>
  <p:tag name="KSO_WM_TEMPLATE_CATEGORY" val="custom"/>
  <p:tag name="KSO_WM_TEMPLATE_INDEX" val="20205081"/>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wm#"/>
  <p:tag name="KSO_WM_TEMPLATE_CATEGORY" val="custom"/>
  <p:tag name="KSO_WM_TEMPLATE_INDEX" val="20205081"/>
</p:tagLst>
</file>

<file path=ppt/tags/tag83.xml><?xml version="1.0" encoding="utf-8"?>
<p:tagLst xmlns:p="http://schemas.openxmlformats.org/presentationml/2006/main">
  <p:tag name="KSO_WM_BEAUTIFY_FLAG" val="#wm#"/>
  <p:tag name="KSO_WM_TEMPLATE_CATEGORY" val="custom"/>
  <p:tag name="KSO_WM_TEMPLATE_INDEX" val="20205081"/>
</p:tagLst>
</file>

<file path=ppt/tags/tag84.xml><?xml version="1.0" encoding="utf-8"?>
<p:tagLst xmlns:p="http://schemas.openxmlformats.org/presentationml/2006/main">
  <p:tag name="KSO_WM_BEAUTIFY_FLAG" val="#wm#"/>
  <p:tag name="KSO_WM_TEMPLATE_CATEGORY" val="custom"/>
  <p:tag name="KSO_WM_TEMPLATE_INDEX" val="20205081"/>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2520</Words>
  <Application>WPS 演示</Application>
  <PresentationFormat>宽屏</PresentationFormat>
  <Paragraphs>198</Paragraphs>
  <Slides>19</Slides>
  <Notes>4</Notes>
  <HiddenSlides>0</HiddenSlides>
  <MMClips>0</MMClips>
  <ScaleCrop>false</ScaleCrop>
  <HeadingPairs>
    <vt:vector size="8" baseType="variant">
      <vt:variant>
        <vt:lpstr>已用的字体</vt:lpstr>
      </vt:variant>
      <vt:variant>
        <vt:i4>17</vt:i4>
      </vt:variant>
      <vt:variant>
        <vt:lpstr>主题</vt:lpstr>
      </vt:variant>
      <vt:variant>
        <vt:i4>1</vt:i4>
      </vt:variant>
      <vt:variant>
        <vt:lpstr>嵌入 OLE 服务器</vt:lpstr>
      </vt:variant>
      <vt:variant>
        <vt:i4>1</vt:i4>
      </vt:variant>
      <vt:variant>
        <vt:lpstr>幻灯片标题</vt:lpstr>
      </vt:variant>
      <vt:variant>
        <vt:i4>19</vt:i4>
      </vt:variant>
    </vt:vector>
  </HeadingPairs>
  <TitlesOfParts>
    <vt:vector size="38" baseType="lpstr">
      <vt:lpstr>Arial</vt:lpstr>
      <vt:lpstr>宋体</vt:lpstr>
      <vt:lpstr>Wingdings</vt:lpstr>
      <vt:lpstr>Wingdings</vt:lpstr>
      <vt:lpstr>Times New Roman</vt:lpstr>
      <vt:lpstr>Cambria Math</vt:lpstr>
      <vt:lpstr>微软雅黑</vt:lpstr>
      <vt:lpstr>Arial Unicode MS</vt:lpstr>
      <vt:lpstr>Calibri</vt:lpstr>
      <vt:lpstr>楷体</vt:lpstr>
      <vt:lpstr>Arial</vt:lpstr>
      <vt:lpstr>华文中宋</vt:lpstr>
      <vt:lpstr>等线</vt:lpstr>
      <vt:lpstr>经典粗宋简</vt:lpstr>
      <vt:lpstr>经典粗宋简</vt:lpstr>
      <vt:lpstr>汉仪超粗宋简</vt:lpstr>
      <vt:lpstr>MS Mincho</vt:lpstr>
      <vt:lpstr>WPS</vt:lpstr>
      <vt:lpstr>Visio.Drawing.15</vt:lpstr>
      <vt:lpstr>多通道DC-SQUID电子学读出系统</vt:lpstr>
      <vt:lpstr>背景</vt:lpstr>
      <vt:lpstr>PowerPoint 演示文稿</vt:lpstr>
      <vt:lpstr>磁通锁定环路原理：</vt:lpstr>
      <vt:lpstr>PowerPoint 演示文稿</vt:lpstr>
      <vt:lpstr>PowerPoint 演示文稿</vt:lpstr>
      <vt:lpstr>参数</vt:lpstr>
      <vt:lpstr>参数</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约是星</cp:lastModifiedBy>
  <cp:revision>173</cp:revision>
  <dcterms:created xsi:type="dcterms:W3CDTF">2019-06-19T02:08:00Z</dcterms:created>
  <dcterms:modified xsi:type="dcterms:W3CDTF">2026-08-11T23:50:42Z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940CE1C62F874112BC08BE386CE100C4_11</vt:lpwstr>
  </property>
</Properties>
</file>