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84" r:id="rId1"/>
  </p:sldMasterIdLst>
  <p:notesMasterIdLst>
    <p:notesMasterId r:id="rId29"/>
  </p:notesMasterIdLst>
  <p:handoutMasterIdLst>
    <p:handoutMasterId r:id="rId30"/>
  </p:handoutMasterIdLst>
  <p:sldIdLst>
    <p:sldId id="256" r:id="rId2"/>
    <p:sldId id="328" r:id="rId3"/>
    <p:sldId id="502" r:id="rId4"/>
    <p:sldId id="363" r:id="rId5"/>
    <p:sldId id="411" r:id="rId6"/>
    <p:sldId id="494" r:id="rId7"/>
    <p:sldId id="503" r:id="rId8"/>
    <p:sldId id="504" r:id="rId9"/>
    <p:sldId id="520" r:id="rId10"/>
    <p:sldId id="505" r:id="rId11"/>
    <p:sldId id="507" r:id="rId12"/>
    <p:sldId id="509" r:id="rId13"/>
    <p:sldId id="510" r:id="rId14"/>
    <p:sldId id="513" r:id="rId15"/>
    <p:sldId id="514" r:id="rId16"/>
    <p:sldId id="512" r:id="rId17"/>
    <p:sldId id="495" r:id="rId18"/>
    <p:sldId id="516" r:id="rId19"/>
    <p:sldId id="517" r:id="rId20"/>
    <p:sldId id="518" r:id="rId21"/>
    <p:sldId id="519" r:id="rId22"/>
    <p:sldId id="497" r:id="rId23"/>
    <p:sldId id="436" r:id="rId24"/>
    <p:sldId id="457" r:id="rId25"/>
    <p:sldId id="506" r:id="rId26"/>
    <p:sldId id="511" r:id="rId27"/>
    <p:sldId id="515" r:id="rId28"/>
  </p:sldIdLst>
  <p:sldSz cx="12192000" cy="6858000"/>
  <p:notesSz cx="6858000" cy="9144000"/>
  <p:defaultTextStyle>
    <a:defPPr>
      <a:defRPr lang="zh-CN"/>
    </a:defPPr>
    <a:lvl1pPr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3B1230-9029-3535-DF2E-BEDA639046BA}" name="Zhongtao Shen" initials="ZS" userId="aa5d90b368baf10a" providerId="Windows Live"/>
  <p188:author id="{C200B4E7-9DED-FB3E-57B4-4652DE589FDA}" name="翰霖" initials="翰霖" userId="1a9b9ba0117678b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ifu" initials="l" lastIdx="1" clrIdx="0">
    <p:extLst>
      <p:ext uri="{19B8F6BF-5375-455C-9EA6-DF929625EA0E}">
        <p15:presenceInfo xmlns:p15="http://schemas.microsoft.com/office/powerpoint/2012/main" userId="laifu" providerId="None"/>
      </p:ext>
    </p:extLst>
  </p:cmAuthor>
  <p:cmAuthor id="2" name="翰霖" initials="翰霖" lastIdx="23" clrIdx="1">
    <p:extLst>
      <p:ext uri="{19B8F6BF-5375-455C-9EA6-DF929625EA0E}">
        <p15:presenceInfo xmlns:p15="http://schemas.microsoft.com/office/powerpoint/2012/main" userId="1a9b9ba0117678bd" providerId="Windows Live"/>
      </p:ext>
    </p:extLst>
  </p:cmAuthor>
  <p:cmAuthor id="3" name="Zhongtao Shen" initials="ZS" lastIdx="20" clrIdx="2">
    <p:extLst>
      <p:ext uri="{19B8F6BF-5375-455C-9EA6-DF929625EA0E}">
        <p15:presenceInfo xmlns:p15="http://schemas.microsoft.com/office/powerpoint/2012/main" userId="aa5d90b368baf10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ED5"/>
    <a:srgbClr val="008FD3"/>
    <a:srgbClr val="7FC7E9"/>
    <a:srgbClr val="E7E7E9"/>
    <a:srgbClr val="E7F3F4"/>
    <a:srgbClr val="F3F9FA"/>
    <a:srgbClr val="DBD856"/>
    <a:srgbClr val="FCFCF2"/>
    <a:srgbClr val="F9FAF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25094-3F1A-4F55-BB1A-A8F4909ABB9B}" v="21" dt="2026-08-10T09:55:06.268"/>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83136" autoAdjust="0"/>
  </p:normalViewPr>
  <p:slideViewPr>
    <p:cSldViewPr>
      <p:cViewPr varScale="1">
        <p:scale>
          <a:sx n="80" d="100"/>
          <a:sy n="80" d="100"/>
        </p:scale>
        <p:origin x="723" y="45"/>
      </p:cViewPr>
      <p:guideLst>
        <p:guide orient="horz" pos="2160"/>
        <p:guide pos="3840"/>
      </p:guideLst>
    </p:cSldViewPr>
  </p:slideViewPr>
  <p:outlineViewPr>
    <p:cViewPr>
      <p:scale>
        <a:sx n="33" d="100"/>
        <a:sy n="33" d="100"/>
      </p:scale>
      <p:origin x="0" y="-4458"/>
    </p:cViewPr>
  </p:outlineViewPr>
  <p:notesTextViewPr>
    <p:cViewPr>
      <p:scale>
        <a:sx n="3" d="2"/>
        <a:sy n="3" d="2"/>
      </p:scale>
      <p:origin x="0" y="0"/>
    </p:cViewPr>
  </p:notesTextViewPr>
  <p:notesViewPr>
    <p:cSldViewPr>
      <p:cViewPr varScale="1">
        <p:scale>
          <a:sx n="86" d="100"/>
          <a:sy n="86" d="100"/>
        </p:scale>
        <p:origin x="386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翰霖 于" userId="1a9b9ba0117678bd" providerId="LiveId" clId="{BC9BCAEA-29C4-429E-8236-0B2CB7D997D1}"/>
    <pc:docChg chg="undo custSel addSld delSld modSld">
      <pc:chgData name="翰霖 于" userId="1a9b9ba0117678bd" providerId="LiveId" clId="{BC9BCAEA-29C4-429E-8236-0B2CB7D997D1}" dt="2026-08-10T09:55:06.267" v="23"/>
      <pc:docMkLst>
        <pc:docMk/>
      </pc:docMkLst>
      <pc:sldChg chg="modNotesTx">
        <pc:chgData name="翰霖 于" userId="1a9b9ba0117678bd" providerId="LiveId" clId="{BC9BCAEA-29C4-429E-8236-0B2CB7D997D1}" dt="2026-08-10T00:59:01.997" v="18" actId="20577"/>
        <pc:sldMkLst>
          <pc:docMk/>
          <pc:sldMk cId="3160652602" sldId="256"/>
        </pc:sldMkLst>
      </pc:sldChg>
      <pc:sldChg chg="modNotesTx">
        <pc:chgData name="翰霖 于" userId="1a9b9ba0117678bd" providerId="LiveId" clId="{BC9BCAEA-29C4-429E-8236-0B2CB7D997D1}" dt="2026-08-10T00:32:13.409" v="4" actId="20577"/>
        <pc:sldMkLst>
          <pc:docMk/>
          <pc:sldMk cId="1631145561" sldId="363"/>
        </pc:sldMkLst>
      </pc:sldChg>
      <pc:sldChg chg="modNotesTx">
        <pc:chgData name="翰霖 于" userId="1a9b9ba0117678bd" providerId="LiveId" clId="{BC9BCAEA-29C4-429E-8236-0B2CB7D997D1}" dt="2026-08-10T00:32:23.905" v="5" actId="20577"/>
        <pc:sldMkLst>
          <pc:docMk/>
          <pc:sldMk cId="4117292452" sldId="411"/>
        </pc:sldMkLst>
      </pc:sldChg>
      <pc:sldChg chg="modSp mod">
        <pc:chgData name="翰霖 于" userId="1a9b9ba0117678bd" providerId="LiveId" clId="{BC9BCAEA-29C4-429E-8236-0B2CB7D997D1}" dt="2026-08-10T09:55:06.267" v="23"/>
        <pc:sldMkLst>
          <pc:docMk/>
          <pc:sldMk cId="2830796444" sldId="510"/>
        </pc:sldMkLst>
        <pc:spChg chg="mod">
          <ac:chgData name="翰霖 于" userId="1a9b9ba0117678bd" providerId="LiveId" clId="{BC9BCAEA-29C4-429E-8236-0B2CB7D997D1}" dt="2026-08-10T09:55:06.267" v="23"/>
          <ac:spMkLst>
            <pc:docMk/>
            <pc:sldMk cId="2830796444" sldId="510"/>
            <ac:spMk id="12" creationId="{B7E43755-F27F-08A6-7560-C71636A38435}"/>
          </ac:spMkLst>
        </pc:spChg>
      </pc:sldChg>
      <pc:sldChg chg="addSp modSp add mod">
        <pc:chgData name="翰霖 于" userId="1a9b9ba0117678bd" providerId="LiveId" clId="{BC9BCAEA-29C4-429E-8236-0B2CB7D997D1}" dt="2026-08-10T00:34:32.770" v="14"/>
        <pc:sldMkLst>
          <pc:docMk/>
          <pc:sldMk cId="690714384" sldId="511"/>
        </pc:sldMkLst>
        <pc:spChg chg="mod">
          <ac:chgData name="翰霖 于" userId="1a9b9ba0117678bd" providerId="LiveId" clId="{BC9BCAEA-29C4-429E-8236-0B2CB7D997D1}" dt="2026-08-10T00:34:32.770" v="14"/>
          <ac:spMkLst>
            <pc:docMk/>
            <pc:sldMk cId="690714384" sldId="511"/>
            <ac:spMk id="2" creationId="{B735C982-4088-7752-FC6D-8A0FDBDB91F2}"/>
          </ac:spMkLst>
        </pc:spChg>
        <pc:spChg chg="add mod">
          <ac:chgData name="翰霖 于" userId="1a9b9ba0117678bd" providerId="LiveId" clId="{BC9BCAEA-29C4-429E-8236-0B2CB7D997D1}" dt="2026-08-10T00:34:28.670" v="11" actId="27636"/>
          <ac:spMkLst>
            <pc:docMk/>
            <pc:sldMk cId="690714384" sldId="511"/>
            <ac:spMk id="3" creationId="{A37C4178-2000-D634-CBC0-313E2EB8B7FF}"/>
          </ac:spMkLst>
        </pc:spChg>
      </pc:sldChg>
      <pc:sldChg chg="add del">
        <pc:chgData name="翰霖 于" userId="1a9b9ba0117678bd" providerId="LiveId" clId="{BC9BCAEA-29C4-429E-8236-0B2CB7D997D1}" dt="2026-08-10T00:34:21.195" v="8" actId="2696"/>
        <pc:sldMkLst>
          <pc:docMk/>
          <pc:sldMk cId="1358669022" sldId="511"/>
        </pc:sldMkLst>
      </pc:sldChg>
      <pc:sldChg chg="modSp mod">
        <pc:chgData name="翰霖 于" userId="1a9b9ba0117678bd" providerId="LiveId" clId="{BC9BCAEA-29C4-429E-8236-0B2CB7D997D1}" dt="2026-08-10T00:30:44.326" v="3" actId="1036"/>
        <pc:sldMkLst>
          <pc:docMk/>
          <pc:sldMk cId="2171897050" sldId="512"/>
        </pc:sldMkLst>
        <pc:picChg chg="mod">
          <ac:chgData name="翰霖 于" userId="1a9b9ba0117678bd" providerId="LiveId" clId="{BC9BCAEA-29C4-429E-8236-0B2CB7D997D1}" dt="2026-08-10T00:30:44.326" v="3" actId="1036"/>
          <ac:picMkLst>
            <pc:docMk/>
            <pc:sldMk cId="2171897050" sldId="512"/>
            <ac:picMk id="11" creationId="{D9099CC1-6A3B-44BD-B0E5-26946F1D074A}"/>
          </ac:picMkLst>
        </pc:picChg>
      </pc:sldChg>
      <pc:sldChg chg="modSp add mod">
        <pc:chgData name="翰霖 于" userId="1a9b9ba0117678bd" providerId="LiveId" clId="{BC9BCAEA-29C4-429E-8236-0B2CB7D997D1}" dt="2026-08-10T00:34:41.076" v="17"/>
        <pc:sldMkLst>
          <pc:docMk/>
          <pc:sldMk cId="3198251321" sldId="515"/>
        </pc:sldMkLst>
        <pc:spChg chg="mod">
          <ac:chgData name="翰霖 于" userId="1a9b9ba0117678bd" providerId="LiveId" clId="{BC9BCAEA-29C4-429E-8236-0B2CB7D997D1}" dt="2026-08-10T00:34:41.076" v="17"/>
          <ac:spMkLst>
            <pc:docMk/>
            <pc:sldMk cId="3198251321" sldId="515"/>
            <ac:spMk id="2" creationId="{BD9A6CE9-71BA-414A-9AF3-99A49AD1FC9D}"/>
          </ac:spMkLst>
        </pc:spChg>
      </pc:sldChg>
      <pc:sldChg chg="del">
        <pc:chgData name="翰霖 于" userId="1a9b9ba0117678bd" providerId="LiveId" clId="{BC9BCAEA-29C4-429E-8236-0B2CB7D997D1}" dt="2026-08-10T00:34:21.195" v="8" actId="2696"/>
        <pc:sldMkLst>
          <pc:docMk/>
          <pc:sldMk cId="3938793311" sldId="515"/>
        </pc:sldMkLst>
      </pc:sldChg>
      <pc:sldChg chg="modNotesTx">
        <pc:chgData name="翰霖 于" userId="1a9b9ba0117678bd" providerId="LiveId" clId="{BC9BCAEA-29C4-429E-8236-0B2CB7D997D1}" dt="2026-08-10T01:07:35.446" v="20" actId="20577"/>
        <pc:sldMkLst>
          <pc:docMk/>
          <pc:sldMk cId="2983936781" sldId="52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7EABB947-540F-4CE7-6661-606F74274A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2EA5E85D-306D-FE21-8534-62CBC8DF36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DCD139-E5E1-4B88-A4E7-0D9B31AB4662}" type="datetimeFigureOut">
              <a:rPr lang="zh-CN" altLang="en-US" smtClean="0"/>
              <a:t>2026/8/10</a:t>
            </a:fld>
            <a:endParaRPr lang="zh-CN" altLang="en-US"/>
          </a:p>
        </p:txBody>
      </p:sp>
      <p:sp>
        <p:nvSpPr>
          <p:cNvPr id="4" name="页脚占位符 3">
            <a:extLst>
              <a:ext uri="{FF2B5EF4-FFF2-40B4-BE49-F238E27FC236}">
                <a16:creationId xmlns:a16="http://schemas.microsoft.com/office/drawing/2014/main" id="{D84AE6CB-E0EE-14FD-1280-211877D76D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0116CEA2-CEB6-D64E-A154-A4500C78AF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489624-F964-44BF-91AD-1C099DD88D5F}" type="slidenum">
              <a:rPr lang="zh-CN" altLang="en-US" smtClean="0"/>
              <a:t>‹#›</a:t>
            </a:fld>
            <a:endParaRPr lang="zh-CN" altLang="en-US"/>
          </a:p>
        </p:txBody>
      </p:sp>
    </p:spTree>
    <p:extLst>
      <p:ext uri="{BB962C8B-B14F-4D97-AF65-F5344CB8AC3E}">
        <p14:creationId xmlns:p14="http://schemas.microsoft.com/office/powerpoint/2010/main" val="277662782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A8F6AD9D-B46F-44AD-B8A7-C7D9A6C6815E}" type="datetimeFigureOut">
              <a:rPr lang="zh-CN" altLang="en-US"/>
              <a:t>2026/8/10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942B2A61-04D9-4F3F-B552-30C9EE439422}" type="slidenum">
              <a:rPr lang="zh-CN" altLang="en-US"/>
              <a:t>‹#›</a:t>
            </a:fld>
            <a:endParaRPr lang="zh-CN" altLang="en-US"/>
          </a:p>
        </p:txBody>
      </p:sp>
    </p:spTree>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en-US" dirty="0"/>
              <a:t>各位专家，领导，同学们，大家好，我叫于翰霖，来自中国科学技术大学，我代表</a:t>
            </a:r>
            <a:r>
              <a:rPr lang="en-US" altLang="zh-CN" dirty="0"/>
              <a:t>STCF ECAL</a:t>
            </a:r>
            <a:r>
              <a:rPr lang="zh-CN" altLang="en-US" dirty="0"/>
              <a:t>工作组为是</a:t>
            </a:r>
            <a:r>
              <a:rPr lang="en-US" altLang="zh-CN" dirty="0"/>
              <a:t>STCF ECAL</a:t>
            </a:r>
            <a:r>
              <a:rPr lang="zh-CN" altLang="en-US" dirty="0"/>
              <a:t>读出电子学研究进展。大家做此次报告，我的报告题目</a:t>
            </a:r>
            <a:endParaRPr lang="en-US" altLang="zh-CN" dirty="0"/>
          </a:p>
        </p:txBody>
      </p:sp>
    </p:spTree>
    <p:extLst>
      <p:ext uri="{BB962C8B-B14F-4D97-AF65-F5344CB8AC3E}">
        <p14:creationId xmlns:p14="http://schemas.microsoft.com/office/powerpoint/2010/main" val="436530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56373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930746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b="0" i="0" dirty="0">
                <a:solidFill>
                  <a:srgbClr val="525252"/>
                </a:solidFill>
                <a:effectLst/>
                <a:latin typeface="Segoe UI" panose="020B0502040204020203" pitchFamily="34" charset="0"/>
              </a:rPr>
              <a:t>First, the background of STCF ECAL</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首先介绍研究背景</a:t>
            </a:r>
          </a:p>
          <a:p>
            <a:endParaRPr lang="zh-CN" altLang="en-US" dirty="0"/>
          </a:p>
        </p:txBody>
      </p:sp>
    </p:spTree>
    <p:extLst>
      <p:ext uri="{BB962C8B-B14F-4D97-AF65-F5344CB8AC3E}">
        <p14:creationId xmlns:p14="http://schemas.microsoft.com/office/powerpoint/2010/main" val="3368111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992854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510890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034515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613154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b="0" i="0" dirty="0">
                <a:solidFill>
                  <a:srgbClr val="525252"/>
                </a:solidFill>
                <a:effectLst/>
                <a:latin typeface="Segoe UI" panose="020B0502040204020203" pitchFamily="34" charset="0"/>
              </a:rPr>
              <a:t>First, the background of STCF ECAL</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首先介绍研究背景</a:t>
            </a:r>
          </a:p>
          <a:p>
            <a:endParaRPr lang="zh-CN" altLang="en-US" dirty="0"/>
          </a:p>
        </p:txBody>
      </p:sp>
    </p:spTree>
    <p:extLst>
      <p:ext uri="{BB962C8B-B14F-4D97-AF65-F5344CB8AC3E}">
        <p14:creationId xmlns:p14="http://schemas.microsoft.com/office/powerpoint/2010/main" val="40839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sz="1200" b="0" dirty="0">
              <a:latin typeface="+mn-ea"/>
              <a:cs typeface="+mn-ea"/>
            </a:endParaRPr>
          </a:p>
        </p:txBody>
      </p:sp>
    </p:spTree>
    <p:extLst>
      <p:ext uri="{BB962C8B-B14F-4D97-AF65-F5344CB8AC3E}">
        <p14:creationId xmlns:p14="http://schemas.microsoft.com/office/powerpoint/2010/main" val="952902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感谢各位专家，领导，同学的倾听，我的报告到此结束，谢谢大家！</a:t>
            </a:r>
          </a:p>
        </p:txBody>
      </p:sp>
    </p:spTree>
    <p:extLst>
      <p:ext uri="{BB962C8B-B14F-4D97-AF65-F5344CB8AC3E}">
        <p14:creationId xmlns:p14="http://schemas.microsoft.com/office/powerpoint/2010/main" val="1010974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b="0" i="0" dirty="0">
                <a:solidFill>
                  <a:srgbClr val="525252"/>
                </a:solidFill>
                <a:effectLst/>
                <a:latin typeface="Segoe UI" panose="020B0502040204020203" pitchFamily="34" charset="0"/>
              </a:rPr>
              <a:t>First, the background of STCF ECAL</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首先介绍研究背景</a:t>
            </a:r>
          </a:p>
          <a:p>
            <a:endParaRPr lang="zh-CN" altLang="en-US" dirty="0"/>
          </a:p>
        </p:txBody>
      </p:sp>
    </p:spTree>
    <p:extLst>
      <p:ext uri="{BB962C8B-B14F-4D97-AF65-F5344CB8AC3E}">
        <p14:creationId xmlns:p14="http://schemas.microsoft.com/office/powerpoint/2010/main" val="199451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en-US" dirty="0"/>
              <a:t>时至今日，陶粲物理仍然具有丰富的研究内容。其中包括但不限于强子物理，如强子谱学、奇异强子寻找；量子色动力学，如关键参数精确测量；电弱理论检验，如反映正反物质不对称的</a:t>
            </a:r>
            <a:r>
              <a:rPr lang="en-US" altLang="zh-CN" dirty="0"/>
              <a:t>CP</a:t>
            </a:r>
            <a:r>
              <a:rPr lang="zh-CN" altLang="en-US" dirty="0"/>
              <a:t>破缺检验；和超出标准模型的新物理，如暗物质寻找。</a:t>
            </a:r>
          </a:p>
          <a:p>
            <a:r>
              <a:rPr lang="zh-CN" altLang="zh-CN" sz="1200" kern="1200" dirty="0">
                <a:solidFill>
                  <a:schemeClr val="tx1"/>
                </a:solidFill>
                <a:effectLst/>
                <a:latin typeface="+mn-lt"/>
                <a:ea typeface="+mn-ea"/>
                <a:cs typeface="+mn-cs"/>
              </a:rPr>
              <a:t>陶粲物理的研究主要通过粒子对撞机实现，其中对撞能区在</a:t>
            </a:r>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到</a:t>
            </a: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个</a:t>
            </a:r>
            <a:r>
              <a:rPr lang="en-US" altLang="zh-CN" sz="1200" kern="1200" dirty="0">
                <a:solidFill>
                  <a:schemeClr val="tx1"/>
                </a:solidFill>
                <a:effectLst/>
                <a:latin typeface="+mn-lt"/>
                <a:ea typeface="+mn-ea"/>
                <a:cs typeface="+mn-cs"/>
              </a:rPr>
              <a:t>GeV</a:t>
            </a:r>
            <a:r>
              <a:rPr lang="zh-CN" altLang="zh-CN" sz="1200" kern="1200" dirty="0">
                <a:solidFill>
                  <a:schemeClr val="tx1"/>
                </a:solidFill>
                <a:effectLst/>
                <a:latin typeface="+mn-lt"/>
                <a:ea typeface="+mn-ea"/>
                <a:cs typeface="+mn-cs"/>
              </a:rPr>
              <a:t>的粒子对撞机被称为陶粲对撞机，由于其本底干净、目标粒子产生截面大等优点，陶粲对撞机是研究陶粲物理的理想平台</a:t>
            </a:r>
            <a:endParaRPr lang="zh-CN" altLang="en-US" dirty="0"/>
          </a:p>
          <a:p>
            <a:endParaRPr lang="zh-CN" altLang="en-US" dirty="0"/>
          </a:p>
        </p:txBody>
      </p:sp>
    </p:spTree>
    <p:extLst>
      <p:ext uri="{BB962C8B-B14F-4D97-AF65-F5344CB8AC3E}">
        <p14:creationId xmlns:p14="http://schemas.microsoft.com/office/powerpoint/2010/main" val="622697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我国科学家提出的新一代高亮度陶粲对撞机被称为超级陶粲装置，</a:t>
            </a:r>
            <a:r>
              <a:rPr lang="en-US" altLang="zh-CN" sz="1200" kern="1200" dirty="0" err="1">
                <a:solidFill>
                  <a:schemeClr val="tx1"/>
                </a:solidFill>
                <a:effectLst/>
                <a:latin typeface="+mn-lt"/>
                <a:ea typeface="+mn-ea"/>
                <a:cs typeface="+mn-cs"/>
              </a:rPr>
              <a:t>stcf</a:t>
            </a:r>
            <a:r>
              <a:rPr lang="zh-CN" altLang="zh-CN" sz="1200" kern="1200" dirty="0">
                <a:solidFill>
                  <a:schemeClr val="tx1"/>
                </a:solidFill>
                <a:effectLst/>
                <a:latin typeface="+mn-lt"/>
                <a:ea typeface="+mn-ea"/>
                <a:cs typeface="+mn-cs"/>
              </a:rPr>
              <a:t>，其对撞能量为</a:t>
            </a:r>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到</a:t>
            </a:r>
            <a:r>
              <a:rPr lang="en-US" altLang="zh-CN" sz="1200" kern="1200" dirty="0">
                <a:solidFill>
                  <a:schemeClr val="tx1"/>
                </a:solidFill>
                <a:effectLst/>
                <a:latin typeface="+mn-lt"/>
                <a:ea typeface="+mn-ea"/>
                <a:cs typeface="+mn-cs"/>
              </a:rPr>
              <a:t>7</a:t>
            </a:r>
            <a:r>
              <a:rPr lang="zh-CN" altLang="zh-CN" sz="1200" kern="1200" dirty="0">
                <a:solidFill>
                  <a:schemeClr val="tx1"/>
                </a:solidFill>
                <a:effectLst/>
                <a:latin typeface="+mn-lt"/>
                <a:ea typeface="+mn-ea"/>
                <a:cs typeface="+mn-cs"/>
              </a:rPr>
              <a:t>个</a:t>
            </a:r>
            <a:r>
              <a:rPr lang="en-US" altLang="zh-CN" sz="1200" kern="1200" dirty="0">
                <a:solidFill>
                  <a:schemeClr val="tx1"/>
                </a:solidFill>
                <a:effectLst/>
                <a:latin typeface="+mn-lt"/>
                <a:ea typeface="+mn-ea"/>
                <a:cs typeface="+mn-cs"/>
              </a:rPr>
              <a:t>GeV</a:t>
            </a:r>
            <a:r>
              <a:rPr lang="zh-CN" altLang="zh-CN" sz="1200" kern="1200" dirty="0">
                <a:solidFill>
                  <a:schemeClr val="tx1"/>
                </a:solidFill>
                <a:effectLst/>
                <a:latin typeface="+mn-lt"/>
                <a:ea typeface="+mn-ea"/>
                <a:cs typeface="+mn-cs"/>
              </a:rPr>
              <a:t>，对撞亮度</a:t>
            </a:r>
            <a:r>
              <a:rPr lang="en-US" altLang="zh-CN" sz="1200" kern="1200" dirty="0">
                <a:solidFill>
                  <a:schemeClr val="tx1"/>
                </a:solidFill>
                <a:effectLst/>
                <a:latin typeface="+mn-lt"/>
                <a:ea typeface="+mn-ea"/>
                <a:cs typeface="+mn-cs"/>
              </a:rPr>
              <a:t>xxx</a:t>
            </a:r>
            <a:r>
              <a:rPr lang="zh-CN" altLang="en-US" sz="1200" kern="1200" dirty="0">
                <a:solidFill>
                  <a:schemeClr val="tx1"/>
                </a:solidFill>
                <a:effectLst/>
                <a:latin typeface="+mn-lt"/>
                <a:ea typeface="+mn-ea"/>
                <a:cs typeface="+mn-cs"/>
              </a:rPr>
              <a:t>，</a:t>
            </a:r>
            <a:r>
              <a:rPr lang="zh-CN" altLang="en-US" sz="1200" dirty="0">
                <a:latin typeface="Times New Roman" panose="02020603050405020304" pitchFamily="18" charset="0"/>
                <a:ea typeface="黑体" panose="02010609060101010101" pitchFamily="49" charset="-122"/>
              </a:rPr>
              <a:t>快响应探测谱仪，</a:t>
            </a:r>
            <a:r>
              <a:rPr lang="en-US" altLang="zh-CN" sz="1200" kern="1200" dirty="0" err="1">
                <a:solidFill>
                  <a:schemeClr val="tx1"/>
                </a:solidFill>
                <a:effectLst/>
                <a:latin typeface="+mn-lt"/>
                <a:ea typeface="+mn-ea"/>
                <a:cs typeface="+mn-cs"/>
              </a:rPr>
              <a:t>stcf</a:t>
            </a:r>
            <a:r>
              <a:rPr lang="zh-CN" altLang="zh-CN" sz="1200" kern="1200" dirty="0">
                <a:solidFill>
                  <a:schemeClr val="tx1"/>
                </a:solidFill>
                <a:effectLst/>
                <a:latin typeface="+mn-lt"/>
                <a:ea typeface="+mn-ea"/>
                <a:cs typeface="+mn-cs"/>
              </a:rPr>
              <a:t>的电磁量能器，</a:t>
            </a:r>
            <a:r>
              <a:rPr lang="en-US" altLang="zh-CN" sz="1200" kern="1200" dirty="0" err="1">
                <a:solidFill>
                  <a:schemeClr val="tx1"/>
                </a:solidFill>
                <a:effectLst/>
                <a:latin typeface="+mn-lt"/>
                <a:ea typeface="+mn-ea"/>
                <a:cs typeface="+mn-cs"/>
              </a:rPr>
              <a:t>ecal</a:t>
            </a:r>
            <a:r>
              <a:rPr lang="zh-CN" altLang="zh-CN" sz="1200" kern="1200" dirty="0">
                <a:solidFill>
                  <a:schemeClr val="tx1"/>
                </a:solidFill>
                <a:effectLst/>
                <a:latin typeface="+mn-lt"/>
                <a:ea typeface="+mn-ea"/>
                <a:cs typeface="+mn-cs"/>
              </a:rPr>
              <a:t>，其探测的主要目标是正负电子对撞产生的末态光子，精确测量高对撞亮度下的光子能量是</a:t>
            </a:r>
            <a:r>
              <a:rPr lang="en-US" altLang="zh-CN" sz="1200" kern="1200" dirty="0" err="1">
                <a:solidFill>
                  <a:schemeClr val="tx1"/>
                </a:solidFill>
                <a:effectLst/>
                <a:latin typeface="+mn-lt"/>
                <a:ea typeface="+mn-ea"/>
                <a:cs typeface="+mn-cs"/>
              </a:rPr>
              <a:t>ecal</a:t>
            </a:r>
            <a:r>
              <a:rPr lang="zh-CN" altLang="zh-CN" sz="1200" kern="1200" dirty="0">
                <a:solidFill>
                  <a:schemeClr val="tx1"/>
                </a:solidFill>
                <a:effectLst/>
                <a:latin typeface="+mn-lt"/>
                <a:ea typeface="+mn-ea"/>
                <a:cs typeface="+mn-cs"/>
              </a:rPr>
              <a:t>的核心任务 。此外，由于谱仪并未设计强子量能器，</a:t>
            </a:r>
            <a:r>
              <a:rPr lang="en-US" altLang="zh-CN" sz="1200" kern="1200" dirty="0" err="1">
                <a:solidFill>
                  <a:schemeClr val="tx1"/>
                </a:solidFill>
                <a:effectLst/>
                <a:latin typeface="+mn-lt"/>
                <a:ea typeface="+mn-ea"/>
                <a:cs typeface="+mn-cs"/>
              </a:rPr>
              <a:t>ecal</a:t>
            </a:r>
            <a:r>
              <a:rPr lang="zh-CN" altLang="zh-CN" sz="1200" kern="1200" dirty="0">
                <a:solidFill>
                  <a:schemeClr val="tx1"/>
                </a:solidFill>
                <a:effectLst/>
                <a:latin typeface="+mn-lt"/>
                <a:ea typeface="+mn-ea"/>
                <a:cs typeface="+mn-cs"/>
              </a:rPr>
              <a:t>还需承担部分中性强子的信息提取任务。</a:t>
            </a:r>
            <a:endParaRPr lang="zh-CN"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200" dirty="0">
              <a:latin typeface="Times New Roman" panose="02020603050405020304" pitchFamily="18" charset="0"/>
              <a:ea typeface="黑体" panose="02010609060101010101" pitchFamily="49" charset="-122"/>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zh-CN" sz="1200" kern="1200" dirty="0">
              <a:solidFill>
                <a:schemeClr val="tx1"/>
              </a:solidFill>
              <a:effectLst/>
              <a:latin typeface="+mn-lt"/>
              <a:ea typeface="+mn-ea"/>
              <a:cs typeface="+mn-cs"/>
            </a:endParaRPr>
          </a:p>
          <a:p>
            <a:endParaRPr lang="zh-CN" altLang="en-US" dirty="0"/>
          </a:p>
        </p:txBody>
      </p:sp>
    </p:spTree>
    <p:extLst>
      <p:ext uri="{BB962C8B-B14F-4D97-AF65-F5344CB8AC3E}">
        <p14:creationId xmlns:p14="http://schemas.microsoft.com/office/powerpoint/2010/main" val="3569444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由于需要在高事例率下实现较高的能量分辨率，</a:t>
            </a:r>
            <a:r>
              <a:rPr lang="en-US" altLang="zh-CN" sz="1200" kern="1200" dirty="0" err="1">
                <a:solidFill>
                  <a:schemeClr val="tx1"/>
                </a:solidFill>
                <a:effectLst/>
                <a:latin typeface="+mn-lt"/>
                <a:ea typeface="+mn-ea"/>
                <a:cs typeface="+mn-cs"/>
              </a:rPr>
              <a:t>stcf</a:t>
            </a:r>
            <a:r>
              <a:rPr lang="en-US" altLang="zh-CN" sz="1200" kern="1200" dirty="0">
                <a:solidFill>
                  <a:schemeClr val="tx1"/>
                </a:solidFill>
                <a:effectLst/>
                <a:latin typeface="+mn-lt"/>
                <a:ea typeface="+mn-ea"/>
                <a:cs typeface="+mn-cs"/>
              </a:rPr>
              <a:t> </a:t>
            </a:r>
            <a:r>
              <a:rPr lang="en-US" altLang="zh-CN" sz="1200" kern="1200" dirty="0" err="1">
                <a:solidFill>
                  <a:schemeClr val="tx1"/>
                </a:solidFill>
                <a:effectLst/>
                <a:latin typeface="+mn-lt"/>
                <a:ea typeface="+mn-ea"/>
                <a:cs typeface="+mn-cs"/>
              </a:rPr>
              <a:t>ecal</a:t>
            </a:r>
            <a:r>
              <a:rPr lang="zh-CN" altLang="zh-CN" sz="1200" kern="1200" dirty="0">
                <a:solidFill>
                  <a:schemeClr val="tx1"/>
                </a:solidFill>
                <a:effectLst/>
                <a:latin typeface="+mn-lt"/>
                <a:ea typeface="+mn-ea"/>
                <a:cs typeface="+mn-cs"/>
              </a:rPr>
              <a:t>设计为基于快闪烁晶体的全吸收型量</a:t>
            </a:r>
            <a:r>
              <a:rPr lang="zh-CN" altLang="en-US" sz="1200" kern="1200" dirty="0">
                <a:solidFill>
                  <a:schemeClr val="tx1"/>
                </a:solidFill>
                <a:effectLst/>
                <a:latin typeface="+mn-lt"/>
                <a:ea typeface="+mn-ea"/>
                <a:cs typeface="+mn-cs"/>
              </a:rPr>
              <a:t>能器</a:t>
            </a:r>
            <a:r>
              <a:rPr lang="zh-CN" altLang="zh-CN" sz="1200" kern="1200" dirty="0">
                <a:solidFill>
                  <a:schemeClr val="tx1"/>
                </a:solidFill>
                <a:effectLst/>
                <a:latin typeface="+mn-lt"/>
                <a:ea typeface="+mn-ea"/>
                <a:cs typeface="+mn-cs"/>
              </a:rPr>
              <a:t>。其中，</a:t>
            </a:r>
            <a:r>
              <a:rPr lang="en-US" altLang="zh-CN" sz="1200" kern="1200" dirty="0" err="1">
                <a:solidFill>
                  <a:schemeClr val="tx1"/>
                </a:solidFill>
                <a:effectLst/>
                <a:latin typeface="+mn-lt"/>
                <a:ea typeface="+mn-ea"/>
                <a:cs typeface="+mn-cs"/>
              </a:rPr>
              <a:t>pcsi</a:t>
            </a:r>
            <a:r>
              <a:rPr lang="zh-CN" altLang="en-US" sz="1200" kern="1200" dirty="0">
                <a:solidFill>
                  <a:schemeClr val="tx1"/>
                </a:solidFill>
                <a:effectLst/>
                <a:latin typeface="+mn-lt"/>
                <a:ea typeface="+mn-ea"/>
                <a:cs typeface="+mn-cs"/>
              </a:rPr>
              <a:t>由于</a:t>
            </a:r>
            <a:r>
              <a:rPr lang="zh-CN" altLang="zh-CN" sz="1200" kern="1200" dirty="0">
                <a:solidFill>
                  <a:schemeClr val="tx1"/>
                </a:solidFill>
                <a:effectLst/>
                <a:latin typeface="+mn-lt"/>
                <a:ea typeface="+mn-ea"/>
                <a:cs typeface="+mn-cs"/>
              </a:rPr>
              <a:t>其发光衰减时间短、抗辐照性能好等优点被选作为闪烁晶体。不足之处是其荧光产额相对较低。为弥补此差距，</a:t>
            </a:r>
            <a:r>
              <a:rPr lang="en-US" altLang="zh-CN" sz="1200" kern="1200" dirty="0">
                <a:solidFill>
                  <a:schemeClr val="tx1"/>
                </a:solidFill>
                <a:effectLst/>
                <a:latin typeface="+mn-lt"/>
                <a:ea typeface="+mn-ea"/>
                <a:cs typeface="+mn-cs"/>
              </a:rPr>
              <a:t>ECAL</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光电器件采用具有内部增益且不受磁场影响到雪崩光电二极管，</a:t>
            </a:r>
            <a:r>
              <a:rPr lang="en-US" altLang="zh-CN" sz="1200" kern="1200" dirty="0" err="1">
                <a:solidFill>
                  <a:schemeClr val="tx1"/>
                </a:solidFill>
                <a:effectLst/>
                <a:latin typeface="+mn-lt"/>
                <a:ea typeface="+mn-ea"/>
                <a:cs typeface="+mn-cs"/>
              </a:rPr>
              <a:t>apd</a:t>
            </a:r>
            <a:r>
              <a:rPr lang="zh-CN" altLang="zh-CN" sz="1200" kern="1200" dirty="0">
                <a:solidFill>
                  <a:schemeClr val="tx1"/>
                </a:solidFill>
                <a:effectLst/>
                <a:latin typeface="+mn-lt"/>
                <a:ea typeface="+mn-ea"/>
                <a:cs typeface="+mn-cs"/>
              </a:rPr>
              <a:t>。但同时也具有结电容和漏电路偏大的不足。</a:t>
            </a:r>
          </a:p>
          <a:p>
            <a:r>
              <a:rPr lang="zh-CN" altLang="en-US" dirty="0"/>
              <a:t>因此，本课题的研究内容是对</a:t>
            </a:r>
            <a:r>
              <a:rPr lang="en-US" altLang="zh-CN" dirty="0" err="1"/>
              <a:t>pCsI</a:t>
            </a:r>
            <a:r>
              <a:rPr lang="zh-CN" altLang="en-US" dirty="0"/>
              <a:t>和</a:t>
            </a:r>
            <a:r>
              <a:rPr lang="en-US" altLang="zh-CN" dirty="0"/>
              <a:t>APD</a:t>
            </a:r>
            <a:r>
              <a:rPr lang="zh-CN" altLang="en-US" dirty="0"/>
              <a:t>组成的探测单元，进行读出电子学方案的设计。</a:t>
            </a:r>
            <a:endParaRPr lang="en-US" altLang="zh-CN"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STCF ECAL</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，读出电子学噪声达到</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1MeV</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以下，时间分辨率在</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1GeV</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达到</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200ps</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100MeV</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达到亚纳秒量级，本底事例率最高可以达到</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~MHz</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，本课题的挑战在于采用电荷灵敏读出方案实现在高事例率下获得高能量分辨率和高时间分辨率的电子学设计</a:t>
            </a:r>
            <a:endParaRPr lang="zh-CN" altLang="en-US" dirty="0"/>
          </a:p>
          <a:p>
            <a:endParaRPr lang="zh-CN" altLang="en-US" dirty="0"/>
          </a:p>
        </p:txBody>
      </p:sp>
    </p:spTree>
    <p:extLst>
      <p:ext uri="{BB962C8B-B14F-4D97-AF65-F5344CB8AC3E}">
        <p14:creationId xmlns:p14="http://schemas.microsoft.com/office/powerpoint/2010/main" val="758910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007930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601569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764463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本课题设计的包含</a:t>
                </a:r>
                <a:r>
                  <a:rPr lang="en-US" altLang="zh-CN" sz="1200" kern="1200" dirty="0">
                    <a:solidFill>
                      <a:schemeClr val="tx1"/>
                    </a:solidFill>
                    <a:effectLst/>
                    <a:latin typeface="+mn-lt"/>
                    <a:ea typeface="+mn-ea"/>
                    <a:cs typeface="+mn-cs"/>
                  </a:rPr>
                  <a:t>APD</a:t>
                </a:r>
                <a:r>
                  <a:rPr lang="zh-CN" altLang="zh-CN"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CSA</a:t>
                </a:r>
                <a:r>
                  <a:rPr lang="zh-CN" altLang="zh-CN" sz="1200" kern="1200" dirty="0">
                    <a:solidFill>
                      <a:schemeClr val="tx1"/>
                    </a:solidFill>
                    <a:effectLst/>
                    <a:latin typeface="+mn-lt"/>
                    <a:ea typeface="+mn-ea"/>
                    <a:cs typeface="+mn-cs"/>
                  </a:rPr>
                  <a:t>放大结构</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噪声模型，共包含</a:t>
                </a:r>
                <a:r>
                  <a:rPr lang="en-US" altLang="zh-CN" sz="1200" kern="1200" dirty="0">
                    <a:solidFill>
                      <a:schemeClr val="tx1"/>
                    </a:solidFill>
                    <a:effectLst/>
                    <a:latin typeface="+mn-lt"/>
                    <a:ea typeface="+mn-ea"/>
                    <a:cs typeface="+mn-cs"/>
                  </a:rPr>
                  <a:t>13</a:t>
                </a:r>
                <a:r>
                  <a:rPr lang="zh-CN" altLang="zh-CN" sz="1200" kern="1200" dirty="0">
                    <a:solidFill>
                      <a:schemeClr val="tx1"/>
                    </a:solidFill>
                    <a:effectLst/>
                    <a:latin typeface="+mn-lt"/>
                    <a:ea typeface="+mn-ea"/>
                    <a:cs typeface="+mn-cs"/>
                  </a:rPr>
                  <a:t>中噪声源。其中贡献较大的几项分别为</a:t>
                </a:r>
                <a:r>
                  <a:rPr lang="en-US" altLang="zh-CN" sz="1200" kern="1200" dirty="0">
                    <a:solidFill>
                      <a:schemeClr val="tx1"/>
                    </a:solidFill>
                    <a:effectLst/>
                    <a:latin typeface="+mn-lt"/>
                    <a:ea typeface="+mn-ea"/>
                    <a:cs typeface="+mn-cs"/>
                  </a:rPr>
                  <a:t>APD</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漏电流散粒噪声、</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的沟道热噪声以及反馈电阻的热噪声等。本课题根据得到的</a:t>
                </a:r>
                <a:r>
                  <a:rPr lang="zh-CN" altLang="en-US" sz="1200" kern="1200" dirty="0">
                    <a:solidFill>
                      <a:schemeClr val="tx1"/>
                    </a:solidFill>
                    <a:effectLst/>
                    <a:latin typeface="+mn-lt"/>
                    <a:ea typeface="+mn-ea"/>
                    <a:cs typeface="+mn-cs"/>
                  </a:rPr>
                  <a:t>理论</a:t>
                </a:r>
                <a:r>
                  <a:rPr lang="zh-CN" altLang="zh-CN" sz="1200" kern="1200" dirty="0">
                    <a:solidFill>
                      <a:schemeClr val="tx1"/>
                    </a:solidFill>
                    <a:effectLst/>
                    <a:latin typeface="+mn-lt"/>
                    <a:ea typeface="+mn-ea"/>
                    <a:cs typeface="+mn-cs"/>
                  </a:rPr>
                  <a:t>噪声公式，对系统噪声与相关参数的关系进行了仿真。左图是</a:t>
                </a:r>
                <a:r>
                  <a:rPr lang="zh-CN" altLang="en-US" sz="1200" kern="1200" dirty="0">
                    <a:solidFill>
                      <a:schemeClr val="tx1"/>
                    </a:solidFill>
                    <a:effectLst/>
                    <a:latin typeface="+mn-lt"/>
                    <a:ea typeface="+mn-ea"/>
                    <a:cs typeface="+mn-cs"/>
                  </a:rPr>
                  <a:t>系统</a:t>
                </a:r>
                <a:r>
                  <a:rPr lang="zh-CN" altLang="zh-CN" sz="1200" kern="1200" dirty="0">
                    <a:solidFill>
                      <a:schemeClr val="tx1"/>
                    </a:solidFill>
                    <a:effectLst/>
                    <a:latin typeface="+mn-lt"/>
                    <a:ea typeface="+mn-ea"/>
                    <a:cs typeface="+mn-cs"/>
                  </a:rPr>
                  <a:t>噪声与探测器电容、</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数量的仿真计算结果。可以看出，在输入电容较大的情况下，通过增加</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数量来提高跨导，</a:t>
                </a:r>
                <a:r>
                  <a:rPr lang="zh-CN" altLang="en-US" sz="1200" kern="1200" dirty="0">
                    <a:solidFill>
                      <a:schemeClr val="tx1"/>
                    </a:solidFill>
                    <a:effectLst/>
                    <a:latin typeface="+mn-lt"/>
                    <a:ea typeface="+mn-ea"/>
                    <a:cs typeface="+mn-cs"/>
                  </a:rPr>
                  <a:t>可以</a:t>
                </a:r>
                <a:r>
                  <a:rPr lang="zh-CN" altLang="zh-CN" sz="1200" kern="1200" dirty="0">
                    <a:solidFill>
                      <a:schemeClr val="tx1"/>
                    </a:solidFill>
                    <a:effectLst/>
                    <a:latin typeface="+mn-lt"/>
                    <a:ea typeface="+mn-ea"/>
                    <a:cs typeface="+mn-cs"/>
                  </a:rPr>
                  <a:t>使总噪声按照</a:t>
                </a:r>
                <a14:m>
                  <m:oMath xmlns:m="http://schemas.openxmlformats.org/officeDocument/2006/math">
                    <m:r>
                      <a:rPr lang="en-US" altLang="zh-CN" sz="1200" kern="1200">
                        <a:solidFill>
                          <a:schemeClr val="tx1"/>
                        </a:solidFill>
                        <a:effectLst/>
                        <a:latin typeface="Cambria Math" panose="02040503050406030204" pitchFamily="18" charset="0"/>
                        <a:ea typeface="+mn-ea"/>
                        <a:cs typeface="+mn-cs"/>
                      </a:rPr>
                      <m:t>1/</m:t>
                    </m:r>
                    <m:rad>
                      <m:radPr>
                        <m:degHide m:val="on"/>
                        <m:ctrlPr>
                          <a:rPr lang="zh-CN" altLang="zh-CN" sz="1200" i="1" kern="1200">
                            <a:solidFill>
                              <a:schemeClr val="tx1"/>
                            </a:solidFill>
                            <a:effectLst/>
                            <a:latin typeface="Cambria Math" panose="02040503050406030204" pitchFamily="18" charset="0"/>
                            <a:ea typeface="+mn-ea"/>
                            <a:cs typeface="+mn-cs"/>
                          </a:rPr>
                        </m:ctrlPr>
                      </m:radPr>
                      <m:deg/>
                      <m:e>
                        <m:r>
                          <m:rPr>
                            <m:sty m:val="p"/>
                          </m:rPr>
                          <a:rPr lang="en-US" altLang="zh-CN" sz="1200" kern="1200">
                            <a:solidFill>
                              <a:schemeClr val="tx1"/>
                            </a:solidFill>
                            <a:effectLst/>
                            <a:latin typeface="Cambria Math" panose="02040503050406030204" pitchFamily="18" charset="0"/>
                            <a:ea typeface="+mn-ea"/>
                            <a:cs typeface="+mn-cs"/>
                          </a:rPr>
                          <m:t>n</m:t>
                        </m:r>
                      </m:e>
                    </m:rad>
                  </m:oMath>
                </a14:m>
                <a:r>
                  <a:rPr lang="zh-CN" altLang="zh-CN" sz="1200" kern="1200" dirty="0">
                    <a:solidFill>
                      <a:schemeClr val="tx1"/>
                    </a:solidFill>
                    <a:effectLst/>
                    <a:latin typeface="+mn-lt"/>
                    <a:ea typeface="+mn-ea"/>
                    <a:cs typeface="+mn-cs"/>
                  </a:rPr>
                  <a:t>的</a:t>
                </a:r>
                <a:r>
                  <a:rPr lang="zh-CN" altLang="en-US" sz="1200" kern="1200" dirty="0">
                    <a:solidFill>
                      <a:schemeClr val="tx1"/>
                    </a:solidFill>
                    <a:effectLst/>
                    <a:latin typeface="+mn-lt"/>
                    <a:ea typeface="+mn-ea"/>
                    <a:cs typeface="+mn-cs"/>
                  </a:rPr>
                  <a:t>趋势</a:t>
                </a:r>
                <a:r>
                  <a:rPr lang="zh-CN" altLang="zh-CN" sz="1200" kern="1200" dirty="0">
                    <a:solidFill>
                      <a:schemeClr val="tx1"/>
                    </a:solidFill>
                    <a:effectLst/>
                    <a:latin typeface="+mn-lt"/>
                    <a:ea typeface="+mn-ea"/>
                    <a:cs typeface="+mn-cs"/>
                  </a:rPr>
                  <a:t>进行降低；对于结电容</a:t>
                </a:r>
                <a:r>
                  <a:rPr lang="en-US" altLang="zh-CN" sz="1200" kern="1200" dirty="0">
                    <a:solidFill>
                      <a:schemeClr val="tx1"/>
                    </a:solidFill>
                    <a:effectLst/>
                    <a:latin typeface="+mn-lt"/>
                    <a:ea typeface="+mn-ea"/>
                    <a:cs typeface="+mn-cs"/>
                  </a:rPr>
                  <a:t>270 pF</a:t>
                </a:r>
                <a:r>
                  <a:rPr lang="zh-CN" altLang="zh-CN"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APD</a:t>
                </a:r>
                <a:r>
                  <a:rPr lang="zh-CN" altLang="zh-CN" sz="1200" kern="1200" dirty="0">
                    <a:solidFill>
                      <a:schemeClr val="tx1"/>
                    </a:solidFill>
                    <a:effectLst/>
                    <a:latin typeface="+mn-lt"/>
                    <a:ea typeface="+mn-ea"/>
                    <a:cs typeface="+mn-cs"/>
                  </a:rPr>
                  <a:t>而言，采用三个</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并联可以实现更</a:t>
                </a:r>
                <a:r>
                  <a:rPr lang="zh-CN" altLang="en-US" sz="1200" kern="1200" dirty="0">
                    <a:solidFill>
                      <a:schemeClr val="tx1"/>
                    </a:solidFill>
                    <a:effectLst/>
                    <a:latin typeface="+mn-lt"/>
                    <a:ea typeface="+mn-ea"/>
                    <a:cs typeface="+mn-cs"/>
                  </a:rPr>
                  <a:t>好</a:t>
                </a:r>
                <a:r>
                  <a:rPr lang="zh-CN" altLang="zh-CN" sz="1200" kern="1200" dirty="0">
                    <a:solidFill>
                      <a:schemeClr val="tx1"/>
                    </a:solidFill>
                    <a:effectLst/>
                    <a:latin typeface="+mn-lt"/>
                    <a:ea typeface="+mn-ea"/>
                    <a:cs typeface="+mn-cs"/>
                  </a:rPr>
                  <a:t>噪声</a:t>
                </a:r>
                <a:r>
                  <a:rPr lang="zh-CN" altLang="en-US" sz="1200" kern="1200">
                    <a:solidFill>
                      <a:schemeClr val="tx1"/>
                    </a:solidFill>
                    <a:effectLst/>
                    <a:latin typeface="+mn-lt"/>
                    <a:ea typeface="+mn-ea"/>
                    <a:cs typeface="+mn-cs"/>
                  </a:rPr>
                  <a:t>水平。</a:t>
                </a:r>
                <a:endParaRPr lang="zh-CN" altLang="zh-CN" sz="1200" kern="1200" dirty="0">
                  <a:solidFill>
                    <a:schemeClr val="tx1"/>
                  </a:solidFill>
                  <a:effectLst/>
                  <a:latin typeface="+mn-lt"/>
                  <a:ea typeface="+mn-ea"/>
                  <a:cs typeface="+mn-cs"/>
                </a:endParaRPr>
              </a:p>
              <a:p>
                <a:endParaRPr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CN" altLang="zh-CN" sz="1200" kern="1200" dirty="0">
                    <a:solidFill>
                      <a:schemeClr val="tx1"/>
                    </a:solidFill>
                    <a:effectLst/>
                    <a:latin typeface="+mn-lt"/>
                    <a:ea typeface="+mn-ea"/>
                    <a:cs typeface="+mn-cs"/>
                  </a:rPr>
                  <a:t>本课题设计的包含</a:t>
                </a:r>
                <a:r>
                  <a:rPr lang="en-US" altLang="zh-CN" sz="1200" kern="1200" dirty="0">
                    <a:solidFill>
                      <a:schemeClr val="tx1"/>
                    </a:solidFill>
                    <a:effectLst/>
                    <a:latin typeface="+mn-lt"/>
                    <a:ea typeface="+mn-ea"/>
                    <a:cs typeface="+mn-cs"/>
                  </a:rPr>
                  <a:t>APD</a:t>
                </a:r>
                <a:r>
                  <a:rPr lang="zh-CN" altLang="zh-CN"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CSA</a:t>
                </a:r>
                <a:r>
                  <a:rPr lang="zh-CN" altLang="zh-CN" sz="1200" kern="1200" dirty="0">
                    <a:solidFill>
                      <a:schemeClr val="tx1"/>
                    </a:solidFill>
                    <a:effectLst/>
                    <a:latin typeface="+mn-lt"/>
                    <a:ea typeface="+mn-ea"/>
                    <a:cs typeface="+mn-cs"/>
                  </a:rPr>
                  <a:t>放大结构</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噪声模型，共包含</a:t>
                </a:r>
                <a:r>
                  <a:rPr lang="en-US" altLang="zh-CN" sz="1200" kern="1200" dirty="0">
                    <a:solidFill>
                      <a:schemeClr val="tx1"/>
                    </a:solidFill>
                    <a:effectLst/>
                    <a:latin typeface="+mn-lt"/>
                    <a:ea typeface="+mn-ea"/>
                    <a:cs typeface="+mn-cs"/>
                  </a:rPr>
                  <a:t>13</a:t>
                </a:r>
                <a:r>
                  <a:rPr lang="zh-CN" altLang="zh-CN" sz="1200" kern="1200" dirty="0">
                    <a:solidFill>
                      <a:schemeClr val="tx1"/>
                    </a:solidFill>
                    <a:effectLst/>
                    <a:latin typeface="+mn-lt"/>
                    <a:ea typeface="+mn-ea"/>
                    <a:cs typeface="+mn-cs"/>
                  </a:rPr>
                  <a:t>中噪声源。其中贡献较大的几项分别为</a:t>
                </a:r>
                <a:r>
                  <a:rPr lang="en-US" altLang="zh-CN" sz="1200" kern="1200" dirty="0">
                    <a:solidFill>
                      <a:schemeClr val="tx1"/>
                    </a:solidFill>
                    <a:effectLst/>
                    <a:latin typeface="+mn-lt"/>
                    <a:ea typeface="+mn-ea"/>
                    <a:cs typeface="+mn-cs"/>
                  </a:rPr>
                  <a:t>APD</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漏电流散粒噪声、</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的沟道热噪声以及反馈电阻的热噪声等。本课题根据得到的</a:t>
                </a:r>
                <a:r>
                  <a:rPr lang="zh-CN" altLang="en-US" sz="1200" kern="1200" dirty="0">
                    <a:solidFill>
                      <a:schemeClr val="tx1"/>
                    </a:solidFill>
                    <a:effectLst/>
                    <a:latin typeface="+mn-lt"/>
                    <a:ea typeface="+mn-ea"/>
                    <a:cs typeface="+mn-cs"/>
                  </a:rPr>
                  <a:t>理论</a:t>
                </a:r>
                <a:r>
                  <a:rPr lang="zh-CN" altLang="zh-CN" sz="1200" kern="1200" dirty="0">
                    <a:solidFill>
                      <a:schemeClr val="tx1"/>
                    </a:solidFill>
                    <a:effectLst/>
                    <a:latin typeface="+mn-lt"/>
                    <a:ea typeface="+mn-ea"/>
                    <a:cs typeface="+mn-cs"/>
                  </a:rPr>
                  <a:t>噪声公式，对系统噪声与相关参数的关系进行了仿真。左图是</a:t>
                </a:r>
                <a:r>
                  <a:rPr lang="zh-CN" altLang="en-US" sz="1200" kern="1200" dirty="0">
                    <a:solidFill>
                      <a:schemeClr val="tx1"/>
                    </a:solidFill>
                    <a:effectLst/>
                    <a:latin typeface="+mn-lt"/>
                    <a:ea typeface="+mn-ea"/>
                    <a:cs typeface="+mn-cs"/>
                  </a:rPr>
                  <a:t>系统</a:t>
                </a:r>
                <a:r>
                  <a:rPr lang="zh-CN" altLang="zh-CN" sz="1200" kern="1200" dirty="0">
                    <a:solidFill>
                      <a:schemeClr val="tx1"/>
                    </a:solidFill>
                    <a:effectLst/>
                    <a:latin typeface="+mn-lt"/>
                    <a:ea typeface="+mn-ea"/>
                    <a:cs typeface="+mn-cs"/>
                  </a:rPr>
                  <a:t>噪声与探测器电容、</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数量的仿真计算结果。可以看出，在输入电容较大的情况下，通过增加</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数量来提高跨导，</a:t>
                </a:r>
                <a:r>
                  <a:rPr lang="zh-CN" altLang="en-US" sz="1200" kern="1200" dirty="0">
                    <a:solidFill>
                      <a:schemeClr val="tx1"/>
                    </a:solidFill>
                    <a:effectLst/>
                    <a:latin typeface="+mn-lt"/>
                    <a:ea typeface="+mn-ea"/>
                    <a:cs typeface="+mn-cs"/>
                  </a:rPr>
                  <a:t>可以</a:t>
                </a:r>
                <a:r>
                  <a:rPr lang="zh-CN" altLang="zh-CN" sz="1200" kern="1200" dirty="0">
                    <a:solidFill>
                      <a:schemeClr val="tx1"/>
                    </a:solidFill>
                    <a:effectLst/>
                    <a:latin typeface="+mn-lt"/>
                    <a:ea typeface="+mn-ea"/>
                    <a:cs typeface="+mn-cs"/>
                  </a:rPr>
                  <a:t>使总噪声按照</a:t>
                </a:r>
                <a:r>
                  <a:rPr lang="en-US" altLang="zh-CN" sz="1200" i="0" kern="1200">
                    <a:solidFill>
                      <a:schemeClr val="tx1"/>
                    </a:solidFill>
                    <a:effectLst/>
                    <a:latin typeface="Cambria Math" panose="02040503050406030204" pitchFamily="18" charset="0"/>
                    <a:ea typeface="+mn-ea"/>
                    <a:cs typeface="+mn-cs"/>
                  </a:rPr>
                  <a:t>1/</a:t>
                </a:r>
                <a:r>
                  <a:rPr lang="zh-CN" altLang="zh-CN" sz="1200" i="0" kern="1200">
                    <a:solidFill>
                      <a:schemeClr val="tx1"/>
                    </a:solidFill>
                    <a:effectLst/>
                    <a:latin typeface="Cambria Math" panose="02040503050406030204" pitchFamily="18" charset="0"/>
                    <a:ea typeface="+mn-ea"/>
                    <a:cs typeface="+mn-cs"/>
                  </a:rPr>
                  <a:t>√</a:t>
                </a:r>
                <a:r>
                  <a:rPr lang="en-US" altLang="zh-CN" sz="1200" i="0" kern="1200">
                    <a:solidFill>
                      <a:schemeClr val="tx1"/>
                    </a:solidFill>
                    <a:effectLst/>
                    <a:latin typeface="Cambria Math" panose="02040503050406030204" pitchFamily="18" charset="0"/>
                    <a:ea typeface="+mn-ea"/>
                    <a:cs typeface="+mn-cs"/>
                  </a:rPr>
                  <a:t>n</a:t>
                </a:r>
                <a:r>
                  <a:rPr lang="zh-CN" altLang="zh-CN" sz="1200" kern="1200" dirty="0">
                    <a:solidFill>
                      <a:schemeClr val="tx1"/>
                    </a:solidFill>
                    <a:effectLst/>
                    <a:latin typeface="+mn-lt"/>
                    <a:ea typeface="+mn-ea"/>
                    <a:cs typeface="+mn-cs"/>
                  </a:rPr>
                  <a:t>的</a:t>
                </a:r>
                <a:r>
                  <a:rPr lang="zh-CN" altLang="en-US" sz="1200" kern="1200" dirty="0">
                    <a:solidFill>
                      <a:schemeClr val="tx1"/>
                    </a:solidFill>
                    <a:effectLst/>
                    <a:latin typeface="+mn-lt"/>
                    <a:ea typeface="+mn-ea"/>
                    <a:cs typeface="+mn-cs"/>
                  </a:rPr>
                  <a:t>趋势</a:t>
                </a:r>
                <a:r>
                  <a:rPr lang="zh-CN" altLang="zh-CN" sz="1200" kern="1200" dirty="0">
                    <a:solidFill>
                      <a:schemeClr val="tx1"/>
                    </a:solidFill>
                    <a:effectLst/>
                    <a:latin typeface="+mn-lt"/>
                    <a:ea typeface="+mn-ea"/>
                    <a:cs typeface="+mn-cs"/>
                  </a:rPr>
                  <a:t>进行降低；对于结电容</a:t>
                </a:r>
                <a:r>
                  <a:rPr lang="en-US" altLang="zh-CN" sz="1200" kern="1200" dirty="0">
                    <a:solidFill>
                      <a:schemeClr val="tx1"/>
                    </a:solidFill>
                    <a:effectLst/>
                    <a:latin typeface="+mn-lt"/>
                    <a:ea typeface="+mn-ea"/>
                    <a:cs typeface="+mn-cs"/>
                  </a:rPr>
                  <a:t>270 pF</a:t>
                </a:r>
                <a:r>
                  <a:rPr lang="zh-CN" altLang="zh-CN"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APD</a:t>
                </a:r>
                <a:r>
                  <a:rPr lang="zh-CN" altLang="zh-CN" sz="1200" kern="1200" dirty="0">
                    <a:solidFill>
                      <a:schemeClr val="tx1"/>
                    </a:solidFill>
                    <a:effectLst/>
                    <a:latin typeface="+mn-lt"/>
                    <a:ea typeface="+mn-ea"/>
                    <a:cs typeface="+mn-cs"/>
                  </a:rPr>
                  <a:t>而言，采用三个</a:t>
                </a:r>
                <a:r>
                  <a:rPr lang="en-US" altLang="zh-CN" sz="1200" kern="1200" dirty="0">
                    <a:solidFill>
                      <a:schemeClr val="tx1"/>
                    </a:solidFill>
                    <a:effectLst/>
                    <a:latin typeface="+mn-lt"/>
                    <a:ea typeface="+mn-ea"/>
                    <a:cs typeface="+mn-cs"/>
                  </a:rPr>
                  <a:t>JFET</a:t>
                </a:r>
                <a:r>
                  <a:rPr lang="zh-CN" altLang="zh-CN" sz="1200" kern="1200" dirty="0">
                    <a:solidFill>
                      <a:schemeClr val="tx1"/>
                    </a:solidFill>
                    <a:effectLst/>
                    <a:latin typeface="+mn-lt"/>
                    <a:ea typeface="+mn-ea"/>
                    <a:cs typeface="+mn-cs"/>
                  </a:rPr>
                  <a:t>并联可以实现更</a:t>
                </a:r>
                <a:r>
                  <a:rPr lang="zh-CN" altLang="en-US" sz="1200" kern="1200" dirty="0">
                    <a:solidFill>
                      <a:schemeClr val="tx1"/>
                    </a:solidFill>
                    <a:effectLst/>
                    <a:latin typeface="+mn-lt"/>
                    <a:ea typeface="+mn-ea"/>
                    <a:cs typeface="+mn-cs"/>
                  </a:rPr>
                  <a:t>好</a:t>
                </a:r>
                <a:r>
                  <a:rPr lang="zh-CN" altLang="zh-CN" sz="1200" kern="1200" dirty="0">
                    <a:solidFill>
                      <a:schemeClr val="tx1"/>
                    </a:solidFill>
                    <a:effectLst/>
                    <a:latin typeface="+mn-lt"/>
                    <a:ea typeface="+mn-ea"/>
                    <a:cs typeface="+mn-cs"/>
                  </a:rPr>
                  <a:t>噪声</a:t>
                </a:r>
                <a:r>
                  <a:rPr lang="zh-CN" altLang="en-US" sz="1200" kern="1200">
                    <a:solidFill>
                      <a:schemeClr val="tx1"/>
                    </a:solidFill>
                    <a:effectLst/>
                    <a:latin typeface="+mn-lt"/>
                    <a:ea typeface="+mn-ea"/>
                    <a:cs typeface="+mn-cs"/>
                  </a:rPr>
                  <a:t>水平。</a:t>
                </a:r>
                <a:endParaRPr lang="zh-CN" altLang="zh-CN" sz="1200" kern="1200" dirty="0">
                  <a:solidFill>
                    <a:schemeClr val="tx1"/>
                  </a:solidFill>
                  <a:effectLst/>
                  <a:latin typeface="+mn-lt"/>
                  <a:ea typeface="+mn-ea"/>
                  <a:cs typeface="+mn-cs"/>
                </a:endParaRPr>
              </a:p>
              <a:p>
                <a:endParaRPr lang="zh-CN" altLang="en-US" dirty="0"/>
              </a:p>
            </p:txBody>
          </p:sp>
        </mc:Fallback>
      </mc:AlternateContent>
    </p:spTree>
    <p:extLst>
      <p:ext uri="{BB962C8B-B14F-4D97-AF65-F5344CB8AC3E}">
        <p14:creationId xmlns:p14="http://schemas.microsoft.com/office/powerpoint/2010/main" val="35423801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rgbClr val="0070C0"/>
                </a:solidFill>
                <a:latin typeface="黑体" panose="02010609060101010101" pitchFamily="49" charset="-122"/>
                <a:ea typeface="黑体" panose="02010609060101010101" pitchFamily="49" charset="-122"/>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1524000" y="3962400"/>
            <a:ext cx="9144000" cy="1655762"/>
          </a:xfrm>
        </p:spPr>
        <p:txBody>
          <a:bodyPr>
            <a:normAutofit/>
          </a:bodyPr>
          <a:lstStyle>
            <a:lvl1pPr marL="0" indent="0" algn="ctr">
              <a:buNone/>
              <a:defRPr sz="2000">
                <a:solidFill>
                  <a:schemeClr val="tx1"/>
                </a:solidFill>
                <a:latin typeface="黑体" panose="02010609060101010101" pitchFamily="49" charset="-122"/>
                <a:ea typeface="黑体" panose="02010609060101010101" pitchFamily="49"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pic>
        <p:nvPicPr>
          <p:cNvPr id="7" name="Picture 17">
            <a:extLst>
              <a:ext uri="{FF2B5EF4-FFF2-40B4-BE49-F238E27FC236}">
                <a16:creationId xmlns:a16="http://schemas.microsoft.com/office/drawing/2014/main" id="{27F82CA8-7DDA-3E4C-A666-1B783169A8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44200" y="180880"/>
            <a:ext cx="1083938" cy="1114520"/>
          </a:xfrm>
          <a:prstGeom prst="rect">
            <a:avLst/>
          </a:prstGeom>
        </p:spPr>
      </p:pic>
      <p:cxnSp>
        <p:nvCxnSpPr>
          <p:cNvPr id="12" name="直接连接符 11">
            <a:extLst>
              <a:ext uri="{FF2B5EF4-FFF2-40B4-BE49-F238E27FC236}">
                <a16:creationId xmlns:a16="http://schemas.microsoft.com/office/drawing/2014/main" id="{A068EE9E-938A-CE1E-13A6-47F045926905}"/>
              </a:ext>
            </a:extLst>
          </p:cNvPr>
          <p:cNvCxnSpPr/>
          <p:nvPr userDrawn="1"/>
        </p:nvCxnSpPr>
        <p:spPr>
          <a:xfrm>
            <a:off x="1335095" y="3627398"/>
            <a:ext cx="4368800" cy="0"/>
          </a:xfrm>
          <a:prstGeom prst="line">
            <a:avLst/>
          </a:prstGeom>
          <a:ln w="28575">
            <a:solidFill>
              <a:srgbClr val="005EAD"/>
            </a:solidFill>
          </a:ln>
        </p:spPr>
        <p:style>
          <a:lnRef idx="1">
            <a:schemeClr val="accent1"/>
          </a:lnRef>
          <a:fillRef idx="0">
            <a:schemeClr val="accent1"/>
          </a:fillRef>
          <a:effectRef idx="0">
            <a:schemeClr val="accent1"/>
          </a:effectRef>
          <a:fontRef idx="minor">
            <a:schemeClr val="tx1"/>
          </a:fontRef>
        </p:style>
      </p:cxnSp>
      <p:sp>
        <p:nvSpPr>
          <p:cNvPr id="13" name="菱形 12">
            <a:extLst>
              <a:ext uri="{FF2B5EF4-FFF2-40B4-BE49-F238E27FC236}">
                <a16:creationId xmlns:a16="http://schemas.microsoft.com/office/drawing/2014/main" id="{742DB4E0-6076-E6F8-6553-B057A64C1530}"/>
              </a:ext>
            </a:extLst>
          </p:cNvPr>
          <p:cNvSpPr/>
          <p:nvPr userDrawn="1"/>
        </p:nvSpPr>
        <p:spPr>
          <a:xfrm>
            <a:off x="5997576" y="3536950"/>
            <a:ext cx="196849" cy="168236"/>
          </a:xfrm>
          <a:prstGeom prst="diamond">
            <a:avLst/>
          </a:prstGeom>
          <a:solidFill>
            <a:srgbClr val="005EAD"/>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a:p>
        </p:txBody>
      </p:sp>
      <p:cxnSp>
        <p:nvCxnSpPr>
          <p:cNvPr id="14" name="直接连接符 13">
            <a:extLst>
              <a:ext uri="{FF2B5EF4-FFF2-40B4-BE49-F238E27FC236}">
                <a16:creationId xmlns:a16="http://schemas.microsoft.com/office/drawing/2014/main" id="{414C132D-8703-575D-4260-3EC0AA48A26F}"/>
              </a:ext>
            </a:extLst>
          </p:cNvPr>
          <p:cNvCxnSpPr/>
          <p:nvPr userDrawn="1"/>
        </p:nvCxnSpPr>
        <p:spPr>
          <a:xfrm>
            <a:off x="6490869" y="3621068"/>
            <a:ext cx="4368800" cy="0"/>
          </a:xfrm>
          <a:prstGeom prst="line">
            <a:avLst/>
          </a:prstGeom>
          <a:ln w="28575">
            <a:solidFill>
              <a:srgbClr val="005EAD"/>
            </a:solidFill>
          </a:ln>
        </p:spPr>
        <p:style>
          <a:lnRef idx="1">
            <a:schemeClr val="accent1"/>
          </a:lnRef>
          <a:fillRef idx="0">
            <a:schemeClr val="accent1"/>
          </a:fillRef>
          <a:effectRef idx="0">
            <a:schemeClr val="accent1"/>
          </a:effectRef>
          <a:fontRef idx="minor">
            <a:schemeClr val="tx1"/>
          </a:fontRef>
        </p:style>
      </p:cxnSp>
      <p:sp>
        <p:nvSpPr>
          <p:cNvPr id="8" name="日期占位符 7">
            <a:extLst>
              <a:ext uri="{FF2B5EF4-FFF2-40B4-BE49-F238E27FC236}">
                <a16:creationId xmlns:a16="http://schemas.microsoft.com/office/drawing/2014/main" id="{B2A46F14-A66E-EAE2-7AC5-5EE8B46AF45D}"/>
              </a:ext>
            </a:extLst>
          </p:cNvPr>
          <p:cNvSpPr>
            <a:spLocks noGrp="1"/>
          </p:cNvSpPr>
          <p:nvPr>
            <p:ph type="dt" sz="half" idx="10"/>
          </p:nvPr>
        </p:nvSpPr>
        <p:spPr/>
        <p:txBody>
          <a:bodyPr/>
          <a:lstStyle>
            <a:lvl1pPr>
              <a:defRPr sz="1000"/>
            </a:lvl1pPr>
          </a:lstStyle>
          <a:p>
            <a:pPr>
              <a:defRPr/>
            </a:pPr>
            <a:r>
              <a:rPr lang="en-US" altLang="zh-CN"/>
              <a:t>2021/8/16</a:t>
            </a:r>
            <a:endParaRPr lang="en-US" altLang="zh-CN" dirty="0"/>
          </a:p>
        </p:txBody>
      </p:sp>
      <p:sp>
        <p:nvSpPr>
          <p:cNvPr id="9" name="页脚占位符 8">
            <a:extLst>
              <a:ext uri="{FF2B5EF4-FFF2-40B4-BE49-F238E27FC236}">
                <a16:creationId xmlns:a16="http://schemas.microsoft.com/office/drawing/2014/main" id="{65A0DDDF-FE90-51AC-9B9A-45FC8ED320EB}"/>
              </a:ext>
            </a:extLst>
          </p:cNvPr>
          <p:cNvSpPr>
            <a:spLocks noGrp="1"/>
          </p:cNvSpPr>
          <p:nvPr>
            <p:ph type="ftr" sz="quarter" idx="11"/>
          </p:nvPr>
        </p:nvSpPr>
        <p:spPr/>
        <p:txBody>
          <a:bodyPr/>
          <a:lstStyle>
            <a:lvl1pPr>
              <a:defRPr sz="1000"/>
            </a:lvl1pPr>
          </a:lstStyle>
          <a:p>
            <a:pPr>
              <a:defRPr/>
            </a:pPr>
            <a:r>
              <a:rPr lang="zh-CN" altLang="en-US" dirty="0"/>
              <a:t>第二十一届全国核电子学与核探测技术学术年会</a:t>
            </a:r>
            <a:endParaRPr lang="en-US" altLang="zh-CN" dirty="0"/>
          </a:p>
        </p:txBody>
      </p:sp>
      <p:sp>
        <p:nvSpPr>
          <p:cNvPr id="10" name="灯片编号占位符 9">
            <a:extLst>
              <a:ext uri="{FF2B5EF4-FFF2-40B4-BE49-F238E27FC236}">
                <a16:creationId xmlns:a16="http://schemas.microsoft.com/office/drawing/2014/main" id="{B91380DC-CFB1-36A9-EF3B-C00B6AB491F3}"/>
              </a:ext>
            </a:extLst>
          </p:cNvPr>
          <p:cNvSpPr>
            <a:spLocks noGrp="1"/>
          </p:cNvSpPr>
          <p:nvPr>
            <p:ph type="sldNum" sz="quarter" idx="12"/>
          </p:nvPr>
        </p:nvSpPr>
        <p:spPr/>
        <p:txBody>
          <a:bodyPr/>
          <a:lstStyle>
            <a:lvl1pPr>
              <a:defRPr sz="1000"/>
            </a:lvl1pPr>
          </a:lstStyle>
          <a:p>
            <a:pPr>
              <a:defRPr/>
            </a:pPr>
            <a:fld id="{C6D2EA35-B9E7-4123-AE8D-9E1BF7B5E8B8}" type="slidenum">
              <a:rPr lang="en-US" altLang="zh-CN" smtClean="0"/>
              <a:pPr>
                <a:defRPr/>
              </a:pPr>
              <a:t>‹#›</a:t>
            </a:fld>
            <a:endParaRPr lang="en-US" altLang="zh-CN" dirty="0"/>
          </a:p>
        </p:txBody>
      </p:sp>
    </p:spTree>
    <p:extLst>
      <p:ext uri="{BB962C8B-B14F-4D97-AF65-F5344CB8AC3E}">
        <p14:creationId xmlns:p14="http://schemas.microsoft.com/office/powerpoint/2010/main" val="4079718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5715000" cy="854075"/>
          </a:xfrm>
        </p:spPr>
        <p:txBody>
          <a:bodyPr>
            <a:noAutofit/>
          </a:bodyPr>
          <a:lstStyle>
            <a:lvl1pPr>
              <a:defRPr sz="4000" baseline="0">
                <a:solidFill>
                  <a:schemeClr val="bg1"/>
                </a:solidFill>
                <a:latin typeface="Times New Roman" panose="02020603050405020304" pitchFamily="18" charset="0"/>
                <a:ea typeface="黑体" panose="02010609060101010101" pitchFamily="49" charset="-122"/>
              </a:defRPr>
            </a:lvl1pPr>
          </a:lstStyle>
          <a:p>
            <a:r>
              <a:rPr lang="zh-CN" altLang="en-US" dirty="0"/>
              <a:t>单击此处编辑母版标题样式</a:t>
            </a:r>
            <a:endParaRPr lang="en-US" dirty="0"/>
          </a:p>
        </p:txBody>
      </p:sp>
      <p:sp>
        <p:nvSpPr>
          <p:cNvPr id="3" name="Content Placeholder 2"/>
          <p:cNvSpPr>
            <a:spLocks noGrp="1"/>
          </p:cNvSpPr>
          <p:nvPr>
            <p:ph idx="1"/>
          </p:nvPr>
        </p:nvSpPr>
        <p:spPr>
          <a:xfrm>
            <a:off x="228600" y="1219200"/>
            <a:ext cx="10515600" cy="4351338"/>
          </a:xfrm>
        </p:spPr>
        <p:txBody>
          <a:bodyPr/>
          <a:lstStyle>
            <a:lvl1pPr>
              <a:defRPr baseline="0">
                <a:latin typeface="Times New Roman" panose="02020603050405020304" pitchFamily="18" charset="0"/>
                <a:ea typeface="黑体" panose="02010609060101010101" pitchFamily="49" charset="-122"/>
              </a:defRPr>
            </a:lvl1pPr>
            <a:lvl2pPr>
              <a:defRPr baseline="0">
                <a:latin typeface="Times New Roman" panose="02020603050405020304" pitchFamily="18" charset="0"/>
                <a:ea typeface="黑体" panose="02010609060101010101" pitchFamily="49" charset="-122"/>
              </a:defRPr>
            </a:lvl2pPr>
            <a:lvl3pPr>
              <a:defRPr baseline="0">
                <a:latin typeface="Times New Roman" panose="02020603050405020304" pitchFamily="18" charset="0"/>
                <a:ea typeface="黑体" panose="02010609060101010101" pitchFamily="49" charset="-122"/>
              </a:defRPr>
            </a:lvl3pPr>
            <a:lvl4pPr>
              <a:defRPr baseline="0">
                <a:latin typeface="Times New Roman" panose="02020603050405020304" pitchFamily="18" charset="0"/>
                <a:ea typeface="黑体" panose="02010609060101010101" pitchFamily="49" charset="-122"/>
              </a:defRPr>
            </a:lvl4pPr>
            <a:lvl5pPr>
              <a:defRPr baseline="0">
                <a:latin typeface="Times New Roman" panose="02020603050405020304" pitchFamily="18" charset="0"/>
                <a:ea typeface="黑体" panose="02010609060101010101" pitchFamily="49"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7" name="日期占位符 6">
            <a:extLst>
              <a:ext uri="{FF2B5EF4-FFF2-40B4-BE49-F238E27FC236}">
                <a16:creationId xmlns:a16="http://schemas.microsoft.com/office/drawing/2014/main" id="{40D399C2-5836-F6E3-253D-B9AE3667A954}"/>
              </a:ext>
            </a:extLst>
          </p:cNvPr>
          <p:cNvSpPr>
            <a:spLocks noGrp="1"/>
          </p:cNvSpPr>
          <p:nvPr>
            <p:ph type="dt" sz="half" idx="10"/>
          </p:nvPr>
        </p:nvSpPr>
        <p:spPr/>
        <p:txBody>
          <a:bodyPr/>
          <a:lstStyle>
            <a:lvl1pPr>
              <a:defRPr sz="1000"/>
            </a:lvl1pPr>
          </a:lstStyle>
          <a:p>
            <a:pPr>
              <a:defRPr/>
            </a:pPr>
            <a:r>
              <a:rPr lang="en-US" altLang="zh-CN"/>
              <a:t>2021/8/16</a:t>
            </a:r>
          </a:p>
        </p:txBody>
      </p:sp>
      <p:sp>
        <p:nvSpPr>
          <p:cNvPr id="8" name="页脚占位符 7">
            <a:extLst>
              <a:ext uri="{FF2B5EF4-FFF2-40B4-BE49-F238E27FC236}">
                <a16:creationId xmlns:a16="http://schemas.microsoft.com/office/drawing/2014/main" id="{460CEE96-FE83-6ED8-267F-AEF0F2D1D707}"/>
              </a:ext>
            </a:extLst>
          </p:cNvPr>
          <p:cNvSpPr>
            <a:spLocks noGrp="1"/>
          </p:cNvSpPr>
          <p:nvPr>
            <p:ph type="ftr" sz="quarter" idx="11"/>
          </p:nvPr>
        </p:nvSpPr>
        <p:spPr/>
        <p:txBody>
          <a:bodyPr/>
          <a:lstStyle>
            <a:lvl1pPr>
              <a:defRPr sz="1000"/>
            </a:lvl1pPr>
          </a:lstStyle>
          <a:p>
            <a:pPr>
              <a:defRPr/>
            </a:pPr>
            <a:r>
              <a:rPr lang="zh-CN" altLang="en-US" dirty="0"/>
              <a:t>第二十一届全国核电子学与核探测技术学术年会</a:t>
            </a:r>
            <a:endParaRPr lang="en-US" altLang="zh-CN" dirty="0"/>
          </a:p>
        </p:txBody>
      </p:sp>
      <p:sp>
        <p:nvSpPr>
          <p:cNvPr id="9" name="灯片编号占位符 8">
            <a:extLst>
              <a:ext uri="{FF2B5EF4-FFF2-40B4-BE49-F238E27FC236}">
                <a16:creationId xmlns:a16="http://schemas.microsoft.com/office/drawing/2014/main" id="{1F9C0371-57F2-B001-F479-A94092C13D84}"/>
              </a:ext>
            </a:extLst>
          </p:cNvPr>
          <p:cNvSpPr>
            <a:spLocks noGrp="1"/>
          </p:cNvSpPr>
          <p:nvPr>
            <p:ph type="sldNum" sz="quarter" idx="12"/>
          </p:nvPr>
        </p:nvSpPr>
        <p:spPr/>
        <p:txBody>
          <a:bodyPr/>
          <a:lstStyle>
            <a:lvl1pPr>
              <a:defRPr sz="1000"/>
            </a:lvl1pPr>
          </a:lstStyle>
          <a:p>
            <a:pPr>
              <a:defRPr/>
            </a:pPr>
            <a:fld id="{C6D2EA35-B9E7-4123-AE8D-9E1BF7B5E8B8}" type="slidenum">
              <a:rPr lang="en-US" altLang="zh-CN" smtClean="0"/>
              <a:pPr>
                <a:defRPr/>
              </a:pPr>
              <a:t>‹#›</a:t>
            </a:fld>
            <a:endParaRPr lang="en-US" altLang="zh-CN" dirty="0"/>
          </a:p>
        </p:txBody>
      </p:sp>
    </p:spTree>
    <p:extLst>
      <p:ext uri="{BB962C8B-B14F-4D97-AF65-F5344CB8AC3E}">
        <p14:creationId xmlns:p14="http://schemas.microsoft.com/office/powerpoint/2010/main" val="372588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结束幻灯片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C45A430E-24D5-6CE3-BD73-E19ABFFAF4F8}"/>
              </a:ext>
            </a:extLst>
          </p:cNvPr>
          <p:cNvGrpSpPr/>
          <p:nvPr userDrawn="1"/>
        </p:nvGrpSpPr>
        <p:grpSpPr>
          <a:xfrm>
            <a:off x="457200" y="306385"/>
            <a:ext cx="3817372" cy="989015"/>
            <a:chOff x="457200" y="306385"/>
            <a:chExt cx="3817372" cy="989015"/>
          </a:xfrm>
        </p:grpSpPr>
        <p:sp>
          <p:nvSpPr>
            <p:cNvPr id="6" name="Rectangle 4">
              <a:extLst>
                <a:ext uri="{FF2B5EF4-FFF2-40B4-BE49-F238E27FC236}">
                  <a16:creationId xmlns:a16="http://schemas.microsoft.com/office/drawing/2014/main" id="{956BBA4E-A250-61FE-DC6F-E5E763C6E3DD}"/>
                </a:ext>
              </a:extLst>
            </p:cNvPr>
            <p:cNvSpPr/>
            <p:nvPr userDrawn="1"/>
          </p:nvSpPr>
          <p:spPr>
            <a:xfrm>
              <a:off x="1219200" y="457200"/>
              <a:ext cx="3055372" cy="564257"/>
            </a:xfrm>
            <a:prstGeom prst="rect">
              <a:avLst/>
            </a:prstGeom>
            <a:noFill/>
          </p:spPr>
          <p:txBody>
            <a:bodyPr wrap="square" lIns="91440" tIns="45720" rIns="91440" bIns="45720">
              <a:spAutoFit/>
            </a:bodyPr>
            <a:lstStyle/>
            <a:p>
              <a:pPr algn="ctr" eaLnBrk="1" fontAlgn="auto" hangingPunct="1">
                <a:spcBef>
                  <a:spcPts val="0"/>
                </a:spcBef>
                <a:spcAft>
                  <a:spcPts val="0"/>
                </a:spcAft>
                <a:defRPr/>
              </a:pPr>
              <a:r>
                <a:rPr lang="zh-CN" altLang="en-US" sz="3200" dirty="0">
                  <a:ln w="0"/>
                  <a:solidFill>
                    <a:srgbClr val="225E94"/>
                  </a:solidFill>
                  <a:effectLst>
                    <a:reflection blurRad="6350" stA="53000" endA="300" endPos="35500" dir="5400000" sy="-90000" algn="bl" rotWithShape="0"/>
                  </a:effectLst>
                  <a:latin typeface="华文行楷" panose="02010800040101010101" pitchFamily="2" charset="-122"/>
                  <a:ea typeface="华文行楷" panose="02010800040101010101" pitchFamily="2" charset="-122"/>
                </a:rPr>
                <a:t>中国科学技术大学</a:t>
              </a:r>
              <a:endParaRPr lang="en-US" altLang="zh-CN" sz="3200" dirty="0">
                <a:ln w="0"/>
                <a:solidFill>
                  <a:srgbClr val="225E94"/>
                </a:solidFill>
                <a:effectLst>
                  <a:reflection blurRad="6350" stA="53000" endA="300" endPos="35500" dir="5400000" sy="-90000" algn="bl" rotWithShape="0"/>
                </a:effectLst>
                <a:latin typeface="华文行楷" panose="02010800040101010101" pitchFamily="2" charset="-122"/>
                <a:ea typeface="华文行楷" panose="02010800040101010101" pitchFamily="2" charset="-122"/>
              </a:endParaRPr>
            </a:p>
            <a:p>
              <a:pPr algn="ctr" eaLnBrk="1" fontAlgn="auto" hangingPunct="1">
                <a:spcBef>
                  <a:spcPts val="0"/>
                </a:spcBef>
                <a:spcAft>
                  <a:spcPts val="0"/>
                </a:spcAft>
                <a:defRPr/>
              </a:pPr>
              <a:r>
                <a:rPr lang="en-US" altLang="zh-CN" sz="1400" dirty="0">
                  <a:ln w="0"/>
                  <a:solidFill>
                    <a:srgbClr val="225E94"/>
                  </a:solidFill>
                  <a:effectLst>
                    <a:reflection blurRad="6350" stA="53000" endA="300" endPos="35500" dir="5400000" sy="-90000" algn="bl" rotWithShape="0"/>
                  </a:effectLst>
                  <a:latin typeface="Calibri" panose="020F0502020204030204" pitchFamily="34" charset="0"/>
                  <a:ea typeface="华文行楷" panose="02010800040101010101" pitchFamily="2" charset="-122"/>
                  <a:cs typeface="Calibri" panose="020F0502020204030204" pitchFamily="34" charset="0"/>
                </a:rPr>
                <a:t>University of Science and Technology of China</a:t>
              </a:r>
            </a:p>
          </p:txBody>
        </p:sp>
        <p:pic>
          <p:nvPicPr>
            <p:cNvPr id="7" name="图片 6" descr="图片包含 徽标&#10;&#10;描述已自动生成">
              <a:extLst>
                <a:ext uri="{FF2B5EF4-FFF2-40B4-BE49-F238E27FC236}">
                  <a16:creationId xmlns:a16="http://schemas.microsoft.com/office/drawing/2014/main" id="{5433D357-FA47-FE8D-CBEA-8FADE430E4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306385"/>
              <a:ext cx="990600" cy="989015"/>
            </a:xfrm>
            <a:prstGeom prst="rect">
              <a:avLst/>
            </a:prstGeom>
          </p:spPr>
        </p:pic>
      </p:grpSp>
      <p:sp>
        <p:nvSpPr>
          <p:cNvPr id="11" name="标题 10">
            <a:extLst>
              <a:ext uri="{FF2B5EF4-FFF2-40B4-BE49-F238E27FC236}">
                <a16:creationId xmlns:a16="http://schemas.microsoft.com/office/drawing/2014/main" id="{FC365AD7-67CC-5861-0658-C873AE6B9EE4}"/>
              </a:ext>
            </a:extLst>
          </p:cNvPr>
          <p:cNvSpPr>
            <a:spLocks noGrp="1"/>
          </p:cNvSpPr>
          <p:nvPr>
            <p:ph type="title"/>
          </p:nvPr>
        </p:nvSpPr>
        <p:spPr>
          <a:xfrm>
            <a:off x="990600" y="2667000"/>
            <a:ext cx="10515600" cy="1325563"/>
          </a:xfrm>
        </p:spPr>
        <p:txBody>
          <a:bodyPr>
            <a:normAutofit/>
          </a:bodyPr>
          <a:lstStyle>
            <a:lvl1pPr algn="ctr">
              <a:defRPr sz="6000">
                <a:solidFill>
                  <a:schemeClr val="bg1"/>
                </a:solidFill>
                <a:latin typeface="黑体" panose="02010609060101010101" pitchFamily="49" charset="-122"/>
                <a:ea typeface="黑体" panose="0201060906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53867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结束幻灯片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标题 10">
            <a:extLst>
              <a:ext uri="{FF2B5EF4-FFF2-40B4-BE49-F238E27FC236}">
                <a16:creationId xmlns:a16="http://schemas.microsoft.com/office/drawing/2014/main" id="{FC365AD7-67CC-5861-0658-C873AE6B9EE4}"/>
              </a:ext>
            </a:extLst>
          </p:cNvPr>
          <p:cNvSpPr>
            <a:spLocks noGrp="1"/>
          </p:cNvSpPr>
          <p:nvPr>
            <p:ph type="title"/>
          </p:nvPr>
        </p:nvSpPr>
        <p:spPr>
          <a:xfrm>
            <a:off x="990600" y="2667000"/>
            <a:ext cx="10515600" cy="1325563"/>
          </a:xfrm>
        </p:spPr>
        <p:txBody>
          <a:bodyPr>
            <a:normAutofit/>
          </a:bodyPr>
          <a:lstStyle>
            <a:lvl1pPr algn="ctr">
              <a:defRPr sz="6000">
                <a:solidFill>
                  <a:schemeClr val="bg1"/>
                </a:solidFill>
                <a:latin typeface="黑体" panose="02010609060101010101" pitchFamily="49" charset="-122"/>
                <a:ea typeface="黑体" panose="0201060906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2014902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defRPr>
            </a:lvl1pPr>
          </a:lstStyle>
          <a:p>
            <a:pPr>
              <a:defRPr/>
            </a:pPr>
            <a:r>
              <a:rPr lang="en-US" altLang="zh-CN" dirty="0"/>
              <a:t>2021/8/16</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aseline="0">
                <a:solidFill>
                  <a:schemeClr val="tx1">
                    <a:tint val="75000"/>
                  </a:schemeClr>
                </a:solidFill>
              </a:defRPr>
            </a:lvl1pPr>
          </a:lstStyle>
          <a:p>
            <a:pPr>
              <a:defRPr/>
            </a:pPr>
            <a:r>
              <a:rPr lang="zh-CN" altLang="en-US" dirty="0"/>
              <a:t>第二十一届全国核电子学与核探测技术学术年会</a:t>
            </a:r>
            <a:endParaRPr lang="en-US" altLang="zh-C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defRPr>
            </a:lvl1pPr>
          </a:lstStyle>
          <a:p>
            <a:pPr>
              <a:defRPr/>
            </a:pPr>
            <a:fld id="{C6D2EA35-B9E7-4123-AE8D-9E1BF7B5E8B8}" type="slidenum">
              <a:rPr lang="en-US" altLang="zh-CN" smtClean="0"/>
              <a:pPr>
                <a:defRPr/>
              </a:pPr>
              <a:t>‹#›</a:t>
            </a:fld>
            <a:endParaRPr lang="en-US" altLang="zh-CN" dirty="0"/>
          </a:p>
        </p:txBody>
      </p:sp>
    </p:spTree>
    <p:extLst>
      <p:ext uri="{BB962C8B-B14F-4D97-AF65-F5344CB8AC3E}">
        <p14:creationId xmlns:p14="http://schemas.microsoft.com/office/powerpoint/2010/main" val="2664192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0.png"/><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tm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image" Target="../media/image19.emf"/><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1143000"/>
            <a:ext cx="10363200" cy="2387600"/>
          </a:xfrm>
        </p:spPr>
        <p:txBody>
          <a:bodyPr>
            <a:noAutofit/>
          </a:bodyPr>
          <a:lstStyle/>
          <a:p>
            <a:r>
              <a:rPr lang="en-US" altLang="zh-CN" sz="4800" dirty="0">
                <a:solidFill>
                  <a:schemeClr val="accent5">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STCF </a:t>
            </a:r>
            <a:r>
              <a:rPr lang="zh-CN" altLang="en-US" sz="4800" dirty="0">
                <a:solidFill>
                  <a:schemeClr val="accent5">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电磁量能器样机</a:t>
            </a:r>
            <a:br>
              <a:rPr lang="en-US" altLang="zh-CN" sz="4800" dirty="0">
                <a:solidFill>
                  <a:schemeClr val="accent5">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br>
            <a:r>
              <a:rPr lang="zh-CN" altLang="en-US" sz="4800" dirty="0">
                <a:solidFill>
                  <a:schemeClr val="accent5">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读出电子学设计 </a:t>
            </a:r>
            <a:endParaRPr lang="en-US" altLang="zh-CN" sz="4800" dirty="0">
              <a:solidFill>
                <a:schemeClr val="accent5">
                  <a:lumMod val="50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a:extLst>
              <a:ext uri="{FF2B5EF4-FFF2-40B4-BE49-F238E27FC236}">
                <a16:creationId xmlns:a16="http://schemas.microsoft.com/office/drawing/2014/main" id="{E8F8082B-8506-4E67-9888-6A4D6182DDD5}"/>
              </a:ext>
            </a:extLst>
          </p:cNvPr>
          <p:cNvSpPr txBox="1"/>
          <p:nvPr/>
        </p:nvSpPr>
        <p:spPr>
          <a:xfrm>
            <a:off x="2514600" y="4406926"/>
            <a:ext cx="7162800" cy="2031325"/>
          </a:xfrm>
          <a:prstGeom prst="rect">
            <a:avLst/>
          </a:prstGeom>
          <a:noFill/>
          <a:ln>
            <a:noFill/>
          </a:ln>
        </p:spPr>
        <p:txBody>
          <a:bodyPr wrap="square" rtlCol="0">
            <a:spAutoFit/>
          </a:bodyPr>
          <a:lstStyle/>
          <a:p>
            <a:pPr algn="ctr"/>
            <a:r>
              <a:rPr lang="zh-CN" altLang="en-US" baseline="0" dirty="0">
                <a:latin typeface="微软雅黑" panose="020B0503020204020204" pitchFamily="34" charset="-122"/>
                <a:ea typeface="微软雅黑" panose="020B0503020204020204" pitchFamily="34" charset="-122"/>
              </a:rPr>
              <a:t>报告人：于翰霖</a:t>
            </a:r>
            <a:endParaRPr lang="en-US" altLang="zh-CN" baseline="0" dirty="0">
              <a:latin typeface="微软雅黑" panose="020B0503020204020204" pitchFamily="34" charset="-122"/>
              <a:ea typeface="微软雅黑" panose="020B0503020204020204" pitchFamily="34" charset="-122"/>
            </a:endParaRPr>
          </a:p>
          <a:p>
            <a:pPr algn="ctr"/>
            <a:r>
              <a:rPr lang="zh-CN" altLang="en-US" baseline="0" dirty="0">
                <a:latin typeface="微软雅黑" panose="020B0503020204020204" pitchFamily="34" charset="-122"/>
                <a:ea typeface="微软雅黑" panose="020B0503020204020204" pitchFamily="34" charset="-122"/>
              </a:rPr>
              <a:t>代表</a:t>
            </a:r>
            <a:r>
              <a:rPr lang="en-US" altLang="zh-CN" baseline="0" dirty="0">
                <a:latin typeface="微软雅黑" panose="020B0503020204020204" pitchFamily="34" charset="-122"/>
                <a:ea typeface="微软雅黑" panose="020B0503020204020204" pitchFamily="34" charset="-122"/>
              </a:rPr>
              <a:t>STCF ECAL</a:t>
            </a:r>
            <a:r>
              <a:rPr lang="zh-CN" altLang="en-US" baseline="0" dirty="0">
                <a:latin typeface="微软雅黑" panose="020B0503020204020204" pitchFamily="34" charset="-122"/>
                <a:ea typeface="微软雅黑" panose="020B0503020204020204" pitchFamily="34" charset="-122"/>
              </a:rPr>
              <a:t>工作组</a:t>
            </a:r>
            <a:endParaRPr lang="en-US" altLang="zh-CN" baseline="0" dirty="0">
              <a:latin typeface="微软雅黑" panose="020B0503020204020204" pitchFamily="34" charset="-122"/>
              <a:ea typeface="微软雅黑" panose="020B0503020204020204" pitchFamily="34" charset="-122"/>
            </a:endParaRPr>
          </a:p>
          <a:p>
            <a:pPr algn="ctr"/>
            <a:endParaRPr lang="en-US" altLang="zh-CN" baseline="0" dirty="0">
              <a:latin typeface="微软雅黑" panose="020B0503020204020204" pitchFamily="34" charset="-122"/>
              <a:ea typeface="微软雅黑" panose="020B0503020204020204" pitchFamily="34" charset="-122"/>
            </a:endParaRPr>
          </a:p>
          <a:p>
            <a:pPr algn="ctr"/>
            <a:r>
              <a:rPr lang="zh-CN" altLang="en-US" baseline="0" dirty="0">
                <a:latin typeface="微软雅黑" panose="020B0503020204020204" pitchFamily="34" charset="-122"/>
                <a:ea typeface="微软雅黑" panose="020B0503020204020204" pitchFamily="34" charset="-122"/>
              </a:rPr>
              <a:t>中国科学技术大学</a:t>
            </a:r>
            <a:endParaRPr lang="en-US" altLang="zh-CN" baseline="0" dirty="0">
              <a:latin typeface="微软雅黑" panose="020B0503020204020204" pitchFamily="34" charset="-122"/>
              <a:ea typeface="微软雅黑" panose="020B0503020204020204" pitchFamily="34" charset="-122"/>
            </a:endParaRPr>
          </a:p>
          <a:p>
            <a:pPr algn="ctr"/>
            <a:endParaRPr lang="en-US" altLang="zh-CN" baseline="0" dirty="0">
              <a:latin typeface="微软雅黑" panose="020B0503020204020204" pitchFamily="34" charset="-122"/>
              <a:ea typeface="微软雅黑" panose="020B0503020204020204" pitchFamily="34" charset="-122"/>
            </a:endParaRPr>
          </a:p>
          <a:p>
            <a:pPr algn="ctr"/>
            <a:r>
              <a:rPr lang="zh-CN" altLang="en-US" baseline="0" dirty="0">
                <a:latin typeface="微软雅黑" panose="020B0503020204020204" pitchFamily="34" charset="-122"/>
                <a:ea typeface="微软雅黑" panose="020B0503020204020204" pitchFamily="34" charset="-122"/>
              </a:rPr>
              <a:t>第二十三届全国核电子学与核探测技术学术年会</a:t>
            </a:r>
            <a:endParaRPr lang="en-US" altLang="zh-CN" baseline="0" dirty="0">
              <a:latin typeface="微软雅黑" panose="020B0503020204020204" pitchFamily="34" charset="-122"/>
              <a:ea typeface="微软雅黑" panose="020B0503020204020204" pitchFamily="34" charset="-122"/>
            </a:endParaRPr>
          </a:p>
          <a:p>
            <a:pPr algn="ctr"/>
            <a:r>
              <a:rPr lang="en-US" altLang="zh-CN" baseline="0" dirty="0">
                <a:latin typeface="微软雅黑" panose="020B0503020204020204" pitchFamily="34" charset="-122"/>
                <a:ea typeface="微软雅黑" panose="020B0503020204020204" pitchFamily="34" charset="-122"/>
              </a:rPr>
              <a:t>2026</a:t>
            </a:r>
            <a:r>
              <a:rPr lang="zh-CN" altLang="en-US" baseline="0" dirty="0">
                <a:latin typeface="微软雅黑" panose="020B0503020204020204" pitchFamily="34" charset="-122"/>
                <a:ea typeface="微软雅黑" panose="020B0503020204020204" pitchFamily="34" charset="-122"/>
              </a:rPr>
              <a:t>年</a:t>
            </a:r>
            <a:r>
              <a:rPr lang="en-US" altLang="zh-CN" baseline="0" dirty="0">
                <a:latin typeface="微软雅黑" panose="020B0503020204020204" pitchFamily="34" charset="-122"/>
                <a:ea typeface="微软雅黑" panose="020B0503020204020204" pitchFamily="34" charset="-122"/>
              </a:rPr>
              <a:t>8</a:t>
            </a:r>
            <a:r>
              <a:rPr lang="zh-CN" altLang="en-US" baseline="0" dirty="0">
                <a:latin typeface="微软雅黑" panose="020B0503020204020204" pitchFamily="34" charset="-122"/>
                <a:ea typeface="微软雅黑" panose="020B0503020204020204" pitchFamily="34" charset="-122"/>
              </a:rPr>
              <a:t>月</a:t>
            </a:r>
            <a:r>
              <a:rPr lang="en-US" altLang="zh-CN" baseline="0" dirty="0">
                <a:latin typeface="微软雅黑" panose="020B0503020204020204" pitchFamily="34" charset="-122"/>
                <a:ea typeface="微软雅黑" panose="020B0503020204020204" pitchFamily="34" charset="-122"/>
              </a:rPr>
              <a:t>10</a:t>
            </a:r>
            <a:r>
              <a:rPr lang="zh-CN" altLang="en-US" baseline="0" dirty="0">
                <a:latin typeface="微软雅黑" panose="020B0503020204020204" pitchFamily="34" charset="-122"/>
                <a:ea typeface="微软雅黑" panose="020B0503020204020204" pitchFamily="34" charset="-122"/>
              </a:rPr>
              <a:t>日</a:t>
            </a:r>
          </a:p>
        </p:txBody>
      </p:sp>
    </p:spTree>
    <p:extLst>
      <p:ext uri="{BB962C8B-B14F-4D97-AF65-F5344CB8AC3E}">
        <p14:creationId xmlns:p14="http://schemas.microsoft.com/office/powerpoint/2010/main" val="3160652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00ED70-4E53-939D-D62E-5310AEE1723C}"/>
              </a:ext>
            </a:extLst>
          </p:cNvPr>
          <p:cNvSpPr>
            <a:spLocks noGrp="1"/>
          </p:cNvSpPr>
          <p:nvPr>
            <p:ph type="title"/>
          </p:nvPr>
        </p:nvSpPr>
        <p:spPr/>
        <p:txBody>
          <a:bodyPr/>
          <a:lstStyle/>
          <a:p>
            <a:r>
              <a:rPr lang="zh-CN" altLang="en-US" dirty="0"/>
              <a:t>信号处理模块</a:t>
            </a:r>
          </a:p>
        </p:txBody>
      </p:sp>
      <p:sp>
        <p:nvSpPr>
          <p:cNvPr id="4" name="灯片编号占位符 3">
            <a:extLst>
              <a:ext uri="{FF2B5EF4-FFF2-40B4-BE49-F238E27FC236}">
                <a16:creationId xmlns:a16="http://schemas.microsoft.com/office/drawing/2014/main" id="{099FE1E2-05CE-8726-DEB0-3AFA1585AE50}"/>
              </a:ext>
            </a:extLst>
          </p:cNvPr>
          <p:cNvSpPr>
            <a:spLocks noGrp="1"/>
          </p:cNvSpPr>
          <p:nvPr>
            <p:ph type="sldNum" sz="quarter" idx="12"/>
          </p:nvPr>
        </p:nvSpPr>
        <p:spPr/>
        <p:txBody>
          <a:bodyPr/>
          <a:lstStyle/>
          <a:p>
            <a:pPr>
              <a:defRPr/>
            </a:pPr>
            <a:fld id="{C6D2EA35-B9E7-4123-AE8D-9E1BF7B5E8B8}" type="slidenum">
              <a:rPr lang="en-US" altLang="zh-CN" smtClean="0"/>
              <a:pPr>
                <a:defRPr/>
              </a:pPr>
              <a:t>10</a:t>
            </a:fld>
            <a:endParaRPr lang="en-US" altLang="zh-CN" dirty="0"/>
          </a:p>
        </p:txBody>
      </p:sp>
      <p:sp>
        <p:nvSpPr>
          <p:cNvPr id="6" name="Rectangle 10">
            <a:extLst>
              <a:ext uri="{FF2B5EF4-FFF2-40B4-BE49-F238E27FC236}">
                <a16:creationId xmlns:a16="http://schemas.microsoft.com/office/drawing/2014/main" id="{3EF5A71A-0913-BE2E-6B46-FB556EC39CD5}"/>
              </a:ext>
            </a:extLst>
          </p:cNvPr>
          <p:cNvSpPr txBox="1">
            <a:spLocks noChangeArrowheads="1"/>
          </p:cNvSpPr>
          <p:nvPr/>
        </p:nvSpPr>
        <p:spPr>
          <a:xfrm>
            <a:off x="170328" y="1219200"/>
            <a:ext cx="10040472"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信号处理模块（</a:t>
            </a:r>
            <a:r>
              <a:rPr lang="en-US" altLang="zh-CN" sz="2400" dirty="0">
                <a:latin typeface="微软雅黑" panose="020B0503020204020204" pitchFamily="34" charset="-122"/>
                <a:ea typeface="微软雅黑" panose="020B0503020204020204" pitchFamily="34" charset="-122"/>
              </a:rPr>
              <a:t>Signal Processing Module</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SPM</a:t>
            </a:r>
            <a:r>
              <a:rPr lang="zh-CN" altLang="en-US" sz="2400" dirty="0">
                <a:latin typeface="微软雅黑" panose="020B0503020204020204" pitchFamily="34" charset="-122"/>
                <a:ea typeface="微软雅黑" panose="020B0503020204020204" pitchFamily="34" charset="-122"/>
              </a:rPr>
              <a:t>）</a:t>
            </a: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接收 </a:t>
            </a:r>
            <a:r>
              <a:rPr lang="en-US" altLang="zh-CN" dirty="0">
                <a:latin typeface="微软雅黑" panose="020B0503020204020204" pitchFamily="34" charset="-122"/>
                <a:ea typeface="微软雅黑" panose="020B0503020204020204" pitchFamily="34" charset="-122"/>
              </a:rPr>
              <a:t>FEM </a:t>
            </a:r>
            <a:r>
              <a:rPr lang="zh-CN" altLang="en-US" dirty="0">
                <a:latin typeface="微软雅黑" panose="020B0503020204020204" pitchFamily="34" charset="-122"/>
                <a:ea typeface="微软雅黑" panose="020B0503020204020204" pitchFamily="34" charset="-122"/>
              </a:rPr>
              <a:t>信号</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模数转换</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信号处理（</a:t>
            </a:r>
            <a:r>
              <a:rPr lang="en-US" altLang="zh-CN" dirty="0">
                <a:latin typeface="微软雅黑" panose="020B0503020204020204" pitchFamily="34" charset="-122"/>
                <a:ea typeface="微软雅黑" panose="020B0503020204020204" pitchFamily="34" charset="-122"/>
              </a:rPr>
              <a:t>K7 FPGA</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55CF6BEE-14DB-3CA8-A2D5-1A27A96BE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0" y="1676400"/>
            <a:ext cx="3765498" cy="4206875"/>
          </a:xfrm>
          <a:prstGeom prst="rect">
            <a:avLst/>
          </a:prstGeom>
        </p:spPr>
      </p:pic>
      <p:pic>
        <p:nvPicPr>
          <p:cNvPr id="10" name="图片 9">
            <a:extLst>
              <a:ext uri="{FF2B5EF4-FFF2-40B4-BE49-F238E27FC236}">
                <a16:creationId xmlns:a16="http://schemas.microsoft.com/office/drawing/2014/main" id="{8304DC05-AB41-A205-8CC3-E6376C57C0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 y="3019181"/>
            <a:ext cx="7474571" cy="3762619"/>
          </a:xfrm>
          <a:prstGeom prst="rect">
            <a:avLst/>
          </a:prstGeom>
        </p:spPr>
      </p:pic>
      <p:sp>
        <p:nvSpPr>
          <p:cNvPr id="12" name="Rectangle 10">
            <a:extLst>
              <a:ext uri="{FF2B5EF4-FFF2-40B4-BE49-F238E27FC236}">
                <a16:creationId xmlns:a16="http://schemas.microsoft.com/office/drawing/2014/main" id="{DDAD9098-E962-6625-CCC1-163788EF8FAF}"/>
              </a:ext>
            </a:extLst>
          </p:cNvPr>
          <p:cNvSpPr txBox="1">
            <a:spLocks noChangeArrowheads="1"/>
          </p:cNvSpPr>
          <p:nvPr/>
        </p:nvSpPr>
        <p:spPr>
          <a:xfrm>
            <a:off x="3962721" y="1600200"/>
            <a:ext cx="10040472"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高压</a:t>
            </a:r>
            <a:r>
              <a:rPr lang="en-US" altLang="zh-CN" dirty="0">
                <a:latin typeface="微软雅黑" panose="020B0503020204020204" pitchFamily="34" charset="-122"/>
                <a:ea typeface="微软雅黑" panose="020B0503020204020204" pitchFamily="34" charset="-122"/>
              </a:rPr>
              <a:t>&amp;</a:t>
            </a:r>
            <a:r>
              <a:rPr lang="zh-CN" altLang="en-US" dirty="0">
                <a:latin typeface="微软雅黑" panose="020B0503020204020204" pitchFamily="34" charset="-122"/>
                <a:ea typeface="微软雅黑" panose="020B0503020204020204" pitchFamily="34" charset="-122"/>
              </a:rPr>
              <a:t>供电</a:t>
            </a:r>
            <a:r>
              <a:rPr lang="en-US" altLang="zh-CN" dirty="0">
                <a:latin typeface="微软雅黑" panose="020B0503020204020204" pitchFamily="34" charset="-122"/>
                <a:ea typeface="微软雅黑" panose="020B0503020204020204" pitchFamily="34" charset="-122"/>
              </a:rPr>
              <a:t>&amp;</a:t>
            </a:r>
            <a:r>
              <a:rPr lang="zh-CN" altLang="en-US" dirty="0">
                <a:latin typeface="微软雅黑" panose="020B0503020204020204" pitchFamily="34" charset="-122"/>
                <a:ea typeface="微软雅黑" panose="020B0503020204020204" pitchFamily="34" charset="-122"/>
              </a:rPr>
              <a:t>刻度</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信息采集（温度</a:t>
            </a:r>
            <a:r>
              <a:rPr lang="en-US" altLang="zh-CN" dirty="0">
                <a:latin typeface="微软雅黑" panose="020B0503020204020204" pitchFamily="34" charset="-122"/>
                <a:ea typeface="微软雅黑" panose="020B0503020204020204" pitchFamily="34" charset="-122"/>
              </a:rPr>
              <a:t>&amp;</a:t>
            </a:r>
            <a:r>
              <a:rPr lang="zh-CN" altLang="en-US" dirty="0">
                <a:latin typeface="微软雅黑" panose="020B0503020204020204" pitchFamily="34" charset="-122"/>
                <a:ea typeface="微软雅黑" panose="020B0503020204020204" pitchFamily="34" charset="-122"/>
              </a:rPr>
              <a:t>高压）</a:t>
            </a:r>
            <a:endParaRPr lang="en-US" altLang="zh-CN"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96053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681203-B432-F105-FB8B-7142E8E6FA01}"/>
              </a:ext>
            </a:extLst>
          </p:cNvPr>
          <p:cNvSpPr>
            <a:spLocks noGrp="1"/>
          </p:cNvSpPr>
          <p:nvPr>
            <p:ph type="title"/>
          </p:nvPr>
        </p:nvSpPr>
        <p:spPr/>
        <p:txBody>
          <a:bodyPr/>
          <a:lstStyle/>
          <a:p>
            <a:r>
              <a:rPr lang="zh-CN" altLang="en-US" dirty="0"/>
              <a:t>高低增益统一</a:t>
            </a:r>
          </a:p>
        </p:txBody>
      </p:sp>
      <p:sp>
        <p:nvSpPr>
          <p:cNvPr id="4" name="灯片编号占位符 3">
            <a:extLst>
              <a:ext uri="{FF2B5EF4-FFF2-40B4-BE49-F238E27FC236}">
                <a16:creationId xmlns:a16="http://schemas.microsoft.com/office/drawing/2014/main" id="{8FC2789D-E09C-6F13-4AE0-DEEFC349C970}"/>
              </a:ext>
            </a:extLst>
          </p:cNvPr>
          <p:cNvSpPr>
            <a:spLocks noGrp="1"/>
          </p:cNvSpPr>
          <p:nvPr>
            <p:ph type="sldNum" sz="quarter" idx="12"/>
          </p:nvPr>
        </p:nvSpPr>
        <p:spPr/>
        <p:txBody>
          <a:bodyPr/>
          <a:lstStyle/>
          <a:p>
            <a:pPr>
              <a:defRPr/>
            </a:pPr>
            <a:fld id="{C6D2EA35-B9E7-4123-AE8D-9E1BF7B5E8B8}" type="slidenum">
              <a:rPr lang="en-US" altLang="zh-CN" smtClean="0"/>
              <a:pPr>
                <a:defRPr/>
              </a:pPr>
              <a:t>11</a:t>
            </a:fld>
            <a:endParaRPr lang="en-US" altLang="zh-CN" dirty="0"/>
          </a:p>
        </p:txBody>
      </p:sp>
      <p:pic>
        <p:nvPicPr>
          <p:cNvPr id="6" name="图片 5">
            <a:extLst>
              <a:ext uri="{FF2B5EF4-FFF2-40B4-BE49-F238E27FC236}">
                <a16:creationId xmlns:a16="http://schemas.microsoft.com/office/drawing/2014/main" id="{DD766E52-61F1-736A-1660-4D4EDD60C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512110"/>
            <a:ext cx="4788746" cy="3200400"/>
          </a:xfrm>
          <a:prstGeom prst="rect">
            <a:avLst/>
          </a:prstGeom>
        </p:spPr>
      </p:pic>
      <p:pic>
        <p:nvPicPr>
          <p:cNvPr id="8" name="图片 7">
            <a:extLst>
              <a:ext uri="{FF2B5EF4-FFF2-40B4-BE49-F238E27FC236}">
                <a16:creationId xmlns:a16="http://schemas.microsoft.com/office/drawing/2014/main" id="{C6D34FD1-2550-117E-070C-12035DE1FE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9712" y="3512110"/>
            <a:ext cx="6581943" cy="2971800"/>
          </a:xfrm>
          <a:prstGeom prst="rect">
            <a:avLst/>
          </a:prstGeom>
        </p:spPr>
      </p:pic>
      <p:sp>
        <p:nvSpPr>
          <p:cNvPr id="10" name="Rectangle 10">
            <a:extLst>
              <a:ext uri="{FF2B5EF4-FFF2-40B4-BE49-F238E27FC236}">
                <a16:creationId xmlns:a16="http://schemas.microsoft.com/office/drawing/2014/main" id="{E2928B13-A09D-F85C-FB55-D9B7A86AF2E4}"/>
              </a:ext>
            </a:extLst>
          </p:cNvPr>
          <p:cNvSpPr txBox="1">
            <a:spLocks noChangeArrowheads="1"/>
          </p:cNvSpPr>
          <p:nvPr/>
        </p:nvSpPr>
        <p:spPr>
          <a:xfrm>
            <a:off x="170328" y="1219200"/>
            <a:ext cx="6459072"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高低增益统一</a:t>
            </a:r>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双增益引入波形不一致性</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低增益波形通过 </a:t>
            </a:r>
            <a:r>
              <a:rPr lang="en-US" altLang="zh-CN" dirty="0">
                <a:latin typeface="微软雅黑" panose="020B0503020204020204" pitchFamily="34" charset="-122"/>
                <a:ea typeface="微软雅黑" panose="020B0503020204020204" pitchFamily="34" charset="-122"/>
              </a:rPr>
              <a:t>FIR </a:t>
            </a:r>
            <a:r>
              <a:rPr lang="zh-CN" altLang="en-US" dirty="0">
                <a:latin typeface="微软雅黑" panose="020B0503020204020204" pitchFamily="34" charset="-122"/>
                <a:ea typeface="微软雅黑" panose="020B0503020204020204" pitchFamily="34" charset="-122"/>
              </a:rPr>
              <a:t>匹配滤波映射为高增益波形形状</a:t>
            </a:r>
            <a:endParaRPr lang="en-US" altLang="zh-CN"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84366EC5-79BF-6E40-3607-58B637631DC2}"/>
              </a:ext>
            </a:extLst>
          </p:cNvPr>
          <p:cNvPicPr>
            <a:picLocks noChangeAspect="1"/>
          </p:cNvPicPr>
          <p:nvPr/>
        </p:nvPicPr>
        <p:blipFill>
          <a:blip r:embed="rId4"/>
          <a:stretch>
            <a:fillRect/>
          </a:stretch>
        </p:blipFill>
        <p:spPr>
          <a:xfrm>
            <a:off x="7081830" y="1812084"/>
            <a:ext cx="4352218" cy="1107143"/>
          </a:xfrm>
          <a:prstGeom prst="rect">
            <a:avLst/>
          </a:prstGeom>
        </p:spPr>
      </p:pic>
    </p:spTree>
    <p:extLst>
      <p:ext uri="{BB962C8B-B14F-4D97-AF65-F5344CB8AC3E}">
        <p14:creationId xmlns:p14="http://schemas.microsoft.com/office/powerpoint/2010/main" val="2321022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3971E1-306B-1E29-3484-F00BC3F03960}"/>
              </a:ext>
            </a:extLst>
          </p:cNvPr>
          <p:cNvSpPr>
            <a:spLocks noGrp="1"/>
          </p:cNvSpPr>
          <p:nvPr>
            <p:ph type="title"/>
          </p:nvPr>
        </p:nvSpPr>
        <p:spPr/>
        <p:txBody>
          <a:bodyPr/>
          <a:lstStyle/>
          <a:p>
            <a:r>
              <a:rPr lang="zh-CN" altLang="en-US" dirty="0"/>
              <a:t>堆积矫正</a:t>
            </a:r>
          </a:p>
        </p:txBody>
      </p:sp>
      <p:sp>
        <p:nvSpPr>
          <p:cNvPr id="4" name="灯片编号占位符 3">
            <a:extLst>
              <a:ext uri="{FF2B5EF4-FFF2-40B4-BE49-F238E27FC236}">
                <a16:creationId xmlns:a16="http://schemas.microsoft.com/office/drawing/2014/main" id="{1922B53F-4DB4-E337-6AEE-230CCFEA7371}"/>
              </a:ext>
            </a:extLst>
          </p:cNvPr>
          <p:cNvSpPr>
            <a:spLocks noGrp="1"/>
          </p:cNvSpPr>
          <p:nvPr>
            <p:ph type="sldNum" sz="quarter" idx="12"/>
          </p:nvPr>
        </p:nvSpPr>
        <p:spPr/>
        <p:txBody>
          <a:bodyPr/>
          <a:lstStyle/>
          <a:p>
            <a:pPr>
              <a:defRPr/>
            </a:pPr>
            <a:fld id="{C6D2EA35-B9E7-4123-AE8D-9E1BF7B5E8B8}" type="slidenum">
              <a:rPr lang="en-US" altLang="zh-CN" smtClean="0"/>
              <a:pPr>
                <a:defRPr/>
              </a:pPr>
              <a:t>12</a:t>
            </a:fld>
            <a:endParaRPr lang="en-US" altLang="zh-CN" dirty="0"/>
          </a:p>
        </p:txBody>
      </p:sp>
      <mc:AlternateContent xmlns:mc="http://schemas.openxmlformats.org/markup-compatibility/2006" xmlns:a14="http://schemas.microsoft.com/office/drawing/2010/main">
        <mc:Choice Requires="a14">
          <p:sp>
            <p:nvSpPr>
              <p:cNvPr id="7" name="Rectangle 10">
                <a:extLst>
                  <a:ext uri="{FF2B5EF4-FFF2-40B4-BE49-F238E27FC236}">
                    <a16:creationId xmlns:a16="http://schemas.microsoft.com/office/drawing/2014/main" id="{02041CB8-7330-090A-91BF-27A3B51F6AFA}"/>
                  </a:ext>
                </a:extLst>
              </p:cNvPr>
              <p:cNvSpPr txBox="1">
                <a:spLocks noChangeArrowheads="1"/>
              </p:cNvSpPr>
              <p:nvPr/>
            </p:nvSpPr>
            <p:spPr>
              <a:xfrm>
                <a:off x="170328" y="1115545"/>
                <a:ext cx="6459072" cy="5605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3200" dirty="0">
                    <a:latin typeface="微软雅黑" panose="020B0503020204020204" pitchFamily="34" charset="-122"/>
                    <a:ea typeface="微软雅黑" panose="020B0503020204020204" pitchFamily="34" charset="-122"/>
                  </a:rPr>
                  <a:t>线性化加权滤波算子：</a:t>
                </a:r>
                <a:endParaRPr lang="en-US" altLang="zh-CN" sz="32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单事例波形近似为模板的幅度缩放与时间平移：</a:t>
                </a:r>
                <a:endParaRPr lang="en-US" altLang="zh-CN" dirty="0">
                  <a:latin typeface="微软雅黑" panose="020B0503020204020204" pitchFamily="34" charset="-122"/>
                  <a:ea typeface="微软雅黑" panose="020B0503020204020204" pitchFamily="34" charset="-122"/>
                </a:endParaRPr>
              </a:p>
              <a:p>
                <a:pPr marL="0" indent="0" fontAlgn="auto">
                  <a:lnSpc>
                    <a:spcPct val="100000"/>
                  </a:lnSpc>
                  <a:spcAft>
                    <a:spcPts val="0"/>
                  </a:spcAft>
                  <a:buNone/>
                </a:pPr>
                <a14:m>
                  <m:oMathPara xmlns:m="http://schemas.openxmlformats.org/officeDocument/2006/math">
                    <m:oMath>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𝑆</m:t>
                          </m:r>
                        </m:e>
                        <m:sub>
                          <m:r>
                            <a:rPr lang="pt-BR" altLang="zh-CN" sz="2400" i="1">
                              <a:latin typeface="Cambria Math" panose="02040503050406030204" pitchFamily="18" charset="0"/>
                              <a:ea typeface="微软雅黑" panose="020B0503020204020204" pitchFamily="34" charset="-122"/>
                            </a:rPr>
                            <m:t>𝑖</m:t>
                          </m:r>
                        </m:sub>
                      </m:sSub>
                      <m:r>
                        <a:rPr lang="pt-BR" altLang="zh-CN" sz="2400" i="1">
                          <a:latin typeface="Cambria Math" panose="02040503050406030204" pitchFamily="18" charset="0"/>
                          <a:ea typeface="微软雅黑" panose="020B0503020204020204" pitchFamily="34" charset="-122"/>
                        </a:rPr>
                        <m:t>≈</m:t>
                      </m:r>
                      <m:r>
                        <a:rPr lang="pt-BR" altLang="zh-CN" sz="2400" i="1">
                          <a:latin typeface="Cambria Math" panose="02040503050406030204" pitchFamily="18" charset="0"/>
                          <a:ea typeface="微软雅黑" panose="020B0503020204020204" pitchFamily="34" charset="-122"/>
                        </a:rPr>
                        <m:t>𝐴</m:t>
                      </m:r>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𝑔</m:t>
                          </m:r>
                        </m:e>
                        <m:sub>
                          <m:r>
                            <a:rPr lang="pt-BR" altLang="zh-CN" sz="2400" i="1">
                              <a:latin typeface="Cambria Math" panose="02040503050406030204" pitchFamily="18" charset="0"/>
                              <a:ea typeface="微软雅黑" panose="020B0503020204020204" pitchFamily="34" charset="-122"/>
                            </a:rPr>
                            <m:t>𝑖</m:t>
                          </m:r>
                        </m:sub>
                      </m:sSub>
                      <m:r>
                        <a:rPr lang="pt-BR" altLang="zh-CN" sz="2400" i="1">
                          <a:latin typeface="Cambria Math" panose="02040503050406030204" pitchFamily="18" charset="0"/>
                          <a:ea typeface="微软雅黑" panose="020B0503020204020204" pitchFamily="34" charset="-122"/>
                        </a:rPr>
                        <m:t>+</m:t>
                      </m:r>
                      <m:r>
                        <a:rPr lang="pt-BR" altLang="zh-CN" sz="2400" i="1">
                          <a:latin typeface="Cambria Math" panose="02040503050406030204" pitchFamily="18" charset="0"/>
                          <a:ea typeface="微软雅黑" panose="020B0503020204020204" pitchFamily="34" charset="-122"/>
                        </a:rPr>
                        <m:t>𝐴</m:t>
                      </m:r>
                      <m:r>
                        <a:rPr lang="pt-BR" altLang="zh-CN" sz="2400" i="1">
                          <a:latin typeface="Cambria Math" panose="02040503050406030204" pitchFamily="18" charset="0"/>
                          <a:ea typeface="微软雅黑" panose="020B0503020204020204" pitchFamily="34" charset="-122"/>
                        </a:rPr>
                        <m:t>𝜏</m:t>
                      </m:r>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ℎ</m:t>
                          </m:r>
                        </m:e>
                        <m:sub>
                          <m:r>
                            <a:rPr lang="pt-BR" altLang="zh-CN" sz="2400" i="1">
                              <a:latin typeface="Cambria Math" panose="02040503050406030204" pitchFamily="18" charset="0"/>
                              <a:ea typeface="微软雅黑" panose="020B0503020204020204" pitchFamily="34" charset="-122"/>
                            </a:rPr>
                            <m:t>𝑖</m:t>
                          </m:r>
                        </m:sub>
                      </m:sSub>
                      <m:r>
                        <a:rPr lang="pt-BR" altLang="zh-CN" sz="2400" i="1">
                          <a:latin typeface="Cambria Math" panose="02040503050406030204" pitchFamily="18" charset="0"/>
                          <a:ea typeface="微软雅黑" panose="020B0503020204020204" pitchFamily="34" charset="-122"/>
                        </a:rPr>
                        <m:t>+</m:t>
                      </m:r>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𝑛</m:t>
                          </m:r>
                        </m:e>
                        <m:sub>
                          <m:r>
                            <a:rPr lang="pt-BR" altLang="zh-CN" sz="2400" i="1">
                              <a:latin typeface="Cambria Math" panose="02040503050406030204" pitchFamily="18" charset="0"/>
                              <a:ea typeface="微软雅黑" panose="020B0503020204020204" pitchFamily="34" charset="-122"/>
                            </a:rPr>
                            <m:t>𝑖</m:t>
                          </m:r>
                        </m:sub>
                      </m:sSub>
                    </m:oMath>
                  </m:oMathPara>
                </a14:m>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构造两组权重，在线估计幅度和时间相关量：</a:t>
                </a:r>
                <a:endParaRPr lang="en-US" altLang="zh-CN" dirty="0">
                  <a:latin typeface="微软雅黑" panose="020B0503020204020204" pitchFamily="34" charset="-122"/>
                  <a:ea typeface="微软雅黑" panose="020B0503020204020204" pitchFamily="34" charset="-122"/>
                </a:endParaRPr>
              </a:p>
              <a:p>
                <a:pPr marL="0" indent="0" fontAlgn="auto">
                  <a:lnSpc>
                    <a:spcPct val="100000"/>
                  </a:lnSpc>
                  <a:spcAft>
                    <a:spcPts val="0"/>
                  </a:spcAft>
                  <a:buNone/>
                </a:pPr>
                <a14:m>
                  <m:oMathPara xmlns:m="http://schemas.openxmlformats.org/officeDocument/2006/math">
                    <m:oMath>
                      <m:r>
                        <a:rPr lang="pt-BR" altLang="zh-CN" sz="2400" i="1" smtClean="0">
                          <a:latin typeface="Cambria Math" panose="02040503050406030204" pitchFamily="18" charset="0"/>
                          <a:ea typeface="微软雅黑" panose="020B0503020204020204" pitchFamily="34" charset="-122"/>
                        </a:rPr>
                        <m:t>𝐴</m:t>
                      </m:r>
                      <m:r>
                        <a:rPr lang="pt-BR" altLang="zh-CN" sz="2400" i="1" smtClean="0">
                          <a:latin typeface="Cambria Math" panose="02040503050406030204" pitchFamily="18" charset="0"/>
                          <a:ea typeface="微软雅黑" panose="020B0503020204020204" pitchFamily="34" charset="-122"/>
                        </a:rPr>
                        <m:t>=</m:t>
                      </m:r>
                      <m:nary>
                        <m:naryPr>
                          <m:chr m:val="∑"/>
                          <m:supHide m:val="on"/>
                          <m:ctrlPr>
                            <a:rPr lang="pt-BR" altLang="zh-CN" sz="2400" i="1">
                              <a:latin typeface="Cambria Math" panose="02040503050406030204" pitchFamily="18" charset="0"/>
                              <a:ea typeface="微软雅黑" panose="020B0503020204020204" pitchFamily="34" charset="-122"/>
                            </a:rPr>
                          </m:ctrlPr>
                        </m:naryPr>
                        <m:sub>
                          <m:r>
                            <a:rPr lang="pt-BR" altLang="zh-CN" sz="2400" i="1">
                              <a:latin typeface="Cambria Math" panose="02040503050406030204" pitchFamily="18" charset="0"/>
                              <a:ea typeface="微软雅黑" panose="020B0503020204020204" pitchFamily="34" charset="-122"/>
                            </a:rPr>
                            <m:t>𝑖</m:t>
                          </m:r>
                        </m:sub>
                        <m:sup/>
                        <m:e>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𝑎</m:t>
                              </m:r>
                            </m:e>
                            <m:sub>
                              <m:r>
                                <a:rPr lang="pt-BR" altLang="zh-CN" sz="2400" i="1">
                                  <a:latin typeface="Cambria Math" panose="02040503050406030204" pitchFamily="18" charset="0"/>
                                  <a:ea typeface="微软雅黑" panose="020B0503020204020204" pitchFamily="34" charset="-122"/>
                                </a:rPr>
                                <m:t>𝑖</m:t>
                              </m:r>
                            </m:sub>
                          </m:sSub>
                          <m:sSub>
                            <m:sSubPr>
                              <m:ctrlPr>
                                <a:rPr lang="pt-BR" altLang="zh-CN" sz="2400" i="1">
                                  <a:latin typeface="Cambria Math" panose="02040503050406030204" pitchFamily="18" charset="0"/>
                                  <a:ea typeface="微软雅黑" panose="020B0503020204020204" pitchFamily="34" charset="-122"/>
                                </a:rPr>
                              </m:ctrlPr>
                            </m:sSubPr>
                            <m:e>
                              <m:r>
                                <a:rPr lang="pt-BR" altLang="zh-CN" sz="2400" i="1">
                                  <a:latin typeface="Cambria Math" panose="02040503050406030204" pitchFamily="18" charset="0"/>
                                  <a:ea typeface="微软雅黑" panose="020B0503020204020204" pitchFamily="34" charset="-122"/>
                                </a:rPr>
                                <m:t>𝑆</m:t>
                              </m:r>
                            </m:e>
                            <m:sub>
                              <m:r>
                                <a:rPr lang="pt-BR" altLang="zh-CN" sz="2400" i="1">
                                  <a:latin typeface="Cambria Math" panose="02040503050406030204" pitchFamily="18" charset="0"/>
                                  <a:ea typeface="微软雅黑" panose="020B0503020204020204" pitchFamily="34" charset="-122"/>
                                </a:rPr>
                                <m:t>𝑖</m:t>
                              </m:r>
                            </m:sub>
                          </m:sSub>
                        </m:e>
                      </m:nary>
                      <m:r>
                        <a:rPr lang="en-US" altLang="zh-CN" sz="2400" b="0" i="1" smtClean="0">
                          <a:latin typeface="Cambria Math" panose="02040503050406030204" pitchFamily="18" charset="0"/>
                          <a:ea typeface="微软雅黑" panose="020B0503020204020204" pitchFamily="34" charset="-122"/>
                        </a:rPr>
                        <m:t>,</m:t>
                      </m:r>
                      <m:r>
                        <a:rPr lang="nn-NO" altLang="zh-CN" sz="2400" i="1">
                          <a:latin typeface="Cambria Math" panose="02040503050406030204" pitchFamily="18" charset="0"/>
                          <a:ea typeface="微软雅黑" panose="020B0503020204020204" pitchFamily="34" charset="-122"/>
                        </a:rPr>
                        <m:t>𝐵</m:t>
                      </m:r>
                      <m:r>
                        <a:rPr lang="nn-NO" altLang="zh-CN" sz="2400" i="1">
                          <a:latin typeface="Cambria Math" panose="02040503050406030204" pitchFamily="18" charset="0"/>
                          <a:ea typeface="微软雅黑" panose="020B0503020204020204" pitchFamily="34" charset="-122"/>
                        </a:rPr>
                        <m:t>=</m:t>
                      </m:r>
                      <m:nary>
                        <m:naryPr>
                          <m:chr m:val="∑"/>
                          <m:supHide m:val="on"/>
                          <m:ctrlPr>
                            <a:rPr lang="nn-NO" altLang="zh-CN" sz="2400" i="1">
                              <a:latin typeface="Cambria Math" panose="02040503050406030204" pitchFamily="18" charset="0"/>
                              <a:ea typeface="微软雅黑" panose="020B0503020204020204" pitchFamily="34" charset="-122"/>
                            </a:rPr>
                          </m:ctrlPr>
                        </m:naryPr>
                        <m:sub>
                          <m:r>
                            <a:rPr lang="nn-NO" altLang="zh-CN" sz="2400" i="1">
                              <a:latin typeface="Cambria Math" panose="02040503050406030204" pitchFamily="18" charset="0"/>
                              <a:ea typeface="微软雅黑" panose="020B0503020204020204" pitchFamily="34" charset="-122"/>
                            </a:rPr>
                            <m:t>𝑖</m:t>
                          </m:r>
                        </m:sub>
                        <m:sup/>
                        <m:e>
                          <m:sSub>
                            <m:sSubPr>
                              <m:ctrlPr>
                                <a:rPr lang="nn-NO" altLang="zh-CN" sz="2400" i="1">
                                  <a:latin typeface="Cambria Math" panose="02040503050406030204" pitchFamily="18" charset="0"/>
                                  <a:ea typeface="微软雅黑" panose="020B0503020204020204" pitchFamily="34" charset="-122"/>
                                </a:rPr>
                              </m:ctrlPr>
                            </m:sSubPr>
                            <m:e>
                              <m:r>
                                <a:rPr lang="nn-NO" altLang="zh-CN" sz="2400" i="1">
                                  <a:latin typeface="Cambria Math" panose="02040503050406030204" pitchFamily="18" charset="0"/>
                                  <a:ea typeface="微软雅黑" panose="020B0503020204020204" pitchFamily="34" charset="-122"/>
                                </a:rPr>
                                <m:t>𝑏</m:t>
                              </m:r>
                            </m:e>
                            <m:sub>
                              <m:r>
                                <a:rPr lang="nn-NO" altLang="zh-CN" sz="2400" i="1">
                                  <a:latin typeface="Cambria Math" panose="02040503050406030204" pitchFamily="18" charset="0"/>
                                  <a:ea typeface="微软雅黑" panose="020B0503020204020204" pitchFamily="34" charset="-122"/>
                                </a:rPr>
                                <m:t>𝑖</m:t>
                              </m:r>
                            </m:sub>
                          </m:sSub>
                          <m:sSub>
                            <m:sSubPr>
                              <m:ctrlPr>
                                <a:rPr lang="nn-NO" altLang="zh-CN" sz="2400" i="1">
                                  <a:latin typeface="Cambria Math" panose="02040503050406030204" pitchFamily="18" charset="0"/>
                                  <a:ea typeface="微软雅黑" panose="020B0503020204020204" pitchFamily="34" charset="-122"/>
                                </a:rPr>
                              </m:ctrlPr>
                            </m:sSubPr>
                            <m:e>
                              <m:r>
                                <a:rPr lang="nn-NO" altLang="zh-CN" sz="2400" i="1">
                                  <a:latin typeface="Cambria Math" panose="02040503050406030204" pitchFamily="18" charset="0"/>
                                  <a:ea typeface="微软雅黑" panose="020B0503020204020204" pitchFamily="34" charset="-122"/>
                                </a:rPr>
                                <m:t>𝑆</m:t>
                              </m:r>
                            </m:e>
                            <m:sub>
                              <m:r>
                                <a:rPr lang="nn-NO" altLang="zh-CN" sz="2400" i="1">
                                  <a:latin typeface="Cambria Math" panose="02040503050406030204" pitchFamily="18" charset="0"/>
                                  <a:ea typeface="微软雅黑" panose="020B0503020204020204" pitchFamily="34" charset="-122"/>
                                </a:rPr>
                                <m:t>𝑖</m:t>
                              </m:r>
                            </m:sub>
                          </m:sSub>
                        </m:e>
                      </m:nary>
                      <m:r>
                        <a:rPr lang="en-US" altLang="zh-CN" sz="2400" b="0" i="1" smtClean="0">
                          <a:latin typeface="Cambria Math" panose="02040503050406030204" pitchFamily="18" charset="0"/>
                          <a:ea typeface="微软雅黑" panose="020B0503020204020204" pitchFamily="34" charset="-122"/>
                        </a:rPr>
                        <m:t>,</m:t>
                      </m:r>
                      <m:r>
                        <a:rPr lang="nn-NO" altLang="zh-CN" sz="2400" i="1">
                          <a:latin typeface="Cambria Math" panose="02040503050406030204" pitchFamily="18" charset="0"/>
                          <a:ea typeface="微软雅黑" panose="020B0503020204020204" pitchFamily="34" charset="-122"/>
                        </a:rPr>
                        <m:t>𝜏</m:t>
                      </m:r>
                      <m:r>
                        <a:rPr lang="nn-NO" altLang="zh-CN" sz="2400" i="1">
                          <a:latin typeface="Cambria Math" panose="02040503050406030204" pitchFamily="18" charset="0"/>
                          <a:ea typeface="微软雅黑" panose="020B0503020204020204" pitchFamily="34" charset="-122"/>
                        </a:rPr>
                        <m:t>=</m:t>
                      </m:r>
                      <m:r>
                        <a:rPr lang="nn-NO" altLang="zh-CN" sz="2400" i="1">
                          <a:latin typeface="Cambria Math" panose="02040503050406030204" pitchFamily="18" charset="0"/>
                          <a:ea typeface="微软雅黑" panose="020B0503020204020204" pitchFamily="34" charset="-122"/>
                        </a:rPr>
                        <m:t>𝐵</m:t>
                      </m:r>
                      <m:r>
                        <m:rPr>
                          <m:lit/>
                        </m:rPr>
                        <a:rPr lang="nn-NO" altLang="zh-CN" sz="2400" i="1">
                          <a:latin typeface="Cambria Math" panose="02040503050406030204" pitchFamily="18" charset="0"/>
                          <a:ea typeface="微软雅黑" panose="020B0503020204020204" pitchFamily="34" charset="-122"/>
                        </a:rPr>
                        <m:t>/</m:t>
                      </m:r>
                      <m:r>
                        <a:rPr lang="nn-NO" altLang="zh-CN" sz="2400" i="1">
                          <a:latin typeface="Cambria Math" panose="02040503050406030204" pitchFamily="18" charset="0"/>
                          <a:ea typeface="微软雅黑" panose="020B0503020204020204" pitchFamily="34" charset="-122"/>
                        </a:rPr>
                        <m:t> </m:t>
                      </m:r>
                      <m:r>
                        <a:rPr lang="nn-NO" altLang="zh-CN" sz="2400" i="1">
                          <a:latin typeface="Cambria Math" panose="02040503050406030204" pitchFamily="18" charset="0"/>
                          <a:ea typeface="微软雅黑" panose="020B0503020204020204" pitchFamily="34" charset="-122"/>
                        </a:rPr>
                        <m:t>𝐴</m:t>
                      </m:r>
                    </m:oMath>
                  </m:oMathPara>
                </a14:m>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权重离线求解，</a:t>
                </a:r>
                <a:r>
                  <a:rPr lang="en-US" altLang="zh-CN" dirty="0">
                    <a:latin typeface="微软雅黑" panose="020B0503020204020204" pitchFamily="34" charset="-122"/>
                    <a:ea typeface="微软雅黑" panose="020B0503020204020204" pitchFamily="34" charset="-122"/>
                  </a:rPr>
                  <a:t>FPGA </a:t>
                </a:r>
                <a:r>
                  <a:rPr lang="zh-CN" altLang="en-US" dirty="0">
                    <a:latin typeface="微软雅黑" panose="020B0503020204020204" pitchFamily="34" charset="-122"/>
                    <a:ea typeface="微软雅黑" panose="020B0503020204020204" pitchFamily="34" charset="-122"/>
                  </a:rPr>
                  <a:t>中映射为并行</a:t>
                </a:r>
                <a:r>
                  <a:rPr lang="en-US" altLang="zh-CN" dirty="0">
                    <a:latin typeface="微软雅黑" panose="020B0503020204020204" pitchFamily="34" charset="-122"/>
                    <a:ea typeface="微软雅黑" panose="020B0503020204020204" pitchFamily="34" charset="-122"/>
                  </a:rPr>
                  <a:t>FIR </a:t>
                </a:r>
                <a:r>
                  <a:rPr lang="zh-CN" altLang="en-US" dirty="0">
                    <a:latin typeface="微软雅黑" panose="020B0503020204020204" pitchFamily="34" charset="-122"/>
                    <a:ea typeface="微软雅黑" panose="020B0503020204020204" pitchFamily="34" charset="-122"/>
                  </a:rPr>
                  <a:t>乘加流水线</a:t>
                </a:r>
                <a:endParaRPr lang="en-US" altLang="zh-CN" dirty="0">
                  <a:latin typeface="微软雅黑" panose="020B0503020204020204" pitchFamily="34" charset="-122"/>
                  <a:ea typeface="微软雅黑" panose="020B0503020204020204" pitchFamily="34" charset="-122"/>
                </a:endParaRPr>
              </a:p>
            </p:txBody>
          </p:sp>
        </mc:Choice>
        <mc:Fallback xmlns="">
          <p:sp>
            <p:nvSpPr>
              <p:cNvPr id="7" name="Rectangle 10">
                <a:extLst>
                  <a:ext uri="{FF2B5EF4-FFF2-40B4-BE49-F238E27FC236}">
                    <a16:creationId xmlns:a16="http://schemas.microsoft.com/office/drawing/2014/main" id="{02041CB8-7330-090A-91BF-27A3B51F6AFA}"/>
                  </a:ext>
                </a:extLst>
              </p:cNvPr>
              <p:cNvSpPr txBox="1">
                <a:spLocks noRot="1" noChangeAspect="1" noMove="1" noResize="1" noEditPoints="1" noAdjustHandles="1" noChangeArrowheads="1" noChangeShapeType="1" noTextEdit="1"/>
              </p:cNvSpPr>
              <p:nvPr/>
            </p:nvSpPr>
            <p:spPr>
              <a:xfrm>
                <a:off x="170328" y="1115545"/>
                <a:ext cx="6459072" cy="5605929"/>
              </a:xfrm>
              <a:prstGeom prst="rect">
                <a:avLst/>
              </a:prstGeom>
              <a:blipFill>
                <a:blip r:embed="rId2"/>
                <a:stretch>
                  <a:fillRect l="-2170" t="-1413"/>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C0A90DCD-085F-8423-F390-16F8C9AE8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1219200"/>
            <a:ext cx="5408482" cy="4343400"/>
          </a:xfrm>
          <a:prstGeom prst="rect">
            <a:avLst/>
          </a:prstGeom>
        </p:spPr>
      </p:pic>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9D145A7-A71F-D39D-13A3-1D59379B8696}"/>
                  </a:ext>
                </a:extLst>
              </p:cNvPr>
              <p:cNvSpPr txBox="1"/>
              <p:nvPr/>
            </p:nvSpPr>
            <p:spPr>
              <a:xfrm>
                <a:off x="9784209" y="2450812"/>
                <a:ext cx="1569591" cy="584775"/>
              </a:xfrm>
              <a:prstGeom prst="rect">
                <a:avLst/>
              </a:prstGeom>
              <a:noFill/>
            </p:spPr>
            <p:txBody>
              <a:bodyPr wrap="square" rtlCol="0">
                <a:spAutoFit/>
              </a:bodyPr>
              <a:lstStyle/>
              <a:p>
                <a:r>
                  <a:rPr lang="zh-CN" altLang="en-US" sz="1600" baseline="0" dirty="0">
                    <a:solidFill>
                      <a:srgbClr val="008FD3"/>
                    </a:solidFill>
                    <a:latin typeface="黑体" panose="02010609060101010101" pitchFamily="49" charset="-122"/>
                    <a:ea typeface="黑体" panose="02010609060101010101" pitchFamily="49" charset="-122"/>
                    <a:cs typeface="Times New Roman" panose="02020603050405020304" pitchFamily="18" charset="0"/>
                  </a:rPr>
                  <a:t>选取采样点</a:t>
                </a:r>
                <a14:m>
                  <m:oMath xmlns:m="http://schemas.openxmlformats.org/officeDocument/2006/math">
                    <m:r>
                      <a:rPr lang="en-US" altLang="zh-CN" sz="1600" b="0" i="0" baseline="0" smtClean="0">
                        <a:solidFill>
                          <a:srgbClr val="FF0000"/>
                        </a:solidFill>
                        <a:latin typeface="Cambria Math" panose="02040503050406030204" pitchFamily="18" charset="0"/>
                      </a:rPr>
                      <m:t> </m:t>
                    </m:r>
                    <m:sSub>
                      <m:sSubPr>
                        <m:ctrlPr>
                          <a:rPr lang="en-US" altLang="zh-CN" sz="1600" i="1" baseline="0">
                            <a:solidFill>
                              <a:srgbClr val="FF0000"/>
                            </a:solidFill>
                            <a:latin typeface="Cambria Math" panose="02040503050406030204" pitchFamily="18" charset="0"/>
                          </a:rPr>
                        </m:ctrlPr>
                      </m:sSubPr>
                      <m:e>
                        <m:r>
                          <a:rPr lang="en-US" altLang="zh-CN" sz="1600" i="1" baseline="0">
                            <a:solidFill>
                              <a:srgbClr val="FF0000"/>
                            </a:solidFill>
                            <a:latin typeface="Cambria Math" panose="02040503050406030204" pitchFamily="18" charset="0"/>
                          </a:rPr>
                          <m:t>𝑆</m:t>
                        </m:r>
                      </m:e>
                      <m:sub>
                        <m:r>
                          <a:rPr lang="en-US" altLang="zh-CN" sz="1600" i="1" baseline="0">
                            <a:solidFill>
                              <a:srgbClr val="FF0000"/>
                            </a:solidFill>
                            <a:latin typeface="Cambria Math" panose="02040503050406030204" pitchFamily="18" charset="0"/>
                          </a:rPr>
                          <m:t>𝑖</m:t>
                        </m:r>
                      </m:sub>
                    </m:sSub>
                  </m:oMath>
                </a14:m>
                <a:r>
                  <a:rPr lang="en-US" altLang="zh-CN" sz="1600" baseline="0" dirty="0">
                    <a:solidFill>
                      <a:srgbClr val="008FD3"/>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1600" baseline="0" dirty="0">
                    <a:solidFill>
                      <a:srgbClr val="008FD3"/>
                    </a:solidFill>
                    <a:latin typeface="黑体" panose="02010609060101010101" pitchFamily="49" charset="-122"/>
                    <a:ea typeface="黑体" panose="02010609060101010101" pitchFamily="49" charset="-122"/>
                    <a:cs typeface="Times New Roman" panose="02020603050405020304" pitchFamily="18" charset="0"/>
                  </a:rPr>
                  <a:t>进行计算</a:t>
                </a:r>
                <a:endParaRPr lang="en-US" altLang="zh-CN" sz="1600" baseline="0" dirty="0">
                  <a:solidFill>
                    <a:srgbClr val="008FD3"/>
                  </a:solidFill>
                  <a:latin typeface="黑体" panose="02010609060101010101" pitchFamily="49" charset="-122"/>
                  <a:ea typeface="黑体" panose="02010609060101010101" pitchFamily="49" charset="-122"/>
                  <a:cs typeface="Times New Roman" panose="02020603050405020304" pitchFamily="18" charset="0"/>
                </a:endParaRPr>
              </a:p>
            </p:txBody>
          </p:sp>
        </mc:Choice>
        <mc:Fallback xmlns="">
          <p:sp>
            <p:nvSpPr>
              <p:cNvPr id="12" name="文本框 11">
                <a:extLst>
                  <a:ext uri="{FF2B5EF4-FFF2-40B4-BE49-F238E27FC236}">
                    <a16:creationId xmlns:a16="http://schemas.microsoft.com/office/drawing/2014/main" id="{99D145A7-A71F-D39D-13A3-1D59379B8696}"/>
                  </a:ext>
                </a:extLst>
              </p:cNvPr>
              <p:cNvSpPr txBox="1">
                <a:spLocks noRot="1" noChangeAspect="1" noMove="1" noResize="1" noEditPoints="1" noAdjustHandles="1" noChangeArrowheads="1" noChangeShapeType="1" noTextEdit="1"/>
              </p:cNvSpPr>
              <p:nvPr/>
            </p:nvSpPr>
            <p:spPr>
              <a:xfrm>
                <a:off x="9784209" y="2450812"/>
                <a:ext cx="1569591" cy="584775"/>
              </a:xfrm>
              <a:prstGeom prst="rect">
                <a:avLst/>
              </a:prstGeom>
              <a:blipFill>
                <a:blip r:embed="rId4"/>
                <a:stretch>
                  <a:fillRect l="-1938" t="-4167" b="-12500"/>
                </a:stretch>
              </a:blipFill>
            </p:spPr>
            <p:txBody>
              <a:bodyPr/>
              <a:lstStyle/>
              <a:p>
                <a:r>
                  <a:rPr lang="zh-CN" altLang="en-US">
                    <a:noFill/>
                  </a:rPr>
                  <a:t> </a:t>
                </a:r>
              </a:p>
            </p:txBody>
          </p:sp>
        </mc:Fallback>
      </mc:AlternateContent>
      <p:cxnSp>
        <p:nvCxnSpPr>
          <p:cNvPr id="13" name="直接箭头连接符 12">
            <a:extLst>
              <a:ext uri="{FF2B5EF4-FFF2-40B4-BE49-F238E27FC236}">
                <a16:creationId xmlns:a16="http://schemas.microsoft.com/office/drawing/2014/main" id="{2085ECE8-66F2-6A98-07C8-2809FCD3A413}"/>
              </a:ext>
            </a:extLst>
          </p:cNvPr>
          <p:cNvCxnSpPr>
            <a:cxnSpLocks/>
          </p:cNvCxnSpPr>
          <p:nvPr/>
        </p:nvCxnSpPr>
        <p:spPr bwMode="auto">
          <a:xfrm flipV="1">
            <a:off x="8991600" y="2743199"/>
            <a:ext cx="792609" cy="838201"/>
          </a:xfrm>
          <a:prstGeom prst="straightConnector1">
            <a:avLst/>
          </a:prstGeom>
          <a:solidFill>
            <a:schemeClr val="accent1"/>
          </a:solidFill>
          <a:ln w="19050" cap="flat" cmpd="sng" algn="ctr">
            <a:solidFill>
              <a:srgbClr val="028ED5"/>
            </a:solidFill>
            <a:prstDash val="solid"/>
            <a:round/>
            <a:headEnd type="none" w="med" len="med"/>
            <a:tailEnd type="triangle"/>
          </a:ln>
        </p:spPr>
      </p:cxnSp>
    </p:spTree>
    <p:extLst>
      <p:ext uri="{BB962C8B-B14F-4D97-AF65-F5344CB8AC3E}">
        <p14:creationId xmlns:p14="http://schemas.microsoft.com/office/powerpoint/2010/main" val="2483256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13A100-0849-172A-F60B-F4337AC76A02}"/>
              </a:ext>
            </a:extLst>
          </p:cNvPr>
          <p:cNvSpPr>
            <a:spLocks noGrp="1"/>
          </p:cNvSpPr>
          <p:nvPr>
            <p:ph type="title"/>
          </p:nvPr>
        </p:nvSpPr>
        <p:spPr/>
        <p:txBody>
          <a:bodyPr/>
          <a:lstStyle/>
          <a:p>
            <a:r>
              <a:rPr lang="zh-CN" altLang="en-US" dirty="0"/>
              <a:t>堆积矫正</a:t>
            </a:r>
          </a:p>
        </p:txBody>
      </p:sp>
      <p:sp>
        <p:nvSpPr>
          <p:cNvPr id="4" name="灯片编号占位符 3">
            <a:extLst>
              <a:ext uri="{FF2B5EF4-FFF2-40B4-BE49-F238E27FC236}">
                <a16:creationId xmlns:a16="http://schemas.microsoft.com/office/drawing/2014/main" id="{FF8942E6-551A-515F-15F8-BB9AB93600CF}"/>
              </a:ext>
            </a:extLst>
          </p:cNvPr>
          <p:cNvSpPr>
            <a:spLocks noGrp="1"/>
          </p:cNvSpPr>
          <p:nvPr>
            <p:ph type="sldNum" sz="quarter" idx="12"/>
          </p:nvPr>
        </p:nvSpPr>
        <p:spPr/>
        <p:txBody>
          <a:bodyPr/>
          <a:lstStyle/>
          <a:p>
            <a:pPr>
              <a:defRPr/>
            </a:pPr>
            <a:fld id="{C6D2EA35-B9E7-4123-AE8D-9E1BF7B5E8B8}" type="slidenum">
              <a:rPr lang="en-US" altLang="zh-CN" smtClean="0"/>
              <a:pPr>
                <a:defRPr/>
              </a:pPr>
              <a:t>13</a:t>
            </a:fld>
            <a:endParaRPr lang="en-US" altLang="zh-CN" dirty="0"/>
          </a:p>
        </p:txBody>
      </p:sp>
      <p:pic>
        <p:nvPicPr>
          <p:cNvPr id="6" name="图片 5">
            <a:extLst>
              <a:ext uri="{FF2B5EF4-FFF2-40B4-BE49-F238E27FC236}">
                <a16:creationId xmlns:a16="http://schemas.microsoft.com/office/drawing/2014/main" id="{D1DC1A1F-7211-3A6E-19CE-67ABCFC4A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05" y="2956884"/>
            <a:ext cx="5550647" cy="3901116"/>
          </a:xfrm>
          <a:prstGeom prst="rect">
            <a:avLst/>
          </a:prstGeom>
        </p:spPr>
      </p:pic>
      <p:pic>
        <p:nvPicPr>
          <p:cNvPr id="10" name="图片 9">
            <a:extLst>
              <a:ext uri="{FF2B5EF4-FFF2-40B4-BE49-F238E27FC236}">
                <a16:creationId xmlns:a16="http://schemas.microsoft.com/office/drawing/2014/main" id="{31CF9F38-518F-50B3-3A68-CAF8A4504C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352" y="2959872"/>
            <a:ext cx="6147874" cy="3898128"/>
          </a:xfrm>
          <a:prstGeom prst="rect">
            <a:avLst/>
          </a:prstGeom>
        </p:spPr>
      </p:pic>
      <p:sp>
        <p:nvSpPr>
          <p:cNvPr id="12" name="文本框 11">
            <a:extLst>
              <a:ext uri="{FF2B5EF4-FFF2-40B4-BE49-F238E27FC236}">
                <a16:creationId xmlns:a16="http://schemas.microsoft.com/office/drawing/2014/main" id="{B7E43755-F27F-08A6-7560-C71636A38435}"/>
              </a:ext>
            </a:extLst>
          </p:cNvPr>
          <p:cNvSpPr txBox="1"/>
          <p:nvPr/>
        </p:nvSpPr>
        <p:spPr>
          <a:xfrm>
            <a:off x="419100" y="1202375"/>
            <a:ext cx="11353800" cy="1446550"/>
          </a:xfrm>
          <a:prstGeom prst="rect">
            <a:avLst/>
          </a:prstGeom>
          <a:noFill/>
        </p:spPr>
        <p:txBody>
          <a:bodyPr wrap="square">
            <a:spAutoFit/>
          </a:bodyPr>
          <a:lstStyle/>
          <a:p>
            <a:pPr marL="285750" indent="-285750">
              <a:buFont typeface="Wingdings" panose="05000000000000000000" pitchFamily="2" charset="2"/>
              <a:buChar char="Ø"/>
            </a:pPr>
            <a:r>
              <a:rPr lang="zh-CN" altLang="en-US" sz="2400" baseline="0" dirty="0">
                <a:latin typeface="黑体" panose="02010609060101010101" pitchFamily="49" charset="-122"/>
                <a:ea typeface="黑体" panose="02010609060101010101" pitchFamily="49" charset="-122"/>
              </a:rPr>
              <a:t>基于流水线线性加权滤波的堆积矫正算法</a:t>
            </a:r>
            <a:endParaRPr lang="en-US" altLang="zh-CN" sz="2400" baseline="0" dirty="0">
              <a:latin typeface="黑体" panose="02010609060101010101" pitchFamily="49" charset="-122"/>
              <a:ea typeface="黑体" panose="02010609060101010101" pitchFamily="49" charset="-122"/>
            </a:endParaRPr>
          </a:p>
          <a:p>
            <a:endParaRPr lang="en-US" altLang="zh-CN" sz="2400" baseline="0" dirty="0">
              <a:latin typeface="黑体" panose="02010609060101010101" pitchFamily="49" charset="-122"/>
              <a:ea typeface="黑体" panose="02010609060101010101" pitchFamily="49" charset="-122"/>
            </a:endParaRPr>
          </a:p>
          <a:p>
            <a:r>
              <a:rPr lang="zh-CN" altLang="en-US" sz="1800" baseline="0" dirty="0">
                <a:latin typeface="黑体" panose="02010609060101010101" pitchFamily="49" charset="-122"/>
                <a:ea typeface="黑体" panose="02010609060101010101" pitchFamily="49" charset="-122"/>
              </a:rPr>
              <a:t>    </a:t>
            </a:r>
            <a:r>
              <a:rPr lang="zh-CN" altLang="en-US" sz="2000" baseline="0" dirty="0">
                <a:latin typeface="黑体" panose="02010609060101010101" pitchFamily="49" charset="-122"/>
                <a:ea typeface="黑体" panose="02010609060101010101" pitchFamily="49" charset="-122"/>
              </a:rPr>
              <a:t>将整个波形</a:t>
            </a:r>
            <a:r>
              <a:rPr lang="zh-CN" altLang="en-US" sz="2000" baseline="0">
                <a:latin typeface="黑体" panose="02010609060101010101" pitchFamily="49" charset="-122"/>
                <a:ea typeface="黑体" panose="02010609060101010101" pitchFamily="49" charset="-122"/>
              </a:rPr>
              <a:t>经过滤波，</a:t>
            </a:r>
            <a:r>
              <a:rPr lang="zh-CN" altLang="en-US" sz="2000" baseline="0" dirty="0">
                <a:latin typeface="黑体" panose="02010609060101010101" pitchFamily="49" charset="-122"/>
                <a:ea typeface="黑体" panose="02010609060101010101" pitchFamily="49" charset="-122"/>
              </a:rPr>
              <a:t>计算过后即可得到一个能量序列以及一个时间偏移序列，只有在时间偏移在一定范围内并且该点处能量过阈时，该点才被认为是事例信号的位置</a:t>
            </a:r>
            <a:endParaRPr lang="zh-CN" altLang="en-US" dirty="0"/>
          </a:p>
        </p:txBody>
      </p:sp>
    </p:spTree>
    <p:extLst>
      <p:ext uri="{BB962C8B-B14F-4D97-AF65-F5344CB8AC3E}">
        <p14:creationId xmlns:p14="http://schemas.microsoft.com/office/powerpoint/2010/main" val="2830796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2C2AC3-7076-4A26-97F3-B00786D972EB}"/>
              </a:ext>
            </a:extLst>
          </p:cNvPr>
          <p:cNvSpPr>
            <a:spLocks noGrp="1"/>
          </p:cNvSpPr>
          <p:nvPr>
            <p:ph type="title"/>
          </p:nvPr>
        </p:nvSpPr>
        <p:spPr/>
        <p:txBody>
          <a:bodyPr/>
          <a:lstStyle/>
          <a:p>
            <a:r>
              <a:rPr lang="zh-CN" altLang="en-US" dirty="0"/>
              <a:t>堆积矫正</a:t>
            </a:r>
          </a:p>
        </p:txBody>
      </p:sp>
      <p:sp>
        <p:nvSpPr>
          <p:cNvPr id="4" name="灯片编号占位符 3">
            <a:extLst>
              <a:ext uri="{FF2B5EF4-FFF2-40B4-BE49-F238E27FC236}">
                <a16:creationId xmlns:a16="http://schemas.microsoft.com/office/drawing/2014/main" id="{20CFDBB7-0AE8-65E4-1602-BA9A421456B6}"/>
              </a:ext>
            </a:extLst>
          </p:cNvPr>
          <p:cNvSpPr>
            <a:spLocks noGrp="1"/>
          </p:cNvSpPr>
          <p:nvPr>
            <p:ph type="sldNum" sz="quarter" idx="12"/>
          </p:nvPr>
        </p:nvSpPr>
        <p:spPr/>
        <p:txBody>
          <a:bodyPr/>
          <a:lstStyle/>
          <a:p>
            <a:pPr>
              <a:defRPr/>
            </a:pPr>
            <a:fld id="{C6D2EA35-B9E7-4123-AE8D-9E1BF7B5E8B8}" type="slidenum">
              <a:rPr lang="en-US" altLang="zh-CN" smtClean="0"/>
              <a:pPr>
                <a:defRPr/>
              </a:pPr>
              <a:t>14</a:t>
            </a:fld>
            <a:endParaRPr lang="en-US" altLang="zh-CN" dirty="0"/>
          </a:p>
        </p:txBody>
      </p:sp>
      <p:grpSp>
        <p:nvGrpSpPr>
          <p:cNvPr id="14" name="组合 13">
            <a:extLst>
              <a:ext uri="{FF2B5EF4-FFF2-40B4-BE49-F238E27FC236}">
                <a16:creationId xmlns:a16="http://schemas.microsoft.com/office/drawing/2014/main" id="{96E2CAF5-B90D-A982-D78E-FAAEACB91C08}"/>
              </a:ext>
            </a:extLst>
          </p:cNvPr>
          <p:cNvGrpSpPr/>
          <p:nvPr/>
        </p:nvGrpSpPr>
        <p:grpSpPr>
          <a:xfrm>
            <a:off x="2514600" y="990600"/>
            <a:ext cx="6934200" cy="4354264"/>
            <a:chOff x="2628900" y="2100280"/>
            <a:chExt cx="6934200" cy="4354264"/>
          </a:xfrm>
        </p:grpSpPr>
        <p:pic>
          <p:nvPicPr>
            <p:cNvPr id="7" name="图片 6">
              <a:extLst>
                <a:ext uri="{FF2B5EF4-FFF2-40B4-BE49-F238E27FC236}">
                  <a16:creationId xmlns:a16="http://schemas.microsoft.com/office/drawing/2014/main" id="{ABACE800-CE4E-6B03-E0C3-7EFC18B4129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8900" y="2100280"/>
              <a:ext cx="6934200" cy="3962400"/>
            </a:xfrm>
            <a:prstGeom prst="rect">
              <a:avLst/>
            </a:prstGeom>
            <a:noFill/>
            <a:ln>
              <a:noFill/>
            </a:ln>
          </p:spPr>
        </p:pic>
        <p:sp>
          <p:nvSpPr>
            <p:cNvPr id="8" name="文本框 7">
              <a:extLst>
                <a:ext uri="{FF2B5EF4-FFF2-40B4-BE49-F238E27FC236}">
                  <a16:creationId xmlns:a16="http://schemas.microsoft.com/office/drawing/2014/main" id="{3A43F8D9-0B6B-4305-F9D5-2B3BFE57D3A7}"/>
                </a:ext>
              </a:extLst>
            </p:cNvPr>
            <p:cNvSpPr txBox="1"/>
            <p:nvPr/>
          </p:nvSpPr>
          <p:spPr>
            <a:xfrm>
              <a:off x="3793687" y="6115990"/>
              <a:ext cx="4401676" cy="338554"/>
            </a:xfrm>
            <a:prstGeom prst="rect">
              <a:avLst/>
            </a:prstGeom>
            <a:noFill/>
          </p:spPr>
          <p:txBody>
            <a:bodyPr wrap="square" rtlCol="0">
              <a:spAutoFit/>
            </a:bodyPr>
            <a:lstStyle/>
            <a:p>
              <a:pPr algn="ctr" eaLnBrk="1" fontAlgn="auto" hangingPunct="1">
                <a:spcBef>
                  <a:spcPts val="0"/>
                </a:spcBef>
                <a:spcAft>
                  <a:spcPts val="0"/>
                </a:spcAft>
              </a:pPr>
              <a:r>
                <a:rPr lang="zh-CN" altLang="en-US" sz="1600" baseline="0" dirty="0">
                  <a:latin typeface="Times New Roman" panose="02020603050405020304" pitchFamily="18" charset="0"/>
                  <a:ea typeface="黑体" panose="02010609060101010101" pitchFamily="49" charset="-122"/>
                </a:rPr>
                <a:t>传统堆积矫正方法与“流水线”方法对比</a:t>
              </a:r>
            </a:p>
          </p:txBody>
        </p:sp>
      </p:grpSp>
      <p:sp>
        <p:nvSpPr>
          <p:cNvPr id="9" name="文本框 8">
            <a:extLst>
              <a:ext uri="{FF2B5EF4-FFF2-40B4-BE49-F238E27FC236}">
                <a16:creationId xmlns:a16="http://schemas.microsoft.com/office/drawing/2014/main" id="{9B2086AF-4B87-8B7A-9E60-9281C54CE8A8}"/>
              </a:ext>
            </a:extLst>
          </p:cNvPr>
          <p:cNvSpPr txBox="1"/>
          <p:nvPr/>
        </p:nvSpPr>
        <p:spPr>
          <a:xfrm>
            <a:off x="204251" y="990600"/>
            <a:ext cx="2310349" cy="2308324"/>
          </a:xfrm>
          <a:prstGeom prst="rect">
            <a:avLst/>
          </a:prstGeom>
          <a:noFill/>
        </p:spPr>
        <p:txBody>
          <a:bodyPr wrap="square" rtlCol="0">
            <a:spAutoFit/>
          </a:bodyPr>
          <a:lstStyle/>
          <a:p>
            <a:r>
              <a:rPr lang="zh-CN" altLang="en-US" baseline="0" dirty="0">
                <a:solidFill>
                  <a:srgbClr val="FF0000"/>
                </a:solidFill>
                <a:latin typeface="微软雅黑" panose="020B0503020204020204" pitchFamily="34" charset="-122"/>
                <a:ea typeface="微软雅黑" panose="020B0503020204020204" pitchFamily="34" charset="-122"/>
              </a:rPr>
              <a:t>在检查到出现有效事例波形以后在原始采样序列中扣除该事例波形再继续进行滤波，该方法在实现过程中由于需要对原始序列进行扣除因此会导致死时间。</a:t>
            </a:r>
            <a:endParaRPr lang="en-US" altLang="zh-CN" baseline="0" dirty="0">
              <a:solidFill>
                <a:srgbClr val="FF0000"/>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326E6E77-25E3-FD2F-0B80-0A9C3A454A33}"/>
              </a:ext>
            </a:extLst>
          </p:cNvPr>
          <p:cNvSpPr txBox="1"/>
          <p:nvPr/>
        </p:nvSpPr>
        <p:spPr>
          <a:xfrm>
            <a:off x="9538751" y="3405094"/>
            <a:ext cx="2653249" cy="1477328"/>
          </a:xfrm>
          <a:prstGeom prst="rect">
            <a:avLst/>
          </a:prstGeom>
          <a:noFill/>
        </p:spPr>
        <p:txBody>
          <a:bodyPr wrap="square" rtlCol="0">
            <a:spAutoFit/>
          </a:bodyPr>
          <a:lstStyle/>
          <a:p>
            <a:r>
              <a:rPr lang="zh-CN" altLang="en-US" baseline="0" dirty="0">
                <a:solidFill>
                  <a:srgbClr val="028ED5"/>
                </a:solidFill>
                <a:latin typeface="微软雅黑" panose="020B0503020204020204" pitchFamily="34" charset="-122"/>
                <a:ea typeface="微软雅黑" panose="020B0503020204020204" pitchFamily="34" charset="-122"/>
              </a:rPr>
              <a:t>判定有效事例后直接对滤波结果序列进行处理可以去除直接对原始数据进行扣除时产生的死时间。</a:t>
            </a:r>
          </a:p>
        </p:txBody>
      </p:sp>
      <p:pic>
        <p:nvPicPr>
          <p:cNvPr id="16" name="图片 15">
            <a:extLst>
              <a:ext uri="{FF2B5EF4-FFF2-40B4-BE49-F238E27FC236}">
                <a16:creationId xmlns:a16="http://schemas.microsoft.com/office/drawing/2014/main" id="{D6ADA6F8-9F9B-41DF-9437-300EAA8F045C}"/>
              </a:ext>
            </a:extLst>
          </p:cNvPr>
          <p:cNvPicPr>
            <a:picLocks noChangeAspect="1"/>
          </p:cNvPicPr>
          <p:nvPr/>
        </p:nvPicPr>
        <p:blipFill>
          <a:blip r:embed="rId3">
            <a:extLst>
              <a:ext uri="{28A0092B-C50C-407E-A947-70E740481C1C}">
                <a14:useLocalDpi xmlns:a14="http://schemas.microsoft.com/office/drawing/2010/main" val="0"/>
              </a:ext>
            </a:extLst>
          </a:blip>
          <a:srcRect t="22739" b="12269"/>
          <a:stretch>
            <a:fillRect/>
          </a:stretch>
        </p:blipFill>
        <p:spPr>
          <a:xfrm>
            <a:off x="1106671" y="5334000"/>
            <a:ext cx="9547108" cy="1477328"/>
          </a:xfrm>
          <a:prstGeom prst="rect">
            <a:avLst/>
          </a:prstGeom>
        </p:spPr>
      </p:pic>
    </p:spTree>
    <p:extLst>
      <p:ext uri="{BB962C8B-B14F-4D97-AF65-F5344CB8AC3E}">
        <p14:creationId xmlns:p14="http://schemas.microsoft.com/office/powerpoint/2010/main" val="2349935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DB28DD-19DE-32E6-97DB-2BFE552C8014}"/>
              </a:ext>
            </a:extLst>
          </p:cNvPr>
          <p:cNvSpPr>
            <a:spLocks noGrp="1"/>
          </p:cNvSpPr>
          <p:nvPr>
            <p:ph type="title"/>
          </p:nvPr>
        </p:nvSpPr>
        <p:spPr/>
        <p:txBody>
          <a:bodyPr/>
          <a:lstStyle/>
          <a:p>
            <a:r>
              <a:rPr lang="zh-CN" altLang="en-US" dirty="0"/>
              <a:t>粒子鉴别</a:t>
            </a:r>
          </a:p>
        </p:txBody>
      </p:sp>
      <p:sp>
        <p:nvSpPr>
          <p:cNvPr id="4" name="灯片编号占位符 3">
            <a:extLst>
              <a:ext uri="{FF2B5EF4-FFF2-40B4-BE49-F238E27FC236}">
                <a16:creationId xmlns:a16="http://schemas.microsoft.com/office/drawing/2014/main" id="{98763E93-D802-D6C9-CA80-107ED8C992AC}"/>
              </a:ext>
            </a:extLst>
          </p:cNvPr>
          <p:cNvSpPr>
            <a:spLocks noGrp="1"/>
          </p:cNvSpPr>
          <p:nvPr>
            <p:ph type="sldNum" sz="quarter" idx="12"/>
          </p:nvPr>
        </p:nvSpPr>
        <p:spPr/>
        <p:txBody>
          <a:bodyPr/>
          <a:lstStyle/>
          <a:p>
            <a:pPr>
              <a:defRPr/>
            </a:pPr>
            <a:fld id="{C6D2EA35-B9E7-4123-AE8D-9E1BF7B5E8B8}" type="slidenum">
              <a:rPr lang="en-US" altLang="zh-CN" smtClean="0"/>
              <a:pPr>
                <a:defRPr/>
              </a:pPr>
              <a:t>15</a:t>
            </a:fld>
            <a:endParaRPr lang="en-US" altLang="zh-CN" dirty="0"/>
          </a:p>
        </p:txBody>
      </p:sp>
      <p:sp>
        <p:nvSpPr>
          <p:cNvPr id="5" name="Rectangle 10">
            <a:extLst>
              <a:ext uri="{FF2B5EF4-FFF2-40B4-BE49-F238E27FC236}">
                <a16:creationId xmlns:a16="http://schemas.microsoft.com/office/drawing/2014/main" id="{744A7348-F20C-446E-A541-3CFE1472B240}"/>
              </a:ext>
            </a:extLst>
          </p:cNvPr>
          <p:cNvSpPr txBox="1">
            <a:spLocks noChangeArrowheads="1"/>
          </p:cNvSpPr>
          <p:nvPr/>
        </p:nvSpPr>
        <p:spPr>
          <a:xfrm>
            <a:off x="170328" y="1115545"/>
            <a:ext cx="6459072" cy="2237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rPr>
              <a:t>微分特征投影：</a:t>
            </a:r>
            <a:endParaRPr lang="en-US" altLang="zh-CN" sz="2000"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endParaRPr lang="en-US" altLang="zh-CN" sz="20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4CCD5AC8-B3AD-4E2D-9A33-602CAE12D6ED}"/>
                  </a:ext>
                </a:extLst>
              </p:cNvPr>
              <p:cNvSpPr txBox="1"/>
              <p:nvPr/>
            </p:nvSpPr>
            <p:spPr>
              <a:xfrm>
                <a:off x="175465" y="1667707"/>
                <a:ext cx="8057902" cy="1477328"/>
              </a:xfrm>
              <a:prstGeom prst="rect">
                <a:avLst/>
              </a:prstGeom>
              <a:noFill/>
            </p:spPr>
            <p:txBody>
              <a:bodyPr wrap="square" rtlCol="0">
                <a:spAutoFit/>
              </a:bodyPr>
              <a:lstStyle/>
              <a:p>
                <a:pPr defTabSz="457200" eaLnBrk="1" fontAlgn="auto" hangingPunct="1">
                  <a:spcBef>
                    <a:spcPts val="0"/>
                  </a:spcBef>
                  <a:spcAft>
                    <a:spcPts val="0"/>
                  </a:spcAft>
                </a:pPr>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在存在高斯白噪声</a:t>
                </a:r>
                <a14:m>
                  <m:oMath xmlns:m="http://schemas.openxmlformats.org/officeDocument/2006/math">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𝑛</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𝑡</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oMath>
                </a14:m>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的情况下，探测器输出的数字化信号</a:t>
                </a:r>
                <a14:m>
                  <m:oMath xmlns:m="http://schemas.openxmlformats.org/officeDocument/2006/math">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𝑆</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𝑡</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oMath>
                </a14:m>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可表示为：</a:t>
                </a:r>
                <a:endPar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endParaRPr>
              </a:p>
              <a:p>
                <a:pPr defTabSz="457200" eaLnBrk="1" fontAlgn="auto" hangingPunct="1">
                  <a:spcBef>
                    <a:spcPts val="0"/>
                  </a:spcBef>
                  <a:spcAft>
                    <a:spcPts val="0"/>
                  </a:spcAft>
                </a:pPr>
                <a14:m>
                  <m:oMathPara xmlns:m="http://schemas.openxmlformats.org/officeDocument/2006/math">
                    <m:oMath>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𝑆</m:t>
                      </m:r>
                      <m:d>
                        <m:dPr>
                          <m:ctrlP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ctrlPr>
                        </m:dPr>
                        <m:e>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𝑡</m:t>
                          </m:r>
                        </m:e>
                      </m:d>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𝐴</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𝑇</m:t>
                      </m:r>
                      <m:d>
                        <m:dPr>
                          <m:ctrlP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zh-CN" altLang="en-US"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𝜏</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zh-CN" altLang="en-US"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𝛼</m:t>
                          </m:r>
                        </m:e>
                      </m:d>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𝑛</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𝑡</m:t>
                      </m:r>
                      <m:r>
                        <a:rPr lang="en-US" altLang="zh-CN" i="1" baseline="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endParaRPr>
              </a:p>
              <a:p>
                <a:pPr marL="285750" indent="-285750" defTabSz="457200" eaLnBrk="1" fontAlgn="auto" hangingPunct="1">
                  <a:spcBef>
                    <a:spcPts val="0"/>
                  </a:spcBef>
                  <a:spcAft>
                    <a:spcPts val="0"/>
                  </a:spcAft>
                  <a:buFont typeface="Arial" panose="020B0604020202020204" pitchFamily="34" charset="0"/>
                  <a:buChar char="•"/>
                </a:pPr>
                <a14:m>
                  <m:oMath xmlns:m="http://schemas.openxmlformats.org/officeDocument/2006/math">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𝑇</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𝑡</m:t>
                    </m:r>
                    <m:r>
                      <a:rPr lang="en-US" altLang="zh-CN"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m:t>
                    </m:r>
                  </m:oMath>
                </a14:m>
                <a:r>
                  <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a:t>
                </a:r>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归一化标准模板</a:t>
                </a:r>
                <a:endPar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endParaRPr>
              </a:p>
              <a:p>
                <a:pPr marL="285750" indent="-285750" defTabSz="457200" eaLnBrk="1" fontAlgn="auto" hangingPunct="1">
                  <a:spcBef>
                    <a:spcPts val="0"/>
                  </a:spcBef>
                  <a:spcAft>
                    <a:spcPts val="0"/>
                  </a:spcAft>
                  <a:buFont typeface="Arial" panose="020B0604020202020204" pitchFamily="34" charset="0"/>
                  <a:buChar char="•"/>
                </a:pPr>
                <a14:m>
                  <m:oMath xmlns:m="http://schemas.openxmlformats.org/officeDocument/2006/math">
                    <m:r>
                      <a:rPr lang="zh-CN" altLang="en-US"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𝜏</m:t>
                    </m:r>
                  </m:oMath>
                </a14:m>
                <a:r>
                  <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a:t>
                </a:r>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随机相位漂移</a:t>
                </a:r>
                <a:endPar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endParaRPr>
              </a:p>
              <a:p>
                <a:pPr marL="285750" indent="-285750" defTabSz="457200" eaLnBrk="1" fontAlgn="auto" hangingPunct="1">
                  <a:spcBef>
                    <a:spcPts val="0"/>
                  </a:spcBef>
                  <a:spcAft>
                    <a:spcPts val="0"/>
                  </a:spcAft>
                  <a:buFont typeface="Arial" panose="020B0604020202020204" pitchFamily="34" charset="0"/>
                  <a:buChar char="•"/>
                </a:pPr>
                <a14:m>
                  <m:oMath xmlns:m="http://schemas.openxmlformats.org/officeDocument/2006/math">
                    <m:r>
                      <a:rPr lang="zh-CN" altLang="en-US" i="1" baseline="0" smtClean="0">
                        <a:solidFill>
                          <a:prstClr val="black"/>
                        </a:solidFill>
                        <a:latin typeface="Cambria Math" panose="02040503050406030204" pitchFamily="18" charset="0"/>
                        <a:ea typeface="黑体" panose="02010609060101010101" pitchFamily="49" charset="-122"/>
                        <a:cs typeface="Times New Roman" panose="02020603050405020304" pitchFamily="18" charset="0"/>
                      </a:rPr>
                      <m:t>𝛼</m:t>
                    </m:r>
                  </m:oMath>
                </a14:m>
                <a:r>
                  <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a:t>
                </a:r>
                <a:r>
                  <a:rPr lang="zh-CN" altLang="en-US"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rPr>
                  <a:t>真实物理波形微扰</a:t>
                </a:r>
                <a:endParaRPr lang="en-US" altLang="zh-CN" baseline="0" dirty="0">
                  <a:solidFill>
                    <a:prstClr val="black"/>
                  </a:solidFill>
                  <a:latin typeface="黑体" panose="02010609060101010101" pitchFamily="49" charset="-122"/>
                  <a:ea typeface="黑体" panose="02010609060101010101" pitchFamily="49" charset="-122"/>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4CCD5AC8-B3AD-4E2D-9A33-602CAE12D6ED}"/>
                  </a:ext>
                </a:extLst>
              </p:cNvPr>
              <p:cNvSpPr txBox="1">
                <a:spLocks noRot="1" noChangeAspect="1" noMove="1" noResize="1" noEditPoints="1" noAdjustHandles="1" noChangeArrowheads="1" noChangeShapeType="1" noTextEdit="1"/>
              </p:cNvSpPr>
              <p:nvPr/>
            </p:nvSpPr>
            <p:spPr>
              <a:xfrm>
                <a:off x="175465" y="1667707"/>
                <a:ext cx="8057902" cy="1477328"/>
              </a:xfrm>
              <a:prstGeom prst="rect">
                <a:avLst/>
              </a:prstGeom>
              <a:blipFill>
                <a:blip r:embed="rId2"/>
                <a:stretch>
                  <a:fillRect l="-681" t="-3306" b="-4959"/>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31DB8DA7-E421-4F8C-9421-416070AF74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444" b="50000"/>
          <a:stretch/>
        </p:blipFill>
        <p:spPr>
          <a:xfrm>
            <a:off x="304800" y="3467101"/>
            <a:ext cx="10306141" cy="3124199"/>
          </a:xfrm>
          <a:prstGeom prst="rect">
            <a:avLst/>
          </a:prstGeom>
        </p:spPr>
      </p:pic>
    </p:spTree>
    <p:extLst>
      <p:ext uri="{BB962C8B-B14F-4D97-AF65-F5344CB8AC3E}">
        <p14:creationId xmlns:p14="http://schemas.microsoft.com/office/powerpoint/2010/main" val="1786382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DB28DD-19DE-32E6-97DB-2BFE552C8014}"/>
              </a:ext>
            </a:extLst>
          </p:cNvPr>
          <p:cNvSpPr>
            <a:spLocks noGrp="1"/>
          </p:cNvSpPr>
          <p:nvPr>
            <p:ph type="title"/>
          </p:nvPr>
        </p:nvSpPr>
        <p:spPr/>
        <p:txBody>
          <a:bodyPr/>
          <a:lstStyle/>
          <a:p>
            <a:r>
              <a:rPr lang="zh-CN" altLang="en-US" dirty="0"/>
              <a:t>粒子鉴别</a:t>
            </a:r>
          </a:p>
        </p:txBody>
      </p:sp>
      <p:sp>
        <p:nvSpPr>
          <p:cNvPr id="4" name="灯片编号占位符 3">
            <a:extLst>
              <a:ext uri="{FF2B5EF4-FFF2-40B4-BE49-F238E27FC236}">
                <a16:creationId xmlns:a16="http://schemas.microsoft.com/office/drawing/2014/main" id="{98763E93-D802-D6C9-CA80-107ED8C992AC}"/>
              </a:ext>
            </a:extLst>
          </p:cNvPr>
          <p:cNvSpPr>
            <a:spLocks noGrp="1"/>
          </p:cNvSpPr>
          <p:nvPr>
            <p:ph type="sldNum" sz="quarter" idx="12"/>
          </p:nvPr>
        </p:nvSpPr>
        <p:spPr/>
        <p:txBody>
          <a:bodyPr/>
          <a:lstStyle/>
          <a:p>
            <a:pPr>
              <a:defRPr/>
            </a:pPr>
            <a:fld id="{C6D2EA35-B9E7-4123-AE8D-9E1BF7B5E8B8}" type="slidenum">
              <a:rPr lang="en-US" altLang="zh-CN" smtClean="0"/>
              <a:pPr>
                <a:defRPr/>
              </a:pPr>
              <a:t>16</a:t>
            </a:fld>
            <a:endParaRPr lang="en-US" altLang="zh-CN" dirty="0"/>
          </a:p>
        </p:txBody>
      </p:sp>
      <mc:AlternateContent xmlns:mc="http://schemas.openxmlformats.org/markup-compatibility/2006" xmlns:a14="http://schemas.microsoft.com/office/drawing/2010/main">
        <mc:Choice Requires="a14">
          <p:sp>
            <p:nvSpPr>
              <p:cNvPr id="5" name="Rectangle 10">
                <a:extLst>
                  <a:ext uri="{FF2B5EF4-FFF2-40B4-BE49-F238E27FC236}">
                    <a16:creationId xmlns:a16="http://schemas.microsoft.com/office/drawing/2014/main" id="{744A7348-F20C-446E-A541-3CFE1472B240}"/>
                  </a:ext>
                </a:extLst>
              </p:cNvPr>
              <p:cNvSpPr txBox="1">
                <a:spLocks noChangeArrowheads="1"/>
              </p:cNvSpPr>
              <p:nvPr/>
            </p:nvSpPr>
            <p:spPr>
              <a:xfrm>
                <a:off x="170328" y="1115545"/>
                <a:ext cx="6916272" cy="490425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3200" dirty="0">
                    <a:latin typeface="微软雅黑" panose="020B0503020204020204" pitchFamily="34" charset="-122"/>
                    <a:ea typeface="微软雅黑" panose="020B0503020204020204" pitchFamily="34" charset="-122"/>
                  </a:rPr>
                  <a:t>微分特征投影：</a:t>
                </a:r>
                <a:endParaRPr lang="en-US" altLang="zh-CN" sz="32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传统后沿积分型 </a:t>
                </a:r>
                <a:r>
                  <a:rPr lang="en-US" altLang="zh-CN" dirty="0">
                    <a:latin typeface="微软雅黑" panose="020B0503020204020204" pitchFamily="34" charset="-122"/>
                    <a:ea typeface="微软雅黑" panose="020B0503020204020204" pitchFamily="34" charset="-122"/>
                  </a:rPr>
                  <a:t>PSD </a:t>
                </a:r>
                <a:r>
                  <a:rPr lang="zh-CN" altLang="en-US" dirty="0">
                    <a:latin typeface="微软雅黑" panose="020B0503020204020204" pitchFamily="34" charset="-122"/>
                    <a:ea typeface="微软雅黑" panose="020B0503020204020204" pitchFamily="34" charset="-122"/>
                  </a:rPr>
                  <a:t>容易受堆积污染</a:t>
                </a:r>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微分特征投影主要利用上升沿和峰值附近的局部形态</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sz="2400" dirty="0">
                    <a:latin typeface="微软雅黑" panose="020B0503020204020204" pitchFamily="34" charset="-122"/>
                    <a:ea typeface="微软雅黑" panose="020B0503020204020204" pitchFamily="34" charset="-122"/>
                  </a:rPr>
                  <a:t>以参考模板的一阶、二阶微分构造投影权重</a:t>
                </a:r>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sz="2400" dirty="0">
                    <a:latin typeface="微软雅黑" panose="020B0503020204020204" pitchFamily="34" charset="-122"/>
                    <a:ea typeface="微软雅黑" panose="020B0503020204020204" pitchFamily="34" charset="-122"/>
                  </a:rPr>
                  <a:t>使用两种特征联合判选</a:t>
                </a:r>
                <a:endParaRPr lang="en-US" altLang="zh-CN" dirty="0">
                  <a:latin typeface="微软雅黑" panose="020B0503020204020204" pitchFamily="34" charset="-122"/>
                  <a:ea typeface="微软雅黑" panose="020B0503020204020204" pitchFamily="34"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𝑓</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nary>
                        <m:naryPr>
                          <m:limLoc m:val="undOvr"/>
                          <m:subHide m:val="on"/>
                          <m:supHide m:val="on"/>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naryPr>
                        <m:sub/>
                        <m:sup/>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𝑆</m:t>
                          </m:r>
                          <m:d>
                            <m:d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𝑡</m:t>
                              </m:r>
                            </m:e>
                          </m:d>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𝑇</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sup>
                          </m:sSup>
                          <m:d>
                            <m:d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𝑡</m:t>
                              </m:r>
                            </m:e>
                          </m:d>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𝑑𝑡</m:t>
                          </m:r>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𝜏</m:t>
                          </m:r>
                          <m:nary>
                            <m:naryPr>
                              <m:limLoc m:val="undOvr"/>
                              <m:subHide m:val="on"/>
                              <m:supHide m:val="on"/>
                              <m:ctrlP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naryPr>
                            <m:sub/>
                            <m:sup/>
                            <m:e>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pPr>
                                <m:e>
                                  <m:d>
                                    <m:dPr>
                                      <m:begChr m:val="["/>
                                      <m:endChr m:val="]"/>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𝑇</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sup>
                                      </m:sSup>
                                      <m:d>
                                        <m:d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d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𝑡</m:t>
                                          </m:r>
                                        </m:e>
                                      </m:d>
                                    </m:e>
                                  </m:d>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2</m:t>
                                  </m:r>
                                </m:sup>
                              </m:s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𝑑𝑡</m:t>
                              </m:r>
                            </m:e>
                          </m:nary>
                        </m:e>
                      </m:nary>
                    </m:oMath>
                  </m:oMathPara>
                </a14:m>
                <a:endParaRPr kumimoji="0" lang="en-US" altLang="zh-CN" sz="2000" b="0" i="0" u="none" strike="noStrike" kern="1200" cap="none" spc="0" normalizeH="0" baseline="0" noProof="0" dirty="0">
                  <a:ln>
                    <a:noFill/>
                  </a:ln>
                  <a:solidFill>
                    <a:prstClr val="black"/>
                  </a:solidFill>
                  <a:effectLst/>
                  <a:uLnTx/>
                  <a:uFillTx/>
                  <a:latin typeface="黑体" panose="02010609060101010101" pitchFamily="49"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𝑓</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2</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nary>
                        <m:naryPr>
                          <m:limLoc m:val="undOvr"/>
                          <m:subHide m:val="on"/>
                          <m:supHide m:val="on"/>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naryPr>
                        <m:sub/>
                        <m:sup/>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𝑆</m:t>
                          </m:r>
                          <m:d>
                            <m:d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𝑡</m:t>
                              </m:r>
                            </m:e>
                          </m:d>
                          <m:sSup>
                            <m:sSup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𝑇</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sup>
                          </m:sSup>
                          <m:d>
                            <m:d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𝑡</m:t>
                              </m:r>
                            </m:e>
                          </m:d>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𝑑𝑡</m:t>
                          </m:r>
                        </m:e>
                      </m:nary>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𝐶</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𝑏𝑎𝑠𝑒</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𝜏</m:t>
                      </m:r>
                      <m: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𝐶</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𝑐𝑟𝑜𝑠𝑠</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f>
                        <m:fPr>
                          <m:ctrlP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pPr>
                            <m:e>
                              <m: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𝜏</m:t>
                              </m:r>
                            </m:e>
                            <m:sup>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2</m:t>
                              </m:r>
                            </m:sup>
                          </m:sSup>
                        </m:num>
                        <m:den>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2</m:t>
                          </m:r>
                        </m:den>
                      </m:f>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𝐶</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𝑞𝑢𝑎𝑑</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sSub>
                        <m:sSubPr>
                          <m:ctrlP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𝐶</m:t>
                          </m:r>
                        </m:e>
                        <m: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𝑠ℎ𝑎𝑝𝑒</m:t>
                          </m:r>
                        </m:sub>
                      </m:sSub>
                      <m:r>
                        <a:rPr kumimoji="0" lang="en-US" altLang="zh-CN"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zh-CN"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𝛼</m:t>
                      </m:r>
                    </m:oMath>
                  </m:oMathPara>
                </a14:m>
                <a:endParaRPr lang="en-US" altLang="zh-CN" sz="2000"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14:m>
                  <m:oMathPara xmlns:m="http://schemas.openxmlformats.org/officeDocument/2006/math">
                    <m:oMath>
                      <m:r>
                        <a:rPr lang="en-US" altLang="zh-CN" sz="2000" b="0" i="1" dirty="0" smtClean="0">
                          <a:latin typeface="Cambria Math" panose="02040503050406030204" pitchFamily="18" charset="0"/>
                        </a:rPr>
                        <m:t>𝑍</m:t>
                      </m:r>
                      <m:r>
                        <a:rPr lang="en-US" altLang="zh-CN" sz="2000" b="0" i="1" dirty="0" smtClean="0">
                          <a:latin typeface="Cambria Math" panose="02040503050406030204" pitchFamily="18" charset="0"/>
                        </a:rPr>
                        <m:t>=</m:t>
                      </m:r>
                      <m:sSub>
                        <m:sSubPr>
                          <m:ctrlPr>
                            <a:rPr lang="en-US" altLang="zh-CN" sz="2000" i="1">
                              <a:latin typeface="Cambria Math" panose="02040503050406030204" pitchFamily="18" charset="0"/>
                              <a:ea typeface="微软雅黑" panose="020B0503020204020204" pitchFamily="34" charset="-122"/>
                            </a:rPr>
                          </m:ctrlPr>
                        </m:sSubPr>
                        <m:e>
                          <m:r>
                            <a:rPr lang="en-US" altLang="zh-CN" sz="2000" i="1">
                              <a:latin typeface="Cambria Math" panose="02040503050406030204" pitchFamily="18" charset="0"/>
                              <a:ea typeface="微软雅黑" panose="020B0503020204020204" pitchFamily="34" charset="-122"/>
                            </a:rPr>
                            <m:t>𝑓</m:t>
                          </m:r>
                        </m:e>
                        <m:sub>
                          <m:r>
                            <a:rPr lang="en-US" altLang="zh-CN" sz="2000" i="1">
                              <a:latin typeface="Cambria Math" panose="02040503050406030204" pitchFamily="18" charset="0"/>
                              <a:ea typeface="微软雅黑" panose="020B0503020204020204" pitchFamily="34" charset="-122"/>
                            </a:rPr>
                            <m:t>1</m:t>
                          </m:r>
                        </m:sub>
                      </m:sSub>
                      <m:r>
                        <a:rPr lang="en-US" altLang="zh-CN" sz="2000" b="0" i="1" dirty="0" err="1" smtClean="0">
                          <a:latin typeface="Cambria Math" panose="02040503050406030204" pitchFamily="18" charset="0"/>
                        </a:rPr>
                        <m:t>−</m:t>
                      </m:r>
                      <m:r>
                        <a:rPr lang="en-US" altLang="zh-CN" sz="2000" b="0" i="1" dirty="0" err="1" smtClean="0">
                          <a:latin typeface="Cambria Math" panose="02040503050406030204" pitchFamily="18" charset="0"/>
                        </a:rPr>
                        <m:t>𝑘</m:t>
                      </m:r>
                      <m:r>
                        <a:rPr lang="en-US" altLang="zh-CN" sz="2000" b="0" i="1" dirty="0"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微软雅黑" panose="020B0503020204020204" pitchFamily="34" charset="-122"/>
                            </a:rPr>
                          </m:ctrlPr>
                        </m:sSubPr>
                        <m:e>
                          <m:r>
                            <a:rPr lang="en-US" altLang="zh-CN" sz="2000" i="1">
                              <a:latin typeface="Cambria Math" panose="02040503050406030204" pitchFamily="18" charset="0"/>
                              <a:ea typeface="微软雅黑" panose="020B0503020204020204" pitchFamily="34" charset="-122"/>
                            </a:rPr>
                            <m:t>𝑓</m:t>
                          </m:r>
                        </m:e>
                        <m:sub>
                          <m:r>
                            <a:rPr lang="en-US" altLang="zh-CN" sz="2000" i="1">
                              <a:latin typeface="Cambria Math" panose="02040503050406030204" pitchFamily="18" charset="0"/>
                              <a:ea typeface="微软雅黑" panose="020B0503020204020204" pitchFamily="34" charset="-122"/>
                            </a:rPr>
                            <m:t>2</m:t>
                          </m:r>
                        </m:sub>
                      </m:sSub>
                    </m:oMath>
                  </m:oMathPara>
                </a14:m>
                <a:endParaRPr lang="en-US" altLang="zh-CN" sz="2000"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endParaRPr lang="en-US" altLang="zh-CN" sz="2400" dirty="0">
                  <a:latin typeface="微软雅黑" panose="020B0503020204020204" pitchFamily="34" charset="-122"/>
                  <a:ea typeface="微软雅黑" panose="020B0503020204020204" pitchFamily="34" charset="-122"/>
                </a:endParaRPr>
              </a:p>
            </p:txBody>
          </p:sp>
        </mc:Choice>
        <mc:Fallback xmlns="">
          <p:sp>
            <p:nvSpPr>
              <p:cNvPr id="5" name="Rectangle 10">
                <a:extLst>
                  <a:ext uri="{FF2B5EF4-FFF2-40B4-BE49-F238E27FC236}">
                    <a16:creationId xmlns:a16="http://schemas.microsoft.com/office/drawing/2014/main" id="{744A7348-F20C-446E-A541-3CFE1472B240}"/>
                  </a:ext>
                </a:extLst>
              </p:cNvPr>
              <p:cNvSpPr txBox="1">
                <a:spLocks noRot="1" noChangeAspect="1" noMove="1" noResize="1" noEditPoints="1" noAdjustHandles="1" noChangeArrowheads="1" noChangeShapeType="1" noTextEdit="1"/>
              </p:cNvSpPr>
              <p:nvPr/>
            </p:nvSpPr>
            <p:spPr>
              <a:xfrm>
                <a:off x="170328" y="1115545"/>
                <a:ext cx="6916272" cy="4904255"/>
              </a:xfrm>
              <a:prstGeom prst="rect">
                <a:avLst/>
              </a:prstGeom>
              <a:blipFill>
                <a:blip r:embed="rId2"/>
                <a:stretch>
                  <a:fillRect l="-1850" t="-1615"/>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D9099CC1-6A3B-44BD-B0E5-26946F1D07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80" r="1800"/>
          <a:stretch/>
        </p:blipFill>
        <p:spPr>
          <a:xfrm>
            <a:off x="6858000" y="1676400"/>
            <a:ext cx="5275024" cy="4572000"/>
          </a:xfrm>
          <a:prstGeom prst="rect">
            <a:avLst/>
          </a:prstGeom>
        </p:spPr>
      </p:pic>
      <p:sp>
        <p:nvSpPr>
          <p:cNvPr id="16" name="矩形 15">
            <a:extLst>
              <a:ext uri="{FF2B5EF4-FFF2-40B4-BE49-F238E27FC236}">
                <a16:creationId xmlns:a16="http://schemas.microsoft.com/office/drawing/2014/main" id="{53904EE1-7016-4936-98B0-DFF3A6B5B428}"/>
              </a:ext>
            </a:extLst>
          </p:cNvPr>
          <p:cNvSpPr/>
          <p:nvPr/>
        </p:nvSpPr>
        <p:spPr>
          <a:xfrm>
            <a:off x="3886200" y="3575723"/>
            <a:ext cx="1713296" cy="616017"/>
          </a:xfrm>
          <a:prstGeom prst="rect">
            <a:avLst/>
          </a:prstGeom>
          <a:noFill/>
          <a:ln>
            <a:solidFill>
              <a:srgbClr val="F82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B2748C36-EC9B-4736-A6A4-2F9E2B06BB42}"/>
              </a:ext>
            </a:extLst>
          </p:cNvPr>
          <p:cNvSpPr/>
          <p:nvPr/>
        </p:nvSpPr>
        <p:spPr>
          <a:xfrm>
            <a:off x="3505200" y="4398311"/>
            <a:ext cx="990600" cy="471639"/>
          </a:xfrm>
          <a:prstGeom prst="rect">
            <a:avLst/>
          </a:prstGeom>
          <a:noFill/>
          <a:ln>
            <a:solidFill>
              <a:srgbClr val="F82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C42F0CB7-AD49-433F-89C2-F548191833EB}"/>
              </a:ext>
            </a:extLst>
          </p:cNvPr>
          <p:cNvSpPr/>
          <p:nvPr/>
        </p:nvSpPr>
        <p:spPr>
          <a:xfrm>
            <a:off x="5867400" y="4413664"/>
            <a:ext cx="1025018" cy="471639"/>
          </a:xfrm>
          <a:prstGeom prst="rect">
            <a:avLst/>
          </a:prstGeom>
          <a:noFill/>
          <a:ln>
            <a:solidFill>
              <a:srgbClr val="F82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71897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a:extLst>
              <a:ext uri="{FF2B5EF4-FFF2-40B4-BE49-F238E27FC236}">
                <a16:creationId xmlns:a16="http://schemas.microsoft.com/office/drawing/2014/main" id="{64D08696-492B-4262-FC0C-D7E8D2FE204B}"/>
              </a:ext>
            </a:extLst>
          </p:cNvPr>
          <p:cNvSpPr>
            <a:spLocks noGrp="1" noChangeArrowheads="1"/>
          </p:cNvSpPr>
          <p:nvPr>
            <p:ph type="title"/>
          </p:nvPr>
        </p:nvSpPr>
        <p:spPr>
          <a:xfrm>
            <a:off x="304800" y="240283"/>
            <a:ext cx="5029200" cy="563562"/>
          </a:xfrm>
        </p:spPr>
        <p:txBody>
          <a:bodyPr vert="horz" wrap="square" lIns="72000" tIns="45720" rIns="72000" bIns="45720" numCol="1" anchor="ctr" anchorCtr="0" compatLnSpc="1">
            <a:normAutofit fontScale="90000"/>
          </a:bodyPr>
          <a:lstStyle/>
          <a:p>
            <a:pPr algn="l" eaLnBrk="1" hangingPunct="1"/>
            <a:r>
              <a:rPr lang="zh-CN" altLang="en-US" b="1" dirty="0">
                <a:latin typeface="微软雅黑" panose="020B0503020204020204" pitchFamily="34" charset="-122"/>
                <a:ea typeface="微软雅黑" panose="020B0503020204020204" pitchFamily="34" charset="-122"/>
              </a:rPr>
              <a:t>目录</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152400" y="1069975"/>
            <a:ext cx="10210800" cy="5202238"/>
          </a:xfrm>
        </p:spPr>
        <p:txBody>
          <a:bodyPr vert="horz" wrap="square" lIns="180000" tIns="180000" rIns="180000" bIns="180000" numCol="1" anchor="t" anchorCtr="0" compatLnSpc="1"/>
          <a:lstStyle/>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项目背景</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读出电子学设计</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束流测试</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pPr marL="0" indent="-457200" eaLnBrk="1" hangingPunct="1">
              <a:spcBef>
                <a:spcPts val="1200"/>
              </a:spcBef>
              <a:buFont typeface="+mj-lt"/>
              <a:buAutoNum type="arabicPeriod"/>
            </a:pPr>
            <a:r>
              <a:rPr lang="zh-CN" altLang="en-US"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总结与展望</a:t>
            </a:r>
            <a:endParaRPr lang="zh-CN" altLang="zh-CN"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71500" indent="-571500" eaLnBrk="1" hangingPunct="1">
              <a:buNone/>
            </a:pPr>
            <a:endParaRPr lang="en-US" altLang="zh-CN" sz="2000" dirty="0">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C4756E4E-E3EB-491C-8F12-4871AEC57F1A}"/>
              </a:ext>
            </a:extLst>
          </p:cNvPr>
          <p:cNvSpPr>
            <a:spLocks noGrp="1"/>
          </p:cNvSpPr>
          <p:nvPr>
            <p:ph type="sldNum" sz="quarter" idx="12"/>
          </p:nvPr>
        </p:nvSpPr>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17</a:t>
            </a:fld>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82700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303102-B201-4A3D-870B-02883362473A}"/>
              </a:ext>
            </a:extLst>
          </p:cNvPr>
          <p:cNvSpPr>
            <a:spLocks noGrp="1"/>
          </p:cNvSpPr>
          <p:nvPr>
            <p:ph type="title"/>
          </p:nvPr>
        </p:nvSpPr>
        <p:spPr/>
        <p:txBody>
          <a:bodyPr/>
          <a:lstStyle/>
          <a:p>
            <a:r>
              <a:rPr lang="zh-CN" altLang="en-US" sz="3600" b="1" dirty="0">
                <a:latin typeface="微软雅黑" panose="020B0503020204020204" pitchFamily="34" charset="-122"/>
                <a:ea typeface="微软雅黑" panose="020B0503020204020204" pitchFamily="34" charset="-122"/>
              </a:rPr>
              <a:t>束流测试</a:t>
            </a:r>
            <a:endParaRPr lang="zh-CN" altLang="en-US" sz="3600" dirty="0"/>
          </a:p>
        </p:txBody>
      </p:sp>
      <p:pic>
        <p:nvPicPr>
          <p:cNvPr id="4" name="图片 3">
            <a:extLst>
              <a:ext uri="{FF2B5EF4-FFF2-40B4-BE49-F238E27FC236}">
                <a16:creationId xmlns:a16="http://schemas.microsoft.com/office/drawing/2014/main" id="{704FA64E-7B36-48DB-BD5A-95211D365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164" y="1066800"/>
            <a:ext cx="8312836" cy="3352800"/>
          </a:xfrm>
          <a:prstGeom prst="rect">
            <a:avLst/>
          </a:prstGeom>
        </p:spPr>
      </p:pic>
      <p:sp>
        <p:nvSpPr>
          <p:cNvPr id="10" name="Rectangle 10">
            <a:extLst>
              <a:ext uri="{FF2B5EF4-FFF2-40B4-BE49-F238E27FC236}">
                <a16:creationId xmlns:a16="http://schemas.microsoft.com/office/drawing/2014/main" id="{1130819B-2AB8-45FC-9074-146950BF2A9E}"/>
              </a:ext>
            </a:extLst>
          </p:cNvPr>
          <p:cNvSpPr txBox="1">
            <a:spLocks noChangeArrowheads="1"/>
          </p:cNvSpPr>
          <p:nvPr/>
        </p:nvSpPr>
        <p:spPr>
          <a:xfrm>
            <a:off x="304800" y="1158875"/>
            <a:ext cx="6459072" cy="2237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rPr>
              <a:t>测试平台：</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en-US" altLang="zh-CN" sz="2000" dirty="0">
                <a:latin typeface="微软雅黑" panose="020B0503020204020204" pitchFamily="34" charset="-122"/>
                <a:ea typeface="微软雅黑" panose="020B0503020204020204" pitchFamily="34" charset="-122"/>
              </a:rPr>
              <a:t>5 x 5 </a:t>
            </a:r>
            <a:r>
              <a:rPr lang="zh-CN" altLang="en-US" sz="2000" dirty="0">
                <a:latin typeface="微软雅黑" panose="020B0503020204020204" pitchFamily="34" charset="-122"/>
                <a:ea typeface="微软雅黑" panose="020B0503020204020204" pitchFamily="34" charset="-122"/>
              </a:rPr>
              <a:t>探测单元阵列</a:t>
            </a:r>
            <a:endParaRPr lang="en-US" altLang="zh-CN" sz="20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en-US" altLang="zh-CN" sz="2000" dirty="0">
                <a:latin typeface="微软雅黑" panose="020B0503020204020204" pitchFamily="34" charset="-122"/>
                <a:ea typeface="微软雅黑" panose="020B0503020204020204" pitchFamily="34" charset="-122"/>
              </a:rPr>
              <a:t>LED </a:t>
            </a:r>
            <a:r>
              <a:rPr lang="zh-CN" altLang="en-US" sz="2000" dirty="0">
                <a:latin typeface="微软雅黑" panose="020B0503020204020204" pitchFamily="34" charset="-122"/>
                <a:ea typeface="微软雅黑" panose="020B0503020204020204" pitchFamily="34" charset="-122"/>
              </a:rPr>
              <a:t>本底模拟平台</a:t>
            </a:r>
            <a:endParaRPr lang="en-US" altLang="zh-CN" sz="2000"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r>
              <a:rPr lang="en-US" altLang="zh-CN" sz="1600" dirty="0">
                <a:latin typeface="微软雅黑" panose="020B0503020204020204" pitchFamily="34" charset="-122"/>
                <a:ea typeface="微软雅黑" panose="020B0503020204020204" pitchFamily="34" charset="-122"/>
              </a:rPr>
              <a:t>	</a:t>
            </a:r>
            <a:r>
              <a:rPr lang="en-US" altLang="zh-CN" sz="1600" dirty="0">
                <a:solidFill>
                  <a:srgbClr val="0070C0"/>
                </a:solidFill>
                <a:latin typeface="微软雅黑" panose="020B0503020204020204" pitchFamily="34" charset="-122"/>
                <a:ea typeface="微软雅黑" panose="020B0503020204020204" pitchFamily="34" charset="-122"/>
              </a:rPr>
              <a:t>FPGA </a:t>
            </a:r>
            <a:r>
              <a:rPr lang="zh-CN" altLang="en-US" sz="1600" dirty="0">
                <a:solidFill>
                  <a:srgbClr val="0070C0"/>
                </a:solidFill>
                <a:latin typeface="微软雅黑" panose="020B0503020204020204" pitchFamily="34" charset="-122"/>
                <a:ea typeface="微软雅黑" panose="020B0503020204020204" pitchFamily="34" charset="-122"/>
              </a:rPr>
              <a:t>产生可控随机序列</a:t>
            </a:r>
            <a:endParaRPr lang="en-US" altLang="zh-CN" sz="1600" dirty="0">
              <a:solidFill>
                <a:srgbClr val="0070C0"/>
              </a:solidFill>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r>
              <a:rPr lang="en-US" altLang="zh-CN" sz="1600" dirty="0">
                <a:solidFill>
                  <a:srgbClr val="0070C0"/>
                </a:solidFill>
                <a:latin typeface="微软雅黑" panose="020B0503020204020204" pitchFamily="34" charset="-122"/>
                <a:ea typeface="微软雅黑" panose="020B0503020204020204" pitchFamily="34" charset="-122"/>
              </a:rPr>
              <a:t>	LED </a:t>
            </a:r>
            <a:r>
              <a:rPr lang="zh-CN" altLang="en-US" sz="1600" dirty="0">
                <a:solidFill>
                  <a:srgbClr val="0070C0"/>
                </a:solidFill>
                <a:latin typeface="微软雅黑" panose="020B0503020204020204" pitchFamily="34" charset="-122"/>
                <a:ea typeface="微软雅黑" panose="020B0503020204020204" pitchFamily="34" charset="-122"/>
              </a:rPr>
              <a:t>驱动电路</a:t>
            </a:r>
            <a:endParaRPr lang="en-US" altLang="zh-CN" sz="1600" dirty="0">
              <a:solidFill>
                <a:srgbClr val="0070C0"/>
              </a:solidFill>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r>
              <a:rPr lang="en-US" altLang="zh-CN" sz="1600" dirty="0">
                <a:solidFill>
                  <a:srgbClr val="0070C0"/>
                </a:solidFill>
                <a:latin typeface="微软雅黑" panose="020B0503020204020204" pitchFamily="34" charset="-122"/>
                <a:ea typeface="微软雅黑" panose="020B0503020204020204" pitchFamily="34" charset="-122"/>
              </a:rPr>
              <a:t>	</a:t>
            </a:r>
            <a:r>
              <a:rPr lang="zh-CN" altLang="en-US" sz="1600" dirty="0">
                <a:solidFill>
                  <a:srgbClr val="0070C0"/>
                </a:solidFill>
                <a:latin typeface="微软雅黑" panose="020B0503020204020204" pitchFamily="34" charset="-122"/>
                <a:ea typeface="微软雅黑" panose="020B0503020204020204" pitchFamily="34" charset="-122"/>
              </a:rPr>
              <a:t>模拟 </a:t>
            </a:r>
            <a:r>
              <a:rPr lang="en-US" altLang="zh-CN" sz="1600" dirty="0">
                <a:solidFill>
                  <a:srgbClr val="0070C0"/>
                </a:solidFill>
                <a:latin typeface="微软雅黑" panose="020B0503020204020204" pitchFamily="34" charset="-122"/>
                <a:ea typeface="微软雅黑" panose="020B0503020204020204" pitchFamily="34" charset="-122"/>
              </a:rPr>
              <a:t>MHz </a:t>
            </a:r>
            <a:r>
              <a:rPr lang="zh-CN" altLang="en-US" sz="1600" dirty="0">
                <a:solidFill>
                  <a:srgbClr val="0070C0"/>
                </a:solidFill>
                <a:latin typeface="微软雅黑" panose="020B0503020204020204" pitchFamily="34" charset="-122"/>
                <a:ea typeface="微软雅黑" panose="020B0503020204020204" pitchFamily="34" charset="-122"/>
              </a:rPr>
              <a:t>量级高计数率环境</a:t>
            </a:r>
            <a:endParaRPr lang="en-US" altLang="zh-CN" sz="2000" dirty="0">
              <a:solidFill>
                <a:srgbClr val="0070C0"/>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6EC89203-354A-4237-A50D-0A9EF5170C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199" y="4648200"/>
            <a:ext cx="4597003" cy="2057400"/>
          </a:xfrm>
          <a:prstGeom prst="rect">
            <a:avLst/>
          </a:prstGeom>
        </p:spPr>
      </p:pic>
      <p:cxnSp>
        <p:nvCxnSpPr>
          <p:cNvPr id="8" name="直接连接符 7">
            <a:extLst>
              <a:ext uri="{FF2B5EF4-FFF2-40B4-BE49-F238E27FC236}">
                <a16:creationId xmlns:a16="http://schemas.microsoft.com/office/drawing/2014/main" id="{1B57F7D9-6EBC-4650-A22B-4B4A880867BE}"/>
              </a:ext>
            </a:extLst>
          </p:cNvPr>
          <p:cNvCxnSpPr>
            <a:cxnSpLocks/>
          </p:cNvCxnSpPr>
          <p:nvPr/>
        </p:nvCxnSpPr>
        <p:spPr>
          <a:xfrm flipH="1">
            <a:off x="4953000" y="4152900"/>
            <a:ext cx="1219200" cy="51435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FF8BFEF8-F5FC-4604-AC4B-D7CAD33DCF84}"/>
              </a:ext>
            </a:extLst>
          </p:cNvPr>
          <p:cNvCxnSpPr>
            <a:cxnSpLocks/>
          </p:cNvCxnSpPr>
          <p:nvPr/>
        </p:nvCxnSpPr>
        <p:spPr>
          <a:xfrm>
            <a:off x="7696200" y="4114800"/>
            <a:ext cx="2184836" cy="60960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21" name="图片 20">
            <a:extLst>
              <a:ext uri="{FF2B5EF4-FFF2-40B4-BE49-F238E27FC236}">
                <a16:creationId xmlns:a16="http://schemas.microsoft.com/office/drawing/2014/main" id="{16A8DEF6-6CA8-4B6D-9B1B-0424D65438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577" y="3884864"/>
            <a:ext cx="4481245" cy="2820736"/>
          </a:xfrm>
          <a:prstGeom prst="rect">
            <a:avLst/>
          </a:prstGeom>
        </p:spPr>
      </p:pic>
    </p:spTree>
    <p:extLst>
      <p:ext uri="{BB962C8B-B14F-4D97-AF65-F5344CB8AC3E}">
        <p14:creationId xmlns:p14="http://schemas.microsoft.com/office/powerpoint/2010/main" val="1143986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303102-B201-4A3D-870B-02883362473A}"/>
              </a:ext>
            </a:extLst>
          </p:cNvPr>
          <p:cNvSpPr>
            <a:spLocks noGrp="1"/>
          </p:cNvSpPr>
          <p:nvPr>
            <p:ph type="title"/>
          </p:nvPr>
        </p:nvSpPr>
        <p:spPr/>
        <p:txBody>
          <a:bodyPr/>
          <a:lstStyle/>
          <a:p>
            <a:r>
              <a:rPr lang="zh-CN" altLang="en-US" sz="3600" b="1" dirty="0">
                <a:latin typeface="微软雅黑" panose="020B0503020204020204" pitchFamily="34" charset="-122"/>
                <a:ea typeface="微软雅黑" panose="020B0503020204020204" pitchFamily="34" charset="-122"/>
              </a:rPr>
              <a:t>束流测试</a:t>
            </a:r>
            <a:endParaRPr lang="zh-CN" altLang="en-US" sz="3600" dirty="0"/>
          </a:p>
        </p:txBody>
      </p:sp>
      <p:sp>
        <p:nvSpPr>
          <p:cNvPr id="11" name="内容占位符 2">
            <a:extLst>
              <a:ext uri="{FF2B5EF4-FFF2-40B4-BE49-F238E27FC236}">
                <a16:creationId xmlns:a16="http://schemas.microsoft.com/office/drawing/2014/main" id="{42A9479A-58E2-4629-89B0-9EA17789C3EF}"/>
              </a:ext>
            </a:extLst>
          </p:cNvPr>
          <p:cNvSpPr txBox="1">
            <a:spLocks/>
          </p:cNvSpPr>
          <p:nvPr/>
        </p:nvSpPr>
        <p:spPr>
          <a:xfrm>
            <a:off x="169292" y="1125437"/>
            <a:ext cx="615530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Aft>
                <a:spcPts val="0"/>
              </a:spcAft>
              <a:buFont typeface="Wingdings" panose="05000000000000000000" pitchFamily="2" charset="2"/>
              <a:buChar char="Ø"/>
            </a:pPr>
            <a:r>
              <a:rPr lang="zh-CN" altLang="en-US" sz="2400" dirty="0">
                <a:solidFill>
                  <a:prstClr val="black"/>
                </a:solidFill>
                <a:ea typeface="微软雅黑" panose="020B0503020204020204" pitchFamily="34" charset="-122"/>
              </a:rPr>
              <a:t> 能量时间测试</a:t>
            </a:r>
            <a:endParaRPr lang="en-US" altLang="zh-CN" sz="2400" dirty="0">
              <a:solidFill>
                <a:prstClr val="black"/>
              </a:solidFill>
              <a:ea typeface="微软雅黑" panose="020B0503020204020204" pitchFamily="34" charset="-122"/>
            </a:endParaRPr>
          </a:p>
          <a:p>
            <a:pPr lvl="1" fontAlgn="auto">
              <a:lnSpc>
                <a:spcPct val="150000"/>
              </a:lnSpc>
              <a:spcAft>
                <a:spcPts val="0"/>
              </a:spcAft>
            </a:pPr>
            <a:r>
              <a:rPr lang="zh-CN" altLang="en-US" sz="2000" dirty="0">
                <a:solidFill>
                  <a:prstClr val="black"/>
                </a:solidFill>
                <a:ea typeface="微软雅黑" panose="020B0503020204020204" pitchFamily="34" charset="-122"/>
              </a:rPr>
              <a:t>在</a:t>
            </a:r>
            <a:r>
              <a:rPr lang="en-US" altLang="zh-CN" sz="2000" dirty="0">
                <a:solidFill>
                  <a:prstClr val="black"/>
                </a:solidFill>
                <a:ea typeface="微软雅黑" panose="020B0503020204020204" pitchFamily="34" charset="-122"/>
                <a:cs typeface="Times New Roman" panose="02020603050405020304" pitchFamily="18" charset="0"/>
              </a:rPr>
              <a:t>1 GeV</a:t>
            </a:r>
            <a:r>
              <a:rPr lang="zh-CN" altLang="en-US" sz="2000" dirty="0">
                <a:solidFill>
                  <a:prstClr val="black"/>
                </a:solidFill>
                <a:ea typeface="微软雅黑" panose="020B0503020204020204" pitchFamily="34" charset="-122"/>
                <a:cs typeface="Times New Roman" panose="02020603050405020304" pitchFamily="18" charset="0"/>
              </a:rPr>
              <a:t>处能量分辨达到</a:t>
            </a:r>
            <a:r>
              <a:rPr lang="en-US" altLang="zh-CN" sz="2000" dirty="0">
                <a:solidFill>
                  <a:prstClr val="black"/>
                </a:solidFill>
                <a:ea typeface="微软雅黑" panose="020B0503020204020204" pitchFamily="34" charset="-122"/>
                <a:cs typeface="Times New Roman" panose="02020603050405020304" pitchFamily="18" charset="0"/>
              </a:rPr>
              <a:t>2.3%</a:t>
            </a:r>
          </a:p>
          <a:p>
            <a:pPr lvl="1" fontAlgn="auto">
              <a:lnSpc>
                <a:spcPct val="150000"/>
              </a:lnSpc>
              <a:spcAft>
                <a:spcPts val="0"/>
              </a:spcAft>
            </a:pPr>
            <a:r>
              <a:rPr lang="zh-CN" altLang="en-US" sz="2000" dirty="0">
                <a:solidFill>
                  <a:prstClr val="black"/>
                </a:solidFill>
                <a:ea typeface="微软雅黑" panose="020B0503020204020204" pitchFamily="34" charset="-122"/>
                <a:cs typeface="Times New Roman" panose="02020603050405020304" pitchFamily="18" charset="0"/>
              </a:rPr>
              <a:t>在</a:t>
            </a:r>
            <a:r>
              <a:rPr lang="en-US" altLang="zh-CN" sz="2000" dirty="0">
                <a:solidFill>
                  <a:prstClr val="black"/>
                </a:solidFill>
                <a:ea typeface="微软雅黑" panose="020B0503020204020204" pitchFamily="34" charset="-122"/>
                <a:cs typeface="Times New Roman" panose="02020603050405020304" pitchFamily="18" charset="0"/>
              </a:rPr>
              <a:t>1 GeV</a:t>
            </a:r>
            <a:r>
              <a:rPr lang="zh-CN" altLang="en-US" sz="2000" dirty="0">
                <a:solidFill>
                  <a:prstClr val="black"/>
                </a:solidFill>
                <a:ea typeface="微软雅黑" panose="020B0503020204020204" pitchFamily="34" charset="-122"/>
                <a:cs typeface="Times New Roman" panose="02020603050405020304" pitchFamily="18" charset="0"/>
              </a:rPr>
              <a:t>处时间分辨达到</a:t>
            </a:r>
            <a:r>
              <a:rPr lang="en-US" altLang="zh-CN" sz="2000" dirty="0">
                <a:solidFill>
                  <a:prstClr val="black"/>
                </a:solidFill>
                <a:ea typeface="微软雅黑" panose="020B0503020204020204" pitchFamily="34" charset="-122"/>
                <a:cs typeface="Times New Roman" panose="02020603050405020304" pitchFamily="18" charset="0"/>
              </a:rPr>
              <a:t>178ps</a:t>
            </a:r>
            <a:endParaRPr lang="en-US" altLang="zh-CN" sz="2000" dirty="0">
              <a:solidFill>
                <a:prstClr val="black"/>
              </a:solidFill>
              <a:ea typeface="微软雅黑" panose="020B0503020204020204" pitchFamily="34" charset="-122"/>
            </a:endParaRPr>
          </a:p>
          <a:p>
            <a:pPr lvl="1" fontAlgn="auto">
              <a:lnSpc>
                <a:spcPct val="150000"/>
              </a:lnSpc>
              <a:spcAft>
                <a:spcPts val="0"/>
              </a:spcAft>
            </a:pPr>
            <a:endParaRPr lang="zh-CN" altLang="en-US" sz="1800" dirty="0">
              <a:solidFill>
                <a:prstClr val="black"/>
              </a:solidFill>
              <a:ea typeface="微软雅黑" panose="020B0503020204020204" pitchFamily="34" charset="-122"/>
            </a:endParaRPr>
          </a:p>
        </p:txBody>
      </p:sp>
      <p:grpSp>
        <p:nvGrpSpPr>
          <p:cNvPr id="18" name="组合 17">
            <a:extLst>
              <a:ext uri="{FF2B5EF4-FFF2-40B4-BE49-F238E27FC236}">
                <a16:creationId xmlns:a16="http://schemas.microsoft.com/office/drawing/2014/main" id="{0C10C3E2-61D0-47FF-A3F5-8AE66A59261F}"/>
              </a:ext>
            </a:extLst>
          </p:cNvPr>
          <p:cNvGrpSpPr/>
          <p:nvPr/>
        </p:nvGrpSpPr>
        <p:grpSpPr>
          <a:xfrm>
            <a:off x="1280881" y="3150427"/>
            <a:ext cx="4735629" cy="3402773"/>
            <a:chOff x="0" y="2596172"/>
            <a:chExt cx="4735629" cy="3402773"/>
          </a:xfrm>
        </p:grpSpPr>
        <p:pic>
          <p:nvPicPr>
            <p:cNvPr id="19" name="图片 18">
              <a:extLst>
                <a:ext uri="{FF2B5EF4-FFF2-40B4-BE49-F238E27FC236}">
                  <a16:creationId xmlns:a16="http://schemas.microsoft.com/office/drawing/2014/main" id="{F071943D-D047-4F38-8300-F0B3CD0029DE}"/>
                </a:ext>
              </a:extLst>
            </p:cNvPr>
            <p:cNvPicPr>
              <a:picLocks noChangeAspect="1"/>
            </p:cNvPicPr>
            <p:nvPr/>
          </p:nvPicPr>
          <p:blipFill rotWithShape="1">
            <a:blip r:embed="rId3">
              <a:extLst>
                <a:ext uri="{28A0092B-C50C-407E-A947-70E740481C1C}">
                  <a14:useLocalDpi xmlns:a14="http://schemas.microsoft.com/office/drawing/2010/main" val="0"/>
                </a:ext>
              </a:extLst>
            </a:blip>
            <a:srcRect t="7443" r="7051"/>
            <a:stretch/>
          </p:blipFill>
          <p:spPr>
            <a:xfrm>
              <a:off x="0" y="2974206"/>
              <a:ext cx="4735629" cy="3024739"/>
            </a:xfrm>
            <a:prstGeom prst="rect">
              <a:avLst/>
            </a:prstGeom>
          </p:spPr>
        </p:pic>
        <p:sp>
          <p:nvSpPr>
            <p:cNvPr id="20" name="矩形 19">
              <a:extLst>
                <a:ext uri="{FF2B5EF4-FFF2-40B4-BE49-F238E27FC236}">
                  <a16:creationId xmlns:a16="http://schemas.microsoft.com/office/drawing/2014/main" id="{01609781-4733-4AD1-881B-D342FDE0AAEA}"/>
                </a:ext>
              </a:extLst>
            </p:cNvPr>
            <p:cNvSpPr/>
            <p:nvPr/>
          </p:nvSpPr>
          <p:spPr>
            <a:xfrm>
              <a:off x="1106935" y="2596172"/>
              <a:ext cx="2874866" cy="449418"/>
            </a:xfrm>
            <a:prstGeom prst="rect">
              <a:avLst/>
            </a:prstGeom>
          </p:spPr>
          <p:txBody>
            <a:bodyPr wrap="square">
              <a:spAutoFit/>
            </a:bodyPr>
            <a:lstStyle/>
            <a:p>
              <a:pPr marL="0" marR="0" lvl="0" indent="0" algn="ctr" defTabSz="457200" eaLnBrk="1" fontAlgn="auto" latinLnBrk="0" hangingPunct="1">
                <a:lnSpc>
                  <a:spcPct val="130000"/>
                </a:lnSpc>
                <a:spcBef>
                  <a:spcPts val="0"/>
                </a:spcBef>
                <a:spcAft>
                  <a:spcPts val="0"/>
                </a:spcAft>
                <a:buClrTx/>
                <a:buSzTx/>
                <a:buFontTx/>
                <a:buNone/>
                <a:tabLst/>
                <a:defRPr/>
              </a:pPr>
              <a:r>
                <a:rPr kumimoji="0" lang="zh-CN"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rPr>
                <a:t>能量分辨</a:t>
              </a:r>
              <a:endParaRPr kumimoji="0" lang="en-US" altLang="zh-CN"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endParaRPr>
            </a:p>
          </p:txBody>
        </p:sp>
        <p:cxnSp>
          <p:nvCxnSpPr>
            <p:cNvPr id="22" name="直接箭头连接符 21">
              <a:extLst>
                <a:ext uri="{FF2B5EF4-FFF2-40B4-BE49-F238E27FC236}">
                  <a16:creationId xmlns:a16="http://schemas.microsoft.com/office/drawing/2014/main" id="{FAB79252-3E3F-4A6E-BD83-6403BC076CCB}"/>
                </a:ext>
              </a:extLst>
            </p:cNvPr>
            <p:cNvCxnSpPr/>
            <p:nvPr/>
          </p:nvCxnSpPr>
          <p:spPr>
            <a:xfrm>
              <a:off x="1645920" y="4427621"/>
              <a:ext cx="0" cy="1126156"/>
            </a:xfrm>
            <a:prstGeom prst="straightConnector1">
              <a:avLst/>
            </a:prstGeom>
            <a:noFill/>
            <a:ln w="19050" cap="flat" cmpd="sng" algn="ctr">
              <a:solidFill>
                <a:sysClr val="windowText" lastClr="000000"/>
              </a:solidFill>
              <a:prstDash val="solid"/>
              <a:miter lim="800000"/>
              <a:tailEnd type="triangle"/>
            </a:ln>
            <a:effectLst/>
          </p:spPr>
        </p:cxnSp>
        <p:sp>
          <p:nvSpPr>
            <p:cNvPr id="23" name="文本框 22">
              <a:extLst>
                <a:ext uri="{FF2B5EF4-FFF2-40B4-BE49-F238E27FC236}">
                  <a16:creationId xmlns:a16="http://schemas.microsoft.com/office/drawing/2014/main" id="{9AD85746-E808-4244-8758-0F6A010655BB}"/>
                </a:ext>
              </a:extLst>
            </p:cNvPr>
            <p:cNvSpPr txBox="1"/>
            <p:nvPr/>
          </p:nvSpPr>
          <p:spPr>
            <a:xfrm>
              <a:off x="1642936" y="4652145"/>
              <a:ext cx="724878"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rPr>
                <a:t>1 GeV</a:t>
              </a:r>
              <a:endParaRPr kumimoji="0" lang="zh-CN" altLang="en-US"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endParaRPr>
            </a:p>
          </p:txBody>
        </p:sp>
      </p:grpSp>
      <p:grpSp>
        <p:nvGrpSpPr>
          <p:cNvPr id="29" name="组合 28">
            <a:extLst>
              <a:ext uri="{FF2B5EF4-FFF2-40B4-BE49-F238E27FC236}">
                <a16:creationId xmlns:a16="http://schemas.microsoft.com/office/drawing/2014/main" id="{A94F3A7F-5A90-4E8A-93D6-E4FFCE6454B9}"/>
              </a:ext>
            </a:extLst>
          </p:cNvPr>
          <p:cNvGrpSpPr/>
          <p:nvPr/>
        </p:nvGrpSpPr>
        <p:grpSpPr>
          <a:xfrm>
            <a:off x="6477000" y="3150427"/>
            <a:ext cx="4557846" cy="3402773"/>
            <a:chOff x="4572001" y="2596172"/>
            <a:chExt cx="4557846" cy="3402773"/>
          </a:xfrm>
        </p:grpSpPr>
        <p:pic>
          <p:nvPicPr>
            <p:cNvPr id="30" name="图片 29">
              <a:extLst>
                <a:ext uri="{FF2B5EF4-FFF2-40B4-BE49-F238E27FC236}">
                  <a16:creationId xmlns:a16="http://schemas.microsoft.com/office/drawing/2014/main" id="{D1303DBF-D514-4538-BA1C-02C0BDCF032A}"/>
                </a:ext>
              </a:extLst>
            </p:cNvPr>
            <p:cNvPicPr>
              <a:picLocks noChangeAspect="1"/>
            </p:cNvPicPr>
            <p:nvPr/>
          </p:nvPicPr>
          <p:blipFill rotWithShape="1">
            <a:blip r:embed="rId4">
              <a:extLst>
                <a:ext uri="{28A0092B-C50C-407E-A947-70E740481C1C}">
                  <a14:useLocalDpi xmlns:a14="http://schemas.microsoft.com/office/drawing/2010/main" val="0"/>
                </a:ext>
              </a:extLst>
            </a:blip>
            <a:srcRect t="6973" r="7914"/>
            <a:stretch/>
          </p:blipFill>
          <p:spPr>
            <a:xfrm>
              <a:off x="4572001" y="3045590"/>
              <a:ext cx="4557846" cy="2953355"/>
            </a:xfrm>
            <a:prstGeom prst="rect">
              <a:avLst/>
            </a:prstGeom>
          </p:spPr>
        </p:pic>
        <p:sp>
          <p:nvSpPr>
            <p:cNvPr id="31" name="矩形 30">
              <a:extLst>
                <a:ext uri="{FF2B5EF4-FFF2-40B4-BE49-F238E27FC236}">
                  <a16:creationId xmlns:a16="http://schemas.microsoft.com/office/drawing/2014/main" id="{0D3FD604-1DBE-4489-A62A-46B92EE7B279}"/>
                </a:ext>
              </a:extLst>
            </p:cNvPr>
            <p:cNvSpPr/>
            <p:nvPr/>
          </p:nvSpPr>
          <p:spPr>
            <a:xfrm>
              <a:off x="5413491" y="2596172"/>
              <a:ext cx="2874866" cy="449418"/>
            </a:xfrm>
            <a:prstGeom prst="rect">
              <a:avLst/>
            </a:prstGeom>
          </p:spPr>
          <p:txBody>
            <a:bodyPr wrap="square">
              <a:spAutoFit/>
            </a:bodyPr>
            <a:lstStyle/>
            <a:p>
              <a:pPr marL="0" marR="0" lvl="0" indent="0" algn="ctr" defTabSz="457200" eaLnBrk="1" fontAlgn="auto" latinLnBrk="0" hangingPunct="1">
                <a:lnSpc>
                  <a:spcPct val="130000"/>
                </a:lnSpc>
                <a:spcBef>
                  <a:spcPts val="0"/>
                </a:spcBef>
                <a:spcAft>
                  <a:spcPts val="0"/>
                </a:spcAft>
                <a:buClrTx/>
                <a:buSzTx/>
                <a:buFontTx/>
                <a:buNone/>
                <a:tabLst/>
                <a:defRPr/>
              </a:pPr>
              <a:r>
                <a:rPr kumimoji="0" lang="zh-CN"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rPr>
                <a:t>时间分辨</a:t>
              </a:r>
              <a:endParaRPr kumimoji="0" lang="en-US" altLang="zh-CN"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endParaRPr>
            </a:p>
          </p:txBody>
        </p:sp>
        <p:cxnSp>
          <p:nvCxnSpPr>
            <p:cNvPr id="32" name="直接箭头连接符 31">
              <a:extLst>
                <a:ext uri="{FF2B5EF4-FFF2-40B4-BE49-F238E27FC236}">
                  <a16:creationId xmlns:a16="http://schemas.microsoft.com/office/drawing/2014/main" id="{9BD2E176-767B-4438-B658-FD5BD351D3C9}"/>
                </a:ext>
              </a:extLst>
            </p:cNvPr>
            <p:cNvCxnSpPr/>
            <p:nvPr/>
          </p:nvCxnSpPr>
          <p:spPr>
            <a:xfrm>
              <a:off x="6175717" y="4490925"/>
              <a:ext cx="0" cy="1126156"/>
            </a:xfrm>
            <a:prstGeom prst="straightConnector1">
              <a:avLst/>
            </a:prstGeom>
            <a:noFill/>
            <a:ln w="19050" cap="flat" cmpd="sng" algn="ctr">
              <a:solidFill>
                <a:sysClr val="windowText" lastClr="000000"/>
              </a:solidFill>
              <a:prstDash val="solid"/>
              <a:miter lim="800000"/>
              <a:tailEnd type="triangle"/>
            </a:ln>
            <a:effectLst/>
          </p:spPr>
        </p:cxnSp>
        <p:sp>
          <p:nvSpPr>
            <p:cNvPr id="33" name="文本框 32">
              <a:extLst>
                <a:ext uri="{FF2B5EF4-FFF2-40B4-BE49-F238E27FC236}">
                  <a16:creationId xmlns:a16="http://schemas.microsoft.com/office/drawing/2014/main" id="{C20E4FAB-E0A7-4E0B-A6C6-119994FFE491}"/>
                </a:ext>
              </a:extLst>
            </p:cNvPr>
            <p:cNvSpPr txBox="1"/>
            <p:nvPr/>
          </p:nvSpPr>
          <p:spPr>
            <a:xfrm>
              <a:off x="6172733" y="4715449"/>
              <a:ext cx="724878"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rPr>
                <a:t>1 GeV</a:t>
              </a:r>
              <a:endParaRPr kumimoji="0" lang="zh-CN" altLang="en-US"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endParaRPr>
            </a:p>
          </p:txBody>
        </p:sp>
      </p:grpSp>
      <p:sp>
        <p:nvSpPr>
          <p:cNvPr id="35" name="文本框 34">
            <a:extLst>
              <a:ext uri="{FF2B5EF4-FFF2-40B4-BE49-F238E27FC236}">
                <a16:creationId xmlns:a16="http://schemas.microsoft.com/office/drawing/2014/main" id="{696545B0-C97F-4058-BBEC-4895A56E6874}"/>
              </a:ext>
            </a:extLst>
          </p:cNvPr>
          <p:cNvSpPr txBox="1"/>
          <p:nvPr/>
        </p:nvSpPr>
        <p:spPr>
          <a:xfrm>
            <a:off x="4953000" y="2061596"/>
            <a:ext cx="5067300" cy="449418"/>
          </a:xfrm>
          <a:prstGeom prst="rect">
            <a:avLst/>
          </a:prstGeom>
          <a:solidFill>
            <a:srgbClr val="ED7D31">
              <a:lumMod val="20000"/>
              <a:lumOff val="80000"/>
            </a:srgbClr>
          </a:solidFill>
          <a:effectLst>
            <a:outerShdw blurRad="50800" dist="38100" dir="2700000" algn="tl" rotWithShape="0">
              <a:prstClr val="black">
                <a:alpha val="40000"/>
              </a:prstClr>
            </a:outerShdw>
          </a:effectLst>
        </p:spPr>
        <p:txBody>
          <a:bodyPr wrap="square" lIns="180000" rIns="180000" rtlCol="0">
            <a:spAutoFit/>
          </a:bodyPr>
          <a:lstStyle/>
          <a:p>
            <a:pPr marL="0" marR="0" lvl="0" indent="0" defTabSz="457200" eaLnBrk="1" fontAlgn="auto" latinLnBrk="0" hangingPunct="1">
              <a:lnSpc>
                <a:spcPct val="130000"/>
              </a:lnSpc>
              <a:spcBef>
                <a:spcPts val="0"/>
              </a:spcBef>
              <a:spcAft>
                <a:spcPts val="0"/>
              </a:spcAft>
              <a:buClrTx/>
              <a:buSzTx/>
              <a:buFontTx/>
              <a:buNone/>
              <a:tabLst/>
              <a:defRPr/>
            </a:pPr>
            <a:r>
              <a:rPr kumimoji="0" lang="zh-CN"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楷体" panose="02010609060101010101" charset="-122"/>
              </a:rPr>
              <a:t>满足</a:t>
            </a:r>
            <a:r>
              <a:rPr kumimoji="0" lang="en-US" altLang="zh-CN"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楷体" panose="02010609060101010101" charset="-122"/>
              </a:rPr>
              <a:t>STCF ECAL</a:t>
            </a:r>
            <a:r>
              <a:rPr kumimoji="0" lang="zh-CN"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楷体" panose="02010609060101010101" charset="-122"/>
              </a:rPr>
              <a:t>对于时间能量测量的需求</a:t>
            </a:r>
          </a:p>
        </p:txBody>
      </p:sp>
    </p:spTree>
    <p:extLst>
      <p:ext uri="{BB962C8B-B14F-4D97-AF65-F5344CB8AC3E}">
        <p14:creationId xmlns:p14="http://schemas.microsoft.com/office/powerpoint/2010/main" val="365492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a:extLst>
              <a:ext uri="{FF2B5EF4-FFF2-40B4-BE49-F238E27FC236}">
                <a16:creationId xmlns:a16="http://schemas.microsoft.com/office/drawing/2014/main" id="{64D08696-492B-4262-FC0C-D7E8D2FE204B}"/>
              </a:ext>
            </a:extLst>
          </p:cNvPr>
          <p:cNvSpPr>
            <a:spLocks noGrp="1" noChangeArrowheads="1"/>
          </p:cNvSpPr>
          <p:nvPr>
            <p:ph type="title"/>
          </p:nvPr>
        </p:nvSpPr>
        <p:spPr>
          <a:xfrm>
            <a:off x="304800" y="240283"/>
            <a:ext cx="5029200" cy="563562"/>
          </a:xfrm>
        </p:spPr>
        <p:txBody>
          <a:bodyPr vert="horz" wrap="square" lIns="72000" tIns="45720" rIns="72000" bIns="45720" numCol="1" anchor="ctr" anchorCtr="0" compatLnSpc="1">
            <a:normAutofit fontScale="90000"/>
          </a:bodyPr>
          <a:lstStyle/>
          <a:p>
            <a:pPr algn="l" eaLnBrk="1" hangingPunct="1"/>
            <a:r>
              <a:rPr lang="zh-CN" altLang="en-US" b="1" dirty="0">
                <a:latin typeface="微软雅黑" panose="020B0503020204020204" pitchFamily="34" charset="-122"/>
                <a:ea typeface="微软雅黑" panose="020B0503020204020204" pitchFamily="34" charset="-122"/>
              </a:rPr>
              <a:t>目录</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152400" y="1069975"/>
            <a:ext cx="10210800" cy="5202238"/>
          </a:xfrm>
        </p:spPr>
        <p:txBody>
          <a:bodyPr vert="horz" wrap="square" lIns="180000" tIns="180000" rIns="180000" bIns="180000" numCol="1" anchor="t" anchorCtr="0" compatLnSpc="1"/>
          <a:lstStyle/>
          <a:p>
            <a:pPr marL="0" indent="-457200" eaLnBrk="1" hangingPunct="1">
              <a:spcBef>
                <a:spcPts val="1200"/>
              </a:spcBef>
              <a:buFont typeface="+mj-lt"/>
              <a:buAutoNum type="arabicPeriod"/>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项目背景</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读出电子学设计</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束流测试</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总结与展望</a:t>
            </a:r>
            <a:endParaRPr lang="zh-CN" altLang="zh-CN"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71500" indent="-571500" eaLnBrk="1" hangingPunct="1">
              <a:buNone/>
            </a:pPr>
            <a:endParaRPr lang="en-US" altLang="zh-CN" sz="2000" dirty="0">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C4756E4E-E3EB-491C-8F12-4871AEC57F1A}"/>
              </a:ext>
            </a:extLst>
          </p:cNvPr>
          <p:cNvSpPr>
            <a:spLocks noGrp="1"/>
          </p:cNvSpPr>
          <p:nvPr>
            <p:ph type="sldNum" sz="quarter" idx="12"/>
          </p:nvPr>
        </p:nvSpPr>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2</a:t>
            </a:fld>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048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303102-B201-4A3D-870B-02883362473A}"/>
              </a:ext>
            </a:extLst>
          </p:cNvPr>
          <p:cNvSpPr>
            <a:spLocks noGrp="1"/>
          </p:cNvSpPr>
          <p:nvPr>
            <p:ph type="title"/>
          </p:nvPr>
        </p:nvSpPr>
        <p:spPr/>
        <p:txBody>
          <a:bodyPr/>
          <a:lstStyle/>
          <a:p>
            <a:r>
              <a:rPr lang="zh-CN" altLang="en-US" sz="3600" b="1" dirty="0">
                <a:latin typeface="微软雅黑" panose="020B0503020204020204" pitchFamily="34" charset="-122"/>
                <a:ea typeface="微软雅黑" panose="020B0503020204020204" pitchFamily="34" charset="-122"/>
              </a:rPr>
              <a:t>束流测试</a:t>
            </a:r>
            <a:endParaRPr lang="zh-CN" altLang="en-US" sz="3600" dirty="0"/>
          </a:p>
        </p:txBody>
      </p:sp>
      <p:sp>
        <p:nvSpPr>
          <p:cNvPr id="11" name="内容占位符 2">
            <a:extLst>
              <a:ext uri="{FF2B5EF4-FFF2-40B4-BE49-F238E27FC236}">
                <a16:creationId xmlns:a16="http://schemas.microsoft.com/office/drawing/2014/main" id="{42A9479A-58E2-4629-89B0-9EA17789C3EF}"/>
              </a:ext>
            </a:extLst>
          </p:cNvPr>
          <p:cNvSpPr txBox="1">
            <a:spLocks/>
          </p:cNvSpPr>
          <p:nvPr/>
        </p:nvSpPr>
        <p:spPr>
          <a:xfrm>
            <a:off x="169292" y="1125437"/>
            <a:ext cx="5393308" cy="43513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Aft>
                <a:spcPts val="0"/>
              </a:spcAft>
              <a:buFont typeface="Wingdings" panose="05000000000000000000" pitchFamily="2" charset="2"/>
              <a:buChar char="Ø"/>
            </a:pPr>
            <a:r>
              <a:rPr lang="zh-CN" altLang="en-US" sz="2400" dirty="0">
                <a:solidFill>
                  <a:prstClr val="black"/>
                </a:solidFill>
                <a:ea typeface="微软雅黑" panose="020B0503020204020204" pitchFamily="34" charset="-122"/>
              </a:rPr>
              <a:t> 高本底模拟测试</a:t>
            </a:r>
            <a:endParaRPr lang="en-US" altLang="zh-CN" sz="2400" dirty="0">
              <a:solidFill>
                <a:prstClr val="black"/>
              </a:solidFill>
              <a:ea typeface="微软雅黑" panose="020B0503020204020204" pitchFamily="34" charset="-122"/>
            </a:endParaRPr>
          </a:p>
          <a:p>
            <a:pPr lvl="1" fontAlgn="auto">
              <a:lnSpc>
                <a:spcPct val="150000"/>
              </a:lnSpc>
              <a:spcAft>
                <a:spcPts val="0"/>
              </a:spcAft>
            </a:pPr>
            <a:r>
              <a:rPr lang="zh-CN" altLang="en-US" dirty="0">
                <a:solidFill>
                  <a:prstClr val="black"/>
                </a:solidFill>
                <a:ea typeface="微软雅黑" panose="020B0503020204020204" pitchFamily="34" charset="-122"/>
              </a:rPr>
              <a:t>在 </a:t>
            </a:r>
            <a:r>
              <a:rPr lang="en-US" altLang="zh-CN" dirty="0">
                <a:solidFill>
                  <a:prstClr val="black"/>
                </a:solidFill>
                <a:ea typeface="微软雅黑" panose="020B0503020204020204" pitchFamily="34" charset="-122"/>
              </a:rPr>
              <a:t>1 GeV </a:t>
            </a:r>
            <a:r>
              <a:rPr lang="zh-CN" altLang="en-US" dirty="0">
                <a:solidFill>
                  <a:prstClr val="black"/>
                </a:solidFill>
                <a:ea typeface="微软雅黑" panose="020B0503020204020204" pitchFamily="34" charset="-122"/>
              </a:rPr>
              <a:t>电子束事例上叠加随机 </a:t>
            </a:r>
            <a:r>
              <a:rPr lang="en-US" altLang="zh-CN" dirty="0">
                <a:solidFill>
                  <a:prstClr val="black"/>
                </a:solidFill>
                <a:ea typeface="微软雅黑" panose="020B0503020204020204" pitchFamily="34" charset="-122"/>
              </a:rPr>
              <a:t>LED </a:t>
            </a:r>
            <a:r>
              <a:rPr lang="zh-CN" altLang="en-US" dirty="0">
                <a:solidFill>
                  <a:prstClr val="black"/>
                </a:solidFill>
                <a:ea typeface="微软雅黑" panose="020B0503020204020204" pitchFamily="34" charset="-122"/>
              </a:rPr>
              <a:t>本底</a:t>
            </a:r>
            <a:endParaRPr lang="en-US" altLang="zh-CN" dirty="0">
              <a:solidFill>
                <a:prstClr val="black"/>
              </a:solidFill>
              <a:ea typeface="微软雅黑" panose="020B0503020204020204" pitchFamily="34" charset="-122"/>
            </a:endParaRPr>
          </a:p>
          <a:p>
            <a:pPr lvl="1" fontAlgn="auto">
              <a:lnSpc>
                <a:spcPct val="150000"/>
              </a:lnSpc>
              <a:spcAft>
                <a:spcPts val="0"/>
              </a:spcAft>
            </a:pPr>
            <a:r>
              <a:rPr lang="zh-CN" altLang="en-US" dirty="0">
                <a:solidFill>
                  <a:prstClr val="black"/>
                </a:solidFill>
                <a:ea typeface="微软雅黑" panose="020B0503020204020204" pitchFamily="34" charset="-122"/>
              </a:rPr>
              <a:t>本底频率从 </a:t>
            </a:r>
            <a:r>
              <a:rPr lang="en-US" altLang="zh-CN" dirty="0">
                <a:solidFill>
                  <a:prstClr val="black"/>
                </a:solidFill>
                <a:ea typeface="微软雅黑" panose="020B0503020204020204" pitchFamily="34" charset="-122"/>
              </a:rPr>
              <a:t>1 MHz </a:t>
            </a:r>
            <a:r>
              <a:rPr lang="zh-CN" altLang="en-US" dirty="0">
                <a:solidFill>
                  <a:prstClr val="black"/>
                </a:solidFill>
                <a:ea typeface="微软雅黑" panose="020B0503020204020204" pitchFamily="34" charset="-122"/>
              </a:rPr>
              <a:t>扫描至 </a:t>
            </a:r>
            <a:r>
              <a:rPr lang="en-US" altLang="zh-CN" dirty="0">
                <a:solidFill>
                  <a:prstClr val="black"/>
                </a:solidFill>
                <a:ea typeface="微软雅黑" panose="020B0503020204020204" pitchFamily="34" charset="-122"/>
              </a:rPr>
              <a:t>14 MHz</a:t>
            </a:r>
          </a:p>
          <a:p>
            <a:pPr lvl="1" fontAlgn="auto">
              <a:lnSpc>
                <a:spcPct val="150000"/>
              </a:lnSpc>
              <a:spcAft>
                <a:spcPts val="0"/>
              </a:spcAft>
            </a:pPr>
            <a:r>
              <a:rPr lang="zh-CN" altLang="en-US" dirty="0">
                <a:solidFill>
                  <a:prstClr val="black"/>
                </a:solidFill>
                <a:ea typeface="微软雅黑" panose="020B0503020204020204" pitchFamily="34" charset="-122"/>
              </a:rPr>
              <a:t>直接寻峰随本底频率升高明显退化</a:t>
            </a:r>
            <a:endParaRPr lang="en-US" altLang="zh-CN" dirty="0">
              <a:solidFill>
                <a:prstClr val="black"/>
              </a:solidFill>
              <a:ea typeface="微软雅黑" panose="020B0503020204020204" pitchFamily="34" charset="-122"/>
            </a:endParaRPr>
          </a:p>
          <a:p>
            <a:pPr lvl="1" fontAlgn="auto">
              <a:lnSpc>
                <a:spcPct val="150000"/>
              </a:lnSpc>
              <a:spcAft>
                <a:spcPts val="0"/>
              </a:spcAft>
            </a:pPr>
            <a:r>
              <a:rPr lang="zh-CN" altLang="en-US" dirty="0">
                <a:solidFill>
                  <a:prstClr val="black"/>
                </a:solidFill>
                <a:ea typeface="微软雅黑" panose="020B0503020204020204" pitchFamily="34" charset="-122"/>
              </a:rPr>
              <a:t>堆积矫正算法减小了堆积对主事例能量重建的影响</a:t>
            </a:r>
            <a:endParaRPr lang="en-US" altLang="zh-CN" dirty="0">
              <a:solidFill>
                <a:prstClr val="black"/>
              </a:solidFill>
              <a:ea typeface="微软雅黑" panose="020B0503020204020204" pitchFamily="34" charset="-122"/>
            </a:endParaRPr>
          </a:p>
        </p:txBody>
      </p:sp>
      <p:grpSp>
        <p:nvGrpSpPr>
          <p:cNvPr id="5" name="组合 4">
            <a:extLst>
              <a:ext uri="{FF2B5EF4-FFF2-40B4-BE49-F238E27FC236}">
                <a16:creationId xmlns:a16="http://schemas.microsoft.com/office/drawing/2014/main" id="{D218FA4B-B517-4825-BB54-1DBE2E7A493B}"/>
              </a:ext>
            </a:extLst>
          </p:cNvPr>
          <p:cNvGrpSpPr/>
          <p:nvPr/>
        </p:nvGrpSpPr>
        <p:grpSpPr>
          <a:xfrm>
            <a:off x="5638800" y="1381225"/>
            <a:ext cx="6767434" cy="5032320"/>
            <a:chOff x="4876800" y="1414481"/>
            <a:chExt cx="6767434" cy="5032320"/>
          </a:xfrm>
        </p:grpSpPr>
        <p:sp>
          <p:nvSpPr>
            <p:cNvPr id="16" name="文本框 15">
              <a:extLst>
                <a:ext uri="{FF2B5EF4-FFF2-40B4-BE49-F238E27FC236}">
                  <a16:creationId xmlns:a16="http://schemas.microsoft.com/office/drawing/2014/main" id="{5596CEBC-CB40-4967-8C2B-3DF8686E8C19}"/>
                </a:ext>
              </a:extLst>
            </p:cNvPr>
            <p:cNvSpPr txBox="1"/>
            <p:nvPr/>
          </p:nvSpPr>
          <p:spPr>
            <a:xfrm>
              <a:off x="4876801" y="5416149"/>
              <a:ext cx="6767433" cy="369332"/>
            </a:xfrm>
            <a:prstGeom prst="rect">
              <a:avLst/>
            </a:prstGeom>
            <a:noFill/>
          </p:spPr>
          <p:txBody>
            <a:bodyPr wrap="square" rtlCol="0">
              <a:spAutoFit/>
            </a:bodyPr>
            <a:lstStyle/>
            <a:p>
              <a:pPr algn="ctr" defTabSz="457200" eaLnBrk="1" fontAlgn="auto" hangingPunct="1">
                <a:spcBef>
                  <a:spcPts val="0"/>
                </a:spcBef>
                <a:spcAft>
                  <a:spcPts val="0"/>
                </a:spcAft>
              </a:pPr>
              <a:r>
                <a:rPr lang="zh-CN" altLang="en-US" baseline="0" dirty="0">
                  <a:solidFill>
                    <a:prstClr val="black"/>
                  </a:solidFill>
                  <a:latin typeface="Times New Roman" panose="02020603050405020304" pitchFamily="18" charset="0"/>
                  <a:ea typeface="黑体" panose="02010609060101010101" pitchFamily="49" charset="-122"/>
                </a:rPr>
                <a:t>电子束能量 </a:t>
              </a:r>
              <a:r>
                <a:rPr lang="en-US" altLang="zh-CN" baseline="0" dirty="0">
                  <a:solidFill>
                    <a:prstClr val="black"/>
                  </a:solidFill>
                  <a:latin typeface="Times New Roman" panose="02020603050405020304" pitchFamily="18" charset="0"/>
                  <a:ea typeface="黑体" panose="02010609060101010101" pitchFamily="49" charset="-122"/>
                </a:rPr>
                <a:t>1 GeV</a:t>
              </a:r>
              <a:r>
                <a:rPr lang="zh-CN" altLang="en-US" baseline="0" dirty="0">
                  <a:solidFill>
                    <a:prstClr val="black"/>
                  </a:solidFill>
                  <a:latin typeface="Times New Roman" panose="02020603050405020304" pitchFamily="18" charset="0"/>
                  <a:ea typeface="黑体" panose="02010609060101010101" pitchFamily="49" charset="-122"/>
                </a:rPr>
                <a:t>，本底能量 </a:t>
              </a:r>
              <a:r>
                <a:rPr lang="en-US" altLang="zh-CN" baseline="0" dirty="0">
                  <a:solidFill>
                    <a:prstClr val="black"/>
                  </a:solidFill>
                  <a:latin typeface="Times New Roman" panose="02020603050405020304" pitchFamily="18" charset="0"/>
                  <a:ea typeface="黑体" panose="02010609060101010101" pitchFamily="49" charset="-122"/>
                </a:rPr>
                <a:t>1MeV ~ 14 MeV</a:t>
              </a:r>
              <a:endParaRPr lang="zh-CN" altLang="en-US" sz="2800" baseline="0" dirty="0">
                <a:solidFill>
                  <a:prstClr val="black"/>
                </a:solidFill>
                <a:latin typeface="Times New Roman" panose="02020603050405020304" pitchFamily="18" charset="0"/>
                <a:ea typeface="黑体" panose="02010609060101010101" pitchFamily="49" charset="-122"/>
              </a:endParaRPr>
            </a:p>
          </p:txBody>
        </p:sp>
        <p:sp>
          <p:nvSpPr>
            <p:cNvPr id="21" name="文本框 20">
              <a:extLst>
                <a:ext uri="{FF2B5EF4-FFF2-40B4-BE49-F238E27FC236}">
                  <a16:creationId xmlns:a16="http://schemas.microsoft.com/office/drawing/2014/main" id="{0DD124E2-F5FD-4DF2-BC14-E2695428FB9E}"/>
                </a:ext>
              </a:extLst>
            </p:cNvPr>
            <p:cNvSpPr txBox="1"/>
            <p:nvPr/>
          </p:nvSpPr>
          <p:spPr>
            <a:xfrm>
              <a:off x="6316883" y="6068812"/>
              <a:ext cx="3551254" cy="377989"/>
            </a:xfrm>
            <a:prstGeom prst="rect">
              <a:avLst/>
            </a:prstGeom>
            <a:solidFill>
              <a:srgbClr val="ED7D31">
                <a:lumMod val="20000"/>
                <a:lumOff val="80000"/>
              </a:srgbClr>
            </a:solidFill>
            <a:effectLst>
              <a:outerShdw blurRad="50800" dist="38100" dir="2700000" algn="tl" rotWithShape="0">
                <a:prstClr val="black">
                  <a:alpha val="40000"/>
                </a:prstClr>
              </a:outerShdw>
            </a:effectLst>
          </p:spPr>
          <p:txBody>
            <a:bodyPr wrap="square" lIns="180000" rIns="180000" rtlCol="0">
              <a:spAutoFit/>
            </a:bodyPr>
            <a:lstStyle/>
            <a:p>
              <a:pPr marL="0" marR="0" lvl="0" indent="0" algn="ctr" defTabSz="457200" eaLnBrk="1" fontAlgn="auto" latinLnBrk="0" hangingPunct="1">
                <a:lnSpc>
                  <a:spcPct val="130000"/>
                </a:lnSpc>
                <a:spcBef>
                  <a:spcPts val="0"/>
                </a:spcBef>
                <a:spcAft>
                  <a:spcPts val="0"/>
                </a:spcAft>
                <a:buClrTx/>
                <a:buSzTx/>
                <a:buFontTx/>
                <a:buNone/>
                <a:tabLst/>
                <a:defRPr/>
              </a:pPr>
              <a:r>
                <a:rPr kumimoji="0" lang="zh-CN" altLang="en-US"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楷体" panose="02010609060101010101" charset="-122"/>
                </a:rPr>
                <a:t>算法对堆积效应可以实现有效改善</a:t>
              </a:r>
            </a:p>
          </p:txBody>
        </p:sp>
        <p:pic>
          <p:nvPicPr>
            <p:cNvPr id="4" name="图片 3">
              <a:extLst>
                <a:ext uri="{FF2B5EF4-FFF2-40B4-BE49-F238E27FC236}">
                  <a16:creationId xmlns:a16="http://schemas.microsoft.com/office/drawing/2014/main" id="{501DB80D-6548-4554-A4CD-30DBACDEF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414481"/>
              <a:ext cx="6333229" cy="4062294"/>
            </a:xfrm>
            <a:prstGeom prst="rect">
              <a:avLst/>
            </a:prstGeom>
          </p:spPr>
        </p:pic>
      </p:grpSp>
    </p:spTree>
    <p:extLst>
      <p:ext uri="{BB962C8B-B14F-4D97-AF65-F5344CB8AC3E}">
        <p14:creationId xmlns:p14="http://schemas.microsoft.com/office/powerpoint/2010/main" val="3645823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303102-B201-4A3D-870B-02883362473A}"/>
              </a:ext>
            </a:extLst>
          </p:cNvPr>
          <p:cNvSpPr>
            <a:spLocks noGrp="1"/>
          </p:cNvSpPr>
          <p:nvPr>
            <p:ph type="title"/>
          </p:nvPr>
        </p:nvSpPr>
        <p:spPr/>
        <p:txBody>
          <a:bodyPr/>
          <a:lstStyle/>
          <a:p>
            <a:r>
              <a:rPr lang="zh-CN" altLang="en-US" sz="3600" b="1" dirty="0">
                <a:latin typeface="微软雅黑" panose="020B0503020204020204" pitchFamily="34" charset="-122"/>
                <a:ea typeface="微软雅黑" panose="020B0503020204020204" pitchFamily="34" charset="-122"/>
              </a:rPr>
              <a:t>束流测试</a:t>
            </a:r>
            <a:endParaRPr lang="zh-CN" altLang="en-US" sz="3600" dirty="0"/>
          </a:p>
        </p:txBody>
      </p:sp>
      <p:sp>
        <p:nvSpPr>
          <p:cNvPr id="11" name="内容占位符 2">
            <a:extLst>
              <a:ext uri="{FF2B5EF4-FFF2-40B4-BE49-F238E27FC236}">
                <a16:creationId xmlns:a16="http://schemas.microsoft.com/office/drawing/2014/main" id="{42A9479A-58E2-4629-89B0-9EA17789C3EF}"/>
              </a:ext>
            </a:extLst>
          </p:cNvPr>
          <p:cNvSpPr txBox="1">
            <a:spLocks/>
          </p:cNvSpPr>
          <p:nvPr/>
        </p:nvSpPr>
        <p:spPr>
          <a:xfrm>
            <a:off x="169292" y="1125437"/>
            <a:ext cx="539330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Aft>
                <a:spcPts val="0"/>
              </a:spcAft>
              <a:buFont typeface="Wingdings" panose="05000000000000000000" pitchFamily="2" charset="2"/>
              <a:buChar char="Ø"/>
            </a:pPr>
            <a:r>
              <a:rPr lang="zh-CN" altLang="en-US" sz="2400" dirty="0">
                <a:solidFill>
                  <a:prstClr val="black"/>
                </a:solidFill>
                <a:ea typeface="微软雅黑" panose="020B0503020204020204" pitchFamily="34" charset="-122"/>
              </a:rPr>
              <a:t> 粒子鉴别测试</a:t>
            </a:r>
            <a:endParaRPr lang="en-US" altLang="zh-CN" sz="2400" dirty="0">
              <a:solidFill>
                <a:prstClr val="black"/>
              </a:solidFill>
              <a:ea typeface="微软雅黑" panose="020B0503020204020204" pitchFamily="34" charset="-122"/>
            </a:endParaRPr>
          </a:p>
          <a:p>
            <a:pPr lvl="1" fontAlgn="auto">
              <a:lnSpc>
                <a:spcPct val="150000"/>
              </a:lnSpc>
              <a:spcAft>
                <a:spcPts val="0"/>
              </a:spcAft>
            </a:pPr>
            <a:r>
              <a:rPr lang="zh-CN" altLang="en-US" sz="2000" dirty="0">
                <a:solidFill>
                  <a:prstClr val="black"/>
                </a:solidFill>
                <a:ea typeface="微软雅黑" panose="020B0503020204020204" pitchFamily="34" charset="-122"/>
              </a:rPr>
              <a:t>利用束流中的缪子、电子和强子事例测试鉴别特征</a:t>
            </a:r>
            <a:endParaRPr lang="en-US" altLang="zh-CN" sz="2000" dirty="0">
              <a:solidFill>
                <a:prstClr val="black"/>
              </a:solidFill>
              <a:ea typeface="微软雅黑" panose="020B0503020204020204" pitchFamily="34" charset="-122"/>
            </a:endParaRPr>
          </a:p>
          <a:p>
            <a:pPr lvl="1" fontAlgn="auto">
              <a:lnSpc>
                <a:spcPct val="150000"/>
              </a:lnSpc>
              <a:spcAft>
                <a:spcPts val="0"/>
              </a:spcAft>
            </a:pPr>
            <a:r>
              <a:rPr lang="zh-CN" altLang="en-US" sz="2000" dirty="0">
                <a:solidFill>
                  <a:prstClr val="black"/>
                </a:solidFill>
                <a:ea typeface="微软雅黑" panose="020B0503020204020204" pitchFamily="34" charset="-122"/>
                <a:cs typeface="Times New Roman" panose="02020603050405020304" pitchFamily="18" charset="0"/>
              </a:rPr>
              <a:t>缪子、电子、强子在特征空间中呈现可分离分布</a:t>
            </a:r>
            <a:endParaRPr lang="en-US" altLang="zh-CN" sz="2000" dirty="0">
              <a:solidFill>
                <a:prstClr val="black"/>
              </a:solidFill>
              <a:ea typeface="微软雅黑" panose="020B0503020204020204" pitchFamily="34" charset="-122"/>
              <a:cs typeface="Times New Roman" panose="02020603050405020304" pitchFamily="18" charset="0"/>
            </a:endParaRPr>
          </a:p>
          <a:p>
            <a:pPr lvl="1" fontAlgn="auto">
              <a:lnSpc>
                <a:spcPct val="150000"/>
              </a:lnSpc>
              <a:spcAft>
                <a:spcPts val="0"/>
              </a:spcAft>
            </a:pPr>
            <a:r>
              <a:rPr lang="zh-CN" altLang="en-US" sz="2000" dirty="0">
                <a:solidFill>
                  <a:prstClr val="black"/>
                </a:solidFill>
                <a:ea typeface="微软雅黑" panose="020B0503020204020204" pitchFamily="34" charset="-122"/>
                <a:cs typeface="Times New Roman" panose="02020603050405020304" pitchFamily="18" charset="0"/>
              </a:rPr>
              <a:t>结果说明局部波形形态中包含可用于 </a:t>
            </a:r>
            <a:r>
              <a:rPr lang="en-US" altLang="zh-CN" sz="2000" dirty="0">
                <a:solidFill>
                  <a:prstClr val="black"/>
                </a:solidFill>
                <a:ea typeface="微软雅黑" panose="020B0503020204020204" pitchFamily="34" charset="-122"/>
                <a:cs typeface="Times New Roman" panose="02020603050405020304" pitchFamily="18" charset="0"/>
              </a:rPr>
              <a:t>PID </a:t>
            </a:r>
            <a:r>
              <a:rPr lang="zh-CN" altLang="en-US" sz="2000" dirty="0">
                <a:solidFill>
                  <a:prstClr val="black"/>
                </a:solidFill>
                <a:ea typeface="微软雅黑" panose="020B0503020204020204" pitchFamily="34" charset="-122"/>
                <a:cs typeface="Times New Roman" panose="02020603050405020304" pitchFamily="18" charset="0"/>
              </a:rPr>
              <a:t>的信息</a:t>
            </a:r>
            <a:endParaRPr lang="en-US" altLang="zh-CN" sz="2000" dirty="0">
              <a:solidFill>
                <a:prstClr val="black"/>
              </a:solidFill>
              <a:ea typeface="微软雅黑" panose="020B0503020204020204" pitchFamily="34" charset="-122"/>
              <a:cs typeface="Times New Roman" panose="02020603050405020304" pitchFamily="18" charset="0"/>
            </a:endParaRPr>
          </a:p>
        </p:txBody>
      </p:sp>
      <p:grpSp>
        <p:nvGrpSpPr>
          <p:cNvPr id="3" name="组合 2">
            <a:extLst>
              <a:ext uri="{FF2B5EF4-FFF2-40B4-BE49-F238E27FC236}">
                <a16:creationId xmlns:a16="http://schemas.microsoft.com/office/drawing/2014/main" id="{435AA85D-E93E-4218-BFC6-4CAA00598258}"/>
              </a:ext>
            </a:extLst>
          </p:cNvPr>
          <p:cNvGrpSpPr/>
          <p:nvPr/>
        </p:nvGrpSpPr>
        <p:grpSpPr>
          <a:xfrm>
            <a:off x="6144983" y="1524000"/>
            <a:ext cx="5269447" cy="4416589"/>
            <a:chOff x="6144983" y="1524000"/>
            <a:chExt cx="5269447" cy="4416589"/>
          </a:xfrm>
        </p:grpSpPr>
        <p:sp>
          <p:nvSpPr>
            <p:cNvPr id="8" name="文本框 7">
              <a:extLst>
                <a:ext uri="{FF2B5EF4-FFF2-40B4-BE49-F238E27FC236}">
                  <a16:creationId xmlns:a16="http://schemas.microsoft.com/office/drawing/2014/main" id="{EDC38B83-E8DF-4C93-AE33-3329DAF21046}"/>
                </a:ext>
              </a:extLst>
            </p:cNvPr>
            <p:cNvSpPr txBox="1"/>
            <p:nvPr/>
          </p:nvSpPr>
          <p:spPr>
            <a:xfrm>
              <a:off x="6934200" y="5562600"/>
              <a:ext cx="4061257" cy="377989"/>
            </a:xfrm>
            <a:prstGeom prst="rect">
              <a:avLst/>
            </a:prstGeom>
            <a:solidFill>
              <a:srgbClr val="ED7D31">
                <a:lumMod val="20000"/>
                <a:lumOff val="80000"/>
              </a:srgbClr>
            </a:solidFill>
            <a:effectLst>
              <a:outerShdw blurRad="50800" dist="38100" dir="2700000" algn="tl" rotWithShape="0">
                <a:prstClr val="black">
                  <a:alpha val="40000"/>
                </a:prstClr>
              </a:outerShdw>
            </a:effectLst>
          </p:spPr>
          <p:txBody>
            <a:bodyPr wrap="square" lIns="180000" rIns="180000" rtlCol="0">
              <a:spAutoFit/>
            </a:bodyPr>
            <a:lstStyle/>
            <a:p>
              <a:pPr marL="0" marR="0" lvl="0" indent="0" algn="ctr" defTabSz="457200" eaLnBrk="1" fontAlgn="auto" latinLnBrk="0" hangingPunct="1">
                <a:lnSpc>
                  <a:spcPct val="130000"/>
                </a:lnSpc>
                <a:spcBef>
                  <a:spcPts val="0"/>
                </a:spcBef>
                <a:spcAft>
                  <a:spcPts val="0"/>
                </a:spcAft>
                <a:buClrTx/>
                <a:buSzTx/>
                <a:buFontTx/>
                <a:buNone/>
                <a:tabLst/>
                <a:defRPr/>
              </a:pPr>
              <a:r>
                <a:rPr kumimoji="0" lang="zh-CN" altLang="en-US" sz="1600" b="0" i="0" u="none" strike="noStrike" kern="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楷体" panose="02010609060101010101" charset="-122"/>
                </a:rPr>
                <a:t>算法可以对光子与中性强子进行有效鉴别</a:t>
              </a:r>
            </a:p>
          </p:txBody>
        </p:sp>
        <p:pic>
          <p:nvPicPr>
            <p:cNvPr id="10" name="图片 9">
              <a:extLst>
                <a:ext uri="{FF2B5EF4-FFF2-40B4-BE49-F238E27FC236}">
                  <a16:creationId xmlns:a16="http://schemas.microsoft.com/office/drawing/2014/main" id="{5181012B-D1E4-4ED6-AB53-7A4E3F27FD6E}"/>
                </a:ext>
              </a:extLst>
            </p:cNvPr>
            <p:cNvPicPr/>
            <p:nvPr/>
          </p:nvPicPr>
          <p:blipFill rotWithShape="1">
            <a:blip r:embed="rId3"/>
            <a:srcRect l="5710" r="7852"/>
            <a:stretch/>
          </p:blipFill>
          <p:spPr bwMode="auto">
            <a:xfrm>
              <a:off x="6144983" y="1524000"/>
              <a:ext cx="5269447" cy="3592324"/>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989855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a:extLst>
              <a:ext uri="{FF2B5EF4-FFF2-40B4-BE49-F238E27FC236}">
                <a16:creationId xmlns:a16="http://schemas.microsoft.com/office/drawing/2014/main" id="{64D08696-492B-4262-FC0C-D7E8D2FE204B}"/>
              </a:ext>
            </a:extLst>
          </p:cNvPr>
          <p:cNvSpPr>
            <a:spLocks noGrp="1" noChangeArrowheads="1"/>
          </p:cNvSpPr>
          <p:nvPr>
            <p:ph type="title"/>
          </p:nvPr>
        </p:nvSpPr>
        <p:spPr>
          <a:xfrm>
            <a:off x="304800" y="240283"/>
            <a:ext cx="5029200" cy="563562"/>
          </a:xfrm>
        </p:spPr>
        <p:txBody>
          <a:bodyPr vert="horz" wrap="square" lIns="72000" tIns="45720" rIns="72000" bIns="45720" numCol="1" anchor="ctr" anchorCtr="0" compatLnSpc="1">
            <a:normAutofit fontScale="90000"/>
          </a:bodyPr>
          <a:lstStyle/>
          <a:p>
            <a:pPr algn="l" eaLnBrk="1" hangingPunct="1"/>
            <a:r>
              <a:rPr lang="zh-CN" altLang="en-US" b="1" dirty="0">
                <a:latin typeface="微软雅黑" panose="020B0503020204020204" pitchFamily="34" charset="-122"/>
                <a:ea typeface="微软雅黑" panose="020B0503020204020204" pitchFamily="34" charset="-122"/>
              </a:rPr>
              <a:t>目录</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152400" y="1069975"/>
            <a:ext cx="10210800" cy="5202238"/>
          </a:xfrm>
        </p:spPr>
        <p:txBody>
          <a:bodyPr vert="horz" wrap="square" lIns="180000" tIns="180000" rIns="180000" bIns="180000" numCol="1" anchor="t" anchorCtr="0" compatLnSpc="1"/>
          <a:lstStyle/>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项目背景</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读出电子学设计</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束流测试</a:t>
            </a:r>
            <a:endParaRPr lang="en-US" altLang="zh-CN"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0" indent="-457200" eaLnBrk="1" hangingPunct="1">
              <a:spcBef>
                <a:spcPts val="1200"/>
              </a:spcBef>
              <a:buFont typeface="+mj-lt"/>
              <a:buAutoNum type="arabicPeriod"/>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总结与展望</a:t>
            </a:r>
            <a:endParaRPr lang="zh-CN" altLang="zh-CN" dirty="0">
              <a:latin typeface="微软雅黑" panose="020B0503020204020204" pitchFamily="34" charset="-122"/>
              <a:ea typeface="微软雅黑" panose="020B0503020204020204" pitchFamily="34" charset="-122"/>
              <a:cs typeface="Times New Roman" panose="02020603050405020304" pitchFamily="18" charset="0"/>
            </a:endParaRPr>
          </a:p>
          <a:p>
            <a:pPr marL="571500" indent="-571500" eaLnBrk="1" hangingPunct="1">
              <a:buNone/>
            </a:pPr>
            <a:endParaRPr lang="en-US" altLang="zh-CN" sz="2000" dirty="0">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C4756E4E-E3EB-491C-8F12-4871AEC57F1A}"/>
              </a:ext>
            </a:extLst>
          </p:cNvPr>
          <p:cNvSpPr>
            <a:spLocks noGrp="1"/>
          </p:cNvSpPr>
          <p:nvPr>
            <p:ph type="sldNum" sz="quarter" idx="12"/>
          </p:nvPr>
        </p:nvSpPr>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22</a:t>
            </a:fld>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08240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11"/>
          <p:cNvSpPr>
            <a:spLocks noGrp="1" noChangeArrowheads="1"/>
          </p:cNvSpPr>
          <p:nvPr>
            <p:ph type="title"/>
          </p:nvPr>
        </p:nvSpPr>
        <p:spPr>
          <a:xfrm>
            <a:off x="304800" y="274638"/>
            <a:ext cx="7306792" cy="563562"/>
          </a:xfrm>
        </p:spPr>
        <p:txBody>
          <a:bodyPr>
            <a:normAutofit fontScale="90000"/>
          </a:bodyPr>
          <a:lstStyle/>
          <a:p>
            <a:pPr algn="l" eaLnBrk="1" hangingPunct="1"/>
            <a:r>
              <a:rPr lang="zh-CN" altLang="en-US" sz="4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总结与展望</a:t>
            </a:r>
            <a:endParaRPr lang="en-US" altLang="zh-CN" sz="4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148" name="Rectangle 10"/>
          <p:cNvSpPr>
            <a:spLocks noGrp="1" noChangeArrowheads="1"/>
          </p:cNvSpPr>
          <p:nvPr>
            <p:ph idx="1"/>
          </p:nvPr>
        </p:nvSpPr>
        <p:spPr>
          <a:xfrm>
            <a:off x="76200" y="1062662"/>
            <a:ext cx="12039600" cy="5529262"/>
          </a:xfrm>
        </p:spPr>
        <p:txBody>
          <a:bodyPr>
            <a:normAutofit/>
          </a:bodyPr>
          <a:lstStyle/>
          <a:p>
            <a:pPr>
              <a:lnSpc>
                <a:spcPct val="150000"/>
              </a:lnSpc>
              <a:spcBef>
                <a:spcPct val="0"/>
              </a:spcBef>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 总结</a:t>
            </a:r>
            <a:endParaRPr lang="en-US" altLang="zh-CN" sz="2400" dirty="0">
              <a:latin typeface="微软雅黑" panose="020B0503020204020204" pitchFamily="34" charset="-122"/>
              <a:ea typeface="微软雅黑" panose="020B0503020204020204" pitchFamily="34" charset="-122"/>
            </a:endParaRPr>
          </a:p>
          <a:p>
            <a:pPr lvl="1">
              <a:lnSpc>
                <a:spcPct val="150000"/>
              </a:lnSpc>
              <a:spcBef>
                <a:spcPct val="0"/>
              </a:spcBef>
              <a:buFont typeface="Wingdings" panose="05000000000000000000" pitchFamily="2" charset="2"/>
              <a:buChar char="Ø"/>
            </a:pPr>
            <a:r>
              <a:rPr lang="zh-CN" altLang="en-US" sz="2000" dirty="0">
                <a:latin typeface="微软雅黑" panose="020B0503020204020204" pitchFamily="34" charset="-122"/>
                <a:ea typeface="微软雅黑" panose="020B0503020204020204" pitchFamily="34" charset="-122"/>
              </a:rPr>
              <a:t>完成面向 </a:t>
            </a:r>
            <a:r>
              <a:rPr lang="en-US" altLang="zh-CN" sz="2000" dirty="0">
                <a:latin typeface="微软雅黑" panose="020B0503020204020204" pitchFamily="34" charset="-122"/>
                <a:ea typeface="微软雅黑" panose="020B0503020204020204" pitchFamily="34" charset="-122"/>
              </a:rPr>
              <a:t>5 x 5 </a:t>
            </a:r>
            <a:r>
              <a:rPr lang="en-US" altLang="zh-CN" sz="2000" dirty="0" err="1">
                <a:latin typeface="微软雅黑" panose="020B0503020204020204" pitchFamily="34" charset="-122"/>
                <a:ea typeface="微软雅黑" panose="020B0503020204020204" pitchFamily="34" charset="-122"/>
              </a:rPr>
              <a:t>pCsI</a:t>
            </a: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晶体阵列的 </a:t>
            </a:r>
            <a:r>
              <a:rPr lang="en-US" altLang="zh-CN" sz="2000" dirty="0">
                <a:latin typeface="微软雅黑" panose="020B0503020204020204" pitchFamily="34" charset="-122"/>
                <a:ea typeface="微软雅黑" panose="020B0503020204020204" pitchFamily="34" charset="-122"/>
              </a:rPr>
              <a:t>STCF ECAL </a:t>
            </a:r>
            <a:r>
              <a:rPr lang="zh-CN" altLang="en-US" sz="2000" dirty="0">
                <a:latin typeface="微软雅黑" panose="020B0503020204020204" pitchFamily="34" charset="-122"/>
                <a:ea typeface="微软雅黑" panose="020B0503020204020204" pitchFamily="34" charset="-122"/>
              </a:rPr>
              <a:t>读出电子学样机研制</a:t>
            </a:r>
            <a:endParaRPr lang="en-US" altLang="zh-CN" sz="2000" dirty="0">
              <a:latin typeface="微软雅黑" panose="020B0503020204020204" pitchFamily="34" charset="-122"/>
              <a:ea typeface="微软雅黑" panose="020B0503020204020204" pitchFamily="34" charset="-122"/>
            </a:endParaRPr>
          </a:p>
          <a:p>
            <a:pPr lvl="1">
              <a:lnSpc>
                <a:spcPct val="150000"/>
              </a:lnSpc>
              <a:spcBef>
                <a:spcPct val="0"/>
              </a:spcBef>
              <a:buFont typeface="Wingdings" panose="05000000000000000000" pitchFamily="2" charset="2"/>
              <a:buChar char="Ø"/>
            </a:pPr>
            <a:r>
              <a:rPr lang="zh-CN" altLang="en-US" sz="2000" dirty="0">
                <a:latin typeface="微软雅黑" panose="020B0503020204020204" pitchFamily="34" charset="-122"/>
                <a:ea typeface="微软雅黑" panose="020B0503020204020204" pitchFamily="34" charset="-122"/>
              </a:rPr>
              <a:t>提出了一种用于高事例率量能器的堆积矫正和粒子鉴别算法</a:t>
            </a:r>
            <a:endParaRPr lang="en-US" altLang="zh-CN" sz="2000" dirty="0">
              <a:latin typeface="微软雅黑" panose="020B0503020204020204" pitchFamily="34" charset="-122"/>
              <a:ea typeface="微软雅黑" panose="020B0503020204020204" pitchFamily="34" charset="-122"/>
            </a:endParaRPr>
          </a:p>
          <a:p>
            <a:pPr lvl="1">
              <a:lnSpc>
                <a:spcPct val="150000"/>
              </a:lnSpc>
              <a:spcBef>
                <a:spcPct val="0"/>
              </a:spcBef>
              <a:buFont typeface="Wingdings" panose="05000000000000000000" pitchFamily="2" charset="2"/>
              <a:buChar char="Ø"/>
            </a:pPr>
            <a:r>
              <a:rPr lang="zh-CN" altLang="en-US" sz="2000" dirty="0">
                <a:latin typeface="微软雅黑" panose="020B0503020204020204" pitchFamily="34" charset="-122"/>
                <a:ea typeface="微软雅黑" panose="020B0503020204020204" pitchFamily="34" charset="-122"/>
              </a:rPr>
              <a:t>进行束流测试验证了样机与算法的性能</a:t>
            </a:r>
            <a:endParaRPr lang="en-US" altLang="zh-CN" sz="2000" dirty="0">
              <a:latin typeface="微软雅黑" panose="020B0503020204020204" pitchFamily="34" charset="-122"/>
              <a:ea typeface="微软雅黑" panose="020B0503020204020204" pitchFamily="34" charset="-122"/>
            </a:endParaRPr>
          </a:p>
          <a:p>
            <a:pPr>
              <a:lnSpc>
                <a:spcPct val="150000"/>
              </a:lnSpc>
              <a:spcBef>
                <a:spcPct val="0"/>
              </a:spcBef>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 展望</a:t>
            </a:r>
          </a:p>
          <a:p>
            <a:pPr lvl="1">
              <a:lnSpc>
                <a:spcPct val="150000"/>
              </a:lnSpc>
              <a:spcBef>
                <a:spcPct val="0"/>
              </a:spcBef>
              <a:buFont typeface="Wingdings" panose="05000000000000000000" pitchFamily="2" charset="2"/>
              <a:buChar char="Ø"/>
            </a:pPr>
            <a:r>
              <a:rPr lang="zh-CN" altLang="en-US" sz="2000" dirty="0">
                <a:latin typeface="微软雅黑" panose="020B0503020204020204" pitchFamily="34" charset="-122"/>
                <a:ea typeface="微软雅黑" panose="020B0503020204020204" pitchFamily="34" charset="-122"/>
              </a:rPr>
              <a:t>使用 </a:t>
            </a:r>
            <a:r>
              <a:rPr lang="en-US" altLang="zh-CN" sz="2000" dirty="0">
                <a:latin typeface="微软雅黑" panose="020B0503020204020204" pitchFamily="34" charset="-122"/>
                <a:ea typeface="微软雅黑" panose="020B0503020204020204" pitchFamily="34" charset="-122"/>
              </a:rPr>
              <a:t>ASIC </a:t>
            </a:r>
            <a:r>
              <a:rPr lang="zh-CN" altLang="en-US" sz="2000" dirty="0">
                <a:latin typeface="微软雅黑" panose="020B0503020204020204" pitchFamily="34" charset="-122"/>
                <a:ea typeface="微软雅黑" panose="020B0503020204020204" pitchFamily="34" charset="-122"/>
              </a:rPr>
              <a:t>集成前端模拟电路与数字化，提升集成度，降低功耗。</a:t>
            </a:r>
            <a:endParaRPr lang="en-US" altLang="zh-CN" sz="2000" dirty="0">
              <a:latin typeface="微软雅黑" panose="020B0503020204020204" pitchFamily="34" charset="-122"/>
              <a:ea typeface="微软雅黑" panose="020B0503020204020204" pitchFamily="34" charset="-122"/>
            </a:endParaRPr>
          </a:p>
          <a:p>
            <a:pPr lvl="1">
              <a:lnSpc>
                <a:spcPct val="150000"/>
              </a:lnSpc>
              <a:spcBef>
                <a:spcPct val="0"/>
              </a:spcBef>
              <a:buFont typeface="Wingdings" panose="05000000000000000000" pitchFamily="2" charset="2"/>
              <a:buChar char="Ø"/>
            </a:pPr>
            <a:r>
              <a:rPr lang="zh-CN" altLang="en-US" sz="2000" dirty="0">
                <a:latin typeface="微软雅黑" panose="020B0503020204020204" pitchFamily="34" charset="-122"/>
                <a:ea typeface="微软雅黑" panose="020B0503020204020204" pitchFamily="34" charset="-122"/>
              </a:rPr>
              <a:t>探索轻量化神经网络算法在堆积矫正与粒子鉴别中的应用。</a:t>
            </a:r>
            <a:endParaRPr lang="en-US" altLang="zh-CN" sz="2000" dirty="0">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6B296D11-57F2-40DF-9446-3583EB96262C}"/>
              </a:ext>
            </a:extLst>
          </p:cNvPr>
          <p:cNvSpPr>
            <a:spLocks noGrp="1"/>
          </p:cNvSpPr>
          <p:nvPr>
            <p:ph type="sldNum" sz="quarter" idx="12"/>
          </p:nvPr>
        </p:nvSpPr>
        <p:spPr>
          <a:xfrm>
            <a:off x="8610600" y="6356350"/>
            <a:ext cx="2989142" cy="365125"/>
          </a:xfrm>
        </p:spPr>
        <p:txBody>
          <a:bodyPr/>
          <a:lstStyle/>
          <a:p>
            <a:pPr>
              <a:defRPr/>
            </a:pPr>
            <a:fld id="{6C2A7AD2-CA2E-4C84-BB18-ED18032A4255}" type="slidenum">
              <a:rPr lang="en-US" altLang="zh-CN" smtClean="0">
                <a:latin typeface="微软雅黑" panose="020B0503020204020204" pitchFamily="34" charset="-122"/>
                <a:ea typeface="微软雅黑" panose="020B0503020204020204" pitchFamily="34" charset="-122"/>
              </a:rPr>
              <a:t>23</a:t>
            </a:fld>
            <a:endParaRPr lang="en-US" altLang="zh-CN" dirty="0">
              <a:latin typeface="微软雅黑" panose="020B0503020204020204" pitchFamily="34" charset="-122"/>
              <a:ea typeface="微软雅黑" panose="020B0503020204020204" pitchFamily="34" charset="-122"/>
            </a:endParaRPr>
          </a:p>
        </p:txBody>
      </p:sp>
      <p:sp>
        <p:nvSpPr>
          <p:cNvPr id="6" name="Rectangle 2">
            <a:extLst>
              <a:ext uri="{FF2B5EF4-FFF2-40B4-BE49-F238E27FC236}">
                <a16:creationId xmlns:a16="http://schemas.microsoft.com/office/drawing/2014/main" id="{A4EB1B33-D567-41F7-8CF1-99E086E9957D}"/>
              </a:ext>
            </a:extLst>
          </p:cNvPr>
          <p:cNvSpPr>
            <a:spLocks noChangeArrowheads="1"/>
          </p:cNvSpPr>
          <p:nvPr/>
        </p:nvSpPr>
        <p:spPr bwMode="auto">
          <a:xfrm>
            <a:off x="1524000" y="-138499"/>
            <a:ext cx="2012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14153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3C3B11-3709-3332-566F-4EE737E6D273}"/>
              </a:ext>
            </a:extLst>
          </p:cNvPr>
          <p:cNvSpPr>
            <a:spLocks noGrp="1"/>
          </p:cNvSpPr>
          <p:nvPr>
            <p:ph type="title"/>
          </p:nvPr>
        </p:nvSpPr>
        <p:spPr/>
        <p:txBody>
          <a:bodyPr/>
          <a:lstStyle/>
          <a:p>
            <a:pPr fontAlgn="auto">
              <a:spcAft>
                <a:spcPts val="0"/>
              </a:spcAft>
            </a:pPr>
            <a:r>
              <a:rPr lang="zh-CN" altLang="en-US" b="1" baseline="0" dirty="0">
                <a:solidFill>
                  <a:schemeClr val="bg1"/>
                </a:solidFill>
                <a:latin typeface="微软雅黑" panose="020B0503020204020204" pitchFamily="34" charset="-122"/>
                <a:ea typeface="微软雅黑" panose="020B0503020204020204" pitchFamily="34" charset="-122"/>
              </a:rPr>
              <a:t>谢谢大家</a:t>
            </a:r>
            <a:r>
              <a:rPr lang="en-US" altLang="zh-CN" b="1" baseline="0" dirty="0">
                <a:solidFill>
                  <a:schemeClr val="bg1"/>
                </a:solidFill>
                <a:latin typeface="微软雅黑" panose="020B0503020204020204" pitchFamily="34" charset="-122"/>
                <a:ea typeface="微软雅黑" panose="020B0503020204020204" pitchFamily="34" charset="-122"/>
              </a:rPr>
              <a:t>!</a:t>
            </a:r>
            <a:endParaRPr lang="zh-CN" altLang="zh-CN" b="1" baseline="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02961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7CB3FE-9C21-1D38-2AB8-FF21F6337F78}"/>
              </a:ext>
            </a:extLst>
          </p:cNvPr>
          <p:cNvSpPr>
            <a:spLocks noGrp="1"/>
          </p:cNvSpPr>
          <p:nvPr>
            <p:ph type="title"/>
          </p:nvPr>
        </p:nvSpPr>
        <p:spPr/>
        <p:txBody>
          <a:bodyPr/>
          <a:lstStyle/>
          <a:p>
            <a:r>
              <a:rPr lang="en-US" altLang="zh-CN" dirty="0"/>
              <a:t>BACKUP</a:t>
            </a:r>
            <a:endParaRPr lang="zh-CN" altLang="en-US" dirty="0"/>
          </a:p>
        </p:txBody>
      </p:sp>
      <p:sp>
        <p:nvSpPr>
          <p:cNvPr id="4" name="灯片编号占位符 3">
            <a:extLst>
              <a:ext uri="{FF2B5EF4-FFF2-40B4-BE49-F238E27FC236}">
                <a16:creationId xmlns:a16="http://schemas.microsoft.com/office/drawing/2014/main" id="{C903BC6E-D752-FC1B-DA5B-FA8EE435D43F}"/>
              </a:ext>
            </a:extLst>
          </p:cNvPr>
          <p:cNvSpPr>
            <a:spLocks noGrp="1"/>
          </p:cNvSpPr>
          <p:nvPr>
            <p:ph type="sldNum" sz="quarter" idx="12"/>
          </p:nvPr>
        </p:nvSpPr>
        <p:spPr/>
        <p:txBody>
          <a:bodyPr/>
          <a:lstStyle/>
          <a:p>
            <a:pPr>
              <a:defRPr/>
            </a:pPr>
            <a:fld id="{C6D2EA35-B9E7-4123-AE8D-9E1BF7B5E8B8}" type="slidenum">
              <a:rPr lang="en-US" altLang="zh-CN" smtClean="0"/>
              <a:pPr>
                <a:defRPr/>
              </a:pPr>
              <a:t>25</a:t>
            </a:fld>
            <a:endParaRPr lang="en-US" altLang="zh-CN" dirty="0"/>
          </a:p>
        </p:txBody>
      </p:sp>
      <p:pic>
        <p:nvPicPr>
          <p:cNvPr id="6" name="图片 5">
            <a:extLst>
              <a:ext uri="{FF2B5EF4-FFF2-40B4-BE49-F238E27FC236}">
                <a16:creationId xmlns:a16="http://schemas.microsoft.com/office/drawing/2014/main" id="{D2249BDA-62F6-AA2A-E701-0F18C985E9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71600"/>
            <a:ext cx="11538595" cy="4419600"/>
          </a:xfrm>
          <a:prstGeom prst="rect">
            <a:avLst/>
          </a:prstGeom>
        </p:spPr>
      </p:pic>
    </p:spTree>
    <p:extLst>
      <p:ext uri="{BB962C8B-B14F-4D97-AF65-F5344CB8AC3E}">
        <p14:creationId xmlns:p14="http://schemas.microsoft.com/office/powerpoint/2010/main" val="2890669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35C982-4088-7752-FC6D-8A0FDBDB91F2}"/>
              </a:ext>
            </a:extLst>
          </p:cNvPr>
          <p:cNvSpPr>
            <a:spLocks noGrp="1"/>
          </p:cNvSpPr>
          <p:nvPr>
            <p:ph type="title"/>
          </p:nvPr>
        </p:nvSpPr>
        <p:spPr/>
        <p:txBody>
          <a:bodyPr/>
          <a:lstStyle/>
          <a:p>
            <a:r>
              <a:rPr lang="en-US" altLang="zh-CN" dirty="0"/>
              <a:t>BACKUP</a:t>
            </a:r>
            <a:endParaRPr lang="zh-CN" altLang="en-US" dirty="0"/>
          </a:p>
        </p:txBody>
      </p:sp>
      <p:sp>
        <p:nvSpPr>
          <p:cNvPr id="4" name="灯片编号占位符 3">
            <a:extLst>
              <a:ext uri="{FF2B5EF4-FFF2-40B4-BE49-F238E27FC236}">
                <a16:creationId xmlns:a16="http://schemas.microsoft.com/office/drawing/2014/main" id="{CD0DA71D-197C-6146-A6F9-C0C4308E3130}"/>
              </a:ext>
            </a:extLst>
          </p:cNvPr>
          <p:cNvSpPr>
            <a:spLocks noGrp="1"/>
          </p:cNvSpPr>
          <p:nvPr>
            <p:ph type="sldNum" sz="quarter" idx="12"/>
          </p:nvPr>
        </p:nvSpPr>
        <p:spPr/>
        <p:txBody>
          <a:bodyPr/>
          <a:lstStyle/>
          <a:p>
            <a:pPr>
              <a:defRPr/>
            </a:pPr>
            <a:fld id="{C6D2EA35-B9E7-4123-AE8D-9E1BF7B5E8B8}" type="slidenum">
              <a:rPr lang="en-US" altLang="zh-CN" smtClean="0"/>
              <a:pPr>
                <a:defRPr/>
              </a:pPr>
              <a:t>26</a:t>
            </a:fld>
            <a:endParaRPr lang="en-US" altLang="zh-CN" dirty="0"/>
          </a:p>
        </p:txBody>
      </p:sp>
      <p:pic>
        <p:nvPicPr>
          <p:cNvPr id="8" name="图片 7">
            <a:extLst>
              <a:ext uri="{FF2B5EF4-FFF2-40B4-BE49-F238E27FC236}">
                <a16:creationId xmlns:a16="http://schemas.microsoft.com/office/drawing/2014/main" id="{0E22FF46-D702-5087-8D06-6196B3EEA0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859" y="1473159"/>
            <a:ext cx="6199735" cy="4546641"/>
          </a:xfrm>
          <a:prstGeom prst="rect">
            <a:avLst/>
          </a:prstGeom>
        </p:spPr>
      </p:pic>
      <p:sp>
        <p:nvSpPr>
          <p:cNvPr id="10" name="Rectangle 10">
            <a:extLst>
              <a:ext uri="{FF2B5EF4-FFF2-40B4-BE49-F238E27FC236}">
                <a16:creationId xmlns:a16="http://schemas.microsoft.com/office/drawing/2014/main" id="{C255AB3C-A167-AD12-F365-158D2743C7EC}"/>
              </a:ext>
            </a:extLst>
          </p:cNvPr>
          <p:cNvSpPr txBox="1">
            <a:spLocks noChangeArrowheads="1"/>
          </p:cNvSpPr>
          <p:nvPr/>
        </p:nvSpPr>
        <p:spPr>
          <a:xfrm>
            <a:off x="6504535" y="1371600"/>
            <a:ext cx="5562600"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逻辑实现</a:t>
            </a:r>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计算时幅信息序列并筛选事例</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查表生成对应模板贡献</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在输出域扣除已识别事例的尾部响应</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对剩余波形继续搜索后续事例</a:t>
            </a:r>
            <a:endParaRPr lang="en-US" altLang="zh-CN" dirty="0">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a16="http://schemas.microsoft.com/office/drawing/2014/main" id="{42381C62-7013-33D1-6B53-9C601EDA7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8559" y="4114800"/>
            <a:ext cx="5639736" cy="2275121"/>
          </a:xfrm>
          <a:prstGeom prst="rect">
            <a:avLst/>
          </a:prstGeom>
        </p:spPr>
      </p:pic>
      <p:sp>
        <p:nvSpPr>
          <p:cNvPr id="3" name="文本框 2">
            <a:extLst>
              <a:ext uri="{FF2B5EF4-FFF2-40B4-BE49-F238E27FC236}">
                <a16:creationId xmlns:a16="http://schemas.microsoft.com/office/drawing/2014/main" id="{A37C4178-2000-D634-CBC0-313E2EB8B7FF}"/>
              </a:ext>
            </a:extLst>
          </p:cNvPr>
          <p:cNvSpPr txBox="1"/>
          <p:nvPr/>
        </p:nvSpPr>
        <p:spPr>
          <a:xfrm>
            <a:off x="1631576" y="788894"/>
            <a:ext cx="0" cy="0"/>
          </a:xfrm>
          <a:prstGeom prst="rect">
            <a:avLst/>
          </a:prstGeom>
        </p:spPr>
        <p:txBody>
          <a:bodyPr vert="horz" wrap="none" lIns="91440" tIns="45720" rIns="91440" bIns="45720" rtlCol="0">
            <a:normAutofit fontScale="25000" lnSpcReduction="20000"/>
          </a:bodyPr>
          <a:lstStyle/>
          <a:p>
            <a:pPr algn="l" fontAlgn="auto">
              <a:lnSpc>
                <a:spcPct val="150000"/>
              </a:lnSpc>
              <a:spcAft>
                <a:spcPts val="0"/>
              </a:spcAft>
              <a:buFont typeface="Wingdings" panose="05000000000000000000" pitchFamily="2" charset="2"/>
              <a:buChar char="Ø"/>
            </a:pPr>
            <a:endParaRPr lang="zh-CN" altLang="en-US" sz="24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690714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9A6CE9-71BA-414A-9AF3-99A49AD1FC9D}"/>
              </a:ext>
            </a:extLst>
          </p:cNvPr>
          <p:cNvSpPr>
            <a:spLocks noGrp="1"/>
          </p:cNvSpPr>
          <p:nvPr>
            <p:ph type="title"/>
          </p:nvPr>
        </p:nvSpPr>
        <p:spPr/>
        <p:txBody>
          <a:bodyPr/>
          <a:lstStyle/>
          <a:p>
            <a:r>
              <a:rPr lang="en-US" altLang="zh-CN"/>
              <a:t>BACKUP</a:t>
            </a:r>
            <a:endParaRPr lang="zh-CN" altLang="en-US" dirty="0"/>
          </a:p>
        </p:txBody>
      </p:sp>
      <p:sp>
        <p:nvSpPr>
          <p:cNvPr id="4" name="灯片编号占位符 3">
            <a:extLst>
              <a:ext uri="{FF2B5EF4-FFF2-40B4-BE49-F238E27FC236}">
                <a16:creationId xmlns:a16="http://schemas.microsoft.com/office/drawing/2014/main" id="{C4DCFE79-D5DD-4BB7-8D8F-1799FBE8595F}"/>
              </a:ext>
            </a:extLst>
          </p:cNvPr>
          <p:cNvSpPr>
            <a:spLocks noGrp="1"/>
          </p:cNvSpPr>
          <p:nvPr>
            <p:ph type="sldNum" sz="quarter" idx="12"/>
          </p:nvPr>
        </p:nvSpPr>
        <p:spPr/>
        <p:txBody>
          <a:bodyPr/>
          <a:lstStyle/>
          <a:p>
            <a:pPr>
              <a:defRPr/>
            </a:pPr>
            <a:fld id="{C6D2EA35-B9E7-4123-AE8D-9E1BF7B5E8B8}" type="slidenum">
              <a:rPr lang="en-US" altLang="zh-CN" smtClean="0"/>
              <a:pPr>
                <a:defRPr/>
              </a:pPr>
              <a:t>27</a:t>
            </a:fld>
            <a:endParaRPr lang="en-US" altLang="zh-CN" dirty="0"/>
          </a:p>
        </p:txBody>
      </p:sp>
      <p:pic>
        <p:nvPicPr>
          <p:cNvPr id="6" name="图片 5">
            <a:extLst>
              <a:ext uri="{FF2B5EF4-FFF2-40B4-BE49-F238E27FC236}">
                <a16:creationId xmlns:a16="http://schemas.microsoft.com/office/drawing/2014/main" id="{DAC55FC0-A45D-4457-8211-8301BF8B92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 y="2057400"/>
            <a:ext cx="11049000" cy="4226431"/>
          </a:xfrm>
          <a:prstGeom prst="rect">
            <a:avLst/>
          </a:prstGeom>
        </p:spPr>
      </p:pic>
      <p:sp>
        <p:nvSpPr>
          <p:cNvPr id="7" name="Rectangle 10">
            <a:extLst>
              <a:ext uri="{FF2B5EF4-FFF2-40B4-BE49-F238E27FC236}">
                <a16:creationId xmlns:a16="http://schemas.microsoft.com/office/drawing/2014/main" id="{3D6B4F68-1EB3-45B0-9212-DAFB93C5B6F5}"/>
              </a:ext>
            </a:extLst>
          </p:cNvPr>
          <p:cNvSpPr txBox="1">
            <a:spLocks noChangeArrowheads="1"/>
          </p:cNvSpPr>
          <p:nvPr/>
        </p:nvSpPr>
        <p:spPr>
          <a:xfrm>
            <a:off x="170328" y="1115545"/>
            <a:ext cx="6916272" cy="4904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en-US" altLang="zh-CN" sz="3200" dirty="0">
                <a:latin typeface="微软雅黑" panose="020B0503020204020204" pitchFamily="34" charset="-122"/>
                <a:ea typeface="微软雅黑" panose="020B0503020204020204" pitchFamily="34" charset="-122"/>
              </a:rPr>
              <a:t> </a:t>
            </a:r>
            <a:r>
              <a:rPr lang="zh-CN" altLang="en-US" sz="3200" dirty="0">
                <a:latin typeface="微软雅黑" panose="020B0503020204020204" pitchFamily="34" charset="-122"/>
                <a:ea typeface="微软雅黑" panose="020B0503020204020204" pitchFamily="34" charset="-122"/>
              </a:rPr>
              <a:t>逻辑实现：</a:t>
            </a:r>
            <a:endParaRPr lang="en-US" altLang="zh-CN" sz="2000" dirty="0">
              <a:latin typeface="微软雅黑" panose="020B0503020204020204" pitchFamily="34" charset="-122"/>
              <a:ea typeface="微软雅黑" panose="020B0503020204020204" pitchFamily="34" charset="-122"/>
            </a:endParaRPr>
          </a:p>
          <a:p>
            <a:pPr marL="457200" lvl="1" indent="0" fontAlgn="auto">
              <a:lnSpc>
                <a:spcPct val="100000"/>
              </a:lnSpc>
              <a:spcAft>
                <a:spcPts val="0"/>
              </a:spcAft>
              <a:buNone/>
            </a:pPr>
            <a:endParaRPr lang="en-US"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98251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11">
            <a:extLst>
              <a:ext uri="{FF2B5EF4-FFF2-40B4-BE49-F238E27FC236}">
                <a16:creationId xmlns:a16="http://schemas.microsoft.com/office/drawing/2014/main" id="{EA00891C-BD4D-4C8B-8D8C-5B2C279F1290}"/>
              </a:ext>
            </a:extLst>
          </p:cNvPr>
          <p:cNvSpPr>
            <a:spLocks noGrp="1" noChangeArrowheads="1"/>
          </p:cNvSpPr>
          <p:nvPr>
            <p:ph type="title"/>
          </p:nvPr>
        </p:nvSpPr>
        <p:spPr>
          <a:xfrm>
            <a:off x="152400" y="274638"/>
            <a:ext cx="6858000" cy="563562"/>
          </a:xfrm>
        </p:spPr>
        <p:txBody>
          <a:bodyPr>
            <a:normAutofit fontScale="90000"/>
          </a:bodyPr>
          <a:lstStyle/>
          <a:p>
            <a:pPr algn="l" eaLnBrk="1" hangingPunct="1"/>
            <a:r>
              <a:rPr lang="zh-CN" altLang="en-US" sz="4000" b="1" dirty="0">
                <a:solidFill>
                  <a:schemeClr val="bg1"/>
                </a:solidFill>
                <a:latin typeface="微软雅黑" panose="020B0503020204020204" pitchFamily="34" charset="-122"/>
                <a:ea typeface="微软雅黑" panose="020B0503020204020204" pitchFamily="34" charset="-122"/>
              </a:rPr>
              <a:t>研究背景 </a:t>
            </a:r>
            <a:r>
              <a:rPr lang="en-US" altLang="zh-CN" sz="4000" b="1" dirty="0">
                <a:solidFill>
                  <a:schemeClr val="bg1"/>
                </a:solidFill>
                <a:latin typeface="微软雅黑" panose="020B0503020204020204" pitchFamily="34" charset="-122"/>
                <a:ea typeface="微软雅黑" panose="020B0503020204020204" pitchFamily="34" charset="-122"/>
              </a:rPr>
              <a:t>– </a:t>
            </a:r>
            <a:r>
              <a:rPr lang="zh-CN" altLang="en-US" sz="4000" b="1" dirty="0">
                <a:solidFill>
                  <a:schemeClr val="bg1"/>
                </a:solidFill>
                <a:latin typeface="微软雅黑" panose="020B0503020204020204" pitchFamily="34" charset="-122"/>
                <a:ea typeface="微软雅黑" panose="020B0503020204020204" pitchFamily="34" charset="-122"/>
              </a:rPr>
              <a:t>陶粲对撞机</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 name="灯片编号占位符 3">
            <a:extLst>
              <a:ext uri="{FF2B5EF4-FFF2-40B4-BE49-F238E27FC236}">
                <a16:creationId xmlns:a16="http://schemas.microsoft.com/office/drawing/2014/main" id="{A185A6B4-3AE3-48A1-AD7B-A7253F79DAC4}"/>
              </a:ext>
            </a:extLst>
          </p:cNvPr>
          <p:cNvSpPr>
            <a:spLocks noGrp="1"/>
          </p:cNvSpPr>
          <p:nvPr>
            <p:ph type="sldNum" sz="quarter" idx="12"/>
          </p:nvPr>
        </p:nvSpPr>
        <p:spPr>
          <a:xfrm>
            <a:off x="8610600" y="6416675"/>
            <a:ext cx="2743200" cy="365125"/>
          </a:xfrm>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3</a:t>
            </a:fld>
            <a:endParaRPr lang="en-US" altLang="zh-CN" dirty="0">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34C114F0-6C24-412D-890D-7CB4D837573E}"/>
              </a:ext>
            </a:extLst>
          </p:cNvPr>
          <p:cNvSpPr txBox="1"/>
          <p:nvPr/>
        </p:nvSpPr>
        <p:spPr>
          <a:xfrm>
            <a:off x="381000" y="1219200"/>
            <a:ext cx="5638800" cy="4644156"/>
          </a:xfrm>
          <a:prstGeom prst="rect">
            <a:avLst/>
          </a:prstGeom>
          <a:noFill/>
        </p:spPr>
        <p:txBody>
          <a:bodyPr wrap="square">
            <a:spAutoFit/>
          </a:bodyPr>
          <a:lstStyle/>
          <a:p>
            <a:pPr marL="228600" marR="0" lvl="0" indent="-228600" algn="l" defTabSz="914400" rtl="0" eaLnBrk="1" fontAlgn="auto" latinLnBrk="0" hangingPunct="1">
              <a:lnSpc>
                <a:spcPct val="130000"/>
              </a:lnSpc>
              <a:spcBef>
                <a:spcPts val="1000"/>
              </a:spcBef>
              <a:spcAft>
                <a:spcPts val="0"/>
              </a:spcAft>
              <a:buClrTx/>
              <a:buSzTx/>
              <a:buFont typeface="Wingdings" panose="05000000000000000000" pitchFamily="2" charset="2"/>
              <a:buChar char="Ø"/>
              <a:tabLst/>
              <a:defRPr/>
            </a:pPr>
            <a:r>
              <a:rPr lang="zh-CN" altLang="en-US" sz="2000" baseline="0" dirty="0">
                <a:solidFill>
                  <a:prstClr val="black"/>
                </a:solidFill>
                <a:latin typeface="微软雅黑" panose="020B0503020204020204" pitchFamily="34" charset="-122"/>
                <a:ea typeface="微软雅黑" panose="020B0503020204020204" pitchFamily="34" charset="-122"/>
              </a:rPr>
              <a:t> 陶粲物理的研究内容</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强子物理（强子谱学、奇异强子寻找等）</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lang="zh-CN" altLang="en-US" sz="2000" baseline="0" dirty="0">
                <a:solidFill>
                  <a:prstClr val="black"/>
                </a:solidFill>
                <a:latin typeface="微软雅黑" panose="020B0503020204020204" pitchFamily="34" charset="-122"/>
                <a:ea typeface="微软雅黑" panose="020B0503020204020204" pitchFamily="34" charset="-122"/>
              </a:rPr>
              <a:t>量子色动力学（参数精确测量等）</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电弱理论检验等 （</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CP</a:t>
            </a:r>
            <a:r>
              <a:rPr lang="zh-CN" altLang="en-US" sz="2000" baseline="0" dirty="0">
                <a:solidFill>
                  <a:prstClr val="black"/>
                </a:solidFill>
                <a:latin typeface="微软雅黑" panose="020B0503020204020204" pitchFamily="34" charset="-122"/>
                <a:ea typeface="微软雅黑" panose="020B0503020204020204" pitchFamily="34" charset="-122"/>
              </a:rPr>
              <a:t>破缺等</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lang="zh-CN" altLang="en-US" sz="2000" baseline="0" dirty="0">
                <a:solidFill>
                  <a:prstClr val="black"/>
                </a:solidFill>
                <a:latin typeface="微软雅黑" panose="020B0503020204020204" pitchFamily="34" charset="-122"/>
                <a:ea typeface="微软雅黑" panose="020B0503020204020204" pitchFamily="34" charset="-122"/>
              </a:rPr>
              <a:t>新物理（暗物质寻找等）</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marL="342900" indent="-342900" eaLnBrk="1" fontAlgn="auto" hangingPunct="1">
              <a:lnSpc>
                <a:spcPct val="130000"/>
              </a:lnSpc>
              <a:spcBef>
                <a:spcPts val="1000"/>
              </a:spcBef>
              <a:spcAft>
                <a:spcPts val="0"/>
              </a:spcAft>
              <a:buFont typeface="Wingdings" panose="05000000000000000000" pitchFamily="2" charset="2"/>
              <a:buChar char="Ø"/>
              <a:defRPr/>
            </a:pPr>
            <a:r>
              <a:rPr lang="zh-CN" altLang="en-US" sz="2000" baseline="0" dirty="0">
                <a:solidFill>
                  <a:prstClr val="black"/>
                </a:solidFill>
                <a:latin typeface="微软雅黑" panose="020B0503020204020204" pitchFamily="34" charset="-122"/>
                <a:ea typeface="微软雅黑" panose="020B0503020204020204" pitchFamily="34" charset="-122"/>
              </a:rPr>
              <a:t>陶粲物理的研究方法</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lang="zh-CN" altLang="en-US" sz="2000" baseline="0" dirty="0">
                <a:solidFill>
                  <a:prstClr val="black"/>
                </a:solidFill>
                <a:latin typeface="微软雅黑" panose="020B0503020204020204" pitchFamily="34" charset="-122"/>
                <a:ea typeface="微软雅黑" panose="020B0503020204020204" pitchFamily="34" charset="-122"/>
              </a:rPr>
              <a:t>陶粲对撞机</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marL="1257300" lvl="2" indent="-342900" eaLnBrk="1" fontAlgn="auto" hangingPunct="1">
              <a:lnSpc>
                <a:spcPct val="130000"/>
              </a:lnSpc>
              <a:spcBef>
                <a:spcPts val="1000"/>
              </a:spcBef>
              <a:spcAft>
                <a:spcPts val="0"/>
              </a:spcAft>
              <a:buFont typeface="Arial" panose="020B0604020202020204" pitchFamily="34" charset="0"/>
              <a:buChar char="•"/>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本底干净</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1257300" lvl="2" indent="-342900" eaLnBrk="1" fontAlgn="auto" hangingPunct="1">
              <a:lnSpc>
                <a:spcPct val="130000"/>
              </a:lnSpc>
              <a:spcBef>
                <a:spcPts val="1000"/>
              </a:spcBef>
              <a:spcAft>
                <a:spcPts val="0"/>
              </a:spcAft>
              <a:buFont typeface="Arial" panose="020B0604020202020204" pitchFamily="34" charset="0"/>
              <a:buChar char="•"/>
              <a:defRPr/>
            </a:pPr>
            <a:r>
              <a:rPr lang="zh-CN" altLang="en-US" sz="2000" baseline="0" dirty="0">
                <a:solidFill>
                  <a:prstClr val="black"/>
                </a:solidFill>
                <a:latin typeface="微软雅黑" panose="020B0503020204020204" pitchFamily="34" charset="-122"/>
                <a:ea typeface="微软雅黑" panose="020B0503020204020204" pitchFamily="34" charset="-122"/>
              </a:rPr>
              <a:t>目标粒子产生截面大</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4018CD7B-741D-4CA3-BAA1-C1A164D6254E}"/>
                  </a:ext>
                </a:extLst>
              </p:cNvPr>
              <p:cNvSpPr txBox="1"/>
              <p:nvPr/>
            </p:nvSpPr>
            <p:spPr>
              <a:xfrm>
                <a:off x="5562600" y="1219200"/>
                <a:ext cx="5638800" cy="5340757"/>
              </a:xfrm>
              <a:prstGeom prst="rect">
                <a:avLst/>
              </a:prstGeom>
              <a:noFill/>
            </p:spPr>
            <p:txBody>
              <a:bodyPr wrap="square">
                <a:spAutoFit/>
              </a:bodyPr>
              <a:lstStyle/>
              <a:p>
                <a:pPr marL="228600" marR="0" lvl="0" indent="-228600" algn="l" defTabSz="914400" rtl="0" eaLnBrk="1" fontAlgn="auto" latinLnBrk="0" hangingPunct="1">
                  <a:lnSpc>
                    <a:spcPct val="130000"/>
                  </a:lnSpc>
                  <a:spcBef>
                    <a:spcPts val="1000"/>
                  </a:spcBef>
                  <a:spcAft>
                    <a:spcPts val="0"/>
                  </a:spcAft>
                  <a:buClrTx/>
                  <a:buSzTx/>
                  <a:buFont typeface="Wingdings" panose="05000000000000000000" pitchFamily="2" charset="2"/>
                  <a:buChar char="Ø"/>
                  <a:tabLst/>
                  <a:defRPr/>
                </a:pPr>
                <a:r>
                  <a:rPr lang="zh-CN" altLang="en-US" baseline="0" dirty="0">
                    <a:solidFill>
                      <a:prstClr val="black"/>
                    </a:solidFill>
                    <a:latin typeface="微软雅黑" panose="020B0503020204020204" pitchFamily="34" charset="-122"/>
                    <a:ea typeface="微软雅黑" panose="020B0503020204020204" pitchFamily="34" charset="-122"/>
                  </a:rPr>
                  <a:t> </a:t>
                </a:r>
                <a:r>
                  <a:rPr lang="zh-CN" altLang="en-US" sz="2000" baseline="0" dirty="0">
                    <a:solidFill>
                      <a:prstClr val="black"/>
                    </a:solidFill>
                    <a:latin typeface="微软雅黑" panose="020B0503020204020204" pitchFamily="34" charset="-122"/>
                    <a:ea typeface="微软雅黑" panose="020B0503020204020204" pitchFamily="34" charset="-122"/>
                  </a:rPr>
                  <a:t>陶粲对撞机</a:t>
                </a: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r>
                  <a:rPr lang="en-US" altLang="zh-CN" baseline="0" dirty="0">
                    <a:solidFill>
                      <a:prstClr val="black"/>
                    </a:solidFill>
                    <a:latin typeface="微软雅黑" panose="020B0503020204020204" pitchFamily="34" charset="-122"/>
                    <a:ea typeface="微软雅黑" panose="020B0503020204020204" pitchFamily="34" charset="-122"/>
                  </a:rPr>
                  <a:t>BESIII </a:t>
                </a:r>
                <a:r>
                  <a:rPr lang="zh-CN" altLang="en-US" baseline="0" dirty="0">
                    <a:solidFill>
                      <a:prstClr val="black"/>
                    </a:solidFill>
                    <a:latin typeface="微软雅黑" panose="020B0503020204020204" pitchFamily="34" charset="-122"/>
                    <a:ea typeface="微软雅黑" panose="020B0503020204020204" pitchFamily="34" charset="-122"/>
                  </a:rPr>
                  <a:t>实验</a:t>
                </a: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a:p>
                <a:pPr marL="800100" lvl="1" indent="-342900" eaLnBrk="1" fontAlgn="auto" hangingPunct="1">
                  <a:lnSpc>
                    <a:spcPct val="130000"/>
                  </a:lnSpc>
                  <a:spcBef>
                    <a:spcPts val="1000"/>
                  </a:spcBef>
                  <a:spcAft>
                    <a:spcPts val="0"/>
                  </a:spcAft>
                  <a:buFont typeface="Wingdings" panose="05000000000000000000" pitchFamily="2" charset="2"/>
                  <a:buChar char="p"/>
                  <a:defRPr/>
                </a:pPr>
                <a:r>
                  <a:rPr lang="zh-CN" altLang="en-US" baseline="0" dirty="0">
                    <a:solidFill>
                      <a:prstClr val="black"/>
                    </a:solidFill>
                    <a:latin typeface="微软雅黑" panose="020B0503020204020204" pitchFamily="34" charset="-122"/>
                    <a:ea typeface="微软雅黑" panose="020B0503020204020204" pitchFamily="34" charset="-122"/>
                  </a:rPr>
                  <a:t>质心系能量 </a:t>
                </a:r>
                <a:r>
                  <a:rPr lang="en-US" altLang="zh-CN" baseline="0" dirty="0">
                    <a:solidFill>
                      <a:prstClr val="black"/>
                    </a:solidFill>
                    <a:latin typeface="微软雅黑" panose="020B0503020204020204" pitchFamily="34" charset="-122"/>
                    <a:ea typeface="微软雅黑" panose="020B0503020204020204" pitchFamily="34" charset="-122"/>
                  </a:rPr>
                  <a:t>2GeV ~ 4.96GeV</a:t>
                </a:r>
              </a:p>
              <a:p>
                <a:pPr marL="800100" lvl="1" indent="-342900" eaLnBrk="1" fontAlgn="auto" hangingPunct="1">
                  <a:lnSpc>
                    <a:spcPct val="130000"/>
                  </a:lnSpc>
                  <a:spcBef>
                    <a:spcPts val="1000"/>
                  </a:spcBef>
                  <a:spcAft>
                    <a:spcPts val="0"/>
                  </a:spcAft>
                  <a:buFont typeface="Wingdings" panose="05000000000000000000" pitchFamily="2" charset="2"/>
                  <a:buChar char="p"/>
                  <a:defRPr/>
                </a:pPr>
                <a:r>
                  <a:rPr lang="zh-CN" altLang="en-US" baseline="0" dirty="0">
                    <a:solidFill>
                      <a:prstClr val="black"/>
                    </a:solidFill>
                    <a:latin typeface="微软雅黑" panose="020B0503020204020204" pitchFamily="34" charset="-122"/>
                    <a:ea typeface="微软雅黑" panose="020B0503020204020204" pitchFamily="34" charset="-122"/>
                  </a:rPr>
                  <a:t>设计亮度 </a:t>
                </a:r>
                <a:r>
                  <a:rPr lang="en-US" altLang="zh-CN" baseline="0" dirty="0">
                    <a:solidFill>
                      <a:prstClr val="black"/>
                    </a:solidFill>
                    <a:latin typeface="微软雅黑" panose="020B0503020204020204" pitchFamily="34" charset="-122"/>
                    <a:ea typeface="微软雅黑" panose="020B0503020204020204" pitchFamily="34" charset="-122"/>
                  </a:rPr>
                  <a:t>~</a:t>
                </a:r>
                <a14:m>
                  <m:oMath xmlns:m="http://schemas.openxmlformats.org/officeDocument/2006/math">
                    <m:sSup>
                      <m:sSupPr>
                        <m:ctrlPr>
                          <a:rPr lang="en-US" altLang="zh-CN" b="0" i="1" baseline="0" smtClean="0">
                            <a:solidFill>
                              <a:prstClr val="black"/>
                            </a:solidFill>
                            <a:latin typeface="Cambria Math" panose="02040503050406030204" pitchFamily="18" charset="0"/>
                            <a:ea typeface="微软雅黑" panose="020B0503020204020204" pitchFamily="34" charset="-122"/>
                          </a:rPr>
                        </m:ctrlPr>
                      </m:sSupPr>
                      <m:e>
                        <m:r>
                          <a:rPr lang="en-US" altLang="zh-CN" b="0" i="1" baseline="0" smtClean="0">
                            <a:solidFill>
                              <a:prstClr val="black"/>
                            </a:solidFill>
                            <a:latin typeface="Cambria Math" panose="02040503050406030204" pitchFamily="18" charset="0"/>
                            <a:ea typeface="微软雅黑" panose="020B0503020204020204" pitchFamily="34" charset="-122"/>
                          </a:rPr>
                          <m:t>10</m:t>
                        </m:r>
                      </m:e>
                      <m:sup>
                        <m:r>
                          <a:rPr lang="en-US" altLang="zh-CN" b="0" i="1" baseline="0" smtClean="0">
                            <a:solidFill>
                              <a:prstClr val="black"/>
                            </a:solidFill>
                            <a:latin typeface="Cambria Math" panose="02040503050406030204" pitchFamily="18" charset="0"/>
                            <a:ea typeface="微软雅黑" panose="020B0503020204020204" pitchFamily="34" charset="-122"/>
                          </a:rPr>
                          <m:t>33</m:t>
                        </m:r>
                      </m:sup>
                    </m:sSup>
                    <m:r>
                      <a:rPr lang="en-US" altLang="zh-CN" b="0" i="1" baseline="0" smtClean="0">
                        <a:solidFill>
                          <a:prstClr val="black"/>
                        </a:solidFill>
                        <a:latin typeface="Cambria Math" panose="02040503050406030204" pitchFamily="18" charset="0"/>
                        <a:ea typeface="微软雅黑" panose="020B0503020204020204" pitchFamily="34" charset="-122"/>
                      </a:rPr>
                      <m:t>𝑐</m:t>
                    </m:r>
                    <m:sSup>
                      <m:sSupPr>
                        <m:ctrlPr>
                          <a:rPr lang="en-US" altLang="zh-CN" b="0" i="1" baseline="0" smtClean="0">
                            <a:solidFill>
                              <a:prstClr val="black"/>
                            </a:solidFill>
                            <a:latin typeface="Cambria Math" panose="02040503050406030204" pitchFamily="18" charset="0"/>
                            <a:ea typeface="微软雅黑" panose="020B0503020204020204" pitchFamily="34" charset="-122"/>
                          </a:rPr>
                        </m:ctrlPr>
                      </m:sSupPr>
                      <m:e>
                        <m:r>
                          <a:rPr lang="en-US" altLang="zh-CN" b="0" i="1" baseline="0" smtClean="0">
                            <a:solidFill>
                              <a:prstClr val="black"/>
                            </a:solidFill>
                            <a:latin typeface="Cambria Math" panose="02040503050406030204" pitchFamily="18" charset="0"/>
                            <a:ea typeface="微软雅黑" panose="020B0503020204020204" pitchFamily="34" charset="-122"/>
                          </a:rPr>
                          <m:t>𝑚</m:t>
                        </m:r>
                      </m:e>
                      <m:sup>
                        <m:r>
                          <a:rPr lang="en-US" altLang="zh-CN" b="0" i="1" baseline="0" smtClean="0">
                            <a:solidFill>
                              <a:prstClr val="black"/>
                            </a:solidFill>
                            <a:latin typeface="Cambria Math" panose="02040503050406030204" pitchFamily="18" charset="0"/>
                            <a:ea typeface="微软雅黑" panose="020B0503020204020204" pitchFamily="34" charset="-122"/>
                          </a:rPr>
                          <m:t>−2</m:t>
                        </m:r>
                      </m:sup>
                    </m:sSup>
                    <m:sSup>
                      <m:sSupPr>
                        <m:ctrlPr>
                          <a:rPr lang="en-US" altLang="zh-CN" b="0" i="1" baseline="0" smtClean="0">
                            <a:solidFill>
                              <a:prstClr val="black"/>
                            </a:solidFill>
                            <a:latin typeface="Cambria Math" panose="02040503050406030204" pitchFamily="18" charset="0"/>
                            <a:ea typeface="微软雅黑" panose="020B0503020204020204" pitchFamily="34" charset="-122"/>
                          </a:rPr>
                        </m:ctrlPr>
                      </m:sSupPr>
                      <m:e>
                        <m:r>
                          <a:rPr lang="en-US" altLang="zh-CN" b="0" i="1" baseline="0" smtClean="0">
                            <a:solidFill>
                              <a:prstClr val="black"/>
                            </a:solidFill>
                            <a:latin typeface="Cambria Math" panose="02040503050406030204" pitchFamily="18" charset="0"/>
                            <a:ea typeface="微软雅黑" panose="020B0503020204020204" pitchFamily="34" charset="-122"/>
                          </a:rPr>
                          <m:t>𝑠</m:t>
                        </m:r>
                      </m:e>
                      <m:sup>
                        <m:r>
                          <a:rPr lang="en-US" altLang="zh-CN" b="0" i="1" baseline="0" smtClean="0">
                            <a:solidFill>
                              <a:prstClr val="black"/>
                            </a:solidFill>
                            <a:latin typeface="Cambria Math" panose="02040503050406030204" pitchFamily="18" charset="0"/>
                            <a:ea typeface="微软雅黑" panose="020B0503020204020204" pitchFamily="34" charset="-122"/>
                          </a:rPr>
                          <m:t>−1</m:t>
                        </m:r>
                      </m:sup>
                    </m:sSup>
                  </m:oMath>
                </a14:m>
                <a:endParaRPr lang="en-US" altLang="zh-CN" baseline="0" dirty="0">
                  <a:solidFill>
                    <a:prstClr val="black"/>
                  </a:solidFill>
                  <a:latin typeface="微软雅黑" panose="020B0503020204020204" pitchFamily="34" charset="-122"/>
                  <a:ea typeface="微软雅黑" panose="020B0503020204020204" pitchFamily="34" charset="-122"/>
                </a:endParaRPr>
              </a:p>
              <a:p>
                <a:pPr marL="1257300" lvl="2" indent="-342900" eaLnBrk="1" fontAlgn="auto" hangingPunct="1">
                  <a:lnSpc>
                    <a:spcPct val="130000"/>
                  </a:lnSpc>
                  <a:spcBef>
                    <a:spcPts val="1000"/>
                  </a:spcBef>
                  <a:spcAft>
                    <a:spcPts val="0"/>
                  </a:spcAft>
                  <a:buFont typeface="Arial" panose="020B0604020202020204" pitchFamily="34" charset="0"/>
                  <a:buChar char="•"/>
                  <a:defRPr/>
                </a:pPr>
                <a:endParaRPr lang="en-US" altLang="zh-CN" baseline="0" dirty="0">
                  <a:solidFill>
                    <a:prstClr val="black"/>
                  </a:solidFill>
                  <a:latin typeface="微软雅黑" panose="020B0503020204020204" pitchFamily="34" charset="-122"/>
                  <a:ea typeface="微软雅黑" panose="020B0503020204020204" pitchFamily="34" charset="-122"/>
                </a:endParaRPr>
              </a:p>
            </p:txBody>
          </p:sp>
        </mc:Choice>
        <mc:Fallback xmlns="">
          <p:sp>
            <p:nvSpPr>
              <p:cNvPr id="22" name="文本框 21">
                <a:extLst>
                  <a:ext uri="{FF2B5EF4-FFF2-40B4-BE49-F238E27FC236}">
                    <a16:creationId xmlns:a16="http://schemas.microsoft.com/office/drawing/2014/main" id="{4018CD7B-741D-4CA3-BAA1-C1A164D6254E}"/>
                  </a:ext>
                </a:extLst>
              </p:cNvPr>
              <p:cNvSpPr txBox="1">
                <a:spLocks noRot="1" noChangeAspect="1" noMove="1" noResize="1" noEditPoints="1" noAdjustHandles="1" noChangeArrowheads="1" noChangeShapeType="1" noTextEdit="1"/>
              </p:cNvSpPr>
              <p:nvPr/>
            </p:nvSpPr>
            <p:spPr>
              <a:xfrm>
                <a:off x="5562600" y="1219200"/>
                <a:ext cx="5638800" cy="5340757"/>
              </a:xfrm>
              <a:prstGeom prst="rect">
                <a:avLst/>
              </a:prstGeom>
              <a:blipFill>
                <a:blip r:embed="rId3"/>
                <a:stretch>
                  <a:fillRect l="-757"/>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F8B5E69A-BE82-4C4C-B619-6BDCD2163DF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807" r="12984" b="12466"/>
          <a:stretch/>
        </p:blipFill>
        <p:spPr>
          <a:xfrm>
            <a:off x="6019800" y="2144745"/>
            <a:ext cx="5162064" cy="2793066"/>
          </a:xfrm>
          <a:prstGeom prst="rect">
            <a:avLst/>
          </a:prstGeom>
        </p:spPr>
      </p:pic>
      <p:sp>
        <p:nvSpPr>
          <p:cNvPr id="12" name="文本框 11">
            <a:extLst>
              <a:ext uri="{FF2B5EF4-FFF2-40B4-BE49-F238E27FC236}">
                <a16:creationId xmlns:a16="http://schemas.microsoft.com/office/drawing/2014/main" id="{31EB75F2-8760-418E-8633-1DB64DD4B1C2}"/>
              </a:ext>
            </a:extLst>
          </p:cNvPr>
          <p:cNvSpPr txBox="1"/>
          <p:nvPr/>
        </p:nvSpPr>
        <p:spPr>
          <a:xfrm>
            <a:off x="8600832" y="5114103"/>
            <a:ext cx="4276968" cy="905697"/>
          </a:xfrm>
          <a:prstGeom prst="rect">
            <a:avLst/>
          </a:prstGeom>
          <a:noFill/>
        </p:spPr>
        <p:txBody>
          <a:bodyPr wrap="square">
            <a:spAutoFit/>
          </a:bodyPr>
          <a:lstStyle/>
          <a:p>
            <a:pPr marL="1261872" indent="-347472" algn="l" rtl="0" eaLnBrk="1" fontAlgn="auto" hangingPunct="1">
              <a:lnSpc>
                <a:spcPct val="130000"/>
              </a:lnSpc>
              <a:spcBef>
                <a:spcPts val="1000"/>
              </a:spcBef>
              <a:spcAft>
                <a:spcPts val="0"/>
              </a:spcAft>
              <a:buClrTx/>
              <a:buSzPts val="2000"/>
              <a:buFont typeface="Wingdings" panose="05000000000000000000" pitchFamily="2" charset="2"/>
              <a:buChar char="p"/>
            </a:pPr>
            <a:r>
              <a:rPr lang="zh-CN" altLang="zh-CN" sz="1800" kern="1200" baseline="0" dirty="0">
                <a:solidFill>
                  <a:srgbClr val="FF0000"/>
                </a:solidFill>
                <a:effectLst/>
                <a:latin typeface="微软雅黑" panose="020B0503020204020204" pitchFamily="34" charset="-122"/>
                <a:ea typeface="微软雅黑" panose="020B0503020204020204" pitchFamily="34" charset="-122"/>
                <a:cs typeface="+mn-cs"/>
              </a:rPr>
              <a:t>掺铊碘化铯 （</a:t>
            </a:r>
            <a:r>
              <a:rPr lang="en-US" altLang="zh-CN" sz="1800" kern="1200" baseline="0" dirty="0" err="1">
                <a:solidFill>
                  <a:srgbClr val="FF0000"/>
                </a:solidFill>
                <a:effectLst/>
                <a:latin typeface="微软雅黑" panose="020B0503020204020204" pitchFamily="34" charset="-122"/>
                <a:ea typeface="微软雅黑" panose="020B0503020204020204" pitchFamily="34" charset="-122"/>
                <a:cs typeface="+mn-cs"/>
              </a:rPr>
              <a:t>CsI</a:t>
            </a:r>
            <a:r>
              <a:rPr lang="en-US" altLang="zh-CN" sz="1800" kern="1200" baseline="0" dirty="0">
                <a:solidFill>
                  <a:srgbClr val="FF0000"/>
                </a:solidFill>
                <a:effectLst/>
                <a:latin typeface="微软雅黑" panose="020B0503020204020204" pitchFamily="34" charset="-122"/>
                <a:ea typeface="微软雅黑" panose="020B0503020204020204" pitchFamily="34" charset="-122"/>
                <a:cs typeface="+mn-cs"/>
              </a:rPr>
              <a:t>(TI)</a:t>
            </a:r>
            <a:r>
              <a:rPr lang="zh-CN" altLang="zh-CN" sz="1800" kern="1200" baseline="0" dirty="0">
                <a:solidFill>
                  <a:srgbClr val="FF0000"/>
                </a:solidFill>
                <a:effectLst/>
                <a:latin typeface="微软雅黑" panose="020B0503020204020204" pitchFamily="34" charset="-122"/>
                <a:ea typeface="微软雅黑" panose="020B0503020204020204" pitchFamily="34" charset="-122"/>
                <a:cs typeface="+mn-cs"/>
              </a:rPr>
              <a:t>）</a:t>
            </a:r>
            <a:endParaRPr lang="zh-CN" altLang="zh-CN" sz="1800" dirty="0">
              <a:solidFill>
                <a:srgbClr val="FF0000"/>
              </a:solidFill>
              <a:effectLst/>
            </a:endParaRPr>
          </a:p>
          <a:p>
            <a:pPr marL="1261872" indent="-347472" algn="l" rtl="0" eaLnBrk="1" fontAlgn="auto" hangingPunct="1">
              <a:lnSpc>
                <a:spcPct val="130000"/>
              </a:lnSpc>
              <a:spcBef>
                <a:spcPts val="1000"/>
              </a:spcBef>
              <a:spcAft>
                <a:spcPts val="0"/>
              </a:spcAft>
              <a:buFont typeface="Wingdings" panose="05000000000000000000" pitchFamily="2" charset="2"/>
              <a:buChar char="p"/>
            </a:pPr>
            <a:r>
              <a:rPr lang="zh-CN" altLang="zh-CN" sz="1800" kern="1200" baseline="0" dirty="0">
                <a:solidFill>
                  <a:srgbClr val="FF0000"/>
                </a:solidFill>
                <a:effectLst/>
                <a:latin typeface="微软雅黑" panose="020B0503020204020204" pitchFamily="34" charset="-122"/>
                <a:ea typeface="微软雅黑" panose="020B0503020204020204" pitchFamily="34" charset="-122"/>
                <a:cs typeface="+mn-cs"/>
              </a:rPr>
              <a:t>光电二极管（</a:t>
            </a:r>
            <a:r>
              <a:rPr lang="en-US" altLang="zh-CN" sz="1800" kern="1200" baseline="0" dirty="0">
                <a:solidFill>
                  <a:srgbClr val="FF0000"/>
                </a:solidFill>
                <a:effectLst/>
                <a:latin typeface="微软雅黑" panose="020B0503020204020204" pitchFamily="34" charset="-122"/>
                <a:ea typeface="微软雅黑" panose="020B0503020204020204" pitchFamily="34" charset="-122"/>
                <a:cs typeface="+mn-cs"/>
              </a:rPr>
              <a:t>PD</a:t>
            </a:r>
            <a:r>
              <a:rPr lang="zh-CN" altLang="zh-CN" sz="1800" kern="1200" baseline="0" dirty="0">
                <a:solidFill>
                  <a:srgbClr val="FF0000"/>
                </a:solidFill>
                <a:effectLst/>
                <a:latin typeface="微软雅黑" panose="020B0503020204020204" pitchFamily="34" charset="-122"/>
                <a:ea typeface="微软雅黑" panose="020B0503020204020204" pitchFamily="34" charset="-122"/>
                <a:cs typeface="+mn-cs"/>
              </a:rPr>
              <a:t>）</a:t>
            </a:r>
            <a:endParaRPr lang="zh-CN" altLang="zh-CN" dirty="0">
              <a:solidFill>
                <a:srgbClr val="FF0000"/>
              </a:solidFill>
              <a:effectLst/>
            </a:endParaRPr>
          </a:p>
        </p:txBody>
      </p:sp>
    </p:spTree>
    <p:extLst>
      <p:ext uri="{BB962C8B-B14F-4D97-AF65-F5344CB8AC3E}">
        <p14:creationId xmlns:p14="http://schemas.microsoft.com/office/powerpoint/2010/main" val="341615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11">
            <a:extLst>
              <a:ext uri="{FF2B5EF4-FFF2-40B4-BE49-F238E27FC236}">
                <a16:creationId xmlns:a16="http://schemas.microsoft.com/office/drawing/2014/main" id="{EA00891C-BD4D-4C8B-8D8C-5B2C279F1290}"/>
              </a:ext>
            </a:extLst>
          </p:cNvPr>
          <p:cNvSpPr>
            <a:spLocks noGrp="1" noChangeArrowheads="1"/>
          </p:cNvSpPr>
          <p:nvPr>
            <p:ph type="title"/>
          </p:nvPr>
        </p:nvSpPr>
        <p:spPr>
          <a:xfrm>
            <a:off x="152400" y="274638"/>
            <a:ext cx="6858000" cy="563562"/>
          </a:xfrm>
        </p:spPr>
        <p:txBody>
          <a:bodyPr>
            <a:normAutofit fontScale="90000"/>
          </a:bodyPr>
          <a:lstStyle/>
          <a:p>
            <a:pPr algn="l" eaLnBrk="1" hangingPunct="1"/>
            <a:r>
              <a:rPr lang="zh-CN" altLang="en-US" sz="4000" b="1" dirty="0">
                <a:solidFill>
                  <a:schemeClr val="bg1"/>
                </a:solidFill>
                <a:latin typeface="微软雅黑" panose="020B0503020204020204" pitchFamily="34" charset="-122"/>
                <a:ea typeface="微软雅黑" panose="020B0503020204020204" pitchFamily="34" charset="-122"/>
              </a:rPr>
              <a:t>研究背景 </a:t>
            </a:r>
            <a:r>
              <a:rPr lang="en-US" altLang="zh-CN" sz="4000" b="1" dirty="0">
                <a:solidFill>
                  <a:schemeClr val="bg1"/>
                </a:solidFill>
                <a:latin typeface="微软雅黑" panose="020B0503020204020204" pitchFamily="34" charset="-122"/>
                <a:ea typeface="微软雅黑" panose="020B0503020204020204" pitchFamily="34" charset="-122"/>
              </a:rPr>
              <a:t>- STCF ECAL</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0" y="1039788"/>
                <a:ext cx="11049000" cy="5407025"/>
              </a:xfrm>
            </p:spPr>
            <p:txBody>
              <a:bodyPr/>
              <a:lstStyle/>
              <a:p>
                <a:pPr eaLnBrk="1" hangingPunct="1">
                  <a:lnSpc>
                    <a:spcPct val="130000"/>
                  </a:lnSpc>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超级陶粲装置 </a:t>
                </a:r>
                <a:r>
                  <a:rPr lang="en-US" altLang="zh-CN" sz="1600" dirty="0">
                    <a:latin typeface="微软雅黑" panose="020B0503020204020204" pitchFamily="34" charset="-122"/>
                    <a:ea typeface="微软雅黑" panose="020B0503020204020204" pitchFamily="34" charset="-122"/>
                  </a:rPr>
                  <a:t>(Super Tau Charm Facility</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STCF)</a:t>
                </a:r>
              </a:p>
              <a:p>
                <a:pPr lvl="1" eaLnBrk="1" hangingPunct="1">
                  <a:lnSpc>
                    <a:spcPct val="13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质心系能量：</a:t>
                </a:r>
                <a:r>
                  <a:rPr lang="en-US" altLang="zh-CN" sz="2000" dirty="0">
                    <a:latin typeface="微软雅黑" panose="020B0503020204020204" pitchFamily="34" charset="-122"/>
                    <a:ea typeface="微软雅黑" panose="020B0503020204020204" pitchFamily="34" charset="-122"/>
                  </a:rPr>
                  <a:t>2 –  7 GeV</a:t>
                </a:r>
              </a:p>
              <a:p>
                <a:pPr lvl="1">
                  <a:lnSpc>
                    <a:spcPct val="130000"/>
                  </a:lnSpc>
                </a:pPr>
                <a:r>
                  <a:rPr lang="zh-CN" altLang="en-US" sz="2000" dirty="0">
                    <a:latin typeface="微软雅黑" panose="020B0503020204020204" pitchFamily="34" charset="-122"/>
                    <a:ea typeface="微软雅黑" panose="020B0503020204020204" pitchFamily="34" charset="-122"/>
                  </a:rPr>
                  <a:t>对撞亮度：</a:t>
                </a:r>
                <a14:m>
                  <m:oMath xmlns:m="http://schemas.openxmlformats.org/officeDocument/2006/math">
                    <m:r>
                      <a:rPr lang="en-US" altLang="zh-CN" sz="2000" b="0" i="0" smtClean="0">
                        <a:latin typeface="Cambria Math" panose="02040503050406030204" pitchFamily="18" charset="0"/>
                      </a:rPr>
                      <m:t>&gt;0.5</m:t>
                    </m:r>
                    <m:r>
                      <a:rPr lang="en-US" altLang="zh-CN" sz="2000">
                        <a:latin typeface="Cambria Math" panose="02040503050406030204" pitchFamily="18" charset="0"/>
                        <a:ea typeface="Cambria Math" panose="02040503050406030204" pitchFamily="18" charset="0"/>
                      </a:rPr>
                      <m:t>×</m:t>
                    </m:r>
                    <m:sSup>
                      <m:sSupPr>
                        <m:ctrlPr>
                          <a:rPr lang="en-US" altLang="zh-CN" sz="2000">
                            <a:latin typeface="Cambria Math" panose="02040503050406030204" pitchFamily="18" charset="0"/>
                            <a:ea typeface="Cambria Math" panose="02040503050406030204" pitchFamily="18" charset="0"/>
                          </a:rPr>
                        </m:ctrlPr>
                      </m:sSupPr>
                      <m:e>
                        <m:r>
                          <a:rPr lang="en-US" altLang="zh-CN" sz="2000">
                            <a:latin typeface="Cambria Math" panose="02040503050406030204" pitchFamily="18" charset="0"/>
                            <a:ea typeface="Cambria Math" panose="02040503050406030204" pitchFamily="18" charset="0"/>
                          </a:rPr>
                          <m:t>10</m:t>
                        </m:r>
                      </m:e>
                      <m:sup>
                        <m:r>
                          <a:rPr lang="en-US" altLang="zh-CN" sz="2000">
                            <a:latin typeface="Cambria Math" panose="02040503050406030204" pitchFamily="18" charset="0"/>
                            <a:ea typeface="Cambria Math" panose="02040503050406030204" pitchFamily="18" charset="0"/>
                          </a:rPr>
                          <m:t>35</m:t>
                        </m:r>
                      </m:sup>
                    </m:sSup>
                    <m:sSup>
                      <m:sSupPr>
                        <m:ctrlPr>
                          <a:rPr lang="en-US" altLang="zh-CN" sz="2000">
                            <a:latin typeface="Cambria Math" panose="02040503050406030204" pitchFamily="18" charset="0"/>
                            <a:ea typeface="Cambria Math" panose="02040503050406030204" pitchFamily="18" charset="0"/>
                          </a:rPr>
                        </m:ctrlPr>
                      </m:sSupPr>
                      <m:e>
                        <m:r>
                          <m:rPr>
                            <m:sty m:val="p"/>
                          </m:rPr>
                          <a:rPr lang="en-US" altLang="zh-CN" sz="2000">
                            <a:latin typeface="Cambria Math" panose="02040503050406030204" pitchFamily="18" charset="0"/>
                            <a:ea typeface="Cambria Math" panose="02040503050406030204" pitchFamily="18" charset="0"/>
                          </a:rPr>
                          <m:t>cm</m:t>
                        </m:r>
                      </m:e>
                      <m:sup>
                        <m:r>
                          <a:rPr lang="en-US" altLang="zh-CN" sz="2000">
                            <a:latin typeface="Cambria Math" panose="02040503050406030204" pitchFamily="18" charset="0"/>
                            <a:ea typeface="Cambria Math" panose="02040503050406030204" pitchFamily="18" charset="0"/>
                          </a:rPr>
                          <m:t>−2</m:t>
                        </m:r>
                      </m:sup>
                    </m:sSup>
                    <m:sSup>
                      <m:sSupPr>
                        <m:ctrlPr>
                          <a:rPr lang="en-US" altLang="zh-CN" sz="2000">
                            <a:latin typeface="Cambria Math" panose="02040503050406030204" pitchFamily="18" charset="0"/>
                            <a:ea typeface="Cambria Math" panose="02040503050406030204" pitchFamily="18" charset="0"/>
                          </a:rPr>
                        </m:ctrlPr>
                      </m:sSupPr>
                      <m:e>
                        <m:r>
                          <m:rPr>
                            <m:sty m:val="p"/>
                          </m:rPr>
                          <a:rPr lang="en-US" altLang="zh-CN" sz="2000">
                            <a:latin typeface="Cambria Math" panose="02040503050406030204" pitchFamily="18" charset="0"/>
                            <a:ea typeface="Cambria Math" panose="02040503050406030204" pitchFamily="18" charset="0"/>
                          </a:rPr>
                          <m:t>s</m:t>
                        </m:r>
                      </m:e>
                      <m:sup>
                        <m:r>
                          <a:rPr lang="en-US" altLang="zh-CN" sz="2000">
                            <a:latin typeface="Cambria Math" panose="02040503050406030204" pitchFamily="18" charset="0"/>
                            <a:ea typeface="Cambria Math" panose="02040503050406030204" pitchFamily="18" charset="0"/>
                          </a:rPr>
                          <m:t>−1</m:t>
                        </m:r>
                      </m:sup>
                    </m:sSup>
                  </m:oMath>
                </a14:m>
                <a:endParaRPr lang="en-US" altLang="zh-CN" sz="2000" dirty="0">
                  <a:latin typeface="微软雅黑" panose="020B0503020204020204" pitchFamily="34" charset="-122"/>
                  <a:ea typeface="微软雅黑" panose="020B0503020204020204" pitchFamily="34" charset="-122"/>
                </a:endParaRPr>
              </a:p>
              <a:p>
                <a:pPr lvl="1" eaLnBrk="1" hangingPunct="1">
                  <a:lnSpc>
                    <a:spcPct val="13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快响应探测谱仪</a:t>
                </a:r>
              </a:p>
            </p:txBody>
          </p:sp>
        </mc:Choice>
        <mc:Fallback xmlns="">
          <p:sp>
            <p:nvSpPr>
              <p:cNvPr id="4099" name="Rectangle 10">
                <a:extLst>
                  <a:ext uri="{FF2B5EF4-FFF2-40B4-BE49-F238E27FC236}">
                    <a16:creationId xmlns:a16="http://schemas.microsoft.com/office/drawing/2014/main" id="{CE3F63B9-E0B4-4FB4-8207-B17B5D85DCEF}"/>
                  </a:ext>
                </a:extLst>
              </p:cNvPr>
              <p:cNvSpPr>
                <a:spLocks noGrp="1" noRot="1" noChangeAspect="1" noMove="1" noResize="1" noEditPoints="1" noAdjustHandles="1" noChangeArrowheads="1" noChangeShapeType="1" noTextEdit="1"/>
              </p:cNvSpPr>
              <p:nvPr>
                <p:ph idx="1"/>
              </p:nvPr>
            </p:nvSpPr>
            <p:spPr>
              <a:xfrm>
                <a:off x="0" y="1039788"/>
                <a:ext cx="11049000" cy="5407025"/>
              </a:xfrm>
              <a:blipFill>
                <a:blip r:embed="rId3"/>
                <a:stretch>
                  <a:fillRect l="-717"/>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A185A6B4-3AE3-48A1-AD7B-A7253F79DAC4}"/>
              </a:ext>
            </a:extLst>
          </p:cNvPr>
          <p:cNvSpPr>
            <a:spLocks noGrp="1"/>
          </p:cNvSpPr>
          <p:nvPr>
            <p:ph type="sldNum" sz="quarter" idx="12"/>
          </p:nvPr>
        </p:nvSpPr>
        <p:spPr>
          <a:xfrm>
            <a:off x="8610600" y="6416675"/>
            <a:ext cx="2743200" cy="365125"/>
          </a:xfrm>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4</a:t>
            </a:fld>
            <a:endParaRPr lang="en-US" altLang="zh-CN" dirty="0">
              <a:latin typeface="微软雅黑" panose="020B0503020204020204" pitchFamily="34" charset="-122"/>
              <a:ea typeface="微软雅黑" panose="020B0503020204020204" pitchFamily="34" charset="-122"/>
            </a:endParaRPr>
          </a:p>
        </p:txBody>
      </p:sp>
      <p:pic>
        <p:nvPicPr>
          <p:cNvPr id="56" name="图片 55">
            <a:extLst>
              <a:ext uri="{FF2B5EF4-FFF2-40B4-BE49-F238E27FC236}">
                <a16:creationId xmlns:a16="http://schemas.microsoft.com/office/drawing/2014/main" id="{E33793FA-EA4A-4CDC-B517-E629702169A0}"/>
              </a:ext>
            </a:extLst>
          </p:cNvPr>
          <p:cNvPicPr>
            <a:picLocks noChangeAspect="1"/>
          </p:cNvPicPr>
          <p:nvPr/>
        </p:nvPicPr>
        <p:blipFill rotWithShape="1">
          <a:blip r:embed="rId4"/>
          <a:srcRect l="5029" r="2672"/>
          <a:stretch/>
        </p:blipFill>
        <p:spPr>
          <a:xfrm>
            <a:off x="457200" y="3114497"/>
            <a:ext cx="4035608" cy="3667303"/>
          </a:xfrm>
          <a:prstGeom prst="rect">
            <a:avLst/>
          </a:prstGeom>
        </p:spPr>
      </p:pic>
      <p:sp>
        <p:nvSpPr>
          <p:cNvPr id="13" name="文本框 12">
            <a:extLst>
              <a:ext uri="{FF2B5EF4-FFF2-40B4-BE49-F238E27FC236}">
                <a16:creationId xmlns:a16="http://schemas.microsoft.com/office/drawing/2014/main" id="{AC5D6803-B167-446F-9280-6CCA89EFD6E4}"/>
              </a:ext>
            </a:extLst>
          </p:cNvPr>
          <p:cNvSpPr txBox="1"/>
          <p:nvPr/>
        </p:nvSpPr>
        <p:spPr>
          <a:xfrm>
            <a:off x="5562600" y="996237"/>
            <a:ext cx="6858000" cy="1926168"/>
          </a:xfrm>
          <a:prstGeom prst="rect">
            <a:avLst/>
          </a:prstGeom>
          <a:noFill/>
        </p:spPr>
        <p:txBody>
          <a:bodyPr wrap="square">
            <a:spAutoFit/>
          </a:bodyPr>
          <a:lstStyle/>
          <a:p>
            <a:pPr marL="228600" marR="0" lvl="0" indent="-228600" algn="l" defTabSz="914400" rtl="0" eaLnBrk="1" fontAlgn="auto" latinLnBrk="0" hangingPunct="1">
              <a:lnSpc>
                <a:spcPct val="130000"/>
              </a:lnSpc>
              <a:spcBef>
                <a:spcPts val="1000"/>
              </a:spcBef>
              <a:spcAft>
                <a:spcPts val="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电磁量能器 </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(Electromagnetic Calorimeter</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ECAL)</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lang="zh-CN" altLang="en-US" sz="2000" baseline="0" dirty="0">
                <a:solidFill>
                  <a:prstClr val="black"/>
                </a:solidFill>
                <a:latin typeface="微软雅黑" panose="020B0503020204020204" pitchFamily="34" charset="-122"/>
                <a:ea typeface="微软雅黑" panose="020B0503020204020204" pitchFamily="34" charset="-122"/>
              </a:rPr>
              <a:t>目标粒子：</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末态光子</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任务</a:t>
            </a:r>
            <a:r>
              <a:rPr lang="zh-CN" altLang="en-US" sz="2000" baseline="0" dirty="0">
                <a:solidFill>
                  <a:prstClr val="black"/>
                </a:solidFill>
                <a:latin typeface="微软雅黑" panose="020B0503020204020204" pitchFamily="34" charset="-122"/>
                <a:ea typeface="微软雅黑" panose="020B0503020204020204" pitchFamily="34" charset="-122"/>
              </a:rPr>
              <a:t>：高对撞亮度下能量和时间的精确测量；</a:t>
            </a:r>
            <a:endParaRPr lang="en-US" altLang="zh-CN" sz="2000" baseline="0" dirty="0">
              <a:solidFill>
                <a:prstClr val="black"/>
              </a:solidFill>
              <a:latin typeface="微软雅黑" panose="020B0503020204020204" pitchFamily="34" charset="-122"/>
              <a:ea typeface="微软雅黑" panose="020B0503020204020204" pitchFamily="34" charset="-122"/>
            </a:endParaRPr>
          </a:p>
          <a:p>
            <a:pPr lvl="3" eaLnBrk="1" fontAlgn="auto" hangingPunct="1">
              <a:lnSpc>
                <a:spcPct val="130000"/>
              </a:lnSpc>
              <a:spcBef>
                <a:spcPts val="500"/>
              </a:spcBef>
              <a:spcAft>
                <a:spcPts val="0"/>
              </a:spcAft>
              <a:defRPr/>
            </a:pPr>
            <a:r>
              <a:rPr lang="zh-CN" altLang="en-US" sz="2000" baseline="0" dirty="0">
                <a:solidFill>
                  <a:prstClr val="black"/>
                </a:solidFill>
                <a:latin typeface="微软雅黑" panose="020B0503020204020204" pitchFamily="34" charset="-122"/>
                <a:ea typeface="微软雅黑" panose="020B0503020204020204" pitchFamily="34" charset="-122"/>
              </a:rPr>
              <a:t> 中性强子</a:t>
            </a:r>
            <a:r>
              <a:rPr lang="en-US" altLang="zh-CN" sz="2000" baseline="0" dirty="0">
                <a:solidFill>
                  <a:prstClr val="black"/>
                </a:solidFill>
                <a:latin typeface="微软雅黑" panose="020B0503020204020204" pitchFamily="34" charset="-122"/>
                <a:ea typeface="微软雅黑" panose="020B0503020204020204" pitchFamily="34" charset="-122"/>
              </a:rPr>
              <a:t>/γ </a:t>
            </a:r>
            <a:r>
              <a:rPr lang="zh-CN" altLang="en-US" sz="2000" baseline="0" dirty="0">
                <a:solidFill>
                  <a:prstClr val="black"/>
                </a:solidFill>
                <a:latin typeface="微软雅黑" panose="020B0503020204020204" pitchFamily="34" charset="-122"/>
                <a:ea typeface="微软雅黑" panose="020B0503020204020204" pitchFamily="34" charset="-122"/>
              </a:rPr>
              <a:t>的鉴别工作。</a:t>
            </a:r>
            <a:endParaRPr lang="en-US" altLang="zh-CN" sz="2000" baseline="0" dirty="0">
              <a:solidFill>
                <a:prstClr val="black"/>
              </a:solidFill>
              <a:latin typeface="微软雅黑" panose="020B0503020204020204" pitchFamily="34" charset="-122"/>
              <a:ea typeface="微软雅黑" panose="020B0503020204020204" pitchFamily="34" charset="-122"/>
            </a:endParaRPr>
          </a:p>
        </p:txBody>
      </p:sp>
      <p:grpSp>
        <p:nvGrpSpPr>
          <p:cNvPr id="14" name="组合 13">
            <a:extLst>
              <a:ext uri="{FF2B5EF4-FFF2-40B4-BE49-F238E27FC236}">
                <a16:creationId xmlns:a16="http://schemas.microsoft.com/office/drawing/2014/main" id="{AFE761EA-D196-4030-BFE3-CCD83728695E}"/>
              </a:ext>
            </a:extLst>
          </p:cNvPr>
          <p:cNvGrpSpPr/>
          <p:nvPr/>
        </p:nvGrpSpPr>
        <p:grpSpPr>
          <a:xfrm>
            <a:off x="6324600" y="3123993"/>
            <a:ext cx="4114800" cy="3667234"/>
            <a:chOff x="800525" y="2983468"/>
            <a:chExt cx="3896467" cy="3261605"/>
          </a:xfrm>
        </p:grpSpPr>
        <p:sp>
          <p:nvSpPr>
            <p:cNvPr id="15" name="文本框 14">
              <a:extLst>
                <a:ext uri="{FF2B5EF4-FFF2-40B4-BE49-F238E27FC236}">
                  <a16:creationId xmlns:a16="http://schemas.microsoft.com/office/drawing/2014/main" id="{90C574EE-B849-4CC4-9AC1-7E779177CFE8}"/>
                </a:ext>
              </a:extLst>
            </p:cNvPr>
            <p:cNvSpPr txBox="1"/>
            <p:nvPr/>
          </p:nvSpPr>
          <p:spPr>
            <a:xfrm>
              <a:off x="1116246" y="2983468"/>
              <a:ext cx="3507382" cy="365965"/>
            </a:xfrm>
            <a:prstGeom prst="rect">
              <a:avLst/>
            </a:prstGeom>
            <a:noFill/>
          </p:spPr>
          <p:txBody>
            <a:bodyPr wrap="square" rtlCol="0">
              <a:spAutoFit/>
            </a:bodyPr>
            <a:lstStyle/>
            <a:p>
              <a:pPr algn="ctr"/>
              <a:r>
                <a:rPr lang="en-US" altLang="zh-CN" sz="1600" baseline="0" dirty="0">
                  <a:latin typeface="微软雅黑" panose="020B0503020204020204" pitchFamily="34" charset="-122"/>
                  <a:ea typeface="微软雅黑" panose="020B0503020204020204" pitchFamily="34" charset="-122"/>
                </a:rPr>
                <a:t>Photon energy distribution</a:t>
              </a:r>
              <a:endParaRPr lang="zh-CN" altLang="en-US" sz="1600" baseline="0" dirty="0">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EDB4C5C9-F73E-41C9-9ADA-C96E549019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525" y="3365074"/>
              <a:ext cx="3896467" cy="2879999"/>
            </a:xfrm>
            <a:prstGeom prst="rect">
              <a:avLst/>
            </a:prstGeom>
          </p:spPr>
        </p:pic>
      </p:grpSp>
    </p:spTree>
    <p:extLst>
      <p:ext uri="{BB962C8B-B14F-4D97-AF65-F5344CB8AC3E}">
        <p14:creationId xmlns:p14="http://schemas.microsoft.com/office/powerpoint/2010/main" val="163114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1">
            <a:extLst>
              <a:ext uri="{FF2B5EF4-FFF2-40B4-BE49-F238E27FC236}">
                <a16:creationId xmlns:a16="http://schemas.microsoft.com/office/drawing/2014/main" id="{8FC29EF5-CFED-4471-B336-EB39C146F4CA}"/>
              </a:ext>
            </a:extLst>
          </p:cNvPr>
          <p:cNvSpPr>
            <a:spLocks noGrp="1" noChangeArrowheads="1"/>
          </p:cNvSpPr>
          <p:nvPr>
            <p:ph type="title"/>
          </p:nvPr>
        </p:nvSpPr>
        <p:spPr>
          <a:xfrm>
            <a:off x="152400" y="274638"/>
            <a:ext cx="6858000" cy="563562"/>
          </a:xfrm>
        </p:spPr>
        <p:txBody>
          <a:bodyPr>
            <a:normAutofit fontScale="90000"/>
          </a:bodyPr>
          <a:lstStyle/>
          <a:p>
            <a:pPr algn="l" eaLnBrk="1" hangingPunct="1"/>
            <a:r>
              <a:rPr lang="zh-CN" altLang="en-US" sz="4000" b="1" dirty="0">
                <a:solidFill>
                  <a:schemeClr val="bg1"/>
                </a:solidFill>
                <a:latin typeface="微软雅黑" panose="020B0503020204020204" pitchFamily="34" charset="-122"/>
                <a:ea typeface="微软雅黑" panose="020B0503020204020204" pitchFamily="34" charset="-122"/>
              </a:rPr>
              <a:t>研究背景 </a:t>
            </a:r>
            <a:r>
              <a:rPr lang="en-US" altLang="zh-CN" b="1" dirty="0">
                <a:latin typeface="微软雅黑" panose="020B0503020204020204" pitchFamily="34" charset="-122"/>
                <a:ea typeface="微软雅黑" panose="020B0503020204020204" pitchFamily="34" charset="-122"/>
              </a:rPr>
              <a:t>- </a:t>
            </a:r>
            <a:r>
              <a:rPr lang="en-US" altLang="zh-CN" sz="4000" b="1" dirty="0">
                <a:solidFill>
                  <a:schemeClr val="bg1"/>
                </a:solidFill>
                <a:latin typeface="微软雅黑" panose="020B0503020204020204" pitchFamily="34" charset="-122"/>
                <a:ea typeface="微软雅黑" panose="020B0503020204020204" pitchFamily="34" charset="-122"/>
              </a:rPr>
              <a:t>STCF ECAL</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145752" y="1018796"/>
            <a:ext cx="6214230" cy="2791204"/>
          </a:xfrm>
        </p:spPr>
        <p:txBody>
          <a:bodyPr vert="horz" wrap="square" lIns="90000" tIns="46800" rIns="91440" bIns="45720" numCol="1" anchor="t" anchorCtr="0" compatLnSpc="1">
            <a:normAutofit fontScale="92500" lnSpcReduction="10000"/>
          </a:bodyPr>
          <a:lstStyle/>
          <a:p>
            <a:pPr eaLnBrk="1" hangingPunct="1">
              <a:lnSpc>
                <a:spcPct val="10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高对撞亮度下的探测方案</a:t>
            </a:r>
            <a:endParaRPr lang="en-US" altLang="zh-CN" sz="2000" dirty="0">
              <a:latin typeface="微软雅黑" panose="020B0503020204020204" pitchFamily="34" charset="-122"/>
              <a:ea typeface="微软雅黑" panose="020B0503020204020204" pitchFamily="34" charset="-122"/>
            </a:endParaRPr>
          </a:p>
          <a:p>
            <a:pPr lvl="1" eaLnBrk="1" hangingPunct="1">
              <a:lnSpc>
                <a:spcPct val="100000"/>
              </a:lnSpc>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rPr>
              <a:t>基于快闪烁晶体的全吸收形量能器</a:t>
            </a:r>
            <a:endParaRPr lang="en-US" altLang="zh-CN" sz="1800" dirty="0">
              <a:latin typeface="微软雅黑" panose="020B0503020204020204" pitchFamily="34" charset="-122"/>
              <a:ea typeface="微软雅黑" panose="020B0503020204020204" pitchFamily="34" charset="-122"/>
            </a:endParaRPr>
          </a:p>
          <a:p>
            <a:pPr lvl="1" eaLnBrk="1" hangingPunct="1">
              <a:lnSpc>
                <a:spcPct val="100000"/>
              </a:lnSpc>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rPr>
              <a:t>纯碘化铯（</a:t>
            </a:r>
            <a:r>
              <a:rPr lang="en-US" altLang="zh-CN" sz="1800" dirty="0" err="1">
                <a:latin typeface="微软雅黑" panose="020B0503020204020204" pitchFamily="34" charset="-122"/>
                <a:ea typeface="微软雅黑" panose="020B0503020204020204" pitchFamily="34" charset="-122"/>
              </a:rPr>
              <a:t>pCsI</a:t>
            </a:r>
            <a:r>
              <a:rPr lang="zh-CN" altLang="en-US" sz="1800" dirty="0">
                <a:latin typeface="微软雅黑" panose="020B0503020204020204" pitchFamily="34" charset="-122"/>
                <a:ea typeface="微软雅黑" panose="020B0503020204020204" pitchFamily="34" charset="-122"/>
              </a:rPr>
              <a:t>）</a:t>
            </a:r>
            <a:endParaRPr lang="en-US" altLang="zh-CN" sz="1800" dirty="0">
              <a:latin typeface="微软雅黑" panose="020B0503020204020204" pitchFamily="34" charset="-122"/>
              <a:ea typeface="微软雅黑" panose="020B0503020204020204" pitchFamily="34" charset="-122"/>
            </a:endParaRPr>
          </a:p>
          <a:p>
            <a:pPr lvl="2" eaLnBrk="1" hangingPunct="1">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发光衰减时间短</a:t>
            </a:r>
            <a:endParaRPr lang="en-US" altLang="zh-CN" sz="1600" dirty="0">
              <a:latin typeface="微软雅黑" panose="020B0503020204020204" pitchFamily="34" charset="-122"/>
              <a:ea typeface="微软雅黑" panose="020B0503020204020204" pitchFamily="34" charset="-122"/>
            </a:endParaRPr>
          </a:p>
          <a:p>
            <a:pPr lvl="2" eaLnBrk="1" hangingPunct="1">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抗辐照性能好</a:t>
            </a:r>
            <a:endParaRPr lang="en-US" altLang="zh-CN" sz="1600" dirty="0">
              <a:latin typeface="微软雅黑" panose="020B0503020204020204" pitchFamily="34" charset="-122"/>
              <a:ea typeface="微软雅黑" panose="020B0503020204020204" pitchFamily="34" charset="-122"/>
            </a:endParaRPr>
          </a:p>
          <a:p>
            <a:pPr lvl="1" eaLnBrk="1" hangingPunct="1">
              <a:lnSpc>
                <a:spcPct val="100000"/>
              </a:lnSpc>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rPr>
              <a:t>雪崩光电二极管（</a:t>
            </a:r>
            <a:r>
              <a:rPr lang="en-US" altLang="zh-CN" sz="1800" dirty="0">
                <a:latin typeface="微软雅黑" panose="020B0503020204020204" pitchFamily="34" charset="-122"/>
                <a:ea typeface="微软雅黑" panose="020B0503020204020204" pitchFamily="34" charset="-122"/>
              </a:rPr>
              <a:t>APD</a:t>
            </a:r>
            <a:r>
              <a:rPr lang="zh-CN" altLang="en-US" sz="1800" dirty="0">
                <a:latin typeface="微软雅黑" panose="020B0503020204020204" pitchFamily="34" charset="-122"/>
                <a:ea typeface="微软雅黑" panose="020B0503020204020204" pitchFamily="34" charset="-122"/>
              </a:rPr>
              <a:t>）</a:t>
            </a:r>
            <a:endParaRPr lang="en-US" altLang="zh-CN" sz="1800" dirty="0">
              <a:latin typeface="微软雅黑" panose="020B0503020204020204" pitchFamily="34" charset="-122"/>
              <a:ea typeface="微软雅黑" panose="020B0503020204020204" pitchFamily="34" charset="-122"/>
            </a:endParaRPr>
          </a:p>
          <a:p>
            <a:pPr lvl="2" eaLnBrk="1" hangingPunct="1">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内部增益</a:t>
            </a:r>
            <a:endParaRPr lang="en-US" altLang="zh-CN" sz="1600" dirty="0">
              <a:latin typeface="微软雅黑" panose="020B0503020204020204" pitchFamily="34" charset="-122"/>
              <a:ea typeface="微软雅黑" panose="020B0503020204020204" pitchFamily="34" charset="-122"/>
            </a:endParaRPr>
          </a:p>
          <a:p>
            <a:pPr lvl="2" eaLnBrk="1" hangingPunct="1">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抗磁场</a:t>
            </a:r>
            <a:endParaRPr lang="en-US" altLang="zh-CN" sz="1600" dirty="0">
              <a:latin typeface="微软雅黑" panose="020B0503020204020204" pitchFamily="34" charset="-122"/>
              <a:ea typeface="微软雅黑" panose="020B0503020204020204" pitchFamily="34" charset="-122"/>
            </a:endParaRPr>
          </a:p>
          <a:p>
            <a:pPr lvl="2" eaLnBrk="1" hangingPunct="1">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动态范围大</a:t>
            </a:r>
          </a:p>
        </p:txBody>
      </p:sp>
      <p:sp>
        <p:nvSpPr>
          <p:cNvPr id="8" name="灯片编号占位符 7">
            <a:extLst>
              <a:ext uri="{FF2B5EF4-FFF2-40B4-BE49-F238E27FC236}">
                <a16:creationId xmlns:a16="http://schemas.microsoft.com/office/drawing/2014/main" id="{4558FBB7-3720-460A-A2E3-2F5CB5FD5971}"/>
              </a:ext>
            </a:extLst>
          </p:cNvPr>
          <p:cNvSpPr>
            <a:spLocks noGrp="1"/>
          </p:cNvSpPr>
          <p:nvPr>
            <p:ph type="sldNum" sz="quarter" idx="12"/>
          </p:nvPr>
        </p:nvSpPr>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5</a:t>
            </a:fld>
            <a:endParaRPr lang="en-US" altLang="zh-CN" dirty="0">
              <a:latin typeface="微软雅黑" panose="020B0503020204020204" pitchFamily="34" charset="-122"/>
              <a:ea typeface="微软雅黑" panose="020B0503020204020204" pitchFamily="34" charset="-122"/>
            </a:endParaRPr>
          </a:p>
        </p:txBody>
      </p:sp>
      <p:grpSp>
        <p:nvGrpSpPr>
          <p:cNvPr id="2" name="组合 1">
            <a:extLst>
              <a:ext uri="{FF2B5EF4-FFF2-40B4-BE49-F238E27FC236}">
                <a16:creationId xmlns:a16="http://schemas.microsoft.com/office/drawing/2014/main" id="{FFB325C4-F34C-4B9A-9586-5FC2440F83D0}"/>
              </a:ext>
            </a:extLst>
          </p:cNvPr>
          <p:cNvGrpSpPr/>
          <p:nvPr/>
        </p:nvGrpSpPr>
        <p:grpSpPr>
          <a:xfrm>
            <a:off x="718907" y="3854320"/>
            <a:ext cx="4387442" cy="2595725"/>
            <a:chOff x="507216" y="4534461"/>
            <a:chExt cx="3920522" cy="2172462"/>
          </a:xfrm>
        </p:grpSpPr>
        <p:pic>
          <p:nvPicPr>
            <p:cNvPr id="13" name="图片 1">
              <a:extLst>
                <a:ext uri="{FF2B5EF4-FFF2-40B4-BE49-F238E27FC236}">
                  <a16:creationId xmlns:a16="http://schemas.microsoft.com/office/drawing/2014/main" id="{D815E3A7-AFA0-4B87-BC43-A5E4F29C69ED}"/>
                </a:ext>
              </a:extLst>
            </p:cNvPr>
            <p:cNvPicPr>
              <a:picLocks noChangeAspect="1"/>
            </p:cNvPicPr>
            <p:nvPr/>
          </p:nvPicPr>
          <p:blipFill rotWithShape="1">
            <a:blip r:embed="rId3">
              <a:extLst>
                <a:ext uri="{28A0092B-C50C-407E-A947-70E740481C1C}">
                  <a14:useLocalDpi xmlns:a14="http://schemas.microsoft.com/office/drawing/2010/main" val="0"/>
                </a:ext>
              </a:extLst>
            </a:blip>
            <a:srcRect l="1" t="7409" r="10976"/>
            <a:stretch/>
          </p:blipFill>
          <p:spPr bwMode="auto">
            <a:xfrm>
              <a:off x="507216" y="4534461"/>
              <a:ext cx="2810146" cy="2094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3">
              <a:extLst>
                <a:ext uri="{FF2B5EF4-FFF2-40B4-BE49-F238E27FC236}">
                  <a16:creationId xmlns:a16="http://schemas.microsoft.com/office/drawing/2014/main" id="{3793C461-918C-46E1-8383-0DD40411E7D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5469" y="4534461"/>
              <a:ext cx="1032269" cy="106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2">
              <a:extLst>
                <a:ext uri="{FF2B5EF4-FFF2-40B4-BE49-F238E27FC236}">
                  <a16:creationId xmlns:a16="http://schemas.microsoft.com/office/drawing/2014/main" id="{928117BD-DF2C-49ED-B66A-25F3B0F612C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9739" y="5589636"/>
              <a:ext cx="1024014" cy="111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Rectangle 10">
            <a:extLst>
              <a:ext uri="{FF2B5EF4-FFF2-40B4-BE49-F238E27FC236}">
                <a16:creationId xmlns:a16="http://schemas.microsoft.com/office/drawing/2014/main" id="{73D78CEC-F6F8-462A-B10B-8B4257463F76}"/>
              </a:ext>
            </a:extLst>
          </p:cNvPr>
          <p:cNvSpPr txBox="1">
            <a:spLocks noChangeArrowheads="1"/>
          </p:cNvSpPr>
          <p:nvPr/>
        </p:nvSpPr>
        <p:spPr>
          <a:xfrm>
            <a:off x="6172200" y="1066800"/>
            <a:ext cx="5867400" cy="242348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读出电子学设计的挑战</a:t>
            </a:r>
            <a:endParaRPr lang="en-US" altLang="zh-CN" sz="2000" dirty="0">
              <a:latin typeface="微软雅黑" panose="020B0503020204020204" pitchFamily="34" charset="-122"/>
              <a:ea typeface="微软雅黑" panose="020B0503020204020204" pitchFamily="34" charset="-122"/>
            </a:endParaRPr>
          </a:p>
          <a:p>
            <a:pPr lvl="1" fontAlgn="auto">
              <a:spcAft>
                <a:spcPts val="0"/>
              </a:spcAft>
            </a:pPr>
            <a:r>
              <a:rPr lang="zh-CN" altLang="en-US" sz="1800" dirty="0">
                <a:latin typeface="微软雅黑" panose="020B0503020204020204" pitchFamily="34" charset="-122"/>
                <a:ea typeface="微软雅黑" panose="020B0503020204020204" pitchFamily="34" charset="-122"/>
              </a:rPr>
              <a:t>低噪声 </a:t>
            </a:r>
            <a:r>
              <a:rPr lang="en-US" altLang="zh-CN" sz="1800" dirty="0">
                <a:latin typeface="微软雅黑" panose="020B0503020204020204" pitchFamily="34" charset="-122"/>
                <a:ea typeface="微软雅黑" panose="020B0503020204020204" pitchFamily="34" charset="-122"/>
              </a:rPr>
              <a:t>&amp; </a:t>
            </a:r>
            <a:r>
              <a:rPr lang="zh-CN" altLang="en-US" sz="1800" dirty="0">
                <a:latin typeface="微软雅黑" panose="020B0503020204020204" pitchFamily="34" charset="-122"/>
                <a:ea typeface="微软雅黑" panose="020B0503020204020204" pitchFamily="34" charset="-122"/>
              </a:rPr>
              <a:t>高时间分辨</a:t>
            </a:r>
            <a:endParaRPr lang="en-US" altLang="zh-CN" sz="1800" dirty="0">
              <a:latin typeface="微软雅黑" panose="020B0503020204020204" pitchFamily="34" charset="-122"/>
              <a:ea typeface="微软雅黑" panose="020B0503020204020204" pitchFamily="34" charset="-122"/>
            </a:endParaRPr>
          </a:p>
          <a:p>
            <a:pPr lvl="2" fontAlgn="auto">
              <a:spcAft>
                <a:spcPts val="0"/>
              </a:spcAft>
              <a:buFont typeface="Wingdings" panose="05000000000000000000" pitchFamily="2" charset="2"/>
              <a:buChar char="p"/>
            </a:pPr>
            <a:r>
              <a:rPr lang="en-US" altLang="zh-CN" sz="1600" dirty="0">
                <a:latin typeface="微软雅黑" panose="020B0503020204020204" pitchFamily="34" charset="-122"/>
                <a:ea typeface="微软雅黑" panose="020B0503020204020204" pitchFamily="34" charset="-122"/>
              </a:rPr>
              <a:t>&lt;2.4</a:t>
            </a:r>
            <a:r>
              <a:rPr lang="zh-CN" altLang="en-US" sz="1600" dirty="0">
                <a:latin typeface="微软雅黑" panose="020B0503020204020204" pitchFamily="34" charset="-122"/>
                <a:ea typeface="微软雅黑" panose="020B0503020204020204" pitchFamily="34" charset="-122"/>
              </a:rPr>
              <a:t>𝑓𝐶</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𝑀𝑒𝑉</a:t>
            </a:r>
            <a:r>
              <a:rPr lang="en-US" altLang="zh-CN" sz="1600" dirty="0">
                <a:latin typeface="微软雅黑" panose="020B0503020204020204" pitchFamily="34" charset="-122"/>
                <a:ea typeface="微软雅黑" panose="020B0503020204020204" pitchFamily="34" charset="-122"/>
              </a:rPr>
              <a:t>)</a:t>
            </a:r>
          </a:p>
          <a:p>
            <a:pPr lvl="2" fontAlgn="auto">
              <a:spcAft>
                <a:spcPts val="0"/>
              </a:spcAft>
              <a:buFont typeface="Wingdings" panose="05000000000000000000" pitchFamily="2" charset="2"/>
              <a:buChar char="p"/>
            </a:pPr>
            <a:r>
              <a:rPr lang="en-US" altLang="zh-CN" sz="1600" dirty="0">
                <a:latin typeface="微软雅黑" panose="020B0503020204020204" pitchFamily="34" charset="-122"/>
                <a:ea typeface="微软雅黑" panose="020B0503020204020204" pitchFamily="34" charset="-122"/>
              </a:rPr>
              <a:t>&lt;200 </a:t>
            </a:r>
            <a:r>
              <a:rPr lang="zh-CN" altLang="en-US" sz="1600" dirty="0">
                <a:latin typeface="微软雅黑" panose="020B0503020204020204" pitchFamily="34" charset="-122"/>
                <a:ea typeface="微软雅黑" panose="020B0503020204020204" pitchFamily="34" charset="-122"/>
              </a:rPr>
              <a:t>𝑝𝑠</a:t>
            </a:r>
            <a:r>
              <a:rPr lang="en-US" altLang="zh-CN" sz="1600" dirty="0">
                <a:latin typeface="微软雅黑" panose="020B0503020204020204" pitchFamily="34" charset="-122"/>
                <a:ea typeface="微软雅黑" panose="020B0503020204020204" pitchFamily="34" charset="-122"/>
              </a:rPr>
              <a:t>@2400</a:t>
            </a:r>
            <a:r>
              <a:rPr lang="zh-CN" altLang="en-US" sz="1600" dirty="0">
                <a:latin typeface="微软雅黑" panose="020B0503020204020204" pitchFamily="34" charset="-122"/>
                <a:ea typeface="微软雅黑" panose="020B0503020204020204" pitchFamily="34" charset="-122"/>
              </a:rPr>
              <a:t>𝑓𝐶</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𝐺𝑒𝑉</a:t>
            </a:r>
            <a:r>
              <a:rPr lang="en-US" altLang="zh-CN" sz="1600" dirty="0">
                <a:latin typeface="微软雅黑" panose="020B0503020204020204" pitchFamily="34" charset="-122"/>
                <a:ea typeface="微软雅黑" panose="020B0503020204020204" pitchFamily="34" charset="-122"/>
              </a:rPr>
              <a:t>), &lt;1</a:t>
            </a:r>
            <a:r>
              <a:rPr lang="zh-CN" altLang="en-US" sz="1600" dirty="0">
                <a:latin typeface="微软雅黑" panose="020B0503020204020204" pitchFamily="34" charset="-122"/>
                <a:ea typeface="微软雅黑" panose="020B0503020204020204" pitchFamily="34" charset="-122"/>
              </a:rPr>
              <a:t>𝑛𝑠</a:t>
            </a:r>
            <a:r>
              <a:rPr lang="en-US" altLang="zh-CN" sz="1600" dirty="0">
                <a:latin typeface="微软雅黑" panose="020B0503020204020204" pitchFamily="34" charset="-122"/>
                <a:ea typeface="微软雅黑" panose="020B0503020204020204" pitchFamily="34" charset="-122"/>
              </a:rPr>
              <a:t>@240</a:t>
            </a:r>
            <a:r>
              <a:rPr lang="zh-CN" altLang="en-US" sz="1600" dirty="0">
                <a:latin typeface="微软雅黑" panose="020B0503020204020204" pitchFamily="34" charset="-122"/>
                <a:ea typeface="微软雅黑" panose="020B0503020204020204" pitchFamily="34" charset="-122"/>
              </a:rPr>
              <a:t>𝑓𝐶</a:t>
            </a:r>
            <a:r>
              <a:rPr lang="en-US" altLang="zh-CN" sz="1600" dirty="0">
                <a:latin typeface="微软雅黑" panose="020B0503020204020204" pitchFamily="34" charset="-122"/>
                <a:ea typeface="微软雅黑" panose="020B0503020204020204" pitchFamily="34" charset="-122"/>
              </a:rPr>
              <a:t>(100</a:t>
            </a:r>
            <a:r>
              <a:rPr lang="zh-CN" altLang="en-US" sz="1600" dirty="0">
                <a:latin typeface="微软雅黑" panose="020B0503020204020204" pitchFamily="34" charset="-122"/>
                <a:ea typeface="微软雅黑" panose="020B0503020204020204" pitchFamily="34" charset="-122"/>
              </a:rPr>
              <a:t>𝑀𝑒𝑉</a:t>
            </a:r>
            <a:r>
              <a:rPr lang="en-US" altLang="zh-CN" sz="1600" dirty="0">
                <a:latin typeface="微软雅黑" panose="020B0503020204020204" pitchFamily="34" charset="-122"/>
                <a:ea typeface="微软雅黑" panose="020B0503020204020204" pitchFamily="34" charset="-122"/>
              </a:rPr>
              <a:t>)</a:t>
            </a:r>
          </a:p>
          <a:p>
            <a:pPr lvl="1" fontAlgn="auto">
              <a:spcAft>
                <a:spcPts val="0"/>
              </a:spcAft>
            </a:pPr>
            <a:r>
              <a:rPr lang="zh-CN" altLang="en-US" sz="1800" dirty="0">
                <a:latin typeface="微软雅黑" panose="020B0503020204020204" pitchFamily="34" charset="-122"/>
                <a:ea typeface="微软雅黑" panose="020B0503020204020204" pitchFamily="34" charset="-122"/>
              </a:rPr>
              <a:t>高计数率</a:t>
            </a:r>
            <a:endParaRPr lang="en-US" altLang="zh-CN" sz="1800" dirty="0">
              <a:latin typeface="微软雅黑" panose="020B0503020204020204" pitchFamily="34" charset="-122"/>
              <a:ea typeface="微软雅黑" panose="020B0503020204020204" pitchFamily="34" charset="-122"/>
            </a:endParaRPr>
          </a:p>
          <a:p>
            <a:pPr lvl="2" fontAlgn="auto">
              <a:spcAft>
                <a:spcPts val="0"/>
              </a:spcAft>
              <a:buFont typeface="Wingdings" panose="05000000000000000000" pitchFamily="2" charset="2"/>
              <a:buChar char="p"/>
            </a:pPr>
            <a:r>
              <a:rPr lang="en-US" altLang="zh-CN" sz="1600" dirty="0">
                <a:latin typeface="微软雅黑" panose="020B0503020204020204" pitchFamily="34" charset="-122"/>
                <a:ea typeface="微软雅黑" panose="020B0503020204020204" pitchFamily="34" charset="-122"/>
              </a:rPr>
              <a:t>Up to ~MHz at </a:t>
            </a:r>
            <a:r>
              <a:rPr lang="en-US" altLang="zh-CN" sz="1600" dirty="0" err="1">
                <a:latin typeface="微软雅黑" panose="020B0503020204020204" pitchFamily="34" charset="-122"/>
                <a:ea typeface="微软雅黑" panose="020B0503020204020204" pitchFamily="34" charset="-122"/>
              </a:rPr>
              <a:t>EndCap</a:t>
            </a:r>
            <a:endParaRPr lang="en-US" altLang="zh-CN" sz="1600" dirty="0">
              <a:latin typeface="微软雅黑" panose="020B0503020204020204" pitchFamily="34" charset="-122"/>
              <a:ea typeface="微软雅黑" panose="020B0503020204020204" pitchFamily="34" charset="-122"/>
            </a:endParaRPr>
          </a:p>
          <a:p>
            <a:pPr lvl="1" fontAlgn="auto">
              <a:spcAft>
                <a:spcPts val="0"/>
              </a:spcAft>
            </a:pPr>
            <a:r>
              <a:rPr lang="zh-CN" altLang="en-US" sz="1800" dirty="0">
                <a:latin typeface="微软雅黑" panose="020B0503020204020204" pitchFamily="34" charset="-122"/>
                <a:ea typeface="微软雅黑" panose="020B0503020204020204" pitchFamily="34" charset="-122"/>
              </a:rPr>
              <a:t>粒子鉴别</a:t>
            </a:r>
            <a:endParaRPr lang="en-US" altLang="zh-CN" sz="1800" dirty="0">
              <a:latin typeface="微软雅黑" panose="020B0503020204020204" pitchFamily="34" charset="-122"/>
              <a:ea typeface="微软雅黑" panose="020B0503020204020204" pitchFamily="34" charset="-122"/>
            </a:endParaRPr>
          </a:p>
          <a:p>
            <a:pPr lvl="2" fontAlgn="auto">
              <a:spcAft>
                <a:spcPts val="0"/>
              </a:spcAft>
              <a:buFont typeface="Wingdings" panose="05000000000000000000" pitchFamily="2" charset="2"/>
              <a:buChar char="p"/>
            </a:pPr>
            <a:r>
              <a:rPr lang="zh-CN" altLang="en-US" sz="1600" dirty="0">
                <a:latin typeface="微软雅黑" panose="020B0503020204020204" pitchFamily="34" charset="-122"/>
                <a:ea typeface="微软雅黑" panose="020B0503020204020204" pitchFamily="34" charset="-122"/>
              </a:rPr>
              <a:t>完成对中性强子和电子的鉴别</a:t>
            </a:r>
            <a:endParaRPr lang="en-US" altLang="zh-CN" sz="1600" dirty="0">
              <a:latin typeface="微软雅黑" panose="020B0503020204020204" pitchFamily="34" charset="-122"/>
              <a:ea typeface="微软雅黑" panose="020B0503020204020204" pitchFamily="34" charset="-122"/>
            </a:endParaRPr>
          </a:p>
        </p:txBody>
      </p:sp>
      <p:sp>
        <p:nvSpPr>
          <p:cNvPr id="16" name="矩形 15">
            <a:extLst>
              <a:ext uri="{FF2B5EF4-FFF2-40B4-BE49-F238E27FC236}">
                <a16:creationId xmlns:a16="http://schemas.microsoft.com/office/drawing/2014/main" id="{6358FB70-9428-4795-B1D6-E5DA8C5AA5E3}"/>
              </a:ext>
            </a:extLst>
          </p:cNvPr>
          <p:cNvSpPr/>
          <p:nvPr/>
        </p:nvSpPr>
        <p:spPr>
          <a:xfrm>
            <a:off x="3095542" y="1855611"/>
            <a:ext cx="2117887" cy="660245"/>
          </a:xfrm>
          <a:prstGeom prst="rect">
            <a:avLst/>
          </a:prstGeom>
        </p:spPr>
        <p:txBody>
          <a:bodyPr wrap="none">
            <a:spAutoFit/>
          </a:bodyPr>
          <a:lstStyle/>
          <a:p>
            <a:pPr marL="0" lvl="2" indent="284400" eaLnBrk="1" hangingPunct="1">
              <a:lnSpc>
                <a:spcPct val="130000"/>
              </a:lnSpc>
              <a:buFont typeface="Wingdings" panose="05000000000000000000" pitchFamily="2" charset="2"/>
              <a:buChar char="p"/>
            </a:pPr>
            <a:r>
              <a:rPr lang="zh-CN" altLang="en-US" sz="1500" baseline="0" dirty="0">
                <a:solidFill>
                  <a:srgbClr val="00B050"/>
                </a:solidFill>
                <a:latin typeface="Times New Roman" panose="02020603050405020304" pitchFamily="18" charset="0"/>
                <a:ea typeface="黑体" panose="02010609060101010101" pitchFamily="49" charset="-122"/>
              </a:rPr>
              <a:t>荧光产额偏低</a:t>
            </a:r>
            <a:endParaRPr lang="en-US" altLang="zh-CN" sz="1500" baseline="0" dirty="0">
              <a:solidFill>
                <a:srgbClr val="00B050"/>
              </a:solidFill>
              <a:latin typeface="Times New Roman" panose="02020603050405020304" pitchFamily="18" charset="0"/>
              <a:ea typeface="黑体" panose="02010609060101010101" pitchFamily="49" charset="-122"/>
            </a:endParaRPr>
          </a:p>
          <a:p>
            <a:pPr marL="0" lvl="2" eaLnBrk="1" hangingPunct="1">
              <a:lnSpc>
                <a:spcPct val="130000"/>
              </a:lnSpc>
            </a:pPr>
            <a:r>
              <a:rPr lang="en-US" altLang="zh-CN" sz="1500" baseline="0" dirty="0">
                <a:solidFill>
                  <a:srgbClr val="00B050"/>
                </a:solidFill>
                <a:latin typeface="Times New Roman" panose="02020603050405020304" pitchFamily="18" charset="0"/>
                <a:ea typeface="黑体" panose="02010609060101010101" pitchFamily="49" charset="-122"/>
              </a:rPr>
              <a:t>     BESIII </a:t>
            </a:r>
            <a:r>
              <a:rPr lang="en-US" altLang="zh-CN" sz="1500" baseline="0" dirty="0" err="1">
                <a:solidFill>
                  <a:srgbClr val="00B050"/>
                </a:solidFill>
                <a:latin typeface="Times New Roman" panose="02020603050405020304" pitchFamily="18" charset="0"/>
                <a:ea typeface="黑体" panose="02010609060101010101" pitchFamily="49" charset="-122"/>
              </a:rPr>
              <a:t>CsI</a:t>
            </a:r>
            <a:r>
              <a:rPr lang="en-US" altLang="zh-CN" sz="1500" baseline="0" dirty="0">
                <a:solidFill>
                  <a:srgbClr val="00B050"/>
                </a:solidFill>
                <a:latin typeface="Times New Roman" panose="02020603050405020304" pitchFamily="18" charset="0"/>
                <a:ea typeface="黑体" panose="02010609060101010101" pitchFamily="49" charset="-122"/>
              </a:rPr>
              <a:t>(Tl)</a:t>
            </a:r>
            <a:r>
              <a:rPr lang="zh-CN" altLang="en-US" sz="1500" baseline="0" dirty="0">
                <a:solidFill>
                  <a:srgbClr val="00B050"/>
                </a:solidFill>
                <a:latin typeface="Times New Roman" panose="02020603050405020304" pitchFamily="18" charset="0"/>
                <a:ea typeface="黑体" panose="02010609060101010101" pitchFamily="49" charset="-122"/>
              </a:rPr>
              <a:t>的</a:t>
            </a:r>
            <a:r>
              <a:rPr lang="en-US" altLang="zh-CN" sz="1500" baseline="0" dirty="0">
                <a:solidFill>
                  <a:srgbClr val="00B050"/>
                </a:solidFill>
                <a:latin typeface="Times New Roman" panose="02020603050405020304" pitchFamily="18" charset="0"/>
                <a:ea typeface="黑体" panose="02010609060101010101" pitchFamily="49" charset="-122"/>
              </a:rPr>
              <a:t>1/40</a:t>
            </a:r>
          </a:p>
        </p:txBody>
      </p:sp>
      <p:sp>
        <p:nvSpPr>
          <p:cNvPr id="17" name="矩形 16">
            <a:extLst>
              <a:ext uri="{FF2B5EF4-FFF2-40B4-BE49-F238E27FC236}">
                <a16:creationId xmlns:a16="http://schemas.microsoft.com/office/drawing/2014/main" id="{6DA62B3C-DED2-4B98-A045-6109E58F3E23}"/>
              </a:ext>
            </a:extLst>
          </p:cNvPr>
          <p:cNvSpPr/>
          <p:nvPr/>
        </p:nvSpPr>
        <p:spPr>
          <a:xfrm>
            <a:off x="3095542" y="2830037"/>
            <a:ext cx="2010807" cy="660245"/>
          </a:xfrm>
          <a:prstGeom prst="rect">
            <a:avLst/>
          </a:prstGeom>
        </p:spPr>
        <p:txBody>
          <a:bodyPr wrap="none">
            <a:spAutoFit/>
          </a:bodyPr>
          <a:lstStyle/>
          <a:p>
            <a:pPr marL="0" lvl="2" indent="284400" eaLnBrk="1" hangingPunct="1">
              <a:lnSpc>
                <a:spcPct val="130000"/>
              </a:lnSpc>
              <a:buFont typeface="Wingdings" panose="05000000000000000000" pitchFamily="2" charset="2"/>
              <a:buChar char="p"/>
            </a:pPr>
            <a:r>
              <a:rPr lang="zh-CN" altLang="en-US" sz="1500" baseline="0" dirty="0">
                <a:solidFill>
                  <a:srgbClr val="00B050"/>
                </a:solidFill>
                <a:latin typeface="Times New Roman" panose="02020603050405020304" pitchFamily="18" charset="0"/>
                <a:ea typeface="黑体" panose="02010609060101010101" pitchFamily="49" charset="-122"/>
              </a:rPr>
              <a:t>结电容、漏电流大</a:t>
            </a:r>
          </a:p>
          <a:p>
            <a:pPr marL="0" lvl="2" eaLnBrk="1" hangingPunct="1">
              <a:lnSpc>
                <a:spcPct val="130000"/>
              </a:lnSpc>
            </a:pPr>
            <a:r>
              <a:rPr lang="en-US" altLang="zh-CN" sz="1500" baseline="0" dirty="0">
                <a:solidFill>
                  <a:srgbClr val="00B050"/>
                </a:solidFill>
                <a:latin typeface="Times New Roman" panose="02020603050405020304" pitchFamily="18" charset="0"/>
                <a:ea typeface="黑体" panose="02010609060101010101" pitchFamily="49" charset="-122"/>
              </a:rPr>
              <a:t>     BESIII PD</a:t>
            </a:r>
            <a:r>
              <a:rPr lang="zh-CN" altLang="en-US" sz="1500" baseline="0" dirty="0">
                <a:solidFill>
                  <a:srgbClr val="00B050"/>
                </a:solidFill>
                <a:latin typeface="Times New Roman" panose="02020603050405020304" pitchFamily="18" charset="0"/>
                <a:ea typeface="黑体" panose="02010609060101010101" pitchFamily="49" charset="-122"/>
              </a:rPr>
              <a:t>的数倍</a:t>
            </a:r>
            <a:endParaRPr lang="en-US" altLang="zh-CN" sz="1500" baseline="0" dirty="0">
              <a:solidFill>
                <a:srgbClr val="00B050"/>
              </a:solidFill>
              <a:latin typeface="Times New Roman" panose="02020603050405020304" pitchFamily="18" charset="0"/>
              <a:ea typeface="黑体" panose="02010609060101010101" pitchFamily="49" charset="-122"/>
            </a:endParaRPr>
          </a:p>
        </p:txBody>
      </p:sp>
      <p:grpSp>
        <p:nvGrpSpPr>
          <p:cNvPr id="7" name="组合 6">
            <a:extLst>
              <a:ext uri="{FF2B5EF4-FFF2-40B4-BE49-F238E27FC236}">
                <a16:creationId xmlns:a16="http://schemas.microsoft.com/office/drawing/2014/main" id="{53C2DB07-CB04-F332-3340-92FE434AB7FF}"/>
              </a:ext>
            </a:extLst>
          </p:cNvPr>
          <p:cNvGrpSpPr/>
          <p:nvPr/>
        </p:nvGrpSpPr>
        <p:grpSpPr>
          <a:xfrm>
            <a:off x="6813521" y="3391369"/>
            <a:ext cx="4375680" cy="3429000"/>
            <a:chOff x="6853514" y="3429000"/>
            <a:chExt cx="4375680" cy="3429000"/>
          </a:xfrm>
        </p:grpSpPr>
        <p:sp>
          <p:nvSpPr>
            <p:cNvPr id="19" name="矩形 18">
              <a:extLst>
                <a:ext uri="{FF2B5EF4-FFF2-40B4-BE49-F238E27FC236}">
                  <a16:creationId xmlns:a16="http://schemas.microsoft.com/office/drawing/2014/main" id="{E67A3351-BC85-4579-B97B-E8971C26FABA}"/>
                </a:ext>
              </a:extLst>
            </p:cNvPr>
            <p:cNvSpPr/>
            <p:nvPr/>
          </p:nvSpPr>
          <p:spPr>
            <a:xfrm>
              <a:off x="7717915" y="3429000"/>
              <a:ext cx="2646878" cy="338554"/>
            </a:xfrm>
            <a:prstGeom prst="rect">
              <a:avLst/>
            </a:prstGeom>
          </p:spPr>
          <p:txBody>
            <a:bodyPr wrap="none">
              <a:spAutoFit/>
            </a:bodyPr>
            <a:lstStyle/>
            <a:p>
              <a:pPr algn="ctr"/>
              <a:r>
                <a:rPr lang="zh-CN" altLang="en-US" sz="1600" b="1" baseline="0" dirty="0">
                  <a:latin typeface="微软雅黑" panose="020B0503020204020204" pitchFamily="34" charset="-122"/>
                  <a:ea typeface="微软雅黑" panose="020B0503020204020204" pitchFamily="34" charset="-122"/>
                  <a:cs typeface="Arial" panose="020B0604020202020204" pitchFamily="34" charset="0"/>
                </a:rPr>
                <a:t>不同角度晶体的本底计数率</a:t>
              </a:r>
              <a:endParaRPr lang="en-US" altLang="zh-CN" sz="1600" b="1" baseline="0" dirty="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6" name="图片 5">
              <a:extLst>
                <a:ext uri="{FF2B5EF4-FFF2-40B4-BE49-F238E27FC236}">
                  <a16:creationId xmlns:a16="http://schemas.microsoft.com/office/drawing/2014/main" id="{B60A704E-51E8-22C3-7C70-883E386A79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3514" y="3809219"/>
              <a:ext cx="4375680" cy="3048781"/>
            </a:xfrm>
            <a:prstGeom prst="rect">
              <a:avLst/>
            </a:prstGeom>
          </p:spPr>
        </p:pic>
      </p:grpSp>
    </p:spTree>
    <p:extLst>
      <p:ext uri="{BB962C8B-B14F-4D97-AF65-F5344CB8AC3E}">
        <p14:creationId xmlns:p14="http://schemas.microsoft.com/office/powerpoint/2010/main" val="411729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a:extLst>
              <a:ext uri="{FF2B5EF4-FFF2-40B4-BE49-F238E27FC236}">
                <a16:creationId xmlns:a16="http://schemas.microsoft.com/office/drawing/2014/main" id="{64D08696-492B-4262-FC0C-D7E8D2FE204B}"/>
              </a:ext>
            </a:extLst>
          </p:cNvPr>
          <p:cNvSpPr>
            <a:spLocks noGrp="1" noChangeArrowheads="1"/>
          </p:cNvSpPr>
          <p:nvPr>
            <p:ph type="title"/>
          </p:nvPr>
        </p:nvSpPr>
        <p:spPr>
          <a:xfrm>
            <a:off x="304800" y="240283"/>
            <a:ext cx="5029200" cy="563562"/>
          </a:xfrm>
        </p:spPr>
        <p:txBody>
          <a:bodyPr vert="horz" wrap="square" lIns="72000" tIns="45720" rIns="72000" bIns="45720" numCol="1" anchor="ctr" anchorCtr="0" compatLnSpc="1">
            <a:normAutofit fontScale="90000"/>
          </a:bodyPr>
          <a:lstStyle/>
          <a:p>
            <a:pPr algn="l" eaLnBrk="1" hangingPunct="1"/>
            <a:r>
              <a:rPr lang="zh-CN" altLang="en-US" b="1" dirty="0">
                <a:latin typeface="微软雅黑" panose="020B0503020204020204" pitchFamily="34" charset="-122"/>
                <a:ea typeface="微软雅黑" panose="020B0503020204020204" pitchFamily="34" charset="-122"/>
              </a:rPr>
              <a:t>目录</a:t>
            </a:r>
            <a:endParaRPr lang="zh-CN" altLang="zh-CN" sz="4000" b="1" dirty="0">
              <a:solidFill>
                <a:schemeClr val="bg1"/>
              </a:solidFill>
              <a:latin typeface="微软雅黑" panose="020B0503020204020204" pitchFamily="34" charset="-122"/>
              <a:ea typeface="微软雅黑" panose="020B0503020204020204" pitchFamily="34" charset="-122"/>
            </a:endParaRPr>
          </a:p>
        </p:txBody>
      </p:sp>
      <p:sp>
        <p:nvSpPr>
          <p:cNvPr id="4099" name="Rectangle 10">
            <a:extLst>
              <a:ext uri="{FF2B5EF4-FFF2-40B4-BE49-F238E27FC236}">
                <a16:creationId xmlns:a16="http://schemas.microsoft.com/office/drawing/2014/main" id="{CE3F63B9-E0B4-4FB4-8207-B17B5D85DCEF}"/>
              </a:ext>
            </a:extLst>
          </p:cNvPr>
          <p:cNvSpPr>
            <a:spLocks noGrp="1" noChangeArrowheads="1"/>
          </p:cNvSpPr>
          <p:nvPr>
            <p:ph idx="1"/>
          </p:nvPr>
        </p:nvSpPr>
        <p:spPr>
          <a:xfrm>
            <a:off x="152400" y="1069975"/>
            <a:ext cx="10210800" cy="5202238"/>
          </a:xfrm>
        </p:spPr>
        <p:txBody>
          <a:bodyPr vert="horz" wrap="square" lIns="180000" tIns="180000" rIns="180000" bIns="180000" numCol="1" anchor="t" anchorCtr="0" compatLnSpc="1"/>
          <a:lstStyle/>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项目背景</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读出电子学设计</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pPr marL="0" indent="-457200" eaLnBrk="1" hangingPunct="1">
              <a:spcBef>
                <a:spcPts val="1200"/>
              </a:spcBef>
              <a:buFont typeface="+mj-lt"/>
              <a:buAutoNum type="arabicPeriod"/>
            </a:pPr>
            <a:r>
              <a:rPr lang="zh-CN" altLang="en-US" dirty="0">
                <a:solidFill>
                  <a:schemeClr val="tx1">
                    <a:alpha val="30000"/>
                  </a:schemeClr>
                </a:solidFill>
                <a:latin typeface="微软雅黑" panose="020B0503020204020204" pitchFamily="34" charset="-122"/>
                <a:ea typeface="微软雅黑" panose="020B0503020204020204" pitchFamily="34" charset="-122"/>
              </a:rPr>
              <a:t>束流测试</a:t>
            </a:r>
            <a:endParaRPr lang="en-US" altLang="zh-CN" dirty="0">
              <a:solidFill>
                <a:schemeClr val="tx1">
                  <a:alpha val="30000"/>
                </a:schemeClr>
              </a:solidFill>
              <a:latin typeface="微软雅黑" panose="020B0503020204020204" pitchFamily="34" charset="-122"/>
              <a:ea typeface="微软雅黑" panose="020B0503020204020204" pitchFamily="34" charset="-122"/>
            </a:endParaRPr>
          </a:p>
          <a:p>
            <a:pPr marL="0" indent="-457200" eaLnBrk="1" hangingPunct="1">
              <a:spcBef>
                <a:spcPts val="1200"/>
              </a:spcBef>
              <a:buFont typeface="+mj-lt"/>
              <a:buAutoNum type="arabicPeriod"/>
            </a:pPr>
            <a:r>
              <a:rPr lang="zh-CN" altLang="en-US"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总结与展望</a:t>
            </a:r>
            <a:endParaRPr lang="zh-CN" altLang="zh-CN" dirty="0">
              <a:solidFill>
                <a:schemeClr val="bg2">
                  <a:lumMod val="7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71500" indent="-571500" eaLnBrk="1" hangingPunct="1">
              <a:buNone/>
            </a:pPr>
            <a:endParaRPr lang="en-US" altLang="zh-CN" sz="2000" dirty="0">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C4756E4E-E3EB-491C-8F12-4871AEC57F1A}"/>
              </a:ext>
            </a:extLst>
          </p:cNvPr>
          <p:cNvSpPr>
            <a:spLocks noGrp="1"/>
          </p:cNvSpPr>
          <p:nvPr>
            <p:ph type="sldNum" sz="quarter" idx="12"/>
          </p:nvPr>
        </p:nvSpPr>
        <p:spPr/>
        <p:txBody>
          <a:bodyPr/>
          <a:lstStyle/>
          <a:p>
            <a:pPr>
              <a:defRPr/>
            </a:pPr>
            <a:fld id="{D24506D5-508D-4E86-B481-02084AE77EBF}" type="slidenum">
              <a:rPr lang="en-US" altLang="zh-CN" smtClean="0">
                <a:latin typeface="微软雅黑" panose="020B0503020204020204" pitchFamily="34" charset="-122"/>
                <a:ea typeface="微软雅黑" panose="020B0503020204020204" pitchFamily="34" charset="-122"/>
              </a:rPr>
              <a:pPr>
                <a:defRPr/>
              </a:pPr>
              <a:t>6</a:t>
            </a:fld>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30650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EC7CFB-5145-4484-A9FC-B1B21476118D}"/>
              </a:ext>
            </a:extLst>
          </p:cNvPr>
          <p:cNvSpPr>
            <a:spLocks noGrp="1"/>
          </p:cNvSpPr>
          <p:nvPr>
            <p:ph type="title"/>
          </p:nvPr>
        </p:nvSpPr>
        <p:spPr/>
        <p:txBody>
          <a:bodyPr/>
          <a:lstStyle/>
          <a:p>
            <a:r>
              <a:rPr lang="zh-CN" altLang="en-US" dirty="0"/>
              <a:t>读出电子学样机</a:t>
            </a:r>
          </a:p>
        </p:txBody>
      </p:sp>
      <p:sp>
        <p:nvSpPr>
          <p:cNvPr id="4" name="灯片编号占位符 3">
            <a:extLst>
              <a:ext uri="{FF2B5EF4-FFF2-40B4-BE49-F238E27FC236}">
                <a16:creationId xmlns:a16="http://schemas.microsoft.com/office/drawing/2014/main" id="{25D299F5-BB32-4038-6B77-F49A5491BB9A}"/>
              </a:ext>
            </a:extLst>
          </p:cNvPr>
          <p:cNvSpPr>
            <a:spLocks noGrp="1"/>
          </p:cNvSpPr>
          <p:nvPr>
            <p:ph type="sldNum" sz="quarter" idx="12"/>
          </p:nvPr>
        </p:nvSpPr>
        <p:spPr/>
        <p:txBody>
          <a:bodyPr/>
          <a:lstStyle/>
          <a:p>
            <a:pPr>
              <a:defRPr/>
            </a:pPr>
            <a:fld id="{C6D2EA35-B9E7-4123-AE8D-9E1BF7B5E8B8}" type="slidenum">
              <a:rPr lang="en-US" altLang="zh-CN" smtClean="0"/>
              <a:pPr>
                <a:defRPr/>
              </a:pPr>
              <a:t>7</a:t>
            </a:fld>
            <a:endParaRPr lang="en-US" altLang="zh-CN" dirty="0"/>
          </a:p>
        </p:txBody>
      </p:sp>
      <p:sp>
        <p:nvSpPr>
          <p:cNvPr id="8" name="Rectangle 10">
            <a:extLst>
              <a:ext uri="{FF2B5EF4-FFF2-40B4-BE49-F238E27FC236}">
                <a16:creationId xmlns:a16="http://schemas.microsoft.com/office/drawing/2014/main" id="{67DCD82F-8938-F54E-B959-E0C81524C047}"/>
              </a:ext>
            </a:extLst>
          </p:cNvPr>
          <p:cNvSpPr txBox="1">
            <a:spLocks noChangeArrowheads="1"/>
          </p:cNvSpPr>
          <p:nvPr/>
        </p:nvSpPr>
        <p:spPr>
          <a:xfrm>
            <a:off x="152400" y="1295400"/>
            <a:ext cx="5638800" cy="53862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 面向 </a:t>
            </a:r>
            <a:r>
              <a:rPr lang="en-US" altLang="zh-CN" sz="2400" dirty="0">
                <a:latin typeface="微软雅黑" panose="020B0503020204020204" pitchFamily="34" charset="-122"/>
                <a:ea typeface="微软雅黑" panose="020B0503020204020204" pitchFamily="34" charset="-122"/>
              </a:rPr>
              <a:t>5 × 5 </a:t>
            </a:r>
            <a:r>
              <a:rPr lang="en-US" altLang="zh-CN" sz="2400" dirty="0" err="1">
                <a:latin typeface="微软雅黑" panose="020B0503020204020204" pitchFamily="34" charset="-122"/>
                <a:ea typeface="微软雅黑" panose="020B0503020204020204" pitchFamily="34" charset="-122"/>
              </a:rPr>
              <a:t>pCsI</a:t>
            </a: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晶体阵列的读出电子学原型</a:t>
            </a:r>
            <a:endParaRPr lang="en-US" altLang="zh-CN" sz="2400" dirty="0">
              <a:latin typeface="微软雅黑" panose="020B0503020204020204" pitchFamily="34" charset="-122"/>
              <a:ea typeface="微软雅黑" panose="020B0503020204020204" pitchFamily="34" charset="-122"/>
            </a:endParaRPr>
          </a:p>
          <a:p>
            <a:pPr fontAlgn="auto">
              <a:lnSpc>
                <a:spcPct val="100000"/>
              </a:lnSpc>
              <a:spcAft>
                <a:spcPts val="0"/>
              </a:spcAft>
              <a:buFont typeface="Wingdings" panose="05000000000000000000" pitchFamily="2" charset="2"/>
              <a:buChar char="Ø"/>
            </a:pPr>
            <a:r>
              <a:rPr lang="en-US" altLang="zh-CN" sz="2400" dirty="0">
                <a:latin typeface="微软雅黑" panose="020B0503020204020204" pitchFamily="34" charset="-122"/>
                <a:ea typeface="微软雅黑" panose="020B0503020204020204" pitchFamily="34" charset="-122"/>
              </a:rPr>
              <a:t> 25 </a:t>
            </a:r>
            <a:r>
              <a:rPr lang="zh-CN" altLang="en-US" sz="2400" dirty="0">
                <a:latin typeface="微软雅黑" panose="020B0503020204020204" pitchFamily="34" charset="-122"/>
                <a:ea typeface="微软雅黑" panose="020B0503020204020204" pitchFamily="34" charset="-122"/>
              </a:rPr>
              <a:t>个 </a:t>
            </a:r>
            <a:r>
              <a:rPr lang="en-US" altLang="zh-CN" sz="2400" dirty="0">
                <a:latin typeface="微软雅黑" panose="020B0503020204020204" pitchFamily="34" charset="-122"/>
                <a:ea typeface="微软雅黑" panose="020B0503020204020204" pitchFamily="34" charset="-122"/>
              </a:rPr>
              <a:t>FEM </a:t>
            </a:r>
            <a:r>
              <a:rPr lang="zh-CN" altLang="en-US" sz="2400" dirty="0">
                <a:latin typeface="微软雅黑" panose="020B0503020204020204" pitchFamily="34" charset="-122"/>
                <a:ea typeface="微软雅黑" panose="020B0503020204020204" pitchFamily="34" charset="-122"/>
              </a:rPr>
              <a:t>负责 </a:t>
            </a:r>
            <a:r>
              <a:rPr lang="en-US" altLang="zh-CN" sz="2400" dirty="0">
                <a:latin typeface="微软雅黑" panose="020B0503020204020204" pitchFamily="34" charset="-122"/>
                <a:ea typeface="微软雅黑" panose="020B0503020204020204" pitchFamily="34" charset="-122"/>
              </a:rPr>
              <a:t>APD </a:t>
            </a:r>
            <a:r>
              <a:rPr lang="zh-CN" altLang="en-US" sz="2400" dirty="0">
                <a:latin typeface="微软雅黑" panose="020B0503020204020204" pitchFamily="34" charset="-122"/>
                <a:ea typeface="微软雅黑" panose="020B0503020204020204" pitchFamily="34" charset="-122"/>
              </a:rPr>
              <a:t>信号前端放大、成形和双增益输出</a:t>
            </a:r>
            <a:endParaRPr lang="en-US" altLang="zh-CN" sz="2400" dirty="0">
              <a:latin typeface="微软雅黑" panose="020B0503020204020204" pitchFamily="34" charset="-122"/>
              <a:ea typeface="微软雅黑" panose="020B0503020204020204" pitchFamily="34" charset="-122"/>
            </a:endParaRPr>
          </a:p>
          <a:p>
            <a:pPr fontAlgn="auto">
              <a:lnSpc>
                <a:spcPct val="100000"/>
              </a:lnSpc>
              <a:spcAft>
                <a:spcPts val="0"/>
              </a:spcAft>
              <a:buFont typeface="Wingdings" panose="05000000000000000000" pitchFamily="2" charset="2"/>
              <a:buChar char="Ø"/>
            </a:pPr>
            <a:r>
              <a:rPr lang="en-US" altLang="zh-CN" sz="2400" dirty="0">
                <a:latin typeface="微软雅黑" panose="020B0503020204020204" pitchFamily="34" charset="-122"/>
                <a:ea typeface="微软雅黑" panose="020B0503020204020204" pitchFamily="34" charset="-122"/>
              </a:rPr>
              <a:t> 5 </a:t>
            </a:r>
            <a:r>
              <a:rPr lang="zh-CN" altLang="en-US" sz="2400" dirty="0">
                <a:latin typeface="微软雅黑" panose="020B0503020204020204" pitchFamily="34" charset="-122"/>
                <a:ea typeface="微软雅黑" panose="020B0503020204020204" pitchFamily="34" charset="-122"/>
              </a:rPr>
              <a:t>个 </a:t>
            </a:r>
            <a:r>
              <a:rPr lang="en-US" altLang="zh-CN" sz="2400" dirty="0">
                <a:latin typeface="微软雅黑" panose="020B0503020204020204" pitchFamily="34" charset="-122"/>
                <a:ea typeface="微软雅黑" panose="020B0503020204020204" pitchFamily="34" charset="-122"/>
              </a:rPr>
              <a:t>SPM </a:t>
            </a:r>
            <a:r>
              <a:rPr lang="zh-CN" altLang="en-US" sz="2400" dirty="0">
                <a:latin typeface="微软雅黑" panose="020B0503020204020204" pitchFamily="34" charset="-122"/>
                <a:ea typeface="微软雅黑" panose="020B0503020204020204" pitchFamily="34" charset="-122"/>
              </a:rPr>
              <a:t>负责多通道 </a:t>
            </a:r>
            <a:r>
              <a:rPr lang="en-US" altLang="zh-CN" sz="2400" dirty="0">
                <a:latin typeface="微软雅黑" panose="020B0503020204020204" pitchFamily="34" charset="-122"/>
                <a:ea typeface="微软雅黑" panose="020B0503020204020204" pitchFamily="34" charset="-122"/>
              </a:rPr>
              <a:t>ADC </a:t>
            </a:r>
            <a:r>
              <a:rPr lang="zh-CN" altLang="en-US" sz="2400" dirty="0">
                <a:latin typeface="微软雅黑" panose="020B0503020204020204" pitchFamily="34" charset="-122"/>
                <a:ea typeface="微软雅黑" panose="020B0503020204020204" pitchFamily="34" charset="-122"/>
              </a:rPr>
              <a:t>采样、</a:t>
            </a:r>
            <a:r>
              <a:rPr lang="en-US" altLang="zh-CN" sz="2400" dirty="0">
                <a:latin typeface="微软雅黑" panose="020B0503020204020204" pitchFamily="34" charset="-122"/>
                <a:ea typeface="微软雅黑" panose="020B0503020204020204" pitchFamily="34" charset="-122"/>
              </a:rPr>
              <a:t>FPGA </a:t>
            </a:r>
            <a:r>
              <a:rPr lang="zh-CN" altLang="en-US" sz="2400" dirty="0">
                <a:latin typeface="微软雅黑" panose="020B0503020204020204" pitchFamily="34" charset="-122"/>
                <a:ea typeface="微软雅黑" panose="020B0503020204020204" pitchFamily="34" charset="-122"/>
              </a:rPr>
              <a:t>在线处理和数据上传</a:t>
            </a:r>
            <a:endParaRPr lang="en-US" altLang="zh-CN" sz="2400" dirty="0">
              <a:latin typeface="微软雅黑" panose="020B0503020204020204" pitchFamily="34" charset="-122"/>
              <a:ea typeface="微软雅黑" panose="020B0503020204020204" pitchFamily="34" charset="-122"/>
            </a:endParaRPr>
          </a:p>
          <a:p>
            <a:pPr fontAlgn="auto">
              <a:lnSpc>
                <a:spcPct val="100000"/>
              </a:lnSpc>
              <a:spcAft>
                <a:spcPts val="0"/>
              </a:spcAft>
              <a:buFont typeface="Wingdings" panose="05000000000000000000" pitchFamily="2" charset="2"/>
              <a:buChar char="Ø"/>
            </a:pPr>
            <a:r>
              <a:rPr lang="en-US" altLang="zh-CN" sz="2400" dirty="0">
                <a:latin typeface="微软雅黑" panose="020B0503020204020204" pitchFamily="34" charset="-122"/>
                <a:ea typeface="微软雅黑" panose="020B0503020204020204" pitchFamily="34" charset="-122"/>
              </a:rPr>
              <a:t> Trigger/DAQ </a:t>
            </a:r>
            <a:r>
              <a:rPr lang="zh-CN" altLang="en-US" sz="2400" dirty="0">
                <a:latin typeface="微软雅黑" panose="020B0503020204020204" pitchFamily="34" charset="-122"/>
                <a:ea typeface="微软雅黑" panose="020B0503020204020204" pitchFamily="34" charset="-122"/>
              </a:rPr>
              <a:t>提供统一触发、配置和后端数据读取</a:t>
            </a:r>
            <a:endParaRPr lang="en-US" altLang="zh-CN" sz="2400" dirty="0">
              <a:latin typeface="微软雅黑" panose="020B0503020204020204" pitchFamily="34" charset="-122"/>
              <a:ea typeface="微软雅黑" panose="020B0503020204020204" pitchFamily="34" charset="-122"/>
            </a:endParaRPr>
          </a:p>
          <a:p>
            <a:pPr fontAlgn="auto">
              <a:lnSpc>
                <a:spcPct val="100000"/>
              </a:lnSpc>
              <a:spcAft>
                <a:spcPts val="0"/>
              </a:spcAft>
              <a:buFont typeface="Wingdings" panose="05000000000000000000" pitchFamily="2" charset="2"/>
              <a:buChar char="Ø"/>
            </a:pPr>
            <a:endParaRPr lang="en-US" altLang="zh-CN" sz="2400" dirty="0">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6E683E09-B0BF-4542-8CE8-880F5B3228AA}"/>
              </a:ext>
            </a:extLst>
          </p:cNvPr>
          <p:cNvPicPr>
            <a:picLocks noChangeAspect="1"/>
          </p:cNvPicPr>
          <p:nvPr/>
        </p:nvPicPr>
        <p:blipFill>
          <a:blip r:embed="rId3"/>
          <a:stretch>
            <a:fillRect/>
          </a:stretch>
        </p:blipFill>
        <p:spPr>
          <a:xfrm>
            <a:off x="5586272" y="1676400"/>
            <a:ext cx="6580043" cy="3886200"/>
          </a:xfrm>
          <a:prstGeom prst="rect">
            <a:avLst/>
          </a:prstGeom>
        </p:spPr>
      </p:pic>
    </p:spTree>
    <p:extLst>
      <p:ext uri="{BB962C8B-B14F-4D97-AF65-F5344CB8AC3E}">
        <p14:creationId xmlns:p14="http://schemas.microsoft.com/office/powerpoint/2010/main" val="1793393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EFFE7A-C58F-1D08-E6DE-CEE4EB6C428F}"/>
              </a:ext>
            </a:extLst>
          </p:cNvPr>
          <p:cNvSpPr>
            <a:spLocks noGrp="1"/>
          </p:cNvSpPr>
          <p:nvPr>
            <p:ph type="title"/>
          </p:nvPr>
        </p:nvSpPr>
        <p:spPr/>
        <p:txBody>
          <a:bodyPr/>
          <a:lstStyle/>
          <a:p>
            <a:r>
              <a:rPr lang="zh-CN" altLang="en-US" dirty="0"/>
              <a:t>前端电子学模块</a:t>
            </a:r>
          </a:p>
        </p:txBody>
      </p:sp>
      <p:sp>
        <p:nvSpPr>
          <p:cNvPr id="4" name="灯片编号占位符 3">
            <a:extLst>
              <a:ext uri="{FF2B5EF4-FFF2-40B4-BE49-F238E27FC236}">
                <a16:creationId xmlns:a16="http://schemas.microsoft.com/office/drawing/2014/main" id="{2F7CD609-6B6A-E3A3-B24B-CC775F37157F}"/>
              </a:ext>
            </a:extLst>
          </p:cNvPr>
          <p:cNvSpPr>
            <a:spLocks noGrp="1"/>
          </p:cNvSpPr>
          <p:nvPr>
            <p:ph type="sldNum" sz="quarter" idx="12"/>
          </p:nvPr>
        </p:nvSpPr>
        <p:spPr/>
        <p:txBody>
          <a:bodyPr/>
          <a:lstStyle/>
          <a:p>
            <a:pPr>
              <a:defRPr/>
            </a:pPr>
            <a:fld id="{C6D2EA35-B9E7-4123-AE8D-9E1BF7B5E8B8}" type="slidenum">
              <a:rPr lang="en-US" altLang="zh-CN" smtClean="0"/>
              <a:pPr>
                <a:defRPr/>
              </a:pPr>
              <a:t>8</a:t>
            </a:fld>
            <a:endParaRPr lang="en-US" altLang="zh-CN" dirty="0"/>
          </a:p>
        </p:txBody>
      </p:sp>
      <p:pic>
        <p:nvPicPr>
          <p:cNvPr id="6" name="图片 5">
            <a:extLst>
              <a:ext uri="{FF2B5EF4-FFF2-40B4-BE49-F238E27FC236}">
                <a16:creationId xmlns:a16="http://schemas.microsoft.com/office/drawing/2014/main" id="{96DC0F3D-107B-3B61-F90D-34BAE5F95D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999" y="3581400"/>
            <a:ext cx="10619627" cy="2971800"/>
          </a:xfrm>
          <a:prstGeom prst="rect">
            <a:avLst/>
          </a:prstGeom>
        </p:spPr>
      </p:pic>
      <p:sp>
        <p:nvSpPr>
          <p:cNvPr id="10" name="Rectangle 10">
            <a:extLst>
              <a:ext uri="{FF2B5EF4-FFF2-40B4-BE49-F238E27FC236}">
                <a16:creationId xmlns:a16="http://schemas.microsoft.com/office/drawing/2014/main" id="{609236E1-0BF6-110E-6F1C-2AAA0D8EAE1E}"/>
              </a:ext>
            </a:extLst>
          </p:cNvPr>
          <p:cNvSpPr txBox="1">
            <a:spLocks noChangeArrowheads="1"/>
          </p:cNvSpPr>
          <p:nvPr/>
        </p:nvSpPr>
        <p:spPr>
          <a:xfrm>
            <a:off x="170328" y="1219200"/>
            <a:ext cx="10040472"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rPr>
              <a:t>前端电子学模块（</a:t>
            </a:r>
            <a:r>
              <a:rPr lang="en-US" altLang="zh-CN" sz="2400" dirty="0">
                <a:latin typeface="微软雅黑" panose="020B0503020204020204" pitchFamily="34" charset="-122"/>
                <a:ea typeface="微软雅黑" panose="020B0503020204020204" pitchFamily="34" charset="-122"/>
              </a:rPr>
              <a:t>Front-End Module</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FEM</a:t>
            </a:r>
            <a:r>
              <a:rPr lang="zh-CN" altLang="en-US"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电荷灵敏前放（</a:t>
            </a:r>
            <a:r>
              <a:rPr lang="en-US" altLang="zh-CN" dirty="0">
                <a:latin typeface="微软雅黑" panose="020B0503020204020204" pitchFamily="34" charset="-122"/>
                <a:ea typeface="微软雅黑" panose="020B0503020204020204" pitchFamily="34" charset="-122"/>
              </a:rPr>
              <a:t>CSA</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极零相消</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高低增益</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差分输出</a:t>
            </a:r>
            <a:endParaRPr lang="en-US" altLang="zh-CN"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19580589-B262-5FBD-EC25-7405FCBE25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800" y="1219200"/>
            <a:ext cx="5171917" cy="2057400"/>
          </a:xfrm>
          <a:prstGeom prst="rect">
            <a:avLst/>
          </a:prstGeom>
        </p:spPr>
      </p:pic>
      <p:sp>
        <p:nvSpPr>
          <p:cNvPr id="14" name="Rectangle 10">
            <a:extLst>
              <a:ext uri="{FF2B5EF4-FFF2-40B4-BE49-F238E27FC236}">
                <a16:creationId xmlns:a16="http://schemas.microsoft.com/office/drawing/2014/main" id="{05ADAE4E-CD3F-DBE1-8811-37FC8785D10D}"/>
              </a:ext>
            </a:extLst>
          </p:cNvPr>
          <p:cNvSpPr txBox="1">
            <a:spLocks noChangeArrowheads="1"/>
          </p:cNvSpPr>
          <p:nvPr/>
        </p:nvSpPr>
        <p:spPr>
          <a:xfrm>
            <a:off x="2971800" y="2057400"/>
            <a:ext cx="10040472" cy="5638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三层板结构</a:t>
            </a:r>
            <a:endParaRPr lang="en-US" altLang="zh-CN" dirty="0">
              <a:latin typeface="微软雅黑" panose="020B0503020204020204" pitchFamily="34" charset="-122"/>
              <a:ea typeface="微软雅黑" panose="020B0503020204020204" pitchFamily="34" charset="-122"/>
            </a:endParaRPr>
          </a:p>
          <a:p>
            <a:pPr lvl="1" fontAlgn="auto">
              <a:lnSpc>
                <a:spcPct val="100000"/>
              </a:lnSpc>
              <a:spcAft>
                <a:spcPts val="0"/>
              </a:spcAft>
            </a:pPr>
            <a:r>
              <a:rPr lang="zh-CN" altLang="en-US" dirty="0">
                <a:latin typeface="微软雅黑" panose="020B0503020204020204" pitchFamily="34" charset="-122"/>
                <a:ea typeface="微软雅黑" panose="020B0503020204020204" pitchFamily="34" charset="-122"/>
              </a:rPr>
              <a:t>温度监控</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40801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14273E-631B-47E5-9BCD-D67B1D16F3FB}"/>
              </a:ext>
            </a:extLst>
          </p:cNvPr>
          <p:cNvSpPr>
            <a:spLocks noGrp="1"/>
          </p:cNvSpPr>
          <p:nvPr>
            <p:ph type="title"/>
          </p:nvPr>
        </p:nvSpPr>
        <p:spPr/>
        <p:txBody>
          <a:bodyPr/>
          <a:lstStyle/>
          <a:p>
            <a:r>
              <a:rPr lang="zh-CN" altLang="en-US" dirty="0"/>
              <a:t>前端电子学模块</a:t>
            </a:r>
          </a:p>
        </p:txBody>
      </p:sp>
      <p:sp>
        <p:nvSpPr>
          <p:cNvPr id="4" name="灯片编号占位符 3">
            <a:extLst>
              <a:ext uri="{FF2B5EF4-FFF2-40B4-BE49-F238E27FC236}">
                <a16:creationId xmlns:a16="http://schemas.microsoft.com/office/drawing/2014/main" id="{3BBDD8DD-8A3E-451F-9E2B-A2B29666B074}"/>
              </a:ext>
            </a:extLst>
          </p:cNvPr>
          <p:cNvSpPr>
            <a:spLocks noGrp="1"/>
          </p:cNvSpPr>
          <p:nvPr>
            <p:ph type="sldNum" sz="quarter" idx="12"/>
          </p:nvPr>
        </p:nvSpPr>
        <p:spPr/>
        <p:txBody>
          <a:bodyPr/>
          <a:lstStyle/>
          <a:p>
            <a:pPr>
              <a:defRPr/>
            </a:pPr>
            <a:fld id="{C6D2EA35-B9E7-4123-AE8D-9E1BF7B5E8B8}" type="slidenum">
              <a:rPr lang="en-US" altLang="zh-CN" smtClean="0"/>
              <a:pPr>
                <a:defRPr/>
              </a:pPr>
              <a:t>9</a:t>
            </a:fld>
            <a:endParaRPr lang="en-US" altLang="zh-CN" dirty="0"/>
          </a:p>
        </p:txBody>
      </p:sp>
      <p:pic>
        <p:nvPicPr>
          <p:cNvPr id="5" name="图片 4">
            <a:extLst>
              <a:ext uri="{FF2B5EF4-FFF2-40B4-BE49-F238E27FC236}">
                <a16:creationId xmlns:a16="http://schemas.microsoft.com/office/drawing/2014/main" id="{F050B8CD-AB23-4406-A7A2-FDAA65D19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143000"/>
            <a:ext cx="7039011" cy="3272748"/>
          </a:xfrm>
          <a:prstGeom prst="rect">
            <a:avLst/>
          </a:prstGeom>
        </p:spPr>
      </p:pic>
      <mc:AlternateContent xmlns:mc="http://schemas.openxmlformats.org/markup-compatibility/2006" xmlns:a14="http://schemas.microsoft.com/office/drawing/2010/main">
        <mc:Choice Requires="a14">
          <p:graphicFrame>
            <p:nvGraphicFramePr>
              <p:cNvPr id="6" name="表格 5">
                <a:extLst>
                  <a:ext uri="{FF2B5EF4-FFF2-40B4-BE49-F238E27FC236}">
                    <a16:creationId xmlns:a16="http://schemas.microsoft.com/office/drawing/2014/main" id="{C8B5B4CF-1EB6-4E04-818A-8623A9B24C90}"/>
                  </a:ext>
                </a:extLst>
              </p:cNvPr>
              <p:cNvGraphicFramePr>
                <a:graphicFrameLocks noGrp="1"/>
              </p:cNvGraphicFramePr>
              <p:nvPr>
                <p:extLst>
                  <p:ext uri="{D42A27DB-BD31-4B8C-83A1-F6EECF244321}">
                    <p14:modId xmlns:p14="http://schemas.microsoft.com/office/powerpoint/2010/main" val="3509842511"/>
                  </p:ext>
                </p:extLst>
              </p:nvPr>
            </p:nvGraphicFramePr>
            <p:xfrm>
              <a:off x="308225" y="4705610"/>
              <a:ext cx="7006975" cy="1619061"/>
            </p:xfrm>
            <a:graphic>
              <a:graphicData uri="http://schemas.openxmlformats.org/drawingml/2006/table">
                <a:tbl>
                  <a:tblPr firstRow="1" firstCol="1" bandRow="1"/>
                  <a:tblGrid>
                    <a:gridCol w="1208852">
                      <a:extLst>
                        <a:ext uri="{9D8B030D-6E8A-4147-A177-3AD203B41FA5}">
                          <a16:colId xmlns:a16="http://schemas.microsoft.com/office/drawing/2014/main" val="164430884"/>
                        </a:ext>
                      </a:extLst>
                    </a:gridCol>
                    <a:gridCol w="2712451">
                      <a:extLst>
                        <a:ext uri="{9D8B030D-6E8A-4147-A177-3AD203B41FA5}">
                          <a16:colId xmlns:a16="http://schemas.microsoft.com/office/drawing/2014/main" val="163681211"/>
                        </a:ext>
                      </a:extLst>
                    </a:gridCol>
                    <a:gridCol w="3085672">
                      <a:extLst>
                        <a:ext uri="{9D8B030D-6E8A-4147-A177-3AD203B41FA5}">
                          <a16:colId xmlns:a16="http://schemas.microsoft.com/office/drawing/2014/main" val="718249856"/>
                        </a:ext>
                      </a:extLst>
                    </a:gridCol>
                  </a:tblGrid>
                  <a:tr h="457200">
                    <a:tc>
                      <a:txBody>
                        <a:bodyPr/>
                        <a:lstStyle/>
                        <a:p>
                          <a:pPr algn="ctr">
                            <a:spcAft>
                              <a:spcPts val="0"/>
                            </a:spcAft>
                          </a:pPr>
                          <a14:m>
                            <m:oMathPara xmlns:m="http://schemas.openxmlformats.org/officeDocument/2006/math">
                              <m:oMath>
                                <m:sSub>
                                  <m:sSubPr>
                                    <m:ctrl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ctrlPr>
                                  </m:sSubPr>
                                  <m:e>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I</m:t>
                                    </m:r>
                                  </m:e>
                                  <m:sub>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nd</m:t>
                                    </m:r>
                                  </m:sub>
                                </m:sSub>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APD</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漏电流散粒噪声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000" algn="just">
                            <a:spcAft>
                              <a:spcPts val="0"/>
                            </a:spcAft>
                          </a:pPr>
                          <a14:m>
                            <m:oMathPara xmlns:m="http://schemas.openxmlformats.org/officeDocument/2006/math">
                              <m:oMathParaPr>
                                <m:jc m:val="left"/>
                              </m:oMathParaPr>
                              <m:oMath>
                                <m:sSub>
                                  <m:sSubPr>
                                    <m:ctrl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ctrlPr>
                                  </m:sSubPr>
                                  <m:e>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I</m:t>
                                    </m:r>
                                  </m:e>
                                  <m:sub>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nd</m:t>
                                    </m:r>
                                  </m:sub>
                                </m:sSub>
                                <m: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sz="1400" i="1" kern="100" baseline="0">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q</m:t>
                                    </m:r>
                                    <m:sSub>
                                      <m:sSubPr>
                                        <m:ctrl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ctrlPr>
                                      </m:sSubPr>
                                      <m:e>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I</m:t>
                                        </m:r>
                                      </m:e>
                                      <m:sub>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dg</m:t>
                                        </m:r>
                                      </m:sub>
                                    </m:sSub>
                                    <m:sSup>
                                      <m:sSupPr>
                                        <m:ctrl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ctrlPr>
                                      </m:sSupPr>
                                      <m:e>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M</m:t>
                                        </m:r>
                                      </m:e>
                                      <m:sup>
                                        <m: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F</m:t>
                                    </m:r>
                                    <m: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q</m:t>
                                    </m:r>
                                    <m:sSub>
                                      <m:sSubPr>
                                        <m:ctrl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ctrlPr>
                                      </m:sSubPr>
                                      <m:e>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I</m:t>
                                        </m:r>
                                      </m:e>
                                      <m:sub>
                                        <m:r>
                                          <m:rPr>
                                            <m:sty m:val="p"/>
                                          </m:rPr>
                                          <a:rPr lang="en-US" sz="1400" kern="100" baseline="0">
                                            <a:effectLst/>
                                            <a:latin typeface="Cambria Math" panose="02040503050406030204" pitchFamily="18" charset="0"/>
                                            <a:ea typeface="宋体" panose="02010600030101010101" pitchFamily="2" charset="-122"/>
                                            <a:cs typeface="Times New Roman" panose="02020603050405020304" pitchFamily="18" charset="0"/>
                                          </a:rPr>
                                          <m:t>ds</m:t>
                                        </m:r>
                                      </m:sub>
                                    </m:sSub>
                                  </m:e>
                                </m:rad>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68060"/>
                      </a:ext>
                    </a:extLst>
                  </a:tr>
                  <a:tr h="387287">
                    <a:tc>
                      <a:txBody>
                        <a:bodyPr/>
                        <a:lstStyle/>
                        <a:p>
                          <a:pPr algn="ctr">
                            <a:spcAft>
                              <a:spcPts val="0"/>
                            </a:spcAft>
                          </a:pPr>
                          <a14:m>
                            <m:oMathPara xmlns:m="http://schemas.openxmlformats.org/officeDocument/2006/math">
                              <m:oMath>
                                <m:sSub>
                                  <m:sSubPr>
                                    <m:ctrlPr>
                                      <a:rPr lang="en-US" altLang="zh-CN" sz="1400" kern="1200" baseline="0">
                                        <a:solidFill>
                                          <a:schemeClr val="tx1"/>
                                        </a:solidFill>
                                        <a:effectLst/>
                                        <a:latin typeface="Cambria Math" panose="02040503050406030204" pitchFamily="18" charset="0"/>
                                        <a:ea typeface="+mn-ea"/>
                                        <a:cs typeface="+mn-cs"/>
                                      </a:rPr>
                                    </m:ctrlPr>
                                  </m:sSubPr>
                                  <m:e>
                                    <m:r>
                                      <m:rPr>
                                        <m:sty m:val="p"/>
                                      </m:rPr>
                                      <a:rPr lang="en-US" altLang="zh-CN" sz="1400" kern="1200" baseline="0">
                                        <a:solidFill>
                                          <a:schemeClr val="tx1"/>
                                        </a:solidFill>
                                        <a:effectLst/>
                                        <a:latin typeface="Cambria Math" panose="02040503050406030204" pitchFamily="18" charset="0"/>
                                        <a:ea typeface="+mn-ea"/>
                                        <a:cs typeface="+mn-cs"/>
                                      </a:rPr>
                                      <m:t>V</m:t>
                                    </m:r>
                                  </m:e>
                                  <m:sub>
                                    <m:r>
                                      <m:rPr>
                                        <m:sty m:val="p"/>
                                      </m:rPr>
                                      <a:rPr lang="en-US" altLang="zh-CN" sz="1400" kern="1200" baseline="0">
                                        <a:solidFill>
                                          <a:schemeClr val="tx1"/>
                                        </a:solidFill>
                                        <a:effectLst/>
                                        <a:latin typeface="Cambria Math" panose="02040503050406030204" pitchFamily="18" charset="0"/>
                                        <a:ea typeface="+mn-ea"/>
                                        <a:cs typeface="+mn-cs"/>
                                      </a:rPr>
                                      <m:t>nRC</m:t>
                                    </m:r>
                                  </m:sub>
                                </m:sSub>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JFET</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沟道热噪声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000" algn="l">
                            <a:spcAft>
                              <a:spcPts val="0"/>
                            </a:spcAft>
                          </a:pPr>
                          <a14:m>
                            <m:oMathPara xmlns:m="http://schemas.openxmlformats.org/officeDocument/2006/math">
                              <m:oMathParaPr>
                                <m:jc m:val="left"/>
                              </m:oMathParaPr>
                              <m:oMath>
                                <m:sSub>
                                  <m:sSubPr>
                                    <m:ctrlPr>
                                      <a:rPr lang="en-US" altLang="zh-CN" sz="1400" kern="1200" baseline="0">
                                        <a:solidFill>
                                          <a:schemeClr val="tx1"/>
                                        </a:solidFill>
                                        <a:effectLst/>
                                        <a:latin typeface="Cambria Math" panose="02040503050406030204" pitchFamily="18" charset="0"/>
                                        <a:ea typeface="+mn-ea"/>
                                        <a:cs typeface="+mn-cs"/>
                                      </a:rPr>
                                    </m:ctrlPr>
                                  </m:sSubPr>
                                  <m:e>
                                    <m:r>
                                      <m:rPr>
                                        <m:sty m:val="p"/>
                                      </m:rPr>
                                      <a:rPr lang="en-US" altLang="zh-CN" sz="1400" kern="1200" baseline="0">
                                        <a:solidFill>
                                          <a:schemeClr val="tx1"/>
                                        </a:solidFill>
                                        <a:effectLst/>
                                        <a:latin typeface="Cambria Math" panose="02040503050406030204" pitchFamily="18" charset="0"/>
                                        <a:ea typeface="+mn-ea"/>
                                        <a:cs typeface="+mn-cs"/>
                                      </a:rPr>
                                      <m:t>V</m:t>
                                    </m:r>
                                  </m:e>
                                  <m:sub>
                                    <m:r>
                                      <m:rPr>
                                        <m:sty m:val="p"/>
                                      </m:rPr>
                                      <a:rPr lang="en-US" altLang="zh-CN" sz="1400" kern="1200" baseline="0">
                                        <a:solidFill>
                                          <a:schemeClr val="tx1"/>
                                        </a:solidFill>
                                        <a:effectLst/>
                                        <a:latin typeface="Cambria Math" panose="02040503050406030204" pitchFamily="18" charset="0"/>
                                        <a:ea typeface="+mn-ea"/>
                                        <a:cs typeface="+mn-cs"/>
                                      </a:rPr>
                                      <m:t>nRC</m:t>
                                    </m:r>
                                  </m:sub>
                                </m:sSub>
                                <m:r>
                                  <a:rPr lang="en-US" altLang="zh-CN" sz="1400" kern="1200" baseline="0">
                                    <a:solidFill>
                                      <a:schemeClr val="tx1"/>
                                    </a:solidFill>
                                    <a:effectLst/>
                                    <a:latin typeface="Cambria Math" panose="02040503050406030204" pitchFamily="18" charset="0"/>
                                    <a:ea typeface="+mn-ea"/>
                                    <a:cs typeface="+mn-cs"/>
                                  </a:rPr>
                                  <m:t>=</m:t>
                                </m:r>
                                <m:rad>
                                  <m:radPr>
                                    <m:degHide m:val="on"/>
                                    <m:ctrlPr>
                                      <a:rPr lang="zh-CN" altLang="zh-CN" sz="1400" i="1" kern="1200" baseline="0">
                                        <a:solidFill>
                                          <a:schemeClr val="tx1"/>
                                        </a:solidFill>
                                        <a:effectLst/>
                                        <a:latin typeface="Cambria Math" panose="02040503050406030204" pitchFamily="18" charset="0"/>
                                        <a:ea typeface="+mn-ea"/>
                                        <a:cs typeface="+mn-cs"/>
                                      </a:rPr>
                                    </m:ctrlPr>
                                  </m:radPr>
                                  <m:deg/>
                                  <m:e>
                                    <m:r>
                                      <a:rPr lang="en-US" altLang="zh-CN" sz="1400" kern="1200" baseline="0">
                                        <a:solidFill>
                                          <a:schemeClr val="tx1"/>
                                        </a:solidFill>
                                        <a:effectLst/>
                                        <a:latin typeface="Cambria Math" panose="02040503050406030204" pitchFamily="18" charset="0"/>
                                        <a:ea typeface="+mn-ea"/>
                                        <a:cs typeface="+mn-cs"/>
                                      </a:rPr>
                                      <m:t>8</m:t>
                                    </m:r>
                                    <m:r>
                                      <m:rPr>
                                        <m:sty m:val="p"/>
                                      </m:rPr>
                                      <a:rPr lang="en-US" altLang="zh-CN" sz="1400" kern="1200" baseline="0">
                                        <a:solidFill>
                                          <a:schemeClr val="tx1"/>
                                        </a:solidFill>
                                        <a:effectLst/>
                                        <a:latin typeface="Cambria Math" panose="02040503050406030204" pitchFamily="18" charset="0"/>
                                        <a:ea typeface="+mn-ea"/>
                                        <a:cs typeface="+mn-cs"/>
                                      </a:rPr>
                                      <m:t>kT</m:t>
                                    </m:r>
                                    <m:r>
                                      <a:rPr lang="en-US" altLang="zh-CN" sz="1400" kern="1200" baseline="0">
                                        <a:solidFill>
                                          <a:schemeClr val="tx1"/>
                                        </a:solidFill>
                                        <a:effectLst/>
                                        <a:latin typeface="Cambria Math" panose="02040503050406030204" pitchFamily="18" charset="0"/>
                                        <a:ea typeface="+mn-ea"/>
                                        <a:cs typeface="+mn-cs"/>
                                      </a:rPr>
                                      <m:t>/(3</m:t>
                                    </m:r>
                                    <m:sSub>
                                      <m:sSubPr>
                                        <m:ctrlPr>
                                          <a:rPr lang="en-US" altLang="zh-CN" sz="1400" kern="1200" baseline="0">
                                            <a:solidFill>
                                              <a:schemeClr val="tx1"/>
                                            </a:solidFill>
                                            <a:effectLst/>
                                            <a:latin typeface="Cambria Math" panose="02040503050406030204" pitchFamily="18" charset="0"/>
                                            <a:ea typeface="+mn-ea"/>
                                            <a:cs typeface="+mn-cs"/>
                                          </a:rPr>
                                        </m:ctrlPr>
                                      </m:sSubPr>
                                      <m:e>
                                        <m:r>
                                          <m:rPr>
                                            <m:sty m:val="p"/>
                                          </m:rPr>
                                          <a:rPr lang="en-US" altLang="zh-CN" sz="1400" kern="1200" baseline="0">
                                            <a:solidFill>
                                              <a:schemeClr val="tx1"/>
                                            </a:solidFill>
                                            <a:effectLst/>
                                            <a:latin typeface="Cambria Math" panose="02040503050406030204" pitchFamily="18" charset="0"/>
                                            <a:ea typeface="+mn-ea"/>
                                            <a:cs typeface="+mn-cs"/>
                                          </a:rPr>
                                          <m:t>g</m:t>
                                        </m:r>
                                      </m:e>
                                      <m:sub>
                                        <m:r>
                                          <m:rPr>
                                            <m:sty m:val="p"/>
                                          </m:rPr>
                                          <a:rPr lang="en-US" altLang="zh-CN" sz="1400" kern="1200" baseline="0">
                                            <a:solidFill>
                                              <a:schemeClr val="tx1"/>
                                            </a:solidFill>
                                            <a:effectLst/>
                                            <a:latin typeface="Cambria Math" panose="02040503050406030204" pitchFamily="18" charset="0"/>
                                            <a:ea typeface="+mn-ea"/>
                                            <a:cs typeface="+mn-cs"/>
                                          </a:rPr>
                                          <m:t>m</m:t>
                                        </m:r>
                                      </m:sub>
                                    </m:sSub>
                                    <m:r>
                                      <a:rPr lang="en-US" altLang="zh-CN" sz="1400" kern="1200" baseline="0">
                                        <a:solidFill>
                                          <a:schemeClr val="tx1"/>
                                        </a:solidFill>
                                        <a:effectLst/>
                                        <a:latin typeface="Cambria Math" panose="02040503050406030204" pitchFamily="18" charset="0"/>
                                        <a:ea typeface="+mn-ea"/>
                                        <a:cs typeface="+mn-cs"/>
                                      </a:rPr>
                                      <m:t> )</m:t>
                                    </m:r>
                                  </m:e>
                                </m:rad>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591925"/>
                      </a:ext>
                    </a:extLst>
                  </a:tr>
                  <a:tr h="387287">
                    <a:tc>
                      <a:txBody>
                        <a:bodyPr/>
                        <a:lstStyle/>
                        <a:p>
                          <a:pPr algn="ctr">
                            <a:spcAft>
                              <a:spcPts val="0"/>
                            </a:spcAft>
                          </a:pPr>
                          <a14:m>
                            <m:oMathPara xmlns:m="http://schemas.openxmlformats.org/officeDocument/2006/math">
                              <m:oMath>
                                <m:sSub>
                                  <m:sSubPr>
                                    <m:ctrlPr>
                                      <a:rPr lang="en-US" altLang="zh-CN" sz="1400" kern="1200">
                                        <a:solidFill>
                                          <a:schemeClr val="tx1"/>
                                        </a:solidFill>
                                        <a:effectLst/>
                                        <a:latin typeface="Cambria Math" panose="02040503050406030204" pitchFamily="18" charset="0"/>
                                        <a:ea typeface="+mn-ea"/>
                                        <a:cs typeface="+mn-cs"/>
                                      </a:rPr>
                                    </m:ctrlPr>
                                  </m:sSubPr>
                                  <m:e>
                                    <m:r>
                                      <m:rPr>
                                        <m:sty m:val="p"/>
                                      </m:rPr>
                                      <a:rPr lang="en-US" altLang="zh-CN" sz="1400" kern="1200">
                                        <a:solidFill>
                                          <a:schemeClr val="tx1"/>
                                        </a:solidFill>
                                        <a:effectLst/>
                                        <a:latin typeface="Cambria Math" panose="02040503050406030204" pitchFamily="18" charset="0"/>
                                        <a:ea typeface="+mn-ea"/>
                                        <a:cs typeface="+mn-cs"/>
                                      </a:rPr>
                                      <m:t>I</m:t>
                                    </m:r>
                                  </m:e>
                                  <m:sub>
                                    <m:r>
                                      <m:rPr>
                                        <m:sty m:val="p"/>
                                      </m:rPr>
                                      <a:rPr lang="en-US" altLang="zh-CN" sz="1400" kern="1200">
                                        <a:solidFill>
                                          <a:schemeClr val="tx1"/>
                                        </a:solidFill>
                                        <a:effectLst/>
                                        <a:latin typeface="Cambria Math" panose="02040503050406030204" pitchFamily="18" charset="0"/>
                                        <a:ea typeface="+mn-ea"/>
                                        <a:cs typeface="+mn-cs"/>
                                      </a:rPr>
                                      <m:t>nRf</m:t>
                                    </m:r>
                                  </m:sub>
                                </m:sSub>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反馈电阻噪声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000" algn="just">
                            <a:spcAft>
                              <a:spcPts val="0"/>
                            </a:spcAft>
                          </a:pPr>
                          <a14:m>
                            <m:oMathPara xmlns:m="http://schemas.openxmlformats.org/officeDocument/2006/math">
                              <m:oMathParaPr>
                                <m:jc m:val="left"/>
                              </m:oMathParaPr>
                              <m:oMath>
                                <m:sSub>
                                  <m:sSubPr>
                                    <m:ctrlPr>
                                      <a:rPr lang="en-US" altLang="zh-CN" sz="1400" kern="1200">
                                        <a:solidFill>
                                          <a:schemeClr val="tx1"/>
                                        </a:solidFill>
                                        <a:effectLst/>
                                        <a:latin typeface="Cambria Math" panose="02040503050406030204" pitchFamily="18" charset="0"/>
                                        <a:ea typeface="+mn-ea"/>
                                        <a:cs typeface="+mn-cs"/>
                                      </a:rPr>
                                    </m:ctrlPr>
                                  </m:sSubPr>
                                  <m:e>
                                    <m:r>
                                      <m:rPr>
                                        <m:sty m:val="p"/>
                                      </m:rPr>
                                      <a:rPr lang="en-US" altLang="zh-CN" sz="1400" kern="1200">
                                        <a:solidFill>
                                          <a:schemeClr val="tx1"/>
                                        </a:solidFill>
                                        <a:effectLst/>
                                        <a:latin typeface="Cambria Math" panose="02040503050406030204" pitchFamily="18" charset="0"/>
                                        <a:ea typeface="+mn-ea"/>
                                        <a:cs typeface="+mn-cs"/>
                                      </a:rPr>
                                      <m:t>I</m:t>
                                    </m:r>
                                  </m:e>
                                  <m:sub>
                                    <m:r>
                                      <m:rPr>
                                        <m:sty m:val="p"/>
                                      </m:rPr>
                                      <a:rPr lang="en-US" altLang="zh-CN" sz="1400" kern="1200">
                                        <a:solidFill>
                                          <a:schemeClr val="tx1"/>
                                        </a:solidFill>
                                        <a:effectLst/>
                                        <a:latin typeface="Cambria Math" panose="02040503050406030204" pitchFamily="18" charset="0"/>
                                        <a:ea typeface="+mn-ea"/>
                                        <a:cs typeface="+mn-cs"/>
                                      </a:rPr>
                                      <m:t>nRf</m:t>
                                    </m:r>
                                  </m:sub>
                                </m:sSub>
                                <m:r>
                                  <a:rPr lang="en-US" altLang="zh-CN" sz="1400" kern="1200">
                                    <a:solidFill>
                                      <a:schemeClr val="tx1"/>
                                    </a:solidFill>
                                    <a:effectLst/>
                                    <a:latin typeface="Cambria Math" panose="02040503050406030204" pitchFamily="18" charset="0"/>
                                    <a:ea typeface="+mn-ea"/>
                                    <a:cs typeface="+mn-cs"/>
                                  </a:rPr>
                                  <m:t>=</m:t>
                                </m:r>
                                <m:rad>
                                  <m:radPr>
                                    <m:degHide m:val="on"/>
                                    <m:ctrlPr>
                                      <a:rPr lang="zh-CN" altLang="zh-CN" sz="1400" i="1" kern="1200">
                                        <a:solidFill>
                                          <a:schemeClr val="tx1"/>
                                        </a:solidFill>
                                        <a:effectLst/>
                                        <a:latin typeface="Cambria Math" panose="02040503050406030204" pitchFamily="18" charset="0"/>
                                        <a:ea typeface="+mn-ea"/>
                                        <a:cs typeface="+mn-cs"/>
                                      </a:rPr>
                                    </m:ctrlPr>
                                  </m:radPr>
                                  <m:deg/>
                                  <m:e>
                                    <m:r>
                                      <a:rPr lang="en-US" altLang="zh-CN" sz="1400" kern="1200">
                                        <a:solidFill>
                                          <a:schemeClr val="tx1"/>
                                        </a:solidFill>
                                        <a:effectLst/>
                                        <a:latin typeface="Cambria Math" panose="02040503050406030204" pitchFamily="18" charset="0"/>
                                        <a:ea typeface="+mn-ea"/>
                                        <a:cs typeface="+mn-cs"/>
                                      </a:rPr>
                                      <m:t>4</m:t>
                                    </m:r>
                                    <m:r>
                                      <m:rPr>
                                        <m:sty m:val="p"/>
                                      </m:rPr>
                                      <a:rPr lang="en-US" altLang="zh-CN" sz="1400" kern="1200">
                                        <a:solidFill>
                                          <a:schemeClr val="tx1"/>
                                        </a:solidFill>
                                        <a:effectLst/>
                                        <a:latin typeface="Cambria Math" panose="02040503050406030204" pitchFamily="18" charset="0"/>
                                        <a:ea typeface="+mn-ea"/>
                                        <a:cs typeface="+mn-cs"/>
                                      </a:rPr>
                                      <m:t>kT</m:t>
                                    </m:r>
                                    <m:r>
                                      <a:rPr lang="en-US" altLang="zh-CN" sz="1400" kern="1200">
                                        <a:solidFill>
                                          <a:schemeClr val="tx1"/>
                                        </a:solidFill>
                                        <a:effectLst/>
                                        <a:latin typeface="Cambria Math" panose="02040503050406030204" pitchFamily="18" charset="0"/>
                                        <a:ea typeface="+mn-ea"/>
                                        <a:cs typeface="+mn-cs"/>
                                      </a:rPr>
                                      <m:t>/</m:t>
                                    </m:r>
                                    <m:sSub>
                                      <m:sSubPr>
                                        <m:ctrlPr>
                                          <a:rPr lang="en-US" altLang="zh-CN" sz="1400" kern="1200">
                                            <a:solidFill>
                                              <a:schemeClr val="tx1"/>
                                            </a:solidFill>
                                            <a:effectLst/>
                                            <a:latin typeface="Cambria Math" panose="02040503050406030204" pitchFamily="18" charset="0"/>
                                            <a:ea typeface="+mn-ea"/>
                                            <a:cs typeface="+mn-cs"/>
                                          </a:rPr>
                                        </m:ctrlPr>
                                      </m:sSubPr>
                                      <m:e>
                                        <m:r>
                                          <m:rPr>
                                            <m:sty m:val="p"/>
                                          </m:rPr>
                                          <a:rPr lang="en-US" altLang="zh-CN" sz="1400" kern="1200">
                                            <a:solidFill>
                                              <a:schemeClr val="tx1"/>
                                            </a:solidFill>
                                            <a:effectLst/>
                                            <a:latin typeface="Cambria Math" panose="02040503050406030204" pitchFamily="18" charset="0"/>
                                            <a:ea typeface="+mn-ea"/>
                                            <a:cs typeface="+mn-cs"/>
                                          </a:rPr>
                                          <m:t>R</m:t>
                                        </m:r>
                                      </m:e>
                                      <m:sub>
                                        <m:r>
                                          <m:rPr>
                                            <m:sty m:val="p"/>
                                          </m:rPr>
                                          <a:rPr lang="en-US" altLang="zh-CN" sz="1400" kern="1200">
                                            <a:solidFill>
                                              <a:schemeClr val="tx1"/>
                                            </a:solidFill>
                                            <a:effectLst/>
                                            <a:latin typeface="Cambria Math" panose="02040503050406030204" pitchFamily="18" charset="0"/>
                                            <a:ea typeface="+mn-ea"/>
                                            <a:cs typeface="+mn-cs"/>
                                          </a:rPr>
                                          <m:t>f</m:t>
                                        </m:r>
                                      </m:sub>
                                    </m:sSub>
                                    <m:r>
                                      <a:rPr lang="en-US" altLang="zh-CN" sz="1400" kern="1200">
                                        <a:solidFill>
                                          <a:schemeClr val="tx1"/>
                                        </a:solidFill>
                                        <a:effectLst/>
                                        <a:latin typeface="Cambria Math" panose="02040503050406030204" pitchFamily="18" charset="0"/>
                                        <a:ea typeface="+mn-ea"/>
                                        <a:cs typeface="+mn-cs"/>
                                      </a:rPr>
                                      <m:t> </m:t>
                                    </m:r>
                                  </m:e>
                                </m:rad>
                              </m:oMath>
                            </m:oMathPara>
                          </a14:m>
                          <a:endParaRPr lang="zh-CN" sz="11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3113564"/>
                      </a:ext>
                    </a:extLst>
                  </a:tr>
                  <a:tr h="387287">
                    <a:tc>
                      <a:txBody>
                        <a:bodyPr/>
                        <a:lstStyle/>
                        <a:p>
                          <a:pPr algn="ctr">
                            <a:spcAft>
                              <a:spcPts val="0"/>
                            </a:spcAft>
                          </a:pPr>
                          <a:r>
                            <a:rPr lang="en-US" altLang="zh-CN" sz="1200" b="1" kern="100" baseline="0">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252000" algn="l" defTabSz="914400" rtl="0" eaLnBrk="1" fontAlgn="auto" latinLnBrk="0" hangingPunct="1">
                            <a:lnSpc>
                              <a:spcPct val="100000"/>
                            </a:lnSpc>
                            <a:spcBef>
                              <a:spcPts val="0"/>
                            </a:spcBef>
                            <a:spcAft>
                              <a:spcPts val="0"/>
                            </a:spcAft>
                            <a:buClrTx/>
                            <a:buSzTx/>
                            <a:buFontTx/>
                            <a:buNone/>
                            <a:tabLst/>
                            <a:defRPr/>
                          </a:pPr>
                          <a:r>
                            <a:rPr lang="en-US"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rPr>
                            <a:t>       …</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180000" algn="l" defTabSz="914400" rtl="0" eaLnBrk="1" fontAlgn="auto" latinLnBrk="0" hangingPunct="1">
                            <a:lnSpc>
                              <a:spcPct val="100000"/>
                            </a:lnSpc>
                            <a:spcBef>
                              <a:spcPts val="0"/>
                            </a:spcBef>
                            <a:spcAft>
                              <a:spcPts val="0"/>
                            </a:spcAft>
                            <a:buClrTx/>
                            <a:buSzTx/>
                            <a:buFontTx/>
                            <a:buNone/>
                            <a:tabLst/>
                            <a:defRPr/>
                          </a:pPr>
                          <a:r>
                            <a:rPr lang="en-US"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034376"/>
                      </a:ext>
                    </a:extLst>
                  </a:tr>
                </a:tbl>
              </a:graphicData>
            </a:graphic>
          </p:graphicFrame>
        </mc:Choice>
        <mc:Fallback xmlns="">
          <p:graphicFrame>
            <p:nvGraphicFramePr>
              <p:cNvPr id="6" name="表格 5">
                <a:extLst>
                  <a:ext uri="{FF2B5EF4-FFF2-40B4-BE49-F238E27FC236}">
                    <a16:creationId xmlns:a16="http://schemas.microsoft.com/office/drawing/2014/main" id="{C8B5B4CF-1EB6-4E04-818A-8623A9B24C90}"/>
                  </a:ext>
                </a:extLst>
              </p:cNvPr>
              <p:cNvGraphicFramePr>
                <a:graphicFrameLocks noGrp="1"/>
              </p:cNvGraphicFramePr>
              <p:nvPr>
                <p:extLst>
                  <p:ext uri="{D42A27DB-BD31-4B8C-83A1-F6EECF244321}">
                    <p14:modId xmlns:p14="http://schemas.microsoft.com/office/powerpoint/2010/main" val="3509842511"/>
                  </p:ext>
                </p:extLst>
              </p:nvPr>
            </p:nvGraphicFramePr>
            <p:xfrm>
              <a:off x="308225" y="4705610"/>
              <a:ext cx="7006975" cy="1619061"/>
            </p:xfrm>
            <a:graphic>
              <a:graphicData uri="http://schemas.openxmlformats.org/drawingml/2006/table">
                <a:tbl>
                  <a:tblPr firstRow="1" firstCol="1" bandRow="1"/>
                  <a:tblGrid>
                    <a:gridCol w="1208852">
                      <a:extLst>
                        <a:ext uri="{9D8B030D-6E8A-4147-A177-3AD203B41FA5}">
                          <a16:colId xmlns:a16="http://schemas.microsoft.com/office/drawing/2014/main" val="164430884"/>
                        </a:ext>
                      </a:extLst>
                    </a:gridCol>
                    <a:gridCol w="2712451">
                      <a:extLst>
                        <a:ext uri="{9D8B030D-6E8A-4147-A177-3AD203B41FA5}">
                          <a16:colId xmlns:a16="http://schemas.microsoft.com/office/drawing/2014/main" val="163681211"/>
                        </a:ext>
                      </a:extLst>
                    </a:gridCol>
                    <a:gridCol w="3085672">
                      <a:extLst>
                        <a:ext uri="{9D8B030D-6E8A-4147-A177-3AD203B41FA5}">
                          <a16:colId xmlns:a16="http://schemas.microsoft.com/office/drawing/2014/main" val="718249856"/>
                        </a:ext>
                      </a:extLst>
                    </a:gridCol>
                  </a:tblGrid>
                  <a:tr h="457200">
                    <a:tc>
                      <a:txBody>
                        <a:bodyPr/>
                        <a:lstStyle/>
                        <a:p>
                          <a:endParaRPr lang="zh-CN"/>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t="-2667" r="-482323" b="-260000"/>
                          </a:stretch>
                        </a:blipFill>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APD</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漏电流散粒噪声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27273" t="-2667" r="-593" b="-260000"/>
                          </a:stretch>
                        </a:blipFill>
                      </a:tcPr>
                    </a:tc>
                    <a:extLst>
                      <a:ext uri="{0D108BD9-81ED-4DB2-BD59-A6C34878D82A}">
                        <a16:rowId xmlns:a16="http://schemas.microsoft.com/office/drawing/2014/main" val="188368060"/>
                      </a:ext>
                    </a:extLst>
                  </a:tr>
                  <a:tr h="387287">
                    <a:tc>
                      <a:txBody>
                        <a:bodyPr/>
                        <a:lstStyle/>
                        <a:p>
                          <a:endParaRPr lang="zh-CN"/>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t="-120313" r="-482323" b="-204688"/>
                          </a:stretch>
                        </a:blipFill>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JFET</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沟道热噪声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27273" t="-120313" r="-593" b="-204688"/>
                          </a:stretch>
                        </a:blipFill>
                      </a:tcPr>
                    </a:tc>
                    <a:extLst>
                      <a:ext uri="{0D108BD9-81ED-4DB2-BD59-A6C34878D82A}">
                        <a16:rowId xmlns:a16="http://schemas.microsoft.com/office/drawing/2014/main" val="553591925"/>
                      </a:ext>
                    </a:extLst>
                  </a:tr>
                  <a:tr h="387287">
                    <a:tc>
                      <a:txBody>
                        <a:bodyPr/>
                        <a:lstStyle/>
                        <a:p>
                          <a:endParaRPr lang="zh-CN"/>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t="-220313" r="-482323" b="-104688"/>
                          </a:stretch>
                        </a:blipFill>
                      </a:tcPr>
                    </a:tc>
                    <a:tc>
                      <a:txBody>
                        <a:bodyPr/>
                        <a:lstStyle/>
                        <a:p>
                          <a:pPr indent="252000" algn="l">
                            <a:spcAft>
                              <a:spcPts val="0"/>
                            </a:spcAft>
                          </a:pPr>
                          <a:r>
                            <a:rPr lang="en-US" alt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1400" kern="100" baseline="0" dirty="0">
                              <a:effectLst/>
                              <a:latin typeface="Times New Roman" panose="02020603050405020304" pitchFamily="18" charset="0"/>
                              <a:ea typeface="黑体" panose="02010609060101010101" pitchFamily="49" charset="-122"/>
                              <a:cs typeface="Times New Roman" panose="02020603050405020304" pitchFamily="18" charset="0"/>
                            </a:rPr>
                            <a:t>反馈电阻噪声</a:t>
                          </a:r>
                          <a:endParaRPr lang="zh-CN" sz="1400"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27273" t="-220313" r="-593" b="-104688"/>
                          </a:stretch>
                        </a:blipFill>
                      </a:tcPr>
                    </a:tc>
                    <a:extLst>
                      <a:ext uri="{0D108BD9-81ED-4DB2-BD59-A6C34878D82A}">
                        <a16:rowId xmlns:a16="http://schemas.microsoft.com/office/drawing/2014/main" val="853113564"/>
                      </a:ext>
                    </a:extLst>
                  </a:tr>
                  <a:tr h="387287">
                    <a:tc>
                      <a:txBody>
                        <a:bodyPr/>
                        <a:lstStyle/>
                        <a:p>
                          <a:pPr algn="ctr">
                            <a:spcAft>
                              <a:spcPts val="0"/>
                            </a:spcAft>
                          </a:pPr>
                          <a:r>
                            <a:rPr lang="en-US" altLang="zh-CN" sz="1200" b="1" kern="100" baseline="0">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252000" algn="l" defTabSz="914400" rtl="0" eaLnBrk="1" fontAlgn="auto" latinLnBrk="0" hangingPunct="1">
                            <a:lnSpc>
                              <a:spcPct val="100000"/>
                            </a:lnSpc>
                            <a:spcBef>
                              <a:spcPts val="0"/>
                            </a:spcBef>
                            <a:spcAft>
                              <a:spcPts val="0"/>
                            </a:spcAft>
                            <a:buClrTx/>
                            <a:buSzTx/>
                            <a:buFontTx/>
                            <a:buNone/>
                            <a:tabLst/>
                            <a:defRPr/>
                          </a:pPr>
                          <a:r>
                            <a:rPr lang="en-US"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rPr>
                            <a:t>       …</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180000" algn="l" defTabSz="914400" rtl="0" eaLnBrk="1" fontAlgn="auto" latinLnBrk="0" hangingPunct="1">
                            <a:lnSpc>
                              <a:spcPct val="100000"/>
                            </a:lnSpc>
                            <a:spcBef>
                              <a:spcPts val="0"/>
                            </a:spcBef>
                            <a:spcAft>
                              <a:spcPts val="0"/>
                            </a:spcAft>
                            <a:buClrTx/>
                            <a:buSzTx/>
                            <a:buFontTx/>
                            <a:buNone/>
                            <a:tabLst/>
                            <a:defRPr/>
                          </a:pPr>
                          <a:r>
                            <a:rPr lang="en-US"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zh-CN" sz="1200" b="1" kern="100" baseline="0" dirty="0">
                            <a:effectLst/>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034376"/>
                      </a:ext>
                    </a:extLst>
                  </a:tr>
                </a:tbl>
              </a:graphicData>
            </a:graphic>
          </p:graphicFrame>
        </mc:Fallback>
      </mc:AlternateContent>
      <p:grpSp>
        <p:nvGrpSpPr>
          <p:cNvPr id="7" name="组合 6">
            <a:extLst>
              <a:ext uri="{FF2B5EF4-FFF2-40B4-BE49-F238E27FC236}">
                <a16:creationId xmlns:a16="http://schemas.microsoft.com/office/drawing/2014/main" id="{D1FD8A37-4976-4C49-BB46-01CE550143AE}"/>
              </a:ext>
            </a:extLst>
          </p:cNvPr>
          <p:cNvGrpSpPr/>
          <p:nvPr/>
        </p:nvGrpSpPr>
        <p:grpSpPr>
          <a:xfrm>
            <a:off x="7318625" y="1161169"/>
            <a:ext cx="4858438" cy="3733800"/>
            <a:chOff x="694293" y="1676400"/>
            <a:chExt cx="4858438" cy="3733800"/>
          </a:xfrm>
        </p:grpSpPr>
        <p:grpSp>
          <p:nvGrpSpPr>
            <p:cNvPr id="8" name="组合 7">
              <a:extLst>
                <a:ext uri="{FF2B5EF4-FFF2-40B4-BE49-F238E27FC236}">
                  <a16:creationId xmlns:a16="http://schemas.microsoft.com/office/drawing/2014/main" id="{65EC6D70-8CA5-47C3-BA6B-0FCCD5696097}"/>
                </a:ext>
              </a:extLst>
            </p:cNvPr>
            <p:cNvGrpSpPr/>
            <p:nvPr/>
          </p:nvGrpSpPr>
          <p:grpSpPr>
            <a:xfrm>
              <a:off x="694293" y="1676400"/>
              <a:ext cx="4858438" cy="3733800"/>
              <a:chOff x="381000" y="2170200"/>
              <a:chExt cx="4325038" cy="3240000"/>
            </a:xfrm>
          </p:grpSpPr>
          <p:pic>
            <p:nvPicPr>
              <p:cNvPr id="10" name="图片 9">
                <a:extLst>
                  <a:ext uri="{FF2B5EF4-FFF2-40B4-BE49-F238E27FC236}">
                    <a16:creationId xmlns:a16="http://schemas.microsoft.com/office/drawing/2014/main" id="{2EF03CF3-73E6-4855-AE28-56A1B9A24B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2170200"/>
                <a:ext cx="4325038" cy="3240000"/>
              </a:xfrm>
              <a:prstGeom prst="rect">
                <a:avLst/>
              </a:prstGeom>
            </p:spPr>
          </p:pic>
          <p:cxnSp>
            <p:nvCxnSpPr>
              <p:cNvPr id="11" name="直接连接符 10">
                <a:extLst>
                  <a:ext uri="{FF2B5EF4-FFF2-40B4-BE49-F238E27FC236}">
                    <a16:creationId xmlns:a16="http://schemas.microsoft.com/office/drawing/2014/main" id="{6163E842-6C10-4519-A700-626B28BD2ACB}"/>
                  </a:ext>
                </a:extLst>
              </p:cNvPr>
              <p:cNvCxnSpPr>
                <a:cxnSpLocks/>
              </p:cNvCxnSpPr>
              <p:nvPr/>
            </p:nvCxnSpPr>
            <p:spPr bwMode="auto">
              <a:xfrm flipV="1">
                <a:off x="2667000" y="3968802"/>
                <a:ext cx="0" cy="1060398"/>
              </a:xfrm>
              <a:prstGeom prst="line">
                <a:avLst/>
              </a:prstGeom>
              <a:solidFill>
                <a:schemeClr val="accent1"/>
              </a:solidFill>
              <a:ln w="19050" cap="flat" cmpd="sng" algn="ctr">
                <a:solidFill>
                  <a:schemeClr val="tx1"/>
                </a:solidFill>
                <a:prstDash val="solid"/>
                <a:round/>
                <a:headEnd type="none" w="lg"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文本框 11">
                <a:extLst>
                  <a:ext uri="{FF2B5EF4-FFF2-40B4-BE49-F238E27FC236}">
                    <a16:creationId xmlns:a16="http://schemas.microsoft.com/office/drawing/2014/main" id="{B47303FA-F1CF-4312-B765-72B3DAD035E8}"/>
                  </a:ext>
                </a:extLst>
              </p:cNvPr>
              <p:cNvSpPr txBox="1"/>
              <p:nvPr/>
            </p:nvSpPr>
            <p:spPr>
              <a:xfrm>
                <a:off x="2667000" y="4659868"/>
                <a:ext cx="874240" cy="320487"/>
              </a:xfrm>
              <a:prstGeom prst="rect">
                <a:avLst/>
              </a:prstGeom>
              <a:noFill/>
            </p:spPr>
            <p:txBody>
              <a:bodyPr wrap="square" rtlCol="0">
                <a:spAutoFit/>
              </a:bodyPr>
              <a:lstStyle/>
              <a:p>
                <a:r>
                  <a:rPr lang="en-US" altLang="zh-CN" baseline="0" dirty="0">
                    <a:latin typeface="微软雅黑" panose="020B0503020204020204" pitchFamily="34" charset="-122"/>
                    <a:ea typeface="微软雅黑" panose="020B0503020204020204" pitchFamily="34" charset="-122"/>
                  </a:rPr>
                  <a:t>270 pF</a:t>
                </a:r>
                <a:endParaRPr lang="zh-CN" altLang="en-US" baseline="0" dirty="0">
                  <a:latin typeface="微软雅黑" panose="020B0503020204020204" pitchFamily="34" charset="-122"/>
                  <a:ea typeface="微软雅黑" panose="020B0503020204020204" pitchFamily="34" charset="-122"/>
                </a:endParaRPr>
              </a:p>
            </p:txBody>
          </p:sp>
        </p:gr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64B68DFD-5732-453F-879E-95379B389D65}"/>
                    </a:ext>
                  </a:extLst>
                </p:cNvPr>
                <p:cNvSpPr txBox="1"/>
                <p:nvPr/>
              </p:nvSpPr>
              <p:spPr>
                <a:xfrm>
                  <a:off x="3807161" y="3242795"/>
                  <a:ext cx="874240" cy="372410"/>
                </a:xfrm>
                <a:prstGeom prst="rect">
                  <a:avLst/>
                </a:prstGeom>
                <a:noFill/>
              </p:spPr>
              <p:txBody>
                <a:bodyPr wrap="square" rtlCol="0">
                  <a:spAutoFit/>
                </a:bodyPr>
                <a:lstStyle/>
                <a:p>
                  <a:pPr/>
                  <a14:m>
                    <m:oMathPara xmlns:m="http://schemas.openxmlformats.org/officeDocument/2006/math">
                      <m:oMath>
                        <m:r>
                          <a:rPr lang="en-US" altLang="zh-CN" i="0" baseline="0" dirty="0" smtClean="0">
                            <a:latin typeface="Cambria Math" panose="02040503050406030204" pitchFamily="18" charset="0"/>
                            <a:ea typeface="Cambria Math" panose="02040503050406030204" pitchFamily="18" charset="0"/>
                          </a:rPr>
                          <m:t>~</m:t>
                        </m:r>
                        <m:r>
                          <a:rPr lang="en-US" altLang="zh-CN" b="0" i="0" baseline="0" dirty="0" smtClean="0">
                            <a:latin typeface="Cambria Math" panose="02040503050406030204" pitchFamily="18" charset="0"/>
                            <a:ea typeface="Cambria Math" panose="02040503050406030204" pitchFamily="18" charset="0"/>
                          </a:rPr>
                          <m:t>1/</m:t>
                        </m:r>
                        <m:rad>
                          <m:radPr>
                            <m:degHide m:val="on"/>
                            <m:ctrlPr>
                              <a:rPr lang="en-US" altLang="zh-CN" b="0" i="1" baseline="0" dirty="0" smtClean="0">
                                <a:latin typeface="Cambria Math" panose="02040503050406030204" pitchFamily="18" charset="0"/>
                                <a:ea typeface="Cambria Math" panose="02040503050406030204" pitchFamily="18" charset="0"/>
                              </a:rPr>
                            </m:ctrlPr>
                          </m:radPr>
                          <m:deg/>
                          <m:e>
                            <m:r>
                              <m:rPr>
                                <m:sty m:val="p"/>
                              </m:rPr>
                              <a:rPr lang="en-US" altLang="zh-CN" b="0" i="0" baseline="0" dirty="0" smtClean="0">
                                <a:latin typeface="Cambria Math" panose="02040503050406030204" pitchFamily="18" charset="0"/>
                                <a:ea typeface="Cambria Math" panose="02040503050406030204" pitchFamily="18" charset="0"/>
                              </a:rPr>
                              <m:t>n</m:t>
                            </m:r>
                          </m:e>
                        </m:rad>
                      </m:oMath>
                    </m:oMathPara>
                  </a14:m>
                  <a:endParaRPr lang="zh-CN" altLang="en-US" baseline="0" dirty="0">
                    <a:latin typeface="微软雅黑" panose="020B0503020204020204" pitchFamily="34" charset="-122"/>
                    <a:ea typeface="微软雅黑" panose="020B0503020204020204" pitchFamily="34" charset="-122"/>
                  </a:endParaRPr>
                </a:p>
              </p:txBody>
            </p:sp>
          </mc:Choice>
          <mc:Fallback xmlns="">
            <p:sp>
              <p:nvSpPr>
                <p:cNvPr id="13" name="文本框 12">
                  <a:extLst>
                    <a:ext uri="{FF2B5EF4-FFF2-40B4-BE49-F238E27FC236}">
                      <a16:creationId xmlns:a16="http://schemas.microsoft.com/office/drawing/2014/main" id="{A91F6F8C-1898-4511-86B9-CDC6B81A53F4}"/>
                    </a:ext>
                  </a:extLst>
                </p:cNvPr>
                <p:cNvSpPr txBox="1">
                  <a:spLocks noRot="1" noChangeAspect="1" noMove="1" noResize="1" noEditPoints="1" noAdjustHandles="1" noChangeArrowheads="1" noChangeShapeType="1" noTextEdit="1"/>
                </p:cNvSpPr>
                <p:nvPr/>
              </p:nvSpPr>
              <p:spPr>
                <a:xfrm>
                  <a:off x="3807161" y="3242795"/>
                  <a:ext cx="874240" cy="372410"/>
                </a:xfrm>
                <a:prstGeom prst="rect">
                  <a:avLst/>
                </a:prstGeom>
                <a:blipFill>
                  <a:blip r:embed="rId6"/>
                  <a:stretch>
                    <a:fillRect b="-14754"/>
                  </a:stretch>
                </a:blipFill>
              </p:spPr>
              <p:txBody>
                <a:bodyPr/>
                <a:lstStyle/>
                <a:p>
                  <a:r>
                    <a:rPr lang="zh-CN" altLang="en-US">
                      <a:noFill/>
                    </a:rPr>
                    <a:t> </a:t>
                  </a:r>
                </a:p>
              </p:txBody>
            </p:sp>
          </mc:Fallback>
        </mc:AlternateContent>
      </p:grpSp>
      <p:sp>
        <p:nvSpPr>
          <p:cNvPr id="13" name="文本框 12">
            <a:extLst>
              <a:ext uri="{FF2B5EF4-FFF2-40B4-BE49-F238E27FC236}">
                <a16:creationId xmlns:a16="http://schemas.microsoft.com/office/drawing/2014/main" id="{BBC13070-09E0-4227-9D09-42F16149A98F}"/>
              </a:ext>
            </a:extLst>
          </p:cNvPr>
          <p:cNvSpPr txBox="1"/>
          <p:nvPr/>
        </p:nvSpPr>
        <p:spPr>
          <a:xfrm>
            <a:off x="7696200" y="5341050"/>
            <a:ext cx="4343400" cy="369332"/>
          </a:xfrm>
          <a:prstGeom prst="rect">
            <a:avLst/>
          </a:prstGeom>
          <a:noFill/>
        </p:spPr>
        <p:txBody>
          <a:bodyPr wrap="square" rtlCol="0">
            <a:spAutoFit/>
          </a:bodyPr>
          <a:lstStyle/>
          <a:p>
            <a:pPr marL="457200" indent="-457200" algn="l" eaLnBrk="1" fontAlgn="auto" hangingPunct="1">
              <a:spcBef>
                <a:spcPts val="0"/>
              </a:spcBef>
              <a:spcAft>
                <a:spcPts val="0"/>
              </a:spcAft>
              <a:buFont typeface="Arial" panose="020B0604020202020204" pitchFamily="34" charset="0"/>
              <a:buChar char="•"/>
            </a:pPr>
            <a:r>
              <a:rPr lang="zh-CN" altLang="en-US" baseline="0" dirty="0">
                <a:latin typeface="微软雅黑" panose="020B0503020204020204" pitchFamily="34" charset="-122"/>
                <a:ea typeface="微软雅黑" panose="020B0503020204020204" pitchFamily="34" charset="-122"/>
              </a:rPr>
              <a:t>三个</a:t>
            </a:r>
            <a:r>
              <a:rPr lang="en-US" altLang="zh-CN" baseline="0" dirty="0">
                <a:latin typeface="微软雅黑" panose="020B0503020204020204" pitchFamily="34" charset="-122"/>
                <a:ea typeface="微软雅黑" panose="020B0503020204020204" pitchFamily="34" charset="-122"/>
              </a:rPr>
              <a:t>JFET</a:t>
            </a:r>
            <a:r>
              <a:rPr lang="zh-CN" altLang="en-US" baseline="0" dirty="0">
                <a:latin typeface="微软雅黑" panose="020B0503020204020204" pitchFamily="34" charset="-122"/>
                <a:ea typeface="微软雅黑" panose="020B0503020204020204" pitchFamily="34" charset="-122"/>
              </a:rPr>
              <a:t>并联可以实现更低的噪声</a:t>
            </a:r>
          </a:p>
        </p:txBody>
      </p:sp>
    </p:spTree>
    <p:extLst>
      <p:ext uri="{BB962C8B-B14F-4D97-AF65-F5344CB8AC3E}">
        <p14:creationId xmlns:p14="http://schemas.microsoft.com/office/powerpoint/2010/main" val="2983936781"/>
      </p:ext>
    </p:extLst>
  </p:cSld>
  <p:clrMapOvr>
    <a:masterClrMapping/>
  </p:clrMapOvr>
</p:sld>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Times New Roman"/>
        <a:ea typeface="黑体"/>
        <a:cs typeface=""/>
      </a:majorFont>
      <a:minorFont>
        <a:latin typeface="Times New Roman"/>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lgn="l" fontAlgn="auto">
          <a:lnSpc>
            <a:spcPct val="150000"/>
          </a:lnSpc>
          <a:spcAft>
            <a:spcPts val="0"/>
          </a:spcAft>
          <a:buFont typeface="Wingdings" panose="05000000000000000000" pitchFamily="2" charset="2"/>
          <a:buChar char="Ø"/>
          <a:defRPr sz="2400" dirty="0">
            <a:solidFill>
              <a:prstClr val="black"/>
            </a:solidFill>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31560</TotalTime>
  <Words>2956</Words>
  <Application>Microsoft Office PowerPoint</Application>
  <PresentationFormat>宽屏</PresentationFormat>
  <Paragraphs>240</Paragraphs>
  <Slides>27</Slides>
  <Notes>19</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27</vt:i4>
      </vt:variant>
    </vt:vector>
  </HeadingPairs>
  <TitlesOfParts>
    <vt:vector size="38" baseType="lpstr">
      <vt:lpstr>等线</vt:lpstr>
      <vt:lpstr>黑体</vt:lpstr>
      <vt:lpstr>华文行楷</vt:lpstr>
      <vt:lpstr>微软雅黑</vt:lpstr>
      <vt:lpstr>Arial</vt:lpstr>
      <vt:lpstr>Calibri</vt:lpstr>
      <vt:lpstr>Cambria Math</vt:lpstr>
      <vt:lpstr>Segoe UI</vt:lpstr>
      <vt:lpstr>Times New Roman</vt:lpstr>
      <vt:lpstr>Wingdings</vt:lpstr>
      <vt:lpstr>1_Office 主题​​</vt:lpstr>
      <vt:lpstr>STCF 电磁量能器样机 读出电子学设计 </vt:lpstr>
      <vt:lpstr>目录</vt:lpstr>
      <vt:lpstr>研究背景 – 陶粲对撞机</vt:lpstr>
      <vt:lpstr>研究背景 - STCF ECAL</vt:lpstr>
      <vt:lpstr>研究背景 - STCF ECAL</vt:lpstr>
      <vt:lpstr>目录</vt:lpstr>
      <vt:lpstr>读出电子学样机</vt:lpstr>
      <vt:lpstr>前端电子学模块</vt:lpstr>
      <vt:lpstr>前端电子学模块</vt:lpstr>
      <vt:lpstr>信号处理模块</vt:lpstr>
      <vt:lpstr>高低增益统一</vt:lpstr>
      <vt:lpstr>堆积矫正</vt:lpstr>
      <vt:lpstr>堆积矫正</vt:lpstr>
      <vt:lpstr>堆积矫正</vt:lpstr>
      <vt:lpstr>粒子鉴别</vt:lpstr>
      <vt:lpstr>粒子鉴别</vt:lpstr>
      <vt:lpstr>目录</vt:lpstr>
      <vt:lpstr>束流测试</vt:lpstr>
      <vt:lpstr>束流测试</vt:lpstr>
      <vt:lpstr>束流测试</vt:lpstr>
      <vt:lpstr>束流测试</vt:lpstr>
      <vt:lpstr>目录</vt:lpstr>
      <vt:lpstr>总结与展望</vt:lpstr>
      <vt:lpstr>谢谢大家!</vt:lpstr>
      <vt:lpstr>BACKUP</vt:lpstr>
      <vt:lpstr>BACKUP</vt:lpstr>
      <vt:lpstr>BACKUP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laifu</dc:creator>
  <cp:lastModifiedBy>翰霖 于</cp:lastModifiedBy>
  <cp:revision>1692</cp:revision>
  <cp:lastPrinted>2113-01-01T00:00:00Z</cp:lastPrinted>
  <dcterms:created xsi:type="dcterms:W3CDTF">2113-01-01T00:00:00Z</dcterms:created>
  <dcterms:modified xsi:type="dcterms:W3CDTF">2026-08-10T09:55:08Z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2052-11.1.0.8597</vt:lpwstr>
  </property>
</Properties>
</file>